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Scaling Up Electric Vehicles in NCR – An Ecological Imperative</a:t>
            </a:r>
          </a:p>
        </p:txBody>
      </p:sp>
      <p:sp>
        <p:nvSpPr>
          <p:cNvPr id="3" name="Subtitle 2"/>
          <p:cNvSpPr>
            <a:spLocks noGrp="1"/>
          </p:cNvSpPr>
          <p:nvPr>
            <p:ph type="subTitle" idx="1"/>
          </p:nvPr>
        </p:nvSpPr>
        <p:spPr/>
        <p:txBody>
          <a:bodyPr/>
          <a:lstStyle/>
          <a:p>
            <a:r>
              <a:t>An urgent call for action to tackle pollution and accelerate sustainable mobility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82"/>
            <a:ext cx="8229600" cy="1143000"/>
          </a:xfrm>
        </p:spPr>
        <p:txBody>
          <a:bodyPr/>
          <a:lstStyle/>
          <a:p>
            <a:r>
              <a:rPr dirty="0">
                <a:highlight>
                  <a:srgbClr val="FFFF00"/>
                </a:highlight>
              </a:rPr>
              <a:t>Why the Time to Act is Now</a:t>
            </a:r>
          </a:p>
        </p:txBody>
      </p:sp>
      <p:sp>
        <p:nvSpPr>
          <p:cNvPr id="3" name="Content Placeholder 2"/>
          <p:cNvSpPr>
            <a:spLocks noGrp="1"/>
          </p:cNvSpPr>
          <p:nvPr>
            <p:ph idx="1"/>
          </p:nvPr>
        </p:nvSpPr>
        <p:spPr>
          <a:xfrm>
            <a:off x="653143" y="3937807"/>
            <a:ext cx="8229600" cy="2920194"/>
          </a:xfrm>
        </p:spPr>
        <p:txBody>
          <a:bodyPr>
            <a:normAutofit lnSpcReduction="10000"/>
          </a:bodyPr>
          <a:lstStyle/>
          <a:p>
            <a:pPr marL="0" indent="0">
              <a:buNone/>
            </a:pPr>
            <a:r>
              <a:rPr dirty="0"/>
              <a:t>• NCR cities are among the most polluted in the world, choking millions.</a:t>
            </a:r>
          </a:p>
          <a:p>
            <a:pPr marL="0" indent="0">
              <a:buNone/>
            </a:pPr>
            <a:r>
              <a:rPr dirty="0"/>
              <a:t>• Toxic air is cutting lives short and crippling public health.</a:t>
            </a:r>
          </a:p>
          <a:p>
            <a:pPr marL="0" indent="0">
              <a:buNone/>
            </a:pPr>
            <a:r>
              <a:rPr dirty="0"/>
              <a:t>• The ecological clock is ticking — urgent transition to EVs is essential.</a:t>
            </a:r>
          </a:p>
        </p:txBody>
      </p:sp>
      <p:pic>
        <p:nvPicPr>
          <p:cNvPr id="1026" name="Picture 2" descr="Delhi-NCR continues to breathe toxic ...">
            <a:extLst>
              <a:ext uri="{FF2B5EF4-FFF2-40B4-BE49-F238E27FC236}">
                <a16:creationId xmlns:a16="http://schemas.microsoft.com/office/drawing/2014/main" id="{A427EA94-A070-1219-F8E5-7FCEB5C48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6" y="1164771"/>
            <a:ext cx="4757057" cy="2773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AC0B-AFA1-E3F6-2F14-6745C1E4E50E}"/>
              </a:ext>
            </a:extLst>
          </p:cNvPr>
          <p:cNvSpPr>
            <a:spLocks noGrp="1"/>
          </p:cNvSpPr>
          <p:nvPr>
            <p:ph type="title"/>
          </p:nvPr>
        </p:nvSpPr>
        <p:spPr>
          <a:xfrm>
            <a:off x="457200" y="100466"/>
            <a:ext cx="8229600" cy="552676"/>
          </a:xfrm>
        </p:spPr>
        <p:txBody>
          <a:bodyPr>
            <a:normAutofit fontScale="90000"/>
          </a:bodyPr>
          <a:lstStyle/>
          <a:p>
            <a:r>
              <a:rPr lang="en-US" dirty="0">
                <a:highlight>
                  <a:srgbClr val="FFFF00"/>
                </a:highlight>
              </a:rPr>
              <a:t>Global EV orientation</a:t>
            </a:r>
            <a:endParaRPr lang="en-IN" dirty="0">
              <a:highlight>
                <a:srgbClr val="FFFF00"/>
              </a:highlight>
            </a:endParaRPr>
          </a:p>
        </p:txBody>
      </p:sp>
      <p:sp>
        <p:nvSpPr>
          <p:cNvPr id="3" name="Content Placeholder 2">
            <a:extLst>
              <a:ext uri="{FF2B5EF4-FFF2-40B4-BE49-F238E27FC236}">
                <a16:creationId xmlns:a16="http://schemas.microsoft.com/office/drawing/2014/main" id="{0533CD3D-A2F8-CE82-47CD-2694FBF06804}"/>
              </a:ext>
            </a:extLst>
          </p:cNvPr>
          <p:cNvSpPr>
            <a:spLocks noGrp="1"/>
          </p:cNvSpPr>
          <p:nvPr>
            <p:ph idx="1"/>
          </p:nvPr>
        </p:nvSpPr>
        <p:spPr>
          <a:xfrm>
            <a:off x="457199" y="3556362"/>
            <a:ext cx="8327571" cy="3507378"/>
          </a:xfrm>
        </p:spPr>
        <p:txBody>
          <a:bodyPr>
            <a:normAutofit fontScale="77500" lnSpcReduction="20000"/>
          </a:bodyPr>
          <a:lstStyle/>
          <a:p>
            <a:pPr marL="0" indent="0" algn="just">
              <a:buNone/>
            </a:pPr>
            <a:r>
              <a:rPr lang="en-US" b="1" dirty="0"/>
              <a:t>Uber:</a:t>
            </a:r>
            <a:r>
              <a:rPr lang="en-US" dirty="0"/>
              <a:t> Uber has committed to ensuring 100% of its rides will take place in EVs by 2030 in the US, Canada, and Europe.</a:t>
            </a:r>
          </a:p>
          <a:p>
            <a:pPr marL="0" indent="0" algn="just">
              <a:buNone/>
            </a:pPr>
            <a:r>
              <a:rPr lang="en-US" b="1" dirty="0"/>
              <a:t>Lyft:</a:t>
            </a:r>
            <a:r>
              <a:rPr lang="en-US" dirty="0"/>
              <a:t> Setting a benchmark, Lyft aims to operate a fully electric fleet by 2030.</a:t>
            </a:r>
          </a:p>
          <a:p>
            <a:pPr marL="0" indent="0" algn="just">
              <a:buNone/>
            </a:pPr>
            <a:r>
              <a:rPr lang="en-US" b="1" dirty="0"/>
              <a:t>Bolt:</a:t>
            </a:r>
            <a:r>
              <a:rPr lang="en-US" dirty="0"/>
              <a:t> European ride-hailing giant Bolt has made strides towards green transportation by introducing "Green Plan" in 2020. The company's goal is to have more than half of its rides in electric vehicles by 2025.</a:t>
            </a:r>
          </a:p>
          <a:p>
            <a:pPr marL="0" indent="0" algn="just">
              <a:buNone/>
            </a:pPr>
            <a:r>
              <a:rPr lang="en-US" b="1" dirty="0"/>
              <a:t>Didi Chuxing:</a:t>
            </a:r>
            <a:r>
              <a:rPr lang="en-US" dirty="0"/>
              <a:t> </a:t>
            </a:r>
            <a:r>
              <a:rPr lang="en-US" dirty="0" err="1"/>
              <a:t>Didihas</a:t>
            </a:r>
            <a:r>
              <a:rPr lang="en-US" dirty="0"/>
              <a:t> expressed intentions to operate over a million electric vehicles on its platform by the end of 2022.</a:t>
            </a:r>
          </a:p>
          <a:p>
            <a:endParaRPr lang="en-IN" dirty="0"/>
          </a:p>
        </p:txBody>
      </p:sp>
      <p:pic>
        <p:nvPicPr>
          <p:cNvPr id="2052" name="Picture 4" descr="Global EV Ride Hailing Market 2024-2030">
            <a:extLst>
              <a:ext uri="{FF2B5EF4-FFF2-40B4-BE49-F238E27FC236}">
                <a16:creationId xmlns:a16="http://schemas.microsoft.com/office/drawing/2014/main" id="{6899A961-47FA-14EF-C813-D92A9A3D8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42" y="653143"/>
            <a:ext cx="4898572" cy="277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0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81"/>
            <a:ext cx="8229600" cy="650648"/>
          </a:xfrm>
        </p:spPr>
        <p:txBody>
          <a:bodyPr>
            <a:normAutofit fontScale="90000"/>
          </a:bodyPr>
          <a:lstStyle/>
          <a:p>
            <a:r>
              <a:rPr dirty="0">
                <a:highlight>
                  <a:srgbClr val="FFFF00"/>
                </a:highlight>
              </a:rPr>
              <a:t>Challenges Hindering EV Scale-Up</a:t>
            </a:r>
          </a:p>
        </p:txBody>
      </p:sp>
      <p:sp>
        <p:nvSpPr>
          <p:cNvPr id="3" name="Content Placeholder 2"/>
          <p:cNvSpPr>
            <a:spLocks noGrp="1"/>
          </p:cNvSpPr>
          <p:nvPr>
            <p:ph idx="1"/>
          </p:nvPr>
        </p:nvSpPr>
        <p:spPr>
          <a:xfrm>
            <a:off x="130629" y="762002"/>
            <a:ext cx="9013371" cy="6095998"/>
          </a:xfrm>
        </p:spPr>
        <p:txBody>
          <a:bodyPr>
            <a:noAutofit/>
          </a:bodyPr>
          <a:lstStyle/>
          <a:p>
            <a:pPr marL="0" indent="0">
              <a:buNone/>
            </a:pPr>
            <a:r>
              <a:rPr lang="en-US" sz="2200" b="1" dirty="0"/>
              <a:t>Vehicle costs:</a:t>
            </a:r>
            <a:endParaRPr lang="en-US" sz="2200" dirty="0"/>
          </a:p>
          <a:p>
            <a:pPr algn="just"/>
            <a:r>
              <a:rPr lang="en-US" sz="2200" dirty="0"/>
              <a:t>The upfront investment for EVs is higher than conventional vehicles. Resale market indeterminate</a:t>
            </a:r>
          </a:p>
          <a:p>
            <a:pPr algn="just"/>
            <a:r>
              <a:rPr lang="en-US" sz="2200" dirty="0"/>
              <a:t>While the costs are expected to decline, they remain a significant barrier, especially for DCO with low credit worthiness</a:t>
            </a:r>
          </a:p>
          <a:p>
            <a:pPr marL="0" indent="0" algn="just">
              <a:buNone/>
            </a:pPr>
            <a:r>
              <a:rPr lang="en-US" sz="2200" b="1" dirty="0"/>
              <a:t>Infrastructure gaps:</a:t>
            </a:r>
            <a:endParaRPr lang="en-US" sz="2200" dirty="0"/>
          </a:p>
          <a:p>
            <a:pPr algn="just"/>
            <a:r>
              <a:rPr lang="en-US" sz="2200" dirty="0"/>
              <a:t>Adequate charging infrastructure is pivotal for large-scale EV adoption.</a:t>
            </a:r>
          </a:p>
          <a:p>
            <a:pPr algn="just"/>
            <a:r>
              <a:rPr lang="en-US" sz="2200" dirty="0"/>
              <a:t>Currently, there's a mismatch between EV growth and the growth of charging facilities in many regions.</a:t>
            </a:r>
          </a:p>
          <a:p>
            <a:pPr marL="0" indent="0" algn="just">
              <a:buNone/>
            </a:pPr>
            <a:r>
              <a:rPr lang="en-US" sz="2200" b="1" dirty="0"/>
              <a:t>Range anxiety:</a:t>
            </a:r>
            <a:endParaRPr lang="en-US" sz="2200" dirty="0"/>
          </a:p>
          <a:p>
            <a:pPr algn="just"/>
            <a:r>
              <a:rPr lang="en-US" sz="2200" dirty="0"/>
              <a:t>The fear of running out of battery before reaching a charging station is real, especially in areas where charging points are sparse.</a:t>
            </a:r>
          </a:p>
          <a:p>
            <a:pPr algn="just"/>
            <a:r>
              <a:rPr lang="en-US" sz="2200" dirty="0"/>
              <a:t>Advances in battery technology and more rapid charging solutions</a:t>
            </a:r>
          </a:p>
          <a:p>
            <a:pPr marL="0" indent="0" algn="just">
              <a:buNone/>
            </a:pPr>
            <a:r>
              <a:rPr lang="en-US" sz="2200" b="1" dirty="0"/>
              <a:t>Governmental support:</a:t>
            </a:r>
            <a:endParaRPr lang="en-US" sz="2200" dirty="0"/>
          </a:p>
          <a:p>
            <a:pPr algn="just"/>
            <a:r>
              <a:rPr lang="en-US" sz="2200" dirty="0"/>
              <a:t>Financial incentives, tax breaks, and grants can play a crucial role in accelerating the transition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96219"/>
          </a:xfrm>
        </p:spPr>
        <p:txBody>
          <a:bodyPr>
            <a:normAutofit fontScale="90000"/>
          </a:bodyPr>
          <a:lstStyle/>
          <a:p>
            <a:r>
              <a:rPr dirty="0"/>
              <a:t>Case Study: Blue</a:t>
            </a:r>
            <a:r>
              <a:rPr lang="en-US" dirty="0"/>
              <a:t> </a:t>
            </a:r>
            <a:r>
              <a:rPr dirty="0"/>
              <a:t>Smart’s Decline</a:t>
            </a:r>
          </a:p>
        </p:txBody>
      </p:sp>
      <p:sp>
        <p:nvSpPr>
          <p:cNvPr id="3" name="Content Placeholder 2"/>
          <p:cNvSpPr>
            <a:spLocks noGrp="1"/>
          </p:cNvSpPr>
          <p:nvPr>
            <p:ph idx="1"/>
          </p:nvPr>
        </p:nvSpPr>
        <p:spPr>
          <a:xfrm>
            <a:off x="544286" y="4204380"/>
            <a:ext cx="8229600" cy="2653620"/>
          </a:xfrm>
        </p:spPr>
        <p:txBody>
          <a:bodyPr>
            <a:normAutofit fontScale="92500" lnSpcReduction="20000"/>
          </a:bodyPr>
          <a:lstStyle/>
          <a:p>
            <a:pPr marL="0" indent="0" algn="just">
              <a:buNone/>
            </a:pPr>
            <a:r>
              <a:rPr dirty="0"/>
              <a:t>• Blue</a:t>
            </a:r>
            <a:r>
              <a:rPr lang="en-US" dirty="0"/>
              <a:t> </a:t>
            </a:r>
            <a:r>
              <a:rPr dirty="0"/>
              <a:t>Smart started strong with high consumer satisfaction.</a:t>
            </a:r>
          </a:p>
          <a:p>
            <a:pPr marL="0" indent="0" algn="just">
              <a:buNone/>
            </a:pPr>
            <a:r>
              <a:rPr dirty="0"/>
              <a:t>• Despite efficiency, high costs and limited ecosystem support led to decline.</a:t>
            </a:r>
          </a:p>
          <a:p>
            <a:pPr marL="0" indent="0" algn="just">
              <a:buNone/>
            </a:pPr>
            <a:r>
              <a:rPr dirty="0"/>
              <a:t>• Its failure caused a downward spiral in EV availability on ride-hailing platforms.</a:t>
            </a:r>
          </a:p>
        </p:txBody>
      </p:sp>
      <p:pic>
        <p:nvPicPr>
          <p:cNvPr id="4098" name="Picture 2" descr="Electric Vehicles ...">
            <a:extLst>
              <a:ext uri="{FF2B5EF4-FFF2-40B4-BE49-F238E27FC236}">
                <a16:creationId xmlns:a16="http://schemas.microsoft.com/office/drawing/2014/main" id="{3BC27A10-EF66-7DBA-829F-21E508713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035" y="1001487"/>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0"/>
            <a:ext cx="8882743" cy="1143000"/>
          </a:xfrm>
        </p:spPr>
        <p:txBody>
          <a:bodyPr>
            <a:normAutofit fontScale="90000"/>
          </a:bodyPr>
          <a:lstStyle/>
          <a:p>
            <a:r>
              <a:rPr lang="en-US" sz="4000" dirty="0">
                <a:highlight>
                  <a:srgbClr val="FFFF00"/>
                </a:highlight>
              </a:rPr>
              <a:t>Driving Sustainable Mobility: Adoption and Willingness in Electric Ride-Hailing</a:t>
            </a:r>
          </a:p>
        </p:txBody>
      </p:sp>
      <p:sp>
        <p:nvSpPr>
          <p:cNvPr id="3" name="Content Placeholder 2"/>
          <p:cNvSpPr>
            <a:spLocks noGrp="1"/>
          </p:cNvSpPr>
          <p:nvPr>
            <p:ph idx="1"/>
          </p:nvPr>
        </p:nvSpPr>
        <p:spPr>
          <a:xfrm>
            <a:off x="348343" y="4125687"/>
            <a:ext cx="8556171" cy="2732314"/>
          </a:xfrm>
        </p:spPr>
        <p:txBody>
          <a:bodyPr>
            <a:normAutofit fontScale="77500" lnSpcReduction="20000"/>
          </a:bodyPr>
          <a:lstStyle/>
          <a:p>
            <a:pPr marL="0" indent="0">
              <a:buNone/>
            </a:pPr>
            <a:r>
              <a:rPr dirty="0"/>
              <a:t>• Despite multiple new entrants (</a:t>
            </a:r>
            <a:r>
              <a:rPr dirty="0" err="1"/>
              <a:t>Vinfast</a:t>
            </a:r>
            <a:r>
              <a:rPr dirty="0"/>
              <a:t>, Tata, BYD), EV adoption remains slow.</a:t>
            </a:r>
          </a:p>
          <a:p>
            <a:pPr marL="0" indent="0">
              <a:buNone/>
            </a:pPr>
            <a:r>
              <a:rPr dirty="0"/>
              <a:t>• Platforms falling short of EV acquisition targets due to:</a:t>
            </a:r>
          </a:p>
          <a:p>
            <a:pPr marL="0" indent="0">
              <a:buNone/>
            </a:pPr>
            <a:r>
              <a:rPr dirty="0"/>
              <a:t>   - Financing and leasing barriers</a:t>
            </a:r>
          </a:p>
          <a:p>
            <a:pPr marL="0" indent="0">
              <a:buNone/>
            </a:pPr>
            <a:r>
              <a:rPr dirty="0"/>
              <a:t>   - Slow charging turnaround</a:t>
            </a:r>
          </a:p>
          <a:p>
            <a:pPr marL="0" indent="0">
              <a:buNone/>
            </a:pPr>
            <a:r>
              <a:rPr dirty="0"/>
              <a:t>   - Low resale value and residual risk</a:t>
            </a:r>
          </a:p>
          <a:p>
            <a:pPr marL="0" indent="0">
              <a:buNone/>
            </a:pPr>
            <a:r>
              <a:rPr dirty="0"/>
              <a:t>   - Fragmented regulatory incentives</a:t>
            </a:r>
          </a:p>
        </p:txBody>
      </p:sp>
      <p:pic>
        <p:nvPicPr>
          <p:cNvPr id="5122" name="Picture 2" descr="Driving Sustainable Mobility: Adoption and the Willingness to Participate  in Electric Ride-Hailing Service Among Driver Groups in Less-Developed  Cities">
            <a:extLst>
              <a:ext uri="{FF2B5EF4-FFF2-40B4-BE49-F238E27FC236}">
                <a16:creationId xmlns:a16="http://schemas.microsoft.com/office/drawing/2014/main" id="{6C6C1CB1-6CF0-E18D-D2B5-FD91D8D0F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43" y="1132114"/>
            <a:ext cx="6398928"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dirty="0">
                <a:highlight>
                  <a:srgbClr val="FFFF00"/>
                </a:highlight>
              </a:rPr>
              <a:t>Policy Pathway: Carrot Over Stick</a:t>
            </a:r>
          </a:p>
        </p:txBody>
      </p:sp>
      <p:sp>
        <p:nvSpPr>
          <p:cNvPr id="3" name="Content Placeholder 2"/>
          <p:cNvSpPr>
            <a:spLocks noGrp="1"/>
          </p:cNvSpPr>
          <p:nvPr>
            <p:ph idx="1"/>
          </p:nvPr>
        </p:nvSpPr>
        <p:spPr>
          <a:xfrm>
            <a:off x="533400" y="4332513"/>
            <a:ext cx="8229600" cy="2512106"/>
          </a:xfrm>
        </p:spPr>
        <p:txBody>
          <a:bodyPr>
            <a:normAutofit fontScale="85000" lnSpcReduction="10000"/>
          </a:bodyPr>
          <a:lstStyle/>
          <a:p>
            <a:r>
              <a:rPr dirty="0"/>
              <a:t>• Transition requires both enforcement (stick) and inducements (carrot).</a:t>
            </a:r>
          </a:p>
          <a:p>
            <a:r>
              <a:rPr dirty="0"/>
              <a:t>• Incentives such as tax waivers, low-interest loans, and toll exemptions can accelerate EV adoption sustainably.</a:t>
            </a:r>
            <a:endParaRPr lang="en-US" dirty="0"/>
          </a:p>
          <a:p>
            <a:r>
              <a:rPr lang="en-US" dirty="0"/>
              <a:t>Real-time, verifiable public dashboards are essential.</a:t>
            </a:r>
            <a:endParaRPr dirty="0"/>
          </a:p>
        </p:txBody>
      </p:sp>
      <p:pic>
        <p:nvPicPr>
          <p:cNvPr id="6146" name="Picture 2" descr="government policies for ev">
            <a:extLst>
              <a:ext uri="{FF2B5EF4-FFF2-40B4-BE49-F238E27FC236}">
                <a16:creationId xmlns:a16="http://schemas.microsoft.com/office/drawing/2014/main" id="{8159A06F-4059-3D93-613F-C742F8B3D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514" y="1285876"/>
            <a:ext cx="6531430" cy="3046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8" y="0"/>
            <a:ext cx="8599714" cy="765810"/>
          </a:xfrm>
        </p:spPr>
        <p:txBody>
          <a:bodyPr>
            <a:normAutofit fontScale="90000"/>
          </a:bodyPr>
          <a:lstStyle/>
          <a:p>
            <a:r>
              <a:rPr dirty="0">
                <a:highlight>
                  <a:srgbClr val="FFFF00"/>
                </a:highlight>
              </a:rPr>
              <a:t>The Way Forward: Practical Suggestions</a:t>
            </a:r>
          </a:p>
        </p:txBody>
      </p:sp>
      <p:sp>
        <p:nvSpPr>
          <p:cNvPr id="3" name="Content Placeholder 2"/>
          <p:cNvSpPr>
            <a:spLocks noGrp="1"/>
          </p:cNvSpPr>
          <p:nvPr>
            <p:ph idx="1"/>
          </p:nvPr>
        </p:nvSpPr>
        <p:spPr>
          <a:xfrm>
            <a:off x="228600" y="4354287"/>
            <a:ext cx="8708572" cy="2503714"/>
          </a:xfrm>
        </p:spPr>
        <p:txBody>
          <a:bodyPr>
            <a:normAutofit fontScale="85000" lnSpcReduction="20000"/>
          </a:bodyPr>
          <a:lstStyle/>
          <a:p>
            <a:pPr marL="0" indent="0">
              <a:buNone/>
            </a:pPr>
            <a:r>
              <a:rPr dirty="0"/>
              <a:t>• Provide </a:t>
            </a:r>
            <a:r>
              <a:rPr dirty="0" err="1"/>
              <a:t>Opex</a:t>
            </a:r>
            <a:r>
              <a:rPr dirty="0"/>
              <a:t> support — e.g., waive interstate tolls for commercial EVs.</a:t>
            </a:r>
          </a:p>
          <a:p>
            <a:pPr marL="0" indent="0">
              <a:buNone/>
            </a:pPr>
            <a:r>
              <a:rPr dirty="0"/>
              <a:t>• Strengthen battery-swapping and charging infrastructure.</a:t>
            </a:r>
          </a:p>
          <a:p>
            <a:pPr marL="0" indent="0">
              <a:buNone/>
            </a:pPr>
            <a:r>
              <a:rPr dirty="0"/>
              <a:t>• Enable innovative financing and leasing models.</a:t>
            </a:r>
          </a:p>
          <a:p>
            <a:pPr marL="0" indent="0">
              <a:buNone/>
            </a:pPr>
            <a:r>
              <a:rPr dirty="0"/>
              <a:t>• Create PPPs for infrastructure development.</a:t>
            </a:r>
          </a:p>
          <a:p>
            <a:pPr marL="0" indent="0">
              <a:buNone/>
            </a:pPr>
            <a:r>
              <a:rPr dirty="0"/>
              <a:t>• Harmonize state and central EV policies for scale.</a:t>
            </a:r>
          </a:p>
        </p:txBody>
      </p:sp>
      <p:pic>
        <p:nvPicPr>
          <p:cNvPr id="4" name="Picture 2">
            <a:extLst>
              <a:ext uri="{FF2B5EF4-FFF2-40B4-BE49-F238E27FC236}">
                <a16:creationId xmlns:a16="http://schemas.microsoft.com/office/drawing/2014/main" id="{819CA5F3-AB35-723C-AE35-C1F6F4FB6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45" y="862694"/>
            <a:ext cx="5486400" cy="3309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48"/>
            <a:ext cx="8229600" cy="585333"/>
          </a:xfrm>
        </p:spPr>
        <p:txBody>
          <a:bodyPr>
            <a:normAutofit fontScale="90000"/>
          </a:bodyPr>
          <a:lstStyle/>
          <a:p>
            <a:r>
              <a:rPr dirty="0">
                <a:highlight>
                  <a:srgbClr val="FFFF00"/>
                </a:highlight>
              </a:rPr>
              <a:t>Conclusion</a:t>
            </a:r>
          </a:p>
        </p:txBody>
      </p:sp>
      <p:sp>
        <p:nvSpPr>
          <p:cNvPr id="3" name="Content Placeholder 2"/>
          <p:cNvSpPr>
            <a:spLocks noGrp="1"/>
          </p:cNvSpPr>
          <p:nvPr>
            <p:ph idx="1"/>
          </p:nvPr>
        </p:nvSpPr>
        <p:spPr>
          <a:xfrm>
            <a:off x="457200" y="4419600"/>
            <a:ext cx="8229600" cy="2253343"/>
          </a:xfrm>
        </p:spPr>
        <p:txBody>
          <a:bodyPr>
            <a:normAutofit fontScale="92500" lnSpcReduction="10000"/>
          </a:bodyPr>
          <a:lstStyle/>
          <a:p>
            <a:pPr algn="just"/>
            <a:r>
              <a:rPr dirty="0"/>
              <a:t>NCR cannot afford further delay. Pollution is not a statistic — it’s a survival threat.</a:t>
            </a:r>
          </a:p>
          <a:p>
            <a:pPr algn="just"/>
            <a:r>
              <a:rPr dirty="0"/>
              <a:t>A collaborative push combining incentives, infrastructure, and innovation can make electric mobility the new normal.</a:t>
            </a:r>
          </a:p>
        </p:txBody>
      </p:sp>
      <p:pic>
        <p:nvPicPr>
          <p:cNvPr id="3074" name="Picture 2" descr="What Is The Future of EVs in India - Bike Evils">
            <a:extLst>
              <a:ext uri="{FF2B5EF4-FFF2-40B4-BE49-F238E27FC236}">
                <a16:creationId xmlns:a16="http://schemas.microsoft.com/office/drawing/2014/main" id="{C61F4045-734C-DC4B-CC58-FC49829BE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460" y="859971"/>
            <a:ext cx="5808853" cy="3222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Scaling Up Electric Vehicles in NCR – An Ecological Imperative</vt:lpstr>
      <vt:lpstr>Why the Time to Act is Now</vt:lpstr>
      <vt:lpstr>Global EV orientation</vt:lpstr>
      <vt:lpstr>Challenges Hindering EV Scale-Up</vt:lpstr>
      <vt:lpstr>Case Study: Blue Smart’s Decline</vt:lpstr>
      <vt:lpstr>Driving Sustainable Mobility: Adoption and Willingness in Electric Ride-Hailing</vt:lpstr>
      <vt:lpstr>Policy Pathway: Carrot Over Stick</vt:lpstr>
      <vt:lpstr>The Way Forward: Practical Suggestions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Nanda.kishore</dc:creator>
  <cp:lastModifiedBy>K N Kishore</cp:lastModifiedBy>
  <cp:revision>1</cp:revision>
  <dcterms:modified xsi:type="dcterms:W3CDTF">2025-11-08T06:49:46Z</dcterms:modified>
</cp:coreProperties>
</file>