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handoutMasterIdLst>
    <p:handoutMasterId r:id="rId9"/>
  </p:handoutMasterIdLst>
  <p:sldIdLst>
    <p:sldId id="258" r:id="rId3"/>
    <p:sldId id="262" r:id="rId4"/>
    <p:sldId id="259" r:id="rId5"/>
    <p:sldId id="264" r:id="rId6"/>
    <p:sldId id="261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891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562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44" d="100"/>
          <a:sy n="44" d="100"/>
        </p:scale>
        <p:origin x="2844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0893A17-1688-0EEB-B4A9-086E023F48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F8B284-58E6-5BB5-EEE9-6B942D0E0BA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AAC702-F4DA-4591-8968-ECBA8BB72632}" type="datetimeFigureOut">
              <a:rPr lang="en-IN" smtClean="0"/>
              <a:t>08-11-2025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6AB2DC-FF4C-3785-67E8-EECF5913C6B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A656B8-D733-A3DE-AC4A-4DF1A98C302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FB27A8-4F17-41DC-9E16-BB757A8A4B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05121843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0F5A588-943B-5F92-AA27-22C25F878D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632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A1990-8F6E-2D11-03A7-BDBC732FB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26A83D-D012-5C2D-AA4A-7B58564EE6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5C311E-F139-6543-8575-BE2A1F7184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EB7F08-A5D9-4832-899B-2DB03BCD942E}" type="datetimeFigureOut">
              <a:rPr lang="en-IN" smtClean="0"/>
              <a:t>08-11-2025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7CDB1E-4143-3936-3DC6-5E3073BC7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E5FC9A-131A-3D6F-FEAB-EABDDCB2E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DF5D1E-02CF-4039-B07C-4286EC97F6F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85781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C8882D-28B5-FCED-BDEB-0AFAB733FC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B2943C-3BB7-F7E7-F6F0-4B101D06EA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45309B-BA65-9FA5-054C-B5DEDA481C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EB7F08-A5D9-4832-899B-2DB03BCD942E}" type="datetimeFigureOut">
              <a:rPr lang="en-IN" smtClean="0"/>
              <a:t>08-11-2025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BCC668-6099-FBF8-F4F7-F752E9D6F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8DD2AE-9FA1-D500-B2E6-0DBF317E7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DF5D1E-02CF-4039-B07C-4286EC97F6F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950942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7746BC9-F63E-B633-ED43-009A6A0A88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3408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78E5AB8-8D3B-5D21-4097-F9F7CDD20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5515" y="1992086"/>
            <a:ext cx="7315200" cy="70757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4B7BE65-F37A-2D46-DC82-E088F83C3DD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372" y="2863623"/>
            <a:ext cx="1872343" cy="1773692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06348AF-238A-C8D3-50F1-94D592A7206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65514" y="2863623"/>
            <a:ext cx="5158922" cy="17736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/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006813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D691763-303E-CBA8-C351-84ADCCC62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976211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354995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D30DFB-6360-3504-AD8C-572DD32CCC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699504-057D-40B2-80F9-A4B1FD088379}" type="datetimeFigureOut">
              <a:rPr lang="en-IN" smtClean="0"/>
              <a:t>08-11-2025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AF99E7-E58E-A7B5-72FE-D6BEA0D2E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B83459-D6AF-E28C-F747-D606CA57C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C8C4AB-4DC0-4529-9E5B-5108D1CC54B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8420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B5DCFA-5C30-082A-BFC7-FBEDC7A6BF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EB7F08-A5D9-4832-899B-2DB03BCD942E}" type="datetimeFigureOut">
              <a:rPr lang="en-IN" smtClean="0"/>
              <a:t>08-11-2025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461BC5-4F73-CACB-8F11-2DE64A3A7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0A9AEE-9800-8EA4-78B7-0AD64AE77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DF5D1E-02CF-4039-B07C-4286EC97F6F8}" type="slidenum">
              <a:rPr lang="en-IN" smtClean="0"/>
              <a:t>‹#›</a:t>
            </a:fld>
            <a:endParaRPr lang="en-IN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BB93AA4-8DC2-E985-B1CB-DE6B297E7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D436A307-9850-DAB2-DFA5-76356E8EF8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0" y="2090737"/>
            <a:ext cx="2254250" cy="2230437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455713EE-CD61-D228-8D75-4EAEB02A3E9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65488" y="2090738"/>
            <a:ext cx="5834062" cy="22304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/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99320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9384A-60F9-245F-78F8-720C55AD8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936" y="84216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EC32C0-648C-11D8-6D82-3C8B6BE9A7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C9D459-9275-3929-C3B7-4150D06A17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EB7F08-A5D9-4832-899B-2DB03BCD942E}" type="datetimeFigureOut">
              <a:rPr lang="en-IN" smtClean="0"/>
              <a:t>08-11-2025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67D660-BE75-796E-9B4E-D4E14874E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B286B3-9BB7-807E-6FAF-F70D202AA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DF5D1E-02CF-4039-B07C-4286EC97F6F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50548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1FC91-2A16-6E59-2B8B-4186A148B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3F8EDA-A3E1-F2F4-8D50-385A49BE34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A31B08-56D9-F493-86F3-B74BA0C21B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A8EE70-3315-9FFF-CF1E-A1A75B599E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EB7F08-A5D9-4832-899B-2DB03BCD942E}" type="datetimeFigureOut">
              <a:rPr lang="en-IN" smtClean="0"/>
              <a:t>08-11-2025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F9A196-16C6-B638-C510-394ED66AC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A55D2B-C078-C00E-D46C-7893184A2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DF5D1E-02CF-4039-B07C-4286EC97F6F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20298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CB379-63F4-7271-20CC-1BB861DB8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DFA264-D8D1-0E02-E0AF-CD571E33CF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677AF6-068B-E6AB-C6C7-FF825D0A14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E8B728-7974-07A9-E8BB-861F243F2C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A90CE9-56D2-CCED-8A73-3CE2F03D12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73E4ED-D9B1-CF5F-9E31-1F7C28CFA1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EB7F08-A5D9-4832-899B-2DB03BCD942E}" type="datetimeFigureOut">
              <a:rPr lang="en-IN" smtClean="0"/>
              <a:t>08-11-2025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0D9A13-84CC-008D-D4E6-66625CAEE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4487C9-6EED-5BBA-2825-23ED77AD3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DF5D1E-02CF-4039-B07C-4286EC97F6F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0603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9700C-14D0-6669-3565-0B365098A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FD850E-0D46-57D2-90E2-3D5F786108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EB7F08-A5D9-4832-899B-2DB03BCD942E}" type="datetimeFigureOut">
              <a:rPr lang="en-IN" smtClean="0"/>
              <a:t>08-11-2025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729FED-99B1-5651-7755-0EA252773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234FFB-604C-50B6-82EA-FFAC71433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DF5D1E-02CF-4039-B07C-4286EC97F6F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72333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08FEA4-12F8-4788-7DEE-1DBCF7E4C3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EB7F08-A5D9-4832-899B-2DB03BCD942E}" type="datetimeFigureOut">
              <a:rPr lang="en-IN" smtClean="0"/>
              <a:t>08-11-2025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0CBC1C-67C7-8192-8A71-4B42A04FF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2C51D0-E571-48D4-BBA8-1ECC44239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DF5D1E-02CF-4039-B07C-4286EC97F6F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26900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7F29B-F706-E557-CBE7-DB306AD0A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ACF352-A5DC-D429-847F-1A3511788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312F10-9610-C35E-1FFC-E70FB98A6D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9992FD-3CB6-FA2D-33FC-F9BC357F2B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EB7F08-A5D9-4832-899B-2DB03BCD942E}" type="datetimeFigureOut">
              <a:rPr lang="en-IN" smtClean="0"/>
              <a:t>08-11-2025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E10335-C367-A262-B382-3B2F104B6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A4012B-75B0-E3B8-A174-0527E96E8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DF5D1E-02CF-4039-B07C-4286EC97F6F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37986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30199-BDF7-21CC-6F19-8FDFC2C72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F46822-BE2C-A0A2-0B5A-E08E312B1F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2345A6-6268-91B7-DCE4-916D0872E0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F78509-0C32-7827-AB1B-EE9902AC27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EB7F08-A5D9-4832-899B-2DB03BCD942E}" type="datetimeFigureOut">
              <a:rPr lang="en-IN" smtClean="0"/>
              <a:t>08-11-2025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A8FA25-A587-D8F5-0BE6-8FC935A74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62921C-A717-41F9-889F-4B3A603E4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DF5D1E-02CF-4039-B07C-4286EC97F6F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51771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1DFAC1E-0A7A-485C-9D5F-FA1C326D15C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594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0">
            <a:extLst>
              <a:ext uri="{FF2B5EF4-FFF2-40B4-BE49-F238E27FC236}">
                <a16:creationId xmlns:a16="http://schemas.microsoft.com/office/drawing/2014/main" id="{76563322-4AB1-6422-F10D-89407CED5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61D33A3-5CCD-6979-B243-51C17C4B36D9}"/>
              </a:ext>
            </a:extLst>
          </p:cNvPr>
          <p:cNvSpPr/>
          <p:nvPr userDrawn="1"/>
        </p:nvSpPr>
        <p:spPr>
          <a:xfrm>
            <a:off x="838200" y="2035629"/>
            <a:ext cx="2351314" cy="2351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0D21F64-2FBC-5D1D-43EA-A2EDE1344CE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667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8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FFB53E-6D38-9C62-21D7-670DF764570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2742" t="44158" r="323" b="44228"/>
          <a:stretch>
            <a:fillRect/>
          </a:stretch>
        </p:blipFill>
        <p:spPr>
          <a:xfrm>
            <a:off x="11346425" y="3030793"/>
            <a:ext cx="845575" cy="123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941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CDF7BF-68EC-7B68-757D-F2E220AF74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0738E-27BF-AD9F-231E-8A3F595BE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 Typical Electric Bus Architecture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B0E957-A1F5-D2C5-3A13-D2E02E3B6CB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2742" t="44158" r="323" b="44228"/>
          <a:stretch>
            <a:fillRect/>
          </a:stretch>
        </p:blipFill>
        <p:spPr>
          <a:xfrm>
            <a:off x="11346425" y="3070121"/>
            <a:ext cx="845575" cy="123640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6AB1EFB8-5F94-E22F-162A-56951783DED2}"/>
              </a:ext>
            </a:extLst>
          </p:cNvPr>
          <p:cNvGrpSpPr/>
          <p:nvPr/>
        </p:nvGrpSpPr>
        <p:grpSpPr>
          <a:xfrm>
            <a:off x="1761168" y="2082768"/>
            <a:ext cx="8066019" cy="2581832"/>
            <a:chOff x="1517819" y="1898379"/>
            <a:chExt cx="5812614" cy="162992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4B6AD960-158E-B831-6941-D430A909B3D8}"/>
                </a:ext>
              </a:extLst>
            </p:cNvPr>
            <p:cNvGrpSpPr/>
            <p:nvPr/>
          </p:nvGrpSpPr>
          <p:grpSpPr>
            <a:xfrm>
              <a:off x="1517819" y="1898379"/>
              <a:ext cx="5812614" cy="1629920"/>
              <a:chOff x="301211" y="2617387"/>
              <a:chExt cx="11622058" cy="3336703"/>
            </a:xfrm>
          </p:grpSpPr>
          <p:sp>
            <p:nvSpPr>
              <p:cNvPr id="14" name="Flowchart: Manual Input 13">
                <a:extLst>
                  <a:ext uri="{FF2B5EF4-FFF2-40B4-BE49-F238E27FC236}">
                    <a16:creationId xmlns:a16="http://schemas.microsoft.com/office/drawing/2014/main" id="{401CE391-1EFA-07C1-97F5-B0C05B6CD104}"/>
                  </a:ext>
                </a:extLst>
              </p:cNvPr>
              <p:cNvSpPr/>
              <p:nvPr/>
            </p:nvSpPr>
            <p:spPr>
              <a:xfrm>
                <a:off x="11642304" y="2933164"/>
                <a:ext cx="120119" cy="96674"/>
              </a:xfrm>
              <a:prstGeom prst="flowChartManualInpu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5" name="Rectangle: Top Corners Rounded 14">
                <a:extLst>
                  <a:ext uri="{FF2B5EF4-FFF2-40B4-BE49-F238E27FC236}">
                    <a16:creationId xmlns:a16="http://schemas.microsoft.com/office/drawing/2014/main" id="{8053757A-5DB5-D328-EC46-8FCB2BE65EA3}"/>
                  </a:ext>
                </a:extLst>
              </p:cNvPr>
              <p:cNvSpPr/>
              <p:nvPr/>
            </p:nvSpPr>
            <p:spPr>
              <a:xfrm>
                <a:off x="4870519" y="2787850"/>
                <a:ext cx="2288464" cy="1183342"/>
              </a:xfrm>
              <a:prstGeom prst="round2Same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6" name="Flowchart: Alternate Process 242">
                <a:extLst>
                  <a:ext uri="{FF2B5EF4-FFF2-40B4-BE49-F238E27FC236}">
                    <a16:creationId xmlns:a16="http://schemas.microsoft.com/office/drawing/2014/main" id="{11B28FE9-1B30-C4A9-E4D0-93A65386B0B8}"/>
                  </a:ext>
                </a:extLst>
              </p:cNvPr>
              <p:cNvSpPr/>
              <p:nvPr/>
            </p:nvSpPr>
            <p:spPr>
              <a:xfrm>
                <a:off x="4855740" y="2886275"/>
                <a:ext cx="2295573" cy="645459"/>
              </a:xfrm>
              <a:prstGeom prst="flowChartAlternateProcess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7" name="Flowchart: Alternate Process 199">
                <a:extLst>
                  <a:ext uri="{FF2B5EF4-FFF2-40B4-BE49-F238E27FC236}">
                    <a16:creationId xmlns:a16="http://schemas.microsoft.com/office/drawing/2014/main" id="{EA5B5BCA-82B7-EF94-F73B-970D575ED2A4}"/>
                  </a:ext>
                </a:extLst>
              </p:cNvPr>
              <p:cNvSpPr/>
              <p:nvPr/>
            </p:nvSpPr>
            <p:spPr>
              <a:xfrm>
                <a:off x="1791034" y="2902307"/>
                <a:ext cx="880479" cy="181953"/>
              </a:xfrm>
              <a:prstGeom prst="flowChartAlternateProcess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7A7FE105-9DEF-7B95-09B5-D2C7B35EA454}"/>
                  </a:ext>
                </a:extLst>
              </p:cNvPr>
              <p:cNvSpPr/>
              <p:nvPr/>
            </p:nvSpPr>
            <p:spPr>
              <a:xfrm>
                <a:off x="1818001" y="3480503"/>
                <a:ext cx="826545" cy="184628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1D56ABAE-B001-3466-F819-387685A443AB}"/>
                  </a:ext>
                </a:extLst>
              </p:cNvPr>
              <p:cNvSpPr/>
              <p:nvPr/>
            </p:nvSpPr>
            <p:spPr>
              <a:xfrm>
                <a:off x="10684882" y="3445812"/>
                <a:ext cx="826545" cy="184628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F64596B8-272B-55CF-E924-82FB61349C7E}"/>
                  </a:ext>
                </a:extLst>
              </p:cNvPr>
              <p:cNvSpPr/>
              <p:nvPr/>
            </p:nvSpPr>
            <p:spPr>
              <a:xfrm>
                <a:off x="309669" y="2947543"/>
                <a:ext cx="720765" cy="690281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FDCECDDE-912A-148D-7CAC-92BCD92ED5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1211" y="4241148"/>
                <a:ext cx="737680" cy="701101"/>
              </a:xfrm>
              <a:prstGeom prst="rect">
                <a:avLst/>
              </a:prstGeom>
              <a:solidFill>
                <a:schemeClr val="bg1"/>
              </a:solidFill>
            </p:spPr>
          </p:pic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F74C83C9-A3BE-AF80-9457-0AEA208C085A}"/>
                  </a:ext>
                </a:extLst>
              </p:cNvPr>
              <p:cNvCxnSpPr>
                <a:cxnSpLocks/>
                <a:stCxn id="20" idx="1"/>
                <a:endCxn id="21" idx="1"/>
              </p:cNvCxnSpPr>
              <p:nvPr/>
            </p:nvCxnSpPr>
            <p:spPr>
              <a:xfrm flipH="1">
                <a:off x="301211" y="3292683"/>
                <a:ext cx="8458" cy="129901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09CBFD16-2767-E46A-6EA0-9A4CCE6ED7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1211" y="4455231"/>
                <a:ext cx="737681" cy="701101"/>
              </a:xfrm>
              <a:prstGeom prst="rect">
                <a:avLst/>
              </a:prstGeom>
            </p:spPr>
          </p:pic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81C2CF57-C556-1BD6-FC05-3ED6F3157C37}"/>
                  </a:ext>
                </a:extLst>
              </p:cNvPr>
              <p:cNvSpPr/>
              <p:nvPr/>
            </p:nvSpPr>
            <p:spPr>
              <a:xfrm>
                <a:off x="308366" y="3089174"/>
                <a:ext cx="604223" cy="192606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B124730D-C8F6-48D3-39E6-943C0E87B4C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01211" y="3089174"/>
                <a:ext cx="16128" cy="121336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33EF0666-3F7F-0430-653F-500794C6164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7470" y="4286378"/>
                <a:ext cx="9868" cy="79677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1E782FAF-26CF-8CC0-F114-BB95DC363DE1}"/>
                  </a:ext>
                </a:extLst>
              </p:cNvPr>
              <p:cNvSpPr/>
              <p:nvPr/>
            </p:nvSpPr>
            <p:spPr>
              <a:xfrm>
                <a:off x="554017" y="2949389"/>
                <a:ext cx="10965635" cy="2411507"/>
              </a:xfrm>
              <a:prstGeom prst="rect">
                <a:avLst/>
              </a:prstGeom>
              <a:ln w="158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IN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8" name="Right Triangle 27">
                <a:extLst>
                  <a:ext uri="{FF2B5EF4-FFF2-40B4-BE49-F238E27FC236}">
                    <a16:creationId xmlns:a16="http://schemas.microsoft.com/office/drawing/2014/main" id="{49568B53-7835-4E39-88C4-28FF68FE09DF}"/>
                  </a:ext>
                </a:extLst>
              </p:cNvPr>
              <p:cNvSpPr/>
              <p:nvPr/>
            </p:nvSpPr>
            <p:spPr>
              <a:xfrm>
                <a:off x="419547" y="4931430"/>
                <a:ext cx="2492189" cy="553119"/>
              </a:xfrm>
              <a:prstGeom prst="rtTriangl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8DF489E4-B708-140E-EF24-698ABF69A4F2}"/>
                  </a:ext>
                </a:extLst>
              </p:cNvPr>
              <p:cNvCxnSpPr>
                <a:stCxn id="28" idx="0"/>
                <a:endCxn id="28" idx="0"/>
              </p:cNvCxnSpPr>
              <p:nvPr/>
            </p:nvCxnSpPr>
            <p:spPr>
              <a:xfrm>
                <a:off x="419547" y="4931430"/>
                <a:ext cx="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1774C6C4-98F6-42CF-688F-5BA14F04A67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9546" y="5156330"/>
                <a:ext cx="2130880" cy="203777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B69783AE-92C3-838E-3920-AB975FC6FEFE}"/>
                  </a:ext>
                </a:extLst>
              </p:cNvPr>
              <p:cNvSpPr/>
              <p:nvPr/>
            </p:nvSpPr>
            <p:spPr>
              <a:xfrm>
                <a:off x="2761076" y="4793830"/>
                <a:ext cx="1049589" cy="939085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88802C6F-E0C3-093B-0009-11DC764A7DB9}"/>
                  </a:ext>
                </a:extLst>
              </p:cNvPr>
              <p:cNvCxnSpPr/>
              <p:nvPr/>
            </p:nvCxnSpPr>
            <p:spPr>
              <a:xfrm>
                <a:off x="554017" y="4444950"/>
                <a:ext cx="0" cy="72165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E0B12586-8452-8A56-618C-C6D7D895A277}"/>
                  </a:ext>
                </a:extLst>
              </p:cNvPr>
              <p:cNvSpPr/>
              <p:nvPr/>
            </p:nvSpPr>
            <p:spPr>
              <a:xfrm>
                <a:off x="8982586" y="4793830"/>
                <a:ext cx="1049589" cy="939085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740215AC-E8E8-4814-484E-F313E9983266}"/>
                  </a:ext>
                </a:extLst>
              </p:cNvPr>
              <p:cNvSpPr/>
              <p:nvPr/>
            </p:nvSpPr>
            <p:spPr>
              <a:xfrm>
                <a:off x="2761076" y="5015005"/>
                <a:ext cx="1049589" cy="93908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09F5B603-174F-8CD7-8F5F-BB8005B66EE7}"/>
                  </a:ext>
                </a:extLst>
              </p:cNvPr>
              <p:cNvSpPr/>
              <p:nvPr/>
            </p:nvSpPr>
            <p:spPr>
              <a:xfrm>
                <a:off x="8982586" y="5015004"/>
                <a:ext cx="1049589" cy="93908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2611664B-5F59-E342-6662-D0F8FBAEF11C}"/>
                  </a:ext>
                </a:extLst>
              </p:cNvPr>
              <p:cNvSpPr/>
              <p:nvPr/>
            </p:nvSpPr>
            <p:spPr>
              <a:xfrm>
                <a:off x="2859816" y="4893332"/>
                <a:ext cx="858944" cy="839584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0A419C32-D7A6-022E-D8FE-22852DF133E5}"/>
                  </a:ext>
                </a:extLst>
              </p:cNvPr>
              <p:cNvSpPr/>
              <p:nvPr/>
            </p:nvSpPr>
            <p:spPr>
              <a:xfrm>
                <a:off x="9061869" y="4883604"/>
                <a:ext cx="891019" cy="85954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3BE0EA1C-8B23-1BB8-628A-202474F737EF}"/>
                  </a:ext>
                </a:extLst>
              </p:cNvPr>
              <p:cNvSpPr/>
              <p:nvPr/>
            </p:nvSpPr>
            <p:spPr>
              <a:xfrm>
                <a:off x="2982347" y="5010346"/>
                <a:ext cx="599732" cy="589111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30AC667E-12AE-874F-2463-3F8BC5CCA33F}"/>
                  </a:ext>
                </a:extLst>
              </p:cNvPr>
              <p:cNvSpPr/>
              <p:nvPr/>
            </p:nvSpPr>
            <p:spPr>
              <a:xfrm>
                <a:off x="9219386" y="4981162"/>
                <a:ext cx="574863" cy="60513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351F236F-DCD0-A90A-B829-D748FF535923}"/>
                  </a:ext>
                </a:extLst>
              </p:cNvPr>
              <p:cNvSpPr/>
              <p:nvPr/>
            </p:nvSpPr>
            <p:spPr>
              <a:xfrm>
                <a:off x="3132223" y="5151249"/>
                <a:ext cx="295836" cy="30480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80A215EC-3E91-62D2-B84A-378239DBBC27}"/>
                  </a:ext>
                </a:extLst>
              </p:cNvPr>
              <p:cNvSpPr/>
              <p:nvPr/>
            </p:nvSpPr>
            <p:spPr>
              <a:xfrm>
                <a:off x="9359460" y="5122064"/>
                <a:ext cx="295836" cy="30480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9A814883-7B09-242E-48E4-9DCD9ED5480D}"/>
                  </a:ext>
                </a:extLst>
              </p:cNvPr>
              <p:cNvSpPr/>
              <p:nvPr/>
            </p:nvSpPr>
            <p:spPr>
              <a:xfrm>
                <a:off x="9419095" y="5186303"/>
                <a:ext cx="179294" cy="192741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98B23B74-64F4-2024-6D42-7530B85C076C}"/>
                  </a:ext>
                </a:extLst>
              </p:cNvPr>
              <p:cNvSpPr/>
              <p:nvPr/>
            </p:nvSpPr>
            <p:spPr>
              <a:xfrm>
                <a:off x="3182838" y="5206350"/>
                <a:ext cx="179294" cy="192741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4CFC2E6D-3037-6A4B-2258-ECE519E5223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9276" y="2958359"/>
                <a:ext cx="0" cy="2232894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34AE7425-FB7A-3A2D-297C-EF1DACC9395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17339" y="3089175"/>
                <a:ext cx="11202313" cy="1631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C86BD3B8-CE7F-B19C-A1BF-ADD0AD59FC9E}"/>
                  </a:ext>
                </a:extLst>
              </p:cNvPr>
              <p:cNvCxnSpPr/>
              <p:nvPr/>
            </p:nvCxnSpPr>
            <p:spPr>
              <a:xfrm>
                <a:off x="563877" y="3483238"/>
                <a:ext cx="10955774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A1A2D091-0AE9-0916-A591-4F9DDA910B62}"/>
                  </a:ext>
                </a:extLst>
              </p:cNvPr>
              <p:cNvSpPr/>
              <p:nvPr/>
            </p:nvSpPr>
            <p:spPr>
              <a:xfrm>
                <a:off x="10708716" y="3486179"/>
                <a:ext cx="806822" cy="1825181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48DEFB71-43DC-132C-0269-AC056B9FB555}"/>
                  </a:ext>
                </a:extLst>
              </p:cNvPr>
              <p:cNvSpPr/>
              <p:nvPr/>
            </p:nvSpPr>
            <p:spPr>
              <a:xfrm>
                <a:off x="10769168" y="3532360"/>
                <a:ext cx="699005" cy="173281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66D13414-6E3D-C345-C5EA-DE3001717B4A}"/>
                  </a:ext>
                </a:extLst>
              </p:cNvPr>
              <p:cNvSpPr/>
              <p:nvPr/>
            </p:nvSpPr>
            <p:spPr>
              <a:xfrm>
                <a:off x="5129600" y="3494943"/>
                <a:ext cx="1246093" cy="181641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A2A49FAD-6A7C-E1B7-4FAC-56F570ACE50A}"/>
                  </a:ext>
                </a:extLst>
              </p:cNvPr>
              <p:cNvCxnSpPr>
                <a:stCxn id="49" idx="0"/>
                <a:endCxn id="49" idx="2"/>
              </p:cNvCxnSpPr>
              <p:nvPr/>
            </p:nvCxnSpPr>
            <p:spPr>
              <a:xfrm>
                <a:off x="5752647" y="3494943"/>
                <a:ext cx="0" cy="181641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69BA5C73-A7D3-07B5-C958-9BD1EF976653}"/>
                  </a:ext>
                </a:extLst>
              </p:cNvPr>
              <p:cNvSpPr/>
              <p:nvPr/>
            </p:nvSpPr>
            <p:spPr>
              <a:xfrm>
                <a:off x="5177369" y="3532360"/>
                <a:ext cx="545052" cy="173281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A1FA9945-910A-F4EF-67C4-163BA66A669C}"/>
                  </a:ext>
                </a:extLst>
              </p:cNvPr>
              <p:cNvSpPr/>
              <p:nvPr/>
            </p:nvSpPr>
            <p:spPr>
              <a:xfrm>
                <a:off x="5784879" y="3527551"/>
                <a:ext cx="545052" cy="173281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6C91F2ED-39EC-6BA8-6689-2A8DEF2929A0}"/>
                  </a:ext>
                </a:extLst>
              </p:cNvPr>
              <p:cNvCxnSpPr>
                <a:cxnSpLocks/>
                <a:stCxn id="49" idx="1"/>
              </p:cNvCxnSpPr>
              <p:nvPr/>
            </p:nvCxnSpPr>
            <p:spPr>
              <a:xfrm flipH="1">
                <a:off x="2653703" y="4403150"/>
                <a:ext cx="2475897" cy="1339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39CC0667-DBB1-CA7C-A8AE-81EA989D31A2}"/>
                  </a:ext>
                </a:extLst>
              </p:cNvPr>
              <p:cNvCxnSpPr>
                <a:cxnSpLocks/>
                <a:stCxn id="47" idx="1"/>
                <a:endCxn id="49" idx="3"/>
              </p:cNvCxnSpPr>
              <p:nvPr/>
            </p:nvCxnSpPr>
            <p:spPr>
              <a:xfrm flipH="1">
                <a:off x="6375693" y="4398769"/>
                <a:ext cx="4333023" cy="438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00C80ED0-CBF6-8D12-EED4-7929376A0BB1}"/>
                  </a:ext>
                </a:extLst>
              </p:cNvPr>
              <p:cNvSpPr/>
              <p:nvPr/>
            </p:nvSpPr>
            <p:spPr>
              <a:xfrm>
                <a:off x="610479" y="3531736"/>
                <a:ext cx="1161761" cy="81690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7DB8CFAC-6252-54F9-BDA2-660550501905}"/>
                  </a:ext>
                </a:extLst>
              </p:cNvPr>
              <p:cNvSpPr/>
              <p:nvPr/>
            </p:nvSpPr>
            <p:spPr>
              <a:xfrm>
                <a:off x="2680447" y="3549521"/>
                <a:ext cx="1161761" cy="81690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E82119EF-3987-5CEA-1369-8A5A07E29960}"/>
                  </a:ext>
                </a:extLst>
              </p:cNvPr>
              <p:cNvSpPr/>
              <p:nvPr/>
            </p:nvSpPr>
            <p:spPr>
              <a:xfrm>
                <a:off x="3925674" y="3549676"/>
                <a:ext cx="1161761" cy="81690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EB686CA8-CFFE-D665-1564-2BBEDE167CA3}"/>
                  </a:ext>
                </a:extLst>
              </p:cNvPr>
              <p:cNvSpPr/>
              <p:nvPr/>
            </p:nvSpPr>
            <p:spPr>
              <a:xfrm>
                <a:off x="6417859" y="3531736"/>
                <a:ext cx="1161761" cy="80465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51374C9D-34B7-CF8E-8B7E-AD6FEE24BFEF}"/>
                  </a:ext>
                </a:extLst>
              </p:cNvPr>
              <p:cNvSpPr/>
              <p:nvPr/>
            </p:nvSpPr>
            <p:spPr>
              <a:xfrm>
                <a:off x="7651445" y="3541652"/>
                <a:ext cx="1161761" cy="79473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41635E5F-4A9E-9417-619B-0E912901A39B}"/>
                  </a:ext>
                </a:extLst>
              </p:cNvPr>
              <p:cNvSpPr/>
              <p:nvPr/>
            </p:nvSpPr>
            <p:spPr>
              <a:xfrm>
                <a:off x="8904482" y="3559159"/>
                <a:ext cx="1733033" cy="78509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58221A43-ED8C-6483-5ACF-26E6DEDA092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79739" y="3506311"/>
                <a:ext cx="173" cy="90353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3B2BC631-760E-683C-EFD1-FAFD04E2571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09585" y="3513141"/>
                <a:ext cx="173" cy="90353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F07DED0C-15E5-B195-F460-EB8E5E8BF8F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56354" y="3476477"/>
                <a:ext cx="173" cy="90353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4" name="Flowchart: Alternate Process 240">
                <a:extLst>
                  <a:ext uri="{FF2B5EF4-FFF2-40B4-BE49-F238E27FC236}">
                    <a16:creationId xmlns:a16="http://schemas.microsoft.com/office/drawing/2014/main" id="{3FDBA51A-9F6F-BE5F-BDB3-7F218902388B}"/>
                  </a:ext>
                </a:extLst>
              </p:cNvPr>
              <p:cNvSpPr/>
              <p:nvPr/>
            </p:nvSpPr>
            <p:spPr>
              <a:xfrm>
                <a:off x="10314370" y="4638742"/>
                <a:ext cx="191840" cy="75718"/>
              </a:xfrm>
              <a:prstGeom prst="flowChartAlternateProcess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65" name="Rectangle: Top Corners Rounded 64">
                <a:extLst>
                  <a:ext uri="{FF2B5EF4-FFF2-40B4-BE49-F238E27FC236}">
                    <a16:creationId xmlns:a16="http://schemas.microsoft.com/office/drawing/2014/main" id="{FFA3F550-B2E5-042F-C70B-40E810BEE553}"/>
                  </a:ext>
                </a:extLst>
              </p:cNvPr>
              <p:cNvSpPr/>
              <p:nvPr/>
            </p:nvSpPr>
            <p:spPr>
              <a:xfrm>
                <a:off x="5294172" y="2617387"/>
                <a:ext cx="311446" cy="152981"/>
              </a:xfrm>
              <a:prstGeom prst="round2Same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IN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endParaRPr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8780775A-0ADF-4894-F9BA-05F6E98A8542}"/>
                  </a:ext>
                </a:extLst>
              </p:cNvPr>
              <p:cNvSpPr/>
              <p:nvPr/>
            </p:nvSpPr>
            <p:spPr>
              <a:xfrm>
                <a:off x="11528809" y="5306935"/>
                <a:ext cx="385292" cy="6347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67" name="Right Triangle 66">
                <a:extLst>
                  <a:ext uri="{FF2B5EF4-FFF2-40B4-BE49-F238E27FC236}">
                    <a16:creationId xmlns:a16="http://schemas.microsoft.com/office/drawing/2014/main" id="{8E095332-3291-68AD-BD50-3B63C058CE94}"/>
                  </a:ext>
                </a:extLst>
              </p:cNvPr>
              <p:cNvSpPr/>
              <p:nvPr/>
            </p:nvSpPr>
            <p:spPr>
              <a:xfrm>
                <a:off x="11519651" y="2945620"/>
                <a:ext cx="306595" cy="94021"/>
              </a:xfrm>
              <a:prstGeom prst="rtTriangl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68" name="Right Triangle 67">
                <a:extLst>
                  <a:ext uri="{FF2B5EF4-FFF2-40B4-BE49-F238E27FC236}">
                    <a16:creationId xmlns:a16="http://schemas.microsoft.com/office/drawing/2014/main" id="{B3E73E0F-2E4D-D903-BFE7-D2BDB8EDF080}"/>
                  </a:ext>
                </a:extLst>
              </p:cNvPr>
              <p:cNvSpPr/>
              <p:nvPr/>
            </p:nvSpPr>
            <p:spPr>
              <a:xfrm flipV="1">
                <a:off x="11519651" y="3048472"/>
                <a:ext cx="231939" cy="71578"/>
              </a:xfrm>
              <a:prstGeom prst="rtTriangl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69" name="Flowchart: Manual Input 68">
                <a:extLst>
                  <a:ext uri="{FF2B5EF4-FFF2-40B4-BE49-F238E27FC236}">
                    <a16:creationId xmlns:a16="http://schemas.microsoft.com/office/drawing/2014/main" id="{80F7324E-145D-788D-1C14-353273393DA5}"/>
                  </a:ext>
                </a:extLst>
              </p:cNvPr>
              <p:cNvSpPr/>
              <p:nvPr/>
            </p:nvSpPr>
            <p:spPr>
              <a:xfrm rot="5400000">
                <a:off x="11222435" y="3898272"/>
                <a:ext cx="1098456" cy="284872"/>
              </a:xfrm>
              <a:prstGeom prst="flowChartManualInpu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70" name="Flowchart: Terminator 69">
                <a:extLst>
                  <a:ext uri="{FF2B5EF4-FFF2-40B4-BE49-F238E27FC236}">
                    <a16:creationId xmlns:a16="http://schemas.microsoft.com/office/drawing/2014/main" id="{345B07E4-459F-A4A4-10C3-B6698625743E}"/>
                  </a:ext>
                </a:extLst>
              </p:cNvPr>
              <p:cNvSpPr/>
              <p:nvPr/>
            </p:nvSpPr>
            <p:spPr>
              <a:xfrm>
                <a:off x="11530781" y="3002452"/>
                <a:ext cx="173544" cy="46016"/>
              </a:xfrm>
              <a:prstGeom prst="flowChartTerminator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429A8F17-7A5B-4A5A-409F-B8476DBB35FC}"/>
                  </a:ext>
                </a:extLst>
              </p:cNvPr>
              <p:cNvCxnSpPr>
                <a:cxnSpLocks/>
                <a:endCxn id="67" idx="4"/>
              </p:cNvCxnSpPr>
              <p:nvPr/>
            </p:nvCxnSpPr>
            <p:spPr>
              <a:xfrm flipH="1" flipV="1">
                <a:off x="11826245" y="3039641"/>
                <a:ext cx="43500" cy="552493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6E701C06-4EB5-762E-D551-5411A60B2EA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916990" y="4589937"/>
                <a:ext cx="6276" cy="51599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3" name="Flowchart: Manual Input 72">
                <a:extLst>
                  <a:ext uri="{FF2B5EF4-FFF2-40B4-BE49-F238E27FC236}">
                    <a16:creationId xmlns:a16="http://schemas.microsoft.com/office/drawing/2014/main" id="{36E52BE0-DBF2-54A7-E97F-2C2CA254D92F}"/>
                  </a:ext>
                </a:extLst>
              </p:cNvPr>
              <p:cNvSpPr/>
              <p:nvPr/>
            </p:nvSpPr>
            <p:spPr>
              <a:xfrm rot="16200000">
                <a:off x="11650138" y="4768651"/>
                <a:ext cx="327316" cy="218938"/>
              </a:xfrm>
              <a:prstGeom prst="flowChartManualInpu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74" name="Flowchart: Manual Input 73">
                <a:extLst>
                  <a:ext uri="{FF2B5EF4-FFF2-40B4-BE49-F238E27FC236}">
                    <a16:creationId xmlns:a16="http://schemas.microsoft.com/office/drawing/2014/main" id="{93F36BB9-6F07-467F-2FAE-76761790F7A7}"/>
                  </a:ext>
                </a:extLst>
              </p:cNvPr>
              <p:cNvSpPr/>
              <p:nvPr/>
            </p:nvSpPr>
            <p:spPr>
              <a:xfrm rot="16200000">
                <a:off x="11745799" y="4810457"/>
                <a:ext cx="189836" cy="156583"/>
              </a:xfrm>
              <a:prstGeom prst="flowChartManualInpu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6491F5A8-DE4D-CF77-9F74-5F2F2F255307}"/>
                  </a:ext>
                </a:extLst>
              </p:cNvPr>
              <p:cNvCxnSpPr>
                <a:cxnSpLocks/>
                <a:endCxn id="66" idx="3"/>
              </p:cNvCxnSpPr>
              <p:nvPr/>
            </p:nvCxnSpPr>
            <p:spPr>
              <a:xfrm flipH="1">
                <a:off x="11914101" y="5073929"/>
                <a:ext cx="9165" cy="26474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6" name="Flowchart: Terminator 75">
                <a:extLst>
                  <a:ext uri="{FF2B5EF4-FFF2-40B4-BE49-F238E27FC236}">
                    <a16:creationId xmlns:a16="http://schemas.microsoft.com/office/drawing/2014/main" id="{1F216E1C-A7CC-BC72-ECFC-5FF59D167E80}"/>
                  </a:ext>
                </a:extLst>
              </p:cNvPr>
              <p:cNvSpPr/>
              <p:nvPr/>
            </p:nvSpPr>
            <p:spPr>
              <a:xfrm rot="19999455">
                <a:off x="11692647" y="4446674"/>
                <a:ext cx="194295" cy="63230"/>
              </a:xfrm>
              <a:prstGeom prst="flowChartTermina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77" name="Flowchart: Manual Input 76">
                <a:extLst>
                  <a:ext uri="{FF2B5EF4-FFF2-40B4-BE49-F238E27FC236}">
                    <a16:creationId xmlns:a16="http://schemas.microsoft.com/office/drawing/2014/main" id="{0F5512EC-54F2-0E60-44CD-95B782644881}"/>
                  </a:ext>
                </a:extLst>
              </p:cNvPr>
              <p:cNvSpPr/>
              <p:nvPr/>
            </p:nvSpPr>
            <p:spPr>
              <a:xfrm rot="10800000" flipV="1">
                <a:off x="11422330" y="3141996"/>
                <a:ext cx="351524" cy="107173"/>
              </a:xfrm>
              <a:prstGeom prst="flowChartManualInpu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78" name="Flowchart: Terminator 77">
                <a:extLst>
                  <a:ext uri="{FF2B5EF4-FFF2-40B4-BE49-F238E27FC236}">
                    <a16:creationId xmlns:a16="http://schemas.microsoft.com/office/drawing/2014/main" id="{478B14EB-5621-F54D-1A91-B1ED18CBF80F}"/>
                  </a:ext>
                </a:extLst>
              </p:cNvPr>
              <p:cNvSpPr/>
              <p:nvPr/>
            </p:nvSpPr>
            <p:spPr>
              <a:xfrm rot="2279901">
                <a:off x="11754702" y="3217413"/>
                <a:ext cx="125155" cy="45719"/>
              </a:xfrm>
              <a:prstGeom prst="flowChartTerminator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79" name="Flowchart: Manual Input 78">
                <a:extLst>
                  <a:ext uri="{FF2B5EF4-FFF2-40B4-BE49-F238E27FC236}">
                    <a16:creationId xmlns:a16="http://schemas.microsoft.com/office/drawing/2014/main" id="{569B92E1-8580-7A12-2E3F-531DD007AE38}"/>
                  </a:ext>
                </a:extLst>
              </p:cNvPr>
              <p:cNvSpPr/>
              <p:nvPr/>
            </p:nvSpPr>
            <p:spPr>
              <a:xfrm rot="16200000">
                <a:off x="11667606" y="3382157"/>
                <a:ext cx="357764" cy="153563"/>
              </a:xfrm>
              <a:prstGeom prst="flowChartManualInpu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68CEFEF8-3ED5-AC71-B37F-059A65E28F9E}"/>
                  </a:ext>
                </a:extLst>
              </p:cNvPr>
              <p:cNvSpPr/>
              <p:nvPr/>
            </p:nvSpPr>
            <p:spPr>
              <a:xfrm>
                <a:off x="1844763" y="3528531"/>
                <a:ext cx="751105" cy="81690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0F8CA5C-ECC0-1EFC-80BA-67BCEA6AA812}"/>
                </a:ext>
              </a:extLst>
            </p:cNvPr>
            <p:cNvSpPr/>
            <p:nvPr/>
          </p:nvSpPr>
          <p:spPr>
            <a:xfrm>
              <a:off x="5612724" y="1914774"/>
              <a:ext cx="563469" cy="11821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637EF6E-E42B-933A-EA2F-E0D3CAF8F53C}"/>
                </a:ext>
              </a:extLst>
            </p:cNvPr>
            <p:cNvSpPr/>
            <p:nvPr/>
          </p:nvSpPr>
          <p:spPr>
            <a:xfrm>
              <a:off x="5015316" y="1915632"/>
              <a:ext cx="563469" cy="11736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/>
            </a:p>
          </p:txBody>
        </p:sp>
      </p:grpSp>
      <p:sp>
        <p:nvSpPr>
          <p:cNvPr id="81" name="Rectangle 80">
            <a:extLst>
              <a:ext uri="{FF2B5EF4-FFF2-40B4-BE49-F238E27FC236}">
                <a16:creationId xmlns:a16="http://schemas.microsoft.com/office/drawing/2014/main" id="{8162EF6F-6CFC-612D-2649-0513EC4760FE}"/>
              </a:ext>
            </a:extLst>
          </p:cNvPr>
          <p:cNvSpPr/>
          <p:nvPr/>
        </p:nvSpPr>
        <p:spPr>
          <a:xfrm>
            <a:off x="4492502" y="3981543"/>
            <a:ext cx="391961" cy="19874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E542C7D2-E542-F5A0-486A-44B83A128A43}"/>
              </a:ext>
            </a:extLst>
          </p:cNvPr>
          <p:cNvSpPr/>
          <p:nvPr/>
        </p:nvSpPr>
        <p:spPr>
          <a:xfrm>
            <a:off x="4396065" y="4060125"/>
            <a:ext cx="114725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074B26F8-1264-6CCA-6EEC-F1A01D6FA045}"/>
              </a:ext>
            </a:extLst>
          </p:cNvPr>
          <p:cNvSpPr/>
          <p:nvPr/>
        </p:nvSpPr>
        <p:spPr>
          <a:xfrm>
            <a:off x="4989512" y="4017582"/>
            <a:ext cx="502841" cy="13703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935CBD24-DFC9-547A-CBFD-122A3BC8AA13}"/>
              </a:ext>
            </a:extLst>
          </p:cNvPr>
          <p:cNvSpPr/>
          <p:nvPr/>
        </p:nvSpPr>
        <p:spPr>
          <a:xfrm>
            <a:off x="8349590" y="2139062"/>
            <a:ext cx="502841" cy="13703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3CC63F8F-BA39-4B12-33C7-1E6FF2D690AB}"/>
              </a:ext>
            </a:extLst>
          </p:cNvPr>
          <p:cNvSpPr/>
          <p:nvPr/>
        </p:nvSpPr>
        <p:spPr>
          <a:xfrm>
            <a:off x="6047130" y="3937888"/>
            <a:ext cx="788265" cy="22099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7188A11B-6898-A3C1-4210-3A8815C17952}"/>
              </a:ext>
            </a:extLst>
          </p:cNvPr>
          <p:cNvSpPr/>
          <p:nvPr/>
        </p:nvSpPr>
        <p:spPr>
          <a:xfrm>
            <a:off x="8567921" y="3989010"/>
            <a:ext cx="502841" cy="13703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72E57478-C1AD-7570-8A8B-AB53B2F63EBC}"/>
              </a:ext>
            </a:extLst>
          </p:cNvPr>
          <p:cNvSpPr/>
          <p:nvPr/>
        </p:nvSpPr>
        <p:spPr>
          <a:xfrm>
            <a:off x="9136666" y="3968477"/>
            <a:ext cx="502841" cy="13703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D24B20DB-8A29-3A75-447A-D8C9D5444F4A}"/>
              </a:ext>
            </a:extLst>
          </p:cNvPr>
          <p:cNvSpPr/>
          <p:nvPr/>
        </p:nvSpPr>
        <p:spPr>
          <a:xfrm>
            <a:off x="7032668" y="3903029"/>
            <a:ext cx="272594" cy="2209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EB449078-9AA7-0DAB-B550-5FC597E386FE}"/>
              </a:ext>
            </a:extLst>
          </p:cNvPr>
          <p:cNvSpPr/>
          <p:nvPr/>
        </p:nvSpPr>
        <p:spPr>
          <a:xfrm>
            <a:off x="7332389" y="3900025"/>
            <a:ext cx="272594" cy="2209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B6380513-B2EE-8828-AE0E-14ACF3C2486C}"/>
              </a:ext>
            </a:extLst>
          </p:cNvPr>
          <p:cNvSpPr txBox="1"/>
          <p:nvPr/>
        </p:nvSpPr>
        <p:spPr>
          <a:xfrm>
            <a:off x="5376841" y="1150944"/>
            <a:ext cx="1588255" cy="580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0" dirty="0">
                <a:effectLst/>
              </a:rPr>
              <a:t>Traction battery Pack 1</a:t>
            </a:r>
            <a:endParaRPr lang="en-GB" sz="1600" b="1" dirty="0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B4CBAB30-3E10-20A2-F3E7-B07559B45090}"/>
              </a:ext>
            </a:extLst>
          </p:cNvPr>
          <p:cNvSpPr txBox="1"/>
          <p:nvPr/>
        </p:nvSpPr>
        <p:spPr>
          <a:xfrm>
            <a:off x="7786275" y="1026064"/>
            <a:ext cx="1836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0" dirty="0">
                <a:effectLst/>
              </a:rPr>
              <a:t>Traction battery Pack 2</a:t>
            </a:r>
            <a:endParaRPr lang="en-GB" sz="1600" b="1" dirty="0"/>
          </a:p>
        </p:txBody>
      </p:sp>
      <p:cxnSp>
        <p:nvCxnSpPr>
          <p:cNvPr id="92" name="Connector: Elbow 91">
            <a:extLst>
              <a:ext uri="{FF2B5EF4-FFF2-40B4-BE49-F238E27FC236}">
                <a16:creationId xmlns:a16="http://schemas.microsoft.com/office/drawing/2014/main" id="{F37A8585-FDDC-1081-445E-D6A46DD7F544}"/>
              </a:ext>
            </a:extLst>
          </p:cNvPr>
          <p:cNvCxnSpPr>
            <a:cxnSpLocks/>
            <a:stCxn id="13" idx="0"/>
            <a:endCxn id="90" idx="2"/>
          </p:cNvCxnSpPr>
          <p:nvPr/>
        </p:nvCxnSpPr>
        <p:spPr>
          <a:xfrm rot="16200000" flipV="1">
            <a:off x="6398989" y="1503573"/>
            <a:ext cx="378505" cy="834544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id="{173E0FA9-501F-FE31-C849-7B9381E2C130}"/>
              </a:ext>
            </a:extLst>
          </p:cNvPr>
          <p:cNvSpPr txBox="1"/>
          <p:nvPr/>
        </p:nvSpPr>
        <p:spPr>
          <a:xfrm>
            <a:off x="9638224" y="1849688"/>
            <a:ext cx="19319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0" dirty="0">
                <a:effectLst/>
              </a:rPr>
              <a:t>HV Junction Box 1</a:t>
            </a:r>
            <a:endParaRPr lang="en-GB" sz="1600" b="1" dirty="0"/>
          </a:p>
        </p:txBody>
      </p:sp>
      <p:cxnSp>
        <p:nvCxnSpPr>
          <p:cNvPr id="94" name="Connector: Elbow 93">
            <a:extLst>
              <a:ext uri="{FF2B5EF4-FFF2-40B4-BE49-F238E27FC236}">
                <a16:creationId xmlns:a16="http://schemas.microsoft.com/office/drawing/2014/main" id="{D5AA8606-1EE7-F706-6D79-AE856CD6BC33}"/>
              </a:ext>
            </a:extLst>
          </p:cNvPr>
          <p:cNvCxnSpPr>
            <a:stCxn id="84" idx="0"/>
            <a:endCxn id="93" idx="1"/>
          </p:cNvCxnSpPr>
          <p:nvPr/>
        </p:nvCxnSpPr>
        <p:spPr>
          <a:xfrm rot="5400000" flipH="1" flipV="1">
            <a:off x="9059569" y="1560408"/>
            <a:ext cx="120097" cy="1037213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>
            <a:extLst>
              <a:ext uri="{FF2B5EF4-FFF2-40B4-BE49-F238E27FC236}">
                <a16:creationId xmlns:a16="http://schemas.microsoft.com/office/drawing/2014/main" id="{397938D7-79DF-365C-9C1D-AFB653931C9A}"/>
              </a:ext>
            </a:extLst>
          </p:cNvPr>
          <p:cNvSpPr txBox="1"/>
          <p:nvPr/>
        </p:nvSpPr>
        <p:spPr>
          <a:xfrm>
            <a:off x="3715492" y="5020456"/>
            <a:ext cx="1204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0" dirty="0">
                <a:effectLst/>
              </a:rPr>
              <a:t>Traction Motor</a:t>
            </a:r>
            <a:endParaRPr lang="en-GB" sz="1600" b="1" dirty="0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CB72A846-B00F-A0F4-69E7-F1C7FDA0AF81}"/>
              </a:ext>
            </a:extLst>
          </p:cNvPr>
          <p:cNvSpPr txBox="1"/>
          <p:nvPr/>
        </p:nvSpPr>
        <p:spPr>
          <a:xfrm>
            <a:off x="4971070" y="4605897"/>
            <a:ext cx="990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0" dirty="0">
                <a:effectLst/>
              </a:rPr>
              <a:t>Traction Inverter</a:t>
            </a:r>
            <a:endParaRPr lang="en-GB" sz="1600" b="1" dirty="0"/>
          </a:p>
        </p:txBody>
      </p:sp>
      <p:cxnSp>
        <p:nvCxnSpPr>
          <p:cNvPr id="97" name="Connector: Elbow 96">
            <a:extLst>
              <a:ext uri="{FF2B5EF4-FFF2-40B4-BE49-F238E27FC236}">
                <a16:creationId xmlns:a16="http://schemas.microsoft.com/office/drawing/2014/main" id="{727BFC02-468E-5F01-1132-1EE39F24BC34}"/>
              </a:ext>
            </a:extLst>
          </p:cNvPr>
          <p:cNvCxnSpPr>
            <a:cxnSpLocks/>
            <a:stCxn id="95" idx="0"/>
            <a:endCxn id="81" idx="2"/>
          </p:cNvCxnSpPr>
          <p:nvPr/>
        </p:nvCxnSpPr>
        <p:spPr>
          <a:xfrm rot="5400000" flipH="1" flipV="1">
            <a:off x="4083129" y="4415102"/>
            <a:ext cx="840167" cy="370542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ctor: Elbow 97">
            <a:extLst>
              <a:ext uri="{FF2B5EF4-FFF2-40B4-BE49-F238E27FC236}">
                <a16:creationId xmlns:a16="http://schemas.microsoft.com/office/drawing/2014/main" id="{12A7AE6D-D781-9EEF-6B96-EBB60BA70376}"/>
              </a:ext>
            </a:extLst>
          </p:cNvPr>
          <p:cNvCxnSpPr>
            <a:cxnSpLocks/>
            <a:stCxn id="83" idx="2"/>
            <a:endCxn id="96" idx="0"/>
          </p:cNvCxnSpPr>
          <p:nvPr/>
        </p:nvCxnSpPr>
        <p:spPr>
          <a:xfrm rot="16200000" flipH="1">
            <a:off x="5128077" y="4267469"/>
            <a:ext cx="451284" cy="225572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CAF18574-8610-87F8-0F23-90DD388DDE55}"/>
              </a:ext>
            </a:extLst>
          </p:cNvPr>
          <p:cNvSpPr txBox="1"/>
          <p:nvPr/>
        </p:nvSpPr>
        <p:spPr>
          <a:xfrm>
            <a:off x="6051296" y="5078162"/>
            <a:ext cx="1454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0" dirty="0">
                <a:effectLst/>
              </a:rPr>
              <a:t>HV Junction Box 2</a:t>
            </a:r>
            <a:endParaRPr lang="en-GB" sz="1600" b="1" dirty="0"/>
          </a:p>
        </p:txBody>
      </p:sp>
      <p:cxnSp>
        <p:nvCxnSpPr>
          <p:cNvPr id="100" name="Connector: Elbow 99">
            <a:extLst>
              <a:ext uri="{FF2B5EF4-FFF2-40B4-BE49-F238E27FC236}">
                <a16:creationId xmlns:a16="http://schemas.microsoft.com/office/drawing/2014/main" id="{6E82F50A-B589-6522-0DE4-40E98B6D7D04}"/>
              </a:ext>
            </a:extLst>
          </p:cNvPr>
          <p:cNvCxnSpPr>
            <a:cxnSpLocks/>
          </p:cNvCxnSpPr>
          <p:nvPr/>
        </p:nvCxnSpPr>
        <p:spPr>
          <a:xfrm rot="16200000" flipH="1">
            <a:off x="6128565" y="4634578"/>
            <a:ext cx="930619" cy="3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>
            <a:extLst>
              <a:ext uri="{FF2B5EF4-FFF2-40B4-BE49-F238E27FC236}">
                <a16:creationId xmlns:a16="http://schemas.microsoft.com/office/drawing/2014/main" id="{1FEB0FFA-6AE0-DB1D-7CCE-618561E069E3}"/>
              </a:ext>
            </a:extLst>
          </p:cNvPr>
          <p:cNvSpPr txBox="1"/>
          <p:nvPr/>
        </p:nvSpPr>
        <p:spPr>
          <a:xfrm>
            <a:off x="7443565" y="4894719"/>
            <a:ext cx="12914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0" dirty="0">
                <a:effectLst/>
              </a:rPr>
              <a:t>HV Air compressor</a:t>
            </a:r>
            <a:endParaRPr lang="en-GB" sz="1600" b="1" dirty="0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9285A6B7-419C-5690-8238-5E9A45510476}"/>
              </a:ext>
            </a:extLst>
          </p:cNvPr>
          <p:cNvSpPr txBox="1"/>
          <p:nvPr/>
        </p:nvSpPr>
        <p:spPr>
          <a:xfrm>
            <a:off x="10096374" y="3013501"/>
            <a:ext cx="2095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0" dirty="0">
                <a:effectLst/>
              </a:rPr>
              <a:t>Integrated DC/DC Converter &amp; Auxiliary Inverter</a:t>
            </a:r>
            <a:endParaRPr lang="en-GB" sz="1600" b="1" dirty="0"/>
          </a:p>
        </p:txBody>
      </p:sp>
      <p:cxnSp>
        <p:nvCxnSpPr>
          <p:cNvPr id="103" name="Connector: Elbow 102">
            <a:extLst>
              <a:ext uri="{FF2B5EF4-FFF2-40B4-BE49-F238E27FC236}">
                <a16:creationId xmlns:a16="http://schemas.microsoft.com/office/drawing/2014/main" id="{462286E0-9E68-C135-6730-A39E417E04B8}"/>
              </a:ext>
            </a:extLst>
          </p:cNvPr>
          <p:cNvCxnSpPr>
            <a:cxnSpLocks/>
            <a:stCxn id="101" idx="0"/>
          </p:cNvCxnSpPr>
          <p:nvPr/>
        </p:nvCxnSpPr>
        <p:spPr>
          <a:xfrm rot="5400000" flipH="1" flipV="1">
            <a:off x="8003679" y="4231744"/>
            <a:ext cx="748584" cy="577366"/>
          </a:xfrm>
          <a:prstGeom prst="bentConnector3">
            <a:avLst>
              <a:gd name="adj1" fmla="val 1878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nector: Elbow 103">
            <a:extLst>
              <a:ext uri="{FF2B5EF4-FFF2-40B4-BE49-F238E27FC236}">
                <a16:creationId xmlns:a16="http://schemas.microsoft.com/office/drawing/2014/main" id="{730E105A-3BE3-5B60-DEAC-A48401165D8D}"/>
              </a:ext>
            </a:extLst>
          </p:cNvPr>
          <p:cNvCxnSpPr>
            <a:cxnSpLocks/>
            <a:stCxn id="87" idx="3"/>
            <a:endCxn id="102" idx="2"/>
          </p:cNvCxnSpPr>
          <p:nvPr/>
        </p:nvCxnSpPr>
        <p:spPr>
          <a:xfrm flipV="1">
            <a:off x="9639507" y="3844498"/>
            <a:ext cx="1504680" cy="192495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tangle 104">
            <a:extLst>
              <a:ext uri="{FF2B5EF4-FFF2-40B4-BE49-F238E27FC236}">
                <a16:creationId xmlns:a16="http://schemas.microsoft.com/office/drawing/2014/main" id="{875A20AF-92C3-FF8C-D999-4114C7C58AF0}"/>
              </a:ext>
            </a:extLst>
          </p:cNvPr>
          <p:cNvSpPr/>
          <p:nvPr/>
        </p:nvSpPr>
        <p:spPr>
          <a:xfrm>
            <a:off x="2111680" y="2168911"/>
            <a:ext cx="502841" cy="13703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9DFF2B74-74EC-552A-C9E2-1656E8E56C12}"/>
              </a:ext>
            </a:extLst>
          </p:cNvPr>
          <p:cNvSpPr txBox="1"/>
          <p:nvPr/>
        </p:nvSpPr>
        <p:spPr>
          <a:xfrm>
            <a:off x="946688" y="1230246"/>
            <a:ext cx="16669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0" dirty="0">
                <a:effectLst/>
              </a:rPr>
              <a:t>Battery Cooling system</a:t>
            </a:r>
            <a:endParaRPr lang="en-GB" sz="1600" b="1" dirty="0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3BDF551B-F203-F3A6-0C2F-8DBB55708DFB}"/>
              </a:ext>
            </a:extLst>
          </p:cNvPr>
          <p:cNvSpPr txBox="1"/>
          <p:nvPr/>
        </p:nvSpPr>
        <p:spPr>
          <a:xfrm>
            <a:off x="2782101" y="1144992"/>
            <a:ext cx="2009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0" dirty="0">
                <a:effectLst/>
              </a:rPr>
              <a:t>HV Air Conditioning Compressor</a:t>
            </a:r>
            <a:endParaRPr lang="en-GB" sz="1600" b="1" dirty="0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EA2F4AA0-01F1-CF01-BA9A-13AB9FF2EB06}"/>
              </a:ext>
            </a:extLst>
          </p:cNvPr>
          <p:cNvSpPr/>
          <p:nvPr/>
        </p:nvSpPr>
        <p:spPr>
          <a:xfrm>
            <a:off x="4317941" y="2081025"/>
            <a:ext cx="502841" cy="22512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/>
          </a:p>
        </p:txBody>
      </p:sp>
      <p:cxnSp>
        <p:nvCxnSpPr>
          <p:cNvPr id="109" name="Connector: Elbow 108">
            <a:extLst>
              <a:ext uri="{FF2B5EF4-FFF2-40B4-BE49-F238E27FC236}">
                <a16:creationId xmlns:a16="http://schemas.microsoft.com/office/drawing/2014/main" id="{A6427647-8143-4CD1-C065-94F105A46DC4}"/>
              </a:ext>
            </a:extLst>
          </p:cNvPr>
          <p:cNvCxnSpPr>
            <a:cxnSpLocks/>
            <a:stCxn id="105" idx="0"/>
            <a:endCxn id="106" idx="2"/>
          </p:cNvCxnSpPr>
          <p:nvPr/>
        </p:nvCxnSpPr>
        <p:spPr>
          <a:xfrm rot="16200000" flipV="1">
            <a:off x="1894692" y="1700502"/>
            <a:ext cx="353890" cy="582928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Connector: Elbow 109">
            <a:extLst>
              <a:ext uri="{FF2B5EF4-FFF2-40B4-BE49-F238E27FC236}">
                <a16:creationId xmlns:a16="http://schemas.microsoft.com/office/drawing/2014/main" id="{9DC5550C-FAB0-5216-D9E3-3CBFF89D9C2F}"/>
              </a:ext>
            </a:extLst>
          </p:cNvPr>
          <p:cNvCxnSpPr>
            <a:cxnSpLocks/>
            <a:stCxn id="107" idx="2"/>
            <a:endCxn id="108" idx="0"/>
          </p:cNvCxnSpPr>
          <p:nvPr/>
        </p:nvCxnSpPr>
        <p:spPr>
          <a:xfrm rot="16200000" flipH="1">
            <a:off x="4002414" y="1514077"/>
            <a:ext cx="351258" cy="782637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nector: Elbow 110">
            <a:extLst>
              <a:ext uri="{FF2B5EF4-FFF2-40B4-BE49-F238E27FC236}">
                <a16:creationId xmlns:a16="http://schemas.microsoft.com/office/drawing/2014/main" id="{A1B7D83F-6392-74D5-BE2D-6FF123E95F0B}"/>
              </a:ext>
            </a:extLst>
          </p:cNvPr>
          <p:cNvCxnSpPr>
            <a:cxnSpLocks/>
            <a:stCxn id="91" idx="2"/>
            <a:endCxn id="12" idx="0"/>
          </p:cNvCxnSpPr>
          <p:nvPr/>
        </p:nvCxnSpPr>
        <p:spPr>
          <a:xfrm rot="5400000">
            <a:off x="8020659" y="1424701"/>
            <a:ext cx="497899" cy="870174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Rectangle 111">
            <a:extLst>
              <a:ext uri="{FF2B5EF4-FFF2-40B4-BE49-F238E27FC236}">
                <a16:creationId xmlns:a16="http://schemas.microsoft.com/office/drawing/2014/main" id="{75638EAB-0262-BC26-BC7C-315F2552D9ED}"/>
              </a:ext>
            </a:extLst>
          </p:cNvPr>
          <p:cNvSpPr/>
          <p:nvPr/>
        </p:nvSpPr>
        <p:spPr>
          <a:xfrm rot="21176032" flipV="1">
            <a:off x="3970901" y="4078344"/>
            <a:ext cx="435577" cy="640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/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B4657FD5-79C4-2EB7-CF5B-FEDB59662420}"/>
              </a:ext>
            </a:extLst>
          </p:cNvPr>
          <p:cNvSpPr txBox="1"/>
          <p:nvPr/>
        </p:nvSpPr>
        <p:spPr>
          <a:xfrm>
            <a:off x="140689" y="3765137"/>
            <a:ext cx="1204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0" dirty="0">
                <a:effectLst/>
              </a:rPr>
              <a:t>Propeller Shaft</a:t>
            </a:r>
            <a:endParaRPr lang="en-GB" sz="1600" b="1" dirty="0"/>
          </a:p>
        </p:txBody>
      </p:sp>
      <p:cxnSp>
        <p:nvCxnSpPr>
          <p:cNvPr id="114" name="Connector: Elbow 113">
            <a:extLst>
              <a:ext uri="{FF2B5EF4-FFF2-40B4-BE49-F238E27FC236}">
                <a16:creationId xmlns:a16="http://schemas.microsoft.com/office/drawing/2014/main" id="{194F192D-D85B-BA69-3B39-AD1FF6386094}"/>
              </a:ext>
            </a:extLst>
          </p:cNvPr>
          <p:cNvCxnSpPr>
            <a:cxnSpLocks/>
            <a:stCxn id="112" idx="0"/>
            <a:endCxn id="113" idx="2"/>
          </p:cNvCxnSpPr>
          <p:nvPr/>
        </p:nvCxnSpPr>
        <p:spPr>
          <a:xfrm rot="5400000">
            <a:off x="2363993" y="2521276"/>
            <a:ext cx="207781" cy="3449490"/>
          </a:xfrm>
          <a:prstGeom prst="bentConnector3">
            <a:avLst>
              <a:gd name="adj1" fmla="val 21002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3763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8EE2B-B870-AA38-F3A0-C0E5B6231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Why e-buses now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2BA6B8-06D6-8583-24E7-0FA7993F6E7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1C5E8F-58C4-3823-A4F9-C6C6D72C731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65488" y="2090738"/>
            <a:ext cx="7351712" cy="2230437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IN" dirty="0"/>
              <a:t>Potential for Approx $60 billion/year Fuel cost savings by 2030 from a shared, electric, connected mobility transition.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dirty="0"/>
              <a:t>70% more energy-efficient </a:t>
            </a:r>
            <a:r>
              <a:rPr lang="en-GB" dirty="0">
                <a:sym typeface="Wingdings" panose="05000000000000000000" pitchFamily="2" charset="2"/>
              </a:rPr>
              <a:t> Approx 0.9-1.4kwh/Km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dirty="0">
                <a:sym typeface="Wingdings" panose="05000000000000000000" pitchFamily="2" charset="2"/>
              </a:rPr>
              <a:t>Longevity – 15+ yrs lifetime, 4000 -5000 Battery cycle life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dirty="0">
                <a:sym typeface="Wingdings" panose="05000000000000000000" pitchFamily="2" charset="2"/>
              </a:rPr>
              <a:t>Potential for Reduction of </a:t>
            </a:r>
            <a:r>
              <a:rPr lang="en-GB" dirty="0"/>
              <a:t>use-phase GHG Approx 20%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dirty="0"/>
              <a:t>Strong TCO vs CNG/diesel </a:t>
            </a:r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3FC032-BAF4-D2C3-D323-A78B60E8AE4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2742" t="44158" r="323" b="44228"/>
          <a:stretch>
            <a:fillRect/>
          </a:stretch>
        </p:blipFill>
        <p:spPr>
          <a:xfrm>
            <a:off x="11346425" y="3070121"/>
            <a:ext cx="845575" cy="123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936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7E6ACC-B5D5-E429-997D-6CAD6C0A81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B84D0-B823-1EC2-232A-EF049B42A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Technology Shift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3541F7-BA9C-A9C5-1307-CE26E808F9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35008" y="1542098"/>
            <a:ext cx="7686992" cy="2230437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IN" b="1" dirty="0"/>
              <a:t>Battery Technology – </a:t>
            </a:r>
            <a:r>
              <a:rPr lang="en-IN" dirty="0"/>
              <a:t>Higher Energy Density, More cycle life – LFP Tech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IN" b="1" dirty="0"/>
              <a:t>Traction Motor – </a:t>
            </a:r>
            <a:r>
              <a:rPr lang="en-IN" dirty="0"/>
              <a:t>Non Rare Earth based PMSM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IN" b="1" dirty="0">
                <a:sym typeface="Wingdings" panose="05000000000000000000" pitchFamily="2" charset="2"/>
              </a:rPr>
              <a:t>Power Electronics  </a:t>
            </a:r>
            <a:r>
              <a:rPr lang="en-IN" dirty="0">
                <a:sym typeface="Wingdings" panose="05000000000000000000" pitchFamily="2" charset="2"/>
              </a:rPr>
              <a:t>High Power Dense, More compact, Wide usage of </a:t>
            </a:r>
            <a:r>
              <a:rPr lang="en-IN" dirty="0" err="1">
                <a:sym typeface="Wingdings" panose="05000000000000000000" pitchFamily="2" charset="2"/>
              </a:rPr>
              <a:t>SiC</a:t>
            </a:r>
            <a:r>
              <a:rPr lang="en-IN" dirty="0">
                <a:sym typeface="Wingdings" panose="05000000000000000000" pitchFamily="2" charset="2"/>
              </a:rPr>
              <a:t> Technologies  Higher Efficiency</a:t>
            </a:r>
            <a:endParaRPr lang="en-IN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IN" b="1" dirty="0"/>
              <a:t>EV Charging </a:t>
            </a:r>
            <a:r>
              <a:rPr lang="en-IN" b="1" dirty="0">
                <a:sym typeface="Wingdings" panose="05000000000000000000" pitchFamily="2" charset="2"/>
              </a:rPr>
              <a:t> </a:t>
            </a:r>
            <a:r>
              <a:rPr lang="en-IN" dirty="0" err="1"/>
              <a:t>SiC</a:t>
            </a:r>
            <a:r>
              <a:rPr lang="en-IN" dirty="0"/>
              <a:t> and </a:t>
            </a:r>
            <a:r>
              <a:rPr lang="en-IN" dirty="0" err="1"/>
              <a:t>GaN</a:t>
            </a:r>
            <a:r>
              <a:rPr lang="en-IN" dirty="0"/>
              <a:t> Power Electronics </a:t>
            </a:r>
            <a:r>
              <a:rPr lang="en-IN" dirty="0">
                <a:sym typeface="Wingdings" panose="05000000000000000000" pitchFamily="2" charset="2"/>
              </a:rPr>
              <a:t> </a:t>
            </a:r>
            <a:r>
              <a:rPr lang="en-IN" dirty="0" err="1">
                <a:sym typeface="Wingdings" panose="05000000000000000000" pitchFamily="2" charset="2"/>
              </a:rPr>
              <a:t>MegaWatt</a:t>
            </a:r>
            <a:r>
              <a:rPr lang="en-IN" dirty="0">
                <a:sym typeface="Wingdings" panose="05000000000000000000" pitchFamily="2" charset="2"/>
              </a:rPr>
              <a:t> Charging Tech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IN" b="1" dirty="0">
                <a:sym typeface="Wingdings" panose="05000000000000000000" pitchFamily="2" charset="2"/>
              </a:rPr>
              <a:t>AI Driven Real time data and analysis  </a:t>
            </a:r>
            <a:r>
              <a:rPr lang="en-IN" dirty="0">
                <a:sym typeface="Wingdings" panose="05000000000000000000" pitchFamily="2" charset="2"/>
              </a:rPr>
              <a:t>Highly Efficient Operations</a:t>
            </a:r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1E9B00-9B73-4B0F-A5DD-62FF03E3539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2742" t="44158" r="323" b="44228"/>
          <a:stretch>
            <a:fillRect/>
          </a:stretch>
        </p:blipFill>
        <p:spPr>
          <a:xfrm>
            <a:off x="11346425" y="3070121"/>
            <a:ext cx="845575" cy="123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75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B71594-46A2-F35F-CE7E-58A7A56F31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763D0-B868-BFF4-813C-B1A0F2490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Technological and Infrastructure related Challenges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BE59C1-79A2-3AD0-EC5E-99E7C74BD9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65488" y="2090738"/>
            <a:ext cx="5949632" cy="2230437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IN" dirty="0"/>
              <a:t>High Upfront Cost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IN" dirty="0"/>
              <a:t>Issues related to Battery Performance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IN" dirty="0">
                <a:sym typeface="Wingdings" panose="05000000000000000000" pitchFamily="2" charset="2"/>
              </a:rPr>
              <a:t>Infrastructure Development</a:t>
            </a:r>
            <a:endParaRPr lang="en-IN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IN" dirty="0"/>
              <a:t>Skilled Manpower for </a:t>
            </a:r>
            <a:r>
              <a:rPr lang="en-GB" dirty="0"/>
              <a:t>Operations &amp; Maintenance</a:t>
            </a:r>
            <a:endParaRPr lang="en-IN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290FCA-5533-BCAA-5559-81D8B5BF340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2742" t="44158" r="323" b="44228"/>
          <a:stretch>
            <a:fillRect/>
          </a:stretch>
        </p:blipFill>
        <p:spPr>
          <a:xfrm>
            <a:off x="11346425" y="3070121"/>
            <a:ext cx="845575" cy="123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359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A80112-7603-665B-46A9-43E8A19763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85B36-B107-B9D7-8400-4579524CD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Focus Areas for Stakeholders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98A2BE-958B-72C5-65D1-0B1B4DB0C36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65488" y="1385888"/>
            <a:ext cx="7626032" cy="2230437"/>
          </a:xfrm>
        </p:spPr>
        <p:txBody>
          <a:bodyPr/>
          <a:lstStyle/>
          <a:p>
            <a:r>
              <a:rPr lang="en-IN" b="1" dirty="0"/>
              <a:t>Automotive OEMs - </a:t>
            </a:r>
            <a:r>
              <a:rPr lang="en-IN" dirty="0"/>
              <a:t>Strengthen In house R&amp;D Capacity on Key Components &amp; Technology</a:t>
            </a:r>
          </a:p>
          <a:p>
            <a:r>
              <a:rPr lang="en-IN" b="1" dirty="0"/>
              <a:t>State and Central Governments - </a:t>
            </a:r>
            <a:r>
              <a:rPr lang="en-IN" dirty="0"/>
              <a:t>Clear vision and Long term commitment for Zero Emission Vehicles, Preparations for new Energy Demand, Improved Payment security Mechanisms</a:t>
            </a:r>
          </a:p>
          <a:p>
            <a:r>
              <a:rPr lang="en-IN" b="1" dirty="0"/>
              <a:t>Funding Agencies </a:t>
            </a:r>
            <a:r>
              <a:rPr lang="en-IN" dirty="0"/>
              <a:t>- Long-tenor, low-cost, risk-sharing finance for buses &amp; depots—bankable, KPI-linked.</a:t>
            </a:r>
          </a:p>
          <a:p>
            <a:r>
              <a:rPr lang="en-IN" b="1" dirty="0"/>
              <a:t>Testing Agencies – </a:t>
            </a:r>
            <a:r>
              <a:rPr lang="en-IN" dirty="0"/>
              <a:t>Improve Quality and Safety Standards </a:t>
            </a:r>
          </a:p>
          <a:p>
            <a:r>
              <a:rPr lang="en-IN" b="1" dirty="0"/>
              <a:t>Skilling Agencies – </a:t>
            </a:r>
            <a:r>
              <a:rPr lang="en-IN" dirty="0"/>
              <a:t>Targeted skilling of Workforce</a:t>
            </a:r>
          </a:p>
          <a:p>
            <a:endParaRPr lang="en-IN" b="1" dirty="0"/>
          </a:p>
          <a:p>
            <a:endParaRPr lang="en-IN" b="1" dirty="0"/>
          </a:p>
          <a:p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130553-927C-5C86-576E-E7F93DD49A9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2742" t="44158" r="323" b="44228"/>
          <a:stretch>
            <a:fillRect/>
          </a:stretch>
        </p:blipFill>
        <p:spPr>
          <a:xfrm>
            <a:off x="11346425" y="3070121"/>
            <a:ext cx="845575" cy="123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18024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6388</TotalTime>
  <Words>271</Words>
  <Application>Microsoft Office PowerPoint</Application>
  <PresentationFormat>Widescreen</PresentationFormat>
  <Paragraphs>36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Custom Design</vt:lpstr>
      <vt:lpstr>Office Theme</vt:lpstr>
      <vt:lpstr>PowerPoint Presentation</vt:lpstr>
      <vt:lpstr>A Typical Electric Bus Architecture</vt:lpstr>
      <vt:lpstr>Why e-buses now</vt:lpstr>
      <vt:lpstr>Technology Shift</vt:lpstr>
      <vt:lpstr>Technological and Infrastructure related Challenges</vt:lpstr>
      <vt:lpstr>Focus Areas for Stakeholders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Karan Basantani</dc:creator>
  <cp:lastModifiedBy>K N Kishore</cp:lastModifiedBy>
  <cp:revision>26</cp:revision>
  <dcterms:created xsi:type="dcterms:W3CDTF">2025-10-22T12:51:53Z</dcterms:created>
  <dcterms:modified xsi:type="dcterms:W3CDTF">2025-11-08T08:08:36Z</dcterms:modified>
</cp:coreProperties>
</file>