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notesMasterIdLst>
    <p:notesMasterId r:id="rId18"/>
  </p:notesMasterIdLst>
  <p:sldIdLst>
    <p:sldId id="256" r:id="rId2"/>
    <p:sldId id="257" r:id="rId3"/>
    <p:sldId id="276" r:id="rId4"/>
    <p:sldId id="259" r:id="rId5"/>
    <p:sldId id="260" r:id="rId6"/>
    <p:sldId id="261" r:id="rId7"/>
    <p:sldId id="258" r:id="rId8"/>
    <p:sldId id="263" r:id="rId9"/>
    <p:sldId id="264" r:id="rId10"/>
    <p:sldId id="273" r:id="rId11"/>
    <p:sldId id="266" r:id="rId12"/>
    <p:sldId id="267" r:id="rId13"/>
    <p:sldId id="269" r:id="rId14"/>
    <p:sldId id="270" r:id="rId15"/>
    <p:sldId id="271" r:id="rId16"/>
    <p:sldId id="27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34B67"/>
    <a:srgbClr val="DB9A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62" y="19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laptops%20data\research%20paper\umi%20paper\code\Book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laptops%20data\research%20paper\umi%20paper\code\Book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1050" b="0" i="0" u="none" strike="noStrike" kern="1200" spc="0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Load Profile - 4PM - Down direction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alightingrate_DN!$C$66:$C$79</c:f>
              <c:strCache>
                <c:ptCount val="14"/>
                <c:pt idx="0">
                  <c:v>Bagbazar</c:v>
                </c:pt>
                <c:pt idx="1">
                  <c:v>Shyambazar
</c:v>
                </c:pt>
                <c:pt idx="2">
                  <c:v>Khanna Cinema</c:v>
                </c:pt>
                <c:pt idx="3">
                  <c:v>HUDCO</c:v>
                </c:pt>
                <c:pt idx="4">
                  <c:v>Beliaghata XING</c:v>
                </c:pt>
                <c:pt idx="5">
                  <c:v>Metroplitan</c:v>
                </c:pt>
                <c:pt idx="6">
                  <c:v>Science City</c:v>
                </c:pt>
                <c:pt idx="7">
                  <c:v>VIP Bazaar</c:v>
                </c:pt>
                <c:pt idx="8">
                  <c:v>Ruby hospital</c:v>
                </c:pt>
                <c:pt idx="9">
                  <c:v>Kalikapur</c:v>
                </c:pt>
                <c:pt idx="10">
                  <c:v>Ajaynagar</c:v>
                </c:pt>
                <c:pt idx="11">
                  <c:v>Peerless</c:v>
                </c:pt>
                <c:pt idx="12">
                  <c:v>Patuli P.S.</c:v>
                </c:pt>
                <c:pt idx="13">
                  <c:v>Garia </c:v>
                </c:pt>
              </c:strCache>
            </c:strRef>
          </c:cat>
          <c:val>
            <c:numRef>
              <c:f>alightingrate_DN!$I$66:$I$79</c:f>
              <c:numCache>
                <c:formatCode>General</c:formatCode>
                <c:ptCount val="14"/>
                <c:pt idx="0">
                  <c:v>36</c:v>
                </c:pt>
                <c:pt idx="1">
                  <c:v>81</c:v>
                </c:pt>
                <c:pt idx="2">
                  <c:v>117.09</c:v>
                </c:pt>
                <c:pt idx="3">
                  <c:v>169.47570000000002</c:v>
                </c:pt>
                <c:pt idx="4">
                  <c:v>225.97007400000001</c:v>
                </c:pt>
                <c:pt idx="5">
                  <c:v>210.03575993999999</c:v>
                </c:pt>
                <c:pt idx="6">
                  <c:v>246.93182634659999</c:v>
                </c:pt>
                <c:pt idx="7">
                  <c:v>229.04546107727998</c:v>
                </c:pt>
                <c:pt idx="8">
                  <c:v>175.79864047868639</c:v>
                </c:pt>
                <c:pt idx="9">
                  <c:v>159.62293957337539</c:v>
                </c:pt>
                <c:pt idx="10">
                  <c:v>150.54359890989525</c:v>
                </c:pt>
                <c:pt idx="11">
                  <c:v>121.88595522602563</c:v>
                </c:pt>
                <c:pt idx="12">
                  <c:v>100.69385403109487</c:v>
                </c:pt>
                <c:pt idx="13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0F1-4DDA-BEC6-A0811B56CE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31826495"/>
        <c:axId val="531827935"/>
      </c:lineChart>
      <c:catAx>
        <c:axId val="5318264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1827935"/>
        <c:crosses val="autoZero"/>
        <c:auto val="1"/>
        <c:lblAlgn val="ctr"/>
        <c:lblOffset val="100"/>
        <c:noMultiLvlLbl val="0"/>
      </c:catAx>
      <c:valAx>
        <c:axId val="5318279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182649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11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Load Profile- 4PM -Up direction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alighting_rate_UP!$D$80:$D$93</c:f>
              <c:strCache>
                <c:ptCount val="14"/>
                <c:pt idx="0">
                  <c:v>Garia</c:v>
                </c:pt>
                <c:pt idx="1">
                  <c:v>Patauli P.S.</c:v>
                </c:pt>
                <c:pt idx="2">
                  <c:v>Peerless</c:v>
                </c:pt>
                <c:pt idx="3">
                  <c:v>Ajaynagar</c:v>
                </c:pt>
                <c:pt idx="4">
                  <c:v>Kalikapur</c:v>
                </c:pt>
                <c:pt idx="5">
                  <c:v>Ruby hospital</c:v>
                </c:pt>
                <c:pt idx="6">
                  <c:v>VIP Bazaar</c:v>
                </c:pt>
                <c:pt idx="7">
                  <c:v>Science City</c:v>
                </c:pt>
                <c:pt idx="8">
                  <c:v>Metropolitan</c:v>
                </c:pt>
                <c:pt idx="9">
                  <c:v>Beliaghata XING</c:v>
                </c:pt>
                <c:pt idx="10">
                  <c:v>HUDCO</c:v>
                </c:pt>
                <c:pt idx="11">
                  <c:v>Khanna Cinema</c:v>
                </c:pt>
                <c:pt idx="12">
                  <c:v>Shyambazar</c:v>
                </c:pt>
                <c:pt idx="13">
                  <c:v>Bagbazar</c:v>
                </c:pt>
              </c:strCache>
            </c:strRef>
          </c:cat>
          <c:val>
            <c:numRef>
              <c:f>alighting_rate_UP!$J$80:$J$93</c:f>
              <c:numCache>
                <c:formatCode>General</c:formatCode>
                <c:ptCount val="14"/>
                <c:pt idx="0">
                  <c:v>10</c:v>
                </c:pt>
                <c:pt idx="1">
                  <c:v>48.7</c:v>
                </c:pt>
                <c:pt idx="2">
                  <c:v>39.222999999999999</c:v>
                </c:pt>
                <c:pt idx="3">
                  <c:v>82.447319999999991</c:v>
                </c:pt>
                <c:pt idx="4">
                  <c:v>88.904695199999992</c:v>
                </c:pt>
                <c:pt idx="5">
                  <c:v>170.42994396799998</c:v>
                </c:pt>
                <c:pt idx="6">
                  <c:v>168.45685349343998</c:v>
                </c:pt>
                <c:pt idx="7">
                  <c:v>207.78401081876797</c:v>
                </c:pt>
                <c:pt idx="8">
                  <c:v>219.81697016964188</c:v>
                </c:pt>
                <c:pt idx="9">
                  <c:v>204.66455792553498</c:v>
                </c:pt>
                <c:pt idx="10">
                  <c:v>158.00575990798006</c:v>
                </c:pt>
                <c:pt idx="11">
                  <c:v>139.42426233190525</c:v>
                </c:pt>
                <c:pt idx="12">
                  <c:v>136.49122625565275</c:v>
                </c:pt>
                <c:pt idx="13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C1A-493A-91C5-AF48841F2D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30602943"/>
        <c:axId val="530603423"/>
      </c:lineChart>
      <c:catAx>
        <c:axId val="5306029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0603423"/>
        <c:crosses val="autoZero"/>
        <c:auto val="1"/>
        <c:lblAlgn val="ctr"/>
        <c:lblOffset val="100"/>
        <c:noMultiLvlLbl val="0"/>
      </c:catAx>
      <c:valAx>
        <c:axId val="5306034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06029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A14104-0EA1-4E5F-AC41-A76B24D8785A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8C6DF52-7810-4325-9090-23353360008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200" dirty="0"/>
            <a:t>Full-day simulation increases </a:t>
          </a:r>
          <a:r>
            <a:rPr lang="en-US" sz="1200" b="1" dirty="0"/>
            <a:t>computational complexity</a:t>
          </a:r>
          <a:r>
            <a:rPr lang="en-US" sz="1200" dirty="0"/>
            <a:t>.</a:t>
          </a:r>
        </a:p>
      </dgm:t>
    </dgm:pt>
    <dgm:pt modelId="{FA8E6325-4C07-48C0-9552-9EBFDB0EFFE4}" type="parTrans" cxnId="{699B74AC-CB75-44B5-8A7D-2BA013203E4F}">
      <dgm:prSet/>
      <dgm:spPr/>
      <dgm:t>
        <a:bodyPr/>
        <a:lstStyle/>
        <a:p>
          <a:endParaRPr lang="en-US"/>
        </a:p>
      </dgm:t>
    </dgm:pt>
    <dgm:pt modelId="{3DCC1DBF-9EC5-4194-A550-E7EE85B3E20C}" type="sibTrans" cxnId="{699B74AC-CB75-44B5-8A7D-2BA013203E4F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7A8B8210-0A39-4710-A51A-50207D74F88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200" dirty="0"/>
            <a:t>Evaluating </a:t>
          </a:r>
          <a:r>
            <a:rPr lang="en-US" sz="1200" b="1" dirty="0"/>
            <a:t>thousands of frequency combinations </a:t>
          </a:r>
          <a:r>
            <a:rPr lang="en-US" sz="1200" dirty="0"/>
            <a:t>for both directions is difficult.</a:t>
          </a:r>
        </a:p>
      </dgm:t>
    </dgm:pt>
    <dgm:pt modelId="{B27FE811-31FE-4B01-B08A-8AEAB5E53ED3}" type="parTrans" cxnId="{D3E25C81-4920-4D54-AC70-06937461C48C}">
      <dgm:prSet/>
      <dgm:spPr/>
      <dgm:t>
        <a:bodyPr/>
        <a:lstStyle/>
        <a:p>
          <a:endParaRPr lang="en-US"/>
        </a:p>
      </dgm:t>
    </dgm:pt>
    <dgm:pt modelId="{9D45A008-04F6-4302-91ED-3D23098775A4}" type="sibTrans" cxnId="{D3E25C81-4920-4D54-AC70-06937461C48C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606E72F2-5976-4DBF-8A1E-65899D00889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200" b="1" dirty="0"/>
            <a:t>Computational time and convergence efficiency</a:t>
          </a:r>
          <a:r>
            <a:rPr lang="en-US" sz="1200" dirty="0"/>
            <a:t> become critical.</a:t>
          </a:r>
        </a:p>
      </dgm:t>
    </dgm:pt>
    <dgm:pt modelId="{7EB9A3A1-5611-4097-8DB8-EAB0DE4F7DF2}" type="parTrans" cxnId="{40BAA894-FA65-4EE2-829E-3582CF599713}">
      <dgm:prSet/>
      <dgm:spPr/>
      <dgm:t>
        <a:bodyPr/>
        <a:lstStyle/>
        <a:p>
          <a:endParaRPr lang="en-US"/>
        </a:p>
      </dgm:t>
    </dgm:pt>
    <dgm:pt modelId="{1A3CFF70-0838-4A5E-994B-EF10C7BA1290}" type="sibTrans" cxnId="{40BAA894-FA65-4EE2-829E-3582CF599713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095A8867-1C4B-4183-857F-36F722630E0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200" dirty="0"/>
            <a:t>Selection of an </a:t>
          </a:r>
          <a:r>
            <a:rPr lang="en-US" sz="1200" b="1" dirty="0"/>
            <a:t>efficient metaheuristic algorithm </a:t>
          </a:r>
          <a:r>
            <a:rPr lang="en-US" sz="1200" dirty="0"/>
            <a:t>is critical for practical deployment.</a:t>
          </a:r>
        </a:p>
      </dgm:t>
    </dgm:pt>
    <dgm:pt modelId="{79447CFE-0686-44E9-8622-C187B4214470}" type="parTrans" cxnId="{28A1F6AF-26D3-465C-8AD9-073102269133}">
      <dgm:prSet/>
      <dgm:spPr/>
      <dgm:t>
        <a:bodyPr/>
        <a:lstStyle/>
        <a:p>
          <a:endParaRPr lang="en-US"/>
        </a:p>
      </dgm:t>
    </dgm:pt>
    <dgm:pt modelId="{DFD70130-70F6-434D-8A74-1765CCDFA396}" type="sibTrans" cxnId="{28A1F6AF-26D3-465C-8AD9-073102269133}">
      <dgm:prSet/>
      <dgm:spPr/>
      <dgm:t>
        <a:bodyPr/>
        <a:lstStyle/>
        <a:p>
          <a:endParaRPr lang="en-US"/>
        </a:p>
      </dgm:t>
    </dgm:pt>
    <dgm:pt modelId="{722B5025-888F-433E-9CF9-0B5C90E893CA}" type="pres">
      <dgm:prSet presAssocID="{3DA14104-0EA1-4E5F-AC41-A76B24D8785A}" presName="root" presStyleCnt="0">
        <dgm:presLayoutVars>
          <dgm:dir/>
          <dgm:resizeHandles val="exact"/>
        </dgm:presLayoutVars>
      </dgm:prSet>
      <dgm:spPr/>
    </dgm:pt>
    <dgm:pt modelId="{F0CECEB5-296A-47C3-B32E-40AAD7BD2F3D}" type="pres">
      <dgm:prSet presAssocID="{3DA14104-0EA1-4E5F-AC41-A76B24D8785A}" presName="container" presStyleCnt="0">
        <dgm:presLayoutVars>
          <dgm:dir/>
          <dgm:resizeHandles val="exact"/>
        </dgm:presLayoutVars>
      </dgm:prSet>
      <dgm:spPr/>
    </dgm:pt>
    <dgm:pt modelId="{1CF6B3AB-0F32-446E-B6FB-3CFC46BD9DBD}" type="pres">
      <dgm:prSet presAssocID="{E8C6DF52-7810-4325-9090-233533600081}" presName="compNode" presStyleCnt="0"/>
      <dgm:spPr/>
    </dgm:pt>
    <dgm:pt modelId="{164FEDFD-2791-4876-A359-2D9D008FEAC1}" type="pres">
      <dgm:prSet presAssocID="{E8C6DF52-7810-4325-9090-233533600081}" presName="iconBgRect" presStyleLbl="bgShp" presStyleIdx="0" presStyleCnt="4"/>
      <dgm:spPr/>
    </dgm:pt>
    <dgm:pt modelId="{70551A7B-7357-42B6-BD0C-5160936E0443}" type="pres">
      <dgm:prSet presAssocID="{E8C6DF52-7810-4325-9090-233533600081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rocessor"/>
        </a:ext>
      </dgm:extLst>
    </dgm:pt>
    <dgm:pt modelId="{1B75C918-82CB-4F78-9DE3-0D8C9ACF8A80}" type="pres">
      <dgm:prSet presAssocID="{E8C6DF52-7810-4325-9090-233533600081}" presName="spaceRect" presStyleCnt="0"/>
      <dgm:spPr/>
    </dgm:pt>
    <dgm:pt modelId="{E38060A9-6221-4361-A732-34EBBDD1D477}" type="pres">
      <dgm:prSet presAssocID="{E8C6DF52-7810-4325-9090-233533600081}" presName="textRect" presStyleLbl="revTx" presStyleIdx="0" presStyleCnt="4" custScaleX="99482" custLinFactNeighborX="-5660" custLinFactNeighborY="3743">
        <dgm:presLayoutVars>
          <dgm:chMax val="1"/>
          <dgm:chPref val="1"/>
        </dgm:presLayoutVars>
      </dgm:prSet>
      <dgm:spPr/>
    </dgm:pt>
    <dgm:pt modelId="{E33E0747-5070-4251-80FA-AC221893AC79}" type="pres">
      <dgm:prSet presAssocID="{3DCC1DBF-9EC5-4194-A550-E7EE85B3E20C}" presName="sibTrans" presStyleLbl="sibTrans2D1" presStyleIdx="0" presStyleCnt="0"/>
      <dgm:spPr/>
    </dgm:pt>
    <dgm:pt modelId="{FD79CC1D-65BD-4652-929A-4D4BCFD658E1}" type="pres">
      <dgm:prSet presAssocID="{7A8B8210-0A39-4710-A51A-50207D74F880}" presName="compNode" presStyleCnt="0"/>
      <dgm:spPr/>
    </dgm:pt>
    <dgm:pt modelId="{7D401462-D0E0-4D45-A597-06B5C7129E49}" type="pres">
      <dgm:prSet presAssocID="{7A8B8210-0A39-4710-A51A-50207D74F880}" presName="iconBgRect" presStyleLbl="bgShp" presStyleIdx="1" presStyleCnt="4" custLinFactNeighborX="-21904"/>
      <dgm:spPr/>
    </dgm:pt>
    <dgm:pt modelId="{B7C56530-9082-4611-B554-84A5317C6521}" type="pres">
      <dgm:prSet presAssocID="{7A8B8210-0A39-4710-A51A-50207D74F880}" presName="iconRect" presStyleLbl="node1" presStyleIdx="1" presStyleCnt="4" custLinFactNeighborX="-3774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ze"/>
        </a:ext>
      </dgm:extLst>
    </dgm:pt>
    <dgm:pt modelId="{13B41711-91E0-48EA-98D2-2C6DF94C11F6}" type="pres">
      <dgm:prSet presAssocID="{7A8B8210-0A39-4710-A51A-50207D74F880}" presName="spaceRect" presStyleCnt="0"/>
      <dgm:spPr/>
    </dgm:pt>
    <dgm:pt modelId="{35841070-9BC8-443A-90C9-58B684C9E2DF}" type="pres">
      <dgm:prSet presAssocID="{7A8B8210-0A39-4710-A51A-50207D74F880}" presName="textRect" presStyleLbl="revTx" presStyleIdx="1" presStyleCnt="4" custScaleX="111904" custLinFactNeighborX="-4557">
        <dgm:presLayoutVars>
          <dgm:chMax val="1"/>
          <dgm:chPref val="1"/>
        </dgm:presLayoutVars>
      </dgm:prSet>
      <dgm:spPr/>
    </dgm:pt>
    <dgm:pt modelId="{88975CD7-8EEC-475E-AFBB-DEABCE8B3B57}" type="pres">
      <dgm:prSet presAssocID="{9D45A008-04F6-4302-91ED-3D23098775A4}" presName="sibTrans" presStyleLbl="sibTrans2D1" presStyleIdx="0" presStyleCnt="0"/>
      <dgm:spPr/>
    </dgm:pt>
    <dgm:pt modelId="{7370256D-FF0D-4D50-A3B7-261719AFB8AD}" type="pres">
      <dgm:prSet presAssocID="{606E72F2-5976-4DBF-8A1E-65899D008898}" presName="compNode" presStyleCnt="0"/>
      <dgm:spPr/>
    </dgm:pt>
    <dgm:pt modelId="{FC404108-A59A-42F5-941A-D5F378EB2FB4}" type="pres">
      <dgm:prSet presAssocID="{606E72F2-5976-4DBF-8A1E-65899D008898}" presName="iconBgRect" presStyleLbl="bgShp" presStyleIdx="2" presStyleCnt="4"/>
      <dgm:spPr/>
    </dgm:pt>
    <dgm:pt modelId="{DECD02AD-5E41-43A8-9718-42F30FAEFBCD}" type="pres">
      <dgm:prSet presAssocID="{606E72F2-5976-4DBF-8A1E-65899D008898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oud Computing"/>
        </a:ext>
      </dgm:extLst>
    </dgm:pt>
    <dgm:pt modelId="{8F73C151-6AC0-4307-9EAA-F9A2C7B8BB0E}" type="pres">
      <dgm:prSet presAssocID="{606E72F2-5976-4DBF-8A1E-65899D008898}" presName="spaceRect" presStyleCnt="0"/>
      <dgm:spPr/>
    </dgm:pt>
    <dgm:pt modelId="{084D17FC-13CD-4B0C-9898-AC174FFA9EC4}" type="pres">
      <dgm:prSet presAssocID="{606E72F2-5976-4DBF-8A1E-65899D008898}" presName="textRect" presStyleLbl="revTx" presStyleIdx="2" presStyleCnt="4" custScaleX="96461" custLinFactNeighborX="-5660" custLinFactNeighborY="3743">
        <dgm:presLayoutVars>
          <dgm:chMax val="1"/>
          <dgm:chPref val="1"/>
        </dgm:presLayoutVars>
      </dgm:prSet>
      <dgm:spPr/>
    </dgm:pt>
    <dgm:pt modelId="{78692F45-A79C-4D03-88DE-D5F3360925C8}" type="pres">
      <dgm:prSet presAssocID="{1A3CFF70-0838-4A5E-994B-EF10C7BA1290}" presName="sibTrans" presStyleLbl="sibTrans2D1" presStyleIdx="0" presStyleCnt="0"/>
      <dgm:spPr/>
    </dgm:pt>
    <dgm:pt modelId="{3C75B30B-A330-417E-8BF4-F12974C20269}" type="pres">
      <dgm:prSet presAssocID="{095A8867-1C4B-4183-857F-36F722630E02}" presName="compNode" presStyleCnt="0"/>
      <dgm:spPr/>
    </dgm:pt>
    <dgm:pt modelId="{A5322814-80AE-42C8-A4A2-4EEEECA02C51}" type="pres">
      <dgm:prSet presAssocID="{095A8867-1C4B-4183-857F-36F722630E02}" presName="iconBgRect" presStyleLbl="bgShp" presStyleIdx="3" presStyleCnt="4" custLinFactNeighborX="-21904"/>
      <dgm:spPr/>
    </dgm:pt>
    <dgm:pt modelId="{885A24BA-4103-4392-B023-C162AF951AF0}" type="pres">
      <dgm:prSet presAssocID="{095A8867-1C4B-4183-857F-36F722630E02}" presName="iconRect" presStyleLbl="node1" presStyleIdx="3" presStyleCnt="4" custLinFactNeighborX="-3774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rogrammer"/>
        </a:ext>
      </dgm:extLst>
    </dgm:pt>
    <dgm:pt modelId="{EDB9B4FE-7319-4D67-8955-324C444008D4}" type="pres">
      <dgm:prSet presAssocID="{095A8867-1C4B-4183-857F-36F722630E02}" presName="spaceRect" presStyleCnt="0"/>
      <dgm:spPr/>
    </dgm:pt>
    <dgm:pt modelId="{EA15BDC8-2A0B-4709-BF78-9D90561BC4DB}" type="pres">
      <dgm:prSet presAssocID="{095A8867-1C4B-4183-857F-36F722630E02}" presName="textRect" presStyleLbl="revTx" presStyleIdx="3" presStyleCnt="4" custScaleX="111904" custLinFactNeighborX="-4557" custLinFactNeighborY="3743">
        <dgm:presLayoutVars>
          <dgm:chMax val="1"/>
          <dgm:chPref val="1"/>
        </dgm:presLayoutVars>
      </dgm:prSet>
      <dgm:spPr/>
    </dgm:pt>
  </dgm:ptLst>
  <dgm:cxnLst>
    <dgm:cxn modelId="{03E17F41-5C90-42BF-8031-B69A8E57D0BD}" type="presOf" srcId="{606E72F2-5976-4DBF-8A1E-65899D008898}" destId="{084D17FC-13CD-4B0C-9898-AC174FFA9EC4}" srcOrd="0" destOrd="0" presId="urn:microsoft.com/office/officeart/2018/2/layout/IconCircleList"/>
    <dgm:cxn modelId="{B206FD42-DE49-4897-98C6-53B512CBFBF0}" type="presOf" srcId="{3DCC1DBF-9EC5-4194-A550-E7EE85B3E20C}" destId="{E33E0747-5070-4251-80FA-AC221893AC79}" srcOrd="0" destOrd="0" presId="urn:microsoft.com/office/officeart/2018/2/layout/IconCircleList"/>
    <dgm:cxn modelId="{6D5B1472-D6FD-4D48-A6A6-FE1B8C286902}" type="presOf" srcId="{7A8B8210-0A39-4710-A51A-50207D74F880}" destId="{35841070-9BC8-443A-90C9-58B684C9E2DF}" srcOrd="0" destOrd="0" presId="urn:microsoft.com/office/officeart/2018/2/layout/IconCircleList"/>
    <dgm:cxn modelId="{D3E25C81-4920-4D54-AC70-06937461C48C}" srcId="{3DA14104-0EA1-4E5F-AC41-A76B24D8785A}" destId="{7A8B8210-0A39-4710-A51A-50207D74F880}" srcOrd="1" destOrd="0" parTransId="{B27FE811-31FE-4B01-B08A-8AEAB5E53ED3}" sibTransId="{9D45A008-04F6-4302-91ED-3D23098775A4}"/>
    <dgm:cxn modelId="{9623D081-AAF6-47B3-AB8D-C14F776C8EE6}" type="presOf" srcId="{095A8867-1C4B-4183-857F-36F722630E02}" destId="{EA15BDC8-2A0B-4709-BF78-9D90561BC4DB}" srcOrd="0" destOrd="0" presId="urn:microsoft.com/office/officeart/2018/2/layout/IconCircleList"/>
    <dgm:cxn modelId="{40BAA894-FA65-4EE2-829E-3582CF599713}" srcId="{3DA14104-0EA1-4E5F-AC41-A76B24D8785A}" destId="{606E72F2-5976-4DBF-8A1E-65899D008898}" srcOrd="2" destOrd="0" parTransId="{7EB9A3A1-5611-4097-8DB8-EAB0DE4F7DF2}" sibTransId="{1A3CFF70-0838-4A5E-994B-EF10C7BA1290}"/>
    <dgm:cxn modelId="{A60F7CA8-3588-446C-B1B3-E92ECE1045B1}" type="presOf" srcId="{E8C6DF52-7810-4325-9090-233533600081}" destId="{E38060A9-6221-4361-A732-34EBBDD1D477}" srcOrd="0" destOrd="0" presId="urn:microsoft.com/office/officeart/2018/2/layout/IconCircleList"/>
    <dgm:cxn modelId="{D331DDAA-9841-45A0-9A56-1D9BF48C0746}" type="presOf" srcId="{9D45A008-04F6-4302-91ED-3D23098775A4}" destId="{88975CD7-8EEC-475E-AFBB-DEABCE8B3B57}" srcOrd="0" destOrd="0" presId="urn:microsoft.com/office/officeart/2018/2/layout/IconCircleList"/>
    <dgm:cxn modelId="{699B74AC-CB75-44B5-8A7D-2BA013203E4F}" srcId="{3DA14104-0EA1-4E5F-AC41-A76B24D8785A}" destId="{E8C6DF52-7810-4325-9090-233533600081}" srcOrd="0" destOrd="0" parTransId="{FA8E6325-4C07-48C0-9552-9EBFDB0EFFE4}" sibTransId="{3DCC1DBF-9EC5-4194-A550-E7EE85B3E20C}"/>
    <dgm:cxn modelId="{28A1F6AF-26D3-465C-8AD9-073102269133}" srcId="{3DA14104-0EA1-4E5F-AC41-A76B24D8785A}" destId="{095A8867-1C4B-4183-857F-36F722630E02}" srcOrd="3" destOrd="0" parTransId="{79447CFE-0686-44E9-8622-C187B4214470}" sibTransId="{DFD70130-70F6-434D-8A74-1765CCDFA396}"/>
    <dgm:cxn modelId="{E741ACC6-1EEC-40C0-935F-2CB1BE9F139C}" type="presOf" srcId="{3DA14104-0EA1-4E5F-AC41-A76B24D8785A}" destId="{722B5025-888F-433E-9CF9-0B5C90E893CA}" srcOrd="0" destOrd="0" presId="urn:microsoft.com/office/officeart/2018/2/layout/IconCircleList"/>
    <dgm:cxn modelId="{6D9A6AEE-0C1B-4FDC-BB98-DABE0D527608}" type="presOf" srcId="{1A3CFF70-0838-4A5E-994B-EF10C7BA1290}" destId="{78692F45-A79C-4D03-88DE-D5F3360925C8}" srcOrd="0" destOrd="0" presId="urn:microsoft.com/office/officeart/2018/2/layout/IconCircleList"/>
    <dgm:cxn modelId="{F85B46F2-6BF5-4E79-A2CB-3B63D9AB62EA}" type="presParOf" srcId="{722B5025-888F-433E-9CF9-0B5C90E893CA}" destId="{F0CECEB5-296A-47C3-B32E-40AAD7BD2F3D}" srcOrd="0" destOrd="0" presId="urn:microsoft.com/office/officeart/2018/2/layout/IconCircleList"/>
    <dgm:cxn modelId="{F6DC85D1-4036-472C-BF6B-EA35DFB86FA5}" type="presParOf" srcId="{F0CECEB5-296A-47C3-B32E-40AAD7BD2F3D}" destId="{1CF6B3AB-0F32-446E-B6FB-3CFC46BD9DBD}" srcOrd="0" destOrd="0" presId="urn:microsoft.com/office/officeart/2018/2/layout/IconCircleList"/>
    <dgm:cxn modelId="{317E85A1-129B-42F7-825A-00A409C0418A}" type="presParOf" srcId="{1CF6B3AB-0F32-446E-B6FB-3CFC46BD9DBD}" destId="{164FEDFD-2791-4876-A359-2D9D008FEAC1}" srcOrd="0" destOrd="0" presId="urn:microsoft.com/office/officeart/2018/2/layout/IconCircleList"/>
    <dgm:cxn modelId="{247E8BB8-3037-4EC8-B13B-41461358DC0E}" type="presParOf" srcId="{1CF6B3AB-0F32-446E-B6FB-3CFC46BD9DBD}" destId="{70551A7B-7357-42B6-BD0C-5160936E0443}" srcOrd="1" destOrd="0" presId="urn:microsoft.com/office/officeart/2018/2/layout/IconCircleList"/>
    <dgm:cxn modelId="{1D7EB062-5493-4B38-811A-16618ADDE105}" type="presParOf" srcId="{1CF6B3AB-0F32-446E-B6FB-3CFC46BD9DBD}" destId="{1B75C918-82CB-4F78-9DE3-0D8C9ACF8A80}" srcOrd="2" destOrd="0" presId="urn:microsoft.com/office/officeart/2018/2/layout/IconCircleList"/>
    <dgm:cxn modelId="{9E9761CF-5138-4C40-A64A-CCDD4D6483DF}" type="presParOf" srcId="{1CF6B3AB-0F32-446E-B6FB-3CFC46BD9DBD}" destId="{E38060A9-6221-4361-A732-34EBBDD1D477}" srcOrd="3" destOrd="0" presId="urn:microsoft.com/office/officeart/2018/2/layout/IconCircleList"/>
    <dgm:cxn modelId="{06A5ADAC-CC44-4A73-9757-FD3E51F13A4E}" type="presParOf" srcId="{F0CECEB5-296A-47C3-B32E-40AAD7BD2F3D}" destId="{E33E0747-5070-4251-80FA-AC221893AC79}" srcOrd="1" destOrd="0" presId="urn:microsoft.com/office/officeart/2018/2/layout/IconCircleList"/>
    <dgm:cxn modelId="{1281C7B7-81D5-4AE0-94A3-982B85875B62}" type="presParOf" srcId="{F0CECEB5-296A-47C3-B32E-40AAD7BD2F3D}" destId="{FD79CC1D-65BD-4652-929A-4D4BCFD658E1}" srcOrd="2" destOrd="0" presId="urn:microsoft.com/office/officeart/2018/2/layout/IconCircleList"/>
    <dgm:cxn modelId="{725764B6-52FE-4896-A940-3CA740C5DF84}" type="presParOf" srcId="{FD79CC1D-65BD-4652-929A-4D4BCFD658E1}" destId="{7D401462-D0E0-4D45-A597-06B5C7129E49}" srcOrd="0" destOrd="0" presId="urn:microsoft.com/office/officeart/2018/2/layout/IconCircleList"/>
    <dgm:cxn modelId="{35216FAD-D810-45AC-A25B-8234F669221D}" type="presParOf" srcId="{FD79CC1D-65BD-4652-929A-4D4BCFD658E1}" destId="{B7C56530-9082-4611-B554-84A5317C6521}" srcOrd="1" destOrd="0" presId="urn:microsoft.com/office/officeart/2018/2/layout/IconCircleList"/>
    <dgm:cxn modelId="{C3FB281E-A4CD-460E-A655-DFDC39E5E0F9}" type="presParOf" srcId="{FD79CC1D-65BD-4652-929A-4D4BCFD658E1}" destId="{13B41711-91E0-48EA-98D2-2C6DF94C11F6}" srcOrd="2" destOrd="0" presId="urn:microsoft.com/office/officeart/2018/2/layout/IconCircleList"/>
    <dgm:cxn modelId="{58EE0232-1E3D-415E-8AF9-D1A93A71C593}" type="presParOf" srcId="{FD79CC1D-65BD-4652-929A-4D4BCFD658E1}" destId="{35841070-9BC8-443A-90C9-58B684C9E2DF}" srcOrd="3" destOrd="0" presId="urn:microsoft.com/office/officeart/2018/2/layout/IconCircleList"/>
    <dgm:cxn modelId="{0C45DFCB-30BD-45E6-B2EE-FBB035FF5C2D}" type="presParOf" srcId="{F0CECEB5-296A-47C3-B32E-40AAD7BD2F3D}" destId="{88975CD7-8EEC-475E-AFBB-DEABCE8B3B57}" srcOrd="3" destOrd="0" presId="urn:microsoft.com/office/officeart/2018/2/layout/IconCircleList"/>
    <dgm:cxn modelId="{7C670985-91A3-438E-B89E-F1D293C6427F}" type="presParOf" srcId="{F0CECEB5-296A-47C3-B32E-40AAD7BD2F3D}" destId="{7370256D-FF0D-4D50-A3B7-261719AFB8AD}" srcOrd="4" destOrd="0" presId="urn:microsoft.com/office/officeart/2018/2/layout/IconCircleList"/>
    <dgm:cxn modelId="{F70F4562-69F7-4B0C-B9D0-474F6BBAED89}" type="presParOf" srcId="{7370256D-FF0D-4D50-A3B7-261719AFB8AD}" destId="{FC404108-A59A-42F5-941A-D5F378EB2FB4}" srcOrd="0" destOrd="0" presId="urn:microsoft.com/office/officeart/2018/2/layout/IconCircleList"/>
    <dgm:cxn modelId="{73B53672-811F-479C-9A21-E0AC9238206B}" type="presParOf" srcId="{7370256D-FF0D-4D50-A3B7-261719AFB8AD}" destId="{DECD02AD-5E41-43A8-9718-42F30FAEFBCD}" srcOrd="1" destOrd="0" presId="urn:microsoft.com/office/officeart/2018/2/layout/IconCircleList"/>
    <dgm:cxn modelId="{4ED3F114-DB58-4028-B57F-722DB7BE01B2}" type="presParOf" srcId="{7370256D-FF0D-4D50-A3B7-261719AFB8AD}" destId="{8F73C151-6AC0-4307-9EAA-F9A2C7B8BB0E}" srcOrd="2" destOrd="0" presId="urn:microsoft.com/office/officeart/2018/2/layout/IconCircleList"/>
    <dgm:cxn modelId="{F03594F5-997C-478D-921D-7B79EF563009}" type="presParOf" srcId="{7370256D-FF0D-4D50-A3B7-261719AFB8AD}" destId="{084D17FC-13CD-4B0C-9898-AC174FFA9EC4}" srcOrd="3" destOrd="0" presId="urn:microsoft.com/office/officeart/2018/2/layout/IconCircleList"/>
    <dgm:cxn modelId="{E7B7D1AB-40DD-4791-BECF-C65D215EFEBF}" type="presParOf" srcId="{F0CECEB5-296A-47C3-B32E-40AAD7BD2F3D}" destId="{78692F45-A79C-4D03-88DE-D5F3360925C8}" srcOrd="5" destOrd="0" presId="urn:microsoft.com/office/officeart/2018/2/layout/IconCircleList"/>
    <dgm:cxn modelId="{EED70252-17F2-4966-911E-0BCC647BE061}" type="presParOf" srcId="{F0CECEB5-296A-47C3-B32E-40AAD7BD2F3D}" destId="{3C75B30B-A330-417E-8BF4-F12974C20269}" srcOrd="6" destOrd="0" presId="urn:microsoft.com/office/officeart/2018/2/layout/IconCircleList"/>
    <dgm:cxn modelId="{260CF764-9034-4282-B56A-C1D9E9FC0352}" type="presParOf" srcId="{3C75B30B-A330-417E-8BF4-F12974C20269}" destId="{A5322814-80AE-42C8-A4A2-4EEEECA02C51}" srcOrd="0" destOrd="0" presId="urn:microsoft.com/office/officeart/2018/2/layout/IconCircleList"/>
    <dgm:cxn modelId="{AA7CD59B-84B2-4B7E-82FE-82975CF7CFA7}" type="presParOf" srcId="{3C75B30B-A330-417E-8BF4-F12974C20269}" destId="{885A24BA-4103-4392-B023-C162AF951AF0}" srcOrd="1" destOrd="0" presId="urn:microsoft.com/office/officeart/2018/2/layout/IconCircleList"/>
    <dgm:cxn modelId="{E789D3B3-2070-4857-9603-0781219328A2}" type="presParOf" srcId="{3C75B30B-A330-417E-8BF4-F12974C20269}" destId="{EDB9B4FE-7319-4D67-8955-324C444008D4}" srcOrd="2" destOrd="0" presId="urn:microsoft.com/office/officeart/2018/2/layout/IconCircleList"/>
    <dgm:cxn modelId="{ADB04A4D-292F-47D4-8FA4-759207425843}" type="presParOf" srcId="{3C75B30B-A330-417E-8BF4-F12974C20269}" destId="{EA15BDC8-2A0B-4709-BF78-9D90561BC4DB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07E45FA-CF5E-4C8B-8B47-3F48A85114FA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8FF211B-539B-49A6-B08C-151BF97EA4D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chemeClr val="bg1"/>
              </a:solidFill>
            </a:rPr>
            <a:t>Dynamic frequency optimization has been studied, but mostly time-block-based, not full-day.</a:t>
          </a:r>
        </a:p>
      </dgm:t>
    </dgm:pt>
    <dgm:pt modelId="{C47C1B23-4DE3-4441-BD66-4BFECEECA3D1}" type="parTrans" cxnId="{14857436-0446-4FBD-AA63-638DE6330EF5}">
      <dgm:prSet/>
      <dgm:spPr/>
      <dgm:t>
        <a:bodyPr/>
        <a:lstStyle/>
        <a:p>
          <a:endParaRPr lang="en-US"/>
        </a:p>
      </dgm:t>
    </dgm:pt>
    <dgm:pt modelId="{4C8371BC-50DD-4CA4-9CB6-419DB6A7186C}" type="sibTrans" cxnId="{14857436-0446-4FBD-AA63-638DE6330EF5}">
      <dgm:prSet/>
      <dgm:spPr/>
      <dgm:t>
        <a:bodyPr/>
        <a:lstStyle/>
        <a:p>
          <a:endParaRPr lang="en-US"/>
        </a:p>
      </dgm:t>
    </dgm:pt>
    <dgm:pt modelId="{D12BBEBA-26CD-4188-8599-734AE7B59D6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chemeClr val="bg1"/>
              </a:solidFill>
            </a:rPr>
            <a:t>These methods ignore inter-period dependencies and fleet limitations.</a:t>
          </a:r>
        </a:p>
      </dgm:t>
    </dgm:pt>
    <dgm:pt modelId="{43CE7628-AFF7-40AB-908B-1753F56DF69A}" type="parTrans" cxnId="{455281DA-5BBF-4A26-A360-2612E875CD9B}">
      <dgm:prSet/>
      <dgm:spPr/>
      <dgm:t>
        <a:bodyPr/>
        <a:lstStyle/>
        <a:p>
          <a:endParaRPr lang="en-US"/>
        </a:p>
      </dgm:t>
    </dgm:pt>
    <dgm:pt modelId="{E1B2F017-467A-4544-986C-75110AFE5DA6}" type="sibTrans" cxnId="{455281DA-5BBF-4A26-A360-2612E875CD9B}">
      <dgm:prSet/>
      <dgm:spPr/>
      <dgm:t>
        <a:bodyPr/>
        <a:lstStyle/>
        <a:p>
          <a:endParaRPr lang="en-US"/>
        </a:p>
      </dgm:t>
    </dgm:pt>
    <dgm:pt modelId="{36653DFE-E8C0-4CE3-A99B-234AA0CF50C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chemeClr val="bg1"/>
              </a:solidFill>
            </a:rPr>
            <a:t>Real-world data integration (ETM, AVL, OD) is rarely implemented.</a:t>
          </a:r>
        </a:p>
      </dgm:t>
    </dgm:pt>
    <dgm:pt modelId="{3F6D502E-74BC-42B1-9C85-F7137E5B4558}" type="sibTrans" cxnId="{1C19E846-A81E-4E70-B4D5-4B1D11F13902}">
      <dgm:prSet/>
      <dgm:spPr/>
      <dgm:t>
        <a:bodyPr/>
        <a:lstStyle/>
        <a:p>
          <a:endParaRPr lang="en-US"/>
        </a:p>
      </dgm:t>
    </dgm:pt>
    <dgm:pt modelId="{8D583B11-BC7D-4065-BE7C-157C4AD1AAD1}" type="parTrans" cxnId="{1C19E846-A81E-4E70-B4D5-4B1D11F13902}">
      <dgm:prSet/>
      <dgm:spPr/>
      <dgm:t>
        <a:bodyPr/>
        <a:lstStyle/>
        <a:p>
          <a:endParaRPr lang="en-US"/>
        </a:p>
      </dgm:t>
    </dgm:pt>
    <dgm:pt modelId="{ADB0E71A-855E-4E3B-930A-C7B4561281D9}" type="pres">
      <dgm:prSet presAssocID="{807E45FA-CF5E-4C8B-8B47-3F48A85114FA}" presName="root" presStyleCnt="0">
        <dgm:presLayoutVars>
          <dgm:dir/>
          <dgm:resizeHandles val="exact"/>
        </dgm:presLayoutVars>
      </dgm:prSet>
      <dgm:spPr/>
    </dgm:pt>
    <dgm:pt modelId="{67E0D160-4AB3-47F9-87B7-08970CF16B3E}" type="pres">
      <dgm:prSet presAssocID="{78FF211B-539B-49A6-B08C-151BF97EA4D9}" presName="compNode" presStyleCnt="0"/>
      <dgm:spPr/>
    </dgm:pt>
    <dgm:pt modelId="{056F2A40-79A3-4CBB-982D-7393986A5305}" type="pres">
      <dgm:prSet presAssocID="{78FF211B-539B-49A6-B08C-151BF97EA4D9}" presName="bgRect" presStyleLbl="bgShp" presStyleIdx="0" presStyleCnt="3"/>
      <dgm:spPr>
        <a:solidFill>
          <a:schemeClr val="accent1">
            <a:lumMod val="75000"/>
          </a:schemeClr>
        </a:solidFill>
      </dgm:spPr>
    </dgm:pt>
    <dgm:pt modelId="{F939FD82-D268-45FD-B681-BA3330BC3CFD}" type="pres">
      <dgm:prSet presAssocID="{78FF211B-539B-49A6-B08C-151BF97EA4D9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ze"/>
        </a:ext>
      </dgm:extLst>
    </dgm:pt>
    <dgm:pt modelId="{4E44DB36-6A54-49FE-B476-66A100DE9147}" type="pres">
      <dgm:prSet presAssocID="{78FF211B-539B-49A6-B08C-151BF97EA4D9}" presName="spaceRect" presStyleCnt="0"/>
      <dgm:spPr/>
    </dgm:pt>
    <dgm:pt modelId="{13221A00-654B-4A5F-8CBD-EB2014D5FF06}" type="pres">
      <dgm:prSet presAssocID="{78FF211B-539B-49A6-B08C-151BF97EA4D9}" presName="parTx" presStyleLbl="revTx" presStyleIdx="0" presStyleCnt="3">
        <dgm:presLayoutVars>
          <dgm:chMax val="0"/>
          <dgm:chPref val="0"/>
        </dgm:presLayoutVars>
      </dgm:prSet>
      <dgm:spPr/>
    </dgm:pt>
    <dgm:pt modelId="{F3D32EBA-4E6C-4685-8D52-D67E48C6768E}" type="pres">
      <dgm:prSet presAssocID="{4C8371BC-50DD-4CA4-9CB6-419DB6A7186C}" presName="sibTrans" presStyleCnt="0"/>
      <dgm:spPr/>
    </dgm:pt>
    <dgm:pt modelId="{A36178B1-B1D6-45C8-966D-1CE18E5FB946}" type="pres">
      <dgm:prSet presAssocID="{D12BBEBA-26CD-4188-8599-734AE7B59D69}" presName="compNode" presStyleCnt="0"/>
      <dgm:spPr/>
    </dgm:pt>
    <dgm:pt modelId="{50A64363-CB9A-4601-B493-E322F56E8B9A}" type="pres">
      <dgm:prSet presAssocID="{D12BBEBA-26CD-4188-8599-734AE7B59D69}" presName="bgRect" presStyleLbl="bgShp" presStyleIdx="1" presStyleCnt="3"/>
      <dgm:spPr>
        <a:solidFill>
          <a:schemeClr val="accent1">
            <a:lumMod val="75000"/>
          </a:schemeClr>
        </a:solidFill>
      </dgm:spPr>
    </dgm:pt>
    <dgm:pt modelId="{A3CBEBF0-0D4D-42F1-89B9-1411239414C9}" type="pres">
      <dgm:prSet presAssocID="{D12BBEBA-26CD-4188-8599-734AE7B59D69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ump truck"/>
        </a:ext>
      </dgm:extLst>
    </dgm:pt>
    <dgm:pt modelId="{D7EC7ACE-E0F0-4E6C-B679-A0A7A2925B28}" type="pres">
      <dgm:prSet presAssocID="{D12BBEBA-26CD-4188-8599-734AE7B59D69}" presName="spaceRect" presStyleCnt="0"/>
      <dgm:spPr/>
    </dgm:pt>
    <dgm:pt modelId="{711C34AD-2755-48E3-8531-369561D4EC1C}" type="pres">
      <dgm:prSet presAssocID="{D12BBEBA-26CD-4188-8599-734AE7B59D69}" presName="parTx" presStyleLbl="revTx" presStyleIdx="1" presStyleCnt="3">
        <dgm:presLayoutVars>
          <dgm:chMax val="0"/>
          <dgm:chPref val="0"/>
        </dgm:presLayoutVars>
      </dgm:prSet>
      <dgm:spPr/>
    </dgm:pt>
    <dgm:pt modelId="{D8FD6C74-5DDE-4786-A90D-074363686F90}" type="pres">
      <dgm:prSet presAssocID="{E1B2F017-467A-4544-986C-75110AFE5DA6}" presName="sibTrans" presStyleCnt="0"/>
      <dgm:spPr/>
    </dgm:pt>
    <dgm:pt modelId="{C603A940-0426-4F07-9D4C-1B77C98A7B41}" type="pres">
      <dgm:prSet presAssocID="{36653DFE-E8C0-4CE3-A99B-234AA0CF50CE}" presName="compNode" presStyleCnt="0"/>
      <dgm:spPr/>
    </dgm:pt>
    <dgm:pt modelId="{1B5C97D7-6611-43D6-B4EC-6828BA55075F}" type="pres">
      <dgm:prSet presAssocID="{36653DFE-E8C0-4CE3-A99B-234AA0CF50CE}" presName="bgRect" presStyleLbl="bgShp" presStyleIdx="2" presStyleCnt="3" custLinFactNeighborY="1424"/>
      <dgm:spPr>
        <a:solidFill>
          <a:schemeClr val="accent1">
            <a:lumMod val="75000"/>
          </a:schemeClr>
        </a:solidFill>
      </dgm:spPr>
    </dgm:pt>
    <dgm:pt modelId="{9EB5CD6B-B6B1-4057-8F25-ED0C6E0DB9EF}" type="pres">
      <dgm:prSet presAssocID="{36653DFE-E8C0-4CE3-A99B-234AA0CF50CE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</dgm:pt>
    <dgm:pt modelId="{3B527B8B-FDE1-4655-B8C9-0CCC16E6A29B}" type="pres">
      <dgm:prSet presAssocID="{36653DFE-E8C0-4CE3-A99B-234AA0CF50CE}" presName="spaceRect" presStyleCnt="0"/>
      <dgm:spPr/>
    </dgm:pt>
    <dgm:pt modelId="{E6E0D54F-C8F5-4995-8433-E26F10AC0601}" type="pres">
      <dgm:prSet presAssocID="{36653DFE-E8C0-4CE3-A99B-234AA0CF50CE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14857436-0446-4FBD-AA63-638DE6330EF5}" srcId="{807E45FA-CF5E-4C8B-8B47-3F48A85114FA}" destId="{78FF211B-539B-49A6-B08C-151BF97EA4D9}" srcOrd="0" destOrd="0" parTransId="{C47C1B23-4DE3-4441-BD66-4BFECEECA3D1}" sibTransId="{4C8371BC-50DD-4CA4-9CB6-419DB6A7186C}"/>
    <dgm:cxn modelId="{256EB03D-B8DF-4E45-9654-596B692CEED0}" type="presOf" srcId="{D12BBEBA-26CD-4188-8599-734AE7B59D69}" destId="{711C34AD-2755-48E3-8531-369561D4EC1C}" srcOrd="0" destOrd="0" presId="urn:microsoft.com/office/officeart/2018/2/layout/IconVerticalSolidList"/>
    <dgm:cxn modelId="{1C19E846-A81E-4E70-B4D5-4B1D11F13902}" srcId="{807E45FA-CF5E-4C8B-8B47-3F48A85114FA}" destId="{36653DFE-E8C0-4CE3-A99B-234AA0CF50CE}" srcOrd="2" destOrd="0" parTransId="{8D583B11-BC7D-4065-BE7C-157C4AD1AAD1}" sibTransId="{3F6D502E-74BC-42B1-9C85-F7137E5B4558}"/>
    <dgm:cxn modelId="{9B886354-4A25-4B70-96B5-0FDFB74D1302}" type="presOf" srcId="{36653DFE-E8C0-4CE3-A99B-234AA0CF50CE}" destId="{E6E0D54F-C8F5-4995-8433-E26F10AC0601}" srcOrd="0" destOrd="0" presId="urn:microsoft.com/office/officeart/2018/2/layout/IconVerticalSolidList"/>
    <dgm:cxn modelId="{CFC9E795-F3F2-4731-B019-270C5E9E973D}" type="presOf" srcId="{807E45FA-CF5E-4C8B-8B47-3F48A85114FA}" destId="{ADB0E71A-855E-4E3B-930A-C7B4561281D9}" srcOrd="0" destOrd="0" presId="urn:microsoft.com/office/officeart/2018/2/layout/IconVerticalSolidList"/>
    <dgm:cxn modelId="{455281DA-5BBF-4A26-A360-2612E875CD9B}" srcId="{807E45FA-CF5E-4C8B-8B47-3F48A85114FA}" destId="{D12BBEBA-26CD-4188-8599-734AE7B59D69}" srcOrd="1" destOrd="0" parTransId="{43CE7628-AFF7-40AB-908B-1753F56DF69A}" sibTransId="{E1B2F017-467A-4544-986C-75110AFE5DA6}"/>
    <dgm:cxn modelId="{F104DEDC-E42E-40B8-A1E1-48E6C41CB0B6}" type="presOf" srcId="{78FF211B-539B-49A6-B08C-151BF97EA4D9}" destId="{13221A00-654B-4A5F-8CBD-EB2014D5FF06}" srcOrd="0" destOrd="0" presId="urn:microsoft.com/office/officeart/2018/2/layout/IconVerticalSolidList"/>
    <dgm:cxn modelId="{2CDDB989-F28D-4D2B-A89A-CA48A4B4B415}" type="presParOf" srcId="{ADB0E71A-855E-4E3B-930A-C7B4561281D9}" destId="{67E0D160-4AB3-47F9-87B7-08970CF16B3E}" srcOrd="0" destOrd="0" presId="urn:microsoft.com/office/officeart/2018/2/layout/IconVerticalSolidList"/>
    <dgm:cxn modelId="{17F958CC-F1DF-4D38-95B4-F694D52B4588}" type="presParOf" srcId="{67E0D160-4AB3-47F9-87B7-08970CF16B3E}" destId="{056F2A40-79A3-4CBB-982D-7393986A5305}" srcOrd="0" destOrd="0" presId="urn:microsoft.com/office/officeart/2018/2/layout/IconVerticalSolidList"/>
    <dgm:cxn modelId="{478239A8-D9E6-4245-945D-5C7E3AE448A8}" type="presParOf" srcId="{67E0D160-4AB3-47F9-87B7-08970CF16B3E}" destId="{F939FD82-D268-45FD-B681-BA3330BC3CFD}" srcOrd="1" destOrd="0" presId="urn:microsoft.com/office/officeart/2018/2/layout/IconVerticalSolidList"/>
    <dgm:cxn modelId="{D2446F92-ED4B-4302-A67A-D85CDBDA2AD6}" type="presParOf" srcId="{67E0D160-4AB3-47F9-87B7-08970CF16B3E}" destId="{4E44DB36-6A54-49FE-B476-66A100DE9147}" srcOrd="2" destOrd="0" presId="urn:microsoft.com/office/officeart/2018/2/layout/IconVerticalSolidList"/>
    <dgm:cxn modelId="{50BB2156-BF66-4CFB-8853-F1738E786068}" type="presParOf" srcId="{67E0D160-4AB3-47F9-87B7-08970CF16B3E}" destId="{13221A00-654B-4A5F-8CBD-EB2014D5FF06}" srcOrd="3" destOrd="0" presId="urn:microsoft.com/office/officeart/2018/2/layout/IconVerticalSolidList"/>
    <dgm:cxn modelId="{A31388EC-2ECA-47C7-ACAA-0EAEDBF4AE07}" type="presParOf" srcId="{ADB0E71A-855E-4E3B-930A-C7B4561281D9}" destId="{F3D32EBA-4E6C-4685-8D52-D67E48C6768E}" srcOrd="1" destOrd="0" presId="urn:microsoft.com/office/officeart/2018/2/layout/IconVerticalSolidList"/>
    <dgm:cxn modelId="{0268D2F9-9498-402B-82C4-84C3D0A5EC67}" type="presParOf" srcId="{ADB0E71A-855E-4E3B-930A-C7B4561281D9}" destId="{A36178B1-B1D6-45C8-966D-1CE18E5FB946}" srcOrd="2" destOrd="0" presId="urn:microsoft.com/office/officeart/2018/2/layout/IconVerticalSolidList"/>
    <dgm:cxn modelId="{AA6D146C-87B8-45E7-A9B1-95CEE0D8D513}" type="presParOf" srcId="{A36178B1-B1D6-45C8-966D-1CE18E5FB946}" destId="{50A64363-CB9A-4601-B493-E322F56E8B9A}" srcOrd="0" destOrd="0" presId="urn:microsoft.com/office/officeart/2018/2/layout/IconVerticalSolidList"/>
    <dgm:cxn modelId="{0D2116F1-E54A-4557-BCF4-DDC21BCACB36}" type="presParOf" srcId="{A36178B1-B1D6-45C8-966D-1CE18E5FB946}" destId="{A3CBEBF0-0D4D-42F1-89B9-1411239414C9}" srcOrd="1" destOrd="0" presId="urn:microsoft.com/office/officeart/2018/2/layout/IconVerticalSolidList"/>
    <dgm:cxn modelId="{2E6620EB-EA63-42CB-BE3C-23F7B383DD82}" type="presParOf" srcId="{A36178B1-B1D6-45C8-966D-1CE18E5FB946}" destId="{D7EC7ACE-E0F0-4E6C-B679-A0A7A2925B28}" srcOrd="2" destOrd="0" presId="urn:microsoft.com/office/officeart/2018/2/layout/IconVerticalSolidList"/>
    <dgm:cxn modelId="{DF1A553D-6043-4ABF-BA8F-340E6000C0CA}" type="presParOf" srcId="{A36178B1-B1D6-45C8-966D-1CE18E5FB946}" destId="{711C34AD-2755-48E3-8531-369561D4EC1C}" srcOrd="3" destOrd="0" presId="urn:microsoft.com/office/officeart/2018/2/layout/IconVerticalSolidList"/>
    <dgm:cxn modelId="{EEA33493-F15A-426B-9C75-4A269AD4F84F}" type="presParOf" srcId="{ADB0E71A-855E-4E3B-930A-C7B4561281D9}" destId="{D8FD6C74-5DDE-4786-A90D-074363686F90}" srcOrd="3" destOrd="0" presId="urn:microsoft.com/office/officeart/2018/2/layout/IconVerticalSolidList"/>
    <dgm:cxn modelId="{ECC6B4DB-B8AD-4812-87D0-FD896E325D35}" type="presParOf" srcId="{ADB0E71A-855E-4E3B-930A-C7B4561281D9}" destId="{C603A940-0426-4F07-9D4C-1B77C98A7B41}" srcOrd="4" destOrd="0" presId="urn:microsoft.com/office/officeart/2018/2/layout/IconVerticalSolidList"/>
    <dgm:cxn modelId="{47EE9E05-80DB-48CB-AD9B-FF71CCCDC901}" type="presParOf" srcId="{C603A940-0426-4F07-9D4C-1B77C98A7B41}" destId="{1B5C97D7-6611-43D6-B4EC-6828BA55075F}" srcOrd="0" destOrd="0" presId="urn:microsoft.com/office/officeart/2018/2/layout/IconVerticalSolidList"/>
    <dgm:cxn modelId="{AD78403E-C62A-4409-9554-1D4F268B0544}" type="presParOf" srcId="{C603A940-0426-4F07-9D4C-1B77C98A7B41}" destId="{9EB5CD6B-B6B1-4057-8F25-ED0C6E0DB9EF}" srcOrd="1" destOrd="0" presId="urn:microsoft.com/office/officeart/2018/2/layout/IconVerticalSolidList"/>
    <dgm:cxn modelId="{73B5B94A-F658-4EE0-9FFA-71AACC805785}" type="presParOf" srcId="{C603A940-0426-4F07-9D4C-1B77C98A7B41}" destId="{3B527B8B-FDE1-4655-B8C9-0CCC16E6A29B}" srcOrd="2" destOrd="0" presId="urn:microsoft.com/office/officeart/2018/2/layout/IconVerticalSolidList"/>
    <dgm:cxn modelId="{C00CC4B3-C135-41AD-812B-E3F8982338BA}" type="presParOf" srcId="{C603A940-0426-4F07-9D4C-1B77C98A7B41}" destId="{E6E0D54F-C8F5-4995-8433-E26F10AC060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D2A7506-9261-444F-AF2A-E9D872D2AAA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3850AF9F-0FDF-4B16-9074-58F7B887391E}">
      <dgm:prSet/>
      <dgm:spPr/>
      <dgm:t>
        <a:bodyPr/>
        <a:lstStyle/>
        <a:p>
          <a:r>
            <a:rPr lang="en-US" b="1" dirty="0"/>
            <a:t>Genetic Algorithm (GA) </a:t>
          </a:r>
        </a:p>
        <a:p>
          <a:r>
            <a:rPr lang="en-US" dirty="0"/>
            <a:t>Population-based search using selection, crossover, mutation.</a:t>
          </a:r>
        </a:p>
      </dgm:t>
    </dgm:pt>
    <dgm:pt modelId="{48D97F3E-F03B-468B-9DBB-78B1BF287E09}" type="parTrans" cxnId="{C890A88F-EFAC-47F9-A413-EDEA2DDBC384}">
      <dgm:prSet/>
      <dgm:spPr/>
      <dgm:t>
        <a:bodyPr/>
        <a:lstStyle/>
        <a:p>
          <a:endParaRPr lang="en-US"/>
        </a:p>
      </dgm:t>
    </dgm:pt>
    <dgm:pt modelId="{DF6D7D88-9221-4D67-B415-E1C8253FC001}" type="sibTrans" cxnId="{C890A88F-EFAC-47F9-A413-EDEA2DDBC384}">
      <dgm:prSet/>
      <dgm:spPr/>
      <dgm:t>
        <a:bodyPr/>
        <a:lstStyle/>
        <a:p>
          <a:endParaRPr lang="en-US"/>
        </a:p>
      </dgm:t>
    </dgm:pt>
    <dgm:pt modelId="{AF61CECB-7AFC-4283-A4DF-BE64EC97D5E2}">
      <dgm:prSet/>
      <dgm:spPr/>
      <dgm:t>
        <a:bodyPr/>
        <a:lstStyle/>
        <a:p>
          <a:r>
            <a:rPr lang="en-US" b="1" dirty="0"/>
            <a:t>Particle Swarm Optimization (PSO)</a:t>
          </a:r>
        </a:p>
        <a:p>
          <a:r>
            <a:rPr lang="en-US" dirty="0"/>
            <a:t>Particles share information to reach global optimum quickly.</a:t>
          </a:r>
        </a:p>
      </dgm:t>
    </dgm:pt>
    <dgm:pt modelId="{4988062F-F2D5-45F2-B493-C2D38F3737BE}" type="parTrans" cxnId="{7367B878-64FE-4C9C-A33C-F14433023FD4}">
      <dgm:prSet/>
      <dgm:spPr/>
      <dgm:t>
        <a:bodyPr/>
        <a:lstStyle/>
        <a:p>
          <a:endParaRPr lang="en-US"/>
        </a:p>
      </dgm:t>
    </dgm:pt>
    <dgm:pt modelId="{77D70A27-AAFA-4B89-A758-2FEC21602629}" type="sibTrans" cxnId="{7367B878-64FE-4C9C-A33C-F14433023FD4}">
      <dgm:prSet/>
      <dgm:spPr/>
      <dgm:t>
        <a:bodyPr/>
        <a:lstStyle/>
        <a:p>
          <a:endParaRPr lang="en-US"/>
        </a:p>
      </dgm:t>
    </dgm:pt>
    <dgm:pt modelId="{16D870CD-C51B-4008-BF7D-57132A8378B9}">
      <dgm:prSet/>
      <dgm:spPr/>
      <dgm:t>
        <a:bodyPr/>
        <a:lstStyle/>
        <a:p>
          <a:r>
            <a:rPr lang="en-US" b="1" dirty="0"/>
            <a:t>Ant Colony Optimization (ACO)</a:t>
          </a:r>
        </a:p>
        <a:p>
          <a:r>
            <a:rPr lang="en-US" dirty="0"/>
            <a:t>Pheromone-guided exploration for path/frequency setting.</a:t>
          </a:r>
        </a:p>
      </dgm:t>
    </dgm:pt>
    <dgm:pt modelId="{4392692E-2B97-4571-B134-B492975DE06A}" type="parTrans" cxnId="{4CED53F0-47F6-471B-AF8F-E566F2FC1C6D}">
      <dgm:prSet/>
      <dgm:spPr/>
      <dgm:t>
        <a:bodyPr/>
        <a:lstStyle/>
        <a:p>
          <a:endParaRPr lang="en-US"/>
        </a:p>
      </dgm:t>
    </dgm:pt>
    <dgm:pt modelId="{30B7F0FD-1ABF-49D2-A96F-8A4BC4B782F7}" type="sibTrans" cxnId="{4CED53F0-47F6-471B-AF8F-E566F2FC1C6D}">
      <dgm:prSet/>
      <dgm:spPr/>
      <dgm:t>
        <a:bodyPr/>
        <a:lstStyle/>
        <a:p>
          <a:endParaRPr lang="en-US"/>
        </a:p>
      </dgm:t>
    </dgm:pt>
    <dgm:pt modelId="{0A219217-B9D5-4E69-B460-4F43F1017E35}">
      <dgm:prSet/>
      <dgm:spPr/>
      <dgm:t>
        <a:bodyPr/>
        <a:lstStyle/>
        <a:p>
          <a:r>
            <a:rPr lang="en-US" b="1" dirty="0"/>
            <a:t>Simulated Annealing (SA)</a:t>
          </a:r>
        </a:p>
        <a:p>
          <a:r>
            <a:rPr lang="en-US" dirty="0"/>
            <a:t>Probabilistic search that escapes local optima via gradual cooling.</a:t>
          </a:r>
        </a:p>
      </dgm:t>
    </dgm:pt>
    <dgm:pt modelId="{05415EAF-4231-4260-ABCB-BC8FD8ABC28E}" type="parTrans" cxnId="{D25C2AFE-23EA-458C-B43B-4E5AE5C48FB0}">
      <dgm:prSet/>
      <dgm:spPr/>
      <dgm:t>
        <a:bodyPr/>
        <a:lstStyle/>
        <a:p>
          <a:endParaRPr lang="en-US"/>
        </a:p>
      </dgm:t>
    </dgm:pt>
    <dgm:pt modelId="{2655D5B7-C1ED-4EA4-A65F-CDC38C97F00F}" type="sibTrans" cxnId="{D25C2AFE-23EA-458C-B43B-4E5AE5C48FB0}">
      <dgm:prSet/>
      <dgm:spPr/>
      <dgm:t>
        <a:bodyPr/>
        <a:lstStyle/>
        <a:p>
          <a:endParaRPr lang="en-US"/>
        </a:p>
      </dgm:t>
    </dgm:pt>
    <dgm:pt modelId="{51D5E864-19E6-4DC6-B314-B49E66FC9323}" type="pres">
      <dgm:prSet presAssocID="{8D2A7506-9261-444F-AF2A-E9D872D2AAA8}" presName="root" presStyleCnt="0">
        <dgm:presLayoutVars>
          <dgm:dir/>
          <dgm:resizeHandles val="exact"/>
        </dgm:presLayoutVars>
      </dgm:prSet>
      <dgm:spPr/>
    </dgm:pt>
    <dgm:pt modelId="{F6BE4F03-9B85-43BA-88DB-7819525E1EC6}" type="pres">
      <dgm:prSet presAssocID="{3850AF9F-0FDF-4B16-9074-58F7B887391E}" presName="compNode" presStyleCnt="0"/>
      <dgm:spPr/>
    </dgm:pt>
    <dgm:pt modelId="{8A1DC472-416B-4723-82B5-44466C3290C6}" type="pres">
      <dgm:prSet presAssocID="{3850AF9F-0FDF-4B16-9074-58F7B887391E}" presName="bgRect" presStyleLbl="bgShp" presStyleIdx="0" presStyleCnt="4"/>
      <dgm:spPr>
        <a:solidFill>
          <a:schemeClr val="accent1">
            <a:lumMod val="75000"/>
          </a:schemeClr>
        </a:solidFill>
      </dgm:spPr>
    </dgm:pt>
    <dgm:pt modelId="{7373E52B-2618-4C73-979D-52B06EFB7840}" type="pres">
      <dgm:prSet presAssocID="{3850AF9F-0FDF-4B16-9074-58F7B887391E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NA"/>
        </a:ext>
      </dgm:extLst>
    </dgm:pt>
    <dgm:pt modelId="{16AF2A92-D1CA-41FB-9C59-9A68CE119B08}" type="pres">
      <dgm:prSet presAssocID="{3850AF9F-0FDF-4B16-9074-58F7B887391E}" presName="spaceRect" presStyleCnt="0"/>
      <dgm:spPr/>
    </dgm:pt>
    <dgm:pt modelId="{9D59DBE2-11DB-483B-9671-0175A766F4DE}" type="pres">
      <dgm:prSet presAssocID="{3850AF9F-0FDF-4B16-9074-58F7B887391E}" presName="parTx" presStyleLbl="revTx" presStyleIdx="0" presStyleCnt="4">
        <dgm:presLayoutVars>
          <dgm:chMax val="0"/>
          <dgm:chPref val="0"/>
        </dgm:presLayoutVars>
      </dgm:prSet>
      <dgm:spPr/>
    </dgm:pt>
    <dgm:pt modelId="{4F972A8C-0485-49DC-BFC6-3FD75CB460BC}" type="pres">
      <dgm:prSet presAssocID="{DF6D7D88-9221-4D67-B415-E1C8253FC001}" presName="sibTrans" presStyleCnt="0"/>
      <dgm:spPr/>
    </dgm:pt>
    <dgm:pt modelId="{54873C36-3D5D-4AE3-A0BF-F54DF224CB15}" type="pres">
      <dgm:prSet presAssocID="{AF61CECB-7AFC-4283-A4DF-BE64EC97D5E2}" presName="compNode" presStyleCnt="0"/>
      <dgm:spPr/>
    </dgm:pt>
    <dgm:pt modelId="{0803C8B7-AAFD-40D7-BFA7-62F0716A8362}" type="pres">
      <dgm:prSet presAssocID="{AF61CECB-7AFC-4283-A4DF-BE64EC97D5E2}" presName="bgRect" presStyleLbl="bgShp" presStyleIdx="1" presStyleCnt="4"/>
      <dgm:spPr>
        <a:solidFill>
          <a:schemeClr val="accent1">
            <a:lumMod val="75000"/>
          </a:schemeClr>
        </a:solidFill>
      </dgm:spPr>
    </dgm:pt>
    <dgm:pt modelId="{DE567375-82E9-4D3F-AA30-859A4421BB81}" type="pres">
      <dgm:prSet presAssocID="{AF61CECB-7AFC-4283-A4DF-BE64EC97D5E2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tom"/>
        </a:ext>
      </dgm:extLst>
    </dgm:pt>
    <dgm:pt modelId="{263EC3E2-F3B2-4DC4-9A16-9ABD1323A0DF}" type="pres">
      <dgm:prSet presAssocID="{AF61CECB-7AFC-4283-A4DF-BE64EC97D5E2}" presName="spaceRect" presStyleCnt="0"/>
      <dgm:spPr/>
    </dgm:pt>
    <dgm:pt modelId="{4B7095BA-7CCB-4A5E-B16B-27AA8659243A}" type="pres">
      <dgm:prSet presAssocID="{AF61CECB-7AFC-4283-A4DF-BE64EC97D5E2}" presName="parTx" presStyleLbl="revTx" presStyleIdx="1" presStyleCnt="4">
        <dgm:presLayoutVars>
          <dgm:chMax val="0"/>
          <dgm:chPref val="0"/>
        </dgm:presLayoutVars>
      </dgm:prSet>
      <dgm:spPr/>
    </dgm:pt>
    <dgm:pt modelId="{43488504-6249-41B0-83E7-62E9BAB82E1D}" type="pres">
      <dgm:prSet presAssocID="{77D70A27-AAFA-4B89-A758-2FEC21602629}" presName="sibTrans" presStyleCnt="0"/>
      <dgm:spPr/>
    </dgm:pt>
    <dgm:pt modelId="{60B127EC-677A-4B71-93C0-A7E08D7B724D}" type="pres">
      <dgm:prSet presAssocID="{16D870CD-C51B-4008-BF7D-57132A8378B9}" presName="compNode" presStyleCnt="0"/>
      <dgm:spPr/>
    </dgm:pt>
    <dgm:pt modelId="{29CAE501-E2BC-408A-9CC6-35DE48BB5A56}" type="pres">
      <dgm:prSet presAssocID="{16D870CD-C51B-4008-BF7D-57132A8378B9}" presName="bgRect" presStyleLbl="bgShp" presStyleIdx="2" presStyleCnt="4"/>
      <dgm:spPr>
        <a:solidFill>
          <a:schemeClr val="accent1">
            <a:lumMod val="75000"/>
          </a:schemeClr>
        </a:solidFill>
      </dgm:spPr>
    </dgm:pt>
    <dgm:pt modelId="{0E3E500A-22FF-4C49-B0C5-DC54FD83D1A0}" type="pres">
      <dgm:prSet presAssocID="{16D870CD-C51B-4008-BF7D-57132A8378B9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nt with solid fill"/>
        </a:ext>
      </dgm:extLst>
    </dgm:pt>
    <dgm:pt modelId="{DF8EEA23-E5F1-4D6B-8C8F-5952D034B101}" type="pres">
      <dgm:prSet presAssocID="{16D870CD-C51B-4008-BF7D-57132A8378B9}" presName="spaceRect" presStyleCnt="0"/>
      <dgm:spPr/>
    </dgm:pt>
    <dgm:pt modelId="{42C9B8D3-CBE9-4593-AD62-FF2DCAA55720}" type="pres">
      <dgm:prSet presAssocID="{16D870CD-C51B-4008-BF7D-57132A8378B9}" presName="parTx" presStyleLbl="revTx" presStyleIdx="2" presStyleCnt="4">
        <dgm:presLayoutVars>
          <dgm:chMax val="0"/>
          <dgm:chPref val="0"/>
        </dgm:presLayoutVars>
      </dgm:prSet>
      <dgm:spPr/>
    </dgm:pt>
    <dgm:pt modelId="{E4614DDD-474E-48FD-8EBC-F649589019F4}" type="pres">
      <dgm:prSet presAssocID="{30B7F0FD-1ABF-49D2-A96F-8A4BC4B782F7}" presName="sibTrans" presStyleCnt="0"/>
      <dgm:spPr/>
    </dgm:pt>
    <dgm:pt modelId="{0E81481E-DAE7-4075-A739-B4D542F95D8C}" type="pres">
      <dgm:prSet presAssocID="{0A219217-B9D5-4E69-B460-4F43F1017E35}" presName="compNode" presStyleCnt="0"/>
      <dgm:spPr/>
    </dgm:pt>
    <dgm:pt modelId="{1C4FF66A-B6D3-444D-90F9-04CDFDDED580}" type="pres">
      <dgm:prSet presAssocID="{0A219217-B9D5-4E69-B460-4F43F1017E35}" presName="bgRect" presStyleLbl="bgShp" presStyleIdx="3" presStyleCnt="4"/>
      <dgm:spPr>
        <a:solidFill>
          <a:schemeClr val="accent1">
            <a:lumMod val="75000"/>
          </a:schemeClr>
        </a:solidFill>
      </dgm:spPr>
    </dgm:pt>
    <dgm:pt modelId="{D59BDAD9-5F3A-4BA0-ADFA-C62A62B9BFAA}" type="pres">
      <dgm:prSet presAssocID="{0A219217-B9D5-4E69-B460-4F43F1017E35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0F2A0413-0332-43EB-B208-9B01373031BF}" type="pres">
      <dgm:prSet presAssocID="{0A219217-B9D5-4E69-B460-4F43F1017E35}" presName="spaceRect" presStyleCnt="0"/>
      <dgm:spPr/>
    </dgm:pt>
    <dgm:pt modelId="{CF841E16-3A7D-420F-83DA-396E57F9E19C}" type="pres">
      <dgm:prSet presAssocID="{0A219217-B9D5-4E69-B460-4F43F1017E35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7367B878-64FE-4C9C-A33C-F14433023FD4}" srcId="{8D2A7506-9261-444F-AF2A-E9D872D2AAA8}" destId="{AF61CECB-7AFC-4283-A4DF-BE64EC97D5E2}" srcOrd="1" destOrd="0" parTransId="{4988062F-F2D5-45F2-B493-C2D38F3737BE}" sibTransId="{77D70A27-AAFA-4B89-A758-2FEC21602629}"/>
    <dgm:cxn modelId="{C890A88F-EFAC-47F9-A413-EDEA2DDBC384}" srcId="{8D2A7506-9261-444F-AF2A-E9D872D2AAA8}" destId="{3850AF9F-0FDF-4B16-9074-58F7B887391E}" srcOrd="0" destOrd="0" parTransId="{48D97F3E-F03B-468B-9DBB-78B1BF287E09}" sibTransId="{DF6D7D88-9221-4D67-B415-E1C8253FC001}"/>
    <dgm:cxn modelId="{E1E776A4-CAF0-48A8-B646-CD1BC00C27D8}" type="presOf" srcId="{3850AF9F-0FDF-4B16-9074-58F7B887391E}" destId="{9D59DBE2-11DB-483B-9671-0175A766F4DE}" srcOrd="0" destOrd="0" presId="urn:microsoft.com/office/officeart/2018/2/layout/IconVerticalSolidList"/>
    <dgm:cxn modelId="{7FFFF2BD-05CD-41D3-83A4-353748109994}" type="presOf" srcId="{16D870CD-C51B-4008-BF7D-57132A8378B9}" destId="{42C9B8D3-CBE9-4593-AD62-FF2DCAA55720}" srcOrd="0" destOrd="0" presId="urn:microsoft.com/office/officeart/2018/2/layout/IconVerticalSolidList"/>
    <dgm:cxn modelId="{4424E9C1-578E-4888-AB75-E67E4E306A08}" type="presOf" srcId="{8D2A7506-9261-444F-AF2A-E9D872D2AAA8}" destId="{51D5E864-19E6-4DC6-B314-B49E66FC9323}" srcOrd="0" destOrd="0" presId="urn:microsoft.com/office/officeart/2018/2/layout/IconVerticalSolidList"/>
    <dgm:cxn modelId="{529B77D7-9E25-493B-B8C5-059B787AA659}" type="presOf" srcId="{0A219217-B9D5-4E69-B460-4F43F1017E35}" destId="{CF841E16-3A7D-420F-83DA-396E57F9E19C}" srcOrd="0" destOrd="0" presId="urn:microsoft.com/office/officeart/2018/2/layout/IconVerticalSolidList"/>
    <dgm:cxn modelId="{4CED53F0-47F6-471B-AF8F-E566F2FC1C6D}" srcId="{8D2A7506-9261-444F-AF2A-E9D872D2AAA8}" destId="{16D870CD-C51B-4008-BF7D-57132A8378B9}" srcOrd="2" destOrd="0" parTransId="{4392692E-2B97-4571-B134-B492975DE06A}" sibTransId="{30B7F0FD-1ABF-49D2-A96F-8A4BC4B782F7}"/>
    <dgm:cxn modelId="{382F77FA-59E1-4060-9E19-91BB2312C9D1}" type="presOf" srcId="{AF61CECB-7AFC-4283-A4DF-BE64EC97D5E2}" destId="{4B7095BA-7CCB-4A5E-B16B-27AA8659243A}" srcOrd="0" destOrd="0" presId="urn:microsoft.com/office/officeart/2018/2/layout/IconVerticalSolidList"/>
    <dgm:cxn modelId="{D25C2AFE-23EA-458C-B43B-4E5AE5C48FB0}" srcId="{8D2A7506-9261-444F-AF2A-E9D872D2AAA8}" destId="{0A219217-B9D5-4E69-B460-4F43F1017E35}" srcOrd="3" destOrd="0" parTransId="{05415EAF-4231-4260-ABCB-BC8FD8ABC28E}" sibTransId="{2655D5B7-C1ED-4EA4-A65F-CDC38C97F00F}"/>
    <dgm:cxn modelId="{F46A96C6-1DBB-4FF6-9AC3-82FADD94BF29}" type="presParOf" srcId="{51D5E864-19E6-4DC6-B314-B49E66FC9323}" destId="{F6BE4F03-9B85-43BA-88DB-7819525E1EC6}" srcOrd="0" destOrd="0" presId="urn:microsoft.com/office/officeart/2018/2/layout/IconVerticalSolidList"/>
    <dgm:cxn modelId="{07B83DDC-DC0B-41FD-9126-79318E045368}" type="presParOf" srcId="{F6BE4F03-9B85-43BA-88DB-7819525E1EC6}" destId="{8A1DC472-416B-4723-82B5-44466C3290C6}" srcOrd="0" destOrd="0" presId="urn:microsoft.com/office/officeart/2018/2/layout/IconVerticalSolidList"/>
    <dgm:cxn modelId="{BC7C3318-E97D-442E-BFB0-819C67150030}" type="presParOf" srcId="{F6BE4F03-9B85-43BA-88DB-7819525E1EC6}" destId="{7373E52B-2618-4C73-979D-52B06EFB7840}" srcOrd="1" destOrd="0" presId="urn:microsoft.com/office/officeart/2018/2/layout/IconVerticalSolidList"/>
    <dgm:cxn modelId="{E98B84E7-78F9-4573-9976-336AA4784281}" type="presParOf" srcId="{F6BE4F03-9B85-43BA-88DB-7819525E1EC6}" destId="{16AF2A92-D1CA-41FB-9C59-9A68CE119B08}" srcOrd="2" destOrd="0" presId="urn:microsoft.com/office/officeart/2018/2/layout/IconVerticalSolidList"/>
    <dgm:cxn modelId="{28F5AF5D-87CF-45A5-9113-F2F61C25A426}" type="presParOf" srcId="{F6BE4F03-9B85-43BA-88DB-7819525E1EC6}" destId="{9D59DBE2-11DB-483B-9671-0175A766F4DE}" srcOrd="3" destOrd="0" presId="urn:microsoft.com/office/officeart/2018/2/layout/IconVerticalSolidList"/>
    <dgm:cxn modelId="{184C61BD-9EC9-4B00-AEC1-CAFAD32F7E38}" type="presParOf" srcId="{51D5E864-19E6-4DC6-B314-B49E66FC9323}" destId="{4F972A8C-0485-49DC-BFC6-3FD75CB460BC}" srcOrd="1" destOrd="0" presId="urn:microsoft.com/office/officeart/2018/2/layout/IconVerticalSolidList"/>
    <dgm:cxn modelId="{B866FB1E-C657-474B-95C3-FBB91DAF5676}" type="presParOf" srcId="{51D5E864-19E6-4DC6-B314-B49E66FC9323}" destId="{54873C36-3D5D-4AE3-A0BF-F54DF224CB15}" srcOrd="2" destOrd="0" presId="urn:microsoft.com/office/officeart/2018/2/layout/IconVerticalSolidList"/>
    <dgm:cxn modelId="{3B3B21C3-0C2E-4FE1-905D-DF6E78538DE1}" type="presParOf" srcId="{54873C36-3D5D-4AE3-A0BF-F54DF224CB15}" destId="{0803C8B7-AAFD-40D7-BFA7-62F0716A8362}" srcOrd="0" destOrd="0" presId="urn:microsoft.com/office/officeart/2018/2/layout/IconVerticalSolidList"/>
    <dgm:cxn modelId="{612133AA-4D06-4CB2-9143-6F8852158871}" type="presParOf" srcId="{54873C36-3D5D-4AE3-A0BF-F54DF224CB15}" destId="{DE567375-82E9-4D3F-AA30-859A4421BB81}" srcOrd="1" destOrd="0" presId="urn:microsoft.com/office/officeart/2018/2/layout/IconVerticalSolidList"/>
    <dgm:cxn modelId="{1D0E5848-57AA-4025-8CA2-6EFFD6EAA20B}" type="presParOf" srcId="{54873C36-3D5D-4AE3-A0BF-F54DF224CB15}" destId="{263EC3E2-F3B2-4DC4-9A16-9ABD1323A0DF}" srcOrd="2" destOrd="0" presId="urn:microsoft.com/office/officeart/2018/2/layout/IconVerticalSolidList"/>
    <dgm:cxn modelId="{1EB4D025-9F39-4840-808D-298BBEE9FD1C}" type="presParOf" srcId="{54873C36-3D5D-4AE3-A0BF-F54DF224CB15}" destId="{4B7095BA-7CCB-4A5E-B16B-27AA8659243A}" srcOrd="3" destOrd="0" presId="urn:microsoft.com/office/officeart/2018/2/layout/IconVerticalSolidList"/>
    <dgm:cxn modelId="{3615C281-E26C-4777-A606-012C2067F0D4}" type="presParOf" srcId="{51D5E864-19E6-4DC6-B314-B49E66FC9323}" destId="{43488504-6249-41B0-83E7-62E9BAB82E1D}" srcOrd="3" destOrd="0" presId="urn:microsoft.com/office/officeart/2018/2/layout/IconVerticalSolidList"/>
    <dgm:cxn modelId="{EB53F613-2D73-4FF3-8B4D-F0EB298C440E}" type="presParOf" srcId="{51D5E864-19E6-4DC6-B314-B49E66FC9323}" destId="{60B127EC-677A-4B71-93C0-A7E08D7B724D}" srcOrd="4" destOrd="0" presId="urn:microsoft.com/office/officeart/2018/2/layout/IconVerticalSolidList"/>
    <dgm:cxn modelId="{1B0F5AD1-FAAA-4D47-808E-3D32ACC65467}" type="presParOf" srcId="{60B127EC-677A-4B71-93C0-A7E08D7B724D}" destId="{29CAE501-E2BC-408A-9CC6-35DE48BB5A56}" srcOrd="0" destOrd="0" presId="urn:microsoft.com/office/officeart/2018/2/layout/IconVerticalSolidList"/>
    <dgm:cxn modelId="{6295B416-F713-4611-8208-FA7693E70136}" type="presParOf" srcId="{60B127EC-677A-4B71-93C0-A7E08D7B724D}" destId="{0E3E500A-22FF-4C49-B0C5-DC54FD83D1A0}" srcOrd="1" destOrd="0" presId="urn:microsoft.com/office/officeart/2018/2/layout/IconVerticalSolidList"/>
    <dgm:cxn modelId="{08F3CB4C-7B73-4FE5-B57F-EF383485E337}" type="presParOf" srcId="{60B127EC-677A-4B71-93C0-A7E08D7B724D}" destId="{DF8EEA23-E5F1-4D6B-8C8F-5952D034B101}" srcOrd="2" destOrd="0" presId="urn:microsoft.com/office/officeart/2018/2/layout/IconVerticalSolidList"/>
    <dgm:cxn modelId="{EB95B1B6-D8A7-4D7C-9341-094C913217F8}" type="presParOf" srcId="{60B127EC-677A-4B71-93C0-A7E08D7B724D}" destId="{42C9B8D3-CBE9-4593-AD62-FF2DCAA55720}" srcOrd="3" destOrd="0" presId="urn:microsoft.com/office/officeart/2018/2/layout/IconVerticalSolidList"/>
    <dgm:cxn modelId="{90959452-6DC7-42B9-BD58-841554E90ED4}" type="presParOf" srcId="{51D5E864-19E6-4DC6-B314-B49E66FC9323}" destId="{E4614DDD-474E-48FD-8EBC-F649589019F4}" srcOrd="5" destOrd="0" presId="urn:microsoft.com/office/officeart/2018/2/layout/IconVerticalSolidList"/>
    <dgm:cxn modelId="{D1D2BFBB-380F-48DB-B3B4-B36E46D74A95}" type="presParOf" srcId="{51D5E864-19E6-4DC6-B314-B49E66FC9323}" destId="{0E81481E-DAE7-4075-A739-B4D542F95D8C}" srcOrd="6" destOrd="0" presId="urn:microsoft.com/office/officeart/2018/2/layout/IconVerticalSolidList"/>
    <dgm:cxn modelId="{F91B7DE1-0704-469A-8915-76F9B99D5C79}" type="presParOf" srcId="{0E81481E-DAE7-4075-A739-B4D542F95D8C}" destId="{1C4FF66A-B6D3-444D-90F9-04CDFDDED580}" srcOrd="0" destOrd="0" presId="urn:microsoft.com/office/officeart/2018/2/layout/IconVerticalSolidList"/>
    <dgm:cxn modelId="{8ECE4EED-2D8E-4990-959D-204343F74208}" type="presParOf" srcId="{0E81481E-DAE7-4075-A739-B4D542F95D8C}" destId="{D59BDAD9-5F3A-4BA0-ADFA-C62A62B9BFAA}" srcOrd="1" destOrd="0" presId="urn:microsoft.com/office/officeart/2018/2/layout/IconVerticalSolidList"/>
    <dgm:cxn modelId="{2B530277-F1CA-4185-BF7E-870E1DDFC132}" type="presParOf" srcId="{0E81481E-DAE7-4075-A739-B4D542F95D8C}" destId="{0F2A0413-0332-43EB-B208-9B01373031BF}" srcOrd="2" destOrd="0" presId="urn:microsoft.com/office/officeart/2018/2/layout/IconVerticalSolidList"/>
    <dgm:cxn modelId="{FE899AFA-D8B5-4A75-A341-0184B9FCD8B2}" type="presParOf" srcId="{0E81481E-DAE7-4075-A739-B4D542F95D8C}" destId="{CF841E16-3A7D-420F-83DA-396E57F9E19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BB4CBF8-2ADF-4C48-84DE-0378D555ADA4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985B92D0-8607-4120-BCD4-D37A630C4279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pPr algn="ctr">
            <a:buNone/>
          </a:pPr>
          <a:r>
            <a:rPr lang="en-IN" sz="1200" b="1" dirty="0"/>
            <a:t>Cleaning &amp; Validation:</a:t>
          </a:r>
          <a:r>
            <a:rPr lang="en-IN" sz="1100" dirty="0"/>
            <a:t> </a:t>
          </a:r>
        </a:p>
        <a:p>
          <a:pPr algn="l">
            <a:buNone/>
          </a:pPr>
          <a:r>
            <a:rPr lang="en-US" sz="1100" b="0" dirty="0"/>
            <a:t>- Removed invalid or missing records; corrected outliers. </a:t>
          </a:r>
        </a:p>
        <a:p>
          <a:pPr algn="l">
            <a:buNone/>
          </a:pPr>
          <a:r>
            <a:rPr lang="en-IN" sz="1100" b="0" dirty="0"/>
            <a:t>- High-quality, realistic operational data.</a:t>
          </a:r>
        </a:p>
      </dgm:t>
    </dgm:pt>
    <dgm:pt modelId="{C176D7DB-0AEC-46E3-BE0D-342E367A7B3F}" type="parTrans" cxnId="{CE5E6950-95FB-4A58-A004-0139F14A9F84}">
      <dgm:prSet/>
      <dgm:spPr/>
      <dgm:t>
        <a:bodyPr/>
        <a:lstStyle/>
        <a:p>
          <a:endParaRPr lang="en-IN"/>
        </a:p>
      </dgm:t>
    </dgm:pt>
    <dgm:pt modelId="{3A9CE52C-8B5C-4445-BA77-9DA2C0D6614E}" type="sibTrans" cxnId="{CE5E6950-95FB-4A58-A004-0139F14A9F84}">
      <dgm:prSet/>
      <dgm:spPr/>
      <dgm:t>
        <a:bodyPr/>
        <a:lstStyle/>
        <a:p>
          <a:endParaRPr lang="en-IN"/>
        </a:p>
      </dgm:t>
    </dgm:pt>
    <dgm:pt modelId="{3D5561F6-C03D-4746-9DBC-21A3070879BB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pPr algn="ctr">
            <a:buNone/>
          </a:pPr>
          <a:r>
            <a:rPr lang="en-IN" sz="1200" b="1" dirty="0"/>
            <a:t>Time Segmentation: </a:t>
          </a:r>
        </a:p>
        <a:p>
          <a:pPr algn="l">
            <a:buNone/>
          </a:pPr>
          <a:r>
            <a:rPr lang="en-US" sz="1100" dirty="0"/>
            <a:t>Divided operating hours (6 AM–10 PM) into </a:t>
          </a:r>
          <a:r>
            <a:rPr lang="en-US" sz="1100" b="1" dirty="0"/>
            <a:t>16 hourly blocks</a:t>
          </a:r>
          <a:r>
            <a:rPr lang="en-US" sz="1100" dirty="0"/>
            <a:t>.</a:t>
          </a:r>
          <a:r>
            <a:rPr lang="en-IN" sz="1100" dirty="0"/>
            <a:t> </a:t>
          </a:r>
        </a:p>
        <a:p>
          <a:pPr algn="l">
            <a:buNone/>
          </a:pPr>
          <a:r>
            <a:rPr lang="en-IN" sz="1100" dirty="0"/>
            <a:t>Enables </a:t>
          </a:r>
          <a:r>
            <a:rPr lang="en-IN" sz="1100" b="1" dirty="0"/>
            <a:t>hourly frequency optimization</a:t>
          </a:r>
          <a:r>
            <a:rPr lang="en-IN" sz="1200" dirty="0"/>
            <a:t>.</a:t>
          </a:r>
        </a:p>
      </dgm:t>
    </dgm:pt>
    <dgm:pt modelId="{E4FE8FFF-6E34-4ED7-802D-B9EF6B586D75}" type="parTrans" cxnId="{D56B1275-DAD9-4B03-950F-F5A04A4B613F}">
      <dgm:prSet/>
      <dgm:spPr/>
      <dgm:t>
        <a:bodyPr/>
        <a:lstStyle/>
        <a:p>
          <a:endParaRPr lang="en-IN"/>
        </a:p>
      </dgm:t>
    </dgm:pt>
    <dgm:pt modelId="{218C0AB7-9534-4A1D-9C99-E1DCDBB9BF13}" type="sibTrans" cxnId="{D56B1275-DAD9-4B03-950F-F5A04A4B613F}">
      <dgm:prSet/>
      <dgm:spPr/>
      <dgm:t>
        <a:bodyPr/>
        <a:lstStyle/>
        <a:p>
          <a:endParaRPr lang="en-IN"/>
        </a:p>
      </dgm:t>
    </dgm:pt>
    <dgm:pt modelId="{9F191D2C-C2AA-497E-8EC1-2FEAA785B0DC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pPr algn="ctr"/>
          <a:r>
            <a:rPr lang="en-IN" sz="1200" b="1" dirty="0"/>
            <a:t>Demand Categorization: </a:t>
          </a:r>
        </a:p>
        <a:p>
          <a:pPr algn="l"/>
          <a:r>
            <a:rPr lang="en-US" sz="1100" dirty="0"/>
            <a:t>Grouped into </a:t>
          </a:r>
          <a:r>
            <a:rPr lang="en-US" sz="1100" b="1" dirty="0"/>
            <a:t>peak</a:t>
          </a:r>
          <a:r>
            <a:rPr lang="en-US" sz="1100" dirty="0"/>
            <a:t> and </a:t>
          </a:r>
          <a:r>
            <a:rPr lang="en-US" sz="1100" b="1" dirty="0"/>
            <a:t>off-peak</a:t>
          </a:r>
          <a:r>
            <a:rPr lang="en-US" sz="1100" dirty="0"/>
            <a:t> periods. </a:t>
          </a:r>
        </a:p>
        <a:p>
          <a:pPr algn="l"/>
          <a:r>
            <a:rPr lang="en-IN" sz="1100" dirty="0"/>
            <a:t>Supports dynamic service planning</a:t>
          </a:r>
          <a:r>
            <a:rPr lang="en-IN" sz="1200" dirty="0"/>
            <a:t>.</a:t>
          </a:r>
        </a:p>
      </dgm:t>
    </dgm:pt>
    <dgm:pt modelId="{DF1F4BF1-FE04-459C-8021-320A9505F08D}" type="parTrans" cxnId="{E7554435-BFD1-4E05-8412-467446C2337F}">
      <dgm:prSet/>
      <dgm:spPr/>
      <dgm:t>
        <a:bodyPr/>
        <a:lstStyle/>
        <a:p>
          <a:endParaRPr lang="en-IN"/>
        </a:p>
      </dgm:t>
    </dgm:pt>
    <dgm:pt modelId="{40332732-DAF4-40EA-BDCD-8DDA1B30CE92}" type="sibTrans" cxnId="{E7554435-BFD1-4E05-8412-467446C2337F}">
      <dgm:prSet/>
      <dgm:spPr/>
      <dgm:t>
        <a:bodyPr/>
        <a:lstStyle/>
        <a:p>
          <a:endParaRPr lang="en-IN"/>
        </a:p>
      </dgm:t>
    </dgm:pt>
    <dgm:pt modelId="{B64DA583-F880-4CB6-A48D-70848F7A311F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pPr algn="ctr">
            <a:buNone/>
          </a:pPr>
          <a:r>
            <a:rPr lang="en-IN" sz="1200" b="1" dirty="0"/>
            <a:t>OD Matrix Formation</a:t>
          </a:r>
          <a:endParaRPr lang="en-IN" sz="1200" dirty="0"/>
        </a:p>
        <a:p>
          <a:pPr algn="l">
            <a:buNone/>
          </a:pPr>
          <a:r>
            <a:rPr lang="en-US" sz="1100" dirty="0"/>
            <a:t>Converted ETM records to </a:t>
          </a:r>
          <a:r>
            <a:rPr lang="en-US" sz="1100" b="1" dirty="0"/>
            <a:t>hourly OD matrices</a:t>
          </a:r>
          <a:r>
            <a:rPr lang="en-US" sz="1100" dirty="0"/>
            <a:t> for both directions. </a:t>
          </a:r>
        </a:p>
        <a:p>
          <a:pPr algn="l">
            <a:buNone/>
          </a:pPr>
          <a:r>
            <a:rPr lang="en-IN" sz="1100" dirty="0"/>
            <a:t>Inputs for trip-level simulation.</a:t>
          </a:r>
        </a:p>
      </dgm:t>
    </dgm:pt>
    <dgm:pt modelId="{B5436718-2B2F-4F45-8365-71634DC37713}" type="parTrans" cxnId="{5D51B4FB-8753-4D7D-B2D9-135433DD065B}">
      <dgm:prSet/>
      <dgm:spPr/>
      <dgm:t>
        <a:bodyPr/>
        <a:lstStyle/>
        <a:p>
          <a:endParaRPr lang="en-IN"/>
        </a:p>
      </dgm:t>
    </dgm:pt>
    <dgm:pt modelId="{E099ECDC-30A5-4E36-A0A5-78C5565664F0}" type="sibTrans" cxnId="{5D51B4FB-8753-4D7D-B2D9-135433DD065B}">
      <dgm:prSet/>
      <dgm:spPr/>
      <dgm:t>
        <a:bodyPr/>
        <a:lstStyle/>
        <a:p>
          <a:endParaRPr lang="en-IN"/>
        </a:p>
      </dgm:t>
    </dgm:pt>
    <dgm:pt modelId="{C406C3E4-3F38-49BC-8AE1-97AD8E35F524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pPr algn="ctr">
            <a:buNone/>
          </a:pPr>
          <a:r>
            <a:rPr lang="en-IN" sz="1200" b="1" dirty="0"/>
            <a:t>Feasibility Constraints</a:t>
          </a:r>
          <a:endParaRPr lang="en-IN" sz="1200" dirty="0"/>
        </a:p>
        <a:p>
          <a:pPr algn="l">
            <a:buNone/>
          </a:pPr>
          <a:r>
            <a:rPr lang="en-US" sz="1100" dirty="0"/>
            <a:t>Applied limits for fleet size, capacity, and headways. </a:t>
          </a:r>
        </a:p>
        <a:p>
          <a:pPr algn="l">
            <a:buNone/>
          </a:pPr>
          <a:r>
            <a:rPr lang="en-US" sz="1100" dirty="0"/>
            <a:t>Ensures realistic and policy-compliant optimization.</a:t>
          </a:r>
          <a:endParaRPr lang="en-IN" sz="1100" dirty="0"/>
        </a:p>
      </dgm:t>
    </dgm:pt>
    <dgm:pt modelId="{B6066497-78F8-4EC0-A8A9-21DDD0B4EF03}" type="parTrans" cxnId="{538ABC98-E345-4ADB-907D-B8AB437B33CC}">
      <dgm:prSet/>
      <dgm:spPr/>
      <dgm:t>
        <a:bodyPr/>
        <a:lstStyle/>
        <a:p>
          <a:endParaRPr lang="en-IN"/>
        </a:p>
      </dgm:t>
    </dgm:pt>
    <dgm:pt modelId="{D6833A57-1DA7-4C50-965A-D6BDEED8D612}" type="sibTrans" cxnId="{538ABC98-E345-4ADB-907D-B8AB437B33CC}">
      <dgm:prSet/>
      <dgm:spPr/>
      <dgm:t>
        <a:bodyPr/>
        <a:lstStyle/>
        <a:p>
          <a:endParaRPr lang="en-IN"/>
        </a:p>
      </dgm:t>
    </dgm:pt>
    <dgm:pt modelId="{F4DDFF6B-57E9-460A-A22F-A07371116DBB}" type="pres">
      <dgm:prSet presAssocID="{EBB4CBF8-2ADF-4C48-84DE-0378D555ADA4}" presName="CompostProcess" presStyleCnt="0">
        <dgm:presLayoutVars>
          <dgm:dir/>
          <dgm:resizeHandles val="exact"/>
        </dgm:presLayoutVars>
      </dgm:prSet>
      <dgm:spPr/>
    </dgm:pt>
    <dgm:pt modelId="{80D9ED39-7917-4842-974E-24714319C992}" type="pres">
      <dgm:prSet presAssocID="{EBB4CBF8-2ADF-4C48-84DE-0378D555ADA4}" presName="arrow" presStyleLbl="bgShp" presStyleIdx="0" presStyleCnt="1"/>
      <dgm:spPr/>
    </dgm:pt>
    <dgm:pt modelId="{E3692C92-6EE0-4423-82D6-DCEDF9517057}" type="pres">
      <dgm:prSet presAssocID="{EBB4CBF8-2ADF-4C48-84DE-0378D555ADA4}" presName="linearProcess" presStyleCnt="0"/>
      <dgm:spPr/>
    </dgm:pt>
    <dgm:pt modelId="{9EEBD693-CFB3-4B5E-8C8E-55227F49BA71}" type="pres">
      <dgm:prSet presAssocID="{985B92D0-8607-4120-BCD4-D37A630C4279}" presName="textNode" presStyleLbl="node1" presStyleIdx="0" presStyleCnt="5" custScaleY="126824">
        <dgm:presLayoutVars>
          <dgm:bulletEnabled val="1"/>
        </dgm:presLayoutVars>
      </dgm:prSet>
      <dgm:spPr/>
    </dgm:pt>
    <dgm:pt modelId="{8D4683F5-1423-4ECA-A8D6-0EAF165F2599}" type="pres">
      <dgm:prSet presAssocID="{3A9CE52C-8B5C-4445-BA77-9DA2C0D6614E}" presName="sibTrans" presStyleCnt="0"/>
      <dgm:spPr/>
    </dgm:pt>
    <dgm:pt modelId="{B135FD9F-C4B9-4BFD-B98C-CF64B3E284EB}" type="pres">
      <dgm:prSet presAssocID="{3D5561F6-C03D-4746-9DBC-21A3070879BB}" presName="textNode" presStyleLbl="node1" presStyleIdx="1" presStyleCnt="5" custScaleY="126824">
        <dgm:presLayoutVars>
          <dgm:bulletEnabled val="1"/>
        </dgm:presLayoutVars>
      </dgm:prSet>
      <dgm:spPr/>
    </dgm:pt>
    <dgm:pt modelId="{B455E91A-19C1-4478-A727-4FC2CEAF95F0}" type="pres">
      <dgm:prSet presAssocID="{218C0AB7-9534-4A1D-9C99-E1DCDBB9BF13}" presName="sibTrans" presStyleCnt="0"/>
      <dgm:spPr/>
    </dgm:pt>
    <dgm:pt modelId="{DBB555A8-4C0C-4640-AF26-8DAB722DD15B}" type="pres">
      <dgm:prSet presAssocID="{9F191D2C-C2AA-497E-8EC1-2FEAA785B0DC}" presName="textNode" presStyleLbl="node1" presStyleIdx="2" presStyleCnt="5" custScaleY="126824">
        <dgm:presLayoutVars>
          <dgm:bulletEnabled val="1"/>
        </dgm:presLayoutVars>
      </dgm:prSet>
      <dgm:spPr/>
    </dgm:pt>
    <dgm:pt modelId="{96EBF2D4-F2CD-475B-B0D7-92079710E8A3}" type="pres">
      <dgm:prSet presAssocID="{40332732-DAF4-40EA-BDCD-8DDA1B30CE92}" presName="sibTrans" presStyleCnt="0"/>
      <dgm:spPr/>
    </dgm:pt>
    <dgm:pt modelId="{1B223EB7-2A5E-4B27-9773-F01CF835019F}" type="pres">
      <dgm:prSet presAssocID="{B64DA583-F880-4CB6-A48D-70848F7A311F}" presName="textNode" presStyleLbl="node1" presStyleIdx="3" presStyleCnt="5" custScaleY="126824">
        <dgm:presLayoutVars>
          <dgm:bulletEnabled val="1"/>
        </dgm:presLayoutVars>
      </dgm:prSet>
      <dgm:spPr/>
    </dgm:pt>
    <dgm:pt modelId="{DEE99279-18E5-459E-95B5-F54BA31CE2A6}" type="pres">
      <dgm:prSet presAssocID="{E099ECDC-30A5-4E36-A0A5-78C5565664F0}" presName="sibTrans" presStyleCnt="0"/>
      <dgm:spPr/>
    </dgm:pt>
    <dgm:pt modelId="{E5171A07-639A-4E01-8D07-C70AE781CC5F}" type="pres">
      <dgm:prSet presAssocID="{C406C3E4-3F38-49BC-8AE1-97AD8E35F524}" presName="textNode" presStyleLbl="node1" presStyleIdx="4" presStyleCnt="5" custScaleY="126824">
        <dgm:presLayoutVars>
          <dgm:bulletEnabled val="1"/>
        </dgm:presLayoutVars>
      </dgm:prSet>
      <dgm:spPr/>
    </dgm:pt>
  </dgm:ptLst>
  <dgm:cxnLst>
    <dgm:cxn modelId="{25BB8712-123C-47FA-9FD0-4AE23BBD8C1B}" type="presOf" srcId="{B64DA583-F880-4CB6-A48D-70848F7A311F}" destId="{1B223EB7-2A5E-4B27-9773-F01CF835019F}" srcOrd="0" destOrd="0" presId="urn:microsoft.com/office/officeart/2005/8/layout/hProcess9"/>
    <dgm:cxn modelId="{50A86828-0464-4919-80BF-B4FD2D9FB91E}" type="presOf" srcId="{985B92D0-8607-4120-BCD4-D37A630C4279}" destId="{9EEBD693-CFB3-4B5E-8C8E-55227F49BA71}" srcOrd="0" destOrd="0" presId="urn:microsoft.com/office/officeart/2005/8/layout/hProcess9"/>
    <dgm:cxn modelId="{E7554435-BFD1-4E05-8412-467446C2337F}" srcId="{EBB4CBF8-2ADF-4C48-84DE-0378D555ADA4}" destId="{9F191D2C-C2AA-497E-8EC1-2FEAA785B0DC}" srcOrd="2" destOrd="0" parTransId="{DF1F4BF1-FE04-459C-8021-320A9505F08D}" sibTransId="{40332732-DAF4-40EA-BDCD-8DDA1B30CE92}"/>
    <dgm:cxn modelId="{B631773C-3076-42C7-A537-6BDE47AD23EA}" type="presOf" srcId="{3D5561F6-C03D-4746-9DBC-21A3070879BB}" destId="{B135FD9F-C4B9-4BFD-B98C-CF64B3E284EB}" srcOrd="0" destOrd="0" presId="urn:microsoft.com/office/officeart/2005/8/layout/hProcess9"/>
    <dgm:cxn modelId="{CE5E6950-95FB-4A58-A004-0139F14A9F84}" srcId="{EBB4CBF8-2ADF-4C48-84DE-0378D555ADA4}" destId="{985B92D0-8607-4120-BCD4-D37A630C4279}" srcOrd="0" destOrd="0" parTransId="{C176D7DB-0AEC-46E3-BE0D-342E367A7B3F}" sibTransId="{3A9CE52C-8B5C-4445-BA77-9DA2C0D6614E}"/>
    <dgm:cxn modelId="{D56B1275-DAD9-4B03-950F-F5A04A4B613F}" srcId="{EBB4CBF8-2ADF-4C48-84DE-0378D555ADA4}" destId="{3D5561F6-C03D-4746-9DBC-21A3070879BB}" srcOrd="1" destOrd="0" parTransId="{E4FE8FFF-6E34-4ED7-802D-B9EF6B586D75}" sibTransId="{218C0AB7-9534-4A1D-9C99-E1DCDBB9BF13}"/>
    <dgm:cxn modelId="{538ABC98-E345-4ADB-907D-B8AB437B33CC}" srcId="{EBB4CBF8-2ADF-4C48-84DE-0378D555ADA4}" destId="{C406C3E4-3F38-49BC-8AE1-97AD8E35F524}" srcOrd="4" destOrd="0" parTransId="{B6066497-78F8-4EC0-A8A9-21DDD0B4EF03}" sibTransId="{D6833A57-1DA7-4C50-965A-D6BDEED8D612}"/>
    <dgm:cxn modelId="{6AD0809B-3E18-455F-BE23-47E9006AC2DA}" type="presOf" srcId="{C406C3E4-3F38-49BC-8AE1-97AD8E35F524}" destId="{E5171A07-639A-4E01-8D07-C70AE781CC5F}" srcOrd="0" destOrd="0" presId="urn:microsoft.com/office/officeart/2005/8/layout/hProcess9"/>
    <dgm:cxn modelId="{4943ACB7-D9D6-4915-9193-E25D2E8D54A7}" type="presOf" srcId="{EBB4CBF8-2ADF-4C48-84DE-0378D555ADA4}" destId="{F4DDFF6B-57E9-460A-A22F-A07371116DBB}" srcOrd="0" destOrd="0" presId="urn:microsoft.com/office/officeart/2005/8/layout/hProcess9"/>
    <dgm:cxn modelId="{ADF3FFD6-F13E-4FFD-AEDA-B415C36D5611}" type="presOf" srcId="{9F191D2C-C2AA-497E-8EC1-2FEAA785B0DC}" destId="{DBB555A8-4C0C-4640-AF26-8DAB722DD15B}" srcOrd="0" destOrd="0" presId="urn:microsoft.com/office/officeart/2005/8/layout/hProcess9"/>
    <dgm:cxn modelId="{5D51B4FB-8753-4D7D-B2D9-135433DD065B}" srcId="{EBB4CBF8-2ADF-4C48-84DE-0378D555ADA4}" destId="{B64DA583-F880-4CB6-A48D-70848F7A311F}" srcOrd="3" destOrd="0" parTransId="{B5436718-2B2F-4F45-8365-71634DC37713}" sibTransId="{E099ECDC-30A5-4E36-A0A5-78C5565664F0}"/>
    <dgm:cxn modelId="{03B88A22-276A-4CA2-921B-4C2588E84001}" type="presParOf" srcId="{F4DDFF6B-57E9-460A-A22F-A07371116DBB}" destId="{80D9ED39-7917-4842-974E-24714319C992}" srcOrd="0" destOrd="0" presId="urn:microsoft.com/office/officeart/2005/8/layout/hProcess9"/>
    <dgm:cxn modelId="{F0935DF3-2CDF-415A-B2AA-2B6EF3CECE7B}" type="presParOf" srcId="{F4DDFF6B-57E9-460A-A22F-A07371116DBB}" destId="{E3692C92-6EE0-4423-82D6-DCEDF9517057}" srcOrd="1" destOrd="0" presId="urn:microsoft.com/office/officeart/2005/8/layout/hProcess9"/>
    <dgm:cxn modelId="{EBFB662B-950C-42E6-A7D0-7DA51B3C520A}" type="presParOf" srcId="{E3692C92-6EE0-4423-82D6-DCEDF9517057}" destId="{9EEBD693-CFB3-4B5E-8C8E-55227F49BA71}" srcOrd="0" destOrd="0" presId="urn:microsoft.com/office/officeart/2005/8/layout/hProcess9"/>
    <dgm:cxn modelId="{D6314E4A-D45D-497D-A0C1-8CF69A13E105}" type="presParOf" srcId="{E3692C92-6EE0-4423-82D6-DCEDF9517057}" destId="{8D4683F5-1423-4ECA-A8D6-0EAF165F2599}" srcOrd="1" destOrd="0" presId="urn:microsoft.com/office/officeart/2005/8/layout/hProcess9"/>
    <dgm:cxn modelId="{D35180B3-0277-42EB-8909-91BF68C57FBE}" type="presParOf" srcId="{E3692C92-6EE0-4423-82D6-DCEDF9517057}" destId="{B135FD9F-C4B9-4BFD-B98C-CF64B3E284EB}" srcOrd="2" destOrd="0" presId="urn:microsoft.com/office/officeart/2005/8/layout/hProcess9"/>
    <dgm:cxn modelId="{A8EF4BE0-1EA0-45D8-8B45-A196DA015A8B}" type="presParOf" srcId="{E3692C92-6EE0-4423-82D6-DCEDF9517057}" destId="{B455E91A-19C1-4478-A727-4FC2CEAF95F0}" srcOrd="3" destOrd="0" presId="urn:microsoft.com/office/officeart/2005/8/layout/hProcess9"/>
    <dgm:cxn modelId="{DAE0E8C6-061C-44BE-B0C7-864862476335}" type="presParOf" srcId="{E3692C92-6EE0-4423-82D6-DCEDF9517057}" destId="{DBB555A8-4C0C-4640-AF26-8DAB722DD15B}" srcOrd="4" destOrd="0" presId="urn:microsoft.com/office/officeart/2005/8/layout/hProcess9"/>
    <dgm:cxn modelId="{B938349C-5C0F-4AF6-BD5B-FDAE2C2FCD00}" type="presParOf" srcId="{E3692C92-6EE0-4423-82D6-DCEDF9517057}" destId="{96EBF2D4-F2CD-475B-B0D7-92079710E8A3}" srcOrd="5" destOrd="0" presId="urn:microsoft.com/office/officeart/2005/8/layout/hProcess9"/>
    <dgm:cxn modelId="{6E499B7F-9CD5-419B-83CF-648067EA95B8}" type="presParOf" srcId="{E3692C92-6EE0-4423-82D6-DCEDF9517057}" destId="{1B223EB7-2A5E-4B27-9773-F01CF835019F}" srcOrd="6" destOrd="0" presId="urn:microsoft.com/office/officeart/2005/8/layout/hProcess9"/>
    <dgm:cxn modelId="{2A2E4887-8A06-4C26-BC32-ED5E17EC4049}" type="presParOf" srcId="{E3692C92-6EE0-4423-82D6-DCEDF9517057}" destId="{DEE99279-18E5-459E-95B5-F54BA31CE2A6}" srcOrd="7" destOrd="0" presId="urn:microsoft.com/office/officeart/2005/8/layout/hProcess9"/>
    <dgm:cxn modelId="{94E829B1-71A6-41C3-B115-48A3AFB83133}" type="presParOf" srcId="{E3692C92-6EE0-4423-82D6-DCEDF9517057}" destId="{E5171A07-639A-4E01-8D07-C70AE781CC5F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4FEDFD-2791-4876-A359-2D9D008FEAC1}">
      <dsp:nvSpPr>
        <dsp:cNvPr id="0" name=""/>
        <dsp:cNvSpPr/>
      </dsp:nvSpPr>
      <dsp:spPr>
        <a:xfrm>
          <a:off x="51133" y="300940"/>
          <a:ext cx="690036" cy="69003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551A7B-7357-42B6-BD0C-5160936E0443}">
      <dsp:nvSpPr>
        <dsp:cNvPr id="0" name=""/>
        <dsp:cNvSpPr/>
      </dsp:nvSpPr>
      <dsp:spPr>
        <a:xfrm>
          <a:off x="196041" y="445848"/>
          <a:ext cx="400221" cy="40022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8060A9-6221-4361-A732-34EBBDD1D477}">
      <dsp:nvSpPr>
        <dsp:cNvPr id="0" name=""/>
        <dsp:cNvSpPr/>
      </dsp:nvSpPr>
      <dsp:spPr>
        <a:xfrm>
          <a:off x="801186" y="326768"/>
          <a:ext cx="1618089" cy="6900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Full-day simulation increases </a:t>
          </a:r>
          <a:r>
            <a:rPr lang="en-US" sz="1200" b="1" kern="1200" dirty="0"/>
            <a:t>computational complexity</a:t>
          </a:r>
          <a:r>
            <a:rPr lang="en-US" sz="1200" kern="1200" dirty="0"/>
            <a:t>.</a:t>
          </a:r>
        </a:p>
      </dsp:txBody>
      <dsp:txXfrm>
        <a:off x="801186" y="326768"/>
        <a:ext cx="1618089" cy="690036"/>
      </dsp:txXfrm>
    </dsp:sp>
    <dsp:sp modelId="{7D401462-D0E0-4D45-A597-06B5C7129E49}">
      <dsp:nvSpPr>
        <dsp:cNvPr id="0" name=""/>
        <dsp:cNvSpPr/>
      </dsp:nvSpPr>
      <dsp:spPr>
        <a:xfrm>
          <a:off x="2643598" y="300940"/>
          <a:ext cx="690036" cy="69003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C56530-9082-4611-B554-84A5317C6521}">
      <dsp:nvSpPr>
        <dsp:cNvPr id="0" name=""/>
        <dsp:cNvSpPr/>
      </dsp:nvSpPr>
      <dsp:spPr>
        <a:xfrm>
          <a:off x="2788592" y="445848"/>
          <a:ext cx="400221" cy="40022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841070-9BC8-443A-90C9-58B684C9E2DF}">
      <dsp:nvSpPr>
        <dsp:cNvPr id="0" name=""/>
        <dsp:cNvSpPr/>
      </dsp:nvSpPr>
      <dsp:spPr>
        <a:xfrm>
          <a:off x="3461715" y="300940"/>
          <a:ext cx="1820134" cy="6900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Evaluating </a:t>
          </a:r>
          <a:r>
            <a:rPr lang="en-US" sz="1200" b="1" kern="1200" dirty="0"/>
            <a:t>thousands of frequency combinations </a:t>
          </a:r>
          <a:r>
            <a:rPr lang="en-US" sz="1200" kern="1200" dirty="0"/>
            <a:t>for both directions is difficult.</a:t>
          </a:r>
        </a:p>
      </dsp:txBody>
      <dsp:txXfrm>
        <a:off x="3461715" y="300940"/>
        <a:ext cx="1820134" cy="690036"/>
      </dsp:txXfrm>
    </dsp:sp>
    <dsp:sp modelId="{FC404108-A59A-42F5-941A-D5F378EB2FB4}">
      <dsp:nvSpPr>
        <dsp:cNvPr id="0" name=""/>
        <dsp:cNvSpPr/>
      </dsp:nvSpPr>
      <dsp:spPr>
        <a:xfrm>
          <a:off x="51133" y="1396919"/>
          <a:ext cx="690036" cy="69003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CD02AD-5E41-43A8-9718-42F30FAEFBCD}">
      <dsp:nvSpPr>
        <dsp:cNvPr id="0" name=""/>
        <dsp:cNvSpPr/>
      </dsp:nvSpPr>
      <dsp:spPr>
        <a:xfrm>
          <a:off x="196041" y="1541827"/>
          <a:ext cx="400221" cy="40022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4D17FC-13CD-4B0C-9898-AC174FFA9EC4}">
      <dsp:nvSpPr>
        <dsp:cNvPr id="0" name=""/>
        <dsp:cNvSpPr/>
      </dsp:nvSpPr>
      <dsp:spPr>
        <a:xfrm>
          <a:off x="825755" y="1422747"/>
          <a:ext cx="1568952" cy="6900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Computational time and convergence efficiency</a:t>
          </a:r>
          <a:r>
            <a:rPr lang="en-US" sz="1200" kern="1200" dirty="0"/>
            <a:t> become critical.</a:t>
          </a:r>
        </a:p>
      </dsp:txBody>
      <dsp:txXfrm>
        <a:off x="825755" y="1422747"/>
        <a:ext cx="1568952" cy="690036"/>
      </dsp:txXfrm>
    </dsp:sp>
    <dsp:sp modelId="{A5322814-80AE-42C8-A4A2-4EEEECA02C51}">
      <dsp:nvSpPr>
        <dsp:cNvPr id="0" name=""/>
        <dsp:cNvSpPr/>
      </dsp:nvSpPr>
      <dsp:spPr>
        <a:xfrm>
          <a:off x="2619030" y="1396919"/>
          <a:ext cx="690036" cy="69003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5A24BA-4103-4392-B023-C162AF951AF0}">
      <dsp:nvSpPr>
        <dsp:cNvPr id="0" name=""/>
        <dsp:cNvSpPr/>
      </dsp:nvSpPr>
      <dsp:spPr>
        <a:xfrm>
          <a:off x="2764024" y="1541827"/>
          <a:ext cx="400221" cy="40022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15BDC8-2A0B-4709-BF78-9D90561BC4DB}">
      <dsp:nvSpPr>
        <dsp:cNvPr id="0" name=""/>
        <dsp:cNvSpPr/>
      </dsp:nvSpPr>
      <dsp:spPr>
        <a:xfrm>
          <a:off x="3437147" y="1422747"/>
          <a:ext cx="1820134" cy="6900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Selection of an </a:t>
          </a:r>
          <a:r>
            <a:rPr lang="en-US" sz="1200" b="1" kern="1200" dirty="0"/>
            <a:t>efficient metaheuristic algorithm </a:t>
          </a:r>
          <a:r>
            <a:rPr lang="en-US" sz="1200" kern="1200" dirty="0"/>
            <a:t>is critical for practical deployment.</a:t>
          </a:r>
        </a:p>
      </dsp:txBody>
      <dsp:txXfrm>
        <a:off x="3437147" y="1422747"/>
        <a:ext cx="1820134" cy="6900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6F2A40-79A3-4CBB-982D-7393986A5305}">
      <dsp:nvSpPr>
        <dsp:cNvPr id="0" name=""/>
        <dsp:cNvSpPr/>
      </dsp:nvSpPr>
      <dsp:spPr>
        <a:xfrm>
          <a:off x="0" y="235"/>
          <a:ext cx="5073486" cy="551471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39FD82-D268-45FD-B681-BA3330BC3CFD}">
      <dsp:nvSpPr>
        <dsp:cNvPr id="0" name=""/>
        <dsp:cNvSpPr/>
      </dsp:nvSpPr>
      <dsp:spPr>
        <a:xfrm>
          <a:off x="166820" y="124316"/>
          <a:ext cx="303309" cy="30330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221A00-654B-4A5F-8CBD-EB2014D5FF06}">
      <dsp:nvSpPr>
        <dsp:cNvPr id="0" name=""/>
        <dsp:cNvSpPr/>
      </dsp:nvSpPr>
      <dsp:spPr>
        <a:xfrm>
          <a:off x="636949" y="235"/>
          <a:ext cx="4436536" cy="5514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364" tIns="58364" rIns="58364" bIns="58364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</a:rPr>
            <a:t>Dynamic frequency optimization has been studied, but mostly time-block-based, not full-day.</a:t>
          </a:r>
        </a:p>
      </dsp:txBody>
      <dsp:txXfrm>
        <a:off x="636949" y="235"/>
        <a:ext cx="4436536" cy="551471"/>
      </dsp:txXfrm>
    </dsp:sp>
    <dsp:sp modelId="{50A64363-CB9A-4601-B493-E322F56E8B9A}">
      <dsp:nvSpPr>
        <dsp:cNvPr id="0" name=""/>
        <dsp:cNvSpPr/>
      </dsp:nvSpPr>
      <dsp:spPr>
        <a:xfrm>
          <a:off x="0" y="689575"/>
          <a:ext cx="5073486" cy="551471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CBEBF0-0D4D-42F1-89B9-1411239414C9}">
      <dsp:nvSpPr>
        <dsp:cNvPr id="0" name=""/>
        <dsp:cNvSpPr/>
      </dsp:nvSpPr>
      <dsp:spPr>
        <a:xfrm>
          <a:off x="166820" y="813656"/>
          <a:ext cx="303309" cy="30330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1C34AD-2755-48E3-8531-369561D4EC1C}">
      <dsp:nvSpPr>
        <dsp:cNvPr id="0" name=""/>
        <dsp:cNvSpPr/>
      </dsp:nvSpPr>
      <dsp:spPr>
        <a:xfrm>
          <a:off x="636949" y="689575"/>
          <a:ext cx="4436536" cy="5514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364" tIns="58364" rIns="58364" bIns="58364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</a:rPr>
            <a:t>These methods ignore inter-period dependencies and fleet limitations.</a:t>
          </a:r>
        </a:p>
      </dsp:txBody>
      <dsp:txXfrm>
        <a:off x="636949" y="689575"/>
        <a:ext cx="4436536" cy="551471"/>
      </dsp:txXfrm>
    </dsp:sp>
    <dsp:sp modelId="{1B5C97D7-6611-43D6-B4EC-6828BA55075F}">
      <dsp:nvSpPr>
        <dsp:cNvPr id="0" name=""/>
        <dsp:cNvSpPr/>
      </dsp:nvSpPr>
      <dsp:spPr>
        <a:xfrm>
          <a:off x="0" y="1379150"/>
          <a:ext cx="5073486" cy="551471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B5CD6B-B6B1-4057-8F25-ED0C6E0DB9EF}">
      <dsp:nvSpPr>
        <dsp:cNvPr id="0" name=""/>
        <dsp:cNvSpPr/>
      </dsp:nvSpPr>
      <dsp:spPr>
        <a:xfrm>
          <a:off x="166820" y="1502995"/>
          <a:ext cx="303309" cy="30330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E0D54F-C8F5-4995-8433-E26F10AC0601}">
      <dsp:nvSpPr>
        <dsp:cNvPr id="0" name=""/>
        <dsp:cNvSpPr/>
      </dsp:nvSpPr>
      <dsp:spPr>
        <a:xfrm>
          <a:off x="636949" y="1378914"/>
          <a:ext cx="4436536" cy="5514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364" tIns="58364" rIns="58364" bIns="58364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</a:rPr>
            <a:t>Real-world data integration (ETM, AVL, OD) is rarely implemented.</a:t>
          </a:r>
        </a:p>
      </dsp:txBody>
      <dsp:txXfrm>
        <a:off x="636949" y="1378914"/>
        <a:ext cx="4436536" cy="55147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1DC472-416B-4723-82B5-44466C3290C6}">
      <dsp:nvSpPr>
        <dsp:cNvPr id="0" name=""/>
        <dsp:cNvSpPr/>
      </dsp:nvSpPr>
      <dsp:spPr>
        <a:xfrm>
          <a:off x="0" y="1586"/>
          <a:ext cx="5288134" cy="804310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73E52B-2618-4C73-979D-52B06EFB7840}">
      <dsp:nvSpPr>
        <dsp:cNvPr id="0" name=""/>
        <dsp:cNvSpPr/>
      </dsp:nvSpPr>
      <dsp:spPr>
        <a:xfrm>
          <a:off x="243303" y="182556"/>
          <a:ext cx="442370" cy="44237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59DBE2-11DB-483B-9671-0175A766F4DE}">
      <dsp:nvSpPr>
        <dsp:cNvPr id="0" name=""/>
        <dsp:cNvSpPr/>
      </dsp:nvSpPr>
      <dsp:spPr>
        <a:xfrm>
          <a:off x="928978" y="1586"/>
          <a:ext cx="4359155" cy="804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123" tIns="85123" rIns="85123" bIns="85123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Genetic Algorithm (GA)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Population-based search using selection, crossover, mutation.</a:t>
          </a:r>
        </a:p>
      </dsp:txBody>
      <dsp:txXfrm>
        <a:off x="928978" y="1586"/>
        <a:ext cx="4359155" cy="804310"/>
      </dsp:txXfrm>
    </dsp:sp>
    <dsp:sp modelId="{0803C8B7-AAFD-40D7-BFA7-62F0716A8362}">
      <dsp:nvSpPr>
        <dsp:cNvPr id="0" name=""/>
        <dsp:cNvSpPr/>
      </dsp:nvSpPr>
      <dsp:spPr>
        <a:xfrm>
          <a:off x="0" y="1006974"/>
          <a:ext cx="5288134" cy="804310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567375-82E9-4D3F-AA30-859A4421BB81}">
      <dsp:nvSpPr>
        <dsp:cNvPr id="0" name=""/>
        <dsp:cNvSpPr/>
      </dsp:nvSpPr>
      <dsp:spPr>
        <a:xfrm>
          <a:off x="243303" y="1187944"/>
          <a:ext cx="442370" cy="44237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7095BA-7CCB-4A5E-B16B-27AA8659243A}">
      <dsp:nvSpPr>
        <dsp:cNvPr id="0" name=""/>
        <dsp:cNvSpPr/>
      </dsp:nvSpPr>
      <dsp:spPr>
        <a:xfrm>
          <a:off x="928978" y="1006974"/>
          <a:ext cx="4359155" cy="804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123" tIns="85123" rIns="85123" bIns="85123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Particle Swarm Optimization (PSO)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Particles share information to reach global optimum quickly.</a:t>
          </a:r>
        </a:p>
      </dsp:txBody>
      <dsp:txXfrm>
        <a:off x="928978" y="1006974"/>
        <a:ext cx="4359155" cy="804310"/>
      </dsp:txXfrm>
    </dsp:sp>
    <dsp:sp modelId="{29CAE501-E2BC-408A-9CC6-35DE48BB5A56}">
      <dsp:nvSpPr>
        <dsp:cNvPr id="0" name=""/>
        <dsp:cNvSpPr/>
      </dsp:nvSpPr>
      <dsp:spPr>
        <a:xfrm>
          <a:off x="0" y="2012362"/>
          <a:ext cx="5288134" cy="804310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3E500A-22FF-4C49-B0C5-DC54FD83D1A0}">
      <dsp:nvSpPr>
        <dsp:cNvPr id="0" name=""/>
        <dsp:cNvSpPr/>
      </dsp:nvSpPr>
      <dsp:spPr>
        <a:xfrm>
          <a:off x="243303" y="2193332"/>
          <a:ext cx="442370" cy="44237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C9B8D3-CBE9-4593-AD62-FF2DCAA55720}">
      <dsp:nvSpPr>
        <dsp:cNvPr id="0" name=""/>
        <dsp:cNvSpPr/>
      </dsp:nvSpPr>
      <dsp:spPr>
        <a:xfrm>
          <a:off x="928978" y="2012362"/>
          <a:ext cx="4359155" cy="804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123" tIns="85123" rIns="85123" bIns="85123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Ant Colony Optimization (ACO)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Pheromone-guided exploration for path/frequency setting.</a:t>
          </a:r>
        </a:p>
      </dsp:txBody>
      <dsp:txXfrm>
        <a:off x="928978" y="2012362"/>
        <a:ext cx="4359155" cy="804310"/>
      </dsp:txXfrm>
    </dsp:sp>
    <dsp:sp modelId="{1C4FF66A-B6D3-444D-90F9-04CDFDDED580}">
      <dsp:nvSpPr>
        <dsp:cNvPr id="0" name=""/>
        <dsp:cNvSpPr/>
      </dsp:nvSpPr>
      <dsp:spPr>
        <a:xfrm>
          <a:off x="0" y="3017750"/>
          <a:ext cx="5288134" cy="804310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9BDAD9-5F3A-4BA0-ADFA-C62A62B9BFAA}">
      <dsp:nvSpPr>
        <dsp:cNvPr id="0" name=""/>
        <dsp:cNvSpPr/>
      </dsp:nvSpPr>
      <dsp:spPr>
        <a:xfrm>
          <a:off x="243303" y="3198720"/>
          <a:ext cx="442370" cy="44237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841E16-3A7D-420F-83DA-396E57F9E19C}">
      <dsp:nvSpPr>
        <dsp:cNvPr id="0" name=""/>
        <dsp:cNvSpPr/>
      </dsp:nvSpPr>
      <dsp:spPr>
        <a:xfrm>
          <a:off x="928978" y="3017750"/>
          <a:ext cx="4359155" cy="804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123" tIns="85123" rIns="85123" bIns="85123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Simulated Annealing (SA)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Probabilistic search that escapes local optima via gradual cooling.</a:t>
          </a:r>
        </a:p>
      </dsp:txBody>
      <dsp:txXfrm>
        <a:off x="928978" y="3017750"/>
        <a:ext cx="4359155" cy="80431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D9ED39-7917-4842-974E-24714319C992}">
      <dsp:nvSpPr>
        <dsp:cNvPr id="0" name=""/>
        <dsp:cNvSpPr/>
      </dsp:nvSpPr>
      <dsp:spPr>
        <a:xfrm>
          <a:off x="791994" y="0"/>
          <a:ext cx="8975937" cy="3009637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EBD693-CFB3-4B5E-8C8E-55227F49BA71}">
      <dsp:nvSpPr>
        <dsp:cNvPr id="0" name=""/>
        <dsp:cNvSpPr/>
      </dsp:nvSpPr>
      <dsp:spPr>
        <a:xfrm>
          <a:off x="3093" y="741430"/>
          <a:ext cx="1862424" cy="1526776"/>
        </a:xfrm>
        <a:prstGeom prst="round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200" b="1" kern="1200" dirty="0"/>
            <a:t>Cleaning &amp; Validation:</a:t>
          </a:r>
          <a:r>
            <a:rPr lang="en-IN" sz="1100" kern="1200" dirty="0"/>
            <a:t> 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 dirty="0"/>
            <a:t>- Removed invalid or missing records; corrected outliers. 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b="0" kern="1200" dirty="0"/>
            <a:t>- High-quality, realistic operational data.</a:t>
          </a:r>
        </a:p>
      </dsp:txBody>
      <dsp:txXfrm>
        <a:off x="77624" y="815961"/>
        <a:ext cx="1713362" cy="1377714"/>
      </dsp:txXfrm>
    </dsp:sp>
    <dsp:sp modelId="{B135FD9F-C4B9-4BFD-B98C-CF64B3E284EB}">
      <dsp:nvSpPr>
        <dsp:cNvPr id="0" name=""/>
        <dsp:cNvSpPr/>
      </dsp:nvSpPr>
      <dsp:spPr>
        <a:xfrm>
          <a:off x="2175922" y="741430"/>
          <a:ext cx="1862424" cy="1526776"/>
        </a:xfrm>
        <a:prstGeom prst="round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200" b="1" kern="1200" dirty="0"/>
            <a:t>Time Segmentation: 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Divided operating hours (6 AM–10 PM) into </a:t>
          </a:r>
          <a:r>
            <a:rPr lang="en-US" sz="1100" b="1" kern="1200" dirty="0"/>
            <a:t>16 hourly blocks</a:t>
          </a:r>
          <a:r>
            <a:rPr lang="en-US" sz="1100" kern="1200" dirty="0"/>
            <a:t>.</a:t>
          </a:r>
          <a:r>
            <a:rPr lang="en-IN" sz="1100" kern="1200" dirty="0"/>
            <a:t> 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kern="1200" dirty="0"/>
            <a:t>Enables </a:t>
          </a:r>
          <a:r>
            <a:rPr lang="en-IN" sz="1100" b="1" kern="1200" dirty="0"/>
            <a:t>hourly frequency optimization</a:t>
          </a:r>
          <a:r>
            <a:rPr lang="en-IN" sz="1200" kern="1200" dirty="0"/>
            <a:t>.</a:t>
          </a:r>
        </a:p>
      </dsp:txBody>
      <dsp:txXfrm>
        <a:off x="2250453" y="815961"/>
        <a:ext cx="1713362" cy="1377714"/>
      </dsp:txXfrm>
    </dsp:sp>
    <dsp:sp modelId="{DBB555A8-4C0C-4640-AF26-8DAB722DD15B}">
      <dsp:nvSpPr>
        <dsp:cNvPr id="0" name=""/>
        <dsp:cNvSpPr/>
      </dsp:nvSpPr>
      <dsp:spPr>
        <a:xfrm>
          <a:off x="4348750" y="741430"/>
          <a:ext cx="1862424" cy="1526776"/>
        </a:xfrm>
        <a:prstGeom prst="round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200" b="1" kern="1200" dirty="0"/>
            <a:t>Demand Categorization: 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Grouped into </a:t>
          </a:r>
          <a:r>
            <a:rPr lang="en-US" sz="1100" b="1" kern="1200" dirty="0"/>
            <a:t>peak</a:t>
          </a:r>
          <a:r>
            <a:rPr lang="en-US" sz="1100" kern="1200" dirty="0"/>
            <a:t> and </a:t>
          </a:r>
          <a:r>
            <a:rPr lang="en-US" sz="1100" b="1" kern="1200" dirty="0"/>
            <a:t>off-peak</a:t>
          </a:r>
          <a:r>
            <a:rPr lang="en-US" sz="1100" kern="1200" dirty="0"/>
            <a:t> periods. 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kern="1200" dirty="0"/>
            <a:t>Supports dynamic service planning</a:t>
          </a:r>
          <a:r>
            <a:rPr lang="en-IN" sz="1200" kern="1200" dirty="0"/>
            <a:t>.</a:t>
          </a:r>
        </a:p>
      </dsp:txBody>
      <dsp:txXfrm>
        <a:off x="4423281" y="815961"/>
        <a:ext cx="1713362" cy="1377714"/>
      </dsp:txXfrm>
    </dsp:sp>
    <dsp:sp modelId="{1B223EB7-2A5E-4B27-9773-F01CF835019F}">
      <dsp:nvSpPr>
        <dsp:cNvPr id="0" name=""/>
        <dsp:cNvSpPr/>
      </dsp:nvSpPr>
      <dsp:spPr>
        <a:xfrm>
          <a:off x="6521579" y="741430"/>
          <a:ext cx="1862424" cy="1526776"/>
        </a:xfrm>
        <a:prstGeom prst="round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200" b="1" kern="1200" dirty="0"/>
            <a:t>OD Matrix Formation</a:t>
          </a:r>
          <a:endParaRPr lang="en-IN" sz="1200" kern="1200" dirty="0"/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Converted ETM records to </a:t>
          </a:r>
          <a:r>
            <a:rPr lang="en-US" sz="1100" b="1" kern="1200" dirty="0"/>
            <a:t>hourly OD matrices</a:t>
          </a:r>
          <a:r>
            <a:rPr lang="en-US" sz="1100" kern="1200" dirty="0"/>
            <a:t> for both directions. 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kern="1200" dirty="0"/>
            <a:t>Inputs for trip-level simulation.</a:t>
          </a:r>
        </a:p>
      </dsp:txBody>
      <dsp:txXfrm>
        <a:off x="6596110" y="815961"/>
        <a:ext cx="1713362" cy="1377714"/>
      </dsp:txXfrm>
    </dsp:sp>
    <dsp:sp modelId="{E5171A07-639A-4E01-8D07-C70AE781CC5F}">
      <dsp:nvSpPr>
        <dsp:cNvPr id="0" name=""/>
        <dsp:cNvSpPr/>
      </dsp:nvSpPr>
      <dsp:spPr>
        <a:xfrm>
          <a:off x="8694407" y="741430"/>
          <a:ext cx="1862424" cy="1526776"/>
        </a:xfrm>
        <a:prstGeom prst="round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200" b="1" kern="1200" dirty="0"/>
            <a:t>Feasibility Constraints</a:t>
          </a:r>
          <a:endParaRPr lang="en-IN" sz="1200" kern="1200" dirty="0"/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Applied limits for fleet size, capacity, and headways. 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Ensures realistic and policy-compliant optimization.</a:t>
          </a:r>
          <a:endParaRPr lang="en-IN" sz="1100" kern="1200" dirty="0"/>
        </a:p>
      </dsp:txBody>
      <dsp:txXfrm>
        <a:off x="8768938" y="815961"/>
        <a:ext cx="1713362" cy="13777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1A9BFB-8A5B-4989-8433-84A736341A57}" type="datetimeFigureOut">
              <a:rPr lang="en-IN" smtClean="0"/>
              <a:t>02-11-2025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B4CD24-8CB9-4AA8-9ADA-08E8F2328ED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42366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B4CD24-8CB9-4AA8-9ADA-08E8F2328ED4}" type="slidenum">
              <a:rPr lang="en-IN" smtClean="0"/>
              <a:t>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98540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23283-0F7E-66D0-3169-9E99132679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C80B41-6B0D-D376-7837-795965402D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52BE8E-C92D-65F6-BAF3-4E5FE0F236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7C0127-9F6B-21A6-5C97-1834B12C72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B4CD24-8CB9-4AA8-9ADA-08E8F2328ED4}" type="slidenum">
              <a:rPr lang="en-IN" smtClean="0"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17004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B4CD24-8CB9-4AA8-9ADA-08E8F2328ED4}" type="slidenum">
              <a:rPr lang="en-IN" smtClean="0"/>
              <a:t>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85998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DE6C8-AB1D-4204-BC9C-3366B0BF0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088" y="889820"/>
            <a:ext cx="9989574" cy="3598606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B9009-EE50-4EE5-B6EB-CD6EC83D3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4088" y="4488426"/>
            <a:ext cx="6991776" cy="130277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667E-058A-436F-B8EA-5B3A99D43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0C8-F183-4619-908C-11B573C3138C}" type="datetime1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80305-1AD7-482D-BFFD-6CDB83AB3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762A1-52E9-402D-B65E-DF193E44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475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359C1-C098-4BF4-A55D-782F4E60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343C7E-1E8B-4D38-9B81-1AA2A8978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70B00-53AE-4D3F-91BE-A8D789ED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45FA9-E15D-4EA3-806E-298836A98236}" type="datetime1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47FC7-8124-4F70-A849-B6BCC5189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CEBE4-50DC-47DB-B699-CCC02433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448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418279-D3B8-4C6A-AB74-9DE377771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42322" y="997974"/>
            <a:ext cx="2349043" cy="49849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8F733C-9309-4197-BACA-207CDC893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8927" y="997973"/>
            <a:ext cx="8473395" cy="49849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CD4D0-5BE6-412D-B08B-5DFFD593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1C294-E3CB-4793-B07A-8288B310B927}" type="datetime1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21651-B786-4A39-A10F-F5231D0A2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04D2D-9379-40DE-9F45-3004BE54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231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87CA6-BFD9-4CB1-8892-F6B062E82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DA8C3-9C0C-4E52-9A62-E4DB159E6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3EC35-E02F-41FF-9232-F90692A90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FCE2E-613E-4B7F-82FD-3BC9F3C5C677}" type="datetime1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13D38-5DF1-443B-8A12-71E834FD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E644A-4A37-4757-9809-5B035E28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667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6578B-CD85-4BF1-A729-E8E8079B5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83" y="1709738"/>
            <a:ext cx="1063206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448C1-C13F-4826-8347-EEB00A664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3" y="4589463"/>
            <a:ext cx="1063206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6546A-957F-4C4D-9744-1177AD25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64A4B-ED75-47B6-B145-6EFBCDF783CD}" type="datetime1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B149C-CC63-4E3A-A83D-EF637EB51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94775-7982-41EC-B584-D51224D3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876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E4BD8-507D-48E4-A624-F16A741C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13075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A07E4-3A39-457C-A059-7DFB6039D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4088" y="2221992"/>
            <a:ext cx="5212080" cy="37398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41E17-47CE-4A78-B0FA-0E9786DA6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1344" y="2221992"/>
            <a:ext cx="5212080" cy="37398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02C13-D3ED-4044-9716-F29D79A1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99FF8-9425-4563-8ACC-61C714339281}" type="datetime1">
              <a:rPr lang="en-US" smtClean="0"/>
              <a:t>11/2/2025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334AD-FB29-4355-B5CF-85E61B4F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AA154-790C-4774-9C21-8C543E733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141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DD35-7673-4F88-86B0-634883B5E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7" y="929147"/>
            <a:ext cx="10689336" cy="79845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820D7-3E0B-47C6-A583-C4C839C5A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4088" y="1756538"/>
            <a:ext cx="5212080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39A7B-97D5-400F-B802-A0FF28FE9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4088" y="2442702"/>
            <a:ext cx="5212080" cy="35191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E0ECA2-DBF1-4681-9DFA-93AFD1B371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81344" y="1756538"/>
            <a:ext cx="5212080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EBBBB-517F-4ED7-9E51-CF0F7590B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1344" y="2442702"/>
            <a:ext cx="5212080" cy="35191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11B5C7-1E37-478F-B4B0-C7202FFE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5A398-E6AF-484B-AB34-C382C3D07AEB}" type="datetime1">
              <a:rPr lang="en-US" smtClean="0"/>
              <a:t>11/2/2025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53F7EF-507C-4CB3-86C5-8B34FFFC1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3DEA6-E4EB-4C2A-8B4F-55EC965B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76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32964-A933-4B98-A141-A4B316DA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684C9D-23DA-42B0-9DD3-7592F72E8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84E81-9566-48A0-A068-73E8ABD3CEC7}" type="datetime1">
              <a:rPr lang="en-US" smtClean="0"/>
              <a:t>11/2/2025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BF8F05-876F-49D8-AE30-5BB2A91EC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D20DA-9260-4577-BB51-789570A2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233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C1F24-E0A1-45A7-8EF5-92CD97993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1CFE4-8974-4F09-947D-83A3EA6D6B28}" type="datetime1">
              <a:rPr lang="en-US" smtClean="0"/>
              <a:t>11/2/2025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21C19-210E-46B0-9036-5D8AECC9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80FEF-487E-44DF-8615-DF221041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321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568EE-74C8-43A6-90BC-2DDD965C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1069848"/>
            <a:ext cx="4093599" cy="131673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C35AC-CAE3-48CF-A3E4-A075C9FDD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69848"/>
            <a:ext cx="6172200" cy="47912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D03EA-5FAD-4609-A2B8-624E42684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4088" y="2551176"/>
            <a:ext cx="4093599" cy="33192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8D2EA-2191-4216-B64D-067BDFE12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326E9-DDA9-4CED-ABF5-B08298BC5A05}" type="datetime1">
              <a:rPr lang="en-US" smtClean="0"/>
              <a:t>11/2/2025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42128-DAB4-481C-BEE6-3523E8E88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0E382-C500-4A4C-A7C6-43860383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896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FE98B-EACF-4251-A8AF-0D9EDD17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1066800"/>
            <a:ext cx="4103431" cy="131752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5F473-761A-4002-AF70-9FF878D01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6172200" cy="4794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C2E6A-F834-4540-BB00-E13CB45DC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4088" y="2552700"/>
            <a:ext cx="4103431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38EAB-AD63-415C-B263-BA1D8FBE3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9C85D-CA9E-4FBD-9A4B-CCB523D95CA1}" type="datetime1">
              <a:rPr lang="en-US" smtClean="0"/>
              <a:t>11/2/2025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E5541-B6DE-45E8-BCFE-0DFC4F574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B78D45-289B-46AF-8CB9-E6150BEA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742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A362AC-B59F-4AC7-B279-57DDD53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13075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042DB-75BD-4EC1-B6D9-8A72EF940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635" y="2221992"/>
            <a:ext cx="10691265" cy="3739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D1378-7C96-4079-B44C-3D86B4657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9448" y="6356350"/>
            <a:ext cx="25495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88C90481-3359-48B8-8738-B45B4E886E09}" type="datetime1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B6B78-577F-43F5-BAEE-BF72484C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4088" y="635635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4F9B95-9045-48D2-B9F3-2927E98F54AA}"/>
              </a:ext>
            </a:extLst>
          </p:cNvPr>
          <p:cNvCxnSpPr>
            <a:cxnSpLocks/>
          </p:cNvCxnSpPr>
          <p:nvPr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5AA86F-6A4D-4BCB-A045-D992CDC2959B}"/>
              </a:ext>
            </a:extLst>
          </p:cNvPr>
          <p:cNvCxnSpPr>
            <a:cxnSpLocks/>
          </p:cNvCxnSpPr>
          <p:nvPr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206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79" r:id="rId6"/>
    <p:sldLayoutId id="2147483675" r:id="rId7"/>
    <p:sldLayoutId id="2147483676" r:id="rId8"/>
    <p:sldLayoutId id="2147483677" r:id="rId9"/>
    <p:sldLayoutId id="2147483678" r:id="rId10"/>
    <p:sldLayoutId id="2147483680" r:id="rId11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cap="all" spc="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40.gif"/><Relationship Id="rId4" Type="http://schemas.openxmlformats.org/officeDocument/2006/relationships/image" Target="../media/image26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2.png"/><Relationship Id="rId7" Type="http://schemas.openxmlformats.org/officeDocument/2006/relationships/image" Target="../media/image45.g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gif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1.gif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svg"/><Relationship Id="rId11" Type="http://schemas.openxmlformats.org/officeDocument/2006/relationships/image" Target="../media/image10.jpg"/><Relationship Id="rId5" Type="http://schemas.openxmlformats.org/officeDocument/2006/relationships/image" Target="../media/image4.png"/><Relationship Id="rId10" Type="http://schemas.openxmlformats.org/officeDocument/2006/relationships/image" Target="../media/image9.jp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Colors" Target="../diagrams/colors2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1.xml"/><Relationship Id="rId12" Type="http://schemas.openxmlformats.org/officeDocument/2006/relationships/diagramQuickStyle" Target="../diagrams/quickStyle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diagramLayout" Target="../diagrams/layout1.xml"/><Relationship Id="rId11" Type="http://schemas.openxmlformats.org/officeDocument/2006/relationships/diagramLayout" Target="../diagrams/layout2.xml"/><Relationship Id="rId5" Type="http://schemas.openxmlformats.org/officeDocument/2006/relationships/diagramData" Target="../diagrams/data1.xml"/><Relationship Id="rId15" Type="http://schemas.openxmlformats.org/officeDocument/2006/relationships/image" Target="../media/image26.gif"/><Relationship Id="rId10" Type="http://schemas.openxmlformats.org/officeDocument/2006/relationships/diagramData" Target="../diagrams/data2.xml"/><Relationship Id="rId4" Type="http://schemas.openxmlformats.org/officeDocument/2006/relationships/image" Target="../media/image11.gif"/><Relationship Id="rId9" Type="http://schemas.microsoft.com/office/2007/relationships/diagramDrawing" Target="../diagrams/drawing1.xml"/><Relationship Id="rId14" Type="http://schemas.microsoft.com/office/2007/relationships/diagramDrawing" Target="../diagrams/drawing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35.gif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2E57F3D-33BE-4306-87E6-245763719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346871" y="722376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559D84D6-AEAD-2970-C0DE-EC56301AD6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0100" y="4897892"/>
            <a:ext cx="10591800" cy="1307593"/>
          </a:xfrm>
        </p:spPr>
        <p:txBody>
          <a:bodyPr vert="horz" lIns="91440" tIns="45720" rIns="91440" bIns="45720" rtlCol="0">
            <a:noAutofit/>
          </a:bodyPr>
          <a:lstStyle/>
          <a:p>
            <a:pPr algn="ctr"/>
            <a:endParaRPr lang="en-US" b="1" dirty="0">
              <a:solidFill>
                <a:schemeClr val="bg2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ctr"/>
            <a:endParaRPr lang="en-US" b="1" dirty="0">
              <a:solidFill>
                <a:schemeClr val="bg2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ctr"/>
            <a:endParaRPr lang="en-US" b="1" dirty="0">
              <a:solidFill>
                <a:schemeClr val="bg2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ctr"/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Authors</a:t>
            </a:r>
          </a:p>
          <a:p>
            <a:pPr algn="ctr"/>
            <a:r>
              <a:rPr lang="en-US" b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Aditi Gupta 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(Department of Architecture and Regional Planning, IIT Kharagpur)</a:t>
            </a:r>
          </a:p>
          <a:p>
            <a:pPr algn="ctr"/>
            <a:r>
              <a:rPr lang="en-US" b="1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Debapratim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Pandit 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(Department of Architecture and Regional Planning, IIT Kharagpur)</a:t>
            </a:r>
            <a:endParaRPr lang="en-US" dirty="0">
              <a:solidFill>
                <a:schemeClr val="bg2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ctr"/>
            <a:r>
              <a:rPr lang="en-US" b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Sneha Sahni 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(Department of Architecture and Regional Planning, IIT Kharagpur)</a:t>
            </a:r>
            <a:endParaRPr lang="en-US" dirty="0">
              <a:solidFill>
                <a:schemeClr val="bg2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ctr"/>
            <a:r>
              <a:rPr lang="en-US" b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Krati Sharma 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(IIT Kharagpur)</a:t>
            </a:r>
            <a:endParaRPr lang="en-US" dirty="0">
              <a:solidFill>
                <a:schemeClr val="bg2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20B84466-A160-761D-269D-368502FDF763}"/>
              </a:ext>
            </a:extLst>
          </p:cNvPr>
          <p:cNvSpPr txBox="1">
            <a:spLocks/>
          </p:cNvSpPr>
          <p:nvPr/>
        </p:nvSpPr>
        <p:spPr>
          <a:xfrm>
            <a:off x="2900825" y="600306"/>
            <a:ext cx="6530389" cy="6266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18th Urban Mobility India Conference cum Exhibition, 2025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4E5FCD-999E-A7C5-AD1C-783AE4C7D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4537" y="261346"/>
            <a:ext cx="1102967" cy="39092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BE827CD-E255-D58C-F001-80EE9416950C}"/>
              </a:ext>
            </a:extLst>
          </p:cNvPr>
          <p:cNvSpPr/>
          <p:nvPr/>
        </p:nvSpPr>
        <p:spPr>
          <a:xfrm>
            <a:off x="-2" y="1322018"/>
            <a:ext cx="12192000" cy="220776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A188F6-19AB-81A3-B670-3BB901272537}"/>
              </a:ext>
            </a:extLst>
          </p:cNvPr>
          <p:cNvSpPr/>
          <p:nvPr/>
        </p:nvSpPr>
        <p:spPr>
          <a:xfrm>
            <a:off x="-2" y="3665781"/>
            <a:ext cx="12192000" cy="2630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111C13-C0CA-1E0C-9DB6-A035AFA174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2619" y="1713661"/>
            <a:ext cx="9026799" cy="1307592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3600" cap="none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Advanced Computational Approaches For Cost-effective Urban Bus Service Planning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681D6A3-0492-11C6-9E9C-3497C34F578E}"/>
              </a:ext>
            </a:extLst>
          </p:cNvPr>
          <p:cNvSpPr txBox="1">
            <a:spLocks/>
          </p:cNvSpPr>
          <p:nvPr/>
        </p:nvSpPr>
        <p:spPr>
          <a:xfrm>
            <a:off x="1277799" y="2572079"/>
            <a:ext cx="9636399" cy="7136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Paper ID: 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8459</a:t>
            </a:r>
          </a:p>
        </p:txBody>
      </p:sp>
    </p:spTree>
    <p:extLst>
      <p:ext uri="{BB962C8B-B14F-4D97-AF65-F5344CB8AC3E}">
        <p14:creationId xmlns:p14="http://schemas.microsoft.com/office/powerpoint/2010/main" val="20390443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32966D-3DF3-B9E4-220A-ADC7E948E7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4448527-5C65-4A7C-9708-023931249970}"/>
              </a:ext>
            </a:extLst>
          </p:cNvPr>
          <p:cNvSpPr txBox="1">
            <a:spLocks/>
          </p:cNvSpPr>
          <p:nvPr/>
        </p:nvSpPr>
        <p:spPr>
          <a:xfrm>
            <a:off x="1138911" y="278155"/>
            <a:ext cx="10689336" cy="5822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cap="all" spc="3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IN" sz="2800" b="1" cap="none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Simulation–Optimization Framework</a:t>
            </a:r>
          </a:p>
        </p:txBody>
      </p:sp>
      <p:sp>
        <p:nvSpPr>
          <p:cNvPr id="34" name="Rectangle 40">
            <a:extLst>
              <a:ext uri="{FF2B5EF4-FFF2-40B4-BE49-F238E27FC236}">
                <a16:creationId xmlns:a16="http://schemas.microsoft.com/office/drawing/2014/main" id="{D341B127-EFA5-95C9-9151-99B7008837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2199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A5A9448-A06C-D3FD-31F5-00AFE2490AB9}"/>
              </a:ext>
            </a:extLst>
          </p:cNvPr>
          <p:cNvGrpSpPr/>
          <p:nvPr/>
        </p:nvGrpSpPr>
        <p:grpSpPr>
          <a:xfrm>
            <a:off x="125386" y="735355"/>
            <a:ext cx="11791309" cy="5100636"/>
            <a:chOff x="56562" y="655167"/>
            <a:chExt cx="11943761" cy="5180824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24C3934-BDEA-FAF1-378F-67498FACFCE2}"/>
                </a:ext>
              </a:extLst>
            </p:cNvPr>
            <p:cNvGrpSpPr/>
            <p:nvPr/>
          </p:nvGrpSpPr>
          <p:grpSpPr>
            <a:xfrm>
              <a:off x="56562" y="655167"/>
              <a:ext cx="11943761" cy="5180824"/>
              <a:chOff x="0" y="457200"/>
              <a:chExt cx="12545033" cy="5180818"/>
            </a:xfrm>
          </p:grpSpPr>
          <p:sp>
            <p:nvSpPr>
              <p:cNvPr id="37" name="Rectangle 48">
                <a:extLst>
                  <a:ext uri="{FF2B5EF4-FFF2-40B4-BE49-F238E27FC236}">
                    <a16:creationId xmlns:a16="http://schemas.microsoft.com/office/drawing/2014/main" id="{FDEEA1CA-8AC2-88CA-3C76-3B87F135FF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457200"/>
                <a:ext cx="12192000" cy="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endParaRPr lang="en-IN"/>
              </a:p>
            </p:txBody>
          </p:sp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555EDAB3-00BF-E3A2-063D-0FD8E9A75C4F}"/>
                  </a:ext>
                </a:extLst>
              </p:cNvPr>
              <p:cNvSpPr/>
              <p:nvPr/>
            </p:nvSpPr>
            <p:spPr>
              <a:xfrm>
                <a:off x="217488" y="760376"/>
                <a:ext cx="1321823" cy="599120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buClrTx/>
                  <a:buSzTx/>
                  <a:buFontTx/>
                  <a:buNone/>
                </a:pPr>
                <a:r>
                  <a:rPr lang="en-US" altLang="en-US" sz="1100" b="1" dirty="0">
                    <a:ln/>
                    <a:solidFill>
                      <a:schemeClr val="tx1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Initial Frequency setting</a:t>
                </a:r>
                <a:endParaRPr lang="en-IN" sz="11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Flowchart: Process 38">
                <a:extLst>
                  <a:ext uri="{FF2B5EF4-FFF2-40B4-BE49-F238E27FC236}">
                    <a16:creationId xmlns:a16="http://schemas.microsoft.com/office/drawing/2014/main" id="{17A59884-4E48-885A-4C26-05B595D7913A}"/>
                  </a:ext>
                </a:extLst>
              </p:cNvPr>
              <p:cNvSpPr/>
              <p:nvPr/>
            </p:nvSpPr>
            <p:spPr>
              <a:xfrm rot="16200000">
                <a:off x="93485" y="2164122"/>
                <a:ext cx="935951" cy="597425"/>
              </a:xfrm>
              <a:prstGeom prst="flowChartProcess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buClrTx/>
                  <a:buSzTx/>
                  <a:buFontTx/>
                  <a:buNone/>
                </a:pPr>
                <a:r>
                  <a:rPr lang="en-US" altLang="en-US" sz="1100" b="1" dirty="0">
                    <a:ln/>
                    <a:solidFill>
                      <a:schemeClr val="tx1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Input data</a:t>
                </a:r>
                <a:endParaRPr lang="en-IN" sz="11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6EF7BD6E-DBA3-B0FD-7195-43325847113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5743" y="1344997"/>
                <a:ext cx="565" cy="656121"/>
              </a:xfrm>
              <a:prstGeom prst="straightConnector1">
                <a:avLst/>
              </a:prstGeom>
              <a:ln w="12700">
                <a:solidFill>
                  <a:schemeClr val="accent6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B3ADA154-21D7-F2D7-4647-C7AF8F074D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3536" y="2874424"/>
                <a:ext cx="0" cy="363609"/>
              </a:xfrm>
              <a:prstGeom prst="straightConnector1">
                <a:avLst/>
              </a:prstGeom>
              <a:ln w="12700">
                <a:solidFill>
                  <a:schemeClr val="accent6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196F030C-5AB7-9E88-3B74-A2BB2FCDC8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8649" y="4173985"/>
                <a:ext cx="0" cy="366137"/>
              </a:xfrm>
              <a:prstGeom prst="straightConnector1">
                <a:avLst/>
              </a:prstGeom>
              <a:ln w="12700">
                <a:solidFill>
                  <a:schemeClr val="accent6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Flowchart: Predefined Process 43">
                <a:extLst>
                  <a:ext uri="{FF2B5EF4-FFF2-40B4-BE49-F238E27FC236}">
                    <a16:creationId xmlns:a16="http://schemas.microsoft.com/office/drawing/2014/main" id="{1AB36475-917B-88EF-8A6B-9046FF02FAAE}"/>
                  </a:ext>
                </a:extLst>
              </p:cNvPr>
              <p:cNvSpPr/>
              <p:nvPr/>
            </p:nvSpPr>
            <p:spPr>
              <a:xfrm>
                <a:off x="974915" y="1880976"/>
                <a:ext cx="2164976" cy="1132158"/>
              </a:xfrm>
              <a:prstGeom prst="flowChartPredefinedProcess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71450" lvl="0" indent="-171450" algn="just">
                  <a:buClrTx/>
                  <a:buSzTx/>
                  <a:buFont typeface="Arial" panose="020B0604020202020204" pitchFamily="34" charset="0"/>
                  <a:buChar char="•"/>
                </a:pPr>
                <a:r>
                  <a:rPr lang="en-US" altLang="en-US" sz="1000" dirty="0">
                    <a:ln/>
                    <a:solidFill>
                      <a:schemeClr val="tx1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Passenger Load Data</a:t>
                </a:r>
                <a:endParaRPr lang="en-US" altLang="en-US" sz="1000" dirty="0">
                  <a:ln/>
                  <a:solidFill>
                    <a:schemeClr val="tx1"/>
                  </a:solidFill>
                </a:endParaRPr>
              </a:p>
              <a:p>
                <a:pPr marL="171450" lvl="0" indent="-171450" algn="just">
                  <a:buClrTx/>
                  <a:buSzTx/>
                  <a:buFont typeface="Arial" panose="020B0604020202020204" pitchFamily="34" charset="0"/>
                  <a:buChar char="•"/>
                </a:pPr>
                <a:r>
                  <a:rPr lang="en-US" altLang="en-US" sz="1000" dirty="0">
                    <a:ln/>
                    <a:solidFill>
                      <a:schemeClr val="tx1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Crowding Level Range</a:t>
                </a:r>
                <a:endParaRPr lang="en-US" altLang="en-US" sz="1000" dirty="0">
                  <a:ln/>
                  <a:solidFill>
                    <a:schemeClr val="tx1"/>
                  </a:solidFill>
                </a:endParaRPr>
              </a:p>
              <a:p>
                <a:pPr marL="171450" lvl="0" indent="-171450" algn="just">
                  <a:buClrTx/>
                  <a:buSzTx/>
                  <a:buFont typeface="Arial" panose="020B0604020202020204" pitchFamily="34" charset="0"/>
                  <a:buChar char="•"/>
                </a:pPr>
                <a:r>
                  <a:rPr lang="en-US" altLang="en-US" sz="1000" dirty="0">
                    <a:ln/>
                    <a:solidFill>
                      <a:schemeClr val="tx1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Bus Capacity </a:t>
                </a:r>
                <a:endParaRPr lang="en-US" altLang="en-US" sz="1000" dirty="0">
                  <a:ln/>
                  <a:solidFill>
                    <a:schemeClr val="tx1"/>
                  </a:solidFill>
                </a:endParaRPr>
              </a:p>
              <a:p>
                <a:pPr marL="171450" lvl="0" indent="-171450" algn="just">
                  <a:buClrTx/>
                  <a:buSzTx/>
                  <a:buFont typeface="Arial" panose="020B0604020202020204" pitchFamily="34" charset="0"/>
                  <a:buChar char="•"/>
                </a:pPr>
                <a:r>
                  <a:rPr lang="en-US" altLang="en-US" sz="1000" dirty="0">
                    <a:ln/>
                    <a:solidFill>
                      <a:schemeClr val="tx1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Travel Time</a:t>
                </a:r>
                <a:endParaRPr lang="en-IN" sz="1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5" name="Flowchart: Predefined Process 44">
                <a:extLst>
                  <a:ext uri="{FF2B5EF4-FFF2-40B4-BE49-F238E27FC236}">
                    <a16:creationId xmlns:a16="http://schemas.microsoft.com/office/drawing/2014/main" id="{864613A0-262C-DCE2-C756-4B392451A56F}"/>
                  </a:ext>
                </a:extLst>
              </p:cNvPr>
              <p:cNvSpPr/>
              <p:nvPr/>
            </p:nvSpPr>
            <p:spPr>
              <a:xfrm>
                <a:off x="968887" y="4596737"/>
                <a:ext cx="2171006" cy="837151"/>
              </a:xfrm>
              <a:prstGeom prst="flowChartPredefinedProcess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buClrTx/>
                  <a:buSzTx/>
                </a:pPr>
                <a:r>
                  <a:rPr lang="en-US" altLang="en-US" sz="1000" dirty="0">
                    <a:ln/>
                    <a:solidFill>
                      <a:schemeClr val="tx1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Initial Frequency fulfilling passenger Demand</a:t>
                </a:r>
                <a:endParaRPr lang="en-US" altLang="en-US" sz="1000" dirty="0">
                  <a:ln/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C73BB15D-15BA-1843-C4E0-347EA6DAB96E}"/>
                  </a:ext>
                </a:extLst>
              </p:cNvPr>
              <p:cNvCxnSpPr>
                <a:cxnSpLocks/>
                <a:stCxn id="25" idx="2"/>
                <a:endCxn id="45" idx="1"/>
              </p:cNvCxnSpPr>
              <p:nvPr/>
            </p:nvCxnSpPr>
            <p:spPr>
              <a:xfrm>
                <a:off x="896645" y="4997140"/>
                <a:ext cx="72241" cy="18173"/>
              </a:xfrm>
              <a:prstGeom prst="straightConnector1">
                <a:avLst/>
              </a:prstGeom>
              <a:ln w="12700">
                <a:prstDash val="lgDash"/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id="{0EB0C122-D007-1F71-4EC4-35942994A994}"/>
                  </a:ext>
                </a:extLst>
              </p:cNvPr>
              <p:cNvSpPr/>
              <p:nvPr/>
            </p:nvSpPr>
            <p:spPr>
              <a:xfrm>
                <a:off x="152241" y="1521634"/>
                <a:ext cx="3091511" cy="4116384"/>
              </a:xfrm>
              <a:prstGeom prst="roundRect">
                <a:avLst/>
              </a:prstGeom>
              <a:noFill/>
              <a:ln w="1905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100">
                  <a:solidFill>
                    <a:schemeClr val="tx1"/>
                  </a:solidFill>
                </a:endParaRPr>
              </a:p>
            </p:txBody>
          </p:sp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4553A9A4-1B91-432C-7612-3B3C76252B47}"/>
                  </a:ext>
                </a:extLst>
              </p:cNvPr>
              <p:cNvSpPr/>
              <p:nvPr/>
            </p:nvSpPr>
            <p:spPr>
              <a:xfrm>
                <a:off x="3352439" y="765378"/>
                <a:ext cx="1321823" cy="599120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buClrTx/>
                  <a:buSzTx/>
                  <a:buFontTx/>
                  <a:buNone/>
                </a:pPr>
                <a:r>
                  <a:rPr lang="en-US" altLang="en-US" sz="1100" b="1" dirty="0">
                    <a:ln/>
                    <a:solidFill>
                      <a:schemeClr val="tx1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Frequency Range setting</a:t>
                </a:r>
                <a:endParaRPr lang="en-IN" sz="11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A62B9E57-ADA2-B5AA-FB91-435EA2439FCB}"/>
                  </a:ext>
                </a:extLst>
              </p:cNvPr>
              <p:cNvCxnSpPr>
                <a:cxnSpLocks/>
                <a:stCxn id="38" idx="3"/>
                <a:endCxn id="48" idx="1"/>
              </p:cNvCxnSpPr>
              <p:nvPr/>
            </p:nvCxnSpPr>
            <p:spPr>
              <a:xfrm>
                <a:off x="1539311" y="1059936"/>
                <a:ext cx="1813129" cy="5002"/>
              </a:xfrm>
              <a:prstGeom prst="straightConnector1">
                <a:avLst/>
              </a:prstGeom>
              <a:ln w="28575">
                <a:solidFill>
                  <a:schemeClr val="accent1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Rectangle: Rounded Corners 49">
                <a:extLst>
                  <a:ext uri="{FF2B5EF4-FFF2-40B4-BE49-F238E27FC236}">
                    <a16:creationId xmlns:a16="http://schemas.microsoft.com/office/drawing/2014/main" id="{0BCA2D3C-904B-8A40-7A37-1B16C2738943}"/>
                  </a:ext>
                </a:extLst>
              </p:cNvPr>
              <p:cNvSpPr/>
              <p:nvPr/>
            </p:nvSpPr>
            <p:spPr>
              <a:xfrm>
                <a:off x="6388270" y="757137"/>
                <a:ext cx="1321823" cy="599120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buClrTx/>
                  <a:buSzTx/>
                  <a:buFontTx/>
                  <a:buNone/>
                </a:pPr>
                <a:r>
                  <a:rPr lang="en-US" altLang="en-US" sz="1100" b="1" dirty="0">
                    <a:ln/>
                    <a:solidFill>
                      <a:schemeClr val="tx1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Overall costing of Bus Operations</a:t>
                </a:r>
                <a:endParaRPr lang="en-IN" sz="11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2B2B273E-2E2B-3B2D-927B-5E282C24C05D}"/>
                  </a:ext>
                </a:extLst>
              </p:cNvPr>
              <p:cNvCxnSpPr>
                <a:cxnSpLocks/>
                <a:stCxn id="48" idx="3"/>
                <a:endCxn id="50" idx="1"/>
              </p:cNvCxnSpPr>
              <p:nvPr/>
            </p:nvCxnSpPr>
            <p:spPr>
              <a:xfrm flipV="1">
                <a:off x="4674262" y="1056697"/>
                <a:ext cx="1714008" cy="8241"/>
              </a:xfrm>
              <a:prstGeom prst="straightConnector1">
                <a:avLst/>
              </a:prstGeom>
              <a:ln w="28575">
                <a:solidFill>
                  <a:schemeClr val="accent1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B1D0A636-F334-C719-443C-D73A7783B31C}"/>
                  </a:ext>
                </a:extLst>
              </p:cNvPr>
              <p:cNvCxnSpPr>
                <a:cxnSpLocks/>
                <a:endCxn id="44" idx="1"/>
              </p:cNvCxnSpPr>
              <p:nvPr/>
            </p:nvCxnSpPr>
            <p:spPr>
              <a:xfrm>
                <a:off x="932855" y="2447055"/>
                <a:ext cx="42060" cy="0"/>
              </a:xfrm>
              <a:prstGeom prst="straightConnector1">
                <a:avLst/>
              </a:prstGeom>
              <a:ln w="12700">
                <a:prstDash val="lgDash"/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53" name="Flowchart: Predefined Process 52">
                <a:extLst>
                  <a:ext uri="{FF2B5EF4-FFF2-40B4-BE49-F238E27FC236}">
                    <a16:creationId xmlns:a16="http://schemas.microsoft.com/office/drawing/2014/main" id="{D16CC76C-C6D8-7F05-D793-191B6EFE4DFD}"/>
                  </a:ext>
                </a:extLst>
              </p:cNvPr>
              <p:cNvSpPr/>
              <p:nvPr/>
            </p:nvSpPr>
            <p:spPr>
              <a:xfrm>
                <a:off x="974915" y="3211911"/>
                <a:ext cx="2164978" cy="1007844"/>
              </a:xfrm>
              <a:prstGeom prst="flowChartPredefinedProcess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71450" lvl="0" indent="-171450">
                  <a:buClrTx/>
                  <a:buSzTx/>
                  <a:buFont typeface="Arial" panose="020B0604020202020204" pitchFamily="34" charset="0"/>
                  <a:buChar char="•"/>
                </a:pPr>
                <a:r>
                  <a:rPr lang="en-US" altLang="en-US" sz="1000" dirty="0">
                    <a:ln/>
                    <a:solidFill>
                      <a:schemeClr val="tx1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Ride Check Method</a:t>
                </a:r>
                <a:endParaRPr lang="en-US" altLang="en-US" sz="1000" dirty="0">
                  <a:ln/>
                  <a:solidFill>
                    <a:schemeClr val="tx1"/>
                  </a:solidFill>
                </a:endParaRPr>
              </a:p>
              <a:p>
                <a:pPr marL="171450" lvl="0" indent="-171450">
                  <a:buClrTx/>
                  <a:buSzTx/>
                  <a:buFont typeface="Arial" panose="020B0604020202020204" pitchFamily="34" charset="0"/>
                  <a:buChar char="•"/>
                </a:pPr>
                <a:r>
                  <a:rPr lang="en-US" altLang="en-US" sz="1000" dirty="0">
                    <a:ln/>
                    <a:solidFill>
                      <a:schemeClr val="tx1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Point Check Method</a:t>
                </a:r>
                <a:endParaRPr lang="en-US" altLang="en-US" sz="1000" dirty="0">
                  <a:ln/>
                  <a:solidFill>
                    <a:schemeClr val="tx1"/>
                  </a:solidFill>
                </a:endParaRPr>
              </a:p>
              <a:p>
                <a:pPr marL="171450" lvl="0" indent="-171450">
                  <a:buClrTx/>
                  <a:buSzTx/>
                  <a:buFont typeface="Arial" panose="020B0604020202020204" pitchFamily="34" charset="0"/>
                  <a:buChar char="•"/>
                </a:pPr>
                <a:r>
                  <a:rPr lang="en-US" altLang="en-US" sz="1000" dirty="0">
                    <a:ln/>
                    <a:solidFill>
                      <a:schemeClr val="tx1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Initial Frequency</a:t>
                </a:r>
                <a:endParaRPr lang="en-US" altLang="en-US" sz="1000" dirty="0">
                  <a:ln/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625B04AA-634D-A114-ADC1-6CB4D0AEB6D6}"/>
                  </a:ext>
                </a:extLst>
              </p:cNvPr>
              <p:cNvCxnSpPr>
                <a:cxnSpLocks/>
                <a:stCxn id="22" idx="2"/>
                <a:endCxn id="53" idx="1"/>
              </p:cNvCxnSpPr>
              <p:nvPr/>
            </p:nvCxnSpPr>
            <p:spPr>
              <a:xfrm>
                <a:off x="892243" y="3706009"/>
                <a:ext cx="82671" cy="9824"/>
              </a:xfrm>
              <a:prstGeom prst="straightConnector1">
                <a:avLst/>
              </a:prstGeom>
              <a:ln w="12700">
                <a:prstDash val="lgDash"/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49FFCA58-CC11-0A09-7149-F4DD973CA3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53004" y="2940108"/>
                <a:ext cx="12639" cy="1531794"/>
              </a:xfrm>
              <a:prstGeom prst="straightConnector1">
                <a:avLst/>
              </a:prstGeom>
              <a:ln w="12700">
                <a:solidFill>
                  <a:schemeClr val="accent6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Flowchart: Predefined Process 55">
                <a:extLst>
                  <a:ext uri="{FF2B5EF4-FFF2-40B4-BE49-F238E27FC236}">
                    <a16:creationId xmlns:a16="http://schemas.microsoft.com/office/drawing/2014/main" id="{6C46446F-147B-692F-55A7-F3454036F4EA}"/>
                  </a:ext>
                </a:extLst>
              </p:cNvPr>
              <p:cNvSpPr/>
              <p:nvPr/>
            </p:nvSpPr>
            <p:spPr>
              <a:xfrm>
                <a:off x="4165016" y="1784139"/>
                <a:ext cx="1976073" cy="1629621"/>
              </a:xfrm>
              <a:prstGeom prst="flowChartPredefinedProcess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71450" lvl="0" indent="-171450">
                  <a:buClrTx/>
                  <a:buSzTx/>
                  <a:buFont typeface="Arial" panose="020B0604020202020204" pitchFamily="34" charset="0"/>
                  <a:buChar char="•"/>
                </a:pPr>
                <a:r>
                  <a:rPr lang="en-US" altLang="en-US" sz="1000" dirty="0">
                    <a:ln/>
                    <a:solidFill>
                      <a:schemeClr val="tx1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Passenger Load Data</a:t>
                </a:r>
                <a:endParaRPr lang="en-US" altLang="en-US" sz="1000" dirty="0">
                  <a:ln/>
                  <a:solidFill>
                    <a:schemeClr val="tx1"/>
                  </a:solidFill>
                </a:endParaRPr>
              </a:p>
              <a:p>
                <a:pPr marL="171450" lvl="0" indent="-171450">
                  <a:buClrTx/>
                  <a:buSzTx/>
                  <a:buFont typeface="Arial" panose="020B0604020202020204" pitchFamily="34" charset="0"/>
                  <a:buChar char="•"/>
                </a:pPr>
                <a:r>
                  <a:rPr lang="en-US" altLang="en-US" sz="1000" dirty="0">
                    <a:ln/>
                    <a:solidFill>
                      <a:schemeClr val="tx1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Crowding Level Range</a:t>
                </a:r>
                <a:endParaRPr lang="en-US" altLang="en-US" sz="1000" dirty="0">
                  <a:ln/>
                  <a:solidFill>
                    <a:schemeClr val="tx1"/>
                  </a:solidFill>
                </a:endParaRPr>
              </a:p>
              <a:p>
                <a:pPr marL="171450" lvl="0" indent="-171450">
                  <a:buClrTx/>
                  <a:buSzTx/>
                  <a:buFont typeface="Arial" panose="020B0604020202020204" pitchFamily="34" charset="0"/>
                  <a:buChar char="•"/>
                </a:pPr>
                <a:r>
                  <a:rPr lang="en-US" altLang="en-US" sz="1000" dirty="0">
                    <a:ln/>
                    <a:solidFill>
                      <a:schemeClr val="tx1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Bus Capacity </a:t>
                </a:r>
                <a:endParaRPr lang="en-US" altLang="en-US" sz="1000" dirty="0">
                  <a:ln/>
                  <a:solidFill>
                    <a:schemeClr val="tx1"/>
                  </a:solidFill>
                </a:endParaRPr>
              </a:p>
              <a:p>
                <a:pPr marL="171450" lvl="0" indent="-171450">
                  <a:buClrTx/>
                  <a:buSzTx/>
                  <a:buFont typeface="Arial" panose="020B0604020202020204" pitchFamily="34" charset="0"/>
                  <a:buChar char="•"/>
                </a:pPr>
                <a:r>
                  <a:rPr lang="en-US" altLang="en-US" sz="1000" dirty="0">
                    <a:ln/>
                    <a:solidFill>
                      <a:schemeClr val="tx1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Travel Time</a:t>
                </a:r>
                <a:endParaRPr lang="en-US" altLang="en-US" sz="1000" dirty="0">
                  <a:ln/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Flowchart: Predefined Process 56">
                <a:extLst>
                  <a:ext uri="{FF2B5EF4-FFF2-40B4-BE49-F238E27FC236}">
                    <a16:creationId xmlns:a16="http://schemas.microsoft.com/office/drawing/2014/main" id="{228631EA-9A1B-5675-77CD-3C6BC506F069}"/>
                  </a:ext>
                </a:extLst>
              </p:cNvPr>
              <p:cNvSpPr/>
              <p:nvPr/>
            </p:nvSpPr>
            <p:spPr>
              <a:xfrm>
                <a:off x="4165017" y="4609437"/>
                <a:ext cx="1976073" cy="848525"/>
              </a:xfrm>
              <a:prstGeom prst="flowChartPredefinedProcess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buClrTx/>
                  <a:buSzTx/>
                  <a:buFontTx/>
                  <a:buNone/>
                </a:pPr>
                <a:r>
                  <a:rPr lang="en-US" altLang="en-US" sz="1000" dirty="0">
                    <a:ln/>
                    <a:solidFill>
                      <a:schemeClr val="tx1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Frequency Range for each hour for both direction</a:t>
                </a:r>
                <a:endParaRPr lang="en-US" altLang="en-US" sz="1000" dirty="0">
                  <a:ln/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D04F623B-B3E7-7B35-8840-780F202ADF12}"/>
                  </a:ext>
                </a:extLst>
              </p:cNvPr>
              <p:cNvCxnSpPr>
                <a:cxnSpLocks/>
                <a:stCxn id="29" idx="2"/>
                <a:endCxn id="57" idx="1"/>
              </p:cNvCxnSpPr>
              <p:nvPr/>
            </p:nvCxnSpPr>
            <p:spPr>
              <a:xfrm>
                <a:off x="4092776" y="5006226"/>
                <a:ext cx="72241" cy="27474"/>
              </a:xfrm>
              <a:prstGeom prst="straightConnector1">
                <a:avLst/>
              </a:prstGeom>
              <a:ln w="12700">
                <a:prstDash val="lgDash"/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59" name="Rectangle: Rounded Corners 58">
                <a:extLst>
                  <a:ext uri="{FF2B5EF4-FFF2-40B4-BE49-F238E27FC236}">
                    <a16:creationId xmlns:a16="http://schemas.microsoft.com/office/drawing/2014/main" id="{4E55CEC2-E97F-720B-8FE9-94A5A9BEB18E}"/>
                  </a:ext>
                </a:extLst>
              </p:cNvPr>
              <p:cNvSpPr/>
              <p:nvPr/>
            </p:nvSpPr>
            <p:spPr>
              <a:xfrm>
                <a:off x="3316437" y="1506423"/>
                <a:ext cx="2944434" cy="4131595"/>
              </a:xfrm>
              <a:prstGeom prst="roundRect">
                <a:avLst/>
              </a:prstGeom>
              <a:noFill/>
              <a:ln w="1905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10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id="{B2649C5E-8B12-33A8-6DA5-96A99757DE19}"/>
                  </a:ext>
                </a:extLst>
              </p:cNvPr>
              <p:cNvCxnSpPr>
                <a:cxnSpLocks/>
                <a:endCxn id="56" idx="1"/>
              </p:cNvCxnSpPr>
              <p:nvPr/>
            </p:nvCxnSpPr>
            <p:spPr>
              <a:xfrm flipV="1">
                <a:off x="4065181" y="2598951"/>
                <a:ext cx="99835" cy="27473"/>
              </a:xfrm>
              <a:prstGeom prst="straightConnector1">
                <a:avLst/>
              </a:prstGeom>
              <a:ln w="12700">
                <a:prstDash val="lgDash"/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>
                <a:extLst>
                  <a:ext uri="{FF2B5EF4-FFF2-40B4-BE49-F238E27FC236}">
                    <a16:creationId xmlns:a16="http://schemas.microsoft.com/office/drawing/2014/main" id="{C53357CF-AA38-84F0-725A-E37A1424F0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4844" y="1207177"/>
                <a:ext cx="7136" cy="803539"/>
              </a:xfrm>
              <a:prstGeom prst="straightConnector1">
                <a:avLst/>
              </a:prstGeom>
              <a:ln w="12700">
                <a:solidFill>
                  <a:schemeClr val="accent6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>
                <a:extLst>
                  <a:ext uri="{FF2B5EF4-FFF2-40B4-BE49-F238E27FC236}">
                    <a16:creationId xmlns:a16="http://schemas.microsoft.com/office/drawing/2014/main" id="{3B365D71-9C09-8934-0216-6B526E43A1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67791" y="3401202"/>
                <a:ext cx="6341" cy="1196316"/>
              </a:xfrm>
              <a:prstGeom prst="straightConnector1">
                <a:avLst/>
              </a:prstGeom>
              <a:ln w="12700">
                <a:solidFill>
                  <a:schemeClr val="accent6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Flowchart: Predefined Process 62">
                <a:extLst>
                  <a:ext uri="{FF2B5EF4-FFF2-40B4-BE49-F238E27FC236}">
                    <a16:creationId xmlns:a16="http://schemas.microsoft.com/office/drawing/2014/main" id="{0B09EE16-6564-8328-2BAE-8DF61CF51E15}"/>
                  </a:ext>
                </a:extLst>
              </p:cNvPr>
              <p:cNvSpPr/>
              <p:nvPr/>
            </p:nvSpPr>
            <p:spPr>
              <a:xfrm>
                <a:off x="7308427" y="1949458"/>
                <a:ext cx="2099468" cy="2099185"/>
              </a:xfrm>
              <a:prstGeom prst="flowChartPredefinedProcess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71450" lvl="0" indent="-171450">
                  <a:buClrTx/>
                  <a:buSzTx/>
                  <a:buFont typeface="Arial" panose="020B0604020202020204" pitchFamily="34" charset="0"/>
                  <a:buChar char="•"/>
                </a:pPr>
                <a:r>
                  <a:rPr lang="en-US" altLang="en-US" sz="1000" dirty="0">
                    <a:ln/>
                    <a:solidFill>
                      <a:schemeClr val="tx1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Frequency set</a:t>
                </a:r>
              </a:p>
              <a:p>
                <a:pPr marL="171450" lvl="0" indent="-171450">
                  <a:buClrTx/>
                  <a:buSzTx/>
                  <a:buFont typeface="Arial" panose="020B0604020202020204" pitchFamily="34" charset="0"/>
                  <a:buChar char="•"/>
                </a:pPr>
                <a:r>
                  <a:rPr lang="en-US" altLang="en-US" sz="1000" dirty="0">
                    <a:ln/>
                    <a:solidFill>
                      <a:schemeClr val="tx1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Alighting rate</a:t>
                </a:r>
                <a:endParaRPr lang="en-IN" sz="1000" dirty="0">
                  <a:solidFill>
                    <a:schemeClr val="tx1"/>
                  </a:solidFill>
                </a:endParaRPr>
              </a:p>
              <a:p>
                <a:pPr marL="171450" lvl="0" indent="-171450">
                  <a:buClrTx/>
                  <a:buSzTx/>
                  <a:buFont typeface="Arial" panose="020B0604020202020204" pitchFamily="34" charset="0"/>
                  <a:buChar char="•"/>
                </a:pPr>
                <a:r>
                  <a:rPr lang="en-US" altLang="en-US" sz="1000" dirty="0">
                    <a:ln/>
                    <a:solidFill>
                      <a:schemeClr val="tx1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Distance &amp; Fare</a:t>
                </a:r>
                <a:endParaRPr lang="en-IN" sz="1000" dirty="0">
                  <a:solidFill>
                    <a:schemeClr val="tx1"/>
                  </a:solidFill>
                </a:endParaRPr>
              </a:p>
              <a:p>
                <a:pPr marL="171450" lvl="0" indent="-171450">
                  <a:buClrTx/>
                  <a:buSzTx/>
                  <a:buFont typeface="Arial" panose="020B0604020202020204" pitchFamily="34" charset="0"/>
                  <a:buChar char="•"/>
                </a:pPr>
                <a:r>
                  <a:rPr lang="en-US" altLang="en-US" sz="1000" dirty="0">
                    <a:ln/>
                    <a:solidFill>
                      <a:schemeClr val="tx1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Passenger arrival per hour</a:t>
                </a:r>
              </a:p>
              <a:p>
                <a:pPr marL="171450" lvl="0" indent="-171450">
                  <a:buClrTx/>
                  <a:buSzTx/>
                  <a:buFont typeface="Arial" panose="020B0604020202020204" pitchFamily="34" charset="0"/>
                  <a:buChar char="•"/>
                </a:pPr>
                <a:r>
                  <a:rPr lang="en-US" altLang="en-US" sz="1000" dirty="0">
                    <a:ln/>
                    <a:solidFill>
                      <a:schemeClr val="tx1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Stop </a:t>
                </a:r>
                <a:r>
                  <a:rPr lang="en-US" altLang="en-US" sz="900" dirty="0">
                    <a:ln/>
                    <a:solidFill>
                      <a:schemeClr val="tx1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Characteristics</a:t>
                </a:r>
                <a:endParaRPr lang="en-IN" sz="900" dirty="0">
                  <a:solidFill>
                    <a:schemeClr val="tx1"/>
                  </a:solidFill>
                </a:endParaRPr>
              </a:p>
              <a:p>
                <a:pPr marL="171450" lvl="0" indent="-171450">
                  <a:buClrTx/>
                  <a:buSzTx/>
                  <a:buFont typeface="Arial" panose="020B0604020202020204" pitchFamily="34" charset="0"/>
                  <a:buChar char="•"/>
                </a:pPr>
                <a:r>
                  <a:rPr lang="en-US" altLang="en-US" sz="1000" dirty="0">
                    <a:ln/>
                    <a:solidFill>
                      <a:schemeClr val="tx1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Travel Time </a:t>
                </a:r>
              </a:p>
              <a:p>
                <a:pPr marL="171450" lvl="0" indent="-171450">
                  <a:buClrTx/>
                  <a:buSzTx/>
                  <a:buFont typeface="Arial" panose="020B0604020202020204" pitchFamily="34" charset="0"/>
                  <a:buChar char="•"/>
                </a:pPr>
                <a:r>
                  <a:rPr lang="en-US" altLang="en-US" sz="1000" dirty="0">
                    <a:ln/>
                    <a:solidFill>
                      <a:schemeClr val="tx1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Unit cost of Waiting time</a:t>
                </a:r>
                <a:endParaRPr lang="en-IN" sz="1000" dirty="0">
                  <a:solidFill>
                    <a:schemeClr val="tx1"/>
                  </a:solidFill>
                </a:endParaRPr>
              </a:p>
              <a:p>
                <a:pPr marL="171450" lvl="0" indent="-171450">
                  <a:buClrTx/>
                  <a:buSzTx/>
                  <a:buFont typeface="Arial" panose="020B0604020202020204" pitchFamily="34" charset="0"/>
                  <a:buChar char="•"/>
                </a:pPr>
                <a:r>
                  <a:rPr lang="en-US" altLang="en-US" sz="1000" dirty="0">
                    <a:ln/>
                    <a:solidFill>
                      <a:schemeClr val="tx1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In vehicle time</a:t>
                </a:r>
              </a:p>
              <a:p>
                <a:pPr marL="171450" lvl="0" indent="-171450">
                  <a:buClrTx/>
                  <a:buSzTx/>
                  <a:buFont typeface="Arial" panose="020B0604020202020204" pitchFamily="34" charset="0"/>
                  <a:buChar char="•"/>
                </a:pPr>
                <a:r>
                  <a:rPr lang="en-US" altLang="en-US" sz="1000" dirty="0">
                    <a:ln/>
                    <a:solidFill>
                      <a:schemeClr val="tx1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Passenger lost due to overcrowding</a:t>
                </a:r>
                <a:endParaRPr lang="en-IN" sz="1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4" name="Flowchart: Predefined Process 63">
                <a:extLst>
                  <a:ext uri="{FF2B5EF4-FFF2-40B4-BE49-F238E27FC236}">
                    <a16:creationId xmlns:a16="http://schemas.microsoft.com/office/drawing/2014/main" id="{734044B0-F14A-7C65-E44A-6AEB9768922B}"/>
                  </a:ext>
                </a:extLst>
              </p:cNvPr>
              <p:cNvSpPr/>
              <p:nvPr/>
            </p:nvSpPr>
            <p:spPr>
              <a:xfrm>
                <a:off x="7291475" y="4698086"/>
                <a:ext cx="2100464" cy="747957"/>
              </a:xfrm>
              <a:prstGeom prst="flowChartPredefinedProcess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buClrTx/>
                  <a:buSzTx/>
                  <a:buFontTx/>
                  <a:buNone/>
                </a:pPr>
                <a:r>
                  <a:rPr lang="en-US" altLang="en-US" sz="1000" dirty="0">
                    <a:ln/>
                    <a:solidFill>
                      <a:schemeClr val="tx1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Frequency Range for each hour for both direction</a:t>
                </a:r>
                <a:endParaRPr lang="en-US" altLang="en-US" sz="1000" dirty="0">
                  <a:ln/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65" name="Straight Arrow Connector 64">
                <a:extLst>
                  <a:ext uri="{FF2B5EF4-FFF2-40B4-BE49-F238E27FC236}">
                    <a16:creationId xmlns:a16="http://schemas.microsoft.com/office/drawing/2014/main" id="{DC6BB530-F258-81BB-120C-2D0FD36D400E}"/>
                  </a:ext>
                </a:extLst>
              </p:cNvPr>
              <p:cNvCxnSpPr>
                <a:cxnSpLocks/>
                <a:endCxn id="64" idx="1"/>
              </p:cNvCxnSpPr>
              <p:nvPr/>
            </p:nvCxnSpPr>
            <p:spPr>
              <a:xfrm flipV="1">
                <a:off x="7204768" y="5072065"/>
                <a:ext cx="86707" cy="15843"/>
              </a:xfrm>
              <a:prstGeom prst="straightConnector1">
                <a:avLst/>
              </a:prstGeom>
              <a:ln w="12700">
                <a:prstDash val="lgDash"/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66" name="Rectangle: Rounded Corners 65">
                <a:extLst>
                  <a:ext uri="{FF2B5EF4-FFF2-40B4-BE49-F238E27FC236}">
                    <a16:creationId xmlns:a16="http://schemas.microsoft.com/office/drawing/2014/main" id="{297404CD-D0D1-7FF6-28A4-FE0F2CDAAA23}"/>
                  </a:ext>
                </a:extLst>
              </p:cNvPr>
              <p:cNvSpPr/>
              <p:nvPr/>
            </p:nvSpPr>
            <p:spPr>
              <a:xfrm>
                <a:off x="6362009" y="1506423"/>
                <a:ext cx="3081976" cy="4131595"/>
              </a:xfrm>
              <a:prstGeom prst="roundRect">
                <a:avLst/>
              </a:prstGeom>
              <a:noFill/>
              <a:ln w="1905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1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67" name="Straight Arrow Connector 66">
                <a:extLst>
                  <a:ext uri="{FF2B5EF4-FFF2-40B4-BE49-F238E27FC236}">
                    <a16:creationId xmlns:a16="http://schemas.microsoft.com/office/drawing/2014/main" id="{8B47E5F3-2A34-84F5-7505-6FAF39FE73BF}"/>
                  </a:ext>
                </a:extLst>
              </p:cNvPr>
              <p:cNvCxnSpPr>
                <a:cxnSpLocks/>
                <a:stCxn id="30" idx="2"/>
                <a:endCxn id="63" idx="1"/>
              </p:cNvCxnSpPr>
              <p:nvPr/>
            </p:nvCxnSpPr>
            <p:spPr>
              <a:xfrm>
                <a:off x="7165847" y="2985885"/>
                <a:ext cx="142580" cy="13167"/>
              </a:xfrm>
              <a:prstGeom prst="straightConnector1">
                <a:avLst/>
              </a:prstGeom>
              <a:ln w="12700">
                <a:prstDash val="lgDash"/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8" name="Straight Arrow Connector 67">
                <a:extLst>
                  <a:ext uri="{FF2B5EF4-FFF2-40B4-BE49-F238E27FC236}">
                    <a16:creationId xmlns:a16="http://schemas.microsoft.com/office/drawing/2014/main" id="{3A33F183-F3FC-21B6-A4F9-E8C7241476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63290" y="1356257"/>
                <a:ext cx="4501" cy="1186139"/>
              </a:xfrm>
              <a:prstGeom prst="straightConnector1">
                <a:avLst/>
              </a:prstGeom>
              <a:ln w="12700">
                <a:solidFill>
                  <a:schemeClr val="accent6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Rectangle: Rounded Corners 68">
                <a:extLst>
                  <a:ext uri="{FF2B5EF4-FFF2-40B4-BE49-F238E27FC236}">
                    <a16:creationId xmlns:a16="http://schemas.microsoft.com/office/drawing/2014/main" id="{95BD16B8-6D8C-9DFE-9931-41E9D14EAC42}"/>
                  </a:ext>
                </a:extLst>
              </p:cNvPr>
              <p:cNvSpPr/>
              <p:nvPr/>
            </p:nvSpPr>
            <p:spPr>
              <a:xfrm>
                <a:off x="9598775" y="757106"/>
                <a:ext cx="1321823" cy="599120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buClrTx/>
                  <a:buSzTx/>
                  <a:buFontTx/>
                  <a:buNone/>
                </a:pPr>
                <a:r>
                  <a:rPr lang="en-US" altLang="en-US" sz="1100" b="1" dirty="0">
                    <a:ln/>
                    <a:solidFill>
                      <a:schemeClr val="tx1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Optimization</a:t>
                </a:r>
                <a:endParaRPr lang="en-IN" sz="11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70" name="Straight Arrow Connector 69">
                <a:extLst>
                  <a:ext uri="{FF2B5EF4-FFF2-40B4-BE49-F238E27FC236}">
                    <a16:creationId xmlns:a16="http://schemas.microsoft.com/office/drawing/2014/main" id="{C0CA9284-5B2E-AEF5-FE35-0E9DB133DC4C}"/>
                  </a:ext>
                </a:extLst>
              </p:cNvPr>
              <p:cNvCxnSpPr>
                <a:cxnSpLocks/>
                <a:stCxn id="50" idx="3"/>
                <a:endCxn id="69" idx="1"/>
              </p:cNvCxnSpPr>
              <p:nvPr/>
            </p:nvCxnSpPr>
            <p:spPr>
              <a:xfrm flipV="1">
                <a:off x="7710093" y="1056666"/>
                <a:ext cx="1888682" cy="31"/>
              </a:xfrm>
              <a:prstGeom prst="straightConnector1">
                <a:avLst/>
              </a:prstGeom>
              <a:ln w="28575">
                <a:solidFill>
                  <a:schemeClr val="accent1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Arrow Connector 70">
                <a:extLst>
                  <a:ext uri="{FF2B5EF4-FFF2-40B4-BE49-F238E27FC236}">
                    <a16:creationId xmlns:a16="http://schemas.microsoft.com/office/drawing/2014/main" id="{FB20F98E-72B8-FD2E-E296-140002ACFA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46026" y="2999051"/>
                <a:ext cx="7979" cy="1220703"/>
              </a:xfrm>
              <a:prstGeom prst="straightConnector1">
                <a:avLst/>
              </a:prstGeom>
              <a:ln w="12700">
                <a:solidFill>
                  <a:schemeClr val="accent6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Flowchart: Predefined Process 71">
                <a:extLst>
                  <a:ext uri="{FF2B5EF4-FFF2-40B4-BE49-F238E27FC236}">
                    <a16:creationId xmlns:a16="http://schemas.microsoft.com/office/drawing/2014/main" id="{EF2AE258-A412-FCDF-8923-C0256E0873F0}"/>
                  </a:ext>
                </a:extLst>
              </p:cNvPr>
              <p:cNvSpPr/>
              <p:nvPr/>
            </p:nvSpPr>
            <p:spPr>
              <a:xfrm>
                <a:off x="10466499" y="1614521"/>
                <a:ext cx="1891317" cy="1908960"/>
              </a:xfrm>
              <a:prstGeom prst="flowChartPredefinedProcess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71450" lvl="0" indent="-171450">
                  <a:buClrTx/>
                  <a:buSzTx/>
                  <a:buFont typeface="Arial" panose="020B0604020202020204" pitchFamily="34" charset="0"/>
                  <a:buChar char="•"/>
                </a:pPr>
                <a:r>
                  <a:rPr lang="en-US" altLang="en-US" sz="1000" dirty="0">
                    <a:ln/>
                    <a:solidFill>
                      <a:schemeClr val="tx1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Genetic Algorithm</a:t>
                </a:r>
                <a:endParaRPr lang="en-IN" sz="1000" dirty="0">
                  <a:solidFill>
                    <a:schemeClr val="tx1"/>
                  </a:solidFill>
                </a:endParaRPr>
              </a:p>
              <a:p>
                <a:pPr marL="171450" lvl="0" indent="-171450">
                  <a:buClrTx/>
                  <a:buSzTx/>
                  <a:buFont typeface="Arial" panose="020B0604020202020204" pitchFamily="34" charset="0"/>
                  <a:buChar char="•"/>
                </a:pPr>
                <a:r>
                  <a:rPr lang="en-US" altLang="en-US" sz="1000" dirty="0">
                    <a:ln/>
                    <a:solidFill>
                      <a:schemeClr val="tx1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Particle Swarm Optimization</a:t>
                </a:r>
                <a:endParaRPr lang="en-IN" sz="1000" dirty="0">
                  <a:solidFill>
                    <a:schemeClr val="tx1"/>
                  </a:solidFill>
                </a:endParaRPr>
              </a:p>
              <a:p>
                <a:pPr marL="171450" lvl="0" indent="-171450">
                  <a:buClrTx/>
                  <a:buSzTx/>
                  <a:buFont typeface="Arial" panose="020B0604020202020204" pitchFamily="34" charset="0"/>
                  <a:buChar char="•"/>
                </a:pPr>
                <a:r>
                  <a:rPr lang="en-US" altLang="en-US" sz="1000" dirty="0">
                    <a:ln/>
                    <a:solidFill>
                      <a:schemeClr val="tx1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Ant Colony Optimization</a:t>
                </a:r>
                <a:endParaRPr lang="en-IN" sz="1000" dirty="0">
                  <a:solidFill>
                    <a:schemeClr val="tx1"/>
                  </a:solidFill>
                </a:endParaRPr>
              </a:p>
              <a:p>
                <a:pPr marL="171450" lvl="0" indent="-171450">
                  <a:buClrTx/>
                  <a:buSzTx/>
                  <a:buFont typeface="Arial" panose="020B0604020202020204" pitchFamily="34" charset="0"/>
                  <a:buChar char="•"/>
                </a:pPr>
                <a:r>
                  <a:rPr lang="en-US" altLang="en-US" sz="1000" dirty="0">
                    <a:ln/>
                    <a:solidFill>
                      <a:schemeClr val="tx1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Simulated Annealing</a:t>
                </a:r>
                <a:endParaRPr lang="en-IN" sz="1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3" name="Flowchart: Predefined Process 72">
                <a:extLst>
                  <a:ext uri="{FF2B5EF4-FFF2-40B4-BE49-F238E27FC236}">
                    <a16:creationId xmlns:a16="http://schemas.microsoft.com/office/drawing/2014/main" id="{0E7BB2B4-C5FD-3E86-7CB0-79050A28D3DE}"/>
                  </a:ext>
                </a:extLst>
              </p:cNvPr>
              <p:cNvSpPr/>
              <p:nvPr/>
            </p:nvSpPr>
            <p:spPr>
              <a:xfrm>
                <a:off x="10466499" y="3949005"/>
                <a:ext cx="1891317" cy="1485793"/>
              </a:xfrm>
              <a:prstGeom prst="flowChartPredefinedProcess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71450" lvl="0" indent="-171450">
                  <a:buClrTx/>
                  <a:buSzTx/>
                  <a:buFont typeface="Arial" panose="020B0604020202020204" pitchFamily="34" charset="0"/>
                  <a:buChar char="•"/>
                </a:pPr>
                <a:r>
                  <a:rPr lang="en-US" altLang="en-US" sz="1000" dirty="0">
                    <a:ln/>
                    <a:solidFill>
                      <a:schemeClr val="tx1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Minimum Overall Cost</a:t>
                </a:r>
                <a:endParaRPr lang="en-US" altLang="en-US" sz="1000" dirty="0">
                  <a:ln/>
                  <a:solidFill>
                    <a:schemeClr val="tx1"/>
                  </a:solidFill>
                </a:endParaRPr>
              </a:p>
              <a:p>
                <a:pPr marL="171450" lvl="0" indent="-171450">
                  <a:buClrTx/>
                  <a:buSzTx/>
                  <a:buFont typeface="Arial" panose="020B0604020202020204" pitchFamily="34" charset="0"/>
                  <a:buChar char="•"/>
                </a:pPr>
                <a:r>
                  <a:rPr lang="en-US" altLang="en-US" sz="1000" dirty="0">
                    <a:ln/>
                    <a:solidFill>
                      <a:schemeClr val="tx1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Optimized Frequency associated with minimum overall cost</a:t>
                </a:r>
                <a:endParaRPr lang="en-US" altLang="en-US" sz="1000" dirty="0">
                  <a:ln/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93D126D3-06AB-3EC1-D127-24066CEE4D37}"/>
                  </a:ext>
                </a:extLst>
              </p:cNvPr>
              <p:cNvCxnSpPr>
                <a:cxnSpLocks/>
                <a:endCxn id="73" idx="1"/>
              </p:cNvCxnSpPr>
              <p:nvPr/>
            </p:nvCxnSpPr>
            <p:spPr>
              <a:xfrm>
                <a:off x="10401938" y="4691902"/>
                <a:ext cx="64560" cy="0"/>
              </a:xfrm>
              <a:prstGeom prst="straightConnector1">
                <a:avLst/>
              </a:prstGeom>
              <a:ln w="12700">
                <a:prstDash val="lgDash"/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75" name="Rectangle: Rounded Corners 74">
                <a:extLst>
                  <a:ext uri="{FF2B5EF4-FFF2-40B4-BE49-F238E27FC236}">
                    <a16:creationId xmlns:a16="http://schemas.microsoft.com/office/drawing/2014/main" id="{F5FFA5FB-9525-6833-2A62-14880505E155}"/>
                  </a:ext>
                </a:extLst>
              </p:cNvPr>
              <p:cNvSpPr/>
              <p:nvPr/>
            </p:nvSpPr>
            <p:spPr>
              <a:xfrm>
                <a:off x="9565629" y="1478631"/>
                <a:ext cx="2979404" cy="4131595"/>
              </a:xfrm>
              <a:prstGeom prst="roundRect">
                <a:avLst/>
              </a:prstGeom>
              <a:noFill/>
              <a:ln w="1905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10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76" name="Straight Arrow Connector 75">
                <a:extLst>
                  <a:ext uri="{FF2B5EF4-FFF2-40B4-BE49-F238E27FC236}">
                    <a16:creationId xmlns:a16="http://schemas.microsoft.com/office/drawing/2014/main" id="{7DACD591-27E5-DB54-C894-B1687A232D9B}"/>
                  </a:ext>
                </a:extLst>
              </p:cNvPr>
              <p:cNvCxnSpPr>
                <a:cxnSpLocks/>
                <a:stCxn id="32" idx="2"/>
                <a:endCxn id="72" idx="1"/>
              </p:cNvCxnSpPr>
              <p:nvPr/>
            </p:nvCxnSpPr>
            <p:spPr>
              <a:xfrm flipV="1">
                <a:off x="10364021" y="2569001"/>
                <a:ext cx="102478" cy="3010"/>
              </a:xfrm>
              <a:prstGeom prst="straightConnector1">
                <a:avLst/>
              </a:prstGeom>
              <a:ln w="12700">
                <a:prstDash val="lgDash"/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77" name="Straight Arrow Connector 76">
                <a:extLst>
                  <a:ext uri="{FF2B5EF4-FFF2-40B4-BE49-F238E27FC236}">
                    <a16:creationId xmlns:a16="http://schemas.microsoft.com/office/drawing/2014/main" id="{A4B7ACAC-012E-254A-7F65-6DCE3781E7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42814" y="1356226"/>
                <a:ext cx="3212" cy="784019"/>
              </a:xfrm>
              <a:prstGeom prst="straightConnector1">
                <a:avLst/>
              </a:prstGeom>
              <a:ln w="12700">
                <a:solidFill>
                  <a:schemeClr val="accent6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Flowchart: Process 21">
              <a:extLst>
                <a:ext uri="{FF2B5EF4-FFF2-40B4-BE49-F238E27FC236}">
                  <a16:creationId xmlns:a16="http://schemas.microsoft.com/office/drawing/2014/main" id="{9B482930-5133-6D60-4631-2E965AA5DC98}"/>
                </a:ext>
              </a:extLst>
            </p:cNvPr>
            <p:cNvSpPr/>
            <p:nvPr/>
          </p:nvSpPr>
          <p:spPr>
            <a:xfrm rot="16200000">
              <a:off x="151123" y="3617034"/>
              <a:ext cx="935951" cy="573884"/>
            </a:xfrm>
            <a:prstGeom prst="flowChartProcess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buClrTx/>
                <a:buSzTx/>
                <a:buFontTx/>
                <a:buNone/>
              </a:pPr>
              <a:r>
                <a:rPr lang="en-US" altLang="en-US" sz="1100" b="1" dirty="0">
                  <a:ln/>
                  <a:solidFill>
                    <a:schemeClr val="tx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Process</a:t>
              </a:r>
              <a:endParaRPr lang="en-IN" sz="1100" dirty="0">
                <a:solidFill>
                  <a:schemeClr val="tx1"/>
                </a:solidFill>
              </a:endParaRPr>
            </a:p>
          </p:txBody>
        </p:sp>
        <p:sp>
          <p:nvSpPr>
            <p:cNvPr id="25" name="Flowchart: Process 24">
              <a:extLst>
                <a:ext uri="{FF2B5EF4-FFF2-40B4-BE49-F238E27FC236}">
                  <a16:creationId xmlns:a16="http://schemas.microsoft.com/office/drawing/2014/main" id="{94016620-07AA-FEA6-3401-C19613B984AA}"/>
                </a:ext>
              </a:extLst>
            </p:cNvPr>
            <p:cNvSpPr/>
            <p:nvPr/>
          </p:nvSpPr>
          <p:spPr>
            <a:xfrm rot="16200000">
              <a:off x="155314" y="4908170"/>
              <a:ext cx="935952" cy="573884"/>
            </a:xfrm>
            <a:prstGeom prst="flowChartProcess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buClrTx/>
                <a:buSzTx/>
                <a:buFontTx/>
                <a:buNone/>
              </a:pPr>
              <a:r>
                <a:rPr lang="en-US" sz="1100" b="1" dirty="0">
                  <a:ln/>
                  <a:solidFill>
                    <a:schemeClr val="tx1"/>
                  </a:solidFill>
                  <a:cs typeface="Arial" panose="020B0604020202020204" pitchFamily="34" charset="0"/>
                </a:rPr>
                <a:t>Output</a:t>
              </a:r>
              <a:endParaRPr lang="en-IN" sz="1100" dirty="0">
                <a:solidFill>
                  <a:schemeClr val="tx1"/>
                </a:solidFill>
              </a:endParaRPr>
            </a:p>
          </p:txBody>
        </p:sp>
        <p:sp>
          <p:nvSpPr>
            <p:cNvPr id="28" name="Flowchart: Process 27">
              <a:extLst>
                <a:ext uri="{FF2B5EF4-FFF2-40B4-BE49-F238E27FC236}">
                  <a16:creationId xmlns:a16="http://schemas.microsoft.com/office/drawing/2014/main" id="{CB9006D4-DBFF-D0C6-0D8E-66B26882697E}"/>
                </a:ext>
              </a:extLst>
            </p:cNvPr>
            <p:cNvSpPr/>
            <p:nvPr/>
          </p:nvSpPr>
          <p:spPr>
            <a:xfrm rot="16200000">
              <a:off x="3174531" y="2382668"/>
              <a:ext cx="935952" cy="568791"/>
            </a:xfrm>
            <a:prstGeom prst="flowChartProcess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buClrTx/>
                <a:buSzTx/>
                <a:buFontTx/>
                <a:buNone/>
              </a:pPr>
              <a:r>
                <a:rPr lang="en-US" altLang="en-US" sz="1100" b="1" dirty="0">
                  <a:ln/>
                  <a:solidFill>
                    <a:schemeClr val="tx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Input data</a:t>
              </a:r>
              <a:endParaRPr lang="en-IN" sz="1100" dirty="0">
                <a:solidFill>
                  <a:schemeClr val="tx1"/>
                </a:solidFill>
              </a:endParaRPr>
            </a:p>
          </p:txBody>
        </p:sp>
        <p:sp>
          <p:nvSpPr>
            <p:cNvPr id="29" name="Flowchart: Process 28">
              <a:extLst>
                <a:ext uri="{FF2B5EF4-FFF2-40B4-BE49-F238E27FC236}">
                  <a16:creationId xmlns:a16="http://schemas.microsoft.com/office/drawing/2014/main" id="{4EF44F77-8A91-A668-EBC1-0C027D069636}"/>
                </a:ext>
              </a:extLst>
            </p:cNvPr>
            <p:cNvSpPr/>
            <p:nvPr/>
          </p:nvSpPr>
          <p:spPr>
            <a:xfrm rot="16200000">
              <a:off x="3198257" y="4917256"/>
              <a:ext cx="935952" cy="573884"/>
            </a:xfrm>
            <a:prstGeom prst="flowChartProcess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buClrTx/>
                <a:buSzTx/>
                <a:buFontTx/>
                <a:buNone/>
              </a:pPr>
              <a:r>
                <a:rPr lang="en-US" sz="1100" b="1" dirty="0">
                  <a:ln/>
                  <a:solidFill>
                    <a:schemeClr val="tx1"/>
                  </a:solidFill>
                  <a:cs typeface="Arial" panose="020B0604020202020204" pitchFamily="34" charset="0"/>
                </a:rPr>
                <a:t>Output</a:t>
              </a:r>
              <a:endParaRPr lang="en-IN" sz="1100" dirty="0">
                <a:solidFill>
                  <a:schemeClr val="tx1"/>
                </a:solidFill>
              </a:endParaRPr>
            </a:p>
          </p:txBody>
        </p:sp>
        <p:sp>
          <p:nvSpPr>
            <p:cNvPr id="30" name="Flowchart: Process 29">
              <a:extLst>
                <a:ext uri="{FF2B5EF4-FFF2-40B4-BE49-F238E27FC236}">
                  <a16:creationId xmlns:a16="http://schemas.microsoft.com/office/drawing/2014/main" id="{42BB53EE-CF98-570A-78C1-67E5C30733F2}"/>
                </a:ext>
              </a:extLst>
            </p:cNvPr>
            <p:cNvSpPr/>
            <p:nvPr/>
          </p:nvSpPr>
          <p:spPr>
            <a:xfrm rot="16200000">
              <a:off x="6126585" y="2899460"/>
              <a:ext cx="935952" cy="568791"/>
            </a:xfrm>
            <a:prstGeom prst="flowChartProcess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buClrTx/>
                <a:buSzTx/>
                <a:buFontTx/>
                <a:buNone/>
              </a:pPr>
              <a:r>
                <a:rPr lang="en-US" altLang="en-US" sz="1100" b="1" dirty="0">
                  <a:ln/>
                  <a:solidFill>
                    <a:schemeClr val="tx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Input data</a:t>
              </a:r>
              <a:endParaRPr lang="en-IN" sz="1100" dirty="0">
                <a:solidFill>
                  <a:schemeClr val="tx1"/>
                </a:solidFill>
              </a:endParaRPr>
            </a:p>
          </p:txBody>
        </p:sp>
        <p:sp>
          <p:nvSpPr>
            <p:cNvPr id="31" name="Flowchart: Process 30">
              <a:extLst>
                <a:ext uri="{FF2B5EF4-FFF2-40B4-BE49-F238E27FC236}">
                  <a16:creationId xmlns:a16="http://schemas.microsoft.com/office/drawing/2014/main" id="{561A1389-FC67-0B23-B029-79354147D275}"/>
                </a:ext>
              </a:extLst>
            </p:cNvPr>
            <p:cNvSpPr/>
            <p:nvPr/>
          </p:nvSpPr>
          <p:spPr>
            <a:xfrm rot="16200000">
              <a:off x="6152690" y="4908170"/>
              <a:ext cx="935952" cy="573884"/>
            </a:xfrm>
            <a:prstGeom prst="flowChartProcess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buClrTx/>
                <a:buSzTx/>
                <a:buFontTx/>
                <a:buNone/>
              </a:pPr>
              <a:r>
                <a:rPr lang="en-US" sz="1100" b="1" dirty="0">
                  <a:ln/>
                  <a:solidFill>
                    <a:schemeClr val="tx1"/>
                  </a:solidFill>
                  <a:cs typeface="Arial" panose="020B0604020202020204" pitchFamily="34" charset="0"/>
                </a:rPr>
                <a:t>Output</a:t>
              </a:r>
              <a:endParaRPr lang="en-IN" sz="1100" dirty="0">
                <a:solidFill>
                  <a:schemeClr val="tx1"/>
                </a:solidFill>
              </a:endParaRPr>
            </a:p>
          </p:txBody>
        </p:sp>
        <p:sp>
          <p:nvSpPr>
            <p:cNvPr id="32" name="Flowchart: Process 31">
              <a:extLst>
                <a:ext uri="{FF2B5EF4-FFF2-40B4-BE49-F238E27FC236}">
                  <a16:creationId xmlns:a16="http://schemas.microsoft.com/office/drawing/2014/main" id="{B7AE5299-0CAF-BD7A-74A4-CFA4A5D2690E}"/>
                </a:ext>
              </a:extLst>
            </p:cNvPr>
            <p:cNvSpPr/>
            <p:nvPr/>
          </p:nvSpPr>
          <p:spPr>
            <a:xfrm rot="16200000">
              <a:off x="9171473" y="2485584"/>
              <a:ext cx="935952" cy="568791"/>
            </a:xfrm>
            <a:prstGeom prst="flowChartProcess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buClrTx/>
                <a:buSzTx/>
                <a:buFontTx/>
                <a:buNone/>
              </a:pPr>
              <a:r>
                <a:rPr lang="en-US" altLang="en-US" sz="1100" b="1" dirty="0">
                  <a:ln/>
                  <a:solidFill>
                    <a:schemeClr val="tx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Algorithms</a:t>
              </a:r>
              <a:endParaRPr lang="en-IN" sz="1100" dirty="0">
                <a:solidFill>
                  <a:schemeClr val="tx1"/>
                </a:solidFill>
              </a:endParaRPr>
            </a:p>
          </p:txBody>
        </p:sp>
        <p:sp>
          <p:nvSpPr>
            <p:cNvPr id="33" name="Flowchart: Process 32">
              <a:extLst>
                <a:ext uri="{FF2B5EF4-FFF2-40B4-BE49-F238E27FC236}">
                  <a16:creationId xmlns:a16="http://schemas.microsoft.com/office/drawing/2014/main" id="{2EB707DE-D13B-8C84-70D7-671ECC6EC807}"/>
                </a:ext>
              </a:extLst>
            </p:cNvPr>
            <p:cNvSpPr/>
            <p:nvPr/>
          </p:nvSpPr>
          <p:spPr>
            <a:xfrm rot="16200000">
              <a:off x="9174019" y="4612459"/>
              <a:ext cx="935952" cy="573884"/>
            </a:xfrm>
            <a:prstGeom prst="flowChartProcess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buClrTx/>
                <a:buSzTx/>
                <a:buFontTx/>
                <a:buNone/>
              </a:pPr>
              <a:r>
                <a:rPr lang="en-US" sz="1100" b="1" dirty="0">
                  <a:ln/>
                  <a:solidFill>
                    <a:schemeClr val="tx1"/>
                  </a:solidFill>
                  <a:cs typeface="Arial" panose="020B0604020202020204" pitchFamily="34" charset="0"/>
                </a:rPr>
                <a:t>Output</a:t>
              </a:r>
              <a:endParaRPr lang="en-IN" sz="11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79" name="Picture 78" descr="A black and blue computer with blue circles and black lines&#10;&#10;AI-generated content may be incorrect.">
            <a:extLst>
              <a:ext uri="{FF2B5EF4-FFF2-40B4-BE49-F238E27FC236}">
                <a16:creationId xmlns:a16="http://schemas.microsoft.com/office/drawing/2014/main" id="{631391ED-E9DF-C07C-05C7-D598836D857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71" y="241193"/>
            <a:ext cx="457200" cy="457200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6FBDFAA9-D133-E06E-B4A4-C1C7A411D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8568" y="221787"/>
            <a:ext cx="1327395" cy="470469"/>
          </a:xfrm>
          <a:prstGeom prst="rect">
            <a:avLst/>
          </a:prstGeom>
        </p:spPr>
      </p:pic>
      <p:sp>
        <p:nvSpPr>
          <p:cNvPr id="81" name="Title 1">
            <a:extLst>
              <a:ext uri="{FF2B5EF4-FFF2-40B4-BE49-F238E27FC236}">
                <a16:creationId xmlns:a16="http://schemas.microsoft.com/office/drawing/2014/main" id="{CC18AA73-4FE8-110B-0821-119919CD567F}"/>
              </a:ext>
            </a:extLst>
          </p:cNvPr>
          <p:cNvSpPr txBox="1">
            <a:spLocks/>
          </p:cNvSpPr>
          <p:nvPr/>
        </p:nvSpPr>
        <p:spPr>
          <a:xfrm>
            <a:off x="731217" y="6144141"/>
            <a:ext cx="6236208" cy="4357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cap="all" spc="3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1200" b="1" cap="none" dirty="0">
                <a:solidFill>
                  <a:srgbClr val="DB9A8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Title: Advanced Computational Approaches For Cost-effective Urban Bus Service Planning</a:t>
            </a:r>
          </a:p>
          <a:p>
            <a:pPr>
              <a:lnSpc>
                <a:spcPct val="90000"/>
              </a:lnSpc>
            </a:pPr>
            <a:r>
              <a:rPr lang="en-US" sz="1200" b="1" cap="none" dirty="0">
                <a:solidFill>
                  <a:srgbClr val="DB9A8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Authors: Aditi Gupta, </a:t>
            </a:r>
            <a:r>
              <a:rPr lang="en-US" sz="1200" b="1" cap="none" dirty="0" err="1">
                <a:solidFill>
                  <a:srgbClr val="DB9A8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Debapratim</a:t>
            </a:r>
            <a:r>
              <a:rPr lang="en-US" sz="1200" b="1" cap="none" dirty="0">
                <a:solidFill>
                  <a:srgbClr val="DB9A8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Pandit, Sneha Sahni, Krati Sharma</a:t>
            </a:r>
          </a:p>
        </p:txBody>
      </p:sp>
      <p:sp>
        <p:nvSpPr>
          <p:cNvPr id="2" name="Slide Number Placeholder 1026">
            <a:extLst>
              <a:ext uri="{FF2B5EF4-FFF2-40B4-BE49-F238E27FC236}">
                <a16:creationId xmlns:a16="http://schemas.microsoft.com/office/drawing/2014/main" id="{59329ED2-840A-9237-B025-AF4111BF886F}"/>
              </a:ext>
            </a:extLst>
          </p:cNvPr>
          <p:cNvSpPr txBox="1">
            <a:spLocks/>
          </p:cNvSpPr>
          <p:nvPr/>
        </p:nvSpPr>
        <p:spPr>
          <a:xfrm>
            <a:off x="10703609" y="617943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E7843D-FF13-4365-9478-9625B70A2705}" type="slidenum">
              <a:rPr lang="en-US" sz="1400" smtClean="0"/>
              <a:pPr/>
              <a:t>10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789131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7A05E5-BAED-B659-0251-30C3F82480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EDAD8AEF-29CB-7EF7-FECF-09CE745D81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3188539"/>
              </p:ext>
            </p:extLst>
          </p:nvPr>
        </p:nvGraphicFramePr>
        <p:xfrm>
          <a:off x="8826438" y="914322"/>
          <a:ext cx="2630805" cy="15786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7DDA6E6D-2D27-B229-CABF-3F25C43130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1045793"/>
              </p:ext>
            </p:extLst>
          </p:nvPr>
        </p:nvGraphicFramePr>
        <p:xfrm>
          <a:off x="8825803" y="2521711"/>
          <a:ext cx="2631440" cy="15786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EA67F3FE-C2A4-7E52-061B-3C4FC3493D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6896356"/>
              </p:ext>
            </p:extLst>
          </p:nvPr>
        </p:nvGraphicFramePr>
        <p:xfrm>
          <a:off x="816036" y="914322"/>
          <a:ext cx="8023163" cy="307848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343006">
                  <a:extLst>
                    <a:ext uri="{9D8B030D-6E8A-4147-A177-3AD203B41FA5}">
                      <a16:colId xmlns:a16="http://schemas.microsoft.com/office/drawing/2014/main" val="2829088283"/>
                    </a:ext>
                  </a:extLst>
                </a:gridCol>
                <a:gridCol w="4680157">
                  <a:extLst>
                    <a:ext uri="{9D8B030D-6E8A-4147-A177-3AD203B41FA5}">
                      <a16:colId xmlns:a16="http://schemas.microsoft.com/office/drawing/2014/main" val="222166397"/>
                    </a:ext>
                  </a:extLst>
                </a:gridCol>
              </a:tblGrid>
              <a:tr h="203658">
                <a:tc>
                  <a:txBody>
                    <a:bodyPr/>
                    <a:lstStyle/>
                    <a:p>
                      <a:r>
                        <a:rPr lang="en-IN" sz="1400" dirty="0"/>
                        <a:t>Constraints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400" dirty="0"/>
                        <a:t>Relevance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7793822"/>
                  </a:ext>
                </a:extLst>
              </a:tr>
              <a:tr h="2036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IN" sz="1400" dirty="0"/>
                        <a:t>Maximum crowding level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IN" sz="1400" dirty="0"/>
                        <a:t>upper limit on passenger load per bus </a:t>
                      </a:r>
                      <a:r>
                        <a:rPr lang="en-IN" sz="1400" b="1" dirty="0"/>
                        <a:t>to maintain comfort</a:t>
                      </a:r>
                      <a:r>
                        <a:rPr lang="en-IN" sz="1400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2809921"/>
                  </a:ext>
                </a:extLst>
              </a:tr>
              <a:tr h="2036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IN" sz="1400" b="0" dirty="0"/>
                        <a:t>Maximum passenger waiting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IN" sz="1400" dirty="0"/>
                        <a:t>ensures </a:t>
                      </a:r>
                      <a:r>
                        <a:rPr lang="en-IN" sz="1400" b="1" dirty="0"/>
                        <a:t>acceptable waiting duration </a:t>
                      </a:r>
                      <a:r>
                        <a:rPr lang="en-IN" sz="1400" dirty="0"/>
                        <a:t>at stops.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144"/>
                  </a:ext>
                </a:extLst>
              </a:tr>
              <a:tr h="3462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IN" sz="1400" b="0" dirty="0"/>
                        <a:t>Maximum passenger loss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IN" sz="1400" b="1" dirty="0"/>
                        <a:t>restricts the number of passengers unable to board </a:t>
                      </a:r>
                      <a:r>
                        <a:rPr lang="en-IN" sz="1400" dirty="0"/>
                        <a:t>due to full capacity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7816398"/>
                  </a:ext>
                </a:extLst>
              </a:tr>
              <a:tr h="203658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IN" sz="1400" b="0" dirty="0"/>
                        <a:t>Minimum crowding / minimum load factor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IN" sz="1400" b="1" dirty="0"/>
                        <a:t>prevents underutilization </a:t>
                      </a:r>
                      <a:r>
                        <a:rPr lang="en-IN" sz="1400" dirty="0"/>
                        <a:t>of buses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0093114"/>
                  </a:ext>
                </a:extLst>
              </a:tr>
              <a:tr h="2036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IN" sz="1400" b="0" dirty="0"/>
                        <a:t>Minimum passengers per trip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IN" sz="1400" dirty="0"/>
                        <a:t>ensures </a:t>
                      </a:r>
                      <a:r>
                        <a:rPr lang="en-IN" sz="1400" b="1" dirty="0"/>
                        <a:t>each trip carries a reasonable passenger </a:t>
                      </a:r>
                      <a:r>
                        <a:rPr lang="en-IN" sz="1400" dirty="0"/>
                        <a:t>load for efficiency.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2676740"/>
                  </a:ext>
                </a:extLst>
              </a:tr>
              <a:tr h="2036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IN" sz="1400" b="0" dirty="0"/>
                        <a:t>Maximum operating cost per passenger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IN" sz="1400" dirty="0"/>
                        <a:t>caps </a:t>
                      </a:r>
                      <a:r>
                        <a:rPr lang="en-IN" sz="1400" b="1" dirty="0"/>
                        <a:t>expenditure relative to passenger volume</a:t>
                      </a:r>
                      <a:r>
                        <a:rPr lang="en-IN" sz="1400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0794192"/>
                  </a:ext>
                </a:extLst>
              </a:tr>
              <a:tr h="2036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IN" sz="1400" b="0" dirty="0"/>
                        <a:t>Minimum cost recovery ratio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400" dirty="0"/>
                        <a:t>ensures </a:t>
                      </a:r>
                      <a:r>
                        <a:rPr lang="en-US" sz="1400" b="1" dirty="0"/>
                        <a:t>sufficient revenue relative to total operating cost</a:t>
                      </a:r>
                      <a:endParaRPr lang="en-IN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3064092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26E0FA5D-565F-F354-5DCF-D7FDDA10579D}"/>
              </a:ext>
            </a:extLst>
          </p:cNvPr>
          <p:cNvSpPr txBox="1"/>
          <p:nvPr/>
        </p:nvSpPr>
        <p:spPr>
          <a:xfrm>
            <a:off x="1897667" y="4148764"/>
            <a:ext cx="94782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Developed to </a:t>
            </a:r>
            <a:r>
              <a:rPr lang="en-US" sz="1400" b="1" dirty="0"/>
              <a:t>replicate full-day bus operations </a:t>
            </a:r>
            <a:r>
              <a:rPr lang="en-US" sz="1400" dirty="0"/>
              <a:t>on Route S21 (</a:t>
            </a:r>
            <a:r>
              <a:rPr lang="en-US" sz="1400" dirty="0" err="1"/>
              <a:t>Bagbazar</a:t>
            </a:r>
            <a:r>
              <a:rPr lang="en-US" sz="1400" dirty="0"/>
              <a:t> ↔ Garia, 22 km, 13 segments).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Simulates </a:t>
            </a:r>
            <a:r>
              <a:rPr lang="en-US" sz="1400" b="1" dirty="0"/>
              <a:t>trip-by-trip movement </a:t>
            </a:r>
            <a:r>
              <a:rPr lang="en-US" sz="1400" dirty="0"/>
              <a:t>in both UP and DN directions.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Calculates boarding, alighting, and bus occupancy at each stop </a:t>
            </a:r>
            <a:r>
              <a:rPr lang="en-IN" sz="1400" dirty="0"/>
              <a:t>using </a:t>
            </a:r>
            <a:r>
              <a:rPr lang="en-IN" sz="1400" b="1" dirty="0"/>
              <a:t>OD matrices</a:t>
            </a:r>
            <a:r>
              <a:rPr lang="en-US" sz="1400" dirty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Records </a:t>
            </a:r>
            <a:r>
              <a:rPr lang="en-US" sz="1400" b="1" dirty="0"/>
              <a:t>lost passengers due to overcrowding </a:t>
            </a:r>
            <a:r>
              <a:rPr lang="en-US" sz="1400" dirty="0"/>
              <a:t>and added to </a:t>
            </a:r>
            <a:r>
              <a:rPr lang="en-US" sz="1400" b="1" dirty="0"/>
              <a:t>system cost</a:t>
            </a:r>
            <a:r>
              <a:rPr lang="en-US" sz="1400" dirty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Evaluates </a:t>
            </a:r>
            <a:r>
              <a:rPr lang="en-US" sz="1400" b="1" dirty="0"/>
              <a:t>user costs </a:t>
            </a:r>
            <a:r>
              <a:rPr lang="en-US" sz="1400" dirty="0"/>
              <a:t>(waiting, in-vehicle, unserved passengers) and </a:t>
            </a:r>
            <a:r>
              <a:rPr lang="en-US" sz="1400" b="1" dirty="0"/>
              <a:t>operator costs</a:t>
            </a:r>
            <a:r>
              <a:rPr lang="en-US" sz="1400" dirty="0"/>
              <a:t> (fuel, crew, maintenance, penalties).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Simulation dispatches buses hourly based on </a:t>
            </a:r>
            <a:r>
              <a:rPr lang="en-US" sz="1400" b="1" dirty="0"/>
              <a:t>time-block frequencies</a:t>
            </a:r>
            <a:r>
              <a:rPr lang="en-US" sz="1400" dirty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b="1" dirty="0"/>
              <a:t>Minimize total social cost (User + Operator)</a:t>
            </a:r>
            <a:r>
              <a:rPr lang="en-US" sz="1400" dirty="0"/>
              <a:t> while improving reliability &amp; equity.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A </a:t>
            </a:r>
            <a:r>
              <a:rPr lang="en-US" sz="1400" b="1" dirty="0"/>
              <a:t>frequency range</a:t>
            </a:r>
            <a:r>
              <a:rPr lang="en-US" sz="1400" dirty="0"/>
              <a:t> is predefined for each time block to allow algorithms to </a:t>
            </a:r>
            <a:r>
              <a:rPr lang="en-US" sz="1400" b="1" dirty="0"/>
              <a:t>search and optimize within operational limits.</a:t>
            </a:r>
            <a:endParaRPr lang="en-US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E70483B-9B2D-59B5-D3F2-DE09633B36C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6037" y="4433894"/>
            <a:ext cx="1166627" cy="1166627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A54E6E2D-97E3-B036-3FB0-20EAC3B707D2}"/>
              </a:ext>
            </a:extLst>
          </p:cNvPr>
          <p:cNvSpPr txBox="1">
            <a:spLocks/>
          </p:cNvSpPr>
          <p:nvPr/>
        </p:nvSpPr>
        <p:spPr>
          <a:xfrm>
            <a:off x="1138911" y="278155"/>
            <a:ext cx="10689336" cy="5822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cap="all" spc="3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IN" sz="2800" b="1" cap="none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Simulation–Optimization Framework</a:t>
            </a:r>
          </a:p>
        </p:txBody>
      </p:sp>
      <p:pic>
        <p:nvPicPr>
          <p:cNvPr id="17" name="Picture 16" descr="A black and blue computer with blue circles and black lines&#10;&#10;AI-generated content may be incorrect.">
            <a:extLst>
              <a:ext uri="{FF2B5EF4-FFF2-40B4-BE49-F238E27FC236}">
                <a16:creationId xmlns:a16="http://schemas.microsoft.com/office/drawing/2014/main" id="{99F33877-8BC4-9851-26BC-5806EEC1954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71" y="241193"/>
            <a:ext cx="457200" cy="4572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5FCDF44-D664-44F5-10FD-BC6D78FA25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48568" y="221787"/>
            <a:ext cx="1327395" cy="470469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A6B10474-5B59-CC22-F7B1-3F805740B6D4}"/>
              </a:ext>
            </a:extLst>
          </p:cNvPr>
          <p:cNvSpPr txBox="1">
            <a:spLocks/>
          </p:cNvSpPr>
          <p:nvPr/>
        </p:nvSpPr>
        <p:spPr>
          <a:xfrm>
            <a:off x="731217" y="6144141"/>
            <a:ext cx="6236208" cy="4357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cap="all" spc="3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1200" b="1" cap="none" dirty="0">
                <a:solidFill>
                  <a:srgbClr val="DB9A8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Title: Advanced Computational Approaches For Cost-effective Urban Bus Service Planning</a:t>
            </a:r>
          </a:p>
          <a:p>
            <a:pPr>
              <a:lnSpc>
                <a:spcPct val="90000"/>
              </a:lnSpc>
            </a:pPr>
            <a:r>
              <a:rPr lang="en-US" sz="1200" b="1" cap="none" dirty="0">
                <a:solidFill>
                  <a:srgbClr val="DB9A8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Authors: Aditi Gupta, </a:t>
            </a:r>
            <a:r>
              <a:rPr lang="en-US" sz="1200" b="1" cap="none" dirty="0" err="1">
                <a:solidFill>
                  <a:srgbClr val="DB9A8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Debapratim</a:t>
            </a:r>
            <a:r>
              <a:rPr lang="en-US" sz="1200" b="1" cap="none" dirty="0">
                <a:solidFill>
                  <a:srgbClr val="DB9A8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Pandit, Sneha Sahni, Krati Sharma</a:t>
            </a:r>
          </a:p>
        </p:txBody>
      </p:sp>
      <p:sp>
        <p:nvSpPr>
          <p:cNvPr id="2" name="Slide Number Placeholder 1026">
            <a:extLst>
              <a:ext uri="{FF2B5EF4-FFF2-40B4-BE49-F238E27FC236}">
                <a16:creationId xmlns:a16="http://schemas.microsoft.com/office/drawing/2014/main" id="{680FF456-A947-D0D9-A4A3-1DC288E45290}"/>
              </a:ext>
            </a:extLst>
          </p:cNvPr>
          <p:cNvSpPr txBox="1">
            <a:spLocks/>
          </p:cNvSpPr>
          <p:nvPr/>
        </p:nvSpPr>
        <p:spPr>
          <a:xfrm>
            <a:off x="10703609" y="617943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E7843D-FF13-4365-9478-9625B70A2705}" type="slidenum">
              <a:rPr lang="en-US" sz="1400" smtClean="0"/>
              <a:pPr/>
              <a:t>11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78772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D93094-BF4F-F813-77DE-911E8B2213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68B2C62-7648-4430-90D5-AE0F252AF1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D0195E-7F27-4D06-9427-0C121D721A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D74C2FC-3228-4FC1-B97B-87AD35508D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A666DFAF-AA55-38C7-DA94-AFA33FD1F84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1457818"/>
              </p:ext>
            </p:extLst>
          </p:nvPr>
        </p:nvGraphicFramePr>
        <p:xfrm>
          <a:off x="816037" y="795789"/>
          <a:ext cx="7231369" cy="20729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2061">
                  <a:extLst>
                    <a:ext uri="{9D8B030D-6E8A-4147-A177-3AD203B41FA5}">
                      <a16:colId xmlns:a16="http://schemas.microsoft.com/office/drawing/2014/main" val="196222161"/>
                    </a:ext>
                  </a:extLst>
                </a:gridCol>
                <a:gridCol w="1448998">
                  <a:extLst>
                    <a:ext uri="{9D8B030D-6E8A-4147-A177-3AD203B41FA5}">
                      <a16:colId xmlns:a16="http://schemas.microsoft.com/office/drawing/2014/main" val="2575409289"/>
                    </a:ext>
                  </a:extLst>
                </a:gridCol>
                <a:gridCol w="1769369">
                  <a:extLst>
                    <a:ext uri="{9D8B030D-6E8A-4147-A177-3AD203B41FA5}">
                      <a16:colId xmlns:a16="http://schemas.microsoft.com/office/drawing/2014/main" val="287687435"/>
                    </a:ext>
                  </a:extLst>
                </a:gridCol>
                <a:gridCol w="2230941">
                  <a:extLst>
                    <a:ext uri="{9D8B030D-6E8A-4147-A177-3AD203B41FA5}">
                      <a16:colId xmlns:a16="http://schemas.microsoft.com/office/drawing/2014/main" val="917828861"/>
                    </a:ext>
                  </a:extLst>
                </a:gridCol>
              </a:tblGrid>
              <a:tr h="378766">
                <a:tc>
                  <a:txBody>
                    <a:bodyPr/>
                    <a:lstStyle/>
                    <a:p>
                      <a:pPr marL="71120">
                        <a:spcBef>
                          <a:spcPts val="45"/>
                        </a:spcBef>
                        <a:buNone/>
                      </a:pPr>
                      <a:r>
                        <a:rPr lang="en-IN" sz="1200" dirty="0">
                          <a:effectLst/>
                        </a:rPr>
                        <a:t>Algorithm</a:t>
                      </a:r>
                      <a:endParaRPr lang="en-IN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50274" marR="150274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spcBef>
                          <a:spcPts val="45"/>
                        </a:spcBef>
                        <a:buNone/>
                      </a:pPr>
                      <a:r>
                        <a:rPr lang="en-IN" sz="1200" dirty="0">
                          <a:effectLst/>
                        </a:rPr>
                        <a:t>Optimized cost </a:t>
                      </a:r>
                      <a:endParaRPr lang="en-IN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50274" marR="150274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spcBef>
                          <a:spcPts val="45"/>
                        </a:spcBef>
                        <a:buNone/>
                      </a:pPr>
                      <a:r>
                        <a:rPr lang="en-IN" sz="1200" dirty="0">
                          <a:effectLst/>
                        </a:rPr>
                        <a:t>Percentage reduction from initial cost</a:t>
                      </a:r>
                      <a:endParaRPr lang="en-IN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50274" marR="150274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spcBef>
                          <a:spcPts val="45"/>
                        </a:spcBef>
                        <a:buNone/>
                      </a:pPr>
                      <a:r>
                        <a:rPr lang="en-IN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Remarks</a:t>
                      </a:r>
                    </a:p>
                  </a:txBody>
                  <a:tcPr marL="150274" marR="150274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434002"/>
                  </a:ext>
                </a:extLst>
              </a:tr>
              <a:tr h="368499">
                <a:tc>
                  <a:txBody>
                    <a:bodyPr/>
                    <a:lstStyle/>
                    <a:p>
                      <a:pPr marL="71120">
                        <a:spcBef>
                          <a:spcPts val="45"/>
                        </a:spcBef>
                        <a:buNone/>
                      </a:pPr>
                      <a:r>
                        <a:rPr lang="en-IN" sz="1200" b="1" dirty="0">
                          <a:effectLst/>
                        </a:rPr>
                        <a:t>Genetic Algorithm</a:t>
                      </a:r>
                      <a:endParaRPr lang="en-IN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50274" marR="150274" marT="0" marB="0"/>
                </a:tc>
                <a:tc>
                  <a:txBody>
                    <a:bodyPr/>
                    <a:lstStyle/>
                    <a:p>
                      <a:pPr marL="71120">
                        <a:spcBef>
                          <a:spcPts val="45"/>
                        </a:spcBef>
                        <a:buNone/>
                      </a:pPr>
                      <a:r>
                        <a:rPr lang="en-IN" sz="1200">
                          <a:effectLst/>
                        </a:rPr>
                        <a:t>Rs 2,110,848.89</a:t>
                      </a:r>
                      <a:endParaRPr lang="en-IN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50274" marR="150274" marT="0" marB="0"/>
                </a:tc>
                <a:tc>
                  <a:txBody>
                    <a:bodyPr/>
                    <a:lstStyle/>
                    <a:p>
                      <a:pPr marL="71120" algn="just">
                        <a:spcBef>
                          <a:spcPts val="45"/>
                        </a:spcBef>
                        <a:buNone/>
                      </a:pPr>
                      <a:r>
                        <a:rPr lang="en-IN" sz="1200" dirty="0">
                          <a:effectLst/>
                        </a:rPr>
                        <a:t>12.59%</a:t>
                      </a:r>
                      <a:endParaRPr lang="en-IN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50274" marR="150274" marT="0" marB="0"/>
                </a:tc>
                <a:tc>
                  <a:txBody>
                    <a:bodyPr/>
                    <a:lstStyle/>
                    <a:p>
                      <a:pPr marL="71120" algn="just">
                        <a:spcBef>
                          <a:spcPts val="45"/>
                        </a:spcBef>
                        <a:buNone/>
                      </a:pPr>
                      <a:r>
                        <a:rPr lang="en-IN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Stable, moderate convergence</a:t>
                      </a:r>
                    </a:p>
                  </a:txBody>
                  <a:tcPr marL="150274" marR="150274" marT="0" marB="0"/>
                </a:tc>
                <a:extLst>
                  <a:ext uri="{0D108BD9-81ED-4DB2-BD59-A6C34878D82A}">
                    <a16:rowId xmlns:a16="http://schemas.microsoft.com/office/drawing/2014/main" val="3704005683"/>
                  </a:ext>
                </a:extLst>
              </a:tr>
              <a:tr h="441894">
                <a:tc>
                  <a:txBody>
                    <a:bodyPr/>
                    <a:lstStyle/>
                    <a:p>
                      <a:pPr marL="71120">
                        <a:spcBef>
                          <a:spcPts val="45"/>
                        </a:spcBef>
                        <a:buNone/>
                      </a:pPr>
                      <a:r>
                        <a:rPr lang="en-IN" sz="1200" b="1" dirty="0">
                          <a:effectLst/>
                        </a:rPr>
                        <a:t>Particle Swarm Optimization</a:t>
                      </a:r>
                      <a:endParaRPr lang="en-IN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50274" marR="150274" marT="0" marB="0"/>
                </a:tc>
                <a:tc>
                  <a:txBody>
                    <a:bodyPr/>
                    <a:lstStyle/>
                    <a:p>
                      <a:pPr marL="71120">
                        <a:spcBef>
                          <a:spcPts val="45"/>
                        </a:spcBef>
                        <a:buNone/>
                      </a:pPr>
                      <a:r>
                        <a:rPr lang="en-IN" sz="1200">
                          <a:effectLst/>
                        </a:rPr>
                        <a:t>Rs 2,089,531.79</a:t>
                      </a:r>
                      <a:endParaRPr lang="en-IN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50274" marR="150274" marT="0" marB="0"/>
                </a:tc>
                <a:tc>
                  <a:txBody>
                    <a:bodyPr/>
                    <a:lstStyle/>
                    <a:p>
                      <a:pPr marL="71120" algn="just">
                        <a:spcBef>
                          <a:spcPts val="45"/>
                        </a:spcBef>
                        <a:buNone/>
                      </a:pPr>
                      <a:r>
                        <a:rPr lang="en-IN" sz="1200" dirty="0">
                          <a:effectLst/>
                        </a:rPr>
                        <a:t>13.47%</a:t>
                      </a:r>
                      <a:endParaRPr lang="en-IN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50274" marR="150274" marT="0" marB="0"/>
                </a:tc>
                <a:tc>
                  <a:txBody>
                    <a:bodyPr/>
                    <a:lstStyle/>
                    <a:p>
                      <a:pPr marL="71120" algn="just">
                        <a:spcBef>
                          <a:spcPts val="45"/>
                        </a:spcBef>
                        <a:buNone/>
                      </a:pPr>
                      <a:r>
                        <a:rPr lang="en-US" sz="1200" dirty="0"/>
                        <a:t>Best performer with lowest cost, fastest convergence</a:t>
                      </a:r>
                      <a:endParaRPr lang="en-IN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50274" marR="150274" marT="0" marB="0"/>
                </a:tc>
                <a:extLst>
                  <a:ext uri="{0D108BD9-81ED-4DB2-BD59-A6C34878D82A}">
                    <a16:rowId xmlns:a16="http://schemas.microsoft.com/office/drawing/2014/main" val="1804044306"/>
                  </a:ext>
                </a:extLst>
              </a:tr>
              <a:tr h="441894">
                <a:tc>
                  <a:txBody>
                    <a:bodyPr/>
                    <a:lstStyle/>
                    <a:p>
                      <a:pPr marL="71120">
                        <a:spcBef>
                          <a:spcPts val="45"/>
                        </a:spcBef>
                        <a:buNone/>
                      </a:pPr>
                      <a:r>
                        <a:rPr lang="en-IN" sz="1200" b="1" dirty="0">
                          <a:effectLst/>
                        </a:rPr>
                        <a:t>Simulated Annealing</a:t>
                      </a:r>
                      <a:endParaRPr lang="en-IN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50274" marR="150274" marT="0" marB="0"/>
                </a:tc>
                <a:tc>
                  <a:txBody>
                    <a:bodyPr/>
                    <a:lstStyle/>
                    <a:p>
                      <a:pPr marL="71120">
                        <a:spcBef>
                          <a:spcPts val="45"/>
                        </a:spcBef>
                        <a:buNone/>
                      </a:pPr>
                      <a:r>
                        <a:rPr lang="en-IN" sz="1200">
                          <a:effectLst/>
                        </a:rPr>
                        <a:t>Rs 2,143,004.95</a:t>
                      </a:r>
                      <a:endParaRPr lang="en-IN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50274" marR="150274" marT="0" marB="0"/>
                </a:tc>
                <a:tc>
                  <a:txBody>
                    <a:bodyPr/>
                    <a:lstStyle/>
                    <a:p>
                      <a:pPr marL="71120" algn="just">
                        <a:spcBef>
                          <a:spcPts val="45"/>
                        </a:spcBef>
                        <a:buNone/>
                      </a:pPr>
                      <a:r>
                        <a:rPr lang="en-IN" sz="1200" dirty="0">
                          <a:effectLst/>
                        </a:rPr>
                        <a:t>11.26%</a:t>
                      </a:r>
                      <a:endParaRPr lang="en-IN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50274" marR="150274" marT="0" marB="0"/>
                </a:tc>
                <a:tc>
                  <a:txBody>
                    <a:bodyPr/>
                    <a:lstStyle/>
                    <a:p>
                      <a:pPr marL="71120" algn="just">
                        <a:spcBef>
                          <a:spcPts val="45"/>
                        </a:spcBef>
                        <a:buNone/>
                      </a:pPr>
                      <a:r>
                        <a:rPr lang="en-IN" sz="1200" dirty="0"/>
                        <a:t>Near-optimal, stable results</a:t>
                      </a:r>
                      <a:endParaRPr lang="en-IN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50274" marR="150274" marT="0" marB="0"/>
                </a:tc>
                <a:extLst>
                  <a:ext uri="{0D108BD9-81ED-4DB2-BD59-A6C34878D82A}">
                    <a16:rowId xmlns:a16="http://schemas.microsoft.com/office/drawing/2014/main" val="1353951598"/>
                  </a:ext>
                </a:extLst>
              </a:tr>
              <a:tr h="441894">
                <a:tc>
                  <a:txBody>
                    <a:bodyPr/>
                    <a:lstStyle/>
                    <a:p>
                      <a:pPr marL="71120">
                        <a:spcBef>
                          <a:spcPts val="45"/>
                        </a:spcBef>
                        <a:buNone/>
                      </a:pPr>
                      <a:r>
                        <a:rPr lang="en-IN" sz="1200" b="1" dirty="0">
                          <a:effectLst/>
                        </a:rPr>
                        <a:t>Ant Colony Optimization</a:t>
                      </a:r>
                      <a:endParaRPr lang="en-IN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50274" marR="150274" marT="0" marB="0"/>
                </a:tc>
                <a:tc>
                  <a:txBody>
                    <a:bodyPr/>
                    <a:lstStyle/>
                    <a:p>
                      <a:pPr marL="71120">
                        <a:spcBef>
                          <a:spcPts val="45"/>
                        </a:spcBef>
                        <a:buNone/>
                      </a:pPr>
                      <a:r>
                        <a:rPr lang="en-IN" sz="1200" dirty="0">
                          <a:effectLst/>
                        </a:rPr>
                        <a:t>Rs 2,097,311.54</a:t>
                      </a:r>
                      <a:endParaRPr lang="en-IN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50274" marR="150274" marT="0" marB="0"/>
                </a:tc>
                <a:tc>
                  <a:txBody>
                    <a:bodyPr/>
                    <a:lstStyle/>
                    <a:p>
                      <a:pPr marL="71120" algn="just">
                        <a:spcBef>
                          <a:spcPts val="45"/>
                        </a:spcBef>
                        <a:buNone/>
                      </a:pPr>
                      <a:r>
                        <a:rPr lang="en-IN" sz="1200" dirty="0">
                          <a:effectLst/>
                        </a:rPr>
                        <a:t>13.15%</a:t>
                      </a:r>
                      <a:endParaRPr lang="en-IN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50274" marR="150274" marT="0" marB="0"/>
                </a:tc>
                <a:tc>
                  <a:txBody>
                    <a:bodyPr/>
                    <a:lstStyle/>
                    <a:p>
                      <a:pPr marL="71120" algn="just">
                        <a:spcBef>
                          <a:spcPts val="45"/>
                        </a:spcBef>
                        <a:buNone/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Robust but slower and less consistent</a:t>
                      </a:r>
                      <a:endParaRPr lang="en-IN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50274" marR="150274" marT="0" marB="0"/>
                </a:tc>
                <a:extLst>
                  <a:ext uri="{0D108BD9-81ED-4DB2-BD59-A6C34878D82A}">
                    <a16:rowId xmlns:a16="http://schemas.microsoft.com/office/drawing/2014/main" val="3242003202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CEB83973-4469-C744-AD47-789FD2122494}"/>
              </a:ext>
            </a:extLst>
          </p:cNvPr>
          <p:cNvSpPr txBox="1">
            <a:spLocks/>
          </p:cNvSpPr>
          <p:nvPr/>
        </p:nvSpPr>
        <p:spPr>
          <a:xfrm>
            <a:off x="1109412" y="278155"/>
            <a:ext cx="10689336" cy="5822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cap="all" spc="3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IN" sz="2800" b="1" cap="none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Results &amp; Comparison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DA9A8B62-274A-485E-0ACA-9B7877ED08D8}"/>
              </a:ext>
            </a:extLst>
          </p:cNvPr>
          <p:cNvSpPr txBox="1">
            <a:spLocks/>
          </p:cNvSpPr>
          <p:nvPr/>
        </p:nvSpPr>
        <p:spPr>
          <a:xfrm>
            <a:off x="-2076985" y="5428773"/>
            <a:ext cx="4327286" cy="20437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N" sz="900" dirty="0">
                <a:ea typeface="Calibri" panose="020F0502020204030204" pitchFamily="34" charset="0"/>
                <a:cs typeface="Calibri" panose="020F0502020204030204" pitchFamily="34" charset="0"/>
              </a:rPr>
              <a:t>Table: Comparison Matrix of different Algorithms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A85711B-D8E1-02FE-0BA9-BB82CCCAE2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822" y="3085743"/>
            <a:ext cx="3857209" cy="288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CC3BEB-04EF-A615-8F6F-84B621A05D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109" y="2890713"/>
            <a:ext cx="3715508" cy="278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ED1DE52-8627-3486-B581-5CAD1E384A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28" y="2921020"/>
            <a:ext cx="3481713" cy="2612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A graph of blue rectangular bars&#10;&#10;AI-generated content may be incorrect.">
            <a:extLst>
              <a:ext uri="{FF2B5EF4-FFF2-40B4-BE49-F238E27FC236}">
                <a16:creationId xmlns:a16="http://schemas.microsoft.com/office/drawing/2014/main" id="{9FB20B50-62D0-15E1-733B-AC084C99C6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7406" y="776125"/>
            <a:ext cx="3529089" cy="2520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4DA2E57-EFC7-EC85-4E94-ECBB06005A7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0100" y="5605054"/>
            <a:ext cx="442906" cy="44290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B763C14-5F90-AC76-8426-60F65E6F2084}"/>
              </a:ext>
            </a:extLst>
          </p:cNvPr>
          <p:cNvSpPr txBox="1"/>
          <p:nvPr/>
        </p:nvSpPr>
        <p:spPr>
          <a:xfrm>
            <a:off x="1272935" y="5595674"/>
            <a:ext cx="704810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dirty="0"/>
              <a:t>All algorithms achieved </a:t>
            </a:r>
            <a:r>
              <a:rPr lang="en-US" sz="1300" b="1" dirty="0"/>
              <a:t>11–13% system cost reduction </a:t>
            </a:r>
            <a:r>
              <a:rPr lang="en-US" sz="1300" dirty="0"/>
              <a:t>in initial frequency </a:t>
            </a:r>
            <a:r>
              <a:rPr lang="en-US" sz="1300" b="1" dirty="0"/>
              <a:t>of Rs </a:t>
            </a:r>
            <a:r>
              <a:rPr lang="en-IN" sz="1300" b="1" dirty="0"/>
              <a:t>2,414,837.34</a:t>
            </a:r>
            <a:r>
              <a:rPr lang="en-US" sz="1300" dirty="0"/>
              <a:t>, but </a:t>
            </a:r>
            <a:r>
              <a:rPr lang="en-US" sz="1300" b="1" dirty="0"/>
              <a:t>PSO</a:t>
            </a:r>
            <a:r>
              <a:rPr lang="en-US" sz="1300" dirty="0"/>
              <a:t> showed </a:t>
            </a:r>
            <a:r>
              <a:rPr lang="en-US" sz="1300" b="1" dirty="0"/>
              <a:t>fastest and most stable convergence </a:t>
            </a:r>
            <a:r>
              <a:rPr lang="en-US" sz="1300" dirty="0"/>
              <a:t>giving best overall performance.</a:t>
            </a:r>
            <a:endParaRPr lang="en-IN" sz="1300" dirty="0"/>
          </a:p>
        </p:txBody>
      </p:sp>
      <p:pic>
        <p:nvPicPr>
          <p:cNvPr id="21" name="Picture 20" descr="A blue and black graphic with people on top of them&#10;&#10;AI-generated content may be incorrect.">
            <a:extLst>
              <a:ext uri="{FF2B5EF4-FFF2-40B4-BE49-F238E27FC236}">
                <a16:creationId xmlns:a16="http://schemas.microsoft.com/office/drawing/2014/main" id="{9FC713A4-1266-8C48-C946-9CCBFFE3E25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0" y="258062"/>
            <a:ext cx="429979" cy="42997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DC6BDC2-CE28-0CC2-BCFA-6408A318C9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48568" y="221787"/>
            <a:ext cx="1327395" cy="470469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836DD68F-25B0-E1D4-EDF7-6A5DDB6EEE2E}"/>
              </a:ext>
            </a:extLst>
          </p:cNvPr>
          <p:cNvSpPr txBox="1">
            <a:spLocks/>
          </p:cNvSpPr>
          <p:nvPr/>
        </p:nvSpPr>
        <p:spPr>
          <a:xfrm>
            <a:off x="731217" y="6144141"/>
            <a:ext cx="6236208" cy="4357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cap="all" spc="3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1200" b="1" cap="none" dirty="0">
                <a:solidFill>
                  <a:srgbClr val="DB9A8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Title: Advanced Computational Approaches For Cost-effective Urban Bus Service Planning</a:t>
            </a:r>
          </a:p>
          <a:p>
            <a:pPr>
              <a:lnSpc>
                <a:spcPct val="90000"/>
              </a:lnSpc>
            </a:pPr>
            <a:r>
              <a:rPr lang="en-US" sz="1200" b="1" cap="none" dirty="0">
                <a:solidFill>
                  <a:srgbClr val="DB9A8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Authors: Aditi Gupta, </a:t>
            </a:r>
            <a:r>
              <a:rPr lang="en-US" sz="1200" b="1" cap="none" dirty="0" err="1">
                <a:solidFill>
                  <a:srgbClr val="DB9A8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Debapratim</a:t>
            </a:r>
            <a:r>
              <a:rPr lang="en-US" sz="1200" b="1" cap="none" dirty="0">
                <a:solidFill>
                  <a:srgbClr val="DB9A8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Pandit, Sneha Sahni, Krati Sharma</a:t>
            </a:r>
          </a:p>
        </p:txBody>
      </p:sp>
      <p:sp>
        <p:nvSpPr>
          <p:cNvPr id="2" name="Slide Number Placeholder 1026">
            <a:extLst>
              <a:ext uri="{FF2B5EF4-FFF2-40B4-BE49-F238E27FC236}">
                <a16:creationId xmlns:a16="http://schemas.microsoft.com/office/drawing/2014/main" id="{283ADD72-546C-EDD7-B202-49A94419BBE7}"/>
              </a:ext>
            </a:extLst>
          </p:cNvPr>
          <p:cNvSpPr txBox="1">
            <a:spLocks/>
          </p:cNvSpPr>
          <p:nvPr/>
        </p:nvSpPr>
        <p:spPr>
          <a:xfrm>
            <a:off x="10703609" y="617943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E7843D-FF13-4365-9478-9625B70A2705}" type="slidenum">
              <a:rPr lang="en-US" sz="1400" smtClean="0"/>
              <a:pPr/>
              <a:t>12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256861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9F1C93-6010-A9F8-E90F-FCBC50D7A2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8DB004EE-F0CA-5452-5C18-A536B6A1B6A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219629"/>
              </p:ext>
            </p:extLst>
          </p:nvPr>
        </p:nvGraphicFramePr>
        <p:xfrm>
          <a:off x="816036" y="2726676"/>
          <a:ext cx="6597482" cy="3352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57614">
                  <a:extLst>
                    <a:ext uri="{9D8B030D-6E8A-4147-A177-3AD203B41FA5}">
                      <a16:colId xmlns:a16="http://schemas.microsoft.com/office/drawing/2014/main" val="3220632905"/>
                    </a:ext>
                  </a:extLst>
                </a:gridCol>
                <a:gridCol w="376982">
                  <a:extLst>
                    <a:ext uri="{9D8B030D-6E8A-4147-A177-3AD203B41FA5}">
                      <a16:colId xmlns:a16="http://schemas.microsoft.com/office/drawing/2014/main" val="1503376163"/>
                    </a:ext>
                  </a:extLst>
                </a:gridCol>
                <a:gridCol w="450126">
                  <a:extLst>
                    <a:ext uri="{9D8B030D-6E8A-4147-A177-3AD203B41FA5}">
                      <a16:colId xmlns:a16="http://schemas.microsoft.com/office/drawing/2014/main" val="4019112953"/>
                    </a:ext>
                  </a:extLst>
                </a:gridCol>
                <a:gridCol w="450126">
                  <a:extLst>
                    <a:ext uri="{9D8B030D-6E8A-4147-A177-3AD203B41FA5}">
                      <a16:colId xmlns:a16="http://schemas.microsoft.com/office/drawing/2014/main" val="913778941"/>
                    </a:ext>
                  </a:extLst>
                </a:gridCol>
                <a:gridCol w="450126">
                  <a:extLst>
                    <a:ext uri="{9D8B030D-6E8A-4147-A177-3AD203B41FA5}">
                      <a16:colId xmlns:a16="http://schemas.microsoft.com/office/drawing/2014/main" val="383363504"/>
                    </a:ext>
                  </a:extLst>
                </a:gridCol>
                <a:gridCol w="546638">
                  <a:extLst>
                    <a:ext uri="{9D8B030D-6E8A-4147-A177-3AD203B41FA5}">
                      <a16:colId xmlns:a16="http://schemas.microsoft.com/office/drawing/2014/main" val="2368161308"/>
                    </a:ext>
                  </a:extLst>
                </a:gridCol>
                <a:gridCol w="546638">
                  <a:extLst>
                    <a:ext uri="{9D8B030D-6E8A-4147-A177-3AD203B41FA5}">
                      <a16:colId xmlns:a16="http://schemas.microsoft.com/office/drawing/2014/main" val="1991401091"/>
                    </a:ext>
                  </a:extLst>
                </a:gridCol>
                <a:gridCol w="389904">
                  <a:extLst>
                    <a:ext uri="{9D8B030D-6E8A-4147-A177-3AD203B41FA5}">
                      <a16:colId xmlns:a16="http://schemas.microsoft.com/office/drawing/2014/main" val="1890750832"/>
                    </a:ext>
                  </a:extLst>
                </a:gridCol>
                <a:gridCol w="389904">
                  <a:extLst>
                    <a:ext uri="{9D8B030D-6E8A-4147-A177-3AD203B41FA5}">
                      <a16:colId xmlns:a16="http://schemas.microsoft.com/office/drawing/2014/main" val="1455851124"/>
                    </a:ext>
                  </a:extLst>
                </a:gridCol>
                <a:gridCol w="389904">
                  <a:extLst>
                    <a:ext uri="{9D8B030D-6E8A-4147-A177-3AD203B41FA5}">
                      <a16:colId xmlns:a16="http://schemas.microsoft.com/office/drawing/2014/main" val="1732126873"/>
                    </a:ext>
                  </a:extLst>
                </a:gridCol>
                <a:gridCol w="389904">
                  <a:extLst>
                    <a:ext uri="{9D8B030D-6E8A-4147-A177-3AD203B41FA5}">
                      <a16:colId xmlns:a16="http://schemas.microsoft.com/office/drawing/2014/main" val="2457667680"/>
                    </a:ext>
                  </a:extLst>
                </a:gridCol>
                <a:gridCol w="389904">
                  <a:extLst>
                    <a:ext uri="{9D8B030D-6E8A-4147-A177-3AD203B41FA5}">
                      <a16:colId xmlns:a16="http://schemas.microsoft.com/office/drawing/2014/main" val="21540319"/>
                    </a:ext>
                  </a:extLst>
                </a:gridCol>
                <a:gridCol w="389904">
                  <a:extLst>
                    <a:ext uri="{9D8B030D-6E8A-4147-A177-3AD203B41FA5}">
                      <a16:colId xmlns:a16="http://schemas.microsoft.com/office/drawing/2014/main" val="3982441904"/>
                    </a:ext>
                  </a:extLst>
                </a:gridCol>
                <a:gridCol w="389904">
                  <a:extLst>
                    <a:ext uri="{9D8B030D-6E8A-4147-A177-3AD203B41FA5}">
                      <a16:colId xmlns:a16="http://schemas.microsoft.com/office/drawing/2014/main" val="569756610"/>
                    </a:ext>
                  </a:extLst>
                </a:gridCol>
                <a:gridCol w="389904">
                  <a:extLst>
                    <a:ext uri="{9D8B030D-6E8A-4147-A177-3AD203B41FA5}">
                      <a16:colId xmlns:a16="http://schemas.microsoft.com/office/drawing/2014/main" val="170146342"/>
                    </a:ext>
                  </a:extLst>
                </a:gridCol>
              </a:tblGrid>
              <a:tr h="433588">
                <a:tc row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 dirty="0">
                          <a:effectLst/>
                        </a:rPr>
                        <a:t>Period </a:t>
                      </a:r>
                      <a:endParaRPr lang="en-IN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 anchor="ctr"/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Frequency range UP 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 dirty="0">
                          <a:effectLst/>
                        </a:rPr>
                        <a:t>Frequency range DN </a:t>
                      </a:r>
                      <a:endParaRPr lang="en-IN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Ride check Method Frequency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IN" sz="1100">
                          <a:effectLst/>
                        </a:rPr>
                        <a:t>GA 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IN" sz="1100">
                          <a:effectLst/>
                        </a:rPr>
                        <a:t>PSO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IN" sz="1100">
                          <a:effectLst/>
                        </a:rPr>
                        <a:t>SA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IN" sz="1100">
                          <a:effectLst/>
                        </a:rPr>
                        <a:t>ACO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4864585"/>
                  </a:ext>
                </a:extLst>
              </a:tr>
              <a:tr h="149305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000" dirty="0">
                          <a:effectLst/>
                        </a:rPr>
                        <a:t>Min</a:t>
                      </a:r>
                      <a:endParaRPr lang="en-IN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000" dirty="0">
                          <a:effectLst/>
                        </a:rPr>
                        <a:t>Max</a:t>
                      </a:r>
                      <a:endParaRPr lang="en-IN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000" dirty="0">
                          <a:effectLst/>
                        </a:rPr>
                        <a:t>Min</a:t>
                      </a:r>
                      <a:endParaRPr lang="en-IN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000" dirty="0">
                          <a:effectLst/>
                        </a:rPr>
                        <a:t>Max</a:t>
                      </a:r>
                      <a:endParaRPr lang="en-IN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 dirty="0">
                          <a:effectLst/>
                        </a:rPr>
                        <a:t>Up</a:t>
                      </a:r>
                      <a:endParaRPr lang="en-IN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 dirty="0" err="1">
                          <a:effectLst/>
                        </a:rPr>
                        <a:t>Dn</a:t>
                      </a:r>
                      <a:endParaRPr lang="en-IN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 dirty="0">
                          <a:effectLst/>
                        </a:rPr>
                        <a:t>Up</a:t>
                      </a:r>
                      <a:endParaRPr lang="en-IN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 dirty="0" err="1">
                          <a:effectLst/>
                        </a:rPr>
                        <a:t>Dn</a:t>
                      </a:r>
                      <a:endParaRPr lang="en-IN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 dirty="0">
                          <a:effectLst/>
                        </a:rPr>
                        <a:t>Up</a:t>
                      </a:r>
                      <a:endParaRPr lang="en-IN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 dirty="0" err="1">
                          <a:effectLst/>
                        </a:rPr>
                        <a:t>Dn</a:t>
                      </a:r>
                      <a:endParaRPr lang="en-IN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 dirty="0">
                          <a:effectLst/>
                        </a:rPr>
                        <a:t>Up</a:t>
                      </a:r>
                      <a:endParaRPr lang="en-IN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 dirty="0" err="1">
                          <a:effectLst/>
                        </a:rPr>
                        <a:t>Dn</a:t>
                      </a:r>
                      <a:endParaRPr lang="en-IN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 dirty="0">
                          <a:effectLst/>
                        </a:rPr>
                        <a:t>Up</a:t>
                      </a:r>
                      <a:endParaRPr lang="en-IN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 dirty="0" err="1">
                          <a:effectLst/>
                        </a:rPr>
                        <a:t>Dn</a:t>
                      </a:r>
                      <a:endParaRPr lang="en-IN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 anchor="ctr"/>
                </a:tc>
                <a:extLst>
                  <a:ext uri="{0D108BD9-81ED-4DB2-BD59-A6C34878D82A}">
                    <a16:rowId xmlns:a16="http://schemas.microsoft.com/office/drawing/2014/main" val="664194149"/>
                  </a:ext>
                </a:extLst>
              </a:tr>
              <a:tr h="14452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6AM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1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1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1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2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1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2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1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2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1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2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 dirty="0">
                          <a:effectLst/>
                        </a:rPr>
                        <a:t>1</a:t>
                      </a:r>
                      <a:endParaRPr lang="en-IN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 dirty="0">
                          <a:effectLst/>
                        </a:rPr>
                        <a:t>1</a:t>
                      </a:r>
                      <a:endParaRPr lang="en-IN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 dirty="0">
                          <a:effectLst/>
                        </a:rPr>
                        <a:t>1</a:t>
                      </a:r>
                      <a:endParaRPr lang="en-IN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1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extLst>
                  <a:ext uri="{0D108BD9-81ED-4DB2-BD59-A6C34878D82A}">
                    <a16:rowId xmlns:a16="http://schemas.microsoft.com/office/drawing/2014/main" val="2649868458"/>
                  </a:ext>
                </a:extLst>
              </a:tr>
              <a:tr h="14452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7AM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1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1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2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5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2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5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1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2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1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2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1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5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1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2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extLst>
                  <a:ext uri="{0D108BD9-81ED-4DB2-BD59-A6C34878D82A}">
                    <a16:rowId xmlns:a16="http://schemas.microsoft.com/office/drawing/2014/main" val="3284197445"/>
                  </a:ext>
                </a:extLst>
              </a:tr>
              <a:tr h="14452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8AM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2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4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2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5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4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6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2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2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2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2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2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2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2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2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extLst>
                  <a:ext uri="{0D108BD9-81ED-4DB2-BD59-A6C34878D82A}">
                    <a16:rowId xmlns:a16="http://schemas.microsoft.com/office/drawing/2014/main" val="2104571718"/>
                  </a:ext>
                </a:extLst>
              </a:tr>
              <a:tr h="14452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9AM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2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5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4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5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4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9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4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2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4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2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5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2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4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extLst>
                  <a:ext uri="{0D108BD9-81ED-4DB2-BD59-A6C34878D82A}">
                    <a16:rowId xmlns:a16="http://schemas.microsoft.com/office/drawing/2014/main" val="1785464070"/>
                  </a:ext>
                </a:extLst>
              </a:tr>
              <a:tr h="14930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10AM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2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4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4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6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4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9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4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2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4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5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2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6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extLst>
                  <a:ext uri="{0D108BD9-81ED-4DB2-BD59-A6C34878D82A}">
                    <a16:rowId xmlns:a16="http://schemas.microsoft.com/office/drawing/2014/main" val="2499155346"/>
                  </a:ext>
                </a:extLst>
              </a:tr>
              <a:tr h="14930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11AM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4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5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4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6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8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13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5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4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4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4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5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4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5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 dirty="0">
                          <a:effectLst/>
                        </a:rPr>
                        <a:t>5</a:t>
                      </a:r>
                      <a:endParaRPr lang="en-IN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extLst>
                  <a:ext uri="{0D108BD9-81ED-4DB2-BD59-A6C34878D82A}">
                    <a16:rowId xmlns:a16="http://schemas.microsoft.com/office/drawing/2014/main" val="1656120717"/>
                  </a:ext>
                </a:extLst>
              </a:tr>
              <a:tr h="14930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12PM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6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9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5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8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8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6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6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5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9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6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4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extLst>
                  <a:ext uri="{0D108BD9-81ED-4DB2-BD59-A6C34878D82A}">
                    <a16:rowId xmlns:a16="http://schemas.microsoft.com/office/drawing/2014/main" val="3242779260"/>
                  </a:ext>
                </a:extLst>
              </a:tr>
              <a:tr h="14452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1PM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4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4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5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7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8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5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4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4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4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4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4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extLst>
                  <a:ext uri="{0D108BD9-81ED-4DB2-BD59-A6C34878D82A}">
                    <a16:rowId xmlns:a16="http://schemas.microsoft.com/office/drawing/2014/main" val="966775102"/>
                  </a:ext>
                </a:extLst>
              </a:tr>
              <a:tr h="14452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2PM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4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6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5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7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10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11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5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5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4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5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5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6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4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5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extLst>
                  <a:ext uri="{0D108BD9-81ED-4DB2-BD59-A6C34878D82A}">
                    <a16:rowId xmlns:a16="http://schemas.microsoft.com/office/drawing/2014/main" val="864881989"/>
                  </a:ext>
                </a:extLst>
              </a:tr>
              <a:tr h="14452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3PM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6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8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5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13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4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7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8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8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4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6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extLst>
                  <a:ext uri="{0D108BD9-81ED-4DB2-BD59-A6C34878D82A}">
                    <a16:rowId xmlns:a16="http://schemas.microsoft.com/office/drawing/2014/main" val="3434015617"/>
                  </a:ext>
                </a:extLst>
              </a:tr>
              <a:tr h="14452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4PM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6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8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6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8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12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10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7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7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6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6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6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7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6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6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extLst>
                  <a:ext uri="{0D108BD9-81ED-4DB2-BD59-A6C34878D82A}">
                    <a16:rowId xmlns:a16="http://schemas.microsoft.com/office/drawing/2014/main" val="3180383849"/>
                  </a:ext>
                </a:extLst>
              </a:tr>
              <a:tr h="14452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5PM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5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8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5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7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10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9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5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6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5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5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7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6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6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6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extLst>
                  <a:ext uri="{0D108BD9-81ED-4DB2-BD59-A6C34878D82A}">
                    <a16:rowId xmlns:a16="http://schemas.microsoft.com/office/drawing/2014/main" val="3034590011"/>
                  </a:ext>
                </a:extLst>
              </a:tr>
              <a:tr h="14452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6PM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4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9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5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8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12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12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5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7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4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5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5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8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4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5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extLst>
                  <a:ext uri="{0D108BD9-81ED-4DB2-BD59-A6C34878D82A}">
                    <a16:rowId xmlns:a16="http://schemas.microsoft.com/office/drawing/2014/main" val="1595027633"/>
                  </a:ext>
                </a:extLst>
              </a:tr>
              <a:tr h="14452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7PM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4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5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7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5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4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4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extLst>
                  <a:ext uri="{0D108BD9-81ED-4DB2-BD59-A6C34878D82A}">
                    <a16:rowId xmlns:a16="http://schemas.microsoft.com/office/drawing/2014/main" val="2907411664"/>
                  </a:ext>
                </a:extLst>
              </a:tr>
              <a:tr h="14452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8PM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4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4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6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4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9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5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4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4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5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4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extLst>
                  <a:ext uri="{0D108BD9-81ED-4DB2-BD59-A6C34878D82A}">
                    <a16:rowId xmlns:a16="http://schemas.microsoft.com/office/drawing/2014/main" val="2067194422"/>
                  </a:ext>
                </a:extLst>
              </a:tr>
              <a:tr h="14452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9PM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1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1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1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2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1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1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1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1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1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1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1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1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>
                          <a:effectLst/>
                        </a:rPr>
                        <a:t>1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100" dirty="0">
                          <a:effectLst/>
                        </a:rPr>
                        <a:t>1</a:t>
                      </a:r>
                      <a:endParaRPr lang="en-IN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003" marR="66003" marT="0" marB="0"/>
                </a:tc>
                <a:extLst>
                  <a:ext uri="{0D108BD9-81ED-4DB2-BD59-A6C34878D82A}">
                    <a16:rowId xmlns:a16="http://schemas.microsoft.com/office/drawing/2014/main" val="3009083050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0AD2CE5-29D0-F3CD-7919-E60C6FBB35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4337456"/>
              </p:ext>
            </p:extLst>
          </p:nvPr>
        </p:nvGraphicFramePr>
        <p:xfrm>
          <a:off x="816036" y="867014"/>
          <a:ext cx="6597482" cy="175092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990561">
                  <a:extLst>
                    <a:ext uri="{9D8B030D-6E8A-4147-A177-3AD203B41FA5}">
                      <a16:colId xmlns:a16="http://schemas.microsoft.com/office/drawing/2014/main" val="2829088283"/>
                    </a:ext>
                  </a:extLst>
                </a:gridCol>
                <a:gridCol w="1159427">
                  <a:extLst>
                    <a:ext uri="{9D8B030D-6E8A-4147-A177-3AD203B41FA5}">
                      <a16:colId xmlns:a16="http://schemas.microsoft.com/office/drawing/2014/main" val="529603495"/>
                    </a:ext>
                  </a:extLst>
                </a:gridCol>
                <a:gridCol w="1169686">
                  <a:extLst>
                    <a:ext uri="{9D8B030D-6E8A-4147-A177-3AD203B41FA5}">
                      <a16:colId xmlns:a16="http://schemas.microsoft.com/office/drawing/2014/main" val="4113669487"/>
                    </a:ext>
                  </a:extLst>
                </a:gridCol>
                <a:gridCol w="1190207">
                  <a:extLst>
                    <a:ext uri="{9D8B030D-6E8A-4147-A177-3AD203B41FA5}">
                      <a16:colId xmlns:a16="http://schemas.microsoft.com/office/drawing/2014/main" val="4284393834"/>
                    </a:ext>
                  </a:extLst>
                </a:gridCol>
                <a:gridCol w="1087601">
                  <a:extLst>
                    <a:ext uri="{9D8B030D-6E8A-4147-A177-3AD203B41FA5}">
                      <a16:colId xmlns:a16="http://schemas.microsoft.com/office/drawing/2014/main" val="3085157510"/>
                    </a:ext>
                  </a:extLst>
                </a:gridCol>
              </a:tblGrid>
              <a:tr h="17127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400" b="1" dirty="0"/>
                        <a:t>Criteria</a:t>
                      </a:r>
                      <a:endParaRPr lang="en-IN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400" b="1"/>
                        <a:t>GA</a:t>
                      </a:r>
                      <a:endParaRPr lang="en-IN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400" b="1"/>
                        <a:t>PSO</a:t>
                      </a:r>
                      <a:endParaRPr lang="en-IN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400" b="1"/>
                        <a:t>ACO</a:t>
                      </a:r>
                      <a:endParaRPr lang="en-IN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400" b="1"/>
                        <a:t>SA</a:t>
                      </a:r>
                      <a:endParaRPr lang="en-IN" sz="1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37793822"/>
                  </a:ext>
                </a:extLst>
              </a:tr>
              <a:tr h="36153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400" b="1" dirty="0"/>
                        <a:t>Convergence Speed</a:t>
                      </a:r>
                      <a:endParaRPr lang="en-IN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400"/>
                        <a:t>Moderate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400" b="1"/>
                        <a:t>Fastest</a:t>
                      </a:r>
                      <a:endParaRPr lang="en-IN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400" dirty="0"/>
                        <a:t>Moderate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400"/>
                        <a:t>Slow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58175858"/>
                  </a:ext>
                </a:extLst>
              </a:tr>
              <a:tr h="36153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400" b="1"/>
                        <a:t>Stability / Variance</a:t>
                      </a:r>
                      <a:endParaRPr lang="en-IN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400"/>
                        <a:t>Good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400" b="1"/>
                        <a:t>Excellent</a:t>
                      </a:r>
                      <a:endParaRPr lang="en-IN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400"/>
                        <a:t>Good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400"/>
                        <a:t>Low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033037"/>
                  </a:ext>
                </a:extLst>
              </a:tr>
              <a:tr h="36153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400" b="1"/>
                        <a:t>Cost Efficiency</a:t>
                      </a:r>
                      <a:endParaRPr lang="en-IN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400"/>
                        <a:t>High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400" b="1"/>
                        <a:t>Highest</a:t>
                      </a:r>
                      <a:endParaRPr lang="en-IN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400"/>
                        <a:t>High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400" dirty="0"/>
                        <a:t>Moderate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22391470"/>
                  </a:ext>
                </a:extLst>
              </a:tr>
              <a:tr h="36153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400" b="1"/>
                        <a:t>Computation Time</a:t>
                      </a:r>
                      <a:endParaRPr lang="en-IN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400" dirty="0"/>
                        <a:t>1.145 sec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400" dirty="0"/>
                        <a:t>1.755 sec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400" dirty="0"/>
                        <a:t>1.519 sec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400" dirty="0"/>
                        <a:t>1.094 sec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980395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34038521-CA60-5788-8149-19BC63DE024C}"/>
              </a:ext>
            </a:extLst>
          </p:cNvPr>
          <p:cNvSpPr txBox="1"/>
          <p:nvPr/>
        </p:nvSpPr>
        <p:spPr>
          <a:xfrm>
            <a:off x="7542927" y="1137006"/>
            <a:ext cx="3833036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b="1" dirty="0"/>
              <a:t>PSO</a:t>
            </a:r>
            <a:r>
              <a:rPr lang="en-US" sz="1400" dirty="0"/>
              <a:t> delivered the </a:t>
            </a:r>
            <a:r>
              <a:rPr lang="en-US" sz="1400" b="1" dirty="0"/>
              <a:t>lowest total cost (₹2.09M)</a:t>
            </a:r>
            <a:r>
              <a:rPr lang="en-US" sz="1400" dirty="0"/>
              <a:t> with </a:t>
            </a:r>
            <a:r>
              <a:rPr lang="en-US" sz="1400" b="1" dirty="0"/>
              <a:t>13.47% savings</a:t>
            </a:r>
            <a:r>
              <a:rPr lang="en-US" sz="1400" dirty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b="1" dirty="0"/>
              <a:t>GA</a:t>
            </a:r>
            <a:r>
              <a:rPr lang="en-US" sz="1400" dirty="0"/>
              <a:t> and </a:t>
            </a:r>
            <a:r>
              <a:rPr lang="en-US" sz="1400" b="1" dirty="0"/>
              <a:t>ACO</a:t>
            </a:r>
            <a:r>
              <a:rPr lang="en-US" sz="1400" dirty="0"/>
              <a:t> produced nearly </a:t>
            </a:r>
            <a:r>
              <a:rPr lang="en-US" sz="1400" b="1" dirty="0"/>
              <a:t>identical</a:t>
            </a:r>
            <a:r>
              <a:rPr lang="en-US" sz="1400" dirty="0"/>
              <a:t>, stable results with moderate fluctuations.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b="1" dirty="0"/>
              <a:t>SA</a:t>
            </a:r>
            <a:r>
              <a:rPr lang="en-US" sz="1400" dirty="0"/>
              <a:t> was less consistent but </a:t>
            </a:r>
            <a:r>
              <a:rPr lang="en-US" sz="1400" b="1" dirty="0"/>
              <a:t>useful for escaping local optima</a:t>
            </a:r>
            <a:r>
              <a:rPr lang="en-US" sz="1400" dirty="0"/>
              <a:t>. It required </a:t>
            </a:r>
            <a:r>
              <a:rPr lang="en-US" sz="1400" b="1" dirty="0"/>
              <a:t>more iterations</a:t>
            </a:r>
            <a:r>
              <a:rPr lang="en-US" sz="1400" dirty="0"/>
              <a:t> and is effective as a </a:t>
            </a:r>
            <a:r>
              <a:rPr lang="en-US" sz="1400" b="1" dirty="0"/>
              <a:t>refinement tool</a:t>
            </a:r>
            <a:r>
              <a:rPr lang="en-US" sz="1400" dirty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Transitioning from </a:t>
            </a:r>
            <a:r>
              <a:rPr lang="en-US" sz="1400" b="1" dirty="0"/>
              <a:t>static to optimized frequency planning</a:t>
            </a:r>
            <a:r>
              <a:rPr lang="en-US" sz="1400" dirty="0"/>
              <a:t> can cut total cost by </a:t>
            </a:r>
            <a:r>
              <a:rPr lang="en-US" sz="1400" b="1" dirty="0"/>
              <a:t>~13%.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5F53AA8-0E85-7F64-9307-9F69BE28AF14}"/>
              </a:ext>
            </a:extLst>
          </p:cNvPr>
          <p:cNvSpPr/>
          <p:nvPr/>
        </p:nvSpPr>
        <p:spPr>
          <a:xfrm>
            <a:off x="7542927" y="867014"/>
            <a:ext cx="3833036" cy="26656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2000" b="1" dirty="0">
                <a:solidFill>
                  <a:srgbClr val="734B67"/>
                </a:solidFill>
              </a:rPr>
              <a:t>Performance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AE2A19D-9079-9543-70EB-695FC25E35D8}"/>
              </a:ext>
            </a:extLst>
          </p:cNvPr>
          <p:cNvSpPr/>
          <p:nvPr/>
        </p:nvSpPr>
        <p:spPr>
          <a:xfrm>
            <a:off x="7542927" y="3553052"/>
            <a:ext cx="3833036" cy="26656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2000" b="1" dirty="0">
                <a:solidFill>
                  <a:srgbClr val="734B67"/>
                </a:solidFill>
              </a:rPr>
              <a:t>Output/ Result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97A25F-D3D8-8663-B725-5AAD16B84E51}"/>
              </a:ext>
            </a:extLst>
          </p:cNvPr>
          <p:cNvSpPr txBox="1"/>
          <p:nvPr/>
        </p:nvSpPr>
        <p:spPr>
          <a:xfrm>
            <a:off x="7542927" y="3894137"/>
            <a:ext cx="3833036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b="1" dirty="0"/>
              <a:t>Optimization</a:t>
            </a:r>
            <a:r>
              <a:rPr lang="en-US" sz="1400" dirty="0"/>
              <a:t> corrected imbalanced frequencies which resulted in </a:t>
            </a:r>
            <a:r>
              <a:rPr lang="en-US" sz="1400" b="1" dirty="0"/>
              <a:t>reduced passenger waiting times and improved service quality.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b="1" dirty="0"/>
              <a:t>Increased frequencies</a:t>
            </a:r>
            <a:r>
              <a:rPr lang="en-US" sz="1400" dirty="0"/>
              <a:t> in early morning (7 AM) and mid-day slots.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b="1" dirty="0"/>
              <a:t>Reduced oversupply</a:t>
            </a:r>
            <a:r>
              <a:rPr lang="en-US" sz="1400" dirty="0"/>
              <a:t> during peaks which makes </a:t>
            </a:r>
            <a:r>
              <a:rPr lang="en-US" sz="1400" b="1" dirty="0"/>
              <a:t>better utilization </a:t>
            </a:r>
            <a:r>
              <a:rPr lang="en-US" sz="1400" dirty="0"/>
              <a:t>of fleet.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More </a:t>
            </a:r>
            <a:r>
              <a:rPr lang="en-US" sz="1400" b="1" dirty="0"/>
              <a:t>even distribution</a:t>
            </a:r>
            <a:r>
              <a:rPr lang="en-US" sz="1400" dirty="0"/>
              <a:t> of services across time blocks.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F89D90A-149B-F2FF-846D-EE10ACD204E7}"/>
              </a:ext>
            </a:extLst>
          </p:cNvPr>
          <p:cNvSpPr txBox="1">
            <a:spLocks/>
          </p:cNvSpPr>
          <p:nvPr/>
        </p:nvSpPr>
        <p:spPr>
          <a:xfrm>
            <a:off x="1109412" y="278155"/>
            <a:ext cx="10689336" cy="5822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cap="all" spc="3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IN" sz="2800" b="1" cap="none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Results &amp; Comparison</a:t>
            </a:r>
          </a:p>
        </p:txBody>
      </p:sp>
      <p:pic>
        <p:nvPicPr>
          <p:cNvPr id="18" name="Picture 17" descr="A blue and black graphic with people on top of them&#10;&#10;AI-generated content may be incorrect.">
            <a:extLst>
              <a:ext uri="{FF2B5EF4-FFF2-40B4-BE49-F238E27FC236}">
                <a16:creationId xmlns:a16="http://schemas.microsoft.com/office/drawing/2014/main" id="{04BFB609-2011-090B-923A-36C8CFEB509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0" y="258062"/>
            <a:ext cx="429979" cy="42997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2D49741-2AD9-1D07-61D9-2041AFACA3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8568" y="221787"/>
            <a:ext cx="1327395" cy="470469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364FEEA8-EB38-0643-4DC0-E5797178C3BD}"/>
              </a:ext>
            </a:extLst>
          </p:cNvPr>
          <p:cNvSpPr txBox="1">
            <a:spLocks/>
          </p:cNvSpPr>
          <p:nvPr/>
        </p:nvSpPr>
        <p:spPr>
          <a:xfrm>
            <a:off x="731217" y="6144141"/>
            <a:ext cx="6236208" cy="4357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cap="all" spc="3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1200" b="1" cap="none" dirty="0">
                <a:solidFill>
                  <a:srgbClr val="DB9A8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Title: Advanced Computational Approaches For Cost-effective Urban Bus Service Planning</a:t>
            </a:r>
          </a:p>
          <a:p>
            <a:pPr>
              <a:lnSpc>
                <a:spcPct val="90000"/>
              </a:lnSpc>
            </a:pPr>
            <a:r>
              <a:rPr lang="en-US" sz="1200" b="1" cap="none" dirty="0">
                <a:solidFill>
                  <a:srgbClr val="DB9A8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Authors: Aditi Gupta, </a:t>
            </a:r>
            <a:r>
              <a:rPr lang="en-US" sz="1200" b="1" cap="none" dirty="0" err="1">
                <a:solidFill>
                  <a:srgbClr val="DB9A8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Debapratim</a:t>
            </a:r>
            <a:r>
              <a:rPr lang="en-US" sz="1200" b="1" cap="none" dirty="0">
                <a:solidFill>
                  <a:srgbClr val="DB9A8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Pandit, Sneha Sahni, Krati Sharma</a:t>
            </a:r>
          </a:p>
        </p:txBody>
      </p:sp>
      <p:sp>
        <p:nvSpPr>
          <p:cNvPr id="3" name="Slide Number Placeholder 1026">
            <a:extLst>
              <a:ext uri="{FF2B5EF4-FFF2-40B4-BE49-F238E27FC236}">
                <a16:creationId xmlns:a16="http://schemas.microsoft.com/office/drawing/2014/main" id="{CE5BE027-A411-6777-EB5C-5411D81E4182}"/>
              </a:ext>
            </a:extLst>
          </p:cNvPr>
          <p:cNvSpPr txBox="1">
            <a:spLocks/>
          </p:cNvSpPr>
          <p:nvPr/>
        </p:nvSpPr>
        <p:spPr>
          <a:xfrm>
            <a:off x="10703609" y="617943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E7843D-FF13-4365-9478-9625B70A2705}" type="slidenum">
              <a:rPr lang="en-US" sz="1400" smtClean="0"/>
              <a:pPr/>
              <a:t>13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396536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205055-C365-545F-CCB8-D6A4ADD61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E4EF55-62DE-56E7-ECE5-FD088681AD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0367" y="943798"/>
            <a:ext cx="9603001" cy="4680253"/>
          </a:xfrm>
        </p:spPr>
        <p:txBody>
          <a:bodyPr>
            <a:normAutofit/>
          </a:bodyPr>
          <a:lstStyle/>
          <a:p>
            <a:pPr algn="just"/>
            <a:r>
              <a:rPr lang="en-US" sz="1400" b="1" dirty="0"/>
              <a:t>Integrating real-world operational data</a:t>
            </a:r>
            <a:r>
              <a:rPr lang="en-US" sz="1400" dirty="0"/>
              <a:t> with </a:t>
            </a:r>
            <a:r>
              <a:rPr lang="en-US" sz="1400" b="1" dirty="0"/>
              <a:t>metaheuristic</a:t>
            </a:r>
            <a:r>
              <a:rPr lang="en-US" sz="1400" dirty="0"/>
              <a:t> optimization significantly improved Kolkata’s bus service performance.</a:t>
            </a:r>
          </a:p>
          <a:p>
            <a:pPr algn="just"/>
            <a:r>
              <a:rPr lang="en-US" sz="1400" b="1" dirty="0"/>
              <a:t>PSO</a:t>
            </a:r>
            <a:r>
              <a:rPr lang="en-US" sz="1400" dirty="0"/>
              <a:t> achieved the most </a:t>
            </a:r>
            <a:r>
              <a:rPr lang="en-US" sz="1400" b="1" dirty="0"/>
              <a:t>cost-efficient frequency plan</a:t>
            </a:r>
            <a:r>
              <a:rPr lang="en-US" sz="1400" dirty="0"/>
              <a:t>, followed closely by GA and ACO, while </a:t>
            </a:r>
            <a:r>
              <a:rPr lang="en-US" sz="1400" b="1" dirty="0"/>
              <a:t>SA</a:t>
            </a:r>
            <a:r>
              <a:rPr lang="en-US" sz="1400" dirty="0"/>
              <a:t> provided </a:t>
            </a:r>
            <a:r>
              <a:rPr lang="en-US" sz="1400" b="1" dirty="0"/>
              <a:t>steady but slower</a:t>
            </a:r>
            <a:r>
              <a:rPr lang="en-US" sz="1400" dirty="0"/>
              <a:t> improvements.</a:t>
            </a:r>
          </a:p>
          <a:p>
            <a:pPr algn="just"/>
            <a:r>
              <a:rPr lang="en-US" sz="1400" b="1" dirty="0"/>
              <a:t>Optimized</a:t>
            </a:r>
            <a:r>
              <a:rPr lang="en-US" sz="1400" dirty="0"/>
              <a:t> frequencies </a:t>
            </a:r>
            <a:r>
              <a:rPr lang="en-US" sz="1400" b="1" dirty="0"/>
              <a:t>reduced total system cost by ~13%, </a:t>
            </a:r>
            <a:r>
              <a:rPr lang="en-US" sz="1400" dirty="0"/>
              <a:t>enhanced service reliability, and improved equity across time blocks.</a:t>
            </a:r>
          </a:p>
          <a:p>
            <a:pPr algn="just"/>
            <a:r>
              <a:rPr lang="en-US" sz="1400" dirty="0"/>
              <a:t>The </a:t>
            </a:r>
            <a:r>
              <a:rPr lang="en-US" sz="1400" b="1" dirty="0"/>
              <a:t>simulation–optimization framework</a:t>
            </a:r>
            <a:r>
              <a:rPr lang="en-US" sz="1400" dirty="0"/>
              <a:t> enables:</a:t>
            </a:r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en-US" sz="1400" dirty="0"/>
              <a:t>More </a:t>
            </a:r>
            <a:r>
              <a:rPr lang="en-US" sz="1400" b="1" dirty="0"/>
              <a:t>demand-responsive</a:t>
            </a:r>
            <a:r>
              <a:rPr lang="en-US" sz="1400" dirty="0"/>
              <a:t> and </a:t>
            </a:r>
            <a:r>
              <a:rPr lang="en-US" sz="1400" b="1" dirty="0"/>
              <a:t>cost-efficient</a:t>
            </a:r>
            <a:r>
              <a:rPr lang="en-US" sz="1400" dirty="0"/>
              <a:t> service planning.</a:t>
            </a:r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en-US" sz="1400" dirty="0"/>
              <a:t>Reduced </a:t>
            </a:r>
            <a:r>
              <a:rPr lang="en-US" sz="1400" b="1" dirty="0"/>
              <a:t>passenger waiting times</a:t>
            </a:r>
            <a:r>
              <a:rPr lang="en-US" sz="1400" dirty="0"/>
              <a:t> and </a:t>
            </a:r>
            <a:r>
              <a:rPr lang="en-US" sz="1400" b="1" dirty="0"/>
              <a:t>better fleet utilization</a:t>
            </a:r>
            <a:r>
              <a:rPr lang="en-US" sz="1400" dirty="0"/>
              <a:t>.</a:t>
            </a:r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en-US" sz="1400" dirty="0"/>
              <a:t>Improved </a:t>
            </a:r>
            <a:r>
              <a:rPr lang="en-US" sz="1400" b="1" dirty="0"/>
              <a:t>financial sustainability</a:t>
            </a:r>
            <a:r>
              <a:rPr lang="en-US" sz="1400" dirty="0"/>
              <a:t> for agencies like </a:t>
            </a:r>
            <a:r>
              <a:rPr lang="en-US" sz="1400" b="1" dirty="0"/>
              <a:t>WBTC</a:t>
            </a:r>
            <a:r>
              <a:rPr lang="en-US" sz="1400" dirty="0"/>
              <a:t>.</a:t>
            </a:r>
          </a:p>
          <a:p>
            <a:pPr algn="just"/>
            <a:r>
              <a:rPr lang="en-US" sz="1400" dirty="0"/>
              <a:t>The approach is </a:t>
            </a:r>
            <a:r>
              <a:rPr lang="en-US" sz="1400" b="1" dirty="0"/>
              <a:t>scalable and adaptable</a:t>
            </a:r>
            <a:r>
              <a:rPr lang="en-US" sz="1400" dirty="0"/>
              <a:t> to other Indian cities, can integrate with real-time data systems for continuous service optimization.</a:t>
            </a:r>
          </a:p>
          <a:p>
            <a:pPr algn="just"/>
            <a:r>
              <a:rPr lang="en-US" sz="1400" dirty="0"/>
              <a:t>Supports the transition toward </a:t>
            </a:r>
            <a:r>
              <a:rPr lang="en-US" sz="1400" b="1" dirty="0"/>
              <a:t>intelligent, passenger-focused, and sustainable public transit systems</a:t>
            </a:r>
            <a:r>
              <a:rPr lang="en-US" sz="1400" dirty="0"/>
              <a:t>.</a:t>
            </a:r>
            <a:endParaRPr lang="en-IN" sz="14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947BA86-795C-031E-2792-547C855B95C4}"/>
              </a:ext>
            </a:extLst>
          </p:cNvPr>
          <p:cNvSpPr txBox="1">
            <a:spLocks/>
          </p:cNvSpPr>
          <p:nvPr/>
        </p:nvSpPr>
        <p:spPr>
          <a:xfrm>
            <a:off x="1158575" y="278154"/>
            <a:ext cx="10689336" cy="7984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cap="all" spc="3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IN" sz="2800" b="1" cap="none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Conclusions &amp; Future Scope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E8EBB4-F8E1-89DF-4186-FE4E932AC1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8568" y="221787"/>
            <a:ext cx="1327395" cy="47046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2D9ABF7-9ABD-1C88-BE6C-50345B7B9B7C}"/>
              </a:ext>
            </a:extLst>
          </p:cNvPr>
          <p:cNvSpPr txBox="1">
            <a:spLocks/>
          </p:cNvSpPr>
          <p:nvPr/>
        </p:nvSpPr>
        <p:spPr>
          <a:xfrm>
            <a:off x="731217" y="6144141"/>
            <a:ext cx="6236208" cy="4357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cap="all" spc="3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1200" b="1" cap="none" dirty="0">
                <a:solidFill>
                  <a:srgbClr val="DB9A8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Title: Advanced Computational Approaches For Cost-effective Urban Bus Service Planning</a:t>
            </a:r>
          </a:p>
          <a:p>
            <a:pPr>
              <a:lnSpc>
                <a:spcPct val="90000"/>
              </a:lnSpc>
            </a:pPr>
            <a:r>
              <a:rPr lang="en-US" sz="1200" b="1" cap="none" dirty="0">
                <a:solidFill>
                  <a:srgbClr val="DB9A8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Authors: Aditi Gupta, </a:t>
            </a:r>
            <a:r>
              <a:rPr lang="en-US" sz="1200" b="1" cap="none" dirty="0" err="1">
                <a:solidFill>
                  <a:srgbClr val="DB9A8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Debapratim</a:t>
            </a:r>
            <a:r>
              <a:rPr lang="en-US" sz="1200" b="1" cap="none" dirty="0">
                <a:solidFill>
                  <a:srgbClr val="DB9A8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Pandit, Sneha Sahni, Krati Sharma</a:t>
            </a:r>
          </a:p>
        </p:txBody>
      </p:sp>
      <p:pic>
        <p:nvPicPr>
          <p:cNvPr id="10" name="Picture 9" descr="A black and blue light bulb in a head&#10;&#10;AI-generated content may be incorrect.">
            <a:extLst>
              <a:ext uri="{FF2B5EF4-FFF2-40B4-BE49-F238E27FC236}">
                <a16:creationId xmlns:a16="http://schemas.microsoft.com/office/drawing/2014/main" id="{8433CC4B-81AA-F2A2-BE77-1C2F411F4EA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75" y="221787"/>
            <a:ext cx="470469" cy="470469"/>
          </a:xfrm>
          <a:prstGeom prst="rect">
            <a:avLst/>
          </a:prstGeom>
        </p:spPr>
      </p:pic>
      <p:pic>
        <p:nvPicPr>
          <p:cNvPr id="6" name="Picture 5" descr="A comparison of data processing&#10;&#10;AI-generated content may be incorrect.">
            <a:extLst>
              <a:ext uri="{FF2B5EF4-FFF2-40B4-BE49-F238E27FC236}">
                <a16:creationId xmlns:a16="http://schemas.microsoft.com/office/drawing/2014/main" id="{5E47075B-E72B-0C5B-A447-88DBD468960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44" t="69391" r="3978" b="13762"/>
          <a:stretch>
            <a:fillRect/>
          </a:stretch>
        </p:blipFill>
        <p:spPr>
          <a:xfrm>
            <a:off x="10478753" y="958649"/>
            <a:ext cx="853234" cy="924075"/>
          </a:xfrm>
          <a:prstGeom prst="rect">
            <a:avLst/>
          </a:prstGeom>
        </p:spPr>
      </p:pic>
      <p:pic>
        <p:nvPicPr>
          <p:cNvPr id="13" name="Picture 12" descr="A green screen with black text&#10;&#10;AI-generated content may be incorrect.">
            <a:extLst>
              <a:ext uri="{FF2B5EF4-FFF2-40B4-BE49-F238E27FC236}">
                <a16:creationId xmlns:a16="http://schemas.microsoft.com/office/drawing/2014/main" id="{8A702732-443D-C3E5-799B-2224E744CCF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4" t="61380" r="7319" b="4734"/>
          <a:stretch>
            <a:fillRect/>
          </a:stretch>
        </p:blipFill>
        <p:spPr>
          <a:xfrm>
            <a:off x="10478752" y="1877893"/>
            <a:ext cx="850584" cy="798451"/>
          </a:xfrm>
          <a:prstGeom prst="rect">
            <a:avLst/>
          </a:prstGeom>
        </p:spPr>
      </p:pic>
      <p:pic>
        <p:nvPicPr>
          <p:cNvPr id="15" name="Picture 14" descr="A green screen with black text&#10;&#10;AI-generated content may be incorrect.">
            <a:extLst>
              <a:ext uri="{FF2B5EF4-FFF2-40B4-BE49-F238E27FC236}">
                <a16:creationId xmlns:a16="http://schemas.microsoft.com/office/drawing/2014/main" id="{B9D2AC0B-EA66-5FAE-986F-B55DFB90E25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7" r="76814" b="52758"/>
          <a:stretch>
            <a:fillRect/>
          </a:stretch>
        </p:blipFill>
        <p:spPr>
          <a:xfrm>
            <a:off x="9519880" y="2673773"/>
            <a:ext cx="1809135" cy="1304925"/>
          </a:xfrm>
          <a:prstGeom prst="rect">
            <a:avLst/>
          </a:prstGeom>
        </p:spPr>
      </p:pic>
      <p:pic>
        <p:nvPicPr>
          <p:cNvPr id="17" name="Picture 16" descr="A green screen with black text&#10;&#10;AI-generated content may be incorrect.">
            <a:extLst>
              <a:ext uri="{FF2B5EF4-FFF2-40B4-BE49-F238E27FC236}">
                <a16:creationId xmlns:a16="http://schemas.microsoft.com/office/drawing/2014/main" id="{762089A9-9B81-B59A-8E0E-4DA469AECC0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6" t="50000" r="78125" b="36029"/>
          <a:stretch>
            <a:fillRect/>
          </a:stretch>
        </p:blipFill>
        <p:spPr>
          <a:xfrm>
            <a:off x="10480967" y="3978698"/>
            <a:ext cx="851020" cy="547582"/>
          </a:xfrm>
          <a:prstGeom prst="rect">
            <a:avLst/>
          </a:prstGeom>
        </p:spPr>
      </p:pic>
      <p:pic>
        <p:nvPicPr>
          <p:cNvPr id="19" name="Picture 18" descr="A diagram of a train&#10;&#10;AI-generated content may be incorrect.">
            <a:extLst>
              <a:ext uri="{FF2B5EF4-FFF2-40B4-BE49-F238E27FC236}">
                <a16:creationId xmlns:a16="http://schemas.microsoft.com/office/drawing/2014/main" id="{7165C89C-31AD-104D-0BEF-243FFFFC39D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78" t="55350" r="48438" b="15862"/>
          <a:stretch>
            <a:fillRect/>
          </a:stretch>
        </p:blipFill>
        <p:spPr>
          <a:xfrm>
            <a:off x="10480966" y="4472941"/>
            <a:ext cx="843447" cy="868326"/>
          </a:xfrm>
          <a:prstGeom prst="rect">
            <a:avLst/>
          </a:prstGeom>
        </p:spPr>
      </p:pic>
      <p:sp>
        <p:nvSpPr>
          <p:cNvPr id="5" name="Slide Number Placeholder 1026">
            <a:extLst>
              <a:ext uri="{FF2B5EF4-FFF2-40B4-BE49-F238E27FC236}">
                <a16:creationId xmlns:a16="http://schemas.microsoft.com/office/drawing/2014/main" id="{AFB9B69C-3A26-15B6-F8AA-4D60472CCD15}"/>
              </a:ext>
            </a:extLst>
          </p:cNvPr>
          <p:cNvSpPr txBox="1">
            <a:spLocks/>
          </p:cNvSpPr>
          <p:nvPr/>
        </p:nvSpPr>
        <p:spPr>
          <a:xfrm>
            <a:off x="10703609" y="617943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E7843D-FF13-4365-9478-9625B70A2705}" type="slidenum">
              <a:rPr lang="en-US" sz="1400" smtClean="0"/>
              <a:pPr/>
              <a:t>14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568669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C844FF-5EB9-A9CA-D335-288BABBABE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238F0-9B05-E456-8684-2AE2DE68EE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943897"/>
            <a:ext cx="10691265" cy="5017991"/>
          </a:xfrm>
        </p:spPr>
        <p:txBody>
          <a:bodyPr>
            <a:noAutofit/>
          </a:bodyPr>
          <a:lstStyle/>
          <a:p>
            <a:pPr lvl="0"/>
            <a:r>
              <a:rPr lang="en-IN" sz="700" dirty="0"/>
              <a:t>Ansari </a:t>
            </a:r>
            <a:r>
              <a:rPr lang="en-IN" sz="700" dirty="0" err="1"/>
              <a:t>Esfeh</a:t>
            </a:r>
            <a:r>
              <a:rPr lang="en-IN" sz="700" dirty="0"/>
              <a:t>, M., Saidi, S., </a:t>
            </a:r>
            <a:r>
              <a:rPr lang="en-IN" sz="700" dirty="0" err="1"/>
              <a:t>Wirasinghe</a:t>
            </a:r>
            <a:r>
              <a:rPr lang="en-IN" sz="700" dirty="0"/>
              <a:t>, S. C., &amp; Kattan, L. (2022). Waiting time and headway </a:t>
            </a:r>
            <a:r>
              <a:rPr lang="en-IN" sz="700" dirty="0" err="1"/>
              <a:t>modeling</a:t>
            </a:r>
            <a:r>
              <a:rPr lang="en-IN" sz="700" dirty="0"/>
              <a:t> considering unreliability in transit service. </a:t>
            </a:r>
            <a:r>
              <a:rPr lang="en-IN" sz="700" i="1" dirty="0"/>
              <a:t>Transportation Research Part A: Policy and Practice</a:t>
            </a:r>
            <a:r>
              <a:rPr lang="en-IN" sz="700" dirty="0"/>
              <a:t>, </a:t>
            </a:r>
            <a:r>
              <a:rPr lang="en-IN" sz="700" i="1" dirty="0"/>
              <a:t>155</a:t>
            </a:r>
            <a:r>
              <a:rPr lang="en-IN" sz="700" dirty="0"/>
              <a:t>, 219–233. https://doi.org/10.1016/j.tra.2021.11.015</a:t>
            </a:r>
          </a:p>
          <a:p>
            <a:pPr lvl="0"/>
            <a:r>
              <a:rPr lang="en-IN" sz="700" dirty="0"/>
              <a:t>Athira, I. C., Muneera, C. P., Krishnamurthy, K., &amp; Anjaneyulu, M. V. L. R. (2016). Estimation of Value of Travel Time for Work Trips. </a:t>
            </a:r>
            <a:r>
              <a:rPr lang="en-IN" sz="700" i="1" dirty="0"/>
              <a:t>Transportation Research Procedia</a:t>
            </a:r>
            <a:r>
              <a:rPr lang="en-IN" sz="700" dirty="0"/>
              <a:t>, </a:t>
            </a:r>
            <a:r>
              <a:rPr lang="en-IN" sz="700" i="1" dirty="0"/>
              <a:t>17</a:t>
            </a:r>
            <a:r>
              <a:rPr lang="en-IN" sz="700" dirty="0"/>
              <a:t>, 116–123. https://doi.org/10.1016/j.trpro.2016.11.067</a:t>
            </a:r>
          </a:p>
          <a:p>
            <a:pPr lvl="0"/>
            <a:r>
              <a:rPr lang="en-IN" sz="700" dirty="0"/>
              <a:t>Buba, A. T., &amp; Lee, L. S. (2019). Hybrid Differential Evolution‐Particle Swarm Optimization Algorithm for </a:t>
            </a:r>
            <a:r>
              <a:rPr lang="en-IN" sz="700" dirty="0" err="1"/>
              <a:t>Multiobjective</a:t>
            </a:r>
            <a:r>
              <a:rPr lang="en-IN" sz="700" dirty="0"/>
              <a:t> Urban Transit Network Design Problem with Homogeneous Buses. </a:t>
            </a:r>
            <a:r>
              <a:rPr lang="en-IN" sz="700" i="1" dirty="0"/>
              <a:t>Mathematical Problems in Engineering</a:t>
            </a:r>
            <a:r>
              <a:rPr lang="en-IN" sz="700" dirty="0"/>
              <a:t>, </a:t>
            </a:r>
            <a:r>
              <a:rPr lang="en-IN" sz="700" i="1" dirty="0"/>
              <a:t>2019</a:t>
            </a:r>
            <a:r>
              <a:rPr lang="en-IN" sz="700" dirty="0"/>
              <a:t>(1), 5963240. https://doi.org/10.1155/2019/5963240</a:t>
            </a:r>
          </a:p>
          <a:p>
            <a:pPr lvl="0"/>
            <a:r>
              <a:rPr lang="en-IN" sz="700" dirty="0"/>
              <a:t>Burnham, A., Gohlke, D., Rush, L., Stephens, T., Zhou, Y., Delucchi, M., Birky, A., Hunter, C., Lin, Z., Ou, S., Xie, F., Proctor, C., </a:t>
            </a:r>
            <a:r>
              <a:rPr lang="en-IN" sz="700" dirty="0" err="1"/>
              <a:t>Wiryadinata</a:t>
            </a:r>
            <a:r>
              <a:rPr lang="en-IN" sz="700" dirty="0"/>
              <a:t>, S., Liu, N., &amp; </a:t>
            </a:r>
            <a:r>
              <a:rPr lang="en-IN" sz="700" dirty="0" err="1"/>
              <a:t>Boloor</a:t>
            </a:r>
            <a:r>
              <a:rPr lang="en-IN" sz="700" dirty="0"/>
              <a:t>, M. (2021). </a:t>
            </a:r>
            <a:r>
              <a:rPr lang="en-IN" sz="700" i="1" dirty="0"/>
              <a:t>Comprehensive Total Cost of Ownership Quantification for Vehicles with Different Size Classes and Powertrains</a:t>
            </a:r>
            <a:r>
              <a:rPr lang="en-IN" sz="700" dirty="0"/>
              <a:t> (No. ANL/ESD-21/4, 1780970, 167399; p. ANL/ESD-21/4, 1780970, 167399). https://doi.org/10.2172/1780970</a:t>
            </a:r>
          </a:p>
          <a:p>
            <a:pPr lvl="0"/>
            <a:r>
              <a:rPr lang="en-IN" sz="700" dirty="0" err="1"/>
              <a:t>Chakroborty</a:t>
            </a:r>
            <a:r>
              <a:rPr lang="en-IN" sz="700" dirty="0"/>
              <a:t>, P. (2003). Genetic Algorithms for Optimal Urban Transit Network Design. </a:t>
            </a:r>
            <a:r>
              <a:rPr lang="en-IN" sz="700" i="1" dirty="0"/>
              <a:t>Computer-Aided Civil and Infrastructure Engineering</a:t>
            </a:r>
            <a:r>
              <a:rPr lang="en-IN" sz="700" dirty="0"/>
              <a:t>, </a:t>
            </a:r>
            <a:r>
              <a:rPr lang="en-IN" sz="700" i="1" dirty="0"/>
              <a:t>18</a:t>
            </a:r>
            <a:r>
              <a:rPr lang="en-IN" sz="700" dirty="0"/>
              <a:t>(3), 184–200. https://doi.org/10.1111/1467-8667.00309</a:t>
            </a:r>
          </a:p>
          <a:p>
            <a:pPr lvl="0"/>
            <a:r>
              <a:rPr lang="en-IN" sz="700" dirty="0"/>
              <a:t>Cipriani, E., Gori, S., &amp; Petrelli, M. (2012). Transit network design: A procedure and an application to a large urban area. </a:t>
            </a:r>
            <a:r>
              <a:rPr lang="en-IN" sz="700" i="1" dirty="0"/>
              <a:t>Transportation Research Part C: Emerging Technologies</a:t>
            </a:r>
            <a:r>
              <a:rPr lang="en-IN" sz="700" dirty="0"/>
              <a:t>, </a:t>
            </a:r>
            <a:r>
              <a:rPr lang="en-IN" sz="700" i="1" dirty="0"/>
              <a:t>20</a:t>
            </a:r>
            <a:r>
              <a:rPr lang="en-IN" sz="700" dirty="0"/>
              <a:t>(1), 3–14. https://doi.org/10.1016/j.trc.2010.09.003</a:t>
            </a:r>
          </a:p>
          <a:p>
            <a:pPr lvl="0"/>
            <a:r>
              <a:rPr lang="en-IN" sz="700" dirty="0"/>
              <a:t>Correia, A. H. C., Worrall, D. E., &amp; Bondesan, R. (2023). </a:t>
            </a:r>
            <a:r>
              <a:rPr lang="en-IN" sz="700" i="1" dirty="0"/>
              <a:t>Neural Simulated Annealing</a:t>
            </a:r>
            <a:r>
              <a:rPr lang="en-IN" sz="700" dirty="0"/>
              <a:t>.</a:t>
            </a:r>
          </a:p>
          <a:p>
            <a:pPr lvl="0"/>
            <a:r>
              <a:rPr lang="en-IN" sz="700" dirty="0"/>
              <a:t>Dominguez-Vergara, N., Dominguez-Perez, D. N., &amp; Pantoja-Gallegos, J. L. (2022). Dependence of fuel economy on speed for two heavy duty vehicles. </a:t>
            </a:r>
            <a:r>
              <a:rPr lang="en-IN" sz="700" i="1" dirty="0"/>
              <a:t>London Journal of Research in Science: Natural and Formal</a:t>
            </a:r>
            <a:r>
              <a:rPr lang="en-IN" sz="700" dirty="0"/>
              <a:t>, 37–52.</a:t>
            </a:r>
          </a:p>
          <a:p>
            <a:pPr lvl="0"/>
            <a:r>
              <a:rPr lang="en-IN" sz="700" dirty="0"/>
              <a:t>Jara-Díaz, S., &amp; </a:t>
            </a:r>
            <a:r>
              <a:rPr lang="en-IN" sz="700" dirty="0" err="1"/>
              <a:t>Gschwender</a:t>
            </a:r>
            <a:r>
              <a:rPr lang="en-IN" sz="700" dirty="0"/>
              <a:t>, A. (2003). Towards a general microeconomic model for the operation of public transport. </a:t>
            </a:r>
            <a:r>
              <a:rPr lang="en-IN" sz="700" i="1" dirty="0"/>
              <a:t>Transport Reviews</a:t>
            </a:r>
            <a:r>
              <a:rPr lang="en-IN" sz="700" dirty="0"/>
              <a:t>, </a:t>
            </a:r>
            <a:r>
              <a:rPr lang="en-IN" sz="700" i="1" dirty="0"/>
              <a:t>23</a:t>
            </a:r>
            <a:r>
              <a:rPr lang="en-IN" sz="700" dirty="0"/>
              <a:t>(4), 453–469. https://doi.org/10.1080/0144164032000048922</a:t>
            </a:r>
          </a:p>
          <a:p>
            <a:pPr lvl="0"/>
            <a:r>
              <a:rPr lang="en-IN" sz="700" dirty="0" err="1"/>
              <a:t>Karlaftis</a:t>
            </a:r>
            <a:r>
              <a:rPr lang="en-IN" sz="700" dirty="0"/>
              <a:t>, M. G., &amp; McCarthy, P. (2002). Cost structures of public transit systems: A panel data analysis. </a:t>
            </a:r>
            <a:r>
              <a:rPr lang="en-IN" sz="700" i="1" dirty="0"/>
              <a:t>Transportation Research Part E: Logistics and Transportation Review</a:t>
            </a:r>
            <a:r>
              <a:rPr lang="en-IN" sz="700" dirty="0"/>
              <a:t>, </a:t>
            </a:r>
            <a:r>
              <a:rPr lang="en-IN" sz="700" i="1" dirty="0"/>
              <a:t>38</a:t>
            </a:r>
            <a:r>
              <a:rPr lang="en-IN" sz="700" dirty="0"/>
              <a:t>(1), 1–18. https://doi.org/10.1016/S1366-5545(01)00006-0</a:t>
            </a:r>
          </a:p>
          <a:p>
            <a:pPr lvl="0"/>
            <a:r>
              <a:rPr lang="en-IN" sz="700" dirty="0"/>
              <a:t>Liu, R., &amp; Sinha, S. (2007). Modelling urban bus service and passenger reliability. </a:t>
            </a:r>
            <a:r>
              <a:rPr lang="en-IN" sz="700" i="1" dirty="0"/>
              <a:t>Proceedings of the Third International Symposium on Transportation Network Reliability</a:t>
            </a:r>
            <a:r>
              <a:rPr lang="en-IN" sz="700" dirty="0"/>
              <a:t>. Proceedings of the Third International Symposium on Transportation Network Reliability, Leeds.</a:t>
            </a:r>
          </a:p>
          <a:p>
            <a:pPr lvl="0"/>
            <a:r>
              <a:rPr lang="en-IN" sz="700" dirty="0"/>
              <a:t>Mo, S., Bao, Z., Zheng, B., &amp; Peng, Z. (2020). </a:t>
            </a:r>
            <a:r>
              <a:rPr lang="en-IN" sz="700" i="1" dirty="0"/>
              <a:t>Bus Frequency Optimization: When Waiting Time Matters in User Satisfaction</a:t>
            </a:r>
            <a:r>
              <a:rPr lang="en-IN" sz="700" dirty="0"/>
              <a:t>. https://doi.org/10.48550/ARXIV.2004.07812</a:t>
            </a:r>
          </a:p>
          <a:p>
            <a:pPr lvl="0"/>
            <a:r>
              <a:rPr lang="en-IN" sz="700" dirty="0"/>
              <a:t>Momen, S., </a:t>
            </a:r>
            <a:r>
              <a:rPr lang="en-IN" sz="700" dirty="0" err="1"/>
              <a:t>Maknoon</a:t>
            </a:r>
            <a:r>
              <a:rPr lang="en-IN" sz="700" dirty="0"/>
              <a:t>, Y., Van Arem, B., &amp; Azadeh, S. S. (2025). Designing a robust and cost-efficient electrified bus network with sparse energy consumption data. </a:t>
            </a:r>
            <a:r>
              <a:rPr lang="en-IN" sz="700" i="1" dirty="0"/>
              <a:t>Transportation Research Part C: Emerging Technologies</a:t>
            </a:r>
            <a:r>
              <a:rPr lang="en-IN" sz="700" dirty="0"/>
              <a:t>, </a:t>
            </a:r>
            <a:r>
              <a:rPr lang="en-IN" sz="700" i="1" dirty="0"/>
              <a:t>171</a:t>
            </a:r>
            <a:r>
              <a:rPr lang="en-IN" sz="700" dirty="0"/>
              <a:t>, 105020. https://doi.org/10.1016/j.trc.2025.105020</a:t>
            </a:r>
          </a:p>
          <a:p>
            <a:pPr lvl="0"/>
            <a:r>
              <a:rPr lang="en-IN" sz="700" dirty="0"/>
              <a:t>Sukhbaatar, U., Enkhtuya, D., &amp; </a:t>
            </a:r>
            <a:r>
              <a:rPr lang="en-IN" sz="700" dirty="0" err="1"/>
              <a:t>Galsandorj</a:t>
            </a:r>
            <a:r>
              <a:rPr lang="en-IN" sz="700" dirty="0"/>
              <a:t>, A. (2023). An ant colony optimization technique to solve the line planning problem. </a:t>
            </a:r>
            <a:r>
              <a:rPr lang="en-IN" sz="700" i="1" dirty="0"/>
              <a:t>Proceedings of the 14th Eastern Asia Society for Transportation Studies (EASTS) Conference</a:t>
            </a:r>
            <a:r>
              <a:rPr lang="en-IN" sz="700" dirty="0"/>
              <a:t>.</a:t>
            </a:r>
          </a:p>
          <a:p>
            <a:pPr lvl="0"/>
            <a:r>
              <a:rPr lang="en-IN" sz="700" dirty="0" err="1"/>
              <a:t>Tirachini</a:t>
            </a:r>
            <a:r>
              <a:rPr lang="en-IN" sz="700" dirty="0"/>
              <a:t>, A., </a:t>
            </a:r>
            <a:r>
              <a:rPr lang="en-IN" sz="700" dirty="0" err="1"/>
              <a:t>Hensher</a:t>
            </a:r>
            <a:r>
              <a:rPr lang="en-IN" sz="700" dirty="0"/>
              <a:t>, D. A., &amp; Rose, J. M. (2013). Crowding in public transport systems: Effects on users, operation and implications for the estimation of demand. </a:t>
            </a:r>
            <a:r>
              <a:rPr lang="en-IN" sz="700" i="1" dirty="0"/>
              <a:t>Transportation Research Part A: Policy and Practice</a:t>
            </a:r>
            <a:r>
              <a:rPr lang="en-IN" sz="700" dirty="0"/>
              <a:t>, </a:t>
            </a:r>
            <a:r>
              <a:rPr lang="en-IN" sz="700" i="1" dirty="0"/>
              <a:t>53</a:t>
            </a:r>
            <a:r>
              <a:rPr lang="en-IN" sz="700" dirty="0"/>
              <a:t>, 36–52. https://doi.org/10.1016/j.tra.2013.06.005</a:t>
            </a:r>
          </a:p>
          <a:p>
            <a:pPr lvl="0"/>
            <a:r>
              <a:rPr lang="en-IN" sz="700" dirty="0"/>
              <a:t>Wang, H., Guan, H., Qin, H., Zhao, P., &amp; Liang, W. (2025). Assessing the impact of penalty strategies for cancellation </a:t>
            </a:r>
            <a:r>
              <a:rPr lang="en-IN" sz="700" dirty="0" err="1"/>
              <a:t>behavior</a:t>
            </a:r>
            <a:r>
              <a:rPr lang="en-IN" sz="700" dirty="0"/>
              <a:t> on the sustainability of demand-responsive transit service. </a:t>
            </a:r>
            <a:r>
              <a:rPr lang="en-IN" sz="700" i="1" dirty="0"/>
              <a:t>Transportation Letters</a:t>
            </a:r>
            <a:r>
              <a:rPr lang="en-IN" sz="700" dirty="0"/>
              <a:t>, 1–20. https://doi.org/10.1080/19427867.2025.2532274</a:t>
            </a:r>
          </a:p>
          <a:p>
            <a:pPr lvl="0"/>
            <a:r>
              <a:rPr lang="en-IN" sz="700" dirty="0"/>
              <a:t>Yuan, K., Cui, D., &amp; Long, J. (2023). Bus frequency optimization in a large-scale multi-modal transportation system: Integrating 3D-MFD and dynamic traffic assignment. </a:t>
            </a:r>
            <a:r>
              <a:rPr lang="en-IN" sz="700" i="1" dirty="0"/>
              <a:t>Digital Transportation and Safety</a:t>
            </a:r>
            <a:r>
              <a:rPr lang="en-IN" sz="700" dirty="0"/>
              <a:t>, </a:t>
            </a:r>
            <a:r>
              <a:rPr lang="en-IN" sz="700" i="1" dirty="0"/>
              <a:t>2</a:t>
            </a:r>
            <a:r>
              <a:rPr lang="en-IN" sz="700" dirty="0"/>
              <a:t>(4), 241–252. https://doi.org/10.48130/DTS-2023-0020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FED87ED-02E6-A428-1633-413A79DA7CED}"/>
              </a:ext>
            </a:extLst>
          </p:cNvPr>
          <p:cNvSpPr txBox="1">
            <a:spLocks/>
          </p:cNvSpPr>
          <p:nvPr/>
        </p:nvSpPr>
        <p:spPr>
          <a:xfrm>
            <a:off x="686627" y="278154"/>
            <a:ext cx="10689336" cy="7984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cap="all" spc="3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IN" sz="2800" b="1" cap="none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References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602CDE-986B-426F-2BD9-F8D318DE70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8568" y="221787"/>
            <a:ext cx="1327395" cy="47046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97E43D4-D8FD-44DE-556D-5D7EE5F357DD}"/>
              </a:ext>
            </a:extLst>
          </p:cNvPr>
          <p:cNvSpPr txBox="1">
            <a:spLocks/>
          </p:cNvSpPr>
          <p:nvPr/>
        </p:nvSpPr>
        <p:spPr>
          <a:xfrm>
            <a:off x="731217" y="6144141"/>
            <a:ext cx="6236208" cy="4357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cap="all" spc="3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1200" b="1" cap="none" dirty="0">
                <a:solidFill>
                  <a:srgbClr val="DB9A8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Title: Advanced Computational Approaches For Cost-effective Urban Bus Service Planning</a:t>
            </a:r>
          </a:p>
          <a:p>
            <a:pPr>
              <a:lnSpc>
                <a:spcPct val="90000"/>
              </a:lnSpc>
            </a:pPr>
            <a:r>
              <a:rPr lang="en-US" sz="1200" b="1" cap="none" dirty="0">
                <a:solidFill>
                  <a:srgbClr val="DB9A8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Authors: Aditi Gupta, </a:t>
            </a:r>
            <a:r>
              <a:rPr lang="en-US" sz="1200" b="1" cap="none" dirty="0" err="1">
                <a:solidFill>
                  <a:srgbClr val="DB9A8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Debapratim</a:t>
            </a:r>
            <a:r>
              <a:rPr lang="en-US" sz="1200" b="1" cap="none" dirty="0">
                <a:solidFill>
                  <a:srgbClr val="DB9A8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Pandit, Sneha Sahni, Krati Sharma</a:t>
            </a:r>
          </a:p>
        </p:txBody>
      </p:sp>
      <p:sp>
        <p:nvSpPr>
          <p:cNvPr id="7" name="Slide Number Placeholder 1026">
            <a:extLst>
              <a:ext uri="{FF2B5EF4-FFF2-40B4-BE49-F238E27FC236}">
                <a16:creationId xmlns:a16="http://schemas.microsoft.com/office/drawing/2014/main" id="{685BA405-5C0B-D12E-86F4-CAA7CD3E39D7}"/>
              </a:ext>
            </a:extLst>
          </p:cNvPr>
          <p:cNvSpPr txBox="1">
            <a:spLocks/>
          </p:cNvSpPr>
          <p:nvPr/>
        </p:nvSpPr>
        <p:spPr>
          <a:xfrm>
            <a:off x="10703609" y="617943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E7843D-FF13-4365-9478-9625B70A2705}" type="slidenum">
              <a:rPr lang="en-US" sz="1400" smtClean="0"/>
              <a:pPr/>
              <a:t>15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490225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8FC6B29-85E1-9E71-5C7A-35501B880550}"/>
              </a:ext>
            </a:extLst>
          </p:cNvPr>
          <p:cNvSpPr/>
          <p:nvPr/>
        </p:nvSpPr>
        <p:spPr>
          <a:xfrm>
            <a:off x="-2" y="1322018"/>
            <a:ext cx="12192000" cy="220776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866AA3-5B9E-1BDD-CBA9-6A6B05596466}"/>
              </a:ext>
            </a:extLst>
          </p:cNvPr>
          <p:cNvSpPr/>
          <p:nvPr/>
        </p:nvSpPr>
        <p:spPr>
          <a:xfrm>
            <a:off x="-2" y="3665781"/>
            <a:ext cx="12192000" cy="2630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D16C54-E42B-5738-AD6B-F0CA6C7D1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365" y="2061351"/>
            <a:ext cx="10691265" cy="1307592"/>
          </a:xfrm>
        </p:spPr>
        <p:txBody>
          <a:bodyPr>
            <a:normAutofit/>
          </a:bodyPr>
          <a:lstStyle/>
          <a:p>
            <a:pPr algn="ctr"/>
            <a:r>
              <a:rPr lang="en-IN" sz="5400" dirty="0">
                <a:solidFill>
                  <a:schemeClr val="accent1">
                    <a:lumMod val="75000"/>
                  </a:schemeClr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42577454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6C34F-E98E-DDF6-E0D0-1EDD4F8AE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899" y="278154"/>
            <a:ext cx="10689336" cy="79845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IN" sz="2800" b="1" cap="none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Problem Context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699740-07E3-8E47-9A32-43B66E902C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388147" y="3349271"/>
            <a:ext cx="1555664" cy="302266"/>
          </a:xfrm>
        </p:spPr>
        <p:txBody>
          <a:bodyPr>
            <a:normAutofit fontScale="62500" lnSpcReduction="20000"/>
          </a:bodyPr>
          <a:lstStyle/>
          <a:p>
            <a:r>
              <a:rPr lang="en-IN" b="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Fig: Overcrowding in bus</a:t>
            </a:r>
          </a:p>
        </p:txBody>
      </p:sp>
      <p:sp>
        <p:nvSpPr>
          <p:cNvPr id="8" name="Rectangle 7" descr="City">
            <a:extLst>
              <a:ext uri="{FF2B5EF4-FFF2-40B4-BE49-F238E27FC236}">
                <a16:creationId xmlns:a16="http://schemas.microsoft.com/office/drawing/2014/main" id="{78124409-F5B6-556D-CDA0-0076819D21D6}"/>
              </a:ext>
            </a:extLst>
          </p:cNvPr>
          <p:cNvSpPr/>
          <p:nvPr/>
        </p:nvSpPr>
        <p:spPr>
          <a:xfrm>
            <a:off x="1226383" y="953242"/>
            <a:ext cx="700048" cy="700048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IN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DB3141E-92FC-6790-FD4D-CC6E37A606AE}"/>
              </a:ext>
            </a:extLst>
          </p:cNvPr>
          <p:cNvGrpSpPr/>
          <p:nvPr/>
        </p:nvGrpSpPr>
        <p:grpSpPr>
          <a:xfrm>
            <a:off x="798576" y="953242"/>
            <a:ext cx="1555664" cy="1300692"/>
            <a:chOff x="144" y="0"/>
            <a:chExt cx="1555664" cy="130069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4EDB06D-80D8-AEB9-105F-22D12504C8D4}"/>
                </a:ext>
              </a:extLst>
            </p:cNvPr>
            <p:cNvSpPr/>
            <p:nvPr/>
          </p:nvSpPr>
          <p:spPr>
            <a:xfrm>
              <a:off x="144" y="0"/>
              <a:ext cx="1555664" cy="62226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01619CD-2352-E3E3-72C0-D39932FD595F}"/>
                </a:ext>
              </a:extLst>
            </p:cNvPr>
            <p:cNvSpPr txBox="1"/>
            <p:nvPr/>
          </p:nvSpPr>
          <p:spPr>
            <a:xfrm>
              <a:off x="144" y="678427"/>
              <a:ext cx="1555664" cy="62226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dirty="0"/>
                <a:t>A densely populated metro city with over </a:t>
              </a:r>
              <a:r>
                <a:rPr lang="en-US" sz="1400" b="1" dirty="0"/>
                <a:t>14 million residents</a:t>
              </a:r>
              <a:endParaRPr lang="en-US" sz="1400" kern="1200" dirty="0"/>
            </a:p>
          </p:txBody>
        </p:sp>
      </p:grpSp>
      <p:sp>
        <p:nvSpPr>
          <p:cNvPr id="15" name="Rectangle 14" descr="Bus">
            <a:extLst>
              <a:ext uri="{FF2B5EF4-FFF2-40B4-BE49-F238E27FC236}">
                <a16:creationId xmlns:a16="http://schemas.microsoft.com/office/drawing/2014/main" id="{C63639F2-4282-BD8E-5679-9ADB9AE84466}"/>
              </a:ext>
            </a:extLst>
          </p:cNvPr>
          <p:cNvSpPr/>
          <p:nvPr/>
        </p:nvSpPr>
        <p:spPr>
          <a:xfrm>
            <a:off x="1226383" y="2218981"/>
            <a:ext cx="700048" cy="700048"/>
          </a:xfrm>
          <a:prstGeom prst="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IN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4315B40-50EF-BCCF-2195-B5866953A540}"/>
              </a:ext>
            </a:extLst>
          </p:cNvPr>
          <p:cNvGrpSpPr/>
          <p:nvPr/>
        </p:nvGrpSpPr>
        <p:grpSpPr>
          <a:xfrm>
            <a:off x="798575" y="2838628"/>
            <a:ext cx="6075257" cy="697689"/>
            <a:chOff x="-2691544" y="1839931"/>
            <a:chExt cx="6075257" cy="69768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93000CB-B9C6-AA03-073B-6AB490A67F5C}"/>
                </a:ext>
              </a:extLst>
            </p:cNvPr>
            <p:cNvSpPr/>
            <p:nvPr/>
          </p:nvSpPr>
          <p:spPr>
            <a:xfrm>
              <a:off x="1828049" y="1915355"/>
              <a:ext cx="1555664" cy="62226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63586D2-BFDE-3519-9492-ECDC575D2549}"/>
                </a:ext>
              </a:extLst>
            </p:cNvPr>
            <p:cNvSpPr txBox="1"/>
            <p:nvPr/>
          </p:nvSpPr>
          <p:spPr>
            <a:xfrm>
              <a:off x="-2691544" y="1839931"/>
              <a:ext cx="1555664" cy="62226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0" i="0" kern="1200" baseline="0" dirty="0"/>
                <a:t>Buses are the backbone for low/middle-income mobility</a:t>
              </a:r>
              <a:endParaRPr lang="en-US" sz="1400" kern="1200" dirty="0"/>
            </a:p>
          </p:txBody>
        </p:sp>
      </p:grpSp>
      <p:pic>
        <p:nvPicPr>
          <p:cNvPr id="1030" name="Picture 6" descr="With shrinking fleet, one in two Kolkata commuters cannot get buses on  time: Study | Kolkata News - The Times of India">
            <a:extLst>
              <a:ext uri="{FF2B5EF4-FFF2-40B4-BE49-F238E27FC236}">
                <a16:creationId xmlns:a16="http://schemas.microsoft.com/office/drawing/2014/main" id="{956B5037-9682-C491-D1CF-B8B1C88F7A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6" r="10577"/>
          <a:stretch>
            <a:fillRect/>
          </a:stretch>
        </p:blipFill>
        <p:spPr bwMode="auto">
          <a:xfrm>
            <a:off x="2447786" y="896113"/>
            <a:ext cx="3562871" cy="2543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D7FA35C2-E458-88A3-1DCB-C6432F035757}"/>
              </a:ext>
            </a:extLst>
          </p:cNvPr>
          <p:cNvSpPr txBox="1">
            <a:spLocks/>
          </p:cNvSpPr>
          <p:nvPr/>
        </p:nvSpPr>
        <p:spPr>
          <a:xfrm>
            <a:off x="4886581" y="3310256"/>
            <a:ext cx="1555664" cy="3022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z="900" b="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Source: Times of India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B338671-0329-CB76-2339-BE147E3F6A50}"/>
              </a:ext>
            </a:extLst>
          </p:cNvPr>
          <p:cNvSpPr/>
          <p:nvPr/>
        </p:nvSpPr>
        <p:spPr>
          <a:xfrm>
            <a:off x="12368062" y="3712567"/>
            <a:ext cx="1555664" cy="622265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IN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4D43E7F-1677-9D59-E842-ECB07D431DC4}"/>
              </a:ext>
            </a:extLst>
          </p:cNvPr>
          <p:cNvGrpSpPr/>
          <p:nvPr/>
        </p:nvGrpSpPr>
        <p:grpSpPr>
          <a:xfrm>
            <a:off x="6248400" y="1351409"/>
            <a:ext cx="5127564" cy="4622800"/>
            <a:chOff x="6248400" y="1747918"/>
            <a:chExt cx="5127564" cy="392773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EF0506BF-32A9-688B-31E3-432F7C557529}"/>
                </a:ext>
              </a:extLst>
            </p:cNvPr>
            <p:cNvGrpSpPr/>
            <p:nvPr/>
          </p:nvGrpSpPr>
          <p:grpSpPr>
            <a:xfrm>
              <a:off x="6248400" y="1747918"/>
              <a:ext cx="5127564" cy="3927734"/>
              <a:chOff x="6248400" y="1869838"/>
              <a:chExt cx="5127564" cy="3927734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F02A7DA6-E9C3-6ED3-0616-24AB1F446FFD}"/>
                  </a:ext>
                </a:extLst>
              </p:cNvPr>
              <p:cNvGrpSpPr/>
              <p:nvPr/>
            </p:nvGrpSpPr>
            <p:grpSpPr>
              <a:xfrm>
                <a:off x="6248400" y="1869838"/>
                <a:ext cx="5127564" cy="3927734"/>
                <a:chOff x="6527588" y="2010515"/>
                <a:chExt cx="4848376" cy="3513493"/>
              </a:xfrm>
            </p:grpSpPr>
            <p:sp>
              <p:nvSpPr>
                <p:cNvPr id="32" name="Rectangle: Rounded Corners 31">
                  <a:extLst>
                    <a:ext uri="{FF2B5EF4-FFF2-40B4-BE49-F238E27FC236}">
                      <a16:creationId xmlns:a16="http://schemas.microsoft.com/office/drawing/2014/main" id="{A7B4DC1A-D167-9A54-B9F0-DED8233869B8}"/>
                    </a:ext>
                  </a:extLst>
                </p:cNvPr>
                <p:cNvSpPr/>
                <p:nvPr/>
              </p:nvSpPr>
              <p:spPr>
                <a:xfrm>
                  <a:off x="6527588" y="2010515"/>
                  <a:ext cx="4848376" cy="772209"/>
                </a:xfrm>
                <a:prstGeom prst="roundRect">
                  <a:avLst>
                    <a:gd name="adj" fmla="val 10000"/>
                  </a:avLst>
                </a:prstGeom>
                <a:solidFill>
                  <a:schemeClr val="accent1">
                    <a:lumMod val="75000"/>
                  </a:schemeClr>
                </a:solidFill>
              </p:spPr>
              <p:style>
                <a:lnRef idx="0">
                  <a:schemeClr val="accen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tint val="4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tint val="4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A576B209-3C56-E470-C599-EB893B5FB04B}"/>
                    </a:ext>
                  </a:extLst>
                </p:cNvPr>
                <p:cNvSpPr/>
                <p:nvPr/>
              </p:nvSpPr>
              <p:spPr>
                <a:xfrm>
                  <a:off x="7792835" y="2010515"/>
                  <a:ext cx="3583128" cy="772209"/>
                </a:xfrm>
                <a:custGeom>
                  <a:avLst/>
                  <a:gdLst>
                    <a:gd name="connsiteX0" fmla="*/ 0 w 3956474"/>
                    <a:gd name="connsiteY0" fmla="*/ 0 h 772209"/>
                    <a:gd name="connsiteX1" fmla="*/ 3956474 w 3956474"/>
                    <a:gd name="connsiteY1" fmla="*/ 0 h 772209"/>
                    <a:gd name="connsiteX2" fmla="*/ 3956474 w 3956474"/>
                    <a:gd name="connsiteY2" fmla="*/ 772209 h 772209"/>
                    <a:gd name="connsiteX3" fmla="*/ 0 w 3956474"/>
                    <a:gd name="connsiteY3" fmla="*/ 772209 h 772209"/>
                    <a:gd name="connsiteX4" fmla="*/ 0 w 3956474"/>
                    <a:gd name="connsiteY4" fmla="*/ 0 h 7722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56474" h="772209">
                      <a:moveTo>
                        <a:pt x="0" y="0"/>
                      </a:moveTo>
                      <a:lnTo>
                        <a:pt x="3956474" y="0"/>
                      </a:lnTo>
                      <a:lnTo>
                        <a:pt x="3956474" y="772209"/>
                      </a:lnTo>
                      <a:lnTo>
                        <a:pt x="0" y="77220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  <p:style>
                <a:lnRef idx="0">
                  <a:schemeClr val="dk1">
                    <a:alpha val="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81725" tIns="81725" rIns="81725" bIns="81725" numCol="1" spcCol="1270" anchor="ctr" anchorCtr="0">
                  <a:noAutofit/>
                </a:bodyPr>
                <a:lstStyle/>
                <a:p>
                  <a:pPr marL="0" lvl="0" indent="0" algn="ctr" defTabSz="80010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en-US" sz="1400" b="1" kern="1200" dirty="0">
                      <a:solidFill>
                        <a:schemeClr val="bg1"/>
                      </a:solidFill>
                    </a:rPr>
                    <a:t>Overcrowding</a:t>
                  </a:r>
                  <a:r>
                    <a:rPr lang="en-US" sz="1400" kern="1200" dirty="0">
                      <a:solidFill>
                        <a:schemeClr val="bg1"/>
                      </a:solidFill>
                    </a:rPr>
                    <a:t> during peak hours, which leads to </a:t>
                  </a:r>
                  <a:r>
                    <a:rPr lang="en-US" sz="1400" b="1" kern="1200" dirty="0">
                      <a:solidFill>
                        <a:schemeClr val="bg1"/>
                      </a:solidFill>
                    </a:rPr>
                    <a:t>longer waits</a:t>
                  </a:r>
                  <a:r>
                    <a:rPr lang="en-US" sz="1400" kern="1200" dirty="0">
                      <a:solidFill>
                        <a:schemeClr val="bg1"/>
                      </a:solidFill>
                    </a:rPr>
                    <a:t>, discomfort.</a:t>
                  </a:r>
                </a:p>
              </p:txBody>
            </p:sp>
            <p:sp>
              <p:nvSpPr>
                <p:cNvPr id="35" name="Rectangle: Rounded Corners 34">
                  <a:extLst>
                    <a:ext uri="{FF2B5EF4-FFF2-40B4-BE49-F238E27FC236}">
                      <a16:creationId xmlns:a16="http://schemas.microsoft.com/office/drawing/2014/main" id="{DF47E10E-7C39-BD5A-FB25-4F73AE125F44}"/>
                    </a:ext>
                  </a:extLst>
                </p:cNvPr>
                <p:cNvSpPr/>
                <p:nvPr/>
              </p:nvSpPr>
              <p:spPr>
                <a:xfrm>
                  <a:off x="6527588" y="2917081"/>
                  <a:ext cx="4848376" cy="772209"/>
                </a:xfrm>
                <a:prstGeom prst="roundRect">
                  <a:avLst>
                    <a:gd name="adj" fmla="val 10000"/>
                  </a:avLst>
                </a:prstGeom>
                <a:solidFill>
                  <a:schemeClr val="accent1">
                    <a:lumMod val="75000"/>
                  </a:schemeClr>
                </a:solidFill>
              </p:spPr>
              <p:style>
                <a:lnRef idx="0">
                  <a:schemeClr val="accen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tint val="4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tint val="4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/>
                <a:lstStyle/>
                <a:p>
                  <a:endParaRPr lang="en-IN" dirty="0"/>
                </a:p>
              </p:txBody>
            </p:sp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3D763BEB-1D9E-FB09-FE22-53C83D399B20}"/>
                    </a:ext>
                  </a:extLst>
                </p:cNvPr>
                <p:cNvSpPr/>
                <p:nvPr/>
              </p:nvSpPr>
              <p:spPr>
                <a:xfrm>
                  <a:off x="7792835" y="2939427"/>
                  <a:ext cx="3583128" cy="772209"/>
                </a:xfrm>
                <a:custGeom>
                  <a:avLst/>
                  <a:gdLst>
                    <a:gd name="connsiteX0" fmla="*/ 0 w 3956474"/>
                    <a:gd name="connsiteY0" fmla="*/ 0 h 772209"/>
                    <a:gd name="connsiteX1" fmla="*/ 3956474 w 3956474"/>
                    <a:gd name="connsiteY1" fmla="*/ 0 h 772209"/>
                    <a:gd name="connsiteX2" fmla="*/ 3956474 w 3956474"/>
                    <a:gd name="connsiteY2" fmla="*/ 772209 h 772209"/>
                    <a:gd name="connsiteX3" fmla="*/ 0 w 3956474"/>
                    <a:gd name="connsiteY3" fmla="*/ 772209 h 772209"/>
                    <a:gd name="connsiteX4" fmla="*/ 0 w 3956474"/>
                    <a:gd name="connsiteY4" fmla="*/ 0 h 7722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56474" h="772209">
                      <a:moveTo>
                        <a:pt x="0" y="0"/>
                      </a:moveTo>
                      <a:lnTo>
                        <a:pt x="3956474" y="0"/>
                      </a:lnTo>
                      <a:lnTo>
                        <a:pt x="3956474" y="772209"/>
                      </a:lnTo>
                      <a:lnTo>
                        <a:pt x="0" y="77220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  <p:style>
                <a:lnRef idx="0">
                  <a:schemeClr val="dk1">
                    <a:alpha val="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81725" tIns="81725" rIns="81725" bIns="81725" numCol="1" spcCol="1270" anchor="ctr" anchorCtr="0">
                  <a:noAutofit/>
                </a:bodyPr>
                <a:lstStyle/>
                <a:p>
                  <a:pPr marL="0" lvl="0" indent="0" algn="ctr" defTabSz="80010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en-US" sz="1400" b="1" kern="1200" dirty="0">
                      <a:solidFill>
                        <a:schemeClr val="bg1"/>
                      </a:solidFill>
                    </a:rPr>
                    <a:t>Underutilization </a:t>
                  </a:r>
                  <a:r>
                    <a:rPr lang="en-US" sz="1400" kern="1200" dirty="0">
                      <a:solidFill>
                        <a:schemeClr val="bg1"/>
                      </a:solidFill>
                    </a:rPr>
                    <a:t>in off-peak periods leads to wasted resources.</a:t>
                  </a:r>
                </a:p>
              </p:txBody>
            </p:sp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994F1183-6E6E-15A1-9D1C-CA1435F2E5E8}"/>
                    </a:ext>
                  </a:extLst>
                </p:cNvPr>
                <p:cNvSpPr/>
                <p:nvPr/>
              </p:nvSpPr>
              <p:spPr>
                <a:xfrm>
                  <a:off x="6527588" y="3841070"/>
                  <a:ext cx="4848376" cy="772209"/>
                </a:xfrm>
                <a:prstGeom prst="roundRect">
                  <a:avLst>
                    <a:gd name="adj" fmla="val 10000"/>
                  </a:avLst>
                </a:prstGeom>
                <a:solidFill>
                  <a:schemeClr val="accent1">
                    <a:lumMod val="75000"/>
                  </a:schemeClr>
                </a:solidFill>
              </p:spPr>
              <p:style>
                <a:lnRef idx="0">
                  <a:schemeClr val="accen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tint val="4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tint val="4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/>
                <a:lstStyle/>
                <a:p>
                  <a:endParaRPr lang="en-IN" dirty="0"/>
                </a:p>
              </p:txBody>
            </p:sp>
            <p:sp>
              <p:nvSpPr>
                <p:cNvPr id="40" name="Freeform: Shape 39">
                  <a:extLst>
                    <a:ext uri="{FF2B5EF4-FFF2-40B4-BE49-F238E27FC236}">
                      <a16:creationId xmlns:a16="http://schemas.microsoft.com/office/drawing/2014/main" id="{D1661FBF-ECE6-54E7-AA72-E9389EE8A7B0}"/>
                    </a:ext>
                  </a:extLst>
                </p:cNvPr>
                <p:cNvSpPr/>
                <p:nvPr/>
              </p:nvSpPr>
              <p:spPr>
                <a:xfrm>
                  <a:off x="7792835" y="3841070"/>
                  <a:ext cx="3583128" cy="772209"/>
                </a:xfrm>
                <a:custGeom>
                  <a:avLst/>
                  <a:gdLst>
                    <a:gd name="connsiteX0" fmla="*/ 0 w 3956474"/>
                    <a:gd name="connsiteY0" fmla="*/ 0 h 772209"/>
                    <a:gd name="connsiteX1" fmla="*/ 3956474 w 3956474"/>
                    <a:gd name="connsiteY1" fmla="*/ 0 h 772209"/>
                    <a:gd name="connsiteX2" fmla="*/ 3956474 w 3956474"/>
                    <a:gd name="connsiteY2" fmla="*/ 772209 h 772209"/>
                    <a:gd name="connsiteX3" fmla="*/ 0 w 3956474"/>
                    <a:gd name="connsiteY3" fmla="*/ 772209 h 772209"/>
                    <a:gd name="connsiteX4" fmla="*/ 0 w 3956474"/>
                    <a:gd name="connsiteY4" fmla="*/ 0 h 7722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56474" h="772209">
                      <a:moveTo>
                        <a:pt x="0" y="0"/>
                      </a:moveTo>
                      <a:lnTo>
                        <a:pt x="3956474" y="0"/>
                      </a:lnTo>
                      <a:lnTo>
                        <a:pt x="3956474" y="772209"/>
                      </a:lnTo>
                      <a:lnTo>
                        <a:pt x="0" y="77220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  <p:style>
                <a:lnRef idx="0">
                  <a:schemeClr val="dk1">
                    <a:alpha val="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81725" tIns="81725" rIns="81725" bIns="81725" numCol="1" spcCol="1270" anchor="ctr" anchorCtr="0">
                  <a:noAutofit/>
                </a:bodyPr>
                <a:lstStyle/>
                <a:p>
                  <a:pPr marL="0" lvl="0" indent="0" algn="ctr" defTabSz="80010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en-US" sz="1400" b="1" kern="1200" dirty="0">
                      <a:solidFill>
                        <a:schemeClr val="bg1"/>
                      </a:solidFill>
                    </a:rPr>
                    <a:t>High operating costs</a:t>
                  </a:r>
                  <a:r>
                    <a:rPr lang="en-US" sz="1400" kern="1200" dirty="0">
                      <a:solidFill>
                        <a:schemeClr val="bg1"/>
                      </a:solidFill>
                    </a:rPr>
                    <a:t> </a:t>
                  </a:r>
                  <a:r>
                    <a:rPr lang="en-US" sz="1400" dirty="0">
                      <a:solidFill>
                        <a:schemeClr val="bg1"/>
                      </a:solidFill>
                    </a:rPr>
                    <a:t>due to </a:t>
                  </a:r>
                  <a:r>
                    <a:rPr lang="en-US" sz="1400" kern="1200" dirty="0">
                      <a:solidFill>
                        <a:schemeClr val="bg1"/>
                      </a:solidFill>
                    </a:rPr>
                    <a:t>rising fuel and crew expenses.</a:t>
                  </a:r>
                </a:p>
              </p:txBody>
            </p:sp>
            <p:sp>
              <p:nvSpPr>
                <p:cNvPr id="41" name="Rectangle: Rounded Corners 40">
                  <a:extLst>
                    <a:ext uri="{FF2B5EF4-FFF2-40B4-BE49-F238E27FC236}">
                      <a16:creationId xmlns:a16="http://schemas.microsoft.com/office/drawing/2014/main" id="{F62AE9EF-91AC-E0B4-D627-53F922FB103D}"/>
                    </a:ext>
                  </a:extLst>
                </p:cNvPr>
                <p:cNvSpPr/>
                <p:nvPr/>
              </p:nvSpPr>
              <p:spPr>
                <a:xfrm>
                  <a:off x="6527588" y="4751799"/>
                  <a:ext cx="4848376" cy="772209"/>
                </a:xfrm>
                <a:prstGeom prst="roundRect">
                  <a:avLst>
                    <a:gd name="adj" fmla="val 10000"/>
                  </a:avLst>
                </a:prstGeom>
                <a:solidFill>
                  <a:schemeClr val="accent1">
                    <a:lumMod val="75000"/>
                  </a:schemeClr>
                </a:solidFill>
              </p:spPr>
              <p:style>
                <a:lnRef idx="0">
                  <a:schemeClr val="accen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tint val="4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tint val="4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/>
                <a:lstStyle/>
                <a:p>
                  <a:pPr algn="ctr"/>
                  <a:endParaRPr lang="en-I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: Shape 42">
                  <a:extLst>
                    <a:ext uri="{FF2B5EF4-FFF2-40B4-BE49-F238E27FC236}">
                      <a16:creationId xmlns:a16="http://schemas.microsoft.com/office/drawing/2014/main" id="{B8A4A31B-F6E3-39A6-9973-41623DB7EA39}"/>
                    </a:ext>
                  </a:extLst>
                </p:cNvPr>
                <p:cNvSpPr/>
                <p:nvPr/>
              </p:nvSpPr>
              <p:spPr>
                <a:xfrm>
                  <a:off x="7792835" y="4751799"/>
                  <a:ext cx="3583128" cy="772209"/>
                </a:xfrm>
                <a:custGeom>
                  <a:avLst/>
                  <a:gdLst>
                    <a:gd name="connsiteX0" fmla="*/ 0 w 3956474"/>
                    <a:gd name="connsiteY0" fmla="*/ 0 h 772209"/>
                    <a:gd name="connsiteX1" fmla="*/ 3956474 w 3956474"/>
                    <a:gd name="connsiteY1" fmla="*/ 0 h 772209"/>
                    <a:gd name="connsiteX2" fmla="*/ 3956474 w 3956474"/>
                    <a:gd name="connsiteY2" fmla="*/ 772209 h 772209"/>
                    <a:gd name="connsiteX3" fmla="*/ 0 w 3956474"/>
                    <a:gd name="connsiteY3" fmla="*/ 772209 h 772209"/>
                    <a:gd name="connsiteX4" fmla="*/ 0 w 3956474"/>
                    <a:gd name="connsiteY4" fmla="*/ 0 h 7722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56474" h="772209">
                      <a:moveTo>
                        <a:pt x="0" y="0"/>
                      </a:moveTo>
                      <a:lnTo>
                        <a:pt x="3956474" y="0"/>
                      </a:lnTo>
                      <a:lnTo>
                        <a:pt x="3956474" y="772209"/>
                      </a:lnTo>
                      <a:lnTo>
                        <a:pt x="0" y="77220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  <p:style>
                <a:lnRef idx="0">
                  <a:schemeClr val="dk1">
                    <a:alpha val="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81725" tIns="81725" rIns="81725" bIns="81725" numCol="1" spcCol="1270" anchor="ctr" anchorCtr="0">
                  <a:noAutofit/>
                </a:bodyPr>
                <a:lstStyle/>
                <a:p>
                  <a:pPr marL="0" lvl="0" indent="0" algn="ctr" defTabSz="80010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en-US" sz="1400" b="1" kern="1200" dirty="0">
                      <a:solidFill>
                        <a:schemeClr val="bg1"/>
                      </a:solidFill>
                    </a:rPr>
                    <a:t>Static scheduling fails </a:t>
                  </a:r>
                  <a:r>
                    <a:rPr lang="en-US" sz="1400" kern="1200" dirty="0">
                      <a:solidFill>
                        <a:schemeClr val="bg1"/>
                      </a:solidFill>
                    </a:rPr>
                    <a:t>to respond to fluctuating demand.</a:t>
                  </a:r>
                </a:p>
              </p:txBody>
            </p:sp>
          </p:grpSp>
          <p:pic>
            <p:nvPicPr>
              <p:cNvPr id="48" name="Picture 47" descr="A white silhouette of a bus&#10;&#10;AI-generated content may be incorrect.">
                <a:extLst>
                  <a:ext uri="{FF2B5EF4-FFF2-40B4-BE49-F238E27FC236}">
                    <a16:creationId xmlns:a16="http://schemas.microsoft.com/office/drawing/2014/main" id="{420FBD06-2B7A-05EB-076B-088C419FCE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061" t="24477" r="42025" b="25449"/>
              <a:stretch>
                <a:fillRect/>
              </a:stretch>
            </p:blipFill>
            <p:spPr>
              <a:xfrm>
                <a:off x="6432085" y="2073986"/>
                <a:ext cx="1142363" cy="462586"/>
              </a:xfrm>
              <a:prstGeom prst="rect">
                <a:avLst/>
              </a:prstGeom>
              <a:ln w="19050">
                <a:solidFill>
                  <a:schemeClr val="bg1">
                    <a:lumMod val="95000"/>
                  </a:schemeClr>
                </a:solidFill>
              </a:ln>
            </p:spPr>
          </p:pic>
          <p:pic>
            <p:nvPicPr>
              <p:cNvPr id="50" name="Picture 49" descr="A white silhouette of a bus&#10;&#10;AI-generated content may be incorrect.">
                <a:extLst>
                  <a:ext uri="{FF2B5EF4-FFF2-40B4-BE49-F238E27FC236}">
                    <a16:creationId xmlns:a16="http://schemas.microsoft.com/office/drawing/2014/main" id="{30E4371A-76F2-FB06-F56D-B568A702EC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550" t="24752" r="42917" b="26194"/>
              <a:stretch>
                <a:fillRect/>
              </a:stretch>
            </p:blipFill>
            <p:spPr>
              <a:xfrm>
                <a:off x="6442245" y="3123790"/>
                <a:ext cx="1132203" cy="414044"/>
              </a:xfrm>
              <a:prstGeom prst="rect">
                <a:avLst/>
              </a:prstGeom>
              <a:ln w="19050">
                <a:solidFill>
                  <a:schemeClr val="bg1">
                    <a:lumMod val="95000"/>
                  </a:schemeClr>
                </a:solidFill>
              </a:ln>
            </p:spPr>
          </p:pic>
        </p:grpSp>
        <p:pic>
          <p:nvPicPr>
            <p:cNvPr id="53" name="Picture 52" descr="A green background with white icons&#10;&#10;AI-generated content may be incorrect.">
              <a:extLst>
                <a:ext uri="{FF2B5EF4-FFF2-40B4-BE49-F238E27FC236}">
                  <a16:creationId xmlns:a16="http://schemas.microsoft.com/office/drawing/2014/main" id="{6F0EDA88-3014-2E68-FAD4-4EB4BBEC8B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92" t="27057" r="44584" b="25000"/>
            <a:stretch>
              <a:fillRect/>
            </a:stretch>
          </p:blipFill>
          <p:spPr>
            <a:xfrm>
              <a:off x="6432085" y="3986168"/>
              <a:ext cx="1144259" cy="474175"/>
            </a:xfrm>
            <a:prstGeom prst="rect">
              <a:avLst/>
            </a:prstGeom>
            <a:ln w="19050">
              <a:solidFill>
                <a:schemeClr val="bg1"/>
              </a:solidFill>
            </a:ln>
          </p:spPr>
        </p:pic>
        <p:pic>
          <p:nvPicPr>
            <p:cNvPr id="55" name="Picture 54" descr="A green background with arrows and a clock&#10;&#10;AI-generated content may be incorrect.">
              <a:extLst>
                <a:ext uri="{FF2B5EF4-FFF2-40B4-BE49-F238E27FC236}">
                  <a16:creationId xmlns:a16="http://schemas.microsoft.com/office/drawing/2014/main" id="{23DC8F6C-EBE6-E1E5-1763-0208377BF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75" t="19747" r="45104" b="24999"/>
            <a:stretch>
              <a:fillRect/>
            </a:stretch>
          </p:blipFill>
          <p:spPr>
            <a:xfrm>
              <a:off x="6432084" y="5005076"/>
              <a:ext cx="1142363" cy="477881"/>
            </a:xfrm>
            <a:prstGeom prst="rect">
              <a:avLst/>
            </a:prstGeom>
            <a:ln w="19050">
              <a:solidFill>
                <a:schemeClr val="bg1"/>
              </a:solidFill>
            </a:ln>
          </p:spPr>
        </p:pic>
      </p:grp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F9040F68-5FC4-6241-F258-E3BBE6FE9DF2}"/>
              </a:ext>
            </a:extLst>
          </p:cNvPr>
          <p:cNvSpPr/>
          <p:nvPr/>
        </p:nvSpPr>
        <p:spPr>
          <a:xfrm>
            <a:off x="6248399" y="831697"/>
            <a:ext cx="5127564" cy="39999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dirty="0">
                <a:solidFill>
                  <a:srgbClr val="734B67"/>
                </a:solidFill>
              </a:rPr>
              <a:t>Issues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E4F98EE7-CF5C-8B7F-F8F5-044BE4009431}"/>
              </a:ext>
            </a:extLst>
          </p:cNvPr>
          <p:cNvSpPr/>
          <p:nvPr/>
        </p:nvSpPr>
        <p:spPr>
          <a:xfrm>
            <a:off x="855365" y="3918016"/>
            <a:ext cx="5127564" cy="39999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dirty="0">
                <a:solidFill>
                  <a:srgbClr val="734B67"/>
                </a:solidFill>
              </a:rPr>
              <a:t>Need</a:t>
            </a:r>
          </a:p>
        </p:txBody>
      </p:sp>
      <p:sp>
        <p:nvSpPr>
          <p:cNvPr id="62" name="Content Placeholder 61">
            <a:extLst>
              <a:ext uri="{FF2B5EF4-FFF2-40B4-BE49-F238E27FC236}">
                <a16:creationId xmlns:a16="http://schemas.microsoft.com/office/drawing/2014/main" id="{C826A6E7-A76B-8365-116A-4011342901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3538" y="4448981"/>
            <a:ext cx="5322462" cy="1630872"/>
          </a:xfrm>
        </p:spPr>
        <p:txBody>
          <a:bodyPr>
            <a:normAutofit/>
          </a:bodyPr>
          <a:lstStyle/>
          <a:p>
            <a:r>
              <a:rPr lang="en-US" sz="1400" dirty="0"/>
              <a:t>Move beyond </a:t>
            </a:r>
            <a:r>
              <a:rPr lang="en-US" sz="1400" b="1" dirty="0"/>
              <a:t>fixed or time-block schedules </a:t>
            </a:r>
            <a:r>
              <a:rPr lang="en-US" sz="1400" dirty="0"/>
              <a:t>toward </a:t>
            </a:r>
            <a:r>
              <a:rPr lang="en-US" sz="1400" b="1" dirty="0"/>
              <a:t>full-day, data-driven frequency</a:t>
            </a:r>
            <a:r>
              <a:rPr lang="en-US" sz="1400" dirty="0"/>
              <a:t> optimization that captures real operational dynamics.</a:t>
            </a:r>
          </a:p>
          <a:p>
            <a:r>
              <a:rPr lang="en-US" sz="1400" dirty="0"/>
              <a:t>Integrate </a:t>
            </a:r>
            <a:r>
              <a:rPr lang="en-US" sz="1400" b="1" dirty="0"/>
              <a:t>real-time datasets</a:t>
            </a:r>
            <a:r>
              <a:rPr lang="en-US" sz="1400" dirty="0"/>
              <a:t> (ETM, AVL, OD surveys) to develop cost-efficient, demand-responsive service plans.</a:t>
            </a:r>
          </a:p>
        </p:txBody>
      </p:sp>
      <p:pic>
        <p:nvPicPr>
          <p:cNvPr id="1024" name="Picture 1023">
            <a:extLst>
              <a:ext uri="{FF2B5EF4-FFF2-40B4-BE49-F238E27FC236}">
                <a16:creationId xmlns:a16="http://schemas.microsoft.com/office/drawing/2014/main" id="{0A64AE20-1ABD-FC38-8363-ABD7F8D22AA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48568" y="221787"/>
            <a:ext cx="1327395" cy="470469"/>
          </a:xfrm>
          <a:prstGeom prst="rect">
            <a:avLst/>
          </a:prstGeom>
        </p:spPr>
      </p:pic>
      <p:sp>
        <p:nvSpPr>
          <p:cNvPr id="1025" name="Title 1">
            <a:extLst>
              <a:ext uri="{FF2B5EF4-FFF2-40B4-BE49-F238E27FC236}">
                <a16:creationId xmlns:a16="http://schemas.microsoft.com/office/drawing/2014/main" id="{9D44A0B1-AF64-1BEB-FE61-0EC102FA7A20}"/>
              </a:ext>
            </a:extLst>
          </p:cNvPr>
          <p:cNvSpPr txBox="1">
            <a:spLocks/>
          </p:cNvSpPr>
          <p:nvPr/>
        </p:nvSpPr>
        <p:spPr>
          <a:xfrm>
            <a:off x="731217" y="6144141"/>
            <a:ext cx="6236208" cy="4357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cap="all" spc="3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1200" b="1" cap="none" dirty="0">
                <a:solidFill>
                  <a:srgbClr val="DB9A8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Title: Advanced Computational Approaches For Cost-effective Urban Bus Service Planning</a:t>
            </a:r>
          </a:p>
          <a:p>
            <a:pPr>
              <a:lnSpc>
                <a:spcPct val="90000"/>
              </a:lnSpc>
            </a:pPr>
            <a:r>
              <a:rPr lang="en-US" sz="1200" b="1" cap="none" dirty="0">
                <a:solidFill>
                  <a:srgbClr val="DB9A8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Authors: Aditi Gupta, </a:t>
            </a:r>
            <a:r>
              <a:rPr lang="en-US" sz="1200" b="1" cap="none" dirty="0" err="1">
                <a:solidFill>
                  <a:srgbClr val="DB9A8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Debapratim</a:t>
            </a:r>
            <a:r>
              <a:rPr lang="en-US" sz="1200" b="1" cap="none" dirty="0">
                <a:solidFill>
                  <a:srgbClr val="DB9A8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Pandit, Sneha Sahni, Krati Sharma</a:t>
            </a:r>
          </a:p>
        </p:txBody>
      </p:sp>
      <p:pic>
        <p:nvPicPr>
          <p:cNvPr id="1026" name="Picture 1025">
            <a:extLst>
              <a:ext uri="{FF2B5EF4-FFF2-40B4-BE49-F238E27FC236}">
                <a16:creationId xmlns:a16="http://schemas.microsoft.com/office/drawing/2014/main" id="{19DDB310-9499-B6E1-3E83-CF78A18F6B11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34" y="287985"/>
            <a:ext cx="413253" cy="413253"/>
          </a:xfrm>
          <a:prstGeom prst="rect">
            <a:avLst/>
          </a:prstGeom>
        </p:spPr>
      </p:pic>
      <p:sp>
        <p:nvSpPr>
          <p:cNvPr id="1027" name="Slide Number Placeholder 1026">
            <a:extLst>
              <a:ext uri="{FF2B5EF4-FFF2-40B4-BE49-F238E27FC236}">
                <a16:creationId xmlns:a16="http://schemas.microsoft.com/office/drawing/2014/main" id="{7A4E2111-B44E-A4DA-EB14-CBE595EEC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3609" y="6179430"/>
            <a:ext cx="672354" cy="365125"/>
          </a:xfrm>
        </p:spPr>
        <p:txBody>
          <a:bodyPr/>
          <a:lstStyle/>
          <a:p>
            <a:fld id="{87E7843D-FF13-4365-9478-9625B70A2705}" type="slidenum">
              <a:rPr lang="en-US" sz="1400" smtClean="0"/>
              <a:t>2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136584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41FAC5-A814-A2B3-AFCF-C700440A6B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C341D-F972-0BEA-8CC6-B31170471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899" y="278154"/>
            <a:ext cx="10689336" cy="79845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IN" sz="2800" b="1" cap="none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Research gap and Motivation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EB2561B-EB8B-554A-143B-81077BD9A71C}"/>
              </a:ext>
            </a:extLst>
          </p:cNvPr>
          <p:cNvSpPr/>
          <p:nvPr/>
        </p:nvSpPr>
        <p:spPr>
          <a:xfrm>
            <a:off x="12368062" y="3712567"/>
            <a:ext cx="1555664" cy="622265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IN"/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3F3FEA70-2A1E-6466-557A-6639C5672276}"/>
              </a:ext>
            </a:extLst>
          </p:cNvPr>
          <p:cNvSpPr/>
          <p:nvPr/>
        </p:nvSpPr>
        <p:spPr>
          <a:xfrm>
            <a:off x="6095999" y="831697"/>
            <a:ext cx="5279963" cy="36274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734B67"/>
                </a:solidFill>
              </a:rPr>
              <a:t>Need for Efficient Metaheuristic Optimization</a:t>
            </a:r>
            <a:endParaRPr lang="en-IN" sz="1600" b="1" dirty="0">
              <a:solidFill>
                <a:srgbClr val="734B67"/>
              </a:solidFill>
            </a:endParaRPr>
          </a:p>
        </p:txBody>
      </p:sp>
      <p:pic>
        <p:nvPicPr>
          <p:cNvPr id="1024" name="Picture 1023">
            <a:extLst>
              <a:ext uri="{FF2B5EF4-FFF2-40B4-BE49-F238E27FC236}">
                <a16:creationId xmlns:a16="http://schemas.microsoft.com/office/drawing/2014/main" id="{5321E05A-15CB-8DF2-ACC5-FA0608949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8568" y="221787"/>
            <a:ext cx="1327395" cy="470469"/>
          </a:xfrm>
          <a:prstGeom prst="rect">
            <a:avLst/>
          </a:prstGeom>
        </p:spPr>
      </p:pic>
      <p:sp>
        <p:nvSpPr>
          <p:cNvPr id="1025" name="Title 1">
            <a:extLst>
              <a:ext uri="{FF2B5EF4-FFF2-40B4-BE49-F238E27FC236}">
                <a16:creationId xmlns:a16="http://schemas.microsoft.com/office/drawing/2014/main" id="{8D98EA51-4AD8-8A16-79BB-00CD92FFBAD8}"/>
              </a:ext>
            </a:extLst>
          </p:cNvPr>
          <p:cNvSpPr txBox="1">
            <a:spLocks/>
          </p:cNvSpPr>
          <p:nvPr/>
        </p:nvSpPr>
        <p:spPr>
          <a:xfrm>
            <a:off x="731217" y="6144141"/>
            <a:ext cx="6236208" cy="4357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cap="all" spc="3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1200" b="1" cap="none" dirty="0">
                <a:solidFill>
                  <a:srgbClr val="DB9A8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Title: Advanced Computational Approaches For Cost-effective Urban Bus Service Planning</a:t>
            </a:r>
          </a:p>
          <a:p>
            <a:pPr>
              <a:lnSpc>
                <a:spcPct val="90000"/>
              </a:lnSpc>
            </a:pPr>
            <a:r>
              <a:rPr lang="en-US" sz="1200" b="1" cap="none" dirty="0">
                <a:solidFill>
                  <a:srgbClr val="DB9A8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Authors: Aditi Gupta, </a:t>
            </a:r>
            <a:r>
              <a:rPr lang="en-US" sz="1200" b="1" cap="none" dirty="0" err="1">
                <a:solidFill>
                  <a:srgbClr val="DB9A8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Debapratim</a:t>
            </a:r>
            <a:r>
              <a:rPr lang="en-US" sz="1200" b="1" cap="none" dirty="0">
                <a:solidFill>
                  <a:srgbClr val="DB9A8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Pandit, Sneha Sahni, Krati Sharma</a:t>
            </a:r>
          </a:p>
        </p:txBody>
      </p:sp>
      <p:pic>
        <p:nvPicPr>
          <p:cNvPr id="1026" name="Picture 1025">
            <a:extLst>
              <a:ext uri="{FF2B5EF4-FFF2-40B4-BE49-F238E27FC236}">
                <a16:creationId xmlns:a16="http://schemas.microsoft.com/office/drawing/2014/main" id="{007C5598-777F-DB34-2F52-7D9DEAD4009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34" y="287985"/>
            <a:ext cx="413253" cy="413253"/>
          </a:xfrm>
          <a:prstGeom prst="rect">
            <a:avLst/>
          </a:prstGeom>
        </p:spPr>
      </p:pic>
      <p:sp>
        <p:nvSpPr>
          <p:cNvPr id="1027" name="Slide Number Placeholder 1026">
            <a:extLst>
              <a:ext uri="{FF2B5EF4-FFF2-40B4-BE49-F238E27FC236}">
                <a16:creationId xmlns:a16="http://schemas.microsoft.com/office/drawing/2014/main" id="{F638E238-772C-1FA1-B1A5-6EB3C5A66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3609" y="6179430"/>
            <a:ext cx="672354" cy="365125"/>
          </a:xfrm>
        </p:spPr>
        <p:txBody>
          <a:bodyPr/>
          <a:lstStyle/>
          <a:p>
            <a:fld id="{87E7843D-FF13-4365-9478-9625B70A2705}" type="slidenum">
              <a:rPr lang="en-US" sz="1400" smtClean="0"/>
              <a:t>3</a:t>
            </a:fld>
            <a:endParaRPr lang="en-US" sz="1400" dirty="0"/>
          </a:p>
        </p:txBody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D7A82EA0-9BBD-B5F4-CE6B-B6297CEAD68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9697486"/>
              </p:ext>
            </p:extLst>
          </p:nvPr>
        </p:nvGraphicFramePr>
        <p:xfrm>
          <a:off x="6053679" y="1112076"/>
          <a:ext cx="5407104" cy="23878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808282E-B0CF-BD63-2C1F-1B97874C3F88}"/>
              </a:ext>
            </a:extLst>
          </p:cNvPr>
          <p:cNvSpPr/>
          <p:nvPr/>
        </p:nvSpPr>
        <p:spPr>
          <a:xfrm>
            <a:off x="816037" y="831454"/>
            <a:ext cx="5073486" cy="36298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734B67"/>
                </a:solidFill>
              </a:rPr>
              <a:t>Research Gaps</a:t>
            </a:r>
            <a:endParaRPr lang="en-IN" sz="1600" b="1" dirty="0">
              <a:solidFill>
                <a:srgbClr val="734B67"/>
              </a:solidFill>
            </a:endParaRPr>
          </a:p>
        </p:txBody>
      </p:sp>
      <p:graphicFrame>
        <p:nvGraphicFramePr>
          <p:cNvPr id="19" name="Content Placeholder 8">
            <a:extLst>
              <a:ext uri="{FF2B5EF4-FFF2-40B4-BE49-F238E27FC236}">
                <a16:creationId xmlns:a16="http://schemas.microsoft.com/office/drawing/2014/main" id="{DBE32F87-E8AB-DEB8-ACBC-2DB6185CA8A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80753744"/>
              </p:ext>
            </p:extLst>
          </p:nvPr>
        </p:nvGraphicFramePr>
        <p:xfrm>
          <a:off x="816037" y="1330739"/>
          <a:ext cx="5073486" cy="19306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23" name="Content Placeholder 22">
            <a:extLst>
              <a:ext uri="{FF2B5EF4-FFF2-40B4-BE49-F238E27FC236}">
                <a16:creationId xmlns:a16="http://schemas.microsoft.com/office/drawing/2014/main" id="{B82D8F47-2ADD-D827-BA33-469598BEDCDD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756809227"/>
              </p:ext>
            </p:extLst>
          </p:nvPr>
        </p:nvGraphicFramePr>
        <p:xfrm>
          <a:off x="816037" y="3499973"/>
          <a:ext cx="10644746" cy="1835992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1520678">
                  <a:extLst>
                    <a:ext uri="{9D8B030D-6E8A-4147-A177-3AD203B41FA5}">
                      <a16:colId xmlns:a16="http://schemas.microsoft.com/office/drawing/2014/main" val="1532290508"/>
                    </a:ext>
                  </a:extLst>
                </a:gridCol>
                <a:gridCol w="1520678">
                  <a:extLst>
                    <a:ext uri="{9D8B030D-6E8A-4147-A177-3AD203B41FA5}">
                      <a16:colId xmlns:a16="http://schemas.microsoft.com/office/drawing/2014/main" val="1906531910"/>
                    </a:ext>
                  </a:extLst>
                </a:gridCol>
                <a:gridCol w="1520678">
                  <a:extLst>
                    <a:ext uri="{9D8B030D-6E8A-4147-A177-3AD203B41FA5}">
                      <a16:colId xmlns:a16="http://schemas.microsoft.com/office/drawing/2014/main" val="634211831"/>
                    </a:ext>
                  </a:extLst>
                </a:gridCol>
                <a:gridCol w="1520678">
                  <a:extLst>
                    <a:ext uri="{9D8B030D-6E8A-4147-A177-3AD203B41FA5}">
                      <a16:colId xmlns:a16="http://schemas.microsoft.com/office/drawing/2014/main" val="449920767"/>
                    </a:ext>
                  </a:extLst>
                </a:gridCol>
                <a:gridCol w="1520678">
                  <a:extLst>
                    <a:ext uri="{9D8B030D-6E8A-4147-A177-3AD203B41FA5}">
                      <a16:colId xmlns:a16="http://schemas.microsoft.com/office/drawing/2014/main" val="975313054"/>
                    </a:ext>
                  </a:extLst>
                </a:gridCol>
                <a:gridCol w="1520678">
                  <a:extLst>
                    <a:ext uri="{9D8B030D-6E8A-4147-A177-3AD203B41FA5}">
                      <a16:colId xmlns:a16="http://schemas.microsoft.com/office/drawing/2014/main" val="3587211520"/>
                    </a:ext>
                  </a:extLst>
                </a:gridCol>
                <a:gridCol w="1520678">
                  <a:extLst>
                    <a:ext uri="{9D8B030D-6E8A-4147-A177-3AD203B41FA5}">
                      <a16:colId xmlns:a16="http://schemas.microsoft.com/office/drawing/2014/main" val="656640405"/>
                    </a:ext>
                  </a:extLst>
                </a:gridCol>
              </a:tblGrid>
              <a:tr h="360641">
                <a:tc gridSpan="7">
                  <a:txBody>
                    <a:bodyPr/>
                    <a:lstStyle/>
                    <a:p>
                      <a:pPr algn="ctr"/>
                      <a:r>
                        <a:rPr lang="en-IN" sz="1600" dirty="0">
                          <a:solidFill>
                            <a:srgbClr val="734B67"/>
                          </a:solidFill>
                        </a:rPr>
                        <a:t>What this research brings?</a:t>
                      </a:r>
                    </a:p>
                  </a:txBody>
                  <a:tcPr>
                    <a:lnB w="12700" cap="flat" cmpd="sng" algn="ctr">
                      <a:solidFill>
                        <a:srgbClr val="DB9A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8891841"/>
                  </a:ext>
                </a:extLst>
              </a:tr>
              <a:tr h="147535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Moves </a:t>
                      </a:r>
                      <a:r>
                        <a:rPr lang="en-US" sz="1400" b="1" dirty="0"/>
                        <a:t>beyond the conventional period-wise planning</a:t>
                      </a:r>
                      <a:endParaRPr lang="en-IN" sz="1400" b="1" dirty="0"/>
                    </a:p>
                  </a:txBody>
                  <a:tcPr>
                    <a:lnL w="12700" cap="flat" cmpd="sng" algn="ctr">
                      <a:solidFill>
                        <a:srgbClr val="DB9A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A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A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A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Captures</a:t>
                      </a:r>
                      <a:r>
                        <a:rPr lang="en-US" sz="1400" dirty="0"/>
                        <a:t> the </a:t>
                      </a:r>
                      <a:r>
                        <a:rPr lang="en-US" sz="1400" b="1" dirty="0"/>
                        <a:t>interdependencies </a:t>
                      </a:r>
                      <a:r>
                        <a:rPr lang="en-US" sz="1400" dirty="0"/>
                        <a:t>between time periods and both travel directions</a:t>
                      </a:r>
                      <a:endParaRPr lang="en-IN" sz="1400" dirty="0"/>
                    </a:p>
                  </a:txBody>
                  <a:tcPr>
                    <a:lnL w="12700" cap="flat" cmpd="sng" algn="ctr">
                      <a:solidFill>
                        <a:srgbClr val="DB9A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A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A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A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Shifts frequency planning from assumption-based to </a:t>
                      </a:r>
                      <a:r>
                        <a:rPr lang="en-US" sz="1400" b="1" dirty="0"/>
                        <a:t>data-driven decision making</a:t>
                      </a:r>
                      <a:r>
                        <a:rPr lang="en-US" sz="1400" dirty="0"/>
                        <a:t>.</a:t>
                      </a:r>
                      <a:endParaRPr lang="en-IN" sz="1400" dirty="0"/>
                    </a:p>
                  </a:txBody>
                  <a:tcPr>
                    <a:lnL w="12700" cap="flat" cmpd="sng" algn="ctr">
                      <a:solidFill>
                        <a:srgbClr val="DB9A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A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A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A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Develops a detailed </a:t>
                      </a:r>
                      <a:r>
                        <a:rPr lang="en-US" sz="1400" b="1" dirty="0"/>
                        <a:t>digital twin of the S21 corridor</a:t>
                      </a:r>
                      <a:endParaRPr lang="en-IN" sz="1400" dirty="0"/>
                    </a:p>
                  </a:txBody>
                  <a:tcPr>
                    <a:lnL w="12700" cap="flat" cmpd="sng" algn="ctr">
                      <a:solidFill>
                        <a:srgbClr val="DB9A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A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A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A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Simultaneously </a:t>
                      </a:r>
                      <a:r>
                        <a:rPr lang="en-US" sz="1400" b="1" dirty="0"/>
                        <a:t>minimizes User Costs and Operator Costs </a:t>
                      </a:r>
                      <a:r>
                        <a:rPr lang="en-US" sz="1400" dirty="0"/>
                        <a:t>(fleet operation)</a:t>
                      </a:r>
                      <a:endParaRPr lang="en-IN" sz="1400" dirty="0"/>
                    </a:p>
                  </a:txBody>
                  <a:tcPr>
                    <a:lnL w="12700" cap="flat" cmpd="sng" algn="ctr">
                      <a:solidFill>
                        <a:srgbClr val="DB9A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A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A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A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Achieves an </a:t>
                      </a:r>
                      <a:r>
                        <a:rPr lang="en-US" sz="1400" b="1" dirty="0"/>
                        <a:t>equitable balance between service quality </a:t>
                      </a:r>
                      <a:r>
                        <a:rPr lang="en-US" sz="1400" dirty="0"/>
                        <a:t>and </a:t>
                      </a:r>
                      <a:r>
                        <a:rPr lang="en-US" sz="1400" b="1" dirty="0"/>
                        <a:t>operational efficiency</a:t>
                      </a:r>
                      <a:endParaRPr lang="en-IN" sz="1400" b="1" dirty="0"/>
                    </a:p>
                  </a:txBody>
                  <a:tcPr>
                    <a:lnL w="12700" cap="flat" cmpd="sng" algn="ctr">
                      <a:solidFill>
                        <a:srgbClr val="DB9A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A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A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A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Balanced frequencies </a:t>
                      </a:r>
                      <a:r>
                        <a:rPr lang="en-US" sz="1400" dirty="0"/>
                        <a:t>reduced peak overcrowding and off-peak idling.</a:t>
                      </a:r>
                      <a:endParaRPr lang="en-IN" sz="1400" dirty="0"/>
                    </a:p>
                  </a:txBody>
                  <a:tcPr>
                    <a:lnL w="12700" cap="flat" cmpd="sng" algn="ctr">
                      <a:solidFill>
                        <a:srgbClr val="DB9A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A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A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A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6669163"/>
                  </a:ext>
                </a:extLst>
              </a:tr>
            </a:tbl>
          </a:graphicData>
        </a:graphic>
      </p:graphicFrame>
      <p:pic>
        <p:nvPicPr>
          <p:cNvPr id="24" name="Picture 23">
            <a:extLst>
              <a:ext uri="{FF2B5EF4-FFF2-40B4-BE49-F238E27FC236}">
                <a16:creationId xmlns:a16="http://schemas.microsoft.com/office/drawing/2014/main" id="{B37F8372-9E3A-5CB2-4ADA-BA62900C5E71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6037" y="5404789"/>
            <a:ext cx="626586" cy="62658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9DDFDC3-96CC-BBF0-5351-F6B3539A4FDA}"/>
              </a:ext>
            </a:extLst>
          </p:cNvPr>
          <p:cNvSpPr txBox="1"/>
          <p:nvPr/>
        </p:nvSpPr>
        <p:spPr>
          <a:xfrm>
            <a:off x="1442623" y="5413670"/>
            <a:ext cx="1030692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Addresses the limitations of conventional, period-wise frequency planning by introducing a </a:t>
            </a:r>
            <a:r>
              <a:rPr lang="en-US" sz="1400" b="1" dirty="0"/>
              <a:t>full-day optimization framework</a:t>
            </a:r>
            <a:r>
              <a:rPr lang="en-US" sz="14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By integrating </a:t>
            </a:r>
            <a:r>
              <a:rPr lang="en-US" sz="1400" b="1" dirty="0"/>
              <a:t>real-world ETM and AVL data </a:t>
            </a:r>
            <a:r>
              <a:rPr lang="en-US" sz="1400" dirty="0"/>
              <a:t>with an efficient metaheuristic approach, it achieves a </a:t>
            </a:r>
            <a:r>
              <a:rPr lang="en-US" sz="1400" b="1" dirty="0"/>
              <a:t>balanced, cost-effective service</a:t>
            </a:r>
            <a:r>
              <a:rPr lang="en-US" sz="1400" dirty="0"/>
              <a:t> plan that </a:t>
            </a:r>
            <a:r>
              <a:rPr lang="en-US" sz="1400" b="1" dirty="0"/>
              <a:t>improves both operational efficiency and passenger experience</a:t>
            </a:r>
            <a:r>
              <a:rPr lang="en-US" sz="1400" dirty="0"/>
              <a:t>.</a:t>
            </a:r>
            <a:endParaRPr lang="en-IN" sz="1400" dirty="0"/>
          </a:p>
        </p:txBody>
      </p:sp>
    </p:spTree>
    <p:extLst>
      <p:ext uri="{BB962C8B-B14F-4D97-AF65-F5344CB8AC3E}">
        <p14:creationId xmlns:p14="http://schemas.microsoft.com/office/powerpoint/2010/main" val="15034549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BB3C64-60EB-6AC0-CC95-9E83F53A6E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A36D6-C03F-70A0-EF8C-AB2037CF5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077" y="278154"/>
            <a:ext cx="10689336" cy="79845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IN" sz="2800" b="1" cap="none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Research Objective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AB7EC49-94FD-63CE-A0ED-EFBCA06B2388}"/>
              </a:ext>
            </a:extLst>
          </p:cNvPr>
          <p:cNvSpPr/>
          <p:nvPr/>
        </p:nvSpPr>
        <p:spPr>
          <a:xfrm>
            <a:off x="12368062" y="3712567"/>
            <a:ext cx="1555664" cy="622265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IN"/>
          </a:p>
        </p:txBody>
      </p:sp>
      <p:sp>
        <p:nvSpPr>
          <p:cNvPr id="14" name="Content Placeholder 61">
            <a:extLst>
              <a:ext uri="{FF2B5EF4-FFF2-40B4-BE49-F238E27FC236}">
                <a16:creationId xmlns:a16="http://schemas.microsoft.com/office/drawing/2014/main" id="{33B2254D-6238-4749-D93E-86D9A10371F5}"/>
              </a:ext>
            </a:extLst>
          </p:cNvPr>
          <p:cNvSpPr txBox="1">
            <a:spLocks/>
          </p:cNvSpPr>
          <p:nvPr/>
        </p:nvSpPr>
        <p:spPr>
          <a:xfrm>
            <a:off x="798576" y="883245"/>
            <a:ext cx="10577387" cy="10733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Aim of Study</a:t>
            </a:r>
          </a:p>
          <a:p>
            <a:pPr marL="0" indent="0" algn="just">
              <a:buNone/>
            </a:pPr>
            <a:r>
              <a:rPr lang="en-US" sz="1600" dirty="0"/>
              <a:t>To develop and apply </a:t>
            </a:r>
            <a:r>
              <a:rPr lang="en-US" sz="1600" b="1" dirty="0"/>
              <a:t>advanced computational techniques</a:t>
            </a:r>
            <a:r>
              <a:rPr lang="en-US" sz="1600" dirty="0"/>
              <a:t> that integrate simulation and </a:t>
            </a:r>
            <a:r>
              <a:rPr lang="en-US" sz="1600" b="1" dirty="0"/>
              <a:t>metaheuristic optimization</a:t>
            </a:r>
            <a:r>
              <a:rPr lang="en-US" sz="1600" dirty="0"/>
              <a:t> for designing </a:t>
            </a:r>
            <a:r>
              <a:rPr lang="en-US" sz="1600" b="1" dirty="0"/>
              <a:t>cost-effective, demand-responsive, and reliable urban bus services</a:t>
            </a:r>
            <a:r>
              <a:rPr lang="en-US" sz="1600" dirty="0"/>
              <a:t> in Kolkata.</a:t>
            </a:r>
          </a:p>
        </p:txBody>
      </p:sp>
      <p:sp>
        <p:nvSpPr>
          <p:cNvPr id="24" name="Rectangle 1">
            <a:extLst>
              <a:ext uri="{FF2B5EF4-FFF2-40B4-BE49-F238E27FC236}">
                <a16:creationId xmlns:a16="http://schemas.microsoft.com/office/drawing/2014/main" id="{C27CE568-10F2-6BC1-0681-03BE9F5F840B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 bwMode="auto">
          <a:xfrm>
            <a:off x="798575" y="2523938"/>
            <a:ext cx="4949082" cy="3372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Minimize total system cost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by balancing </a:t>
            </a:r>
            <a:r>
              <a:rPr kumimoji="0" lang="en-US" altLang="en-US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User-side costs</a:t>
            </a:r>
            <a:r>
              <a:rPr lang="en-US" altLang="en-US" sz="1600" dirty="0"/>
              <a:t> and </a:t>
            </a:r>
            <a:r>
              <a:rPr kumimoji="0" lang="en-US" altLang="en-US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Operator-side costs.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Determine optimal hourly service frequencies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that adapt to real-world demand patterns.</a:t>
            </a:r>
          </a:p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Benchmark four metaheuristic algorithms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to identify the most efficient optimization approach</a:t>
            </a:r>
          </a:p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Compare algorithms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on cost reduction, convergence speed, and stability to recommend the best framework.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144904B-8FF8-65B4-0515-F6815D7A3FED}"/>
              </a:ext>
            </a:extLst>
          </p:cNvPr>
          <p:cNvSpPr/>
          <p:nvPr/>
        </p:nvSpPr>
        <p:spPr>
          <a:xfrm>
            <a:off x="798575" y="2113803"/>
            <a:ext cx="5090948" cy="39999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2000" b="1" dirty="0">
                <a:solidFill>
                  <a:srgbClr val="734B67"/>
                </a:solidFill>
              </a:rPr>
              <a:t>Objectives</a:t>
            </a:r>
          </a:p>
        </p:txBody>
      </p:sp>
      <p:graphicFrame>
        <p:nvGraphicFramePr>
          <p:cNvPr id="27" name="Content Placeholder 2">
            <a:extLst>
              <a:ext uri="{FF2B5EF4-FFF2-40B4-BE49-F238E27FC236}">
                <a16:creationId xmlns:a16="http://schemas.microsoft.com/office/drawing/2014/main" id="{2DE064CB-6778-D079-5D90-EEAA2C82627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7823135"/>
              </p:ext>
            </p:extLst>
          </p:nvPr>
        </p:nvGraphicFramePr>
        <p:xfrm>
          <a:off x="6018963" y="2113803"/>
          <a:ext cx="5288134" cy="3823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" name="Picture 29">
            <a:extLst>
              <a:ext uri="{FF2B5EF4-FFF2-40B4-BE49-F238E27FC236}">
                <a16:creationId xmlns:a16="http://schemas.microsoft.com/office/drawing/2014/main" id="{CCED05C9-1171-66DE-6095-159E2E7D738A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54" y="287219"/>
            <a:ext cx="399991" cy="39999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314EE0C-3BE0-C85C-2748-B6B7C04494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48568" y="221787"/>
            <a:ext cx="1327395" cy="470469"/>
          </a:xfrm>
          <a:prstGeom prst="rect">
            <a:avLst/>
          </a:prstGeom>
        </p:spPr>
      </p:pic>
      <p:sp>
        <p:nvSpPr>
          <p:cNvPr id="39" name="Title 1">
            <a:extLst>
              <a:ext uri="{FF2B5EF4-FFF2-40B4-BE49-F238E27FC236}">
                <a16:creationId xmlns:a16="http://schemas.microsoft.com/office/drawing/2014/main" id="{16B422DD-5759-224F-53FE-DFFD1B261665}"/>
              </a:ext>
            </a:extLst>
          </p:cNvPr>
          <p:cNvSpPr txBox="1">
            <a:spLocks/>
          </p:cNvSpPr>
          <p:nvPr/>
        </p:nvSpPr>
        <p:spPr>
          <a:xfrm>
            <a:off x="731217" y="6144141"/>
            <a:ext cx="6236208" cy="4357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cap="all" spc="3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1200" b="1" cap="none" dirty="0">
                <a:solidFill>
                  <a:srgbClr val="DB9A8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Title: Advanced Computational Approaches For Cost-effective Urban Bus Service Planning</a:t>
            </a:r>
          </a:p>
          <a:p>
            <a:pPr>
              <a:lnSpc>
                <a:spcPct val="90000"/>
              </a:lnSpc>
            </a:pPr>
            <a:r>
              <a:rPr lang="en-US" sz="1200" b="1" cap="none" dirty="0">
                <a:solidFill>
                  <a:srgbClr val="DB9A8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Authors: Aditi Gupta, </a:t>
            </a:r>
            <a:r>
              <a:rPr lang="en-US" sz="1200" b="1" cap="none" dirty="0" err="1">
                <a:solidFill>
                  <a:srgbClr val="DB9A8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Debapratim</a:t>
            </a:r>
            <a:r>
              <a:rPr lang="en-US" sz="1200" b="1" cap="none" dirty="0">
                <a:solidFill>
                  <a:srgbClr val="DB9A8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Pandit, Sneha Sahni, Krati Sharma</a:t>
            </a:r>
          </a:p>
        </p:txBody>
      </p:sp>
      <p:sp>
        <p:nvSpPr>
          <p:cNvPr id="3" name="Slide Number Placeholder 1026">
            <a:extLst>
              <a:ext uri="{FF2B5EF4-FFF2-40B4-BE49-F238E27FC236}">
                <a16:creationId xmlns:a16="http://schemas.microsoft.com/office/drawing/2014/main" id="{8C2482EB-65C6-78C7-E565-7D0F8AA4C966}"/>
              </a:ext>
            </a:extLst>
          </p:cNvPr>
          <p:cNvSpPr txBox="1">
            <a:spLocks/>
          </p:cNvSpPr>
          <p:nvPr/>
        </p:nvSpPr>
        <p:spPr>
          <a:xfrm>
            <a:off x="10703609" y="617943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E7843D-FF13-4365-9478-9625B70A2705}" type="slidenum">
              <a:rPr lang="en-US" sz="1400" smtClean="0"/>
              <a:pPr/>
              <a:t>4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697645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C594BA-C24A-03AD-8460-2B8D9F86D3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B5140-0038-CCC5-827F-760BFC720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074" y="278154"/>
            <a:ext cx="10689336" cy="79845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IN" sz="2800" b="1" cap="none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Literature Review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2B31C5B-FD15-886A-8369-B4047DF74369}"/>
              </a:ext>
            </a:extLst>
          </p:cNvPr>
          <p:cNvSpPr/>
          <p:nvPr/>
        </p:nvSpPr>
        <p:spPr>
          <a:xfrm>
            <a:off x="12368062" y="3712567"/>
            <a:ext cx="1555664" cy="622265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IN"/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E2CFD07C-6DA0-08C0-CA38-3B49594DB039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638950423"/>
              </p:ext>
            </p:extLst>
          </p:nvPr>
        </p:nvGraphicFramePr>
        <p:xfrm>
          <a:off x="816037" y="830674"/>
          <a:ext cx="10594848" cy="493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5808">
                  <a:extLst>
                    <a:ext uri="{9D8B030D-6E8A-4147-A177-3AD203B41FA5}">
                      <a16:colId xmlns:a16="http://schemas.microsoft.com/office/drawing/2014/main" val="1588565605"/>
                    </a:ext>
                  </a:extLst>
                </a:gridCol>
                <a:gridCol w="1901665">
                  <a:extLst>
                    <a:ext uri="{9D8B030D-6E8A-4147-A177-3AD203B41FA5}">
                      <a16:colId xmlns:a16="http://schemas.microsoft.com/office/drawing/2014/main" val="1445349205"/>
                    </a:ext>
                  </a:extLst>
                </a:gridCol>
                <a:gridCol w="1809135">
                  <a:extLst>
                    <a:ext uri="{9D8B030D-6E8A-4147-A177-3AD203B41FA5}">
                      <a16:colId xmlns:a16="http://schemas.microsoft.com/office/drawing/2014/main" val="646014898"/>
                    </a:ext>
                  </a:extLst>
                </a:gridCol>
                <a:gridCol w="1586624">
                  <a:extLst>
                    <a:ext uri="{9D8B030D-6E8A-4147-A177-3AD203B41FA5}">
                      <a16:colId xmlns:a16="http://schemas.microsoft.com/office/drawing/2014/main" val="871611180"/>
                    </a:ext>
                  </a:extLst>
                </a:gridCol>
                <a:gridCol w="1765808">
                  <a:extLst>
                    <a:ext uri="{9D8B030D-6E8A-4147-A177-3AD203B41FA5}">
                      <a16:colId xmlns:a16="http://schemas.microsoft.com/office/drawing/2014/main" val="1297274198"/>
                    </a:ext>
                  </a:extLst>
                </a:gridCol>
                <a:gridCol w="1765808">
                  <a:extLst>
                    <a:ext uri="{9D8B030D-6E8A-4147-A177-3AD203B41FA5}">
                      <a16:colId xmlns:a16="http://schemas.microsoft.com/office/drawing/2014/main" val="1023965150"/>
                    </a:ext>
                  </a:extLst>
                </a:gridCol>
              </a:tblGrid>
              <a:tr h="33140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400" b="1" dirty="0"/>
                        <a:t>Author / Year</a:t>
                      </a:r>
                      <a:endParaRPr lang="en-IN" sz="1400" dirty="0"/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400" b="1" dirty="0"/>
                        <a:t>Study Focus / Objective</a:t>
                      </a:r>
                      <a:endParaRPr lang="en-IN" sz="1400" dirty="0"/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400" b="1" dirty="0"/>
                        <a:t>Key Insights / Findings</a:t>
                      </a:r>
                      <a:endParaRPr lang="en-IN" sz="1400" dirty="0"/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400" b="1" dirty="0"/>
                        <a:t>Data Type / Source</a:t>
                      </a:r>
                      <a:endParaRPr lang="en-IN" sz="1400" dirty="0"/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400" b="1" dirty="0"/>
                        <a:t>Limitations / Gaps Identified</a:t>
                      </a:r>
                      <a:endParaRPr lang="en-IN" sz="1400" dirty="0"/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 dirty="0"/>
                        <a:t>Relevance / Gap Addressed in Present Study</a:t>
                      </a:r>
                      <a:endParaRPr lang="en-US" sz="1400" dirty="0"/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0422614"/>
                  </a:ext>
                </a:extLst>
              </a:tr>
              <a:tr h="52472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400" b="1"/>
                        <a:t>Yuan et al. (2023)</a:t>
                      </a:r>
                      <a:endParaRPr lang="en-IN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dirty="0"/>
                        <a:t>Examined</a:t>
                      </a:r>
                      <a:r>
                        <a:rPr lang="en-US" sz="1400" b="1" dirty="0"/>
                        <a:t> static vs. dynamic</a:t>
                      </a:r>
                      <a:r>
                        <a:rPr lang="en-US" sz="1400" dirty="0"/>
                        <a:t> bus scheduling methods in developing cities.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dirty="0"/>
                        <a:t>Static timetables ignore demand variation leading to overcrowding and inefficiency.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Case data from multi-modal networks.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400"/>
                        <a:t>Lacked adaptive, demand-responsive approach.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Highlights the </a:t>
                      </a:r>
                      <a:r>
                        <a:rPr lang="en-US" sz="1400" b="1"/>
                        <a:t>need for real-time, data-driven frequency planning</a:t>
                      </a:r>
                      <a:r>
                        <a:rPr lang="en-US" sz="1400"/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34432118"/>
                  </a:ext>
                </a:extLst>
              </a:tr>
              <a:tr h="52472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400" b="1" dirty="0"/>
                        <a:t>Momen et al. (2025)</a:t>
                      </a:r>
                      <a:endParaRPr lang="en-IN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dirty="0"/>
                        <a:t>Applied </a:t>
                      </a:r>
                      <a:r>
                        <a:rPr lang="en-US" sz="1400" b="1" dirty="0"/>
                        <a:t>metaheuristic</a:t>
                      </a:r>
                      <a:r>
                        <a:rPr lang="en-US" sz="1400" dirty="0"/>
                        <a:t> optimization for robust, </a:t>
                      </a:r>
                      <a:r>
                        <a:rPr lang="en-US" sz="1400" b="1" dirty="0"/>
                        <a:t>cost-efficient bus networks</a:t>
                      </a:r>
                      <a:r>
                        <a:rPr lang="en-US" sz="140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dirty="0"/>
                        <a:t>Metaheuristics </a:t>
                      </a:r>
                      <a:r>
                        <a:rPr lang="en-US" sz="1400" b="1" dirty="0"/>
                        <a:t>handle nonlinear </a:t>
                      </a:r>
                      <a:r>
                        <a:rPr lang="en-US" sz="1400" dirty="0"/>
                        <a:t>and constrained problems effectively.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Sparse energy and ridership data.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400"/>
                        <a:t>Limited comparison across algorithms.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Supports use of </a:t>
                      </a:r>
                      <a:r>
                        <a:rPr lang="en-US" sz="1400" b="1"/>
                        <a:t>metaheuristics for cost minimization and service reliability</a:t>
                      </a:r>
                      <a:r>
                        <a:rPr lang="en-US" sz="1400"/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29719376"/>
                  </a:ext>
                </a:extLst>
              </a:tr>
              <a:tr h="42806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400" b="1"/>
                        <a:t>Chakroborty (2003)</a:t>
                      </a:r>
                      <a:endParaRPr lang="en-IN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dirty="0"/>
                        <a:t>Used </a:t>
                      </a:r>
                      <a:r>
                        <a:rPr lang="en-US" sz="1400" b="1" dirty="0"/>
                        <a:t>GA</a:t>
                      </a:r>
                      <a:r>
                        <a:rPr lang="en-US" sz="1400" dirty="0"/>
                        <a:t> for optimizing urban transit network and headways.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 dirty="0"/>
                        <a:t>GA reduced waiting time </a:t>
                      </a:r>
                      <a:r>
                        <a:rPr lang="en-US" sz="1400" dirty="0"/>
                        <a:t>and operational cost significantly.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400"/>
                        <a:t>Simulated network data.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Focused on single algorithm, no real data validation.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Validates use of </a:t>
                      </a:r>
                      <a:r>
                        <a:rPr lang="en-US" sz="1400" b="1"/>
                        <a:t>GA</a:t>
                      </a:r>
                      <a:r>
                        <a:rPr lang="en-US" sz="1400"/>
                        <a:t> for frequency optimization using </a:t>
                      </a:r>
                      <a:r>
                        <a:rPr lang="en-US" sz="1400" b="1"/>
                        <a:t>real datasets</a:t>
                      </a:r>
                      <a:r>
                        <a:rPr lang="en-US" sz="1400"/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20353040"/>
                  </a:ext>
                </a:extLst>
              </a:tr>
              <a:tr h="42806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400" b="1"/>
                        <a:t>Buba &amp; Lee (2019)</a:t>
                      </a:r>
                      <a:endParaRPr lang="en-IN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dirty="0"/>
                        <a:t>Applied </a:t>
                      </a:r>
                      <a:r>
                        <a:rPr lang="en-US" sz="1400" b="1" dirty="0"/>
                        <a:t>PSO</a:t>
                      </a:r>
                      <a:r>
                        <a:rPr lang="en-US" sz="1400" dirty="0"/>
                        <a:t> for urban transit network design and fleet allocation.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dirty="0"/>
                        <a:t>PSO </a:t>
                      </a:r>
                      <a:r>
                        <a:rPr lang="en-US" sz="1400" b="1" dirty="0"/>
                        <a:t>converged faster with simpler implementation</a:t>
                      </a:r>
                      <a:r>
                        <a:rPr lang="en-US" sz="140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400" dirty="0"/>
                        <a:t>Real-world operational data.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Limited to homogeneous fleet systems.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dirty="0"/>
                        <a:t>Justifies inclusion of </a:t>
                      </a:r>
                      <a:r>
                        <a:rPr lang="en-US" sz="1400" b="1" dirty="0"/>
                        <a:t>PSO</a:t>
                      </a:r>
                      <a:r>
                        <a:rPr lang="en-US" sz="1400" dirty="0"/>
                        <a:t> for quick, near-optimal frequency solutions.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69137948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62F93F15-7CA6-A218-ABE8-28D24A74062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78" y="267377"/>
            <a:ext cx="417502" cy="4175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F5CB0C1-5AA6-45DB-857D-745729C42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8568" y="221787"/>
            <a:ext cx="1327395" cy="470469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887DA163-828B-2896-2FBF-5886FE9FBD7C}"/>
              </a:ext>
            </a:extLst>
          </p:cNvPr>
          <p:cNvSpPr txBox="1">
            <a:spLocks/>
          </p:cNvSpPr>
          <p:nvPr/>
        </p:nvSpPr>
        <p:spPr>
          <a:xfrm>
            <a:off x="731217" y="6144141"/>
            <a:ext cx="6236208" cy="4357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cap="all" spc="3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1200" b="1" cap="none" dirty="0">
                <a:solidFill>
                  <a:srgbClr val="DB9A8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Title: Advanced Computational Approaches For Cost-effective Urban Bus Service Planning</a:t>
            </a:r>
          </a:p>
          <a:p>
            <a:pPr>
              <a:lnSpc>
                <a:spcPct val="90000"/>
              </a:lnSpc>
            </a:pPr>
            <a:r>
              <a:rPr lang="en-US" sz="1200" b="1" cap="none" dirty="0">
                <a:solidFill>
                  <a:srgbClr val="DB9A8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Authors: Aditi Gupta, </a:t>
            </a:r>
            <a:r>
              <a:rPr lang="en-US" sz="1200" b="1" cap="none" dirty="0" err="1">
                <a:solidFill>
                  <a:srgbClr val="DB9A8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Debapratim</a:t>
            </a:r>
            <a:r>
              <a:rPr lang="en-US" sz="1200" b="1" cap="none" dirty="0">
                <a:solidFill>
                  <a:srgbClr val="DB9A8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Pandit, Sneha Sahni, Krati Sharma</a:t>
            </a:r>
          </a:p>
        </p:txBody>
      </p:sp>
      <p:sp>
        <p:nvSpPr>
          <p:cNvPr id="3" name="Slide Number Placeholder 1026">
            <a:extLst>
              <a:ext uri="{FF2B5EF4-FFF2-40B4-BE49-F238E27FC236}">
                <a16:creationId xmlns:a16="http://schemas.microsoft.com/office/drawing/2014/main" id="{2D571ADA-15D2-5536-D6F3-5E3C1BECBFED}"/>
              </a:ext>
            </a:extLst>
          </p:cNvPr>
          <p:cNvSpPr txBox="1">
            <a:spLocks/>
          </p:cNvSpPr>
          <p:nvPr/>
        </p:nvSpPr>
        <p:spPr>
          <a:xfrm>
            <a:off x="10703609" y="617943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E7843D-FF13-4365-9478-9625B70A2705}" type="slidenum">
              <a:rPr lang="en-US" sz="1400" smtClean="0"/>
              <a:pPr/>
              <a:t>5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591075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4BFF119-1BA1-035C-A4B5-5E4E0EF0D1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4E0EE-F482-9B60-6A6C-503975268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8911" y="278154"/>
            <a:ext cx="10689336" cy="79845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IN" sz="2800" b="1" cap="none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Literature Review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BC37F31-DC49-ED90-8FE6-A7D84F8DD926}"/>
              </a:ext>
            </a:extLst>
          </p:cNvPr>
          <p:cNvSpPr/>
          <p:nvPr/>
        </p:nvSpPr>
        <p:spPr>
          <a:xfrm>
            <a:off x="12368062" y="3712567"/>
            <a:ext cx="1555664" cy="622265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IN"/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4CA1B12D-B7DF-733D-D1B4-699966E6585D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119323825"/>
              </p:ext>
            </p:extLst>
          </p:nvPr>
        </p:nvGraphicFramePr>
        <p:xfrm>
          <a:off x="816037" y="830673"/>
          <a:ext cx="10594848" cy="3992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5808">
                  <a:extLst>
                    <a:ext uri="{9D8B030D-6E8A-4147-A177-3AD203B41FA5}">
                      <a16:colId xmlns:a16="http://schemas.microsoft.com/office/drawing/2014/main" val="1588565605"/>
                    </a:ext>
                  </a:extLst>
                </a:gridCol>
                <a:gridCol w="1931161">
                  <a:extLst>
                    <a:ext uri="{9D8B030D-6E8A-4147-A177-3AD203B41FA5}">
                      <a16:colId xmlns:a16="http://schemas.microsoft.com/office/drawing/2014/main" val="1445349205"/>
                    </a:ext>
                  </a:extLst>
                </a:gridCol>
                <a:gridCol w="1897626">
                  <a:extLst>
                    <a:ext uri="{9D8B030D-6E8A-4147-A177-3AD203B41FA5}">
                      <a16:colId xmlns:a16="http://schemas.microsoft.com/office/drawing/2014/main" val="646014898"/>
                    </a:ext>
                  </a:extLst>
                </a:gridCol>
                <a:gridCol w="1288026">
                  <a:extLst>
                    <a:ext uri="{9D8B030D-6E8A-4147-A177-3AD203B41FA5}">
                      <a16:colId xmlns:a16="http://schemas.microsoft.com/office/drawing/2014/main" val="871611180"/>
                    </a:ext>
                  </a:extLst>
                </a:gridCol>
                <a:gridCol w="1465007">
                  <a:extLst>
                    <a:ext uri="{9D8B030D-6E8A-4147-A177-3AD203B41FA5}">
                      <a16:colId xmlns:a16="http://schemas.microsoft.com/office/drawing/2014/main" val="1297274198"/>
                    </a:ext>
                  </a:extLst>
                </a:gridCol>
                <a:gridCol w="2247220">
                  <a:extLst>
                    <a:ext uri="{9D8B030D-6E8A-4147-A177-3AD203B41FA5}">
                      <a16:colId xmlns:a16="http://schemas.microsoft.com/office/drawing/2014/main" val="1023965150"/>
                    </a:ext>
                  </a:extLst>
                </a:gridCol>
              </a:tblGrid>
              <a:tr h="59794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400" b="1" dirty="0"/>
                        <a:t>Author / Year</a:t>
                      </a:r>
                      <a:endParaRPr lang="en-IN" sz="1400" dirty="0"/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400" b="1" dirty="0"/>
                        <a:t>Study Focus / Objective</a:t>
                      </a:r>
                      <a:endParaRPr lang="en-IN" sz="1400" dirty="0"/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400" b="1" dirty="0"/>
                        <a:t>Key Insights / Findings</a:t>
                      </a:r>
                      <a:endParaRPr lang="en-IN" sz="1400" dirty="0"/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400" b="1" dirty="0"/>
                        <a:t>Data Type / Source</a:t>
                      </a:r>
                      <a:endParaRPr lang="en-IN" sz="1400" dirty="0"/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400" b="1" dirty="0"/>
                        <a:t>Limitations / Gaps Identified</a:t>
                      </a:r>
                      <a:endParaRPr lang="en-IN" sz="1400" dirty="0"/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 dirty="0"/>
                        <a:t>Relevance / Gap Addressed in Present Study</a:t>
                      </a:r>
                      <a:endParaRPr lang="en-US" sz="1400" dirty="0"/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0422614"/>
                  </a:ext>
                </a:extLst>
              </a:tr>
              <a:tr h="77235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400" b="1" dirty="0"/>
                        <a:t>Sukhbaatar et al. (2023)</a:t>
                      </a:r>
                      <a:endParaRPr lang="en-IN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dirty="0"/>
                        <a:t>Developed ACO for </a:t>
                      </a:r>
                      <a:r>
                        <a:rPr lang="en-US" sz="1400" b="1" dirty="0"/>
                        <a:t>time-dependent route planning</a:t>
                      </a:r>
                      <a:r>
                        <a:rPr lang="en-US" sz="140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dirty="0"/>
                        <a:t>ACO </a:t>
                      </a:r>
                      <a:r>
                        <a:rPr lang="en-US" sz="1400" b="1" dirty="0"/>
                        <a:t>adapts well to passenger flow variations</a:t>
                      </a:r>
                      <a:r>
                        <a:rPr lang="en-US" sz="140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400" dirty="0"/>
                        <a:t>Synthetic data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Did not test across multiple corridors.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dirty="0"/>
                        <a:t>Demonstrates </a:t>
                      </a:r>
                      <a:r>
                        <a:rPr lang="en-US" sz="1400" b="1" dirty="0"/>
                        <a:t>ACO’s suitability</a:t>
                      </a:r>
                      <a:r>
                        <a:rPr lang="en-US" sz="1400" dirty="0"/>
                        <a:t> for handling time-based demand variation.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24680162"/>
                  </a:ext>
                </a:extLst>
              </a:tr>
              <a:tr h="94675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400" b="1"/>
                        <a:t>Correia et al. (2023)</a:t>
                      </a:r>
                      <a:endParaRPr lang="en-IN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dirty="0"/>
                        <a:t>Implemented Simulated Annealing for </a:t>
                      </a:r>
                      <a:r>
                        <a:rPr lang="en-US" sz="1400" b="1" dirty="0"/>
                        <a:t>multimodal transport optimization</a:t>
                      </a:r>
                      <a:r>
                        <a:rPr lang="en-US" sz="140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dirty="0"/>
                        <a:t>SA </a:t>
                      </a:r>
                      <a:r>
                        <a:rPr lang="en-US" sz="1400" b="1" dirty="0"/>
                        <a:t>escapes local optima</a:t>
                      </a:r>
                      <a:r>
                        <a:rPr lang="en-US" sz="1400" dirty="0"/>
                        <a:t>, providing stable solutions over time.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400" dirty="0"/>
                        <a:t>Simulation-based experiments.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Computationally slower; lacks real-world validation.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Adds </a:t>
                      </a:r>
                      <a:r>
                        <a:rPr lang="en-US" sz="1400" b="1"/>
                        <a:t>SA</a:t>
                      </a:r>
                      <a:r>
                        <a:rPr lang="en-US" sz="1400"/>
                        <a:t> as a robustness benchmark in comparative analysis.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70720006"/>
                  </a:ext>
                </a:extLst>
              </a:tr>
              <a:tr h="94675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400" b="1"/>
                        <a:t>Cipriani et al. (2012)</a:t>
                      </a:r>
                      <a:endParaRPr lang="en-IN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dirty="0"/>
                        <a:t>Investigated </a:t>
                      </a:r>
                      <a:r>
                        <a:rPr lang="en-US" sz="1400" b="1" dirty="0"/>
                        <a:t>procedures for large urban transit network design.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dirty="0"/>
                        <a:t>Few comparative benchmarks using consistent criteria.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400"/>
                        <a:t>Theoretical and synthetic datasets.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dirty="0"/>
                        <a:t>No multi-algorithm evaluation with real OD data.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400" b="1" dirty="0"/>
                        <a:t>Bridges this gap</a:t>
                      </a:r>
                      <a:r>
                        <a:rPr lang="en-IN" sz="1400" dirty="0"/>
                        <a:t> by benchmarking GA, PSO, ACO, and SA on </a:t>
                      </a:r>
                      <a:r>
                        <a:rPr lang="en-IN" sz="1400" b="1" dirty="0"/>
                        <a:t>real ETM + AVL data</a:t>
                      </a:r>
                      <a:r>
                        <a:rPr lang="en-IN" sz="1400" dirty="0"/>
                        <a:t> for Kolkata’s S21 corridor.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9455301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27A8978-93DC-FF59-D95D-8FEB8F1BC46A}"/>
              </a:ext>
            </a:extLst>
          </p:cNvPr>
          <p:cNvSpPr txBox="1"/>
          <p:nvPr/>
        </p:nvSpPr>
        <p:spPr>
          <a:xfrm>
            <a:off x="1582994" y="4849294"/>
            <a:ext cx="97929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Existing studies demonstrate the potential of metaheuristic algorithms in transit optimization but lack </a:t>
            </a:r>
            <a:r>
              <a:rPr lang="en-US" sz="1400" b="1" dirty="0"/>
              <a:t>real-world comparative evaluation</a:t>
            </a:r>
            <a:r>
              <a:rPr lang="en-US" sz="1400" dirty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This study bridges that gap by applying and benchmarking four algorithms on </a:t>
            </a:r>
            <a:r>
              <a:rPr lang="en-US" sz="1400" b="1" dirty="0"/>
              <a:t>actual ETM, AVL, and survey data</a:t>
            </a:r>
            <a:r>
              <a:rPr lang="en-US" sz="1400" dirty="0"/>
              <a:t> from Kolkata’s S21 corridor.</a:t>
            </a:r>
            <a:endParaRPr lang="en-IN" sz="1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D4F39D-EE37-EDA0-04D6-709012B9CD9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7884" y="4900675"/>
            <a:ext cx="902725" cy="9027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0A8FD6-92EF-169D-47FF-F2D78A665D5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75" y="278153"/>
            <a:ext cx="409058" cy="4090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D534C8-D95A-391D-32D9-050EAF3280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8568" y="221787"/>
            <a:ext cx="1327395" cy="47046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E4F3F7A-6437-CB0F-12B0-CF564BD70507}"/>
              </a:ext>
            </a:extLst>
          </p:cNvPr>
          <p:cNvSpPr txBox="1">
            <a:spLocks/>
          </p:cNvSpPr>
          <p:nvPr/>
        </p:nvSpPr>
        <p:spPr>
          <a:xfrm>
            <a:off x="731217" y="6144141"/>
            <a:ext cx="6236208" cy="4357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cap="all" spc="3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1200" b="1" cap="none" dirty="0">
                <a:solidFill>
                  <a:srgbClr val="DB9A8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Title: Advanced Computational Approaches For Cost-effective Urban Bus Service Planning</a:t>
            </a:r>
          </a:p>
          <a:p>
            <a:pPr>
              <a:lnSpc>
                <a:spcPct val="90000"/>
              </a:lnSpc>
            </a:pPr>
            <a:r>
              <a:rPr lang="en-US" sz="1200" b="1" cap="none" dirty="0">
                <a:solidFill>
                  <a:srgbClr val="DB9A8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Authors: Aditi Gupta, </a:t>
            </a:r>
            <a:r>
              <a:rPr lang="en-US" sz="1200" b="1" cap="none" dirty="0" err="1">
                <a:solidFill>
                  <a:srgbClr val="DB9A8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Debapratim</a:t>
            </a:r>
            <a:r>
              <a:rPr lang="en-US" sz="1200" b="1" cap="none" dirty="0">
                <a:solidFill>
                  <a:srgbClr val="DB9A8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Pandit, Sneha Sahni, Krati Sharma</a:t>
            </a:r>
          </a:p>
        </p:txBody>
      </p:sp>
      <p:sp>
        <p:nvSpPr>
          <p:cNvPr id="4" name="Slide Number Placeholder 1026">
            <a:extLst>
              <a:ext uri="{FF2B5EF4-FFF2-40B4-BE49-F238E27FC236}">
                <a16:creationId xmlns:a16="http://schemas.microsoft.com/office/drawing/2014/main" id="{8D87FD28-E221-B9EC-BA5D-FD410244B15F}"/>
              </a:ext>
            </a:extLst>
          </p:cNvPr>
          <p:cNvSpPr txBox="1">
            <a:spLocks/>
          </p:cNvSpPr>
          <p:nvPr/>
        </p:nvSpPr>
        <p:spPr>
          <a:xfrm>
            <a:off x="10703609" y="617943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E7843D-FF13-4365-9478-9625B70A2705}" type="slidenum">
              <a:rPr lang="en-US" sz="1400" smtClean="0"/>
              <a:pPr/>
              <a:t>6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422826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D34FA108-50E6-9755-97EE-BB2231222A29}"/>
              </a:ext>
            </a:extLst>
          </p:cNvPr>
          <p:cNvSpPr txBox="1">
            <a:spLocks/>
          </p:cNvSpPr>
          <p:nvPr/>
        </p:nvSpPr>
        <p:spPr>
          <a:xfrm>
            <a:off x="1306064" y="278154"/>
            <a:ext cx="10689336" cy="7984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cap="all" spc="3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IN" sz="2800" b="1" cap="none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Proposed Approach</a:t>
            </a:r>
          </a:p>
        </p:txBody>
      </p:sp>
      <p:sp>
        <p:nvSpPr>
          <p:cNvPr id="30" name="Flowchart: Alternate Process 31">
            <a:extLst>
              <a:ext uri="{FF2B5EF4-FFF2-40B4-BE49-F238E27FC236}">
                <a16:creationId xmlns:a16="http://schemas.microsoft.com/office/drawing/2014/main" id="{5E5C436C-6C58-716F-2632-605A8A164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4347" y="932021"/>
            <a:ext cx="1535836" cy="765849"/>
          </a:xfrm>
          <a:prstGeom prst="flowChartAlternateProcess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Problem Definition &amp; Objectives</a:t>
            </a:r>
            <a:endParaRPr kumimoji="0" lang="en-AU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1" name="Flowchart: Alternate Process 1739974153">
            <a:extLst>
              <a:ext uri="{FF2B5EF4-FFF2-40B4-BE49-F238E27FC236}">
                <a16:creationId xmlns:a16="http://schemas.microsoft.com/office/drawing/2014/main" id="{1E48B8F5-6AF9-9455-4B6B-6185327DD7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2389" y="1931882"/>
            <a:ext cx="1535836" cy="872658"/>
          </a:xfrm>
          <a:prstGeom prst="flowChartAlternateProcess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Data Collection &amp; Input Processing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544B218-172F-3142-9D89-10CBDD689502}"/>
              </a:ext>
            </a:extLst>
          </p:cNvPr>
          <p:cNvCxnSpPr>
            <a:cxnSpLocks/>
          </p:cNvCxnSpPr>
          <p:nvPr/>
        </p:nvCxnSpPr>
        <p:spPr>
          <a:xfrm>
            <a:off x="4296697" y="1473745"/>
            <a:ext cx="0" cy="2545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D6834C4-AE23-8382-3858-A047B55FE064}"/>
              </a:ext>
            </a:extLst>
          </p:cNvPr>
          <p:cNvCxnSpPr>
            <a:cxnSpLocks/>
          </p:cNvCxnSpPr>
          <p:nvPr/>
        </p:nvCxnSpPr>
        <p:spPr>
          <a:xfrm>
            <a:off x="3781941" y="5513262"/>
            <a:ext cx="0" cy="2545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Flowchart: Alternate Process 1570371508">
            <a:extLst>
              <a:ext uri="{FF2B5EF4-FFF2-40B4-BE49-F238E27FC236}">
                <a16:creationId xmlns:a16="http://schemas.microsoft.com/office/drawing/2014/main" id="{655BFFAB-D158-2792-B11A-D5E1B0ED1F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2389" y="3869794"/>
            <a:ext cx="1517794" cy="513919"/>
          </a:xfrm>
          <a:prstGeom prst="flowChartAlternateProcess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Cost model Formulation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8" name="Flowchart: Alternate Process 476098916">
            <a:extLst>
              <a:ext uri="{FF2B5EF4-FFF2-40B4-BE49-F238E27FC236}">
                <a16:creationId xmlns:a16="http://schemas.microsoft.com/office/drawing/2014/main" id="{F17CBD68-5B03-A3A8-0F96-9EA4ED66A8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2389" y="3014517"/>
            <a:ext cx="1535836" cy="645300"/>
          </a:xfrm>
          <a:prstGeom prst="flowChartAlternateProcess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Data Analysis &amp; Performance Benchmarking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44" name="Flowchart: Alternate Process 307592563">
            <a:extLst>
              <a:ext uri="{FF2B5EF4-FFF2-40B4-BE49-F238E27FC236}">
                <a16:creationId xmlns:a16="http://schemas.microsoft.com/office/drawing/2014/main" id="{4880A62F-63A7-7C28-AD1F-0366668C44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2389" y="4581998"/>
            <a:ext cx="1517794" cy="424986"/>
          </a:xfrm>
          <a:prstGeom prst="flowChartAlternateProcess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Optimization process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46" name="Flowchart: Alternate Process 878746321">
            <a:extLst>
              <a:ext uri="{FF2B5EF4-FFF2-40B4-BE49-F238E27FC236}">
                <a16:creationId xmlns:a16="http://schemas.microsoft.com/office/drawing/2014/main" id="{D3A57454-4677-2134-ED7E-F73945752C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2389" y="5205270"/>
            <a:ext cx="1517794" cy="839428"/>
          </a:xfrm>
          <a:prstGeom prst="flowChartAlternateProcess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Simulation Model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51" name="Arrow: Notched Right 50">
            <a:extLst>
              <a:ext uri="{FF2B5EF4-FFF2-40B4-BE49-F238E27FC236}">
                <a16:creationId xmlns:a16="http://schemas.microsoft.com/office/drawing/2014/main" id="{3F7BAA40-4842-912F-DFC8-3489DB4999AC}"/>
              </a:ext>
            </a:extLst>
          </p:cNvPr>
          <p:cNvSpPr/>
          <p:nvPr/>
        </p:nvSpPr>
        <p:spPr>
          <a:xfrm rot="5400000">
            <a:off x="1690021" y="5031748"/>
            <a:ext cx="177550" cy="169493"/>
          </a:xfrm>
          <a:prstGeom prst="notchedRightArrow">
            <a:avLst>
              <a:gd name="adj1" fmla="val 37043"/>
              <a:gd name="adj2" fmla="val 50000"/>
            </a:avLst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/>
          </a:p>
        </p:txBody>
      </p:sp>
      <p:sp>
        <p:nvSpPr>
          <p:cNvPr id="53" name="Arrow: Notched Right 52">
            <a:extLst>
              <a:ext uri="{FF2B5EF4-FFF2-40B4-BE49-F238E27FC236}">
                <a16:creationId xmlns:a16="http://schemas.microsoft.com/office/drawing/2014/main" id="{EF2BA2FB-C0AA-31A6-56FB-77FCA876CBDC}"/>
              </a:ext>
            </a:extLst>
          </p:cNvPr>
          <p:cNvSpPr/>
          <p:nvPr/>
        </p:nvSpPr>
        <p:spPr>
          <a:xfrm rot="5400000">
            <a:off x="1690022" y="4408475"/>
            <a:ext cx="177550" cy="169493"/>
          </a:xfrm>
          <a:prstGeom prst="notchedRightArrow">
            <a:avLst>
              <a:gd name="adj1" fmla="val 37043"/>
              <a:gd name="adj2" fmla="val 50000"/>
            </a:avLst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/>
          </a:p>
        </p:txBody>
      </p:sp>
      <p:sp>
        <p:nvSpPr>
          <p:cNvPr id="54" name="Arrow: Notched Right 53">
            <a:extLst>
              <a:ext uri="{FF2B5EF4-FFF2-40B4-BE49-F238E27FC236}">
                <a16:creationId xmlns:a16="http://schemas.microsoft.com/office/drawing/2014/main" id="{54C89EFA-30CC-E3E5-28B3-B8B9B977B172}"/>
              </a:ext>
            </a:extLst>
          </p:cNvPr>
          <p:cNvSpPr/>
          <p:nvPr/>
        </p:nvSpPr>
        <p:spPr>
          <a:xfrm rot="5400000">
            <a:off x="1693488" y="3676783"/>
            <a:ext cx="177550" cy="169493"/>
          </a:xfrm>
          <a:prstGeom prst="notchedRightArrow">
            <a:avLst>
              <a:gd name="adj1" fmla="val 37043"/>
              <a:gd name="adj2" fmla="val 50000"/>
            </a:avLst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/>
          </a:p>
        </p:txBody>
      </p:sp>
      <p:sp>
        <p:nvSpPr>
          <p:cNvPr id="55" name="Arrow: Notched Right 54">
            <a:extLst>
              <a:ext uri="{FF2B5EF4-FFF2-40B4-BE49-F238E27FC236}">
                <a16:creationId xmlns:a16="http://schemas.microsoft.com/office/drawing/2014/main" id="{44104FED-AEA9-AE07-FE6D-BB54CEB67C1A}"/>
              </a:ext>
            </a:extLst>
          </p:cNvPr>
          <p:cNvSpPr/>
          <p:nvPr/>
        </p:nvSpPr>
        <p:spPr>
          <a:xfrm rot="5400000">
            <a:off x="1693488" y="2823718"/>
            <a:ext cx="177550" cy="169493"/>
          </a:xfrm>
          <a:prstGeom prst="notchedRightArrow">
            <a:avLst>
              <a:gd name="adj1" fmla="val 37043"/>
              <a:gd name="adj2" fmla="val 50000"/>
            </a:avLst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/>
          </a:p>
        </p:txBody>
      </p:sp>
      <p:sp>
        <p:nvSpPr>
          <p:cNvPr id="56" name="Arrow: Notched Right 55">
            <a:extLst>
              <a:ext uri="{FF2B5EF4-FFF2-40B4-BE49-F238E27FC236}">
                <a16:creationId xmlns:a16="http://schemas.microsoft.com/office/drawing/2014/main" id="{6C9B1E21-9EA8-446B-33EB-F2558BAD61C3}"/>
              </a:ext>
            </a:extLst>
          </p:cNvPr>
          <p:cNvSpPr/>
          <p:nvPr/>
        </p:nvSpPr>
        <p:spPr>
          <a:xfrm rot="5400000">
            <a:off x="1693489" y="1732350"/>
            <a:ext cx="177550" cy="169493"/>
          </a:xfrm>
          <a:prstGeom prst="notchedRightArrow">
            <a:avLst>
              <a:gd name="adj1" fmla="val 37043"/>
              <a:gd name="adj2" fmla="val 50000"/>
            </a:avLst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/>
          </a:p>
        </p:txBody>
      </p:sp>
      <p:sp>
        <p:nvSpPr>
          <p:cNvPr id="57" name="Rectangle 2078528994">
            <a:extLst>
              <a:ext uri="{FF2B5EF4-FFF2-40B4-BE49-F238E27FC236}">
                <a16:creationId xmlns:a16="http://schemas.microsoft.com/office/drawing/2014/main" id="{1ADD7BFE-6175-052E-4C3E-0748F5B1A0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4288" y="936245"/>
            <a:ext cx="1971838" cy="5445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Define frequency optimization problem for Kolkata bus corridor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58" name="Rectangle 1430109748">
            <a:extLst>
              <a:ext uri="{FF2B5EF4-FFF2-40B4-BE49-F238E27FC236}">
                <a16:creationId xmlns:a16="http://schemas.microsoft.com/office/drawing/2014/main" id="{A1909534-5796-5413-0F6F-670990B177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3643" y="930045"/>
            <a:ext cx="1971838" cy="5507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Set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objectives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 (minimize total system cost while meeting service constraints)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59" name="Rectangle 1858438234">
            <a:extLst>
              <a:ext uri="{FF2B5EF4-FFF2-40B4-BE49-F238E27FC236}">
                <a16:creationId xmlns:a16="http://schemas.microsoft.com/office/drawing/2014/main" id="{DCBA0B5E-FD9A-A1C7-012C-7DA856955A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1953" y="1732540"/>
            <a:ext cx="4283528" cy="1624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Literature Review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60" name="Rectangle 349905601">
            <a:extLst>
              <a:ext uri="{FF2B5EF4-FFF2-40B4-BE49-F238E27FC236}">
                <a16:creationId xmlns:a16="http://schemas.microsoft.com/office/drawing/2014/main" id="{D1FEF20C-AFD5-F3E7-6A8D-C42E35D9D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3483" y="2013738"/>
            <a:ext cx="1971711" cy="72420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OD matrices, demand profiles, stop sequences, and operational constraints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61" name="Rectangle 1574684175">
            <a:extLst>
              <a:ext uri="{FF2B5EF4-FFF2-40B4-BE49-F238E27FC236}">
                <a16:creationId xmlns:a16="http://schemas.microsoft.com/office/drawing/2014/main" id="{19297269-412E-1F1A-632E-ECCE9C9AB4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3199" y="2013738"/>
            <a:ext cx="1790262" cy="72420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Preprocess ETM data, GPS/AVL data, and survey data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64" name="Rectangle 313417868">
            <a:extLst>
              <a:ext uri="{FF2B5EF4-FFF2-40B4-BE49-F238E27FC236}">
                <a16:creationId xmlns:a16="http://schemas.microsoft.com/office/drawing/2014/main" id="{168F8E68-E504-88CB-D12A-505BD8BCBA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3199" y="3112433"/>
            <a:ext cx="1790262" cy="4497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Gap Analysis</a:t>
            </a:r>
            <a:endParaRPr kumimoji="0" lang="en-US" alt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65" name="Rectangle 1233915489">
            <a:extLst>
              <a:ext uri="{FF2B5EF4-FFF2-40B4-BE49-F238E27FC236}">
                <a16:creationId xmlns:a16="http://schemas.microsoft.com/office/drawing/2014/main" id="{0465DD57-A403-6FD1-6587-EEBE3D4B7F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7839" y="3736492"/>
            <a:ext cx="4275622" cy="711744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Calculate </a:t>
            </a:r>
            <a:r>
              <a:rPr kumimoji="0" lang="en-US" altLang="en-US" sz="1200" b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User Costs 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(waiting time, in-vehicle time, overcrowding) and </a:t>
            </a:r>
            <a:r>
              <a:rPr kumimoji="0" lang="en-US" altLang="en-US" sz="1200" b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Operator Costs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 (vehicle-km, wages, fuel/maintenance)</a:t>
            </a:r>
            <a:endParaRPr kumimoji="0" lang="en-US" altLang="en-US" sz="12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Define </a:t>
            </a:r>
            <a:r>
              <a:rPr kumimoji="0" lang="en-US" altLang="en-US" sz="1200" b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total system cost function</a:t>
            </a:r>
            <a:endParaRPr kumimoji="0" lang="en-US" altLang="en-US" sz="1200" b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67" name="Rectangle 967441327">
            <a:extLst>
              <a:ext uri="{FF2B5EF4-FFF2-40B4-BE49-F238E27FC236}">
                <a16:creationId xmlns:a16="http://schemas.microsoft.com/office/drawing/2014/main" id="{04952734-ADF2-B377-F50C-E6FBCE5197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33187" y="4579469"/>
            <a:ext cx="3736258" cy="448244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Comparison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 of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optimal frequencies and cost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by different Algorithms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A24EDD8F-067B-6FC7-783C-CB173833236F}"/>
              </a:ext>
            </a:extLst>
          </p:cNvPr>
          <p:cNvCxnSpPr>
            <a:cxnSpLocks/>
          </p:cNvCxnSpPr>
          <p:nvPr/>
        </p:nvCxnSpPr>
        <p:spPr>
          <a:xfrm>
            <a:off x="4516090" y="3348467"/>
            <a:ext cx="92606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4" name="Rectangle 1563012606">
            <a:extLst>
              <a:ext uri="{FF2B5EF4-FFF2-40B4-BE49-F238E27FC236}">
                <a16:creationId xmlns:a16="http://schemas.microsoft.com/office/drawing/2014/main" id="{2C7B0029-8776-EE28-A29F-068DDD0F61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3484" y="3120101"/>
            <a:ext cx="1967189" cy="4497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Performance Indicator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F03D04A-2C20-FED7-68BC-57B73441C3CC}"/>
              </a:ext>
            </a:extLst>
          </p:cNvPr>
          <p:cNvCxnSpPr>
            <a:cxnSpLocks/>
            <a:stCxn id="80" idx="3"/>
          </p:cNvCxnSpPr>
          <p:nvPr/>
        </p:nvCxnSpPr>
        <p:spPr>
          <a:xfrm>
            <a:off x="6489290" y="4803594"/>
            <a:ext cx="953063" cy="14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0" name="Rectangle 83227630">
            <a:extLst>
              <a:ext uri="{FF2B5EF4-FFF2-40B4-BE49-F238E27FC236}">
                <a16:creationId xmlns:a16="http://schemas.microsoft.com/office/drawing/2014/main" id="{77BCE129-4D56-3676-592C-9E39CD3791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1952" y="4579469"/>
            <a:ext cx="3547338" cy="448250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Select Algorithm 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(GA / PSO / ACO / SA) and generate initial feasible solutions</a:t>
            </a:r>
            <a:endParaRPr kumimoji="0" lang="en-US" altLang="en-US" sz="12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04113372-1C27-9FD0-439C-7D58EE6FAF10}"/>
              </a:ext>
            </a:extLst>
          </p:cNvPr>
          <p:cNvCxnSpPr>
            <a:cxnSpLocks/>
          </p:cNvCxnSpPr>
          <p:nvPr/>
        </p:nvCxnSpPr>
        <p:spPr>
          <a:xfrm>
            <a:off x="4600479" y="5906351"/>
            <a:ext cx="70863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2" name="Rectangle 445201493">
            <a:extLst>
              <a:ext uri="{FF2B5EF4-FFF2-40B4-BE49-F238E27FC236}">
                <a16:creationId xmlns:a16="http://schemas.microsoft.com/office/drawing/2014/main" id="{B8FB6559-A462-F0CF-2B84-7A9FCC627B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1952" y="5767838"/>
            <a:ext cx="1658527" cy="2768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Evaluation &amp; Iteration 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83" name="Rectangle 555000117">
            <a:extLst>
              <a:ext uri="{FF2B5EF4-FFF2-40B4-BE49-F238E27FC236}">
                <a16:creationId xmlns:a16="http://schemas.microsoft.com/office/drawing/2014/main" id="{4FD1A6B1-8E5A-AE6B-3DCA-9A11B188AC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1409" y="5770871"/>
            <a:ext cx="1658527" cy="27079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Results &amp; Comparison 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88" name="Rectangle 83227630">
            <a:extLst>
              <a:ext uri="{FF2B5EF4-FFF2-40B4-BE49-F238E27FC236}">
                <a16:creationId xmlns:a16="http://schemas.microsoft.com/office/drawing/2014/main" id="{EC589BE1-F1BB-BD92-09C7-E5EA88A479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4287" y="5158944"/>
            <a:ext cx="8215323" cy="424987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Simulate passenger flows for each solution and estimate waiting time, travel time, lost passengers, and operational cost</a:t>
            </a:r>
            <a:endParaRPr kumimoji="0" lang="en-US" altLang="en-US" sz="12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7443609A-0398-3C35-B57D-101B51B1A5AF}"/>
              </a:ext>
            </a:extLst>
          </p:cNvPr>
          <p:cNvCxnSpPr>
            <a:cxnSpLocks/>
          </p:cNvCxnSpPr>
          <p:nvPr/>
        </p:nvCxnSpPr>
        <p:spPr>
          <a:xfrm>
            <a:off x="6181945" y="1506580"/>
            <a:ext cx="0" cy="2217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1DABD3B7-46C6-8C1B-F387-F601C66CAC89}"/>
              </a:ext>
            </a:extLst>
          </p:cNvPr>
          <p:cNvCxnSpPr>
            <a:cxnSpLocks/>
          </p:cNvCxnSpPr>
          <p:nvPr/>
        </p:nvCxnSpPr>
        <p:spPr>
          <a:xfrm>
            <a:off x="4915195" y="1208511"/>
            <a:ext cx="33844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12793F00-C8CA-5A14-C06D-8ACAB637BE11}"/>
              </a:ext>
            </a:extLst>
          </p:cNvPr>
          <p:cNvCxnSpPr>
            <a:cxnSpLocks/>
            <a:endCxn id="61" idx="1"/>
          </p:cNvCxnSpPr>
          <p:nvPr/>
        </p:nvCxnSpPr>
        <p:spPr>
          <a:xfrm flipV="1">
            <a:off x="4910673" y="2375840"/>
            <a:ext cx="522526" cy="139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7" name="Picture 96">
            <a:extLst>
              <a:ext uri="{FF2B5EF4-FFF2-40B4-BE49-F238E27FC236}">
                <a16:creationId xmlns:a16="http://schemas.microsoft.com/office/drawing/2014/main" id="{A8964853-694C-E689-E551-C95ED966B54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191" y="248014"/>
            <a:ext cx="429365" cy="429365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D4CA6337-523E-C68B-4220-F98605DF62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8568" y="221787"/>
            <a:ext cx="1327395" cy="470469"/>
          </a:xfrm>
          <a:prstGeom prst="rect">
            <a:avLst/>
          </a:prstGeom>
        </p:spPr>
      </p:pic>
      <p:sp>
        <p:nvSpPr>
          <p:cNvPr id="100" name="Title 1">
            <a:extLst>
              <a:ext uri="{FF2B5EF4-FFF2-40B4-BE49-F238E27FC236}">
                <a16:creationId xmlns:a16="http://schemas.microsoft.com/office/drawing/2014/main" id="{E0FD30AE-6897-6225-D4F2-A0D17E692505}"/>
              </a:ext>
            </a:extLst>
          </p:cNvPr>
          <p:cNvSpPr txBox="1">
            <a:spLocks/>
          </p:cNvSpPr>
          <p:nvPr/>
        </p:nvSpPr>
        <p:spPr>
          <a:xfrm>
            <a:off x="731217" y="6144141"/>
            <a:ext cx="6236208" cy="4357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cap="all" spc="3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1200" b="1" cap="none" dirty="0">
                <a:solidFill>
                  <a:srgbClr val="DB9A8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Title: Advanced Computational Approaches For Cost-effective Urban Bus Service Planning</a:t>
            </a:r>
          </a:p>
          <a:p>
            <a:pPr>
              <a:lnSpc>
                <a:spcPct val="90000"/>
              </a:lnSpc>
            </a:pPr>
            <a:r>
              <a:rPr lang="en-US" sz="1200" b="1" cap="none" dirty="0">
                <a:solidFill>
                  <a:srgbClr val="DB9A8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Authors: Aditi Gupta, </a:t>
            </a:r>
            <a:r>
              <a:rPr lang="en-US" sz="1200" b="1" cap="none" dirty="0" err="1">
                <a:solidFill>
                  <a:srgbClr val="DB9A8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Debapratim</a:t>
            </a:r>
            <a:r>
              <a:rPr lang="en-US" sz="1200" b="1" cap="none" dirty="0">
                <a:solidFill>
                  <a:srgbClr val="DB9A8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Pandit, Sneha Sahni, Krati Sharma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6CAC66-D6EF-CB1E-C374-E39C4F7B2257}"/>
              </a:ext>
            </a:extLst>
          </p:cNvPr>
          <p:cNvSpPr txBox="1"/>
          <p:nvPr/>
        </p:nvSpPr>
        <p:spPr>
          <a:xfrm>
            <a:off x="7442353" y="1697870"/>
            <a:ext cx="371725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Developed a 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digital twin of a real bus corridor (S21, Kolkata)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simulating full-day operations in 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both directions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.</a:t>
            </a:r>
          </a:p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Uses 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OD-based passenger flow modeling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and 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trip-level cost evaluation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.</a:t>
            </a:r>
          </a:p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Integrated with 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metaheuristic optimization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(GA, PSO, ACO, SA) to identify best-performing algorithm.</a:t>
            </a:r>
          </a:p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altLang="en-US" sz="1400" b="1" dirty="0"/>
              <a:t>M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inimize total system cost = User cost + Operator cost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, subject to fleet constraints.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04D767A-CCD4-A7C4-4DCB-F6252733035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42353" y="966674"/>
            <a:ext cx="696542" cy="696542"/>
          </a:xfrm>
          <a:prstGeom prst="rect">
            <a:avLst/>
          </a:prstGeom>
        </p:spPr>
      </p:pic>
      <p:sp>
        <p:nvSpPr>
          <p:cNvPr id="2" name="Slide Number Placeholder 1026">
            <a:extLst>
              <a:ext uri="{FF2B5EF4-FFF2-40B4-BE49-F238E27FC236}">
                <a16:creationId xmlns:a16="http://schemas.microsoft.com/office/drawing/2014/main" id="{5E118AD2-203B-FD2A-99AC-9536C34CBFA7}"/>
              </a:ext>
            </a:extLst>
          </p:cNvPr>
          <p:cNvSpPr txBox="1">
            <a:spLocks/>
          </p:cNvSpPr>
          <p:nvPr/>
        </p:nvSpPr>
        <p:spPr>
          <a:xfrm>
            <a:off x="10703609" y="617943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E7843D-FF13-4365-9478-9625B70A2705}" type="slidenum">
              <a:rPr lang="en-US" sz="1400" smtClean="0"/>
              <a:pPr/>
              <a:t>7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804664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50EEBED-3130-A812-0E55-57D999E9CDC9}"/>
              </a:ext>
            </a:extLst>
          </p:cNvPr>
          <p:cNvSpPr txBox="1">
            <a:spLocks/>
          </p:cNvSpPr>
          <p:nvPr/>
        </p:nvSpPr>
        <p:spPr>
          <a:xfrm>
            <a:off x="1207738" y="278154"/>
            <a:ext cx="10689336" cy="7984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cap="all" spc="3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IN" sz="2800" b="1" cap="none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Data Collection and Preprocessing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B162CAD-C144-BBE4-42D6-90DD2E87C0B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7668766"/>
              </p:ext>
            </p:extLst>
          </p:nvPr>
        </p:nvGraphicFramePr>
        <p:xfrm>
          <a:off x="816037" y="830674"/>
          <a:ext cx="10559926" cy="21123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04809">
                  <a:extLst>
                    <a:ext uri="{9D8B030D-6E8A-4147-A177-3AD203B41FA5}">
                      <a16:colId xmlns:a16="http://schemas.microsoft.com/office/drawing/2014/main" val="1588565605"/>
                    </a:ext>
                  </a:extLst>
                </a:gridCol>
                <a:gridCol w="3666766">
                  <a:extLst>
                    <a:ext uri="{9D8B030D-6E8A-4147-A177-3AD203B41FA5}">
                      <a16:colId xmlns:a16="http://schemas.microsoft.com/office/drawing/2014/main" val="1445349205"/>
                    </a:ext>
                  </a:extLst>
                </a:gridCol>
                <a:gridCol w="3488351">
                  <a:extLst>
                    <a:ext uri="{9D8B030D-6E8A-4147-A177-3AD203B41FA5}">
                      <a16:colId xmlns:a16="http://schemas.microsoft.com/office/drawing/2014/main" val="646014898"/>
                    </a:ext>
                  </a:extLst>
                </a:gridCol>
              </a:tblGrid>
              <a:tr h="33140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400" b="1" dirty="0"/>
                        <a:t>Data Source</a:t>
                      </a:r>
                      <a:endParaRPr lang="en-IN" sz="1400" dirty="0"/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400" b="1" dirty="0"/>
                        <a:t>Key Parameters</a:t>
                      </a:r>
                      <a:endParaRPr lang="en-IN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400" b="1"/>
                        <a:t>Purpose in Study</a:t>
                      </a:r>
                      <a:endParaRPr lang="en-IN" sz="1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90422614"/>
                  </a:ext>
                </a:extLst>
              </a:tr>
              <a:tr h="52472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400" b="1"/>
                        <a:t>ETM (Electronic Ticketing Machine)</a:t>
                      </a:r>
                      <a:endParaRPr lang="en-IN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 dirty="0"/>
                        <a:t>Boarding &amp; alighting counts</a:t>
                      </a:r>
                      <a:r>
                        <a:rPr lang="en-US" sz="1400" dirty="0"/>
                        <a:t>, route, trip time, fare data from CSTC portal.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Develop </a:t>
                      </a:r>
                      <a:r>
                        <a:rPr lang="en-US" sz="1400" b="1"/>
                        <a:t>stop-level OD matrices</a:t>
                      </a:r>
                      <a:r>
                        <a:rPr lang="en-US" sz="1400"/>
                        <a:t> &amp; hourly demand profiles.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34432118"/>
                  </a:ext>
                </a:extLst>
              </a:tr>
              <a:tr h="52472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400" b="1"/>
                        <a:t>AVL (GPS / Automatic Vehicle Location)</a:t>
                      </a:r>
                      <a:endParaRPr lang="en-IN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dirty="0"/>
                        <a:t>Bus location logs  with arrival/departure times, dwell time, travel time, delays, speeds.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Calibrate </a:t>
                      </a:r>
                      <a:r>
                        <a:rPr lang="en-US" sz="1400" b="1"/>
                        <a:t>link travel time</a:t>
                      </a:r>
                      <a:r>
                        <a:rPr lang="en-US" sz="1400"/>
                        <a:t>, </a:t>
                      </a:r>
                      <a:r>
                        <a:rPr lang="en-US" sz="1400" b="1"/>
                        <a:t>dwell durations</a:t>
                      </a:r>
                      <a:r>
                        <a:rPr lang="en-US" sz="1400"/>
                        <a:t>, and reliability in simulation.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29719376"/>
                  </a:ext>
                </a:extLst>
              </a:tr>
              <a:tr h="42806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 dirty="0"/>
                        <a:t>Field Survey 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Route attributes (coordinates, lane width, congestion zones), stop features (shelter type, waiting area), and onboard passenger counts.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dirty="0"/>
                        <a:t>Validate ETM and AVL data; adjust dwell time and crowding parameters.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20353040"/>
                  </a:ext>
                </a:extLst>
              </a:tr>
            </a:tbl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81F649D1-0B85-516F-D396-CC00A45419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66603659"/>
              </p:ext>
            </p:extLst>
          </p:nvPr>
        </p:nvGraphicFramePr>
        <p:xfrm>
          <a:off x="816037" y="3096346"/>
          <a:ext cx="10559926" cy="30096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0580560-7984-74BC-295F-8FF502D0E5A1}"/>
              </a:ext>
            </a:extLst>
          </p:cNvPr>
          <p:cNvSpPr/>
          <p:nvPr/>
        </p:nvSpPr>
        <p:spPr>
          <a:xfrm>
            <a:off x="816037" y="3278165"/>
            <a:ext cx="5090948" cy="26656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2000" b="1" dirty="0">
                <a:solidFill>
                  <a:srgbClr val="734B67"/>
                </a:solidFill>
              </a:rPr>
              <a:t>Preprocessing</a:t>
            </a:r>
          </a:p>
        </p:txBody>
      </p:sp>
      <p:pic>
        <p:nvPicPr>
          <p:cNvPr id="10" name="Picture 9" descr="A diagram of a diagram&#10;&#10;AI-generated content may be incorrect.">
            <a:extLst>
              <a:ext uri="{FF2B5EF4-FFF2-40B4-BE49-F238E27FC236}">
                <a16:creationId xmlns:a16="http://schemas.microsoft.com/office/drawing/2014/main" id="{85E0F2FE-EA87-13FF-FC05-3F27F243B67D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8467" y="278154"/>
            <a:ext cx="399225" cy="3992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6FEC61-74EF-DF6F-774B-1D623A41B4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48568" y="221787"/>
            <a:ext cx="1327395" cy="470469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1D03BCCF-FA72-3DE1-0E39-E8A22531D062}"/>
              </a:ext>
            </a:extLst>
          </p:cNvPr>
          <p:cNvSpPr txBox="1">
            <a:spLocks/>
          </p:cNvSpPr>
          <p:nvPr/>
        </p:nvSpPr>
        <p:spPr>
          <a:xfrm>
            <a:off x="731217" y="6144141"/>
            <a:ext cx="6236208" cy="4357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cap="all" spc="3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1200" b="1" cap="none" dirty="0">
                <a:solidFill>
                  <a:srgbClr val="DB9A8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Title: Advanced Computational Approaches For Cost-effective Urban Bus Service Planning</a:t>
            </a:r>
          </a:p>
          <a:p>
            <a:pPr>
              <a:lnSpc>
                <a:spcPct val="90000"/>
              </a:lnSpc>
            </a:pPr>
            <a:r>
              <a:rPr lang="en-US" sz="1200" b="1" cap="none" dirty="0">
                <a:solidFill>
                  <a:srgbClr val="DB9A8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Authors: Aditi Gupta, </a:t>
            </a:r>
            <a:r>
              <a:rPr lang="en-US" sz="1200" b="1" cap="none" dirty="0" err="1">
                <a:solidFill>
                  <a:srgbClr val="DB9A8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Debapratim</a:t>
            </a:r>
            <a:r>
              <a:rPr lang="en-US" sz="1200" b="1" cap="none" dirty="0">
                <a:solidFill>
                  <a:srgbClr val="DB9A8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Pandit, Sneha Sahni, Krati Sharma</a:t>
            </a:r>
          </a:p>
        </p:txBody>
      </p:sp>
      <p:sp>
        <p:nvSpPr>
          <p:cNvPr id="2" name="Slide Number Placeholder 1026">
            <a:extLst>
              <a:ext uri="{FF2B5EF4-FFF2-40B4-BE49-F238E27FC236}">
                <a16:creationId xmlns:a16="http://schemas.microsoft.com/office/drawing/2014/main" id="{A74B0149-F563-C486-C8BE-E2975B4CF364}"/>
              </a:ext>
            </a:extLst>
          </p:cNvPr>
          <p:cNvSpPr txBox="1">
            <a:spLocks/>
          </p:cNvSpPr>
          <p:nvPr/>
        </p:nvSpPr>
        <p:spPr>
          <a:xfrm>
            <a:off x="10703609" y="617943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E7843D-FF13-4365-9478-9625B70A2705}" type="slidenum">
              <a:rPr lang="en-US" sz="1400" smtClean="0"/>
              <a:pPr/>
              <a:t>8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75921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A2B454-EE1C-6794-3EFA-DA96E3EA1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0367" y="737325"/>
            <a:ext cx="10691265" cy="6490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N" sz="1400" dirty="0"/>
              <a:t>The </a:t>
            </a:r>
            <a:r>
              <a:rPr lang="en-IN" sz="1400" b="1" dirty="0"/>
              <a:t>cost function </a:t>
            </a:r>
            <a:r>
              <a:rPr lang="en-IN" sz="1400" dirty="0"/>
              <a:t>calculates overall costs associated with </a:t>
            </a:r>
            <a:r>
              <a:rPr lang="en-IN" sz="1400" b="1" dirty="0"/>
              <a:t>the full-day operations </a:t>
            </a:r>
            <a:r>
              <a:rPr lang="en-IN" sz="1400" dirty="0"/>
              <a:t>of the bus system </a:t>
            </a:r>
            <a:r>
              <a:rPr lang="en-IN" sz="1400" b="1" dirty="0"/>
              <a:t>based on bus frequency, boarding and alighting data, travel time, and passenger arrival rate</a:t>
            </a:r>
            <a:r>
              <a:rPr lang="en-IN" sz="1400" dirty="0"/>
              <a:t> using the following cost functions.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8C13F26-6B11-A0B0-2CEE-460B69DD29AE}"/>
              </a:ext>
            </a:extLst>
          </p:cNvPr>
          <p:cNvSpPr txBox="1">
            <a:spLocks/>
          </p:cNvSpPr>
          <p:nvPr/>
        </p:nvSpPr>
        <p:spPr>
          <a:xfrm>
            <a:off x="1138911" y="278154"/>
            <a:ext cx="10689336" cy="7984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cap="all" spc="3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IN" sz="2800" b="1" cap="none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Cost Modelling Framework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17EBB33-5E30-F601-D6D6-90399A1FCD40}"/>
              </a:ext>
            </a:extLst>
          </p:cNvPr>
          <p:cNvSpPr/>
          <p:nvPr/>
        </p:nvSpPr>
        <p:spPr>
          <a:xfrm>
            <a:off x="1066799" y="1307690"/>
            <a:ext cx="10058400" cy="41295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i="1" dirty="0"/>
              <a:t>Overall cost is the sum of User cost and Operator cost.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02A144B-02C5-5714-9A00-A743D4FC4F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2818985"/>
              </p:ext>
            </p:extLst>
          </p:nvPr>
        </p:nvGraphicFramePr>
        <p:xfrm>
          <a:off x="1066799" y="1776692"/>
          <a:ext cx="10058400" cy="2209375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374491">
                  <a:extLst>
                    <a:ext uri="{9D8B030D-6E8A-4147-A177-3AD203B41FA5}">
                      <a16:colId xmlns:a16="http://schemas.microsoft.com/office/drawing/2014/main" val="2829088283"/>
                    </a:ext>
                  </a:extLst>
                </a:gridCol>
                <a:gridCol w="5702710">
                  <a:extLst>
                    <a:ext uri="{9D8B030D-6E8A-4147-A177-3AD203B41FA5}">
                      <a16:colId xmlns:a16="http://schemas.microsoft.com/office/drawing/2014/main" val="4284393834"/>
                    </a:ext>
                  </a:extLst>
                </a:gridCol>
                <a:gridCol w="1981199">
                  <a:extLst>
                    <a:ext uri="{9D8B030D-6E8A-4147-A177-3AD203B41FA5}">
                      <a16:colId xmlns:a16="http://schemas.microsoft.com/office/drawing/2014/main" val="3085157510"/>
                    </a:ext>
                  </a:extLst>
                </a:gridCol>
              </a:tblGrid>
              <a:tr h="144567">
                <a:tc>
                  <a:txBody>
                    <a:bodyPr/>
                    <a:lstStyle/>
                    <a:p>
                      <a:pPr marL="71120">
                        <a:spcBef>
                          <a:spcPts val="45"/>
                        </a:spcBef>
                        <a:buNone/>
                      </a:pPr>
                      <a:r>
                        <a:rPr lang="en-IN" sz="1400" dirty="0">
                          <a:effectLst/>
                        </a:rPr>
                        <a:t>Operator Cost</a:t>
                      </a:r>
                      <a:endParaRPr lang="en-IN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69570">
                        <a:spcBef>
                          <a:spcPts val="45"/>
                        </a:spcBef>
                        <a:buNone/>
                      </a:pPr>
                      <a:r>
                        <a:rPr lang="en-IN" sz="1400" dirty="0">
                          <a:effectLst/>
                        </a:rPr>
                        <a:t>Definition</a:t>
                      </a:r>
                      <a:endParaRPr lang="en-IN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6690">
                        <a:spcBef>
                          <a:spcPts val="45"/>
                        </a:spcBef>
                        <a:buNone/>
                      </a:pPr>
                      <a:r>
                        <a:rPr lang="en-IN" sz="1400">
                          <a:effectLst/>
                        </a:rPr>
                        <a:t>Unit</a:t>
                      </a:r>
                      <a:endParaRPr lang="en-IN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37793822"/>
                  </a:ext>
                </a:extLst>
              </a:tr>
              <a:tr h="144567">
                <a:tc>
                  <a:txBody>
                    <a:bodyPr/>
                    <a:lstStyle/>
                    <a:p>
                      <a:pPr marL="71120">
                        <a:spcBef>
                          <a:spcPts val="45"/>
                        </a:spcBef>
                        <a:buNone/>
                      </a:pPr>
                      <a:r>
                        <a:rPr lang="en-IN" sz="1400" b="1" dirty="0">
                          <a:effectLst/>
                        </a:rPr>
                        <a:t>Fuel cost</a:t>
                      </a:r>
                      <a:endParaRPr lang="en-IN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120">
                        <a:spcBef>
                          <a:spcPts val="45"/>
                        </a:spcBef>
                        <a:buNone/>
                      </a:pPr>
                      <a:r>
                        <a:rPr lang="en-IN" sz="1400" dirty="0">
                          <a:effectLst/>
                        </a:rPr>
                        <a:t>The unit cost of fuel for buses</a:t>
                      </a:r>
                      <a:endParaRPr lang="en-IN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120" algn="just">
                        <a:spcBef>
                          <a:spcPts val="45"/>
                        </a:spcBef>
                        <a:buNone/>
                      </a:pPr>
                      <a:r>
                        <a:rPr lang="en-IN" sz="1400">
                          <a:effectLst/>
                        </a:rPr>
                        <a:t>₹90 / Litre</a:t>
                      </a:r>
                      <a:endParaRPr lang="en-IN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58175858"/>
                  </a:ext>
                </a:extLst>
              </a:tr>
              <a:tr h="289135">
                <a:tc>
                  <a:txBody>
                    <a:bodyPr/>
                    <a:lstStyle/>
                    <a:p>
                      <a:pPr marL="71120">
                        <a:spcBef>
                          <a:spcPts val="45"/>
                        </a:spcBef>
                        <a:buNone/>
                      </a:pPr>
                      <a:r>
                        <a:rPr lang="en-IN" sz="1400" b="1" dirty="0">
                          <a:effectLst/>
                        </a:rPr>
                        <a:t>Fuel consumption (running)</a:t>
                      </a:r>
                      <a:endParaRPr lang="en-IN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120">
                        <a:spcBef>
                          <a:spcPts val="45"/>
                        </a:spcBef>
                        <a:buNone/>
                      </a:pPr>
                      <a:r>
                        <a:rPr lang="en-IN" sz="1400">
                          <a:effectLst/>
                        </a:rPr>
                        <a:t>The average fuel consumption rate of running vehicles</a:t>
                      </a:r>
                      <a:endParaRPr lang="en-IN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120" algn="just">
                        <a:spcBef>
                          <a:spcPts val="45"/>
                        </a:spcBef>
                        <a:buNone/>
                      </a:pPr>
                      <a:r>
                        <a:rPr lang="en-IN" sz="1400">
                          <a:effectLst/>
                        </a:rPr>
                        <a:t>5 Km / Litre</a:t>
                      </a:r>
                      <a:endParaRPr lang="en-IN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033037"/>
                  </a:ext>
                </a:extLst>
              </a:tr>
              <a:tr h="289135">
                <a:tc>
                  <a:txBody>
                    <a:bodyPr/>
                    <a:lstStyle/>
                    <a:p>
                      <a:pPr marL="71120">
                        <a:spcBef>
                          <a:spcPts val="45"/>
                        </a:spcBef>
                        <a:buNone/>
                      </a:pPr>
                      <a:r>
                        <a:rPr lang="en-IN" sz="1400" b="1" dirty="0">
                          <a:effectLst/>
                        </a:rPr>
                        <a:t>Fuel consumption (idle)</a:t>
                      </a:r>
                      <a:endParaRPr lang="en-IN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120">
                        <a:spcBef>
                          <a:spcPts val="45"/>
                        </a:spcBef>
                        <a:buNone/>
                      </a:pPr>
                      <a:r>
                        <a:rPr lang="en-IN" sz="1400" dirty="0">
                          <a:effectLst/>
                        </a:rPr>
                        <a:t>The average fuel consumption rate of an idle engine running vehicle</a:t>
                      </a:r>
                      <a:endParaRPr lang="en-IN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120" algn="just">
                        <a:spcBef>
                          <a:spcPts val="45"/>
                        </a:spcBef>
                        <a:buNone/>
                      </a:pPr>
                      <a:r>
                        <a:rPr lang="en-IN" sz="1400">
                          <a:effectLst/>
                        </a:rPr>
                        <a:t>2 Litre/ hour</a:t>
                      </a:r>
                      <a:endParaRPr lang="en-IN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22391470"/>
                  </a:ext>
                </a:extLst>
              </a:tr>
              <a:tr h="144567">
                <a:tc>
                  <a:txBody>
                    <a:bodyPr/>
                    <a:lstStyle/>
                    <a:p>
                      <a:pPr marL="71120">
                        <a:spcBef>
                          <a:spcPts val="45"/>
                        </a:spcBef>
                        <a:buNone/>
                      </a:pPr>
                      <a:r>
                        <a:rPr lang="en-IN" sz="1400" b="1" dirty="0">
                          <a:effectLst/>
                        </a:rPr>
                        <a:t>Vehicle cost</a:t>
                      </a:r>
                      <a:endParaRPr lang="en-IN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120">
                        <a:spcBef>
                          <a:spcPts val="45"/>
                        </a:spcBef>
                        <a:buNone/>
                      </a:pPr>
                      <a:r>
                        <a:rPr lang="en-IN" sz="1400" dirty="0">
                          <a:effectLst/>
                        </a:rPr>
                        <a:t>On-road cost of vehicle unit</a:t>
                      </a:r>
                      <a:endParaRPr lang="en-IN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120" algn="just">
                        <a:spcBef>
                          <a:spcPts val="45"/>
                        </a:spcBef>
                        <a:buNone/>
                      </a:pPr>
                      <a:r>
                        <a:rPr lang="en-IN" sz="1400">
                          <a:effectLst/>
                        </a:rPr>
                        <a:t>₹50,00,000 </a:t>
                      </a:r>
                      <a:endParaRPr lang="en-IN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980395"/>
                  </a:ext>
                </a:extLst>
              </a:tr>
              <a:tr h="144567">
                <a:tc>
                  <a:txBody>
                    <a:bodyPr/>
                    <a:lstStyle/>
                    <a:p>
                      <a:pPr marL="71120">
                        <a:spcBef>
                          <a:spcPts val="45"/>
                        </a:spcBef>
                        <a:buNone/>
                      </a:pPr>
                      <a:r>
                        <a:rPr lang="en-IN" sz="1400" b="1" dirty="0">
                          <a:effectLst/>
                        </a:rPr>
                        <a:t>Crew wage</a:t>
                      </a:r>
                      <a:endParaRPr lang="en-IN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120">
                        <a:spcBef>
                          <a:spcPts val="45"/>
                        </a:spcBef>
                        <a:buNone/>
                      </a:pPr>
                      <a:r>
                        <a:rPr lang="en-IN" sz="1400" dirty="0">
                          <a:effectLst/>
                        </a:rPr>
                        <a:t>Average hourly salary per crew</a:t>
                      </a:r>
                      <a:endParaRPr lang="en-IN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120" algn="just">
                        <a:spcBef>
                          <a:spcPts val="45"/>
                        </a:spcBef>
                        <a:buNone/>
                      </a:pPr>
                      <a:r>
                        <a:rPr lang="en-IN" sz="1400">
                          <a:effectLst/>
                        </a:rPr>
                        <a:t>₹200 / Hour</a:t>
                      </a:r>
                      <a:endParaRPr lang="en-IN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88831790"/>
                  </a:ext>
                </a:extLst>
              </a:tr>
              <a:tr h="289135">
                <a:tc>
                  <a:txBody>
                    <a:bodyPr/>
                    <a:lstStyle/>
                    <a:p>
                      <a:pPr marL="71120">
                        <a:spcBef>
                          <a:spcPts val="45"/>
                        </a:spcBef>
                        <a:buNone/>
                      </a:pPr>
                      <a:r>
                        <a:rPr lang="en-IN" sz="1400" b="1" dirty="0">
                          <a:effectLst/>
                        </a:rPr>
                        <a:t>Operator Penalty cost</a:t>
                      </a:r>
                      <a:endParaRPr lang="en-IN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120">
                        <a:spcBef>
                          <a:spcPts val="45"/>
                        </a:spcBef>
                        <a:buNone/>
                      </a:pPr>
                      <a:r>
                        <a:rPr lang="en-IN" sz="1400">
                          <a:effectLst/>
                        </a:rPr>
                        <a:t>Opportunity cost on the operator for not being able to serve the passenger. </a:t>
                      </a:r>
                      <a:endParaRPr lang="en-IN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120" algn="just">
                        <a:spcBef>
                          <a:spcPts val="45"/>
                        </a:spcBef>
                        <a:buNone/>
                      </a:pPr>
                      <a:r>
                        <a:rPr lang="en-IN" sz="1400">
                          <a:effectLst/>
                        </a:rPr>
                        <a:t>₹10 /Passenger</a:t>
                      </a:r>
                      <a:endParaRPr lang="en-IN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64958883"/>
                  </a:ext>
                </a:extLst>
              </a:tr>
              <a:tr h="169764">
                <a:tc>
                  <a:txBody>
                    <a:bodyPr/>
                    <a:lstStyle/>
                    <a:p>
                      <a:pPr marL="71120">
                        <a:spcBef>
                          <a:spcPts val="45"/>
                        </a:spcBef>
                        <a:buNone/>
                      </a:pPr>
                      <a:r>
                        <a:rPr lang="en-IN" sz="1400" b="1" dirty="0">
                          <a:effectLst/>
                        </a:rPr>
                        <a:t>Maintenance cost</a:t>
                      </a:r>
                      <a:endParaRPr lang="en-IN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>
                        <a:buNone/>
                      </a:pPr>
                      <a:r>
                        <a:rPr lang="en-IN" sz="1400" dirty="0">
                          <a:effectLst/>
                        </a:rPr>
                        <a:t>Maintenance cost per </a:t>
                      </a:r>
                      <a:r>
                        <a:rPr lang="en-IN" sz="1400" dirty="0" err="1">
                          <a:effectLst/>
                        </a:rPr>
                        <a:t>kilometer</a:t>
                      </a:r>
                      <a:r>
                        <a:rPr lang="en-IN" sz="1400" dirty="0">
                          <a:effectLst/>
                        </a:rPr>
                        <a:t> run</a:t>
                      </a:r>
                      <a:endParaRPr lang="en-IN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120" algn="just">
                        <a:spcBef>
                          <a:spcPts val="45"/>
                        </a:spcBef>
                        <a:buNone/>
                      </a:pPr>
                      <a:r>
                        <a:rPr lang="en-IN" sz="1400" dirty="0">
                          <a:effectLst/>
                        </a:rPr>
                        <a:t>₹5 / Km</a:t>
                      </a:r>
                      <a:endParaRPr lang="en-IN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60093114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26FA2CA7-2555-F3BF-9BCF-61D66216EF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802057"/>
              </p:ext>
            </p:extLst>
          </p:nvPr>
        </p:nvGraphicFramePr>
        <p:xfrm>
          <a:off x="1066799" y="4183723"/>
          <a:ext cx="10058400" cy="1808987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354827">
                  <a:extLst>
                    <a:ext uri="{9D8B030D-6E8A-4147-A177-3AD203B41FA5}">
                      <a16:colId xmlns:a16="http://schemas.microsoft.com/office/drawing/2014/main" val="2829088283"/>
                    </a:ext>
                  </a:extLst>
                </a:gridCol>
                <a:gridCol w="5722374">
                  <a:extLst>
                    <a:ext uri="{9D8B030D-6E8A-4147-A177-3AD203B41FA5}">
                      <a16:colId xmlns:a16="http://schemas.microsoft.com/office/drawing/2014/main" val="4284393834"/>
                    </a:ext>
                  </a:extLst>
                </a:gridCol>
                <a:gridCol w="1981199">
                  <a:extLst>
                    <a:ext uri="{9D8B030D-6E8A-4147-A177-3AD203B41FA5}">
                      <a16:colId xmlns:a16="http://schemas.microsoft.com/office/drawing/2014/main" val="3085157510"/>
                    </a:ext>
                  </a:extLst>
                </a:gridCol>
              </a:tblGrid>
              <a:tr h="166280">
                <a:tc>
                  <a:txBody>
                    <a:bodyPr/>
                    <a:lstStyle/>
                    <a:p>
                      <a:pPr marL="71120">
                        <a:spcBef>
                          <a:spcPts val="45"/>
                        </a:spcBef>
                        <a:buNone/>
                      </a:pPr>
                      <a:r>
                        <a:rPr lang="en-IN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User Cost</a:t>
                      </a:r>
                      <a:endParaRPr lang="en-IN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69570">
                        <a:spcBef>
                          <a:spcPts val="45"/>
                        </a:spcBef>
                        <a:buNone/>
                      </a:pPr>
                      <a:r>
                        <a:rPr lang="en-IN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Definition</a:t>
                      </a:r>
                      <a:endParaRPr lang="en-IN" sz="1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6690">
                        <a:spcBef>
                          <a:spcPts val="45"/>
                        </a:spcBef>
                        <a:buNone/>
                      </a:pPr>
                      <a:r>
                        <a:rPr lang="en-IN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Unit</a:t>
                      </a:r>
                      <a:endParaRPr lang="en-IN" sz="1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37793822"/>
                  </a:ext>
                </a:extLst>
              </a:tr>
              <a:tr h="332559">
                <a:tc>
                  <a:txBody>
                    <a:bodyPr/>
                    <a:lstStyle/>
                    <a:p>
                      <a:pPr marL="71120">
                        <a:spcBef>
                          <a:spcPts val="45"/>
                        </a:spcBef>
                        <a:buNone/>
                      </a:pPr>
                      <a:r>
                        <a:rPr lang="en-IN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Waiting time cost </a:t>
                      </a:r>
                      <a:endParaRPr lang="en-IN" sz="14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120">
                        <a:spcBef>
                          <a:spcPts val="45"/>
                        </a:spcBef>
                        <a:buNone/>
                      </a:pPr>
                      <a:r>
                        <a:rPr lang="en-IN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Cost of the time spent by the passenger at the bus stop while waiting for the bus</a:t>
                      </a:r>
                      <a:endParaRPr lang="en-IN" sz="1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120" algn="just">
                        <a:spcBef>
                          <a:spcPts val="45"/>
                        </a:spcBef>
                        <a:buNone/>
                      </a:pPr>
                      <a:r>
                        <a:rPr lang="en-IN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₹60 / Hour</a:t>
                      </a:r>
                      <a:endParaRPr lang="en-IN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  <a:p>
                      <a:pPr marL="186690" algn="just">
                        <a:spcBef>
                          <a:spcPts val="45"/>
                        </a:spcBef>
                        <a:buNone/>
                      </a:pPr>
                      <a:r>
                        <a:rPr lang="en-IN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 </a:t>
                      </a:r>
                      <a:endParaRPr lang="en-IN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58175858"/>
                  </a:ext>
                </a:extLst>
              </a:tr>
              <a:tr h="315467">
                <a:tc>
                  <a:txBody>
                    <a:bodyPr/>
                    <a:lstStyle/>
                    <a:p>
                      <a:pPr marL="71120">
                        <a:spcBef>
                          <a:spcPts val="45"/>
                        </a:spcBef>
                        <a:buNone/>
                      </a:pPr>
                      <a:r>
                        <a:rPr lang="en-IN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In-Vehicle cost  </a:t>
                      </a:r>
                      <a:endParaRPr lang="en-IN" sz="14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120">
                        <a:spcBef>
                          <a:spcPts val="45"/>
                        </a:spcBef>
                        <a:buNone/>
                      </a:pPr>
                      <a:r>
                        <a:rPr lang="en-IN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Cost of time by the passenger while traveling in the bus </a:t>
                      </a:r>
                      <a:endParaRPr lang="en-IN" sz="1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120" algn="just">
                        <a:spcBef>
                          <a:spcPts val="45"/>
                        </a:spcBef>
                        <a:buNone/>
                      </a:pPr>
                      <a:r>
                        <a:rPr lang="en-IN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₹30 / Hour</a:t>
                      </a:r>
                      <a:endParaRPr lang="en-IN" sz="1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033037"/>
                  </a:ext>
                </a:extLst>
              </a:tr>
              <a:tr h="332559">
                <a:tc>
                  <a:txBody>
                    <a:bodyPr/>
                    <a:lstStyle/>
                    <a:p>
                      <a:pPr marL="71120">
                        <a:spcBef>
                          <a:spcPts val="45"/>
                        </a:spcBef>
                        <a:buNone/>
                      </a:pPr>
                      <a:r>
                        <a:rPr lang="en-IN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In-Vehicle cost (crowding level&gt;1.5)  </a:t>
                      </a:r>
                      <a:endParaRPr lang="en-IN" sz="14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120">
                        <a:spcBef>
                          <a:spcPts val="45"/>
                        </a:spcBef>
                        <a:buNone/>
                      </a:pPr>
                      <a:r>
                        <a:rPr lang="en-IN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Cost of time by the passenger while traveling in the bus more than desired capacity ,i.e., 1.5</a:t>
                      </a:r>
                      <a:endParaRPr lang="en-IN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120" algn="just">
                        <a:spcBef>
                          <a:spcPts val="45"/>
                        </a:spcBef>
                        <a:buNone/>
                      </a:pPr>
                      <a:r>
                        <a:rPr lang="en-IN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₹60 / Hour</a:t>
                      </a:r>
                      <a:endParaRPr lang="en-IN" sz="1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  <a:p>
                      <a:pPr marL="71120" algn="just">
                        <a:spcBef>
                          <a:spcPts val="45"/>
                        </a:spcBef>
                        <a:buNone/>
                      </a:pPr>
                      <a:r>
                        <a:rPr lang="en-IN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 </a:t>
                      </a:r>
                      <a:endParaRPr lang="en-IN" sz="1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22391470"/>
                  </a:ext>
                </a:extLst>
              </a:tr>
              <a:tr h="332559">
                <a:tc>
                  <a:txBody>
                    <a:bodyPr/>
                    <a:lstStyle/>
                    <a:p>
                      <a:pPr marL="71120">
                        <a:spcBef>
                          <a:spcPts val="45"/>
                        </a:spcBef>
                        <a:buNone/>
                      </a:pPr>
                      <a:r>
                        <a:rPr lang="en-IN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Inconvenience cost</a:t>
                      </a:r>
                      <a:endParaRPr lang="en-IN" sz="14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120">
                        <a:spcBef>
                          <a:spcPts val="45"/>
                        </a:spcBef>
                        <a:buNone/>
                      </a:pPr>
                      <a:r>
                        <a:rPr lang="en-IN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The additional cost incurred by a passenger for not being able to board the bus &amp; choosing another mode.</a:t>
                      </a:r>
                      <a:endParaRPr lang="en-IN" sz="1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120" algn="just">
                        <a:spcBef>
                          <a:spcPts val="45"/>
                        </a:spcBef>
                        <a:buNone/>
                      </a:pPr>
                      <a:r>
                        <a:rPr lang="en-IN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As per waiting time</a:t>
                      </a:r>
                      <a:endParaRPr lang="en-IN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980395"/>
                  </a:ext>
                </a:extLst>
              </a:tr>
            </a:tbl>
          </a:graphicData>
        </a:graphic>
      </p:graphicFrame>
      <p:pic>
        <p:nvPicPr>
          <p:cNvPr id="14" name="Picture 13" descr="A hand holding a coin&#10;&#10;AI-generated content may be incorrect.">
            <a:extLst>
              <a:ext uri="{FF2B5EF4-FFF2-40B4-BE49-F238E27FC236}">
                <a16:creationId xmlns:a16="http://schemas.microsoft.com/office/drawing/2014/main" id="{422ABBDD-487F-D61E-8DB1-89F9E5D3B2C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09" y="222106"/>
            <a:ext cx="467531" cy="4675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3D7C405-B7D8-9D73-7287-7E6FB8109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8568" y="221787"/>
            <a:ext cx="1327395" cy="470469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8211A31-6768-0D05-E662-10A274D2F577}"/>
              </a:ext>
            </a:extLst>
          </p:cNvPr>
          <p:cNvSpPr txBox="1">
            <a:spLocks/>
          </p:cNvSpPr>
          <p:nvPr/>
        </p:nvSpPr>
        <p:spPr>
          <a:xfrm>
            <a:off x="731217" y="6144141"/>
            <a:ext cx="6236208" cy="4357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cap="all" spc="3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1200" b="1" cap="none" dirty="0">
                <a:solidFill>
                  <a:srgbClr val="DB9A8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Title: Advanced Computational Approaches For Cost-effective Urban Bus Service Planning</a:t>
            </a:r>
          </a:p>
          <a:p>
            <a:pPr>
              <a:lnSpc>
                <a:spcPct val="90000"/>
              </a:lnSpc>
            </a:pPr>
            <a:r>
              <a:rPr lang="en-US" sz="1200" b="1" cap="none" dirty="0">
                <a:solidFill>
                  <a:srgbClr val="DB9A8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Authors: Aditi Gupta, </a:t>
            </a:r>
            <a:r>
              <a:rPr lang="en-US" sz="1200" b="1" cap="none" dirty="0" err="1">
                <a:solidFill>
                  <a:srgbClr val="DB9A8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Debapratim</a:t>
            </a:r>
            <a:r>
              <a:rPr lang="en-US" sz="1200" b="1" cap="none" dirty="0">
                <a:solidFill>
                  <a:srgbClr val="DB9A8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Pandit, Sneha Sahni, Krati Sharma</a:t>
            </a:r>
          </a:p>
        </p:txBody>
      </p:sp>
      <p:sp>
        <p:nvSpPr>
          <p:cNvPr id="2" name="Slide Number Placeholder 1026">
            <a:extLst>
              <a:ext uri="{FF2B5EF4-FFF2-40B4-BE49-F238E27FC236}">
                <a16:creationId xmlns:a16="http://schemas.microsoft.com/office/drawing/2014/main" id="{CB80D981-CB39-2BDB-3965-276B465A3079}"/>
              </a:ext>
            </a:extLst>
          </p:cNvPr>
          <p:cNvSpPr txBox="1">
            <a:spLocks/>
          </p:cNvSpPr>
          <p:nvPr/>
        </p:nvSpPr>
        <p:spPr>
          <a:xfrm>
            <a:off x="10703609" y="617943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E7843D-FF13-4365-9478-9625B70A2705}" type="slidenum">
              <a:rPr lang="en-US" sz="1400" smtClean="0"/>
              <a:pPr/>
              <a:t>9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94841719"/>
      </p:ext>
    </p:extLst>
  </p:cSld>
  <p:clrMapOvr>
    <a:masterClrMapping/>
  </p:clrMapOvr>
</p:sld>
</file>

<file path=ppt/theme/theme1.xml><?xml version="1.0" encoding="utf-8"?>
<a:theme xmlns:a="http://schemas.openxmlformats.org/drawingml/2006/main" name="ChronicleVTI">
  <a:themeElements>
    <a:clrScheme name="Chronicle">
      <a:dk1>
        <a:srgbClr val="000000"/>
      </a:dk1>
      <a:lt1>
        <a:srgbClr val="FFFFFF"/>
      </a:lt1>
      <a:dk2>
        <a:srgbClr val="1C1C32"/>
      </a:dk2>
      <a:lt2>
        <a:srgbClr val="F8F4F1"/>
      </a:lt2>
      <a:accent1>
        <a:srgbClr val="734B67"/>
      </a:accent1>
      <a:accent2>
        <a:srgbClr val="959EBB"/>
      </a:accent2>
      <a:accent3>
        <a:srgbClr val="596781"/>
      </a:accent3>
      <a:accent4>
        <a:srgbClr val="7F6E8C"/>
      </a:accent4>
      <a:accent5>
        <a:srgbClr val="DB9A8F"/>
      </a:accent5>
      <a:accent6>
        <a:srgbClr val="C29AB1"/>
      </a:accent6>
      <a:hlink>
        <a:srgbClr val="778BA2"/>
      </a:hlink>
      <a:folHlink>
        <a:srgbClr val="A27C99"/>
      </a:folHlink>
    </a:clrScheme>
    <a:fontScheme name="Univers Calisto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12700" cap="flat" cmpd="sng" algn="ctr">
          <a:noFill/>
          <a:prstDash val="solid"/>
          <a:miter lim="800000"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chemeClr val="accent1">
                  <a:shade val="50000"/>
                </a:schemeClr>
              </a:solidFill>
              <a:prstDash val="solid"/>
              <a:miter lim="800000"/>
            </a14:hiddenLine>
          </a:ext>
        </a:ex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ChronicleVTI" id="{508E4D90-5116-4BF0-876B-3F422DD1F65F}" vid="{AA21DC3D-92A8-43A4-8358-ED428371CD5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1285</TotalTime>
  <Words>3912</Words>
  <Application>Microsoft Office PowerPoint</Application>
  <PresentationFormat>Widescreen</PresentationFormat>
  <Paragraphs>681</Paragraphs>
  <Slides>16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Aptos</vt:lpstr>
      <vt:lpstr>Arial</vt:lpstr>
      <vt:lpstr>Calibri</vt:lpstr>
      <vt:lpstr>Calisto MT</vt:lpstr>
      <vt:lpstr>Cambria</vt:lpstr>
      <vt:lpstr>Times New Roman</vt:lpstr>
      <vt:lpstr>Univers Condensed</vt:lpstr>
      <vt:lpstr>Wingdings</vt:lpstr>
      <vt:lpstr>ChronicleVTI</vt:lpstr>
      <vt:lpstr>Advanced Computational Approaches For Cost-effective Urban Bus Service Planning</vt:lpstr>
      <vt:lpstr>Problem Context</vt:lpstr>
      <vt:lpstr>Research gap and Motivation</vt:lpstr>
      <vt:lpstr>Research Objective</vt:lpstr>
      <vt:lpstr>Literature Review</vt:lpstr>
      <vt:lpstr>Literature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Aditi Gupta</dc:creator>
  <cp:lastModifiedBy>Aditi Gupta</cp:lastModifiedBy>
  <cp:revision>20</cp:revision>
  <dcterms:created xsi:type="dcterms:W3CDTF">2025-10-25T21:55:41Z</dcterms:created>
  <dcterms:modified xsi:type="dcterms:W3CDTF">2025-11-02T17:16:06Z</dcterms:modified>
</cp:coreProperties>
</file>