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21"/>
  </p:notesMasterIdLst>
  <p:sldIdLst>
    <p:sldId id="257" r:id="rId2"/>
    <p:sldId id="258" r:id="rId3"/>
    <p:sldId id="294" r:id="rId4"/>
    <p:sldId id="288" r:id="rId5"/>
    <p:sldId id="293" r:id="rId6"/>
    <p:sldId id="279" r:id="rId7"/>
    <p:sldId id="290" r:id="rId8"/>
    <p:sldId id="280" r:id="rId9"/>
    <p:sldId id="283" r:id="rId10"/>
    <p:sldId id="281" r:id="rId11"/>
    <p:sldId id="282" r:id="rId12"/>
    <p:sldId id="284" r:id="rId13"/>
    <p:sldId id="285" r:id="rId14"/>
    <p:sldId id="286" r:id="rId15"/>
    <p:sldId id="287" r:id="rId16"/>
    <p:sldId id="289" r:id="rId17"/>
    <p:sldId id="291" r:id="rId18"/>
    <p:sldId id="292" r:id="rId19"/>
    <p:sldId id="295" r:id="rId2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793D81CF-94F2-401A-BA57-92F5A7B2D0C5}" styleName="Medium Styl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4" d="100"/>
          <a:sy n="104" d="100"/>
        </p:scale>
        <p:origin x="75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50C4E3B-3A45-4C73-8E59-3176F58AAE36}" type="datetimeFigureOut">
              <a:rPr lang="en-IN" smtClean="0"/>
              <a:t>08/11/2025</a:t>
            </a:fld>
            <a:endParaRPr lang="en-I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I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696FEF7-61C6-4E5B-B42F-8D57BB2E1233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90233971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696FEF7-61C6-4E5B-B42F-8D57BB2E1233}" type="slidenum">
              <a:rPr lang="en-IN" smtClean="0"/>
              <a:t>6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13973584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AD0110B-61FA-C322-F197-5E63C5842B0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34F8680C-F08D-0A27-22FB-D8C4CC53C40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8BCD0922-88E8-D3E2-C809-F44458FB01F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BC7538D-BE3A-86C6-4D79-24BCA5523CE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696FEF7-61C6-4E5B-B42F-8D57BB2E1233}" type="slidenum">
              <a:rPr lang="en-IN" smtClean="0"/>
              <a:t>7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421812510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A36600-2EF0-43C8-BCA6-2A1D6E8F243E}" type="datetime1">
              <a:rPr lang="en-IN" smtClean="0"/>
              <a:t>08/11/2025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19B56E-10A2-4982-9AE0-A2CE41B156EB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4687250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5FEC40-E4E8-491F-8155-8D05DF108948}" type="datetime1">
              <a:rPr lang="en-IN" smtClean="0"/>
              <a:t>08/11/2025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19B56E-10A2-4982-9AE0-A2CE41B156EB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88388540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E3CB5C-8D4C-465C-87E6-7D7E0051664A}" type="datetime1">
              <a:rPr lang="en-IN" smtClean="0"/>
              <a:t>08/11/2025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19B56E-10A2-4982-9AE0-A2CE41B156EB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6765222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5A1931-CCD1-4AB0-80A5-83A356A4CFC6}" type="datetime1">
              <a:rPr lang="en-IN" smtClean="0"/>
              <a:t>08/11/2025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19B56E-10A2-4982-9AE0-A2CE41B156EB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0166772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EDC322-C8C4-4643-B075-EC12535598E3}" type="datetime1">
              <a:rPr lang="en-IN" smtClean="0"/>
              <a:t>08/11/2025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19B56E-10A2-4982-9AE0-A2CE41B156EB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8304934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1DBACF-270C-4179-B32D-2CFD514418E0}" type="datetime1">
              <a:rPr lang="en-IN" smtClean="0"/>
              <a:t>08/11/2025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19B56E-10A2-4982-9AE0-A2CE41B156EB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7962083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E0072D-5D45-4A5C-9CCF-11B7CC938FB4}" type="datetime1">
              <a:rPr lang="en-IN" smtClean="0"/>
              <a:t>08/11/2025</a:t>
            </a:fld>
            <a:endParaRPr lang="en-I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19B56E-10A2-4982-9AE0-A2CE41B156EB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9612015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5962C0-120E-42F2-A33D-B99A6618ED1A}" type="datetime1">
              <a:rPr lang="en-IN" smtClean="0"/>
              <a:t>08/11/2025</a:t>
            </a:fld>
            <a:endParaRPr lang="en-I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19B56E-10A2-4982-9AE0-A2CE41B156EB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6020554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5E09B3-6D53-4E93-A11C-97C416E03C6C}" type="datetime1">
              <a:rPr lang="en-IN" smtClean="0"/>
              <a:t>08/11/2025</a:t>
            </a:fld>
            <a:endParaRPr lang="en-I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19B56E-10A2-4982-9AE0-A2CE41B156EB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42009559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762F05-4B53-46BF-B01D-A8F5471C6B4F}" type="datetime1">
              <a:rPr lang="en-IN" smtClean="0"/>
              <a:t>08/11/2025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19B56E-10A2-4982-9AE0-A2CE41B156EB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42764010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6A6461-0384-42F3-AC2B-A346BF17D9BE}" type="datetime1">
              <a:rPr lang="en-IN" smtClean="0"/>
              <a:t>08/11/2025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19B56E-10A2-4982-9AE0-A2CE41B156EB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9478062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AD72BA5-7E63-4669-8F7C-A61A5F803033}" type="datetime1">
              <a:rPr lang="en-IN" smtClean="0"/>
              <a:t>08/11/2025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19B56E-10A2-4982-9AE0-A2CE41B156EB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836419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jpg"/><Relationship Id="rId4" Type="http://schemas.openxmlformats.org/officeDocument/2006/relationships/image" Target="../media/image3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eg"/><Relationship Id="rId3" Type="http://schemas.openxmlformats.org/officeDocument/2006/relationships/image" Target="../media/image9.jpeg"/><Relationship Id="rId7" Type="http://schemas.openxmlformats.org/officeDocument/2006/relationships/image" Target="../media/image1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10" Type="http://schemas.openxmlformats.org/officeDocument/2006/relationships/image" Target="../media/image16.jpeg"/><Relationship Id="rId4" Type="http://schemas.openxmlformats.org/officeDocument/2006/relationships/image" Target="../media/image10.jpeg"/><Relationship Id="rId9" Type="http://schemas.openxmlformats.org/officeDocument/2006/relationships/image" Target="../media/image15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05C27C4-BAEC-5FEB-E1B8-6ABADD88BF6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F7735BC5-7706-0B3A-ABBC-09BEB739F1FD}"/>
              </a:ext>
            </a:extLst>
          </p:cNvPr>
          <p:cNvSpPr txBox="1"/>
          <p:nvPr/>
        </p:nvSpPr>
        <p:spPr>
          <a:xfrm>
            <a:off x="0" y="1793168"/>
            <a:ext cx="12192000" cy="1635832"/>
          </a:xfrm>
          <a:prstGeom prst="rect">
            <a:avLst/>
          </a:prstGeom>
          <a:solidFill>
            <a:srgbClr val="000000"/>
          </a:solidFill>
        </p:spPr>
        <p:txBody>
          <a:bodyPr wrap="square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sz="4400" b="1" dirty="0">
                <a:solidFill>
                  <a:schemeClr val="bg1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Exploring Public Safety in Mobility-Oriented Dynamic Urban Spaces</a:t>
            </a:r>
            <a:endParaRPr lang="en-IN" sz="4400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1C9793E-8305-5FA7-0383-A332CE75083C}"/>
              </a:ext>
            </a:extLst>
          </p:cNvPr>
          <p:cNvSpPr txBox="1"/>
          <p:nvPr/>
        </p:nvSpPr>
        <p:spPr>
          <a:xfrm>
            <a:off x="0" y="3645024"/>
            <a:ext cx="12192000" cy="137749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sz="2400" dirty="0">
                <a:latin typeface="Century Gothic" panose="020B0502020202020204" pitchFamily="34" charset="0"/>
                <a:cs typeface="Arial" panose="020B0604020202020204" pitchFamily="34" charset="0"/>
              </a:rPr>
              <a:t>Ayushi Tiwari</a:t>
            </a:r>
            <a:r>
              <a:rPr lang="en-US" sz="2400" baseline="30000" dirty="0">
                <a:latin typeface="Century Gothic" panose="020B0502020202020204" pitchFamily="34" charset="0"/>
                <a:cs typeface="Arial" panose="020B0604020202020204" pitchFamily="34" charset="0"/>
              </a:rPr>
              <a:t>1</a:t>
            </a:r>
            <a:r>
              <a:rPr lang="en-US" sz="2400" dirty="0">
                <a:latin typeface="Century Gothic" panose="020B0502020202020204" pitchFamily="34" charset="0"/>
                <a:cs typeface="Arial" panose="020B0604020202020204" pitchFamily="34" charset="0"/>
              </a:rPr>
              <a:t> &amp; Dr. Sneha</a:t>
            </a:r>
            <a:r>
              <a:rPr lang="en-US" sz="2400" baseline="30000" dirty="0">
                <a:latin typeface="Century Gothic" panose="020B0502020202020204" pitchFamily="34" charset="0"/>
                <a:cs typeface="Arial" panose="020B0604020202020204" pitchFamily="34" charset="0"/>
              </a:rPr>
              <a:t>2</a:t>
            </a:r>
          </a:p>
          <a:p>
            <a:pPr algn="ctr">
              <a:lnSpc>
                <a:spcPct val="120000"/>
              </a:lnSpc>
            </a:pPr>
            <a:r>
              <a:rPr lang="en-US" sz="2400" baseline="30000" dirty="0">
                <a:latin typeface="Century Gothic" panose="020B0502020202020204" pitchFamily="34" charset="0"/>
                <a:cs typeface="Arial" panose="020B0604020202020204" pitchFamily="34" charset="0"/>
              </a:rPr>
              <a:t>1</a:t>
            </a:r>
            <a:r>
              <a:rPr lang="en-US" sz="2400" dirty="0">
                <a:latin typeface="Century Gothic" panose="020B0502020202020204" pitchFamily="34" charset="0"/>
                <a:cs typeface="Arial" panose="020B0604020202020204" pitchFamily="34" charset="0"/>
              </a:rPr>
              <a:t>Research scholar, </a:t>
            </a:r>
            <a:r>
              <a:rPr lang="en-US" sz="2400" baseline="30000" dirty="0">
                <a:latin typeface="Century Gothic" panose="020B0502020202020204" pitchFamily="34" charset="0"/>
                <a:cs typeface="Arial" panose="020B0604020202020204" pitchFamily="34" charset="0"/>
              </a:rPr>
              <a:t>2</a:t>
            </a:r>
            <a:r>
              <a:rPr lang="en-US" sz="2400" dirty="0">
                <a:latin typeface="Century Gothic" panose="020B0502020202020204" pitchFamily="34" charset="0"/>
                <a:cs typeface="Arial" panose="020B0604020202020204" pitchFamily="34" charset="0"/>
              </a:rPr>
              <a:t>Assistant Professor</a:t>
            </a:r>
          </a:p>
          <a:p>
            <a:pPr algn="ctr">
              <a:lnSpc>
                <a:spcPct val="120000"/>
              </a:lnSpc>
            </a:pPr>
            <a:r>
              <a:rPr lang="en-US" sz="2400" baseline="30000" dirty="0">
                <a:latin typeface="Century Gothic" panose="020B0502020202020204" pitchFamily="34" charset="0"/>
                <a:cs typeface="Arial" panose="020B0604020202020204" pitchFamily="34" charset="0"/>
              </a:rPr>
              <a:t>1,2</a:t>
            </a:r>
            <a:r>
              <a:rPr lang="en-US" sz="2400" dirty="0">
                <a:latin typeface="Century Gothic" panose="020B0502020202020204" pitchFamily="34" charset="0"/>
                <a:cs typeface="Arial" panose="020B0604020202020204" pitchFamily="34" charset="0"/>
              </a:rPr>
              <a:t>Department of Architecture, Planning &amp; Design, IIT (BHU)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4CFDE71C-A7B8-B661-6847-696A317E05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20336" y="6356350"/>
            <a:ext cx="2743200" cy="365125"/>
          </a:xfrm>
        </p:spPr>
        <p:txBody>
          <a:bodyPr vert="horz" lIns="91440" tIns="45720" rIns="91440" bIns="45720" rtlCol="0" anchor="ctr"/>
          <a:lstStyle/>
          <a:p>
            <a:fld id="{7D19B56E-10A2-4982-9AE0-A2CE41B156EB}" type="slidenum">
              <a:rPr lang="en-IN">
                <a:latin typeface="Century Gothic" panose="020B0502020202020204" pitchFamily="34" charset="0"/>
              </a:rPr>
              <a:pPr/>
              <a:t>1</a:t>
            </a:fld>
            <a:endParaRPr lang="en-IN" dirty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0638936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B706882-64C9-3BEF-B2E0-C5BFA69DE98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5B3E0C3F-E66D-EFF5-4DDE-39FED230BCF3}"/>
              </a:ext>
            </a:extLst>
          </p:cNvPr>
          <p:cNvSpPr txBox="1"/>
          <p:nvPr/>
        </p:nvSpPr>
        <p:spPr>
          <a:xfrm>
            <a:off x="335360" y="439672"/>
            <a:ext cx="11521280" cy="153420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 algn="just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US" sz="2000" b="1" dirty="0">
                <a:latin typeface="Century Gothic" panose="020B0502020202020204" pitchFamily="34" charset="0"/>
                <a:cs typeface="Times New Roman" panose="02020603050405020304" pitchFamily="18" charset="0"/>
              </a:rPr>
              <a:t>Spatial Indicators:</a:t>
            </a:r>
          </a:p>
          <a:p>
            <a:pPr algn="just">
              <a:lnSpc>
                <a:spcPct val="120000"/>
              </a:lnSpc>
            </a:pPr>
            <a:r>
              <a:rPr lang="en-US" sz="2000" dirty="0">
                <a:latin typeface="Century Gothic" panose="020B0502020202020204" pitchFamily="34" charset="0"/>
                <a:cs typeface="Times New Roman" panose="02020603050405020304" pitchFamily="18" charset="0"/>
              </a:rPr>
              <a:t>Lighting, visibility, surveillance, signage, accessibility, crowding, dark zones.</a:t>
            </a:r>
          </a:p>
          <a:p>
            <a:pPr marL="342900" indent="-342900" algn="just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US" sz="2000" b="1" dirty="0">
                <a:latin typeface="Century Gothic" panose="020B0502020202020204" pitchFamily="34" charset="0"/>
                <a:cs typeface="Times New Roman" panose="02020603050405020304" pitchFamily="18" charset="0"/>
              </a:rPr>
              <a:t>Perception Indicators:</a:t>
            </a:r>
          </a:p>
          <a:p>
            <a:pPr algn="just">
              <a:lnSpc>
                <a:spcPct val="120000"/>
              </a:lnSpc>
            </a:pPr>
            <a:r>
              <a:rPr lang="en-US" sz="2000" dirty="0">
                <a:latin typeface="Century Gothic" panose="020B0502020202020204" pitchFamily="34" charset="0"/>
                <a:cs typeface="Times New Roman" panose="02020603050405020304" pitchFamily="18" charset="0"/>
              </a:rPr>
              <a:t>Safety from harassment/theft, trust in environment, comfort with crowding, emergency help.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D6A5EF7-55A0-A2BA-21DA-F1F49685A751}"/>
              </a:ext>
            </a:extLst>
          </p:cNvPr>
          <p:cNvSpPr txBox="1"/>
          <p:nvPr/>
        </p:nvSpPr>
        <p:spPr>
          <a:xfrm>
            <a:off x="0" y="1"/>
            <a:ext cx="12192000" cy="430887"/>
          </a:xfrm>
          <a:prstGeom prst="rect">
            <a:avLst/>
          </a:prstGeom>
          <a:solidFill>
            <a:srgbClr val="000000"/>
          </a:solidFill>
        </p:spPr>
        <p:txBody>
          <a:bodyPr wrap="square">
            <a:spAutoFit/>
          </a:bodyPr>
          <a:lstStyle/>
          <a:p>
            <a:pPr>
              <a:buNone/>
            </a:pPr>
            <a:r>
              <a:rPr lang="en-US" sz="2200" b="1" dirty="0">
                <a:solidFill>
                  <a:schemeClr val="bg1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Key Indicators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6E330FB2-7918-8952-4F0E-B5F177195043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336" b="12756"/>
          <a:stretch>
            <a:fillRect/>
          </a:stretch>
        </p:blipFill>
        <p:spPr bwMode="auto">
          <a:xfrm>
            <a:off x="983074" y="1973875"/>
            <a:ext cx="10225851" cy="4308489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F428AE9D-E71E-DF73-054C-482A0FFD196A}"/>
              </a:ext>
            </a:extLst>
          </p:cNvPr>
          <p:cNvSpPr txBox="1"/>
          <p:nvPr/>
        </p:nvSpPr>
        <p:spPr>
          <a:xfrm>
            <a:off x="983074" y="6282364"/>
            <a:ext cx="10225850" cy="3467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IN" sz="1600" dirty="0">
                <a:latin typeface="Century Gothic" panose="020B0502020202020204" pitchFamily="34" charset="0"/>
                <a:ea typeface="Times New Roman" panose="02020603050405020304" pitchFamily="18" charset="0"/>
              </a:rPr>
              <a:t>Fig. 7: Survey ratings of safety perception</a:t>
            </a:r>
            <a:endParaRPr lang="en-IN" sz="1600" dirty="0">
              <a:latin typeface="Century Gothic" panose="020B0502020202020204" pitchFamily="34" charset="0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FD37415-87D4-288C-E6DE-5499D3037E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13440" y="6356350"/>
            <a:ext cx="2743200" cy="365125"/>
          </a:xfrm>
        </p:spPr>
        <p:txBody>
          <a:bodyPr vert="horz" lIns="91440" tIns="45720" rIns="91440" bIns="45720" rtlCol="0" anchor="ctr"/>
          <a:lstStyle/>
          <a:p>
            <a:fld id="{7D19B56E-10A2-4982-9AE0-A2CE41B156EB}" type="slidenum">
              <a:rPr lang="en-IN">
                <a:latin typeface="Century Gothic" panose="020B0502020202020204" pitchFamily="34" charset="0"/>
              </a:rPr>
              <a:pPr/>
              <a:t>10</a:t>
            </a:fld>
            <a:endParaRPr lang="en-IN" dirty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2613032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20C4C3C-0056-DF3F-58FD-92CA381DD23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B8FED1B1-897F-315A-AFCC-B635C337A032}"/>
              </a:ext>
            </a:extLst>
          </p:cNvPr>
          <p:cNvSpPr txBox="1"/>
          <p:nvPr/>
        </p:nvSpPr>
        <p:spPr>
          <a:xfrm>
            <a:off x="335360" y="439672"/>
            <a:ext cx="11521280" cy="153420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 algn="just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US" sz="2000" b="1" dirty="0">
                <a:latin typeface="Century Gothic" panose="020B0502020202020204" pitchFamily="34" charset="0"/>
                <a:cs typeface="Times New Roman" panose="02020603050405020304" pitchFamily="18" charset="0"/>
              </a:rPr>
              <a:t>High-rated: </a:t>
            </a:r>
            <a:r>
              <a:rPr lang="en-US" sz="2000" dirty="0">
                <a:latin typeface="Century Gothic" panose="020B0502020202020204" pitchFamily="34" charset="0"/>
                <a:cs typeface="Times New Roman" panose="02020603050405020304" pitchFamily="18" charset="0"/>
              </a:rPr>
              <a:t>Good visibility, lighting, CCTV/police presence and emergency help boosted safety perception.</a:t>
            </a:r>
          </a:p>
          <a:p>
            <a:pPr marL="342900" indent="-342900" algn="just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US" sz="2000" b="1" dirty="0">
                <a:latin typeface="Century Gothic" panose="020B0502020202020204" pitchFamily="34" charset="0"/>
                <a:cs typeface="Times New Roman" panose="02020603050405020304" pitchFamily="18" charset="0"/>
              </a:rPr>
              <a:t>Low-rated: </a:t>
            </a:r>
            <a:r>
              <a:rPr lang="en-US" sz="2000" dirty="0">
                <a:latin typeface="Century Gothic" panose="020B0502020202020204" pitchFamily="34" charset="0"/>
                <a:cs typeface="Times New Roman" panose="02020603050405020304" pitchFamily="18" charset="0"/>
              </a:rPr>
              <a:t>Fear of harassment, poor emergency confidence and dark isolated areas reduced safety.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80786073-8342-1470-26BD-57A54F444F46}"/>
              </a:ext>
            </a:extLst>
          </p:cNvPr>
          <p:cNvSpPr txBox="1"/>
          <p:nvPr/>
        </p:nvSpPr>
        <p:spPr>
          <a:xfrm>
            <a:off x="0" y="1"/>
            <a:ext cx="12192000" cy="430887"/>
          </a:xfrm>
          <a:prstGeom prst="rect">
            <a:avLst/>
          </a:prstGeom>
          <a:solidFill>
            <a:srgbClr val="000000"/>
          </a:solidFill>
        </p:spPr>
        <p:txBody>
          <a:bodyPr wrap="square">
            <a:spAutoFit/>
          </a:bodyPr>
          <a:lstStyle/>
          <a:p>
            <a:pPr>
              <a:buNone/>
            </a:pPr>
            <a:r>
              <a:rPr lang="en-US" sz="2200" b="1" dirty="0">
                <a:solidFill>
                  <a:schemeClr val="bg1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Key Indicators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DE7F66B-91B2-003D-4679-1E0408CB5343}"/>
              </a:ext>
            </a:extLst>
          </p:cNvPr>
          <p:cNvSpPr txBox="1"/>
          <p:nvPr/>
        </p:nvSpPr>
        <p:spPr>
          <a:xfrm>
            <a:off x="983075" y="6271803"/>
            <a:ext cx="10225850" cy="3467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IN" sz="1600" dirty="0">
                <a:latin typeface="Century Gothic" panose="020B0502020202020204" pitchFamily="34" charset="0"/>
                <a:ea typeface="Times New Roman" panose="02020603050405020304" pitchFamily="18" charset="0"/>
              </a:rPr>
              <a:t>Fig. 8: Survey ratings of spatial features</a:t>
            </a:r>
            <a:endParaRPr lang="en-IN" sz="1600" dirty="0">
              <a:latin typeface="Century Gothic" panose="020B0502020202020204" pitchFamily="34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B77644F-AA01-1A36-E555-D2DA8AB1BBD1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051" b="13219"/>
          <a:stretch>
            <a:fillRect/>
          </a:stretch>
        </p:blipFill>
        <p:spPr bwMode="auto">
          <a:xfrm>
            <a:off x="911953" y="1972098"/>
            <a:ext cx="10368094" cy="429970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B5E884FF-582C-8232-253B-52594181B4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085119" y="6356350"/>
            <a:ext cx="2743200" cy="365125"/>
          </a:xfrm>
        </p:spPr>
        <p:txBody>
          <a:bodyPr vert="horz" lIns="91440" tIns="45720" rIns="91440" bIns="45720" rtlCol="0" anchor="ctr"/>
          <a:lstStyle/>
          <a:p>
            <a:fld id="{7D19B56E-10A2-4982-9AE0-A2CE41B156EB}" type="slidenum">
              <a:rPr lang="en-IN">
                <a:latin typeface="Century Gothic" panose="020B0502020202020204" pitchFamily="34" charset="0"/>
              </a:rPr>
              <a:pPr/>
              <a:t>11</a:t>
            </a:fld>
            <a:endParaRPr lang="en-IN" dirty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5514465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9BFE1D4-EA53-28CE-0C7D-F3497421BCF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>
            <a:extLst>
              <a:ext uri="{FF2B5EF4-FFF2-40B4-BE49-F238E27FC236}">
                <a16:creationId xmlns:a16="http://schemas.microsoft.com/office/drawing/2014/main" id="{EE95DA40-9BA6-0929-2ADD-6DDB33539C56}"/>
              </a:ext>
            </a:extLst>
          </p:cNvPr>
          <p:cNvSpPr txBox="1"/>
          <p:nvPr/>
        </p:nvSpPr>
        <p:spPr>
          <a:xfrm>
            <a:off x="0" y="1"/>
            <a:ext cx="12192000" cy="430887"/>
          </a:xfrm>
          <a:prstGeom prst="rect">
            <a:avLst/>
          </a:prstGeom>
          <a:solidFill>
            <a:srgbClr val="000000"/>
          </a:solidFill>
        </p:spPr>
        <p:txBody>
          <a:bodyPr wrap="square">
            <a:spAutoFit/>
          </a:bodyPr>
          <a:lstStyle/>
          <a:p>
            <a:pPr>
              <a:buNone/>
            </a:pPr>
            <a:r>
              <a:rPr lang="en-US" sz="2200" b="1" dirty="0">
                <a:solidFill>
                  <a:schemeClr val="bg1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Perception &amp; Spatial Ratings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91F5CB5-CDCD-AE28-0EC8-72A877BBF8AB}"/>
              </a:ext>
            </a:extLst>
          </p:cNvPr>
          <p:cNvSpPr txBox="1"/>
          <p:nvPr/>
        </p:nvSpPr>
        <p:spPr>
          <a:xfrm>
            <a:off x="335360" y="439672"/>
            <a:ext cx="11521280" cy="153324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 algn="just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US" sz="2000" dirty="0">
                <a:latin typeface="Century Gothic" panose="020B0502020202020204" pitchFamily="34" charset="0"/>
                <a:cs typeface="Times New Roman" panose="02020603050405020304" pitchFamily="18" charset="0"/>
              </a:rPr>
              <a:t>High: Lighting (M≈4.5), visibility (M≈4.7), CCTV presence, emergency help.</a:t>
            </a:r>
          </a:p>
          <a:p>
            <a:pPr marL="342900" indent="-342900" algn="just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US" sz="2000" dirty="0">
                <a:latin typeface="Century Gothic" panose="020B0502020202020204" pitchFamily="34" charset="0"/>
                <a:cs typeface="Times New Roman" panose="02020603050405020304" pitchFamily="18" charset="0"/>
              </a:rPr>
              <a:t>Moderate: Pedestrian access, signage, maintenance.</a:t>
            </a:r>
          </a:p>
          <a:p>
            <a:pPr marL="342900" indent="-342900" algn="just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US" sz="2000" dirty="0">
                <a:latin typeface="Century Gothic" panose="020B0502020202020204" pitchFamily="34" charset="0"/>
                <a:cs typeface="Times New Roman" panose="02020603050405020304" pitchFamily="18" charset="0"/>
              </a:rPr>
              <a:t>Low: Safety from harassment, theft and crowd comfort.</a:t>
            </a:r>
          </a:p>
          <a:p>
            <a:pPr algn="just">
              <a:lnSpc>
                <a:spcPct val="120000"/>
              </a:lnSpc>
            </a:pPr>
            <a:r>
              <a:rPr lang="en-US" sz="2000" b="1" dirty="0">
                <a:latin typeface="Century Gothic" panose="020B0502020202020204" pitchFamily="34" charset="0"/>
                <a:cs typeface="Times New Roman" panose="02020603050405020304" pitchFamily="18" charset="0"/>
              </a:rPr>
              <a:t>Lighting, visibility and surveillance emerge as the most decisive safety factors.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5FB4986-F24D-1D42-E589-18456C7B4B72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105" r="9848"/>
          <a:stretch>
            <a:fillRect/>
          </a:stretch>
        </p:blipFill>
        <p:spPr bwMode="auto">
          <a:xfrm>
            <a:off x="2972103" y="1971565"/>
            <a:ext cx="6247794" cy="4446763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2734CDAA-6861-2EDB-0EE6-A77761066EE9}"/>
              </a:ext>
            </a:extLst>
          </p:cNvPr>
          <p:cNvSpPr txBox="1"/>
          <p:nvPr/>
        </p:nvSpPr>
        <p:spPr>
          <a:xfrm>
            <a:off x="2972103" y="6418329"/>
            <a:ext cx="6247794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>
              <a:defRPr sz="1600">
                <a:latin typeface="Century Gothic" panose="020B0502020202020204" pitchFamily="34" charset="0"/>
                <a:ea typeface="Times New Roman" panose="02020603050405020304" pitchFamily="18" charset="0"/>
              </a:defRPr>
            </a:lvl1pPr>
          </a:lstStyle>
          <a:p>
            <a:r>
              <a:rPr lang="en-IN" dirty="0"/>
              <a:t>Fig. 9: </a:t>
            </a:r>
            <a:r>
              <a:rPr lang="en-US" dirty="0"/>
              <a:t>Radar chart of safety perceptions vs. spatial features</a:t>
            </a:r>
            <a:endParaRPr lang="en-IN" dirty="0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3BA520B5-019F-D818-F3A7-E9D7257DE9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13440" y="6356350"/>
            <a:ext cx="2743200" cy="365125"/>
          </a:xfrm>
        </p:spPr>
        <p:txBody>
          <a:bodyPr vert="horz" lIns="91440" tIns="45720" rIns="91440" bIns="45720" rtlCol="0" anchor="ctr"/>
          <a:lstStyle/>
          <a:p>
            <a:fld id="{7D19B56E-10A2-4982-9AE0-A2CE41B156EB}" type="slidenum">
              <a:rPr lang="en-IN">
                <a:latin typeface="Century Gothic" panose="020B0502020202020204" pitchFamily="34" charset="0"/>
              </a:rPr>
              <a:pPr/>
              <a:t>12</a:t>
            </a:fld>
            <a:endParaRPr lang="en-IN" dirty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7394552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D2E158D-D23C-75B1-5515-1503F9A0AEB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>
            <a:extLst>
              <a:ext uri="{FF2B5EF4-FFF2-40B4-BE49-F238E27FC236}">
                <a16:creationId xmlns:a16="http://schemas.microsoft.com/office/drawing/2014/main" id="{7DEA5028-66C6-20A4-A981-CC02937F24E9}"/>
              </a:ext>
            </a:extLst>
          </p:cNvPr>
          <p:cNvSpPr txBox="1"/>
          <p:nvPr/>
        </p:nvSpPr>
        <p:spPr>
          <a:xfrm>
            <a:off x="0" y="1"/>
            <a:ext cx="12192000" cy="430887"/>
          </a:xfrm>
          <a:prstGeom prst="rect">
            <a:avLst/>
          </a:prstGeom>
          <a:solidFill>
            <a:srgbClr val="000000"/>
          </a:solidFill>
        </p:spPr>
        <p:txBody>
          <a:bodyPr wrap="square">
            <a:spAutoFit/>
          </a:bodyPr>
          <a:lstStyle/>
          <a:p>
            <a:pPr>
              <a:buNone/>
            </a:pPr>
            <a:r>
              <a:rPr lang="en-US" sz="2200" b="1" dirty="0">
                <a:solidFill>
                  <a:schemeClr val="bg1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Spatial Features Correlation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FA690B0-6B2B-B205-639C-6E7F4336247A}"/>
              </a:ext>
            </a:extLst>
          </p:cNvPr>
          <p:cNvSpPr txBox="1"/>
          <p:nvPr/>
        </p:nvSpPr>
        <p:spPr>
          <a:xfrm>
            <a:off x="335360" y="439672"/>
            <a:ext cx="11521280" cy="224676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n-US" sz="2000" b="1" dirty="0">
                <a:latin typeface="Century Gothic" panose="020B0502020202020204" pitchFamily="34" charset="0"/>
                <a:cs typeface="Times New Roman" panose="02020603050405020304" pitchFamily="18" charset="0"/>
              </a:rPr>
              <a:t>Lighting, signage </a:t>
            </a:r>
            <a:r>
              <a:rPr lang="en-US" sz="2000" dirty="0">
                <a:latin typeface="Century Gothic" panose="020B0502020202020204" pitchFamily="34" charset="0"/>
                <a:cs typeface="Times New Roman" panose="02020603050405020304" pitchFamily="18" charset="0"/>
              </a:rPr>
              <a:t>and </a:t>
            </a:r>
            <a:r>
              <a:rPr lang="en-US" sz="2000" b="1" dirty="0">
                <a:latin typeface="Century Gothic" panose="020B0502020202020204" pitchFamily="34" charset="0"/>
                <a:cs typeface="Times New Roman" panose="02020603050405020304" pitchFamily="18" charset="0"/>
              </a:rPr>
              <a:t>access points </a:t>
            </a:r>
            <a:r>
              <a:rPr lang="en-US" sz="2000" dirty="0">
                <a:latin typeface="Century Gothic" panose="020B0502020202020204" pitchFamily="34" charset="0"/>
                <a:cs typeface="Times New Roman" panose="02020603050405020304" pitchFamily="18" charset="0"/>
              </a:rPr>
              <a:t>strongly correlated (ρ = 0.60-0.77), forming a positive safety cluster.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n-US" sz="2000" b="1" dirty="0">
                <a:latin typeface="Century Gothic" panose="020B0502020202020204" pitchFamily="34" charset="0"/>
                <a:cs typeface="Times New Roman" panose="02020603050405020304" pitchFamily="18" charset="0"/>
              </a:rPr>
              <a:t>Surveillance (CCTV, help points) </a:t>
            </a:r>
            <a:r>
              <a:rPr lang="en-US" sz="2000" dirty="0">
                <a:latin typeface="Century Gothic" panose="020B0502020202020204" pitchFamily="34" charset="0"/>
                <a:cs typeface="Times New Roman" panose="02020603050405020304" pitchFamily="18" charset="0"/>
              </a:rPr>
              <a:t>moderately linked (ρ = 0.55), showing user trust in combined systems.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n-US" sz="2000" b="1" dirty="0">
                <a:latin typeface="Century Gothic" panose="020B0502020202020204" pitchFamily="34" charset="0"/>
                <a:cs typeface="Times New Roman" panose="02020603050405020304" pitchFamily="18" charset="0"/>
              </a:rPr>
              <a:t>Dark or isolated areas </a:t>
            </a:r>
            <a:r>
              <a:rPr lang="en-US" sz="2000" dirty="0">
                <a:latin typeface="Century Gothic" panose="020B0502020202020204" pitchFamily="34" charset="0"/>
                <a:cs typeface="Times New Roman" panose="02020603050405020304" pitchFamily="18" charset="0"/>
              </a:rPr>
              <a:t>showed negative correlation (ρ = -0.24 to -0.46), reducing overall safety perception.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n-US" sz="2000" b="1" dirty="0">
                <a:latin typeface="Century Gothic" panose="020B0502020202020204" pitchFamily="34" charset="0"/>
                <a:cs typeface="Times New Roman" panose="02020603050405020304" pitchFamily="18" charset="0"/>
              </a:rPr>
              <a:t>Seating</a:t>
            </a:r>
            <a:r>
              <a:rPr lang="en-US" sz="2000" dirty="0">
                <a:latin typeface="Century Gothic" panose="020B0502020202020204" pitchFamily="34" charset="0"/>
                <a:cs typeface="Times New Roman" panose="02020603050405020304" pitchFamily="18" charset="0"/>
              </a:rPr>
              <a:t> had minimal impact on perceived safety.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9D5BBCB-EE45-9150-B223-72D1DBE94FA5}"/>
              </a:ext>
            </a:extLst>
          </p:cNvPr>
          <p:cNvSpPr txBox="1"/>
          <p:nvPr/>
        </p:nvSpPr>
        <p:spPr>
          <a:xfrm>
            <a:off x="839416" y="6489149"/>
            <a:ext cx="10448422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>
              <a:defRPr sz="1600">
                <a:latin typeface="Century Gothic" panose="020B0502020202020204" pitchFamily="34" charset="0"/>
                <a:ea typeface="Times New Roman" panose="02020603050405020304" pitchFamily="18" charset="0"/>
              </a:defRPr>
            </a:lvl1pPr>
          </a:lstStyle>
          <a:p>
            <a:r>
              <a:rPr lang="en-IN" dirty="0"/>
              <a:t>Fig. 10: </a:t>
            </a:r>
            <a:r>
              <a:rPr lang="en-US" dirty="0"/>
              <a:t>Correlation matrices of spatial features</a:t>
            </a:r>
            <a:endParaRPr lang="en-IN" dirty="0"/>
          </a:p>
        </p:txBody>
      </p:sp>
      <p:pic>
        <p:nvPicPr>
          <p:cNvPr id="35" name="Picture 34">
            <a:extLst>
              <a:ext uri="{FF2B5EF4-FFF2-40B4-BE49-F238E27FC236}">
                <a16:creationId xmlns:a16="http://schemas.microsoft.com/office/drawing/2014/main" id="{ED44F058-40EB-79DB-0AB3-8B4F07BA9E5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50" t="13250" r="29859" b="16401"/>
          <a:stretch>
            <a:fillRect/>
          </a:stretch>
        </p:blipFill>
        <p:spPr>
          <a:xfrm>
            <a:off x="839416" y="2686441"/>
            <a:ext cx="6448348" cy="3786416"/>
          </a:xfrm>
          <a:prstGeom prst="rect">
            <a:avLst/>
          </a:prstGeom>
        </p:spPr>
      </p:pic>
      <p:sp>
        <p:nvSpPr>
          <p:cNvPr id="36" name="TextBox 35">
            <a:extLst>
              <a:ext uri="{FF2B5EF4-FFF2-40B4-BE49-F238E27FC236}">
                <a16:creationId xmlns:a16="http://schemas.microsoft.com/office/drawing/2014/main" id="{0232E0DB-1F52-66B3-A880-7B09F4290072}"/>
              </a:ext>
            </a:extLst>
          </p:cNvPr>
          <p:cNvSpPr txBox="1"/>
          <p:nvPr/>
        </p:nvSpPr>
        <p:spPr>
          <a:xfrm>
            <a:off x="7543422" y="3004362"/>
            <a:ext cx="3744416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Legend:</a:t>
            </a:r>
            <a:br>
              <a:rPr lang="en-IN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IN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S1- The area is well-lit in the evening/ night</a:t>
            </a:r>
          </a:p>
          <a:p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S2- I can clearly see my surroundings</a:t>
            </a:r>
          </a:p>
          <a:p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S3- The infrastructure is well maintained</a:t>
            </a:r>
          </a:p>
          <a:p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S4- Signage helps me navigate</a:t>
            </a:r>
          </a:p>
          <a:p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S5- Pedestrian access is safe and accessible</a:t>
            </a:r>
          </a:p>
          <a:p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S6- Entry/Exit points are clearly visible</a:t>
            </a:r>
          </a:p>
          <a:p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S7- Traffic/ pedestrian flow is organized</a:t>
            </a:r>
          </a:p>
          <a:p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S8- The number of people affects my sense of safety</a:t>
            </a:r>
          </a:p>
          <a:p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S9- CCTV or police/ security presence is visible</a:t>
            </a:r>
          </a:p>
          <a:p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S10- There are isolated/ dark areas nearby</a:t>
            </a:r>
          </a:p>
          <a:p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S11- There is enough waiting/ seating area</a:t>
            </a:r>
          </a:p>
          <a:p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S12- Emergency help is available nearby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64449A26-377D-65BD-FC1A-FB48A7E189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13440" y="6356350"/>
            <a:ext cx="2743200" cy="365125"/>
          </a:xfrm>
        </p:spPr>
        <p:txBody>
          <a:bodyPr vert="horz" lIns="91440" tIns="45720" rIns="91440" bIns="45720" rtlCol="0" anchor="ctr"/>
          <a:lstStyle/>
          <a:p>
            <a:fld id="{7D19B56E-10A2-4982-9AE0-A2CE41B156EB}" type="slidenum">
              <a:rPr lang="en-IN">
                <a:latin typeface="Century Gothic" panose="020B0502020202020204" pitchFamily="34" charset="0"/>
              </a:rPr>
              <a:pPr/>
              <a:t>13</a:t>
            </a:fld>
            <a:endParaRPr lang="en-IN" dirty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163665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D4A324F-0303-CD19-FDB8-2D22D156ACD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>
            <a:extLst>
              <a:ext uri="{FF2B5EF4-FFF2-40B4-BE49-F238E27FC236}">
                <a16:creationId xmlns:a16="http://schemas.microsoft.com/office/drawing/2014/main" id="{9FA11157-6508-8DE2-78AA-F0263C674361}"/>
              </a:ext>
            </a:extLst>
          </p:cNvPr>
          <p:cNvSpPr txBox="1"/>
          <p:nvPr/>
        </p:nvSpPr>
        <p:spPr>
          <a:xfrm>
            <a:off x="0" y="1"/>
            <a:ext cx="12192000" cy="430887"/>
          </a:xfrm>
          <a:prstGeom prst="rect">
            <a:avLst/>
          </a:prstGeom>
          <a:solidFill>
            <a:srgbClr val="000000"/>
          </a:solidFill>
        </p:spPr>
        <p:txBody>
          <a:bodyPr wrap="square">
            <a:spAutoFit/>
          </a:bodyPr>
          <a:lstStyle/>
          <a:p>
            <a:pPr>
              <a:buNone/>
            </a:pPr>
            <a:r>
              <a:rPr lang="en-US" sz="2200" b="1" dirty="0">
                <a:solidFill>
                  <a:schemeClr val="bg1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Safety Perceptions Correlation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652CF9C-DAE5-CEF4-4F95-E4E4A5368E57}"/>
              </a:ext>
            </a:extLst>
          </p:cNvPr>
          <p:cNvSpPr txBox="1"/>
          <p:nvPr/>
        </p:nvSpPr>
        <p:spPr>
          <a:xfrm>
            <a:off x="335360" y="439672"/>
            <a:ext cx="11521280" cy="190353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 algn="just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US" sz="2000" b="1" dirty="0">
                <a:latin typeface="Century Gothic" panose="020B0502020202020204" pitchFamily="34" charset="0"/>
                <a:cs typeface="Times New Roman" panose="02020603050405020304" pitchFamily="18" charset="0"/>
              </a:rPr>
              <a:t>Safety confidence </a:t>
            </a:r>
            <a:r>
              <a:rPr lang="en-US" sz="2000" dirty="0">
                <a:latin typeface="Century Gothic" panose="020B0502020202020204" pitchFamily="34" charset="0"/>
                <a:cs typeface="Times New Roman" panose="02020603050405020304" pitchFamily="18" charset="0"/>
              </a:rPr>
              <a:t>linked to </a:t>
            </a:r>
            <a:r>
              <a:rPr lang="en-US" sz="2000" b="1" dirty="0">
                <a:latin typeface="Century Gothic" panose="020B0502020202020204" pitchFamily="34" charset="0"/>
                <a:cs typeface="Times New Roman" panose="02020603050405020304" pitchFamily="18" charset="0"/>
              </a:rPr>
              <a:t>trust in infrastructure </a:t>
            </a:r>
            <a:r>
              <a:rPr lang="en-US" sz="2000" dirty="0">
                <a:latin typeface="Century Gothic" panose="020B0502020202020204" pitchFamily="34" charset="0"/>
                <a:cs typeface="Times New Roman" panose="02020603050405020304" pitchFamily="18" charset="0"/>
              </a:rPr>
              <a:t>and </a:t>
            </a:r>
            <a:r>
              <a:rPr lang="en-US" sz="2000" b="1" dirty="0">
                <a:latin typeface="Century Gothic" panose="020B0502020202020204" pitchFamily="34" charset="0"/>
                <a:cs typeface="Times New Roman" panose="02020603050405020304" pitchFamily="18" charset="0"/>
              </a:rPr>
              <a:t>access to help </a:t>
            </a:r>
            <a:r>
              <a:rPr lang="en-US" sz="2000" dirty="0">
                <a:latin typeface="Century Gothic" panose="020B0502020202020204" pitchFamily="34" charset="0"/>
                <a:cs typeface="Times New Roman" panose="02020603050405020304" pitchFamily="18" charset="0"/>
              </a:rPr>
              <a:t>(ρ = 0.53-0.62).</a:t>
            </a:r>
          </a:p>
          <a:p>
            <a:pPr marL="342900" indent="-342900" algn="just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US" sz="2000" b="1" dirty="0">
                <a:latin typeface="Century Gothic" panose="020B0502020202020204" pitchFamily="34" charset="0"/>
                <a:cs typeface="Times New Roman" panose="02020603050405020304" pitchFamily="18" charset="0"/>
              </a:rPr>
              <a:t>Social presence </a:t>
            </a:r>
            <a:r>
              <a:rPr lang="en-US" sz="2000" dirty="0">
                <a:latin typeface="Century Gothic" panose="020B0502020202020204" pitchFamily="34" charset="0"/>
                <a:cs typeface="Times New Roman" panose="02020603050405020304" pitchFamily="18" charset="0"/>
              </a:rPr>
              <a:t>improved </a:t>
            </a:r>
            <a:r>
              <a:rPr lang="en-US" sz="2000" b="1" dirty="0">
                <a:latin typeface="Century Gothic" panose="020B0502020202020204" pitchFamily="34" charset="0"/>
                <a:cs typeface="Times New Roman" panose="02020603050405020304" pitchFamily="18" charset="0"/>
              </a:rPr>
              <a:t>harassment safety </a:t>
            </a:r>
            <a:r>
              <a:rPr lang="en-US" sz="2000" dirty="0">
                <a:latin typeface="Century Gothic" panose="020B0502020202020204" pitchFamily="34" charset="0"/>
                <a:cs typeface="Times New Roman" panose="02020603050405020304" pitchFamily="18" charset="0"/>
              </a:rPr>
              <a:t>(ρ = 0.28-0.41).</a:t>
            </a:r>
          </a:p>
          <a:p>
            <a:pPr marL="342900" indent="-342900" algn="just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US" sz="2000" b="1" dirty="0">
                <a:latin typeface="Century Gothic" panose="020B0502020202020204" pitchFamily="34" charset="0"/>
                <a:cs typeface="Times New Roman" panose="02020603050405020304" pitchFamily="18" charset="0"/>
              </a:rPr>
              <a:t>Overcrowding and noise </a:t>
            </a:r>
            <a:r>
              <a:rPr lang="en-US" sz="2000" dirty="0">
                <a:latin typeface="Century Gothic" panose="020B0502020202020204" pitchFamily="34" charset="0"/>
                <a:cs typeface="Times New Roman" panose="02020603050405020304" pitchFamily="18" charset="0"/>
              </a:rPr>
              <a:t>reduced </a:t>
            </a:r>
            <a:r>
              <a:rPr lang="en-US" sz="2000" b="1" dirty="0">
                <a:latin typeface="Century Gothic" panose="020B0502020202020204" pitchFamily="34" charset="0"/>
                <a:cs typeface="Times New Roman" panose="02020603050405020304" pitchFamily="18" charset="0"/>
              </a:rPr>
              <a:t>theft safety </a:t>
            </a:r>
            <a:r>
              <a:rPr lang="en-US" sz="2000" dirty="0">
                <a:latin typeface="Century Gothic" panose="020B0502020202020204" pitchFamily="34" charset="0"/>
                <a:cs typeface="Times New Roman" panose="02020603050405020304" pitchFamily="18" charset="0"/>
              </a:rPr>
              <a:t>and </a:t>
            </a:r>
            <a:r>
              <a:rPr lang="en-US" sz="2000" b="1" dirty="0">
                <a:latin typeface="Century Gothic" panose="020B0502020202020204" pitchFamily="34" charset="0"/>
                <a:cs typeface="Times New Roman" panose="02020603050405020304" pitchFamily="18" charset="0"/>
              </a:rPr>
              <a:t>emergency confidence </a:t>
            </a:r>
            <a:r>
              <a:rPr lang="en-US" sz="2000" dirty="0">
                <a:latin typeface="Century Gothic" panose="020B0502020202020204" pitchFamily="34" charset="0"/>
                <a:cs typeface="Times New Roman" panose="02020603050405020304" pitchFamily="18" charset="0"/>
              </a:rPr>
              <a:t>(ρ = -0.34, -0.22).</a:t>
            </a:r>
          </a:p>
          <a:p>
            <a:pPr marL="342900" indent="-342900" algn="just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US" sz="2000" dirty="0">
                <a:latin typeface="Century Gothic" panose="020B0502020202020204" pitchFamily="34" charset="0"/>
                <a:cs typeface="Times New Roman" panose="02020603050405020304" pitchFamily="18" charset="0"/>
              </a:rPr>
              <a:t>Safety is </a:t>
            </a:r>
            <a:r>
              <a:rPr lang="en-US" sz="2000" b="1" dirty="0">
                <a:latin typeface="Century Gothic" panose="020B0502020202020204" pitchFamily="34" charset="0"/>
                <a:cs typeface="Times New Roman" panose="02020603050405020304" pitchFamily="18" charset="0"/>
              </a:rPr>
              <a:t>multi-dimensional</a:t>
            </a:r>
            <a:r>
              <a:rPr lang="en-US" sz="2000" dirty="0">
                <a:latin typeface="Century Gothic" panose="020B0502020202020204" pitchFamily="34" charset="0"/>
                <a:cs typeface="Times New Roman" panose="02020603050405020304" pitchFamily="18" charset="0"/>
              </a:rPr>
              <a:t>, requiring </a:t>
            </a:r>
            <a:r>
              <a:rPr lang="en-US" sz="2000" b="1" dirty="0">
                <a:latin typeface="Century Gothic" panose="020B0502020202020204" pitchFamily="34" charset="0"/>
                <a:cs typeface="Times New Roman" panose="02020603050405020304" pitchFamily="18" charset="0"/>
              </a:rPr>
              <a:t>design + social strategies </a:t>
            </a:r>
            <a:r>
              <a:rPr lang="en-US" sz="2000" dirty="0">
                <a:latin typeface="Century Gothic" panose="020B0502020202020204" pitchFamily="34" charset="0"/>
                <a:cs typeface="Times New Roman" panose="02020603050405020304" pitchFamily="18" charset="0"/>
              </a:rPr>
              <a:t>for effective planning.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E2AAC73-9107-128A-6211-ECC60CDEC5D3}"/>
              </a:ext>
            </a:extLst>
          </p:cNvPr>
          <p:cNvSpPr txBox="1"/>
          <p:nvPr/>
        </p:nvSpPr>
        <p:spPr>
          <a:xfrm>
            <a:off x="1014601" y="6352971"/>
            <a:ext cx="10753370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>
              <a:defRPr sz="1600">
                <a:latin typeface="Century Gothic" panose="020B0502020202020204" pitchFamily="34" charset="0"/>
                <a:ea typeface="Times New Roman" panose="02020603050405020304" pitchFamily="18" charset="0"/>
              </a:defRPr>
            </a:lvl1pPr>
          </a:lstStyle>
          <a:p>
            <a:r>
              <a:rPr lang="en-IN" dirty="0"/>
              <a:t>Fig. 11: </a:t>
            </a:r>
            <a:r>
              <a:rPr lang="en-US" dirty="0"/>
              <a:t>Correlation matrices of safety perceptions</a:t>
            </a:r>
            <a:endParaRPr lang="en-IN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4EFFF029-8D26-D4A7-24EC-AF2E40C40C1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51" t="12201" r="28147" b="20601"/>
          <a:stretch>
            <a:fillRect/>
          </a:stretch>
        </p:blipFill>
        <p:spPr>
          <a:xfrm>
            <a:off x="1014601" y="2481889"/>
            <a:ext cx="7024412" cy="3842413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DA1F7BFE-5B98-5707-9C5A-206F6938FB07}"/>
              </a:ext>
            </a:extLst>
          </p:cNvPr>
          <p:cNvSpPr txBox="1"/>
          <p:nvPr/>
        </p:nvSpPr>
        <p:spPr>
          <a:xfrm>
            <a:off x="8039013" y="2956545"/>
            <a:ext cx="3200372" cy="28931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Legend:</a:t>
            </a:r>
          </a:p>
          <a:p>
            <a:r>
              <a:rPr lang="en-IN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P1- 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 feel safe from theft/ pickpocketing</a:t>
            </a:r>
            <a:endParaRPr lang="en-IN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P2- I feel safe from harassment</a:t>
            </a:r>
          </a:p>
          <a:p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P3- I know where to go for help in an emergency</a:t>
            </a:r>
          </a:p>
          <a:p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P4- I trust the physical infrastructure</a:t>
            </a:r>
          </a:p>
          <a:p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P5- I feel safer when people are around</a:t>
            </a:r>
          </a:p>
          <a:p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P6- I avoid some spaces at certain times</a:t>
            </a:r>
          </a:p>
          <a:p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P7- The crowd size make me feel unsafe</a:t>
            </a:r>
          </a:p>
          <a:p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P8- Level of noise or activity level increase my sense of risk</a:t>
            </a:r>
          </a:p>
          <a:p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P9- I feel confident in managing emergencies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E312543C-0609-1625-9896-5499322831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13440" y="6356350"/>
            <a:ext cx="2743200" cy="365125"/>
          </a:xfrm>
        </p:spPr>
        <p:txBody>
          <a:bodyPr vert="horz" lIns="91440" tIns="45720" rIns="91440" bIns="45720" rtlCol="0" anchor="ctr"/>
          <a:lstStyle/>
          <a:p>
            <a:fld id="{7D19B56E-10A2-4982-9AE0-A2CE41B156EB}" type="slidenum">
              <a:rPr lang="en-IN">
                <a:latin typeface="Century Gothic" panose="020B0502020202020204" pitchFamily="34" charset="0"/>
              </a:rPr>
              <a:pPr/>
              <a:t>14</a:t>
            </a:fld>
            <a:endParaRPr lang="en-IN" dirty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676067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0E78956-43D2-D455-A5B9-9D200690FC4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>
            <a:extLst>
              <a:ext uri="{FF2B5EF4-FFF2-40B4-BE49-F238E27FC236}">
                <a16:creationId xmlns:a16="http://schemas.microsoft.com/office/drawing/2014/main" id="{34CAB574-1A49-3417-4B44-FF3CEEF37113}"/>
              </a:ext>
            </a:extLst>
          </p:cNvPr>
          <p:cNvSpPr txBox="1"/>
          <p:nvPr/>
        </p:nvSpPr>
        <p:spPr>
          <a:xfrm>
            <a:off x="0" y="1"/>
            <a:ext cx="12192000" cy="430887"/>
          </a:xfrm>
          <a:prstGeom prst="rect">
            <a:avLst/>
          </a:prstGeom>
          <a:solidFill>
            <a:srgbClr val="000000"/>
          </a:solidFill>
        </p:spPr>
        <p:txBody>
          <a:bodyPr wrap="square">
            <a:spAutoFit/>
          </a:bodyPr>
          <a:lstStyle/>
          <a:p>
            <a:pPr>
              <a:buNone/>
            </a:pPr>
            <a:r>
              <a:rPr lang="en-US" sz="2200" b="1" dirty="0">
                <a:solidFill>
                  <a:schemeClr val="bg1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Factor Analysis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B9C90F4-C073-D96B-8D0B-9EB85902859D}"/>
              </a:ext>
            </a:extLst>
          </p:cNvPr>
          <p:cNvSpPr txBox="1"/>
          <p:nvPr/>
        </p:nvSpPr>
        <p:spPr>
          <a:xfrm>
            <a:off x="335361" y="439672"/>
            <a:ext cx="3960439" cy="372711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000" b="1" dirty="0">
                <a:latin typeface="Century Gothic" panose="020B0502020202020204" pitchFamily="34" charset="0"/>
                <a:cs typeface="Times New Roman" panose="02020603050405020304" pitchFamily="18" charset="0"/>
              </a:rPr>
              <a:t>Key positive loadings: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000" dirty="0">
                <a:latin typeface="Century Gothic" panose="020B0502020202020204" pitchFamily="34" charset="0"/>
                <a:cs typeface="Times New Roman" panose="02020603050405020304" pitchFamily="18" charset="0"/>
              </a:rPr>
              <a:t>Entry/exit clarity (0.86)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000" dirty="0">
                <a:latin typeface="Century Gothic" panose="020B0502020202020204" pitchFamily="34" charset="0"/>
                <a:cs typeface="Times New Roman" panose="02020603050405020304" pitchFamily="18" charset="0"/>
              </a:rPr>
              <a:t>Emergency help (0.83)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000" dirty="0">
                <a:latin typeface="Century Gothic" panose="020B0502020202020204" pitchFamily="34" charset="0"/>
                <a:cs typeface="Times New Roman" panose="02020603050405020304" pitchFamily="18" charset="0"/>
              </a:rPr>
              <a:t>CCTV presence (0.80)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000" dirty="0">
                <a:latin typeface="Century Gothic" panose="020B0502020202020204" pitchFamily="34" charset="0"/>
                <a:cs typeface="Times New Roman" panose="02020603050405020304" pitchFamily="18" charset="0"/>
              </a:rPr>
              <a:t>Lighting (0.77)</a:t>
            </a:r>
          </a:p>
          <a:p>
            <a:pPr>
              <a:lnSpc>
                <a:spcPct val="150000"/>
              </a:lnSpc>
            </a:pPr>
            <a:r>
              <a:rPr lang="en-US" sz="2000" b="1" dirty="0">
                <a:latin typeface="Century Gothic" panose="020B0502020202020204" pitchFamily="34" charset="0"/>
                <a:cs typeface="Times New Roman" panose="02020603050405020304" pitchFamily="18" charset="0"/>
              </a:rPr>
              <a:t>Negative loadings: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000" dirty="0">
                <a:latin typeface="Century Gothic" panose="020B0502020202020204" pitchFamily="34" charset="0"/>
                <a:cs typeface="Times New Roman" panose="02020603050405020304" pitchFamily="18" charset="0"/>
              </a:rPr>
              <a:t>Isolated/dark areas (-0.42)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000" dirty="0">
                <a:latin typeface="Century Gothic" panose="020B0502020202020204" pitchFamily="34" charset="0"/>
                <a:cs typeface="Times New Roman" panose="02020603050405020304" pitchFamily="18" charset="0"/>
              </a:rPr>
              <a:t>Lack of seating (-0.01)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5DED947-DA0D-5800-55CF-9A2E6214347E}"/>
              </a:ext>
            </a:extLst>
          </p:cNvPr>
          <p:cNvSpPr txBox="1"/>
          <p:nvPr/>
        </p:nvSpPr>
        <p:spPr>
          <a:xfrm>
            <a:off x="4295800" y="6199349"/>
            <a:ext cx="6840758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>
              <a:defRPr sz="1600">
                <a:latin typeface="Century Gothic" panose="020B0502020202020204" pitchFamily="34" charset="0"/>
                <a:ea typeface="Times New Roman" panose="02020603050405020304" pitchFamily="18" charset="0"/>
              </a:defRPr>
            </a:lvl1pPr>
          </a:lstStyle>
          <a:p>
            <a:r>
              <a:rPr lang="en-IN" dirty="0"/>
              <a:t>Fig. 12: </a:t>
            </a:r>
            <a:r>
              <a:rPr lang="en-US" dirty="0"/>
              <a:t>Factor loadings heatmap of spatial and safety perception variables</a:t>
            </a:r>
            <a:endParaRPr lang="en-IN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8918E3CE-9FD1-B770-3737-8D63BCBC932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597" r="29919"/>
          <a:stretch>
            <a:fillRect/>
          </a:stretch>
        </p:blipFill>
        <p:spPr>
          <a:xfrm>
            <a:off x="4295800" y="439672"/>
            <a:ext cx="3321095" cy="5750893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4B07D7F7-9CED-63A3-4FF7-74D12FB36768}"/>
              </a:ext>
            </a:extLst>
          </p:cNvPr>
          <p:cNvSpPr txBox="1"/>
          <p:nvPr/>
        </p:nvSpPr>
        <p:spPr>
          <a:xfrm>
            <a:off x="7616895" y="404664"/>
            <a:ext cx="3519665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Legend: </a:t>
            </a:r>
          </a:p>
          <a:p>
            <a:r>
              <a:rPr lang="en-IN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P1- 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 feel safe from theft/ pickpocketing</a:t>
            </a:r>
            <a:endParaRPr lang="en-IN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P2- I feel safe from harassment</a:t>
            </a:r>
          </a:p>
          <a:p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P3- I know where to go for help in an emergency</a:t>
            </a:r>
          </a:p>
          <a:p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P4- I trust the physical infrastructure</a:t>
            </a:r>
          </a:p>
          <a:p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P5- I feel safer when people are around</a:t>
            </a:r>
          </a:p>
          <a:p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P6- I avoid some spaces at certain times</a:t>
            </a:r>
          </a:p>
          <a:p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P7- The crowd size make me feel unsafe</a:t>
            </a:r>
          </a:p>
          <a:p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P8- Level of noise or activity level increase my sense of risk</a:t>
            </a:r>
          </a:p>
          <a:p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P9- I feel confident in managing emergencies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A9BC20F-7FD4-3C7C-79C1-D6CD58DE32A0}"/>
              </a:ext>
            </a:extLst>
          </p:cNvPr>
          <p:cNvSpPr txBox="1"/>
          <p:nvPr/>
        </p:nvSpPr>
        <p:spPr>
          <a:xfrm>
            <a:off x="7616893" y="3082320"/>
            <a:ext cx="3519665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S1- The area is well-lit in the evening/ night</a:t>
            </a:r>
          </a:p>
          <a:p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S2- I can clearly see my surroundings</a:t>
            </a:r>
          </a:p>
          <a:p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S3- The infrastructure is well maintained</a:t>
            </a:r>
          </a:p>
          <a:p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S4- Signage helps me navigate</a:t>
            </a:r>
          </a:p>
          <a:p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S5- Pedestrian access is safe and accessible</a:t>
            </a:r>
          </a:p>
          <a:p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S6- Entry/Exit points are clearly visible</a:t>
            </a:r>
          </a:p>
          <a:p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S7- Traffic/ pedestrian flow is organized</a:t>
            </a:r>
          </a:p>
          <a:p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S8- The number of people affects my sense of safety</a:t>
            </a:r>
          </a:p>
          <a:p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S9- CCTV or police/ security presence is visible</a:t>
            </a:r>
          </a:p>
          <a:p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S10- There are isolated/ dark areas nearby</a:t>
            </a:r>
          </a:p>
          <a:p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S11- There is enough waiting/ seating area</a:t>
            </a:r>
          </a:p>
          <a:p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S12- Emergency help is available nearby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E3D6CD5B-7E42-EA0C-442B-D2C0DA3748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13438" y="6356350"/>
            <a:ext cx="2743200" cy="365125"/>
          </a:xfrm>
        </p:spPr>
        <p:txBody>
          <a:bodyPr vert="horz" lIns="91440" tIns="45720" rIns="91440" bIns="45720" rtlCol="0" anchor="ctr"/>
          <a:lstStyle/>
          <a:p>
            <a:fld id="{7D19B56E-10A2-4982-9AE0-A2CE41B156EB}" type="slidenum">
              <a:rPr lang="en-IN">
                <a:latin typeface="Century Gothic" panose="020B0502020202020204" pitchFamily="34" charset="0"/>
              </a:rPr>
              <a:pPr/>
              <a:t>15</a:t>
            </a:fld>
            <a:endParaRPr lang="en-IN" dirty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9487699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8B365B1-778A-4BB1-ED5E-7FDB5D4837E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>
            <a:extLst>
              <a:ext uri="{FF2B5EF4-FFF2-40B4-BE49-F238E27FC236}">
                <a16:creationId xmlns:a16="http://schemas.microsoft.com/office/drawing/2014/main" id="{636ACD0C-C99F-6897-8C87-66C049998A87}"/>
              </a:ext>
            </a:extLst>
          </p:cNvPr>
          <p:cNvSpPr txBox="1"/>
          <p:nvPr/>
        </p:nvSpPr>
        <p:spPr>
          <a:xfrm>
            <a:off x="0" y="1"/>
            <a:ext cx="12192000" cy="430887"/>
          </a:xfrm>
          <a:prstGeom prst="rect">
            <a:avLst/>
          </a:prstGeom>
          <a:solidFill>
            <a:srgbClr val="000000"/>
          </a:solidFill>
        </p:spPr>
        <p:txBody>
          <a:bodyPr wrap="square">
            <a:spAutoFit/>
          </a:bodyPr>
          <a:lstStyle/>
          <a:p>
            <a:pPr>
              <a:buNone/>
            </a:pPr>
            <a:r>
              <a:rPr lang="en-US" sz="2200" b="1" dirty="0">
                <a:solidFill>
                  <a:schemeClr val="bg1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Structural Equation Model (SEM) Findings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E0285E49-982A-A116-9F51-0459D7F57599}"/>
              </a:ext>
            </a:extLst>
          </p:cNvPr>
          <p:cNvSpPr txBox="1"/>
          <p:nvPr/>
        </p:nvSpPr>
        <p:spPr>
          <a:xfrm>
            <a:off x="335360" y="439672"/>
            <a:ext cx="11521280" cy="116487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US" sz="2000" dirty="0">
                <a:latin typeface="Century Gothic" panose="020B0502020202020204" pitchFamily="34" charset="0"/>
                <a:cs typeface="Times New Roman" panose="02020603050405020304" pitchFamily="18" charset="0"/>
              </a:rPr>
              <a:t>Strong relationship </a:t>
            </a:r>
            <a:r>
              <a:rPr lang="en-US" sz="2000" b="1" dirty="0">
                <a:latin typeface="Century Gothic" panose="020B0502020202020204" pitchFamily="34" charset="0"/>
                <a:cs typeface="Times New Roman" panose="02020603050405020304" pitchFamily="18" charset="0"/>
              </a:rPr>
              <a:t>(r = 0.69)</a:t>
            </a:r>
            <a:r>
              <a:rPr lang="en-US" sz="2000" dirty="0">
                <a:latin typeface="Century Gothic" panose="020B0502020202020204" pitchFamily="34" charset="0"/>
                <a:cs typeface="Times New Roman" panose="02020603050405020304" pitchFamily="18" charset="0"/>
              </a:rPr>
              <a:t> between spatial design and perceived safety.</a:t>
            </a:r>
          </a:p>
          <a:p>
            <a:pPr marL="342900" indent="-34290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US" sz="2000" dirty="0">
                <a:latin typeface="Century Gothic" panose="020B0502020202020204" pitchFamily="34" charset="0"/>
                <a:cs typeface="Times New Roman" panose="02020603050405020304" pitchFamily="18" charset="0"/>
              </a:rPr>
              <a:t>Lighting, visibility and emergency facilities are </a:t>
            </a:r>
            <a:r>
              <a:rPr lang="en-US" sz="2000" b="1" dirty="0">
                <a:latin typeface="Century Gothic" panose="020B0502020202020204" pitchFamily="34" charset="0"/>
                <a:cs typeface="Times New Roman" panose="02020603050405020304" pitchFamily="18" charset="0"/>
              </a:rPr>
              <a:t>core predictors</a:t>
            </a:r>
            <a:r>
              <a:rPr lang="en-US" sz="2000" dirty="0">
                <a:latin typeface="Century Gothic" panose="020B0502020202020204" pitchFamily="34" charset="0"/>
                <a:cs typeface="Times New Roman" panose="02020603050405020304" pitchFamily="18" charset="0"/>
              </a:rPr>
              <a:t>.</a:t>
            </a:r>
          </a:p>
          <a:p>
            <a:pPr marL="342900" indent="-34290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US" sz="2000" dirty="0">
                <a:latin typeface="Century Gothic" panose="020B0502020202020204" pitchFamily="34" charset="0"/>
                <a:cs typeface="Times New Roman" panose="02020603050405020304" pitchFamily="18" charset="0"/>
              </a:rPr>
              <a:t>Social trust and presence of people reinforce safety feelings.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6CBD68C-BBB9-A91B-54CE-232DCC99FA2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6438" y="1613327"/>
            <a:ext cx="8539121" cy="4802881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CA3A1FD3-B626-5C4C-7D7A-5028F2838FB2}"/>
              </a:ext>
            </a:extLst>
          </p:cNvPr>
          <p:cNvSpPr txBox="1"/>
          <p:nvPr/>
        </p:nvSpPr>
        <p:spPr>
          <a:xfrm>
            <a:off x="0" y="6416208"/>
            <a:ext cx="11305256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600" dirty="0">
                <a:latin typeface="Century Gothic" panose="020B0502020202020204" pitchFamily="34" charset="0"/>
                <a:cs typeface="Times New Roman" panose="02020603050405020304" pitchFamily="18" charset="0"/>
              </a:rPr>
              <a:t>Fig. 13: Structural equation model (SEM) path diagram showing correlation between spatial and safety constructs</a:t>
            </a:r>
            <a:endParaRPr lang="en-IN" sz="1600" dirty="0">
              <a:latin typeface="Century Gothic" panose="020B0502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5DAF5CE0-1C3A-A5DE-37BC-50C2F39881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13437" y="6424992"/>
            <a:ext cx="2743200" cy="365125"/>
          </a:xfrm>
        </p:spPr>
        <p:txBody>
          <a:bodyPr/>
          <a:lstStyle/>
          <a:p>
            <a:fld id="{7D19B56E-10A2-4982-9AE0-A2CE41B156EB}" type="slidenum">
              <a:rPr lang="en-IN" smtClean="0">
                <a:latin typeface="Century Gothic" panose="020B0502020202020204" pitchFamily="34" charset="0"/>
              </a:rPr>
              <a:t>16</a:t>
            </a:fld>
            <a:endParaRPr lang="en-IN" dirty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9177606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2CBB064-7FE8-A28A-4FF8-6C71D00D4BC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>
            <a:extLst>
              <a:ext uri="{FF2B5EF4-FFF2-40B4-BE49-F238E27FC236}">
                <a16:creationId xmlns:a16="http://schemas.microsoft.com/office/drawing/2014/main" id="{6233F076-C8B2-02AC-D947-CB0637D28633}"/>
              </a:ext>
            </a:extLst>
          </p:cNvPr>
          <p:cNvSpPr txBox="1"/>
          <p:nvPr/>
        </p:nvSpPr>
        <p:spPr>
          <a:xfrm>
            <a:off x="0" y="1"/>
            <a:ext cx="12192000" cy="430887"/>
          </a:xfrm>
          <a:prstGeom prst="rect">
            <a:avLst/>
          </a:prstGeom>
          <a:solidFill>
            <a:srgbClr val="000000"/>
          </a:solidFill>
        </p:spPr>
        <p:txBody>
          <a:bodyPr wrap="square">
            <a:spAutoFit/>
          </a:bodyPr>
          <a:lstStyle/>
          <a:p>
            <a:pPr>
              <a:buNone/>
            </a:pPr>
            <a:r>
              <a:rPr lang="en-US" sz="2200" b="1" dirty="0">
                <a:solidFill>
                  <a:schemeClr val="bg1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Discussion &amp; Conclusion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A2461630-3535-4715-28C6-89E4C0D5E22B}"/>
              </a:ext>
            </a:extLst>
          </p:cNvPr>
          <p:cNvSpPr txBox="1"/>
          <p:nvPr/>
        </p:nvSpPr>
        <p:spPr>
          <a:xfrm>
            <a:off x="335360" y="439672"/>
            <a:ext cx="11521280" cy="4188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000" b="1" dirty="0">
                <a:latin typeface="Century Gothic" panose="020B0502020202020204" pitchFamily="34" charset="0"/>
                <a:cs typeface="Times New Roman" panose="02020603050405020304" pitchFamily="18" charset="0"/>
              </a:rPr>
              <a:t>Safety in dynamic urban spaces </a:t>
            </a:r>
            <a:r>
              <a:rPr lang="en-US" sz="2000" dirty="0">
                <a:latin typeface="Century Gothic" panose="020B0502020202020204" pitchFamily="34" charset="0"/>
                <a:cs typeface="Times New Roman" panose="02020603050405020304" pitchFamily="18" charset="0"/>
              </a:rPr>
              <a:t>is </a:t>
            </a:r>
            <a:r>
              <a:rPr lang="en-US" sz="2000" b="1" dirty="0">
                <a:latin typeface="Century Gothic" panose="020B0502020202020204" pitchFamily="34" charset="0"/>
                <a:cs typeface="Times New Roman" panose="02020603050405020304" pitchFamily="18" charset="0"/>
              </a:rPr>
              <a:t>multi-dimensional,</a:t>
            </a:r>
            <a:r>
              <a:rPr lang="en-US" sz="2000" dirty="0">
                <a:latin typeface="Century Gothic" panose="020B0502020202020204" pitchFamily="34" charset="0"/>
                <a:cs typeface="Times New Roman" panose="02020603050405020304" pitchFamily="18" charset="0"/>
              </a:rPr>
              <a:t> shaped by both spatial design and social context.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000" b="1" dirty="0">
                <a:latin typeface="Century Gothic" panose="020B0502020202020204" pitchFamily="34" charset="0"/>
                <a:cs typeface="Times New Roman" panose="02020603050405020304" pitchFamily="18" charset="0"/>
              </a:rPr>
              <a:t>Lighting, visibility </a:t>
            </a:r>
            <a:r>
              <a:rPr lang="en-US" sz="2000" dirty="0">
                <a:latin typeface="Century Gothic" panose="020B0502020202020204" pitchFamily="34" charset="0"/>
                <a:cs typeface="Times New Roman" panose="02020603050405020304" pitchFamily="18" charset="0"/>
              </a:rPr>
              <a:t>and </a:t>
            </a:r>
            <a:r>
              <a:rPr lang="en-US" sz="2000" b="1" dirty="0">
                <a:latin typeface="Century Gothic" panose="020B0502020202020204" pitchFamily="34" charset="0"/>
                <a:cs typeface="Times New Roman" panose="02020603050405020304" pitchFamily="18" charset="0"/>
              </a:rPr>
              <a:t>surveillance</a:t>
            </a:r>
            <a:r>
              <a:rPr lang="en-US" sz="2000" dirty="0">
                <a:latin typeface="Century Gothic" panose="020B0502020202020204" pitchFamily="34" charset="0"/>
                <a:cs typeface="Times New Roman" panose="02020603050405020304" pitchFamily="18" charset="0"/>
              </a:rPr>
              <a:t> are the strongest enablers of user confidence.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000" b="1" dirty="0">
                <a:latin typeface="Century Gothic" panose="020B0502020202020204" pitchFamily="34" charset="0"/>
                <a:cs typeface="Times New Roman" panose="02020603050405020304" pitchFamily="18" charset="0"/>
              </a:rPr>
              <a:t>Moderate activity </a:t>
            </a:r>
            <a:r>
              <a:rPr lang="en-US" sz="2000" dirty="0">
                <a:latin typeface="Century Gothic" panose="020B0502020202020204" pitchFamily="34" charset="0"/>
                <a:cs typeface="Times New Roman" panose="02020603050405020304" pitchFamily="18" charset="0"/>
              </a:rPr>
              <a:t>improves </a:t>
            </a:r>
            <a:r>
              <a:rPr lang="en-US" sz="2000" b="1" dirty="0">
                <a:latin typeface="Century Gothic" panose="020B0502020202020204" pitchFamily="34" charset="0"/>
                <a:cs typeface="Times New Roman" panose="02020603050405020304" pitchFamily="18" charset="0"/>
              </a:rPr>
              <a:t>safety</a:t>
            </a:r>
            <a:r>
              <a:rPr lang="en-US" sz="2000" dirty="0">
                <a:latin typeface="Century Gothic" panose="020B0502020202020204" pitchFamily="34" charset="0"/>
                <a:cs typeface="Times New Roman" panose="02020603050405020304" pitchFamily="18" charset="0"/>
              </a:rPr>
              <a:t> (“eyes on the street”), but </a:t>
            </a:r>
            <a:r>
              <a:rPr lang="en-US" sz="2000" b="1" dirty="0">
                <a:latin typeface="Century Gothic" panose="020B0502020202020204" pitchFamily="34" charset="0"/>
                <a:cs typeface="Times New Roman" panose="02020603050405020304" pitchFamily="18" charset="0"/>
              </a:rPr>
              <a:t>excessive crowding </a:t>
            </a:r>
            <a:r>
              <a:rPr lang="en-US" sz="2000" dirty="0">
                <a:latin typeface="Century Gothic" panose="020B0502020202020204" pitchFamily="34" charset="0"/>
                <a:cs typeface="Times New Roman" panose="02020603050405020304" pitchFamily="18" charset="0"/>
              </a:rPr>
              <a:t>increases </a:t>
            </a:r>
            <a:r>
              <a:rPr lang="en-US" sz="2000" b="1" dirty="0">
                <a:latin typeface="Century Gothic" panose="020B0502020202020204" pitchFamily="34" charset="0"/>
                <a:cs typeface="Times New Roman" panose="02020603050405020304" pitchFamily="18" charset="0"/>
              </a:rPr>
              <a:t>vulnerability</a:t>
            </a:r>
            <a:r>
              <a:rPr lang="en-US" sz="2000" dirty="0">
                <a:latin typeface="Century Gothic" panose="020B0502020202020204" pitchFamily="34" charset="0"/>
                <a:cs typeface="Times New Roman" panose="02020603050405020304" pitchFamily="18" charset="0"/>
              </a:rPr>
              <a:t>.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000" dirty="0">
                <a:latin typeface="Century Gothic" panose="020B0502020202020204" pitchFamily="34" charset="0"/>
                <a:cs typeface="Times New Roman" panose="02020603050405020304" pitchFamily="18" charset="0"/>
              </a:rPr>
              <a:t>Infrastructure alone is insufficient, safety must integrate social trust, crowd management and institutional measures.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000" dirty="0">
                <a:latin typeface="Century Gothic" panose="020B0502020202020204" pitchFamily="34" charset="0"/>
                <a:cs typeface="Times New Roman" panose="02020603050405020304" pitchFamily="18" charset="0"/>
              </a:rPr>
              <a:t>Use </a:t>
            </a:r>
            <a:r>
              <a:rPr lang="en-US" sz="2000" b="1" dirty="0">
                <a:latin typeface="Century Gothic" panose="020B0502020202020204" pitchFamily="34" charset="0"/>
                <a:cs typeface="Times New Roman" panose="02020603050405020304" pitchFamily="18" charset="0"/>
              </a:rPr>
              <a:t>data-driven</a:t>
            </a:r>
            <a:r>
              <a:rPr lang="en-US" sz="2000" dirty="0">
                <a:latin typeface="Century Gothic" panose="020B0502020202020204" pitchFamily="34" charset="0"/>
                <a:cs typeface="Times New Roman" panose="02020603050405020304" pitchFamily="18" charset="0"/>
              </a:rPr>
              <a:t>, </a:t>
            </a:r>
            <a:r>
              <a:rPr lang="en-US" sz="2000" b="1" dirty="0">
                <a:latin typeface="Century Gothic" panose="020B0502020202020204" pitchFamily="34" charset="0"/>
                <a:cs typeface="Times New Roman" panose="02020603050405020304" pitchFamily="18" charset="0"/>
              </a:rPr>
              <a:t>tech-based tools </a:t>
            </a:r>
            <a:r>
              <a:rPr lang="en-US" sz="2000" dirty="0">
                <a:latin typeface="Century Gothic" panose="020B0502020202020204" pitchFamily="34" charset="0"/>
                <a:cs typeface="Times New Roman" panose="02020603050405020304" pitchFamily="18" charset="0"/>
              </a:rPr>
              <a:t>(GIS, IoT, AI) to monitor real-time risks and guide an Urban Safety Index.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2D793BC-6932-BE6E-5D1A-2519243948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13440" y="6356350"/>
            <a:ext cx="2743200" cy="365125"/>
          </a:xfrm>
        </p:spPr>
        <p:txBody>
          <a:bodyPr vert="horz" lIns="91440" tIns="45720" rIns="91440" bIns="45720" rtlCol="0" anchor="ctr"/>
          <a:lstStyle/>
          <a:p>
            <a:fld id="{7D19B56E-10A2-4982-9AE0-A2CE41B156EB}" type="slidenum">
              <a:rPr lang="en-IN">
                <a:latin typeface="Century Gothic" panose="020B0502020202020204" pitchFamily="34" charset="0"/>
              </a:rPr>
              <a:pPr/>
              <a:t>17</a:t>
            </a:fld>
            <a:endParaRPr lang="en-IN" dirty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976620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56D4E43-6E2C-6977-6AF7-AB03A234006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>
            <a:extLst>
              <a:ext uri="{FF2B5EF4-FFF2-40B4-BE49-F238E27FC236}">
                <a16:creationId xmlns:a16="http://schemas.microsoft.com/office/drawing/2014/main" id="{3CBE51F9-488C-F827-439E-476BB8751809}"/>
              </a:ext>
            </a:extLst>
          </p:cNvPr>
          <p:cNvSpPr txBox="1"/>
          <p:nvPr/>
        </p:nvSpPr>
        <p:spPr>
          <a:xfrm>
            <a:off x="0" y="1"/>
            <a:ext cx="12192000" cy="430887"/>
          </a:xfrm>
          <a:prstGeom prst="rect">
            <a:avLst/>
          </a:prstGeom>
          <a:solidFill>
            <a:srgbClr val="000000"/>
          </a:solidFill>
        </p:spPr>
        <p:txBody>
          <a:bodyPr wrap="square">
            <a:spAutoFit/>
          </a:bodyPr>
          <a:lstStyle/>
          <a:p>
            <a:pPr>
              <a:buNone/>
            </a:pPr>
            <a:r>
              <a:rPr lang="en-US" sz="2200" b="1" dirty="0">
                <a:solidFill>
                  <a:schemeClr val="bg1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References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8D83DDF0-DA21-A5A8-B697-131BD1928018}"/>
              </a:ext>
            </a:extLst>
          </p:cNvPr>
          <p:cNvSpPr txBox="1"/>
          <p:nvPr/>
        </p:nvSpPr>
        <p:spPr>
          <a:xfrm>
            <a:off x="335360" y="439672"/>
            <a:ext cx="11521280" cy="595483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600" dirty="0">
                <a:latin typeface="Century Gothic" panose="020B0502020202020204" pitchFamily="34" charset="0"/>
                <a:cs typeface="Times New Roman" panose="02020603050405020304" pitchFamily="18" charset="0"/>
              </a:rPr>
              <a:t>Azevedo, V., Sani, A., Nunes, L. M., &amp; </a:t>
            </a:r>
            <a:r>
              <a:rPr lang="en-US" sz="1600" dirty="0" err="1">
                <a:latin typeface="Century Gothic" panose="020B0502020202020204" pitchFamily="34" charset="0"/>
                <a:cs typeface="Times New Roman" panose="02020603050405020304" pitchFamily="18" charset="0"/>
              </a:rPr>
              <a:t>Pauloa</a:t>
            </a:r>
            <a:r>
              <a:rPr lang="en-US" sz="1600" dirty="0">
                <a:latin typeface="Century Gothic" panose="020B0502020202020204" pitchFamily="34" charset="0"/>
                <a:cs typeface="Times New Roman" panose="02020603050405020304" pitchFamily="18" charset="0"/>
              </a:rPr>
              <a:t>, D. (2021). Do you Feel Safe in the Urban Space? From Perceptions to Associated Variables. </a:t>
            </a:r>
            <a:r>
              <a:rPr lang="en-US" sz="1600" dirty="0" err="1">
                <a:latin typeface="Century Gothic" panose="020B0502020202020204" pitchFamily="34" charset="0"/>
                <a:cs typeface="Times New Roman" panose="02020603050405020304" pitchFamily="18" charset="0"/>
              </a:rPr>
              <a:t>Anuario</a:t>
            </a:r>
            <a:r>
              <a:rPr lang="en-US" sz="1600" dirty="0">
                <a:latin typeface="Century Gothic" panose="020B0502020202020204" pitchFamily="34" charset="0"/>
                <a:cs typeface="Times New Roman" panose="02020603050405020304" pitchFamily="18" charset="0"/>
              </a:rPr>
              <a:t> de </a:t>
            </a:r>
            <a:r>
              <a:rPr lang="en-US" sz="1600" dirty="0" err="1">
                <a:latin typeface="Century Gothic" panose="020B0502020202020204" pitchFamily="34" charset="0"/>
                <a:cs typeface="Times New Roman" panose="02020603050405020304" pitchFamily="18" charset="0"/>
              </a:rPr>
              <a:t>Psicologia</a:t>
            </a:r>
            <a:r>
              <a:rPr lang="en-US" sz="1600" dirty="0">
                <a:latin typeface="Century Gothic" panose="020B0502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Century Gothic" panose="020B0502020202020204" pitchFamily="34" charset="0"/>
                <a:cs typeface="Times New Roman" panose="02020603050405020304" pitchFamily="18" charset="0"/>
              </a:rPr>
              <a:t>Juridica</a:t>
            </a:r>
            <a:r>
              <a:rPr lang="en-US" sz="1600" dirty="0">
                <a:latin typeface="Century Gothic" panose="020B0502020202020204" pitchFamily="34" charset="0"/>
                <a:cs typeface="Times New Roman" panose="02020603050405020304" pitchFamily="18" charset="0"/>
              </a:rPr>
              <a:t>, 31(1), 75–84. https://doi.org/10.5093/APJ2021A12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600" dirty="0">
                <a:latin typeface="Century Gothic" panose="020B0502020202020204" pitchFamily="34" charset="0"/>
                <a:cs typeface="Times New Roman" panose="02020603050405020304" pitchFamily="18" charset="0"/>
              </a:rPr>
              <a:t>Beckmann, J. (2004). Mobility and Safety. Theory, Culture &amp; Society, 21(5), 81–100. https://doi.org/10.1177/0263276404046062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600" dirty="0" err="1">
                <a:latin typeface="Century Gothic" panose="020B0502020202020204" pitchFamily="34" charset="0"/>
                <a:cs typeface="Times New Roman" panose="02020603050405020304" pitchFamily="18" charset="0"/>
              </a:rPr>
              <a:t>Blöbaum</a:t>
            </a:r>
            <a:r>
              <a:rPr lang="en-US" sz="1600" dirty="0">
                <a:latin typeface="Century Gothic" panose="020B0502020202020204" pitchFamily="34" charset="0"/>
                <a:cs typeface="Times New Roman" panose="02020603050405020304" pitchFamily="18" charset="0"/>
              </a:rPr>
              <a:t>, A., &amp; </a:t>
            </a:r>
            <a:r>
              <a:rPr lang="en-US" sz="1600" dirty="0" err="1">
                <a:latin typeface="Century Gothic" panose="020B0502020202020204" pitchFamily="34" charset="0"/>
                <a:cs typeface="Times New Roman" panose="02020603050405020304" pitchFamily="18" charset="0"/>
              </a:rPr>
              <a:t>Hunecke</a:t>
            </a:r>
            <a:r>
              <a:rPr lang="en-US" sz="1600" dirty="0">
                <a:latin typeface="Century Gothic" panose="020B0502020202020204" pitchFamily="34" charset="0"/>
                <a:cs typeface="Times New Roman" panose="02020603050405020304" pitchFamily="18" charset="0"/>
              </a:rPr>
              <a:t>, M. (2005). Perceived danger in urban public space: The impacts of physical features and personal factors. Environment and Behavior, 37(4), 465–486. https://doi.org/10.1177/0013916504269643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600" dirty="0">
                <a:latin typeface="Century Gothic" panose="020B0502020202020204" pitchFamily="34" charset="0"/>
                <a:cs typeface="Times New Roman" panose="02020603050405020304" pitchFamily="18" charset="0"/>
              </a:rPr>
              <a:t>Chavez, C. V, Ruiz, E., Gomez Rodriguez, A., Rivas Pena, I., Larios, V. M., Villanueva-Rosales, N., Mondragon, O., &amp; Cheu, R. L. (2019). Towards Improving Safety in Urban Mobility Using Crowdsourcing Incident Data Collection. http://landing.avisora.mx/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600" dirty="0">
                <a:latin typeface="Century Gothic" panose="020B0502020202020204" pitchFamily="34" charset="0"/>
                <a:cs typeface="Times New Roman" panose="02020603050405020304" pitchFamily="18" charset="0"/>
              </a:rPr>
              <a:t>El </a:t>
            </a:r>
            <a:r>
              <a:rPr lang="en-US" sz="1600" dirty="0" err="1">
                <a:latin typeface="Century Gothic" panose="020B0502020202020204" pitchFamily="34" charset="0"/>
                <a:cs typeface="Times New Roman" panose="02020603050405020304" pitchFamily="18" charset="0"/>
              </a:rPr>
              <a:t>Husseiny</a:t>
            </a:r>
            <a:r>
              <a:rPr lang="en-US" sz="1600" dirty="0">
                <a:latin typeface="Century Gothic" panose="020B0502020202020204" pitchFamily="34" charset="0"/>
                <a:cs typeface="Times New Roman" panose="02020603050405020304" pitchFamily="18" charset="0"/>
              </a:rPr>
              <a:t>, A. M., &amp; El </a:t>
            </a:r>
            <a:r>
              <a:rPr lang="en-US" sz="1600" dirty="0" err="1">
                <a:latin typeface="Century Gothic" panose="020B0502020202020204" pitchFamily="34" charset="0"/>
                <a:cs typeface="Times New Roman" panose="02020603050405020304" pitchFamily="18" charset="0"/>
              </a:rPr>
              <a:t>Husseiny</a:t>
            </a:r>
            <a:r>
              <a:rPr lang="en-US" sz="1600" dirty="0">
                <a:latin typeface="Century Gothic" panose="020B0502020202020204" pitchFamily="34" charset="0"/>
                <a:cs typeface="Times New Roman" panose="02020603050405020304" pitchFamily="18" charset="0"/>
              </a:rPr>
              <a:t>, A. A. (2018). Redefining Static and Dynamic Spaces Genius integration in Historic Cairo. Asian Journal of </a:t>
            </a:r>
            <a:r>
              <a:rPr lang="en-US" sz="1600" dirty="0" err="1">
                <a:latin typeface="Century Gothic" panose="020B0502020202020204" pitchFamily="34" charset="0"/>
                <a:cs typeface="Times New Roman" panose="02020603050405020304" pitchFamily="18" charset="0"/>
              </a:rPr>
              <a:t>Behavioural</a:t>
            </a:r>
            <a:r>
              <a:rPr lang="en-US" sz="1600" dirty="0">
                <a:latin typeface="Century Gothic" panose="020B0502020202020204" pitchFamily="34" charset="0"/>
                <a:cs typeface="Times New Roman" panose="02020603050405020304" pitchFamily="18" charset="0"/>
              </a:rPr>
              <a:t> Studies, 3(9), 161. https://doi.org/10.21834/ajbes.v3i9.71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600" dirty="0" err="1">
                <a:latin typeface="Century Gothic" panose="020B0502020202020204" pitchFamily="34" charset="0"/>
                <a:cs typeface="Times New Roman" panose="02020603050405020304" pitchFamily="18" charset="0"/>
              </a:rPr>
              <a:t>Hidayati</a:t>
            </a:r>
            <a:r>
              <a:rPr lang="en-US" sz="1600" dirty="0">
                <a:latin typeface="Century Gothic" panose="020B0502020202020204" pitchFamily="34" charset="0"/>
                <a:cs typeface="Times New Roman" panose="02020603050405020304" pitchFamily="18" charset="0"/>
              </a:rPr>
              <a:t>, I., Tan, W., &amp; </a:t>
            </a:r>
            <a:r>
              <a:rPr lang="en-US" sz="1600" dirty="0" err="1">
                <a:latin typeface="Century Gothic" panose="020B0502020202020204" pitchFamily="34" charset="0"/>
                <a:cs typeface="Times New Roman" panose="02020603050405020304" pitchFamily="18" charset="0"/>
              </a:rPr>
              <a:t>Yamu</a:t>
            </a:r>
            <a:r>
              <a:rPr lang="en-US" sz="1600" dirty="0">
                <a:latin typeface="Century Gothic" panose="020B0502020202020204" pitchFamily="34" charset="0"/>
                <a:cs typeface="Times New Roman" panose="02020603050405020304" pitchFamily="18" charset="0"/>
              </a:rPr>
              <a:t>, C. (2020). How gender differences and perceptions of safety shape urban mobility in Southeast Asia. Transportation Research Part F: Traffic Psychology and </a:t>
            </a:r>
            <a:r>
              <a:rPr lang="en-US" sz="1600" dirty="0" err="1">
                <a:latin typeface="Century Gothic" panose="020B0502020202020204" pitchFamily="34" charset="0"/>
                <a:cs typeface="Times New Roman" panose="02020603050405020304" pitchFamily="18" charset="0"/>
              </a:rPr>
              <a:t>Behaviour</a:t>
            </a:r>
            <a:r>
              <a:rPr lang="en-US" sz="1600" dirty="0">
                <a:latin typeface="Century Gothic" panose="020B0502020202020204" pitchFamily="34" charset="0"/>
                <a:cs typeface="Times New Roman" panose="02020603050405020304" pitchFamily="18" charset="0"/>
              </a:rPr>
              <a:t>, 73, 155–173. https://doi.org/10.1016/j.trf.2020.06.014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600" dirty="0">
                <a:latin typeface="Century Gothic" panose="020B0502020202020204" pitchFamily="34" charset="0"/>
                <a:cs typeface="Times New Roman" panose="02020603050405020304" pitchFamily="18" charset="0"/>
              </a:rPr>
              <a:t>Lee, S. (2022). The safety of public space: urban design guidelines for neighborhood park planning. Journal of Urbanism, 15(2), 222–240. https://doi.org/10.1080/17549175.2021.1887323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C424CACF-2E99-A9CE-7E0A-82F5CCBFF1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13440" y="6356350"/>
            <a:ext cx="2743200" cy="365125"/>
          </a:xfrm>
        </p:spPr>
        <p:txBody>
          <a:bodyPr vert="horz" lIns="91440" tIns="45720" rIns="91440" bIns="45720" rtlCol="0" anchor="ctr"/>
          <a:lstStyle/>
          <a:p>
            <a:fld id="{7D19B56E-10A2-4982-9AE0-A2CE41B156EB}" type="slidenum">
              <a:rPr lang="en-IN">
                <a:latin typeface="Century Gothic" panose="020B0502020202020204" pitchFamily="34" charset="0"/>
              </a:rPr>
              <a:pPr/>
              <a:t>18</a:t>
            </a:fld>
            <a:endParaRPr lang="en-IN" dirty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0126834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75DC740-F4C5-4750-4C8F-6E71D346733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>
            <a:extLst>
              <a:ext uri="{FF2B5EF4-FFF2-40B4-BE49-F238E27FC236}">
                <a16:creationId xmlns:a16="http://schemas.microsoft.com/office/drawing/2014/main" id="{969AEFFE-361E-2F8F-ECA5-A9E3F38811AF}"/>
              </a:ext>
            </a:extLst>
          </p:cNvPr>
          <p:cNvSpPr txBox="1"/>
          <p:nvPr/>
        </p:nvSpPr>
        <p:spPr>
          <a:xfrm>
            <a:off x="0" y="1"/>
            <a:ext cx="12192000" cy="430887"/>
          </a:xfrm>
          <a:prstGeom prst="rect">
            <a:avLst/>
          </a:prstGeom>
          <a:solidFill>
            <a:srgbClr val="000000"/>
          </a:solidFill>
        </p:spPr>
        <p:txBody>
          <a:bodyPr wrap="square">
            <a:spAutoFit/>
          </a:bodyPr>
          <a:lstStyle/>
          <a:p>
            <a:pPr>
              <a:buNone/>
            </a:pPr>
            <a:r>
              <a:rPr lang="en-US" sz="2200" b="1" dirty="0">
                <a:solidFill>
                  <a:schemeClr val="bg1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References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EED98285-CEBB-1D1B-5D0F-29EADED54898}"/>
              </a:ext>
            </a:extLst>
          </p:cNvPr>
          <p:cNvSpPr txBox="1"/>
          <p:nvPr/>
        </p:nvSpPr>
        <p:spPr>
          <a:xfrm>
            <a:off x="335360" y="439672"/>
            <a:ext cx="11521280" cy="484684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600" dirty="0" err="1">
                <a:latin typeface="Century Gothic" panose="020B0502020202020204" pitchFamily="34" charset="0"/>
                <a:cs typeface="Times New Roman" panose="02020603050405020304" pitchFamily="18" charset="0"/>
              </a:rPr>
              <a:t>Lv</a:t>
            </a:r>
            <a:r>
              <a:rPr lang="en-US" sz="1600" dirty="0">
                <a:latin typeface="Century Gothic" panose="020B0502020202020204" pitchFamily="34" charset="0"/>
                <a:cs typeface="Times New Roman" panose="02020603050405020304" pitchFamily="18" charset="0"/>
              </a:rPr>
              <a:t>, Y., Yang, J., Xu, J., Guan, X., &amp; Zhang, J. (2025). High-dimensional urban dynamic patterns perception under the perspective of human activity semantics and spatiotemporal coupling. Sustainable Cities and Society, 121. https://doi.org/10.1016/j.scs.2025.106192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600" dirty="0">
                <a:latin typeface="Century Gothic" panose="020B0502020202020204" pitchFamily="34" charset="0"/>
                <a:cs typeface="Times New Roman" panose="02020603050405020304" pitchFamily="18" charset="0"/>
              </a:rPr>
              <a:t>Lyu, C. (2024). Exploring the Influence of Dynamic Indicators in Urban Spaces on Residents’ Environmental Behavior: A Case Study in Shanghai Utilizing Mixed-Methods Approach and Artificial Neural Network (ANN) Modeling. Sustainability (Switzerland) , 16(8). https://doi.org/10.3390/su16083280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600" dirty="0">
                <a:latin typeface="Century Gothic" panose="020B0502020202020204" pitchFamily="34" charset="0"/>
                <a:cs typeface="Times New Roman" panose="02020603050405020304" pitchFamily="18" charset="0"/>
              </a:rPr>
              <a:t>NIUA. (2021). Understanding Varanasi City from the lens of Disability Inclusion.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600" dirty="0">
                <a:latin typeface="Century Gothic" panose="020B0502020202020204" pitchFamily="34" charset="0"/>
                <a:cs typeface="Times New Roman" panose="02020603050405020304" pitchFamily="18" charset="0"/>
              </a:rPr>
              <a:t>Rabbani, G. M., Islam, M. S., Rahman, N., Roy, T., </a:t>
            </a:r>
            <a:r>
              <a:rPr lang="en-US" sz="1600" dirty="0" err="1">
                <a:latin typeface="Century Gothic" panose="020B0502020202020204" pitchFamily="34" charset="0"/>
                <a:cs typeface="Times New Roman" panose="02020603050405020304" pitchFamily="18" charset="0"/>
              </a:rPr>
              <a:t>Zihad</a:t>
            </a:r>
            <a:r>
              <a:rPr lang="en-US" sz="1600" dirty="0">
                <a:latin typeface="Century Gothic" panose="020B0502020202020204" pitchFamily="34" charset="0"/>
                <a:cs typeface="Times New Roman" panose="02020603050405020304" pitchFamily="18" charset="0"/>
              </a:rPr>
              <a:t>, A. A., Naidu, A., &amp; Jahan, S. (2025). Enhancing Pedestrian Safety and Urban Mobility through IoT-Based Smart Pedestrian Crossings. 2025 International Conference on Electrical, Computer and Communication Engineering, ECCE 2025. https://doi.org/10.1109/ECCE64574.2025.11013514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600" dirty="0">
                <a:latin typeface="Century Gothic" panose="020B0502020202020204" pitchFamily="34" charset="0"/>
                <a:cs typeface="Times New Roman" panose="02020603050405020304" pitchFamily="18" charset="0"/>
              </a:rPr>
              <a:t>Yadav, A., &amp; Kumari, R. (2024). Gender safety perspective in urban planning: The case of pedestrian mobility in Kanpur city. Cities, 147. https://doi.org/10.1016/j.cities.2024.104845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DE8CA334-2647-587A-4357-BB2B3153FB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13440" y="6356350"/>
            <a:ext cx="2743200" cy="365125"/>
          </a:xfrm>
        </p:spPr>
        <p:txBody>
          <a:bodyPr vert="horz" lIns="91440" tIns="45720" rIns="91440" bIns="45720" rtlCol="0" anchor="ctr"/>
          <a:lstStyle/>
          <a:p>
            <a:fld id="{7D19B56E-10A2-4982-9AE0-A2CE41B156EB}" type="slidenum">
              <a:rPr lang="en-IN">
                <a:latin typeface="Century Gothic" panose="020B0502020202020204" pitchFamily="34" charset="0"/>
              </a:rPr>
              <a:pPr/>
              <a:t>19</a:t>
            </a:fld>
            <a:endParaRPr lang="en-IN" dirty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9075593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DF04B91-A4B0-7815-E859-A213FE6363C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F4BFF923-9D91-297C-3FAB-C8E3F36D3E1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64396923"/>
              </p:ext>
            </p:extLst>
          </p:nvPr>
        </p:nvGraphicFramePr>
        <p:xfrm>
          <a:off x="479376" y="965070"/>
          <a:ext cx="11251250" cy="4614420"/>
        </p:xfrm>
        <a:graphic>
          <a:graphicData uri="http://schemas.openxmlformats.org/drawingml/2006/table">
            <a:tbl>
              <a:tblPr firstRow="1" bandRow="1">
                <a:tableStyleId>{9D7B26C5-4107-4FEC-AEDC-1716B250A1EF}</a:tableStyleId>
              </a:tblPr>
              <a:tblGrid>
                <a:gridCol w="2257904">
                  <a:extLst>
                    <a:ext uri="{9D8B030D-6E8A-4147-A177-3AD203B41FA5}">
                      <a16:colId xmlns:a16="http://schemas.microsoft.com/office/drawing/2014/main" val="3674640861"/>
                    </a:ext>
                  </a:extLst>
                </a:gridCol>
                <a:gridCol w="6761098">
                  <a:extLst>
                    <a:ext uri="{9D8B030D-6E8A-4147-A177-3AD203B41FA5}">
                      <a16:colId xmlns:a16="http://schemas.microsoft.com/office/drawing/2014/main" val="3970686804"/>
                    </a:ext>
                  </a:extLst>
                </a:gridCol>
                <a:gridCol w="2232248">
                  <a:extLst>
                    <a:ext uri="{9D8B030D-6E8A-4147-A177-3AD203B41FA5}">
                      <a16:colId xmlns:a16="http://schemas.microsoft.com/office/drawing/2014/main" val="326197263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20000"/>
                        </a:lnSpc>
                      </a:pPr>
                      <a:r>
                        <a:rPr lang="en-IN" sz="2000" b="1" dirty="0">
                          <a:latin typeface="Century Gothic" panose="020B0502020202020204" pitchFamily="34" charset="0"/>
                        </a:rPr>
                        <a:t>Public Safety &amp; Urban Mobility</a:t>
                      </a: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20000"/>
                        </a:lnSpc>
                      </a:pPr>
                      <a:r>
                        <a:rPr lang="en-US" sz="2000" b="0" dirty="0">
                          <a:latin typeface="Century Gothic" panose="020B0502020202020204" pitchFamily="34" charset="0"/>
                        </a:rPr>
                        <a:t>Public safety is an essential yet underexplored component of urban mobility. It shapes how people move and interact within cities. </a:t>
                      </a:r>
                      <a:endParaRPr lang="en-IN" sz="2000" b="0" dirty="0">
                        <a:latin typeface="Century Gothic" panose="020B0502020202020204" pitchFamily="34" charset="0"/>
                      </a:endParaRP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20000"/>
                        </a:lnSpc>
                      </a:pPr>
                      <a:r>
                        <a:rPr lang="en-US" sz="2000" b="0" dirty="0">
                          <a:latin typeface="Century Gothic" panose="020B0502020202020204" pitchFamily="34" charset="0"/>
                        </a:rPr>
                        <a:t>Beckmann (2004)</a:t>
                      </a:r>
                      <a:endParaRPr lang="en-IN" sz="2000" b="0" dirty="0">
                        <a:latin typeface="Century Gothic" panose="020B0502020202020204" pitchFamily="34" charset="0"/>
                      </a:endParaRP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1948859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20000"/>
                        </a:lnSpc>
                      </a:pPr>
                      <a:r>
                        <a:rPr lang="en-IN" sz="2000" b="1" dirty="0">
                          <a:latin typeface="Century Gothic" panose="020B0502020202020204" pitchFamily="34" charset="0"/>
                        </a:rPr>
                        <a:t>Urbanization Challenges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20000"/>
                        </a:lnSpc>
                      </a:pPr>
                      <a:r>
                        <a:rPr lang="en-US" sz="2000" b="1" dirty="0">
                          <a:latin typeface="Century Gothic" panose="020B0502020202020204" pitchFamily="34" charset="0"/>
                        </a:rPr>
                        <a:t>Rapid urbanization </a:t>
                      </a:r>
                      <a:r>
                        <a:rPr lang="en-US" sz="2000" b="0" dirty="0">
                          <a:latin typeface="Century Gothic" panose="020B0502020202020204" pitchFamily="34" charset="0"/>
                        </a:rPr>
                        <a:t>and </a:t>
                      </a:r>
                      <a:r>
                        <a:rPr lang="en-US" sz="2000" b="1" dirty="0">
                          <a:latin typeface="Century Gothic" panose="020B0502020202020204" pitchFamily="34" charset="0"/>
                        </a:rPr>
                        <a:t>weak infrastructure </a:t>
                      </a:r>
                      <a:r>
                        <a:rPr lang="en-US" sz="2000" b="0" dirty="0">
                          <a:latin typeface="Century Gothic" panose="020B0502020202020204" pitchFamily="34" charset="0"/>
                        </a:rPr>
                        <a:t>such as poor lighting, inadequate sidewalks and missing signage increase risks for pedestrians. </a:t>
                      </a:r>
                      <a:endParaRPr lang="en-IN" sz="2000" b="0" dirty="0">
                        <a:latin typeface="Century Gothic" panose="020B0502020202020204" pitchFamily="34" charset="0"/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20000"/>
                        </a:lnSpc>
                      </a:pPr>
                      <a:r>
                        <a:rPr lang="en-US" sz="2000" b="0" dirty="0">
                          <a:latin typeface="Century Gothic" panose="020B0502020202020204" pitchFamily="34" charset="0"/>
                        </a:rPr>
                        <a:t>Yadav &amp; Kumari (2024)</a:t>
                      </a:r>
                      <a:endParaRPr lang="en-IN" sz="2000" b="0" dirty="0">
                        <a:latin typeface="Century Gothic" panose="020B0502020202020204" pitchFamily="34" charset="0"/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1654968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20000"/>
                        </a:lnSpc>
                      </a:pPr>
                      <a:r>
                        <a:rPr lang="en-IN" sz="2000" b="1" dirty="0">
                          <a:latin typeface="Century Gothic" panose="020B0502020202020204" pitchFamily="34" charset="0"/>
                        </a:rPr>
                        <a:t>Dynamic Urban Spaces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20000"/>
                        </a:lnSpc>
                      </a:pPr>
                      <a:r>
                        <a:rPr lang="en-US" sz="2000" b="1" dirty="0">
                          <a:latin typeface="Century Gothic" panose="020B0502020202020204" pitchFamily="34" charset="0"/>
                        </a:rPr>
                        <a:t>Streets, transit corridors, intersections and pedestrian crossings </a:t>
                      </a:r>
                      <a:r>
                        <a:rPr lang="en-US" sz="2000" b="0" dirty="0">
                          <a:latin typeface="Century Gothic" panose="020B0502020202020204" pitchFamily="34" charset="0"/>
                        </a:rPr>
                        <a:t>are </a:t>
                      </a:r>
                      <a:r>
                        <a:rPr lang="en-US" sz="2000" b="1" dirty="0">
                          <a:latin typeface="Century Gothic" panose="020B0502020202020204" pitchFamily="34" charset="0"/>
                        </a:rPr>
                        <a:t>dynamic spaces </a:t>
                      </a:r>
                      <a:r>
                        <a:rPr lang="en-US" sz="2000" b="0" dirty="0">
                          <a:latin typeface="Century Gothic" panose="020B0502020202020204" pitchFamily="34" charset="0"/>
                        </a:rPr>
                        <a:t>involving constant movement and diverse user interactions. </a:t>
                      </a:r>
                      <a:endParaRPr lang="en-IN" sz="2000" b="0" dirty="0">
                        <a:latin typeface="Century Gothic" panose="020B0502020202020204" pitchFamily="34" charset="0"/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20000"/>
                        </a:lnSpc>
                      </a:pPr>
                      <a:r>
                        <a:rPr lang="en-US" sz="2000" b="0" dirty="0" err="1">
                          <a:latin typeface="Century Gothic" panose="020B0502020202020204" pitchFamily="34" charset="0"/>
                        </a:rPr>
                        <a:t>Hidayati</a:t>
                      </a:r>
                      <a:r>
                        <a:rPr lang="en-US" sz="2000" b="0" dirty="0">
                          <a:latin typeface="Century Gothic" panose="020B0502020202020204" pitchFamily="34" charset="0"/>
                        </a:rPr>
                        <a:t> et al.  (2020)</a:t>
                      </a:r>
                      <a:endParaRPr lang="en-IN" sz="2000" b="0" dirty="0">
                        <a:latin typeface="Century Gothic" panose="020B0502020202020204" pitchFamily="34" charset="0"/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4334269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20000"/>
                        </a:lnSpc>
                      </a:pPr>
                      <a:r>
                        <a:rPr lang="en-IN" sz="2000" b="1" dirty="0">
                          <a:latin typeface="Century Gothic" panose="020B0502020202020204" pitchFamily="34" charset="0"/>
                        </a:rPr>
                        <a:t>Technological Innovations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20000"/>
                        </a:lnSpc>
                      </a:pPr>
                      <a:r>
                        <a:rPr lang="en-US" sz="2000" b="0" dirty="0">
                          <a:latin typeface="Century Gothic" panose="020B0502020202020204" pitchFamily="34" charset="0"/>
                        </a:rPr>
                        <a:t>IoT-enabled crossings and Safe Commuting Systems (SCS) enhance safety through real-time monitoring and responsive management. </a:t>
                      </a:r>
                      <a:endParaRPr lang="en-IN" sz="2000" b="0" dirty="0">
                        <a:latin typeface="Century Gothic" panose="020B0502020202020204" pitchFamily="34" charset="0"/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20000"/>
                        </a:lnSpc>
                      </a:pPr>
                      <a:r>
                        <a:rPr lang="en-US" sz="2000" b="0" dirty="0">
                          <a:latin typeface="Century Gothic" panose="020B0502020202020204" pitchFamily="34" charset="0"/>
                        </a:rPr>
                        <a:t>Chavez et al, (2019); Rabbani et al. (2025)</a:t>
                      </a:r>
                      <a:endParaRPr lang="en-IN" sz="2000" b="0" dirty="0">
                        <a:latin typeface="Century Gothic" panose="020B0502020202020204" pitchFamily="34" charset="0"/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2369778984"/>
                  </a:ext>
                </a:extLst>
              </a:tr>
            </a:tbl>
          </a:graphicData>
        </a:graphic>
      </p:graphicFrame>
      <p:sp>
        <p:nvSpPr>
          <p:cNvPr id="11" name="TextBox 10">
            <a:extLst>
              <a:ext uri="{FF2B5EF4-FFF2-40B4-BE49-F238E27FC236}">
                <a16:creationId xmlns:a16="http://schemas.microsoft.com/office/drawing/2014/main" id="{D541CA83-2D4E-0298-4AA8-80A7EA1FC1F4}"/>
              </a:ext>
            </a:extLst>
          </p:cNvPr>
          <p:cNvSpPr txBox="1"/>
          <p:nvPr/>
        </p:nvSpPr>
        <p:spPr>
          <a:xfrm>
            <a:off x="0" y="0"/>
            <a:ext cx="12192000" cy="430887"/>
          </a:xfrm>
          <a:prstGeom prst="rect">
            <a:avLst/>
          </a:prstGeom>
          <a:solidFill>
            <a:srgbClr val="000000"/>
          </a:solidFill>
        </p:spPr>
        <p:txBody>
          <a:bodyPr wrap="square">
            <a:spAutoFit/>
          </a:bodyPr>
          <a:lstStyle/>
          <a:p>
            <a:pPr>
              <a:buNone/>
            </a:pPr>
            <a:r>
              <a:rPr lang="en-US" sz="2200" b="1" dirty="0">
                <a:solidFill>
                  <a:schemeClr val="bg1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Introduction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EEC89C12-8BF0-ED5C-A971-0B1FE01D39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13440" y="6356350"/>
            <a:ext cx="2743200" cy="365125"/>
          </a:xfrm>
        </p:spPr>
        <p:txBody>
          <a:bodyPr vert="horz" lIns="91440" tIns="45720" rIns="91440" bIns="45720" rtlCol="0" anchor="ctr"/>
          <a:lstStyle/>
          <a:p>
            <a:fld id="{7D19B56E-10A2-4982-9AE0-A2CE41B156EB}" type="slidenum">
              <a:rPr lang="en-IN">
                <a:latin typeface="Century Gothic" panose="020B0502020202020204" pitchFamily="34" charset="0"/>
              </a:rPr>
              <a:pPr/>
              <a:t>2</a:t>
            </a:fld>
            <a:endParaRPr lang="en-IN" dirty="0">
              <a:latin typeface="Century Gothic" panose="020B0502020202020204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E5F00D8-3EFC-B406-5C36-1DDD8AF96752}"/>
              </a:ext>
            </a:extLst>
          </p:cNvPr>
          <p:cNvSpPr txBox="1"/>
          <p:nvPr/>
        </p:nvSpPr>
        <p:spPr>
          <a:xfrm>
            <a:off x="479376" y="620688"/>
            <a:ext cx="7704856" cy="341160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>
              <a:defRPr sz="1600">
                <a:latin typeface="Century Gothic" panose="020B0502020202020204" pitchFamily="34" charset="0"/>
                <a:ea typeface="Times New Roman" panose="02020603050405020304" pitchFamily="18" charset="0"/>
              </a:defRPr>
            </a:lvl1pPr>
          </a:lstStyle>
          <a:p>
            <a:r>
              <a:rPr lang="en-IN" dirty="0"/>
              <a:t>Table 1: </a:t>
            </a:r>
            <a:r>
              <a:rPr lang="en-US" dirty="0"/>
              <a:t>Key Themes Framing the Study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389020849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94512E8-5675-17F2-0215-337C422C4DF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>
            <a:extLst>
              <a:ext uri="{FF2B5EF4-FFF2-40B4-BE49-F238E27FC236}">
                <a16:creationId xmlns:a16="http://schemas.microsoft.com/office/drawing/2014/main" id="{E3AA7303-A567-07E1-08E0-CD601B0E7DD8}"/>
              </a:ext>
            </a:extLst>
          </p:cNvPr>
          <p:cNvSpPr txBox="1"/>
          <p:nvPr/>
        </p:nvSpPr>
        <p:spPr>
          <a:xfrm>
            <a:off x="0" y="1"/>
            <a:ext cx="12192000" cy="430887"/>
          </a:xfrm>
          <a:prstGeom prst="rect">
            <a:avLst/>
          </a:prstGeom>
          <a:solidFill>
            <a:srgbClr val="000000"/>
          </a:solidFill>
        </p:spPr>
        <p:txBody>
          <a:bodyPr wrap="square">
            <a:spAutoFit/>
          </a:bodyPr>
          <a:lstStyle/>
          <a:p>
            <a:pPr>
              <a:buNone/>
            </a:pPr>
            <a:r>
              <a:rPr lang="en-US" sz="2200" b="1" dirty="0">
                <a:solidFill>
                  <a:schemeClr val="bg1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Spatial Design &amp; Safety Perception in Dynamic Urban Spaces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8054C5A8-4868-AAAC-0652-CCD03A7576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09241" y="6356350"/>
            <a:ext cx="2743200" cy="365125"/>
          </a:xfrm>
        </p:spPr>
        <p:txBody>
          <a:bodyPr vert="horz" lIns="91440" tIns="45720" rIns="91440" bIns="45720" rtlCol="0" anchor="ctr"/>
          <a:lstStyle/>
          <a:p>
            <a:fld id="{7D19B56E-10A2-4982-9AE0-A2CE41B156EB}" type="slidenum">
              <a:rPr lang="en-IN">
                <a:latin typeface="Century Gothic" panose="020B0502020202020204" pitchFamily="34" charset="0"/>
              </a:rPr>
              <a:pPr/>
              <a:t>3</a:t>
            </a:fld>
            <a:endParaRPr lang="en-IN" dirty="0">
              <a:latin typeface="Century Gothic" panose="020B0502020202020204" pitchFamily="34" charset="0"/>
            </a:endParaRP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DAE2E7FD-DC77-A738-8AF5-2772B5E0421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36680570"/>
              </p:ext>
            </p:extLst>
          </p:nvPr>
        </p:nvGraphicFramePr>
        <p:xfrm>
          <a:off x="402867" y="938910"/>
          <a:ext cx="11386265" cy="4980180"/>
        </p:xfrm>
        <a:graphic>
          <a:graphicData uri="http://schemas.openxmlformats.org/drawingml/2006/table">
            <a:tbl>
              <a:tblPr firstRow="1" bandRow="1">
                <a:tableStyleId>{9D7B26C5-4107-4FEC-AEDC-1716B250A1EF}</a:tableStyleId>
              </a:tblPr>
              <a:tblGrid>
                <a:gridCol w="1830911">
                  <a:extLst>
                    <a:ext uri="{9D8B030D-6E8A-4147-A177-3AD203B41FA5}">
                      <a16:colId xmlns:a16="http://schemas.microsoft.com/office/drawing/2014/main" val="3674640861"/>
                    </a:ext>
                  </a:extLst>
                </a:gridCol>
                <a:gridCol w="6485617">
                  <a:extLst>
                    <a:ext uri="{9D8B030D-6E8A-4147-A177-3AD203B41FA5}">
                      <a16:colId xmlns:a16="http://schemas.microsoft.com/office/drawing/2014/main" val="3970686804"/>
                    </a:ext>
                  </a:extLst>
                </a:gridCol>
                <a:gridCol w="3069737">
                  <a:extLst>
                    <a:ext uri="{9D8B030D-6E8A-4147-A177-3AD203B41FA5}">
                      <a16:colId xmlns:a16="http://schemas.microsoft.com/office/drawing/2014/main" val="326197263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20000"/>
                        </a:lnSpc>
                      </a:pPr>
                      <a:r>
                        <a:rPr lang="en-IN" sz="2000" b="1" dirty="0">
                          <a:latin typeface="Century Gothic" panose="020B0502020202020204" pitchFamily="34" charset="0"/>
                        </a:rPr>
                        <a:t>Environmental Design &amp; Perception</a:t>
                      </a: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20000"/>
                        </a:lnSpc>
                      </a:pPr>
                      <a:r>
                        <a:rPr lang="en-US" sz="2000" b="0" dirty="0">
                          <a:latin typeface="Century Gothic" panose="020B0502020202020204" pitchFamily="34" charset="0"/>
                        </a:rPr>
                        <a:t>Public safety in cities depends on </a:t>
                      </a:r>
                      <a:r>
                        <a:rPr lang="en-US" sz="2000" b="1" dirty="0">
                          <a:latin typeface="Century Gothic" panose="020B0502020202020204" pitchFamily="34" charset="0"/>
                        </a:rPr>
                        <a:t>environmental design</a:t>
                      </a:r>
                      <a:r>
                        <a:rPr lang="en-US" sz="2000" b="0" dirty="0">
                          <a:latin typeface="Century Gothic" panose="020B0502020202020204" pitchFamily="34" charset="0"/>
                        </a:rPr>
                        <a:t> and the </a:t>
                      </a:r>
                      <a:r>
                        <a:rPr lang="en-US" sz="2000" b="1" dirty="0">
                          <a:latin typeface="Century Gothic" panose="020B0502020202020204" pitchFamily="34" charset="0"/>
                        </a:rPr>
                        <a:t>perception of fear</a:t>
                      </a:r>
                      <a:r>
                        <a:rPr lang="en-US" sz="2000" b="0" dirty="0">
                          <a:latin typeface="Century Gothic" panose="020B0502020202020204" pitchFamily="34" charset="0"/>
                        </a:rPr>
                        <a:t>, influenced by </a:t>
                      </a:r>
                      <a:r>
                        <a:rPr lang="en-US" sz="2000" b="1" dirty="0">
                          <a:latin typeface="Century Gothic" panose="020B0502020202020204" pitchFamily="34" charset="0"/>
                        </a:rPr>
                        <a:t>lighting, visibility and surveillance</a:t>
                      </a:r>
                      <a:r>
                        <a:rPr lang="en-US" sz="2000" b="0" dirty="0">
                          <a:latin typeface="Century Gothic" panose="020B0502020202020204" pitchFamily="34" charset="0"/>
                        </a:rPr>
                        <a:t>.</a:t>
                      </a:r>
                      <a:endParaRPr lang="en-IN" sz="2000" b="0" dirty="0">
                        <a:latin typeface="Century Gothic" panose="020B0502020202020204" pitchFamily="34" charset="0"/>
                      </a:endParaRP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20000"/>
                        </a:lnSpc>
                      </a:pPr>
                      <a:r>
                        <a:rPr lang="en-US" sz="2000" b="0" dirty="0" err="1">
                          <a:latin typeface="Century Gothic" panose="020B0502020202020204" pitchFamily="34" charset="0"/>
                        </a:rPr>
                        <a:t>Blöbaum</a:t>
                      </a:r>
                      <a:r>
                        <a:rPr lang="en-US" sz="2000" b="0" dirty="0">
                          <a:latin typeface="Century Gothic" panose="020B0502020202020204" pitchFamily="34" charset="0"/>
                        </a:rPr>
                        <a:t> &amp; </a:t>
                      </a:r>
                      <a:r>
                        <a:rPr lang="en-US" sz="2000" b="0" dirty="0" err="1">
                          <a:latin typeface="Century Gothic" panose="020B0502020202020204" pitchFamily="34" charset="0"/>
                        </a:rPr>
                        <a:t>Hunecke</a:t>
                      </a:r>
                      <a:r>
                        <a:rPr lang="en-US" sz="2000" b="0" dirty="0">
                          <a:latin typeface="Century Gothic" panose="020B0502020202020204" pitchFamily="34" charset="0"/>
                        </a:rPr>
                        <a:t> (2005); Lee (2022); Azevedo et al. (2021)</a:t>
                      </a:r>
                      <a:endParaRPr lang="en-IN" sz="2000" b="0" dirty="0">
                        <a:latin typeface="Century Gothic" panose="020B0502020202020204" pitchFamily="34" charset="0"/>
                      </a:endParaRP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1948859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20000"/>
                        </a:lnSpc>
                      </a:pPr>
                      <a:r>
                        <a:rPr lang="en-IN" sz="2000" b="1" dirty="0">
                          <a:latin typeface="Century Gothic" panose="020B0502020202020204" pitchFamily="34" charset="0"/>
                        </a:rPr>
                        <a:t>Dynamic Urban Spaces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20000"/>
                        </a:lnSpc>
                      </a:pPr>
                      <a:r>
                        <a:rPr lang="en-US" sz="2000" b="0" dirty="0">
                          <a:latin typeface="Century Gothic" panose="020B0502020202020204" pitchFamily="34" charset="0"/>
                        </a:rPr>
                        <a:t>Dynamic spaces such as streets, transit hubs and pedestrian corridors show </a:t>
                      </a:r>
                      <a:r>
                        <a:rPr lang="en-US" sz="2000" b="1" dirty="0">
                          <a:latin typeface="Century Gothic" panose="020B0502020202020204" pitchFamily="34" charset="0"/>
                        </a:rPr>
                        <a:t>high movement </a:t>
                      </a:r>
                      <a:r>
                        <a:rPr lang="en-US" sz="2000" b="0" dirty="0">
                          <a:latin typeface="Century Gothic" panose="020B0502020202020204" pitchFamily="34" charset="0"/>
                        </a:rPr>
                        <a:t>and </a:t>
                      </a:r>
                      <a:r>
                        <a:rPr lang="en-US" sz="2000" b="1" dirty="0">
                          <a:latin typeface="Century Gothic" panose="020B0502020202020204" pitchFamily="34" charset="0"/>
                        </a:rPr>
                        <a:t>temporal variation</a:t>
                      </a:r>
                      <a:endParaRPr lang="en-IN" sz="2000" b="1" dirty="0">
                        <a:latin typeface="Century Gothic" panose="020B0502020202020204" pitchFamily="34" charset="0"/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20000"/>
                        </a:lnSpc>
                      </a:pPr>
                      <a:r>
                        <a:rPr lang="es-ES" sz="2000" b="0" dirty="0">
                          <a:latin typeface="Century Gothic" panose="020B0502020202020204" pitchFamily="34" charset="0"/>
                        </a:rPr>
                        <a:t>El Husseiny &amp; El Husseiny (2018); Lyu (2024)</a:t>
                      </a:r>
                      <a:endParaRPr lang="en-IN" sz="2000" b="0" dirty="0">
                        <a:latin typeface="Century Gothic" panose="020B0502020202020204" pitchFamily="34" charset="0"/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1654968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20000"/>
                        </a:lnSpc>
                      </a:pPr>
                      <a:r>
                        <a:rPr lang="en-IN" sz="2000" b="1" dirty="0">
                          <a:latin typeface="Century Gothic" panose="020B0502020202020204" pitchFamily="34" charset="0"/>
                        </a:rPr>
                        <a:t>Human-Infrastructure Interactions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20000"/>
                        </a:lnSpc>
                      </a:pPr>
                      <a:r>
                        <a:rPr lang="en-US" sz="2000" b="0" dirty="0">
                          <a:latin typeface="Century Gothic" panose="020B0502020202020204" pitchFamily="34" charset="0"/>
                        </a:rPr>
                        <a:t>Mobility environments </a:t>
                      </a:r>
                      <a:r>
                        <a:rPr lang="en-US" sz="2000" b="1" dirty="0">
                          <a:latin typeface="Century Gothic" panose="020B0502020202020204" pitchFamily="34" charset="0"/>
                        </a:rPr>
                        <a:t>evolve through human–infrastructure interactions</a:t>
                      </a:r>
                      <a:r>
                        <a:rPr lang="en-US" sz="2000" b="0" dirty="0">
                          <a:latin typeface="Century Gothic" panose="020B0502020202020204" pitchFamily="34" charset="0"/>
                        </a:rPr>
                        <a:t>. Indicators like </a:t>
                      </a:r>
                      <a:r>
                        <a:rPr lang="en-US" sz="2000" b="1" dirty="0">
                          <a:latin typeface="Century Gothic" panose="020B0502020202020204" pitchFamily="34" charset="0"/>
                        </a:rPr>
                        <a:t>accessibility, walkability and vitality </a:t>
                      </a:r>
                      <a:r>
                        <a:rPr lang="en-US" sz="2000" b="0" dirty="0">
                          <a:latin typeface="Century Gothic" panose="020B0502020202020204" pitchFamily="34" charset="0"/>
                        </a:rPr>
                        <a:t>reflect </a:t>
                      </a:r>
                      <a:r>
                        <a:rPr lang="en-US" sz="2000" b="0" dirty="0" err="1">
                          <a:latin typeface="Century Gothic" panose="020B0502020202020204" pitchFamily="34" charset="0"/>
                        </a:rPr>
                        <a:t>spatio</a:t>
                      </a:r>
                      <a:r>
                        <a:rPr lang="en-US" sz="2000" b="0" dirty="0">
                          <a:latin typeface="Century Gothic" panose="020B0502020202020204" pitchFamily="34" charset="0"/>
                        </a:rPr>
                        <a:t>-temporal complexity.</a:t>
                      </a:r>
                      <a:endParaRPr lang="en-IN" sz="2000" b="0" dirty="0">
                        <a:latin typeface="Century Gothic" panose="020B0502020202020204" pitchFamily="34" charset="0"/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20000"/>
                        </a:lnSpc>
                      </a:pPr>
                      <a:r>
                        <a:rPr lang="en-US" sz="2000" b="0" dirty="0" err="1">
                          <a:latin typeface="Century Gothic" panose="020B0502020202020204" pitchFamily="34" charset="0"/>
                        </a:rPr>
                        <a:t>Lv</a:t>
                      </a:r>
                      <a:r>
                        <a:rPr lang="en-US" sz="2000" b="0" dirty="0">
                          <a:latin typeface="Century Gothic" panose="020B0502020202020204" pitchFamily="34" charset="0"/>
                        </a:rPr>
                        <a:t> et al. (2025)</a:t>
                      </a:r>
                      <a:endParaRPr lang="en-IN" sz="2000" b="0" dirty="0">
                        <a:latin typeface="Century Gothic" panose="020B0502020202020204" pitchFamily="34" charset="0"/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4334269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20000"/>
                        </a:lnSpc>
                      </a:pPr>
                      <a:r>
                        <a:rPr lang="en-IN" sz="2000" b="1" dirty="0">
                          <a:latin typeface="Century Gothic" panose="020B0502020202020204" pitchFamily="34" charset="0"/>
                        </a:rPr>
                        <a:t>Safety Perception Factors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20000"/>
                        </a:lnSpc>
                      </a:pPr>
                      <a:r>
                        <a:rPr lang="en-US" sz="2000" b="0" dirty="0">
                          <a:latin typeface="Century Gothic" panose="020B0502020202020204" pitchFamily="34" charset="0"/>
                        </a:rPr>
                        <a:t>Visible sightlines, good lighting and active pedestrian areas enhance safety perception, while poor maintenance increases risk.</a:t>
                      </a:r>
                      <a:endParaRPr lang="en-IN" sz="2000" b="0" dirty="0">
                        <a:latin typeface="Century Gothic" panose="020B0502020202020204" pitchFamily="34" charset="0"/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20000"/>
                        </a:lnSpc>
                      </a:pPr>
                      <a:r>
                        <a:rPr lang="da-DK" sz="2000" b="0" dirty="0">
                          <a:latin typeface="Century Gothic" panose="020B0502020202020204" pitchFamily="34" charset="0"/>
                        </a:rPr>
                        <a:t>Blöbaum &amp; Hunecke (2005); Chavez et al. (2019)</a:t>
                      </a:r>
                      <a:endParaRPr lang="en-IN" sz="2000" b="0" dirty="0">
                        <a:latin typeface="Century Gothic" panose="020B0502020202020204" pitchFamily="34" charset="0"/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2369778984"/>
                  </a:ext>
                </a:extLst>
              </a:tr>
            </a:tbl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3162CE3D-0D7D-1C56-67ED-28B9E5142131}"/>
              </a:ext>
            </a:extLst>
          </p:cNvPr>
          <p:cNvSpPr txBox="1"/>
          <p:nvPr/>
        </p:nvSpPr>
        <p:spPr>
          <a:xfrm>
            <a:off x="402867" y="597750"/>
            <a:ext cx="7704856" cy="341160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>
              <a:defRPr sz="1600">
                <a:latin typeface="Century Gothic" panose="020B0502020202020204" pitchFamily="34" charset="0"/>
                <a:ea typeface="Times New Roman" panose="02020603050405020304" pitchFamily="18" charset="0"/>
              </a:defRPr>
            </a:lvl1pPr>
          </a:lstStyle>
          <a:p>
            <a:r>
              <a:rPr lang="en-IN" dirty="0"/>
              <a:t>Table 2: </a:t>
            </a:r>
            <a:r>
              <a:rPr lang="en-US" dirty="0"/>
              <a:t>Literature Insights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120002669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305D137-3E5D-F5C4-97D5-6D6B001AFA2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523433C9-1FEB-D410-6B65-0EFCBFDA8E1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5349" y="2348880"/>
            <a:ext cx="2743201" cy="3657601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D5E1F0E9-B266-541C-C052-704681935E7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55328" y="2348880"/>
            <a:ext cx="2743201" cy="3657602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9B1E61A5-D5E3-06E8-856F-00065552ED6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5307" y="2348880"/>
            <a:ext cx="2743201" cy="3657602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C0AE680D-616A-A331-B187-855E1C50580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10767" y="2348880"/>
            <a:ext cx="2743201" cy="3657601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682A5C31-22DC-D655-7A6E-29100D4494E0}"/>
              </a:ext>
            </a:extLst>
          </p:cNvPr>
          <p:cNvSpPr txBox="1"/>
          <p:nvPr/>
        </p:nvSpPr>
        <p:spPr>
          <a:xfrm>
            <a:off x="335360" y="445308"/>
            <a:ext cx="11521280" cy="188045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000" b="1" dirty="0">
                <a:latin typeface="Century Gothic" panose="020B0502020202020204" pitchFamily="34" charset="0"/>
                <a:cs typeface="Times New Roman" panose="02020603050405020304" pitchFamily="18" charset="0"/>
              </a:rPr>
              <a:t>Aim:</a:t>
            </a:r>
          </a:p>
          <a:p>
            <a:pPr algn="just">
              <a:lnSpc>
                <a:spcPct val="150000"/>
              </a:lnSpc>
            </a:pPr>
            <a:r>
              <a:rPr lang="en-US" sz="2000" dirty="0">
                <a:latin typeface="Century Gothic" panose="020B0502020202020204" pitchFamily="34" charset="0"/>
                <a:cs typeface="Times New Roman" panose="02020603050405020304" pitchFamily="18" charset="0"/>
              </a:rPr>
              <a:t>To explore public safety in mobility-oriented dynamic urban spaces by integrating spatial design factors and user perceptions to understand how the built environment shapes safety experiences.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14D6631B-9D44-3467-9805-0CD6608F72FF}"/>
              </a:ext>
            </a:extLst>
          </p:cNvPr>
          <p:cNvSpPr txBox="1"/>
          <p:nvPr/>
        </p:nvSpPr>
        <p:spPr>
          <a:xfrm>
            <a:off x="0" y="1"/>
            <a:ext cx="12192000" cy="430887"/>
          </a:xfrm>
          <a:prstGeom prst="rect">
            <a:avLst/>
          </a:prstGeom>
          <a:solidFill>
            <a:srgbClr val="000000"/>
          </a:solidFill>
        </p:spPr>
        <p:txBody>
          <a:bodyPr wrap="square">
            <a:spAutoFit/>
          </a:bodyPr>
          <a:lstStyle/>
          <a:p>
            <a:pPr>
              <a:buNone/>
            </a:pPr>
            <a:r>
              <a:rPr lang="en-US" sz="2200" b="1" dirty="0">
                <a:solidFill>
                  <a:schemeClr val="bg1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Aim of the Research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B536182D-1108-F23B-D732-9DF5795334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13440" y="6356350"/>
            <a:ext cx="2743200" cy="365125"/>
          </a:xfrm>
        </p:spPr>
        <p:txBody>
          <a:bodyPr vert="horz" lIns="91440" tIns="45720" rIns="91440" bIns="45720" rtlCol="0" anchor="ctr"/>
          <a:lstStyle/>
          <a:p>
            <a:fld id="{7D19B56E-10A2-4982-9AE0-A2CE41B156EB}" type="slidenum">
              <a:rPr lang="en-IN">
                <a:latin typeface="Century Gothic" panose="020B0502020202020204" pitchFamily="34" charset="0"/>
              </a:rPr>
              <a:pPr/>
              <a:t>4</a:t>
            </a:fld>
            <a:endParaRPr lang="en-IN" dirty="0">
              <a:latin typeface="Century Gothic" panose="020B0502020202020204" pitchFamily="34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CE63B8FE-EC5D-91EF-814D-050CE2100CBE}"/>
              </a:ext>
            </a:extLst>
          </p:cNvPr>
          <p:cNvSpPr txBox="1"/>
          <p:nvPr/>
        </p:nvSpPr>
        <p:spPr>
          <a:xfrm>
            <a:off x="265348" y="6006481"/>
            <a:ext cx="11688619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IN" sz="1600" dirty="0">
                <a:latin typeface="Century Gothic" panose="020B0502020202020204" pitchFamily="34" charset="0"/>
                <a:ea typeface="Times New Roman" panose="02020603050405020304" pitchFamily="18" charset="0"/>
              </a:rPr>
              <a:t>Fig. 1: Street views images depicting vehicular/ pedestrian flow, crowd dynamics and infrastructure challenges across different urban settings</a:t>
            </a:r>
            <a:endParaRPr lang="en-IN" sz="1600" dirty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6442835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07A15DA-BFF4-AA0F-759D-8E0F8F72C99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ED091BB2-3BDC-9FB4-F681-0FD7064EFF37}"/>
              </a:ext>
            </a:extLst>
          </p:cNvPr>
          <p:cNvSpPr txBox="1"/>
          <p:nvPr/>
        </p:nvSpPr>
        <p:spPr>
          <a:xfrm>
            <a:off x="335360" y="439672"/>
            <a:ext cx="11521280" cy="26421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 algn="just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US" sz="2000" dirty="0">
                <a:latin typeface="Century Gothic" panose="020B0502020202020204" pitchFamily="34" charset="0"/>
                <a:cs typeface="Times New Roman" panose="02020603050405020304" pitchFamily="18" charset="0"/>
              </a:rPr>
              <a:t>The study was conducted in </a:t>
            </a:r>
            <a:r>
              <a:rPr lang="en-US" sz="2000" b="1" dirty="0">
                <a:latin typeface="Century Gothic" panose="020B0502020202020204" pitchFamily="34" charset="0"/>
                <a:cs typeface="Times New Roman" panose="02020603050405020304" pitchFamily="18" charset="0"/>
              </a:rPr>
              <a:t>Varanasi, India </a:t>
            </a:r>
            <a:r>
              <a:rPr lang="en-US" sz="2000" dirty="0">
                <a:latin typeface="Century Gothic" panose="020B0502020202020204" pitchFamily="34" charset="0"/>
                <a:cs typeface="Times New Roman" panose="02020603050405020304" pitchFamily="18" charset="0"/>
              </a:rPr>
              <a:t>a dense, culturally diverse and mobility-intensive city with dynamic urban environments.</a:t>
            </a:r>
          </a:p>
          <a:p>
            <a:pPr marL="342900" indent="-342900" algn="just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US" sz="2000" dirty="0">
                <a:latin typeface="Century Gothic" panose="020B0502020202020204" pitchFamily="34" charset="0"/>
                <a:cs typeface="Times New Roman" panose="02020603050405020304" pitchFamily="18" charset="0"/>
              </a:rPr>
              <a:t>Varanasi hosts </a:t>
            </a:r>
            <a:r>
              <a:rPr lang="en-US" sz="2000" b="1" dirty="0">
                <a:latin typeface="Century Gothic" panose="020B0502020202020204" pitchFamily="34" charset="0"/>
                <a:cs typeface="Times New Roman" panose="02020603050405020304" pitchFamily="18" charset="0"/>
              </a:rPr>
              <a:t>religious, academic</a:t>
            </a:r>
            <a:r>
              <a:rPr lang="en-US" sz="2000" dirty="0">
                <a:latin typeface="Century Gothic" panose="020B0502020202020204" pitchFamily="34" charset="0"/>
                <a:cs typeface="Times New Roman" panose="02020603050405020304" pitchFamily="18" charset="0"/>
              </a:rPr>
              <a:t> and </a:t>
            </a:r>
            <a:r>
              <a:rPr lang="en-US" sz="2000" b="1" dirty="0">
                <a:latin typeface="Century Gothic" panose="020B0502020202020204" pitchFamily="34" charset="0"/>
                <a:cs typeface="Times New Roman" panose="02020603050405020304" pitchFamily="18" charset="0"/>
              </a:rPr>
              <a:t>commercial hubs </a:t>
            </a:r>
            <a:r>
              <a:rPr lang="en-US" sz="2000" dirty="0">
                <a:latin typeface="Century Gothic" panose="020B0502020202020204" pitchFamily="34" charset="0"/>
                <a:cs typeface="Times New Roman" panose="02020603050405020304" pitchFamily="18" charset="0"/>
              </a:rPr>
              <a:t>including Lanka, Vishwanath Temple (BHU), </a:t>
            </a:r>
            <a:r>
              <a:rPr lang="en-US" sz="2000" dirty="0" err="1">
                <a:latin typeface="Century Gothic" panose="020B0502020202020204" pitchFamily="34" charset="0"/>
                <a:cs typeface="Times New Roman" panose="02020603050405020304" pitchFamily="18" charset="0"/>
              </a:rPr>
              <a:t>Godowlia</a:t>
            </a:r>
            <a:r>
              <a:rPr lang="en-US" sz="2000" dirty="0">
                <a:latin typeface="Century Gothic" panose="020B0502020202020204" pitchFamily="34" charset="0"/>
                <a:cs typeface="Times New Roman" panose="02020603050405020304" pitchFamily="18" charset="0"/>
              </a:rPr>
              <a:t> and Kashi Vishwanath Temple representing diverse mobility contexts (NIUA, 2021).</a:t>
            </a:r>
          </a:p>
          <a:p>
            <a:pPr marL="342900" indent="-342900" algn="just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US" sz="2000" b="1" dirty="0">
                <a:latin typeface="Century Gothic" panose="020B0502020202020204" pitchFamily="34" charset="0"/>
                <a:cs typeface="Times New Roman" panose="02020603050405020304" pitchFamily="18" charset="0"/>
              </a:rPr>
              <a:t>Religious precincts </a:t>
            </a:r>
            <a:r>
              <a:rPr lang="en-US" sz="2000" dirty="0">
                <a:latin typeface="Century Gothic" panose="020B0502020202020204" pitchFamily="34" charset="0"/>
                <a:cs typeface="Times New Roman" panose="02020603050405020304" pitchFamily="18" charset="0"/>
              </a:rPr>
              <a:t>show high crowd density and strong surveillance, while </a:t>
            </a:r>
            <a:r>
              <a:rPr lang="en-US" sz="2000" b="1" dirty="0">
                <a:latin typeface="Century Gothic" panose="020B0502020202020204" pitchFamily="34" charset="0"/>
                <a:cs typeface="Times New Roman" panose="02020603050405020304" pitchFamily="18" charset="0"/>
              </a:rPr>
              <a:t>academic zones </a:t>
            </a:r>
            <a:r>
              <a:rPr lang="en-US" sz="2000" dirty="0">
                <a:latin typeface="Century Gothic" panose="020B0502020202020204" pitchFamily="34" charset="0"/>
                <a:cs typeface="Times New Roman" panose="02020603050405020304" pitchFamily="18" charset="0"/>
              </a:rPr>
              <a:t>face challenges of poor lighting and weak monitoring.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9BC6317F-0705-CA4B-975E-2E1FDF79CEBD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56" t="1307" r="1150" b="9676"/>
          <a:stretch>
            <a:fillRect/>
          </a:stretch>
        </p:blipFill>
        <p:spPr bwMode="auto">
          <a:xfrm>
            <a:off x="695400" y="3081870"/>
            <a:ext cx="5005206" cy="322152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grpSp>
        <p:nvGrpSpPr>
          <p:cNvPr id="13" name="Group 12">
            <a:extLst>
              <a:ext uri="{FF2B5EF4-FFF2-40B4-BE49-F238E27FC236}">
                <a16:creationId xmlns:a16="http://schemas.microsoft.com/office/drawing/2014/main" id="{4DADE7C7-E5B0-B58D-E890-B8B0FFF2C3A2}"/>
              </a:ext>
            </a:extLst>
          </p:cNvPr>
          <p:cNvGrpSpPr/>
          <p:nvPr/>
        </p:nvGrpSpPr>
        <p:grpSpPr>
          <a:xfrm>
            <a:off x="6403602" y="3081870"/>
            <a:ext cx="4586796" cy="3221519"/>
            <a:chOff x="5338248" y="3478357"/>
            <a:chExt cx="4223264" cy="2966194"/>
          </a:xfrm>
        </p:grpSpPr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426DDC48-CCCC-8634-5279-D35FF97ED6A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113" t="3841" r="2820" b="1743"/>
            <a:stretch>
              <a:fillRect/>
            </a:stretch>
          </p:blipFill>
          <p:spPr bwMode="auto">
            <a:xfrm>
              <a:off x="5338248" y="3478357"/>
              <a:ext cx="4223264" cy="2966194"/>
            </a:xfrm>
            <a:prstGeom prst="rect">
              <a:avLst/>
            </a:prstGeom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sp>
          <p:nvSpPr>
            <p:cNvPr id="5" name="Oval 4">
              <a:extLst>
                <a:ext uri="{FF2B5EF4-FFF2-40B4-BE49-F238E27FC236}">
                  <a16:creationId xmlns:a16="http://schemas.microsoft.com/office/drawing/2014/main" id="{3951EC6F-15FB-50CD-1253-6A74F3A72B45}"/>
                </a:ext>
              </a:extLst>
            </p:cNvPr>
            <p:cNvSpPr/>
            <p:nvPr/>
          </p:nvSpPr>
          <p:spPr>
            <a:xfrm>
              <a:off x="7041232" y="5805264"/>
              <a:ext cx="216024" cy="216024"/>
            </a:xfrm>
            <a:prstGeom prst="ellipse">
              <a:avLst/>
            </a:prstGeom>
            <a:solidFill>
              <a:srgbClr val="EE0000"/>
            </a:solidFill>
            <a:ln>
              <a:solidFill>
                <a:srgbClr val="EE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IN"/>
            </a:p>
          </p:txBody>
        </p:sp>
        <p:sp>
          <p:nvSpPr>
            <p:cNvPr id="6" name="Oval 5">
              <a:extLst>
                <a:ext uri="{FF2B5EF4-FFF2-40B4-BE49-F238E27FC236}">
                  <a16:creationId xmlns:a16="http://schemas.microsoft.com/office/drawing/2014/main" id="{2784A0A2-4493-A558-051D-554187108C8C}"/>
                </a:ext>
              </a:extLst>
            </p:cNvPr>
            <p:cNvSpPr/>
            <p:nvPr/>
          </p:nvSpPr>
          <p:spPr>
            <a:xfrm>
              <a:off x="7617296" y="5157192"/>
              <a:ext cx="216024" cy="216024"/>
            </a:xfrm>
            <a:prstGeom prst="ellipse">
              <a:avLst/>
            </a:prstGeom>
            <a:solidFill>
              <a:srgbClr val="EE0000"/>
            </a:solidFill>
            <a:ln>
              <a:solidFill>
                <a:srgbClr val="EE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IN"/>
            </a:p>
          </p:txBody>
        </p:sp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84C22D5B-8B0C-D7D8-633A-C59F312F173C}"/>
                </a:ext>
              </a:extLst>
            </p:cNvPr>
            <p:cNvSpPr/>
            <p:nvPr/>
          </p:nvSpPr>
          <p:spPr>
            <a:xfrm>
              <a:off x="7509284" y="3789040"/>
              <a:ext cx="216024" cy="216024"/>
            </a:xfrm>
            <a:prstGeom prst="ellipse">
              <a:avLst/>
            </a:prstGeom>
            <a:solidFill>
              <a:srgbClr val="EE0000"/>
            </a:solidFill>
            <a:ln>
              <a:solidFill>
                <a:srgbClr val="EE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IN"/>
            </a:p>
          </p:txBody>
        </p:sp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37DB404F-F28B-4F44-9592-D3D33CC0BA26}"/>
                </a:ext>
              </a:extLst>
            </p:cNvPr>
            <p:cNvSpPr/>
            <p:nvPr/>
          </p:nvSpPr>
          <p:spPr>
            <a:xfrm>
              <a:off x="7975650" y="3572599"/>
              <a:ext cx="216024" cy="216024"/>
            </a:xfrm>
            <a:prstGeom prst="ellipse">
              <a:avLst/>
            </a:prstGeom>
            <a:solidFill>
              <a:srgbClr val="EE0000"/>
            </a:solidFill>
            <a:ln>
              <a:solidFill>
                <a:srgbClr val="EE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IN"/>
            </a:p>
          </p:txBody>
        </p:sp>
      </p:grpSp>
      <p:sp>
        <p:nvSpPr>
          <p:cNvPr id="10" name="TextBox 9">
            <a:extLst>
              <a:ext uri="{FF2B5EF4-FFF2-40B4-BE49-F238E27FC236}">
                <a16:creationId xmlns:a16="http://schemas.microsoft.com/office/drawing/2014/main" id="{BEED6E87-569F-3BA4-2DED-BD5BD1E65CAF}"/>
              </a:ext>
            </a:extLst>
          </p:cNvPr>
          <p:cNvSpPr txBox="1"/>
          <p:nvPr/>
        </p:nvSpPr>
        <p:spPr>
          <a:xfrm>
            <a:off x="6403601" y="6300390"/>
            <a:ext cx="4761069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IN" sz="1600" dirty="0">
                <a:latin typeface="Century Gothic" panose="020B0502020202020204" pitchFamily="34" charset="0"/>
                <a:ea typeface="Times New Roman" panose="02020603050405020304" pitchFamily="18" charset="0"/>
              </a:rPr>
              <a:t>Fig. 3: Survey areas located in Varanasi, India</a:t>
            </a:r>
            <a:endParaRPr lang="en-IN" sz="1600" dirty="0">
              <a:latin typeface="Century Gothic" panose="020B0502020202020204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3D4BA023-F9E9-9A9D-8173-BE5A87A1E271}"/>
              </a:ext>
            </a:extLst>
          </p:cNvPr>
          <p:cNvSpPr txBox="1"/>
          <p:nvPr/>
        </p:nvSpPr>
        <p:spPr>
          <a:xfrm>
            <a:off x="717116" y="6303780"/>
            <a:ext cx="4972044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>
              <a:defRPr sz="1600">
                <a:effectLst/>
                <a:latin typeface="Times New Roman" panose="02020603050405020304" pitchFamily="18" charset="0"/>
                <a:ea typeface="Times New Roman" panose="02020603050405020304" pitchFamily="18" charset="0"/>
              </a:defRPr>
            </a:lvl1pPr>
          </a:lstStyle>
          <a:p>
            <a:r>
              <a:rPr lang="en-IN" dirty="0">
                <a:latin typeface="Century Gothic" panose="020B0502020202020204" pitchFamily="34" charset="0"/>
              </a:rPr>
              <a:t>Fig. 2: Location map of Varanasi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AC63DCA-3BE0-9358-4C15-101AD0B1B5DE}"/>
              </a:ext>
            </a:extLst>
          </p:cNvPr>
          <p:cNvSpPr txBox="1"/>
          <p:nvPr/>
        </p:nvSpPr>
        <p:spPr>
          <a:xfrm>
            <a:off x="0" y="1"/>
            <a:ext cx="12192000" cy="430887"/>
          </a:xfrm>
          <a:prstGeom prst="rect">
            <a:avLst/>
          </a:prstGeom>
          <a:solidFill>
            <a:srgbClr val="000000"/>
          </a:solidFill>
        </p:spPr>
        <p:txBody>
          <a:bodyPr wrap="square">
            <a:spAutoFit/>
          </a:bodyPr>
          <a:lstStyle/>
          <a:p>
            <a:pPr>
              <a:buNone/>
            </a:pPr>
            <a:r>
              <a:rPr lang="en-US" sz="2200" b="1" dirty="0">
                <a:solidFill>
                  <a:schemeClr val="bg1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Study area &amp; Context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0AA4E96-85F2-A813-837A-07A394CE57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13446" y="6356350"/>
            <a:ext cx="2743200" cy="365125"/>
          </a:xfrm>
        </p:spPr>
        <p:txBody>
          <a:bodyPr vert="horz" lIns="91440" tIns="45720" rIns="91440" bIns="45720" rtlCol="0" anchor="ctr"/>
          <a:lstStyle/>
          <a:p>
            <a:fld id="{7D19B56E-10A2-4982-9AE0-A2CE41B156EB}" type="slidenum">
              <a:rPr lang="en-IN">
                <a:latin typeface="Century Gothic" panose="020B0502020202020204" pitchFamily="34" charset="0"/>
              </a:rPr>
              <a:pPr/>
              <a:t>5</a:t>
            </a:fld>
            <a:endParaRPr lang="en-IN" dirty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5934460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8A22D4D-BD24-60FA-E03C-4783D3C751D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A43A799C-CFE0-D362-07EE-C93634DA7A31}"/>
              </a:ext>
            </a:extLst>
          </p:cNvPr>
          <p:cNvSpPr txBox="1"/>
          <p:nvPr/>
        </p:nvSpPr>
        <p:spPr>
          <a:xfrm>
            <a:off x="335360" y="439672"/>
            <a:ext cx="11521280" cy="190353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 algn="just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US" sz="2000" b="1" dirty="0">
                <a:latin typeface="Century Gothic" panose="020B0502020202020204" pitchFamily="34" charset="0"/>
                <a:cs typeface="Times New Roman" panose="02020603050405020304" pitchFamily="18" charset="0"/>
              </a:rPr>
              <a:t>Survey routes:</a:t>
            </a:r>
          </a:p>
          <a:p>
            <a:pPr marL="800100" lvl="1" indent="-342900" algn="just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US" sz="2000" dirty="0">
                <a:latin typeface="Century Gothic" panose="020B0502020202020204" pitchFamily="34" charset="0"/>
                <a:cs typeface="Times New Roman" panose="02020603050405020304" pitchFamily="18" charset="0"/>
              </a:rPr>
              <a:t>Route 1: Vishwanath Temple (BHU) → Lanka</a:t>
            </a:r>
          </a:p>
          <a:p>
            <a:pPr marL="800100" lvl="1" indent="-342900" algn="just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US" sz="2000" dirty="0">
                <a:latin typeface="Century Gothic" panose="020B0502020202020204" pitchFamily="34" charset="0"/>
                <a:cs typeface="Times New Roman" panose="02020603050405020304" pitchFamily="18" charset="0"/>
              </a:rPr>
              <a:t>Route 2: </a:t>
            </a:r>
            <a:r>
              <a:rPr lang="en-US" sz="2000" dirty="0" err="1">
                <a:latin typeface="Century Gothic" panose="020B0502020202020204" pitchFamily="34" charset="0"/>
                <a:cs typeface="Times New Roman" panose="02020603050405020304" pitchFamily="18" charset="0"/>
              </a:rPr>
              <a:t>Godowlia</a:t>
            </a:r>
            <a:r>
              <a:rPr lang="en-US" sz="2000" dirty="0">
                <a:latin typeface="Century Gothic" panose="020B0502020202020204" pitchFamily="34" charset="0"/>
                <a:cs typeface="Times New Roman" panose="02020603050405020304" pitchFamily="18" charset="0"/>
              </a:rPr>
              <a:t> → Shri Kashi Vishwanath Temple</a:t>
            </a:r>
          </a:p>
          <a:p>
            <a:pPr marL="342900" indent="-342900" algn="just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US" sz="2000" dirty="0">
                <a:latin typeface="Century Gothic" panose="020B0502020202020204" pitchFamily="34" charset="0"/>
                <a:cs typeface="Times New Roman" panose="02020603050405020304" pitchFamily="18" charset="0"/>
              </a:rPr>
              <a:t>These sites capture varied </a:t>
            </a:r>
            <a:r>
              <a:rPr lang="en-US" sz="2000" b="1" dirty="0">
                <a:latin typeface="Century Gothic" panose="020B0502020202020204" pitchFamily="34" charset="0"/>
                <a:cs typeface="Times New Roman" panose="02020603050405020304" pitchFamily="18" charset="0"/>
              </a:rPr>
              <a:t>spatial forms, crowd dynamics </a:t>
            </a:r>
            <a:r>
              <a:rPr lang="en-US" sz="2000" dirty="0">
                <a:latin typeface="Century Gothic" panose="020B0502020202020204" pitchFamily="34" charset="0"/>
                <a:cs typeface="Times New Roman" panose="02020603050405020304" pitchFamily="18" charset="0"/>
              </a:rPr>
              <a:t>and </a:t>
            </a:r>
            <a:r>
              <a:rPr lang="en-US" sz="2000" b="1" dirty="0">
                <a:latin typeface="Century Gothic" panose="020B0502020202020204" pitchFamily="34" charset="0"/>
                <a:cs typeface="Times New Roman" panose="02020603050405020304" pitchFamily="18" charset="0"/>
              </a:rPr>
              <a:t>temporal patterns</a:t>
            </a:r>
            <a:r>
              <a:rPr lang="en-US" sz="2000" dirty="0">
                <a:latin typeface="Century Gothic" panose="020B0502020202020204" pitchFamily="34" charset="0"/>
                <a:cs typeface="Times New Roman" panose="02020603050405020304" pitchFamily="18" charset="0"/>
              </a:rPr>
              <a:t>, offering a holistic context for assessing public safety in dynamic urban spaces.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59B70496-CE6D-B4E9-59DE-CA9CA9B79443}"/>
              </a:ext>
            </a:extLst>
          </p:cNvPr>
          <p:cNvSpPr txBox="1"/>
          <p:nvPr/>
        </p:nvSpPr>
        <p:spPr>
          <a:xfrm>
            <a:off x="0" y="1"/>
            <a:ext cx="12192000" cy="430887"/>
          </a:xfrm>
          <a:prstGeom prst="rect">
            <a:avLst/>
          </a:prstGeom>
          <a:solidFill>
            <a:srgbClr val="000000"/>
          </a:solidFill>
        </p:spPr>
        <p:txBody>
          <a:bodyPr wrap="square">
            <a:spAutoFit/>
          </a:bodyPr>
          <a:lstStyle/>
          <a:p>
            <a:pPr>
              <a:buNone/>
            </a:pPr>
            <a:r>
              <a:rPr lang="en-US" sz="2200" b="1" dirty="0">
                <a:solidFill>
                  <a:schemeClr val="bg1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Study area &amp; Context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CA71ADB4-487E-DB65-1135-50771F31C6BD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81"/>
          <a:stretch>
            <a:fillRect/>
          </a:stretch>
        </p:blipFill>
        <p:spPr bwMode="auto">
          <a:xfrm>
            <a:off x="695400" y="2384705"/>
            <a:ext cx="4794926" cy="3513572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BE551523-D15E-FEAF-404D-32A009FF074E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86"/>
          <a:stretch>
            <a:fillRect/>
          </a:stretch>
        </p:blipFill>
        <p:spPr bwMode="auto">
          <a:xfrm>
            <a:off x="6180391" y="2384705"/>
            <a:ext cx="4740145" cy="3513572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027DCCDC-461B-CF7F-C774-A5AA90393528}"/>
              </a:ext>
            </a:extLst>
          </p:cNvPr>
          <p:cNvSpPr txBox="1"/>
          <p:nvPr/>
        </p:nvSpPr>
        <p:spPr>
          <a:xfrm>
            <a:off x="6180392" y="5898276"/>
            <a:ext cx="4740143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IN" sz="1600" dirty="0">
                <a:latin typeface="Century Gothic" panose="020B0502020202020204" pitchFamily="34" charset="0"/>
                <a:ea typeface="Times New Roman" panose="02020603050405020304" pitchFamily="18" charset="0"/>
              </a:rPr>
              <a:t>Fig. 5: Survey routes and street views (</a:t>
            </a:r>
            <a:r>
              <a:rPr lang="en-IN" sz="1600" dirty="0" err="1">
                <a:latin typeface="Century Gothic" panose="020B0502020202020204" pitchFamily="34" charset="0"/>
                <a:ea typeface="Times New Roman" panose="02020603050405020304" pitchFamily="18" charset="0"/>
              </a:rPr>
              <a:t>Godowlia</a:t>
            </a:r>
            <a:r>
              <a:rPr lang="en-IN" sz="1600" dirty="0">
                <a:latin typeface="Century Gothic" panose="020B0502020202020204" pitchFamily="34" charset="0"/>
                <a:ea typeface="Times New Roman" panose="02020603050405020304" pitchFamily="18" charset="0"/>
              </a:rPr>
              <a:t> and Shri Kashi Vishwanath Temple)</a:t>
            </a:r>
            <a:endParaRPr lang="en-IN" sz="1600" dirty="0">
              <a:latin typeface="Century Gothic" panose="020B0502020202020204" pitchFamily="34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43345790-81B0-AA85-80F0-2342E36B11F8}"/>
              </a:ext>
            </a:extLst>
          </p:cNvPr>
          <p:cNvSpPr txBox="1"/>
          <p:nvPr/>
        </p:nvSpPr>
        <p:spPr>
          <a:xfrm>
            <a:off x="695399" y="5898275"/>
            <a:ext cx="4794925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IN" sz="1600" dirty="0">
                <a:latin typeface="Century Gothic" panose="020B0502020202020204" pitchFamily="34" charset="0"/>
                <a:ea typeface="Times New Roman" panose="02020603050405020304" pitchFamily="18" charset="0"/>
              </a:rPr>
              <a:t>Fig. 4: Survey routes and street views (Vishwanath Temple and Lanka)</a:t>
            </a:r>
            <a:endParaRPr lang="en-IN" sz="1600" dirty="0">
              <a:latin typeface="Century Gothic" panose="020B0502020202020204" pitchFamily="34" charset="0"/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F88A5C4A-8995-1145-9E66-9E163DF0FB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13440" y="6356350"/>
            <a:ext cx="2743200" cy="365125"/>
          </a:xfrm>
        </p:spPr>
        <p:txBody>
          <a:bodyPr vert="horz" lIns="91440" tIns="45720" rIns="91440" bIns="45720" rtlCol="0" anchor="ctr"/>
          <a:lstStyle/>
          <a:p>
            <a:fld id="{7D19B56E-10A2-4982-9AE0-A2CE41B156EB}" type="slidenum">
              <a:rPr lang="en-IN">
                <a:latin typeface="Century Gothic" panose="020B0502020202020204" pitchFamily="34" charset="0"/>
              </a:rPr>
              <a:pPr/>
              <a:t>6</a:t>
            </a:fld>
            <a:endParaRPr lang="en-IN" dirty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6757680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DE3F880-2519-AEE6-B991-D5F964BFF40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>
            <a:extLst>
              <a:ext uri="{FF2B5EF4-FFF2-40B4-BE49-F238E27FC236}">
                <a16:creationId xmlns:a16="http://schemas.microsoft.com/office/drawing/2014/main" id="{9A9B467D-86D3-AD9F-7EF4-AFA7D96DA193}"/>
              </a:ext>
            </a:extLst>
          </p:cNvPr>
          <p:cNvSpPr txBox="1"/>
          <p:nvPr/>
        </p:nvSpPr>
        <p:spPr>
          <a:xfrm>
            <a:off x="0" y="1"/>
            <a:ext cx="12192000" cy="430887"/>
          </a:xfrm>
          <a:prstGeom prst="rect">
            <a:avLst/>
          </a:prstGeom>
          <a:solidFill>
            <a:srgbClr val="000000"/>
          </a:solidFill>
        </p:spPr>
        <p:txBody>
          <a:bodyPr wrap="square">
            <a:spAutoFit/>
          </a:bodyPr>
          <a:lstStyle/>
          <a:p>
            <a:pPr>
              <a:buNone/>
            </a:pPr>
            <a:r>
              <a:rPr lang="en-US" sz="2200" b="1" dirty="0">
                <a:solidFill>
                  <a:schemeClr val="bg1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Study area &amp; Context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D831071D-5DF4-4BD1-AAD0-6CD82450F551}"/>
              </a:ext>
            </a:extLst>
          </p:cNvPr>
          <p:cNvSpPr txBox="1"/>
          <p:nvPr/>
        </p:nvSpPr>
        <p:spPr>
          <a:xfrm>
            <a:off x="541404" y="6273225"/>
            <a:ext cx="10454709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IN" sz="1600" dirty="0">
                <a:latin typeface="Century Gothic" panose="020B0502020202020204" pitchFamily="34" charset="0"/>
                <a:ea typeface="Times New Roman" panose="02020603050405020304" pitchFamily="18" charset="0"/>
              </a:rPr>
              <a:t>Fig. 6: Street views images depicting pedestrian flows, crowd dynamics, parking conditions and infrastructure challenges across different urban settings</a:t>
            </a:r>
            <a:endParaRPr lang="en-IN" sz="1600" dirty="0">
              <a:latin typeface="Century Gothic" panose="020B0502020202020204" pitchFamily="34" charset="0"/>
            </a:endParaRPr>
          </a:p>
        </p:txBody>
      </p:sp>
      <p:pic>
        <p:nvPicPr>
          <p:cNvPr id="1032" name="Picture 2">
            <a:extLst>
              <a:ext uri="{FF2B5EF4-FFF2-40B4-BE49-F238E27FC236}">
                <a16:creationId xmlns:a16="http://schemas.microsoft.com/office/drawing/2014/main" id="{5C6F7200-F314-82AF-EB12-EE76AD9AD38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405" y="443304"/>
            <a:ext cx="2163809" cy="28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1" name="Picture 3">
            <a:extLst>
              <a:ext uri="{FF2B5EF4-FFF2-40B4-BE49-F238E27FC236}">
                <a16:creationId xmlns:a16="http://schemas.microsoft.com/office/drawing/2014/main" id="{89DBE623-7570-1F09-06EB-9EB73138197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23865" y="443304"/>
            <a:ext cx="2163809" cy="28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11">
            <a:extLst>
              <a:ext uri="{FF2B5EF4-FFF2-40B4-BE49-F238E27FC236}">
                <a16:creationId xmlns:a16="http://schemas.microsoft.com/office/drawing/2014/main" id="{EB8239DC-2260-B8E5-8B9A-353B8265BE8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59996" y="443304"/>
            <a:ext cx="2163809" cy="28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10">
            <a:extLst>
              <a:ext uri="{FF2B5EF4-FFF2-40B4-BE49-F238E27FC236}">
                <a16:creationId xmlns:a16="http://schemas.microsoft.com/office/drawing/2014/main" id="{AC1C99EE-7E62-7745-2ED2-64000E799CA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32304" y="465155"/>
            <a:ext cx="2163809" cy="28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6">
            <a:extLst>
              <a:ext uri="{FF2B5EF4-FFF2-40B4-BE49-F238E27FC236}">
                <a16:creationId xmlns:a16="http://schemas.microsoft.com/office/drawing/2014/main" id="{437B49A0-9FD6-582D-26E2-3357A682F86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404" y="3402222"/>
            <a:ext cx="2163809" cy="28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8">
            <a:extLst>
              <a:ext uri="{FF2B5EF4-FFF2-40B4-BE49-F238E27FC236}">
                <a16:creationId xmlns:a16="http://schemas.microsoft.com/office/drawing/2014/main" id="{8AEA45F4-F85D-8139-0439-D7D8C0A09EF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5244" y="3387589"/>
            <a:ext cx="2163809" cy="28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12">
            <a:extLst>
              <a:ext uri="{FF2B5EF4-FFF2-40B4-BE49-F238E27FC236}">
                <a16:creationId xmlns:a16="http://schemas.microsoft.com/office/drawing/2014/main" id="{90319A13-14D9-2644-17DA-D8BEC8179DD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8774" y="3402222"/>
            <a:ext cx="2163809" cy="28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5" name="Picture 4">
            <a:extLst>
              <a:ext uri="{FF2B5EF4-FFF2-40B4-BE49-F238E27FC236}">
                <a16:creationId xmlns:a16="http://schemas.microsoft.com/office/drawing/2014/main" id="{D078D744-21A5-4D3D-D7EA-AC2A553FC5B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32304" y="3402222"/>
            <a:ext cx="2163809" cy="28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B9BF9A99-FC16-BAC2-F347-7A71A9C628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20336" y="6356350"/>
            <a:ext cx="2743200" cy="365125"/>
          </a:xfrm>
        </p:spPr>
        <p:txBody>
          <a:bodyPr vert="horz" lIns="91440" tIns="45720" rIns="91440" bIns="45720" rtlCol="0" anchor="ctr"/>
          <a:lstStyle/>
          <a:p>
            <a:fld id="{7D19B56E-10A2-4982-9AE0-A2CE41B156EB}" type="slidenum">
              <a:rPr lang="en-IN">
                <a:latin typeface="Century Gothic" panose="020B0502020202020204" pitchFamily="34" charset="0"/>
              </a:rPr>
              <a:pPr/>
              <a:t>7</a:t>
            </a:fld>
            <a:endParaRPr lang="en-IN" dirty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3947083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D7D0ACA-FB23-45BE-488E-D3D24C029A8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AF231170-07FB-48C4-AE26-0C88B17FCF6D}"/>
              </a:ext>
            </a:extLst>
          </p:cNvPr>
          <p:cNvSpPr txBox="1"/>
          <p:nvPr/>
        </p:nvSpPr>
        <p:spPr>
          <a:xfrm>
            <a:off x="335360" y="439672"/>
            <a:ext cx="11521280" cy="52275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 algn="just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US" sz="2000" dirty="0">
                <a:latin typeface="Century Gothic" panose="020B0502020202020204" pitchFamily="34" charset="0"/>
                <a:cs typeface="Times New Roman" panose="02020603050405020304" pitchFamily="18" charset="0"/>
              </a:rPr>
              <a:t>Used a </a:t>
            </a:r>
            <a:r>
              <a:rPr lang="en-US" sz="2000" b="1" dirty="0">
                <a:latin typeface="Century Gothic" panose="020B0502020202020204" pitchFamily="34" charset="0"/>
                <a:cs typeface="Times New Roman" panose="02020603050405020304" pitchFamily="18" charset="0"/>
              </a:rPr>
              <a:t>mixed-method approach </a:t>
            </a:r>
            <a:r>
              <a:rPr lang="en-US" sz="2000" dirty="0">
                <a:latin typeface="Century Gothic" panose="020B0502020202020204" pitchFamily="34" charset="0"/>
                <a:cs typeface="Times New Roman" panose="02020603050405020304" pitchFamily="18" charset="0"/>
              </a:rPr>
              <a:t>combining spatial mapping, reconnaissance surveys, user perception surveys and statistical analysis to assess safety in dynamic urban spaces of Varanasi, India.</a:t>
            </a:r>
          </a:p>
          <a:p>
            <a:pPr marL="342900" indent="-342900" algn="just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US" sz="2000" b="1" dirty="0">
                <a:latin typeface="Century Gothic" panose="020B0502020202020204" pitchFamily="34" charset="0"/>
                <a:cs typeface="Times New Roman" panose="02020603050405020304" pitchFamily="18" charset="0"/>
              </a:rPr>
              <a:t>Research Design:</a:t>
            </a:r>
          </a:p>
          <a:p>
            <a:pPr marL="365125" lvl="1" algn="just">
              <a:lnSpc>
                <a:spcPct val="120000"/>
              </a:lnSpc>
            </a:pPr>
            <a:r>
              <a:rPr lang="en-US" sz="2000" dirty="0">
                <a:latin typeface="Century Gothic" panose="020B0502020202020204" pitchFamily="34" charset="0"/>
                <a:cs typeface="Times New Roman" panose="02020603050405020304" pitchFamily="18" charset="0"/>
              </a:rPr>
              <a:t>Comparative and exploratory; four purposively selected sites Lanka, Vishwanath Temple (BHU), </a:t>
            </a:r>
            <a:r>
              <a:rPr lang="en-US" sz="2000" dirty="0" err="1">
                <a:latin typeface="Century Gothic" panose="020B0502020202020204" pitchFamily="34" charset="0"/>
                <a:cs typeface="Times New Roman" panose="02020603050405020304" pitchFamily="18" charset="0"/>
              </a:rPr>
              <a:t>Godowlia</a:t>
            </a:r>
            <a:r>
              <a:rPr lang="en-US" sz="2000" dirty="0">
                <a:latin typeface="Century Gothic" panose="020B0502020202020204" pitchFamily="34" charset="0"/>
                <a:cs typeface="Times New Roman" panose="02020603050405020304" pitchFamily="18" charset="0"/>
              </a:rPr>
              <a:t> and Kashi Vishwanath Temple.</a:t>
            </a:r>
          </a:p>
          <a:p>
            <a:pPr marL="342900" indent="-342900" algn="just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US" sz="2000" b="1" dirty="0">
                <a:latin typeface="Century Gothic" panose="020B0502020202020204" pitchFamily="34" charset="0"/>
                <a:cs typeface="Times New Roman" panose="02020603050405020304" pitchFamily="18" charset="0"/>
              </a:rPr>
              <a:t>Data Collection:</a:t>
            </a:r>
          </a:p>
          <a:p>
            <a:pPr marL="800100" lvl="1" indent="-342900" algn="just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US" sz="2000" b="1" dirty="0">
                <a:latin typeface="Century Gothic" panose="020B0502020202020204" pitchFamily="34" charset="0"/>
                <a:cs typeface="Times New Roman" panose="02020603050405020304" pitchFamily="18" charset="0"/>
              </a:rPr>
              <a:t>GIS mapping </a:t>
            </a:r>
            <a:r>
              <a:rPr lang="en-US" sz="2000" dirty="0">
                <a:latin typeface="Century Gothic" panose="020B0502020202020204" pitchFamily="34" charset="0"/>
                <a:cs typeface="Times New Roman" panose="02020603050405020304" pitchFamily="18" charset="0"/>
              </a:rPr>
              <a:t>and </a:t>
            </a:r>
            <a:r>
              <a:rPr lang="en-US" sz="2000" b="1" dirty="0">
                <a:latin typeface="Century Gothic" panose="020B0502020202020204" pitchFamily="34" charset="0"/>
                <a:cs typeface="Times New Roman" panose="02020603050405020304" pitchFamily="18" charset="0"/>
              </a:rPr>
              <a:t>field observations </a:t>
            </a:r>
            <a:r>
              <a:rPr lang="en-US" sz="2000" dirty="0">
                <a:latin typeface="Century Gothic" panose="020B0502020202020204" pitchFamily="34" charset="0"/>
                <a:cs typeface="Times New Roman" panose="02020603050405020304" pitchFamily="18" charset="0"/>
              </a:rPr>
              <a:t>at different times of day.</a:t>
            </a:r>
          </a:p>
          <a:p>
            <a:pPr marL="800100" lvl="1" indent="-342900" algn="just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US" sz="2000" b="1" dirty="0">
                <a:latin typeface="Century Gothic" panose="020B0502020202020204" pitchFamily="34" charset="0"/>
                <a:cs typeface="Times New Roman" panose="02020603050405020304" pitchFamily="18" charset="0"/>
              </a:rPr>
              <a:t>Structured questionnaire </a:t>
            </a:r>
            <a:r>
              <a:rPr lang="en-US" sz="2000" dirty="0">
                <a:latin typeface="Century Gothic" panose="020B0502020202020204" pitchFamily="34" charset="0"/>
                <a:cs typeface="Times New Roman" panose="02020603050405020304" pitchFamily="18" charset="0"/>
              </a:rPr>
              <a:t>on lighting, surveillance, crowding, harassment, theft and emergencies.</a:t>
            </a:r>
          </a:p>
          <a:p>
            <a:pPr marL="342900" indent="-342900" algn="just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US" sz="2000" b="1" dirty="0">
                <a:latin typeface="Century Gothic" panose="020B0502020202020204" pitchFamily="34" charset="0"/>
                <a:cs typeface="Times New Roman" panose="02020603050405020304" pitchFamily="18" charset="0"/>
              </a:rPr>
              <a:t>Sampling &amp; Analysis:</a:t>
            </a:r>
          </a:p>
          <a:p>
            <a:pPr marL="365125" lvl="1" algn="just">
              <a:lnSpc>
                <a:spcPct val="120000"/>
              </a:lnSpc>
            </a:pPr>
            <a:r>
              <a:rPr lang="en-US" sz="2000" b="1" dirty="0">
                <a:latin typeface="Century Gothic" panose="020B0502020202020204" pitchFamily="34" charset="0"/>
                <a:cs typeface="Times New Roman" panose="02020603050405020304" pitchFamily="18" charset="0"/>
              </a:rPr>
              <a:t>Purposive sampling </a:t>
            </a:r>
            <a:r>
              <a:rPr lang="en-US" sz="2000" dirty="0">
                <a:latin typeface="Century Gothic" panose="020B0502020202020204" pitchFamily="34" charset="0"/>
                <a:cs typeface="Times New Roman" panose="02020603050405020304" pitchFamily="18" charset="0"/>
              </a:rPr>
              <a:t>of 174 respondents across diverse groups.</a:t>
            </a:r>
          </a:p>
          <a:p>
            <a:pPr marL="365125" lvl="1" algn="just">
              <a:lnSpc>
                <a:spcPct val="120000"/>
              </a:lnSpc>
            </a:pPr>
            <a:r>
              <a:rPr lang="en-US" sz="2000" dirty="0">
                <a:latin typeface="Century Gothic" panose="020B0502020202020204" pitchFamily="34" charset="0"/>
                <a:cs typeface="Times New Roman" panose="02020603050405020304" pitchFamily="18" charset="0"/>
              </a:rPr>
              <a:t>Applied </a:t>
            </a:r>
            <a:r>
              <a:rPr lang="en-US" sz="2000" b="1" dirty="0">
                <a:latin typeface="Century Gothic" panose="020B0502020202020204" pitchFamily="34" charset="0"/>
                <a:cs typeface="Times New Roman" panose="02020603050405020304" pitchFamily="18" charset="0"/>
              </a:rPr>
              <a:t>descriptive statistics</a:t>
            </a:r>
            <a:r>
              <a:rPr lang="en-US" sz="2000" dirty="0">
                <a:latin typeface="Century Gothic" panose="020B0502020202020204" pitchFamily="34" charset="0"/>
                <a:cs typeface="Times New Roman" panose="02020603050405020304" pitchFamily="18" charset="0"/>
              </a:rPr>
              <a:t>, chi-square test, correlation, factor analysis and SEM to link spatial and perceptual data.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1EC45FE8-28B2-DCC9-4B32-282D3C4FE9EF}"/>
              </a:ext>
            </a:extLst>
          </p:cNvPr>
          <p:cNvSpPr txBox="1"/>
          <p:nvPr/>
        </p:nvSpPr>
        <p:spPr>
          <a:xfrm>
            <a:off x="0" y="1"/>
            <a:ext cx="12192000" cy="430887"/>
          </a:xfrm>
          <a:prstGeom prst="rect">
            <a:avLst/>
          </a:prstGeom>
          <a:solidFill>
            <a:srgbClr val="000000"/>
          </a:solidFill>
        </p:spPr>
        <p:txBody>
          <a:bodyPr wrap="square">
            <a:spAutoFit/>
          </a:bodyPr>
          <a:lstStyle/>
          <a:p>
            <a:pPr>
              <a:buNone/>
            </a:pPr>
            <a:r>
              <a:rPr lang="en-US" sz="2200" b="1" dirty="0">
                <a:solidFill>
                  <a:schemeClr val="bg1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Methodology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E9ABD6D6-BD71-EEE5-2B28-BC13371D40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13440" y="6356350"/>
            <a:ext cx="2743200" cy="365125"/>
          </a:xfrm>
        </p:spPr>
        <p:txBody>
          <a:bodyPr vert="horz" lIns="91440" tIns="45720" rIns="91440" bIns="45720" rtlCol="0" anchor="ctr"/>
          <a:lstStyle/>
          <a:p>
            <a:fld id="{7D19B56E-10A2-4982-9AE0-A2CE41B156EB}" type="slidenum">
              <a:rPr lang="en-IN">
                <a:latin typeface="Century Gothic" panose="020B0502020202020204" pitchFamily="34" charset="0"/>
              </a:rPr>
              <a:pPr/>
              <a:t>8</a:t>
            </a:fld>
            <a:endParaRPr lang="en-IN" dirty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7772124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CE34483-4609-5453-49DD-BA51066E96D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>
            <a:extLst>
              <a:ext uri="{FF2B5EF4-FFF2-40B4-BE49-F238E27FC236}">
                <a16:creationId xmlns:a16="http://schemas.microsoft.com/office/drawing/2014/main" id="{8CFAE3CB-F29E-C081-4A28-EA4636E19F20}"/>
              </a:ext>
            </a:extLst>
          </p:cNvPr>
          <p:cNvSpPr txBox="1"/>
          <p:nvPr/>
        </p:nvSpPr>
        <p:spPr>
          <a:xfrm>
            <a:off x="0" y="1"/>
            <a:ext cx="12192000" cy="430887"/>
          </a:xfrm>
          <a:prstGeom prst="rect">
            <a:avLst/>
          </a:prstGeom>
          <a:solidFill>
            <a:srgbClr val="000000"/>
          </a:solidFill>
        </p:spPr>
        <p:txBody>
          <a:bodyPr wrap="square">
            <a:spAutoFit/>
          </a:bodyPr>
          <a:lstStyle/>
          <a:p>
            <a:pPr>
              <a:buNone/>
            </a:pPr>
            <a:r>
              <a:rPr lang="en-US" sz="2200" b="1" dirty="0">
                <a:solidFill>
                  <a:schemeClr val="bg1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Site-Wise Safety Insights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46EB13C-76F8-5AB1-26AF-25640315B71B}"/>
              </a:ext>
            </a:extLst>
          </p:cNvPr>
          <p:cNvSpPr txBox="1"/>
          <p:nvPr/>
        </p:nvSpPr>
        <p:spPr>
          <a:xfrm>
            <a:off x="2243572" y="426465"/>
            <a:ext cx="7704856" cy="34558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600" dirty="0">
                <a:latin typeface="Century Gothic" panose="020B0502020202020204" pitchFamily="34" charset="0"/>
                <a:ea typeface="Times New Roman" panose="02020603050405020304" pitchFamily="18" charset="0"/>
              </a:rPr>
              <a:t>Table 3: Chi-square tabulation of location vs. safety perception</a:t>
            </a:r>
          </a:p>
        </p:txBody>
      </p: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7E62AA9C-0D53-822B-6558-6CB8E0889BD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8640721"/>
              </p:ext>
            </p:extLst>
          </p:nvPr>
        </p:nvGraphicFramePr>
        <p:xfrm>
          <a:off x="2243572" y="772048"/>
          <a:ext cx="7704857" cy="3735078"/>
        </p:xfrm>
        <a:graphic>
          <a:graphicData uri="http://schemas.openxmlformats.org/drawingml/2006/table">
            <a:tbl>
              <a:tblPr firstRow="1" firstCol="1" bandRow="1">
                <a:tableStyleId>{9D7B26C5-4107-4FEC-AEDC-1716B250A1EF}</a:tableStyleId>
              </a:tblPr>
              <a:tblGrid>
                <a:gridCol w="3384376">
                  <a:extLst>
                    <a:ext uri="{9D8B030D-6E8A-4147-A177-3AD203B41FA5}">
                      <a16:colId xmlns:a16="http://schemas.microsoft.com/office/drawing/2014/main" val="1480283194"/>
                    </a:ext>
                  </a:extLst>
                </a:gridCol>
                <a:gridCol w="1512168">
                  <a:extLst>
                    <a:ext uri="{9D8B030D-6E8A-4147-A177-3AD203B41FA5}">
                      <a16:colId xmlns:a16="http://schemas.microsoft.com/office/drawing/2014/main" val="1312091861"/>
                    </a:ext>
                  </a:extLst>
                </a:gridCol>
                <a:gridCol w="1565594">
                  <a:extLst>
                    <a:ext uri="{9D8B030D-6E8A-4147-A177-3AD203B41FA5}">
                      <a16:colId xmlns:a16="http://schemas.microsoft.com/office/drawing/2014/main" val="3125227758"/>
                    </a:ext>
                  </a:extLst>
                </a:gridCol>
                <a:gridCol w="1242719">
                  <a:extLst>
                    <a:ext uri="{9D8B030D-6E8A-4147-A177-3AD203B41FA5}">
                      <a16:colId xmlns:a16="http://schemas.microsoft.com/office/drawing/2014/main" val="3623335558"/>
                    </a:ext>
                  </a:extLst>
                </a:gridCol>
              </a:tblGrid>
              <a:tr h="179166">
                <a:tc rowSpan="2">
                  <a:txBody>
                    <a:bodyPr/>
                    <a:lstStyle/>
                    <a:p>
                      <a:pPr marR="87630">
                        <a:lnSpc>
                          <a:spcPct val="103000"/>
                        </a:lnSpc>
                        <a:buNone/>
                      </a:pPr>
                      <a:r>
                        <a:rPr lang="en-IN" sz="1600" dirty="0">
                          <a:effectLst/>
                          <a:latin typeface="Century Gothic" panose="020B0502020202020204" pitchFamily="34" charset="0"/>
                          <a:cs typeface="Times New Roman" panose="02020603050405020304" pitchFamily="18" charset="0"/>
                        </a:rPr>
                        <a:t>Location of survey</a:t>
                      </a:r>
                      <a:endParaRPr lang="en-IN" sz="1600" dirty="0"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gridSpan="2">
                  <a:txBody>
                    <a:bodyPr/>
                    <a:lstStyle/>
                    <a:p>
                      <a:pPr marR="87630" algn="ctr">
                        <a:lnSpc>
                          <a:spcPct val="103000"/>
                        </a:lnSpc>
                        <a:buNone/>
                      </a:pPr>
                      <a:r>
                        <a:rPr lang="en-IN" sz="1600">
                          <a:effectLst/>
                          <a:latin typeface="Century Gothic" panose="020B0502020202020204" pitchFamily="34" charset="0"/>
                          <a:cs typeface="Times New Roman" panose="02020603050405020304" pitchFamily="18" charset="0"/>
                        </a:rPr>
                        <a:t>Do you feel safe</a:t>
                      </a:r>
                      <a:endParaRPr lang="en-IN" sz="1600"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R="87630" algn="ctr">
                        <a:lnSpc>
                          <a:spcPct val="103000"/>
                        </a:lnSpc>
                        <a:buNone/>
                      </a:pPr>
                      <a:r>
                        <a:rPr lang="en-IN" sz="1600">
                          <a:effectLst/>
                          <a:latin typeface="Century Gothic" panose="020B050202020202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IN" sz="1600"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36764211"/>
                  </a:ext>
                </a:extLst>
              </a:tr>
              <a:tr h="179166">
                <a:tc v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R="87630" algn="ctr">
                        <a:lnSpc>
                          <a:spcPct val="103000"/>
                        </a:lnSpc>
                        <a:buNone/>
                      </a:pPr>
                      <a:r>
                        <a:rPr lang="en-IN" sz="1600">
                          <a:effectLst/>
                          <a:latin typeface="Century Gothic" panose="020B0502020202020204" pitchFamily="34" charset="0"/>
                          <a:cs typeface="Times New Roman" panose="02020603050405020304" pitchFamily="18" charset="0"/>
                        </a:rPr>
                        <a:t>Yes</a:t>
                      </a:r>
                      <a:endParaRPr lang="en-IN" sz="1600"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R="87630" algn="ctr">
                        <a:lnSpc>
                          <a:spcPct val="103000"/>
                        </a:lnSpc>
                        <a:buNone/>
                      </a:pPr>
                      <a:r>
                        <a:rPr lang="en-IN" sz="1600">
                          <a:effectLst/>
                          <a:latin typeface="Century Gothic" panose="020B0502020202020204" pitchFamily="34" charset="0"/>
                          <a:cs typeface="Times New Roman" panose="02020603050405020304" pitchFamily="18" charset="0"/>
                        </a:rPr>
                        <a:t>No</a:t>
                      </a:r>
                      <a:endParaRPr lang="en-IN" sz="1600"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R="87630" algn="ctr">
                        <a:lnSpc>
                          <a:spcPct val="103000"/>
                        </a:lnSpc>
                        <a:buNone/>
                      </a:pPr>
                      <a:r>
                        <a:rPr lang="en-IN" sz="1600">
                          <a:effectLst/>
                          <a:latin typeface="Century Gothic" panose="020B0502020202020204" pitchFamily="34" charset="0"/>
                          <a:cs typeface="Times New Roman" panose="02020603050405020304" pitchFamily="18" charset="0"/>
                        </a:rPr>
                        <a:t>All</a:t>
                      </a:r>
                      <a:endParaRPr lang="en-IN" sz="1600"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27354201"/>
                  </a:ext>
                </a:extLst>
              </a:tr>
              <a:tr h="179166">
                <a:tc>
                  <a:txBody>
                    <a:bodyPr/>
                    <a:lstStyle/>
                    <a:p>
                      <a:pPr marR="87630">
                        <a:lnSpc>
                          <a:spcPct val="103000"/>
                        </a:lnSpc>
                        <a:buNone/>
                      </a:pPr>
                      <a:r>
                        <a:rPr lang="en-IN" sz="1600" dirty="0">
                          <a:effectLst/>
                          <a:latin typeface="Century Gothic" panose="020B0502020202020204" pitchFamily="34" charset="0"/>
                          <a:cs typeface="Times New Roman" panose="02020603050405020304" pitchFamily="18" charset="0"/>
                        </a:rPr>
                        <a:t>Lanka</a:t>
                      </a:r>
                      <a:endParaRPr lang="en-IN" sz="1600" dirty="0"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R="87630" algn="ctr">
                        <a:lnSpc>
                          <a:spcPct val="103000"/>
                        </a:lnSpc>
                        <a:buNone/>
                      </a:pPr>
                      <a:r>
                        <a:rPr lang="en-IN" sz="1600">
                          <a:effectLst/>
                          <a:latin typeface="Century Gothic" panose="020B0502020202020204" pitchFamily="34" charset="0"/>
                          <a:cs typeface="Times New Roman" panose="02020603050405020304" pitchFamily="18" charset="0"/>
                        </a:rPr>
                        <a:t>43</a:t>
                      </a:r>
                      <a:endParaRPr lang="en-IN" sz="1600"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R="87630" algn="ctr">
                        <a:lnSpc>
                          <a:spcPct val="103000"/>
                        </a:lnSpc>
                        <a:buNone/>
                      </a:pPr>
                      <a:r>
                        <a:rPr lang="en-IN" sz="1600">
                          <a:effectLst/>
                          <a:latin typeface="Century Gothic" panose="020B0502020202020204" pitchFamily="34" charset="0"/>
                          <a:cs typeface="Times New Roman" panose="02020603050405020304" pitchFamily="18" charset="0"/>
                        </a:rPr>
                        <a:t>6</a:t>
                      </a:r>
                      <a:endParaRPr lang="en-IN" sz="1600"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R="87630" algn="ctr">
                        <a:lnSpc>
                          <a:spcPct val="103000"/>
                        </a:lnSpc>
                        <a:buNone/>
                      </a:pPr>
                      <a:r>
                        <a:rPr lang="en-IN" sz="1600">
                          <a:effectLst/>
                          <a:latin typeface="Century Gothic" panose="020B0502020202020204" pitchFamily="34" charset="0"/>
                          <a:cs typeface="Times New Roman" panose="02020603050405020304" pitchFamily="18" charset="0"/>
                        </a:rPr>
                        <a:t>49</a:t>
                      </a:r>
                      <a:endParaRPr lang="en-IN" sz="1600"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881549893"/>
                  </a:ext>
                </a:extLst>
              </a:tr>
              <a:tr h="179166">
                <a:tc>
                  <a:txBody>
                    <a:bodyPr/>
                    <a:lstStyle/>
                    <a:p>
                      <a:pPr marR="87630">
                        <a:lnSpc>
                          <a:spcPct val="103000"/>
                        </a:lnSpc>
                        <a:buNone/>
                      </a:pPr>
                      <a:r>
                        <a:rPr lang="en-IN" sz="1600">
                          <a:effectLst/>
                          <a:latin typeface="Century Gothic" panose="020B050202020202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IN" sz="1600"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R="87630" algn="ctr">
                        <a:lnSpc>
                          <a:spcPct val="103000"/>
                        </a:lnSpc>
                        <a:buNone/>
                      </a:pPr>
                      <a:r>
                        <a:rPr lang="en-IN" sz="1600" dirty="0">
                          <a:effectLst/>
                          <a:latin typeface="Century Gothic" panose="020B0502020202020204" pitchFamily="34" charset="0"/>
                          <a:cs typeface="Times New Roman" panose="02020603050405020304" pitchFamily="18" charset="0"/>
                        </a:rPr>
                        <a:t>42.8</a:t>
                      </a:r>
                      <a:endParaRPr lang="en-IN" sz="1600" dirty="0"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R="87630" algn="ctr">
                        <a:lnSpc>
                          <a:spcPct val="103000"/>
                        </a:lnSpc>
                        <a:buNone/>
                      </a:pPr>
                      <a:r>
                        <a:rPr lang="en-IN" sz="1600">
                          <a:effectLst/>
                          <a:latin typeface="Century Gothic" panose="020B0502020202020204" pitchFamily="34" charset="0"/>
                          <a:cs typeface="Times New Roman" panose="02020603050405020304" pitchFamily="18" charset="0"/>
                        </a:rPr>
                        <a:t>6.2</a:t>
                      </a:r>
                      <a:endParaRPr lang="en-IN" sz="1600"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R="87630" algn="ctr">
                        <a:lnSpc>
                          <a:spcPct val="103000"/>
                        </a:lnSpc>
                        <a:buNone/>
                      </a:pPr>
                      <a:r>
                        <a:rPr lang="en-IN" sz="1600">
                          <a:effectLst/>
                          <a:latin typeface="Century Gothic" panose="020B0502020202020204" pitchFamily="34" charset="0"/>
                          <a:cs typeface="Times New Roman" panose="02020603050405020304" pitchFamily="18" charset="0"/>
                        </a:rPr>
                        <a:t>49.00</a:t>
                      </a:r>
                      <a:endParaRPr lang="en-IN" sz="1600"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770896214"/>
                  </a:ext>
                </a:extLst>
              </a:tr>
              <a:tr h="179166">
                <a:tc>
                  <a:txBody>
                    <a:bodyPr/>
                    <a:lstStyle/>
                    <a:p>
                      <a:pPr marR="87630">
                        <a:lnSpc>
                          <a:spcPct val="103000"/>
                        </a:lnSpc>
                        <a:buNone/>
                      </a:pPr>
                      <a:r>
                        <a:rPr lang="en-IN" sz="1600">
                          <a:effectLst/>
                          <a:latin typeface="Century Gothic" panose="020B050202020202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IN" sz="1600"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R="87630" algn="ctr">
                        <a:lnSpc>
                          <a:spcPct val="103000"/>
                        </a:lnSpc>
                        <a:buNone/>
                      </a:pPr>
                      <a:r>
                        <a:rPr lang="en-IN" sz="1600">
                          <a:effectLst/>
                          <a:latin typeface="Century Gothic" panose="020B0502020202020204" pitchFamily="34" charset="0"/>
                          <a:cs typeface="Times New Roman" panose="02020603050405020304" pitchFamily="18" charset="0"/>
                        </a:rPr>
                        <a:t>0.0299</a:t>
                      </a:r>
                      <a:endParaRPr lang="en-IN" sz="1600"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R="87630" algn="ctr">
                        <a:lnSpc>
                          <a:spcPct val="103000"/>
                        </a:lnSpc>
                        <a:buNone/>
                      </a:pPr>
                      <a:r>
                        <a:rPr lang="en-IN" sz="1600">
                          <a:effectLst/>
                          <a:latin typeface="Century Gothic" panose="020B0502020202020204" pitchFamily="34" charset="0"/>
                          <a:cs typeface="Times New Roman" panose="02020603050405020304" pitchFamily="18" charset="0"/>
                        </a:rPr>
                        <a:t>-0.0785</a:t>
                      </a:r>
                      <a:endParaRPr lang="en-IN" sz="1600"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R="87630" algn="ctr">
                        <a:lnSpc>
                          <a:spcPct val="103000"/>
                        </a:lnSpc>
                        <a:buNone/>
                      </a:pPr>
                      <a:r>
                        <a:rPr lang="en-IN" sz="1600">
                          <a:effectLst/>
                          <a:latin typeface="Century Gothic" panose="020B050202020202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IN" sz="1600"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463127624"/>
                  </a:ext>
                </a:extLst>
              </a:tr>
              <a:tr h="179166">
                <a:tc>
                  <a:txBody>
                    <a:bodyPr/>
                    <a:lstStyle/>
                    <a:p>
                      <a:pPr marR="87630">
                        <a:lnSpc>
                          <a:spcPct val="103000"/>
                        </a:lnSpc>
                        <a:buNone/>
                      </a:pPr>
                      <a:r>
                        <a:rPr lang="en-IN" sz="1600">
                          <a:effectLst/>
                          <a:latin typeface="Century Gothic" panose="020B0502020202020204" pitchFamily="34" charset="0"/>
                          <a:cs typeface="Times New Roman" panose="02020603050405020304" pitchFamily="18" charset="0"/>
                        </a:rPr>
                        <a:t>Vishwanath Temple (BHU)</a:t>
                      </a:r>
                      <a:endParaRPr lang="en-IN" sz="1600"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R="87630" algn="ctr">
                        <a:lnSpc>
                          <a:spcPct val="103000"/>
                        </a:lnSpc>
                        <a:buNone/>
                      </a:pPr>
                      <a:r>
                        <a:rPr lang="en-IN" sz="1600">
                          <a:effectLst/>
                          <a:latin typeface="Century Gothic" panose="020B0502020202020204" pitchFamily="34" charset="0"/>
                          <a:cs typeface="Times New Roman" panose="02020603050405020304" pitchFamily="18" charset="0"/>
                        </a:rPr>
                        <a:t>33</a:t>
                      </a:r>
                      <a:endParaRPr lang="en-IN" sz="1600"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R="87630" algn="ctr">
                        <a:lnSpc>
                          <a:spcPct val="103000"/>
                        </a:lnSpc>
                        <a:buNone/>
                      </a:pPr>
                      <a:r>
                        <a:rPr lang="en-IN" sz="1600">
                          <a:effectLst/>
                          <a:latin typeface="Century Gothic" panose="020B0502020202020204" pitchFamily="34" charset="0"/>
                          <a:cs typeface="Times New Roman" panose="02020603050405020304" pitchFamily="18" charset="0"/>
                        </a:rPr>
                        <a:t>11</a:t>
                      </a:r>
                      <a:endParaRPr lang="en-IN" sz="1600"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R="87630" algn="ctr">
                        <a:lnSpc>
                          <a:spcPct val="103000"/>
                        </a:lnSpc>
                        <a:buNone/>
                      </a:pPr>
                      <a:r>
                        <a:rPr lang="en-IN" sz="1600">
                          <a:effectLst/>
                          <a:latin typeface="Century Gothic" panose="020B0502020202020204" pitchFamily="34" charset="0"/>
                          <a:cs typeface="Times New Roman" panose="02020603050405020304" pitchFamily="18" charset="0"/>
                        </a:rPr>
                        <a:t>44</a:t>
                      </a:r>
                      <a:endParaRPr lang="en-IN" sz="1600"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459458147"/>
                  </a:ext>
                </a:extLst>
              </a:tr>
              <a:tr h="179166">
                <a:tc>
                  <a:txBody>
                    <a:bodyPr/>
                    <a:lstStyle/>
                    <a:p>
                      <a:pPr marR="87630">
                        <a:lnSpc>
                          <a:spcPct val="103000"/>
                        </a:lnSpc>
                        <a:buNone/>
                      </a:pPr>
                      <a:r>
                        <a:rPr lang="en-IN" sz="1600">
                          <a:effectLst/>
                          <a:latin typeface="Century Gothic" panose="020B050202020202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IN" sz="1600"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R="87630" algn="ctr">
                        <a:lnSpc>
                          <a:spcPct val="103000"/>
                        </a:lnSpc>
                        <a:buNone/>
                      </a:pPr>
                      <a:r>
                        <a:rPr lang="en-IN" sz="1600">
                          <a:effectLst/>
                          <a:latin typeface="Century Gothic" panose="020B0502020202020204" pitchFamily="34" charset="0"/>
                          <a:cs typeface="Times New Roman" panose="02020603050405020304" pitchFamily="18" charset="0"/>
                        </a:rPr>
                        <a:t>38.44</a:t>
                      </a:r>
                      <a:endParaRPr lang="en-IN" sz="1600"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R="87630" algn="ctr">
                        <a:lnSpc>
                          <a:spcPct val="103000"/>
                        </a:lnSpc>
                        <a:buNone/>
                      </a:pPr>
                      <a:r>
                        <a:rPr lang="en-IN" sz="1600">
                          <a:effectLst/>
                          <a:latin typeface="Century Gothic" panose="020B0502020202020204" pitchFamily="34" charset="0"/>
                          <a:cs typeface="Times New Roman" panose="02020603050405020304" pitchFamily="18" charset="0"/>
                        </a:rPr>
                        <a:t>5.56</a:t>
                      </a:r>
                      <a:endParaRPr lang="en-IN" sz="1600"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R="87630" algn="ctr">
                        <a:lnSpc>
                          <a:spcPct val="103000"/>
                        </a:lnSpc>
                        <a:buNone/>
                      </a:pPr>
                      <a:r>
                        <a:rPr lang="en-IN" sz="1600" dirty="0">
                          <a:effectLst/>
                          <a:latin typeface="Century Gothic" panose="020B0502020202020204" pitchFamily="34" charset="0"/>
                          <a:cs typeface="Times New Roman" panose="02020603050405020304" pitchFamily="18" charset="0"/>
                        </a:rPr>
                        <a:t>44.0</a:t>
                      </a:r>
                      <a:endParaRPr lang="en-IN" sz="1600" dirty="0"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63615003"/>
                  </a:ext>
                </a:extLst>
              </a:tr>
              <a:tr h="179166">
                <a:tc>
                  <a:txBody>
                    <a:bodyPr/>
                    <a:lstStyle/>
                    <a:p>
                      <a:pPr marR="87630">
                        <a:lnSpc>
                          <a:spcPct val="103000"/>
                        </a:lnSpc>
                        <a:buNone/>
                      </a:pPr>
                      <a:r>
                        <a:rPr lang="en-IN" sz="1600">
                          <a:effectLst/>
                          <a:latin typeface="Century Gothic" panose="020B050202020202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IN" sz="1600"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R="87630" algn="ctr">
                        <a:lnSpc>
                          <a:spcPct val="103000"/>
                        </a:lnSpc>
                        <a:buNone/>
                      </a:pPr>
                      <a:r>
                        <a:rPr lang="en-IN" sz="1600">
                          <a:effectLst/>
                          <a:latin typeface="Century Gothic" panose="020B0502020202020204" pitchFamily="34" charset="0"/>
                          <a:cs typeface="Times New Roman" panose="02020603050405020304" pitchFamily="18" charset="0"/>
                        </a:rPr>
                        <a:t>-0.8769</a:t>
                      </a:r>
                      <a:endParaRPr lang="en-IN" sz="1600"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R="87630" algn="ctr">
                        <a:lnSpc>
                          <a:spcPct val="103000"/>
                        </a:lnSpc>
                        <a:buNone/>
                      </a:pPr>
                      <a:r>
                        <a:rPr lang="en-IN" sz="1600">
                          <a:effectLst/>
                          <a:latin typeface="Century Gothic" panose="020B0502020202020204" pitchFamily="34" charset="0"/>
                          <a:cs typeface="Times New Roman" panose="02020603050405020304" pitchFamily="18" charset="0"/>
                        </a:rPr>
                        <a:t>2.3050</a:t>
                      </a:r>
                      <a:endParaRPr lang="en-IN" sz="1600"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R="87630" algn="ctr">
                        <a:lnSpc>
                          <a:spcPct val="103000"/>
                        </a:lnSpc>
                        <a:buNone/>
                      </a:pPr>
                      <a:r>
                        <a:rPr lang="en-IN" sz="1600">
                          <a:effectLst/>
                          <a:latin typeface="Century Gothic" panose="020B050202020202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IN" sz="1600"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870982137"/>
                  </a:ext>
                </a:extLst>
              </a:tr>
              <a:tr h="179166">
                <a:tc>
                  <a:txBody>
                    <a:bodyPr/>
                    <a:lstStyle/>
                    <a:p>
                      <a:pPr marR="87630">
                        <a:lnSpc>
                          <a:spcPct val="103000"/>
                        </a:lnSpc>
                        <a:buNone/>
                      </a:pPr>
                      <a:r>
                        <a:rPr lang="en-IN" sz="1600" dirty="0" err="1">
                          <a:effectLst/>
                          <a:latin typeface="Century Gothic" panose="020B0502020202020204" pitchFamily="34" charset="0"/>
                          <a:cs typeface="Times New Roman" panose="02020603050405020304" pitchFamily="18" charset="0"/>
                        </a:rPr>
                        <a:t>Godowlia</a:t>
                      </a:r>
                      <a:endParaRPr lang="en-IN" sz="1600" dirty="0"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R="87630" algn="ctr">
                        <a:lnSpc>
                          <a:spcPct val="103000"/>
                        </a:lnSpc>
                        <a:buNone/>
                      </a:pPr>
                      <a:r>
                        <a:rPr lang="en-IN" sz="1600">
                          <a:effectLst/>
                          <a:latin typeface="Century Gothic" panose="020B0502020202020204" pitchFamily="34" charset="0"/>
                          <a:cs typeface="Times New Roman" panose="02020603050405020304" pitchFamily="18" charset="0"/>
                        </a:rPr>
                        <a:t>37</a:t>
                      </a:r>
                      <a:endParaRPr lang="en-IN" sz="1600"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R="87630" algn="ctr">
                        <a:lnSpc>
                          <a:spcPct val="103000"/>
                        </a:lnSpc>
                        <a:buNone/>
                      </a:pPr>
                      <a:r>
                        <a:rPr lang="en-IN" sz="1600">
                          <a:effectLst/>
                          <a:latin typeface="Century Gothic" panose="020B0502020202020204" pitchFamily="34" charset="0"/>
                          <a:cs typeface="Times New Roman" panose="02020603050405020304" pitchFamily="18" charset="0"/>
                        </a:rPr>
                        <a:t>3</a:t>
                      </a:r>
                      <a:endParaRPr lang="en-IN" sz="1600"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R="87630" algn="ctr">
                        <a:lnSpc>
                          <a:spcPct val="103000"/>
                        </a:lnSpc>
                        <a:buNone/>
                      </a:pPr>
                      <a:r>
                        <a:rPr lang="en-IN" sz="1600">
                          <a:effectLst/>
                          <a:latin typeface="Century Gothic" panose="020B0502020202020204" pitchFamily="34" charset="0"/>
                          <a:cs typeface="Times New Roman" panose="02020603050405020304" pitchFamily="18" charset="0"/>
                        </a:rPr>
                        <a:t>40</a:t>
                      </a:r>
                      <a:endParaRPr lang="en-IN" sz="1600"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51111520"/>
                  </a:ext>
                </a:extLst>
              </a:tr>
              <a:tr h="179166">
                <a:tc>
                  <a:txBody>
                    <a:bodyPr/>
                    <a:lstStyle/>
                    <a:p>
                      <a:pPr marR="87630">
                        <a:lnSpc>
                          <a:spcPct val="103000"/>
                        </a:lnSpc>
                        <a:buNone/>
                      </a:pPr>
                      <a:r>
                        <a:rPr lang="en-IN" sz="1600">
                          <a:effectLst/>
                          <a:latin typeface="Century Gothic" panose="020B050202020202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IN" sz="1600"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R="87630" algn="ctr">
                        <a:lnSpc>
                          <a:spcPct val="103000"/>
                        </a:lnSpc>
                        <a:buNone/>
                      </a:pPr>
                      <a:r>
                        <a:rPr lang="en-IN" sz="1600">
                          <a:effectLst/>
                          <a:latin typeface="Century Gothic" panose="020B0502020202020204" pitchFamily="34" charset="0"/>
                          <a:cs typeface="Times New Roman" panose="02020603050405020304" pitchFamily="18" charset="0"/>
                        </a:rPr>
                        <a:t>34.94</a:t>
                      </a:r>
                      <a:endParaRPr lang="en-IN" sz="1600"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R="87630" algn="ctr">
                        <a:lnSpc>
                          <a:spcPct val="103000"/>
                        </a:lnSpc>
                        <a:buNone/>
                      </a:pPr>
                      <a:r>
                        <a:rPr lang="en-IN" sz="1600">
                          <a:effectLst/>
                          <a:latin typeface="Century Gothic" panose="020B0502020202020204" pitchFamily="34" charset="0"/>
                          <a:cs typeface="Times New Roman" panose="02020603050405020304" pitchFamily="18" charset="0"/>
                        </a:rPr>
                        <a:t>5.06</a:t>
                      </a:r>
                      <a:endParaRPr lang="en-IN" sz="1600"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R="87630" algn="ctr">
                        <a:lnSpc>
                          <a:spcPct val="103000"/>
                        </a:lnSpc>
                        <a:buNone/>
                      </a:pPr>
                      <a:r>
                        <a:rPr lang="en-IN" sz="1600">
                          <a:effectLst/>
                          <a:latin typeface="Century Gothic" panose="020B0502020202020204" pitchFamily="34" charset="0"/>
                          <a:cs typeface="Times New Roman" panose="02020603050405020304" pitchFamily="18" charset="0"/>
                        </a:rPr>
                        <a:t>40.00</a:t>
                      </a:r>
                      <a:endParaRPr lang="en-IN" sz="1600"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533589840"/>
                  </a:ext>
                </a:extLst>
              </a:tr>
              <a:tr h="179166">
                <a:tc>
                  <a:txBody>
                    <a:bodyPr/>
                    <a:lstStyle/>
                    <a:p>
                      <a:pPr marR="87630">
                        <a:lnSpc>
                          <a:spcPct val="103000"/>
                        </a:lnSpc>
                        <a:buNone/>
                      </a:pPr>
                      <a:r>
                        <a:rPr lang="en-IN" sz="1600">
                          <a:effectLst/>
                          <a:latin typeface="Century Gothic" panose="020B050202020202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IN" sz="1600"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R="87630" algn="ctr">
                        <a:lnSpc>
                          <a:spcPct val="103000"/>
                        </a:lnSpc>
                        <a:buNone/>
                      </a:pPr>
                      <a:r>
                        <a:rPr lang="en-IN" sz="1600">
                          <a:effectLst/>
                          <a:latin typeface="Century Gothic" panose="020B0502020202020204" pitchFamily="34" charset="0"/>
                          <a:cs typeface="Times New Roman" panose="02020603050405020304" pitchFamily="18" charset="0"/>
                        </a:rPr>
                        <a:t>0.3481</a:t>
                      </a:r>
                      <a:endParaRPr lang="en-IN" sz="1600"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R="87630" algn="ctr">
                        <a:lnSpc>
                          <a:spcPct val="103000"/>
                        </a:lnSpc>
                        <a:buNone/>
                      </a:pPr>
                      <a:r>
                        <a:rPr lang="en-IN" sz="1600">
                          <a:effectLst/>
                          <a:latin typeface="Century Gothic" panose="020B0502020202020204" pitchFamily="34" charset="0"/>
                          <a:cs typeface="Times New Roman" panose="02020603050405020304" pitchFamily="18" charset="0"/>
                        </a:rPr>
                        <a:t>-0.9149</a:t>
                      </a:r>
                      <a:endParaRPr lang="en-IN" sz="1600"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R="87630" algn="ctr">
                        <a:lnSpc>
                          <a:spcPct val="103000"/>
                        </a:lnSpc>
                        <a:buNone/>
                      </a:pPr>
                      <a:r>
                        <a:rPr lang="en-IN" sz="1600" dirty="0">
                          <a:effectLst/>
                          <a:latin typeface="Century Gothic" panose="020B050202020202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IN" sz="1600" dirty="0"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145916822"/>
                  </a:ext>
                </a:extLst>
              </a:tr>
              <a:tr h="179166">
                <a:tc>
                  <a:txBody>
                    <a:bodyPr/>
                    <a:lstStyle/>
                    <a:p>
                      <a:pPr marR="87630">
                        <a:lnSpc>
                          <a:spcPct val="103000"/>
                        </a:lnSpc>
                        <a:buNone/>
                      </a:pPr>
                      <a:r>
                        <a:rPr lang="en-IN" sz="1600">
                          <a:effectLst/>
                          <a:latin typeface="Century Gothic" panose="020B0502020202020204" pitchFamily="34" charset="0"/>
                          <a:cs typeface="Times New Roman" panose="02020603050405020304" pitchFamily="18" charset="0"/>
                        </a:rPr>
                        <a:t>Shri Kashi Vishwanath Temple</a:t>
                      </a:r>
                      <a:endParaRPr lang="en-IN" sz="1600"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R="87630" algn="ctr">
                        <a:lnSpc>
                          <a:spcPct val="103000"/>
                        </a:lnSpc>
                        <a:buNone/>
                      </a:pPr>
                      <a:r>
                        <a:rPr lang="en-IN" sz="1600">
                          <a:effectLst/>
                          <a:latin typeface="Century Gothic" panose="020B0502020202020204" pitchFamily="34" charset="0"/>
                          <a:cs typeface="Times New Roman" panose="02020603050405020304" pitchFamily="18" charset="0"/>
                        </a:rPr>
                        <a:t>39</a:t>
                      </a:r>
                      <a:endParaRPr lang="en-IN" sz="1600"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R="87630" algn="ctr">
                        <a:lnSpc>
                          <a:spcPct val="103000"/>
                        </a:lnSpc>
                        <a:buNone/>
                      </a:pPr>
                      <a:r>
                        <a:rPr lang="en-IN" sz="1600">
                          <a:effectLst/>
                          <a:latin typeface="Century Gothic" panose="020B0502020202020204" pitchFamily="34" charset="0"/>
                          <a:cs typeface="Times New Roman" panose="02020603050405020304" pitchFamily="18" charset="0"/>
                        </a:rPr>
                        <a:t>2</a:t>
                      </a:r>
                      <a:endParaRPr lang="en-IN" sz="1600"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R="87630" algn="ctr">
                        <a:lnSpc>
                          <a:spcPct val="103000"/>
                        </a:lnSpc>
                        <a:buNone/>
                      </a:pPr>
                      <a:r>
                        <a:rPr lang="en-IN" sz="1600">
                          <a:effectLst/>
                          <a:latin typeface="Century Gothic" panose="020B0502020202020204" pitchFamily="34" charset="0"/>
                          <a:cs typeface="Times New Roman" panose="02020603050405020304" pitchFamily="18" charset="0"/>
                        </a:rPr>
                        <a:t>41</a:t>
                      </a:r>
                      <a:endParaRPr lang="en-IN" sz="1600"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006423395"/>
                  </a:ext>
                </a:extLst>
              </a:tr>
              <a:tr h="179166">
                <a:tc>
                  <a:txBody>
                    <a:bodyPr/>
                    <a:lstStyle/>
                    <a:p>
                      <a:pPr marR="87630">
                        <a:lnSpc>
                          <a:spcPct val="103000"/>
                        </a:lnSpc>
                        <a:buNone/>
                      </a:pPr>
                      <a:r>
                        <a:rPr lang="en-IN" sz="1600">
                          <a:effectLst/>
                          <a:latin typeface="Century Gothic" panose="020B050202020202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IN" sz="1600"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R="87630" algn="ctr">
                        <a:lnSpc>
                          <a:spcPct val="103000"/>
                        </a:lnSpc>
                        <a:buNone/>
                      </a:pPr>
                      <a:r>
                        <a:rPr lang="en-IN" sz="1600">
                          <a:effectLst/>
                          <a:latin typeface="Century Gothic" panose="020B0502020202020204" pitchFamily="34" charset="0"/>
                          <a:cs typeface="Times New Roman" panose="02020603050405020304" pitchFamily="18" charset="0"/>
                        </a:rPr>
                        <a:t>35.82</a:t>
                      </a:r>
                      <a:endParaRPr lang="en-IN" sz="1600"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R="87630" algn="ctr">
                        <a:lnSpc>
                          <a:spcPct val="103000"/>
                        </a:lnSpc>
                        <a:buNone/>
                      </a:pPr>
                      <a:r>
                        <a:rPr lang="en-IN" sz="1600">
                          <a:effectLst/>
                          <a:latin typeface="Century Gothic" panose="020B0502020202020204" pitchFamily="34" charset="0"/>
                          <a:cs typeface="Times New Roman" panose="02020603050405020304" pitchFamily="18" charset="0"/>
                        </a:rPr>
                        <a:t>5.18</a:t>
                      </a:r>
                      <a:endParaRPr lang="en-IN" sz="1600"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R="87630" algn="ctr">
                        <a:lnSpc>
                          <a:spcPct val="103000"/>
                        </a:lnSpc>
                        <a:buNone/>
                      </a:pPr>
                      <a:r>
                        <a:rPr lang="en-IN" sz="1600">
                          <a:effectLst/>
                          <a:latin typeface="Century Gothic" panose="020B0502020202020204" pitchFamily="34" charset="0"/>
                          <a:cs typeface="Times New Roman" panose="02020603050405020304" pitchFamily="18" charset="0"/>
                        </a:rPr>
                        <a:t>41.00</a:t>
                      </a:r>
                      <a:endParaRPr lang="en-IN" sz="1600"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357253390"/>
                  </a:ext>
                </a:extLst>
              </a:tr>
              <a:tr h="179166">
                <a:tc>
                  <a:txBody>
                    <a:bodyPr/>
                    <a:lstStyle/>
                    <a:p>
                      <a:pPr marR="87630">
                        <a:lnSpc>
                          <a:spcPct val="103000"/>
                        </a:lnSpc>
                        <a:buNone/>
                      </a:pPr>
                      <a:r>
                        <a:rPr lang="en-IN" sz="1600">
                          <a:effectLst/>
                          <a:latin typeface="Century Gothic" panose="020B050202020202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IN" sz="1600"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R="87630" algn="ctr">
                        <a:lnSpc>
                          <a:spcPct val="103000"/>
                        </a:lnSpc>
                        <a:buNone/>
                      </a:pPr>
                      <a:r>
                        <a:rPr lang="en-IN" sz="1600" dirty="0">
                          <a:effectLst/>
                          <a:latin typeface="Century Gothic" panose="020B0502020202020204" pitchFamily="34" charset="0"/>
                          <a:cs typeface="Times New Roman" panose="02020603050405020304" pitchFamily="18" charset="0"/>
                        </a:rPr>
                        <a:t>0.5320</a:t>
                      </a:r>
                      <a:endParaRPr lang="en-IN" sz="1600" dirty="0"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R="87630" algn="ctr">
                        <a:lnSpc>
                          <a:spcPct val="103000"/>
                        </a:lnSpc>
                        <a:buNone/>
                      </a:pPr>
                      <a:r>
                        <a:rPr lang="en-IN" sz="1600">
                          <a:effectLst/>
                          <a:latin typeface="Century Gothic" panose="020B0502020202020204" pitchFamily="34" charset="0"/>
                          <a:cs typeface="Times New Roman" panose="02020603050405020304" pitchFamily="18" charset="0"/>
                        </a:rPr>
                        <a:t>-1.3984</a:t>
                      </a:r>
                      <a:endParaRPr lang="en-IN" sz="1600"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R="87630" algn="ctr">
                        <a:lnSpc>
                          <a:spcPct val="103000"/>
                        </a:lnSpc>
                        <a:buNone/>
                      </a:pPr>
                      <a:r>
                        <a:rPr lang="en-IN" sz="1600">
                          <a:effectLst/>
                          <a:latin typeface="Century Gothic" panose="020B050202020202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IN" sz="1600"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155321867"/>
                  </a:ext>
                </a:extLst>
              </a:tr>
              <a:tr h="179166">
                <a:tc>
                  <a:txBody>
                    <a:bodyPr/>
                    <a:lstStyle/>
                    <a:p>
                      <a:pPr marR="87630">
                        <a:lnSpc>
                          <a:spcPct val="103000"/>
                        </a:lnSpc>
                        <a:buNone/>
                      </a:pPr>
                      <a:r>
                        <a:rPr lang="en-IN" sz="1600">
                          <a:effectLst/>
                          <a:latin typeface="Century Gothic" panose="020B0502020202020204" pitchFamily="34" charset="0"/>
                          <a:cs typeface="Times New Roman" panose="02020603050405020304" pitchFamily="18" charset="0"/>
                        </a:rPr>
                        <a:t>All</a:t>
                      </a:r>
                      <a:endParaRPr lang="en-IN" sz="1600"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R="87630" algn="ctr">
                        <a:lnSpc>
                          <a:spcPct val="103000"/>
                        </a:lnSpc>
                        <a:buNone/>
                      </a:pPr>
                      <a:r>
                        <a:rPr lang="en-IN" sz="1600">
                          <a:effectLst/>
                          <a:latin typeface="Century Gothic" panose="020B0502020202020204" pitchFamily="34" charset="0"/>
                          <a:cs typeface="Times New Roman" panose="02020603050405020304" pitchFamily="18" charset="0"/>
                        </a:rPr>
                        <a:t>152</a:t>
                      </a:r>
                      <a:endParaRPr lang="en-IN" sz="1600"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R="87630" algn="ctr">
                        <a:lnSpc>
                          <a:spcPct val="103000"/>
                        </a:lnSpc>
                        <a:buNone/>
                      </a:pPr>
                      <a:r>
                        <a:rPr lang="en-IN" sz="1600">
                          <a:effectLst/>
                          <a:latin typeface="Century Gothic" panose="020B0502020202020204" pitchFamily="34" charset="0"/>
                          <a:cs typeface="Times New Roman" panose="02020603050405020304" pitchFamily="18" charset="0"/>
                        </a:rPr>
                        <a:t>22</a:t>
                      </a:r>
                      <a:endParaRPr lang="en-IN" sz="1600"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R="87630" algn="ctr">
                        <a:lnSpc>
                          <a:spcPct val="103000"/>
                        </a:lnSpc>
                        <a:buNone/>
                      </a:pPr>
                      <a:r>
                        <a:rPr lang="en-IN" sz="1600">
                          <a:effectLst/>
                          <a:latin typeface="Century Gothic" panose="020B0502020202020204" pitchFamily="34" charset="0"/>
                          <a:cs typeface="Times New Roman" panose="02020603050405020304" pitchFamily="18" charset="0"/>
                        </a:rPr>
                        <a:t>174</a:t>
                      </a:r>
                      <a:endParaRPr lang="en-IN" sz="1600"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387715943"/>
                  </a:ext>
                </a:extLst>
              </a:tr>
              <a:tr h="179166">
                <a:tc>
                  <a:txBody>
                    <a:bodyPr/>
                    <a:lstStyle/>
                    <a:p>
                      <a:pPr marR="87630">
                        <a:lnSpc>
                          <a:spcPct val="103000"/>
                        </a:lnSpc>
                        <a:buNone/>
                      </a:pPr>
                      <a:r>
                        <a:rPr lang="en-IN" sz="1600" dirty="0">
                          <a:effectLst/>
                          <a:latin typeface="Century Gothic" panose="020B050202020202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IN" sz="1600" dirty="0"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R="87630" algn="ctr">
                        <a:lnSpc>
                          <a:spcPct val="103000"/>
                        </a:lnSpc>
                        <a:buNone/>
                      </a:pPr>
                      <a:r>
                        <a:rPr lang="en-IN" sz="1600">
                          <a:effectLst/>
                          <a:latin typeface="Century Gothic" panose="020B0502020202020204" pitchFamily="34" charset="0"/>
                          <a:cs typeface="Times New Roman" panose="02020603050405020304" pitchFamily="18" charset="0"/>
                        </a:rPr>
                        <a:t>152.00</a:t>
                      </a:r>
                      <a:endParaRPr lang="en-IN" sz="1600"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R="87630" algn="ctr">
                        <a:lnSpc>
                          <a:spcPct val="103000"/>
                        </a:lnSpc>
                        <a:buNone/>
                      </a:pPr>
                      <a:r>
                        <a:rPr lang="en-IN" sz="1600" dirty="0">
                          <a:effectLst/>
                          <a:latin typeface="Century Gothic" panose="020B0502020202020204" pitchFamily="34" charset="0"/>
                          <a:cs typeface="Times New Roman" panose="02020603050405020304" pitchFamily="18" charset="0"/>
                        </a:rPr>
                        <a:t>22.00</a:t>
                      </a:r>
                      <a:endParaRPr lang="en-IN" sz="1600" dirty="0"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R="87630" algn="ctr">
                        <a:lnSpc>
                          <a:spcPct val="103000"/>
                        </a:lnSpc>
                        <a:buNone/>
                      </a:pPr>
                      <a:r>
                        <a:rPr lang="en-IN" sz="1600" dirty="0">
                          <a:effectLst/>
                          <a:latin typeface="Century Gothic" panose="020B0502020202020204" pitchFamily="34" charset="0"/>
                          <a:cs typeface="Times New Roman" panose="02020603050405020304" pitchFamily="18" charset="0"/>
                        </a:rPr>
                        <a:t>174.00</a:t>
                      </a:r>
                      <a:endParaRPr lang="en-IN" sz="1600" dirty="0"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735574919"/>
                  </a:ext>
                </a:extLst>
              </a:tr>
            </a:tbl>
          </a:graphicData>
        </a:graphic>
      </p:graphicFrame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9997E6A0-0463-CBCC-47B4-BCCC3872DD4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95628662"/>
              </p:ext>
            </p:extLst>
          </p:nvPr>
        </p:nvGraphicFramePr>
        <p:xfrm>
          <a:off x="2243572" y="5014207"/>
          <a:ext cx="7704856" cy="1676400"/>
        </p:xfrm>
        <a:graphic>
          <a:graphicData uri="http://schemas.openxmlformats.org/drawingml/2006/table">
            <a:tbl>
              <a:tblPr>
                <a:tableStyleId>{793D81CF-94F2-401A-BA57-92F5A7B2D0C5}</a:tableStyleId>
              </a:tblPr>
              <a:tblGrid>
                <a:gridCol w="2922531">
                  <a:extLst>
                    <a:ext uri="{9D8B030D-6E8A-4147-A177-3AD203B41FA5}">
                      <a16:colId xmlns:a16="http://schemas.microsoft.com/office/drawing/2014/main" val="3446754887"/>
                    </a:ext>
                  </a:extLst>
                </a:gridCol>
                <a:gridCol w="4782325">
                  <a:extLst>
                    <a:ext uri="{9D8B030D-6E8A-4147-A177-3AD203B41FA5}">
                      <a16:colId xmlns:a16="http://schemas.microsoft.com/office/drawing/2014/main" val="3288644069"/>
                    </a:ext>
                  </a:extLst>
                </a:gridCol>
              </a:tblGrid>
              <a:tr h="165676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IN" sz="1600" b="1" dirty="0">
                          <a:latin typeface="Century Gothic" panose="020B0502020202020204" pitchFamily="34" charset="0"/>
                          <a:cs typeface="Times New Roman" panose="02020603050405020304" pitchFamily="18" charset="0"/>
                        </a:rPr>
                        <a:t>Site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IN" sz="1600" b="1" dirty="0">
                          <a:latin typeface="Century Gothic" panose="020B0502020202020204" pitchFamily="34" charset="0"/>
                          <a:cs typeface="Times New Roman" panose="02020603050405020304" pitchFamily="18" charset="0"/>
                        </a:rPr>
                        <a:t>Key Findings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960836677"/>
                  </a:ext>
                </a:extLst>
              </a:tr>
              <a:tr h="165676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IN" sz="1600" b="0">
                          <a:latin typeface="Century Gothic" panose="020B0502020202020204" pitchFamily="34" charset="0"/>
                          <a:cs typeface="Times New Roman" panose="02020603050405020304" pitchFamily="18" charset="0"/>
                        </a:rPr>
                        <a:t>Lanka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IN" sz="1600" dirty="0">
                          <a:latin typeface="Century Gothic" panose="020B0502020202020204" pitchFamily="34" charset="0"/>
                          <a:cs typeface="Times New Roman" panose="02020603050405020304" pitchFamily="18" charset="0"/>
                        </a:rPr>
                        <a:t>Moderate safety perception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797544946"/>
                  </a:ext>
                </a:extLst>
              </a:tr>
              <a:tr h="165676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IN" sz="1600" b="0" dirty="0">
                          <a:latin typeface="Century Gothic" panose="020B0502020202020204" pitchFamily="34" charset="0"/>
                          <a:cs typeface="Times New Roman" panose="02020603050405020304" pitchFamily="18" charset="0"/>
                        </a:rPr>
                        <a:t>BHU Temple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1600" dirty="0">
                          <a:latin typeface="Century Gothic" panose="020B0502020202020204" pitchFamily="34" charset="0"/>
                          <a:cs typeface="Times New Roman" panose="02020603050405020304" pitchFamily="18" charset="0"/>
                        </a:rPr>
                        <a:t>Lower safety - poor lighting &amp; surveillance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476827765"/>
                  </a:ext>
                </a:extLst>
              </a:tr>
              <a:tr h="165676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IN" sz="1600" b="0">
                          <a:latin typeface="Century Gothic" panose="020B0502020202020204" pitchFamily="34" charset="0"/>
                          <a:cs typeface="Times New Roman" panose="02020603050405020304" pitchFamily="18" charset="0"/>
                        </a:rPr>
                        <a:t>Godowlia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IN" sz="1600" dirty="0">
                          <a:latin typeface="Century Gothic" panose="020B0502020202020204" pitchFamily="34" charset="0"/>
                          <a:cs typeface="Times New Roman" panose="02020603050405020304" pitchFamily="18" charset="0"/>
                        </a:rPr>
                        <a:t>Moderate safety despite crowding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561328095"/>
                  </a:ext>
                </a:extLst>
              </a:tr>
              <a:tr h="226031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IN" sz="1600" b="0" dirty="0">
                          <a:latin typeface="Century Gothic" panose="020B0502020202020204" pitchFamily="34" charset="0"/>
                          <a:cs typeface="Times New Roman" panose="02020603050405020304" pitchFamily="18" charset="0"/>
                        </a:rPr>
                        <a:t>Kashi Vishwanath Temple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1600" dirty="0">
                          <a:latin typeface="Century Gothic" panose="020B0502020202020204" pitchFamily="34" charset="0"/>
                          <a:cs typeface="Times New Roman" panose="02020603050405020304" pitchFamily="18" charset="0"/>
                        </a:rPr>
                        <a:t>Highest safety - visible police &amp; organized flow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982248569"/>
                  </a:ext>
                </a:extLst>
              </a:tr>
            </a:tbl>
          </a:graphicData>
        </a:graphic>
      </p:graphicFrame>
      <p:sp>
        <p:nvSpPr>
          <p:cNvPr id="8" name="TextBox 7">
            <a:extLst>
              <a:ext uri="{FF2B5EF4-FFF2-40B4-BE49-F238E27FC236}">
                <a16:creationId xmlns:a16="http://schemas.microsoft.com/office/drawing/2014/main" id="{59C6EA64-3305-5703-D844-DCE0C112A95B}"/>
              </a:ext>
            </a:extLst>
          </p:cNvPr>
          <p:cNvSpPr txBox="1"/>
          <p:nvPr/>
        </p:nvSpPr>
        <p:spPr>
          <a:xfrm>
            <a:off x="2243572" y="4673047"/>
            <a:ext cx="7704856" cy="341160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>
              <a:defRPr sz="1600">
                <a:latin typeface="Century Gothic" panose="020B0502020202020204" pitchFamily="34" charset="0"/>
                <a:ea typeface="Times New Roman" panose="02020603050405020304" pitchFamily="18" charset="0"/>
              </a:defRPr>
            </a:lvl1pPr>
          </a:lstStyle>
          <a:p>
            <a:r>
              <a:rPr lang="en-IN" dirty="0"/>
              <a:t>Table 4: </a:t>
            </a:r>
            <a:r>
              <a:rPr lang="en-US" dirty="0"/>
              <a:t>Key insights</a:t>
            </a:r>
            <a:endParaRPr lang="en-IN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795BF64-E6EF-F693-1127-F9C39E5425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048328" y="6356350"/>
            <a:ext cx="2743200" cy="365125"/>
          </a:xfrm>
        </p:spPr>
        <p:txBody>
          <a:bodyPr vert="horz" lIns="91440" tIns="45720" rIns="91440" bIns="45720" rtlCol="0" anchor="ctr"/>
          <a:lstStyle/>
          <a:p>
            <a:fld id="{7D19B56E-10A2-4982-9AE0-A2CE41B156EB}" type="slidenum">
              <a:rPr lang="en-IN">
                <a:latin typeface="Century Gothic" panose="020B0502020202020204" pitchFamily="34" charset="0"/>
              </a:rPr>
              <a:pPr/>
              <a:t>9</a:t>
            </a:fld>
            <a:endParaRPr lang="en-IN" dirty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3357907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2013 - 2022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2013 - 2022 Theme</Template>
  <TotalTime>1100</TotalTime>
  <Words>2283</Words>
  <Application>Microsoft Office PowerPoint</Application>
  <PresentationFormat>Widescreen</PresentationFormat>
  <Paragraphs>264</Paragraphs>
  <Slides>19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5" baseType="lpstr">
      <vt:lpstr>Arial</vt:lpstr>
      <vt:lpstr>Calibri</vt:lpstr>
      <vt:lpstr>Calibri Light</vt:lpstr>
      <vt:lpstr>Century Gothic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Ayushi Tiwari</dc:creator>
  <cp:lastModifiedBy>Ayushi Tiwari</cp:lastModifiedBy>
  <cp:revision>49</cp:revision>
  <dcterms:created xsi:type="dcterms:W3CDTF">2025-10-28T17:44:17Z</dcterms:created>
  <dcterms:modified xsi:type="dcterms:W3CDTF">2025-11-08T14:04:52Z</dcterms:modified>
</cp:coreProperties>
</file>