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69" r:id="rId3"/>
    <p:sldId id="270" r:id="rId4"/>
    <p:sldId id="271" r:id="rId5"/>
    <p:sldId id="273" r:id="rId6"/>
    <p:sldId id="272" r:id="rId7"/>
    <p:sldId id="274" r:id="rId8"/>
    <p:sldId id="275" r:id="rId9"/>
    <p:sldId id="281" r:id="rId10"/>
    <p:sldId id="277" r:id="rId11"/>
    <p:sldId id="276" r:id="rId12"/>
    <p:sldId id="284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1A664F-CF79-C97A-9F39-AA9CEE331028}" name="Shahiq Ahmad Wani" initials="SW" userId="80738399cec0e3be" providerId="Windows Live"/>
  <p188:author id="{55A1CBA5-AE18-DA15-230E-E02B48C10257}" name="Shahiq Ahmad Wani (P21CI010)" initials="S(" userId="S::wani.1@ad.iitj.ac.in::088316dd-c005-4ae6-ba42-43a3565a0b13" providerId="AD"/>
  <p188:author id="{158E0DF3-B24D-6492-383D-32BF55D9E066}" name="Ranju Mohan" initials="RM" userId="S::ranju@iitj.ac.in::80b36e5b-d36a-49d4-9daa-d875545265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8F"/>
    <a:srgbClr val="000088"/>
    <a:srgbClr val="4472C4"/>
    <a:srgbClr val="FEDCB2"/>
    <a:srgbClr val="FFF4E6"/>
    <a:srgbClr val="278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8442" autoAdjust="0"/>
  </p:normalViewPr>
  <p:slideViewPr>
    <p:cSldViewPr snapToGrid="0">
      <p:cViewPr varScale="1">
        <p:scale>
          <a:sx n="65" d="100"/>
          <a:sy n="65" d="100"/>
        </p:scale>
        <p:origin x="13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21F3B6-E0C5-4B62-72C0-47F918EE4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67164-23DD-0BA0-0C42-DE79CE8C9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7F1-95AD-40B5-B743-48768FEA316C}" type="datetimeFigureOut">
              <a:rPr lang="en-IN" smtClean="0"/>
              <a:t>09-11-2025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0A366-A18E-A42F-413E-1B96135EC5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DFE7F-6DC4-50D7-123A-215472B26E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208D-6DD6-4500-97F4-7BE448B626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48841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2C7E-EB2F-476D-9112-3047D1597DEF}" type="datetimeFigureOut">
              <a:rPr lang="en-IN" smtClean="0"/>
              <a:t>09-11-2025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0C163-5C32-4F51-ADD5-32BAF06D36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0650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2475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612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0255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0255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357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1511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109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673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246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309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687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3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544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800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70E9D-B5D9-66A0-B1D2-A77E8124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0CC19-E544-AAD4-EC71-220D74103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A1370-86D4-5EC6-B83F-2A0F88066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738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99BA75-01E7-DD88-D753-BBF59D2D8DF6}"/>
              </a:ext>
            </a:extLst>
          </p:cNvPr>
          <p:cNvSpPr/>
          <p:nvPr userDrawn="1"/>
        </p:nvSpPr>
        <p:spPr>
          <a:xfrm>
            <a:off x="0" y="6516410"/>
            <a:ext cx="12192000" cy="247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CD0B1-84AA-DEC9-A648-1AF48097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1"/>
            <a:ext cx="9146417" cy="94954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613E-6F9F-2A23-4490-8E6E8AF12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592"/>
            <a:ext cx="10515600" cy="4684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93194-FF33-1D75-7D04-6D5B634E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396988"/>
            <a:ext cx="3534566" cy="44877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IN" dirty="0"/>
              <a:t>	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B561-50D4-80E5-ECB8-3A9B6C7A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96988"/>
            <a:ext cx="5029200" cy="44877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6B725-CE8B-E8CF-C7E5-74777CB0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988"/>
            <a:ext cx="2743200" cy="448779"/>
          </a:xfrm>
        </p:spPr>
        <p:txBody>
          <a:bodyPr/>
          <a:lstStyle/>
          <a:p>
            <a:pPr algn="l"/>
            <a:r>
              <a:rPr lang="en-IN" dirty="0"/>
              <a:t>		</a:t>
            </a:r>
            <a:fld id="{AE5DFEAD-08FC-429F-9F16-13672BA3FF67}" type="slidenum">
              <a:rPr lang="en-IN" smtClean="0"/>
              <a:pPr algn="l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BD6628-3FD4-2F6D-C63A-671F3FD1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568" t="3817" r="1994" b="4762"/>
          <a:stretch>
            <a:fillRect/>
          </a:stretch>
        </p:blipFill>
        <p:spPr>
          <a:xfrm>
            <a:off x="0" y="84860"/>
            <a:ext cx="1935332" cy="864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C882DB-EAF4-C1F8-F495-F5A59A101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11401" r="17909" b="17499"/>
          <a:stretch>
            <a:fillRect/>
          </a:stretch>
        </p:blipFill>
        <p:spPr>
          <a:xfrm>
            <a:off x="11230251" y="55565"/>
            <a:ext cx="813247" cy="9529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F77690-1833-F600-1B24-F623653E6C0A}"/>
              </a:ext>
            </a:extLst>
          </p:cNvPr>
          <p:cNvSpPr/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noFill/>
          <a:ln w="76200">
            <a:solidFill>
              <a:srgbClr val="2780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31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4559-40BA-AFB8-0004-D781D667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700D0-840C-F13B-AB67-A9080C475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24B95-05FB-FDE7-5829-A4579CFC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C20A-A989-57A3-5FFD-B4E0AAD4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358B-75E3-00FF-5E52-23B0D064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86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CB61D-4A70-0AFE-F178-A73EC97F0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E8BE5-54E5-D122-7421-A04687A09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E47CE-9F1B-1CE5-85C7-555923F1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CE73-87D4-49D9-7089-17E9A19E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3E1BB-DD5B-D92A-EC3D-BDDB0D5B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144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33C8-28EC-A02B-2A30-40AC91B4E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B29EA-7E1B-CEB5-C54A-68811B4C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4913-1B4E-E936-D911-A0C9C6FD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783-645C-EEB2-2528-CCF3BBED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43ABD-923E-E2F9-98CC-5663A104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02C74-CAF4-0C02-1440-AE1C6B421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568" t="3817" r="1994" b="4762"/>
          <a:stretch>
            <a:fillRect/>
          </a:stretch>
        </p:blipFill>
        <p:spPr>
          <a:xfrm>
            <a:off x="0" y="0"/>
            <a:ext cx="2087200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6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4D95-51B9-2191-8CDC-3057A724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7E325-273D-2123-D857-FBF8936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B844C-5F17-CE72-1717-7249E177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632C-9A70-E50A-7E49-B048ECDA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0990D-828C-66FE-3A15-F516AAD2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26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22E2-4C54-3000-6FDB-3D56C2A2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AAEB2-E487-3410-02D3-4ABDE74C9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D3475-E888-5818-6739-0806D4B04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B8CF4-4B28-C38A-DB31-CC28B968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A0DF4-B49A-CD45-AEEE-F57E51FD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3BE9B-56FD-91FC-824B-CBCF694B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0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C92C-7C8F-F14B-676A-8912903C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F3482-3A56-C7E6-B92A-2B5D97E24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3FD3-A33E-ED98-9079-E79F279A6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7283A-75DD-5B9C-963C-3AD56E4BE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02C24-2C8B-C9B3-EE46-7CA2C83EE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6920C-823C-CD6E-56C3-1E39B048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BBB35-A704-FFC3-5306-D8A4F235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2E265-2199-3559-0A28-5DDCC4A6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341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B4F6-5F69-E15F-4166-90BB8558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2E010-9825-838D-3C00-A46573EB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4131B-C57B-9765-EA09-C768D8C9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6CAAD-2D4D-AA09-3217-1C3B076D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75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2A857-56B5-7894-7E9E-7C90C6D1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0CD4D-1422-68D1-A22E-882897C7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7CF2B-C6E9-4DDE-29D2-21C0373B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42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B07C-7334-E4AE-2EF6-FB052BD4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4DD8-7545-684C-7515-2C970F15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036B-C467-52EA-4AC6-FD6AA4145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3A521-3F09-C895-B902-B54316C1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47BDE-909E-5318-9035-E0B13590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9BD17-8C72-F9A2-A7B6-C6BE6134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99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8F55-BEF8-AB0D-2637-744BED24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A2F29-F99E-75B1-9545-666F88628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3E3F-3ED7-7757-4FEE-49B8C3E16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170AC-7232-94BA-53F1-19BA8940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27DCD-8AE9-5E14-EF73-47854A76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33B15-78E7-C990-823A-3AB96482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27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B0B4F-960B-65D3-B440-36278FC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15726-6EF4-7A8F-CE01-518C99AFB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B98A7-7735-92A0-06AF-6020FC3A7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9</a:t>
            </a:r>
            <a:r>
              <a:rPr lang="en-IN" baseline="30000" dirty="0"/>
              <a:t>th</a:t>
            </a:r>
            <a:r>
              <a:rPr lang="en-IN" dirty="0"/>
              <a:t>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86F08-3601-5E18-2C79-E82D08A7B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18th UMI Research Symposium Presentation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D52FE-35FD-8C32-0B6F-0CC0542FD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FEAD-08FC-429F-9F16-13672BA3F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71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4A71-D56A-C8E3-90E5-3018881A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65" y="1849581"/>
            <a:ext cx="11001179" cy="459278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IN" sz="4000" b="1" noProof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marL="0" lvl="0" indent="0" algn="ctr">
              <a:buNone/>
              <a:defRPr/>
            </a:pPr>
            <a:endParaRPr lang="en-IN" sz="3200" noProof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  <a:defRPr/>
            </a:pPr>
            <a:r>
              <a:rPr lang="en-IN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 RS Paper ID: 3677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3400" i="1" noProof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Authors</a:t>
            </a:r>
          </a:p>
          <a:p>
            <a:pPr marL="0" indent="0" algn="ctr">
              <a:buNone/>
            </a:pPr>
            <a:r>
              <a:rPr lang="en-IN" sz="3400" b="1" noProof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Pathan Mujahid Najekhan, Shahiq Ahmad Wani, Dr Ranju Mohan</a:t>
            </a:r>
          </a:p>
          <a:p>
            <a:pPr marL="0" indent="0" algn="ctr">
              <a:buNone/>
            </a:pPr>
            <a:endParaRPr lang="en-IN" b="1" noProof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IN" sz="34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Civil and Infrastructure Engineering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IN" sz="34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Indian Institute of Technology (IIT) Jodhpur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IN" noProof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3200" noProof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Presenter: </a:t>
            </a:r>
            <a:r>
              <a:rPr lang="en-IN" sz="3200" b="1" noProof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Shahiq Ahmad Wani</a:t>
            </a:r>
            <a:endParaRPr lang="en-IN" sz="3200" noProof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" y="1136129"/>
            <a:ext cx="12122150" cy="6269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Mobility India Research Symposium 2025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82A137-127C-CAC0-CF7A-8B81A9601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9582" y="-148004"/>
            <a:ext cx="3292836" cy="1462521"/>
          </a:xfrm>
          <a:prstGeom prst="rect">
            <a:avLst/>
          </a:prstGeom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7A9E248-710B-5B4A-85F4-EED3220B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96988"/>
            <a:ext cx="12192000" cy="448779"/>
          </a:xfrm>
        </p:spPr>
        <p:txBody>
          <a:bodyPr/>
          <a:lstStyle/>
          <a:p>
            <a:pPr algn="ctr"/>
            <a:r>
              <a:rPr lang="en-IN" noProof="0" dirty="0"/>
              <a:t>09-11-2025</a:t>
            </a:r>
          </a:p>
        </p:txBody>
      </p:sp>
    </p:spTree>
    <p:extLst>
      <p:ext uri="{BB962C8B-B14F-4D97-AF65-F5344CB8AC3E}">
        <p14:creationId xmlns:p14="http://schemas.microsoft.com/office/powerpoint/2010/main" val="388311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2102A-6BEA-8E49-6C23-A502C623AE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2" b="3146"/>
          <a:stretch>
            <a:fillRect/>
          </a:stretch>
        </p:blipFill>
        <p:spPr>
          <a:xfrm>
            <a:off x="4469419" y="1363619"/>
            <a:ext cx="4141181" cy="18564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93DC7-9D55-76C0-9BA0-B1A372FA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9EBBBDD-3F7D-8FCB-2413-AF086578904E}"/>
              </a:ext>
            </a:extLst>
          </p:cNvPr>
          <p:cNvSpPr txBox="1">
            <a:spLocks/>
          </p:cNvSpPr>
          <p:nvPr/>
        </p:nvSpPr>
        <p:spPr>
          <a:xfrm>
            <a:off x="0" y="6499189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2D80E3-8B9D-F531-DEA7-86226D972E87}"/>
              </a:ext>
            </a:extLst>
          </p:cNvPr>
          <p:cNvSpPr txBox="1">
            <a:spLocks/>
          </p:cNvSpPr>
          <p:nvPr/>
        </p:nvSpPr>
        <p:spPr>
          <a:xfrm>
            <a:off x="1935332" y="44605"/>
            <a:ext cx="9146417" cy="949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IN" sz="28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Results: Awareness-Adoption Gap in Cleaner Fuel Alternatives</a:t>
            </a:r>
            <a:endParaRPr lang="en-IN" sz="2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C2865BA-EF46-FF01-FD53-F6DA748E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407379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280AE4-819B-0471-A124-449E2A38DC0B}"/>
              </a:ext>
            </a:extLst>
          </p:cNvPr>
          <p:cNvSpPr txBox="1">
            <a:spLocks/>
          </p:cNvSpPr>
          <p:nvPr/>
        </p:nvSpPr>
        <p:spPr>
          <a:xfrm>
            <a:off x="198116" y="1103406"/>
            <a:ext cx="4193285" cy="5145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Although awareness of CNG and EVs is high ≈ 85 %, </a:t>
            </a:r>
            <a:r>
              <a:rPr lang="en-IN" sz="2000" i="1" noProof="0" dirty="0">
                <a:latin typeface="Centaur Now Caption" pitchFamily="2" charset="0"/>
                <a:cs typeface="Centaur Now Caption" pitchFamily="2" charset="0"/>
              </a:rPr>
              <a:t>(see Fig. 10), </a:t>
            </a: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only 34.4 % of users state they would “definitely adopt,” showing a strong awareness–action gap.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A significant 19 % remain unwilling or resistant, and another 19 % uncertain about switching </a:t>
            </a:r>
            <a:r>
              <a:rPr lang="en-IN" sz="2000" i="1" noProof="0" dirty="0">
                <a:latin typeface="Centaur Now Caption" pitchFamily="2" charset="0"/>
                <a:cs typeface="Centaur Now Caption" pitchFamily="2" charset="0"/>
              </a:rPr>
              <a:t>(see Fig. 11), </a:t>
            </a: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reflecting behavioural and infrastructural barriers.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Adoption intent is higher among younger and higher-income users, especially those owning newer vehicles </a:t>
            </a:r>
            <a:r>
              <a:rPr lang="en-IN" sz="2000" i="1" noProof="0" dirty="0">
                <a:latin typeface="Centaur Now Caption" pitchFamily="2" charset="0"/>
                <a:cs typeface="Centaur Now Caption" pitchFamily="2" charset="0"/>
              </a:rPr>
              <a:t>(see Fig. 12), </a:t>
            </a: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underscoring affordability and confidence as key enablers.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208156-DD20-4E73-B3A5-E30B97819E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24" r="470"/>
          <a:stretch>
            <a:fillRect/>
          </a:stretch>
        </p:blipFill>
        <p:spPr>
          <a:xfrm>
            <a:off x="8552183" y="1293750"/>
            <a:ext cx="3441701" cy="19961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3DE14-8B38-F0C6-0F17-5982239E2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406" y="3446518"/>
            <a:ext cx="5911553" cy="28025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3818FF-26F2-36C8-55D1-1EFE8E2911DF}"/>
              </a:ext>
            </a:extLst>
          </p:cNvPr>
          <p:cNvSpPr txBox="1"/>
          <p:nvPr/>
        </p:nvSpPr>
        <p:spPr>
          <a:xfrm>
            <a:off x="6673963" y="6177099"/>
            <a:ext cx="41206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05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Fig.12. </a:t>
            </a:r>
            <a:r>
              <a:rPr lang="en-IN" sz="105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intentions for alternative fuels by vehicle age group.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4B1F0B-F796-320A-1B0C-5BD230302880}"/>
              </a:ext>
            </a:extLst>
          </p:cNvPr>
          <p:cNvSpPr txBox="1"/>
          <p:nvPr/>
        </p:nvSpPr>
        <p:spPr>
          <a:xfrm>
            <a:off x="8493773" y="3203995"/>
            <a:ext cx="41206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05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Fig.11. </a:t>
            </a:r>
            <a:r>
              <a:rPr lang="en-IN" sz="105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Willingness to adopt cleaner alternatives.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A1AB5-C98A-3E98-4596-D6FBE4AA96EE}"/>
              </a:ext>
            </a:extLst>
          </p:cNvPr>
          <p:cNvSpPr txBox="1"/>
          <p:nvPr/>
        </p:nvSpPr>
        <p:spPr>
          <a:xfrm>
            <a:off x="4950582" y="3177433"/>
            <a:ext cx="41206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05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Fig.10. </a:t>
            </a:r>
            <a:r>
              <a:rPr lang="en-IN" sz="105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of CNG and EVs</a:t>
            </a:r>
          </a:p>
        </p:txBody>
      </p:sp>
    </p:spTree>
    <p:extLst>
      <p:ext uri="{BB962C8B-B14F-4D97-AF65-F5344CB8AC3E}">
        <p14:creationId xmlns:p14="http://schemas.microsoft.com/office/powerpoint/2010/main" val="257897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33B58-C67B-2A2D-3F3D-A1071C86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325A2E3-E532-153D-5E40-3D759B30CFC6}"/>
              </a:ext>
            </a:extLst>
          </p:cNvPr>
          <p:cNvSpPr txBox="1">
            <a:spLocks/>
          </p:cNvSpPr>
          <p:nvPr/>
        </p:nvSpPr>
        <p:spPr>
          <a:xfrm>
            <a:off x="46834" y="6511310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5531D9-2675-3D70-10AB-B237CF0EBA0F}"/>
              </a:ext>
            </a:extLst>
          </p:cNvPr>
          <p:cNvSpPr txBox="1">
            <a:spLocks/>
          </p:cNvSpPr>
          <p:nvPr/>
        </p:nvSpPr>
        <p:spPr>
          <a:xfrm>
            <a:off x="1935332" y="44605"/>
            <a:ext cx="9146417" cy="949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IN" sz="28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Results: </a:t>
            </a:r>
            <a:r>
              <a:rPr lang="en-IN" sz="30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Supply-Side Infrastructure Gap</a:t>
            </a:r>
            <a:endParaRPr lang="en-IN" sz="3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28C58CE-01CE-21B7-B3CE-77C3FF87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396988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E7A8B7-3134-C084-2968-258980471666}"/>
              </a:ext>
            </a:extLst>
          </p:cNvPr>
          <p:cNvGrpSpPr/>
          <p:nvPr/>
        </p:nvGrpSpPr>
        <p:grpSpPr>
          <a:xfrm>
            <a:off x="197326" y="3885277"/>
            <a:ext cx="11797347" cy="2582156"/>
            <a:chOff x="114472" y="3784120"/>
            <a:chExt cx="11797347" cy="25821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36DE07-0D4F-96C8-7156-DE531B671596}"/>
                </a:ext>
              </a:extLst>
            </p:cNvPr>
            <p:cNvGrpSpPr/>
            <p:nvPr/>
          </p:nvGrpSpPr>
          <p:grpSpPr>
            <a:xfrm>
              <a:off x="114472" y="3863303"/>
              <a:ext cx="4067917" cy="2502973"/>
              <a:chOff x="46834" y="1936286"/>
              <a:chExt cx="3637524" cy="191218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AB4B16F-B906-6322-64F5-E3D4EFDED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184"/>
              <a:stretch>
                <a:fillRect/>
              </a:stretch>
            </p:blipFill>
            <p:spPr>
              <a:xfrm>
                <a:off x="46834" y="1936286"/>
                <a:ext cx="3637524" cy="1727332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723184-9DA6-DD8A-7490-4B57DE39EA80}"/>
                  </a:ext>
                </a:extLst>
              </p:cNvPr>
              <p:cNvSpPr txBox="1"/>
              <p:nvPr/>
            </p:nvSpPr>
            <p:spPr>
              <a:xfrm>
                <a:off x="653879" y="3648605"/>
                <a:ext cx="2903668" cy="199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100" noProof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Fig.13. </a:t>
                </a:r>
                <a:r>
                  <a:rPr lang="en-IN" sz="11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Fuel availability across surveyed stations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12F21E-2B90-DB4B-345D-39E91CA0FC95}"/>
                </a:ext>
              </a:extLst>
            </p:cNvPr>
            <p:cNvGrpSpPr/>
            <p:nvPr/>
          </p:nvGrpSpPr>
          <p:grpSpPr>
            <a:xfrm>
              <a:off x="4061388" y="3790642"/>
              <a:ext cx="3534566" cy="2571243"/>
              <a:chOff x="337120" y="3997438"/>
              <a:chExt cx="3347238" cy="238010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DFE97FD-7CF5-6931-C23B-66CD8270B0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103"/>
              <a:stretch>
                <a:fillRect/>
              </a:stretch>
            </p:blipFill>
            <p:spPr>
              <a:xfrm>
                <a:off x="337120" y="3997438"/>
                <a:ext cx="3347238" cy="2187306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E0B0A1C-C5A2-651D-9590-00F49E6DC91A}"/>
                  </a:ext>
                </a:extLst>
              </p:cNvPr>
              <p:cNvSpPr txBox="1"/>
              <p:nvPr/>
            </p:nvSpPr>
            <p:spPr>
              <a:xfrm>
                <a:off x="906257" y="6135378"/>
                <a:ext cx="2611346" cy="242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100" noProof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Fig.14. </a:t>
                </a:r>
                <a:r>
                  <a:rPr lang="en-IN" sz="11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daily sales by fuel type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A18EE2-54A3-702C-A5F3-9A8DFD54CC91}"/>
                </a:ext>
              </a:extLst>
            </p:cNvPr>
            <p:cNvGrpSpPr/>
            <p:nvPr/>
          </p:nvGrpSpPr>
          <p:grpSpPr>
            <a:xfrm>
              <a:off x="7538238" y="3784120"/>
              <a:ext cx="4373581" cy="2446962"/>
              <a:chOff x="3758185" y="4120688"/>
              <a:chExt cx="4193410" cy="230150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C08F8F9-7D4F-426B-25B7-F174ECA8B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549" r="886" b="2277"/>
              <a:stretch>
                <a:fillRect/>
              </a:stretch>
            </p:blipFill>
            <p:spPr>
              <a:xfrm>
                <a:off x="3758185" y="4120688"/>
                <a:ext cx="4120656" cy="2055444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FB06A4-9147-423E-0648-22B8F950F8D7}"/>
                  </a:ext>
                </a:extLst>
              </p:cNvPr>
              <p:cNvSpPr txBox="1"/>
              <p:nvPr/>
            </p:nvSpPr>
            <p:spPr>
              <a:xfrm>
                <a:off x="3758185" y="6176132"/>
                <a:ext cx="4193410" cy="246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100" noProof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Fig.15. </a:t>
                </a:r>
                <a:r>
                  <a:rPr lang="en-IN" sz="11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Challenges in providing EV charging.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191E663-D7F0-04D5-E5C9-11A7868B6613}"/>
              </a:ext>
            </a:extLst>
          </p:cNvPr>
          <p:cNvSpPr txBox="1"/>
          <p:nvPr/>
        </p:nvSpPr>
        <p:spPr>
          <a:xfrm>
            <a:off x="853440" y="989525"/>
            <a:ext cx="10627360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The supply-side data reveals a major infrastructure gap for alternative fuels.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While Petrol (100%) and Diesel (76.5%) are universal , CNG is available at only 23.5% of surveyed stations </a:t>
            </a:r>
            <a:r>
              <a:rPr lang="en-IN" i="1" noProof="0" dirty="0">
                <a:latin typeface="Centaur Now Caption" pitchFamily="2" charset="0"/>
                <a:cs typeface="Centaur Now Caption" pitchFamily="2" charset="0"/>
              </a:rPr>
              <a:t>(see Fig.13).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There is zero public EV charging at any station surveyed , with operators citing space constraints (71%) as the main barrier </a:t>
            </a:r>
            <a:r>
              <a:rPr lang="en-IN" i="1" noProof="0" dirty="0">
                <a:latin typeface="Centaur Now Caption" pitchFamily="2" charset="0"/>
                <a:cs typeface="Centaur Now Caption" pitchFamily="2" charset="0"/>
              </a:rPr>
              <a:t>(see Fig.15).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Daily sales data confirms this dominance, with Diesel (4,583 L/day) and Petrol (4,125 L/day) as the top sellers </a:t>
            </a:r>
            <a:r>
              <a:rPr lang="en-IN" i="1" noProof="0" dirty="0">
                <a:latin typeface="Centaur Now Caption" pitchFamily="2" charset="0"/>
                <a:cs typeface="Centaur Now Caption" pitchFamily="2" charset="0"/>
              </a:rPr>
              <a:t>(see Fig.14).</a:t>
            </a:r>
          </a:p>
        </p:txBody>
      </p:sp>
    </p:spTree>
    <p:extLst>
      <p:ext uri="{BB962C8B-B14F-4D97-AF65-F5344CB8AC3E}">
        <p14:creationId xmlns:p14="http://schemas.microsoft.com/office/powerpoint/2010/main" val="425495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33B58-C67B-2A2D-3F3D-A1071C86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325A2E3-E532-153D-5E40-3D759B30CFC6}"/>
              </a:ext>
            </a:extLst>
          </p:cNvPr>
          <p:cNvSpPr txBox="1">
            <a:spLocks/>
          </p:cNvSpPr>
          <p:nvPr/>
        </p:nvSpPr>
        <p:spPr>
          <a:xfrm>
            <a:off x="0" y="6509580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5531D9-2675-3D70-10AB-B237CF0EBA0F}"/>
              </a:ext>
            </a:extLst>
          </p:cNvPr>
          <p:cNvSpPr txBox="1">
            <a:spLocks/>
          </p:cNvSpPr>
          <p:nvPr/>
        </p:nvSpPr>
        <p:spPr>
          <a:xfrm>
            <a:off x="1935332" y="44605"/>
            <a:ext cx="9146417" cy="949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IN" sz="28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Results: </a:t>
            </a:r>
            <a:r>
              <a:rPr lang="en-IN" sz="30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 Perspectives on Demand</a:t>
            </a:r>
            <a:endParaRPr lang="en-IN" sz="3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28C58CE-01CE-21B7-B3CE-77C3FF87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396988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88AD6C-410D-4AAC-14EF-FA90EBF2EEB6}"/>
              </a:ext>
            </a:extLst>
          </p:cNvPr>
          <p:cNvGrpSpPr/>
          <p:nvPr/>
        </p:nvGrpSpPr>
        <p:grpSpPr>
          <a:xfrm>
            <a:off x="82855" y="3733882"/>
            <a:ext cx="12026290" cy="2315620"/>
            <a:chOff x="162264" y="2685362"/>
            <a:chExt cx="12026290" cy="23156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829B28-14D1-0D4F-05CE-A358D6FC7A59}"/>
                </a:ext>
              </a:extLst>
            </p:cNvPr>
            <p:cNvGrpSpPr/>
            <p:nvPr/>
          </p:nvGrpSpPr>
          <p:grpSpPr>
            <a:xfrm>
              <a:off x="162264" y="2767196"/>
              <a:ext cx="3419136" cy="2233786"/>
              <a:chOff x="162264" y="2919154"/>
              <a:chExt cx="3419136" cy="2233786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3C08EE4-7713-A1DB-BA62-26EF92778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876" r="973" b="-1280"/>
              <a:stretch>
                <a:fillRect/>
              </a:stretch>
            </p:blipFill>
            <p:spPr>
              <a:xfrm>
                <a:off x="162264" y="2919154"/>
                <a:ext cx="3419136" cy="2011440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9FF081-88CA-EAEE-3EAA-D00CCAC3E7AA}"/>
                  </a:ext>
                </a:extLst>
              </p:cNvPr>
              <p:cNvSpPr txBox="1"/>
              <p:nvPr/>
            </p:nvSpPr>
            <p:spPr>
              <a:xfrm>
                <a:off x="162264" y="4891330"/>
                <a:ext cx="341913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100" noProof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Fig.16. </a:t>
                </a:r>
                <a:r>
                  <a:rPr lang="en-IN" sz="11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Customer responses to fuel price increases.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A487E02-8603-134C-6B93-E8F719DB6FCF}"/>
                </a:ext>
              </a:extLst>
            </p:cNvPr>
            <p:cNvGrpSpPr/>
            <p:nvPr/>
          </p:nvGrpSpPr>
          <p:grpSpPr>
            <a:xfrm>
              <a:off x="3823471" y="2846927"/>
              <a:ext cx="4060913" cy="2154055"/>
              <a:chOff x="4065543" y="2868080"/>
              <a:chExt cx="4060913" cy="215405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D1E9AA2-4831-6E72-5500-892E8F62A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417" r="2271"/>
              <a:stretch>
                <a:fillRect/>
              </a:stretch>
            </p:blipFill>
            <p:spPr>
              <a:xfrm>
                <a:off x="4065544" y="2868080"/>
                <a:ext cx="4060912" cy="1931709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456B36-C8E7-4FB0-BDEF-4AB38E11F1AB}"/>
                  </a:ext>
                </a:extLst>
              </p:cNvPr>
              <p:cNvSpPr txBox="1"/>
              <p:nvPr/>
            </p:nvSpPr>
            <p:spPr>
              <a:xfrm>
                <a:off x="4065543" y="4760525"/>
                <a:ext cx="393815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100" noProof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Fig.17. </a:t>
                </a:r>
                <a:r>
                  <a:rPr lang="en-IN" sz="11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demand reasons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2AA2C2-956A-28CA-B854-8E9FF0AB5BD6}"/>
                </a:ext>
              </a:extLst>
            </p:cNvPr>
            <p:cNvGrpSpPr/>
            <p:nvPr/>
          </p:nvGrpSpPr>
          <p:grpSpPr>
            <a:xfrm>
              <a:off x="8003697" y="2685362"/>
              <a:ext cx="4184857" cy="2254837"/>
              <a:chOff x="8126456" y="2573136"/>
              <a:chExt cx="4184857" cy="225483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4C5112A-DC00-DCF4-5791-BE7784377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428" r="1502"/>
              <a:stretch>
                <a:fillRect/>
              </a:stretch>
            </p:blipFill>
            <p:spPr>
              <a:xfrm>
                <a:off x="8126456" y="2573136"/>
                <a:ext cx="4060912" cy="201144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A55868-77CC-4F6F-7706-DABE0F077B3A}"/>
                  </a:ext>
                </a:extLst>
              </p:cNvPr>
              <p:cNvSpPr txBox="1"/>
              <p:nvPr/>
            </p:nvSpPr>
            <p:spPr>
              <a:xfrm>
                <a:off x="8245769" y="4566363"/>
                <a:ext cx="406554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100" noProof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Fig.18. </a:t>
                </a:r>
                <a:r>
                  <a:rPr lang="en-IN" sz="11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demand reasons.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7A5B8F6-44F9-7CB4-8CDF-666D97485263}"/>
              </a:ext>
            </a:extLst>
          </p:cNvPr>
          <p:cNvSpPr txBox="1"/>
          <p:nvPr/>
        </p:nvSpPr>
        <p:spPr>
          <a:xfrm>
            <a:off x="165710" y="1005997"/>
            <a:ext cx="1157424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Operators report that customer demand is highly responsive to external factors.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When fuel prices rise, the most common customer responses are delaying purchase (56.2%) or opting for smaller refuels (37.5%) </a:t>
            </a:r>
            <a:br>
              <a:rPr lang="en-IN" sz="1600" noProof="0" dirty="0">
                <a:latin typeface="Centaur Now Caption" pitchFamily="2" charset="0"/>
                <a:cs typeface="Centaur Now Caption" pitchFamily="2" charset="0"/>
              </a:rPr>
            </a:br>
            <a:r>
              <a:rPr lang="en-IN" sz="1600" i="1" noProof="0" dirty="0">
                <a:latin typeface="Centaur Now Caption" pitchFamily="2" charset="0"/>
                <a:cs typeface="Centaur Now Caption" pitchFamily="2" charset="0"/>
              </a:rPr>
              <a:t>(see Fig.16) 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Demand is also highly seasonal, with operators reporting significant sales peaks during marriage seasons and festivals </a:t>
            </a:r>
            <a:r>
              <a:rPr lang="en-IN" sz="1600" i="1" dirty="0">
                <a:latin typeface="Centaur Now Caption" pitchFamily="2" charset="0"/>
                <a:cs typeface="Centaur Now Caption" pitchFamily="2" charset="0"/>
              </a:rPr>
              <a:t>(see Fig.17)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Conversely, demand drops significantly during the rainy season and peak summer </a:t>
            </a:r>
            <a:r>
              <a:rPr lang="en-IN" sz="1600" i="1" noProof="0" dirty="0">
                <a:latin typeface="Centaur Now Caption" pitchFamily="2" charset="0"/>
                <a:cs typeface="Centaur Now Caption" pitchFamily="2" charset="0"/>
              </a:rPr>
              <a:t>(see Fig.18).</a:t>
            </a:r>
          </a:p>
        </p:txBody>
      </p:sp>
    </p:spTree>
    <p:extLst>
      <p:ext uri="{BB962C8B-B14F-4D97-AF65-F5344CB8AC3E}">
        <p14:creationId xmlns:p14="http://schemas.microsoft.com/office/powerpoint/2010/main" val="143999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281F1-E3B8-1B6D-E8EA-8042612D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1E7844-569D-1AE0-86AB-B7999EBA5B32}"/>
              </a:ext>
            </a:extLst>
          </p:cNvPr>
          <p:cNvSpPr txBox="1">
            <a:spLocks/>
          </p:cNvSpPr>
          <p:nvPr/>
        </p:nvSpPr>
        <p:spPr>
          <a:xfrm>
            <a:off x="2087731" y="52816"/>
            <a:ext cx="9044557" cy="949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Implications &amp; Way Forward</a:t>
            </a:r>
            <a:endParaRPr lang="en-IN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2D228E3-247F-82D2-EA9C-6836F436F3D0}"/>
              </a:ext>
            </a:extLst>
          </p:cNvPr>
          <p:cNvSpPr txBox="1">
            <a:spLocks/>
          </p:cNvSpPr>
          <p:nvPr/>
        </p:nvSpPr>
        <p:spPr>
          <a:xfrm>
            <a:off x="0" y="6499189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55174326-8DFE-F3F4-A18E-51D117D9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417770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5762E2-E2F9-9791-19F1-4E3E137D1EE3}"/>
              </a:ext>
            </a:extLst>
          </p:cNvPr>
          <p:cNvGrpSpPr/>
          <p:nvPr/>
        </p:nvGrpSpPr>
        <p:grpSpPr>
          <a:xfrm>
            <a:off x="589474" y="1333927"/>
            <a:ext cx="11218500" cy="4874312"/>
            <a:chOff x="589474" y="1333927"/>
            <a:chExt cx="11218500" cy="487431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83C0A1B-1568-4317-909E-8DB322349172}"/>
                </a:ext>
              </a:extLst>
            </p:cNvPr>
            <p:cNvGrpSpPr/>
            <p:nvPr/>
          </p:nvGrpSpPr>
          <p:grpSpPr>
            <a:xfrm>
              <a:off x="589474" y="1333928"/>
              <a:ext cx="3364581" cy="4501438"/>
              <a:chOff x="589474" y="1333928"/>
              <a:chExt cx="3364581" cy="450143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F97E745-EFC4-FAEC-4DB2-C43110F2FFA6}"/>
                  </a:ext>
                </a:extLst>
              </p:cNvPr>
              <p:cNvGrpSpPr/>
              <p:nvPr/>
            </p:nvGrpSpPr>
            <p:grpSpPr>
              <a:xfrm>
                <a:off x="606055" y="1333928"/>
                <a:ext cx="3348000" cy="4501438"/>
                <a:chOff x="606055" y="1333928"/>
                <a:chExt cx="3348000" cy="4731489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B0C9F4-95DF-61D8-A0F9-DC674AD38BB2}"/>
                    </a:ext>
                  </a:extLst>
                </p:cNvPr>
                <p:cNvSpPr/>
                <p:nvPr/>
              </p:nvSpPr>
              <p:spPr>
                <a:xfrm>
                  <a:off x="606055" y="1333928"/>
                  <a:ext cx="3348000" cy="4731489"/>
                </a:xfrm>
                <a:prstGeom prst="rect">
                  <a:avLst/>
                </a:prstGeom>
                <a:noFill/>
                <a:ln w="57150">
                  <a:solidFill>
                    <a:srgbClr val="10108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noProof="0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CAD3E4B-F29C-1ADC-D639-A42F8C22883E}"/>
                    </a:ext>
                  </a:extLst>
                </p:cNvPr>
                <p:cNvSpPr txBox="1"/>
                <p:nvPr/>
              </p:nvSpPr>
              <p:spPr>
                <a:xfrm>
                  <a:off x="705254" y="1394299"/>
                  <a:ext cx="3149601" cy="74406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noProof="0" dirty="0">
                      <a:solidFill>
                        <a:srgbClr val="10108F"/>
                      </a:solidFill>
                      <a:latin typeface="Centaur Now Caption" pitchFamily="2" charset="0"/>
                      <a:cs typeface="Centaur Now Caption" pitchFamily="2" charset="0"/>
                    </a:rPr>
                    <a:t>Infrastructure &amp; Supply-Side Actions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24EA1B-F338-AB92-7134-E027BCB7A4E0}"/>
                  </a:ext>
                </a:extLst>
              </p:cNvPr>
              <p:cNvSpPr txBox="1"/>
              <p:nvPr/>
            </p:nvSpPr>
            <p:spPr>
              <a:xfrm>
                <a:off x="589474" y="2265158"/>
                <a:ext cx="32488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algn="just" eaLnBrk="0" fontAlgn="base" hangingPunc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Expand the </a:t>
                </a:r>
                <a:r>
                  <a:rPr lang="en-IN" sz="1600" b="1" noProof="0" dirty="0">
                    <a:latin typeface="Centaur Now Caption" pitchFamily="2" charset="0"/>
                    <a:cs typeface="Centaur Now Caption" pitchFamily="2" charset="0"/>
                  </a:rPr>
                  <a:t>CNG network</a:t>
                </a: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 across all city zones to bridge the supply gap (only 23.5% of stations)</a:t>
                </a:r>
              </a:p>
              <a:p>
                <a:pPr marL="285750" lvl="0" indent="-285750" algn="just" eaLnBrk="0" fontAlgn="base" hangingPunc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Prioritise </a:t>
                </a:r>
                <a:r>
                  <a:rPr lang="en-IN" sz="1600" b="1" noProof="0" dirty="0">
                    <a:latin typeface="Centaur Now Caption" pitchFamily="2" charset="0"/>
                    <a:cs typeface="Centaur Now Caption" pitchFamily="2" charset="0"/>
                  </a:rPr>
                  <a:t>public-private partnerships (PPPs)</a:t>
                </a: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 to roll out an EV charging network, overcoming operator barriers like space constraints.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E1AC2EA-7DB9-FED0-B7B9-2824613DB778}"/>
                </a:ext>
              </a:extLst>
            </p:cNvPr>
            <p:cNvGrpSpPr/>
            <p:nvPr/>
          </p:nvGrpSpPr>
          <p:grpSpPr>
            <a:xfrm>
              <a:off x="4422000" y="1370682"/>
              <a:ext cx="3348000" cy="4464684"/>
              <a:chOff x="4422000" y="1370682"/>
              <a:chExt cx="3348000" cy="446468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4570E7A-8065-0E65-51E3-4E525AE4BC17}"/>
                  </a:ext>
                </a:extLst>
              </p:cNvPr>
              <p:cNvGrpSpPr/>
              <p:nvPr/>
            </p:nvGrpSpPr>
            <p:grpSpPr>
              <a:xfrm>
                <a:off x="4422000" y="1370682"/>
                <a:ext cx="3348000" cy="4464684"/>
                <a:chOff x="4422000" y="1370682"/>
                <a:chExt cx="3348000" cy="4731489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973F75E-9CCB-1234-3C87-A97E24E12CF0}"/>
                    </a:ext>
                  </a:extLst>
                </p:cNvPr>
                <p:cNvSpPr/>
                <p:nvPr/>
              </p:nvSpPr>
              <p:spPr>
                <a:xfrm>
                  <a:off x="4422000" y="1370682"/>
                  <a:ext cx="3348000" cy="4731489"/>
                </a:xfrm>
                <a:prstGeom prst="rect">
                  <a:avLst/>
                </a:prstGeom>
                <a:noFill/>
                <a:ln w="57150">
                  <a:solidFill>
                    <a:srgbClr val="10108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noProof="0" dirty="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4B9C5EB-E013-3884-9E06-193E59B86777}"/>
                    </a:ext>
                  </a:extLst>
                </p:cNvPr>
                <p:cNvSpPr txBox="1"/>
                <p:nvPr/>
              </p:nvSpPr>
              <p:spPr>
                <a:xfrm>
                  <a:off x="4483414" y="1471833"/>
                  <a:ext cx="3225172" cy="42402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noProof="0" dirty="0">
                      <a:solidFill>
                        <a:srgbClr val="10108F"/>
                      </a:solidFill>
                      <a:latin typeface="Centaur Now Caption" pitchFamily="2" charset="0"/>
                      <a:cs typeface="Centaur Now Caption" pitchFamily="2" charset="0"/>
                    </a:rPr>
                    <a:t>Fleet &amp; Technology Actions</a:t>
                  </a: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B2F47D-E1D1-F822-6A4E-0C72D229EC3F}"/>
                  </a:ext>
                </a:extLst>
              </p:cNvPr>
              <p:cNvSpPr txBox="1"/>
              <p:nvPr/>
            </p:nvSpPr>
            <p:spPr>
              <a:xfrm>
                <a:off x="4483414" y="2058004"/>
                <a:ext cx="3180339" cy="3385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Incentivise the replacement of </a:t>
                </a:r>
                <a:r>
                  <a:rPr lang="en-IN" sz="1600" b="1" noProof="0" dirty="0">
                    <a:latin typeface="Centaur Now Caption" pitchFamily="2" charset="0"/>
                    <a:cs typeface="Centaur Now Caption" pitchFamily="2" charset="0"/>
                  </a:rPr>
                  <a:t>commercial fleets </a:t>
                </a: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(LCVs, taxis), which have the highest daily usage intensity and thus offer the largest energy savings.</a:t>
                </a:r>
              </a:p>
              <a:p>
                <a:pPr marL="285750" lvl="0" indent="-28575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Develop programs for the </a:t>
                </a:r>
                <a:r>
                  <a:rPr lang="en-IN" sz="1600" b="1" noProof="0" dirty="0">
                    <a:latin typeface="Centaur Now Caption" pitchFamily="2" charset="0"/>
                    <a:cs typeface="Centaur Now Caption" pitchFamily="2" charset="0"/>
                  </a:rPr>
                  <a:t>two-wheeler segment </a:t>
                </a: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(fleet renewal, maintenance) as it's the largest portion of the fleet.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67B5074-A38D-963B-7769-232FE54BF541}"/>
                </a:ext>
              </a:extLst>
            </p:cNvPr>
            <p:cNvGrpSpPr/>
            <p:nvPr/>
          </p:nvGrpSpPr>
          <p:grpSpPr>
            <a:xfrm>
              <a:off x="8237946" y="1333927"/>
              <a:ext cx="3570028" cy="4874312"/>
              <a:chOff x="8237946" y="1333927"/>
              <a:chExt cx="3570028" cy="487431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0E80681-B023-89E5-2C3D-09E83B97835D}"/>
                  </a:ext>
                </a:extLst>
              </p:cNvPr>
              <p:cNvGrpSpPr/>
              <p:nvPr/>
            </p:nvGrpSpPr>
            <p:grpSpPr>
              <a:xfrm>
                <a:off x="8237946" y="1333927"/>
                <a:ext cx="3570028" cy="4501438"/>
                <a:chOff x="8237946" y="1333927"/>
                <a:chExt cx="3570028" cy="4731489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9DDBC59-4B25-8828-BE38-3173136FE9F3}"/>
                    </a:ext>
                  </a:extLst>
                </p:cNvPr>
                <p:cNvSpPr/>
                <p:nvPr/>
              </p:nvSpPr>
              <p:spPr>
                <a:xfrm>
                  <a:off x="8237946" y="1333927"/>
                  <a:ext cx="3570028" cy="4731489"/>
                </a:xfrm>
                <a:prstGeom prst="rect">
                  <a:avLst/>
                </a:prstGeom>
                <a:noFill/>
                <a:ln w="57150">
                  <a:solidFill>
                    <a:srgbClr val="10108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noProof="0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EFB485C-7094-6E30-7B8F-8E1C5C9102CA}"/>
                    </a:ext>
                  </a:extLst>
                </p:cNvPr>
                <p:cNvSpPr txBox="1"/>
                <p:nvPr/>
              </p:nvSpPr>
              <p:spPr>
                <a:xfrm>
                  <a:off x="8551867" y="1394299"/>
                  <a:ext cx="3197373" cy="74406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noProof="0" dirty="0">
                      <a:solidFill>
                        <a:srgbClr val="10108F"/>
                      </a:solidFill>
                      <a:latin typeface="Centaur Now Caption" pitchFamily="2" charset="0"/>
                      <a:cs typeface="Centaur Now Caption" pitchFamily="2" charset="0"/>
                    </a:rPr>
                    <a:t>Behavioural &amp; Demand-Side Actions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42FE0B-3E31-5B87-9AD5-C4A35D8793AA}"/>
                  </a:ext>
                </a:extLst>
              </p:cNvPr>
              <p:cNvSpPr txBox="1"/>
              <p:nvPr/>
            </p:nvSpPr>
            <p:spPr>
              <a:xfrm>
                <a:off x="8237946" y="2084033"/>
                <a:ext cx="3435982" cy="4124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Launch </a:t>
                </a:r>
                <a:r>
                  <a:rPr lang="en-IN" sz="1600" b="1" noProof="0" dirty="0">
                    <a:latin typeface="Centaur Now Caption" pitchFamily="2" charset="0"/>
                    <a:cs typeface="Centaur Now Caption" pitchFamily="2" charset="0"/>
                  </a:rPr>
                  <a:t>non-price interventions </a:t>
                </a: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(awareness campaigns, maintenance incentives) targeting two-wheeler users, as they are the most price-insensitive group.</a:t>
                </a:r>
              </a:p>
              <a:p>
                <a:pPr marL="285750" lvl="0" indent="-28575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Empower municipal authorities to </a:t>
                </a:r>
                <a:r>
                  <a:rPr lang="en-IN" sz="1600" b="1" noProof="0" dirty="0">
                    <a:latin typeface="Centaur Now Caption" pitchFamily="2" charset="0"/>
                    <a:cs typeface="Centaur Now Caption" pitchFamily="2" charset="0"/>
                  </a:rPr>
                  <a:t>integrate transport and energy planning,</a:t>
                </a:r>
                <a:r>
                  <a:rPr lang="en-IN" sz="1600" noProof="0" dirty="0">
                    <a:latin typeface="Centaur Now Caption" pitchFamily="2" charset="0"/>
                    <a:cs typeface="Centaur Now Caption" pitchFamily="2" charset="0"/>
                  </a:rPr>
                  <a:t> using this study's framework to make data-driven decisions.</a:t>
                </a:r>
              </a:p>
              <a:p>
                <a:pPr marL="285750" lvl="0" indent="-28575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endParaRPr lang="en-IN" sz="1600" noProof="0" dirty="0">
                  <a:latin typeface="Centaur Now Caption" pitchFamily="2" charset="0"/>
                  <a:cs typeface="Centaur Now Captio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424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0B485-87D8-8550-D99C-3B5F507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F120020-0464-97DD-DE09-DA5C533C5BF2}"/>
              </a:ext>
            </a:extLst>
          </p:cNvPr>
          <p:cNvSpPr txBox="1">
            <a:spLocks/>
          </p:cNvSpPr>
          <p:nvPr/>
        </p:nvSpPr>
        <p:spPr>
          <a:xfrm>
            <a:off x="0" y="6509580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734F8A-C200-BDDB-B6F8-01CB158F8654}"/>
              </a:ext>
            </a:extLst>
          </p:cNvPr>
          <p:cNvSpPr txBox="1">
            <a:spLocks/>
          </p:cNvSpPr>
          <p:nvPr/>
        </p:nvSpPr>
        <p:spPr>
          <a:xfrm>
            <a:off x="1935332" y="44605"/>
            <a:ext cx="9146417" cy="949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9279BC4-3361-B11C-9280-DB6CB679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396988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47BAE-3013-7103-C7F8-1DE8B014BADF}"/>
              </a:ext>
            </a:extLst>
          </p:cNvPr>
          <p:cNvSpPr txBox="1"/>
          <p:nvPr/>
        </p:nvSpPr>
        <p:spPr>
          <a:xfrm>
            <a:off x="543063" y="1415741"/>
            <a:ext cx="105026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Jodhpur’s transport energy demand is shaped by </a:t>
            </a:r>
            <a:r>
              <a:rPr lang="en-IN" sz="2000" b="1" noProof="0" dirty="0">
                <a:solidFill>
                  <a:srgbClr val="10108F"/>
                </a:solidFill>
                <a:latin typeface="Centaur Now Caption" pitchFamily="2" charset="0"/>
                <a:cs typeface="Centaur Now Caption" pitchFamily="2" charset="0"/>
              </a:rPr>
              <a:t>two-wheeler dominance</a:t>
            </a: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, performance-driven fuel choices, and </a:t>
            </a:r>
            <a:r>
              <a:rPr lang="en-IN" sz="2000" b="1" noProof="0" dirty="0">
                <a:solidFill>
                  <a:srgbClr val="10108F"/>
                </a:solidFill>
                <a:latin typeface="Centaur Now Caption" pitchFamily="2" charset="0"/>
                <a:cs typeface="Centaur Now Caption" pitchFamily="2" charset="0"/>
              </a:rPr>
              <a:t>high usage intensity in commercial fleets</a:t>
            </a:r>
            <a:r>
              <a:rPr lang="en-IN" sz="2000" noProof="0" dirty="0">
                <a:solidFill>
                  <a:srgbClr val="10108F"/>
                </a:solidFill>
                <a:latin typeface="Centaur Now Caption" pitchFamily="2" charset="0"/>
                <a:cs typeface="Centaur Now Caption" pitchFamily="2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A clear </a:t>
            </a:r>
            <a:r>
              <a:rPr lang="en-IN" sz="2000" b="1" noProof="0" dirty="0">
                <a:solidFill>
                  <a:srgbClr val="10108F"/>
                </a:solidFill>
                <a:latin typeface="Centaur Now Caption" pitchFamily="2" charset="0"/>
                <a:cs typeface="Centaur Now Caption" pitchFamily="2" charset="0"/>
              </a:rPr>
              <a:t>"Awareness-Adoption Gap" </a:t>
            </a: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exists: High awareness of CNG/EVs (~85%) does not translate to high adoption (only ~34% definite).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A </a:t>
            </a:r>
            <a:r>
              <a:rPr lang="en-IN" sz="2000" b="1" noProof="0" dirty="0">
                <a:solidFill>
                  <a:srgbClr val="10108F"/>
                </a:solidFill>
                <a:latin typeface="Centaur Now Caption" pitchFamily="2" charset="0"/>
                <a:cs typeface="Centaur Now Caption" pitchFamily="2" charset="0"/>
              </a:rPr>
              <a:t>structural supply shortfall </a:t>
            </a: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(only 23.5% of stations offer CNG; 0 surveyed stations offer public EV charging) is the key barrier to a clean fuel transition.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47CEC-E567-4727-C5B0-8109FCC589DD}"/>
              </a:ext>
            </a:extLst>
          </p:cNvPr>
          <p:cNvSpPr txBox="1"/>
          <p:nvPr/>
        </p:nvSpPr>
        <p:spPr>
          <a:xfrm>
            <a:off x="507008" y="3544796"/>
            <a:ext cx="105747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000" b="1" noProof="0" dirty="0">
                <a:solidFill>
                  <a:srgbClr val="10108F"/>
                </a:solidFill>
                <a:latin typeface="Centaur Now Caption" pitchFamily="2" charset="0"/>
                <a:cs typeface="Centaur Now Caption" pitchFamily="2" charset="0"/>
              </a:rPr>
              <a:t>Future Works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Centaur Now Caption" pitchFamily="2" charset="0"/>
                <a:cs typeface="Centaur Now Caption" pitchFamily="2" charset="0"/>
              </a:rPr>
              <a:t>Model the factors influencing the adoption of </a:t>
            </a: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 the Environmentally friendly fuels in medium and small sized </a:t>
            </a:r>
            <a:r>
              <a:rPr lang="en-IN" sz="2000" dirty="0">
                <a:latin typeface="Centaur Now Caption" pitchFamily="2" charset="0"/>
                <a:cs typeface="Centaur Now Caption" pitchFamily="2" charset="0"/>
              </a:rPr>
              <a:t>cities</a:t>
            </a:r>
            <a:endParaRPr lang="en-IN" sz="2000" noProof="0" dirty="0">
              <a:latin typeface="Centaur Now Caption" pitchFamily="2" charset="0"/>
              <a:cs typeface="Centaur Now Caption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Incorporate GIS-based spatial analysis to map infrastructure gaps and identify priority zones for CNG/EV rollout.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Centaur Now Caption" pitchFamily="2" charset="0"/>
                <a:cs typeface="Centaur Now Caption" pitchFamily="2" charset="0"/>
              </a:rPr>
              <a:t>Develop a granular and integrated framework to model the energy demand across the regions. </a:t>
            </a:r>
            <a:endParaRPr lang="en-IN" sz="2000" noProof="0" dirty="0">
              <a:latin typeface="Centaur Now Caption" pitchFamily="2" charset="0"/>
              <a:cs typeface="Centaur Now Cap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9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1D989F-E349-C38D-D5F8-FBDD134A22DF}"/>
              </a:ext>
            </a:extLst>
          </p:cNvPr>
          <p:cNvSpPr txBox="1"/>
          <p:nvPr/>
        </p:nvSpPr>
        <p:spPr>
          <a:xfrm>
            <a:off x="3364558" y="312750"/>
            <a:ext cx="5462883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IN" sz="8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A46B9-2575-E052-99E9-BE44F735754E}"/>
              </a:ext>
            </a:extLst>
          </p:cNvPr>
          <p:cNvSpPr txBox="1"/>
          <p:nvPr/>
        </p:nvSpPr>
        <p:spPr>
          <a:xfrm>
            <a:off x="289219" y="1647402"/>
            <a:ext cx="2508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9520E-3765-E961-FC37-2B2BACF838FA}"/>
              </a:ext>
            </a:extLst>
          </p:cNvPr>
          <p:cNvSpPr txBox="1"/>
          <p:nvPr/>
        </p:nvSpPr>
        <p:spPr>
          <a:xfrm>
            <a:off x="1717964" y="1741429"/>
            <a:ext cx="10370127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Pathan Mujahid Najekhan, M-Tech. Scholar, Infrastructure and Energy specialisation, </a:t>
            </a:r>
            <a:r>
              <a:rPr lang="en-IN" i="1" u="sng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m24cin009@iitj.ac.in </a:t>
            </a: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Shahiq Ahmad Wani, PhD Scholar, </a:t>
            </a:r>
            <a:r>
              <a:rPr lang="en-IN" i="1" u="sng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wani.1@iitj.ac.i</a:t>
            </a: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n; 	   </a:t>
            </a:r>
          </a:p>
          <a:p>
            <a:pPr>
              <a:lnSpc>
                <a:spcPct val="150000"/>
              </a:lnSpc>
            </a:pP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Dr Ranju Mohan, Associate Professor, </a:t>
            </a:r>
            <a:r>
              <a:rPr lang="en-IN" i="1" u="sng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ranju@iitj.ac.in</a:t>
            </a: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BB83A-41AB-E73F-8714-790652BED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19" y="3307254"/>
            <a:ext cx="2506880" cy="1922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DC6C1-6A3B-C207-38FF-DE89CA0C385D}"/>
              </a:ext>
            </a:extLst>
          </p:cNvPr>
          <p:cNvSpPr txBox="1"/>
          <p:nvPr/>
        </p:nvSpPr>
        <p:spPr>
          <a:xfrm>
            <a:off x="2797865" y="3290499"/>
            <a:ext cx="6789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TSTM Lab, E1 Berm,</a:t>
            </a:r>
          </a:p>
          <a:p>
            <a:r>
              <a:rPr lang="en-IN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and Infrastructure Engineering,</a:t>
            </a:r>
          </a:p>
          <a:p>
            <a:pPr algn="just"/>
            <a:r>
              <a:rPr lang="en-IN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Technology Jodhpur,</a:t>
            </a:r>
          </a:p>
          <a:p>
            <a:pPr algn="just"/>
            <a:r>
              <a:rPr lang="en-IN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62, </a:t>
            </a:r>
            <a:r>
              <a:rPr lang="en-IN" sz="2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Nagaur</a:t>
            </a:r>
            <a:r>
              <a:rPr lang="en-IN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Road, Karwar 342030, Jodhpur District, Rajasthan, India.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9D6D2-3BCE-255D-40E7-F106A2B28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544" y="3307253"/>
            <a:ext cx="1922237" cy="1922237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6C0D6F5-8F0A-5E46-F901-CB74108A9C09}"/>
              </a:ext>
            </a:extLst>
          </p:cNvPr>
          <p:cNvSpPr txBox="1">
            <a:spLocks/>
          </p:cNvSpPr>
          <p:nvPr/>
        </p:nvSpPr>
        <p:spPr>
          <a:xfrm>
            <a:off x="0" y="6509580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B10091BB-1FCC-C947-D28B-8E5D117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396988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</p:spTree>
    <p:extLst>
      <p:ext uri="{BB962C8B-B14F-4D97-AF65-F5344CB8AC3E}">
        <p14:creationId xmlns:p14="http://schemas.microsoft.com/office/powerpoint/2010/main" val="41142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93B2E-DE5B-E469-2B6D-C75FA051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1163492"/>
            <a:ext cx="10515600" cy="50597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N" noProof="0" dirty="0">
                <a:solidFill>
                  <a:schemeClr val="tx1"/>
                </a:solidFill>
                <a:latin typeface="Centaur Now Caption" pitchFamily="2" charset="0"/>
                <a:cs typeface="Centaur Now Caption" pitchFamily="2" charset="0"/>
              </a:rPr>
              <a:t>Introduction and Background 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N" noProof="0" dirty="0">
                <a:solidFill>
                  <a:schemeClr val="tx1"/>
                </a:solidFill>
                <a:latin typeface="Centaur Now Caption" pitchFamily="2" charset="0"/>
                <a:cs typeface="Centaur Now Caption" pitchFamily="2" charset="0"/>
              </a:rPr>
              <a:t>Research Gap &amp; Objectives</a:t>
            </a: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N" dirty="0">
                <a:solidFill>
                  <a:schemeClr val="tx1"/>
                </a:solidFill>
                <a:latin typeface="Centaur Now Caption" pitchFamily="2" charset="0"/>
                <a:cs typeface="Centaur Now Caption" pitchFamily="2" charset="0"/>
              </a:rPr>
              <a:t>Study Area Profile 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N" noProof="0" dirty="0">
                <a:solidFill>
                  <a:schemeClr val="tx1"/>
                </a:solidFill>
                <a:latin typeface="Centaur Now Caption" pitchFamily="2" charset="0"/>
                <a:cs typeface="Centaur Now Caption" pitchFamily="2" charset="0"/>
              </a:rPr>
              <a:t>Research Methodology  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N" noProof="0" dirty="0">
                <a:solidFill>
                  <a:schemeClr val="tx1"/>
                </a:solidFill>
                <a:latin typeface="Centaur Now Caption" pitchFamily="2" charset="0"/>
                <a:cs typeface="Centaur Now Caption" pitchFamily="2" charset="0"/>
              </a:rPr>
              <a:t>Analysis and Results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N" noProof="0" dirty="0">
                <a:solidFill>
                  <a:schemeClr val="tx1"/>
                </a:solidFill>
                <a:latin typeface="Centaur Now Caption" pitchFamily="2" charset="0"/>
                <a:cs typeface="Centaur Now Caption" pitchFamily="2" charset="0"/>
              </a:rPr>
              <a:t>Implications 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N" noProof="0" dirty="0">
                <a:solidFill>
                  <a:schemeClr val="tx1"/>
                </a:solidFill>
                <a:latin typeface="Centaur Now Caption" pitchFamily="2" charset="0"/>
                <a:cs typeface="Centaur Now Caption" pitchFamily="2" charset="0"/>
              </a:rPr>
              <a:t>Conclusion 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1E1EEEC6-4140-4B59-5961-A4ADB306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396988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33C07D-9D1D-0DC9-D502-9ACE6399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40193"/>
            <a:ext cx="9146417" cy="949545"/>
          </a:xfrm>
        </p:spPr>
        <p:txBody>
          <a:bodyPr>
            <a:noAutofit/>
          </a:bodyPr>
          <a:lstStyle/>
          <a:p>
            <a:r>
              <a:rPr lang="en-IN" sz="36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58D86632-2501-35CB-8E0B-BAD889C986A0}"/>
              </a:ext>
            </a:extLst>
          </p:cNvPr>
          <p:cNvSpPr txBox="1">
            <a:spLocks/>
          </p:cNvSpPr>
          <p:nvPr/>
        </p:nvSpPr>
        <p:spPr>
          <a:xfrm>
            <a:off x="5164282" y="6396987"/>
            <a:ext cx="7027718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					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C9BF3-9D2A-6AE1-AC5C-EED00E606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I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7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EE798-C2FD-D562-5AB5-8BB68B70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noProof="0" dirty="0"/>
              <a:t>	09-11-2025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19F7A0-FD22-2D30-81EC-68669998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42713"/>
            <a:ext cx="9146417" cy="949545"/>
          </a:xfrm>
        </p:spPr>
        <p:txBody>
          <a:bodyPr>
            <a:noAutofit/>
          </a:bodyPr>
          <a:lstStyle/>
          <a:p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D41E23-E810-1D16-C8B8-2C1EB191C40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83590" y="1089271"/>
            <a:ext cx="6786881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Centaur Now Caption" pitchFamily="2" charset="0"/>
                <a:cs typeface="Centaur Now Caption" pitchFamily="2" charset="0"/>
              </a:rPr>
              <a:t>Sustainable urban transport given existing travel options and vehicle/fuel choices is a challenge</a:t>
            </a:r>
            <a:endParaRPr kumimoji="0" lang="en-IN" sz="20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Centaur Now Caption" pitchFamily="2" charset="0"/>
              <a:cs typeface="Centaur Now Caption" pitchFamily="2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N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entaur Now Caption" pitchFamily="2" charset="0"/>
                <a:cs typeface="Centaur Now Caption" pitchFamily="2" charset="0"/>
              </a:rPr>
              <a:t>Transport sector accounts for </a:t>
            </a:r>
            <a:r>
              <a:rPr kumimoji="0" lang="en-IN" sz="2000" b="0" i="0" u="none" strike="noStrike" cap="none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latin typeface="Centaur Now Caption" pitchFamily="2" charset="0"/>
                <a:cs typeface="Centaur Now Caption" pitchFamily="2" charset="0"/>
              </a:rPr>
              <a:t>~19% of India’s final energy consumption</a:t>
            </a:r>
            <a:r>
              <a:rPr kumimoji="0" lang="en-IN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entaur Now Caption" pitchFamily="2" charset="0"/>
                <a:cs typeface="Centaur Now Caption" pitchFamily="2" charset="0"/>
              </a:rPr>
              <a:t>, growing at 5-6% annually (</a:t>
            </a:r>
            <a:r>
              <a:rPr kumimoji="0" lang="en-IN" sz="2000" b="0" i="1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entaur Now Caption" pitchFamily="2" charset="0"/>
                <a:cs typeface="Centaur Now Caption" pitchFamily="2" charset="0"/>
              </a:rPr>
              <a:t>see Fig.1</a:t>
            </a:r>
            <a:r>
              <a:rPr kumimoji="0" lang="en-IN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entaur Now Caption" pitchFamily="2" charset="0"/>
                <a:cs typeface="Centaur Now Caption" pitchFamily="2" charset="0"/>
              </a:rPr>
              <a:t>).</a:t>
            </a:r>
          </a:p>
          <a:p>
            <a:pPr marL="342900" marR="0" lvl="0" indent="-34290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N" sz="2000" b="0" i="0" u="none" strike="noStrike" cap="none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latin typeface="Centaur Now Caption" pitchFamily="2" charset="0"/>
                <a:cs typeface="Centaur Now Caption" pitchFamily="2" charset="0"/>
              </a:rPr>
              <a:t>Road transport dominates (&gt;90%) in India</a:t>
            </a:r>
            <a:r>
              <a:rPr kumimoji="0" lang="en-IN" sz="2000" b="0" i="0" u="none" strike="noStrike" cap="none" normalizeH="0" noProof="0" dirty="0">
                <a:ln>
                  <a:noFill/>
                </a:ln>
                <a:solidFill>
                  <a:srgbClr val="000088"/>
                </a:solidFill>
                <a:effectLst/>
                <a:latin typeface="Centaur Now Caption" pitchFamily="2" charset="0"/>
                <a:cs typeface="Centaur Now Caption" pitchFamily="2" charset="0"/>
              </a:rPr>
              <a:t> </a:t>
            </a:r>
            <a:r>
              <a:rPr kumimoji="0" lang="en-IN" sz="2000" b="0" i="0" u="none" strike="noStrike" cap="none" normalizeH="0" noProof="0" dirty="0">
                <a:ln>
                  <a:noFill/>
                </a:ln>
                <a:effectLst/>
                <a:latin typeface="Centaur Now Caption" pitchFamily="2" charset="0"/>
                <a:cs typeface="Centaur Now Caption" pitchFamily="2" charset="0"/>
              </a:rPr>
              <a:t>and globally,</a:t>
            </a:r>
            <a:r>
              <a:rPr kumimoji="0" lang="en-IN" sz="2000" b="0" i="0" u="none" strike="noStrike" cap="none" normalizeH="0" baseline="0" noProof="0" dirty="0">
                <a:ln>
                  <a:noFill/>
                </a:ln>
                <a:effectLst/>
                <a:latin typeface="Centaur Now Caption" pitchFamily="2" charset="0"/>
                <a:cs typeface="Centaur Now Caption" pitchFamily="2" charset="0"/>
              </a:rPr>
              <a:t> </a:t>
            </a:r>
            <a:r>
              <a:rPr kumimoji="0" lang="en-IN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entaur Now Caption" pitchFamily="2" charset="0"/>
                <a:cs typeface="Centaur Now Caption" pitchFamily="2" charset="0"/>
              </a:rPr>
              <a:t>with two-wheelers and cars as key contributors to fuel demand.</a:t>
            </a:r>
          </a:p>
          <a:p>
            <a:pPr marL="342900" marR="0" lvl="0" indent="-34290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N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entaur Now Caption" pitchFamily="2" charset="0"/>
                <a:cs typeface="Centaur Now Caption" pitchFamily="2" charset="0"/>
              </a:rPr>
              <a:t>Urban Tier-2 cities are experiencing faster vehicle growth than metros but lack energy management frameworks.</a:t>
            </a:r>
          </a:p>
          <a:p>
            <a:pPr marL="342900" marR="0" lvl="0" indent="-34290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N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entaur Now Caption" pitchFamily="2" charset="0"/>
                <a:cs typeface="Centaur Now Caption" pitchFamily="2" charset="0"/>
              </a:rPr>
              <a:t>Rising </a:t>
            </a:r>
            <a:r>
              <a:rPr kumimoji="0" lang="en-IN" sz="2000" b="0" i="0" u="none" strike="noStrike" cap="none" normalizeH="0" baseline="0" noProof="0" dirty="0">
                <a:ln>
                  <a:noFill/>
                </a:ln>
                <a:solidFill>
                  <a:srgbClr val="000088"/>
                </a:solidFill>
                <a:effectLst/>
                <a:latin typeface="Centaur Now Caption" pitchFamily="2" charset="0"/>
                <a:cs typeface="Centaur Now Caption" pitchFamily="2" charset="0"/>
              </a:rPr>
              <a:t>fuel consumption, congestion, and emissions </a:t>
            </a:r>
            <a:r>
              <a:rPr kumimoji="0" lang="en-IN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entaur Now Caption" pitchFamily="2" charset="0"/>
                <a:cs typeface="Centaur Now Caption" pitchFamily="2" charset="0"/>
              </a:rPr>
              <a:t>pose new sustainability and policy challenges.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The study offers a descriptive analysis of Jodhpur, a representative medium-sized Indian city, presenting an integrated overview of its transport energy landscape through the intersection of vehicle characteristics and user behaviour.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76D98237-E135-6929-46D2-4AED96B46313}"/>
              </a:ext>
            </a:extLst>
          </p:cNvPr>
          <p:cNvSpPr txBox="1">
            <a:spLocks/>
          </p:cNvSpPr>
          <p:nvPr/>
        </p:nvSpPr>
        <p:spPr>
          <a:xfrm>
            <a:off x="0" y="6509580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540142-360F-8EE8-D2E2-E7DDC177D5AD}"/>
              </a:ext>
            </a:extLst>
          </p:cNvPr>
          <p:cNvGrpSpPr/>
          <p:nvPr/>
        </p:nvGrpSpPr>
        <p:grpSpPr>
          <a:xfrm>
            <a:off x="7270471" y="1088655"/>
            <a:ext cx="4769129" cy="5415782"/>
            <a:chOff x="7571152" y="1088655"/>
            <a:chExt cx="4468448" cy="541578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43B420-70EF-C57D-1F4C-AA8BA5C65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1152" y="1088655"/>
              <a:ext cx="1966673" cy="2122053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770AFE-C83F-DBC3-59AB-929029132670}"/>
                </a:ext>
              </a:extLst>
            </p:cNvPr>
            <p:cNvGrpSpPr/>
            <p:nvPr/>
          </p:nvGrpSpPr>
          <p:grpSpPr>
            <a:xfrm>
              <a:off x="7989898" y="1111344"/>
              <a:ext cx="4049702" cy="5393093"/>
              <a:chOff x="7989898" y="1111344"/>
              <a:chExt cx="4049702" cy="539309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70023F-3754-2926-9C22-81E32B2F3C34}"/>
                  </a:ext>
                </a:extLst>
              </p:cNvPr>
              <p:cNvSpPr txBox="1"/>
              <p:nvPr/>
            </p:nvSpPr>
            <p:spPr>
              <a:xfrm>
                <a:off x="9604631" y="6252857"/>
                <a:ext cx="2434969" cy="25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50" i="1" noProof="0" dirty="0">
                    <a:latin typeface="Centaur Now Caption" pitchFamily="2" charset="0"/>
                    <a:cs typeface="Centaur Now Caption" pitchFamily="2" charset="0"/>
                  </a:rPr>
                  <a:t>Source:  IEA (2024) World Energy Outlook.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0881939-E1E2-3E58-4650-53DC9ADF5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8506" y="1111344"/>
                <a:ext cx="1966673" cy="207084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5C00E9C-2487-ADE2-E3EC-1D68451A4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4469" y="3345367"/>
                <a:ext cx="2147371" cy="2639873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57026-D9F7-B5DC-5A72-E06342D18C7D}"/>
                  </a:ext>
                </a:extLst>
              </p:cNvPr>
              <p:cNvSpPr txBox="1"/>
              <p:nvPr/>
            </p:nvSpPr>
            <p:spPr>
              <a:xfrm>
                <a:off x="7989898" y="6058192"/>
                <a:ext cx="373816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200" b="0" u="none" strike="noStrike" baseline="0" noProof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Fig.1.</a:t>
                </a:r>
                <a:r>
                  <a:rPr lang="en-IN" sz="1200" noProof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IN" sz="1200" b="0" u="none" strike="noStrike" baseline="0" noProof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Global transport energy and emission breakdown.</a:t>
                </a:r>
                <a:endParaRPr lang="en-IN" sz="1200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4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C31BC-1D1C-BB98-3A7F-2BD26236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noProof="0" dirty="0"/>
              <a:t>	09-11-2025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2BC88-D426-B280-BB54-C0AC2089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40193"/>
            <a:ext cx="9146417" cy="949545"/>
          </a:xfrm>
        </p:spPr>
        <p:txBody>
          <a:bodyPr>
            <a:noAutofit/>
          </a:bodyPr>
          <a:lstStyle/>
          <a:p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Gap and Objectives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8D55231-DA57-906D-AC7F-5AD5B8D1DFDA}"/>
              </a:ext>
            </a:extLst>
          </p:cNvPr>
          <p:cNvSpPr txBox="1">
            <a:spLocks/>
          </p:cNvSpPr>
          <p:nvPr/>
        </p:nvSpPr>
        <p:spPr>
          <a:xfrm>
            <a:off x="0" y="6509580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731587-A136-6E54-D044-30C0A4C869FA}"/>
              </a:ext>
            </a:extLst>
          </p:cNvPr>
          <p:cNvGrpSpPr/>
          <p:nvPr/>
        </p:nvGrpSpPr>
        <p:grpSpPr>
          <a:xfrm>
            <a:off x="364745" y="1322299"/>
            <a:ext cx="5660135" cy="5495508"/>
            <a:chOff x="435865" y="1014072"/>
            <a:chExt cx="5660135" cy="5495508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64DC9EE9-3427-15DC-447D-395F03BEA662}"/>
                </a:ext>
              </a:extLst>
            </p:cNvPr>
            <p:cNvSpPr txBox="1">
              <a:spLocks/>
            </p:cNvSpPr>
            <p:nvPr/>
          </p:nvSpPr>
          <p:spPr>
            <a:xfrm>
              <a:off x="435865" y="1280794"/>
              <a:ext cx="5660135" cy="52287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IN" sz="1800" b="1" noProof="0" dirty="0">
                  <a:solidFill>
                    <a:srgbClr val="000088"/>
                  </a:solidFill>
                  <a:latin typeface="Centaur Now Caption" pitchFamily="2" charset="0"/>
                  <a:cs typeface="Centaur Now Caption" pitchFamily="2" charset="0"/>
                </a:rPr>
                <a:t>Most transport energy research focuses on Indian megacities</a:t>
              </a:r>
              <a:r>
                <a:rPr lang="en-IN" sz="1800" b="1" noProof="0" dirty="0">
                  <a:latin typeface="Centaur Now Caption" pitchFamily="2" charset="0"/>
                  <a:cs typeface="Centaur Now Caption" pitchFamily="2" charset="0"/>
                </a:rPr>
                <a:t>, </a:t>
              </a: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critically neglecting medium-sized cities which house over half the urban population.</a:t>
              </a:r>
            </a:p>
            <a:p>
              <a:pPr algn="just">
                <a:lnSpc>
                  <a:spcPct val="150000"/>
                </a:lnSpc>
              </a:pP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There is a significant lack of studies that </a:t>
              </a:r>
              <a:r>
                <a:rPr lang="en-IN" sz="1800" b="1" noProof="0" dirty="0">
                  <a:solidFill>
                    <a:srgbClr val="000088"/>
                  </a:solidFill>
                  <a:latin typeface="Centaur Now Caption" pitchFamily="2" charset="0"/>
                  <a:cs typeface="Centaur Now Caption" pitchFamily="2" charset="0"/>
                </a:rPr>
                <a:t>integrate demand-side user behaviour with supply-side infrastructure</a:t>
              </a: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 data at the city level.</a:t>
              </a:r>
            </a:p>
            <a:p>
              <a:pPr algn="just">
                <a:lnSpc>
                  <a:spcPct val="150000"/>
                </a:lnSpc>
              </a:pP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Policies from megacity models are often misaligned for medium-sized cities, which have unique fleets and </a:t>
              </a:r>
              <a:r>
                <a:rPr lang="en-IN" sz="1800" b="1" noProof="0" dirty="0">
                  <a:solidFill>
                    <a:srgbClr val="000088"/>
                  </a:solidFill>
                  <a:latin typeface="Centaur Now Caption" pitchFamily="2" charset="0"/>
                  <a:cs typeface="Centaur Now Caption" pitchFamily="2" charset="0"/>
                </a:rPr>
                <a:t>distinct local challenges.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B5BF89-5BD9-7891-EE96-550FD38153D2}"/>
                </a:ext>
              </a:extLst>
            </p:cNvPr>
            <p:cNvSpPr txBox="1"/>
            <p:nvPr/>
          </p:nvSpPr>
          <p:spPr>
            <a:xfrm>
              <a:off x="472997" y="1014072"/>
              <a:ext cx="2824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Research</a:t>
              </a:r>
              <a:r>
                <a:rPr lang="en-IN" sz="2000" b="1" dirty="0"/>
                <a:t> Gaps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FD2416-485B-ADA2-CF35-B09456D0D810}"/>
              </a:ext>
            </a:extLst>
          </p:cNvPr>
          <p:cNvGrpSpPr/>
          <p:nvPr/>
        </p:nvGrpSpPr>
        <p:grpSpPr>
          <a:xfrm>
            <a:off x="6605655" y="1322299"/>
            <a:ext cx="5150480" cy="4153941"/>
            <a:chOff x="6605655" y="1322299"/>
            <a:chExt cx="5150480" cy="457508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54478A-22C0-D86C-3DEC-C8AF25672EB8}"/>
                </a:ext>
              </a:extLst>
            </p:cNvPr>
            <p:cNvSpPr txBox="1"/>
            <p:nvPr/>
          </p:nvSpPr>
          <p:spPr>
            <a:xfrm>
              <a:off x="6850109" y="1322299"/>
              <a:ext cx="1760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Objectives</a:t>
              </a:r>
              <a:endParaRPr lang="en-IN" sz="2000" b="1" dirty="0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14C3E2B-36C2-A5ED-F131-9FB010743C09}"/>
                </a:ext>
              </a:extLst>
            </p:cNvPr>
            <p:cNvSpPr txBox="1">
              <a:spLocks/>
            </p:cNvSpPr>
            <p:nvPr/>
          </p:nvSpPr>
          <p:spPr>
            <a:xfrm>
              <a:off x="6605655" y="1729573"/>
              <a:ext cx="5150480" cy="41678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Aft>
                  <a:spcPts val="600"/>
                </a:spcAft>
              </a:pP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To</a:t>
              </a:r>
              <a:r>
                <a:rPr lang="en-IN" sz="1800" b="1" noProof="0" dirty="0">
                  <a:solidFill>
                    <a:srgbClr val="000088"/>
                  </a:solidFill>
                  <a:latin typeface="Centaur Now Caption" pitchFamily="2" charset="0"/>
                  <a:cs typeface="Centaur Now Caption" pitchFamily="2" charset="0"/>
                </a:rPr>
                <a:t> profile Jodhpur's vehicle fleet</a:t>
              </a:r>
              <a:r>
                <a:rPr lang="en-IN" sz="1800" b="1" noProof="0" dirty="0">
                  <a:latin typeface="Centaur Now Caption" pitchFamily="2" charset="0"/>
                  <a:cs typeface="Centaur Now Caption" pitchFamily="2" charset="0"/>
                </a:rPr>
                <a:t>, </a:t>
              </a: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characterising its unique composition, technology, and operational usage intensity.</a:t>
              </a:r>
            </a:p>
            <a:p>
              <a:pPr algn="just">
                <a:lnSpc>
                  <a:spcPct val="100000"/>
                </a:lnSpc>
                <a:spcAft>
                  <a:spcPts val="600"/>
                </a:spcAft>
              </a:pP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To </a:t>
              </a:r>
              <a:r>
                <a:rPr lang="en-IN" sz="1800" b="1" noProof="0" dirty="0">
                  <a:solidFill>
                    <a:srgbClr val="002060"/>
                  </a:solidFill>
                  <a:latin typeface="Centaur Now Caption" pitchFamily="2" charset="0"/>
                  <a:cs typeface="Centaur Now Caption" pitchFamily="2" charset="0"/>
                </a:rPr>
                <a:t>describe and identify </a:t>
              </a: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fuel choice, price sensitivity, and awareness of cleaner alternatives such as CNG and EVs.</a:t>
              </a:r>
            </a:p>
            <a:p>
              <a:pPr algn="just">
                <a:lnSpc>
                  <a:spcPct val="100000"/>
                </a:lnSpc>
                <a:spcAft>
                  <a:spcPts val="600"/>
                </a:spcAft>
              </a:pP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To </a:t>
              </a:r>
              <a:r>
                <a:rPr lang="en-IN" sz="1800" b="1" noProof="0" dirty="0">
                  <a:solidFill>
                    <a:srgbClr val="000088"/>
                  </a:solidFill>
                  <a:latin typeface="Centaur Now Caption" pitchFamily="2" charset="0"/>
                  <a:cs typeface="Centaur Now Caption" pitchFamily="2" charset="0"/>
                </a:rPr>
                <a:t>assess supply-side infrastructure </a:t>
              </a: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and its challenges from the perspective of fuel station operators.</a:t>
              </a:r>
            </a:p>
            <a:p>
              <a:pPr algn="just">
                <a:lnSpc>
                  <a:spcPct val="100000"/>
                </a:lnSpc>
                <a:spcAft>
                  <a:spcPts val="600"/>
                </a:spcAft>
              </a:pP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To </a:t>
              </a:r>
              <a:r>
                <a:rPr lang="en-IN" sz="1800" b="1" noProof="0" dirty="0">
                  <a:solidFill>
                    <a:srgbClr val="000088"/>
                  </a:solidFill>
                  <a:latin typeface="Centaur Now Caption" pitchFamily="2" charset="0"/>
                  <a:cs typeface="Centaur Now Caption" pitchFamily="2" charset="0"/>
                </a:rPr>
                <a:t>identify the critical demand-supply mismatches </a:t>
              </a:r>
              <a:r>
                <a:rPr lang="en-IN" sz="1800" noProof="0" dirty="0">
                  <a:latin typeface="Centaur Now Caption" pitchFamily="2" charset="0"/>
                  <a:cs typeface="Centaur Now Caption" pitchFamily="2" charset="0"/>
                </a:rPr>
                <a:t>that currently hinder a city-wide sustainable mobility transition.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4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EBF47C7-21BA-CA09-D85E-2D6E8638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396988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818A159-0CE0-FFC2-914F-5F57660952B3}"/>
              </a:ext>
            </a:extLst>
          </p:cNvPr>
          <p:cNvSpPr txBox="1">
            <a:spLocks/>
          </p:cNvSpPr>
          <p:nvPr/>
        </p:nvSpPr>
        <p:spPr>
          <a:xfrm>
            <a:off x="-462363" y="6520859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B4B27C-2B56-E045-E893-087B76971BEA}"/>
              </a:ext>
            </a:extLst>
          </p:cNvPr>
          <p:cNvSpPr txBox="1">
            <a:spLocks/>
          </p:cNvSpPr>
          <p:nvPr/>
        </p:nvSpPr>
        <p:spPr>
          <a:xfrm>
            <a:off x="1935332" y="44605"/>
            <a:ext cx="9146417" cy="949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 Profile - Jodhpur, Rajasthan</a:t>
            </a:r>
            <a:endParaRPr lang="en-IN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B8F0D3-8EF7-2839-3CC7-E06F509FACB1}"/>
              </a:ext>
            </a:extLst>
          </p:cNvPr>
          <p:cNvSpPr txBox="1">
            <a:spLocks/>
          </p:cNvSpPr>
          <p:nvPr/>
        </p:nvSpPr>
        <p:spPr>
          <a:xfrm>
            <a:off x="400049" y="2635422"/>
            <a:ext cx="4819357" cy="372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latin typeface="Centaur Now Caption" pitchFamily="2" charset="0"/>
                <a:cs typeface="Centaur Now Caption" pitchFamily="2" charset="0"/>
              </a:rPr>
              <a:t>Q</a:t>
            </a:r>
            <a:r>
              <a:rPr lang="en-IN" sz="1800" noProof="0" dirty="0" err="1">
                <a:latin typeface="Centaur Now Caption" pitchFamily="2" charset="0"/>
                <a:cs typeface="Centaur Now Caption" pitchFamily="2" charset="0"/>
              </a:rPr>
              <a:t>uestionnaire</a:t>
            </a:r>
            <a:r>
              <a:rPr lang="en-IN" sz="1800" noProof="0" dirty="0">
                <a:latin typeface="Centaur Now Caption" pitchFamily="2" charset="0"/>
                <a:cs typeface="Centaur Now Caption" pitchFamily="2" charset="0"/>
              </a:rPr>
              <a:t> surveys was conducted using </a:t>
            </a:r>
            <a:r>
              <a:rPr lang="en-IN" sz="1800" b="1" noProof="0" dirty="0">
                <a:solidFill>
                  <a:srgbClr val="10108F"/>
                </a:solidFill>
                <a:latin typeface="Centaur Now Caption" pitchFamily="2" charset="0"/>
                <a:cs typeface="Centaur Now Caption" pitchFamily="2" charset="0"/>
              </a:rPr>
              <a:t>stratified random sampling</a:t>
            </a:r>
            <a:r>
              <a:rPr lang="en-IN" sz="1800" noProof="0" dirty="0">
                <a:latin typeface="Centaur Now Caption" pitchFamily="2" charset="0"/>
                <a:cs typeface="Centaur Now Caption" pitchFamily="2" charset="0"/>
              </a:rPr>
              <a:t>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1800" b="1" noProof="0" dirty="0">
                <a:latin typeface="Centaur Now Caption" pitchFamily="2" charset="0"/>
                <a:cs typeface="Centaur Now Caption" pitchFamily="2" charset="0"/>
              </a:rPr>
              <a:t>User Survey (n=250) </a:t>
            </a:r>
            <a:r>
              <a:rPr lang="en-IN" sz="1800" b="1" dirty="0">
                <a:latin typeface="Centaur Now Caption" pitchFamily="2" charset="0"/>
                <a:cs typeface="Centaur Now Caption" pitchFamily="2" charset="0"/>
              </a:rPr>
              <a:t>–</a:t>
            </a:r>
            <a:r>
              <a:rPr lang="en-IN" sz="1800" noProof="0" dirty="0">
                <a:latin typeface="Centaur Now Caption" pitchFamily="2" charset="0"/>
                <a:cs typeface="Centaur Now Caption" pitchFamily="2" charset="0"/>
              </a:rPr>
              <a:t> at Fuel stations, Residential areas, and key Road intersections.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1800" b="1" noProof="0" dirty="0">
                <a:latin typeface="Centaur Now Caption" pitchFamily="2" charset="0"/>
                <a:cs typeface="Centaur Now Caption" pitchFamily="2" charset="0"/>
              </a:rPr>
              <a:t>Operator Survey (n=17) </a:t>
            </a:r>
            <a:r>
              <a:rPr lang="en-IN" sz="1800" b="1" dirty="0">
                <a:latin typeface="Centaur Now Caption" pitchFamily="2" charset="0"/>
                <a:cs typeface="Centaur Now Caption" pitchFamily="2" charset="0"/>
              </a:rPr>
              <a:t>– </a:t>
            </a:r>
            <a:r>
              <a:rPr lang="en-IN" sz="1800" dirty="0">
                <a:latin typeface="Centaur Now Caption" pitchFamily="2" charset="0"/>
                <a:cs typeface="Centaur Now Caption" pitchFamily="2" charset="0"/>
              </a:rPr>
              <a:t>From Fuel stations</a:t>
            </a:r>
            <a:endParaRPr lang="en-IN" sz="1800" noProof="0" dirty="0">
              <a:latin typeface="Centaur Now Caption" pitchFamily="2" charset="0"/>
              <a:cs typeface="Centaur Now Caption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1800" b="1" noProof="0" dirty="0">
                <a:latin typeface="Centaur Now Caption" pitchFamily="2" charset="0"/>
                <a:cs typeface="Centaur Now Caption" pitchFamily="2" charset="0"/>
              </a:rPr>
              <a:t>RTO Registration data (2014-2024) </a:t>
            </a:r>
            <a:r>
              <a:rPr lang="en-IN" sz="1800" b="1" dirty="0">
                <a:latin typeface="Centaur Now Caption" pitchFamily="2" charset="0"/>
                <a:cs typeface="Centaur Now Caption" pitchFamily="2" charset="0"/>
              </a:rPr>
              <a:t>–</a:t>
            </a:r>
            <a:r>
              <a:rPr lang="en-IN" sz="1800" noProof="0" dirty="0">
                <a:latin typeface="Centaur Now Caption" pitchFamily="2" charset="0"/>
                <a:cs typeface="Centaur Now Caption" pitchFamily="2" charset="0"/>
              </a:rPr>
              <a:t> VAHAN SEWA portal, RTO Jodhpur.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sz="1800" noProof="0" dirty="0">
              <a:latin typeface="Centaur Now Caption" pitchFamily="2" charset="0"/>
              <a:cs typeface="Centaur Now Caption" pitchFamily="2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sz="1800" noProof="0" dirty="0">
              <a:latin typeface="Centaur Now Caption" pitchFamily="2" charset="0"/>
              <a:cs typeface="Centaur Now Caption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70732B-6BFB-A69A-8986-EC60678292FD}"/>
              </a:ext>
            </a:extLst>
          </p:cNvPr>
          <p:cNvGrpSpPr/>
          <p:nvPr/>
        </p:nvGrpSpPr>
        <p:grpSpPr>
          <a:xfrm>
            <a:off x="5413739" y="2207670"/>
            <a:ext cx="6664012" cy="4292079"/>
            <a:chOff x="3194019" y="2234093"/>
            <a:chExt cx="6616058" cy="42374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B0CC31-D9F2-511D-D53B-30121BEC04A0}"/>
                </a:ext>
              </a:extLst>
            </p:cNvPr>
            <p:cNvGrpSpPr/>
            <p:nvPr/>
          </p:nvGrpSpPr>
          <p:grpSpPr>
            <a:xfrm>
              <a:off x="3194019" y="2234093"/>
              <a:ext cx="2086441" cy="3964515"/>
              <a:chOff x="7997334" y="1336918"/>
              <a:chExt cx="2315270" cy="4526680"/>
            </a:xfrm>
          </p:grpSpPr>
          <p:pic>
            <p:nvPicPr>
              <p:cNvPr id="17" name="Picture 16" descr="A map of jodhpur city&#10;&#10;AI-generated content may be incorrect.">
                <a:extLst>
                  <a:ext uri="{FF2B5EF4-FFF2-40B4-BE49-F238E27FC236}">
                    <a16:creationId xmlns:a16="http://schemas.microsoft.com/office/drawing/2014/main" id="{A9F66A71-32B3-8D63-AAA4-E9F84327A9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333"/>
              <a:stretch>
                <a:fillRect/>
              </a:stretch>
            </p:blipFill>
            <p:spPr>
              <a:xfrm>
                <a:off x="7997334" y="1336918"/>
                <a:ext cx="2315270" cy="4526680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9BC37CD-9C55-DED6-DE9D-06F311671BD3}"/>
                  </a:ext>
                </a:extLst>
              </p:cNvPr>
              <p:cNvSpPr/>
              <p:nvPr/>
            </p:nvSpPr>
            <p:spPr>
              <a:xfrm>
                <a:off x="8778277" y="4623955"/>
                <a:ext cx="419100" cy="443325"/>
              </a:xfrm>
              <a:prstGeom prst="ellipse">
                <a:avLst/>
              </a:prstGeom>
              <a:noFill/>
              <a:ln w="19050">
                <a:solidFill>
                  <a:srgbClr val="4472C4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noProof="0" dirty="0">
                  <a:ln w="19050">
                    <a:solidFill>
                      <a:srgbClr val="000088"/>
                    </a:solidFill>
                  </a:ln>
                </a:endParaRP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57424F5-EC23-4F2C-EC69-28FE0A87E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8277" y="2366153"/>
                <a:ext cx="209550" cy="2236354"/>
              </a:xfrm>
              <a:prstGeom prst="straightConnector1">
                <a:avLst/>
              </a:prstGeom>
              <a:ln w="19050">
                <a:solidFill>
                  <a:srgbClr val="4472C4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 descr="A map of different colors&#10;&#10;AI-generated content may be incorrect.">
              <a:extLst>
                <a:ext uri="{FF2B5EF4-FFF2-40B4-BE49-F238E27FC236}">
                  <a16:creationId xmlns:a16="http://schemas.microsoft.com/office/drawing/2014/main" id="{94486EF9-CAA8-F9FA-7DA6-0B0FF0FF7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4" t="1749" r="11257" b="4745"/>
            <a:stretch>
              <a:fillRect/>
            </a:stretch>
          </p:blipFill>
          <p:spPr>
            <a:xfrm>
              <a:off x="5640858" y="2264103"/>
              <a:ext cx="4169219" cy="390449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BC538F-9AAE-646C-CC39-A3916655D4CE}"/>
                </a:ext>
              </a:extLst>
            </p:cNvPr>
            <p:cNvSpPr txBox="1"/>
            <p:nvPr/>
          </p:nvSpPr>
          <p:spPr>
            <a:xfrm>
              <a:off x="3194019" y="6209887"/>
              <a:ext cx="661605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100" b="0" i="0" u="none" strike="noStrike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Fig.3.</a:t>
              </a:r>
              <a:r>
                <a:rPr lang="en-IN" sz="1100" noProof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IN" sz="1100" b="0" i="0" u="none" strike="noStrike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Study area map showing stratified zones and surveyed fuel stations.</a:t>
              </a:r>
              <a:endParaRPr lang="en-IN" sz="1100" noProof="0" dirty="0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FF2251-6443-FB60-3A1F-817D98D3F08C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6447304" y="4760976"/>
            <a:ext cx="2037422" cy="420256"/>
          </a:xfrm>
          <a:prstGeom prst="straightConnector1">
            <a:avLst/>
          </a:prstGeom>
          <a:ln w="19050">
            <a:solidFill>
              <a:srgbClr val="4472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0514CEE-91B7-0D93-118A-8BAF3C8D995D}"/>
              </a:ext>
            </a:extLst>
          </p:cNvPr>
          <p:cNvSpPr txBox="1">
            <a:spLocks/>
          </p:cNvSpPr>
          <p:nvPr/>
        </p:nvSpPr>
        <p:spPr>
          <a:xfrm>
            <a:off x="241166" y="4353710"/>
            <a:ext cx="4978241" cy="2455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IN" sz="1800" dirty="0">
              <a:latin typeface="Centaur Now Caption" pitchFamily="2" charset="0"/>
              <a:cs typeface="Centaur Now Captio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2130BE-3C4C-2DE5-FE1E-810E9C8BC4CC}"/>
              </a:ext>
            </a:extLst>
          </p:cNvPr>
          <p:cNvSpPr txBox="1"/>
          <p:nvPr/>
        </p:nvSpPr>
        <p:spPr>
          <a:xfrm>
            <a:off x="400049" y="853785"/>
            <a:ext cx="11329587" cy="171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noProof="0" dirty="0">
                <a:latin typeface="Centaur Now Caption" pitchFamily="2" charset="0"/>
                <a:cs typeface="Centaur Now Caption" pitchFamily="2" charset="0"/>
              </a:rPr>
              <a:t>Jodhpur, Rajasthan's </a:t>
            </a:r>
            <a:r>
              <a:rPr lang="en-IN" sz="1800" b="1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second-largest urban centre </a:t>
            </a:r>
            <a:r>
              <a:rPr lang="en-IN" sz="1800" noProof="0" dirty="0">
                <a:latin typeface="Centaur Now Caption" pitchFamily="2" charset="0"/>
                <a:cs typeface="Centaur Now Caption" pitchFamily="2" charset="0"/>
              </a:rPr>
              <a:t>with ~1.3 million people, serves as a representative medium-sized city characterised by rapid urban sprawl and a two-wheeler-dominated fleet (&gt;60%).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noProof="0" dirty="0">
                <a:latin typeface="Centaur Now Caption" pitchFamily="2" charset="0"/>
                <a:cs typeface="Centaur Now Caption" pitchFamily="2" charset="0"/>
              </a:rPr>
              <a:t>To ensure a representative sample, the city was </a:t>
            </a:r>
            <a:r>
              <a:rPr lang="en-IN" sz="1800" b="1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stratified into four distinct population-density zones for the survey </a:t>
            </a:r>
            <a:r>
              <a:rPr lang="en-IN" sz="1800" i="1" noProof="0" dirty="0">
                <a:latin typeface="Centaur Now Caption" pitchFamily="2" charset="0"/>
                <a:cs typeface="Centaur Now Caption" pitchFamily="2" charset="0"/>
              </a:rPr>
              <a:t>(see Fig.3)</a:t>
            </a:r>
            <a:r>
              <a:rPr lang="en-IN" sz="1800" noProof="0" dirty="0">
                <a:latin typeface="Centaur Now Caption" pitchFamily="2" charset="0"/>
                <a:cs typeface="Centaur Now Caption" pitchFamily="2" charset="0"/>
              </a:rPr>
              <a:t>, as clearly illustrated on the map.</a:t>
            </a:r>
            <a:endParaRPr lang="en-IN" sz="1800" dirty="0">
              <a:latin typeface="Centaur Now Caption" pitchFamily="2" charset="0"/>
              <a:cs typeface="Centaur Now Caption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672736D2-3913-7213-68D5-7D01E052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988"/>
            <a:ext cx="2743200" cy="448779"/>
          </a:xfrm>
        </p:spPr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925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A622-9F0D-89AF-6B59-26C75799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44605"/>
            <a:ext cx="9146417" cy="949545"/>
          </a:xfrm>
        </p:spPr>
        <p:txBody>
          <a:bodyPr>
            <a:noAutofit/>
          </a:bodyPr>
          <a:lstStyle/>
          <a:p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 - Integrated Approach</a:t>
            </a:r>
            <a:endParaRPr lang="en-IN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25F90-B77F-D7BA-2F2F-14FAE8EA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noProof="0" dirty="0"/>
              <a:t>	09-11-2025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FD797D7-7816-3DC5-AF0F-9EEA4B9ADFC8}"/>
              </a:ext>
            </a:extLst>
          </p:cNvPr>
          <p:cNvSpPr txBox="1">
            <a:spLocks/>
          </p:cNvSpPr>
          <p:nvPr/>
        </p:nvSpPr>
        <p:spPr>
          <a:xfrm>
            <a:off x="-46834" y="6527793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A2972E-1C56-E911-B011-81CDE299803A}"/>
              </a:ext>
            </a:extLst>
          </p:cNvPr>
          <p:cNvSpPr txBox="1">
            <a:spLocks/>
          </p:cNvSpPr>
          <p:nvPr/>
        </p:nvSpPr>
        <p:spPr>
          <a:xfrm>
            <a:off x="327493" y="994150"/>
            <a:ext cx="6181047" cy="418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This study uses </a:t>
            </a:r>
            <a:r>
              <a:rPr lang="en-IN" sz="2000" b="1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Descriptive analysis methods </a:t>
            </a:r>
            <a:r>
              <a:rPr lang="en-IN" sz="2000" dirty="0">
                <a:latin typeface="Centaur Now Caption" pitchFamily="2" charset="0"/>
                <a:cs typeface="Centaur Now Caption" pitchFamily="2" charset="0"/>
              </a:rPr>
              <a:t>such as cross-tabulation to identify key patterns and gaps.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Data triangulation enabled </a:t>
            </a:r>
            <a:r>
              <a:rPr lang="en-IN" sz="2000" b="1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cross-verification of user and supply-side perspectives </a:t>
            </a:r>
            <a:r>
              <a:rPr lang="en-IN" sz="2000" i="1" noProof="0" dirty="0">
                <a:latin typeface="Centaur Now Caption" pitchFamily="2" charset="0"/>
                <a:cs typeface="Centaur Now Caption" pitchFamily="2" charset="0"/>
              </a:rPr>
              <a:t>(see Fig.2).</a:t>
            </a:r>
          </a:p>
          <a:p>
            <a:pPr lvl="1" algn="just">
              <a:lnSpc>
                <a:spcPct val="150000"/>
              </a:lnSpc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City stratified into four population-density zones for representativeness.</a:t>
            </a:r>
          </a:p>
          <a:p>
            <a:pPr lvl="1" algn="just">
              <a:lnSpc>
                <a:spcPct val="150000"/>
              </a:lnSpc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Surveys distributed across residential, commercial, and arterial corridors.</a:t>
            </a:r>
          </a:p>
          <a:p>
            <a:pPr lvl="1" algn="just">
              <a:lnSpc>
                <a:spcPct val="150000"/>
              </a:lnSpc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250 user and 17 operator responses are spatially balanced.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FEE5D7-5B15-E22B-CA1B-92A4D2A90648}"/>
              </a:ext>
            </a:extLst>
          </p:cNvPr>
          <p:cNvSpPr txBox="1"/>
          <p:nvPr/>
        </p:nvSpPr>
        <p:spPr>
          <a:xfrm>
            <a:off x="8464551" y="6135379"/>
            <a:ext cx="21221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Fig.2. Methodology Flow Chart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FD73C603-85FA-8DB9-0B5E-BCE3E149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540" y="1124954"/>
            <a:ext cx="5613737" cy="49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EC634FD-356F-08C7-1651-F6B3C15F745F}"/>
              </a:ext>
            </a:extLst>
          </p:cNvPr>
          <p:cNvSpPr txBox="1">
            <a:spLocks/>
          </p:cNvSpPr>
          <p:nvPr/>
        </p:nvSpPr>
        <p:spPr>
          <a:xfrm>
            <a:off x="0" y="6509580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128A5F-C906-ED39-A4EA-4E448FFD0984}"/>
              </a:ext>
            </a:extLst>
          </p:cNvPr>
          <p:cNvSpPr txBox="1">
            <a:spLocks/>
          </p:cNvSpPr>
          <p:nvPr/>
        </p:nvSpPr>
        <p:spPr>
          <a:xfrm>
            <a:off x="1935332" y="44605"/>
            <a:ext cx="9146417" cy="949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Results: Fleet Composition &amp; Usage</a:t>
            </a:r>
            <a:endParaRPr lang="en-IN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0AA952E-B36A-40B8-9775-519FEC2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396988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A885AF-8139-333C-42A2-A34B989B41B0}"/>
              </a:ext>
            </a:extLst>
          </p:cNvPr>
          <p:cNvSpPr txBox="1">
            <a:spLocks/>
          </p:cNvSpPr>
          <p:nvPr/>
        </p:nvSpPr>
        <p:spPr>
          <a:xfrm>
            <a:off x="54361" y="1148759"/>
            <a:ext cx="4940257" cy="5145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IN" sz="1600" b="1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Two-wheelers dominate Jodhpur’s fleet 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(</a:t>
            </a:r>
            <a:r>
              <a:rPr lang="en-IN" sz="1600" i="1" dirty="0">
                <a:latin typeface="Centaur Now Caption" pitchFamily="2" charset="0"/>
                <a:cs typeface="Centaur Now Caption" pitchFamily="2" charset="0"/>
              </a:rPr>
              <a:t>see </a:t>
            </a:r>
            <a:r>
              <a:rPr lang="en-IN" sz="1600" i="1" noProof="0" dirty="0">
                <a:latin typeface="Centaur Now Caption" pitchFamily="2" charset="0"/>
                <a:cs typeface="Centaur Now Caption" pitchFamily="2" charset="0"/>
              </a:rPr>
              <a:t>Fig.4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)</a:t>
            </a:r>
            <a:r>
              <a:rPr lang="en-IN" sz="1600" b="1" noProof="0" dirty="0">
                <a:latin typeface="Centaur Now Caption" pitchFamily="2" charset="0"/>
                <a:cs typeface="Centaur Now Caption" pitchFamily="2" charset="0"/>
              </a:rPr>
              <a:t>: 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&gt; 60 % of registered vehicles, followed by cars (~ 25 %) and commercial modes.</a:t>
            </a:r>
          </a:p>
          <a:p>
            <a:pPr algn="just">
              <a:lnSpc>
                <a:spcPct val="150000"/>
              </a:lnSpc>
            </a:pPr>
            <a:r>
              <a:rPr lang="en-IN" sz="1600" b="1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Fleet Age 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(</a:t>
            </a:r>
            <a:r>
              <a:rPr lang="en-IN" sz="1600" i="1" noProof="0" dirty="0">
                <a:latin typeface="Centaur Now Caption" pitchFamily="2" charset="0"/>
                <a:cs typeface="Centaur Now Caption" pitchFamily="2" charset="0"/>
              </a:rPr>
              <a:t>see Fig.5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)</a:t>
            </a:r>
            <a:r>
              <a:rPr lang="en-IN" sz="1600" b="1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: 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49.2 % are 0-5 years old </a:t>
            </a:r>
            <a:r>
              <a:rPr lang="en-IN" sz="1600" b="1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Ownership Pattern: 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Two-wheelers prevalent among younger (18–25 yrs) and lower-income groups; car ownership rises with income and age.</a:t>
            </a:r>
          </a:p>
          <a:p>
            <a:pPr algn="just">
              <a:lnSpc>
                <a:spcPct val="150000"/>
              </a:lnSpc>
            </a:pPr>
            <a:r>
              <a:rPr lang="en-IN" sz="1600" b="1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Daily Usage 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(</a:t>
            </a:r>
            <a:r>
              <a:rPr lang="en-IN" sz="1600" i="1" dirty="0">
                <a:latin typeface="Centaur Now Caption" pitchFamily="2" charset="0"/>
                <a:cs typeface="Centaur Now Caption" pitchFamily="2" charset="0"/>
              </a:rPr>
              <a:t>see </a:t>
            </a:r>
            <a:r>
              <a:rPr lang="en-IN" sz="1600" i="1" noProof="0" dirty="0">
                <a:latin typeface="Centaur Now Caption" pitchFamily="2" charset="0"/>
                <a:cs typeface="Centaur Now Caption" pitchFamily="2" charset="0"/>
              </a:rPr>
              <a:t>Fig.5</a:t>
            </a: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)</a:t>
            </a:r>
            <a:r>
              <a:rPr lang="en-IN" sz="1600" b="1" noProof="0" dirty="0">
                <a:solidFill>
                  <a:srgbClr val="000088"/>
                </a:solidFill>
                <a:latin typeface="Centaur Now Caption" pitchFamily="2" charset="0"/>
                <a:cs typeface="Centaur Now Caption" pitchFamily="2" charset="0"/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Commercial vehicles ≈ 150–180 km/day (highest energy intensity)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Cars ≈ 118 km/day (variable use)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600" noProof="0" dirty="0">
                <a:latin typeface="Centaur Now Caption" pitchFamily="2" charset="0"/>
                <a:cs typeface="Centaur Now Caption" pitchFamily="2" charset="0"/>
              </a:rPr>
              <a:t>Two-wheelers ≈ 56 km/day (steady urban use)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BB5CAA-3463-D36A-2EAD-5372315687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30"/>
          <a:stretch>
            <a:fillRect/>
          </a:stretch>
        </p:blipFill>
        <p:spPr>
          <a:xfrm>
            <a:off x="4994618" y="994150"/>
            <a:ext cx="6978518" cy="243485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70DAF12-479E-DE76-5ECA-91655D6E94DD}"/>
              </a:ext>
            </a:extLst>
          </p:cNvPr>
          <p:cNvGrpSpPr/>
          <p:nvPr/>
        </p:nvGrpSpPr>
        <p:grpSpPr>
          <a:xfrm>
            <a:off x="4994618" y="3583609"/>
            <a:ext cx="6978518" cy="2699731"/>
            <a:chOff x="4790953" y="3466690"/>
            <a:chExt cx="7323137" cy="262326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68A827-9ACC-A4B9-665D-386905D8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0953" y="3490903"/>
              <a:ext cx="3482452" cy="25990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0B91CCB-1967-7173-76F8-0FB3AE4FC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3405" y="3466690"/>
              <a:ext cx="3840685" cy="229692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95FFCEB-2222-5E17-E02C-F96DEA2066D3}"/>
              </a:ext>
            </a:extLst>
          </p:cNvPr>
          <p:cNvSpPr txBox="1"/>
          <p:nvPr/>
        </p:nvSpPr>
        <p:spPr>
          <a:xfrm>
            <a:off x="7113658" y="3356008"/>
            <a:ext cx="29049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Fig.4.</a:t>
            </a:r>
            <a:r>
              <a:rPr lang="en-IN" sz="11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N" sz="11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Fleet share comparison: Survey vs RTO. </a:t>
            </a:r>
            <a:endParaRPr lang="en-IN" sz="1100" noProof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BE9EB8-236B-1AF0-5DC6-9B09DE3E6F4A}"/>
              </a:ext>
            </a:extLst>
          </p:cNvPr>
          <p:cNvSpPr txBox="1"/>
          <p:nvPr/>
        </p:nvSpPr>
        <p:spPr>
          <a:xfrm>
            <a:off x="4912944" y="6145444"/>
            <a:ext cx="73063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1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Fig.5. Fleet profile of surveyed vehicles: Vehicle age distribution and Average daily usage intensity of vehicles by type </a:t>
            </a:r>
            <a:endParaRPr lang="en-IN" sz="1100" noProof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E2354BF-7BA5-72BE-D5EF-60759C3E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988"/>
            <a:ext cx="2743200" cy="448779"/>
          </a:xfrm>
        </p:spPr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156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672D2-3F88-52F2-1049-13FA94F0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2F9142-3A17-8A3B-7098-95C4E1DFDBCA}"/>
              </a:ext>
            </a:extLst>
          </p:cNvPr>
          <p:cNvSpPr txBox="1">
            <a:spLocks/>
          </p:cNvSpPr>
          <p:nvPr/>
        </p:nvSpPr>
        <p:spPr>
          <a:xfrm>
            <a:off x="0" y="6509580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D3CD15-9176-6854-9006-9FCB3DD58E6E}"/>
              </a:ext>
            </a:extLst>
          </p:cNvPr>
          <p:cNvSpPr txBox="1">
            <a:spLocks/>
          </p:cNvSpPr>
          <p:nvPr/>
        </p:nvSpPr>
        <p:spPr>
          <a:xfrm>
            <a:off x="1935332" y="44605"/>
            <a:ext cx="9146417" cy="949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Results: Fuel Mix, Behaviour, and Price Sensitivity</a:t>
            </a:r>
            <a:endParaRPr lang="en-IN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851982F-C4F4-AA09-7661-68368AAB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396988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00C489-1956-2B9E-B9E3-48DA7F42063B}"/>
              </a:ext>
            </a:extLst>
          </p:cNvPr>
          <p:cNvGrpSpPr/>
          <p:nvPr/>
        </p:nvGrpSpPr>
        <p:grpSpPr>
          <a:xfrm>
            <a:off x="6096000" y="1061633"/>
            <a:ext cx="5399999" cy="2092964"/>
            <a:chOff x="141466" y="1013928"/>
            <a:chExt cx="3668488" cy="1979327"/>
          </a:xfrm>
        </p:grpSpPr>
        <p:graphicFrame>
          <p:nvGraphicFramePr>
            <p:cNvPr id="11" name="Table 10">
              <a:extLst>
                <a:ext uri="{FF2B5EF4-FFF2-40B4-BE49-F238E27FC236}">
                  <a16:creationId xmlns:a16="http://schemas.microsoft.com/office/drawing/2014/main" id="{8391180D-5568-80DD-55FC-8A9133A7F28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0788064"/>
                </p:ext>
              </p:extLst>
            </p:nvPr>
          </p:nvGraphicFramePr>
          <p:xfrm>
            <a:off x="141466" y="1288573"/>
            <a:ext cx="3668488" cy="1704682"/>
          </p:xfrm>
          <a:graphic>
            <a:graphicData uri="http://schemas.openxmlformats.org/drawingml/2006/table">
              <a:tbl>
                <a:tblPr firstRow="1" firstCol="1" bandRow="1">
                  <a:tableStyleId>{5FD0F851-EC5A-4D38-B0AD-8093EC10F338}</a:tableStyleId>
                </a:tblPr>
                <a:tblGrid>
                  <a:gridCol w="1549370">
                    <a:extLst>
                      <a:ext uri="{9D8B030D-6E8A-4147-A177-3AD203B41FA5}">
                        <a16:colId xmlns:a16="http://schemas.microsoft.com/office/drawing/2014/main" val="966626945"/>
                      </a:ext>
                    </a:extLst>
                  </a:gridCol>
                  <a:gridCol w="594345">
                    <a:extLst>
                      <a:ext uri="{9D8B030D-6E8A-4147-A177-3AD203B41FA5}">
                        <a16:colId xmlns:a16="http://schemas.microsoft.com/office/drawing/2014/main" val="2164306126"/>
                      </a:ext>
                    </a:extLst>
                  </a:gridCol>
                  <a:gridCol w="681462">
                    <a:extLst>
                      <a:ext uri="{9D8B030D-6E8A-4147-A177-3AD203B41FA5}">
                        <a16:colId xmlns:a16="http://schemas.microsoft.com/office/drawing/2014/main" val="2802796265"/>
                      </a:ext>
                    </a:extLst>
                  </a:gridCol>
                  <a:gridCol w="698645">
                    <a:extLst>
                      <a:ext uri="{9D8B030D-6E8A-4147-A177-3AD203B41FA5}">
                        <a16:colId xmlns:a16="http://schemas.microsoft.com/office/drawing/2014/main" val="1078286381"/>
                      </a:ext>
                    </a:extLst>
                  </a:gridCol>
                  <a:gridCol w="1091111">
                    <a:extLst>
                      <a:ext uri="{9D8B030D-6E8A-4147-A177-3AD203B41FA5}">
                        <a16:colId xmlns:a16="http://schemas.microsoft.com/office/drawing/2014/main" val="1554633431"/>
                      </a:ext>
                    </a:extLst>
                  </a:gridCol>
                  <a:gridCol w="785066">
                    <a:extLst>
                      <a:ext uri="{9D8B030D-6E8A-4147-A177-3AD203B41FA5}">
                        <a16:colId xmlns:a16="http://schemas.microsoft.com/office/drawing/2014/main" val="3524546495"/>
                      </a:ext>
                    </a:extLst>
                  </a:gridCol>
                </a:tblGrid>
                <a:tr h="527527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6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Vehicle Type</a:t>
                        </a:r>
                        <a:endParaRPr lang="en-IN" sz="20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CNG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Diesel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Electric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Hybrid (</a:t>
                        </a:r>
                        <a:r>
                          <a:rPr lang="en-IN" sz="1200" kern="100" noProof="0" dirty="0" err="1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Petrol+CNG</a:t>
                        </a: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)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Petrol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4037916024"/>
                    </a:ext>
                  </a:extLst>
                </a:tr>
                <a:tr h="212504">
                  <a:tc>
                    <a:txBody>
                      <a:bodyPr/>
                      <a:lstStyle/>
                      <a:p>
                        <a:pPr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2-Wheeler 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8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90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491952039"/>
                    </a:ext>
                  </a:extLst>
                </a:tr>
                <a:tr h="212504">
                  <a:tc>
                    <a:txBody>
                      <a:bodyPr/>
                      <a:lstStyle/>
                      <a:p>
                        <a:pPr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3-Wheeler (G)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100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600050064"/>
                    </a:ext>
                  </a:extLst>
                </a:tr>
                <a:tr h="212504">
                  <a:tc>
                    <a:txBody>
                      <a:bodyPr/>
                      <a:lstStyle/>
                      <a:p>
                        <a:pPr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Autorickshaw (P)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18.8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43.8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068023923"/>
                    </a:ext>
                  </a:extLst>
                </a:tr>
                <a:tr h="212504">
                  <a:tc>
                    <a:txBody>
                      <a:bodyPr/>
                      <a:lstStyle/>
                      <a:p>
                        <a:pPr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Car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4.8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54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9.5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12.7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19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3902115185"/>
                    </a:ext>
                  </a:extLst>
                </a:tr>
                <a:tr h="212504">
                  <a:tc>
                    <a:txBody>
                      <a:bodyPr/>
                      <a:lstStyle/>
                      <a:p>
                        <a:pPr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LCV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33.3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66.7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796652019"/>
                    </a:ext>
                  </a:extLst>
                </a:tr>
                <a:tr h="212504">
                  <a:tc>
                    <a:txBody>
                      <a:bodyPr/>
                      <a:lstStyle/>
                      <a:p>
                        <a:pPr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Other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100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IN" sz="1200" kern="100" noProof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IN" sz="16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417287372"/>
                    </a:ext>
                  </a:extLst>
                </a:tr>
              </a:tbl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68380E-120D-46A5-7763-0EA40B4D4DE1}"/>
                </a:ext>
              </a:extLst>
            </p:cNvPr>
            <p:cNvSpPr txBox="1"/>
            <p:nvPr/>
          </p:nvSpPr>
          <p:spPr>
            <a:xfrm>
              <a:off x="1059934" y="1013928"/>
              <a:ext cx="221615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Table.1. Vehicle Type × Fuel Type (%)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E61FFC-19E4-2EDB-765C-EC77A3F62A0F}"/>
              </a:ext>
            </a:extLst>
          </p:cNvPr>
          <p:cNvGrpSpPr/>
          <p:nvPr/>
        </p:nvGrpSpPr>
        <p:grpSpPr>
          <a:xfrm>
            <a:off x="5339852" y="3329863"/>
            <a:ext cx="6541496" cy="3179717"/>
            <a:chOff x="5525100" y="1106742"/>
            <a:chExt cx="6525434" cy="306907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9FB801E-2218-E342-985C-E01C8B38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5100" y="1106742"/>
              <a:ext cx="6525434" cy="295378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E1D9EC-3F04-9959-D657-BF1179774FA9}"/>
                </a:ext>
              </a:extLst>
            </p:cNvPr>
            <p:cNvSpPr txBox="1"/>
            <p:nvPr/>
          </p:nvSpPr>
          <p:spPr>
            <a:xfrm>
              <a:off x="7922222" y="3921902"/>
              <a:ext cx="237024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5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 7. Vehicle type × Price sensitivity.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884927D-B034-9BF7-C74F-A94F542FF070}"/>
              </a:ext>
            </a:extLst>
          </p:cNvPr>
          <p:cNvGrpSpPr/>
          <p:nvPr/>
        </p:nvGrpSpPr>
        <p:grpSpPr>
          <a:xfrm>
            <a:off x="475353" y="4338532"/>
            <a:ext cx="4807833" cy="2150318"/>
            <a:chOff x="523988" y="1058219"/>
            <a:chExt cx="4807833" cy="21503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0D4E9A-0660-B296-E4F0-32A5B17F6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923" t="4158" r="2475"/>
            <a:stretch>
              <a:fillRect/>
            </a:stretch>
          </p:blipFill>
          <p:spPr>
            <a:xfrm>
              <a:off x="523988" y="1058219"/>
              <a:ext cx="4807833" cy="195052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7C9224-95B8-F90F-CD43-B8F4406EDE26}"/>
                </a:ext>
              </a:extLst>
            </p:cNvPr>
            <p:cNvSpPr txBox="1">
              <a:spLocks/>
            </p:cNvSpPr>
            <p:nvPr/>
          </p:nvSpPr>
          <p:spPr>
            <a:xfrm>
              <a:off x="2117944" y="2954621"/>
              <a:ext cx="186864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5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 6. Stimuli for fuel choice.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C13C2D2-5963-D116-3D63-085FAFF459DF}"/>
              </a:ext>
            </a:extLst>
          </p:cNvPr>
          <p:cNvSpPr txBox="1"/>
          <p:nvPr/>
        </p:nvSpPr>
        <p:spPr>
          <a:xfrm>
            <a:off x="378085" y="1135010"/>
            <a:ext cx="49051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Jodhpur’s fleet is still petrol and diesel-based (</a:t>
            </a:r>
            <a:r>
              <a:rPr lang="en-IN" i="1" noProof="0" dirty="0">
                <a:latin typeface="Centaur Now Caption" pitchFamily="2" charset="0"/>
                <a:cs typeface="Centaur Now Caption" pitchFamily="2" charset="0"/>
              </a:rPr>
              <a:t>see Table 1</a:t>
            </a: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), with  90% of two-wheelers using petrol and diesel, leading cars (54 %) and LCVs (66.7 %).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Users favour performance (52 %) and fuel availability (42 %) over cost or environment </a:t>
            </a:r>
            <a:r>
              <a:rPr lang="en-IN" i="1" noProof="0" dirty="0">
                <a:latin typeface="Centaur Now Caption" pitchFamily="2" charset="0"/>
                <a:cs typeface="Centaur Now Caption" pitchFamily="2" charset="0"/>
              </a:rPr>
              <a:t>(see Fig.6</a:t>
            </a: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), showing strong behavioural lock-in.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About 63 % of two-wheeler users show no reaction to fuel-price hikes </a:t>
            </a:r>
            <a:r>
              <a:rPr lang="en-IN" i="1" noProof="0" dirty="0">
                <a:latin typeface="Centaur Now Caption" pitchFamily="2" charset="0"/>
                <a:cs typeface="Centaur Now Caption" pitchFamily="2" charset="0"/>
              </a:rPr>
              <a:t>(see Fig. 7), </a:t>
            </a:r>
            <a:r>
              <a:rPr lang="en-IN" noProof="0" dirty="0">
                <a:latin typeface="Centaur Now Caption" pitchFamily="2" charset="0"/>
                <a:cs typeface="Centaur Now Caption" pitchFamily="2" charset="0"/>
              </a:rPr>
              <a:t>indicating weak price sensitivity and the need for non-price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152342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ADB47-3707-92BA-3C26-355E376F8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08EFA-9B08-1923-8D3E-AF15DA50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48582B-8B64-E309-0AE2-19627855FF7E}"/>
              </a:ext>
            </a:extLst>
          </p:cNvPr>
          <p:cNvSpPr txBox="1">
            <a:spLocks/>
          </p:cNvSpPr>
          <p:nvPr/>
        </p:nvSpPr>
        <p:spPr>
          <a:xfrm>
            <a:off x="0" y="6509580"/>
            <a:ext cx="12192000" cy="448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noProof="0" dirty="0"/>
              <a:t>	</a:t>
            </a:r>
            <a:r>
              <a:rPr lang="en-IN" noProof="0" dirty="0">
                <a:ea typeface="Times New Roman" panose="02020603050405020304" pitchFamily="18" charset="0"/>
              </a:rPr>
              <a:t>Transport Energy Demand in a Medium-Sized Indian City: Insights from Jodhpur</a:t>
            </a:r>
          </a:p>
          <a:p>
            <a:pPr algn="ctr"/>
            <a:endParaRPr lang="en-IN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8AB193-2468-7EBD-483D-8F5D0657AA41}"/>
              </a:ext>
            </a:extLst>
          </p:cNvPr>
          <p:cNvSpPr txBox="1">
            <a:spLocks/>
          </p:cNvSpPr>
          <p:nvPr/>
        </p:nvSpPr>
        <p:spPr>
          <a:xfrm>
            <a:off x="1935332" y="44605"/>
            <a:ext cx="9146417" cy="949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IN" sz="3200" b="1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Results: Servicing and Refuelling Behaviour</a:t>
            </a:r>
            <a:endParaRPr lang="en-IN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D4035A1-1F38-7B8A-BB60-0CCFF8EE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4" y="6396988"/>
            <a:ext cx="3534566" cy="448779"/>
          </a:xfrm>
        </p:spPr>
        <p:txBody>
          <a:bodyPr/>
          <a:lstStyle/>
          <a:p>
            <a:r>
              <a:rPr lang="en-IN" noProof="0" dirty="0"/>
              <a:t>	09-11-2025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CF9B45-77E5-ABE7-AF80-AA1185181C4C}"/>
              </a:ext>
            </a:extLst>
          </p:cNvPr>
          <p:cNvGrpSpPr/>
          <p:nvPr/>
        </p:nvGrpSpPr>
        <p:grpSpPr>
          <a:xfrm>
            <a:off x="840469" y="3284655"/>
            <a:ext cx="10836554" cy="3168629"/>
            <a:chOff x="714912" y="1065500"/>
            <a:chExt cx="10836554" cy="316862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6BB3DE1-6B04-A3E1-D43C-6B4420C89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840" r="2389"/>
            <a:stretch>
              <a:fillRect/>
            </a:stretch>
          </p:blipFill>
          <p:spPr>
            <a:xfrm>
              <a:off x="5970443" y="1065500"/>
              <a:ext cx="5418242" cy="280212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2D5DB1-65D6-E27F-53C8-50F8FC280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228" r="1561"/>
            <a:stretch>
              <a:fillRect/>
            </a:stretch>
          </p:blipFill>
          <p:spPr>
            <a:xfrm>
              <a:off x="714912" y="1289154"/>
              <a:ext cx="5019821" cy="264500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4B4BC8C-3459-332F-C1FA-82E13FB6B05F}"/>
                </a:ext>
              </a:extLst>
            </p:cNvPr>
            <p:cNvGrpSpPr>
              <a:grpSpLocks/>
            </p:cNvGrpSpPr>
            <p:nvPr/>
          </p:nvGrpSpPr>
          <p:grpSpPr>
            <a:xfrm>
              <a:off x="2200396" y="3923917"/>
              <a:ext cx="9351070" cy="310212"/>
              <a:chOff x="5884928" y="5746570"/>
              <a:chExt cx="6336469" cy="31021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C7AC0F-C378-8F28-0222-4C72DAE029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4928" y="5802866"/>
                <a:ext cx="2216150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05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 8. Vehicle user Service practices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7EEBF3-0E34-EEFA-815F-D5C14EF1F0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7091" y="5746570"/>
                <a:ext cx="245430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05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 9. Vehicle user Refuelling practices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DF3B81F-2EA3-22FC-7753-A0F3960AD073}"/>
              </a:ext>
            </a:extLst>
          </p:cNvPr>
          <p:cNvSpPr txBox="1"/>
          <p:nvPr/>
        </p:nvSpPr>
        <p:spPr>
          <a:xfrm>
            <a:off x="840469" y="1063920"/>
            <a:ext cx="102412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Servicing follows standard practice </a:t>
            </a:r>
            <a:r>
              <a:rPr lang="en-IN" sz="2000" i="1" noProof="0" dirty="0">
                <a:latin typeface="Centaur Now Caption" pitchFamily="2" charset="0"/>
                <a:cs typeface="Centaur Now Caption" pitchFamily="2" charset="0"/>
              </a:rPr>
              <a:t>(see Fig. 8); </a:t>
            </a: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45 % of users service vehicles every 6 months or 10 000 km, mainly higher-income and commercial owners.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Refuelling habits are largely need-based </a:t>
            </a:r>
            <a:r>
              <a:rPr lang="en-IN" sz="2000" i="1" noProof="0" dirty="0">
                <a:latin typeface="Centaur Now Caption" pitchFamily="2" charset="0"/>
                <a:cs typeface="Centaur Now Caption" pitchFamily="2" charset="0"/>
              </a:rPr>
              <a:t>(see Fig. 9), </a:t>
            </a: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with 37 % of users refuelling only when fuel is low and 30 % doing so 2–3 times per week.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noProof="0" dirty="0">
                <a:latin typeface="Centaur Now Caption" pitchFamily="2" charset="0"/>
                <a:cs typeface="Centaur Now Caption" pitchFamily="2" charset="0"/>
              </a:rPr>
              <a:t>Such patterns affect fuel efficiency and emission levels, highlighting scope for behavioural interventions (e.g., digital reminders or maintenance incentives).</a:t>
            </a:r>
          </a:p>
        </p:txBody>
      </p:sp>
    </p:spTree>
    <p:extLst>
      <p:ext uri="{BB962C8B-B14F-4D97-AF65-F5344CB8AC3E}">
        <p14:creationId xmlns:p14="http://schemas.microsoft.com/office/powerpoint/2010/main" val="91982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14597</TotalTime>
  <Words>2014</Words>
  <Application>Microsoft Office PowerPoint</Application>
  <PresentationFormat>Widescreen</PresentationFormat>
  <Paragraphs>209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Cascadia Code SemiBold</vt:lpstr>
      <vt:lpstr>Centaur Now Caption</vt:lpstr>
      <vt:lpstr>Times New Roman</vt:lpstr>
      <vt:lpstr>Wingdings</vt:lpstr>
      <vt:lpstr>Office Theme</vt:lpstr>
      <vt:lpstr>PowerPoint Presentation</vt:lpstr>
      <vt:lpstr>Presentation Outline</vt:lpstr>
      <vt:lpstr>Introduction and Background</vt:lpstr>
      <vt:lpstr>Research Gap and Objectives</vt:lpstr>
      <vt:lpstr>PowerPoint Presentation</vt:lpstr>
      <vt:lpstr>Research Methodology - Integrated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Shahiq Ahmad Wani</dc:creator>
  <cp:lastModifiedBy>Chawla Movies</cp:lastModifiedBy>
  <cp:revision>71</cp:revision>
  <dcterms:created xsi:type="dcterms:W3CDTF">2023-05-13T11:24:31Z</dcterms:created>
  <dcterms:modified xsi:type="dcterms:W3CDTF">2025-11-09T03:59:35Z</dcterms:modified>
</cp:coreProperties>
</file>