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20A8-485B-4D33-BC82-C31C60A2C91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CBC3-DA65-419E-B6E4-BF4FA1C8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BC3-DA65-419E-B6E4-BF4FA1C83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BC3-DA65-419E-B6E4-BF4FA1C83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2" y="780852"/>
            <a:ext cx="904820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800" b="1">
                <a:solidFill>
                  <a:srgbClr val="003366"/>
                </a:solidFill>
              </a:defRPr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Pedestrian Priorities for Metro Access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Dual-Method Analysis in Chandigarh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4251" y="4803044"/>
            <a:ext cx="63677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>
                <a:solidFill>
                  <a:srgbClr val="505050"/>
                </a:solidFill>
              </a:defRPr>
            </a:pPr>
            <a:r>
              <a:rPr sz="2200" dirty="0">
                <a:solidFill>
                  <a:schemeClr val="bg2">
                    <a:lumMod val="10000"/>
                  </a:schemeClr>
                </a:solidFill>
              </a:rPr>
              <a:t>Abhishek</a:t>
            </a:r>
          </a:p>
          <a:p>
            <a:pPr>
              <a:defRPr sz="2200">
                <a:solidFill>
                  <a:srgbClr val="505050"/>
                </a:solidFill>
              </a:defRPr>
            </a:pPr>
            <a:r>
              <a:rPr sz="2200" dirty="0">
                <a:solidFill>
                  <a:schemeClr val="bg2">
                    <a:lumMod val="10000"/>
                  </a:schemeClr>
                </a:solidFill>
              </a:rPr>
              <a:t>Research Scholar, Indian Institute of Technology Ropar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FF2765-3A23-AF43-14D5-3D328ACC0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2881403"/>
            <a:ext cx="1697519" cy="166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777" y="1410788"/>
            <a:ext cx="8902461" cy="4732792"/>
          </a:xfrm>
        </p:spPr>
        <p:txBody>
          <a:bodyPr>
            <a:normAutofit/>
          </a:bodyPr>
          <a:lstStyle/>
          <a:p>
            <a:r>
              <a:rPr lang="en-US" sz="2200" b="1" dirty="0"/>
              <a:t>Cleanliness &amp; hygiene:</a:t>
            </a:r>
            <a:r>
              <a:rPr lang="en-US" sz="2200" dirty="0"/>
              <a:t> Implement regular sweeping, anti-litter initiatives, and waste bins every 500 m.</a:t>
            </a:r>
          </a:p>
          <a:p>
            <a:r>
              <a:rPr lang="en-US" sz="2200" b="1" dirty="0"/>
              <a:t>Safety &amp; security:</a:t>
            </a:r>
            <a:r>
              <a:rPr lang="en-US" sz="2200" dirty="0"/>
              <a:t> Install CCTV and lighting (≥10 lux) at crossings; integrate surveillance into metro station design (per IRC:103-2012).</a:t>
            </a:r>
          </a:p>
          <a:p>
            <a:r>
              <a:rPr lang="en-US" sz="2200" b="1" dirty="0"/>
              <a:t>Comfort &amp; Weather Protection: </a:t>
            </a:r>
            <a:r>
              <a:rPr lang="en-US" sz="2200" dirty="0"/>
              <a:t>Develop shaded, tree-lined, and covered walkways to enhance pedestrian comfort and weather resilience.</a:t>
            </a:r>
          </a:p>
          <a:p>
            <a:r>
              <a:rPr lang="en-US" sz="2200" b="1" dirty="0"/>
              <a:t>Footpath design:</a:t>
            </a:r>
            <a:r>
              <a:rPr lang="en-US" sz="2200" dirty="0"/>
              <a:t> Ensure wide, continuous, and obstacle-free sidewalks with clear pedestrian signage.</a:t>
            </a:r>
          </a:p>
          <a:p>
            <a:r>
              <a:rPr lang="en-US" sz="2200" b="1" dirty="0"/>
              <a:t>Walking distance:</a:t>
            </a:r>
            <a:r>
              <a:rPr lang="en-US" sz="2200" dirty="0"/>
              <a:t> Optimize route length through underpasses or overpasses to provide safer, shorter connections to metro stations.</a:t>
            </a:r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1690777" y="67855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sz="4000" b="1" dirty="0"/>
              <a:t>Implications </a:t>
            </a:r>
            <a:r>
              <a:rPr lang="en-US" sz="4000" b="1" dirty="0"/>
              <a:t>for Practice</a:t>
            </a:r>
            <a:br>
              <a:rPr lang="en-US" sz="4000" b="1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415" y="1200878"/>
            <a:ext cx="8442385" cy="511597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Gerike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, R., de </a:t>
            </a:r>
            <a:r>
              <a:rPr lang="en-US" sz="17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Nazelle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, A., </a:t>
            </a:r>
            <a:r>
              <a:rPr lang="en-US" sz="17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Wittwer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, R., &amp; </a:t>
            </a:r>
            <a:r>
              <a:rPr lang="en-US" sz="17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Parkin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, J. (2019). Special issue “walking and cycling for better transport, health and the environment”. </a:t>
            </a:r>
            <a:r>
              <a:rPr lang="en-US" sz="1700" i="1" dirty="0">
                <a:solidFill>
                  <a:srgbClr val="000000"/>
                </a:solidFill>
                <a:ea typeface="Times New Roman" panose="02020603050405020304" pitchFamily="18" charset="0"/>
              </a:rPr>
              <a:t>Transportation research Part A: Policy and practice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, </a:t>
            </a:r>
            <a:r>
              <a:rPr lang="en-US" sz="1700" i="1" dirty="0">
                <a:solidFill>
                  <a:srgbClr val="000000"/>
                </a:solidFill>
                <a:ea typeface="Times New Roman" panose="02020603050405020304" pitchFamily="18" charset="0"/>
              </a:rPr>
              <a:t>123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, 1-6.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Herrmann-</a:t>
            </a:r>
            <a:r>
              <a:rPr lang="en-US" sz="1700" dirty="0" err="1"/>
              <a:t>Lunecke</a:t>
            </a:r>
            <a:r>
              <a:rPr lang="en-US" sz="1700" dirty="0"/>
              <a:t>, M. G., Mora, R., &amp; </a:t>
            </a:r>
            <a:r>
              <a:rPr lang="en-US" sz="1700" dirty="0" err="1"/>
              <a:t>Sagaris</a:t>
            </a:r>
            <a:r>
              <a:rPr lang="en-US" sz="1700" dirty="0"/>
              <a:t>, L. (2020). Persistence of walking in Chile: lessons for urban sustainability. </a:t>
            </a:r>
            <a:r>
              <a:rPr lang="en-US" sz="1700" i="1" dirty="0"/>
              <a:t>Transport reviews</a:t>
            </a:r>
            <a:r>
              <a:rPr lang="en-US" sz="1700" dirty="0"/>
              <a:t>, </a:t>
            </a:r>
            <a:r>
              <a:rPr lang="en-US" sz="1700" i="1" dirty="0"/>
              <a:t>40</a:t>
            </a:r>
            <a:r>
              <a:rPr lang="en-US" sz="1700" dirty="0"/>
              <a:t>(2), 135-159. </a:t>
            </a:r>
            <a:endParaRPr lang="en-US" sz="17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222222"/>
                </a:solidFill>
                <a:ea typeface="Times New Roman" panose="02020603050405020304" pitchFamily="18" charset="0"/>
              </a:rPr>
              <a:t>Erath, A., van </a:t>
            </a:r>
            <a:r>
              <a:rPr lang="en-US" sz="17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Eggermond</a:t>
            </a:r>
            <a:r>
              <a:rPr lang="en-US" sz="1700" dirty="0">
                <a:solidFill>
                  <a:srgbClr val="222222"/>
                </a:solidFill>
                <a:ea typeface="Times New Roman" panose="02020603050405020304" pitchFamily="18" charset="0"/>
              </a:rPr>
              <a:t>, M. A., </a:t>
            </a:r>
            <a:r>
              <a:rPr lang="en-US" sz="17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Ordóñez</a:t>
            </a:r>
            <a:r>
              <a:rPr lang="en-US" sz="1700" dirty="0">
                <a:solidFill>
                  <a:srgbClr val="222222"/>
                </a:solidFill>
                <a:ea typeface="Times New Roman" panose="02020603050405020304" pitchFamily="18" charset="0"/>
              </a:rPr>
              <a:t>, S. A., &amp; </a:t>
            </a:r>
            <a:r>
              <a:rPr lang="en-US" sz="17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Axhausen</a:t>
            </a:r>
            <a:r>
              <a:rPr lang="en-US" sz="1700" dirty="0">
                <a:solidFill>
                  <a:srgbClr val="222222"/>
                </a:solidFill>
                <a:ea typeface="Times New Roman" panose="02020603050405020304" pitchFamily="18" charset="0"/>
              </a:rPr>
              <a:t>, K. W. (2017). Introducing the   pedestrian accessibility tool: walkability analysis for a geographic information system. </a:t>
            </a:r>
            <a:r>
              <a:rPr lang="en-US" sz="1700" i="1" dirty="0">
                <a:solidFill>
                  <a:srgbClr val="222222"/>
                </a:solidFill>
                <a:ea typeface="Times New Roman" panose="02020603050405020304" pitchFamily="18" charset="0"/>
              </a:rPr>
              <a:t>Transportation research record</a:t>
            </a:r>
            <a:r>
              <a:rPr lang="en-US" sz="1700" dirty="0">
                <a:solidFill>
                  <a:srgbClr val="222222"/>
                </a:solidFill>
                <a:ea typeface="Times New Roman" panose="02020603050405020304" pitchFamily="18" charset="0"/>
              </a:rPr>
              <a:t>, </a:t>
            </a:r>
            <a:r>
              <a:rPr lang="en-US" sz="1700" i="1" dirty="0">
                <a:solidFill>
                  <a:srgbClr val="222222"/>
                </a:solidFill>
                <a:ea typeface="Times New Roman" panose="02020603050405020304" pitchFamily="18" charset="0"/>
              </a:rPr>
              <a:t>2661</a:t>
            </a:r>
            <a:r>
              <a:rPr lang="en-US" sz="1700" dirty="0">
                <a:solidFill>
                  <a:srgbClr val="222222"/>
                </a:solidFill>
                <a:ea typeface="Times New Roman" panose="02020603050405020304" pitchFamily="18" charset="0"/>
              </a:rPr>
              <a:t>(1), 51-61.</a:t>
            </a:r>
            <a:r>
              <a:rPr lang="en-US" sz="17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 sz="1700" dirty="0"/>
              <a:t>Munoz-</a:t>
            </a:r>
            <a:r>
              <a:rPr lang="en-US" sz="1700" dirty="0" err="1"/>
              <a:t>Raskin</a:t>
            </a:r>
            <a:r>
              <a:rPr lang="en-US" sz="1700" dirty="0"/>
              <a:t>, R., 2010. Walking accessibility to bus rapid transit: Does it affect property values? The case of </a:t>
            </a:r>
            <a:r>
              <a:rPr lang="en-US" sz="1700" dirty="0" err="1"/>
              <a:t>Bogot´a</a:t>
            </a:r>
            <a:r>
              <a:rPr lang="en-US" sz="1700" dirty="0"/>
              <a:t>, Colombia. Transp. Policy 17, 72–84. https://doi.org/ 10.1016/j.tranpol.2009.11.002.</a:t>
            </a:r>
          </a:p>
          <a:p>
            <a:r>
              <a:rPr lang="en-US" sz="1700" dirty="0"/>
              <a:t> </a:t>
            </a:r>
            <a:r>
              <a:rPr lang="en-US" sz="1700" dirty="0" err="1"/>
              <a:t>Neves</a:t>
            </a:r>
            <a:r>
              <a:rPr lang="en-US" sz="1700" dirty="0"/>
              <a:t>, C.E.T., da Silva, A.R., de </a:t>
            </a:r>
            <a:r>
              <a:rPr lang="en-US" sz="1700" dirty="0" err="1"/>
              <a:t>Arruda</a:t>
            </a:r>
            <a:r>
              <a:rPr lang="en-US" sz="1700" dirty="0"/>
              <a:t>, F.S., 2021. Exploring the link between built environment and walking choice in </a:t>
            </a:r>
            <a:r>
              <a:rPr lang="en-US" sz="1700" dirty="0" err="1"/>
              <a:t>S˜ao</a:t>
            </a:r>
            <a:r>
              <a:rPr lang="en-US" sz="1700" dirty="0"/>
              <a:t> Paulo city, Brazil. J. Transp. </a:t>
            </a:r>
            <a:r>
              <a:rPr lang="en-US" sz="1700" dirty="0" err="1"/>
              <a:t>Geogr</a:t>
            </a:r>
            <a:r>
              <a:rPr lang="en-US" sz="1700" dirty="0"/>
              <a:t>. 93, 103064 </a:t>
            </a:r>
            <a:endParaRPr lang="en-US" sz="1700" dirty="0"/>
          </a:p>
          <a:p>
            <a:r>
              <a:rPr lang="en-US" sz="1700" dirty="0" err="1"/>
              <a:t>Bivina</a:t>
            </a:r>
            <a:r>
              <a:rPr lang="en-US" sz="1700" dirty="0"/>
              <a:t>, G.R., Gupta, A., </a:t>
            </a:r>
            <a:r>
              <a:rPr lang="en-US" sz="1700" dirty="0" err="1"/>
              <a:t>Parida</a:t>
            </a:r>
            <a:r>
              <a:rPr lang="en-US" sz="1700" dirty="0"/>
              <a:t>, M., 2020. Walk accessibility to metro stations: An analysis based on </a:t>
            </a:r>
            <a:r>
              <a:rPr lang="en-US" sz="1700" dirty="0" err="1"/>
              <a:t>Meso</a:t>
            </a:r>
            <a:r>
              <a:rPr lang="en-US" sz="1700" dirty="0"/>
              <a:t>- or Micro-scale Built Environment Factors. Sustain. Cities Soc. 55, 102047 </a:t>
            </a:r>
            <a:endParaRPr lang="en-US" sz="1700" dirty="0"/>
          </a:p>
          <a:p>
            <a:r>
              <a:rPr lang="en-US" sz="1700" dirty="0" err="1"/>
              <a:t>Cervero</a:t>
            </a:r>
            <a:r>
              <a:rPr lang="en-US" sz="1700" dirty="0"/>
              <a:t>, R., 2001. Walk-and-ride: factors influencing pedestrian access to transit. J. Public Transp. 3, 1–23. </a:t>
            </a:r>
            <a:endParaRPr lang="en-US" sz="1700" dirty="0"/>
          </a:p>
          <a:p>
            <a:r>
              <a:rPr lang="en-US" sz="1700" dirty="0"/>
              <a:t>Deng</a:t>
            </a:r>
            <a:r>
              <a:rPr lang="en-US" sz="1700" dirty="0"/>
              <a:t>, H., Li, Y., 2016. How Actual Impedance and Overall Experience Shape the Walking Catchment Area of Rail Transit Station: A General Walking Efforts Framework, in: Transportation Research Board 95th Annual Meeting (No. 16-6436), Washington DC.</a:t>
            </a:r>
          </a:p>
          <a:p>
            <a:r>
              <a:rPr lang="en-US" sz="1700" dirty="0"/>
              <a:t>Jiao</a:t>
            </a:r>
            <a:r>
              <a:rPr lang="en-US" sz="1700" dirty="0"/>
              <a:t>, J., Chen, Y., He, N., 2017. Plan pedestrian friendly environments around subway stations: lessons from Shanghai, China. J. Urban Des. 22, 796–811. </a:t>
            </a:r>
            <a:endParaRPr lang="en-US" sz="1700" dirty="0"/>
          </a:p>
          <a:p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1874807" y="30230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sz="4000" b="1" dirty="0"/>
              <a:t>References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0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8B340-0E09-CCB3-C31A-D20C417B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2" y="2599073"/>
            <a:ext cx="9238891" cy="1207008"/>
          </a:xfrm>
        </p:spPr>
        <p:txBody>
          <a:bodyPr>
            <a:noAutofit/>
          </a:bodyPr>
          <a:lstStyle/>
          <a:p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x-none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583" y="1419500"/>
            <a:ext cx="8510901" cy="4715374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Implications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510074" y="711614"/>
            <a:ext cx="803628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Contents</a:t>
            </a:r>
            <a:endParaRPr lang="en-US" sz="4000" b="1" dirty="0">
              <a:solidFill>
                <a:srgbClr val="1937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532" y="1413101"/>
            <a:ext cx="9243135" cy="47085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Walking is the most sustainable and inclusive mode of urban mobility.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It serves as a critical first- and last-mile (FLM) link to enhance metro system accessibility.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Indian cities, pedestrian planning often receives less attention compared to metro infrastructure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This study focuses on Chandigarh, a planned city, to identify which walking features people value most when accessing to proposed metro stations.</a:t>
            </a:r>
            <a:br>
              <a:rPr lang="en-US" sz="2400" dirty="0"/>
            </a:b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94532" y="686063"/>
            <a:ext cx="8036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dirty="0" smtClean="0"/>
              <a:t>Introduction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24" y="4795993"/>
            <a:ext cx="1713412" cy="1203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095" y="5557733"/>
            <a:ext cx="128913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4CAF50"/>
                </a:solidFill>
              </a:defRPr>
            </a:pPr>
            <a:r>
              <a:rPr sz="1600" dirty="0"/>
              <a:t>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3699" y="5046517"/>
            <a:ext cx="1715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>
                <a:solidFill>
                  <a:srgbClr val="2196F3"/>
                </a:solidFill>
              </a:defRPr>
            </a:pPr>
            <a:r>
              <a:rPr sz="3600" dirty="0"/>
              <a:t>🚶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6992" y="5571847"/>
            <a:ext cx="1205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2196F3"/>
                </a:solidFill>
              </a:defRPr>
            </a:pPr>
            <a:r>
              <a:rPr lang="en-US" sz="1600" dirty="0"/>
              <a:t>Walkability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15397" y="5082893"/>
            <a:ext cx="1657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>
                <a:solidFill>
                  <a:srgbClr val="E53935"/>
                </a:solidFill>
              </a:defRPr>
            </a:pPr>
            <a:r>
              <a:rPr sz="3600" dirty="0"/>
              <a:t>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5996" y="5586526"/>
            <a:ext cx="7076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E53935"/>
                </a:solidFill>
              </a:defRPr>
            </a:pPr>
            <a:r>
              <a:rPr sz="1600" dirty="0"/>
              <a:t>Metro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9671" y="5102203"/>
            <a:ext cx="1382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>
                <a:solidFill>
                  <a:srgbClr val="FB8C00"/>
                </a:solidFill>
              </a:defRPr>
            </a:pPr>
            <a:r>
              <a:rPr sz="3600" dirty="0"/>
              <a:t>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4960" y="5599097"/>
            <a:ext cx="85279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FB8C00"/>
                </a:solidFill>
              </a:defRPr>
            </a:pPr>
            <a:r>
              <a:rPr sz="1600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781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95" y="3506993"/>
            <a:ext cx="4529637" cy="3351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926" y="1574395"/>
            <a:ext cx="9063988" cy="47085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Identify key factors influencing how people choose walking routes to metro stations.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Analyze and rank these factors using two methods — RIDIT ( Relative to an Identified Distribution Integral Transformation) and Grey Relational Analysis (GRA).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Provide practical recommendations for improving pedestrian access to the proposed metro system in Chandigarh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16926" y="710275"/>
            <a:ext cx="8036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dirty="0" smtClean="0"/>
              <a:t>Objectives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693816" y="141747"/>
            <a:ext cx="803628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sz="4000" b="1" dirty="0">
                <a:solidFill>
                  <a:srgbClr val="19376D"/>
                </a:solidFill>
              </a:rPr>
              <a:t>Methodology</a:t>
            </a:r>
          </a:p>
        </p:txBody>
      </p:sp>
      <p:grpSp>
        <p:nvGrpSpPr>
          <p:cNvPr id="5" name="Google Shape;269;gf2ba8cef1b_0_44"/>
          <p:cNvGrpSpPr/>
          <p:nvPr/>
        </p:nvGrpSpPr>
        <p:grpSpPr>
          <a:xfrm>
            <a:off x="3291074" y="978897"/>
            <a:ext cx="5870704" cy="5317400"/>
            <a:chOff x="628024" y="0"/>
            <a:chExt cx="1388799" cy="5382144"/>
          </a:xfrm>
        </p:grpSpPr>
        <p:sp>
          <p:nvSpPr>
            <p:cNvPr id="6" name="Google Shape;270;gf2ba8cef1b_0_44"/>
            <p:cNvSpPr/>
            <p:nvPr/>
          </p:nvSpPr>
          <p:spPr>
            <a:xfrm>
              <a:off x="628024" y="0"/>
              <a:ext cx="1383478" cy="62835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7" name="Google Shape;271;gf2ba8cef1b_0_44"/>
            <p:cNvSpPr txBox="1"/>
            <p:nvPr/>
          </p:nvSpPr>
          <p:spPr>
            <a:xfrm>
              <a:off x="646428" y="18404"/>
              <a:ext cx="1346670" cy="591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IN" sz="2000" dirty="0">
                  <a:solidFill>
                    <a:schemeClr val="lt1"/>
                  </a:solidFill>
                  <a:ea typeface="Times New Roman"/>
                  <a:cs typeface="Arial" panose="020B0604020202020204" pitchFamily="34" charset="0"/>
                  <a:sym typeface="Times New Roman"/>
                </a:rPr>
                <a:t>Questionnaire Survey </a:t>
              </a:r>
              <a:endParaRPr sz="2000" dirty="0"/>
            </a:p>
          </p:txBody>
        </p:sp>
        <p:sp>
          <p:nvSpPr>
            <p:cNvPr id="8" name="Google Shape;272;gf2ba8cef1b_0_44"/>
            <p:cNvSpPr/>
            <p:nvPr/>
          </p:nvSpPr>
          <p:spPr>
            <a:xfrm rot="5400000">
              <a:off x="1187632" y="761217"/>
              <a:ext cx="274905" cy="877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9" name="Google Shape;273;gf2ba8cef1b_0_44"/>
            <p:cNvSpPr txBox="1"/>
            <p:nvPr/>
          </p:nvSpPr>
          <p:spPr>
            <a:xfrm>
              <a:off x="1234936" y="667624"/>
              <a:ext cx="70216" cy="203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4;gf2ba8cef1b_0_44"/>
            <p:cNvSpPr/>
            <p:nvPr/>
          </p:nvSpPr>
          <p:spPr>
            <a:xfrm>
              <a:off x="628024" y="942527"/>
              <a:ext cx="1383478" cy="62835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1" name="Google Shape;275;gf2ba8cef1b_0_44"/>
            <p:cNvSpPr txBox="1"/>
            <p:nvPr/>
          </p:nvSpPr>
          <p:spPr>
            <a:xfrm>
              <a:off x="631817" y="963286"/>
              <a:ext cx="1346670" cy="591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IN" sz="2000" dirty="0">
                  <a:solidFill>
                    <a:schemeClr val="lt1"/>
                  </a:solidFill>
                  <a:cs typeface="Arial" panose="020B0604020202020204" pitchFamily="34" charset="0"/>
                  <a:sym typeface="Times New Roman"/>
                </a:rPr>
                <a:t>Data Preparation</a:t>
              </a:r>
              <a:endParaRPr sz="2000" dirty="0"/>
            </a:p>
          </p:txBody>
        </p:sp>
        <p:sp>
          <p:nvSpPr>
            <p:cNvPr id="12" name="Google Shape;276;gf2ba8cef1b_0_44"/>
            <p:cNvSpPr/>
            <p:nvPr/>
          </p:nvSpPr>
          <p:spPr>
            <a:xfrm rot="5400000">
              <a:off x="1186705" y="1704937"/>
              <a:ext cx="276761" cy="877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" name="Google Shape;278;gf2ba8cef1b_0_44"/>
            <p:cNvSpPr/>
            <p:nvPr/>
          </p:nvSpPr>
          <p:spPr>
            <a:xfrm>
              <a:off x="633345" y="1887176"/>
              <a:ext cx="1383478" cy="62835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" name="Google Shape;279;gf2ba8cef1b_0_44"/>
            <p:cNvSpPr txBox="1"/>
            <p:nvPr/>
          </p:nvSpPr>
          <p:spPr>
            <a:xfrm>
              <a:off x="646428" y="1895613"/>
              <a:ext cx="1346670" cy="591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IN" sz="2000" dirty="0">
                  <a:solidFill>
                    <a:schemeClr val="lt1"/>
                  </a:solidFill>
                  <a:cs typeface="Arial" panose="020B0604020202020204" pitchFamily="34" charset="0"/>
                  <a:sym typeface="Times New Roman"/>
                </a:rPr>
                <a:t>Ridit Analysis</a:t>
              </a:r>
            </a:p>
            <a:p>
              <a:pPr lvl="0"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US" dirty="0">
                  <a:solidFill>
                    <a:schemeClr val="bg1"/>
                  </a:solidFill>
                </a:rPr>
                <a:t>Rank perceived importance of attributes.</a:t>
              </a:r>
              <a:endParaRPr lang="en-IN" dirty="0">
                <a:solidFill>
                  <a:schemeClr val="bg1"/>
                </a:solidFill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5" name="Google Shape;280;gf2ba8cef1b_0_44"/>
            <p:cNvSpPr/>
            <p:nvPr/>
          </p:nvSpPr>
          <p:spPr>
            <a:xfrm rot="5400000">
              <a:off x="1187634" y="2648392"/>
              <a:ext cx="274902" cy="877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6" name="Google Shape;281;gf2ba8cef1b_0_44"/>
            <p:cNvSpPr txBox="1"/>
            <p:nvPr/>
          </p:nvSpPr>
          <p:spPr>
            <a:xfrm>
              <a:off x="1240257" y="2606028"/>
              <a:ext cx="169654" cy="20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2;gf2ba8cef1b_0_44"/>
            <p:cNvSpPr/>
            <p:nvPr/>
          </p:nvSpPr>
          <p:spPr>
            <a:xfrm>
              <a:off x="628024" y="2829702"/>
              <a:ext cx="1383478" cy="78543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" name="Google Shape;283;gf2ba8cef1b_0_44"/>
            <p:cNvSpPr txBox="1"/>
            <p:nvPr/>
          </p:nvSpPr>
          <p:spPr>
            <a:xfrm>
              <a:off x="650165" y="2891650"/>
              <a:ext cx="1361337" cy="70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US" sz="2000" dirty="0">
                  <a:solidFill>
                    <a:schemeClr val="bg1"/>
                  </a:solidFill>
                </a:rPr>
                <a:t>Grey Relational Analysis (GRA)</a:t>
              </a:r>
            </a:p>
            <a:p>
              <a:pPr lvl="0"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US" dirty="0">
                  <a:solidFill>
                    <a:schemeClr val="bg1"/>
                  </a:solidFill>
                </a:rPr>
                <a:t>Measure each attribute’s closeness to ideal walking conditions.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284;gf2ba8cef1b_0_44"/>
            <p:cNvSpPr/>
            <p:nvPr/>
          </p:nvSpPr>
          <p:spPr>
            <a:xfrm rot="5400000">
              <a:off x="1154250" y="3764799"/>
              <a:ext cx="341669" cy="877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0" name="Google Shape;285;gf2ba8cef1b_0_44"/>
            <p:cNvSpPr txBox="1"/>
            <p:nvPr/>
          </p:nvSpPr>
          <p:spPr>
            <a:xfrm>
              <a:off x="1240257" y="3637823"/>
              <a:ext cx="169654" cy="16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6;gf2ba8cef1b_0_44"/>
            <p:cNvSpPr/>
            <p:nvPr/>
          </p:nvSpPr>
          <p:spPr>
            <a:xfrm>
              <a:off x="631817" y="3989341"/>
              <a:ext cx="1383478" cy="53105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2" name="Google Shape;287;gf2ba8cef1b_0_44"/>
            <p:cNvSpPr txBox="1"/>
            <p:nvPr/>
          </p:nvSpPr>
          <p:spPr>
            <a:xfrm>
              <a:off x="657498" y="3989341"/>
              <a:ext cx="1346670" cy="531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US" sz="2000" dirty="0">
                  <a:solidFill>
                    <a:schemeClr val="bg1"/>
                  </a:solidFill>
                </a:rPr>
                <a:t>Comparison &amp; Validation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288;gf2ba8cef1b_0_44"/>
            <p:cNvSpPr/>
            <p:nvPr/>
          </p:nvSpPr>
          <p:spPr>
            <a:xfrm rot="5400000">
              <a:off x="1167414" y="4669286"/>
              <a:ext cx="323008" cy="877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4" name="Google Shape;289;gf2ba8cef1b_0_44"/>
            <p:cNvSpPr txBox="1"/>
            <p:nvPr/>
          </p:nvSpPr>
          <p:spPr>
            <a:xfrm>
              <a:off x="1234936" y="4439856"/>
              <a:ext cx="169654" cy="16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0;gf2ba8cef1b_0_44"/>
            <p:cNvSpPr/>
            <p:nvPr/>
          </p:nvSpPr>
          <p:spPr>
            <a:xfrm>
              <a:off x="631817" y="4874649"/>
              <a:ext cx="1383478" cy="50749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6" name="Google Shape;291;gf2ba8cef1b_0_44"/>
            <p:cNvSpPr txBox="1"/>
            <p:nvPr/>
          </p:nvSpPr>
          <p:spPr>
            <a:xfrm>
              <a:off x="670153" y="4852949"/>
              <a:ext cx="1346670" cy="529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000000"/>
                </a:buClr>
                <a:buSzPts val="1700"/>
              </a:pPr>
              <a:r>
                <a:rPr lang="en-US" sz="2000" dirty="0">
                  <a:solidFill>
                    <a:schemeClr val="bg1"/>
                  </a:solidFill>
                </a:rPr>
                <a:t>Key Findings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1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9169"/>
            <a:ext cx="8229600" cy="47937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889185" y="476030"/>
            <a:ext cx="8036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dirty="0" smtClean="0"/>
              <a:t>Results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7" y="1183916"/>
            <a:ext cx="6021525" cy="3806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185" y="1312592"/>
            <a:ext cx="326941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top 3 attributes: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Hygiene &amp; Cleanliness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CCTV &amp; Streetlights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Walking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2699" y="4990786"/>
            <a:ext cx="569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1. Importance ratings of footpath attributes for Chandigarh metro access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250830" y="524560"/>
            <a:ext cx="7897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dirty="0" smtClean="0"/>
              <a:t>Results - </a:t>
            </a:r>
            <a:r>
              <a:rPr lang="en-US" sz="4000" b="1" dirty="0"/>
              <a:t>RIDIT Analysis</a:t>
            </a:r>
            <a:br>
              <a:rPr lang="en-US" sz="4000" b="1" dirty="0"/>
            </a:br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39344"/>
              </p:ext>
            </p:extLst>
          </p:nvPr>
        </p:nvGraphicFramePr>
        <p:xfrm>
          <a:off x="5345840" y="1452127"/>
          <a:ext cx="6041027" cy="4784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896"/>
                <a:gridCol w="2010018"/>
                <a:gridCol w="1349113"/>
              </a:tblGrid>
              <a:tr h="2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Attributes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RIDIT Score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Walking distance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0.3899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Waiting time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0.4953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Road crossing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0.5912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Footpath width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0.4790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Pedestrian walkways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0.4428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Pedestrian crowding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0.5326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CCTV and lighting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0.3284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Vehicle traffic volume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0.5630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Built environment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0.5803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Pavement continuity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0.6114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Slope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0.6925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Weather protection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0.4023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Obstruction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0.6893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Markings and signage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0.4546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Aesthetics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0.5334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Hygiene and cleanliness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0.2494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0830" y="1445623"/>
            <a:ext cx="4095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Converts ordinal responses (from the Likert scale) into probability-based scores (0–1).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RIDIT (Relative to an Identified Distribution Integral Transformation) value → higher perceived importance of that attribute.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Highlights pedestrian’s priority perceptions among walking attributes.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8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742" y="617799"/>
            <a:ext cx="83645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dirty="0" smtClean="0"/>
              <a:t>Results – </a:t>
            </a:r>
            <a:r>
              <a:rPr lang="en-US" sz="4000" b="1" dirty="0" smtClean="0"/>
              <a:t>Grey Relation analysis</a:t>
            </a:r>
            <a:r>
              <a:rPr lang="en-US" sz="4000" b="1" dirty="0"/>
              <a:t/>
            </a:r>
            <a:br>
              <a:rPr lang="en-US" sz="4000" b="1" dirty="0"/>
            </a:br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5478"/>
              </p:ext>
            </p:extLst>
          </p:nvPr>
        </p:nvGraphicFramePr>
        <p:xfrm>
          <a:off x="5388972" y="1468709"/>
          <a:ext cx="6204929" cy="4852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660"/>
                <a:gridCol w="2064554"/>
                <a:gridCol w="1385715"/>
              </a:tblGrid>
              <a:tr h="274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Attributes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 score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Rank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Walking distance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0.8443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Waiting time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0.7134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Road crossing type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0.6432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Footpath width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0.7953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Pedestrian walkways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0.7638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Pedestrian crowding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0.6642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CCTV and lighting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0.9000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Vehicle traffic volume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0.6391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+mn-lt"/>
                        </a:rPr>
                        <a:t>Built environment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0.7231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Pavement continuity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0.6721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+mn-lt"/>
                        </a:rPr>
                        <a:t>Slope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0.5730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+mn-lt"/>
                        </a:rPr>
                        <a:t>Weather protection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0.8294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+mn-lt"/>
                        </a:rPr>
                        <a:t>Obstruction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0.6053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+mn-lt"/>
                        </a:rPr>
                        <a:t>Markings and signage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0.7836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+mn-lt"/>
                        </a:rPr>
                        <a:t>Aesthetics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0.7478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</a:rPr>
                        <a:t>Hygiene and cleanliness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0.9334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742" y="1584960"/>
            <a:ext cx="3847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Evaluates how closely each walking attribute aligns with an ideal pedestrian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Attributes with higher Grey Relational Grades (GRG) indicate greater importance to pedestrians.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766" y="1388700"/>
            <a:ext cx="9014604" cy="4732792"/>
          </a:xfrm>
        </p:spPr>
        <p:txBody>
          <a:bodyPr>
            <a:normAutofit/>
          </a:bodyPr>
          <a:lstStyle/>
          <a:p>
            <a:r>
              <a:rPr lang="en-US" sz="2200" dirty="0"/>
              <a:t>Study based on responses from 100 commuters in Chandigarh, focusing on walking accessibility for first- and last-mile (FLM) metro connectivity.</a:t>
            </a:r>
          </a:p>
          <a:p>
            <a:r>
              <a:rPr lang="en-US" sz="2200" dirty="0"/>
              <a:t>Used two complementary methods: RIDIT (subjective perception) and GRA (objective closeness) to rank key walking attributes.</a:t>
            </a:r>
          </a:p>
          <a:p>
            <a:r>
              <a:rPr lang="en-US" sz="2200" b="1" dirty="0"/>
              <a:t>Top influencing factors:</a:t>
            </a:r>
            <a:r>
              <a:rPr lang="en-US" sz="2200" dirty="0"/>
              <a:t> Cleanliness &amp; hygiene, Safety (CCTV &amp; lighting), Walking distance, and Weather protection.</a:t>
            </a:r>
          </a:p>
          <a:p>
            <a:r>
              <a:rPr lang="en-US" sz="2200" b="1" dirty="0"/>
              <a:t>Less significant factors:</a:t>
            </a:r>
            <a:r>
              <a:rPr lang="en-US" sz="2200" dirty="0"/>
              <a:t> Slope, obstacles, and pavement continuity.</a:t>
            </a:r>
          </a:p>
          <a:p>
            <a:r>
              <a:rPr lang="en-US" sz="2200" dirty="0"/>
              <a:t>Findings confirm that safety, comfort, and environmental quality are the core dimensions of a commuter-friendly walking environment.</a:t>
            </a:r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1621766" y="63209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9376D"/>
                </a:solidFill>
              </a:defRPr>
            </a:pPr>
            <a:r>
              <a:rPr lang="en-US" sz="4000" b="1" dirty="0"/>
              <a:t>Conclusion</a:t>
            </a:r>
            <a:r>
              <a:rPr lang="en-US" sz="4000" b="1" dirty="0"/>
              <a:t/>
            </a:r>
            <a:br>
              <a:rPr lang="en-US" sz="4000" b="1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1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689</Words>
  <Application>Microsoft Office PowerPoint</Application>
  <PresentationFormat>Widescreen</PresentationFormat>
  <Paragraphs>191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Introduction</vt:lpstr>
      <vt:lpstr>Objectives</vt:lpstr>
      <vt:lpstr>PowerPoint Presentation</vt:lpstr>
      <vt:lpstr>Results</vt:lpstr>
      <vt:lpstr>Results - RIDIT Analysis </vt:lpstr>
      <vt:lpstr>Results – Grey Relation analysis </vt:lpstr>
      <vt:lpstr>Conclusion </vt:lpstr>
      <vt:lpstr>Implications for Practice </vt:lpstr>
      <vt:lpstr>References</vt:lpstr>
      <vt:lpstr>THANK YOU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iitrpr</dc:creator>
  <cp:keywords/>
  <dc:description>generated using python-pptx</dc:description>
  <cp:lastModifiedBy>Microsoft account</cp:lastModifiedBy>
  <cp:revision>43</cp:revision>
  <dcterms:created xsi:type="dcterms:W3CDTF">2013-01-27T09:14:16Z</dcterms:created>
  <dcterms:modified xsi:type="dcterms:W3CDTF">2025-11-02T18:13:58Z</dcterms:modified>
  <cp:category/>
</cp:coreProperties>
</file>