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66" r:id="rId3"/>
    <p:sldId id="257" r:id="rId4"/>
    <p:sldId id="267" r:id="rId5"/>
    <p:sldId id="258" r:id="rId6"/>
    <p:sldId id="259" r:id="rId7"/>
    <p:sldId id="260" r:id="rId8"/>
    <p:sldId id="261" r:id="rId9"/>
    <p:sldId id="262" r:id="rId10"/>
    <p:sldId id="263" r:id="rId11"/>
    <p:sldId id="264" r:id="rId12"/>
    <p:sldId id="268" r:id="rId13"/>
    <p:sldId id="265" r:id="rId14"/>
    <p:sldId id="269" r:id="rId15"/>
    <p:sldId id="270" r:id="rId16"/>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5" d="100"/>
          <a:sy n="85"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67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93449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91465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99068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11864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jpe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1.png"/><Relationship Id="rId9" Type="http://schemas.openxmlformats.org/officeDocument/2006/relationships/image" Target="../media/image107.png"/><Relationship Id="rId1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88.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11.xml"/><Relationship Id="rId16"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21.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1.png"/><Relationship Id="rId9" Type="http://schemas.openxmlformats.org/officeDocument/2006/relationships/image" Target="../media/image31.png"/><Relationship Id="rId14" Type="http://schemas.openxmlformats.org/officeDocument/2006/relationships/image" Target="../media/image136.png"/></Relationships>
</file>

<file path=ppt/slides/_rels/slide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5.png"/><Relationship Id="rId21"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40.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2.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11.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jpeg"/></Relationships>
</file>

<file path=ppt/slides/_rels/slide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11.png"/><Relationship Id="rId9"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9.xml"/><Relationship Id="rId16"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11.png"/><Relationship Id="rId9" Type="http://schemas.openxmlformats.org/officeDocument/2006/relationships/image" Target="../media/image92.png"/><Relationship Id="rId1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114300"/>
            <a:ext cx="12192000" cy="76200"/>
          </a:xfrm>
          <a:prstGeom prst="rect">
            <a:avLst/>
          </a:prstGeom>
        </p:spPr>
      </p:pic>
      <p:pic>
        <p:nvPicPr>
          <p:cNvPr id="4" name="Image 2" descr="preencoded.png"/>
          <p:cNvPicPr>
            <a:picLocks noChangeAspect="1"/>
          </p:cNvPicPr>
          <p:nvPr/>
        </p:nvPicPr>
        <p:blipFill>
          <a:blip r:embed="rId5"/>
          <a:stretch>
            <a:fillRect/>
          </a:stretch>
        </p:blipFill>
        <p:spPr>
          <a:xfrm>
            <a:off x="2438400" y="304800"/>
            <a:ext cx="9753600" cy="76200"/>
          </a:xfrm>
          <a:prstGeom prst="rect">
            <a:avLst/>
          </a:prstGeom>
        </p:spPr>
      </p:pic>
      <p:pic>
        <p:nvPicPr>
          <p:cNvPr id="5" name="Image 3" descr="preencoded.png"/>
          <p:cNvPicPr>
            <a:picLocks noChangeAspect="1"/>
          </p:cNvPicPr>
          <p:nvPr/>
        </p:nvPicPr>
        <p:blipFill>
          <a:blip r:embed="rId6"/>
          <a:stretch>
            <a:fillRect/>
          </a:stretch>
        </p:blipFill>
        <p:spPr>
          <a:xfrm>
            <a:off x="0" y="495300"/>
            <a:ext cx="7315200" cy="76200"/>
          </a:xfrm>
          <a:prstGeom prst="rect">
            <a:avLst/>
          </a:prstGeom>
        </p:spPr>
      </p:pic>
      <p:pic>
        <p:nvPicPr>
          <p:cNvPr id="6" name="Image 4" descr="preencoded.png"/>
          <p:cNvPicPr>
            <a:picLocks noChangeAspect="1"/>
          </p:cNvPicPr>
          <p:nvPr/>
        </p:nvPicPr>
        <p:blipFill>
          <a:blip r:embed="rId7"/>
          <a:stretch>
            <a:fillRect/>
          </a:stretch>
        </p:blipFill>
        <p:spPr>
          <a:xfrm>
            <a:off x="5715000" y="1371600"/>
            <a:ext cx="762000" cy="762000"/>
          </a:xfrm>
          <a:prstGeom prst="rect">
            <a:avLst/>
          </a:prstGeom>
        </p:spPr>
      </p:pic>
      <p:pic>
        <p:nvPicPr>
          <p:cNvPr id="8" name="Image 6" descr="preencoded.png"/>
          <p:cNvPicPr>
            <a:picLocks noChangeAspect="1"/>
          </p:cNvPicPr>
          <p:nvPr/>
        </p:nvPicPr>
        <p:blipFill>
          <a:blip r:embed="rId8"/>
          <a:stretch>
            <a:fillRect/>
          </a:stretch>
        </p:blipFill>
        <p:spPr>
          <a:xfrm>
            <a:off x="609600" y="6057900"/>
            <a:ext cx="133350" cy="152400"/>
          </a:xfrm>
          <a:prstGeom prst="rect">
            <a:avLst/>
          </a:prstGeom>
        </p:spPr>
      </p:pic>
      <p:pic>
        <p:nvPicPr>
          <p:cNvPr id="10" name="Image 8" descr="preencoded.png"/>
          <p:cNvPicPr>
            <a:picLocks noChangeAspect="1"/>
          </p:cNvPicPr>
          <p:nvPr/>
        </p:nvPicPr>
        <p:blipFill>
          <a:blip r:embed="rId9"/>
          <a:stretch>
            <a:fillRect/>
          </a:stretch>
        </p:blipFill>
        <p:spPr>
          <a:xfrm>
            <a:off x="3657600" y="6286500"/>
            <a:ext cx="8534400" cy="76200"/>
          </a:xfrm>
          <a:prstGeom prst="rect">
            <a:avLst/>
          </a:prstGeom>
        </p:spPr>
      </p:pic>
      <p:pic>
        <p:nvPicPr>
          <p:cNvPr id="11" name="Image 9" descr="preencoded.png"/>
          <p:cNvPicPr>
            <a:picLocks noChangeAspect="1"/>
          </p:cNvPicPr>
          <p:nvPr/>
        </p:nvPicPr>
        <p:blipFill>
          <a:blip r:embed="rId10"/>
          <a:stretch>
            <a:fillRect/>
          </a:stretch>
        </p:blipFill>
        <p:spPr>
          <a:xfrm>
            <a:off x="0" y="6477000"/>
            <a:ext cx="6096000" cy="76200"/>
          </a:xfrm>
          <a:prstGeom prst="rect">
            <a:avLst/>
          </a:prstGeom>
        </p:spPr>
      </p:pic>
      <p:pic>
        <p:nvPicPr>
          <p:cNvPr id="12" name="Image 10" descr="preencoded.png"/>
          <p:cNvPicPr>
            <a:picLocks noChangeAspect="1"/>
          </p:cNvPicPr>
          <p:nvPr/>
        </p:nvPicPr>
        <p:blipFill>
          <a:blip r:embed="rId4"/>
          <a:stretch>
            <a:fillRect/>
          </a:stretch>
        </p:blipFill>
        <p:spPr>
          <a:xfrm>
            <a:off x="0" y="6667500"/>
            <a:ext cx="12192000" cy="76200"/>
          </a:xfrm>
          <a:prstGeom prst="rect">
            <a:avLst/>
          </a:prstGeom>
        </p:spPr>
      </p:pic>
      <p:sp>
        <p:nvSpPr>
          <p:cNvPr id="14" name="Text 1"/>
          <p:cNvSpPr/>
          <p:nvPr/>
        </p:nvSpPr>
        <p:spPr>
          <a:xfrm>
            <a:off x="-487680" y="4117901"/>
            <a:ext cx="13167360" cy="342900"/>
          </a:xfrm>
          <a:prstGeom prst="rect">
            <a:avLst/>
          </a:prstGeom>
          <a:noFill/>
          <a:ln/>
        </p:spPr>
        <p:txBody>
          <a:bodyPr vert="horz" wrap="square" lIns="0" tIns="0" rIns="0" bIns="0" rtlCol="0" anchor="t"/>
          <a:lstStyle/>
          <a:p>
            <a:pPr algn="ctr">
              <a:lnSpc>
                <a:spcPts val="2700"/>
              </a:lnSpc>
            </a:pPr>
            <a:r>
              <a:rPr lang="en-US" sz="2400" b="1" dirty="0" err="1">
                <a:solidFill>
                  <a:schemeClr val="accent2"/>
                </a:solidFill>
                <a:latin typeface="ui-sans-serif" pitchFamily="34" charset="0"/>
                <a:ea typeface="ui-sans-serif" pitchFamily="34" charset="-122"/>
                <a:cs typeface="ui-sans-serif" pitchFamily="34" charset="-120"/>
              </a:rPr>
              <a:t>Analysing</a:t>
            </a:r>
            <a:r>
              <a:rPr lang="en-US" sz="2400" b="1" dirty="0">
                <a:solidFill>
                  <a:schemeClr val="accent2"/>
                </a:solidFill>
                <a:latin typeface="ui-sans-serif" pitchFamily="34" charset="0"/>
                <a:ea typeface="ui-sans-serif" pitchFamily="34" charset="-122"/>
                <a:cs typeface="ui-sans-serif" pitchFamily="34" charset="-120"/>
              </a:rPr>
              <a:t> the Effect of Service Time in </a:t>
            </a:r>
            <a:r>
              <a:rPr lang="en-US" sz="2400" b="1" dirty="0" err="1">
                <a:solidFill>
                  <a:schemeClr val="accent2"/>
                </a:solidFill>
                <a:latin typeface="ui-sans-serif" pitchFamily="34" charset="0"/>
                <a:ea typeface="ui-sans-serif" pitchFamily="34" charset="-122"/>
                <a:cs typeface="ui-sans-serif" pitchFamily="34" charset="-120"/>
              </a:rPr>
              <a:t>FASTag</a:t>
            </a:r>
            <a:r>
              <a:rPr lang="en-US" sz="2400" b="1" dirty="0">
                <a:solidFill>
                  <a:schemeClr val="accent2"/>
                </a:solidFill>
                <a:latin typeface="ui-sans-serif" pitchFamily="34" charset="0"/>
                <a:ea typeface="ui-sans-serif" pitchFamily="34" charset="-122"/>
                <a:cs typeface="ui-sans-serif" pitchFamily="34" charset="-120"/>
              </a:rPr>
              <a:t> based Toll Tax Collection System in India</a:t>
            </a:r>
            <a:endParaRPr lang="en-US" sz="2400" dirty="0">
              <a:solidFill>
                <a:schemeClr val="accent2"/>
              </a:solidFill>
            </a:endParaRPr>
          </a:p>
        </p:txBody>
      </p:sp>
      <p:sp>
        <p:nvSpPr>
          <p:cNvPr id="15" name="Text 2"/>
          <p:cNvSpPr/>
          <p:nvPr/>
        </p:nvSpPr>
        <p:spPr>
          <a:xfrm>
            <a:off x="-487680" y="4517951"/>
            <a:ext cx="13167360" cy="266700"/>
          </a:xfrm>
          <a:prstGeom prst="rect">
            <a:avLst/>
          </a:prstGeom>
          <a:noFill/>
          <a:ln/>
        </p:spPr>
        <p:txBody>
          <a:bodyPr vert="horz" wrap="square" lIns="0" tIns="0" rIns="0" bIns="0" rtlCol="0" anchor="t"/>
          <a:lstStyle/>
          <a:p>
            <a:pPr marL="0" indent="0" algn="ctr">
              <a:lnSpc>
                <a:spcPts val="2100"/>
              </a:lnSpc>
              <a:buNone/>
            </a:pPr>
            <a:r>
              <a:rPr lang="en-US" sz="1500" b="1" dirty="0">
                <a:solidFill>
                  <a:schemeClr val="bg1"/>
                </a:solidFill>
                <a:latin typeface="ui-sans-serif" pitchFamily="34" charset="0"/>
                <a:ea typeface="ui-sans-serif" pitchFamily="34" charset="-122"/>
                <a:cs typeface="ui-sans-serif" pitchFamily="34" charset="-120"/>
              </a:rPr>
              <a:t>Sitansu Kumar Das, Ph.D. Scholar, NIT Rourkela</a:t>
            </a:r>
          </a:p>
          <a:p>
            <a:pPr marL="0" indent="0" algn="ctr">
              <a:lnSpc>
                <a:spcPts val="2100"/>
              </a:lnSpc>
              <a:buNone/>
            </a:pPr>
            <a:r>
              <a:rPr lang="en-US" sz="1500" dirty="0">
                <a:solidFill>
                  <a:schemeClr val="bg1"/>
                </a:solidFill>
                <a:latin typeface="ui-sans-serif" pitchFamily="34" charset="0"/>
                <a:ea typeface="ui-sans-serif" pitchFamily="34" charset="-122"/>
                <a:cs typeface="ui-sans-serif" pitchFamily="34" charset="-120"/>
              </a:rPr>
              <a:t>Dr. Prasanta Kumar </a:t>
            </a:r>
            <a:r>
              <a:rPr lang="en-US" sz="1500" dirty="0" err="1">
                <a:solidFill>
                  <a:schemeClr val="bg1"/>
                </a:solidFill>
                <a:latin typeface="ui-sans-serif" pitchFamily="34" charset="0"/>
                <a:ea typeface="ui-sans-serif" pitchFamily="34" charset="-122"/>
                <a:cs typeface="ui-sans-serif" pitchFamily="34" charset="-120"/>
              </a:rPr>
              <a:t>Bhuyan</a:t>
            </a:r>
            <a:r>
              <a:rPr lang="en-US" sz="1500" dirty="0">
                <a:solidFill>
                  <a:schemeClr val="bg1"/>
                </a:solidFill>
                <a:latin typeface="ui-sans-serif" pitchFamily="34" charset="0"/>
                <a:ea typeface="ui-sans-serif" pitchFamily="34" charset="-122"/>
                <a:cs typeface="ui-sans-serif" pitchFamily="34" charset="-120"/>
              </a:rPr>
              <a:t>, Associate Professor, NIT Rourkela</a:t>
            </a:r>
          </a:p>
          <a:p>
            <a:pPr marL="0" indent="0" algn="ctr">
              <a:lnSpc>
                <a:spcPts val="2100"/>
              </a:lnSpc>
              <a:buNone/>
            </a:pPr>
            <a:r>
              <a:rPr lang="en-US" sz="1500" dirty="0" err="1">
                <a:solidFill>
                  <a:schemeClr val="bg1"/>
                </a:solidFill>
                <a:latin typeface="ui-sans-serif" pitchFamily="34" charset="0"/>
                <a:ea typeface="ui-sans-serif" pitchFamily="34" charset="-122"/>
                <a:cs typeface="ui-sans-serif" pitchFamily="34" charset="-120"/>
              </a:rPr>
              <a:t>Mahabir</a:t>
            </a:r>
            <a:r>
              <a:rPr lang="en-US" sz="1500" dirty="0">
                <a:solidFill>
                  <a:schemeClr val="bg1"/>
                </a:solidFill>
                <a:latin typeface="ui-sans-serif" pitchFamily="34" charset="0"/>
                <a:ea typeface="ui-sans-serif" pitchFamily="34" charset="-122"/>
                <a:cs typeface="ui-sans-serif" pitchFamily="34" charset="-120"/>
              </a:rPr>
              <a:t> Panda, Professor, </a:t>
            </a:r>
            <a:r>
              <a:rPr lang="en-US" sz="1500" dirty="0">
                <a:solidFill>
                  <a:schemeClr val="bg1"/>
                </a:solidFill>
                <a:latin typeface="ui-sans-serif" pitchFamily="34" charset="0"/>
                <a:ea typeface="ui-sans-serif" pitchFamily="34" charset="-122"/>
              </a:rPr>
              <a:t>NIT Rourkela</a:t>
            </a:r>
            <a:endParaRPr lang="en-US" sz="1500" dirty="0">
              <a:solidFill>
                <a:schemeClr val="bg1"/>
              </a:solidFill>
            </a:endParaRPr>
          </a:p>
        </p:txBody>
      </p:sp>
      <p:sp>
        <p:nvSpPr>
          <p:cNvPr id="16" name="Text 3"/>
          <p:cNvSpPr/>
          <p:nvPr/>
        </p:nvSpPr>
        <p:spPr>
          <a:xfrm>
            <a:off x="819150" y="6019800"/>
            <a:ext cx="2825710" cy="228600"/>
          </a:xfrm>
          <a:prstGeom prst="rect">
            <a:avLst/>
          </a:prstGeom>
          <a:noFill/>
          <a:ln/>
        </p:spPr>
        <p:txBody>
          <a:bodyPr vert="horz" wrap="square" lIns="0" tIns="0" rIns="0" bIns="0" rtlCol="0" anchor="t"/>
          <a:lstStyle/>
          <a:p>
            <a:pPr marL="0" indent="0">
              <a:lnSpc>
                <a:spcPts val="1800"/>
              </a:lnSpc>
              <a:buNone/>
            </a:pPr>
            <a:r>
              <a:rPr lang="en-US" sz="1200" dirty="0">
                <a:solidFill>
                  <a:srgbClr val="D1D5DB"/>
                </a:solidFill>
                <a:latin typeface="ui-sans-serif" pitchFamily="34" charset="0"/>
                <a:ea typeface="ui-sans-serif" pitchFamily="34" charset="-122"/>
                <a:cs typeface="ui-sans-serif" pitchFamily="34" charset="-120"/>
              </a:rPr>
              <a:t>Date: November 09, 2025</a:t>
            </a:r>
            <a:endParaRPr lang="en-US" sz="1200" dirty="0"/>
          </a:p>
        </p:txBody>
      </p:sp>
      <p:pic>
        <p:nvPicPr>
          <p:cNvPr id="19" name="Picture 18">
            <a:extLst>
              <a:ext uri="{FF2B5EF4-FFF2-40B4-BE49-F238E27FC236}">
                <a16:creationId xmlns:a16="http://schemas.microsoft.com/office/drawing/2014/main" id="{EA9A33C7-0D9B-4E1B-9D53-D0622DEA3E26}"/>
              </a:ext>
            </a:extLst>
          </p:cNvPr>
          <p:cNvPicPr>
            <a:picLocks noChangeAspect="1"/>
          </p:cNvPicPr>
          <p:nvPr/>
        </p:nvPicPr>
        <p:blipFill>
          <a:blip r:embed="rId11"/>
          <a:stretch>
            <a:fillRect/>
          </a:stretch>
        </p:blipFill>
        <p:spPr>
          <a:xfrm>
            <a:off x="2438400" y="662674"/>
            <a:ext cx="7740502" cy="3096201"/>
          </a:xfrm>
          <a:prstGeom prst="rect">
            <a:avLst/>
          </a:prstGeom>
        </p:spPr>
      </p:pic>
      <p:sp>
        <p:nvSpPr>
          <p:cNvPr id="20" name="TextBox 19">
            <a:extLst>
              <a:ext uri="{FF2B5EF4-FFF2-40B4-BE49-F238E27FC236}">
                <a16:creationId xmlns:a16="http://schemas.microsoft.com/office/drawing/2014/main" id="{5AFFCFBB-99E3-4216-8001-05802D970AAE}"/>
              </a:ext>
            </a:extLst>
          </p:cNvPr>
          <p:cNvSpPr txBox="1"/>
          <p:nvPr/>
        </p:nvSpPr>
        <p:spPr>
          <a:xfrm>
            <a:off x="5537510" y="3826215"/>
            <a:ext cx="1019831" cy="307777"/>
          </a:xfrm>
          <a:prstGeom prst="rect">
            <a:avLst/>
          </a:prstGeom>
          <a:noFill/>
        </p:spPr>
        <p:txBody>
          <a:bodyPr wrap="none" rtlCol="0">
            <a:spAutoFit/>
          </a:bodyPr>
          <a:lstStyle/>
          <a:p>
            <a:r>
              <a:rPr lang="en-US" sz="1400" dirty="0">
                <a:solidFill>
                  <a:schemeClr val="bg1"/>
                </a:solidFill>
                <a:latin typeface="Agency FB" panose="020B0503020202020204" pitchFamily="34" charset="0"/>
              </a:rPr>
              <a:t>Paper Id: 0465</a:t>
            </a:r>
            <a:endParaRPr lang="en-IN" sz="1400" dirty="0">
              <a:solidFill>
                <a:schemeClr val="bg1"/>
              </a:solidFill>
              <a:latin typeface="Agency FB" panose="020B0503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5486400" cy="2057400"/>
          </a:xfrm>
          <a:prstGeom prst="rect">
            <a:avLst/>
          </a:prstGeom>
        </p:spPr>
      </p:pic>
      <p:pic>
        <p:nvPicPr>
          <p:cNvPr id="5" name="Image 3" descr="preencoded.png"/>
          <p:cNvPicPr>
            <a:picLocks noChangeAspect="1"/>
          </p:cNvPicPr>
          <p:nvPr/>
        </p:nvPicPr>
        <p:blipFill>
          <a:blip r:embed="rId6"/>
          <a:stretch>
            <a:fillRect/>
          </a:stretch>
        </p:blipFill>
        <p:spPr>
          <a:xfrm>
            <a:off x="571500" y="1333500"/>
            <a:ext cx="190500" cy="190500"/>
          </a:xfrm>
          <a:prstGeom prst="rect">
            <a:avLst/>
          </a:prstGeom>
        </p:spPr>
      </p:pic>
      <p:pic>
        <p:nvPicPr>
          <p:cNvPr id="6" name="Image 4" descr="preencoded.png"/>
          <p:cNvPicPr>
            <a:picLocks noChangeAspect="1"/>
          </p:cNvPicPr>
          <p:nvPr/>
        </p:nvPicPr>
        <p:blipFill>
          <a:blip r:embed="rId7"/>
          <a:stretch>
            <a:fillRect/>
          </a:stretch>
        </p:blipFill>
        <p:spPr>
          <a:xfrm>
            <a:off x="381000" y="3390900"/>
            <a:ext cx="5486400" cy="2362200"/>
          </a:xfrm>
          <a:prstGeom prst="rect">
            <a:avLst/>
          </a:prstGeom>
        </p:spPr>
      </p:pic>
      <p:pic>
        <p:nvPicPr>
          <p:cNvPr id="7" name="Image 5" descr="preencoded.png"/>
          <p:cNvPicPr>
            <a:picLocks noChangeAspect="1"/>
          </p:cNvPicPr>
          <p:nvPr/>
        </p:nvPicPr>
        <p:blipFill>
          <a:blip r:embed="rId8"/>
          <a:stretch>
            <a:fillRect/>
          </a:stretch>
        </p:blipFill>
        <p:spPr>
          <a:xfrm>
            <a:off x="571500" y="3619500"/>
            <a:ext cx="142875" cy="190500"/>
          </a:xfrm>
          <a:prstGeom prst="rect">
            <a:avLst/>
          </a:prstGeom>
        </p:spPr>
      </p:pic>
      <p:pic>
        <p:nvPicPr>
          <p:cNvPr id="9" name="Image 7" descr="preencoded.png"/>
          <p:cNvPicPr>
            <a:picLocks noChangeAspect="1"/>
          </p:cNvPicPr>
          <p:nvPr/>
        </p:nvPicPr>
        <p:blipFill>
          <a:blip r:embed="rId9"/>
          <a:stretch>
            <a:fillRect/>
          </a:stretch>
        </p:blipFill>
        <p:spPr>
          <a:xfrm>
            <a:off x="6324600" y="4373375"/>
            <a:ext cx="2667000" cy="1371600"/>
          </a:xfrm>
          <a:prstGeom prst="rect">
            <a:avLst/>
          </a:prstGeom>
        </p:spPr>
      </p:pic>
      <p:pic>
        <p:nvPicPr>
          <p:cNvPr id="10" name="Image 8" descr="preencoded.png"/>
          <p:cNvPicPr>
            <a:picLocks noChangeAspect="1"/>
          </p:cNvPicPr>
          <p:nvPr/>
        </p:nvPicPr>
        <p:blipFill>
          <a:blip r:embed="rId10"/>
          <a:stretch>
            <a:fillRect/>
          </a:stretch>
        </p:blipFill>
        <p:spPr>
          <a:xfrm>
            <a:off x="6419066" y="4553230"/>
            <a:ext cx="152400" cy="152400"/>
          </a:xfrm>
          <a:prstGeom prst="rect">
            <a:avLst/>
          </a:prstGeom>
        </p:spPr>
      </p:pic>
      <p:pic>
        <p:nvPicPr>
          <p:cNvPr id="11" name="Image 9" descr="preencoded.png"/>
          <p:cNvPicPr>
            <a:picLocks noChangeAspect="1"/>
          </p:cNvPicPr>
          <p:nvPr/>
        </p:nvPicPr>
        <p:blipFill>
          <a:blip r:embed="rId11"/>
          <a:stretch>
            <a:fillRect/>
          </a:stretch>
        </p:blipFill>
        <p:spPr>
          <a:xfrm>
            <a:off x="9144000" y="4381500"/>
            <a:ext cx="2667000" cy="1371600"/>
          </a:xfrm>
          <a:prstGeom prst="rect">
            <a:avLst/>
          </a:prstGeom>
        </p:spPr>
      </p:pic>
      <p:pic>
        <p:nvPicPr>
          <p:cNvPr id="12" name="Image 10" descr="preencoded.png"/>
          <p:cNvPicPr>
            <a:picLocks noChangeAspect="1"/>
          </p:cNvPicPr>
          <p:nvPr/>
        </p:nvPicPr>
        <p:blipFill>
          <a:blip r:embed="rId12"/>
          <a:stretch>
            <a:fillRect/>
          </a:stretch>
        </p:blipFill>
        <p:spPr>
          <a:xfrm>
            <a:off x="9258300" y="4543619"/>
            <a:ext cx="190500" cy="152400"/>
          </a:xfrm>
          <a:prstGeom prst="rect">
            <a:avLst/>
          </a:prstGeom>
        </p:spPr>
      </p:pic>
      <p:sp>
        <p:nvSpPr>
          <p:cNvPr id="13"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Best-Fit Distribution Models</a:t>
            </a:r>
            <a:endParaRPr lang="en-US" sz="2700" dirty="0">
              <a:ea typeface="ui-sans-serif"/>
            </a:endParaRPr>
          </a:p>
        </p:txBody>
      </p:sp>
      <p:sp>
        <p:nvSpPr>
          <p:cNvPr id="14" name="Text 1"/>
          <p:cNvSpPr/>
          <p:nvPr/>
        </p:nvSpPr>
        <p:spPr>
          <a:xfrm>
            <a:off x="838200" y="1295400"/>
            <a:ext cx="612648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Distribution Analysis Approach</a:t>
            </a:r>
            <a:endParaRPr lang="en-US" sz="1500" dirty="0">
              <a:ea typeface="ui-sans-serif"/>
            </a:endParaRPr>
          </a:p>
        </p:txBody>
      </p:sp>
      <p:sp>
        <p:nvSpPr>
          <p:cNvPr id="15" name="Text 2"/>
          <p:cNvSpPr/>
          <p:nvPr/>
        </p:nvSpPr>
        <p:spPr>
          <a:xfrm>
            <a:off x="571500" y="1676400"/>
            <a:ext cx="5105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Analysis of probability density functions (PDF) using Kolmogorov–Smirnov (KS) statistic</a:t>
            </a:r>
            <a:endParaRPr lang="en-US" sz="1200" dirty="0">
              <a:ea typeface="ui-sans-serif"/>
            </a:endParaRPr>
          </a:p>
        </p:txBody>
      </p:sp>
      <p:sp>
        <p:nvSpPr>
          <p:cNvPr id="16" name="Text 3"/>
          <p:cNvSpPr/>
          <p:nvPr/>
        </p:nvSpPr>
        <p:spPr>
          <a:xfrm>
            <a:off x="571500" y="2209800"/>
            <a:ext cx="5105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No single distribution universally explains service time across all lanes and vehicle types</a:t>
            </a:r>
            <a:endParaRPr lang="en-US" sz="1200" dirty="0">
              <a:ea typeface="ui-sans-serif"/>
            </a:endParaRPr>
          </a:p>
        </p:txBody>
      </p:sp>
      <p:sp>
        <p:nvSpPr>
          <p:cNvPr id="17" name="Text 4"/>
          <p:cNvSpPr/>
          <p:nvPr/>
        </p:nvSpPr>
        <p:spPr>
          <a:xfrm>
            <a:off x="571500" y="2743200"/>
            <a:ext cx="612648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Identified best-fit distributions for different vehicle categories</a:t>
            </a:r>
            <a:endParaRPr lang="en-US" sz="1200" dirty="0">
              <a:ea typeface="ui-sans-serif"/>
            </a:endParaRPr>
          </a:p>
        </p:txBody>
      </p:sp>
      <p:sp>
        <p:nvSpPr>
          <p:cNvPr id="18" name="Text 5"/>
          <p:cNvSpPr/>
          <p:nvPr/>
        </p:nvSpPr>
        <p:spPr>
          <a:xfrm>
            <a:off x="790575" y="3581400"/>
            <a:ext cx="51054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Key Insights</a:t>
            </a:r>
            <a:endParaRPr lang="en-US" sz="1500" dirty="0">
              <a:ea typeface="ui-sans-serif"/>
            </a:endParaRPr>
          </a:p>
        </p:txBody>
      </p:sp>
      <p:sp>
        <p:nvSpPr>
          <p:cNvPr id="19" name="Text 6"/>
          <p:cNvSpPr/>
          <p:nvPr/>
        </p:nvSpPr>
        <p:spPr>
          <a:xfrm>
            <a:off x="571500" y="3962400"/>
            <a:ext cx="5105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Smaller vehicles (SC, BC, LCV): GEV distribution as common best fit</a:t>
            </a:r>
            <a:endParaRPr lang="en-US" sz="1200" dirty="0">
              <a:ea typeface="ui-sans-serif"/>
            </a:endParaRPr>
          </a:p>
        </p:txBody>
      </p:sp>
      <p:sp>
        <p:nvSpPr>
          <p:cNvPr id="20" name="Text 7"/>
          <p:cNvSpPr/>
          <p:nvPr/>
        </p:nvSpPr>
        <p:spPr>
          <a:xfrm>
            <a:off x="571500" y="4308101"/>
            <a:ext cx="5105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Larger vehicles (HCVs, MAVs): Lognormal and Inverse Gaussian distributions</a:t>
            </a:r>
            <a:endParaRPr lang="en-US" sz="1200" dirty="0">
              <a:ea typeface="ui-sans-serif"/>
            </a:endParaRPr>
          </a:p>
        </p:txBody>
      </p:sp>
      <p:sp>
        <p:nvSpPr>
          <p:cNvPr id="21" name="Text 8"/>
          <p:cNvSpPr/>
          <p:nvPr/>
        </p:nvSpPr>
        <p:spPr>
          <a:xfrm>
            <a:off x="579120" y="4810125"/>
            <a:ext cx="612648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Log-Logistic and GIG distributions appear in specific lanes</a:t>
            </a:r>
            <a:endParaRPr lang="en-US" sz="1200" dirty="0">
              <a:ea typeface="ui-sans-serif"/>
            </a:endParaRPr>
          </a:p>
        </p:txBody>
      </p:sp>
      <p:sp>
        <p:nvSpPr>
          <p:cNvPr id="22" name="Text 9"/>
          <p:cNvSpPr/>
          <p:nvPr/>
        </p:nvSpPr>
        <p:spPr>
          <a:xfrm>
            <a:off x="579120" y="5172075"/>
            <a:ext cx="612648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Findings reflect operational conditions and driver behavior</a:t>
            </a:r>
            <a:endParaRPr lang="en-US" sz="1200" dirty="0">
              <a:ea typeface="ui-sans-serif"/>
            </a:endParaRPr>
          </a:p>
        </p:txBody>
      </p:sp>
      <p:sp>
        <p:nvSpPr>
          <p:cNvPr id="23" name="Text 10"/>
          <p:cNvSpPr/>
          <p:nvPr/>
        </p:nvSpPr>
        <p:spPr>
          <a:xfrm>
            <a:off x="6614160" y="4488125"/>
            <a:ext cx="283464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 Smaller Vehicles</a:t>
            </a:r>
            <a:endParaRPr lang="en-US" sz="1200" dirty="0">
              <a:ea typeface="ui-sans-serif"/>
            </a:endParaRPr>
          </a:p>
        </p:txBody>
      </p:sp>
      <p:sp>
        <p:nvSpPr>
          <p:cNvPr id="24" name="Text 11"/>
          <p:cNvSpPr/>
          <p:nvPr/>
        </p:nvSpPr>
        <p:spPr>
          <a:xfrm>
            <a:off x="6477000" y="4801160"/>
            <a:ext cx="236220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SC, BC, LCV</a:t>
            </a:r>
            <a:endParaRPr lang="en-US" sz="1200" dirty="0">
              <a:ea typeface="ui-sans-serif"/>
            </a:endParaRPr>
          </a:p>
        </p:txBody>
      </p:sp>
      <p:sp>
        <p:nvSpPr>
          <p:cNvPr id="25" name="Text 12"/>
          <p:cNvSpPr/>
          <p:nvPr/>
        </p:nvSpPr>
        <p:spPr>
          <a:xfrm>
            <a:off x="6477000" y="5010150"/>
            <a:ext cx="2834640" cy="228600"/>
          </a:xfrm>
          <a:prstGeom prst="rect">
            <a:avLst/>
          </a:prstGeom>
          <a:noFill/>
          <a:ln/>
        </p:spPr>
        <p:txBody>
          <a:bodyPr vert="horz" wrap="square" lIns="0" tIns="0" rIns="0" bIns="0" rtlCol="0" anchor="t"/>
          <a:lstStyle/>
          <a:p>
            <a:pPr marL="0" indent="0">
              <a:lnSpc>
                <a:spcPts val="1800"/>
              </a:lnSpc>
              <a:buNone/>
            </a:pPr>
            <a:r>
              <a:rPr lang="en-US" sz="1200" dirty="0">
                <a:solidFill>
                  <a:srgbClr val="2563EB"/>
                </a:solidFill>
                <a:ea typeface="ui-sans-serif"/>
                <a:cs typeface="ui-sans-serif" pitchFamily="34" charset="-120"/>
              </a:rPr>
              <a:t>GEV Distribution</a:t>
            </a:r>
            <a:endParaRPr lang="en-US" sz="1200" dirty="0">
              <a:ea typeface="ui-sans-serif"/>
            </a:endParaRPr>
          </a:p>
        </p:txBody>
      </p:sp>
      <p:sp>
        <p:nvSpPr>
          <p:cNvPr id="26" name="Text 13"/>
          <p:cNvSpPr/>
          <p:nvPr/>
        </p:nvSpPr>
        <p:spPr>
          <a:xfrm>
            <a:off x="6477000" y="5275169"/>
            <a:ext cx="2834640"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ea typeface="ui-sans-serif"/>
                <a:cs typeface="ui-sans-serif" pitchFamily="34" charset="-120"/>
              </a:rPr>
              <a:t>Consistent statistical pattern</a:t>
            </a:r>
            <a:endParaRPr lang="en-US" sz="1050" dirty="0">
              <a:ea typeface="ui-sans-serif"/>
            </a:endParaRPr>
          </a:p>
        </p:txBody>
      </p:sp>
      <p:sp>
        <p:nvSpPr>
          <p:cNvPr id="27" name="Text 14"/>
          <p:cNvSpPr/>
          <p:nvPr/>
        </p:nvSpPr>
        <p:spPr>
          <a:xfrm>
            <a:off x="9451826" y="4493570"/>
            <a:ext cx="283464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 Larger Vehicles</a:t>
            </a:r>
            <a:endParaRPr lang="en-US" sz="1200" dirty="0">
              <a:ea typeface="ui-sans-serif"/>
            </a:endParaRPr>
          </a:p>
        </p:txBody>
      </p:sp>
      <p:sp>
        <p:nvSpPr>
          <p:cNvPr id="28" name="Text 15"/>
          <p:cNvSpPr/>
          <p:nvPr/>
        </p:nvSpPr>
        <p:spPr>
          <a:xfrm>
            <a:off x="9311640" y="4801354"/>
            <a:ext cx="236220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HCV, MAV</a:t>
            </a:r>
            <a:endParaRPr lang="en-US" sz="1200" dirty="0">
              <a:ea typeface="ui-sans-serif"/>
            </a:endParaRPr>
          </a:p>
        </p:txBody>
      </p:sp>
      <p:sp>
        <p:nvSpPr>
          <p:cNvPr id="29" name="Text 16"/>
          <p:cNvSpPr/>
          <p:nvPr/>
        </p:nvSpPr>
        <p:spPr>
          <a:xfrm>
            <a:off x="9311640" y="5010150"/>
            <a:ext cx="2834640" cy="228600"/>
          </a:xfrm>
          <a:prstGeom prst="rect">
            <a:avLst/>
          </a:prstGeom>
          <a:noFill/>
          <a:ln/>
        </p:spPr>
        <p:txBody>
          <a:bodyPr vert="horz" wrap="square" lIns="0" tIns="0" rIns="0" bIns="0" rtlCol="0" anchor="t"/>
          <a:lstStyle/>
          <a:p>
            <a:pPr marL="0" indent="0">
              <a:lnSpc>
                <a:spcPts val="1800"/>
              </a:lnSpc>
              <a:buNone/>
            </a:pPr>
            <a:r>
              <a:rPr lang="en-US" sz="1200" dirty="0">
                <a:solidFill>
                  <a:srgbClr val="2563EB"/>
                </a:solidFill>
                <a:ea typeface="ui-sans-serif"/>
                <a:cs typeface="ui-sans-serif" pitchFamily="34" charset="-120"/>
              </a:rPr>
              <a:t>Lognormal, Inverse Gaussian</a:t>
            </a:r>
            <a:endParaRPr lang="en-US" sz="1200" dirty="0">
              <a:ea typeface="ui-sans-serif"/>
            </a:endParaRPr>
          </a:p>
        </p:txBody>
      </p:sp>
      <p:sp>
        <p:nvSpPr>
          <p:cNvPr id="30" name="Text 17"/>
          <p:cNvSpPr/>
          <p:nvPr/>
        </p:nvSpPr>
        <p:spPr>
          <a:xfrm>
            <a:off x="9296400" y="5257240"/>
            <a:ext cx="2834640"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ea typeface="ui-sans-serif"/>
                <a:cs typeface="ui-sans-serif" pitchFamily="34" charset="-120"/>
              </a:rPr>
              <a:t>Higher variability</a:t>
            </a:r>
            <a:endParaRPr lang="en-US" sz="1050" dirty="0">
              <a:ea typeface="ui-sans-serif"/>
            </a:endParaRPr>
          </a:p>
        </p:txBody>
      </p:sp>
      <p:pic>
        <p:nvPicPr>
          <p:cNvPr id="33" name="Image 32">
            <a:extLst>
              <a:ext uri="{FF2B5EF4-FFF2-40B4-BE49-F238E27FC236}">
                <a16:creationId xmlns:a16="http://schemas.microsoft.com/office/drawing/2014/main" id="{DC2512D0-A446-451A-AE29-39B98DC52B36}"/>
              </a:ext>
            </a:extLst>
          </p:cNvPr>
          <p:cNvPicPr/>
          <p:nvPr/>
        </p:nvPicPr>
        <p:blipFill>
          <a:blip r:embed="rId13" cstate="print"/>
          <a:stretch>
            <a:fillRect/>
          </a:stretch>
        </p:blipFill>
        <p:spPr>
          <a:xfrm>
            <a:off x="6419066" y="260985"/>
            <a:ext cx="4126230" cy="1535430"/>
          </a:xfrm>
          <a:prstGeom prst="rect">
            <a:avLst/>
          </a:prstGeom>
        </p:spPr>
      </p:pic>
      <p:sp>
        <p:nvSpPr>
          <p:cNvPr id="34" name="Rectangle 33">
            <a:extLst>
              <a:ext uri="{FF2B5EF4-FFF2-40B4-BE49-F238E27FC236}">
                <a16:creationId xmlns:a16="http://schemas.microsoft.com/office/drawing/2014/main" id="{EA258BB0-22ED-4F31-82D6-68B1A5060383}"/>
              </a:ext>
            </a:extLst>
          </p:cNvPr>
          <p:cNvSpPr/>
          <p:nvPr/>
        </p:nvSpPr>
        <p:spPr>
          <a:xfrm>
            <a:off x="7055723" y="1854756"/>
            <a:ext cx="3055387" cy="276999"/>
          </a:xfrm>
          <a:prstGeom prst="rect">
            <a:avLst/>
          </a:prstGeom>
        </p:spPr>
        <p:txBody>
          <a:bodyPr wrap="none">
            <a:spAutoFit/>
          </a:bodyPr>
          <a:lstStyle/>
          <a:p>
            <a:pPr marL="54610" algn="ctr">
              <a:spcBef>
                <a:spcPts val="120"/>
              </a:spcBef>
              <a:spcAft>
                <a:spcPts val="0"/>
              </a:spcAft>
              <a:tabLst>
                <a:tab pos="2450465" algn="l"/>
              </a:tabLst>
            </a:pPr>
            <a:r>
              <a:rPr lang="en-US" sz="1200" dirty="0">
                <a:solidFill>
                  <a:srgbClr val="374151"/>
                </a:solidFill>
                <a:ea typeface="ui-sans-serif"/>
              </a:rPr>
              <a:t>Fig. 2 Generalized Extreme Value Distribution</a:t>
            </a:r>
            <a:endParaRPr lang="en-IN" sz="1200" dirty="0">
              <a:solidFill>
                <a:srgbClr val="374151"/>
              </a:solidFill>
              <a:ea typeface="ui-sans-serif"/>
            </a:endParaRPr>
          </a:p>
        </p:txBody>
      </p:sp>
      <p:pic>
        <p:nvPicPr>
          <p:cNvPr id="35" name="Image 30">
            <a:extLst>
              <a:ext uri="{FF2B5EF4-FFF2-40B4-BE49-F238E27FC236}">
                <a16:creationId xmlns:a16="http://schemas.microsoft.com/office/drawing/2014/main" id="{2850B937-53A8-4691-950C-37E99FB879BE}"/>
              </a:ext>
            </a:extLst>
          </p:cNvPr>
          <p:cNvPicPr/>
          <p:nvPr/>
        </p:nvPicPr>
        <p:blipFill>
          <a:blip r:embed="rId14" cstate="print"/>
          <a:stretch>
            <a:fillRect/>
          </a:stretch>
        </p:blipFill>
        <p:spPr>
          <a:xfrm>
            <a:off x="6497731" y="2111806"/>
            <a:ext cx="4047565" cy="1575995"/>
          </a:xfrm>
          <a:prstGeom prst="rect">
            <a:avLst/>
          </a:prstGeom>
        </p:spPr>
      </p:pic>
      <p:sp>
        <p:nvSpPr>
          <p:cNvPr id="36" name="Rectangle 35">
            <a:extLst>
              <a:ext uri="{FF2B5EF4-FFF2-40B4-BE49-F238E27FC236}">
                <a16:creationId xmlns:a16="http://schemas.microsoft.com/office/drawing/2014/main" id="{028696B3-C054-40E6-AAEF-2AECC04BB54C}"/>
              </a:ext>
            </a:extLst>
          </p:cNvPr>
          <p:cNvSpPr/>
          <p:nvPr/>
        </p:nvSpPr>
        <p:spPr>
          <a:xfrm>
            <a:off x="7460650" y="3783331"/>
            <a:ext cx="2043060" cy="276999"/>
          </a:xfrm>
          <a:prstGeom prst="rect">
            <a:avLst/>
          </a:prstGeom>
        </p:spPr>
        <p:txBody>
          <a:bodyPr wrap="none">
            <a:spAutoFit/>
          </a:bodyPr>
          <a:lstStyle/>
          <a:p>
            <a:pPr marL="54610" algn="ctr">
              <a:spcBef>
                <a:spcPts val="375"/>
              </a:spcBef>
              <a:spcAft>
                <a:spcPts val="0"/>
              </a:spcAft>
              <a:tabLst>
                <a:tab pos="2810510" algn="l"/>
              </a:tabLst>
            </a:pPr>
            <a:r>
              <a:rPr lang="en-IN" sz="1200" dirty="0">
                <a:solidFill>
                  <a:srgbClr val="374151"/>
                </a:solidFill>
                <a:ea typeface="ui-sans-serif" pitchFamily="34" charset="-122"/>
              </a:rPr>
              <a:t>Fig. 3 Lognormal Distribution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4676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5600700" cy="2095500"/>
          </a:xfrm>
          <a:prstGeom prst="rect">
            <a:avLst/>
          </a:prstGeom>
        </p:spPr>
      </p:pic>
      <p:pic>
        <p:nvPicPr>
          <p:cNvPr id="5" name="Image 3" descr="preencoded.png"/>
          <p:cNvPicPr>
            <a:picLocks noChangeAspect="1"/>
          </p:cNvPicPr>
          <p:nvPr/>
        </p:nvPicPr>
        <p:blipFill>
          <a:blip r:embed="rId6"/>
          <a:stretch>
            <a:fillRect/>
          </a:stretch>
        </p:blipFill>
        <p:spPr>
          <a:xfrm>
            <a:off x="571500" y="1295400"/>
            <a:ext cx="476250" cy="476250"/>
          </a:xfrm>
          <a:prstGeom prst="rect">
            <a:avLst/>
          </a:prstGeom>
        </p:spPr>
      </p:pic>
      <p:pic>
        <p:nvPicPr>
          <p:cNvPr id="6" name="Image 4" descr="preencoded.png"/>
          <p:cNvPicPr>
            <a:picLocks noChangeAspect="1"/>
          </p:cNvPicPr>
          <p:nvPr/>
        </p:nvPicPr>
        <p:blipFill>
          <a:blip r:embed="rId7"/>
          <a:stretch>
            <a:fillRect/>
          </a:stretch>
        </p:blipFill>
        <p:spPr>
          <a:xfrm>
            <a:off x="695325" y="1381125"/>
            <a:ext cx="228600" cy="304800"/>
          </a:xfrm>
          <a:prstGeom prst="rect">
            <a:avLst/>
          </a:prstGeom>
        </p:spPr>
      </p:pic>
      <p:pic>
        <p:nvPicPr>
          <p:cNvPr id="7" name="Image 5" descr="preencoded.png"/>
          <p:cNvPicPr>
            <a:picLocks noChangeAspect="1"/>
          </p:cNvPicPr>
          <p:nvPr/>
        </p:nvPicPr>
        <p:blipFill>
          <a:blip r:embed="rId8"/>
          <a:stretch>
            <a:fillRect/>
          </a:stretch>
        </p:blipFill>
        <p:spPr>
          <a:xfrm>
            <a:off x="6210300" y="1104900"/>
            <a:ext cx="5600700" cy="2095500"/>
          </a:xfrm>
          <a:prstGeom prst="rect">
            <a:avLst/>
          </a:prstGeom>
        </p:spPr>
      </p:pic>
      <p:pic>
        <p:nvPicPr>
          <p:cNvPr id="8" name="Image 6" descr="preencoded.png"/>
          <p:cNvPicPr>
            <a:picLocks noChangeAspect="1"/>
          </p:cNvPicPr>
          <p:nvPr/>
        </p:nvPicPr>
        <p:blipFill>
          <a:blip r:embed="rId9"/>
          <a:stretch>
            <a:fillRect/>
          </a:stretch>
        </p:blipFill>
        <p:spPr>
          <a:xfrm>
            <a:off x="6400800" y="1295400"/>
            <a:ext cx="476250" cy="476250"/>
          </a:xfrm>
          <a:prstGeom prst="rect">
            <a:avLst/>
          </a:prstGeom>
        </p:spPr>
      </p:pic>
      <p:pic>
        <p:nvPicPr>
          <p:cNvPr id="9" name="Image 7" descr="preencoded.png"/>
          <p:cNvPicPr>
            <a:picLocks noChangeAspect="1"/>
          </p:cNvPicPr>
          <p:nvPr/>
        </p:nvPicPr>
        <p:blipFill>
          <a:blip r:embed="rId10"/>
          <a:stretch>
            <a:fillRect/>
          </a:stretch>
        </p:blipFill>
        <p:spPr>
          <a:xfrm>
            <a:off x="6496050" y="1381125"/>
            <a:ext cx="285750" cy="304800"/>
          </a:xfrm>
          <a:prstGeom prst="rect">
            <a:avLst/>
          </a:prstGeom>
        </p:spPr>
      </p:pic>
      <p:pic>
        <p:nvPicPr>
          <p:cNvPr id="10" name="Image 8" descr="preencoded.png"/>
          <p:cNvPicPr>
            <a:picLocks noChangeAspect="1"/>
          </p:cNvPicPr>
          <p:nvPr/>
        </p:nvPicPr>
        <p:blipFill>
          <a:blip r:embed="rId11"/>
          <a:stretch>
            <a:fillRect/>
          </a:stretch>
        </p:blipFill>
        <p:spPr>
          <a:xfrm>
            <a:off x="381000" y="3429000"/>
            <a:ext cx="5600700" cy="2324100"/>
          </a:xfrm>
          <a:prstGeom prst="rect">
            <a:avLst/>
          </a:prstGeom>
        </p:spPr>
      </p:pic>
      <p:pic>
        <p:nvPicPr>
          <p:cNvPr id="11" name="Image 9" descr="preencoded.png"/>
          <p:cNvPicPr>
            <a:picLocks noChangeAspect="1"/>
          </p:cNvPicPr>
          <p:nvPr/>
        </p:nvPicPr>
        <p:blipFill>
          <a:blip r:embed="rId12"/>
          <a:stretch>
            <a:fillRect/>
          </a:stretch>
        </p:blipFill>
        <p:spPr>
          <a:xfrm>
            <a:off x="571500" y="3619500"/>
            <a:ext cx="476250" cy="476250"/>
          </a:xfrm>
          <a:prstGeom prst="rect">
            <a:avLst/>
          </a:prstGeom>
        </p:spPr>
      </p:pic>
      <p:pic>
        <p:nvPicPr>
          <p:cNvPr id="12" name="Image 10" descr="preencoded.png"/>
          <p:cNvPicPr>
            <a:picLocks noChangeAspect="1"/>
          </p:cNvPicPr>
          <p:nvPr/>
        </p:nvPicPr>
        <p:blipFill>
          <a:blip r:embed="rId13"/>
          <a:stretch>
            <a:fillRect/>
          </a:stretch>
        </p:blipFill>
        <p:spPr>
          <a:xfrm>
            <a:off x="695325" y="3705225"/>
            <a:ext cx="228600" cy="304800"/>
          </a:xfrm>
          <a:prstGeom prst="rect">
            <a:avLst/>
          </a:prstGeom>
        </p:spPr>
      </p:pic>
      <p:pic>
        <p:nvPicPr>
          <p:cNvPr id="13" name="Image 11" descr="preencoded.png"/>
          <p:cNvPicPr>
            <a:picLocks noChangeAspect="1"/>
          </p:cNvPicPr>
          <p:nvPr/>
        </p:nvPicPr>
        <p:blipFill>
          <a:blip r:embed="rId14"/>
          <a:stretch>
            <a:fillRect/>
          </a:stretch>
        </p:blipFill>
        <p:spPr>
          <a:xfrm>
            <a:off x="6210300" y="3429000"/>
            <a:ext cx="5600700" cy="2324100"/>
          </a:xfrm>
          <a:prstGeom prst="rect">
            <a:avLst/>
          </a:prstGeom>
        </p:spPr>
      </p:pic>
      <p:pic>
        <p:nvPicPr>
          <p:cNvPr id="14" name="Image 12" descr="preencoded.png"/>
          <p:cNvPicPr>
            <a:picLocks noChangeAspect="1"/>
          </p:cNvPicPr>
          <p:nvPr/>
        </p:nvPicPr>
        <p:blipFill>
          <a:blip r:embed="rId15"/>
          <a:stretch>
            <a:fillRect/>
          </a:stretch>
        </p:blipFill>
        <p:spPr>
          <a:xfrm>
            <a:off x="6400800" y="3619500"/>
            <a:ext cx="476250" cy="476250"/>
          </a:xfrm>
          <a:prstGeom prst="rect">
            <a:avLst/>
          </a:prstGeom>
        </p:spPr>
      </p:pic>
      <p:pic>
        <p:nvPicPr>
          <p:cNvPr id="15" name="Image 13" descr="preencoded.png"/>
          <p:cNvPicPr>
            <a:picLocks noChangeAspect="1"/>
          </p:cNvPicPr>
          <p:nvPr/>
        </p:nvPicPr>
        <p:blipFill>
          <a:blip r:embed="rId16"/>
          <a:stretch>
            <a:fillRect/>
          </a:stretch>
        </p:blipFill>
        <p:spPr>
          <a:xfrm>
            <a:off x="6510338" y="3705225"/>
            <a:ext cx="257175" cy="304800"/>
          </a:xfrm>
          <a:prstGeom prst="rect">
            <a:avLst/>
          </a:prstGeom>
        </p:spPr>
      </p:pic>
      <p:pic>
        <p:nvPicPr>
          <p:cNvPr id="16" name="Image 14" descr="preencoded.png"/>
          <p:cNvPicPr>
            <a:picLocks noChangeAspect="1"/>
          </p:cNvPicPr>
          <p:nvPr/>
        </p:nvPicPr>
        <p:blipFill>
          <a:blip r:embed="rId17"/>
          <a:stretch>
            <a:fillRect/>
          </a:stretch>
        </p:blipFill>
        <p:spPr>
          <a:xfrm>
            <a:off x="381000" y="5981700"/>
            <a:ext cx="11430000" cy="762000"/>
          </a:xfrm>
          <a:prstGeom prst="rect">
            <a:avLst/>
          </a:prstGeom>
        </p:spPr>
      </p:pic>
      <p:pic>
        <p:nvPicPr>
          <p:cNvPr id="17" name="Image 15" descr="preencoded.png"/>
          <p:cNvPicPr>
            <a:picLocks noChangeAspect="1"/>
          </p:cNvPicPr>
          <p:nvPr/>
        </p:nvPicPr>
        <p:blipFill>
          <a:blip r:embed="rId18"/>
          <a:stretch>
            <a:fillRect/>
          </a:stretch>
        </p:blipFill>
        <p:spPr>
          <a:xfrm>
            <a:off x="533400" y="6286500"/>
            <a:ext cx="114300" cy="152400"/>
          </a:xfrm>
          <a:prstGeom prst="rect">
            <a:avLst/>
          </a:prstGeom>
        </p:spPr>
      </p:pic>
      <p:sp>
        <p:nvSpPr>
          <p:cNvPr id="1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pitchFamily="34" charset="-122"/>
                <a:cs typeface="ui-sans-serif" pitchFamily="34" charset="-120"/>
              </a:rPr>
              <a:t>Key Findings</a:t>
            </a:r>
            <a:endParaRPr lang="en-US" sz="2700" dirty="0"/>
          </a:p>
        </p:txBody>
      </p:sp>
      <p:sp>
        <p:nvSpPr>
          <p:cNvPr id="19" name="Text 1"/>
          <p:cNvSpPr/>
          <p:nvPr/>
        </p:nvSpPr>
        <p:spPr>
          <a:xfrm>
            <a:off x="1200150" y="1295400"/>
            <a:ext cx="550926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Vehicle Type Dependence</a:t>
            </a:r>
            <a:endParaRPr lang="en-US" sz="1500" dirty="0"/>
          </a:p>
        </p:txBody>
      </p:sp>
      <p:sp>
        <p:nvSpPr>
          <p:cNvPr id="20" name="Text 2"/>
          <p:cNvSpPr/>
          <p:nvPr/>
        </p:nvSpPr>
        <p:spPr>
          <a:xfrm>
            <a:off x="1200150" y="16383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Service time highly dependent on vehicle type</a:t>
            </a:r>
            <a:endParaRPr lang="en-US" sz="1200" dirty="0"/>
          </a:p>
        </p:txBody>
      </p:sp>
      <p:sp>
        <p:nvSpPr>
          <p:cNvPr id="21" name="Text 3"/>
          <p:cNvSpPr/>
          <p:nvPr/>
        </p:nvSpPr>
        <p:spPr>
          <a:xfrm>
            <a:off x="1200150" y="19431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LCVs: 4.57 seconds (lowest mean service time)</a:t>
            </a:r>
            <a:endParaRPr lang="en-US" sz="1200" dirty="0"/>
          </a:p>
        </p:txBody>
      </p:sp>
      <p:sp>
        <p:nvSpPr>
          <p:cNvPr id="22" name="Text 4"/>
          <p:cNvSpPr/>
          <p:nvPr/>
        </p:nvSpPr>
        <p:spPr>
          <a:xfrm>
            <a:off x="1200150" y="22479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SC: 6.55 seconds and BUS: 6.01 seconds (relatively low)</a:t>
            </a:r>
            <a:endParaRPr lang="en-US" sz="1200" dirty="0"/>
          </a:p>
        </p:txBody>
      </p:sp>
      <p:sp>
        <p:nvSpPr>
          <p:cNvPr id="23" name="Text 5"/>
          <p:cNvSpPr/>
          <p:nvPr/>
        </p:nvSpPr>
        <p:spPr>
          <a:xfrm>
            <a:off x="1200150" y="2552700"/>
            <a:ext cx="45910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Passenger vehicles processed within 15 seconds (85th percentile)</a:t>
            </a:r>
            <a:endParaRPr lang="en-US" sz="1200" dirty="0"/>
          </a:p>
        </p:txBody>
      </p:sp>
      <p:sp>
        <p:nvSpPr>
          <p:cNvPr id="24" name="Text 6"/>
          <p:cNvSpPr/>
          <p:nvPr/>
        </p:nvSpPr>
        <p:spPr>
          <a:xfrm>
            <a:off x="7029450" y="1295400"/>
            <a:ext cx="459105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Heavy Vehicle Delays</a:t>
            </a:r>
            <a:endParaRPr lang="en-US" sz="1500" dirty="0"/>
          </a:p>
        </p:txBody>
      </p:sp>
      <p:sp>
        <p:nvSpPr>
          <p:cNvPr id="25" name="Text 7"/>
          <p:cNvSpPr/>
          <p:nvPr/>
        </p:nvSpPr>
        <p:spPr>
          <a:xfrm>
            <a:off x="7029450" y="16383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HCVs: 19.51 seconds (highest mean service time)</a:t>
            </a:r>
            <a:endParaRPr lang="en-US" sz="1200" dirty="0"/>
          </a:p>
        </p:txBody>
      </p:sp>
      <p:sp>
        <p:nvSpPr>
          <p:cNvPr id="26" name="Text 8"/>
          <p:cNvSpPr/>
          <p:nvPr/>
        </p:nvSpPr>
        <p:spPr>
          <a:xfrm>
            <a:off x="7029450" y="19431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MAVs: 17.02 seconds (second highest)</a:t>
            </a:r>
            <a:endParaRPr lang="en-US" sz="1200" dirty="0"/>
          </a:p>
        </p:txBody>
      </p:sp>
      <p:sp>
        <p:nvSpPr>
          <p:cNvPr id="27" name="Text 9"/>
          <p:cNvSpPr/>
          <p:nvPr/>
        </p:nvSpPr>
        <p:spPr>
          <a:xfrm>
            <a:off x="7029450" y="2247900"/>
            <a:ext cx="45910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Higher standard deviations indicating frequent irregular delays</a:t>
            </a:r>
            <a:endParaRPr lang="en-US" sz="1200" dirty="0"/>
          </a:p>
        </p:txBody>
      </p:sp>
      <p:sp>
        <p:nvSpPr>
          <p:cNvPr id="28" name="Text 10"/>
          <p:cNvSpPr/>
          <p:nvPr/>
        </p:nvSpPr>
        <p:spPr>
          <a:xfrm>
            <a:off x="7029450" y="27813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Primary contributors to toll plaza inefficiency</a:t>
            </a:r>
            <a:endParaRPr lang="en-US" sz="1200" dirty="0"/>
          </a:p>
        </p:txBody>
      </p:sp>
      <p:sp>
        <p:nvSpPr>
          <p:cNvPr id="29" name="Text 11"/>
          <p:cNvSpPr/>
          <p:nvPr/>
        </p:nvSpPr>
        <p:spPr>
          <a:xfrm>
            <a:off x="1200150" y="3619500"/>
            <a:ext cx="4830425"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Extreme Service Times</a:t>
            </a:r>
            <a:endParaRPr lang="en-US" sz="1500" dirty="0"/>
          </a:p>
        </p:txBody>
      </p:sp>
      <p:sp>
        <p:nvSpPr>
          <p:cNvPr id="30" name="Text 12"/>
          <p:cNvSpPr/>
          <p:nvPr/>
        </p:nvSpPr>
        <p:spPr>
          <a:xfrm>
            <a:off x="1200150" y="3962400"/>
            <a:ext cx="4830425"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High skewness values (HCVs: 5.76, BC: 3.44)</a:t>
            </a:r>
            <a:endParaRPr lang="en-US" sz="1200" dirty="0"/>
          </a:p>
        </p:txBody>
      </p:sp>
      <p:sp>
        <p:nvSpPr>
          <p:cNvPr id="31" name="Text 13"/>
          <p:cNvSpPr/>
          <p:nvPr/>
        </p:nvSpPr>
        <p:spPr>
          <a:xfrm>
            <a:off x="1200150" y="4267200"/>
            <a:ext cx="4830425"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Maximum delays up to 73.36 seconds for Big Cars</a:t>
            </a:r>
            <a:endParaRPr lang="en-US" sz="1200" dirty="0"/>
          </a:p>
        </p:txBody>
      </p:sp>
      <p:sp>
        <p:nvSpPr>
          <p:cNvPr id="32" name="Text 14"/>
          <p:cNvSpPr/>
          <p:nvPr/>
        </p:nvSpPr>
        <p:spPr>
          <a:xfrm>
            <a:off x="1200150" y="4572000"/>
            <a:ext cx="4830425"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Maximum delays up to 87.64 seconds for MAVs</a:t>
            </a:r>
            <a:endParaRPr lang="en-US" sz="1200" dirty="0"/>
          </a:p>
        </p:txBody>
      </p:sp>
      <p:sp>
        <p:nvSpPr>
          <p:cNvPr id="33" name="Text 15"/>
          <p:cNvSpPr/>
          <p:nvPr/>
        </p:nvSpPr>
        <p:spPr>
          <a:xfrm>
            <a:off x="1200150" y="4876800"/>
            <a:ext cx="4830425"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Indicates occasional extreme service times</a:t>
            </a:r>
            <a:endParaRPr lang="en-US" sz="1200" dirty="0"/>
          </a:p>
        </p:txBody>
      </p:sp>
      <p:sp>
        <p:nvSpPr>
          <p:cNvPr id="34" name="Text 16"/>
          <p:cNvSpPr/>
          <p:nvPr/>
        </p:nvSpPr>
        <p:spPr>
          <a:xfrm>
            <a:off x="7029450" y="3619500"/>
            <a:ext cx="550926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Lane-Specific Variability</a:t>
            </a:r>
            <a:endParaRPr lang="en-US" sz="1500" dirty="0"/>
          </a:p>
        </p:txBody>
      </p:sp>
      <p:sp>
        <p:nvSpPr>
          <p:cNvPr id="35" name="Text 17"/>
          <p:cNvSpPr/>
          <p:nvPr/>
        </p:nvSpPr>
        <p:spPr>
          <a:xfrm>
            <a:off x="7029450" y="3962400"/>
            <a:ext cx="45910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Significant lane effects for passenger cars (SC, BC) and buses</a:t>
            </a:r>
            <a:endParaRPr lang="en-US" sz="1200" dirty="0"/>
          </a:p>
        </p:txBody>
      </p:sp>
      <p:sp>
        <p:nvSpPr>
          <p:cNvPr id="36" name="Text 18"/>
          <p:cNvSpPr/>
          <p:nvPr/>
        </p:nvSpPr>
        <p:spPr>
          <a:xfrm>
            <a:off x="7029450" y="44958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Marginal differences for LCVs and MAVs</a:t>
            </a:r>
            <a:endParaRPr lang="en-US" sz="1200" dirty="0"/>
          </a:p>
        </p:txBody>
      </p:sp>
      <p:sp>
        <p:nvSpPr>
          <p:cNvPr id="37" name="Text 19"/>
          <p:cNvSpPr/>
          <p:nvPr/>
        </p:nvSpPr>
        <p:spPr>
          <a:xfrm>
            <a:off x="7029450" y="4800600"/>
            <a:ext cx="55092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No significant difference for HCVs</a:t>
            </a:r>
            <a:endParaRPr lang="en-US" sz="1200" dirty="0"/>
          </a:p>
        </p:txBody>
      </p:sp>
      <p:sp>
        <p:nvSpPr>
          <p:cNvPr id="38" name="Text 20"/>
          <p:cNvSpPr/>
          <p:nvPr/>
        </p:nvSpPr>
        <p:spPr>
          <a:xfrm>
            <a:off x="7029450" y="5105400"/>
            <a:ext cx="45910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Lane technology and payment methods are dominant sources of service-time variability</a:t>
            </a:r>
            <a:endParaRPr lang="en-US" sz="1200" dirty="0"/>
          </a:p>
        </p:txBody>
      </p:sp>
      <p:sp>
        <p:nvSpPr>
          <p:cNvPr id="39" name="Text 21"/>
          <p:cNvSpPr/>
          <p:nvPr/>
        </p:nvSpPr>
        <p:spPr>
          <a:xfrm>
            <a:off x="800100" y="6230471"/>
            <a:ext cx="11125200" cy="457200"/>
          </a:xfrm>
          <a:prstGeom prst="rect">
            <a:avLst/>
          </a:prstGeom>
          <a:noFill/>
          <a:ln/>
        </p:spPr>
        <p:txBody>
          <a:bodyPr vert="horz" wrap="square" lIns="0" tIns="0" rIns="0" bIns="0" rtlCol="0" anchor="t"/>
          <a:lstStyle/>
          <a:p>
            <a:pPr marL="0" indent="0">
              <a:lnSpc>
                <a:spcPts val="1800"/>
              </a:lnSpc>
              <a:buNone/>
            </a:pPr>
            <a:r>
              <a:rPr lang="en-US" sz="1200" dirty="0">
                <a:solidFill>
                  <a:srgbClr val="9A3412"/>
                </a:solidFill>
                <a:ea typeface="ui-sans-serif" pitchFamily="34" charset="-122"/>
                <a:cs typeface="ui-sans-serif" pitchFamily="34" charset="-120"/>
              </a:rPr>
              <a:t>Heavy vehicles with longer and more variable service times could benefit from dedicated lanes with wider approaches and enhanced FASTag readers.</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381000" y="838200"/>
            <a:ext cx="1219200" cy="38100"/>
          </a:xfrm>
          <a:prstGeom prst="rect">
            <a:avLst/>
          </a:prstGeom>
        </p:spPr>
      </p:pic>
      <p:sp>
        <p:nvSpPr>
          <p:cNvPr id="1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pitchFamily="34" charset="-122"/>
                <a:cs typeface="ui-sans-serif" pitchFamily="34" charset="-120"/>
              </a:rPr>
              <a:t>Concluding Remarks</a:t>
            </a:r>
            <a:endParaRPr lang="en-US" sz="2700" dirty="0"/>
          </a:p>
        </p:txBody>
      </p:sp>
      <p:sp>
        <p:nvSpPr>
          <p:cNvPr id="40" name="Text 2">
            <a:extLst>
              <a:ext uri="{FF2B5EF4-FFF2-40B4-BE49-F238E27FC236}">
                <a16:creationId xmlns:a16="http://schemas.microsoft.com/office/drawing/2014/main" id="{B8518523-BC4D-434B-8921-E88DC2839ED7}"/>
              </a:ext>
            </a:extLst>
          </p:cNvPr>
          <p:cNvSpPr/>
          <p:nvPr/>
        </p:nvSpPr>
        <p:spPr>
          <a:xfrm>
            <a:off x="1125070" y="1331257"/>
            <a:ext cx="9941859" cy="4150659"/>
          </a:xfrm>
          <a:prstGeom prst="rect">
            <a:avLst/>
          </a:prstGeom>
          <a:noFill/>
          <a:ln/>
        </p:spPr>
        <p:txBody>
          <a:bodyPr vert="horz" wrap="square" lIns="0" tIns="0" rIns="0" bIns="0" rtlCol="0" anchor="t"/>
          <a:lstStyle/>
          <a:p>
            <a:pPr marL="342900" indent="-342900" algn="just">
              <a:lnSpc>
                <a:spcPct val="150000"/>
              </a:lnSpc>
              <a:buSzPct val="100000"/>
              <a:buChar char="•"/>
            </a:pPr>
            <a:r>
              <a:rPr lang="en-US" sz="1600" dirty="0">
                <a:solidFill>
                  <a:srgbClr val="374151"/>
                </a:solidFill>
                <a:ea typeface="ui-sans-serif" pitchFamily="34" charset="-122"/>
              </a:rPr>
              <a:t>The analysis confirms that service time varies significantly across vehicle categories, with passenger vehicles generally processed faster than heavy vehicles. </a:t>
            </a:r>
          </a:p>
          <a:p>
            <a:pPr marL="342900" indent="-342900" algn="just">
              <a:lnSpc>
                <a:spcPct val="150000"/>
              </a:lnSpc>
              <a:buSzPct val="100000"/>
              <a:buChar char="•"/>
            </a:pPr>
            <a:r>
              <a:rPr lang="en-US" sz="1600" dirty="0">
                <a:solidFill>
                  <a:srgbClr val="374151"/>
                </a:solidFill>
                <a:ea typeface="ui-sans-serif" pitchFamily="34" charset="-122"/>
              </a:rPr>
              <a:t>Heavy commercial and multi-axle vehicles exhibit prolonged and inconsistent service durations, largely contributing to toll plaza inefficiencies. </a:t>
            </a:r>
          </a:p>
          <a:p>
            <a:pPr marL="342900" indent="-342900" algn="just">
              <a:lnSpc>
                <a:spcPct val="150000"/>
              </a:lnSpc>
              <a:buSzPct val="100000"/>
              <a:buChar char="•"/>
            </a:pPr>
            <a:r>
              <a:rPr lang="en-US" sz="1600" dirty="0">
                <a:solidFill>
                  <a:srgbClr val="374151"/>
                </a:solidFill>
                <a:ea typeface="ui-sans-serif" pitchFamily="34" charset="-122"/>
              </a:rPr>
              <a:t>Statistical results further indicate that lane technology and payment methods are more influential than vehicle class in determining service time variability. </a:t>
            </a:r>
          </a:p>
          <a:p>
            <a:pPr marL="342900" indent="-342900" algn="just">
              <a:lnSpc>
                <a:spcPct val="150000"/>
              </a:lnSpc>
              <a:buSzPct val="100000"/>
              <a:buChar char="•"/>
            </a:pPr>
            <a:r>
              <a:rPr lang="en-US" sz="1600" dirty="0">
                <a:solidFill>
                  <a:srgbClr val="374151"/>
                </a:solidFill>
                <a:ea typeface="ui-sans-serif" pitchFamily="34" charset="-122"/>
              </a:rPr>
              <a:t>Distribution fitting revealed that the Generalized Extreme Value (GEV) model effectively represents smaller vehicle classes, while heavy vehicles align better with Lognormal or Inverse Gaussian distributions due to their higher variability. </a:t>
            </a:r>
          </a:p>
          <a:p>
            <a:pPr marL="342900" indent="-342900" algn="just">
              <a:lnSpc>
                <a:spcPct val="150000"/>
              </a:lnSpc>
              <a:buSzPct val="100000"/>
              <a:buChar char="•"/>
            </a:pPr>
            <a:r>
              <a:rPr lang="en-US" sz="1600" dirty="0">
                <a:solidFill>
                  <a:srgbClr val="374151"/>
                </a:solidFill>
                <a:ea typeface="ui-sans-serif" pitchFamily="34" charset="-122"/>
              </a:rPr>
              <a:t>Overall, the findings emphasize the heterogeneous and stochastic nature of toll operations and highlight the importance of customized lane management strategies to enhance toll plaza efficiency.</a:t>
            </a:r>
          </a:p>
        </p:txBody>
      </p:sp>
    </p:spTree>
    <p:extLst>
      <p:ext uri="{BB962C8B-B14F-4D97-AF65-F5344CB8AC3E}">
        <p14:creationId xmlns:p14="http://schemas.microsoft.com/office/powerpoint/2010/main" val="305138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7343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5600700" cy="4838700"/>
          </a:xfrm>
          <a:prstGeom prst="rect">
            <a:avLst/>
          </a:prstGeom>
        </p:spPr>
      </p:pic>
      <p:pic>
        <p:nvPicPr>
          <p:cNvPr id="5" name="Image 3" descr="preencoded.png"/>
          <p:cNvPicPr>
            <a:picLocks noChangeAspect="1"/>
          </p:cNvPicPr>
          <p:nvPr/>
        </p:nvPicPr>
        <p:blipFill>
          <a:blip r:embed="rId6"/>
          <a:stretch>
            <a:fillRect/>
          </a:stretch>
        </p:blipFill>
        <p:spPr>
          <a:xfrm>
            <a:off x="609600" y="1352550"/>
            <a:ext cx="507504" cy="571500"/>
          </a:xfrm>
          <a:prstGeom prst="rect">
            <a:avLst/>
          </a:prstGeom>
        </p:spPr>
      </p:pic>
      <p:pic>
        <p:nvPicPr>
          <p:cNvPr id="6" name="Image 4" descr="preencoded.png"/>
          <p:cNvPicPr>
            <a:picLocks noChangeAspect="1"/>
          </p:cNvPicPr>
          <p:nvPr/>
        </p:nvPicPr>
        <p:blipFill>
          <a:blip r:embed="rId7"/>
          <a:stretch>
            <a:fillRect/>
          </a:stretch>
        </p:blipFill>
        <p:spPr>
          <a:xfrm>
            <a:off x="777627" y="1485900"/>
            <a:ext cx="171450" cy="304800"/>
          </a:xfrm>
          <a:prstGeom prst="rect">
            <a:avLst/>
          </a:prstGeom>
        </p:spPr>
      </p:pic>
      <p:pic>
        <p:nvPicPr>
          <p:cNvPr id="7" name="Image 5" descr="preencoded.png"/>
          <p:cNvPicPr>
            <a:picLocks noChangeAspect="1"/>
          </p:cNvPicPr>
          <p:nvPr/>
        </p:nvPicPr>
        <p:blipFill>
          <a:blip r:embed="rId8"/>
          <a:stretch>
            <a:fillRect/>
          </a:stretch>
        </p:blipFill>
        <p:spPr>
          <a:xfrm>
            <a:off x="609600" y="4953000"/>
            <a:ext cx="5143500" cy="762000"/>
          </a:xfrm>
          <a:prstGeom prst="rect">
            <a:avLst/>
          </a:prstGeom>
        </p:spPr>
      </p:pic>
      <p:pic>
        <p:nvPicPr>
          <p:cNvPr id="8" name="Image 6" descr="preencoded.png"/>
          <p:cNvPicPr>
            <a:picLocks noChangeAspect="1"/>
          </p:cNvPicPr>
          <p:nvPr/>
        </p:nvPicPr>
        <p:blipFill>
          <a:blip r:embed="rId9"/>
          <a:stretch>
            <a:fillRect/>
          </a:stretch>
        </p:blipFill>
        <p:spPr>
          <a:xfrm>
            <a:off x="762000" y="5133975"/>
            <a:ext cx="152400" cy="152400"/>
          </a:xfrm>
          <a:prstGeom prst="rect">
            <a:avLst/>
          </a:prstGeom>
        </p:spPr>
      </p:pic>
      <p:pic>
        <p:nvPicPr>
          <p:cNvPr id="9" name="Image 7" descr="preencoded.png"/>
          <p:cNvPicPr>
            <a:picLocks noChangeAspect="1"/>
          </p:cNvPicPr>
          <p:nvPr/>
        </p:nvPicPr>
        <p:blipFill>
          <a:blip r:embed="rId5"/>
          <a:stretch>
            <a:fillRect/>
          </a:stretch>
        </p:blipFill>
        <p:spPr>
          <a:xfrm>
            <a:off x="6210300" y="1104900"/>
            <a:ext cx="5600700" cy="4838700"/>
          </a:xfrm>
          <a:prstGeom prst="rect">
            <a:avLst/>
          </a:prstGeom>
        </p:spPr>
      </p:pic>
      <p:pic>
        <p:nvPicPr>
          <p:cNvPr id="10" name="Image 8" descr="preencoded.png"/>
          <p:cNvPicPr>
            <a:picLocks noChangeAspect="1"/>
          </p:cNvPicPr>
          <p:nvPr/>
        </p:nvPicPr>
        <p:blipFill>
          <a:blip r:embed="rId10"/>
          <a:stretch>
            <a:fillRect/>
          </a:stretch>
        </p:blipFill>
        <p:spPr>
          <a:xfrm>
            <a:off x="6438900" y="1333500"/>
            <a:ext cx="571500" cy="571500"/>
          </a:xfrm>
          <a:prstGeom prst="rect">
            <a:avLst/>
          </a:prstGeom>
        </p:spPr>
      </p:pic>
      <p:pic>
        <p:nvPicPr>
          <p:cNvPr id="11" name="Image 9" descr="preencoded.png"/>
          <p:cNvPicPr>
            <a:picLocks noChangeAspect="1"/>
          </p:cNvPicPr>
          <p:nvPr/>
        </p:nvPicPr>
        <p:blipFill>
          <a:blip r:embed="rId11"/>
          <a:stretch>
            <a:fillRect/>
          </a:stretch>
        </p:blipFill>
        <p:spPr>
          <a:xfrm>
            <a:off x="6610350" y="1466850"/>
            <a:ext cx="228600" cy="304800"/>
          </a:xfrm>
          <a:prstGeom prst="rect">
            <a:avLst/>
          </a:prstGeom>
        </p:spPr>
      </p:pic>
      <p:pic>
        <p:nvPicPr>
          <p:cNvPr id="12" name="Image 10" descr="preencoded.png"/>
          <p:cNvPicPr>
            <a:picLocks noChangeAspect="1"/>
          </p:cNvPicPr>
          <p:nvPr/>
        </p:nvPicPr>
        <p:blipFill>
          <a:blip r:embed="rId12"/>
          <a:stretch>
            <a:fillRect/>
          </a:stretch>
        </p:blipFill>
        <p:spPr>
          <a:xfrm>
            <a:off x="6438900" y="4560794"/>
            <a:ext cx="5143500" cy="990600"/>
          </a:xfrm>
          <a:prstGeom prst="rect">
            <a:avLst/>
          </a:prstGeom>
        </p:spPr>
      </p:pic>
      <p:pic>
        <p:nvPicPr>
          <p:cNvPr id="13" name="Image 11" descr="preencoded.png"/>
          <p:cNvPicPr>
            <a:picLocks noChangeAspect="1"/>
          </p:cNvPicPr>
          <p:nvPr/>
        </p:nvPicPr>
        <p:blipFill>
          <a:blip r:embed="rId13"/>
          <a:stretch>
            <a:fillRect/>
          </a:stretch>
        </p:blipFill>
        <p:spPr>
          <a:xfrm>
            <a:off x="6591300" y="4867275"/>
            <a:ext cx="152400" cy="152400"/>
          </a:xfrm>
          <a:prstGeom prst="rect">
            <a:avLst/>
          </a:prstGeom>
        </p:spPr>
      </p:pic>
      <p:pic>
        <p:nvPicPr>
          <p:cNvPr id="14" name="Image 12" descr="preencoded.png"/>
          <p:cNvPicPr>
            <a:picLocks noChangeAspect="1"/>
          </p:cNvPicPr>
          <p:nvPr/>
        </p:nvPicPr>
        <p:blipFill>
          <a:blip r:embed="rId14"/>
          <a:stretch>
            <a:fillRect/>
          </a:stretch>
        </p:blipFill>
        <p:spPr>
          <a:xfrm>
            <a:off x="381000" y="6008594"/>
            <a:ext cx="11430000" cy="838200"/>
          </a:xfrm>
          <a:prstGeom prst="rect">
            <a:avLst/>
          </a:prstGeom>
        </p:spPr>
      </p:pic>
      <p:pic>
        <p:nvPicPr>
          <p:cNvPr id="15" name="Image 13" descr="preencoded.png"/>
          <p:cNvPicPr>
            <a:picLocks noChangeAspect="1"/>
          </p:cNvPicPr>
          <p:nvPr/>
        </p:nvPicPr>
        <p:blipFill>
          <a:blip r:embed="rId15"/>
          <a:stretch>
            <a:fillRect/>
          </a:stretch>
        </p:blipFill>
        <p:spPr>
          <a:xfrm>
            <a:off x="609600" y="6200215"/>
            <a:ext cx="190500" cy="190500"/>
          </a:xfrm>
          <a:prstGeom prst="rect">
            <a:avLst/>
          </a:prstGeom>
        </p:spPr>
      </p:pic>
      <p:sp>
        <p:nvSpPr>
          <p:cNvPr id="16"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pitchFamily="34" charset="-122"/>
                <a:cs typeface="ui-sans-serif" pitchFamily="34" charset="-120"/>
              </a:rPr>
              <a:t>Implications and Future Research</a:t>
            </a:r>
            <a:endParaRPr lang="en-US" sz="2700" dirty="0"/>
          </a:p>
        </p:txBody>
      </p:sp>
      <p:sp>
        <p:nvSpPr>
          <p:cNvPr id="17" name="Text 1"/>
          <p:cNvSpPr/>
          <p:nvPr/>
        </p:nvSpPr>
        <p:spPr>
          <a:xfrm>
            <a:off x="1269504" y="1333500"/>
            <a:ext cx="4483596" cy="6096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ea typeface="ui-sans-serif" pitchFamily="34" charset="-122"/>
                <a:cs typeface="ui-sans-serif" pitchFamily="34" charset="-120"/>
              </a:rPr>
              <a:t>Implications for Toll Plaza Optimization</a:t>
            </a:r>
            <a:endParaRPr lang="en-US" sz="1800" dirty="0"/>
          </a:p>
        </p:txBody>
      </p:sp>
      <p:sp>
        <p:nvSpPr>
          <p:cNvPr id="18" name="Text 2"/>
          <p:cNvSpPr/>
          <p:nvPr/>
        </p:nvSpPr>
        <p:spPr>
          <a:xfrm>
            <a:off x="723900" y="2095500"/>
            <a:ext cx="5029200" cy="6858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Dedicated Lanes:</a:t>
            </a:r>
            <a:r>
              <a:rPr lang="en-US" sz="1200" dirty="0">
                <a:solidFill>
                  <a:srgbClr val="374151"/>
                </a:solidFill>
                <a:ea typeface="ui-sans-serif" pitchFamily="34" charset="-122"/>
                <a:cs typeface="ui-sans-serif" pitchFamily="34" charset="-120"/>
              </a:rPr>
              <a:t> Heavy vehicles (HCVs and MAVs) could benefit from dedicated lanes with wider approaches and enhanced FASTag readers</a:t>
            </a:r>
            <a:endParaRPr lang="en-US" sz="1200" dirty="0"/>
          </a:p>
        </p:txBody>
      </p:sp>
      <p:sp>
        <p:nvSpPr>
          <p:cNvPr id="19" name="Text 3"/>
          <p:cNvSpPr/>
          <p:nvPr/>
        </p:nvSpPr>
        <p:spPr>
          <a:xfrm>
            <a:off x="723900" y="2895600"/>
            <a:ext cx="5029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Lane Prioritization:</a:t>
            </a:r>
            <a:r>
              <a:rPr lang="en-US" sz="1200" dirty="0">
                <a:solidFill>
                  <a:srgbClr val="374151"/>
                </a:solidFill>
                <a:ea typeface="ui-sans-serif" pitchFamily="34" charset="-122"/>
                <a:cs typeface="ui-sans-serif" pitchFamily="34" charset="-120"/>
              </a:rPr>
              <a:t> Passenger vehicles should be prioritized in high-throughput lanes for efficient processing</a:t>
            </a:r>
            <a:endParaRPr lang="en-US" sz="1200" dirty="0"/>
          </a:p>
        </p:txBody>
      </p:sp>
      <p:sp>
        <p:nvSpPr>
          <p:cNvPr id="20" name="Text 4"/>
          <p:cNvSpPr/>
          <p:nvPr/>
        </p:nvSpPr>
        <p:spPr>
          <a:xfrm>
            <a:off x="723900" y="3467100"/>
            <a:ext cx="5029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Technology Enhancement:</a:t>
            </a:r>
            <a:r>
              <a:rPr lang="en-US" sz="1200" dirty="0">
                <a:solidFill>
                  <a:srgbClr val="374151"/>
                </a:solidFill>
                <a:ea typeface="ui-sans-serif" pitchFamily="34" charset="-122"/>
                <a:cs typeface="ui-sans-serif" pitchFamily="34" charset="-120"/>
              </a:rPr>
              <a:t> Improved FASTag readers and infrastructure can mitigate delays for all vehicle types</a:t>
            </a:r>
            <a:endParaRPr lang="en-US" sz="1200" dirty="0"/>
          </a:p>
        </p:txBody>
      </p:sp>
      <p:sp>
        <p:nvSpPr>
          <p:cNvPr id="21" name="Text 5"/>
          <p:cNvSpPr/>
          <p:nvPr/>
        </p:nvSpPr>
        <p:spPr>
          <a:xfrm>
            <a:off x="723900" y="4038600"/>
            <a:ext cx="5029200" cy="6858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Adaptive Management:</a:t>
            </a:r>
            <a:r>
              <a:rPr lang="en-US" sz="1200" dirty="0">
                <a:solidFill>
                  <a:srgbClr val="374151"/>
                </a:solidFill>
                <a:ea typeface="ui-sans-serif" pitchFamily="34" charset="-122"/>
                <a:cs typeface="ui-sans-serif" pitchFamily="34" charset="-120"/>
              </a:rPr>
              <a:t> Implementing adaptive lane assignment and real-time monitoring systems could boost operational efficiency</a:t>
            </a:r>
            <a:endParaRPr lang="en-US" sz="1200" dirty="0"/>
          </a:p>
        </p:txBody>
      </p:sp>
      <p:sp>
        <p:nvSpPr>
          <p:cNvPr id="22" name="Text 6"/>
          <p:cNvSpPr/>
          <p:nvPr/>
        </p:nvSpPr>
        <p:spPr>
          <a:xfrm>
            <a:off x="990600" y="5105400"/>
            <a:ext cx="4838700" cy="457200"/>
          </a:xfrm>
          <a:prstGeom prst="rect">
            <a:avLst/>
          </a:prstGeom>
          <a:noFill/>
          <a:ln/>
        </p:spPr>
        <p:txBody>
          <a:bodyPr vert="horz" wrap="square" lIns="0" tIns="0" rIns="0" bIns="0" rtlCol="0" anchor="t"/>
          <a:lstStyle/>
          <a:p>
            <a:pPr marL="0" indent="0">
              <a:lnSpc>
                <a:spcPts val="1800"/>
              </a:lnSpc>
              <a:buNone/>
            </a:pPr>
            <a:r>
              <a:rPr lang="en-US" sz="1200" dirty="0">
                <a:solidFill>
                  <a:srgbClr val="1E40AF"/>
                </a:solidFill>
                <a:ea typeface="ui-sans-serif" pitchFamily="34" charset="-122"/>
                <a:cs typeface="ui-sans-serif" pitchFamily="34" charset="-120"/>
              </a:rPr>
              <a:t> Heavy vehicles contribute disproportionately to toll plaza inefficiency due to longer and more variable service times.</a:t>
            </a:r>
            <a:endParaRPr lang="en-US" sz="1200" dirty="0"/>
          </a:p>
        </p:txBody>
      </p:sp>
      <p:sp>
        <p:nvSpPr>
          <p:cNvPr id="23" name="Text 7"/>
          <p:cNvSpPr/>
          <p:nvPr/>
        </p:nvSpPr>
        <p:spPr>
          <a:xfrm>
            <a:off x="7162800" y="1466850"/>
            <a:ext cx="4210705"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ea typeface="ui-sans-serif" pitchFamily="34" charset="-122"/>
                <a:cs typeface="ui-sans-serif" pitchFamily="34" charset="-120"/>
              </a:rPr>
              <a:t>Future Research Directions</a:t>
            </a:r>
            <a:endParaRPr lang="en-US" sz="1800" dirty="0"/>
          </a:p>
        </p:txBody>
      </p:sp>
      <p:sp>
        <p:nvSpPr>
          <p:cNvPr id="24" name="Text 8"/>
          <p:cNvSpPr/>
          <p:nvPr/>
        </p:nvSpPr>
        <p:spPr>
          <a:xfrm>
            <a:off x="6553200" y="2057400"/>
            <a:ext cx="5029200" cy="6858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Hybrid Models:</a:t>
            </a:r>
            <a:r>
              <a:rPr lang="en-US" sz="1200" dirty="0">
                <a:solidFill>
                  <a:srgbClr val="374151"/>
                </a:solidFill>
                <a:ea typeface="ui-sans-serif" pitchFamily="34" charset="-122"/>
                <a:cs typeface="ui-sans-serif" pitchFamily="34" charset="-120"/>
              </a:rPr>
              <a:t> Developing hybrid or lane-specific service time models that integrate descriptive measures and probabilistic fits</a:t>
            </a:r>
            <a:endParaRPr lang="en-US" sz="1200" dirty="0"/>
          </a:p>
        </p:txBody>
      </p:sp>
      <p:sp>
        <p:nvSpPr>
          <p:cNvPr id="25" name="Text 9"/>
          <p:cNvSpPr/>
          <p:nvPr/>
        </p:nvSpPr>
        <p:spPr>
          <a:xfrm>
            <a:off x="6553200" y="2628900"/>
            <a:ext cx="5029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Advanced Techniques:</a:t>
            </a:r>
            <a:r>
              <a:rPr lang="en-US" sz="1200" dirty="0">
                <a:solidFill>
                  <a:srgbClr val="374151"/>
                </a:solidFill>
                <a:ea typeface="ui-sans-serif" pitchFamily="34" charset="-122"/>
                <a:cs typeface="ui-sans-serif" pitchFamily="34" charset="-120"/>
              </a:rPr>
              <a:t> Exploring machine learning or simulation techniques to dynamically predict service times</a:t>
            </a:r>
            <a:endParaRPr lang="en-US" sz="1200" dirty="0"/>
          </a:p>
        </p:txBody>
      </p:sp>
      <p:sp>
        <p:nvSpPr>
          <p:cNvPr id="26" name="Text 10"/>
          <p:cNvSpPr/>
          <p:nvPr/>
        </p:nvSpPr>
        <p:spPr>
          <a:xfrm>
            <a:off x="6553200" y="3267075"/>
            <a:ext cx="5029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Driver Behavior:</a:t>
            </a:r>
            <a:r>
              <a:rPr lang="en-US" sz="1200" dirty="0">
                <a:solidFill>
                  <a:srgbClr val="374151"/>
                </a:solidFill>
                <a:ea typeface="ui-sans-serif" pitchFamily="34" charset="-122"/>
                <a:cs typeface="ui-sans-serif" pitchFamily="34" charset="-120"/>
              </a:rPr>
              <a:t> Considering driver behavior, traffic composition, and lane assignment strategies in models</a:t>
            </a:r>
            <a:endParaRPr lang="en-US" sz="1200" dirty="0"/>
          </a:p>
        </p:txBody>
      </p:sp>
      <p:sp>
        <p:nvSpPr>
          <p:cNvPr id="27" name="Text 11"/>
          <p:cNvSpPr/>
          <p:nvPr/>
        </p:nvSpPr>
        <p:spPr>
          <a:xfrm>
            <a:off x="6553200" y="3829050"/>
            <a:ext cx="5029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b="1" dirty="0">
                <a:solidFill>
                  <a:srgbClr val="374151"/>
                </a:solidFill>
                <a:ea typeface="ui-sans-serif" pitchFamily="34" charset="-122"/>
                <a:cs typeface="ui-sans-serif" pitchFamily="34" charset="-120"/>
              </a:rPr>
              <a:t>Validation:</a:t>
            </a:r>
            <a:r>
              <a:rPr lang="en-US" sz="1200" dirty="0">
                <a:solidFill>
                  <a:srgbClr val="374151"/>
                </a:solidFill>
                <a:ea typeface="ui-sans-serif" pitchFamily="34" charset="-122"/>
                <a:cs typeface="ui-sans-serif" pitchFamily="34" charset="-120"/>
              </a:rPr>
              <a:t> Validating findings with larger datasets across multiple toll plazas to generalize applicability</a:t>
            </a:r>
            <a:endParaRPr lang="en-US" sz="1200" dirty="0"/>
          </a:p>
        </p:txBody>
      </p:sp>
      <p:sp>
        <p:nvSpPr>
          <p:cNvPr id="28" name="Text 12"/>
          <p:cNvSpPr/>
          <p:nvPr/>
        </p:nvSpPr>
        <p:spPr>
          <a:xfrm>
            <a:off x="6838950" y="4722159"/>
            <a:ext cx="4838700" cy="685800"/>
          </a:xfrm>
          <a:prstGeom prst="rect">
            <a:avLst/>
          </a:prstGeom>
          <a:noFill/>
          <a:ln/>
        </p:spPr>
        <p:txBody>
          <a:bodyPr vert="horz" wrap="square" lIns="0" tIns="0" rIns="0" bIns="0" rtlCol="0" anchor="t"/>
          <a:lstStyle/>
          <a:p>
            <a:pPr marL="0" indent="0">
              <a:lnSpc>
                <a:spcPts val="1800"/>
              </a:lnSpc>
              <a:buNone/>
            </a:pPr>
            <a:r>
              <a:rPr lang="en-US" sz="1200" dirty="0">
                <a:solidFill>
                  <a:srgbClr val="166534"/>
                </a:solidFill>
                <a:ea typeface="ui-sans-serif" pitchFamily="34" charset="-122"/>
                <a:cs typeface="ui-sans-serif" pitchFamily="34" charset="-120"/>
              </a:rPr>
              <a:t> Future research could support the design of adaptive toll lane management systems based on vehicle type and traffic conditions.</a:t>
            </a:r>
            <a:endParaRPr lang="en-US" sz="1200" dirty="0"/>
          </a:p>
        </p:txBody>
      </p:sp>
      <p:sp>
        <p:nvSpPr>
          <p:cNvPr id="29" name="Text 13"/>
          <p:cNvSpPr/>
          <p:nvPr/>
        </p:nvSpPr>
        <p:spPr>
          <a:xfrm>
            <a:off x="552450" y="6157072"/>
            <a:ext cx="11125200" cy="533400"/>
          </a:xfrm>
          <a:prstGeom prst="rect">
            <a:avLst/>
          </a:prstGeom>
          <a:noFill/>
          <a:ln/>
        </p:spPr>
        <p:txBody>
          <a:bodyPr vert="horz" wrap="square" lIns="0" tIns="0" rIns="0" bIns="0" rtlCol="0" anchor="t"/>
          <a:lstStyle/>
          <a:p>
            <a:pPr marL="0" indent="0" algn="ctr">
              <a:lnSpc>
                <a:spcPts val="2100"/>
              </a:lnSpc>
              <a:buNone/>
            </a:pPr>
            <a:r>
              <a:rPr lang="en-US" sz="1500" dirty="0">
                <a:solidFill>
                  <a:srgbClr val="FFFFFF"/>
                </a:solidFill>
                <a:ea typeface="ui-sans-serif" pitchFamily="34" charset="-122"/>
                <a:cs typeface="ui-sans-serif" pitchFamily="34" charset="-120"/>
              </a:rPr>
              <a:t> This study provides empirical insights into factors affecting service time and proposes strategies to enhance the overall performance and reliability of India's electronic toll collection system.</a:t>
            </a:r>
            <a:endParaRPr lang="en-US" sz="1500" dirty="0"/>
          </a:p>
        </p:txBody>
      </p:sp>
      <p:sp>
        <p:nvSpPr>
          <p:cNvPr id="30" name="Text 14"/>
          <p:cNvSpPr/>
          <p:nvPr/>
        </p:nvSpPr>
        <p:spPr>
          <a:xfrm>
            <a:off x="381000" y="7162800"/>
            <a:ext cx="1998643"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ea typeface="ui-sans-serif" pitchFamily="34" charset="-122"/>
                <a:cs typeface="ui-sans-serif" pitchFamily="34" charset="-120"/>
              </a:rPr>
              <a:t>Report Date: 2025-10-27</a:t>
            </a:r>
            <a:endParaRPr lang="en-US" sz="1050" dirty="0"/>
          </a:p>
        </p:txBody>
      </p:sp>
      <p:sp>
        <p:nvSpPr>
          <p:cNvPr id="31" name="Text 15"/>
          <p:cNvSpPr/>
          <p:nvPr/>
        </p:nvSpPr>
        <p:spPr>
          <a:xfrm>
            <a:off x="10893028" y="7162800"/>
            <a:ext cx="1101566"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ea typeface="ui-sans-serif" pitchFamily="34" charset="-122"/>
                <a:cs typeface="ui-sans-serif" pitchFamily="34" charset="-120"/>
              </a:rPr>
              <a:t>Page 10 of 10</a:t>
            </a:r>
            <a:endParaRPr lang="en-US" sz="10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381000" y="838200"/>
            <a:ext cx="1219200" cy="38100"/>
          </a:xfrm>
          <a:prstGeom prst="rect">
            <a:avLst/>
          </a:prstGeom>
        </p:spPr>
      </p:pic>
      <p:sp>
        <p:nvSpPr>
          <p:cNvPr id="1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pitchFamily="34" charset="-122"/>
                <a:cs typeface="ui-sans-serif" pitchFamily="34" charset="-120"/>
              </a:rPr>
              <a:t>References</a:t>
            </a:r>
            <a:endParaRPr lang="en-US" sz="2700" dirty="0"/>
          </a:p>
        </p:txBody>
      </p:sp>
      <p:sp>
        <p:nvSpPr>
          <p:cNvPr id="40" name="Text 2">
            <a:extLst>
              <a:ext uri="{FF2B5EF4-FFF2-40B4-BE49-F238E27FC236}">
                <a16:creationId xmlns:a16="http://schemas.microsoft.com/office/drawing/2014/main" id="{B8518523-BC4D-434B-8921-E88DC2839ED7}"/>
              </a:ext>
            </a:extLst>
          </p:cNvPr>
          <p:cNvSpPr/>
          <p:nvPr/>
        </p:nvSpPr>
        <p:spPr>
          <a:xfrm>
            <a:off x="694764" y="952500"/>
            <a:ext cx="10932460" cy="5174876"/>
          </a:xfrm>
          <a:prstGeom prst="rect">
            <a:avLst/>
          </a:prstGeom>
          <a:noFill/>
          <a:ln/>
        </p:spPr>
        <p:txBody>
          <a:bodyPr vert="horz" wrap="square" lIns="0" tIns="0" rIns="0" bIns="0" rtlCol="0" anchor="t"/>
          <a:lstStyle/>
          <a:p>
            <a:pPr marL="171450" lvl="0" indent="-171450" algn="just">
              <a:buFont typeface="Arial" panose="020B0604020202020204" pitchFamily="34" charset="0"/>
              <a:buChar char="•"/>
            </a:pPr>
            <a:r>
              <a:rPr lang="en-IN" sz="1100" dirty="0"/>
              <a:t>Al-</a:t>
            </a:r>
            <a:r>
              <a:rPr lang="en-IN" sz="1100" dirty="0" err="1"/>
              <a:t>Deek</a:t>
            </a:r>
            <a:r>
              <a:rPr lang="en-IN" sz="1100" dirty="0"/>
              <a:t>, H., </a:t>
            </a:r>
            <a:r>
              <a:rPr lang="en-IN" sz="1100" dirty="0" err="1"/>
              <a:t>Klodzinski</a:t>
            </a:r>
            <a:r>
              <a:rPr lang="en-IN" sz="1100" dirty="0"/>
              <a:t>, J., &amp; Radwan, A. (1998). Evaluation of vehicle emissions at an electronic toll collection plaza. </a:t>
            </a:r>
            <a:r>
              <a:rPr lang="en-IN" sz="1100" i="1" dirty="0"/>
              <a:t>Proceedings of the 77th Annual Meeting of the Transportation Research Board</a:t>
            </a:r>
            <a:r>
              <a:rPr lang="en-IN" sz="1100" dirty="0"/>
              <a:t>. Washington, DC.</a:t>
            </a:r>
          </a:p>
          <a:p>
            <a:pPr marL="171450" lvl="0" indent="-171450" algn="just">
              <a:buFont typeface="Arial" panose="020B0604020202020204" pitchFamily="34" charset="0"/>
              <a:buChar char="•"/>
            </a:pPr>
            <a:r>
              <a:rPr lang="en-IN" sz="1100" dirty="0"/>
              <a:t>Al-</a:t>
            </a:r>
            <a:r>
              <a:rPr lang="en-IN" sz="1100" dirty="0" err="1"/>
              <a:t>Deek</a:t>
            </a:r>
            <a:r>
              <a:rPr lang="en-IN" sz="1100" dirty="0"/>
              <a:t>, H., &amp; Mohamed, A. A. (2000). Development of planning-level service time models for electronic toll collection systems. Transportation Research Record, 1710(1), 77–85.</a:t>
            </a:r>
          </a:p>
          <a:p>
            <a:pPr marL="171450" lvl="0" indent="-171450" algn="just">
              <a:buFont typeface="Arial" panose="020B0604020202020204" pitchFamily="34" charset="0"/>
              <a:buChar char="•"/>
            </a:pPr>
            <a:r>
              <a:rPr lang="en-IN" sz="1100" dirty="0" err="1"/>
              <a:t>Aycin</a:t>
            </a:r>
            <a:r>
              <a:rPr lang="en-IN" sz="1100" dirty="0"/>
              <a:t>, M. F. (2006). GENTOPS: A generic toll plaza simulation tool </a:t>
            </a:r>
            <a:r>
              <a:rPr lang="en-IN" sz="1100" i="1" dirty="0"/>
              <a:t>[Doctoral dissertation, University of Central Florida]. University of Central Florida Library.</a:t>
            </a:r>
            <a:endParaRPr lang="en-IN" sz="1100" dirty="0"/>
          </a:p>
          <a:p>
            <a:pPr marL="171450" lvl="0" indent="-171450" algn="just">
              <a:buFont typeface="Arial" panose="020B0604020202020204" pitchFamily="34" charset="0"/>
              <a:buChar char="•"/>
            </a:pPr>
            <a:r>
              <a:rPr lang="en-IN" sz="1100" dirty="0"/>
              <a:t>Bureau of Transportation Statistics. (2018).</a:t>
            </a:r>
            <a:r>
              <a:rPr lang="en-IN" sz="1100" i="1" dirty="0"/>
              <a:t> Toll facility operations and queueing performance. U.S. Department of Transportation.</a:t>
            </a:r>
            <a:endParaRPr lang="en-IN" sz="1100" dirty="0"/>
          </a:p>
          <a:p>
            <a:pPr marL="171450" lvl="0" indent="-171450" algn="just">
              <a:buFont typeface="Arial" panose="020B0604020202020204" pitchFamily="34" charset="0"/>
              <a:buChar char="•"/>
            </a:pPr>
            <a:r>
              <a:rPr lang="en-IN" sz="1100" dirty="0"/>
              <a:t>Cho, Y. J. (2005). Design and operation model for toll plaza based on driver </a:t>
            </a:r>
            <a:r>
              <a:rPr lang="en-IN" sz="1100" dirty="0" err="1"/>
              <a:t>behavior</a:t>
            </a:r>
            <a:r>
              <a:rPr lang="en-IN" sz="1100" dirty="0"/>
              <a:t> of lane selection: Focusing on applying the electronic toll collection </a:t>
            </a:r>
            <a:r>
              <a:rPr lang="en-IN" sz="1100" i="1" dirty="0"/>
              <a:t>system [Doctoral dissertation, </a:t>
            </a:r>
            <a:r>
              <a:rPr lang="en-IN" sz="1100" i="1" dirty="0" err="1"/>
              <a:t>Ajou</a:t>
            </a:r>
            <a:r>
              <a:rPr lang="en-IN" sz="1100" i="1" dirty="0"/>
              <a:t> University].</a:t>
            </a:r>
            <a:endParaRPr lang="en-IN" sz="1100" dirty="0"/>
          </a:p>
          <a:p>
            <a:pPr marL="171450" lvl="0" indent="-171450" algn="just">
              <a:buFont typeface="Arial" panose="020B0604020202020204" pitchFamily="34" charset="0"/>
              <a:buChar char="•"/>
            </a:pPr>
            <a:r>
              <a:rPr lang="en-IN" sz="1100" dirty="0"/>
              <a:t>Dijk, N. M., </a:t>
            </a:r>
            <a:r>
              <a:rPr lang="en-IN" sz="1100" dirty="0" err="1"/>
              <a:t>Hermans</a:t>
            </a:r>
            <a:r>
              <a:rPr lang="en-IN" sz="1100" dirty="0"/>
              <a:t>, M. D., </a:t>
            </a:r>
            <a:r>
              <a:rPr lang="en-IN" sz="1100" dirty="0" err="1"/>
              <a:t>Teunisse</a:t>
            </a:r>
            <a:r>
              <a:rPr lang="en-IN" sz="1100" dirty="0"/>
              <a:t>, M. J. G., &amp; Schuurman, H. (1999, December). Designing the </a:t>
            </a:r>
            <a:r>
              <a:rPr lang="en-IN" sz="1100" dirty="0" err="1"/>
              <a:t>Westerschelde</a:t>
            </a:r>
            <a:r>
              <a:rPr lang="en-IN" sz="1100" dirty="0"/>
              <a:t> tunnel toll plaza using a combination of queuing and simulation. In </a:t>
            </a:r>
            <a:r>
              <a:rPr lang="en-IN" sz="1100" i="1" dirty="0"/>
              <a:t>Proceedings of the Winter Simulation Conference</a:t>
            </a:r>
            <a:r>
              <a:rPr lang="en-IN" sz="1100" dirty="0"/>
              <a:t> (pp. 1272–1279). IEEE.</a:t>
            </a:r>
          </a:p>
          <a:p>
            <a:pPr marL="171450" lvl="0" indent="-171450" algn="just">
              <a:buFont typeface="Arial" panose="020B0604020202020204" pitchFamily="34" charset="0"/>
              <a:buChar char="•"/>
            </a:pPr>
            <a:r>
              <a:rPr lang="en-IN" sz="1100" dirty="0"/>
              <a:t>Gordon, R. L. (2004). Simulation-based evaluation of toll plaza operations </a:t>
            </a:r>
            <a:r>
              <a:rPr lang="en-IN" sz="1100" i="1" dirty="0"/>
              <a:t>[Master’s thesis, University of Central Florida]. University of Central Florida Library.</a:t>
            </a:r>
            <a:endParaRPr lang="en-IN" sz="1100" dirty="0"/>
          </a:p>
          <a:p>
            <a:pPr marL="171450" lvl="0" indent="-171450" algn="just">
              <a:buFont typeface="Arial" panose="020B0604020202020204" pitchFamily="34" charset="0"/>
              <a:buChar char="•"/>
            </a:pPr>
            <a:r>
              <a:rPr lang="en-IN" sz="1100" dirty="0" err="1"/>
              <a:t>Kepsutlu</a:t>
            </a:r>
            <a:r>
              <a:rPr lang="en-IN" sz="1100" dirty="0"/>
              <a:t>, N. (1986). Queuing on the toll booths of </a:t>
            </a:r>
            <a:r>
              <a:rPr lang="en-IN" sz="1100" dirty="0" err="1"/>
              <a:t>Bosphorus</a:t>
            </a:r>
            <a:r>
              <a:rPr lang="en-IN" sz="1100" dirty="0"/>
              <a:t> Bridge </a:t>
            </a:r>
            <a:r>
              <a:rPr lang="en-IN" sz="1100" i="1" dirty="0"/>
              <a:t>[Master’s thesis, </a:t>
            </a:r>
            <a:r>
              <a:rPr lang="en-IN" sz="1100" i="1" dirty="0" err="1"/>
              <a:t>Yıldız</a:t>
            </a:r>
            <a:r>
              <a:rPr lang="en-IN" sz="1100" i="1" dirty="0"/>
              <a:t> University].</a:t>
            </a:r>
            <a:endParaRPr lang="en-IN" sz="1100" dirty="0"/>
          </a:p>
          <a:p>
            <a:pPr marL="171450" lvl="0" indent="-171450" algn="just">
              <a:buFont typeface="Arial" panose="020B0604020202020204" pitchFamily="34" charset="0"/>
              <a:buChar char="•"/>
            </a:pPr>
            <a:r>
              <a:rPr lang="en-IN" sz="1100" dirty="0"/>
              <a:t>Kim, T. (1993). Application of queuing theory for estimating the required number of toll plaza lanes. </a:t>
            </a:r>
            <a:r>
              <a:rPr lang="en-IN" sz="1100" i="1" dirty="0"/>
              <a:t>Journal of Transportation Engineering, 119</a:t>
            </a:r>
            <a:r>
              <a:rPr lang="en-IN" sz="1100" dirty="0"/>
              <a:t>(1), 123–138. https://doi.org/10.1061/(ASCE)0733-947X(1993)119:1(123)</a:t>
            </a:r>
          </a:p>
          <a:p>
            <a:pPr marL="171450" lvl="0" indent="-171450" algn="just">
              <a:buFont typeface="Arial" panose="020B0604020202020204" pitchFamily="34" charset="0"/>
              <a:buChar char="•"/>
            </a:pPr>
            <a:r>
              <a:rPr lang="en-IN" sz="1100" dirty="0"/>
              <a:t>Kim, T. (1995). Service characteristics at toll plazas: Evaluating the Erlang distribution model. </a:t>
            </a:r>
            <a:r>
              <a:rPr lang="en-IN" sz="1100" i="1" dirty="0"/>
              <a:t>Transportation Research Record, 1482</a:t>
            </a:r>
            <a:r>
              <a:rPr lang="en-IN" sz="1100" dirty="0"/>
              <a:t>(1), 47–55.</a:t>
            </a:r>
          </a:p>
          <a:p>
            <a:pPr marL="171450" lvl="0" indent="-171450" algn="just">
              <a:buFont typeface="Arial" panose="020B0604020202020204" pitchFamily="34" charset="0"/>
              <a:buChar char="•"/>
            </a:pPr>
            <a:r>
              <a:rPr lang="en-IN" sz="1100" dirty="0" err="1"/>
              <a:t>Klodzinski</a:t>
            </a:r>
            <a:r>
              <a:rPr lang="en-IN" sz="1100" dirty="0"/>
              <a:t>, J., &amp; Al-</a:t>
            </a:r>
            <a:r>
              <a:rPr lang="en-IN" sz="1100" dirty="0" err="1"/>
              <a:t>Deek</a:t>
            </a:r>
            <a:r>
              <a:rPr lang="en-IN" sz="1100" dirty="0"/>
              <a:t>, H. (2002). </a:t>
            </a:r>
            <a:r>
              <a:rPr lang="en-IN" sz="1100" dirty="0" err="1"/>
              <a:t>Modeling</a:t>
            </a:r>
            <a:r>
              <a:rPr lang="en-IN" sz="1100" dirty="0"/>
              <a:t> and evaluation of toll plaza operations. </a:t>
            </a:r>
            <a:r>
              <a:rPr lang="en-IN" sz="1100" i="1" dirty="0"/>
              <a:t>Journal of Transportation Engineering, 128</a:t>
            </a:r>
            <a:r>
              <a:rPr lang="en-IN" sz="1100" dirty="0"/>
              <a:t>(3), 245–252. https://doi.org/10.1061/(ASCE)0733-947X(2002)128:3(245)</a:t>
            </a:r>
          </a:p>
          <a:p>
            <a:pPr marL="171450" lvl="0" indent="-171450" algn="just">
              <a:buFont typeface="Arial" panose="020B0604020202020204" pitchFamily="34" charset="0"/>
              <a:buChar char="•"/>
            </a:pPr>
            <a:r>
              <a:rPr lang="en-IN" sz="1100" dirty="0"/>
              <a:t>Korea Expressway Corporation. (2009). </a:t>
            </a:r>
            <a:r>
              <a:rPr lang="en-IN" sz="1100" i="1" dirty="0"/>
              <a:t>Korea Expressway design manual</a:t>
            </a:r>
            <a:r>
              <a:rPr lang="en-IN" sz="1100" dirty="0"/>
              <a:t>.</a:t>
            </a:r>
          </a:p>
          <a:p>
            <a:pPr marL="171450" lvl="0" indent="-171450" algn="just">
              <a:buFont typeface="Arial" panose="020B0604020202020204" pitchFamily="34" charset="0"/>
              <a:buChar char="•"/>
            </a:pPr>
            <a:r>
              <a:rPr lang="en-IN" sz="1100" dirty="0"/>
              <a:t>Ma, X., Wang, Y., &amp; Liu, C. (2019). Analysis of service time variability at electronic toll collection facilities. Journal of Advanced Transportation, 2019, 1–10.</a:t>
            </a:r>
          </a:p>
          <a:p>
            <a:pPr marL="171450" lvl="0" indent="-171450" algn="just">
              <a:buFont typeface="Arial" panose="020B0604020202020204" pitchFamily="34" charset="0"/>
              <a:buChar char="•"/>
            </a:pPr>
            <a:r>
              <a:rPr lang="en-IN" sz="1100" dirty="0"/>
              <a:t>Lee, S., Kim, H., &amp; Park, J. (2011). Statistical </a:t>
            </a:r>
            <a:r>
              <a:rPr lang="en-IN" sz="1100" dirty="0" err="1"/>
              <a:t>modeling</a:t>
            </a:r>
            <a:r>
              <a:rPr lang="en-IN" sz="1100" dirty="0"/>
              <a:t> of toll plaza service times. </a:t>
            </a:r>
            <a:r>
              <a:rPr lang="en-IN" sz="1100" i="1" dirty="0"/>
              <a:t>KSCE Journal of Civil Engineering, 15</a:t>
            </a:r>
            <a:r>
              <a:rPr lang="en-IN" sz="1100" dirty="0"/>
              <a:t>(6), 1025–1033. https://doi.org/10.1007/s12205-011-1256-3</a:t>
            </a:r>
          </a:p>
          <a:p>
            <a:pPr marL="171450" lvl="0" indent="-171450" algn="just">
              <a:buFont typeface="Arial" panose="020B0604020202020204" pitchFamily="34" charset="0"/>
              <a:buChar char="•"/>
            </a:pPr>
            <a:r>
              <a:rPr lang="en-IN" sz="1100" dirty="0"/>
              <a:t>Lin, F. B., &amp; </a:t>
            </a:r>
            <a:r>
              <a:rPr lang="en-IN" sz="1100" dirty="0" err="1"/>
              <a:t>Su</a:t>
            </a:r>
            <a:r>
              <a:rPr lang="en-IN" sz="1100" dirty="0"/>
              <a:t>, C. C. (1994). Analysis of service times for different payment methods at toll plazas. </a:t>
            </a:r>
            <a:r>
              <a:rPr lang="en-IN" sz="1100" i="1" dirty="0"/>
              <a:t>Transportation Research Record, 1457</a:t>
            </a:r>
            <a:r>
              <a:rPr lang="en-IN" sz="1100" dirty="0"/>
              <a:t>(1), 56–62.</a:t>
            </a:r>
          </a:p>
          <a:p>
            <a:pPr marL="171450" lvl="0" indent="-171450" algn="just">
              <a:buFont typeface="Arial" panose="020B0604020202020204" pitchFamily="34" charset="0"/>
              <a:buChar char="•"/>
            </a:pPr>
            <a:r>
              <a:rPr lang="en-IN" sz="1100" dirty="0" err="1"/>
              <a:t>Navandar</a:t>
            </a:r>
            <a:r>
              <a:rPr lang="en-IN" sz="1100" dirty="0"/>
              <a:t>, Y., Singh, S., &amp; </a:t>
            </a:r>
            <a:r>
              <a:rPr lang="en-IN" sz="1100" dirty="0" err="1"/>
              <a:t>Arkatkar</a:t>
            </a:r>
            <a:r>
              <a:rPr lang="en-IN" sz="1100" dirty="0"/>
              <a:t>, S. S. (2018). </a:t>
            </a:r>
            <a:r>
              <a:rPr lang="en-IN" sz="1100" dirty="0" err="1"/>
              <a:t>Modeling</a:t>
            </a:r>
            <a:r>
              <a:rPr lang="en-IN" sz="1100" dirty="0"/>
              <a:t> service times at Indian toll plazas under heterogeneous traffic conditions. </a:t>
            </a:r>
            <a:r>
              <a:rPr lang="en-IN" sz="1100" i="1" dirty="0"/>
              <a:t>Transportation Research Procedia, 34</a:t>
            </a:r>
            <a:r>
              <a:rPr lang="en-IN" sz="1100" dirty="0"/>
              <a:t>, 125–132. https://doi.org/10.1016/j.trpro.2018.12.032</a:t>
            </a:r>
          </a:p>
          <a:p>
            <a:pPr marL="171450" lvl="0" indent="-171450" algn="just">
              <a:buFont typeface="Arial" panose="020B0604020202020204" pitchFamily="34" charset="0"/>
              <a:buChar char="•"/>
            </a:pPr>
            <a:r>
              <a:rPr lang="en-IN" sz="1100" dirty="0" err="1"/>
              <a:t>Nezamuddin</a:t>
            </a:r>
            <a:r>
              <a:rPr lang="en-IN" sz="1100" dirty="0"/>
              <a:t>, N., &amp; Al-</a:t>
            </a:r>
            <a:r>
              <a:rPr lang="en-IN" sz="1100" dirty="0" err="1"/>
              <a:t>Deek</a:t>
            </a:r>
            <a:r>
              <a:rPr lang="en-IN" sz="1100" dirty="0"/>
              <a:t>, H. (2008). PARAMICS simulation of toll plaza operations. </a:t>
            </a:r>
            <a:r>
              <a:rPr lang="en-IN" sz="1100" i="1" dirty="0"/>
              <a:t>Journal of Transportation Systems Engineering and Information Technology, 8</a:t>
            </a:r>
            <a:r>
              <a:rPr lang="en-IN" sz="1100" dirty="0"/>
              <a:t>(4), 93–101. https://doi.org/10.1016/S1570-6672(09)60015-8</a:t>
            </a:r>
          </a:p>
          <a:p>
            <a:pPr marL="171450" lvl="0" indent="-171450" algn="just">
              <a:buFont typeface="Arial" panose="020B0604020202020204" pitchFamily="34" charset="0"/>
              <a:buChar char="•"/>
            </a:pPr>
            <a:r>
              <a:rPr lang="en-IN" sz="1100" dirty="0"/>
              <a:t>Oliveira, L. K., &amp; </a:t>
            </a:r>
            <a:r>
              <a:rPr lang="en-IN" sz="1100" dirty="0" err="1"/>
              <a:t>Cybis</a:t>
            </a:r>
            <a:r>
              <a:rPr lang="en-IN" sz="1100" dirty="0"/>
              <a:t>, H. B. B. (2006). The influence of transaction characteristics on toll service times. </a:t>
            </a:r>
            <a:r>
              <a:rPr lang="en-IN" sz="1100" i="1" dirty="0"/>
              <a:t>Transportation Research Part A: Policy and Practice, 40</a:t>
            </a:r>
            <a:r>
              <a:rPr lang="en-IN" sz="1100" dirty="0"/>
              <a:t>(9), 689–702. https://doi.org/10.1016/j.tra.2005.11.002</a:t>
            </a:r>
          </a:p>
          <a:p>
            <a:pPr marL="171450" lvl="0" indent="-171450" algn="just">
              <a:buFont typeface="Arial" panose="020B0604020202020204" pitchFamily="34" charset="0"/>
              <a:buChar char="•"/>
            </a:pPr>
            <a:r>
              <a:rPr lang="en-IN" sz="1100" dirty="0" err="1"/>
              <a:t>Parsula</a:t>
            </a:r>
            <a:r>
              <a:rPr lang="en-IN" sz="1100" dirty="0"/>
              <a:t>, S. (1999). Payment method analysis in toll plazas </a:t>
            </a:r>
            <a:r>
              <a:rPr lang="en-IN" sz="1100" i="1" dirty="0"/>
              <a:t>[Master’s thesis, University of Central Florida]. University of Central Florida Library.</a:t>
            </a:r>
            <a:endParaRPr lang="en-IN" sz="1100" dirty="0"/>
          </a:p>
          <a:p>
            <a:pPr marL="171450" lvl="0" indent="-171450" algn="just">
              <a:buFont typeface="Arial" panose="020B0604020202020204" pitchFamily="34" charset="0"/>
              <a:buChar char="•"/>
            </a:pPr>
            <a:r>
              <a:rPr lang="en-IN" sz="1100" dirty="0"/>
              <a:t>Woo, T. H., &amp; </a:t>
            </a:r>
            <a:r>
              <a:rPr lang="en-IN" sz="1100" dirty="0" err="1"/>
              <a:t>Hoel</a:t>
            </a:r>
            <a:r>
              <a:rPr lang="en-IN" sz="1100" dirty="0"/>
              <a:t>, L. A. (1991). Effect of demand on toll service times. </a:t>
            </a:r>
            <a:r>
              <a:rPr lang="en-IN" sz="1100" i="1" dirty="0"/>
              <a:t>Transportation Research Record, 1320</a:t>
            </a:r>
            <a:r>
              <a:rPr lang="en-IN" sz="1100" dirty="0"/>
              <a:t>(1), 77–84.</a:t>
            </a:r>
          </a:p>
          <a:p>
            <a:pPr marL="171450" lvl="0" indent="-171450" algn="just">
              <a:buFont typeface="Arial" panose="020B0604020202020204" pitchFamily="34" charset="0"/>
              <a:buChar char="•"/>
            </a:pPr>
            <a:r>
              <a:rPr lang="en-IN" sz="1100" dirty="0" err="1"/>
              <a:t>Zarrillo</a:t>
            </a:r>
            <a:r>
              <a:rPr lang="en-IN" sz="1100" dirty="0"/>
              <a:t>, M. L., &amp; Radwan, E. (2009). SHAKER: Simulation of highway and arterial knowledge for evaluating road toll systems. </a:t>
            </a:r>
            <a:r>
              <a:rPr lang="en-IN" sz="1100" i="1" dirty="0"/>
              <a:t>Simulation Modelling Practice and Theory, 17</a:t>
            </a:r>
            <a:r>
              <a:rPr lang="en-IN" sz="1100" dirty="0"/>
              <a:t>(3), 484–498. https://doi.org/10.1016/j.simpat.2008.10.012</a:t>
            </a:r>
          </a:p>
        </p:txBody>
      </p:sp>
    </p:spTree>
    <p:extLst>
      <p:ext uri="{BB962C8B-B14F-4D97-AF65-F5344CB8AC3E}">
        <p14:creationId xmlns:p14="http://schemas.microsoft.com/office/powerpoint/2010/main" val="265583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15054-6C97-42F1-94BA-50FBBC52D2E6}"/>
              </a:ext>
            </a:extLst>
          </p:cNvPr>
          <p:cNvPicPr>
            <a:picLocks noChangeAspect="1"/>
          </p:cNvPicPr>
          <p:nvPr/>
        </p:nvPicPr>
        <p:blipFill>
          <a:blip r:embed="rId2"/>
          <a:stretch>
            <a:fillRect/>
          </a:stretch>
        </p:blipFill>
        <p:spPr>
          <a:xfrm>
            <a:off x="3097866" y="573740"/>
            <a:ext cx="5996267" cy="2125259"/>
          </a:xfrm>
          <a:prstGeom prst="rect">
            <a:avLst/>
          </a:prstGeom>
        </p:spPr>
      </p:pic>
      <p:sp>
        <p:nvSpPr>
          <p:cNvPr id="4" name="TextBox 3">
            <a:extLst>
              <a:ext uri="{FF2B5EF4-FFF2-40B4-BE49-F238E27FC236}">
                <a16:creationId xmlns:a16="http://schemas.microsoft.com/office/drawing/2014/main" id="{61A5F0EE-D883-44EF-A7EE-0226D2067296}"/>
              </a:ext>
            </a:extLst>
          </p:cNvPr>
          <p:cNvSpPr txBox="1"/>
          <p:nvPr/>
        </p:nvSpPr>
        <p:spPr>
          <a:xfrm>
            <a:off x="4787153" y="3070412"/>
            <a:ext cx="3148939" cy="923330"/>
          </a:xfrm>
          <a:prstGeom prst="rect">
            <a:avLst/>
          </a:prstGeom>
          <a:noFill/>
        </p:spPr>
        <p:txBody>
          <a:bodyPr wrap="none" rtlCol="0">
            <a:spAutoFit/>
          </a:bodyPr>
          <a:lstStyle/>
          <a:p>
            <a:r>
              <a:rPr lang="en-US" sz="5400" b="1" dirty="0">
                <a:ln w="6600">
                  <a:solidFill>
                    <a:srgbClr val="FF0000"/>
                  </a:solidFill>
                  <a:prstDash val="solid"/>
                </a:ln>
                <a:solidFill>
                  <a:schemeClr val="accent4">
                    <a:lumMod val="40000"/>
                    <a:lumOff val="60000"/>
                  </a:schemeClr>
                </a:solidFill>
                <a:effectLst>
                  <a:outerShdw dist="38100" dir="2700000" algn="tl" rotWithShape="0">
                    <a:schemeClr val="accent2"/>
                  </a:outerShdw>
                </a:effectLst>
              </a:rPr>
              <a:t>Thank You</a:t>
            </a:r>
            <a:endParaRPr lang="en-IN" sz="5400" b="1" dirty="0">
              <a:ln w="6600">
                <a:solidFill>
                  <a:srgbClr val="FF0000"/>
                </a:solidFill>
                <a:prstDash val="solid"/>
              </a:ln>
              <a:solidFill>
                <a:schemeClr val="accent4">
                  <a:lumMod val="40000"/>
                  <a:lumOff val="60000"/>
                </a:schemeClr>
              </a:solidFill>
              <a:effectLst>
                <a:outerShdw dist="38100" dir="2700000" algn="tl" rotWithShape="0">
                  <a:schemeClr val="accent2"/>
                </a:outerShdw>
              </a:effectLst>
            </a:endParaRPr>
          </a:p>
        </p:txBody>
      </p:sp>
    </p:spTree>
    <p:extLst>
      <p:ext uri="{BB962C8B-B14F-4D97-AF65-F5344CB8AC3E}">
        <p14:creationId xmlns:p14="http://schemas.microsoft.com/office/powerpoint/2010/main" val="386905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8867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81100"/>
            <a:ext cx="9319364" cy="4724400"/>
          </a:xfrm>
          <a:prstGeom prst="rect">
            <a:avLst/>
          </a:prstGeom>
        </p:spPr>
      </p:pic>
      <p:sp>
        <p:nvSpPr>
          <p:cNvPr id="12"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Content</a:t>
            </a:r>
            <a:endParaRPr lang="en-US" sz="2700" dirty="0">
              <a:ea typeface="ui-sans-serif"/>
            </a:endParaRPr>
          </a:p>
        </p:txBody>
      </p:sp>
      <p:sp>
        <p:nvSpPr>
          <p:cNvPr id="14" name="Text 2"/>
          <p:cNvSpPr/>
          <p:nvPr/>
        </p:nvSpPr>
        <p:spPr>
          <a:xfrm>
            <a:off x="1047750" y="1714500"/>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ea typeface="ui-sans-serif" pitchFamily="34" charset="-122"/>
                <a:cs typeface="ui-sans-serif" pitchFamily="34" charset="-120"/>
              </a:rPr>
              <a:t>Introduction and Background</a:t>
            </a:r>
            <a:endParaRPr lang="en-US" dirty="0"/>
          </a:p>
        </p:txBody>
      </p:sp>
      <p:sp>
        <p:nvSpPr>
          <p:cNvPr id="15" name="Text 3"/>
          <p:cNvSpPr/>
          <p:nvPr/>
        </p:nvSpPr>
        <p:spPr>
          <a:xfrm>
            <a:off x="1047750" y="2247900"/>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ea typeface="ui-sans-serif" pitchFamily="34" charset="-122"/>
                <a:cs typeface="ui-sans-serif" pitchFamily="34" charset="-120"/>
              </a:rPr>
              <a:t>Literature Review</a:t>
            </a:r>
            <a:endParaRPr lang="en-US" dirty="0"/>
          </a:p>
        </p:txBody>
      </p:sp>
      <p:sp>
        <p:nvSpPr>
          <p:cNvPr id="16" name="Text 4"/>
          <p:cNvSpPr/>
          <p:nvPr/>
        </p:nvSpPr>
        <p:spPr>
          <a:xfrm>
            <a:off x="1047750" y="2781300"/>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t>Research Methodology</a:t>
            </a:r>
          </a:p>
        </p:txBody>
      </p:sp>
      <p:sp>
        <p:nvSpPr>
          <p:cNvPr id="17" name="Text 5"/>
          <p:cNvSpPr/>
          <p:nvPr/>
        </p:nvSpPr>
        <p:spPr>
          <a:xfrm>
            <a:off x="1047750" y="3201761"/>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ea typeface="ui-sans-serif"/>
                <a:cs typeface="ui-sans-serif" pitchFamily="34" charset="-120"/>
              </a:rPr>
              <a:t>Data Analysis and Result</a:t>
            </a:r>
            <a:endParaRPr lang="en-US" dirty="0">
              <a:ea typeface="ui-sans-serif"/>
            </a:endParaRPr>
          </a:p>
        </p:txBody>
      </p:sp>
      <p:sp>
        <p:nvSpPr>
          <p:cNvPr id="35" name="Text 5">
            <a:extLst>
              <a:ext uri="{FF2B5EF4-FFF2-40B4-BE49-F238E27FC236}">
                <a16:creationId xmlns:a16="http://schemas.microsoft.com/office/drawing/2014/main" id="{1A262A18-CE0B-4FC3-9BF5-3659014A2BFA}"/>
              </a:ext>
            </a:extLst>
          </p:cNvPr>
          <p:cNvSpPr/>
          <p:nvPr/>
        </p:nvSpPr>
        <p:spPr>
          <a:xfrm>
            <a:off x="1047750" y="3658961"/>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ea typeface="ui-sans-serif" pitchFamily="34" charset="-122"/>
                <a:cs typeface="ui-sans-serif" pitchFamily="34" charset="-120"/>
              </a:rPr>
              <a:t>Conclusion and Future Scope</a:t>
            </a:r>
            <a:endParaRPr lang="en-US" dirty="0"/>
          </a:p>
        </p:txBody>
      </p:sp>
      <p:sp>
        <p:nvSpPr>
          <p:cNvPr id="36" name="Text 5">
            <a:extLst>
              <a:ext uri="{FF2B5EF4-FFF2-40B4-BE49-F238E27FC236}">
                <a16:creationId xmlns:a16="http://schemas.microsoft.com/office/drawing/2014/main" id="{84493FA5-68E1-4E3E-8001-9AC5F040FAEC}"/>
              </a:ext>
            </a:extLst>
          </p:cNvPr>
          <p:cNvSpPr/>
          <p:nvPr/>
        </p:nvSpPr>
        <p:spPr>
          <a:xfrm>
            <a:off x="1047750" y="4098471"/>
            <a:ext cx="4629150" cy="457200"/>
          </a:xfrm>
          <a:prstGeom prst="rect">
            <a:avLst/>
          </a:prstGeom>
          <a:noFill/>
          <a:ln/>
        </p:spPr>
        <p:txBody>
          <a:bodyPr vert="horz" wrap="square" lIns="0" tIns="0" rIns="0" bIns="0" rtlCol="0" anchor="t"/>
          <a:lstStyle/>
          <a:p>
            <a:pPr marL="342900" indent="-342900" algn="l">
              <a:lnSpc>
                <a:spcPts val="1800"/>
              </a:lnSpc>
              <a:buSzPct val="100000"/>
              <a:buChar char="•"/>
            </a:pPr>
            <a:r>
              <a:rPr lang="en-US" dirty="0">
                <a:ea typeface="ui-sans-serif" pitchFamily="34" charset="-122"/>
                <a:cs typeface="ui-sans-serif" pitchFamily="34" charset="-120"/>
              </a:rPr>
              <a:t>References</a:t>
            </a:r>
            <a:endParaRPr lang="en-US" dirty="0"/>
          </a:p>
        </p:txBody>
      </p:sp>
    </p:spTree>
    <p:extLst>
      <p:ext uri="{BB962C8B-B14F-4D97-AF65-F5344CB8AC3E}">
        <p14:creationId xmlns:p14="http://schemas.microsoft.com/office/powerpoint/2010/main" val="18172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8867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81100"/>
            <a:ext cx="5486400" cy="2781300"/>
          </a:xfrm>
          <a:prstGeom prst="rect">
            <a:avLst/>
          </a:prstGeom>
        </p:spPr>
      </p:pic>
      <p:pic>
        <p:nvPicPr>
          <p:cNvPr id="5" name="Image 3" descr="preencoded.png"/>
          <p:cNvPicPr>
            <a:picLocks noChangeAspect="1"/>
          </p:cNvPicPr>
          <p:nvPr/>
        </p:nvPicPr>
        <p:blipFill>
          <a:blip r:embed="rId6"/>
          <a:stretch>
            <a:fillRect/>
          </a:stretch>
        </p:blipFill>
        <p:spPr>
          <a:xfrm>
            <a:off x="571500" y="1371600"/>
            <a:ext cx="323850" cy="342900"/>
          </a:xfrm>
          <a:prstGeom prst="rect">
            <a:avLst/>
          </a:prstGeom>
        </p:spPr>
      </p:pic>
      <p:pic>
        <p:nvPicPr>
          <p:cNvPr id="6" name="Image 4" descr="preencoded.png"/>
          <p:cNvPicPr>
            <a:picLocks noChangeAspect="1"/>
          </p:cNvPicPr>
          <p:nvPr/>
        </p:nvPicPr>
        <p:blipFill>
          <a:blip r:embed="rId7"/>
          <a:stretch>
            <a:fillRect/>
          </a:stretch>
        </p:blipFill>
        <p:spPr>
          <a:xfrm>
            <a:off x="381000" y="4191000"/>
            <a:ext cx="5486400" cy="2895600"/>
          </a:xfrm>
          <a:prstGeom prst="rect">
            <a:avLst/>
          </a:prstGeom>
        </p:spPr>
      </p:pic>
      <p:pic>
        <p:nvPicPr>
          <p:cNvPr id="7" name="Image 5" descr="preencoded.png"/>
          <p:cNvPicPr>
            <a:picLocks noChangeAspect="1"/>
          </p:cNvPicPr>
          <p:nvPr/>
        </p:nvPicPr>
        <p:blipFill>
          <a:blip r:embed="rId8"/>
          <a:stretch>
            <a:fillRect/>
          </a:stretch>
        </p:blipFill>
        <p:spPr>
          <a:xfrm>
            <a:off x="571500" y="4381500"/>
            <a:ext cx="247650" cy="342900"/>
          </a:xfrm>
          <a:prstGeom prst="rect">
            <a:avLst/>
          </a:prstGeom>
        </p:spPr>
      </p:pic>
      <p:pic>
        <p:nvPicPr>
          <p:cNvPr id="8" name="Image 6" descr="preencoded.png"/>
          <p:cNvPicPr>
            <a:picLocks noChangeAspect="1"/>
          </p:cNvPicPr>
          <p:nvPr/>
        </p:nvPicPr>
        <p:blipFill>
          <a:blip r:embed="rId9"/>
          <a:stretch>
            <a:fillRect/>
          </a:stretch>
        </p:blipFill>
        <p:spPr>
          <a:xfrm>
            <a:off x="6324600" y="1181100"/>
            <a:ext cx="5486400" cy="5905500"/>
          </a:xfrm>
          <a:prstGeom prst="rect">
            <a:avLst/>
          </a:prstGeom>
        </p:spPr>
      </p:pic>
      <p:pic>
        <p:nvPicPr>
          <p:cNvPr id="9" name="Image 7" descr="preencoded.png"/>
          <p:cNvPicPr>
            <a:picLocks noChangeAspect="1"/>
          </p:cNvPicPr>
          <p:nvPr/>
        </p:nvPicPr>
        <p:blipFill>
          <a:blip r:embed="rId10"/>
          <a:stretch>
            <a:fillRect/>
          </a:stretch>
        </p:blipFill>
        <p:spPr>
          <a:xfrm>
            <a:off x="6515100" y="1371600"/>
            <a:ext cx="285750" cy="342900"/>
          </a:xfrm>
          <a:prstGeom prst="rect">
            <a:avLst/>
          </a:prstGeom>
        </p:spPr>
      </p:pic>
      <p:pic>
        <p:nvPicPr>
          <p:cNvPr id="10" name="Image 8" descr="preencoded.png"/>
          <p:cNvPicPr>
            <a:picLocks noChangeAspect="1"/>
          </p:cNvPicPr>
          <p:nvPr/>
        </p:nvPicPr>
        <p:blipFill>
          <a:blip r:embed="rId11"/>
          <a:stretch>
            <a:fillRect/>
          </a:stretch>
        </p:blipFill>
        <p:spPr>
          <a:xfrm>
            <a:off x="6953250" y="4724400"/>
            <a:ext cx="4667250" cy="762000"/>
          </a:xfrm>
          <a:prstGeom prst="rect">
            <a:avLst/>
          </a:prstGeom>
        </p:spPr>
      </p:pic>
      <p:pic>
        <p:nvPicPr>
          <p:cNvPr id="11" name="Image 9" descr="preencoded.png"/>
          <p:cNvPicPr>
            <a:picLocks noChangeAspect="1"/>
          </p:cNvPicPr>
          <p:nvPr/>
        </p:nvPicPr>
        <p:blipFill>
          <a:blip r:embed="rId12"/>
          <a:stretch>
            <a:fillRect/>
          </a:stretch>
        </p:blipFill>
        <p:spPr>
          <a:xfrm>
            <a:off x="7105650" y="4905375"/>
            <a:ext cx="114300" cy="152400"/>
          </a:xfrm>
          <a:prstGeom prst="rect">
            <a:avLst/>
          </a:prstGeom>
        </p:spPr>
      </p:pic>
      <p:sp>
        <p:nvSpPr>
          <p:cNvPr id="12"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Introduction and Background</a:t>
            </a:r>
            <a:endParaRPr lang="en-US" sz="2700" dirty="0">
              <a:ea typeface="ui-sans-serif"/>
            </a:endParaRPr>
          </a:p>
        </p:txBody>
      </p:sp>
      <p:sp>
        <p:nvSpPr>
          <p:cNvPr id="13" name="Text 1"/>
          <p:cNvSpPr/>
          <p:nvPr/>
        </p:nvSpPr>
        <p:spPr>
          <a:xfrm>
            <a:off x="1047750" y="1371600"/>
            <a:ext cx="462915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Study Background</a:t>
            </a:r>
            <a:endParaRPr lang="en-US" sz="1500" dirty="0">
              <a:ea typeface="ui-sans-serif"/>
            </a:endParaRPr>
          </a:p>
        </p:txBody>
      </p:sp>
      <p:sp>
        <p:nvSpPr>
          <p:cNvPr id="14" name="Text 2"/>
          <p:cNvSpPr/>
          <p:nvPr/>
        </p:nvSpPr>
        <p:spPr>
          <a:xfrm>
            <a:off x="1047750" y="1714500"/>
            <a:ext cx="46291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India's urban and infrastructural growth has increased travel demand on national and state highways</a:t>
            </a:r>
            <a:endParaRPr lang="en-US" sz="1200" dirty="0">
              <a:ea typeface="ui-sans-serif"/>
            </a:endParaRPr>
          </a:p>
        </p:txBody>
      </p:sp>
      <p:sp>
        <p:nvSpPr>
          <p:cNvPr id="15" name="Text 3"/>
          <p:cNvSpPr/>
          <p:nvPr/>
        </p:nvSpPr>
        <p:spPr>
          <a:xfrm>
            <a:off x="1047750" y="2247900"/>
            <a:ext cx="46291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Public-Private Partnership (PPP) model is preferred for highway development</a:t>
            </a:r>
            <a:endParaRPr lang="en-US" sz="1200" dirty="0">
              <a:ea typeface="ui-sans-serif"/>
            </a:endParaRPr>
          </a:p>
        </p:txBody>
      </p:sp>
      <p:sp>
        <p:nvSpPr>
          <p:cNvPr id="16" name="Text 4"/>
          <p:cNvSpPr/>
          <p:nvPr/>
        </p:nvSpPr>
        <p:spPr>
          <a:xfrm>
            <a:off x="1047750" y="2781300"/>
            <a:ext cx="46291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Private concessionaires recover investments through toll collection</a:t>
            </a:r>
            <a:endParaRPr lang="en-US" sz="1200" dirty="0">
              <a:ea typeface="ui-sans-serif"/>
            </a:endParaRPr>
          </a:p>
        </p:txBody>
      </p:sp>
      <p:sp>
        <p:nvSpPr>
          <p:cNvPr id="17" name="Text 5"/>
          <p:cNvSpPr/>
          <p:nvPr/>
        </p:nvSpPr>
        <p:spPr>
          <a:xfrm>
            <a:off x="1047750" y="3314700"/>
            <a:ext cx="46291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Operational efficiency of toll plazas is crucial for smooth traffic flow</a:t>
            </a:r>
            <a:endParaRPr lang="en-US" sz="1200" dirty="0">
              <a:ea typeface="ui-sans-serif"/>
            </a:endParaRPr>
          </a:p>
        </p:txBody>
      </p:sp>
      <p:sp>
        <p:nvSpPr>
          <p:cNvPr id="18" name="Text 6"/>
          <p:cNvSpPr/>
          <p:nvPr/>
        </p:nvSpPr>
        <p:spPr>
          <a:xfrm>
            <a:off x="971550" y="4381500"/>
            <a:ext cx="470535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FASTag System</a:t>
            </a:r>
            <a:endParaRPr lang="en-US" sz="1500" dirty="0">
              <a:ea typeface="ui-sans-serif"/>
            </a:endParaRPr>
          </a:p>
        </p:txBody>
      </p:sp>
      <p:sp>
        <p:nvSpPr>
          <p:cNvPr id="19" name="Text 7"/>
          <p:cNvSpPr/>
          <p:nvPr/>
        </p:nvSpPr>
        <p:spPr>
          <a:xfrm>
            <a:off x="971550" y="4724400"/>
            <a:ext cx="47053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Government of India introduced FASTag as an RFID-based electronic toll collection (ETC) mechanism</a:t>
            </a:r>
            <a:endParaRPr lang="en-US" sz="1200" dirty="0">
              <a:ea typeface="ui-sans-serif"/>
            </a:endParaRPr>
          </a:p>
        </p:txBody>
      </p:sp>
      <p:sp>
        <p:nvSpPr>
          <p:cNvPr id="20" name="Text 8"/>
          <p:cNvSpPr/>
          <p:nvPr/>
        </p:nvSpPr>
        <p:spPr>
          <a:xfrm>
            <a:off x="971550" y="5257800"/>
            <a:ext cx="5646420" cy="2286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Over 90% of toll plazas in India now operate under FASTag</a:t>
            </a:r>
            <a:endParaRPr lang="en-US" sz="1200" dirty="0">
              <a:ea typeface="ui-sans-serif"/>
            </a:endParaRPr>
          </a:p>
        </p:txBody>
      </p:sp>
      <p:sp>
        <p:nvSpPr>
          <p:cNvPr id="21" name="Text 9"/>
          <p:cNvSpPr/>
          <p:nvPr/>
        </p:nvSpPr>
        <p:spPr>
          <a:xfrm>
            <a:off x="971550" y="5562600"/>
            <a:ext cx="56464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Despite modernization, operational challenges persist:</a:t>
            </a:r>
            <a:endParaRPr lang="en-US" sz="1200" dirty="0">
              <a:ea typeface="ui-sans-serif"/>
            </a:endParaRPr>
          </a:p>
        </p:txBody>
      </p:sp>
      <p:sp>
        <p:nvSpPr>
          <p:cNvPr id="22" name="Text 10"/>
          <p:cNvSpPr/>
          <p:nvPr/>
        </p:nvSpPr>
        <p:spPr>
          <a:xfrm>
            <a:off x="1162050" y="5867400"/>
            <a:ext cx="54178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RFID reader malfunctions</a:t>
            </a:r>
            <a:endParaRPr lang="en-US" sz="1200" dirty="0">
              <a:ea typeface="ui-sans-serif"/>
            </a:endParaRPr>
          </a:p>
        </p:txBody>
      </p:sp>
      <p:sp>
        <p:nvSpPr>
          <p:cNvPr id="23" name="Text 11"/>
          <p:cNvSpPr/>
          <p:nvPr/>
        </p:nvSpPr>
        <p:spPr>
          <a:xfrm>
            <a:off x="1162050" y="6134100"/>
            <a:ext cx="451485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Network delays</a:t>
            </a:r>
            <a:endParaRPr lang="en-US" sz="1200" dirty="0">
              <a:ea typeface="ui-sans-serif"/>
            </a:endParaRPr>
          </a:p>
        </p:txBody>
      </p:sp>
      <p:sp>
        <p:nvSpPr>
          <p:cNvPr id="25" name="Text 13"/>
          <p:cNvSpPr/>
          <p:nvPr/>
        </p:nvSpPr>
        <p:spPr>
          <a:xfrm>
            <a:off x="1162050" y="6436179"/>
            <a:ext cx="451485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Poor lane discipline</a:t>
            </a:r>
            <a:endParaRPr lang="en-US" sz="1200" dirty="0">
              <a:ea typeface="ui-sans-serif"/>
            </a:endParaRPr>
          </a:p>
        </p:txBody>
      </p:sp>
      <p:sp>
        <p:nvSpPr>
          <p:cNvPr id="26" name="Text 14"/>
          <p:cNvSpPr/>
          <p:nvPr/>
        </p:nvSpPr>
        <p:spPr>
          <a:xfrm>
            <a:off x="6953250" y="1371600"/>
            <a:ext cx="466725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Research Objective</a:t>
            </a:r>
            <a:endParaRPr lang="en-US" sz="1500" dirty="0">
              <a:ea typeface="ui-sans-serif"/>
            </a:endParaRPr>
          </a:p>
        </p:txBody>
      </p:sp>
      <p:sp>
        <p:nvSpPr>
          <p:cNvPr id="27" name="Text 15"/>
          <p:cNvSpPr/>
          <p:nvPr/>
        </p:nvSpPr>
        <p:spPr>
          <a:xfrm>
            <a:off x="6953250" y="1714500"/>
            <a:ext cx="4667250" cy="457200"/>
          </a:xfrm>
          <a:prstGeom prst="rect">
            <a:avLst/>
          </a:prstGeom>
          <a:noFill/>
          <a:ln/>
        </p:spPr>
        <p:txBody>
          <a:bodyPr vert="horz" wrap="square" lIns="0" tIns="0" rIns="0" bIns="0" rtlCol="0" anchor="t"/>
          <a:lstStyle/>
          <a:p>
            <a:pPr marL="0" indent="0" algn="just">
              <a:lnSpc>
                <a:spcPts val="1800"/>
              </a:lnSpc>
              <a:buNone/>
            </a:pPr>
            <a:r>
              <a:rPr lang="en-US" sz="1200" dirty="0">
                <a:solidFill>
                  <a:srgbClr val="374151"/>
                </a:solidFill>
                <a:ea typeface="ui-sans-serif"/>
                <a:cs typeface="ui-sans-serif" pitchFamily="34" charset="-120"/>
              </a:rPr>
              <a:t>This study aims to address the research gap in understanding toll plaza operations in India by:</a:t>
            </a:r>
            <a:endParaRPr lang="en-US" sz="1200" dirty="0">
              <a:ea typeface="ui-sans-serif"/>
            </a:endParaRPr>
          </a:p>
        </p:txBody>
      </p:sp>
      <p:sp>
        <p:nvSpPr>
          <p:cNvPr id="28" name="Text 16"/>
          <p:cNvSpPr/>
          <p:nvPr/>
        </p:nvSpPr>
        <p:spPr>
          <a:xfrm>
            <a:off x="6953250" y="2324100"/>
            <a:ext cx="46672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Analyzing service time variations under mixed-traffic conditions</a:t>
            </a:r>
            <a:endParaRPr lang="en-US" sz="1200" dirty="0">
              <a:ea typeface="ui-sans-serif"/>
            </a:endParaRPr>
          </a:p>
        </p:txBody>
      </p:sp>
      <p:sp>
        <p:nvSpPr>
          <p:cNvPr id="29" name="Text 17"/>
          <p:cNvSpPr/>
          <p:nvPr/>
        </p:nvSpPr>
        <p:spPr>
          <a:xfrm>
            <a:off x="6953250" y="2895600"/>
            <a:ext cx="46672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Examining different vehicle categories at selected toll plazas in Odisha</a:t>
            </a:r>
            <a:endParaRPr lang="en-US" sz="1200" dirty="0">
              <a:ea typeface="ui-sans-serif"/>
            </a:endParaRPr>
          </a:p>
        </p:txBody>
      </p:sp>
      <p:sp>
        <p:nvSpPr>
          <p:cNvPr id="30" name="Text 18"/>
          <p:cNvSpPr/>
          <p:nvPr/>
        </p:nvSpPr>
        <p:spPr>
          <a:xfrm>
            <a:off x="6953250" y="3467100"/>
            <a:ext cx="46672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Providing empirical insights into factors affecting service time</a:t>
            </a:r>
            <a:endParaRPr lang="en-US" sz="1200" dirty="0">
              <a:ea typeface="ui-sans-serif"/>
            </a:endParaRPr>
          </a:p>
        </p:txBody>
      </p:sp>
      <p:sp>
        <p:nvSpPr>
          <p:cNvPr id="31" name="Text 19"/>
          <p:cNvSpPr/>
          <p:nvPr/>
        </p:nvSpPr>
        <p:spPr>
          <a:xfrm>
            <a:off x="6953250" y="4038600"/>
            <a:ext cx="4667250" cy="457200"/>
          </a:xfrm>
          <a:prstGeom prst="rect">
            <a:avLst/>
          </a:prstGeom>
          <a:noFill/>
          <a:ln/>
        </p:spPr>
        <p:txBody>
          <a:bodyPr vert="horz" wrap="square" lIns="0" tIns="0" rIns="0" bIns="0" rtlCol="0" anchor="t"/>
          <a:lstStyle/>
          <a:p>
            <a:pPr marL="342900" indent="-342900" algn="just">
              <a:lnSpc>
                <a:spcPts val="1800"/>
              </a:lnSpc>
              <a:buSzPct val="100000"/>
              <a:buChar char="•"/>
            </a:pPr>
            <a:r>
              <a:rPr lang="en-US" sz="1200" dirty="0">
                <a:solidFill>
                  <a:srgbClr val="374151"/>
                </a:solidFill>
                <a:ea typeface="ui-sans-serif"/>
                <a:cs typeface="ui-sans-serif" pitchFamily="34" charset="-120"/>
              </a:rPr>
              <a:t>Proposing strategies to enhance the overall performance and reliability of India's electronic toll collection system</a:t>
            </a:r>
            <a:endParaRPr lang="en-US" sz="1200" dirty="0">
              <a:ea typeface="ui-sans-serif"/>
            </a:endParaRPr>
          </a:p>
        </p:txBody>
      </p:sp>
      <p:sp>
        <p:nvSpPr>
          <p:cNvPr id="32" name="Text 20"/>
          <p:cNvSpPr/>
          <p:nvPr/>
        </p:nvSpPr>
        <p:spPr>
          <a:xfrm>
            <a:off x="7296150" y="4876800"/>
            <a:ext cx="4362450" cy="457200"/>
          </a:xfrm>
          <a:prstGeom prst="rect">
            <a:avLst/>
          </a:prstGeom>
          <a:noFill/>
          <a:ln/>
        </p:spPr>
        <p:txBody>
          <a:bodyPr vert="horz" wrap="square" lIns="0" tIns="0" rIns="0" bIns="0" rtlCol="0" anchor="t"/>
          <a:lstStyle/>
          <a:p>
            <a:pPr marL="0" indent="0" algn="just">
              <a:lnSpc>
                <a:spcPts val="1800"/>
              </a:lnSpc>
              <a:buNone/>
            </a:pPr>
            <a:r>
              <a:rPr lang="en-US" sz="1200" dirty="0">
                <a:solidFill>
                  <a:srgbClr val="1E40AF"/>
                </a:solidFill>
                <a:ea typeface="ui-sans-serif"/>
                <a:cs typeface="ui-sans-serif" pitchFamily="34" charset="-120"/>
              </a:rPr>
              <a:t> The study focuses on understanding how different vehicle types impact toll plaza efficiency.</a:t>
            </a:r>
            <a:endParaRPr lang="en-US" sz="1200" dirty="0">
              <a:ea typeface="ui-sans-serif"/>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381000" y="838200"/>
            <a:ext cx="1219200" cy="38100"/>
          </a:xfrm>
          <a:prstGeom prst="rect">
            <a:avLst/>
          </a:prstGeom>
        </p:spPr>
      </p:pic>
      <p:sp>
        <p:nvSpPr>
          <p:cNvPr id="1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Literature Review</a:t>
            </a:r>
            <a:endParaRPr lang="en-US" sz="2700" dirty="0">
              <a:ea typeface="ui-sans-serif"/>
            </a:endParaRPr>
          </a:p>
        </p:txBody>
      </p:sp>
      <p:graphicFrame>
        <p:nvGraphicFramePr>
          <p:cNvPr id="2" name="Table 1">
            <a:extLst>
              <a:ext uri="{FF2B5EF4-FFF2-40B4-BE49-F238E27FC236}">
                <a16:creationId xmlns:a16="http://schemas.microsoft.com/office/drawing/2014/main" id="{F7596CEE-C99C-49E7-8E27-84E218B40AF7}"/>
              </a:ext>
            </a:extLst>
          </p:cNvPr>
          <p:cNvGraphicFramePr>
            <a:graphicFrameLocks noGrp="1"/>
          </p:cNvGraphicFramePr>
          <p:nvPr>
            <p:extLst>
              <p:ext uri="{D42A27DB-BD31-4B8C-83A1-F6EECF244321}">
                <p14:modId xmlns:p14="http://schemas.microsoft.com/office/powerpoint/2010/main" val="1151600311"/>
              </p:ext>
            </p:extLst>
          </p:nvPr>
        </p:nvGraphicFramePr>
        <p:xfrm>
          <a:off x="582706" y="952500"/>
          <a:ext cx="11053482" cy="5520248"/>
        </p:xfrm>
        <a:graphic>
          <a:graphicData uri="http://schemas.openxmlformats.org/drawingml/2006/table">
            <a:tbl>
              <a:tblPr firstRow="1" firstCol="1" bandRow="1">
                <a:tableStyleId>{5C22544A-7EE6-4342-B048-85BDC9FD1C3A}</a:tableStyleId>
              </a:tblPr>
              <a:tblGrid>
                <a:gridCol w="3173506">
                  <a:extLst>
                    <a:ext uri="{9D8B030D-6E8A-4147-A177-3AD203B41FA5}">
                      <a16:colId xmlns:a16="http://schemas.microsoft.com/office/drawing/2014/main" val="4019193208"/>
                    </a:ext>
                  </a:extLst>
                </a:gridCol>
                <a:gridCol w="3908612">
                  <a:extLst>
                    <a:ext uri="{9D8B030D-6E8A-4147-A177-3AD203B41FA5}">
                      <a16:colId xmlns:a16="http://schemas.microsoft.com/office/drawing/2014/main" val="783858802"/>
                    </a:ext>
                  </a:extLst>
                </a:gridCol>
                <a:gridCol w="3971364">
                  <a:extLst>
                    <a:ext uri="{9D8B030D-6E8A-4147-A177-3AD203B41FA5}">
                      <a16:colId xmlns:a16="http://schemas.microsoft.com/office/drawing/2014/main" val="1801444647"/>
                    </a:ext>
                  </a:extLst>
                </a:gridCol>
              </a:tblGrid>
              <a:tr h="257901">
                <a:tc>
                  <a:txBody>
                    <a:bodyPr/>
                    <a:lstStyle/>
                    <a:p>
                      <a:pPr algn="ctr">
                        <a:lnSpc>
                          <a:spcPct val="115000"/>
                        </a:lnSpc>
                        <a:spcAft>
                          <a:spcPts val="0"/>
                        </a:spcAft>
                      </a:pPr>
                      <a:r>
                        <a:rPr lang="en-US" sz="1300">
                          <a:effectLst/>
                        </a:rPr>
                        <a:t>Author(s) / Year</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US" sz="1300">
                          <a:effectLst/>
                        </a:rPr>
                        <a:t>Study Focus / Method</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US" sz="1300" dirty="0">
                          <a:effectLst/>
                        </a:rPr>
                        <a:t>Key Findings</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84516266"/>
                  </a:ext>
                </a:extLst>
              </a:tr>
              <a:tr h="257901">
                <a:tc>
                  <a:txBody>
                    <a:bodyPr/>
                    <a:lstStyle/>
                    <a:p>
                      <a:pPr>
                        <a:lnSpc>
                          <a:spcPct val="115000"/>
                        </a:lnSpc>
                        <a:spcAft>
                          <a:spcPts val="0"/>
                        </a:spcAft>
                      </a:pPr>
                      <a:r>
                        <a:rPr lang="en-US" sz="1300" dirty="0" err="1">
                          <a:effectLst/>
                        </a:rPr>
                        <a:t>Kepsutlu</a:t>
                      </a:r>
                      <a:r>
                        <a:rPr lang="en-US" sz="1300" dirty="0">
                          <a:effectLst/>
                        </a:rPr>
                        <a:t> (1986)</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Observed manual (cash) transaction duration at toll booths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Cash transactions take 8–30 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42149832"/>
                  </a:ext>
                </a:extLst>
              </a:tr>
              <a:tr h="257901">
                <a:tc>
                  <a:txBody>
                    <a:bodyPr/>
                    <a:lstStyle/>
                    <a:p>
                      <a:pPr>
                        <a:lnSpc>
                          <a:spcPct val="115000"/>
                        </a:lnSpc>
                        <a:spcAft>
                          <a:spcPts val="0"/>
                        </a:spcAft>
                      </a:pPr>
                      <a:r>
                        <a:rPr lang="en-US" sz="1300">
                          <a:effectLst/>
                        </a:rPr>
                        <a:t>Woo &amp; Hoel (1991)</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Examined impact of traffic demand on service rate</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Collectors process faster under higher demand pressure</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5451668"/>
                  </a:ext>
                </a:extLst>
              </a:tr>
              <a:tr h="257901">
                <a:tc>
                  <a:txBody>
                    <a:bodyPr/>
                    <a:lstStyle/>
                    <a:p>
                      <a:pPr>
                        <a:lnSpc>
                          <a:spcPct val="115000"/>
                        </a:lnSpc>
                        <a:spcAft>
                          <a:spcPts val="0"/>
                        </a:spcAft>
                      </a:pPr>
                      <a:r>
                        <a:rPr lang="en-US" sz="1300">
                          <a:effectLst/>
                        </a:rPr>
                        <a:t>Kim (1993)</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Applied queuing theory for lane requirement estimation</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Service time modeled using exponential distribution</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67977315"/>
                  </a:ext>
                </a:extLst>
              </a:tr>
              <a:tr h="257901">
                <a:tc>
                  <a:txBody>
                    <a:bodyPr/>
                    <a:lstStyle/>
                    <a:p>
                      <a:pPr>
                        <a:lnSpc>
                          <a:spcPct val="115000"/>
                        </a:lnSpc>
                        <a:spcAft>
                          <a:spcPts val="0"/>
                        </a:spcAft>
                      </a:pPr>
                      <a:r>
                        <a:rPr lang="en-US" sz="1300" dirty="0">
                          <a:effectLst/>
                        </a:rPr>
                        <a:t>Lin &amp; </a:t>
                      </a:r>
                      <a:r>
                        <a:rPr lang="en-US" sz="1300" dirty="0" err="1">
                          <a:effectLst/>
                        </a:rPr>
                        <a:t>Su</a:t>
                      </a:r>
                      <a:r>
                        <a:rPr lang="en-US" sz="1300" dirty="0">
                          <a:effectLst/>
                        </a:rPr>
                        <a:t> (1994)</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Analyzed service time by vehicle type and payment mode</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Shorter times with exact change/prepaid tickets</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09955936"/>
                  </a:ext>
                </a:extLst>
              </a:tr>
              <a:tr h="533504">
                <a:tc>
                  <a:txBody>
                    <a:bodyPr/>
                    <a:lstStyle/>
                    <a:p>
                      <a:pPr>
                        <a:lnSpc>
                          <a:spcPct val="115000"/>
                        </a:lnSpc>
                        <a:spcAft>
                          <a:spcPts val="0"/>
                        </a:spcAft>
                      </a:pPr>
                      <a:r>
                        <a:rPr lang="en-US" sz="1300">
                          <a:effectLst/>
                        </a:rPr>
                        <a:t>Kim (1995)</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Decomposed service time into collection, transit, and preparation</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Erlang distribution fits better than exponential</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2151738"/>
                  </a:ext>
                </a:extLst>
              </a:tr>
              <a:tr h="257901">
                <a:tc>
                  <a:txBody>
                    <a:bodyPr/>
                    <a:lstStyle/>
                    <a:p>
                      <a:pPr>
                        <a:lnSpc>
                          <a:spcPct val="115000"/>
                        </a:lnSpc>
                        <a:spcAft>
                          <a:spcPts val="0"/>
                        </a:spcAft>
                      </a:pPr>
                      <a:r>
                        <a:rPr lang="en-US" sz="1300">
                          <a:effectLst/>
                        </a:rPr>
                        <a:t>Parsula (1999)</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Introduced mode-specific service time averages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Payment mode affects mean service time</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19571639"/>
                  </a:ext>
                </a:extLst>
              </a:tr>
              <a:tr h="257901">
                <a:tc>
                  <a:txBody>
                    <a:bodyPr/>
                    <a:lstStyle/>
                    <a:p>
                      <a:pPr>
                        <a:lnSpc>
                          <a:spcPct val="115000"/>
                        </a:lnSpc>
                        <a:spcAft>
                          <a:spcPts val="0"/>
                        </a:spcAft>
                      </a:pPr>
                      <a:r>
                        <a:rPr lang="en-US" sz="1300">
                          <a:effectLst/>
                        </a:rPr>
                        <a:t>Dijk et al. (1999)</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Field study on cash transaction times</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Cars/motorcycles: 7.5 s; Trucks: 13.1 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8855087"/>
                  </a:ext>
                </a:extLst>
              </a:tr>
              <a:tr h="257901">
                <a:tc>
                  <a:txBody>
                    <a:bodyPr/>
                    <a:lstStyle/>
                    <a:p>
                      <a:pPr>
                        <a:lnSpc>
                          <a:spcPct val="115000"/>
                        </a:lnSpc>
                        <a:spcAft>
                          <a:spcPts val="0"/>
                        </a:spcAft>
                      </a:pPr>
                      <a:r>
                        <a:rPr lang="en-US" sz="1300">
                          <a:effectLst/>
                        </a:rPr>
                        <a:t>Klodzinski &amp; Al-Deek (2002); Gordon (2004)</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Simulation of toll plaza operations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Service time = critical input parameter</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59893520"/>
                  </a:ext>
                </a:extLst>
              </a:tr>
              <a:tr h="533504">
                <a:tc>
                  <a:txBody>
                    <a:bodyPr/>
                    <a:lstStyle/>
                    <a:p>
                      <a:pPr>
                        <a:lnSpc>
                          <a:spcPct val="115000"/>
                        </a:lnSpc>
                        <a:spcAft>
                          <a:spcPts val="0"/>
                        </a:spcAft>
                      </a:pPr>
                      <a:r>
                        <a:rPr lang="en-US" sz="1300">
                          <a:effectLst/>
                        </a:rPr>
                        <a:t>Cho (2005)</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Simulation of Hi-Pass lanes incorporating behavioral variables</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Service times best represented by lognormal distribution</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36522684"/>
                  </a:ext>
                </a:extLst>
              </a:tr>
              <a:tr h="257901">
                <a:tc>
                  <a:txBody>
                    <a:bodyPr/>
                    <a:lstStyle/>
                    <a:p>
                      <a:pPr>
                        <a:lnSpc>
                          <a:spcPct val="115000"/>
                        </a:lnSpc>
                        <a:spcAft>
                          <a:spcPts val="0"/>
                        </a:spcAft>
                      </a:pPr>
                      <a:r>
                        <a:rPr lang="en-US" sz="1300">
                          <a:effectLst/>
                        </a:rPr>
                        <a:t>Aycin (2006)</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Empirical estimation under mixed traffic</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Cars: 10.5 s; Heavy vehicles: 19.6 s; Mixed: 11.5 s</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94308252"/>
                  </a:ext>
                </a:extLst>
              </a:tr>
              <a:tr h="533504">
                <a:tc>
                  <a:txBody>
                    <a:bodyPr/>
                    <a:lstStyle/>
                    <a:p>
                      <a:pPr>
                        <a:lnSpc>
                          <a:spcPct val="115000"/>
                        </a:lnSpc>
                        <a:spcAft>
                          <a:spcPts val="0"/>
                        </a:spcAft>
                      </a:pPr>
                      <a:r>
                        <a:rPr lang="en-US" sz="1300">
                          <a:effectLst/>
                        </a:rPr>
                        <a:t>Oliveira &amp; Cybis (2006)</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Studied influence of cash handling</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More coins/bills increase service time; exact change speeds up</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57593503"/>
                  </a:ext>
                </a:extLst>
              </a:tr>
              <a:tr h="257901">
                <a:tc>
                  <a:txBody>
                    <a:bodyPr/>
                    <a:lstStyle/>
                    <a:p>
                      <a:pPr>
                        <a:lnSpc>
                          <a:spcPct val="115000"/>
                        </a:lnSpc>
                        <a:spcAft>
                          <a:spcPts val="0"/>
                        </a:spcAft>
                      </a:pPr>
                      <a:r>
                        <a:rPr lang="en-US" sz="1300">
                          <a:effectLst/>
                        </a:rPr>
                        <a:t>Korea Expressway Design Manual (2009)</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Recommended model for toll design</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Suggested exponential distribution</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69492554"/>
                  </a:ext>
                </a:extLst>
              </a:tr>
              <a:tr h="257901">
                <a:tc>
                  <a:txBody>
                    <a:bodyPr/>
                    <a:lstStyle/>
                    <a:p>
                      <a:pPr>
                        <a:lnSpc>
                          <a:spcPct val="115000"/>
                        </a:lnSpc>
                        <a:spcAft>
                          <a:spcPts val="0"/>
                        </a:spcAft>
                      </a:pPr>
                      <a:r>
                        <a:rPr lang="en-US" sz="1300">
                          <a:effectLst/>
                        </a:rPr>
                        <a:t>Lee et al. (2011)</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Statistical fitting of observed data</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Lognormal fits better than exponential</a:t>
                      </a:r>
                      <a:endParaRPr lang="en-IN" sz="13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69348882"/>
                  </a:ext>
                </a:extLst>
              </a:tr>
              <a:tr h="533504">
                <a:tc>
                  <a:txBody>
                    <a:bodyPr/>
                    <a:lstStyle/>
                    <a:p>
                      <a:pPr>
                        <a:lnSpc>
                          <a:spcPct val="115000"/>
                        </a:lnSpc>
                        <a:spcAft>
                          <a:spcPts val="0"/>
                        </a:spcAft>
                      </a:pPr>
                      <a:r>
                        <a:rPr lang="en-US" sz="1300" dirty="0" err="1">
                          <a:effectLst/>
                        </a:rPr>
                        <a:t>Navandar</a:t>
                      </a:r>
                      <a:r>
                        <a:rPr lang="en-US" sz="1300" dirty="0">
                          <a:effectLst/>
                        </a:rPr>
                        <a:t> et al. (2018)</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Developed service time models for Indian conditions</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Cars: 2.64 s to Trailers: 58.76 s; Influenced by driver, operator, traffic</a:t>
                      </a:r>
                      <a:endParaRPr lang="en-IN"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0020431"/>
                  </a:ext>
                </a:extLst>
              </a:tr>
            </a:tbl>
          </a:graphicData>
        </a:graphic>
      </p:graphicFrame>
    </p:spTree>
    <p:extLst>
      <p:ext uri="{BB962C8B-B14F-4D97-AF65-F5344CB8AC3E}">
        <p14:creationId xmlns:p14="http://schemas.microsoft.com/office/powerpoint/2010/main" val="396232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771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5600700" cy="1866900"/>
          </a:xfrm>
          <a:prstGeom prst="rect">
            <a:avLst/>
          </a:prstGeom>
        </p:spPr>
      </p:pic>
      <p:pic>
        <p:nvPicPr>
          <p:cNvPr id="5" name="Image 3" descr="preencoded.png"/>
          <p:cNvPicPr>
            <a:picLocks noChangeAspect="1"/>
          </p:cNvPicPr>
          <p:nvPr/>
        </p:nvPicPr>
        <p:blipFill>
          <a:blip r:embed="rId6"/>
          <a:stretch>
            <a:fillRect/>
          </a:stretch>
        </p:blipFill>
        <p:spPr>
          <a:xfrm>
            <a:off x="571500" y="1295400"/>
            <a:ext cx="571500" cy="571500"/>
          </a:xfrm>
          <a:prstGeom prst="rect">
            <a:avLst/>
          </a:prstGeom>
        </p:spPr>
      </p:pic>
      <p:pic>
        <p:nvPicPr>
          <p:cNvPr id="6" name="Image 4" descr="preencoded.png"/>
          <p:cNvPicPr>
            <a:picLocks noChangeAspect="1"/>
          </p:cNvPicPr>
          <p:nvPr/>
        </p:nvPicPr>
        <p:blipFill>
          <a:blip r:embed="rId7"/>
          <a:stretch>
            <a:fillRect/>
          </a:stretch>
        </p:blipFill>
        <p:spPr>
          <a:xfrm>
            <a:off x="771525" y="1428750"/>
            <a:ext cx="171450" cy="304800"/>
          </a:xfrm>
          <a:prstGeom prst="rect">
            <a:avLst/>
          </a:prstGeom>
        </p:spPr>
      </p:pic>
      <p:pic>
        <p:nvPicPr>
          <p:cNvPr id="7" name="Image 5" descr="preencoded.png"/>
          <p:cNvPicPr>
            <a:picLocks noChangeAspect="1"/>
          </p:cNvPicPr>
          <p:nvPr/>
        </p:nvPicPr>
        <p:blipFill>
          <a:blip r:embed="rId8"/>
          <a:stretch>
            <a:fillRect/>
          </a:stretch>
        </p:blipFill>
        <p:spPr>
          <a:xfrm>
            <a:off x="381000" y="3162300"/>
            <a:ext cx="5600700" cy="2552700"/>
          </a:xfrm>
          <a:prstGeom prst="rect">
            <a:avLst/>
          </a:prstGeom>
        </p:spPr>
      </p:pic>
      <p:pic>
        <p:nvPicPr>
          <p:cNvPr id="8" name="Image 6" descr="preencoded.png"/>
          <p:cNvPicPr>
            <a:picLocks noChangeAspect="1"/>
          </p:cNvPicPr>
          <p:nvPr/>
        </p:nvPicPr>
        <p:blipFill>
          <a:blip r:embed="rId9"/>
          <a:stretch>
            <a:fillRect/>
          </a:stretch>
        </p:blipFill>
        <p:spPr>
          <a:xfrm>
            <a:off x="571500" y="3352800"/>
            <a:ext cx="571500" cy="571500"/>
          </a:xfrm>
          <a:prstGeom prst="rect">
            <a:avLst/>
          </a:prstGeom>
        </p:spPr>
      </p:pic>
      <p:pic>
        <p:nvPicPr>
          <p:cNvPr id="9" name="Image 7" descr="preencoded.png"/>
          <p:cNvPicPr>
            <a:picLocks noChangeAspect="1"/>
          </p:cNvPicPr>
          <p:nvPr/>
        </p:nvPicPr>
        <p:blipFill>
          <a:blip r:embed="rId10"/>
          <a:stretch>
            <a:fillRect/>
          </a:stretch>
        </p:blipFill>
        <p:spPr>
          <a:xfrm>
            <a:off x="728663" y="3486150"/>
            <a:ext cx="257175" cy="304800"/>
          </a:xfrm>
          <a:prstGeom prst="rect">
            <a:avLst/>
          </a:prstGeom>
        </p:spPr>
      </p:pic>
      <p:pic>
        <p:nvPicPr>
          <p:cNvPr id="10" name="Image 8" descr="preencoded.png"/>
          <p:cNvPicPr>
            <a:picLocks noChangeAspect="1"/>
          </p:cNvPicPr>
          <p:nvPr/>
        </p:nvPicPr>
        <p:blipFill>
          <a:blip r:embed="rId11"/>
          <a:stretch>
            <a:fillRect/>
          </a:stretch>
        </p:blipFill>
        <p:spPr>
          <a:xfrm>
            <a:off x="6210300" y="1104900"/>
            <a:ext cx="5600700" cy="2628900"/>
          </a:xfrm>
          <a:prstGeom prst="rect">
            <a:avLst/>
          </a:prstGeom>
        </p:spPr>
      </p:pic>
      <p:pic>
        <p:nvPicPr>
          <p:cNvPr id="11" name="Image 9" descr="preencoded.png"/>
          <p:cNvPicPr>
            <a:picLocks noChangeAspect="1"/>
          </p:cNvPicPr>
          <p:nvPr/>
        </p:nvPicPr>
        <p:blipFill>
          <a:blip r:embed="rId12"/>
          <a:stretch>
            <a:fillRect/>
          </a:stretch>
        </p:blipFill>
        <p:spPr>
          <a:xfrm>
            <a:off x="6400800" y="1295400"/>
            <a:ext cx="571500" cy="571500"/>
          </a:xfrm>
          <a:prstGeom prst="rect">
            <a:avLst/>
          </a:prstGeom>
        </p:spPr>
      </p:pic>
      <p:pic>
        <p:nvPicPr>
          <p:cNvPr id="12" name="Image 10" descr="preencoded.png"/>
          <p:cNvPicPr>
            <a:picLocks noChangeAspect="1"/>
          </p:cNvPicPr>
          <p:nvPr/>
        </p:nvPicPr>
        <p:blipFill>
          <a:blip r:embed="rId13"/>
          <a:stretch>
            <a:fillRect/>
          </a:stretch>
        </p:blipFill>
        <p:spPr>
          <a:xfrm>
            <a:off x="6586538" y="1428750"/>
            <a:ext cx="200025" cy="304800"/>
          </a:xfrm>
          <a:prstGeom prst="rect">
            <a:avLst/>
          </a:prstGeom>
        </p:spPr>
      </p:pic>
      <p:pic>
        <p:nvPicPr>
          <p:cNvPr id="13" name="Image 11" descr="preencoded.png"/>
          <p:cNvPicPr>
            <a:picLocks noChangeAspect="1"/>
          </p:cNvPicPr>
          <p:nvPr/>
        </p:nvPicPr>
        <p:blipFill>
          <a:blip r:embed="rId14"/>
          <a:stretch>
            <a:fillRect/>
          </a:stretch>
        </p:blipFill>
        <p:spPr>
          <a:xfrm>
            <a:off x="7124700" y="2857500"/>
            <a:ext cx="4495800" cy="685800"/>
          </a:xfrm>
          <a:prstGeom prst="rect">
            <a:avLst/>
          </a:prstGeom>
        </p:spPr>
      </p:pic>
      <p:pic>
        <p:nvPicPr>
          <p:cNvPr id="14" name="Image 12" descr="preencoded.png"/>
          <p:cNvPicPr>
            <a:picLocks noChangeAspect="1"/>
          </p:cNvPicPr>
          <p:nvPr/>
        </p:nvPicPr>
        <p:blipFill>
          <a:blip r:embed="rId15"/>
          <a:stretch>
            <a:fillRect/>
          </a:stretch>
        </p:blipFill>
        <p:spPr>
          <a:xfrm>
            <a:off x="7239000" y="3000375"/>
            <a:ext cx="152400" cy="152400"/>
          </a:xfrm>
          <a:prstGeom prst="rect">
            <a:avLst/>
          </a:prstGeom>
        </p:spPr>
      </p:pic>
      <p:pic>
        <p:nvPicPr>
          <p:cNvPr id="15" name="Image 13" descr="preencoded.png"/>
          <p:cNvPicPr>
            <a:picLocks noChangeAspect="1"/>
          </p:cNvPicPr>
          <p:nvPr/>
        </p:nvPicPr>
        <p:blipFill>
          <a:blip r:embed="rId16"/>
          <a:stretch>
            <a:fillRect/>
          </a:stretch>
        </p:blipFill>
        <p:spPr>
          <a:xfrm>
            <a:off x="6210300" y="3924300"/>
            <a:ext cx="5600700" cy="2552700"/>
          </a:xfrm>
          <a:prstGeom prst="rect">
            <a:avLst/>
          </a:prstGeom>
        </p:spPr>
      </p:pic>
      <p:pic>
        <p:nvPicPr>
          <p:cNvPr id="16" name="Image 14" descr="preencoded.png"/>
          <p:cNvPicPr>
            <a:picLocks noChangeAspect="1"/>
          </p:cNvPicPr>
          <p:nvPr/>
        </p:nvPicPr>
        <p:blipFill>
          <a:blip r:embed="rId17"/>
          <a:stretch>
            <a:fillRect/>
          </a:stretch>
        </p:blipFill>
        <p:spPr>
          <a:xfrm>
            <a:off x="6400800" y="4114800"/>
            <a:ext cx="571500" cy="571500"/>
          </a:xfrm>
          <a:prstGeom prst="rect">
            <a:avLst/>
          </a:prstGeom>
        </p:spPr>
      </p:pic>
      <p:pic>
        <p:nvPicPr>
          <p:cNvPr id="17" name="Image 15" descr="preencoded.png"/>
          <p:cNvPicPr>
            <a:picLocks noChangeAspect="1"/>
          </p:cNvPicPr>
          <p:nvPr/>
        </p:nvPicPr>
        <p:blipFill>
          <a:blip r:embed="rId18"/>
          <a:stretch>
            <a:fillRect/>
          </a:stretch>
        </p:blipFill>
        <p:spPr>
          <a:xfrm>
            <a:off x="6572250" y="4248150"/>
            <a:ext cx="228600" cy="304800"/>
          </a:xfrm>
          <a:prstGeom prst="rect">
            <a:avLst/>
          </a:prstGeom>
        </p:spPr>
      </p:pic>
      <p:sp>
        <p:nvSpPr>
          <p:cNvPr id="1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Research Methodology</a:t>
            </a:r>
            <a:endParaRPr lang="en-US" sz="2700" dirty="0">
              <a:ea typeface="ui-sans-serif"/>
            </a:endParaRPr>
          </a:p>
        </p:txBody>
      </p:sp>
      <p:sp>
        <p:nvSpPr>
          <p:cNvPr id="19" name="Text 1"/>
          <p:cNvSpPr/>
          <p:nvPr/>
        </p:nvSpPr>
        <p:spPr>
          <a:xfrm>
            <a:off x="1295400" y="1295400"/>
            <a:ext cx="449327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Location &amp; Time</a:t>
            </a:r>
            <a:endParaRPr lang="en-US" sz="1500" dirty="0">
              <a:ea typeface="ui-sans-serif"/>
            </a:endParaRPr>
          </a:p>
        </p:txBody>
      </p:sp>
      <p:sp>
        <p:nvSpPr>
          <p:cNvPr id="20" name="Text 2"/>
          <p:cNvSpPr/>
          <p:nvPr/>
        </p:nvSpPr>
        <p:spPr>
          <a:xfrm>
            <a:off x="1295400" y="1638300"/>
            <a:ext cx="5391924"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Location: Dhenkikote Toll Plaza (DKTP), Keonjhar, Odisha</a:t>
            </a:r>
            <a:endParaRPr lang="en-US" sz="1200" dirty="0">
              <a:ea typeface="ui-sans-serif"/>
            </a:endParaRPr>
          </a:p>
        </p:txBody>
      </p:sp>
      <p:sp>
        <p:nvSpPr>
          <p:cNvPr id="21" name="Text 3"/>
          <p:cNvSpPr/>
          <p:nvPr/>
        </p:nvSpPr>
        <p:spPr>
          <a:xfrm>
            <a:off x="1295400" y="1943100"/>
            <a:ext cx="5391924"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Date: 14-16 November 2023</a:t>
            </a:r>
            <a:endParaRPr lang="en-US" sz="1200" dirty="0">
              <a:ea typeface="ui-sans-serif"/>
            </a:endParaRPr>
          </a:p>
        </p:txBody>
      </p:sp>
      <p:sp>
        <p:nvSpPr>
          <p:cNvPr id="22" name="Text 4"/>
          <p:cNvSpPr/>
          <p:nvPr/>
        </p:nvSpPr>
        <p:spPr>
          <a:xfrm>
            <a:off x="1295400" y="2247900"/>
            <a:ext cx="5391924"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Time Slots: 9:00–11:00 AM and 4:00–6:00 PM</a:t>
            </a:r>
            <a:endParaRPr lang="en-US" sz="1200" dirty="0">
              <a:ea typeface="ui-sans-serif"/>
            </a:endParaRPr>
          </a:p>
        </p:txBody>
      </p:sp>
      <p:sp>
        <p:nvSpPr>
          <p:cNvPr id="23" name="Text 5"/>
          <p:cNvSpPr/>
          <p:nvPr/>
        </p:nvSpPr>
        <p:spPr>
          <a:xfrm>
            <a:off x="1295400" y="2552700"/>
            <a:ext cx="5391924"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Operational Lanes: Five toll booths (Lane 1 to Lane 5)</a:t>
            </a:r>
            <a:endParaRPr lang="en-US" sz="1200" dirty="0">
              <a:ea typeface="ui-sans-serif"/>
            </a:endParaRPr>
          </a:p>
        </p:txBody>
      </p:sp>
      <p:sp>
        <p:nvSpPr>
          <p:cNvPr id="24" name="Text 6"/>
          <p:cNvSpPr/>
          <p:nvPr/>
        </p:nvSpPr>
        <p:spPr>
          <a:xfrm>
            <a:off x="1295400" y="3352800"/>
            <a:ext cx="44958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Methodology</a:t>
            </a:r>
            <a:endParaRPr lang="en-US" sz="1500" dirty="0">
              <a:ea typeface="ui-sans-serif"/>
            </a:endParaRPr>
          </a:p>
        </p:txBody>
      </p:sp>
      <p:sp>
        <p:nvSpPr>
          <p:cNvPr id="25" name="Text 7"/>
          <p:cNvSpPr/>
          <p:nvPr/>
        </p:nvSpPr>
        <p:spPr>
          <a:xfrm>
            <a:off x="1295400" y="3695700"/>
            <a:ext cx="53949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Video recordings of traffic through professional camera</a:t>
            </a:r>
            <a:endParaRPr lang="en-US" sz="1200" dirty="0">
              <a:ea typeface="ui-sans-serif"/>
            </a:endParaRPr>
          </a:p>
        </p:txBody>
      </p:sp>
      <p:sp>
        <p:nvSpPr>
          <p:cNvPr id="26" name="Text 8"/>
          <p:cNvSpPr/>
          <p:nvPr/>
        </p:nvSpPr>
        <p:spPr>
          <a:xfrm>
            <a:off x="1295400" y="4000500"/>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Analysis conducted in laboratory setting on large-screen monitor</a:t>
            </a:r>
            <a:endParaRPr lang="en-US" sz="1200" dirty="0">
              <a:ea typeface="ui-sans-serif"/>
            </a:endParaRPr>
          </a:p>
        </p:txBody>
      </p:sp>
      <p:sp>
        <p:nvSpPr>
          <p:cNvPr id="27" name="Text 9"/>
          <p:cNvSpPr/>
          <p:nvPr/>
        </p:nvSpPr>
        <p:spPr>
          <a:xfrm>
            <a:off x="1295400" y="4533900"/>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Focus on mixed-traffic conditions across different vehicle categories</a:t>
            </a:r>
            <a:endParaRPr lang="en-US" sz="1200" dirty="0">
              <a:ea typeface="ui-sans-serif"/>
            </a:endParaRPr>
          </a:p>
        </p:txBody>
      </p:sp>
      <p:sp>
        <p:nvSpPr>
          <p:cNvPr id="28" name="Text 10"/>
          <p:cNvSpPr/>
          <p:nvPr/>
        </p:nvSpPr>
        <p:spPr>
          <a:xfrm>
            <a:off x="1295400" y="5067300"/>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Service time defined as duration between vehicle arrival and boom barrier opening</a:t>
            </a:r>
            <a:endParaRPr lang="en-US" sz="1200" dirty="0">
              <a:ea typeface="ui-sans-serif"/>
            </a:endParaRPr>
          </a:p>
        </p:txBody>
      </p:sp>
      <p:sp>
        <p:nvSpPr>
          <p:cNvPr id="29" name="Text 11"/>
          <p:cNvSpPr/>
          <p:nvPr/>
        </p:nvSpPr>
        <p:spPr>
          <a:xfrm>
            <a:off x="7124700" y="1295400"/>
            <a:ext cx="44958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Data Recording</a:t>
            </a:r>
            <a:endParaRPr lang="en-US" sz="1500" dirty="0">
              <a:ea typeface="ui-sans-serif"/>
            </a:endParaRPr>
          </a:p>
        </p:txBody>
      </p:sp>
      <p:sp>
        <p:nvSpPr>
          <p:cNvPr id="30" name="Text 12"/>
          <p:cNvSpPr/>
          <p:nvPr/>
        </p:nvSpPr>
        <p:spPr>
          <a:xfrm>
            <a:off x="7124700" y="1638300"/>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Vehicle movements timed to accuracy of two decimal places</a:t>
            </a:r>
            <a:endParaRPr lang="en-US" sz="1200" dirty="0">
              <a:ea typeface="ui-sans-serif"/>
            </a:endParaRPr>
          </a:p>
        </p:txBody>
      </p:sp>
      <p:sp>
        <p:nvSpPr>
          <p:cNvPr id="31" name="Text 13"/>
          <p:cNvSpPr/>
          <p:nvPr/>
        </p:nvSpPr>
        <p:spPr>
          <a:xfrm>
            <a:off x="7124700" y="2171700"/>
            <a:ext cx="53949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Software used: Avideux 2.6</a:t>
            </a:r>
            <a:endParaRPr lang="en-US" sz="1200" dirty="0">
              <a:ea typeface="ui-sans-serif"/>
            </a:endParaRPr>
          </a:p>
        </p:txBody>
      </p:sp>
      <p:sp>
        <p:nvSpPr>
          <p:cNvPr id="32" name="Text 14"/>
          <p:cNvSpPr/>
          <p:nvPr/>
        </p:nvSpPr>
        <p:spPr>
          <a:xfrm>
            <a:off x="7124700" y="2476500"/>
            <a:ext cx="53949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Data organized in spreadsheet format</a:t>
            </a:r>
            <a:endParaRPr lang="en-US" sz="1200" dirty="0">
              <a:ea typeface="ui-sans-serif"/>
            </a:endParaRPr>
          </a:p>
        </p:txBody>
      </p:sp>
      <p:sp>
        <p:nvSpPr>
          <p:cNvPr id="33" name="Text 15"/>
          <p:cNvSpPr/>
          <p:nvPr/>
        </p:nvSpPr>
        <p:spPr>
          <a:xfrm>
            <a:off x="7467600" y="2971800"/>
            <a:ext cx="4267200" cy="457200"/>
          </a:xfrm>
          <a:prstGeom prst="rect">
            <a:avLst/>
          </a:prstGeom>
          <a:noFill/>
          <a:ln/>
        </p:spPr>
        <p:txBody>
          <a:bodyPr vert="horz" wrap="square" lIns="0" tIns="0" rIns="0" bIns="0" rtlCol="0" anchor="t"/>
          <a:lstStyle/>
          <a:p>
            <a:pPr marL="0" indent="0">
              <a:lnSpc>
                <a:spcPts val="1800"/>
              </a:lnSpc>
              <a:buNone/>
            </a:pPr>
            <a:r>
              <a:rPr lang="en-US" sz="1200" dirty="0">
                <a:solidFill>
                  <a:srgbClr val="1E40AF"/>
                </a:solidFill>
                <a:ea typeface="ui-sans-serif"/>
                <a:cs typeface="ui-sans-serif" pitchFamily="34" charset="-120"/>
              </a:rPr>
              <a:t> Service time = Time of arrival - Time of transaction completion</a:t>
            </a:r>
            <a:endParaRPr lang="en-US" sz="1200" dirty="0">
              <a:ea typeface="ui-sans-serif"/>
            </a:endParaRPr>
          </a:p>
        </p:txBody>
      </p:sp>
      <p:sp>
        <p:nvSpPr>
          <p:cNvPr id="34" name="Text 16"/>
          <p:cNvSpPr/>
          <p:nvPr/>
        </p:nvSpPr>
        <p:spPr>
          <a:xfrm>
            <a:off x="7124700" y="4114800"/>
            <a:ext cx="44958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Analysis Approach</a:t>
            </a:r>
            <a:endParaRPr lang="en-US" sz="1500" dirty="0">
              <a:ea typeface="ui-sans-serif"/>
            </a:endParaRPr>
          </a:p>
        </p:txBody>
      </p:sp>
      <p:sp>
        <p:nvSpPr>
          <p:cNvPr id="35" name="Text 17"/>
          <p:cNvSpPr/>
          <p:nvPr/>
        </p:nvSpPr>
        <p:spPr>
          <a:xfrm>
            <a:off x="7124700" y="4457700"/>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Descriptive statistics to summarize service time patterns</a:t>
            </a:r>
            <a:endParaRPr lang="en-US" sz="1200" dirty="0">
              <a:ea typeface="ui-sans-serif"/>
            </a:endParaRPr>
          </a:p>
        </p:txBody>
      </p:sp>
      <p:sp>
        <p:nvSpPr>
          <p:cNvPr id="36" name="Text 18"/>
          <p:cNvSpPr/>
          <p:nvPr/>
        </p:nvSpPr>
        <p:spPr>
          <a:xfrm>
            <a:off x="7124700" y="4787153"/>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Probability distribution functions to model service time variations</a:t>
            </a:r>
            <a:endParaRPr lang="en-US" sz="1200" dirty="0">
              <a:ea typeface="ui-sans-serif"/>
            </a:endParaRPr>
          </a:p>
        </p:txBody>
      </p:sp>
      <p:sp>
        <p:nvSpPr>
          <p:cNvPr id="37" name="Text 19"/>
          <p:cNvSpPr/>
          <p:nvPr/>
        </p:nvSpPr>
        <p:spPr>
          <a:xfrm>
            <a:off x="7124700" y="5320553"/>
            <a:ext cx="539496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ANOVA to assess lane-wise variation in service times</a:t>
            </a:r>
            <a:endParaRPr lang="en-US" sz="1200" dirty="0">
              <a:ea typeface="ui-sans-serif"/>
            </a:endParaRPr>
          </a:p>
        </p:txBody>
      </p:sp>
      <p:sp>
        <p:nvSpPr>
          <p:cNvPr id="38" name="Text 20"/>
          <p:cNvSpPr/>
          <p:nvPr/>
        </p:nvSpPr>
        <p:spPr>
          <a:xfrm>
            <a:off x="7124700" y="5661212"/>
            <a:ext cx="4495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Focus on factors affecting service time across vehicle categories</a:t>
            </a:r>
            <a:endParaRPr lang="en-US" sz="1200" dirty="0">
              <a:ea typeface="ui-sans-seri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6581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866900"/>
            <a:ext cx="5486400" cy="4991100"/>
          </a:xfrm>
          <a:prstGeom prst="rect">
            <a:avLst/>
          </a:prstGeom>
        </p:spPr>
      </p:pic>
      <p:pic>
        <p:nvPicPr>
          <p:cNvPr id="5" name="Image 3" descr="preencoded.png"/>
          <p:cNvPicPr>
            <a:picLocks noChangeAspect="1"/>
          </p:cNvPicPr>
          <p:nvPr/>
        </p:nvPicPr>
        <p:blipFill>
          <a:blip r:embed="rId6"/>
          <a:stretch>
            <a:fillRect/>
          </a:stretch>
        </p:blipFill>
        <p:spPr>
          <a:xfrm>
            <a:off x="571500" y="2476500"/>
            <a:ext cx="5105400" cy="685800"/>
          </a:xfrm>
          <a:prstGeom prst="rect">
            <a:avLst/>
          </a:prstGeom>
        </p:spPr>
      </p:pic>
      <p:pic>
        <p:nvPicPr>
          <p:cNvPr id="6" name="Image 4" descr="preencoded.png"/>
          <p:cNvPicPr>
            <a:picLocks noChangeAspect="1"/>
          </p:cNvPicPr>
          <p:nvPr/>
        </p:nvPicPr>
        <p:blipFill>
          <a:blip r:embed="rId7"/>
          <a:stretch>
            <a:fillRect/>
          </a:stretch>
        </p:blipFill>
        <p:spPr>
          <a:xfrm>
            <a:off x="571500" y="2476500"/>
            <a:ext cx="3109020" cy="685800"/>
          </a:xfrm>
          <a:prstGeom prst="rect">
            <a:avLst/>
          </a:prstGeom>
        </p:spPr>
      </p:pic>
      <p:pic>
        <p:nvPicPr>
          <p:cNvPr id="7" name="Image 5" descr="preencoded.png"/>
          <p:cNvPicPr>
            <a:picLocks noChangeAspect="1"/>
          </p:cNvPicPr>
          <p:nvPr/>
        </p:nvPicPr>
        <p:blipFill>
          <a:blip r:embed="rId8"/>
          <a:stretch>
            <a:fillRect/>
          </a:stretch>
        </p:blipFill>
        <p:spPr>
          <a:xfrm>
            <a:off x="3680520" y="2476500"/>
            <a:ext cx="1996380" cy="685800"/>
          </a:xfrm>
          <a:prstGeom prst="rect">
            <a:avLst/>
          </a:prstGeom>
        </p:spPr>
      </p:pic>
      <p:pic>
        <p:nvPicPr>
          <p:cNvPr id="8" name="Image 6" descr="preencoded.png"/>
          <p:cNvPicPr>
            <a:picLocks noChangeAspect="1"/>
          </p:cNvPicPr>
          <p:nvPr/>
        </p:nvPicPr>
        <p:blipFill>
          <a:blip r:embed="rId9"/>
          <a:stretch>
            <a:fillRect/>
          </a:stretch>
        </p:blipFill>
        <p:spPr>
          <a:xfrm>
            <a:off x="571500" y="3162300"/>
            <a:ext cx="3109020" cy="457200"/>
          </a:xfrm>
          <a:prstGeom prst="rect">
            <a:avLst/>
          </a:prstGeom>
        </p:spPr>
      </p:pic>
      <p:pic>
        <p:nvPicPr>
          <p:cNvPr id="9" name="Image 7" descr="preencoded.png"/>
          <p:cNvPicPr>
            <a:picLocks noChangeAspect="1"/>
          </p:cNvPicPr>
          <p:nvPr/>
        </p:nvPicPr>
        <p:blipFill>
          <a:blip r:embed="rId10"/>
          <a:stretch>
            <a:fillRect/>
          </a:stretch>
        </p:blipFill>
        <p:spPr>
          <a:xfrm>
            <a:off x="723900" y="3314700"/>
            <a:ext cx="152400" cy="152400"/>
          </a:xfrm>
          <a:prstGeom prst="rect">
            <a:avLst/>
          </a:prstGeom>
        </p:spPr>
      </p:pic>
      <p:pic>
        <p:nvPicPr>
          <p:cNvPr id="10" name="Image 8" descr="preencoded.png"/>
          <p:cNvPicPr>
            <a:picLocks noChangeAspect="1"/>
          </p:cNvPicPr>
          <p:nvPr/>
        </p:nvPicPr>
        <p:blipFill>
          <a:blip r:embed="rId11"/>
          <a:stretch>
            <a:fillRect/>
          </a:stretch>
        </p:blipFill>
        <p:spPr>
          <a:xfrm>
            <a:off x="3680520" y="3162300"/>
            <a:ext cx="1996380" cy="457200"/>
          </a:xfrm>
          <a:prstGeom prst="rect">
            <a:avLst/>
          </a:prstGeom>
        </p:spPr>
      </p:pic>
      <p:pic>
        <p:nvPicPr>
          <p:cNvPr id="11" name="Image 9" descr="preencoded.png"/>
          <p:cNvPicPr>
            <a:picLocks noChangeAspect="1"/>
          </p:cNvPicPr>
          <p:nvPr/>
        </p:nvPicPr>
        <p:blipFill>
          <a:blip r:embed="rId9"/>
          <a:stretch>
            <a:fillRect/>
          </a:stretch>
        </p:blipFill>
        <p:spPr>
          <a:xfrm>
            <a:off x="571500" y="3619500"/>
            <a:ext cx="3109020" cy="457200"/>
          </a:xfrm>
          <a:prstGeom prst="rect">
            <a:avLst/>
          </a:prstGeom>
        </p:spPr>
      </p:pic>
      <p:pic>
        <p:nvPicPr>
          <p:cNvPr id="12" name="Image 10" descr="preencoded.png"/>
          <p:cNvPicPr>
            <a:picLocks noChangeAspect="1"/>
          </p:cNvPicPr>
          <p:nvPr/>
        </p:nvPicPr>
        <p:blipFill>
          <a:blip r:embed="rId12"/>
          <a:stretch>
            <a:fillRect/>
          </a:stretch>
        </p:blipFill>
        <p:spPr>
          <a:xfrm>
            <a:off x="723900" y="3771900"/>
            <a:ext cx="190500" cy="152400"/>
          </a:xfrm>
          <a:prstGeom prst="rect">
            <a:avLst/>
          </a:prstGeom>
        </p:spPr>
      </p:pic>
      <p:pic>
        <p:nvPicPr>
          <p:cNvPr id="13" name="Image 11" descr="preencoded.png"/>
          <p:cNvPicPr>
            <a:picLocks noChangeAspect="1"/>
          </p:cNvPicPr>
          <p:nvPr/>
        </p:nvPicPr>
        <p:blipFill>
          <a:blip r:embed="rId11"/>
          <a:stretch>
            <a:fillRect/>
          </a:stretch>
        </p:blipFill>
        <p:spPr>
          <a:xfrm>
            <a:off x="3680520" y="3619500"/>
            <a:ext cx="1996380" cy="457200"/>
          </a:xfrm>
          <a:prstGeom prst="rect">
            <a:avLst/>
          </a:prstGeom>
        </p:spPr>
      </p:pic>
      <p:pic>
        <p:nvPicPr>
          <p:cNvPr id="14" name="Image 12" descr="preencoded.png"/>
          <p:cNvPicPr>
            <a:picLocks noChangeAspect="1"/>
          </p:cNvPicPr>
          <p:nvPr/>
        </p:nvPicPr>
        <p:blipFill>
          <a:blip r:embed="rId9"/>
          <a:stretch>
            <a:fillRect/>
          </a:stretch>
        </p:blipFill>
        <p:spPr>
          <a:xfrm>
            <a:off x="571500" y="4076700"/>
            <a:ext cx="3109020" cy="457200"/>
          </a:xfrm>
          <a:prstGeom prst="rect">
            <a:avLst/>
          </a:prstGeom>
        </p:spPr>
      </p:pic>
      <p:pic>
        <p:nvPicPr>
          <p:cNvPr id="15" name="Image 13" descr="preencoded.png"/>
          <p:cNvPicPr>
            <a:picLocks noChangeAspect="1"/>
          </p:cNvPicPr>
          <p:nvPr/>
        </p:nvPicPr>
        <p:blipFill>
          <a:blip r:embed="rId13"/>
          <a:stretch>
            <a:fillRect/>
          </a:stretch>
        </p:blipFill>
        <p:spPr>
          <a:xfrm>
            <a:off x="723900" y="4229100"/>
            <a:ext cx="190500" cy="152400"/>
          </a:xfrm>
          <a:prstGeom prst="rect">
            <a:avLst/>
          </a:prstGeom>
        </p:spPr>
      </p:pic>
      <p:pic>
        <p:nvPicPr>
          <p:cNvPr id="16" name="Image 14" descr="preencoded.png"/>
          <p:cNvPicPr>
            <a:picLocks noChangeAspect="1"/>
          </p:cNvPicPr>
          <p:nvPr/>
        </p:nvPicPr>
        <p:blipFill>
          <a:blip r:embed="rId11"/>
          <a:stretch>
            <a:fillRect/>
          </a:stretch>
        </p:blipFill>
        <p:spPr>
          <a:xfrm>
            <a:off x="3680520" y="4076700"/>
            <a:ext cx="1996380" cy="457200"/>
          </a:xfrm>
          <a:prstGeom prst="rect">
            <a:avLst/>
          </a:prstGeom>
        </p:spPr>
      </p:pic>
      <p:pic>
        <p:nvPicPr>
          <p:cNvPr id="17" name="Image 15" descr="preencoded.png"/>
          <p:cNvPicPr>
            <a:picLocks noChangeAspect="1"/>
          </p:cNvPicPr>
          <p:nvPr/>
        </p:nvPicPr>
        <p:blipFill>
          <a:blip r:embed="rId9"/>
          <a:stretch>
            <a:fillRect/>
          </a:stretch>
        </p:blipFill>
        <p:spPr>
          <a:xfrm>
            <a:off x="571500" y="4533900"/>
            <a:ext cx="3109020" cy="457200"/>
          </a:xfrm>
          <a:prstGeom prst="rect">
            <a:avLst/>
          </a:prstGeom>
        </p:spPr>
      </p:pic>
      <p:pic>
        <p:nvPicPr>
          <p:cNvPr id="18" name="Image 16" descr="preencoded.png"/>
          <p:cNvPicPr>
            <a:picLocks noChangeAspect="1"/>
          </p:cNvPicPr>
          <p:nvPr/>
        </p:nvPicPr>
        <p:blipFill>
          <a:blip r:embed="rId14"/>
          <a:stretch>
            <a:fillRect/>
          </a:stretch>
        </p:blipFill>
        <p:spPr>
          <a:xfrm>
            <a:off x="723900" y="4686300"/>
            <a:ext cx="171450" cy="152400"/>
          </a:xfrm>
          <a:prstGeom prst="rect">
            <a:avLst/>
          </a:prstGeom>
        </p:spPr>
      </p:pic>
      <p:pic>
        <p:nvPicPr>
          <p:cNvPr id="19" name="Image 17" descr="preencoded.png"/>
          <p:cNvPicPr>
            <a:picLocks noChangeAspect="1"/>
          </p:cNvPicPr>
          <p:nvPr/>
        </p:nvPicPr>
        <p:blipFill>
          <a:blip r:embed="rId11"/>
          <a:stretch>
            <a:fillRect/>
          </a:stretch>
        </p:blipFill>
        <p:spPr>
          <a:xfrm>
            <a:off x="3680520" y="4533900"/>
            <a:ext cx="1996380" cy="457200"/>
          </a:xfrm>
          <a:prstGeom prst="rect">
            <a:avLst/>
          </a:prstGeom>
        </p:spPr>
      </p:pic>
      <p:pic>
        <p:nvPicPr>
          <p:cNvPr id="20" name="Image 18" descr="preencoded.png"/>
          <p:cNvPicPr>
            <a:picLocks noChangeAspect="1"/>
          </p:cNvPicPr>
          <p:nvPr/>
        </p:nvPicPr>
        <p:blipFill>
          <a:blip r:embed="rId15"/>
          <a:stretch>
            <a:fillRect/>
          </a:stretch>
        </p:blipFill>
        <p:spPr>
          <a:xfrm>
            <a:off x="571500" y="4991100"/>
            <a:ext cx="3109020" cy="685800"/>
          </a:xfrm>
          <a:prstGeom prst="rect">
            <a:avLst/>
          </a:prstGeom>
        </p:spPr>
      </p:pic>
      <p:pic>
        <p:nvPicPr>
          <p:cNvPr id="21" name="Image 19" descr="preencoded.png"/>
          <p:cNvPicPr>
            <a:picLocks noChangeAspect="1"/>
          </p:cNvPicPr>
          <p:nvPr/>
        </p:nvPicPr>
        <p:blipFill>
          <a:blip r:embed="rId16"/>
          <a:stretch>
            <a:fillRect/>
          </a:stretch>
        </p:blipFill>
        <p:spPr>
          <a:xfrm>
            <a:off x="723900" y="5257800"/>
            <a:ext cx="190500" cy="152400"/>
          </a:xfrm>
          <a:prstGeom prst="rect">
            <a:avLst/>
          </a:prstGeom>
        </p:spPr>
      </p:pic>
      <p:pic>
        <p:nvPicPr>
          <p:cNvPr id="22" name="Image 20" descr="preencoded.png"/>
          <p:cNvPicPr>
            <a:picLocks noChangeAspect="1"/>
          </p:cNvPicPr>
          <p:nvPr/>
        </p:nvPicPr>
        <p:blipFill>
          <a:blip r:embed="rId17"/>
          <a:stretch>
            <a:fillRect/>
          </a:stretch>
        </p:blipFill>
        <p:spPr>
          <a:xfrm>
            <a:off x="3680520" y="4991100"/>
            <a:ext cx="1996380" cy="685800"/>
          </a:xfrm>
          <a:prstGeom prst="rect">
            <a:avLst/>
          </a:prstGeom>
        </p:spPr>
      </p:pic>
      <p:pic>
        <p:nvPicPr>
          <p:cNvPr id="23" name="Image 21" descr="preencoded.png"/>
          <p:cNvPicPr>
            <a:picLocks noChangeAspect="1"/>
          </p:cNvPicPr>
          <p:nvPr/>
        </p:nvPicPr>
        <p:blipFill>
          <a:blip r:embed="rId18"/>
          <a:stretch>
            <a:fillRect/>
          </a:stretch>
        </p:blipFill>
        <p:spPr>
          <a:xfrm>
            <a:off x="723900" y="5829300"/>
            <a:ext cx="190500" cy="152400"/>
          </a:xfrm>
          <a:prstGeom prst="rect">
            <a:avLst/>
          </a:prstGeom>
        </p:spPr>
      </p:pic>
      <p:pic>
        <p:nvPicPr>
          <p:cNvPr id="24" name="Image 22" descr="preencoded.png"/>
          <p:cNvPicPr>
            <a:picLocks noChangeAspect="1"/>
          </p:cNvPicPr>
          <p:nvPr/>
        </p:nvPicPr>
        <p:blipFill>
          <a:blip r:embed="rId5"/>
          <a:stretch>
            <a:fillRect/>
          </a:stretch>
        </p:blipFill>
        <p:spPr>
          <a:xfrm>
            <a:off x="6324600" y="1866900"/>
            <a:ext cx="5486400" cy="4991100"/>
          </a:xfrm>
          <a:prstGeom prst="rect">
            <a:avLst/>
          </a:prstGeom>
        </p:spPr>
      </p:pic>
      <p:pic>
        <p:nvPicPr>
          <p:cNvPr id="25" name="Image 23" descr="preencoded.png"/>
          <p:cNvPicPr>
            <a:picLocks noChangeAspect="1"/>
          </p:cNvPicPr>
          <p:nvPr/>
        </p:nvPicPr>
        <p:blipFill>
          <a:blip r:embed="rId19"/>
          <a:stretch>
            <a:fillRect/>
          </a:stretch>
        </p:blipFill>
        <p:spPr>
          <a:xfrm>
            <a:off x="6515100" y="2476500"/>
            <a:ext cx="5105400" cy="3025378"/>
          </a:xfrm>
          <a:prstGeom prst="rect">
            <a:avLst/>
          </a:prstGeom>
        </p:spPr>
      </p:pic>
      <p:pic>
        <p:nvPicPr>
          <p:cNvPr id="26" name="Image 24" descr="preencoded.png"/>
          <p:cNvPicPr>
            <a:picLocks noChangeAspect="1"/>
          </p:cNvPicPr>
          <p:nvPr/>
        </p:nvPicPr>
        <p:blipFill>
          <a:blip r:embed="rId20"/>
          <a:stretch>
            <a:fillRect/>
          </a:stretch>
        </p:blipFill>
        <p:spPr>
          <a:xfrm>
            <a:off x="6515100" y="5676900"/>
            <a:ext cx="5105400" cy="990600"/>
          </a:xfrm>
          <a:prstGeom prst="rect">
            <a:avLst/>
          </a:prstGeom>
        </p:spPr>
      </p:pic>
      <p:pic>
        <p:nvPicPr>
          <p:cNvPr id="27" name="Image 25" descr="preencoded.png"/>
          <p:cNvPicPr>
            <a:picLocks noChangeAspect="1"/>
          </p:cNvPicPr>
          <p:nvPr/>
        </p:nvPicPr>
        <p:blipFill>
          <a:blip r:embed="rId21"/>
          <a:stretch>
            <a:fillRect/>
          </a:stretch>
        </p:blipFill>
        <p:spPr>
          <a:xfrm>
            <a:off x="6667500" y="5857875"/>
            <a:ext cx="152400" cy="152400"/>
          </a:xfrm>
          <a:prstGeom prst="rect">
            <a:avLst/>
          </a:prstGeom>
        </p:spPr>
      </p:pic>
      <p:sp>
        <p:nvSpPr>
          <p:cNvPr id="28"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Vehicle Classification</a:t>
            </a:r>
            <a:endParaRPr lang="en-US" sz="2700" dirty="0">
              <a:ea typeface="ui-sans-serif"/>
            </a:endParaRPr>
          </a:p>
        </p:txBody>
      </p:sp>
      <p:sp>
        <p:nvSpPr>
          <p:cNvPr id="29" name="Text 1"/>
          <p:cNvSpPr/>
          <p:nvPr/>
        </p:nvSpPr>
        <p:spPr>
          <a:xfrm>
            <a:off x="381000" y="1104900"/>
            <a:ext cx="11430000" cy="533400"/>
          </a:xfrm>
          <a:prstGeom prst="rect">
            <a:avLst/>
          </a:prstGeom>
          <a:noFill/>
          <a:ln/>
        </p:spPr>
        <p:txBody>
          <a:bodyPr vert="horz" wrap="square" lIns="0" tIns="0" rIns="0" bIns="0" rtlCol="0" anchor="t"/>
          <a:lstStyle/>
          <a:p>
            <a:pPr marL="0" indent="0">
              <a:lnSpc>
                <a:spcPts val="2100"/>
              </a:lnSpc>
              <a:buNone/>
            </a:pPr>
            <a:r>
              <a:rPr lang="en-US" sz="1350" dirty="0">
                <a:solidFill>
                  <a:srgbClr val="374151"/>
                </a:solidFill>
                <a:ea typeface="ui-sans-serif"/>
                <a:cs typeface="ui-sans-serif" pitchFamily="34" charset="-120"/>
              </a:rPr>
              <a:t>Vehicles observed at the toll plaza were categorized into six distinct classes based on their average lengths, which is a key factor affecting service time.</a:t>
            </a:r>
            <a:endParaRPr lang="en-US" sz="1350" dirty="0">
              <a:ea typeface="ui-sans-serif"/>
            </a:endParaRPr>
          </a:p>
        </p:txBody>
      </p:sp>
      <p:sp>
        <p:nvSpPr>
          <p:cNvPr id="30" name="Text 2"/>
          <p:cNvSpPr/>
          <p:nvPr/>
        </p:nvSpPr>
        <p:spPr>
          <a:xfrm>
            <a:off x="571500" y="2057400"/>
            <a:ext cx="6126480" cy="266700"/>
          </a:xfrm>
          <a:prstGeom prst="rect">
            <a:avLst/>
          </a:prstGeom>
          <a:noFill/>
          <a:ln/>
        </p:spPr>
        <p:txBody>
          <a:bodyPr vert="horz" wrap="square" lIns="0" tIns="0" rIns="0" bIns="0" rtlCol="0" anchor="t"/>
          <a:lstStyle/>
          <a:p>
            <a:pPr>
              <a:lnSpc>
                <a:spcPts val="2100"/>
              </a:lnSpc>
            </a:pPr>
            <a:r>
              <a:rPr lang="en-US" sz="1500" b="1" dirty="0">
                <a:solidFill>
                  <a:srgbClr val="1F2937"/>
                </a:solidFill>
                <a:ea typeface="ui-sans-serif"/>
                <a:cs typeface="ui-sans-serif" pitchFamily="34" charset="-120"/>
              </a:rPr>
              <a:t>Vehicle Categories &amp; Average Lengths </a:t>
            </a:r>
            <a:r>
              <a:rPr lang="en-US" sz="1100" b="1" dirty="0">
                <a:solidFill>
                  <a:srgbClr val="1F2937"/>
                </a:solidFill>
                <a:ea typeface="ui-sans-serif"/>
                <a:cs typeface="ui-sans-serif" pitchFamily="34" charset="-120"/>
              </a:rPr>
              <a:t>(Ref.: </a:t>
            </a:r>
            <a:r>
              <a:rPr lang="en-US" sz="1100" b="1" dirty="0" err="1">
                <a:solidFill>
                  <a:srgbClr val="1F2937"/>
                </a:solidFill>
                <a:ea typeface="ui-sans-serif"/>
                <a:cs typeface="ui-sans-serif" pitchFamily="34" charset="-120"/>
              </a:rPr>
              <a:t>Navandar</a:t>
            </a:r>
            <a:r>
              <a:rPr lang="en-US" sz="1100" b="1" dirty="0">
                <a:solidFill>
                  <a:srgbClr val="1F2937"/>
                </a:solidFill>
                <a:ea typeface="ui-sans-serif"/>
                <a:cs typeface="ui-sans-serif" pitchFamily="34" charset="-120"/>
              </a:rPr>
              <a:t> et al. (2018)</a:t>
            </a:r>
            <a:endParaRPr lang="en-US" sz="1500" b="1" dirty="0">
              <a:solidFill>
                <a:srgbClr val="1F2937"/>
              </a:solidFill>
              <a:ea typeface="ui-sans-serif"/>
              <a:cs typeface="ui-sans-serif" pitchFamily="34" charset="-120"/>
            </a:endParaRPr>
          </a:p>
          <a:p>
            <a:pPr marL="0" indent="0">
              <a:lnSpc>
                <a:spcPts val="2100"/>
              </a:lnSpc>
              <a:buNone/>
            </a:pPr>
            <a:endParaRPr lang="en-US" sz="1500" dirty="0">
              <a:ea typeface="ui-sans-serif"/>
            </a:endParaRPr>
          </a:p>
        </p:txBody>
      </p:sp>
      <p:sp>
        <p:nvSpPr>
          <p:cNvPr id="31" name="Text 3"/>
          <p:cNvSpPr/>
          <p:nvPr/>
        </p:nvSpPr>
        <p:spPr>
          <a:xfrm>
            <a:off x="723900" y="2476500"/>
            <a:ext cx="3109020" cy="685800"/>
          </a:xfrm>
          <a:prstGeom prst="rect">
            <a:avLst/>
          </a:prstGeom>
          <a:noFill/>
          <a:ln/>
        </p:spPr>
        <p:txBody>
          <a:bodyPr vert="horz" wrap="square" lIns="0" tIns="0" rIns="0" bIns="0" rtlCol="0" anchor="t"/>
          <a:lstStyle/>
          <a:p>
            <a:pPr marL="0" indent="0" algn="l">
              <a:lnSpc>
                <a:spcPts val="1800"/>
              </a:lnSpc>
              <a:buNone/>
            </a:pPr>
            <a:r>
              <a:rPr lang="en-US" sz="1200" b="1" dirty="0">
                <a:solidFill>
                  <a:srgbClr val="000000"/>
                </a:solidFill>
                <a:ea typeface="ui-sans-serif"/>
                <a:cs typeface="ui-sans-serif" pitchFamily="34" charset="-120"/>
              </a:rPr>
              <a:t>Vehicle Type</a:t>
            </a:r>
            <a:endParaRPr lang="en-US" sz="1200" dirty="0">
              <a:ea typeface="ui-sans-serif"/>
            </a:endParaRPr>
          </a:p>
        </p:txBody>
      </p:sp>
      <p:sp>
        <p:nvSpPr>
          <p:cNvPr id="32" name="Text 4"/>
          <p:cNvSpPr/>
          <p:nvPr/>
        </p:nvSpPr>
        <p:spPr>
          <a:xfrm>
            <a:off x="3680520" y="2476500"/>
            <a:ext cx="1996380" cy="685800"/>
          </a:xfrm>
          <a:prstGeom prst="rect">
            <a:avLst/>
          </a:prstGeom>
          <a:noFill/>
          <a:ln/>
        </p:spPr>
        <p:txBody>
          <a:bodyPr vert="horz" wrap="square" lIns="0" tIns="0" rIns="0" bIns="0" rtlCol="0" anchor="t"/>
          <a:lstStyle/>
          <a:p>
            <a:pPr marL="0" indent="0" algn="r">
              <a:lnSpc>
                <a:spcPts val="1800"/>
              </a:lnSpc>
              <a:buNone/>
            </a:pPr>
            <a:r>
              <a:rPr lang="en-US" sz="1200" b="1" dirty="0">
                <a:solidFill>
                  <a:srgbClr val="000000"/>
                </a:solidFill>
                <a:ea typeface="ui-sans-serif"/>
                <a:cs typeface="ui-sans-serif" pitchFamily="34" charset="-120"/>
              </a:rPr>
              <a:t>Average Length (m)</a:t>
            </a:r>
            <a:endParaRPr lang="en-US" sz="1200" dirty="0">
              <a:ea typeface="ui-sans-serif"/>
            </a:endParaRPr>
          </a:p>
        </p:txBody>
      </p:sp>
      <p:sp>
        <p:nvSpPr>
          <p:cNvPr id="33" name="Text 5"/>
          <p:cNvSpPr/>
          <p:nvPr/>
        </p:nvSpPr>
        <p:spPr>
          <a:xfrm>
            <a:off x="990600" y="3276600"/>
            <a:ext cx="1325701" cy="2286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Small Car (SC)</a:t>
            </a:r>
            <a:endParaRPr lang="en-US" sz="1200" dirty="0">
              <a:ea typeface="ui-sans-serif"/>
            </a:endParaRPr>
          </a:p>
        </p:txBody>
      </p:sp>
      <p:sp>
        <p:nvSpPr>
          <p:cNvPr id="34" name="Text 6"/>
          <p:cNvSpPr/>
          <p:nvPr/>
        </p:nvSpPr>
        <p:spPr>
          <a:xfrm>
            <a:off x="3680520" y="3162300"/>
            <a:ext cx="1996380" cy="4572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3.72</a:t>
            </a:r>
            <a:endParaRPr lang="en-US" sz="1200" dirty="0">
              <a:ea typeface="ui-sans-serif"/>
            </a:endParaRPr>
          </a:p>
        </p:txBody>
      </p:sp>
      <p:sp>
        <p:nvSpPr>
          <p:cNvPr id="35" name="Text 7"/>
          <p:cNvSpPr/>
          <p:nvPr/>
        </p:nvSpPr>
        <p:spPr>
          <a:xfrm>
            <a:off x="1028700" y="3733800"/>
            <a:ext cx="1116211" cy="2286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Big Car (BC)</a:t>
            </a:r>
            <a:endParaRPr lang="en-US" sz="1200" dirty="0">
              <a:ea typeface="ui-sans-serif"/>
            </a:endParaRPr>
          </a:p>
        </p:txBody>
      </p:sp>
      <p:sp>
        <p:nvSpPr>
          <p:cNvPr id="36" name="Text 8"/>
          <p:cNvSpPr/>
          <p:nvPr/>
        </p:nvSpPr>
        <p:spPr>
          <a:xfrm>
            <a:off x="3680520" y="3619500"/>
            <a:ext cx="1996380" cy="4572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4.58</a:t>
            </a:r>
            <a:endParaRPr lang="en-US" sz="1200" dirty="0">
              <a:ea typeface="ui-sans-serif"/>
            </a:endParaRPr>
          </a:p>
        </p:txBody>
      </p:sp>
      <p:sp>
        <p:nvSpPr>
          <p:cNvPr id="37" name="Text 9"/>
          <p:cNvSpPr/>
          <p:nvPr/>
        </p:nvSpPr>
        <p:spPr>
          <a:xfrm>
            <a:off x="1028700" y="4191000"/>
            <a:ext cx="2876074" cy="2286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Light Commercial Vehicle (LCV)</a:t>
            </a:r>
            <a:endParaRPr lang="en-US" sz="1200" dirty="0">
              <a:ea typeface="ui-sans-serif"/>
            </a:endParaRPr>
          </a:p>
        </p:txBody>
      </p:sp>
      <p:sp>
        <p:nvSpPr>
          <p:cNvPr id="38" name="Text 10"/>
          <p:cNvSpPr/>
          <p:nvPr/>
        </p:nvSpPr>
        <p:spPr>
          <a:xfrm>
            <a:off x="3680520" y="4076700"/>
            <a:ext cx="1996380" cy="4572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5.00</a:t>
            </a:r>
            <a:endParaRPr lang="en-US" sz="1200" dirty="0">
              <a:ea typeface="ui-sans-serif"/>
            </a:endParaRPr>
          </a:p>
        </p:txBody>
      </p:sp>
      <p:sp>
        <p:nvSpPr>
          <p:cNvPr id="39" name="Text 11"/>
          <p:cNvSpPr/>
          <p:nvPr/>
        </p:nvSpPr>
        <p:spPr>
          <a:xfrm>
            <a:off x="1009650" y="4648200"/>
            <a:ext cx="912971" cy="2286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Bus (BUS)</a:t>
            </a:r>
            <a:endParaRPr lang="en-US" sz="1200" dirty="0">
              <a:ea typeface="ui-sans-serif"/>
            </a:endParaRPr>
          </a:p>
        </p:txBody>
      </p:sp>
      <p:sp>
        <p:nvSpPr>
          <p:cNvPr id="40" name="Text 12"/>
          <p:cNvSpPr/>
          <p:nvPr/>
        </p:nvSpPr>
        <p:spPr>
          <a:xfrm>
            <a:off x="3680520" y="4533900"/>
            <a:ext cx="1996380" cy="4572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10.30</a:t>
            </a:r>
            <a:endParaRPr lang="en-US" sz="1200" dirty="0">
              <a:ea typeface="ui-sans-serif"/>
            </a:endParaRPr>
          </a:p>
        </p:txBody>
      </p:sp>
      <p:sp>
        <p:nvSpPr>
          <p:cNvPr id="41" name="Text 13"/>
          <p:cNvSpPr/>
          <p:nvPr/>
        </p:nvSpPr>
        <p:spPr>
          <a:xfrm>
            <a:off x="1028700" y="5105400"/>
            <a:ext cx="2499420" cy="4572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Heavy Commercial Vehicle (HCV)</a:t>
            </a:r>
            <a:endParaRPr lang="en-US" sz="1200" dirty="0">
              <a:ea typeface="ui-sans-serif"/>
            </a:endParaRPr>
          </a:p>
        </p:txBody>
      </p:sp>
      <p:sp>
        <p:nvSpPr>
          <p:cNvPr id="42" name="Text 14"/>
          <p:cNvSpPr/>
          <p:nvPr/>
        </p:nvSpPr>
        <p:spPr>
          <a:xfrm>
            <a:off x="3680520" y="4991100"/>
            <a:ext cx="1996380" cy="6858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7.20</a:t>
            </a:r>
            <a:endParaRPr lang="en-US" sz="1200" dirty="0">
              <a:ea typeface="ui-sans-serif"/>
            </a:endParaRPr>
          </a:p>
        </p:txBody>
      </p:sp>
      <p:sp>
        <p:nvSpPr>
          <p:cNvPr id="43" name="Text 15"/>
          <p:cNvSpPr/>
          <p:nvPr/>
        </p:nvSpPr>
        <p:spPr>
          <a:xfrm>
            <a:off x="1028700" y="5791200"/>
            <a:ext cx="2211169" cy="228600"/>
          </a:xfrm>
          <a:prstGeom prst="rect">
            <a:avLst/>
          </a:prstGeom>
          <a:noFill/>
          <a:ln/>
        </p:spPr>
        <p:txBody>
          <a:bodyPr vert="horz" wrap="square" lIns="0" tIns="0" rIns="0" bIns="0" rtlCol="0" anchor="t"/>
          <a:lstStyle/>
          <a:p>
            <a:pPr marL="0" indent="0">
              <a:lnSpc>
                <a:spcPts val="1800"/>
              </a:lnSpc>
              <a:buNone/>
            </a:pPr>
            <a:r>
              <a:rPr lang="en-US" sz="1200" dirty="0">
                <a:solidFill>
                  <a:srgbClr val="000000"/>
                </a:solidFill>
                <a:ea typeface="ui-sans-serif"/>
                <a:cs typeface="ui-sans-serif" pitchFamily="34" charset="-120"/>
              </a:rPr>
              <a:t>Multi Axle Vehicle (MAV)</a:t>
            </a:r>
            <a:endParaRPr lang="en-US" sz="1200" dirty="0">
              <a:ea typeface="ui-sans-serif"/>
            </a:endParaRPr>
          </a:p>
        </p:txBody>
      </p:sp>
      <p:sp>
        <p:nvSpPr>
          <p:cNvPr id="44" name="Text 16"/>
          <p:cNvSpPr/>
          <p:nvPr/>
        </p:nvSpPr>
        <p:spPr>
          <a:xfrm>
            <a:off x="3680520" y="5676900"/>
            <a:ext cx="1996380" cy="457200"/>
          </a:xfrm>
          <a:prstGeom prst="rect">
            <a:avLst/>
          </a:prstGeom>
          <a:noFill/>
          <a:ln/>
        </p:spPr>
        <p:txBody>
          <a:bodyPr vert="horz" wrap="square" lIns="0" tIns="0" rIns="0" bIns="0" rtlCol="0" anchor="t"/>
          <a:lstStyle/>
          <a:p>
            <a:pPr marL="0" indent="0" algn="r">
              <a:lnSpc>
                <a:spcPts val="1800"/>
              </a:lnSpc>
              <a:buNone/>
            </a:pPr>
            <a:r>
              <a:rPr lang="en-US" sz="1200" dirty="0">
                <a:solidFill>
                  <a:srgbClr val="000000"/>
                </a:solidFill>
                <a:ea typeface="ui-sans-serif"/>
                <a:cs typeface="ui-sans-serif" pitchFamily="34" charset="-120"/>
              </a:rPr>
              <a:t>11.70</a:t>
            </a:r>
            <a:endParaRPr lang="en-US" sz="1200" dirty="0">
              <a:ea typeface="ui-sans-serif"/>
            </a:endParaRPr>
          </a:p>
        </p:txBody>
      </p:sp>
      <p:sp>
        <p:nvSpPr>
          <p:cNvPr id="45" name="Text 17"/>
          <p:cNvSpPr/>
          <p:nvPr/>
        </p:nvSpPr>
        <p:spPr>
          <a:xfrm>
            <a:off x="6515100" y="2057400"/>
            <a:ext cx="612648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Visual Comparison of Vehicle Lengths</a:t>
            </a:r>
            <a:endParaRPr lang="en-US" sz="1500" dirty="0">
              <a:ea typeface="ui-sans-serif"/>
            </a:endParaRPr>
          </a:p>
        </p:txBody>
      </p:sp>
      <p:sp>
        <p:nvSpPr>
          <p:cNvPr id="46" name="Text 18"/>
          <p:cNvSpPr/>
          <p:nvPr/>
        </p:nvSpPr>
        <p:spPr>
          <a:xfrm>
            <a:off x="6896100" y="5829300"/>
            <a:ext cx="4800600" cy="685800"/>
          </a:xfrm>
          <a:prstGeom prst="rect">
            <a:avLst/>
          </a:prstGeom>
          <a:noFill/>
          <a:ln/>
        </p:spPr>
        <p:txBody>
          <a:bodyPr vert="horz" wrap="square" lIns="0" tIns="0" rIns="0" bIns="0" rtlCol="0" anchor="t"/>
          <a:lstStyle/>
          <a:p>
            <a:pPr marL="0" indent="0">
              <a:lnSpc>
                <a:spcPts val="1800"/>
              </a:lnSpc>
              <a:buNone/>
            </a:pPr>
            <a:r>
              <a:rPr lang="en-US" sz="1200" dirty="0">
                <a:solidFill>
                  <a:srgbClr val="1E40AF"/>
                </a:solidFill>
                <a:ea typeface="ui-sans-serif"/>
                <a:cs typeface="ui-sans-serif" pitchFamily="34" charset="-120"/>
              </a:rPr>
              <a:t> The average lengths of vehicle types significantly impact toll plaza operations, with larger vehicles generally requiring more time to process.</a:t>
            </a:r>
            <a:endParaRPr lang="en-US" sz="1200" dirty="0">
              <a:ea typeface="ui-sans-ser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5344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6705600" cy="6705600"/>
          </a:xfrm>
          <a:prstGeom prst="rect">
            <a:avLst/>
          </a:prstGeom>
        </p:spPr>
      </p:pic>
      <p:pic>
        <p:nvPicPr>
          <p:cNvPr id="5" name="Image 3" descr="preencoded.png"/>
          <p:cNvPicPr>
            <a:picLocks noChangeAspect="1"/>
          </p:cNvPicPr>
          <p:nvPr/>
        </p:nvPicPr>
        <p:blipFill>
          <a:blip r:embed="rId6"/>
          <a:stretch>
            <a:fillRect/>
          </a:stretch>
        </p:blipFill>
        <p:spPr>
          <a:xfrm>
            <a:off x="533400" y="1295400"/>
            <a:ext cx="190500" cy="190500"/>
          </a:xfrm>
          <a:prstGeom prst="rect">
            <a:avLst/>
          </a:prstGeom>
        </p:spPr>
      </p:pic>
      <p:pic>
        <p:nvPicPr>
          <p:cNvPr id="6" name="Image 4" descr="preencoded.png"/>
          <p:cNvPicPr>
            <a:picLocks noChangeAspect="1"/>
          </p:cNvPicPr>
          <p:nvPr/>
        </p:nvPicPr>
        <p:blipFill>
          <a:blip r:embed="rId7"/>
          <a:stretch>
            <a:fillRect/>
          </a:stretch>
        </p:blipFill>
        <p:spPr>
          <a:xfrm>
            <a:off x="533400" y="1638300"/>
            <a:ext cx="1227981" cy="381000"/>
          </a:xfrm>
          <a:prstGeom prst="rect">
            <a:avLst/>
          </a:prstGeom>
        </p:spPr>
      </p:pic>
      <p:pic>
        <p:nvPicPr>
          <p:cNvPr id="7" name="Image 5" descr="preencoded.png"/>
          <p:cNvPicPr>
            <a:picLocks noChangeAspect="1"/>
          </p:cNvPicPr>
          <p:nvPr/>
        </p:nvPicPr>
        <p:blipFill>
          <a:blip r:embed="rId8"/>
          <a:stretch>
            <a:fillRect/>
          </a:stretch>
        </p:blipFill>
        <p:spPr>
          <a:xfrm>
            <a:off x="1761381" y="1638300"/>
            <a:ext cx="905619" cy="381000"/>
          </a:xfrm>
          <a:prstGeom prst="rect">
            <a:avLst/>
          </a:prstGeom>
        </p:spPr>
      </p:pic>
      <p:pic>
        <p:nvPicPr>
          <p:cNvPr id="8" name="Image 6" descr="preencoded.png"/>
          <p:cNvPicPr>
            <a:picLocks noChangeAspect="1"/>
          </p:cNvPicPr>
          <p:nvPr/>
        </p:nvPicPr>
        <p:blipFill>
          <a:blip r:embed="rId9"/>
          <a:stretch>
            <a:fillRect/>
          </a:stretch>
        </p:blipFill>
        <p:spPr>
          <a:xfrm>
            <a:off x="2667000" y="1638300"/>
            <a:ext cx="1067693" cy="381000"/>
          </a:xfrm>
          <a:prstGeom prst="rect">
            <a:avLst/>
          </a:prstGeom>
        </p:spPr>
      </p:pic>
      <p:pic>
        <p:nvPicPr>
          <p:cNvPr id="9" name="Image 7" descr="preencoded.png"/>
          <p:cNvPicPr>
            <a:picLocks noChangeAspect="1"/>
          </p:cNvPicPr>
          <p:nvPr/>
        </p:nvPicPr>
        <p:blipFill>
          <a:blip r:embed="rId10"/>
          <a:stretch>
            <a:fillRect/>
          </a:stretch>
        </p:blipFill>
        <p:spPr>
          <a:xfrm>
            <a:off x="3734693" y="1638300"/>
            <a:ext cx="688479" cy="381000"/>
          </a:xfrm>
          <a:prstGeom prst="rect">
            <a:avLst/>
          </a:prstGeom>
        </p:spPr>
      </p:pic>
      <p:pic>
        <p:nvPicPr>
          <p:cNvPr id="10" name="Image 8" descr="preencoded.png"/>
          <p:cNvPicPr>
            <a:picLocks noChangeAspect="1"/>
          </p:cNvPicPr>
          <p:nvPr/>
        </p:nvPicPr>
        <p:blipFill>
          <a:blip r:embed="rId11"/>
          <a:stretch>
            <a:fillRect/>
          </a:stretch>
        </p:blipFill>
        <p:spPr>
          <a:xfrm>
            <a:off x="4423172" y="1638300"/>
            <a:ext cx="1001018" cy="381000"/>
          </a:xfrm>
          <a:prstGeom prst="rect">
            <a:avLst/>
          </a:prstGeom>
        </p:spPr>
      </p:pic>
      <p:pic>
        <p:nvPicPr>
          <p:cNvPr id="11" name="Image 9" descr="preencoded.png"/>
          <p:cNvPicPr>
            <a:picLocks noChangeAspect="1"/>
          </p:cNvPicPr>
          <p:nvPr/>
        </p:nvPicPr>
        <p:blipFill>
          <a:blip r:embed="rId12"/>
          <a:stretch>
            <a:fillRect/>
          </a:stretch>
        </p:blipFill>
        <p:spPr>
          <a:xfrm>
            <a:off x="5424190" y="1638300"/>
            <a:ext cx="754707" cy="381000"/>
          </a:xfrm>
          <a:prstGeom prst="rect">
            <a:avLst/>
          </a:prstGeom>
        </p:spPr>
      </p:pic>
      <p:pic>
        <p:nvPicPr>
          <p:cNvPr id="12" name="Image 10" descr="preencoded.png"/>
          <p:cNvPicPr>
            <a:picLocks noChangeAspect="1"/>
          </p:cNvPicPr>
          <p:nvPr/>
        </p:nvPicPr>
        <p:blipFill>
          <a:blip r:embed="rId13"/>
          <a:stretch>
            <a:fillRect/>
          </a:stretch>
        </p:blipFill>
        <p:spPr>
          <a:xfrm>
            <a:off x="6178897" y="1638300"/>
            <a:ext cx="755303" cy="381000"/>
          </a:xfrm>
          <a:prstGeom prst="rect">
            <a:avLst/>
          </a:prstGeom>
        </p:spPr>
      </p:pic>
      <p:pic>
        <p:nvPicPr>
          <p:cNvPr id="13" name="Image 11" descr="preencoded.png"/>
          <p:cNvPicPr>
            <a:picLocks noChangeAspect="1"/>
          </p:cNvPicPr>
          <p:nvPr/>
        </p:nvPicPr>
        <p:blipFill>
          <a:blip r:embed="rId14"/>
          <a:stretch>
            <a:fillRect/>
          </a:stretch>
        </p:blipFill>
        <p:spPr>
          <a:xfrm>
            <a:off x="533400" y="2019300"/>
            <a:ext cx="1227981" cy="381000"/>
          </a:xfrm>
          <a:prstGeom prst="rect">
            <a:avLst/>
          </a:prstGeom>
        </p:spPr>
      </p:pic>
      <p:pic>
        <p:nvPicPr>
          <p:cNvPr id="14" name="Image 12" descr="preencoded.png"/>
          <p:cNvPicPr>
            <a:picLocks noChangeAspect="1"/>
          </p:cNvPicPr>
          <p:nvPr/>
        </p:nvPicPr>
        <p:blipFill>
          <a:blip r:embed="rId15"/>
          <a:stretch>
            <a:fillRect/>
          </a:stretch>
        </p:blipFill>
        <p:spPr>
          <a:xfrm>
            <a:off x="1761381" y="2019300"/>
            <a:ext cx="905619" cy="381000"/>
          </a:xfrm>
          <a:prstGeom prst="rect">
            <a:avLst/>
          </a:prstGeom>
        </p:spPr>
      </p:pic>
      <p:pic>
        <p:nvPicPr>
          <p:cNvPr id="15" name="Image 13" descr="preencoded.png"/>
          <p:cNvPicPr>
            <a:picLocks noChangeAspect="1"/>
          </p:cNvPicPr>
          <p:nvPr/>
        </p:nvPicPr>
        <p:blipFill>
          <a:blip r:embed="rId16"/>
          <a:stretch>
            <a:fillRect/>
          </a:stretch>
        </p:blipFill>
        <p:spPr>
          <a:xfrm>
            <a:off x="2667000" y="2019300"/>
            <a:ext cx="1067693" cy="381000"/>
          </a:xfrm>
          <a:prstGeom prst="rect">
            <a:avLst/>
          </a:prstGeom>
        </p:spPr>
      </p:pic>
      <p:pic>
        <p:nvPicPr>
          <p:cNvPr id="16" name="Image 14" descr="preencoded.png"/>
          <p:cNvPicPr>
            <a:picLocks noChangeAspect="1"/>
          </p:cNvPicPr>
          <p:nvPr/>
        </p:nvPicPr>
        <p:blipFill>
          <a:blip r:embed="rId17"/>
          <a:stretch>
            <a:fillRect/>
          </a:stretch>
        </p:blipFill>
        <p:spPr>
          <a:xfrm>
            <a:off x="3734693" y="2019300"/>
            <a:ext cx="688479" cy="381000"/>
          </a:xfrm>
          <a:prstGeom prst="rect">
            <a:avLst/>
          </a:prstGeom>
        </p:spPr>
      </p:pic>
      <p:pic>
        <p:nvPicPr>
          <p:cNvPr id="17" name="Image 15" descr="preencoded.png"/>
          <p:cNvPicPr>
            <a:picLocks noChangeAspect="1"/>
          </p:cNvPicPr>
          <p:nvPr/>
        </p:nvPicPr>
        <p:blipFill>
          <a:blip r:embed="rId18"/>
          <a:stretch>
            <a:fillRect/>
          </a:stretch>
        </p:blipFill>
        <p:spPr>
          <a:xfrm>
            <a:off x="4423172" y="2019300"/>
            <a:ext cx="1001018" cy="381000"/>
          </a:xfrm>
          <a:prstGeom prst="rect">
            <a:avLst/>
          </a:prstGeom>
        </p:spPr>
      </p:pic>
      <p:pic>
        <p:nvPicPr>
          <p:cNvPr id="18" name="Image 16" descr="preencoded.png"/>
          <p:cNvPicPr>
            <a:picLocks noChangeAspect="1"/>
          </p:cNvPicPr>
          <p:nvPr/>
        </p:nvPicPr>
        <p:blipFill>
          <a:blip r:embed="rId19"/>
          <a:stretch>
            <a:fillRect/>
          </a:stretch>
        </p:blipFill>
        <p:spPr>
          <a:xfrm>
            <a:off x="5424190" y="2019300"/>
            <a:ext cx="754707" cy="381000"/>
          </a:xfrm>
          <a:prstGeom prst="rect">
            <a:avLst/>
          </a:prstGeom>
        </p:spPr>
      </p:pic>
      <p:pic>
        <p:nvPicPr>
          <p:cNvPr id="19" name="Image 17" descr="preencoded.png"/>
          <p:cNvPicPr>
            <a:picLocks noChangeAspect="1"/>
          </p:cNvPicPr>
          <p:nvPr/>
        </p:nvPicPr>
        <p:blipFill>
          <a:blip r:embed="rId19"/>
          <a:stretch>
            <a:fillRect/>
          </a:stretch>
        </p:blipFill>
        <p:spPr>
          <a:xfrm>
            <a:off x="6178897" y="2019300"/>
            <a:ext cx="755303" cy="381000"/>
          </a:xfrm>
          <a:prstGeom prst="rect">
            <a:avLst/>
          </a:prstGeom>
        </p:spPr>
      </p:pic>
      <p:pic>
        <p:nvPicPr>
          <p:cNvPr id="20" name="Image 18" descr="preencoded.png"/>
          <p:cNvPicPr>
            <a:picLocks noChangeAspect="1"/>
          </p:cNvPicPr>
          <p:nvPr/>
        </p:nvPicPr>
        <p:blipFill>
          <a:blip r:embed="rId20"/>
          <a:stretch>
            <a:fillRect/>
          </a:stretch>
        </p:blipFill>
        <p:spPr>
          <a:xfrm>
            <a:off x="533400" y="2400300"/>
            <a:ext cx="6400800" cy="381000"/>
          </a:xfrm>
          <a:prstGeom prst="rect">
            <a:avLst/>
          </a:prstGeom>
        </p:spPr>
      </p:pic>
      <p:pic>
        <p:nvPicPr>
          <p:cNvPr id="21" name="Image 19" descr="preencoded.png"/>
          <p:cNvPicPr>
            <a:picLocks noChangeAspect="1"/>
          </p:cNvPicPr>
          <p:nvPr/>
        </p:nvPicPr>
        <p:blipFill>
          <a:blip r:embed="rId14"/>
          <a:stretch>
            <a:fillRect/>
          </a:stretch>
        </p:blipFill>
        <p:spPr>
          <a:xfrm>
            <a:off x="533400" y="2400300"/>
            <a:ext cx="1227981" cy="381000"/>
          </a:xfrm>
          <a:prstGeom prst="rect">
            <a:avLst/>
          </a:prstGeom>
        </p:spPr>
      </p:pic>
      <p:pic>
        <p:nvPicPr>
          <p:cNvPr id="22" name="Image 20" descr="preencoded.png"/>
          <p:cNvPicPr>
            <a:picLocks noChangeAspect="1"/>
          </p:cNvPicPr>
          <p:nvPr/>
        </p:nvPicPr>
        <p:blipFill>
          <a:blip r:embed="rId15"/>
          <a:stretch>
            <a:fillRect/>
          </a:stretch>
        </p:blipFill>
        <p:spPr>
          <a:xfrm>
            <a:off x="1761381" y="2400300"/>
            <a:ext cx="905619" cy="381000"/>
          </a:xfrm>
          <a:prstGeom prst="rect">
            <a:avLst/>
          </a:prstGeom>
        </p:spPr>
      </p:pic>
      <p:pic>
        <p:nvPicPr>
          <p:cNvPr id="23" name="Image 21" descr="preencoded.png"/>
          <p:cNvPicPr>
            <a:picLocks noChangeAspect="1"/>
          </p:cNvPicPr>
          <p:nvPr/>
        </p:nvPicPr>
        <p:blipFill>
          <a:blip r:embed="rId16"/>
          <a:stretch>
            <a:fillRect/>
          </a:stretch>
        </p:blipFill>
        <p:spPr>
          <a:xfrm>
            <a:off x="2667000" y="2400300"/>
            <a:ext cx="1067693" cy="381000"/>
          </a:xfrm>
          <a:prstGeom prst="rect">
            <a:avLst/>
          </a:prstGeom>
        </p:spPr>
      </p:pic>
      <p:pic>
        <p:nvPicPr>
          <p:cNvPr id="24" name="Image 22" descr="preencoded.png"/>
          <p:cNvPicPr>
            <a:picLocks noChangeAspect="1"/>
          </p:cNvPicPr>
          <p:nvPr/>
        </p:nvPicPr>
        <p:blipFill>
          <a:blip r:embed="rId17"/>
          <a:stretch>
            <a:fillRect/>
          </a:stretch>
        </p:blipFill>
        <p:spPr>
          <a:xfrm>
            <a:off x="3734693" y="2400300"/>
            <a:ext cx="688479" cy="381000"/>
          </a:xfrm>
          <a:prstGeom prst="rect">
            <a:avLst/>
          </a:prstGeom>
        </p:spPr>
      </p:pic>
      <p:pic>
        <p:nvPicPr>
          <p:cNvPr id="25" name="Image 23" descr="preencoded.png"/>
          <p:cNvPicPr>
            <a:picLocks noChangeAspect="1"/>
          </p:cNvPicPr>
          <p:nvPr/>
        </p:nvPicPr>
        <p:blipFill>
          <a:blip r:embed="rId18"/>
          <a:stretch>
            <a:fillRect/>
          </a:stretch>
        </p:blipFill>
        <p:spPr>
          <a:xfrm>
            <a:off x="4423172" y="2400300"/>
            <a:ext cx="1001018" cy="381000"/>
          </a:xfrm>
          <a:prstGeom prst="rect">
            <a:avLst/>
          </a:prstGeom>
        </p:spPr>
      </p:pic>
      <p:pic>
        <p:nvPicPr>
          <p:cNvPr id="26" name="Image 24" descr="preencoded.png"/>
          <p:cNvPicPr>
            <a:picLocks noChangeAspect="1"/>
          </p:cNvPicPr>
          <p:nvPr/>
        </p:nvPicPr>
        <p:blipFill>
          <a:blip r:embed="rId19"/>
          <a:stretch>
            <a:fillRect/>
          </a:stretch>
        </p:blipFill>
        <p:spPr>
          <a:xfrm>
            <a:off x="5424190" y="2400300"/>
            <a:ext cx="754707" cy="381000"/>
          </a:xfrm>
          <a:prstGeom prst="rect">
            <a:avLst/>
          </a:prstGeom>
        </p:spPr>
      </p:pic>
      <p:pic>
        <p:nvPicPr>
          <p:cNvPr id="27" name="Image 25" descr="preencoded.png"/>
          <p:cNvPicPr>
            <a:picLocks noChangeAspect="1"/>
          </p:cNvPicPr>
          <p:nvPr/>
        </p:nvPicPr>
        <p:blipFill>
          <a:blip r:embed="rId19"/>
          <a:stretch>
            <a:fillRect/>
          </a:stretch>
        </p:blipFill>
        <p:spPr>
          <a:xfrm>
            <a:off x="6178897" y="2400300"/>
            <a:ext cx="755303" cy="381000"/>
          </a:xfrm>
          <a:prstGeom prst="rect">
            <a:avLst/>
          </a:prstGeom>
        </p:spPr>
      </p:pic>
      <p:pic>
        <p:nvPicPr>
          <p:cNvPr id="28" name="Image 26" descr="preencoded.png"/>
          <p:cNvPicPr>
            <a:picLocks noChangeAspect="1"/>
          </p:cNvPicPr>
          <p:nvPr/>
        </p:nvPicPr>
        <p:blipFill>
          <a:blip r:embed="rId14"/>
          <a:stretch>
            <a:fillRect/>
          </a:stretch>
        </p:blipFill>
        <p:spPr>
          <a:xfrm>
            <a:off x="533400" y="2781300"/>
            <a:ext cx="1227981" cy="381000"/>
          </a:xfrm>
          <a:prstGeom prst="rect">
            <a:avLst/>
          </a:prstGeom>
        </p:spPr>
      </p:pic>
      <p:pic>
        <p:nvPicPr>
          <p:cNvPr id="29" name="Image 27" descr="preencoded.png"/>
          <p:cNvPicPr>
            <a:picLocks noChangeAspect="1"/>
          </p:cNvPicPr>
          <p:nvPr/>
        </p:nvPicPr>
        <p:blipFill>
          <a:blip r:embed="rId15"/>
          <a:stretch>
            <a:fillRect/>
          </a:stretch>
        </p:blipFill>
        <p:spPr>
          <a:xfrm>
            <a:off x="1761381" y="2781300"/>
            <a:ext cx="905619" cy="381000"/>
          </a:xfrm>
          <a:prstGeom prst="rect">
            <a:avLst/>
          </a:prstGeom>
        </p:spPr>
      </p:pic>
      <p:pic>
        <p:nvPicPr>
          <p:cNvPr id="30" name="Image 28" descr="preencoded.png"/>
          <p:cNvPicPr>
            <a:picLocks noChangeAspect="1"/>
          </p:cNvPicPr>
          <p:nvPr/>
        </p:nvPicPr>
        <p:blipFill>
          <a:blip r:embed="rId16"/>
          <a:stretch>
            <a:fillRect/>
          </a:stretch>
        </p:blipFill>
        <p:spPr>
          <a:xfrm>
            <a:off x="2667000" y="2781300"/>
            <a:ext cx="1067693" cy="381000"/>
          </a:xfrm>
          <a:prstGeom prst="rect">
            <a:avLst/>
          </a:prstGeom>
        </p:spPr>
      </p:pic>
      <p:pic>
        <p:nvPicPr>
          <p:cNvPr id="31" name="Image 29" descr="preencoded.png"/>
          <p:cNvPicPr>
            <a:picLocks noChangeAspect="1"/>
          </p:cNvPicPr>
          <p:nvPr/>
        </p:nvPicPr>
        <p:blipFill>
          <a:blip r:embed="rId17"/>
          <a:stretch>
            <a:fillRect/>
          </a:stretch>
        </p:blipFill>
        <p:spPr>
          <a:xfrm>
            <a:off x="3734693" y="2781300"/>
            <a:ext cx="688479" cy="381000"/>
          </a:xfrm>
          <a:prstGeom prst="rect">
            <a:avLst/>
          </a:prstGeom>
        </p:spPr>
      </p:pic>
      <p:pic>
        <p:nvPicPr>
          <p:cNvPr id="32" name="Image 30" descr="preencoded.png"/>
          <p:cNvPicPr>
            <a:picLocks noChangeAspect="1"/>
          </p:cNvPicPr>
          <p:nvPr/>
        </p:nvPicPr>
        <p:blipFill>
          <a:blip r:embed="rId18"/>
          <a:stretch>
            <a:fillRect/>
          </a:stretch>
        </p:blipFill>
        <p:spPr>
          <a:xfrm>
            <a:off x="4423172" y="2781300"/>
            <a:ext cx="1001018" cy="381000"/>
          </a:xfrm>
          <a:prstGeom prst="rect">
            <a:avLst/>
          </a:prstGeom>
        </p:spPr>
      </p:pic>
      <p:pic>
        <p:nvPicPr>
          <p:cNvPr id="33" name="Image 31" descr="preencoded.png"/>
          <p:cNvPicPr>
            <a:picLocks noChangeAspect="1"/>
          </p:cNvPicPr>
          <p:nvPr/>
        </p:nvPicPr>
        <p:blipFill>
          <a:blip r:embed="rId19"/>
          <a:stretch>
            <a:fillRect/>
          </a:stretch>
        </p:blipFill>
        <p:spPr>
          <a:xfrm>
            <a:off x="5424190" y="2781300"/>
            <a:ext cx="754707" cy="381000"/>
          </a:xfrm>
          <a:prstGeom prst="rect">
            <a:avLst/>
          </a:prstGeom>
        </p:spPr>
      </p:pic>
      <p:pic>
        <p:nvPicPr>
          <p:cNvPr id="34" name="Image 32" descr="preencoded.png"/>
          <p:cNvPicPr>
            <a:picLocks noChangeAspect="1"/>
          </p:cNvPicPr>
          <p:nvPr/>
        </p:nvPicPr>
        <p:blipFill>
          <a:blip r:embed="rId19"/>
          <a:stretch>
            <a:fillRect/>
          </a:stretch>
        </p:blipFill>
        <p:spPr>
          <a:xfrm>
            <a:off x="6178897" y="2781300"/>
            <a:ext cx="755303" cy="381000"/>
          </a:xfrm>
          <a:prstGeom prst="rect">
            <a:avLst/>
          </a:prstGeom>
        </p:spPr>
      </p:pic>
      <p:pic>
        <p:nvPicPr>
          <p:cNvPr id="35" name="Image 33" descr="preencoded.png"/>
          <p:cNvPicPr>
            <a:picLocks noChangeAspect="1"/>
          </p:cNvPicPr>
          <p:nvPr/>
        </p:nvPicPr>
        <p:blipFill>
          <a:blip r:embed="rId20"/>
          <a:stretch>
            <a:fillRect/>
          </a:stretch>
        </p:blipFill>
        <p:spPr>
          <a:xfrm>
            <a:off x="533400" y="3162300"/>
            <a:ext cx="6400800" cy="381000"/>
          </a:xfrm>
          <a:prstGeom prst="rect">
            <a:avLst/>
          </a:prstGeom>
        </p:spPr>
      </p:pic>
      <p:pic>
        <p:nvPicPr>
          <p:cNvPr id="36" name="Image 34" descr="preencoded.png"/>
          <p:cNvPicPr>
            <a:picLocks noChangeAspect="1"/>
          </p:cNvPicPr>
          <p:nvPr/>
        </p:nvPicPr>
        <p:blipFill>
          <a:blip r:embed="rId14"/>
          <a:stretch>
            <a:fillRect/>
          </a:stretch>
        </p:blipFill>
        <p:spPr>
          <a:xfrm>
            <a:off x="533400" y="3162300"/>
            <a:ext cx="1227981" cy="381000"/>
          </a:xfrm>
          <a:prstGeom prst="rect">
            <a:avLst/>
          </a:prstGeom>
        </p:spPr>
      </p:pic>
      <p:pic>
        <p:nvPicPr>
          <p:cNvPr id="37" name="Image 35" descr="preencoded.png"/>
          <p:cNvPicPr>
            <a:picLocks noChangeAspect="1"/>
          </p:cNvPicPr>
          <p:nvPr/>
        </p:nvPicPr>
        <p:blipFill>
          <a:blip r:embed="rId15"/>
          <a:stretch>
            <a:fillRect/>
          </a:stretch>
        </p:blipFill>
        <p:spPr>
          <a:xfrm>
            <a:off x="1761381" y="3162300"/>
            <a:ext cx="905619" cy="381000"/>
          </a:xfrm>
          <a:prstGeom prst="rect">
            <a:avLst/>
          </a:prstGeom>
        </p:spPr>
      </p:pic>
      <p:pic>
        <p:nvPicPr>
          <p:cNvPr id="38" name="Image 36" descr="preencoded.png"/>
          <p:cNvPicPr>
            <a:picLocks noChangeAspect="1"/>
          </p:cNvPicPr>
          <p:nvPr/>
        </p:nvPicPr>
        <p:blipFill>
          <a:blip r:embed="rId16"/>
          <a:stretch>
            <a:fillRect/>
          </a:stretch>
        </p:blipFill>
        <p:spPr>
          <a:xfrm>
            <a:off x="2667000" y="3162300"/>
            <a:ext cx="1067693" cy="381000"/>
          </a:xfrm>
          <a:prstGeom prst="rect">
            <a:avLst/>
          </a:prstGeom>
        </p:spPr>
      </p:pic>
      <p:pic>
        <p:nvPicPr>
          <p:cNvPr id="39" name="Image 37" descr="preencoded.png"/>
          <p:cNvPicPr>
            <a:picLocks noChangeAspect="1"/>
          </p:cNvPicPr>
          <p:nvPr/>
        </p:nvPicPr>
        <p:blipFill>
          <a:blip r:embed="rId17"/>
          <a:stretch>
            <a:fillRect/>
          </a:stretch>
        </p:blipFill>
        <p:spPr>
          <a:xfrm>
            <a:off x="3734693" y="3162300"/>
            <a:ext cx="688479" cy="381000"/>
          </a:xfrm>
          <a:prstGeom prst="rect">
            <a:avLst/>
          </a:prstGeom>
        </p:spPr>
      </p:pic>
      <p:pic>
        <p:nvPicPr>
          <p:cNvPr id="40" name="Image 38" descr="preencoded.png"/>
          <p:cNvPicPr>
            <a:picLocks noChangeAspect="1"/>
          </p:cNvPicPr>
          <p:nvPr/>
        </p:nvPicPr>
        <p:blipFill>
          <a:blip r:embed="rId18"/>
          <a:stretch>
            <a:fillRect/>
          </a:stretch>
        </p:blipFill>
        <p:spPr>
          <a:xfrm>
            <a:off x="4423172" y="3162300"/>
            <a:ext cx="1001018" cy="381000"/>
          </a:xfrm>
          <a:prstGeom prst="rect">
            <a:avLst/>
          </a:prstGeom>
        </p:spPr>
      </p:pic>
      <p:pic>
        <p:nvPicPr>
          <p:cNvPr id="41" name="Image 39" descr="preencoded.png"/>
          <p:cNvPicPr>
            <a:picLocks noChangeAspect="1"/>
          </p:cNvPicPr>
          <p:nvPr/>
        </p:nvPicPr>
        <p:blipFill>
          <a:blip r:embed="rId19"/>
          <a:stretch>
            <a:fillRect/>
          </a:stretch>
        </p:blipFill>
        <p:spPr>
          <a:xfrm>
            <a:off x="5424190" y="3162300"/>
            <a:ext cx="754707" cy="381000"/>
          </a:xfrm>
          <a:prstGeom prst="rect">
            <a:avLst/>
          </a:prstGeom>
        </p:spPr>
      </p:pic>
      <p:pic>
        <p:nvPicPr>
          <p:cNvPr id="42" name="Image 40" descr="preencoded.png"/>
          <p:cNvPicPr>
            <a:picLocks noChangeAspect="1"/>
          </p:cNvPicPr>
          <p:nvPr/>
        </p:nvPicPr>
        <p:blipFill>
          <a:blip r:embed="rId19"/>
          <a:stretch>
            <a:fillRect/>
          </a:stretch>
        </p:blipFill>
        <p:spPr>
          <a:xfrm>
            <a:off x="6178897" y="3162300"/>
            <a:ext cx="755303" cy="381000"/>
          </a:xfrm>
          <a:prstGeom prst="rect">
            <a:avLst/>
          </a:prstGeom>
        </p:spPr>
      </p:pic>
      <p:pic>
        <p:nvPicPr>
          <p:cNvPr id="43" name="Image 41" descr="preencoded.png"/>
          <p:cNvPicPr>
            <a:picLocks noChangeAspect="1"/>
          </p:cNvPicPr>
          <p:nvPr/>
        </p:nvPicPr>
        <p:blipFill>
          <a:blip r:embed="rId20"/>
          <a:stretch>
            <a:fillRect/>
          </a:stretch>
        </p:blipFill>
        <p:spPr>
          <a:xfrm>
            <a:off x="533400" y="3543300"/>
            <a:ext cx="6400800" cy="381000"/>
          </a:xfrm>
          <a:prstGeom prst="rect">
            <a:avLst/>
          </a:prstGeom>
        </p:spPr>
      </p:pic>
      <p:pic>
        <p:nvPicPr>
          <p:cNvPr id="44" name="Image 42" descr="preencoded.png"/>
          <p:cNvPicPr>
            <a:picLocks noChangeAspect="1"/>
          </p:cNvPicPr>
          <p:nvPr/>
        </p:nvPicPr>
        <p:blipFill>
          <a:blip r:embed="rId14"/>
          <a:stretch>
            <a:fillRect/>
          </a:stretch>
        </p:blipFill>
        <p:spPr>
          <a:xfrm>
            <a:off x="533400" y="3543300"/>
            <a:ext cx="1227981" cy="381000"/>
          </a:xfrm>
          <a:prstGeom prst="rect">
            <a:avLst/>
          </a:prstGeom>
        </p:spPr>
      </p:pic>
      <p:pic>
        <p:nvPicPr>
          <p:cNvPr id="45" name="Image 43" descr="preencoded.png"/>
          <p:cNvPicPr>
            <a:picLocks noChangeAspect="1"/>
          </p:cNvPicPr>
          <p:nvPr/>
        </p:nvPicPr>
        <p:blipFill>
          <a:blip r:embed="rId15"/>
          <a:stretch>
            <a:fillRect/>
          </a:stretch>
        </p:blipFill>
        <p:spPr>
          <a:xfrm>
            <a:off x="1761381" y="3543300"/>
            <a:ext cx="905619" cy="381000"/>
          </a:xfrm>
          <a:prstGeom prst="rect">
            <a:avLst/>
          </a:prstGeom>
        </p:spPr>
      </p:pic>
      <p:pic>
        <p:nvPicPr>
          <p:cNvPr id="46" name="Image 44" descr="preencoded.png"/>
          <p:cNvPicPr>
            <a:picLocks noChangeAspect="1"/>
          </p:cNvPicPr>
          <p:nvPr/>
        </p:nvPicPr>
        <p:blipFill>
          <a:blip r:embed="rId16"/>
          <a:stretch>
            <a:fillRect/>
          </a:stretch>
        </p:blipFill>
        <p:spPr>
          <a:xfrm>
            <a:off x="2667000" y="3543300"/>
            <a:ext cx="1067693" cy="381000"/>
          </a:xfrm>
          <a:prstGeom prst="rect">
            <a:avLst/>
          </a:prstGeom>
        </p:spPr>
      </p:pic>
      <p:pic>
        <p:nvPicPr>
          <p:cNvPr id="47" name="Image 45" descr="preencoded.png"/>
          <p:cNvPicPr>
            <a:picLocks noChangeAspect="1"/>
          </p:cNvPicPr>
          <p:nvPr/>
        </p:nvPicPr>
        <p:blipFill>
          <a:blip r:embed="rId17"/>
          <a:stretch>
            <a:fillRect/>
          </a:stretch>
        </p:blipFill>
        <p:spPr>
          <a:xfrm>
            <a:off x="3734693" y="3543300"/>
            <a:ext cx="688479" cy="381000"/>
          </a:xfrm>
          <a:prstGeom prst="rect">
            <a:avLst/>
          </a:prstGeom>
        </p:spPr>
      </p:pic>
      <p:pic>
        <p:nvPicPr>
          <p:cNvPr id="48" name="Image 46" descr="preencoded.png"/>
          <p:cNvPicPr>
            <a:picLocks noChangeAspect="1"/>
          </p:cNvPicPr>
          <p:nvPr/>
        </p:nvPicPr>
        <p:blipFill>
          <a:blip r:embed="rId18"/>
          <a:stretch>
            <a:fillRect/>
          </a:stretch>
        </p:blipFill>
        <p:spPr>
          <a:xfrm>
            <a:off x="4423172" y="3543300"/>
            <a:ext cx="1001018" cy="381000"/>
          </a:xfrm>
          <a:prstGeom prst="rect">
            <a:avLst/>
          </a:prstGeom>
        </p:spPr>
      </p:pic>
      <p:pic>
        <p:nvPicPr>
          <p:cNvPr id="49" name="Image 47" descr="preencoded.png"/>
          <p:cNvPicPr>
            <a:picLocks noChangeAspect="1"/>
          </p:cNvPicPr>
          <p:nvPr/>
        </p:nvPicPr>
        <p:blipFill>
          <a:blip r:embed="rId19"/>
          <a:stretch>
            <a:fillRect/>
          </a:stretch>
        </p:blipFill>
        <p:spPr>
          <a:xfrm>
            <a:off x="5424190" y="3543300"/>
            <a:ext cx="754707" cy="381000"/>
          </a:xfrm>
          <a:prstGeom prst="rect">
            <a:avLst/>
          </a:prstGeom>
        </p:spPr>
      </p:pic>
      <p:pic>
        <p:nvPicPr>
          <p:cNvPr id="50" name="Image 48" descr="preencoded.png"/>
          <p:cNvPicPr>
            <a:picLocks noChangeAspect="1"/>
          </p:cNvPicPr>
          <p:nvPr/>
        </p:nvPicPr>
        <p:blipFill>
          <a:blip r:embed="rId19"/>
          <a:stretch>
            <a:fillRect/>
          </a:stretch>
        </p:blipFill>
        <p:spPr>
          <a:xfrm>
            <a:off x="6178897" y="3543300"/>
            <a:ext cx="755303" cy="381000"/>
          </a:xfrm>
          <a:prstGeom prst="rect">
            <a:avLst/>
          </a:prstGeom>
        </p:spPr>
      </p:pic>
      <p:pic>
        <p:nvPicPr>
          <p:cNvPr id="51" name="Image 49" descr="preencoded.png"/>
          <p:cNvPicPr>
            <a:picLocks noChangeAspect="1"/>
          </p:cNvPicPr>
          <p:nvPr/>
        </p:nvPicPr>
        <p:blipFill>
          <a:blip r:embed="rId20"/>
          <a:stretch>
            <a:fillRect/>
          </a:stretch>
        </p:blipFill>
        <p:spPr>
          <a:xfrm>
            <a:off x="533400" y="3924300"/>
            <a:ext cx="6400800" cy="381000"/>
          </a:xfrm>
          <a:prstGeom prst="rect">
            <a:avLst/>
          </a:prstGeom>
        </p:spPr>
      </p:pic>
      <p:pic>
        <p:nvPicPr>
          <p:cNvPr id="52" name="Image 50" descr="preencoded.png"/>
          <p:cNvPicPr>
            <a:picLocks noChangeAspect="1"/>
          </p:cNvPicPr>
          <p:nvPr/>
        </p:nvPicPr>
        <p:blipFill>
          <a:blip r:embed="rId14"/>
          <a:stretch>
            <a:fillRect/>
          </a:stretch>
        </p:blipFill>
        <p:spPr>
          <a:xfrm>
            <a:off x="533400" y="3924300"/>
            <a:ext cx="1227981" cy="381000"/>
          </a:xfrm>
          <a:prstGeom prst="rect">
            <a:avLst/>
          </a:prstGeom>
        </p:spPr>
      </p:pic>
      <p:pic>
        <p:nvPicPr>
          <p:cNvPr id="53" name="Image 51" descr="preencoded.png"/>
          <p:cNvPicPr>
            <a:picLocks noChangeAspect="1"/>
          </p:cNvPicPr>
          <p:nvPr/>
        </p:nvPicPr>
        <p:blipFill>
          <a:blip r:embed="rId21"/>
          <a:stretch>
            <a:fillRect/>
          </a:stretch>
        </p:blipFill>
        <p:spPr>
          <a:xfrm>
            <a:off x="1761381" y="3924300"/>
            <a:ext cx="905619" cy="381000"/>
          </a:xfrm>
          <a:prstGeom prst="rect">
            <a:avLst/>
          </a:prstGeom>
        </p:spPr>
      </p:pic>
      <p:pic>
        <p:nvPicPr>
          <p:cNvPr id="54" name="Image 52" descr="preencoded.png"/>
          <p:cNvPicPr>
            <a:picLocks noChangeAspect="1"/>
          </p:cNvPicPr>
          <p:nvPr/>
        </p:nvPicPr>
        <p:blipFill>
          <a:blip r:embed="rId16"/>
          <a:stretch>
            <a:fillRect/>
          </a:stretch>
        </p:blipFill>
        <p:spPr>
          <a:xfrm>
            <a:off x="2667000" y="3924300"/>
            <a:ext cx="1067693" cy="381000"/>
          </a:xfrm>
          <a:prstGeom prst="rect">
            <a:avLst/>
          </a:prstGeom>
        </p:spPr>
      </p:pic>
      <p:pic>
        <p:nvPicPr>
          <p:cNvPr id="55" name="Image 53" descr="preencoded.png"/>
          <p:cNvPicPr>
            <a:picLocks noChangeAspect="1"/>
          </p:cNvPicPr>
          <p:nvPr/>
        </p:nvPicPr>
        <p:blipFill>
          <a:blip r:embed="rId22"/>
          <a:stretch>
            <a:fillRect/>
          </a:stretch>
        </p:blipFill>
        <p:spPr>
          <a:xfrm>
            <a:off x="3734693" y="3924300"/>
            <a:ext cx="688479" cy="381000"/>
          </a:xfrm>
          <a:prstGeom prst="rect">
            <a:avLst/>
          </a:prstGeom>
        </p:spPr>
      </p:pic>
      <p:pic>
        <p:nvPicPr>
          <p:cNvPr id="56" name="Image 54" descr="preencoded.png"/>
          <p:cNvPicPr>
            <a:picLocks noChangeAspect="1"/>
          </p:cNvPicPr>
          <p:nvPr/>
        </p:nvPicPr>
        <p:blipFill>
          <a:blip r:embed="rId23"/>
          <a:stretch>
            <a:fillRect/>
          </a:stretch>
        </p:blipFill>
        <p:spPr>
          <a:xfrm>
            <a:off x="4423172" y="3924300"/>
            <a:ext cx="1001018" cy="381000"/>
          </a:xfrm>
          <a:prstGeom prst="rect">
            <a:avLst/>
          </a:prstGeom>
        </p:spPr>
      </p:pic>
      <p:pic>
        <p:nvPicPr>
          <p:cNvPr id="57" name="Image 55" descr="preencoded.png"/>
          <p:cNvPicPr>
            <a:picLocks noChangeAspect="1"/>
          </p:cNvPicPr>
          <p:nvPr/>
        </p:nvPicPr>
        <p:blipFill>
          <a:blip r:embed="rId24"/>
          <a:stretch>
            <a:fillRect/>
          </a:stretch>
        </p:blipFill>
        <p:spPr>
          <a:xfrm>
            <a:off x="5424190" y="3924300"/>
            <a:ext cx="754707" cy="381000"/>
          </a:xfrm>
          <a:prstGeom prst="rect">
            <a:avLst/>
          </a:prstGeom>
        </p:spPr>
      </p:pic>
      <p:pic>
        <p:nvPicPr>
          <p:cNvPr id="58" name="Image 56" descr="preencoded.png"/>
          <p:cNvPicPr>
            <a:picLocks noChangeAspect="1"/>
          </p:cNvPicPr>
          <p:nvPr/>
        </p:nvPicPr>
        <p:blipFill>
          <a:blip r:embed="rId19"/>
          <a:stretch>
            <a:fillRect/>
          </a:stretch>
        </p:blipFill>
        <p:spPr>
          <a:xfrm>
            <a:off x="6178897" y="3924300"/>
            <a:ext cx="755303" cy="381000"/>
          </a:xfrm>
          <a:prstGeom prst="rect">
            <a:avLst/>
          </a:prstGeom>
        </p:spPr>
      </p:pic>
      <p:pic>
        <p:nvPicPr>
          <p:cNvPr id="59" name="Image 57" descr="preencoded.png"/>
          <p:cNvPicPr>
            <a:picLocks noChangeAspect="1"/>
          </p:cNvPicPr>
          <p:nvPr/>
        </p:nvPicPr>
        <p:blipFill>
          <a:blip r:embed="rId25"/>
          <a:stretch>
            <a:fillRect/>
          </a:stretch>
        </p:blipFill>
        <p:spPr>
          <a:xfrm>
            <a:off x="7286336" y="438150"/>
            <a:ext cx="4419600" cy="3086100"/>
          </a:xfrm>
          <a:prstGeom prst="rect">
            <a:avLst/>
          </a:prstGeom>
        </p:spPr>
      </p:pic>
      <p:pic>
        <p:nvPicPr>
          <p:cNvPr id="60" name="Image 58" descr="preencoded.png"/>
          <p:cNvPicPr>
            <a:picLocks noChangeAspect="1"/>
          </p:cNvPicPr>
          <p:nvPr/>
        </p:nvPicPr>
        <p:blipFill>
          <a:blip r:embed="rId26"/>
          <a:stretch>
            <a:fillRect/>
          </a:stretch>
        </p:blipFill>
        <p:spPr>
          <a:xfrm>
            <a:off x="7543800" y="590550"/>
            <a:ext cx="190500" cy="190500"/>
          </a:xfrm>
          <a:prstGeom prst="rect">
            <a:avLst/>
          </a:prstGeom>
        </p:spPr>
      </p:pic>
      <p:pic>
        <p:nvPicPr>
          <p:cNvPr id="61" name="Image 59" descr="preencoded.png"/>
          <p:cNvPicPr>
            <a:picLocks noChangeAspect="1"/>
          </p:cNvPicPr>
          <p:nvPr/>
        </p:nvPicPr>
        <p:blipFill>
          <a:blip r:embed="rId27"/>
          <a:stretch>
            <a:fillRect/>
          </a:stretch>
        </p:blipFill>
        <p:spPr>
          <a:xfrm>
            <a:off x="7415807" y="838200"/>
            <a:ext cx="4076700" cy="2438400"/>
          </a:xfrm>
          <a:prstGeom prst="rect">
            <a:avLst/>
          </a:prstGeom>
        </p:spPr>
      </p:pic>
      <p:pic>
        <p:nvPicPr>
          <p:cNvPr id="62" name="Image 60" descr="preencoded.png"/>
          <p:cNvPicPr>
            <a:picLocks noChangeAspect="1"/>
          </p:cNvPicPr>
          <p:nvPr/>
        </p:nvPicPr>
        <p:blipFill>
          <a:blip r:embed="rId28"/>
          <a:stretch>
            <a:fillRect/>
          </a:stretch>
        </p:blipFill>
        <p:spPr>
          <a:xfrm>
            <a:off x="7286336" y="3644899"/>
            <a:ext cx="4419600" cy="3467100"/>
          </a:xfrm>
          <a:prstGeom prst="rect">
            <a:avLst/>
          </a:prstGeom>
        </p:spPr>
      </p:pic>
      <p:pic>
        <p:nvPicPr>
          <p:cNvPr id="63" name="Image 61" descr="preencoded.png"/>
          <p:cNvPicPr>
            <a:picLocks noChangeAspect="1"/>
          </p:cNvPicPr>
          <p:nvPr/>
        </p:nvPicPr>
        <p:blipFill>
          <a:blip r:embed="rId29"/>
          <a:stretch>
            <a:fillRect/>
          </a:stretch>
        </p:blipFill>
        <p:spPr>
          <a:xfrm>
            <a:off x="7534509" y="3849255"/>
            <a:ext cx="142875" cy="190500"/>
          </a:xfrm>
          <a:prstGeom prst="rect">
            <a:avLst/>
          </a:prstGeom>
        </p:spPr>
      </p:pic>
      <p:sp>
        <p:nvSpPr>
          <p:cNvPr id="64"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pitchFamily="34" charset="-122"/>
                <a:cs typeface="ui-sans-serif" pitchFamily="34" charset="-120"/>
              </a:rPr>
              <a:t>Descriptive Statistics of Service Time</a:t>
            </a:r>
            <a:endParaRPr lang="en-US" sz="2700" dirty="0"/>
          </a:p>
        </p:txBody>
      </p:sp>
      <p:sp>
        <p:nvSpPr>
          <p:cNvPr id="65" name="Text 1"/>
          <p:cNvSpPr/>
          <p:nvPr/>
        </p:nvSpPr>
        <p:spPr>
          <a:xfrm>
            <a:off x="800100" y="1257300"/>
            <a:ext cx="768096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 Service Time Statistics by Vehicle Type</a:t>
            </a:r>
            <a:endParaRPr lang="en-US" sz="1500" dirty="0"/>
          </a:p>
        </p:txBody>
      </p:sp>
      <p:sp>
        <p:nvSpPr>
          <p:cNvPr id="66" name="Text 2"/>
          <p:cNvSpPr/>
          <p:nvPr/>
        </p:nvSpPr>
        <p:spPr>
          <a:xfrm>
            <a:off x="410602" y="1638300"/>
            <a:ext cx="1473577"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Vehicle Type</a:t>
            </a:r>
            <a:endParaRPr lang="en-US" sz="1200" dirty="0"/>
          </a:p>
        </p:txBody>
      </p:sp>
      <p:sp>
        <p:nvSpPr>
          <p:cNvPr id="67" name="Text 3"/>
          <p:cNvSpPr/>
          <p:nvPr/>
        </p:nvSpPr>
        <p:spPr>
          <a:xfrm>
            <a:off x="1670819" y="1638300"/>
            <a:ext cx="1086743"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Mean (s)</a:t>
            </a:r>
            <a:endParaRPr lang="en-US" sz="1200" dirty="0"/>
          </a:p>
        </p:txBody>
      </p:sp>
      <p:sp>
        <p:nvSpPr>
          <p:cNvPr id="68" name="Text 4"/>
          <p:cNvSpPr/>
          <p:nvPr/>
        </p:nvSpPr>
        <p:spPr>
          <a:xfrm>
            <a:off x="2560231" y="1638300"/>
            <a:ext cx="1281232"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Median (s)</a:t>
            </a:r>
            <a:endParaRPr lang="en-US" sz="1200" dirty="0"/>
          </a:p>
        </p:txBody>
      </p:sp>
      <p:sp>
        <p:nvSpPr>
          <p:cNvPr id="69" name="Text 5"/>
          <p:cNvSpPr/>
          <p:nvPr/>
        </p:nvSpPr>
        <p:spPr>
          <a:xfrm>
            <a:off x="3665845" y="1638300"/>
            <a:ext cx="826175"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SD (s)</a:t>
            </a:r>
            <a:endParaRPr lang="en-US" sz="1200" dirty="0"/>
          </a:p>
        </p:txBody>
      </p:sp>
      <p:sp>
        <p:nvSpPr>
          <p:cNvPr id="70" name="Text 6"/>
          <p:cNvSpPr/>
          <p:nvPr/>
        </p:nvSpPr>
        <p:spPr>
          <a:xfrm>
            <a:off x="4323070" y="1638300"/>
            <a:ext cx="1201222"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Skewness</a:t>
            </a:r>
            <a:endParaRPr lang="en-US" sz="1200" dirty="0"/>
          </a:p>
        </p:txBody>
      </p:sp>
      <p:sp>
        <p:nvSpPr>
          <p:cNvPr id="71" name="Text 7"/>
          <p:cNvSpPr/>
          <p:nvPr/>
        </p:nvSpPr>
        <p:spPr>
          <a:xfrm>
            <a:off x="5348719" y="1638300"/>
            <a:ext cx="905649"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15</a:t>
            </a:r>
            <a:r>
              <a:rPr lang="en-US" sz="1200" b="1" baseline="30000" dirty="0">
                <a:solidFill>
                  <a:srgbClr val="000000"/>
                </a:solidFill>
                <a:ea typeface="ui-sans-serif" pitchFamily="34" charset="-122"/>
                <a:cs typeface="ui-sans-serif" pitchFamily="34" charset="-120"/>
              </a:rPr>
              <a:t>th</a:t>
            </a:r>
            <a:r>
              <a:rPr lang="en-US" sz="1200" b="1" dirty="0">
                <a:solidFill>
                  <a:srgbClr val="000000"/>
                </a:solidFill>
                <a:ea typeface="ui-sans-serif" pitchFamily="34" charset="-122"/>
                <a:cs typeface="ui-sans-serif" pitchFamily="34" charset="-120"/>
              </a:rPr>
              <a:t> %</a:t>
            </a:r>
            <a:endParaRPr lang="en-US" sz="1200" dirty="0"/>
          </a:p>
        </p:txBody>
      </p:sp>
      <p:sp>
        <p:nvSpPr>
          <p:cNvPr id="72" name="Text 8"/>
          <p:cNvSpPr/>
          <p:nvPr/>
        </p:nvSpPr>
        <p:spPr>
          <a:xfrm>
            <a:off x="6103367" y="1638300"/>
            <a:ext cx="906363" cy="381000"/>
          </a:xfrm>
          <a:prstGeom prst="rect">
            <a:avLst/>
          </a:prstGeom>
          <a:noFill/>
          <a:ln/>
        </p:spPr>
        <p:txBody>
          <a:bodyPr vert="horz" wrap="square" lIns="0" tIns="0" rIns="0" bIns="0" rtlCol="0" anchor="t"/>
          <a:lstStyle/>
          <a:p>
            <a:pPr marL="0" indent="0" algn="ctr">
              <a:lnSpc>
                <a:spcPts val="1800"/>
              </a:lnSpc>
              <a:buNone/>
            </a:pPr>
            <a:r>
              <a:rPr lang="en-US" sz="1200" b="1" dirty="0">
                <a:solidFill>
                  <a:srgbClr val="000000"/>
                </a:solidFill>
                <a:ea typeface="ui-sans-serif" pitchFamily="34" charset="-122"/>
                <a:cs typeface="ui-sans-serif" pitchFamily="34" charset="-120"/>
              </a:rPr>
              <a:t>85</a:t>
            </a:r>
            <a:r>
              <a:rPr lang="en-US" sz="1200" b="1" baseline="30000" dirty="0">
                <a:solidFill>
                  <a:srgbClr val="000000"/>
                </a:solidFill>
                <a:ea typeface="ui-sans-serif" pitchFamily="34" charset="-122"/>
                <a:cs typeface="ui-sans-serif" pitchFamily="34" charset="-120"/>
              </a:rPr>
              <a:t>th</a:t>
            </a:r>
            <a:r>
              <a:rPr lang="en-US" sz="1200" b="1" dirty="0">
                <a:solidFill>
                  <a:srgbClr val="000000"/>
                </a:solidFill>
                <a:ea typeface="ui-sans-serif" pitchFamily="34" charset="-122"/>
                <a:cs typeface="ui-sans-serif" pitchFamily="34" charset="-120"/>
              </a:rPr>
              <a:t> %</a:t>
            </a:r>
            <a:endParaRPr lang="en-US" sz="1200" dirty="0"/>
          </a:p>
        </p:txBody>
      </p:sp>
      <p:sp>
        <p:nvSpPr>
          <p:cNvPr id="73" name="Text 9"/>
          <p:cNvSpPr/>
          <p:nvPr/>
        </p:nvSpPr>
        <p:spPr>
          <a:xfrm>
            <a:off x="533400" y="2019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SC</a:t>
            </a:r>
            <a:endParaRPr lang="en-US" sz="1200" dirty="0"/>
          </a:p>
        </p:txBody>
      </p:sp>
      <p:sp>
        <p:nvSpPr>
          <p:cNvPr id="74" name="Text 10"/>
          <p:cNvSpPr/>
          <p:nvPr/>
        </p:nvSpPr>
        <p:spPr>
          <a:xfrm>
            <a:off x="1670819" y="2019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6.553</a:t>
            </a:r>
            <a:endParaRPr lang="en-US" sz="1200" dirty="0"/>
          </a:p>
        </p:txBody>
      </p:sp>
      <p:sp>
        <p:nvSpPr>
          <p:cNvPr id="75" name="Text 11"/>
          <p:cNvSpPr/>
          <p:nvPr/>
        </p:nvSpPr>
        <p:spPr>
          <a:xfrm>
            <a:off x="2560231" y="2019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3.34</a:t>
            </a:r>
            <a:endParaRPr lang="en-US" sz="1200" dirty="0"/>
          </a:p>
        </p:txBody>
      </p:sp>
      <p:sp>
        <p:nvSpPr>
          <p:cNvPr id="76" name="Text 12"/>
          <p:cNvSpPr/>
          <p:nvPr/>
        </p:nvSpPr>
        <p:spPr>
          <a:xfrm>
            <a:off x="3665845" y="2019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8.178</a:t>
            </a:r>
            <a:endParaRPr lang="en-US" sz="1200" dirty="0"/>
          </a:p>
        </p:txBody>
      </p:sp>
      <p:sp>
        <p:nvSpPr>
          <p:cNvPr id="77" name="Text 13"/>
          <p:cNvSpPr/>
          <p:nvPr/>
        </p:nvSpPr>
        <p:spPr>
          <a:xfrm>
            <a:off x="4323070" y="2019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2.453</a:t>
            </a:r>
            <a:endParaRPr lang="en-US" sz="1200" dirty="0"/>
          </a:p>
        </p:txBody>
      </p:sp>
      <p:sp>
        <p:nvSpPr>
          <p:cNvPr id="78" name="Text 14"/>
          <p:cNvSpPr/>
          <p:nvPr/>
        </p:nvSpPr>
        <p:spPr>
          <a:xfrm>
            <a:off x="5348719" y="2019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1.84</a:t>
            </a:r>
            <a:endParaRPr lang="en-US" sz="1200" dirty="0"/>
          </a:p>
        </p:txBody>
      </p:sp>
      <p:sp>
        <p:nvSpPr>
          <p:cNvPr id="79" name="Text 15"/>
          <p:cNvSpPr/>
          <p:nvPr/>
        </p:nvSpPr>
        <p:spPr>
          <a:xfrm>
            <a:off x="6103367" y="2019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11.352</a:t>
            </a:r>
            <a:endParaRPr lang="en-US" sz="1200" dirty="0"/>
          </a:p>
        </p:txBody>
      </p:sp>
      <p:sp>
        <p:nvSpPr>
          <p:cNvPr id="80" name="Text 16"/>
          <p:cNvSpPr/>
          <p:nvPr/>
        </p:nvSpPr>
        <p:spPr>
          <a:xfrm>
            <a:off x="533400" y="2400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BC</a:t>
            </a:r>
            <a:endParaRPr lang="en-US" sz="1200" dirty="0"/>
          </a:p>
        </p:txBody>
      </p:sp>
      <p:sp>
        <p:nvSpPr>
          <p:cNvPr id="81" name="Text 17"/>
          <p:cNvSpPr/>
          <p:nvPr/>
        </p:nvSpPr>
        <p:spPr>
          <a:xfrm>
            <a:off x="1670819" y="2400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8.484</a:t>
            </a:r>
            <a:endParaRPr lang="en-US" sz="1200" dirty="0"/>
          </a:p>
        </p:txBody>
      </p:sp>
      <p:sp>
        <p:nvSpPr>
          <p:cNvPr id="82" name="Text 18"/>
          <p:cNvSpPr/>
          <p:nvPr/>
        </p:nvSpPr>
        <p:spPr>
          <a:xfrm>
            <a:off x="2560231" y="2400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3.40</a:t>
            </a:r>
            <a:endParaRPr lang="en-US" sz="1200" dirty="0"/>
          </a:p>
        </p:txBody>
      </p:sp>
      <p:sp>
        <p:nvSpPr>
          <p:cNvPr id="83" name="Text 19"/>
          <p:cNvSpPr/>
          <p:nvPr/>
        </p:nvSpPr>
        <p:spPr>
          <a:xfrm>
            <a:off x="3665845" y="2400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12.740</a:t>
            </a:r>
            <a:endParaRPr lang="en-US" sz="1200" dirty="0"/>
          </a:p>
        </p:txBody>
      </p:sp>
      <p:sp>
        <p:nvSpPr>
          <p:cNvPr id="84" name="Text 20"/>
          <p:cNvSpPr/>
          <p:nvPr/>
        </p:nvSpPr>
        <p:spPr>
          <a:xfrm>
            <a:off x="4323070" y="2400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3.440</a:t>
            </a:r>
            <a:endParaRPr lang="en-US" sz="1200" dirty="0"/>
          </a:p>
        </p:txBody>
      </p:sp>
      <p:sp>
        <p:nvSpPr>
          <p:cNvPr id="85" name="Text 21"/>
          <p:cNvSpPr/>
          <p:nvPr/>
        </p:nvSpPr>
        <p:spPr>
          <a:xfrm>
            <a:off x="5348719" y="2400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1.48</a:t>
            </a:r>
            <a:endParaRPr lang="en-US" sz="1200" dirty="0"/>
          </a:p>
        </p:txBody>
      </p:sp>
      <p:sp>
        <p:nvSpPr>
          <p:cNvPr id="86" name="Text 22"/>
          <p:cNvSpPr/>
          <p:nvPr/>
        </p:nvSpPr>
        <p:spPr>
          <a:xfrm>
            <a:off x="6103367" y="2400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14.836</a:t>
            </a:r>
            <a:endParaRPr lang="en-US" sz="1200" dirty="0"/>
          </a:p>
        </p:txBody>
      </p:sp>
      <p:sp>
        <p:nvSpPr>
          <p:cNvPr id="87" name="Text 23"/>
          <p:cNvSpPr/>
          <p:nvPr/>
        </p:nvSpPr>
        <p:spPr>
          <a:xfrm>
            <a:off x="533400" y="2781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LCV</a:t>
            </a:r>
            <a:endParaRPr lang="en-US" sz="1200" dirty="0"/>
          </a:p>
        </p:txBody>
      </p:sp>
      <p:sp>
        <p:nvSpPr>
          <p:cNvPr id="88" name="Text 24"/>
          <p:cNvSpPr/>
          <p:nvPr/>
        </p:nvSpPr>
        <p:spPr>
          <a:xfrm>
            <a:off x="1670819" y="2781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4.567</a:t>
            </a:r>
            <a:endParaRPr lang="en-US" sz="1200" dirty="0"/>
          </a:p>
        </p:txBody>
      </p:sp>
      <p:sp>
        <p:nvSpPr>
          <p:cNvPr id="89" name="Text 25"/>
          <p:cNvSpPr/>
          <p:nvPr/>
        </p:nvSpPr>
        <p:spPr>
          <a:xfrm>
            <a:off x="2560231" y="2781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3.12</a:t>
            </a:r>
            <a:endParaRPr lang="en-US" sz="1200" dirty="0"/>
          </a:p>
        </p:txBody>
      </p:sp>
      <p:sp>
        <p:nvSpPr>
          <p:cNvPr id="90" name="Text 26"/>
          <p:cNvSpPr/>
          <p:nvPr/>
        </p:nvSpPr>
        <p:spPr>
          <a:xfrm>
            <a:off x="3665845" y="2781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5.178</a:t>
            </a:r>
            <a:endParaRPr lang="en-US" sz="1200" dirty="0"/>
          </a:p>
        </p:txBody>
      </p:sp>
      <p:sp>
        <p:nvSpPr>
          <p:cNvPr id="91" name="Text 27"/>
          <p:cNvSpPr/>
          <p:nvPr/>
        </p:nvSpPr>
        <p:spPr>
          <a:xfrm>
            <a:off x="4323070" y="2781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2.313</a:t>
            </a:r>
            <a:endParaRPr lang="en-US" sz="1200" dirty="0"/>
          </a:p>
        </p:txBody>
      </p:sp>
      <p:sp>
        <p:nvSpPr>
          <p:cNvPr id="92" name="Text 28"/>
          <p:cNvSpPr/>
          <p:nvPr/>
        </p:nvSpPr>
        <p:spPr>
          <a:xfrm>
            <a:off x="5348719" y="2781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1.34</a:t>
            </a:r>
            <a:endParaRPr lang="en-US" sz="1200" dirty="0"/>
          </a:p>
        </p:txBody>
      </p:sp>
      <p:sp>
        <p:nvSpPr>
          <p:cNvPr id="93" name="Text 29"/>
          <p:cNvSpPr/>
          <p:nvPr/>
        </p:nvSpPr>
        <p:spPr>
          <a:xfrm>
            <a:off x="6103367" y="2781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7.728</a:t>
            </a:r>
            <a:endParaRPr lang="en-US" sz="1200" dirty="0"/>
          </a:p>
        </p:txBody>
      </p:sp>
      <p:sp>
        <p:nvSpPr>
          <p:cNvPr id="94" name="Text 30"/>
          <p:cNvSpPr/>
          <p:nvPr/>
        </p:nvSpPr>
        <p:spPr>
          <a:xfrm>
            <a:off x="533400" y="3162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BUS</a:t>
            </a:r>
            <a:endParaRPr lang="en-US" sz="1200" dirty="0"/>
          </a:p>
        </p:txBody>
      </p:sp>
      <p:sp>
        <p:nvSpPr>
          <p:cNvPr id="95" name="Text 31"/>
          <p:cNvSpPr/>
          <p:nvPr/>
        </p:nvSpPr>
        <p:spPr>
          <a:xfrm>
            <a:off x="1670819" y="3162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6.007</a:t>
            </a:r>
            <a:endParaRPr lang="en-US" sz="1200" dirty="0"/>
          </a:p>
        </p:txBody>
      </p:sp>
      <p:sp>
        <p:nvSpPr>
          <p:cNvPr id="96" name="Text 32"/>
          <p:cNvSpPr/>
          <p:nvPr/>
        </p:nvSpPr>
        <p:spPr>
          <a:xfrm>
            <a:off x="2560231" y="3162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5.40</a:t>
            </a:r>
            <a:endParaRPr lang="en-US" sz="1200" dirty="0"/>
          </a:p>
        </p:txBody>
      </p:sp>
      <p:sp>
        <p:nvSpPr>
          <p:cNvPr id="97" name="Text 33"/>
          <p:cNvSpPr/>
          <p:nvPr/>
        </p:nvSpPr>
        <p:spPr>
          <a:xfrm>
            <a:off x="3665845" y="3162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3.780</a:t>
            </a:r>
            <a:endParaRPr lang="en-US" sz="1200" dirty="0"/>
          </a:p>
        </p:txBody>
      </p:sp>
      <p:sp>
        <p:nvSpPr>
          <p:cNvPr id="98" name="Text 34"/>
          <p:cNvSpPr/>
          <p:nvPr/>
        </p:nvSpPr>
        <p:spPr>
          <a:xfrm>
            <a:off x="4323070" y="3162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1.738</a:t>
            </a:r>
            <a:endParaRPr lang="en-US" sz="1200" dirty="0"/>
          </a:p>
        </p:txBody>
      </p:sp>
      <p:sp>
        <p:nvSpPr>
          <p:cNvPr id="99" name="Text 35"/>
          <p:cNvSpPr/>
          <p:nvPr/>
        </p:nvSpPr>
        <p:spPr>
          <a:xfrm>
            <a:off x="5348719" y="3162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2.70</a:t>
            </a:r>
            <a:endParaRPr lang="en-US" sz="1200" dirty="0"/>
          </a:p>
        </p:txBody>
      </p:sp>
      <p:sp>
        <p:nvSpPr>
          <p:cNvPr id="100" name="Text 36"/>
          <p:cNvSpPr/>
          <p:nvPr/>
        </p:nvSpPr>
        <p:spPr>
          <a:xfrm>
            <a:off x="6103367" y="3162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8.402</a:t>
            </a:r>
            <a:endParaRPr lang="en-US" sz="1200" dirty="0"/>
          </a:p>
        </p:txBody>
      </p:sp>
      <p:sp>
        <p:nvSpPr>
          <p:cNvPr id="101" name="Text 37"/>
          <p:cNvSpPr/>
          <p:nvPr/>
        </p:nvSpPr>
        <p:spPr>
          <a:xfrm>
            <a:off x="533400" y="3543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HCV</a:t>
            </a:r>
            <a:endParaRPr lang="en-US" sz="1200" dirty="0"/>
          </a:p>
        </p:txBody>
      </p:sp>
      <p:sp>
        <p:nvSpPr>
          <p:cNvPr id="102" name="Text 38"/>
          <p:cNvSpPr/>
          <p:nvPr/>
        </p:nvSpPr>
        <p:spPr>
          <a:xfrm>
            <a:off x="1670819" y="3543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19.511</a:t>
            </a:r>
            <a:endParaRPr lang="en-US" sz="1200" dirty="0"/>
          </a:p>
        </p:txBody>
      </p:sp>
      <p:sp>
        <p:nvSpPr>
          <p:cNvPr id="103" name="Text 39"/>
          <p:cNvSpPr/>
          <p:nvPr/>
        </p:nvSpPr>
        <p:spPr>
          <a:xfrm>
            <a:off x="2560231" y="3543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5.08</a:t>
            </a:r>
            <a:endParaRPr lang="en-US" sz="1200" dirty="0"/>
          </a:p>
        </p:txBody>
      </p:sp>
      <p:sp>
        <p:nvSpPr>
          <p:cNvPr id="104" name="Text 40"/>
          <p:cNvSpPr/>
          <p:nvPr/>
        </p:nvSpPr>
        <p:spPr>
          <a:xfrm>
            <a:off x="3665845" y="3543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49.173</a:t>
            </a:r>
            <a:endParaRPr lang="en-US" sz="1200" dirty="0"/>
          </a:p>
        </p:txBody>
      </p:sp>
      <p:sp>
        <p:nvSpPr>
          <p:cNvPr id="105" name="Text 41"/>
          <p:cNvSpPr/>
          <p:nvPr/>
        </p:nvSpPr>
        <p:spPr>
          <a:xfrm>
            <a:off x="4323070" y="3543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5.755</a:t>
            </a:r>
            <a:endParaRPr lang="en-US" sz="1200" dirty="0"/>
          </a:p>
        </p:txBody>
      </p:sp>
      <p:sp>
        <p:nvSpPr>
          <p:cNvPr id="106" name="Text 42"/>
          <p:cNvSpPr/>
          <p:nvPr/>
        </p:nvSpPr>
        <p:spPr>
          <a:xfrm>
            <a:off x="5348719" y="3543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2.82</a:t>
            </a:r>
            <a:endParaRPr lang="en-US" sz="1200" dirty="0"/>
          </a:p>
        </p:txBody>
      </p:sp>
      <p:sp>
        <p:nvSpPr>
          <p:cNvPr id="107" name="Text 43"/>
          <p:cNvSpPr/>
          <p:nvPr/>
        </p:nvSpPr>
        <p:spPr>
          <a:xfrm>
            <a:off x="6103367" y="3543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30.714</a:t>
            </a:r>
            <a:endParaRPr lang="en-US" sz="1200" dirty="0"/>
          </a:p>
        </p:txBody>
      </p:sp>
      <p:sp>
        <p:nvSpPr>
          <p:cNvPr id="108" name="Text 44"/>
          <p:cNvSpPr/>
          <p:nvPr/>
        </p:nvSpPr>
        <p:spPr>
          <a:xfrm>
            <a:off x="533400" y="3924300"/>
            <a:ext cx="1227981"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MAV</a:t>
            </a:r>
            <a:endParaRPr lang="en-US" sz="1200" dirty="0"/>
          </a:p>
        </p:txBody>
      </p:sp>
      <p:sp>
        <p:nvSpPr>
          <p:cNvPr id="109" name="Text 45"/>
          <p:cNvSpPr/>
          <p:nvPr/>
        </p:nvSpPr>
        <p:spPr>
          <a:xfrm>
            <a:off x="1670819" y="3924300"/>
            <a:ext cx="108674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17.018</a:t>
            </a:r>
            <a:endParaRPr lang="en-US" sz="1200" dirty="0"/>
          </a:p>
        </p:txBody>
      </p:sp>
      <p:sp>
        <p:nvSpPr>
          <p:cNvPr id="110" name="Text 46"/>
          <p:cNvSpPr/>
          <p:nvPr/>
        </p:nvSpPr>
        <p:spPr>
          <a:xfrm>
            <a:off x="2560231" y="3924300"/>
            <a:ext cx="128123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9.06</a:t>
            </a:r>
            <a:endParaRPr lang="en-US" sz="1200" dirty="0"/>
          </a:p>
        </p:txBody>
      </p:sp>
      <p:sp>
        <p:nvSpPr>
          <p:cNvPr id="111" name="Text 47"/>
          <p:cNvSpPr/>
          <p:nvPr/>
        </p:nvSpPr>
        <p:spPr>
          <a:xfrm>
            <a:off x="3665845" y="3924300"/>
            <a:ext cx="826175"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20.493</a:t>
            </a:r>
            <a:endParaRPr lang="en-US" sz="1200" dirty="0"/>
          </a:p>
        </p:txBody>
      </p:sp>
      <p:sp>
        <p:nvSpPr>
          <p:cNvPr id="112" name="Text 48"/>
          <p:cNvSpPr/>
          <p:nvPr/>
        </p:nvSpPr>
        <p:spPr>
          <a:xfrm>
            <a:off x="4323070" y="3924300"/>
            <a:ext cx="1201222"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2.291</a:t>
            </a:r>
            <a:endParaRPr lang="en-US" sz="1200" dirty="0"/>
          </a:p>
        </p:txBody>
      </p:sp>
      <p:sp>
        <p:nvSpPr>
          <p:cNvPr id="113" name="Text 49"/>
          <p:cNvSpPr/>
          <p:nvPr/>
        </p:nvSpPr>
        <p:spPr>
          <a:xfrm>
            <a:off x="5348719" y="3924300"/>
            <a:ext cx="905649"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3.12</a:t>
            </a:r>
            <a:endParaRPr lang="en-US" sz="1200" dirty="0"/>
          </a:p>
        </p:txBody>
      </p:sp>
      <p:sp>
        <p:nvSpPr>
          <p:cNvPr id="114" name="Text 50"/>
          <p:cNvSpPr/>
          <p:nvPr/>
        </p:nvSpPr>
        <p:spPr>
          <a:xfrm>
            <a:off x="6103367" y="3924300"/>
            <a:ext cx="906363" cy="381000"/>
          </a:xfrm>
          <a:prstGeom prst="rect">
            <a:avLst/>
          </a:prstGeom>
          <a:noFill/>
          <a:ln/>
        </p:spPr>
        <p:txBody>
          <a:bodyPr vert="horz" wrap="square" lIns="0" tIns="0" rIns="0" bIns="0" rtlCol="0" anchor="t"/>
          <a:lstStyle/>
          <a:p>
            <a:pPr marL="0" indent="0" algn="ctr">
              <a:lnSpc>
                <a:spcPts val="1800"/>
              </a:lnSpc>
              <a:buNone/>
            </a:pPr>
            <a:r>
              <a:rPr lang="en-US" sz="1200" dirty="0">
                <a:solidFill>
                  <a:srgbClr val="000000"/>
                </a:solidFill>
                <a:ea typeface="ui-sans-serif" pitchFamily="34" charset="-122"/>
                <a:cs typeface="ui-sans-serif" pitchFamily="34" charset="-120"/>
              </a:rPr>
              <a:t>33.156</a:t>
            </a:r>
            <a:endParaRPr lang="en-US" sz="1200" dirty="0"/>
          </a:p>
        </p:txBody>
      </p:sp>
      <p:sp>
        <p:nvSpPr>
          <p:cNvPr id="115" name="Text 51"/>
          <p:cNvSpPr/>
          <p:nvPr/>
        </p:nvSpPr>
        <p:spPr>
          <a:xfrm>
            <a:off x="7810500" y="534555"/>
            <a:ext cx="493776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 Mean Service Time by Vehicle Type</a:t>
            </a:r>
            <a:endParaRPr lang="en-US" sz="1500" dirty="0"/>
          </a:p>
        </p:txBody>
      </p:sp>
      <p:sp>
        <p:nvSpPr>
          <p:cNvPr id="116" name="Text 52"/>
          <p:cNvSpPr/>
          <p:nvPr/>
        </p:nvSpPr>
        <p:spPr>
          <a:xfrm>
            <a:off x="7742904" y="3811156"/>
            <a:ext cx="41148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pitchFamily="34" charset="-122"/>
                <a:cs typeface="ui-sans-serif" pitchFamily="34" charset="-120"/>
              </a:rPr>
              <a:t> Key Observations</a:t>
            </a:r>
            <a:endParaRPr lang="en-US" sz="1500" dirty="0"/>
          </a:p>
        </p:txBody>
      </p:sp>
      <p:sp>
        <p:nvSpPr>
          <p:cNvPr id="117" name="Text 53"/>
          <p:cNvSpPr/>
          <p:nvPr/>
        </p:nvSpPr>
        <p:spPr>
          <a:xfrm>
            <a:off x="7568207" y="4114800"/>
            <a:ext cx="4114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Heavy Commercial Vehicles (HCVs) have the highest mean service time (19.51 seconds)</a:t>
            </a:r>
            <a:endParaRPr lang="en-US" sz="1200" dirty="0"/>
          </a:p>
        </p:txBody>
      </p:sp>
      <p:sp>
        <p:nvSpPr>
          <p:cNvPr id="118" name="Text 54"/>
          <p:cNvSpPr/>
          <p:nvPr/>
        </p:nvSpPr>
        <p:spPr>
          <a:xfrm>
            <a:off x="7581900" y="4584701"/>
            <a:ext cx="4114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Light Commercial Vehicles (LCVs) have the lowest mean service time (4.57 seconds)</a:t>
            </a:r>
            <a:endParaRPr lang="en-US" sz="1200" dirty="0"/>
          </a:p>
        </p:txBody>
      </p:sp>
      <p:sp>
        <p:nvSpPr>
          <p:cNvPr id="119" name="Text 55"/>
          <p:cNvSpPr/>
          <p:nvPr/>
        </p:nvSpPr>
        <p:spPr>
          <a:xfrm>
            <a:off x="7595754" y="5010727"/>
            <a:ext cx="4114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Big Cars (BC) show the highest skewness (3.44), indicating occasional extreme delays</a:t>
            </a:r>
            <a:endParaRPr lang="en-US" sz="1200" dirty="0"/>
          </a:p>
        </p:txBody>
      </p:sp>
      <p:sp>
        <p:nvSpPr>
          <p:cNvPr id="120" name="Text 56"/>
          <p:cNvSpPr/>
          <p:nvPr/>
        </p:nvSpPr>
        <p:spPr>
          <a:xfrm>
            <a:off x="7595754" y="5504871"/>
            <a:ext cx="4114800" cy="6858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Multi-Axle Vehicles (MAVs) have service times comparable to HCVs but with slightly less variability</a:t>
            </a:r>
            <a:endParaRPr lang="en-US" sz="1200" dirty="0"/>
          </a:p>
        </p:txBody>
      </p:sp>
      <p:sp>
        <p:nvSpPr>
          <p:cNvPr id="121" name="Text 57"/>
          <p:cNvSpPr/>
          <p:nvPr/>
        </p:nvSpPr>
        <p:spPr>
          <a:xfrm>
            <a:off x="7595754" y="5974772"/>
            <a:ext cx="41148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pitchFamily="34" charset="-122"/>
                <a:cs typeface="ui-sans-serif" pitchFamily="34" charset="-120"/>
              </a:rPr>
              <a:t>Passenger vehicles (SC, BC, BUS) generally process within 15 seconds for most cases</a:t>
            </a:r>
            <a:endParaRPr lang="en-US" sz="1200" dirty="0"/>
          </a:p>
        </p:txBody>
      </p:sp>
      <p:pic>
        <p:nvPicPr>
          <p:cNvPr id="124" name="Picture 123">
            <a:extLst>
              <a:ext uri="{FF2B5EF4-FFF2-40B4-BE49-F238E27FC236}">
                <a16:creationId xmlns:a16="http://schemas.microsoft.com/office/drawing/2014/main" id="{4D3D3A0E-E58C-48FF-A726-79ED1BD1DE24}"/>
              </a:ext>
            </a:extLst>
          </p:cNvPr>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633023" y="4429760"/>
            <a:ext cx="4158178" cy="1932940"/>
          </a:xfrm>
          <a:prstGeom prst="rect">
            <a:avLst/>
          </a:prstGeom>
          <a:noFill/>
        </p:spPr>
      </p:pic>
      <p:sp>
        <p:nvSpPr>
          <p:cNvPr id="125" name="Rectangle 124">
            <a:extLst>
              <a:ext uri="{FF2B5EF4-FFF2-40B4-BE49-F238E27FC236}">
                <a16:creationId xmlns:a16="http://schemas.microsoft.com/office/drawing/2014/main" id="{1CAF153B-5525-48BA-8374-11975693D57C}"/>
              </a:ext>
            </a:extLst>
          </p:cNvPr>
          <p:cNvSpPr/>
          <p:nvPr/>
        </p:nvSpPr>
        <p:spPr>
          <a:xfrm>
            <a:off x="1961097" y="6477000"/>
            <a:ext cx="3547190" cy="369332"/>
          </a:xfrm>
          <a:prstGeom prst="rect">
            <a:avLst/>
          </a:prstGeom>
        </p:spPr>
        <p:txBody>
          <a:bodyPr wrap="none">
            <a:spAutoFit/>
          </a:bodyPr>
          <a:lstStyle/>
          <a:p>
            <a:pPr algn="ctr">
              <a:spcBef>
                <a:spcPts val="10"/>
              </a:spcBef>
              <a:spcAft>
                <a:spcPts val="0"/>
              </a:spcAft>
            </a:pPr>
            <a:r>
              <a:rPr lang="en-IN" sz="1200" dirty="0">
                <a:solidFill>
                  <a:srgbClr val="374151"/>
                </a:solidFill>
                <a:ea typeface="ui-sans-serif" pitchFamily="34" charset="-122"/>
              </a:rPr>
              <a:t>Fig.1 </a:t>
            </a:r>
            <a:r>
              <a:rPr lang="en-IN" sz="1200" dirty="0" err="1">
                <a:solidFill>
                  <a:srgbClr val="374151"/>
                </a:solidFill>
                <a:ea typeface="ui-sans-serif" pitchFamily="34" charset="-122"/>
              </a:rPr>
              <a:t>Dhenkikote</a:t>
            </a:r>
            <a:r>
              <a:rPr lang="en-IN" sz="1200" dirty="0">
                <a:solidFill>
                  <a:srgbClr val="374151"/>
                </a:solidFill>
                <a:ea typeface="ui-sans-serif" pitchFamily="34" charset="-122"/>
              </a:rPr>
              <a:t> Toll Plaza (DKTP</a:t>
            </a:r>
            <a:r>
              <a:rPr lang="en-IN" sz="1200" dirty="0">
                <a:solidFill>
                  <a:srgbClr val="000000"/>
                </a:solidFill>
                <a:ea typeface="ui-sans-serif" pitchFamily="34" charset="-122"/>
              </a:rPr>
              <a:t>)</a:t>
            </a:r>
            <a:r>
              <a:rPr lang="en-IN" dirty="0">
                <a:solidFill>
                  <a:srgbClr val="000000"/>
                </a:solidFill>
                <a:ea typeface="Times New Roman" panose="02020603050405020304" pitchFamily="18" charset="0"/>
              </a:rPr>
              <a:t> </a:t>
            </a:r>
            <a:r>
              <a:rPr lang="en-IN" sz="1200" dirty="0">
                <a:solidFill>
                  <a:srgbClr val="374151"/>
                </a:solidFill>
                <a:ea typeface="ui-sans-serif" pitchFamily="34" charset="-122"/>
              </a:rPr>
              <a:t>in </a:t>
            </a:r>
            <a:r>
              <a:rPr lang="en-IN" sz="1200" dirty="0" err="1">
                <a:solidFill>
                  <a:srgbClr val="374151"/>
                </a:solidFill>
                <a:ea typeface="ui-sans-serif" pitchFamily="34" charset="-122"/>
              </a:rPr>
              <a:t>Keonjhar</a:t>
            </a:r>
            <a:r>
              <a:rPr lang="en-IN" sz="1200" dirty="0">
                <a:solidFill>
                  <a:srgbClr val="374151"/>
                </a:solidFill>
                <a:ea typeface="ui-sans-serif" pitchFamily="34" charset="-122"/>
              </a:rPr>
              <a:t>, Odisha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0866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6629400" cy="5181600"/>
          </a:xfrm>
          <a:prstGeom prst="rect">
            <a:avLst/>
          </a:prstGeom>
        </p:spPr>
      </p:pic>
      <p:pic>
        <p:nvPicPr>
          <p:cNvPr id="5" name="Image 3" descr="preencoded.png"/>
          <p:cNvPicPr>
            <a:picLocks noChangeAspect="1"/>
          </p:cNvPicPr>
          <p:nvPr/>
        </p:nvPicPr>
        <p:blipFill>
          <a:blip r:embed="rId6"/>
          <a:stretch>
            <a:fillRect/>
          </a:stretch>
        </p:blipFill>
        <p:spPr>
          <a:xfrm>
            <a:off x="533400" y="1600200"/>
            <a:ext cx="6324600" cy="3810000"/>
          </a:xfrm>
          <a:prstGeom prst="rect">
            <a:avLst/>
          </a:prstGeom>
        </p:spPr>
      </p:pic>
      <p:pic>
        <p:nvPicPr>
          <p:cNvPr id="6" name="Image 4" descr="preencoded.png"/>
          <p:cNvPicPr>
            <a:picLocks noChangeAspect="1"/>
          </p:cNvPicPr>
          <p:nvPr/>
        </p:nvPicPr>
        <p:blipFill>
          <a:blip r:embed="rId7"/>
          <a:stretch>
            <a:fillRect/>
          </a:stretch>
        </p:blipFill>
        <p:spPr>
          <a:xfrm>
            <a:off x="2209651" y="5524500"/>
            <a:ext cx="114300" cy="114300"/>
          </a:xfrm>
          <a:prstGeom prst="rect">
            <a:avLst/>
          </a:prstGeom>
        </p:spPr>
      </p:pic>
      <p:pic>
        <p:nvPicPr>
          <p:cNvPr id="7" name="Image 5" descr="preencoded.png"/>
          <p:cNvPicPr>
            <a:picLocks noChangeAspect="1"/>
          </p:cNvPicPr>
          <p:nvPr/>
        </p:nvPicPr>
        <p:blipFill>
          <a:blip r:embed="rId8"/>
          <a:stretch>
            <a:fillRect/>
          </a:stretch>
        </p:blipFill>
        <p:spPr>
          <a:xfrm>
            <a:off x="2999482" y="5524500"/>
            <a:ext cx="114300" cy="114300"/>
          </a:xfrm>
          <a:prstGeom prst="rect">
            <a:avLst/>
          </a:prstGeom>
        </p:spPr>
      </p:pic>
      <p:pic>
        <p:nvPicPr>
          <p:cNvPr id="8" name="Image 6" descr="preencoded.png"/>
          <p:cNvPicPr>
            <a:picLocks noChangeAspect="1"/>
          </p:cNvPicPr>
          <p:nvPr/>
        </p:nvPicPr>
        <p:blipFill>
          <a:blip r:embed="rId9"/>
          <a:stretch>
            <a:fillRect/>
          </a:stretch>
        </p:blipFill>
        <p:spPr>
          <a:xfrm>
            <a:off x="3667720" y="5524500"/>
            <a:ext cx="114300" cy="114300"/>
          </a:xfrm>
          <a:prstGeom prst="rect">
            <a:avLst/>
          </a:prstGeom>
        </p:spPr>
      </p:pic>
      <p:pic>
        <p:nvPicPr>
          <p:cNvPr id="9" name="Image 7" descr="preencoded.png"/>
          <p:cNvPicPr>
            <a:picLocks noChangeAspect="1"/>
          </p:cNvPicPr>
          <p:nvPr/>
        </p:nvPicPr>
        <p:blipFill>
          <a:blip r:embed="rId10"/>
          <a:stretch>
            <a:fillRect/>
          </a:stretch>
        </p:blipFill>
        <p:spPr>
          <a:xfrm>
            <a:off x="7467600" y="1104900"/>
            <a:ext cx="4343400" cy="3162300"/>
          </a:xfrm>
          <a:prstGeom prst="rect">
            <a:avLst/>
          </a:prstGeom>
        </p:spPr>
      </p:pic>
      <p:pic>
        <p:nvPicPr>
          <p:cNvPr id="10" name="Image 8" descr="preencoded.png"/>
          <p:cNvPicPr>
            <a:picLocks noChangeAspect="1"/>
          </p:cNvPicPr>
          <p:nvPr/>
        </p:nvPicPr>
        <p:blipFill>
          <a:blip r:embed="rId11"/>
          <a:stretch>
            <a:fillRect/>
          </a:stretch>
        </p:blipFill>
        <p:spPr>
          <a:xfrm>
            <a:off x="7467600" y="4419600"/>
            <a:ext cx="4343400" cy="1866900"/>
          </a:xfrm>
          <a:prstGeom prst="rect">
            <a:avLst/>
          </a:prstGeom>
        </p:spPr>
      </p:pic>
      <p:pic>
        <p:nvPicPr>
          <p:cNvPr id="11" name="Image 9" descr="preencoded.png"/>
          <p:cNvPicPr>
            <a:picLocks noChangeAspect="1"/>
          </p:cNvPicPr>
          <p:nvPr/>
        </p:nvPicPr>
        <p:blipFill>
          <a:blip r:embed="rId12"/>
          <a:stretch>
            <a:fillRect/>
          </a:stretch>
        </p:blipFill>
        <p:spPr>
          <a:xfrm>
            <a:off x="7658100" y="4610100"/>
            <a:ext cx="219075" cy="342900"/>
          </a:xfrm>
          <a:prstGeom prst="rect">
            <a:avLst/>
          </a:prstGeom>
        </p:spPr>
      </p:pic>
      <p:sp>
        <p:nvSpPr>
          <p:cNvPr id="12"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Service Time Distribution Analysis</a:t>
            </a:r>
            <a:endParaRPr lang="en-US" sz="2700" dirty="0">
              <a:ea typeface="ui-sans-serif"/>
            </a:endParaRPr>
          </a:p>
        </p:txBody>
      </p:sp>
      <p:sp>
        <p:nvSpPr>
          <p:cNvPr id="13" name="Text 1"/>
          <p:cNvSpPr/>
          <p:nvPr/>
        </p:nvSpPr>
        <p:spPr>
          <a:xfrm>
            <a:off x="533400" y="1257300"/>
            <a:ext cx="758952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Service Time Distribution by Vehicle Type</a:t>
            </a:r>
            <a:endParaRPr lang="en-US" sz="1500" dirty="0">
              <a:ea typeface="ui-sans-serif"/>
            </a:endParaRPr>
          </a:p>
        </p:txBody>
      </p:sp>
      <p:sp>
        <p:nvSpPr>
          <p:cNvPr id="14" name="Text 2"/>
          <p:cNvSpPr/>
          <p:nvPr/>
        </p:nvSpPr>
        <p:spPr>
          <a:xfrm>
            <a:off x="2362051" y="5486400"/>
            <a:ext cx="582037"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ea typeface="ui-sans-serif"/>
                <a:cs typeface="ui-sans-serif" pitchFamily="34" charset="-120"/>
              </a:rPr>
              <a:t>Median</a:t>
            </a:r>
            <a:endParaRPr lang="en-US" sz="1050" dirty="0">
              <a:ea typeface="ui-sans-serif"/>
            </a:endParaRPr>
          </a:p>
        </p:txBody>
      </p:sp>
      <p:sp>
        <p:nvSpPr>
          <p:cNvPr id="15" name="Text 3"/>
          <p:cNvSpPr/>
          <p:nvPr/>
        </p:nvSpPr>
        <p:spPr>
          <a:xfrm>
            <a:off x="3151882" y="5486400"/>
            <a:ext cx="436126"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ea typeface="ui-sans-serif"/>
                <a:cs typeface="ui-sans-serif" pitchFamily="34" charset="-120"/>
              </a:rPr>
              <a:t>Mean</a:t>
            </a:r>
            <a:endParaRPr lang="en-US" sz="1050" dirty="0">
              <a:ea typeface="ui-sans-serif"/>
            </a:endParaRPr>
          </a:p>
        </p:txBody>
      </p:sp>
      <p:sp>
        <p:nvSpPr>
          <p:cNvPr id="16" name="Text 4"/>
          <p:cNvSpPr/>
          <p:nvPr/>
        </p:nvSpPr>
        <p:spPr>
          <a:xfrm>
            <a:off x="3820120" y="5486400"/>
            <a:ext cx="1633776"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ea typeface="ui-sans-serif"/>
                <a:cs typeface="ui-sans-serif" pitchFamily="34" charset="-120"/>
              </a:rPr>
              <a:t>15th-85th Percentile</a:t>
            </a:r>
            <a:endParaRPr lang="en-US" sz="1050" dirty="0">
              <a:ea typeface="ui-sans-serif"/>
            </a:endParaRPr>
          </a:p>
        </p:txBody>
      </p:sp>
      <p:sp>
        <p:nvSpPr>
          <p:cNvPr id="17" name="Text 5"/>
          <p:cNvSpPr/>
          <p:nvPr/>
        </p:nvSpPr>
        <p:spPr>
          <a:xfrm>
            <a:off x="7734300" y="1295400"/>
            <a:ext cx="39624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Key Insights</a:t>
            </a:r>
            <a:endParaRPr lang="en-US" sz="1500" dirty="0">
              <a:ea typeface="ui-sans-serif"/>
            </a:endParaRPr>
          </a:p>
        </p:txBody>
      </p:sp>
      <p:sp>
        <p:nvSpPr>
          <p:cNvPr id="18" name="Text 6"/>
          <p:cNvSpPr/>
          <p:nvPr/>
        </p:nvSpPr>
        <p:spPr>
          <a:xfrm>
            <a:off x="7658100" y="1676400"/>
            <a:ext cx="3962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Passenger vehicles (SC, BC, LCV, BUS) are generally processed within 15 seconds</a:t>
            </a:r>
            <a:endParaRPr lang="en-US" sz="1200" dirty="0">
              <a:ea typeface="ui-sans-serif"/>
            </a:endParaRPr>
          </a:p>
        </p:txBody>
      </p:sp>
      <p:sp>
        <p:nvSpPr>
          <p:cNvPr id="19" name="Text 7"/>
          <p:cNvSpPr/>
          <p:nvPr/>
        </p:nvSpPr>
        <p:spPr>
          <a:xfrm>
            <a:off x="7658100" y="2247900"/>
            <a:ext cx="3962400" cy="6858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Heavy Commercial Vehicles (HCVs) and Multi-Axle Vehicles (MAVs) experience significantly longer service times</a:t>
            </a:r>
            <a:endParaRPr lang="en-US" sz="1200" dirty="0">
              <a:ea typeface="ui-sans-serif"/>
            </a:endParaRPr>
          </a:p>
        </p:txBody>
      </p:sp>
      <p:sp>
        <p:nvSpPr>
          <p:cNvPr id="20" name="Text 8"/>
          <p:cNvSpPr/>
          <p:nvPr/>
        </p:nvSpPr>
        <p:spPr>
          <a:xfrm>
            <a:off x="7658100" y="3048000"/>
            <a:ext cx="3962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HCVs show the highest variability with a skewness of 5.755</a:t>
            </a:r>
            <a:endParaRPr lang="en-US" sz="1200" dirty="0">
              <a:ea typeface="ui-sans-serif"/>
            </a:endParaRPr>
          </a:p>
        </p:txBody>
      </p:sp>
      <p:sp>
        <p:nvSpPr>
          <p:cNvPr id="21" name="Text 9"/>
          <p:cNvSpPr/>
          <p:nvPr/>
        </p:nvSpPr>
        <p:spPr>
          <a:xfrm>
            <a:off x="7658100" y="3619500"/>
            <a:ext cx="39624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ea typeface="ui-sans-serif"/>
                <a:cs typeface="ui-sans-serif" pitchFamily="34" charset="-120"/>
              </a:rPr>
              <a:t>MAVs have the highest mean service time at 17.018 seconds</a:t>
            </a:r>
            <a:endParaRPr lang="en-US" sz="1200" dirty="0">
              <a:ea typeface="ui-sans-serif"/>
            </a:endParaRPr>
          </a:p>
        </p:txBody>
      </p:sp>
      <p:sp>
        <p:nvSpPr>
          <p:cNvPr id="22" name="Text 10"/>
          <p:cNvSpPr/>
          <p:nvPr/>
        </p:nvSpPr>
        <p:spPr>
          <a:xfrm>
            <a:off x="8029575" y="4610100"/>
            <a:ext cx="430911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Impact of Vehicle Type</a:t>
            </a:r>
            <a:endParaRPr lang="en-US" sz="1500" dirty="0">
              <a:ea typeface="ui-sans-serif"/>
            </a:endParaRPr>
          </a:p>
        </p:txBody>
      </p:sp>
      <p:sp>
        <p:nvSpPr>
          <p:cNvPr id="23" name="Text 11"/>
          <p:cNvSpPr/>
          <p:nvPr/>
        </p:nvSpPr>
        <p:spPr>
          <a:xfrm>
            <a:off x="8029575" y="4953000"/>
            <a:ext cx="3590925" cy="1143000"/>
          </a:xfrm>
          <a:prstGeom prst="rect">
            <a:avLst/>
          </a:prstGeom>
          <a:noFill/>
          <a:ln/>
        </p:spPr>
        <p:txBody>
          <a:bodyPr vert="horz" wrap="square" lIns="0" tIns="0" rIns="0" bIns="0" rtlCol="0" anchor="t"/>
          <a:lstStyle/>
          <a:p>
            <a:pPr marL="0" indent="0" algn="just">
              <a:lnSpc>
                <a:spcPts val="1800"/>
              </a:lnSpc>
              <a:buNone/>
            </a:pPr>
            <a:r>
              <a:rPr lang="en-US" sz="1200" dirty="0">
                <a:solidFill>
                  <a:srgbClr val="374151"/>
                </a:solidFill>
                <a:ea typeface="ui-sans-serif"/>
                <a:cs typeface="ui-sans-serif" pitchFamily="34" charset="-120"/>
              </a:rPr>
              <a:t>The box plot clearly indicates that larger vehicles have disproportionately higher service times and greater variability, highlighting the need for specialized lane management for heavy vehicles.</a:t>
            </a:r>
            <a:endParaRPr lang="en-US" sz="1200" dirty="0">
              <a:ea typeface="ui-sans-serif"/>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39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5600700" cy="2133600"/>
          </a:xfrm>
          <a:prstGeom prst="rect">
            <a:avLst/>
          </a:prstGeom>
        </p:spPr>
      </p:pic>
      <p:pic>
        <p:nvPicPr>
          <p:cNvPr id="5" name="Image 3" descr="preencoded.png"/>
          <p:cNvPicPr>
            <a:picLocks noChangeAspect="1"/>
          </p:cNvPicPr>
          <p:nvPr/>
        </p:nvPicPr>
        <p:blipFill>
          <a:blip r:embed="rId6"/>
          <a:stretch>
            <a:fillRect/>
          </a:stretch>
        </p:blipFill>
        <p:spPr>
          <a:xfrm>
            <a:off x="571500" y="1333500"/>
            <a:ext cx="190500" cy="190500"/>
          </a:xfrm>
          <a:prstGeom prst="rect">
            <a:avLst/>
          </a:prstGeom>
        </p:spPr>
      </p:pic>
      <p:pic>
        <p:nvPicPr>
          <p:cNvPr id="6" name="Image 4" descr="preencoded.png"/>
          <p:cNvPicPr>
            <a:picLocks noChangeAspect="1"/>
          </p:cNvPicPr>
          <p:nvPr/>
        </p:nvPicPr>
        <p:blipFill>
          <a:blip r:embed="rId7"/>
          <a:stretch>
            <a:fillRect/>
          </a:stretch>
        </p:blipFill>
        <p:spPr>
          <a:xfrm>
            <a:off x="571500" y="2476500"/>
            <a:ext cx="5219700" cy="457200"/>
          </a:xfrm>
          <a:prstGeom prst="rect">
            <a:avLst/>
          </a:prstGeom>
        </p:spPr>
      </p:pic>
      <p:pic>
        <p:nvPicPr>
          <p:cNvPr id="7" name="Image 5" descr="preencoded.png"/>
          <p:cNvPicPr>
            <a:picLocks noChangeAspect="1"/>
          </p:cNvPicPr>
          <p:nvPr/>
        </p:nvPicPr>
        <p:blipFill>
          <a:blip r:embed="rId8"/>
          <a:stretch>
            <a:fillRect/>
          </a:stretch>
        </p:blipFill>
        <p:spPr>
          <a:xfrm>
            <a:off x="685800" y="2619375"/>
            <a:ext cx="152400" cy="152400"/>
          </a:xfrm>
          <a:prstGeom prst="rect">
            <a:avLst/>
          </a:prstGeom>
        </p:spPr>
      </p:pic>
      <p:pic>
        <p:nvPicPr>
          <p:cNvPr id="8" name="Image 6" descr="preencoded.png"/>
          <p:cNvPicPr>
            <a:picLocks noChangeAspect="1"/>
          </p:cNvPicPr>
          <p:nvPr/>
        </p:nvPicPr>
        <p:blipFill>
          <a:blip r:embed="rId9"/>
          <a:stretch>
            <a:fillRect/>
          </a:stretch>
        </p:blipFill>
        <p:spPr>
          <a:xfrm>
            <a:off x="381000" y="3390900"/>
            <a:ext cx="5600700" cy="3048000"/>
          </a:xfrm>
          <a:prstGeom prst="rect">
            <a:avLst/>
          </a:prstGeom>
        </p:spPr>
      </p:pic>
      <p:pic>
        <p:nvPicPr>
          <p:cNvPr id="9" name="Image 7" descr="preencoded.png"/>
          <p:cNvPicPr>
            <a:picLocks noChangeAspect="1"/>
          </p:cNvPicPr>
          <p:nvPr/>
        </p:nvPicPr>
        <p:blipFill>
          <a:blip r:embed="rId10"/>
          <a:stretch>
            <a:fillRect/>
          </a:stretch>
        </p:blipFill>
        <p:spPr>
          <a:xfrm>
            <a:off x="571500" y="3619500"/>
            <a:ext cx="142875" cy="190500"/>
          </a:xfrm>
          <a:prstGeom prst="rect">
            <a:avLst/>
          </a:prstGeom>
        </p:spPr>
      </p:pic>
      <p:pic>
        <p:nvPicPr>
          <p:cNvPr id="10" name="Image 8" descr="preencoded.png"/>
          <p:cNvPicPr>
            <a:picLocks noChangeAspect="1"/>
          </p:cNvPicPr>
          <p:nvPr/>
        </p:nvPicPr>
        <p:blipFill>
          <a:blip r:embed="rId11"/>
          <a:stretch>
            <a:fillRect/>
          </a:stretch>
        </p:blipFill>
        <p:spPr>
          <a:xfrm>
            <a:off x="571500" y="3962400"/>
            <a:ext cx="5219700" cy="457200"/>
          </a:xfrm>
          <a:prstGeom prst="rect">
            <a:avLst/>
          </a:prstGeom>
        </p:spPr>
      </p:pic>
      <p:pic>
        <p:nvPicPr>
          <p:cNvPr id="11" name="Image 9" descr="preencoded.png"/>
          <p:cNvPicPr>
            <a:picLocks noChangeAspect="1"/>
          </p:cNvPicPr>
          <p:nvPr/>
        </p:nvPicPr>
        <p:blipFill>
          <a:blip r:embed="rId12"/>
          <a:stretch>
            <a:fillRect/>
          </a:stretch>
        </p:blipFill>
        <p:spPr>
          <a:xfrm>
            <a:off x="571500" y="4572000"/>
            <a:ext cx="5219700" cy="457200"/>
          </a:xfrm>
          <a:prstGeom prst="rect">
            <a:avLst/>
          </a:prstGeom>
        </p:spPr>
      </p:pic>
      <p:pic>
        <p:nvPicPr>
          <p:cNvPr id="12" name="Image 10" descr="preencoded.png"/>
          <p:cNvPicPr>
            <a:picLocks noChangeAspect="1"/>
          </p:cNvPicPr>
          <p:nvPr/>
        </p:nvPicPr>
        <p:blipFill>
          <a:blip r:embed="rId13"/>
          <a:stretch>
            <a:fillRect/>
          </a:stretch>
        </p:blipFill>
        <p:spPr>
          <a:xfrm>
            <a:off x="571500" y="5181600"/>
            <a:ext cx="5219700" cy="457200"/>
          </a:xfrm>
          <a:prstGeom prst="rect">
            <a:avLst/>
          </a:prstGeom>
        </p:spPr>
      </p:pic>
      <p:pic>
        <p:nvPicPr>
          <p:cNvPr id="13" name="Image 11" descr="preencoded.png"/>
          <p:cNvPicPr>
            <a:picLocks noChangeAspect="1"/>
          </p:cNvPicPr>
          <p:nvPr/>
        </p:nvPicPr>
        <p:blipFill>
          <a:blip r:embed="rId14"/>
          <a:stretch>
            <a:fillRect/>
          </a:stretch>
        </p:blipFill>
        <p:spPr>
          <a:xfrm>
            <a:off x="571500" y="5791200"/>
            <a:ext cx="5219700" cy="457200"/>
          </a:xfrm>
          <a:prstGeom prst="rect">
            <a:avLst/>
          </a:prstGeom>
        </p:spPr>
      </p:pic>
      <p:pic>
        <p:nvPicPr>
          <p:cNvPr id="14" name="Image 12" descr="preencoded.png"/>
          <p:cNvPicPr>
            <a:picLocks noChangeAspect="1"/>
          </p:cNvPicPr>
          <p:nvPr/>
        </p:nvPicPr>
        <p:blipFill>
          <a:blip r:embed="rId15"/>
          <a:stretch>
            <a:fillRect/>
          </a:stretch>
        </p:blipFill>
        <p:spPr>
          <a:xfrm>
            <a:off x="6210300" y="1104900"/>
            <a:ext cx="5600700" cy="5334000"/>
          </a:xfrm>
          <a:prstGeom prst="rect">
            <a:avLst/>
          </a:prstGeom>
        </p:spPr>
      </p:pic>
      <p:pic>
        <p:nvPicPr>
          <p:cNvPr id="15" name="Image 13" descr="preencoded.png"/>
          <p:cNvPicPr>
            <a:picLocks noChangeAspect="1"/>
          </p:cNvPicPr>
          <p:nvPr/>
        </p:nvPicPr>
        <p:blipFill>
          <a:blip r:embed="rId16"/>
          <a:stretch>
            <a:fillRect/>
          </a:stretch>
        </p:blipFill>
        <p:spPr>
          <a:xfrm>
            <a:off x="6400800" y="1333500"/>
            <a:ext cx="190500" cy="190500"/>
          </a:xfrm>
          <a:prstGeom prst="rect">
            <a:avLst/>
          </a:prstGeom>
        </p:spPr>
      </p:pic>
      <p:pic>
        <p:nvPicPr>
          <p:cNvPr id="16" name="Image 14" descr="preencoded.png"/>
          <p:cNvPicPr>
            <a:picLocks noChangeAspect="1"/>
          </p:cNvPicPr>
          <p:nvPr/>
        </p:nvPicPr>
        <p:blipFill>
          <a:blip r:embed="rId17"/>
          <a:stretch>
            <a:fillRect/>
          </a:stretch>
        </p:blipFill>
        <p:spPr>
          <a:xfrm>
            <a:off x="6400800" y="1676400"/>
            <a:ext cx="5143500" cy="3048000"/>
          </a:xfrm>
          <a:prstGeom prst="rect">
            <a:avLst/>
          </a:prstGeom>
        </p:spPr>
      </p:pic>
      <p:pic>
        <p:nvPicPr>
          <p:cNvPr id="17" name="Image 15" descr="preencoded.png"/>
          <p:cNvPicPr>
            <a:picLocks noChangeAspect="1"/>
          </p:cNvPicPr>
          <p:nvPr/>
        </p:nvPicPr>
        <p:blipFill>
          <a:blip r:embed="rId18"/>
          <a:stretch>
            <a:fillRect/>
          </a:stretch>
        </p:blipFill>
        <p:spPr>
          <a:xfrm>
            <a:off x="6400800" y="5029200"/>
            <a:ext cx="5219700" cy="1219200"/>
          </a:xfrm>
          <a:prstGeom prst="rect">
            <a:avLst/>
          </a:prstGeom>
        </p:spPr>
      </p:pic>
      <p:sp>
        <p:nvSpPr>
          <p:cNvPr id="18"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ea typeface="ui-sans-serif"/>
                <a:cs typeface="ui-sans-serif" pitchFamily="34" charset="-120"/>
              </a:rPr>
              <a:t>Lane-wise Variation Analysis (ANOVA)</a:t>
            </a:r>
            <a:endParaRPr lang="en-US" sz="2700" dirty="0">
              <a:ea typeface="ui-sans-serif"/>
            </a:endParaRPr>
          </a:p>
        </p:txBody>
      </p:sp>
      <p:sp>
        <p:nvSpPr>
          <p:cNvPr id="19" name="Text 1"/>
          <p:cNvSpPr/>
          <p:nvPr/>
        </p:nvSpPr>
        <p:spPr>
          <a:xfrm>
            <a:off x="838200" y="1295400"/>
            <a:ext cx="626364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ANOVA Analysis Overview</a:t>
            </a:r>
            <a:endParaRPr lang="en-US" sz="1500" dirty="0">
              <a:ea typeface="ui-sans-serif"/>
            </a:endParaRPr>
          </a:p>
        </p:txBody>
      </p:sp>
      <p:sp>
        <p:nvSpPr>
          <p:cNvPr id="20" name="Text 2"/>
          <p:cNvSpPr/>
          <p:nvPr/>
        </p:nvSpPr>
        <p:spPr>
          <a:xfrm>
            <a:off x="571500" y="1676400"/>
            <a:ext cx="5219700" cy="6858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A one-way analysis of variance (ANOVA) was conducted to assess whether mean service times differed significantly across the five operational toll lanes for each vehicle category.</a:t>
            </a:r>
            <a:endParaRPr lang="en-US" sz="1200" dirty="0">
              <a:ea typeface="ui-sans-serif"/>
            </a:endParaRPr>
          </a:p>
        </p:txBody>
      </p:sp>
      <p:sp>
        <p:nvSpPr>
          <p:cNvPr id="21" name="Text 3"/>
          <p:cNvSpPr/>
          <p:nvPr/>
        </p:nvSpPr>
        <p:spPr>
          <a:xfrm>
            <a:off x="914400" y="2590800"/>
            <a:ext cx="5989320" cy="228600"/>
          </a:xfrm>
          <a:prstGeom prst="rect">
            <a:avLst/>
          </a:prstGeom>
          <a:noFill/>
          <a:ln/>
        </p:spPr>
        <p:txBody>
          <a:bodyPr vert="horz" wrap="square" lIns="0" tIns="0" rIns="0" bIns="0" rtlCol="0" anchor="t"/>
          <a:lstStyle/>
          <a:p>
            <a:pPr marL="0" indent="0">
              <a:lnSpc>
                <a:spcPts val="1800"/>
              </a:lnSpc>
              <a:buNone/>
            </a:pPr>
            <a:r>
              <a:rPr lang="en-US" sz="1200" dirty="0">
                <a:solidFill>
                  <a:srgbClr val="1E40AF"/>
                </a:solidFill>
                <a:ea typeface="ui-sans-serif"/>
                <a:cs typeface="ui-sans-serif" pitchFamily="34" charset="-120"/>
              </a:rPr>
              <a:t> The results indicate varying lane effects across vehicle types.</a:t>
            </a:r>
            <a:endParaRPr lang="en-US" sz="1200" dirty="0">
              <a:ea typeface="ui-sans-serif"/>
            </a:endParaRPr>
          </a:p>
        </p:txBody>
      </p:sp>
      <p:sp>
        <p:nvSpPr>
          <p:cNvPr id="22" name="Text 4"/>
          <p:cNvSpPr/>
          <p:nvPr/>
        </p:nvSpPr>
        <p:spPr>
          <a:xfrm>
            <a:off x="790575" y="3581400"/>
            <a:ext cx="52197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Key Findings</a:t>
            </a:r>
            <a:endParaRPr lang="en-US" sz="1500" dirty="0">
              <a:ea typeface="ui-sans-serif"/>
            </a:endParaRPr>
          </a:p>
        </p:txBody>
      </p:sp>
      <p:sp>
        <p:nvSpPr>
          <p:cNvPr id="23" name="Text 5"/>
          <p:cNvSpPr/>
          <p:nvPr/>
        </p:nvSpPr>
        <p:spPr>
          <a:xfrm>
            <a:off x="685800" y="3962400"/>
            <a:ext cx="510540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Passenger Vehicles (SC, BC)</a:t>
            </a:r>
            <a:endParaRPr lang="en-US" sz="1200" dirty="0">
              <a:ea typeface="ui-sans-serif"/>
            </a:endParaRPr>
          </a:p>
        </p:txBody>
      </p:sp>
      <p:sp>
        <p:nvSpPr>
          <p:cNvPr id="24" name="Text 6"/>
          <p:cNvSpPr/>
          <p:nvPr/>
        </p:nvSpPr>
        <p:spPr>
          <a:xfrm>
            <a:off x="685800" y="4191000"/>
            <a:ext cx="612648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Large and highly significant lane effects (p &lt; 0.001)</a:t>
            </a:r>
            <a:endParaRPr lang="en-US" sz="1200" dirty="0">
              <a:ea typeface="ui-sans-serif"/>
            </a:endParaRPr>
          </a:p>
        </p:txBody>
      </p:sp>
      <p:sp>
        <p:nvSpPr>
          <p:cNvPr id="25" name="Text 7"/>
          <p:cNvSpPr/>
          <p:nvPr/>
        </p:nvSpPr>
        <p:spPr>
          <a:xfrm>
            <a:off x="685800" y="4572000"/>
            <a:ext cx="510540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Buses</a:t>
            </a:r>
            <a:endParaRPr lang="en-US" sz="1200" dirty="0">
              <a:ea typeface="ui-sans-serif"/>
            </a:endParaRPr>
          </a:p>
        </p:txBody>
      </p:sp>
      <p:sp>
        <p:nvSpPr>
          <p:cNvPr id="26" name="Text 8"/>
          <p:cNvSpPr/>
          <p:nvPr/>
        </p:nvSpPr>
        <p:spPr>
          <a:xfrm>
            <a:off x="685800" y="4800600"/>
            <a:ext cx="612648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Significant difference across lanes (p = 0.046)</a:t>
            </a:r>
            <a:endParaRPr lang="en-US" sz="1200" dirty="0">
              <a:ea typeface="ui-sans-serif"/>
            </a:endParaRPr>
          </a:p>
        </p:txBody>
      </p:sp>
      <p:sp>
        <p:nvSpPr>
          <p:cNvPr id="27" name="Text 9"/>
          <p:cNvSpPr/>
          <p:nvPr/>
        </p:nvSpPr>
        <p:spPr>
          <a:xfrm>
            <a:off x="685800" y="5181600"/>
            <a:ext cx="612648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Commercial Vehicles (LCV, MAV)</a:t>
            </a:r>
            <a:endParaRPr lang="en-US" sz="1200" dirty="0">
              <a:ea typeface="ui-sans-serif"/>
            </a:endParaRPr>
          </a:p>
        </p:txBody>
      </p:sp>
      <p:sp>
        <p:nvSpPr>
          <p:cNvPr id="28" name="Text 10"/>
          <p:cNvSpPr/>
          <p:nvPr/>
        </p:nvSpPr>
        <p:spPr>
          <a:xfrm>
            <a:off x="685800" y="5410200"/>
            <a:ext cx="612648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Marginal differences between lanes</a:t>
            </a:r>
            <a:endParaRPr lang="en-US" sz="1200" dirty="0">
              <a:ea typeface="ui-sans-serif"/>
            </a:endParaRPr>
          </a:p>
        </p:txBody>
      </p:sp>
      <p:sp>
        <p:nvSpPr>
          <p:cNvPr id="29" name="Text 11"/>
          <p:cNvSpPr/>
          <p:nvPr/>
        </p:nvSpPr>
        <p:spPr>
          <a:xfrm>
            <a:off x="685800" y="5791200"/>
            <a:ext cx="612648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Heavy Commercial Vehicles (HCV)</a:t>
            </a:r>
            <a:endParaRPr lang="en-US" sz="1200" dirty="0">
              <a:ea typeface="ui-sans-serif"/>
            </a:endParaRPr>
          </a:p>
        </p:txBody>
      </p:sp>
      <p:sp>
        <p:nvSpPr>
          <p:cNvPr id="30" name="Text 12"/>
          <p:cNvSpPr/>
          <p:nvPr/>
        </p:nvSpPr>
        <p:spPr>
          <a:xfrm>
            <a:off x="685800" y="6019800"/>
            <a:ext cx="6126480" cy="2286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No significant lane effects (p = 0.48)</a:t>
            </a:r>
            <a:endParaRPr lang="en-US" sz="1200" dirty="0">
              <a:ea typeface="ui-sans-serif"/>
            </a:endParaRPr>
          </a:p>
        </p:txBody>
      </p:sp>
      <p:sp>
        <p:nvSpPr>
          <p:cNvPr id="31" name="Text 13"/>
          <p:cNvSpPr/>
          <p:nvPr/>
        </p:nvSpPr>
        <p:spPr>
          <a:xfrm>
            <a:off x="6667500" y="1295400"/>
            <a:ext cx="626364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ea typeface="ui-sans-serif"/>
                <a:cs typeface="ui-sans-serif" pitchFamily="34" charset="-120"/>
              </a:rPr>
              <a:t> F-Values by Vehicle Type</a:t>
            </a:r>
            <a:endParaRPr lang="en-US" sz="1500" dirty="0">
              <a:ea typeface="ui-sans-serif"/>
            </a:endParaRPr>
          </a:p>
        </p:txBody>
      </p:sp>
      <p:sp>
        <p:nvSpPr>
          <p:cNvPr id="32" name="Text 14"/>
          <p:cNvSpPr/>
          <p:nvPr/>
        </p:nvSpPr>
        <p:spPr>
          <a:xfrm>
            <a:off x="6515100" y="5143500"/>
            <a:ext cx="4991100" cy="228600"/>
          </a:xfrm>
          <a:prstGeom prst="rect">
            <a:avLst/>
          </a:prstGeom>
          <a:noFill/>
          <a:ln/>
        </p:spPr>
        <p:txBody>
          <a:bodyPr vert="horz" wrap="square" lIns="0" tIns="0" rIns="0" bIns="0" rtlCol="0" anchor="t"/>
          <a:lstStyle/>
          <a:p>
            <a:pPr marL="0" indent="0">
              <a:lnSpc>
                <a:spcPts val="1800"/>
              </a:lnSpc>
              <a:buNone/>
            </a:pPr>
            <a:r>
              <a:rPr lang="en-US" sz="1200" b="1" dirty="0">
                <a:solidFill>
                  <a:srgbClr val="1F2937"/>
                </a:solidFill>
                <a:ea typeface="ui-sans-serif"/>
                <a:cs typeface="ui-sans-serif" pitchFamily="34" charset="-120"/>
              </a:rPr>
              <a:t>Interpretation</a:t>
            </a:r>
            <a:endParaRPr lang="en-US" sz="1200" dirty="0">
              <a:ea typeface="ui-sans-serif"/>
            </a:endParaRPr>
          </a:p>
        </p:txBody>
      </p:sp>
      <p:sp>
        <p:nvSpPr>
          <p:cNvPr id="33" name="Text 15"/>
          <p:cNvSpPr/>
          <p:nvPr/>
        </p:nvSpPr>
        <p:spPr>
          <a:xfrm>
            <a:off x="6515100" y="5448300"/>
            <a:ext cx="4991100" cy="6858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ea typeface="ui-sans-serif"/>
                <a:cs typeface="ui-sans-serif" pitchFamily="34" charset="-120"/>
              </a:rPr>
              <a:t>These findings suggest that factors related to lane technology and payment methods, rather than the vehicle class itself, are primary contributors to service time variability at the plaza.</a:t>
            </a:r>
            <a:endParaRPr lang="en-US" sz="1200" dirty="0">
              <a:ea typeface="ui-sans-serif"/>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2664</Words>
  <Application>Microsoft Office PowerPoint</Application>
  <PresentationFormat>Widescreen</PresentationFormat>
  <Paragraphs>307</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MS Mincho</vt:lpstr>
      <vt:lpstr>Agency FB</vt:lpstr>
      <vt:lpstr>Arial</vt:lpstr>
      <vt:lpstr>Calibri</vt:lpstr>
      <vt:lpstr>Cambria</vt:lpstr>
      <vt:lpstr>Times New Roman</vt:lpstr>
      <vt:lpstr>ui-sans-serif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DELL</cp:lastModifiedBy>
  <cp:revision>14</cp:revision>
  <dcterms:created xsi:type="dcterms:W3CDTF">2025-10-27T10:24:58Z</dcterms:created>
  <dcterms:modified xsi:type="dcterms:W3CDTF">2025-10-31T07:42:28Z</dcterms:modified>
</cp:coreProperties>
</file>