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42" r:id="rId3"/>
    <p:sldId id="258" r:id="rId4"/>
    <p:sldId id="285" r:id="rId5"/>
    <p:sldId id="259" r:id="rId6"/>
    <p:sldId id="280" r:id="rId7"/>
    <p:sldId id="343" r:id="rId8"/>
    <p:sldId id="344" r:id="rId9"/>
    <p:sldId id="286" r:id="rId10"/>
    <p:sldId id="281" r:id="rId11"/>
    <p:sldId id="284" r:id="rId12"/>
    <p:sldId id="264" r:id="rId13"/>
    <p:sldId id="278" r:id="rId14"/>
    <p:sldId id="351" r:id="rId15"/>
    <p:sldId id="352" r:id="rId16"/>
    <p:sldId id="345" r:id="rId17"/>
    <p:sldId id="346" r:id="rId18"/>
    <p:sldId id="348" r:id="rId19"/>
    <p:sldId id="349" r:id="rId20"/>
    <p:sldId id="35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038366-B528-4F37-9AC3-32CC7A4EA1B0}">
          <p14:sldIdLst>
            <p14:sldId id="342"/>
            <p14:sldId id="258"/>
            <p14:sldId id="285"/>
            <p14:sldId id="259"/>
            <p14:sldId id="280"/>
            <p14:sldId id="343"/>
            <p14:sldId id="344"/>
            <p14:sldId id="286"/>
            <p14:sldId id="281"/>
            <p14:sldId id="284"/>
            <p14:sldId id="264"/>
            <p14:sldId id="278"/>
            <p14:sldId id="351"/>
            <p14:sldId id="352"/>
            <p14:sldId id="345"/>
            <p14:sldId id="346"/>
            <p14:sldId id="348"/>
            <p14:sldId id="349"/>
            <p14:sldId id="350"/>
            <p14:sldId id="271"/>
          </p14:sldIdLst>
        </p14:section>
        <p14:section name="Untitled Section" id="{8552660E-6829-445C-9BD3-05B89C7A334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 dev" initials="dd" lastIdx="1" clrIdx="0">
    <p:extLst>
      <p:ext uri="{19B8F6BF-5375-455C-9EA6-DF929625EA0E}">
        <p15:presenceInfo xmlns:p15="http://schemas.microsoft.com/office/powerpoint/2012/main" userId="eee0a37a528846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7D22D-7669-40A3-8B63-2D427B77242A}" v="18" dt="2025-10-31T16:16:47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18" autoAdjust="0"/>
  </p:normalViewPr>
  <p:slideViewPr>
    <p:cSldViewPr snapToGrid="0">
      <p:cViewPr varScale="1">
        <p:scale>
          <a:sx n="74" d="100"/>
          <a:sy n="74" d="100"/>
        </p:scale>
        <p:origin x="10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16T14:28:36.641" idx="1">
    <p:pos x="7345" y="889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D723B-C54A-4556-B287-8B9CE4E3B373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5901-9C49-4C54-8553-30EF7AC526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29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9EA22-CA2F-62BC-AE4D-CD5050C59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78A255-E51A-72E5-14F2-B9E1A2718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C674F-1CF1-BE53-48CB-26BF79AF3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9D5F0-AE2E-41DC-112F-F4BABB049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535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DFB42-BAFD-62B7-C1F2-FE1D6AC4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2FA6C-1BD3-DCE9-9881-4371D9937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094D6-5114-FBC5-24E9-ED02875D6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670A4-B9AE-A299-EC24-CDFF89781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15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663AB-76D5-DA5B-EED3-2D616EB2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55DED-B742-B21F-B655-2B65EB244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D794B-2D31-6A39-1C64-07FBDCB14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4230B-205F-ABD0-B75E-0B977950E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786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74867-C613-7558-98AC-766549D6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33251-F98B-7D5A-E7F3-BDC2C5956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0DE1F-90AC-E51A-01E1-C428D9655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8743D-6E26-C01A-FE28-78120C73F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244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3889D-D31E-A752-231E-AE0359ED1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3213FC-8D1A-B632-CFB8-FA9E62851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12958-CC2B-B56A-6387-31ADFFB5D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6176B-B950-CE14-08F1-4CAD732EC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004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0E818-387B-5241-136B-40028D7B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302EB-9054-3F86-54F8-F411AE489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D95ED-BA08-B83E-AFE5-FD0D4ED9F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BEF9C-3A90-BD09-B954-51DC747D7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77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6171B-EB66-375E-AB60-E4C518E2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35592-EC2D-0F04-3DE1-3B2F2DEF9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398DC-2C03-C03E-E621-FE2F8A5F4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92E02-F8DD-2D18-66E1-2DC81DCD6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086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D0699-91F7-478F-C187-C92E70197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F19436-9A22-0E61-3AA5-C15DAF3FD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E3F8D-A2F2-34B1-4823-2D7BDF345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F3430-414F-1B43-9639-693460EA3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322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FAE59-6556-0E02-A3C4-8F41C5F89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918064-C66C-3748-C1A7-F64F81F0B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24D476-8D5D-14AF-53EF-9AAA8A22C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0A74-A8E4-223F-9A06-6BFBA25EA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285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AF02-A005-69BC-C9CE-FDB85C2F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DCEBE-BFD0-6F86-6609-85E599ED4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796686-4D9C-37DB-F731-324E08819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B78E-0B1A-695A-4F71-AB655AA20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24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E36A7-2EB5-8832-3E83-7F026E544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57AA77-1219-1DCD-33E3-E142A600A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17304-7DE1-50C1-B197-339EF29C9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C11DC-99D3-A9CC-57F8-CDE5AA70B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874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4D594-F350-1F3C-3A89-DBE755274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82ADB2-4543-BADA-FB8A-475F20A5C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C7637-EFF3-D15F-993D-09CBF34C0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52A49-2215-22A8-3E85-F14B7EE64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20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ABAF3-5BE8-9DD5-0FAD-688D961ED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F321EF-B180-95F6-07E0-C39C02A57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D5EA5-2BD7-7ED4-F1E4-0768C5D54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4E9A4-4265-B22E-8A5F-E55356DCD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066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B6884-493C-0B4E-CEB7-912FDBF7E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6CFCA-DE1A-C9C6-9AA3-D6E24C9E4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887348-4666-74A6-21F1-36A67E2C2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D18F-7BF5-6D27-4073-AAA163593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058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F56C2-AA14-DC5C-D5CB-43F9E83D9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06B62-873E-AA58-DDC6-1D75194C7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7BF583-AEBB-8A8E-DBEE-1777F6238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6CD18-91E3-B142-329C-BCCBA5C4B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92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1C13B-867E-128F-72AB-8B517644D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3157CA-CC1C-2C26-CF79-4800C99C6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7B45F-ED14-DB09-2C45-A107E9553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48EE-4D90-9135-A1D3-7775F8748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5901-9C49-4C54-8553-30EF7AC526FF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95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E121-DE7E-64E8-8087-664D2512B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D1CD3-51E3-4D93-719F-AF630E6DE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41863-C4FF-5C5D-A66A-9EEE5806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C961-92C1-4AD8-8E0D-CA04338A649B}" type="datetime1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2463F-657D-5353-4D0F-2A43F9C8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340D0-EB71-BEB8-038C-C3797E4D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41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7443-4B2F-3FBC-75F3-764499F9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B23CA-31AD-0587-6E4A-36D767020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18187-95F8-1928-A725-C406135E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D5C5-1F7B-451E-AEC7-501716FF6A1F}" type="datetime1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D76D5-B6FA-A504-1AA8-A8E54A2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99976-5DCF-CDC6-9B90-ED5DC75E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868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5D4A8-2F38-E6FA-3384-55044ABA6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39DF4-E7BA-3791-5874-F553525BC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0A572-9D4B-95A7-2003-19FEF395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B7A-AFFE-42C1-B149-2ACDAD3AFA6B}" type="datetime1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80A6A-D380-59CD-67CB-F2FEB833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61D0D-DFF5-7653-017C-9A7B0467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006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9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575E-58BA-B5B4-776C-CB02760A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6783-75A5-7ABD-0A35-55411609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98B7D-5E0E-052B-22A0-C8EC7903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001F-B5AC-4929-B90A-C9786BCE4588}" type="datetime1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A8E3B-1AE3-1989-A332-C7C9468C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D36E9-FC53-78F2-2D21-00977ABC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981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0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DCD2-1E24-FED3-2488-6C2401B0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DAFF0-73C6-0F62-848C-2F330BE71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18B39-5C79-0DB3-D276-C83C7229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7C9A-0B2C-4510-91AA-6BC45EF150BF}" type="datetime1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D800E-BE0F-58DF-DBE2-F70CA106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2043-AC18-F3D4-8BA4-3A95C183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976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3423-ACB7-0DEE-A6B6-07692051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DE921-036B-D833-0A88-9C591F7DD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15CC0-8D72-4774-34BB-41E91564A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D6420-E9D1-E63A-DBD5-24E3B440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6215-829B-4415-9BA4-E022A882652F}" type="datetime1">
              <a:rPr lang="en-IN" smtClean="0"/>
              <a:t>31-10-2025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13360-FA8B-6548-96F8-0D1D231A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C6A1E-9392-75E3-CEEF-0F4B3144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78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74DA-A301-AAD2-CFE3-D3B4A920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6870F-FABF-B067-79E5-5B2915C4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DE1D2-5747-6A99-C48D-CF3925A6F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2ECCC-AC10-0186-5876-263986C84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E078B-D9C0-298D-3EE2-4B2C01DCF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B8651-2992-61AB-10D1-0BCF1597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53F9-28EF-462A-991B-30EE0DAE4AE1}" type="datetime1">
              <a:rPr lang="en-IN" smtClean="0"/>
              <a:t>31-10-2025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F69BD-EE10-0A30-5D8E-60447A8C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C0D2D-C2DF-F155-F046-6D0EF51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91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6C1A-5B2C-292F-12C6-A197DF79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17E5E-CCCE-D74A-1E3C-759E5018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0D3-94B9-4DCD-A1DD-920615916374}" type="datetime1">
              <a:rPr lang="en-IN" smtClean="0"/>
              <a:t>31-10-2025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77720-A805-5925-947E-CFD3A1D1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33DA7-2AB6-D2D1-ED99-8F86BCF8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84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307E6-7DC1-FF2A-68E3-9D30CEF6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1822-E3B8-4AFB-B883-AAAD2CF66C32}" type="datetime1">
              <a:rPr lang="en-IN" smtClean="0"/>
              <a:t>31-10-2025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CDB595-D592-CDFE-8C90-A79438C3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B6A3-712D-AB2A-0C5D-BAB98E11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0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FA74-927A-DCB2-7ABD-99963B23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0E33D-7AEB-CE65-00B6-1D5E950D5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145A-C439-4E39-68B3-D60B2C32E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372F9-1F2C-3034-6C34-5C80FC29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DFDB-2903-4C94-B63F-DA556F9DD526}" type="datetime1">
              <a:rPr lang="en-IN" smtClean="0"/>
              <a:t>31-10-2025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A05E7-2F59-169E-6CE5-0EC40F45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DBA-9EDD-42A1-B898-066E4B08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12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CC79-8506-5131-8D75-69A23159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E326E-973A-3D46-006D-14680C83A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64209-89CD-F586-E7A1-AC38A6A8D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CCF41-3491-B72D-3FE5-C47F69C7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06D4-3071-4501-9A36-30FA7F13B2AA}" type="datetime1">
              <a:rPr lang="en-IN" smtClean="0"/>
              <a:t>31-10-2025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AB844-3535-0E12-E463-62A77F4A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14627-185A-1080-46A5-4908D4D6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263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310CC-CBB2-B403-ADE6-2BAFD340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8CABF-C4C9-1006-3128-128FCD46F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585F3-6B8C-00BA-E747-E8EC5550E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9D60-DD07-41D4-A7CD-4ADDBCD4EEEA}" type="datetime1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9237F-2F1A-F2ED-1B7D-A28DF0D96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9E-1A79-263F-D02D-915987067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24A0-2790-4FAD-9FA4-9C61EC380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39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91" y="2467020"/>
            <a:ext cx="9056602" cy="1619685"/>
          </a:xfrm>
        </p:spPr>
        <p:txBody>
          <a:bodyPr>
            <a:noAutofit/>
          </a:bodyPr>
          <a:lstStyle/>
          <a:p>
            <a:pPr lvl="0" algn="l"/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  <a:endParaRPr lang="en-IN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269" y="3934684"/>
            <a:ext cx="10997611" cy="1867989"/>
          </a:xfrm>
        </p:spPr>
        <p:txBody>
          <a:bodyPr>
            <a:noAutofit/>
          </a:bodyPr>
          <a:lstStyle/>
          <a:p>
            <a:pPr algn="ctr"/>
            <a:endParaRPr lang="en-IN" sz="1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Deepdev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Scholar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Dept. of Civil Engineering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IIT(ISM) Dhanbad</a:t>
            </a:r>
          </a:p>
        </p:txBody>
      </p:sp>
      <p:sp>
        <p:nvSpPr>
          <p:cNvPr id="6" name="Rectangle 5"/>
          <p:cNvSpPr/>
          <p:nvPr/>
        </p:nvSpPr>
        <p:spPr>
          <a:xfrm>
            <a:off x="8983226" y="2587109"/>
            <a:ext cx="3208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Coauthor: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Ravindra Kumar Dr.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Punyabeet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Sarangi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Urban Mobility India (UMI) Conference-cum-Exhibition 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November 7-9, 2025, at the Hyatt Regency in Gurugram, Haryana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India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7E0E91-D35A-A16A-9757-80DC35B9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991" y="192757"/>
            <a:ext cx="2168166" cy="20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700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76529-F228-F42E-F654-40E3BF0B2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7DD8-9D91-9530-B18C-63DC7119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85284"/>
            <a:ext cx="11549270" cy="49118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Prioritization Criteria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1B036C4-86B6-C66B-5E1F-C5614289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957" y="6356350"/>
            <a:ext cx="2743200" cy="365125"/>
          </a:xfrm>
        </p:spPr>
        <p:txBody>
          <a:bodyPr/>
          <a:lstStyle/>
          <a:p>
            <a:fld id="{AEA5B9F9-7E0E-4B63-A2C6-B787311101BB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424A33-3120-AC1B-F823-1016592D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8357" y="6356350"/>
            <a:ext cx="4114800" cy="365125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BF5F0FE-BE7E-3F0F-8B34-29A068DF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0357" y="6356350"/>
            <a:ext cx="2743200" cy="365125"/>
          </a:xfrm>
        </p:spPr>
        <p:txBody>
          <a:bodyPr/>
          <a:lstStyle/>
          <a:p>
            <a:fld id="{683C24A0-2790-4FAD-9FA4-9C61EC380B54}" type="slidenum">
              <a:rPr lang="en-IN" smtClean="0"/>
              <a:t>10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CE931B-662F-B0AC-BD69-B30FE13C91E1}"/>
              </a:ext>
            </a:extLst>
          </p:cNvPr>
          <p:cNvCxnSpPr>
            <a:cxnSpLocks/>
          </p:cNvCxnSpPr>
          <p:nvPr/>
        </p:nvCxnSpPr>
        <p:spPr>
          <a:xfrm>
            <a:off x="357809" y="665922"/>
            <a:ext cx="116434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FE5F5B-A27C-F5CD-C3A4-5EA3FB87BB22}"/>
              </a:ext>
            </a:extLst>
          </p:cNvPr>
          <p:cNvSpPr txBox="1"/>
          <p:nvPr/>
        </p:nvSpPr>
        <p:spPr>
          <a:xfrm>
            <a:off x="467360" y="975360"/>
            <a:ext cx="937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</a:t>
            </a:r>
          </a:p>
          <a:p>
            <a:endParaRPr lang="en-IN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2532C83-4010-51F1-18D6-59A2ACE79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97071"/>
              </p:ext>
            </p:extLst>
          </p:nvPr>
        </p:nvGraphicFramePr>
        <p:xfrm>
          <a:off x="877958" y="942594"/>
          <a:ext cx="10676736" cy="5144330"/>
        </p:xfrm>
        <a:graphic>
          <a:graphicData uri="http://schemas.openxmlformats.org/drawingml/2006/table">
            <a:tbl>
              <a:tblPr/>
              <a:tblGrid>
                <a:gridCol w="2477354">
                  <a:extLst>
                    <a:ext uri="{9D8B030D-6E8A-4147-A177-3AD203B41FA5}">
                      <a16:colId xmlns:a16="http://schemas.microsoft.com/office/drawing/2014/main" val="3130718575"/>
                    </a:ext>
                  </a:extLst>
                </a:gridCol>
                <a:gridCol w="3726992">
                  <a:extLst>
                    <a:ext uri="{9D8B030D-6E8A-4147-A177-3AD203B41FA5}">
                      <a16:colId xmlns:a16="http://schemas.microsoft.com/office/drawing/2014/main" val="3052546988"/>
                    </a:ext>
                  </a:extLst>
                </a:gridCol>
                <a:gridCol w="4472390">
                  <a:extLst>
                    <a:ext uri="{9D8B030D-6E8A-4147-A177-3AD203B41FA5}">
                      <a16:colId xmlns:a16="http://schemas.microsoft.com/office/drawing/2014/main" val="371272375"/>
                    </a:ext>
                  </a:extLst>
                </a:gridCol>
              </a:tblGrid>
              <a:tr h="3659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 / Metric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918477"/>
                  </a:ext>
                </a:extLst>
              </a:tr>
              <a:tr h="10828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Accessibility Gain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 in reach to essential services after intervention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increase in reachable facilities / population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0133"/>
                  </a:ext>
                </a:extLst>
              </a:tr>
              <a:tr h="10828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Served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residents benefiting from improved connectivity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within buffer (1–5 km)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708329"/>
                  </a:ext>
                </a:extLst>
              </a:tr>
              <a:tr h="10828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Reach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 to hospitals, schools, markets, DHQs, tourist hubs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Weighted service accessibility index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581106"/>
                  </a:ext>
                </a:extLst>
              </a:tr>
              <a:tr h="72440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 Integration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Linkage to NH, SH, MDR, VR hierarchy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integration score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43483"/>
                  </a:ext>
                </a:extLst>
              </a:tr>
              <a:tr h="72440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Equity Weighting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Prioritization for low-access, high-need areas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Population-weighted accessibility index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343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06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FF679-4285-CAED-3BEE-9B99A9B14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1F6A-6491-F202-4B6B-40644A98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84"/>
            <a:ext cx="11023862" cy="577493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Network Composition</a:t>
            </a:r>
            <a:endParaRPr lang="en-IN" sz="4000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9E7430E-0AA1-BF93-C3A1-E88B71DA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3F03-3C9A-471B-9E2E-8F08A67E4CB9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30E70C-A968-993A-609B-C0150FF2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DF87F69-3A1E-A11E-F789-639760FA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11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6211E7-72F8-5FD9-D21F-24F96B282CB3}"/>
              </a:ext>
            </a:extLst>
          </p:cNvPr>
          <p:cNvCxnSpPr>
            <a:cxnSpLocks/>
          </p:cNvCxnSpPr>
          <p:nvPr/>
        </p:nvCxnSpPr>
        <p:spPr>
          <a:xfrm flipV="1">
            <a:off x="763656" y="84016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A60FCCCC-22BD-BCED-2916-C6F03A2B8D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1951" y="699455"/>
            <a:ext cx="10309286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Network Overview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Projects: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🟩 </a:t>
            </a: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Alignments: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 roads → </a:t>
            </a: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204.03 km (39%)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🟦</a:t>
            </a: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Resurfacing Works: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roads → </a:t>
            </a: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312.60 km(61%)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Length: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516.63 km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Coverage: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administrative blocks - </a:t>
            </a:r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Nongstoin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Rongram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Thadlaskein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Mylliem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Functional Focus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Roads: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Extend </a:t>
            </a:r>
            <a:r>
              <a:rPr lang="en-I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last-mile accessibility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dispersed and semi-urban settlements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Resurfacing Roads: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 </a:t>
            </a:r>
            <a:r>
              <a:rPr lang="en-I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all-weather reliability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reduce travel time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with </a:t>
            </a: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NH, SH, MDR, and VR networks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8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2CC0-CB8E-8DFA-BFA2-0C5B557ED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BACF-96BA-8D35-159A-E18693C6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84"/>
            <a:ext cx="11023862" cy="577493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Network Composition</a:t>
            </a:r>
            <a:endParaRPr lang="en-IN" sz="4000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DE3F399-A2E7-6177-4F5F-73A18590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C101-AAE2-447E-8DD5-BB79E0FF84C0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EE00ED-2780-B320-3AAC-96DFC04F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E28EC6-6219-1B14-FF9E-EC5A28EC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12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6786F1-D918-4D8B-CDCB-100F651BE7AA}"/>
              </a:ext>
            </a:extLst>
          </p:cNvPr>
          <p:cNvCxnSpPr>
            <a:cxnSpLocks/>
          </p:cNvCxnSpPr>
          <p:nvPr/>
        </p:nvCxnSpPr>
        <p:spPr>
          <a:xfrm flipV="1">
            <a:off x="763656" y="84016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771E14-251D-1197-C663-C4903B814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20990"/>
              </p:ext>
            </p:extLst>
          </p:nvPr>
        </p:nvGraphicFramePr>
        <p:xfrm>
          <a:off x="1797626" y="2079748"/>
          <a:ext cx="8052955" cy="2682240"/>
        </p:xfrm>
        <a:graphic>
          <a:graphicData uri="http://schemas.openxmlformats.org/drawingml/2006/table">
            <a:tbl>
              <a:tblPr/>
              <a:tblGrid>
                <a:gridCol w="1550650">
                  <a:extLst>
                    <a:ext uri="{9D8B030D-6E8A-4147-A177-3AD203B41FA5}">
                      <a16:colId xmlns:a16="http://schemas.microsoft.com/office/drawing/2014/main" val="2413932495"/>
                    </a:ext>
                  </a:extLst>
                </a:gridCol>
                <a:gridCol w="2606134">
                  <a:extLst>
                    <a:ext uri="{9D8B030D-6E8A-4147-A177-3AD203B41FA5}">
                      <a16:colId xmlns:a16="http://schemas.microsoft.com/office/drawing/2014/main" val="2387336976"/>
                    </a:ext>
                  </a:extLst>
                </a:gridCol>
                <a:gridCol w="2540981">
                  <a:extLst>
                    <a:ext uri="{9D8B030D-6E8A-4147-A177-3AD203B41FA5}">
                      <a16:colId xmlns:a16="http://schemas.microsoft.com/office/drawing/2014/main" val="3008471853"/>
                    </a:ext>
                  </a:extLst>
                </a:gridCol>
                <a:gridCol w="1355190">
                  <a:extLst>
                    <a:ext uri="{9D8B030D-6E8A-4147-A177-3AD203B41FA5}">
                      <a16:colId xmlns:a16="http://schemas.microsoft.com/office/drawing/2014/main" val="3069273606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Block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New Roads (km)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Resurfacing Works (km)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(km)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87546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Nongstoin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roads – </a:t>
                      </a: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118.72 km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roads – </a:t>
                      </a:r>
                      <a:r>
                        <a:rPr lang="en-IN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137.92 km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256.64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61477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Rongram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roads – </a:t>
                      </a: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68.00 km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roads – </a:t>
                      </a: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66.76 km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134.76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28304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Thadlaskein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roads – </a:t>
                      </a: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17.31 km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roads – </a:t>
                      </a: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79.92 km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97.23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50543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Mylliem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roads – </a:t>
                      </a: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29.00 km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29.00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06408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204.03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312.60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516.63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2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64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99A17-5AE7-0391-D922-E07402117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BAF6-3591-FD7A-2BC4-2CC6E3C4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84"/>
            <a:ext cx="11023862" cy="577493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Network Composition</a:t>
            </a:r>
            <a:endParaRPr lang="en-IN" sz="4000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3D4EF8-36D3-9DAC-B363-5C811F78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C101-AAE2-447E-8DD5-BB79E0FF84C0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F1DF73F-A536-BA68-FC14-2B982D8F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0D8571-56DA-DE97-83A9-0E75AF2E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13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4E9956-AABC-4879-67EC-567C5F36F677}"/>
              </a:ext>
            </a:extLst>
          </p:cNvPr>
          <p:cNvCxnSpPr>
            <a:cxnSpLocks/>
          </p:cNvCxnSpPr>
          <p:nvPr/>
        </p:nvCxnSpPr>
        <p:spPr>
          <a:xfrm flipV="1">
            <a:off x="763656" y="84016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F07B32C-2E06-E6A1-4A4E-551594135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5" y="1163782"/>
            <a:ext cx="5616363" cy="4187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A2C8D8-9EBD-55BF-F398-4FD42227C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30" y="1163779"/>
            <a:ext cx="5003669" cy="41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177EB-3EB0-FC3F-076D-615CCC4BF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76CB-0650-9DE4-E20B-C67AE430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84"/>
            <a:ext cx="11023862" cy="577493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Network Composition</a:t>
            </a:r>
            <a:endParaRPr lang="en-IN" sz="4000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0F6E19B-AF99-FE07-30D3-A56CC008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C101-AAE2-447E-8DD5-BB79E0FF84C0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5AD8C7-5952-E57B-5C11-C2AE86B7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4ED8236-A9CF-204D-78B1-74566046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14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1EBDEF-69CE-D38D-7B87-6339B7DCA8D2}"/>
              </a:ext>
            </a:extLst>
          </p:cNvPr>
          <p:cNvCxnSpPr>
            <a:cxnSpLocks/>
          </p:cNvCxnSpPr>
          <p:nvPr/>
        </p:nvCxnSpPr>
        <p:spPr>
          <a:xfrm flipV="1">
            <a:off x="763656" y="84016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2EB508D-0F3A-14C9-A309-AD9B83A91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3780"/>
            <a:ext cx="5511930" cy="4304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3EFDE-8552-44D5-8F09-C7D2D10BD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30" y="1163780"/>
            <a:ext cx="5310126" cy="41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9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776D-A6D8-B560-420C-4742CF2E9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A020-907C-4441-75EB-77632DB7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98"/>
            <a:ext cx="11023862" cy="57749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Accessibility Impact</a:t>
            </a:r>
            <a:endParaRPr lang="en-IN" sz="4000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5B929E0-BDA6-9BF9-E033-5CCEB9B3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C101-AAE2-447E-8DD5-BB79E0FF84C0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5D91837-E50F-40B5-AAAD-30386FBD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F706D8-5376-CA64-A3F0-3602024B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15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B8A868-43C4-2ED2-2158-62098EC6D8BB}"/>
              </a:ext>
            </a:extLst>
          </p:cNvPr>
          <p:cNvCxnSpPr>
            <a:cxnSpLocks/>
          </p:cNvCxnSpPr>
          <p:nvPr/>
        </p:nvCxnSpPr>
        <p:spPr>
          <a:xfrm flipV="1">
            <a:off x="763656" y="84016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598EBD-D597-3E63-2E3B-3B4177A26BD0}"/>
              </a:ext>
            </a:extLst>
          </p:cNvPr>
          <p:cNvSpPr txBox="1"/>
          <p:nvPr/>
        </p:nvSpPr>
        <p:spPr>
          <a:xfrm>
            <a:off x="299528" y="897519"/>
            <a:ext cx="1169158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Improvements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travel time reduction: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20–30%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major corridors</a:t>
            </a:r>
          </a:p>
          <a:p>
            <a:pPr lvl="0" algn="just"/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Shillong–Tura / Mariang–</a:t>
            </a:r>
            <a:r>
              <a:rPr lang="en-I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Iew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Mawroh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~50% reduction to health &amp; market </a:t>
            </a:r>
            <a:r>
              <a:rPr lang="en-I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Post-reclassification effects: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integration with 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NH, SH, MDR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routes</a:t>
            </a:r>
          </a:p>
          <a:p>
            <a:pPr lvl="1" algn="just"/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access to 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hospitals, colleges, DHQs, bus terminals, markets, and tourist hubs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 Spatial &amp; Sectoral Impacts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Connectivity &amp; Spatial Equity:</a:t>
            </a:r>
          </a:p>
          <a:p>
            <a:pPr lvl="0" algn="just"/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mapping shows major improvements in low-access zones—especially in </a:t>
            </a:r>
            <a:r>
              <a:rPr lang="en-IN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Nongstoin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Rongram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—linking peripheral habitations to core corridors and reducing rural–urban disparities.</a:t>
            </a:r>
          </a:p>
          <a:p>
            <a:pPr lvl="0" algn="just"/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 Economic &amp; Social Growth:</a:t>
            </a:r>
          </a:p>
          <a:p>
            <a:pPr lvl="0" algn="just"/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Road access to 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markets, tourist sites, industries, hospitals, and schools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strengthened livelihoods, regional trade, and public service delivery across Meghalaya.</a:t>
            </a:r>
          </a:p>
        </p:txBody>
      </p:sp>
    </p:spTree>
    <p:extLst>
      <p:ext uri="{BB962C8B-B14F-4D97-AF65-F5344CB8AC3E}">
        <p14:creationId xmlns:p14="http://schemas.microsoft.com/office/powerpoint/2010/main" val="136274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D7059-8402-9C35-5AF7-EDCCCCDDD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4F2C-47BE-12C2-6AD8-55A29E73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84"/>
            <a:ext cx="11023862" cy="577493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Policy Implications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A784BE5-4785-6463-C6B3-AA20EB95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C101-AAE2-447E-8DD5-BB79E0FF84C0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700D717-7C95-7B78-947B-5B41AF87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3A2D5E8-7DD5-F6E6-84CF-8D2217C8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16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5E0CB8-5A56-7511-662B-9A467A453BB2}"/>
              </a:ext>
            </a:extLst>
          </p:cNvPr>
          <p:cNvCxnSpPr>
            <a:cxnSpLocks/>
          </p:cNvCxnSpPr>
          <p:nvPr/>
        </p:nvCxnSpPr>
        <p:spPr>
          <a:xfrm flipV="1">
            <a:off x="763656" y="84016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A17E69-71AB-F807-BB70-012C4C1530A4}"/>
              </a:ext>
            </a:extLst>
          </p:cNvPr>
          <p:cNvSpPr txBox="1"/>
          <p:nvPr/>
        </p:nvSpPr>
        <p:spPr>
          <a:xfrm>
            <a:off x="868624" y="1670166"/>
            <a:ext cx="10686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Integrate Accessibility Metrics in Planning.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 Last-Mile Connectivity.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Terrain-Sensitive Design.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GIS-Based Decision Tools.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Multi-Modal and Sustainable Mobility.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3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9D6D3-4D96-51D0-E97B-FFB7600A4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37C6-3DC9-6FDC-DD86-D76D92F1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84"/>
            <a:ext cx="11023862" cy="577493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Limitations &amp; Future Work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C3C4B3A-C353-8FF2-175F-8D38B0D8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C101-AAE2-447E-8DD5-BB79E0FF84C0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0D0874A-EB1E-87ED-5B99-BEA21B6D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5DF8E2-AA47-52EE-AB0F-7A5CA91A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17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98A237-7A73-C569-8C55-A66AA7933384}"/>
              </a:ext>
            </a:extLst>
          </p:cNvPr>
          <p:cNvCxnSpPr>
            <a:cxnSpLocks/>
          </p:cNvCxnSpPr>
          <p:nvPr/>
        </p:nvCxnSpPr>
        <p:spPr>
          <a:xfrm flipV="1">
            <a:off x="763656" y="84016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1633D0-C78F-ED49-73E4-A284A5936F56}"/>
              </a:ext>
            </a:extLst>
          </p:cNvPr>
          <p:cNvSpPr txBox="1"/>
          <p:nvPr/>
        </p:nvSpPr>
        <p:spPr>
          <a:xfrm>
            <a:off x="581890" y="966769"/>
            <a:ext cx="105259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micro-level and person-based data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restricted behavioural representation in accessibility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used a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accessibility model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excluding peak-hour or seasonal travel-time variations.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Topographical and environmental constraints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(steep slopes, erosion zones, land acquisition) affected implementation feasibility.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will develop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models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real-time and climate-sensitive travel data for adaptive planning.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behavioural and community inputs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GPS tracking and participatory mapping to reflect local mobility needs.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to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multimodal accessibility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integrating road, public transport, and non-motorized systems.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GIS-based decision dashboards and indices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equitable, data-driven infrastructure prioritization.</a:t>
            </a:r>
          </a:p>
        </p:txBody>
      </p:sp>
    </p:spTree>
    <p:extLst>
      <p:ext uri="{BB962C8B-B14F-4D97-AF65-F5344CB8AC3E}">
        <p14:creationId xmlns:p14="http://schemas.microsoft.com/office/powerpoint/2010/main" val="374343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8C387-7FEB-2E4B-9022-F0ED071E7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08CC-1189-23B5-0553-3C894E10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84"/>
            <a:ext cx="11023862" cy="577493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BD29B72-8965-4D5D-65B9-775ECA65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C101-AAE2-447E-8DD5-BB79E0FF84C0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C770A2-930D-D339-1075-74B5ABD8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D88B01-054F-E165-7E02-353AE53B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18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75AF2F-9F4D-D494-97C4-A0388BC0859C}"/>
              </a:ext>
            </a:extLst>
          </p:cNvPr>
          <p:cNvCxnSpPr>
            <a:cxnSpLocks/>
          </p:cNvCxnSpPr>
          <p:nvPr/>
        </p:nvCxnSpPr>
        <p:spPr>
          <a:xfrm flipV="1">
            <a:off x="838200" y="66277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14B8268-BE5D-CFEB-658B-33E2D715D470}"/>
              </a:ext>
            </a:extLst>
          </p:cNvPr>
          <p:cNvSpPr txBox="1"/>
          <p:nvPr/>
        </p:nvSpPr>
        <p:spPr>
          <a:xfrm>
            <a:off x="763656" y="797510"/>
            <a:ext cx="110984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Accessibility-based planning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a more effective framework than traditional mobility-centric approaches for transport development in hilly and ecologically fragile regions.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identified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 projects (516.63 km)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combining new alignments and resurfacing works — which reduced average travel times by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20–30%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improved access to key services.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terrain-sensitive parameters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(slope, elevation, ecological fragility) ensured more feasible and resilient network designs.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GIS-based multi-criteria framework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offers a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replicable model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data-scarce and topographically complex regions in the Global South.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Accessibility-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centered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 strengthens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equity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enhances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integration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advances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 goals (SDG 9 &amp; 11)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adaptation of this framework with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dynamic, behavioural, and multimodal data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further improve inclusivity and resilience in transport systems.</a:t>
            </a:r>
          </a:p>
        </p:txBody>
      </p:sp>
    </p:spTree>
    <p:extLst>
      <p:ext uri="{BB962C8B-B14F-4D97-AF65-F5344CB8AC3E}">
        <p14:creationId xmlns:p14="http://schemas.microsoft.com/office/powerpoint/2010/main" val="427950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BB7BA-F245-B96C-EF11-04016622F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E5ED-1A6D-F144-C984-0146F1B0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84"/>
            <a:ext cx="11023862" cy="577493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22F6EEE-9AC3-A451-ACE4-937D59C0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C101-AAE2-447E-8DD5-BB79E0FF84C0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D140EBC-480F-808D-E8F5-29BB626D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2E928E-26D4-72DE-A136-F0CEBC52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19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C7C864-7905-289A-6501-678BE2E7C8CD}"/>
              </a:ext>
            </a:extLst>
          </p:cNvPr>
          <p:cNvCxnSpPr>
            <a:cxnSpLocks/>
          </p:cNvCxnSpPr>
          <p:nvPr/>
        </p:nvCxnSpPr>
        <p:spPr>
          <a:xfrm flipV="1">
            <a:off x="763656" y="84016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519CEF-E5BD-0985-7099-D3B38AB5B25A}"/>
              </a:ext>
            </a:extLst>
          </p:cNvPr>
          <p:cNvSpPr txBox="1"/>
          <p:nvPr/>
        </p:nvSpPr>
        <p:spPr>
          <a:xfrm>
            <a:off x="550718" y="1036320"/>
            <a:ext cx="113113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Support:</a:t>
            </a:r>
          </a:p>
          <a:p>
            <a:pPr lvl="0" algn="just"/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of Scientific and Industrial Research – Central Road Research Institute (CSIR–CRRI)</a:t>
            </a:r>
          </a:p>
          <a:p>
            <a:pPr lvl="0" algn="just"/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Technology (Indian School of Mines), Dhanbad (IIT–ISM Dhanbad)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Meghalaya Public Works Department (PWD)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&amp; Field Validation:</a:t>
            </a:r>
          </a:p>
          <a:p>
            <a:pPr lvl="0" algn="just"/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Transport Network Development Programme (ITNDP, 2023)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&amp; Review:</a:t>
            </a:r>
          </a:p>
          <a:p>
            <a:pPr lvl="0" algn="just"/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Committee, 18th Urban Mobility India Conference &amp; Exhibition 2025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Gratitude:</a:t>
            </a:r>
          </a:p>
          <a:p>
            <a:pPr lvl="0"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Appreciation to all reviewers, mentors, and collaborators for their valuable insights, guidance, and support in strengthening the methodology and policy relevance of this research.</a:t>
            </a:r>
          </a:p>
        </p:txBody>
      </p:sp>
    </p:spTree>
    <p:extLst>
      <p:ext uri="{BB962C8B-B14F-4D97-AF65-F5344CB8AC3E}">
        <p14:creationId xmlns:p14="http://schemas.microsoft.com/office/powerpoint/2010/main" val="346020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C122-F627-AE3F-5F0B-5A9A7388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0155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EC363-809F-D06A-10AE-6E4207E3C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5" y="1043614"/>
            <a:ext cx="7084792" cy="4770771"/>
          </a:xfrm>
        </p:spPr>
        <p:txBody>
          <a:bodyPr>
            <a:noAutofit/>
          </a:bodyPr>
          <a:lstStyle/>
          <a:p>
            <a:pPr lvl="0"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infrastructure is vital for urban development and access to healthcare, education, markets, and jobs.</a:t>
            </a:r>
          </a:p>
          <a:p>
            <a:pPr lvl="0"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shapes socioeconomic outcomes, especially in developing regions. </a:t>
            </a:r>
          </a:p>
          <a:p>
            <a:pPr lvl="0"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India, major initiatives have improved mobility, yet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hilly and ecologically fragile states like Meghalaya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still face persistent challenges.</a:t>
            </a:r>
          </a:p>
          <a:p>
            <a:pPr lvl="0" algn="just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Steep terrain, scattered settlements, forests, and climatic risks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hinder effective road-based development.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E77604A-7084-E844-EE3D-8C034297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4F15-F501-471D-9CCF-FBA23FBE02EE}" type="datetime1">
              <a:rPr lang="en-IN" smtClean="0"/>
              <a:t>31-10-2025</a:t>
            </a:fld>
            <a:endParaRPr lang="en-IN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7D44CD4-D6C0-079D-FC78-940BE177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B55731-A1B7-E8AE-E030-1F11D8DB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2</a:t>
            </a:fld>
            <a:endParaRPr lang="en-IN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0D77E-2295-FBFB-0963-C0D2DABE6C92}"/>
              </a:ext>
            </a:extLst>
          </p:cNvPr>
          <p:cNvCxnSpPr>
            <a:cxnSpLocks/>
          </p:cNvCxnSpPr>
          <p:nvPr/>
        </p:nvCxnSpPr>
        <p:spPr>
          <a:xfrm flipV="1">
            <a:off x="647700" y="816680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76D819-640D-B176-56D2-0C23457D8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227" y="1208928"/>
            <a:ext cx="4125190" cy="44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7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6126E-5BC2-0F62-E426-4B19FBF99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02A6E-EAB5-4462-8438-FBE070BA6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3" y="771074"/>
            <a:ext cx="11315410" cy="57688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I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8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D1D840-2B48-A306-1E94-8A2A4C71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0D3-149A-4E5A-A556-455462A42E4D}" type="datetime1">
              <a:rPr lang="en-IN" smtClean="0"/>
              <a:t>31-10-2025</a:t>
            </a:fld>
            <a:endParaRPr lang="en-IN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802B1A-962C-EE36-5548-31891830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46D8C7-0286-EBF5-8B4B-F586CAA9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446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ADC53-68F0-C518-6823-FE84BD6C7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6E79-DCB8-F242-D89C-869EDCF6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0155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Problem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77436-2CDD-D3CF-763C-6BBDA54B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3" y="906970"/>
            <a:ext cx="7209483" cy="4907417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mobility-oriented planning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emphasizes road expansion and vehicle flow.</a:t>
            </a:r>
          </a:p>
          <a:p>
            <a:pPr lvl="0" algn="just">
              <a:lnSpc>
                <a:spcPct val="10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may appear connected on maps but remain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functionally isolated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poor road quality, congestion, and weak integration with key services.</a:t>
            </a:r>
          </a:p>
          <a:p>
            <a:pPr lvl="0" algn="just">
              <a:lnSpc>
                <a:spcPct val="10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limits people’s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accessibility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essential opportunities.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0710AF7-C528-49EB-78D0-27FC017B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4F15-F501-471D-9CCF-FBA23FBE02EE}" type="datetime1">
              <a:rPr lang="en-IN" smtClean="0"/>
              <a:t>31-10-2025</a:t>
            </a:fld>
            <a:endParaRPr lang="en-IN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A4E9555-1755-4902-2F8B-DE3FB717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983C080-3CF6-9956-0812-9AF86CE4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3</a:t>
            </a:fld>
            <a:endParaRPr lang="en-IN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0AC7B0-6591-55B0-C285-EE1FB025915D}"/>
              </a:ext>
            </a:extLst>
          </p:cNvPr>
          <p:cNvCxnSpPr>
            <a:cxnSpLocks/>
          </p:cNvCxnSpPr>
          <p:nvPr/>
        </p:nvCxnSpPr>
        <p:spPr>
          <a:xfrm flipV="1">
            <a:off x="763656" y="84016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diagram of a road with text and symbols">
            <a:extLst>
              <a:ext uri="{FF2B5EF4-FFF2-40B4-BE49-F238E27FC236}">
                <a16:creationId xmlns:a16="http://schemas.microsoft.com/office/drawing/2014/main" id="{9DFF17D1-4CEC-77FE-631E-617016469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11" y="1646178"/>
            <a:ext cx="3903518" cy="302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EBDBA-16D0-19C4-FD4D-F06C1846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1F81-2DB1-5107-56A5-EDE2E334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84"/>
            <a:ext cx="10515600" cy="754882"/>
          </a:xfrm>
        </p:spPr>
        <p:txBody>
          <a:bodyPr/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Gap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80A0B8C-128D-BE0C-0D31-6B4E07AF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8877-F659-4F86-B894-71B095BE7479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D0522F-59A4-5A27-8924-DBC584B8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F715F4C-D90A-8EF6-55A3-A281E227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4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2005DA-3C45-4BDF-DA1A-9491DAE6E94D}"/>
              </a:ext>
            </a:extLst>
          </p:cNvPr>
          <p:cNvCxnSpPr>
            <a:cxnSpLocks/>
          </p:cNvCxnSpPr>
          <p:nvPr/>
        </p:nvCxnSpPr>
        <p:spPr>
          <a:xfrm flipV="1">
            <a:off x="763656" y="840167"/>
            <a:ext cx="108966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DCCDBC-B427-6B62-4B44-25794B778E7E}"/>
              </a:ext>
            </a:extLst>
          </p:cNvPr>
          <p:cNvSpPr txBox="1"/>
          <p:nvPr/>
        </p:nvSpPr>
        <p:spPr>
          <a:xfrm>
            <a:off x="376031" y="1302029"/>
            <a:ext cx="111059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Accessibility-based planning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remains underexplored in India’s hilly and ecologically sensitive regions.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studies focus on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 metrics or large-scale programs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accessibility outcomes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empirical, data-driven frameworks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addressing terrain complexity, ecological fragility, and social equity.</a:t>
            </a:r>
          </a:p>
        </p:txBody>
      </p:sp>
    </p:spTree>
    <p:extLst>
      <p:ext uri="{BB962C8B-B14F-4D97-AF65-F5344CB8AC3E}">
        <p14:creationId xmlns:p14="http://schemas.microsoft.com/office/powerpoint/2010/main" val="167913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B9E5C-0A6D-6262-7253-A7B4B6690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9D7A-865E-E753-1794-045E68A6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85284"/>
            <a:ext cx="11549270" cy="49118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Objectives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7C9FCE7-D5DB-5EBD-EF30-51BCC394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B9F9-7E0E-4B63-A2C6-B787311101BB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D392FD-AD57-4776-E725-C2B01BF7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1E7EA8D-661C-89BF-EE1F-1975360D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5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25ABD8-2F04-F8F7-0DC5-A27625D171FC}"/>
              </a:ext>
            </a:extLst>
          </p:cNvPr>
          <p:cNvCxnSpPr>
            <a:cxnSpLocks/>
          </p:cNvCxnSpPr>
          <p:nvPr/>
        </p:nvCxnSpPr>
        <p:spPr>
          <a:xfrm>
            <a:off x="318052" y="576470"/>
            <a:ext cx="116434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DF023FF5-AE9E-C0FD-5DA6-C584AFB868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47354" y="1445598"/>
            <a:ext cx="8915400" cy="233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 accessibility to key services: health, education, markets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zones with low accessibility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Prioritize roads using accessibility-based indicators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replicable framework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hilly, data-scarce regions</a:t>
            </a:r>
          </a:p>
        </p:txBody>
      </p:sp>
    </p:spTree>
    <p:extLst>
      <p:ext uri="{BB962C8B-B14F-4D97-AF65-F5344CB8AC3E}">
        <p14:creationId xmlns:p14="http://schemas.microsoft.com/office/powerpoint/2010/main" val="28209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E91A2-AE4E-CFA7-1342-1FE6BC8B2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3D63-E129-1F7E-F0AA-DD478E02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85284"/>
            <a:ext cx="11549270" cy="49118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Study Area: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03444-9575-6394-4725-05BC0C96F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8" y="576470"/>
            <a:ext cx="7651182" cy="5690428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Area: Meghalaya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Hilly terrain, dispersed settlements, and ecological fragility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location in Northeast India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Map: districts, elevation, and road network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BA99FC0-7C26-5153-006C-81F04EE3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B9F9-7E0E-4B63-A2C6-B787311101BB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5B68478-1144-49DA-11D2-DCA64FE7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084E19-D028-54C0-7B80-49836E6E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6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ED8AE9-B63C-2974-B01F-876DE94FF696}"/>
              </a:ext>
            </a:extLst>
          </p:cNvPr>
          <p:cNvCxnSpPr>
            <a:cxnSpLocks/>
          </p:cNvCxnSpPr>
          <p:nvPr/>
        </p:nvCxnSpPr>
        <p:spPr>
          <a:xfrm>
            <a:off x="318052" y="576470"/>
            <a:ext cx="116434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43BB488-4F51-7A02-100F-CB15140C7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770" y="2275612"/>
            <a:ext cx="8991030" cy="38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25C4A-8878-2AC3-CB02-79E6894B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7C7D-CE27-C98F-28E0-71609805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85284"/>
            <a:ext cx="11549270" cy="49118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265D7-2506-924F-40C0-74E29C03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357" y="1725932"/>
            <a:ext cx="8705634" cy="3480954"/>
          </a:xfrm>
        </p:spPr>
        <p:txBody>
          <a:bodyPr>
            <a:noAutofit/>
          </a:bodyPr>
          <a:lstStyle/>
          <a:p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Census of India (Population, settlements)</a:t>
            </a:r>
          </a:p>
          <a:p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PWD &amp; PMGSY road inventories</a:t>
            </a:r>
          </a:p>
          <a:p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OpenStreetMap, Google Earth, Survey of India</a:t>
            </a:r>
          </a:p>
          <a:p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 (terrain/slope)</a:t>
            </a:r>
          </a:p>
          <a:p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through </a:t>
            </a: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survey &amp; CRRI collaboration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D7E552B-753F-3089-AE7D-72DB1CBA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B9F9-7E0E-4B63-A2C6-B787311101BB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EEC94F-A30F-AD0A-7848-A6278D8F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6E4EF9-11E0-A062-DB08-9F5C28AA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7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071D12-9158-FD02-CB42-55EB84E09C40}"/>
              </a:ext>
            </a:extLst>
          </p:cNvPr>
          <p:cNvCxnSpPr>
            <a:cxnSpLocks/>
          </p:cNvCxnSpPr>
          <p:nvPr/>
        </p:nvCxnSpPr>
        <p:spPr>
          <a:xfrm>
            <a:off x="318052" y="576470"/>
            <a:ext cx="116434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12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A8F4C-EAD5-8A9D-1011-AD8F66E1F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2AD4-EB25-0D33-7671-55B2E7C5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85284"/>
            <a:ext cx="11549270" cy="49118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Analytical Framework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D27C520-E55A-D13B-05C2-90809528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B9F9-7E0E-4B63-A2C6-B787311101BB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D8D3AE-2851-C598-DE1D-05191628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22CEDD-2966-4C91-D400-2BE2FC20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8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78F25-411D-8A7C-B363-810EEB767BAE}"/>
              </a:ext>
            </a:extLst>
          </p:cNvPr>
          <p:cNvCxnSpPr>
            <a:cxnSpLocks/>
          </p:cNvCxnSpPr>
          <p:nvPr/>
        </p:nvCxnSpPr>
        <p:spPr>
          <a:xfrm>
            <a:off x="318052" y="576470"/>
            <a:ext cx="116434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B9DD029D-3D73-66F4-BE43-0405B83CCC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8788" y="1067656"/>
            <a:ext cx="1102316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Integrated GIS model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combining spatial, functional &amp; demographic dimensions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Sources: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Roads, habitations, terrain (DEM), services (health, education, markets)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compilation &amp; preprocessing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 integration &amp; field validation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modeling (buffer + cumulative opportunity + population-weighted indices)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Terrain-sensitive impedance adjustment (slope/elevation)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Prioritization &amp; classification (very low → very high accessibility)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Validation with planners &amp; policy feedback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Software: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QGIS 3.38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Outcome: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Spatially explicit accessibility surfaces for equitable road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18655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2394C-4735-183B-3E96-738382C91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0348-865D-180E-A97F-E7A38A62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85284"/>
            <a:ext cx="11549270" cy="49118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Methods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19BCE05-1979-6D51-56E8-C3DD62E3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B9F9-7E0E-4B63-A2C6-B787311101BB}" type="datetime1">
              <a:rPr lang="en-IN" smtClean="0"/>
              <a:t>31-10-2025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1DECCB1-53F5-CD66-6AA0-CDCBBCE1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Urban Transport Network Design and Accessibility for Sustainable Development: A Case Study of Meghalaya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3D84B92-85E3-1F61-2752-6E97D0D5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24A0-2790-4FAD-9FA4-9C61EC380B54}" type="slidenum">
              <a:rPr lang="en-IN" smtClean="0"/>
              <a:t>9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AF360D-35B4-46DC-02CD-44F406D0BB8F}"/>
              </a:ext>
            </a:extLst>
          </p:cNvPr>
          <p:cNvCxnSpPr>
            <a:cxnSpLocks/>
          </p:cNvCxnSpPr>
          <p:nvPr/>
        </p:nvCxnSpPr>
        <p:spPr>
          <a:xfrm>
            <a:off x="318052" y="576470"/>
            <a:ext cx="11643400" cy="0"/>
          </a:xfrm>
          <a:prstGeom prst="line">
            <a:avLst/>
          </a:prstGeom>
          <a:ln w="8255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6CDF8-CF3E-5BA0-E83A-33330C7B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655984"/>
            <a:ext cx="11754678" cy="552097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Approach:</a:t>
            </a:r>
          </a:p>
          <a:p>
            <a:pPr algn="just">
              <a:spcBef>
                <a:spcPts val="600"/>
              </a:spcBef>
            </a:pP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GIS-based integrated framework combining spatial, functional &amp; demographic dimensions</a:t>
            </a:r>
          </a:p>
          <a:p>
            <a:pPr algn="just">
              <a:spcBef>
                <a:spcPts val="600"/>
              </a:spcBef>
            </a:pPr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Used:</a:t>
            </a:r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 Analysis:</a:t>
            </a: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km, 3 km, 5 km service zones</a:t>
            </a:r>
          </a:p>
          <a:p>
            <a:pPr lvl="0" algn="just">
              <a:spcBef>
                <a:spcPts val="600"/>
              </a:spcBef>
            </a:pPr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Opportunity Index:</a:t>
            </a: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Counts reachable essential services within defined travel-time thresholds (15, 30, 45 min)</a:t>
            </a:r>
          </a:p>
          <a:p>
            <a:pPr lvl="0" algn="just">
              <a:spcBef>
                <a:spcPts val="600"/>
              </a:spcBef>
            </a:pPr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Population-Weighted Accessibility:</a:t>
            </a: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Adjusts reachability by population density (urban, peri-urban, rural)</a:t>
            </a:r>
          </a:p>
          <a:p>
            <a:pPr lvl="0" algn="just">
              <a:spcBef>
                <a:spcPts val="600"/>
              </a:spcBef>
            </a:pPr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Travel Time </a:t>
            </a:r>
            <a:r>
              <a:rPr lang="en-I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Uses shortest-path algorithms incorporating slope &amp; road hierarchy</a:t>
            </a:r>
          </a:p>
          <a:p>
            <a:pPr lvl="0" algn="just">
              <a:spcBef>
                <a:spcPts val="600"/>
              </a:spcBef>
            </a:pPr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 &amp; Classification:</a:t>
            </a: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categories – </a:t>
            </a:r>
            <a:r>
              <a:rPr lang="en-I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Low → Very High Accessibility</a:t>
            </a:r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&amp; Tools:</a:t>
            </a:r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QGIS 3.38 (Network Analyst, Raster Calculator)</a:t>
            </a:r>
          </a:p>
        </p:txBody>
      </p:sp>
    </p:spTree>
    <p:extLst>
      <p:ext uri="{BB962C8B-B14F-4D97-AF65-F5344CB8AC3E}">
        <p14:creationId xmlns:p14="http://schemas.microsoft.com/office/powerpoint/2010/main" val="37708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3167</TotalTime>
  <Words>1625</Words>
  <Application>Microsoft Office PowerPoint</Application>
  <PresentationFormat>Widescreen</PresentationFormat>
  <Paragraphs>239</Paragraphs>
  <Slides>20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Stencil</vt:lpstr>
      <vt:lpstr>Times New Roman</vt:lpstr>
      <vt:lpstr>Trebuchet MS</vt:lpstr>
      <vt:lpstr>Wingdings</vt:lpstr>
      <vt:lpstr>Office Theme</vt:lpstr>
      <vt:lpstr>1_Berlin</vt:lpstr>
      <vt:lpstr>Evaluating Urban Transport Network Design and Accessibility for Sustainable Development: A Case Study of Meghalaya </vt:lpstr>
      <vt:lpstr>Introduction</vt:lpstr>
      <vt:lpstr>Problem Context</vt:lpstr>
      <vt:lpstr>Gap</vt:lpstr>
      <vt:lpstr>Objectives</vt:lpstr>
      <vt:lpstr>Study Area:</vt:lpstr>
      <vt:lpstr>Data Sources</vt:lpstr>
      <vt:lpstr>Analytical Framework</vt:lpstr>
      <vt:lpstr>Methods</vt:lpstr>
      <vt:lpstr>Prioritization Criteria</vt:lpstr>
      <vt:lpstr>Network Composition</vt:lpstr>
      <vt:lpstr>Network Composition</vt:lpstr>
      <vt:lpstr>Network Composition</vt:lpstr>
      <vt:lpstr>Network Composition</vt:lpstr>
      <vt:lpstr>Accessibility Impact</vt:lpstr>
      <vt:lpstr>Policy Implications</vt:lpstr>
      <vt:lpstr>Limitations &amp; Future Work</vt:lpstr>
      <vt:lpstr>Conclusions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deep dev</dc:creator>
  <cp:lastModifiedBy>DEEPDEV .</cp:lastModifiedBy>
  <cp:revision>112</cp:revision>
  <dcterms:created xsi:type="dcterms:W3CDTF">2025-08-15T06:26:53Z</dcterms:created>
  <dcterms:modified xsi:type="dcterms:W3CDTF">2025-10-31T16:18:21Z</dcterms:modified>
</cp:coreProperties>
</file>