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Inter Bold" panose="020B0604020202020204" charset="0"/>
      <p:regular r:id="rId25"/>
    </p:embeddedFont>
    <p:embeddedFont>
      <p:font typeface="Poppins" panose="00000500000000000000" pitchFamily="2" charset="0"/>
      <p:regular r:id="rId26"/>
      <p:bold r:id="rId27"/>
      <p:italic r:id="rId28"/>
      <p:boldItalic r:id="rId29"/>
    </p:embeddedFont>
    <p:embeddedFont>
      <p:font typeface="Poppins Bold" panose="00000800000000000000" charset="0"/>
      <p:regular r:id="rId30"/>
    </p:embeddedFont>
    <p:embeddedFont>
      <p:font typeface="Poppins Bold Italics" panose="020B0604020202020204" charset="0"/>
      <p:regular r:id="rId31"/>
    </p:embeddedFont>
    <p:embeddedFont>
      <p:font typeface="Poppins Italics" panose="020B0604020202020204" charset="0"/>
      <p:regular r:id="rId32"/>
    </p:embeddedFont>
    <p:embeddedFont>
      <p:font typeface="Poppins Ultra-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pos="10464" userDrawn="1">
          <p15:clr>
            <a:srgbClr val="A4A3A4"/>
          </p15:clr>
        </p15:guide>
        <p15:guide id="4" pos="624" userDrawn="1">
          <p15:clr>
            <a:srgbClr val="A4A3A4"/>
          </p15:clr>
        </p15:guide>
        <p15:guide id="5" orient="horz" pos="6216" userDrawn="1">
          <p15:clr>
            <a:srgbClr val="A4A3A4"/>
          </p15:clr>
        </p15:guide>
        <p15:guide id="6" orient="horz" pos="5544" userDrawn="1">
          <p15:clr>
            <a:srgbClr val="A4A3A4"/>
          </p15:clr>
        </p15:guide>
        <p15:guide id="7" pos="1056" userDrawn="1">
          <p15:clr>
            <a:srgbClr val="A4A3A4"/>
          </p15:clr>
        </p15:guide>
        <p15:guide id="8" pos="10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7C1"/>
    <a:srgbClr val="F7F7F7"/>
    <a:srgbClr val="286BF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4002" autoAdjust="0"/>
  </p:normalViewPr>
  <p:slideViewPr>
    <p:cSldViewPr>
      <p:cViewPr varScale="1">
        <p:scale>
          <a:sx n="51" d="100"/>
          <a:sy n="51" d="100"/>
        </p:scale>
        <p:origin x="715" y="77"/>
      </p:cViewPr>
      <p:guideLst>
        <p:guide orient="horz" pos="3240"/>
        <p:guide pos="5760"/>
        <p:guide pos="10464"/>
        <p:guide pos="624"/>
        <p:guide orient="horz" pos="6216"/>
        <p:guide orient="horz" pos="5544"/>
        <p:guide pos="1056"/>
        <p:guide pos="108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0A643-C53C-483D-9E0E-7C8679CF375A}" type="datetimeFigureOut">
              <a:rPr lang="en-IN" smtClean="0"/>
              <a:t>02-11-2025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012F4-727E-42CE-858B-447E3D1E1D4C}" type="slidenum">
              <a:rPr lang="en-IN" smtClean="0"/>
              <a:t>‹#›</a:t>
            </a:fld>
            <a:endParaRPr lang="en-IN"/>
          </a:p>
        </p:txBody>
      </p:sp>
    </p:spTree>
    <p:extLst>
      <p:ext uri="{BB962C8B-B14F-4D97-AF65-F5344CB8AC3E}">
        <p14:creationId xmlns:p14="http://schemas.microsoft.com/office/powerpoint/2010/main" val="6167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8012F4-727E-42CE-858B-447E3D1E1D4C}" type="slidenum">
              <a:rPr lang="en-IN" smtClean="0"/>
              <a:t>1</a:t>
            </a:fld>
            <a:endParaRPr lang="en-IN"/>
          </a:p>
        </p:txBody>
      </p:sp>
    </p:spTree>
    <p:extLst>
      <p:ext uri="{BB962C8B-B14F-4D97-AF65-F5344CB8AC3E}">
        <p14:creationId xmlns:p14="http://schemas.microsoft.com/office/powerpoint/2010/main" val="414988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7.jpe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3.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Faculty Recruitment - View Current Openings | Council of Indian ...">
            <a:extLst>
              <a:ext uri="{FF2B5EF4-FFF2-40B4-BE49-F238E27FC236}">
                <a16:creationId xmlns:a16="http://schemas.microsoft.com/office/drawing/2014/main" id="{EAF597DC-433E-473E-8A4E-C1EEE6843F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00" y="8991417"/>
            <a:ext cx="876483" cy="87648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2"/>
          <p:cNvSpPr/>
          <p:nvPr/>
        </p:nvSpPr>
        <p:spPr>
          <a:xfrm>
            <a:off x="11406926" y="1715069"/>
            <a:ext cx="5223402" cy="6529252"/>
          </a:xfrm>
          <a:custGeom>
            <a:avLst/>
            <a:gdLst/>
            <a:ahLst/>
            <a:cxnLst/>
            <a:rect l="l" t="t" r="r" b="b"/>
            <a:pathLst>
              <a:path w="5085567" h="6356958">
                <a:moveTo>
                  <a:pt x="0" y="0"/>
                </a:moveTo>
                <a:lnTo>
                  <a:pt x="5085566" y="0"/>
                </a:lnTo>
                <a:lnTo>
                  <a:pt x="5085566" y="6356958"/>
                </a:lnTo>
                <a:lnTo>
                  <a:pt x="0" y="63569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3" name="Freeform 3"/>
          <p:cNvSpPr/>
          <p:nvPr/>
        </p:nvSpPr>
        <p:spPr>
          <a:xfrm rot="3086595">
            <a:off x="-591251" y="-3954217"/>
            <a:ext cx="8804069" cy="8804069"/>
          </a:xfrm>
          <a:custGeom>
            <a:avLst/>
            <a:gdLst/>
            <a:ahLst/>
            <a:cxnLst/>
            <a:rect l="l" t="t" r="r" b="b"/>
            <a:pathLst>
              <a:path w="8804069" h="8804069">
                <a:moveTo>
                  <a:pt x="0" y="0"/>
                </a:moveTo>
                <a:lnTo>
                  <a:pt x="8804070" y="0"/>
                </a:lnTo>
                <a:lnTo>
                  <a:pt x="8804070" y="8804069"/>
                </a:lnTo>
                <a:lnTo>
                  <a:pt x="0" y="8804069"/>
                </a:lnTo>
                <a:lnTo>
                  <a:pt x="0" y="0"/>
                </a:lnTo>
                <a:close/>
              </a:path>
            </a:pathLst>
          </a:custGeom>
          <a:blipFill>
            <a:blip r:embed="rId5">
              <a:alphaModFix amt="70000"/>
            </a:blip>
            <a:stretch>
              <a:fillRect/>
            </a:stretch>
          </a:blipFill>
        </p:spPr>
      </p:sp>
      <p:sp>
        <p:nvSpPr>
          <p:cNvPr id="4" name="TextBox 4"/>
          <p:cNvSpPr txBox="1"/>
          <p:nvPr/>
        </p:nvSpPr>
        <p:spPr>
          <a:xfrm>
            <a:off x="990600" y="2628900"/>
            <a:ext cx="11573352" cy="5514330"/>
          </a:xfrm>
          <a:prstGeom prst="rect">
            <a:avLst/>
          </a:prstGeom>
        </p:spPr>
        <p:txBody>
          <a:bodyPr wrap="square" lIns="0" tIns="0" rIns="0" bIns="0" rtlCol="0" anchor="t">
            <a:spAutoFit/>
          </a:bodyPr>
          <a:lstStyle/>
          <a:p>
            <a:pPr algn="r">
              <a:lnSpc>
                <a:spcPts val="8640"/>
              </a:lnSpc>
            </a:pPr>
            <a:r>
              <a:rPr lang="en-US" sz="7500" b="1" dirty="0">
                <a:solidFill>
                  <a:srgbClr val="2657C1"/>
                </a:solidFill>
                <a:effectLst>
                  <a:glow rad="101600">
                    <a:schemeClr val="bg1">
                      <a:lumMod val="95000"/>
                      <a:alpha val="60000"/>
                    </a:schemeClr>
                  </a:glow>
                </a:effectLst>
                <a:latin typeface="Poppins Ultra-Bold"/>
                <a:ea typeface="Poppins Ultra-Bold"/>
                <a:cs typeface="Poppins Ultra-Bold"/>
                <a:sym typeface="Poppins Ultra-Bold"/>
              </a:rPr>
              <a:t>On Socio-economic Status of Hand-pulled Rickshaw Pullers: </a:t>
            </a:r>
          </a:p>
          <a:p>
            <a:pPr algn="r">
              <a:lnSpc>
                <a:spcPts val="8640"/>
              </a:lnSpc>
            </a:pPr>
            <a:r>
              <a:rPr lang="en-US" sz="7500" b="1" dirty="0">
                <a:solidFill>
                  <a:srgbClr val="2657C1"/>
                </a:solidFill>
                <a:effectLst>
                  <a:glow rad="101600">
                    <a:schemeClr val="bg1">
                      <a:lumMod val="95000"/>
                      <a:alpha val="60000"/>
                    </a:schemeClr>
                  </a:glow>
                </a:effectLst>
                <a:latin typeface="Poppins Ultra-Bold"/>
                <a:ea typeface="Poppins Ultra-Bold"/>
                <a:cs typeface="Poppins Ultra-Bold"/>
                <a:sym typeface="Poppins Ultra-Bold"/>
              </a:rPr>
              <a:t>A study from Kolkata, India </a:t>
            </a:r>
          </a:p>
        </p:txBody>
      </p:sp>
      <p:sp>
        <p:nvSpPr>
          <p:cNvPr id="5" name="Freeform 5"/>
          <p:cNvSpPr/>
          <p:nvPr/>
        </p:nvSpPr>
        <p:spPr>
          <a:xfrm>
            <a:off x="13455212" y="6518763"/>
            <a:ext cx="2740172" cy="2740172"/>
          </a:xfrm>
          <a:custGeom>
            <a:avLst/>
            <a:gdLst/>
            <a:ahLst/>
            <a:cxnLst/>
            <a:rect l="l" t="t" r="r" b="b"/>
            <a:pathLst>
              <a:path w="2740172" h="2740172">
                <a:moveTo>
                  <a:pt x="0" y="0"/>
                </a:moveTo>
                <a:lnTo>
                  <a:pt x="2740172" y="0"/>
                </a:lnTo>
                <a:lnTo>
                  <a:pt x="2740172" y="2740172"/>
                </a:lnTo>
                <a:lnTo>
                  <a:pt x="0" y="2740172"/>
                </a:lnTo>
                <a:lnTo>
                  <a:pt x="0" y="0"/>
                </a:lnTo>
                <a:close/>
              </a:path>
            </a:pathLst>
          </a:custGeom>
          <a:blipFill>
            <a:blip r:embed="rId5">
              <a:alphaModFix amt="90000"/>
            </a:blip>
            <a:stretch>
              <a:fillRect/>
            </a:stretch>
          </a:blipFill>
        </p:spPr>
      </p:sp>
      <p:sp>
        <p:nvSpPr>
          <p:cNvPr id="6" name="TextBox 6"/>
          <p:cNvSpPr txBox="1"/>
          <p:nvPr/>
        </p:nvSpPr>
        <p:spPr>
          <a:xfrm>
            <a:off x="12092464" y="1028065"/>
            <a:ext cx="4519136" cy="439608"/>
          </a:xfrm>
          <a:prstGeom prst="rect">
            <a:avLst/>
          </a:prstGeom>
        </p:spPr>
        <p:txBody>
          <a:bodyPr lIns="0" tIns="0" rIns="0" bIns="0" rtlCol="0" anchor="t">
            <a:spAutoFit/>
          </a:bodyPr>
          <a:lstStyle/>
          <a:p>
            <a:pPr algn="r">
              <a:lnSpc>
                <a:spcPts val="3640"/>
              </a:lnSpc>
            </a:pPr>
            <a:r>
              <a:rPr lang="en-US" sz="2600" dirty="0">
                <a:solidFill>
                  <a:srgbClr val="2657C1"/>
                </a:solidFill>
                <a:latin typeface="Poppins"/>
                <a:ea typeface="Poppins"/>
                <a:cs typeface="Poppins"/>
                <a:sym typeface="Poppins"/>
              </a:rPr>
              <a:t>8</a:t>
            </a:r>
            <a:r>
              <a:rPr lang="en-US" sz="2600" baseline="30000" dirty="0">
                <a:solidFill>
                  <a:srgbClr val="2657C1"/>
                </a:solidFill>
                <a:latin typeface="Poppins"/>
                <a:ea typeface="Poppins"/>
                <a:cs typeface="Poppins"/>
                <a:sym typeface="Poppins"/>
              </a:rPr>
              <a:t>th</a:t>
            </a:r>
            <a:r>
              <a:rPr lang="en-US" sz="2600" dirty="0">
                <a:solidFill>
                  <a:srgbClr val="2657C1"/>
                </a:solidFill>
                <a:latin typeface="Poppins"/>
                <a:ea typeface="Poppins"/>
                <a:cs typeface="Poppins"/>
                <a:sym typeface="Poppins"/>
              </a:rPr>
              <a:t> November,  2025</a:t>
            </a:r>
          </a:p>
        </p:txBody>
      </p:sp>
      <p:sp>
        <p:nvSpPr>
          <p:cNvPr id="7" name="TextBox 7"/>
          <p:cNvSpPr txBox="1"/>
          <p:nvPr/>
        </p:nvSpPr>
        <p:spPr>
          <a:xfrm>
            <a:off x="1028700" y="962025"/>
            <a:ext cx="4519136" cy="915035"/>
          </a:xfrm>
          <a:prstGeom prst="rect">
            <a:avLst/>
          </a:prstGeom>
        </p:spPr>
        <p:txBody>
          <a:bodyPr lIns="0" tIns="0" rIns="0" bIns="0" rtlCol="0" anchor="t">
            <a:spAutoFit/>
          </a:bodyPr>
          <a:lstStyle/>
          <a:p>
            <a:pPr algn="just">
              <a:lnSpc>
                <a:spcPts val="3640"/>
              </a:lnSpc>
            </a:pPr>
            <a:r>
              <a:rPr lang="en-US" sz="2600" b="1" spc="-52" dirty="0">
                <a:solidFill>
                  <a:srgbClr val="FFFFFF"/>
                </a:solidFill>
                <a:latin typeface="Poppins Bold"/>
                <a:ea typeface="Poppins Bold"/>
                <a:cs typeface="Poppins Bold"/>
                <a:sym typeface="Poppins Bold"/>
              </a:rPr>
              <a:t>UMI-RS 2025</a:t>
            </a:r>
          </a:p>
          <a:p>
            <a:pPr algn="just">
              <a:lnSpc>
                <a:spcPts val="3640"/>
              </a:lnSpc>
            </a:pPr>
            <a:r>
              <a:rPr lang="en-US" sz="2600" b="1" spc="-52" dirty="0">
                <a:solidFill>
                  <a:srgbClr val="FFFFFF"/>
                </a:solidFill>
                <a:latin typeface="Poppins Bold"/>
                <a:ea typeface="Poppins Bold"/>
                <a:cs typeface="Poppins Bold"/>
                <a:sym typeface="Poppins Bold"/>
              </a:rPr>
              <a:t>PAPER ID: 1157</a:t>
            </a:r>
          </a:p>
        </p:txBody>
      </p:sp>
      <p:sp>
        <p:nvSpPr>
          <p:cNvPr id="8" name="TextBox 8"/>
          <p:cNvSpPr txBox="1"/>
          <p:nvPr/>
        </p:nvSpPr>
        <p:spPr>
          <a:xfrm>
            <a:off x="838200" y="8801100"/>
            <a:ext cx="403700" cy="1188408"/>
          </a:xfrm>
          <a:prstGeom prst="rect">
            <a:avLst/>
          </a:prstGeom>
        </p:spPr>
        <p:txBody>
          <a:bodyPr vert="vert270" wrap="square" lIns="0" tIns="0" rIns="0" bIns="0" rtlCol="0" anchor="ctr">
            <a:spAutoFit/>
          </a:bodyPr>
          <a:lstStyle/>
          <a:p>
            <a:pPr algn="ctr">
              <a:lnSpc>
                <a:spcPts val="3640"/>
              </a:lnSpc>
            </a:pPr>
            <a:r>
              <a:rPr lang="en-US" sz="1600" b="1" i="1" dirty="0">
                <a:solidFill>
                  <a:srgbClr val="3975D3"/>
                </a:solidFill>
                <a:latin typeface="Poppins" panose="00000500000000000000" pitchFamily="2" charset="0"/>
                <a:ea typeface="Poppins Italics"/>
                <a:cs typeface="Poppins" panose="00000500000000000000" pitchFamily="2" charset="0"/>
                <a:sym typeface="Poppins Italics"/>
              </a:rPr>
              <a:t>Authors</a:t>
            </a:r>
          </a:p>
        </p:txBody>
      </p:sp>
      <p:sp>
        <p:nvSpPr>
          <p:cNvPr id="9" name="TextBox 9"/>
          <p:cNvSpPr txBox="1"/>
          <p:nvPr/>
        </p:nvSpPr>
        <p:spPr>
          <a:xfrm>
            <a:off x="2260121" y="9115943"/>
            <a:ext cx="2057398" cy="418063"/>
          </a:xfrm>
          <a:prstGeom prst="rect">
            <a:avLst/>
          </a:prstGeom>
        </p:spPr>
        <p:txBody>
          <a:bodyPr wrap="square" lIns="0" tIns="0" rIns="0" bIns="0" rtlCol="0" anchor="ctr">
            <a:spAutoFit/>
          </a:bodyPr>
          <a:lstStyle/>
          <a:p>
            <a:pPr>
              <a:lnSpc>
                <a:spcPts val="3640"/>
              </a:lnSpc>
            </a:pPr>
            <a:r>
              <a:rPr lang="en-US" sz="2000" b="1" spc="-52" dirty="0" err="1">
                <a:solidFill>
                  <a:srgbClr val="3975D3"/>
                </a:solidFill>
                <a:latin typeface="Poppins" panose="00000500000000000000" pitchFamily="2" charset="0"/>
                <a:ea typeface="Poppins Bold"/>
                <a:cs typeface="Poppins" panose="00000500000000000000" pitchFamily="2" charset="0"/>
                <a:sym typeface="Poppins Bold"/>
              </a:rPr>
              <a:t>Shaunak</a:t>
            </a:r>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 Ghosh</a:t>
            </a:r>
          </a:p>
        </p:txBody>
      </p:sp>
      <p:cxnSp>
        <p:nvCxnSpPr>
          <p:cNvPr id="10" name="Straight Connector 9">
            <a:extLst>
              <a:ext uri="{FF2B5EF4-FFF2-40B4-BE49-F238E27FC236}">
                <a16:creationId xmlns:a16="http://schemas.microsoft.com/office/drawing/2014/main" id="{6199A667-8342-4D29-9760-FA096EA83969}"/>
              </a:ext>
            </a:extLst>
          </p:cNvPr>
          <p:cNvCxnSpPr>
            <a:cxnSpLocks/>
          </p:cNvCxnSpPr>
          <p:nvPr/>
        </p:nvCxnSpPr>
        <p:spPr>
          <a:xfrm>
            <a:off x="1284904" y="8801100"/>
            <a:ext cx="0" cy="1188408"/>
          </a:xfrm>
          <a:prstGeom prst="line">
            <a:avLst/>
          </a:prstGeom>
          <a:ln w="9525">
            <a:solidFill>
              <a:srgbClr val="2657C1"/>
            </a:solidFill>
            <a:prstDash val="solid"/>
          </a:ln>
        </p:spPr>
        <p:style>
          <a:lnRef idx="1">
            <a:schemeClr val="accent1"/>
          </a:lnRef>
          <a:fillRef idx="0">
            <a:schemeClr val="accent1"/>
          </a:fillRef>
          <a:effectRef idx="0">
            <a:schemeClr val="accent1"/>
          </a:effectRef>
          <a:fontRef idx="minor">
            <a:schemeClr val="tx1"/>
          </a:fontRef>
        </p:style>
      </p:cxnSp>
      <p:pic>
        <p:nvPicPr>
          <p:cNvPr id="1026" name="Picture 2" descr="SPAV Logo - School of Planning and Architecture Vijayawada">
            <a:extLst>
              <a:ext uri="{FF2B5EF4-FFF2-40B4-BE49-F238E27FC236}">
                <a16:creationId xmlns:a16="http://schemas.microsoft.com/office/drawing/2014/main" id="{044182F7-EEE1-4AAA-91AD-DECDEFC086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92" y="9044080"/>
            <a:ext cx="840240" cy="840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a:extLst>
              <a:ext uri="{FF2B5EF4-FFF2-40B4-BE49-F238E27FC236}">
                <a16:creationId xmlns:a16="http://schemas.microsoft.com/office/drawing/2014/main" id="{B37D5352-8D2E-4C06-8E16-80D086019E37}"/>
              </a:ext>
            </a:extLst>
          </p:cNvPr>
          <p:cNvSpPr txBox="1"/>
          <p:nvPr/>
        </p:nvSpPr>
        <p:spPr>
          <a:xfrm>
            <a:off x="2260122" y="9464200"/>
            <a:ext cx="2057398" cy="403700"/>
          </a:xfrm>
          <a:prstGeom prst="rect">
            <a:avLst/>
          </a:prstGeom>
        </p:spPr>
        <p:txBody>
          <a:bodyPr wrap="square" lIns="0" tIns="0" rIns="0" bIns="0" rtlCol="0" anchor="ctr">
            <a:spAutoFit/>
          </a:bodyPr>
          <a:lstStyle/>
          <a:p>
            <a:pPr>
              <a:lnSpc>
                <a:spcPts val="3640"/>
              </a:lnSpc>
            </a:pPr>
            <a:r>
              <a:rPr lang="en-US" sz="1600" i="1" dirty="0">
                <a:solidFill>
                  <a:srgbClr val="3975D3"/>
                </a:solidFill>
                <a:latin typeface="Poppins" panose="00000500000000000000" pitchFamily="2" charset="0"/>
                <a:ea typeface="Poppins Italics"/>
                <a:cs typeface="Poppins" panose="00000500000000000000" pitchFamily="2" charset="0"/>
                <a:sym typeface="Poppins Italics"/>
              </a:rPr>
              <a:t>Dept. of Planning</a:t>
            </a:r>
          </a:p>
        </p:txBody>
      </p:sp>
      <p:sp>
        <p:nvSpPr>
          <p:cNvPr id="16" name="TextBox 9">
            <a:extLst>
              <a:ext uri="{FF2B5EF4-FFF2-40B4-BE49-F238E27FC236}">
                <a16:creationId xmlns:a16="http://schemas.microsoft.com/office/drawing/2014/main" id="{0BCE1F6F-9FE4-4DD0-B7AF-B85C254332A2}"/>
              </a:ext>
            </a:extLst>
          </p:cNvPr>
          <p:cNvSpPr txBox="1"/>
          <p:nvPr/>
        </p:nvSpPr>
        <p:spPr>
          <a:xfrm>
            <a:off x="5756264" y="8867870"/>
            <a:ext cx="2664635" cy="615553"/>
          </a:xfrm>
          <a:prstGeom prst="rect">
            <a:avLst/>
          </a:prstGeom>
        </p:spPr>
        <p:txBody>
          <a:bodyPr wrap="square" lIns="0" tIns="0" rIns="0" bIns="0" rtlCol="0" anchor="ctr">
            <a:spAutoFit/>
          </a:bodyPr>
          <a:lstStyle/>
          <a:p>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Kheya Moni Das, </a:t>
            </a:r>
          </a:p>
          <a:p>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Angira Mondal </a:t>
            </a:r>
          </a:p>
        </p:txBody>
      </p:sp>
      <p:sp>
        <p:nvSpPr>
          <p:cNvPr id="18" name="TextBox 8">
            <a:extLst>
              <a:ext uri="{FF2B5EF4-FFF2-40B4-BE49-F238E27FC236}">
                <a16:creationId xmlns:a16="http://schemas.microsoft.com/office/drawing/2014/main" id="{4FB427B8-B4E7-401D-9F4F-75235DEA88A4}"/>
              </a:ext>
            </a:extLst>
          </p:cNvPr>
          <p:cNvSpPr txBox="1"/>
          <p:nvPr/>
        </p:nvSpPr>
        <p:spPr>
          <a:xfrm>
            <a:off x="5756257" y="9464200"/>
            <a:ext cx="2664642" cy="403700"/>
          </a:xfrm>
          <a:prstGeom prst="rect">
            <a:avLst/>
          </a:prstGeom>
        </p:spPr>
        <p:txBody>
          <a:bodyPr wrap="square" lIns="0" tIns="0" rIns="0" bIns="0" rtlCol="0" anchor="ctr">
            <a:spAutoFit/>
          </a:bodyPr>
          <a:lstStyle/>
          <a:p>
            <a:pPr>
              <a:lnSpc>
                <a:spcPts val="3640"/>
              </a:lnSpc>
            </a:pPr>
            <a:r>
              <a:rPr lang="en-US" sz="1600" i="1" dirty="0">
                <a:solidFill>
                  <a:srgbClr val="3975D3"/>
                </a:solidFill>
                <a:latin typeface="Poppins" panose="00000500000000000000" pitchFamily="2" charset="0"/>
                <a:ea typeface="Poppins Italics"/>
                <a:cs typeface="Poppins" panose="00000500000000000000" pitchFamily="2" charset="0"/>
                <a:sym typeface="Poppins Italics"/>
              </a:rPr>
              <a:t>Dept. of Physical Planning</a:t>
            </a:r>
          </a:p>
        </p:txBody>
      </p:sp>
      <p:pic>
        <p:nvPicPr>
          <p:cNvPr id="19" name="Picture 18">
            <a:extLst>
              <a:ext uri="{FF2B5EF4-FFF2-40B4-BE49-F238E27FC236}">
                <a16:creationId xmlns:a16="http://schemas.microsoft.com/office/drawing/2014/main" id="{7F36CF46-CF7D-4513-9AA6-291B125C8A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6800" y="9000865"/>
            <a:ext cx="783086" cy="867035"/>
          </a:xfrm>
          <a:prstGeom prst="rect">
            <a:avLst/>
          </a:prstGeom>
        </p:spPr>
      </p:pic>
      <p:pic>
        <p:nvPicPr>
          <p:cNvPr id="1028" name="Picture 4" descr="Indian Institute of Technology Kharagpur ইন্ডিয়ান ইনস্টিটিউট অফ ...">
            <a:extLst>
              <a:ext uri="{FF2B5EF4-FFF2-40B4-BE49-F238E27FC236}">
                <a16:creationId xmlns:a16="http://schemas.microsoft.com/office/drawing/2014/main" id="{E1E2FC0F-4A16-43AF-B1E3-2780BF9C83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0" y="8976640"/>
            <a:ext cx="891260" cy="8912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9">
            <a:extLst>
              <a:ext uri="{FF2B5EF4-FFF2-40B4-BE49-F238E27FC236}">
                <a16:creationId xmlns:a16="http://schemas.microsoft.com/office/drawing/2014/main" id="{EBF7F47A-0B73-4902-AFBC-88289D15D538}"/>
              </a:ext>
            </a:extLst>
          </p:cNvPr>
          <p:cNvSpPr txBox="1"/>
          <p:nvPr/>
        </p:nvSpPr>
        <p:spPr>
          <a:xfrm>
            <a:off x="10111471" y="8933187"/>
            <a:ext cx="3124189" cy="615553"/>
          </a:xfrm>
          <a:prstGeom prst="rect">
            <a:avLst/>
          </a:prstGeom>
        </p:spPr>
        <p:txBody>
          <a:bodyPr wrap="square" lIns="0" tIns="0" rIns="0" bIns="0" rtlCol="0" anchor="ctr">
            <a:spAutoFit/>
          </a:bodyPr>
          <a:lstStyle/>
          <a:p>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Prof. Dr. Laxman Singh Bisht</a:t>
            </a:r>
          </a:p>
        </p:txBody>
      </p:sp>
      <p:sp>
        <p:nvSpPr>
          <p:cNvPr id="23" name="TextBox 8">
            <a:extLst>
              <a:ext uri="{FF2B5EF4-FFF2-40B4-BE49-F238E27FC236}">
                <a16:creationId xmlns:a16="http://schemas.microsoft.com/office/drawing/2014/main" id="{6E77881C-7E56-4F57-8801-893B7D8D2589}"/>
              </a:ext>
            </a:extLst>
          </p:cNvPr>
          <p:cNvSpPr txBox="1"/>
          <p:nvPr/>
        </p:nvSpPr>
        <p:spPr>
          <a:xfrm>
            <a:off x="10111472" y="9464200"/>
            <a:ext cx="3124181" cy="403700"/>
          </a:xfrm>
          <a:prstGeom prst="rect">
            <a:avLst/>
          </a:prstGeom>
        </p:spPr>
        <p:txBody>
          <a:bodyPr wrap="square" lIns="0" tIns="0" rIns="0" bIns="0" rtlCol="0" anchor="ctr">
            <a:spAutoFit/>
          </a:bodyPr>
          <a:lstStyle/>
          <a:p>
            <a:pPr>
              <a:lnSpc>
                <a:spcPts val="3640"/>
              </a:lnSpc>
            </a:pPr>
            <a:r>
              <a:rPr lang="en-US" sz="1600" i="1" dirty="0">
                <a:solidFill>
                  <a:srgbClr val="3975D3"/>
                </a:solidFill>
                <a:latin typeface="Poppins" panose="00000500000000000000" pitchFamily="2" charset="0"/>
                <a:ea typeface="Poppins Italics"/>
                <a:cs typeface="Poppins" panose="00000500000000000000" pitchFamily="2" charset="0"/>
                <a:sym typeface="Poppins Italics"/>
              </a:rPr>
              <a:t>COE-SEA</a:t>
            </a:r>
            <a:endParaRPr lang="en-US" sz="1400" i="1" dirty="0">
              <a:solidFill>
                <a:srgbClr val="3975D3"/>
              </a:solidFill>
              <a:latin typeface="Poppins" panose="00000500000000000000" pitchFamily="2" charset="0"/>
              <a:ea typeface="Poppins Italics"/>
              <a:cs typeface="Poppins" panose="00000500000000000000" pitchFamily="2" charset="0"/>
              <a:sym typeface="Poppins Italics"/>
            </a:endParaRPr>
          </a:p>
        </p:txBody>
      </p:sp>
      <p:sp>
        <p:nvSpPr>
          <p:cNvPr id="25" name="TextBox 8">
            <a:extLst>
              <a:ext uri="{FF2B5EF4-FFF2-40B4-BE49-F238E27FC236}">
                <a16:creationId xmlns:a16="http://schemas.microsoft.com/office/drawing/2014/main" id="{F05D6978-AD0C-4608-8B86-726FD96229B3}"/>
              </a:ext>
            </a:extLst>
          </p:cNvPr>
          <p:cNvSpPr txBox="1"/>
          <p:nvPr/>
        </p:nvSpPr>
        <p:spPr>
          <a:xfrm>
            <a:off x="14554200" y="9464200"/>
            <a:ext cx="2647238" cy="403700"/>
          </a:xfrm>
          <a:prstGeom prst="rect">
            <a:avLst/>
          </a:prstGeom>
        </p:spPr>
        <p:txBody>
          <a:bodyPr wrap="square" lIns="0" tIns="0" rIns="0" bIns="0" rtlCol="0" anchor="ctr">
            <a:spAutoFit/>
          </a:bodyPr>
          <a:lstStyle/>
          <a:p>
            <a:pPr>
              <a:lnSpc>
                <a:spcPts val="3640"/>
              </a:lnSpc>
            </a:pPr>
            <a:r>
              <a:rPr lang="en-US" sz="1600" i="1" dirty="0">
                <a:solidFill>
                  <a:srgbClr val="3975D3"/>
                </a:solidFill>
                <a:latin typeface="Poppins" panose="00000500000000000000" pitchFamily="2" charset="0"/>
                <a:ea typeface="Poppins Italics"/>
                <a:cs typeface="Poppins" panose="00000500000000000000" pitchFamily="2" charset="0"/>
                <a:sym typeface="Poppins Italics"/>
              </a:rPr>
              <a:t>TRIPC</a:t>
            </a:r>
          </a:p>
        </p:txBody>
      </p:sp>
      <p:sp>
        <p:nvSpPr>
          <p:cNvPr id="24" name="TextBox 9">
            <a:extLst>
              <a:ext uri="{FF2B5EF4-FFF2-40B4-BE49-F238E27FC236}">
                <a16:creationId xmlns:a16="http://schemas.microsoft.com/office/drawing/2014/main" id="{429691D0-7928-4FFC-AC5D-B59FD2D4E66D}"/>
              </a:ext>
            </a:extLst>
          </p:cNvPr>
          <p:cNvSpPr txBox="1"/>
          <p:nvPr/>
        </p:nvSpPr>
        <p:spPr>
          <a:xfrm>
            <a:off x="14554199" y="8933187"/>
            <a:ext cx="2076129" cy="615553"/>
          </a:xfrm>
          <a:prstGeom prst="rect">
            <a:avLst/>
          </a:prstGeom>
        </p:spPr>
        <p:txBody>
          <a:bodyPr wrap="square" lIns="0" tIns="0" rIns="0" bIns="0" rtlCol="0" anchor="ctr">
            <a:spAutoFit/>
          </a:bodyPr>
          <a:lstStyle/>
          <a:p>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Prof. Dr. </a:t>
            </a:r>
            <a:r>
              <a:rPr lang="en-US" sz="2000" b="1" spc="-52" dirty="0" err="1">
                <a:solidFill>
                  <a:srgbClr val="3975D3"/>
                </a:solidFill>
                <a:latin typeface="Poppins" panose="00000500000000000000" pitchFamily="2" charset="0"/>
                <a:ea typeface="Poppins Bold"/>
                <a:cs typeface="Poppins" panose="00000500000000000000" pitchFamily="2" charset="0"/>
                <a:sym typeface="Poppins Bold"/>
              </a:rPr>
              <a:t>Geetam</a:t>
            </a:r>
            <a:r>
              <a:rPr lang="en-US" sz="2000" b="1" spc="-52" dirty="0">
                <a:solidFill>
                  <a:srgbClr val="3975D3"/>
                </a:solidFill>
                <a:latin typeface="Poppins" panose="00000500000000000000" pitchFamily="2" charset="0"/>
                <a:ea typeface="Poppins Bold"/>
                <a:cs typeface="Poppins" panose="00000500000000000000" pitchFamily="2" charset="0"/>
                <a:sym typeface="Poppins Bold"/>
              </a:rPr>
              <a:t> Tiwari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rot="3086595">
            <a:off x="-2081849" y="-3076076"/>
            <a:ext cx="6797405" cy="6797405"/>
          </a:xfrm>
          <a:custGeom>
            <a:avLst/>
            <a:gdLst/>
            <a:ahLst/>
            <a:cxnLst/>
            <a:rect l="l" t="t" r="r" b="b"/>
            <a:pathLst>
              <a:path w="6797405" h="6797405">
                <a:moveTo>
                  <a:pt x="0" y="0"/>
                </a:moveTo>
                <a:lnTo>
                  <a:pt x="6797405" y="0"/>
                </a:lnTo>
                <a:lnTo>
                  <a:pt x="6797405" y="6797405"/>
                </a:lnTo>
                <a:lnTo>
                  <a:pt x="0" y="6797405"/>
                </a:lnTo>
                <a:lnTo>
                  <a:pt x="0" y="0"/>
                </a:lnTo>
                <a:close/>
              </a:path>
            </a:pathLst>
          </a:custGeom>
          <a:blipFill>
            <a:blip r:embed="rId2">
              <a:alphaModFix amt="36000"/>
            </a:blip>
            <a:stretch>
              <a:fillRect/>
            </a:stretch>
          </a:blipFill>
        </p:spPr>
      </p:sp>
      <p:grpSp>
        <p:nvGrpSpPr>
          <p:cNvPr id="3" name="Group 3"/>
          <p:cNvGrpSpPr/>
          <p:nvPr/>
        </p:nvGrpSpPr>
        <p:grpSpPr>
          <a:xfrm>
            <a:off x="990600" y="2243218"/>
            <a:ext cx="7884211" cy="2823033"/>
            <a:chOff x="0" y="0"/>
            <a:chExt cx="2076500" cy="743515"/>
          </a:xfrm>
        </p:grpSpPr>
        <p:sp>
          <p:nvSpPr>
            <p:cNvPr id="4" name="Freeform 4"/>
            <p:cNvSpPr/>
            <p:nvPr/>
          </p:nvSpPr>
          <p:spPr>
            <a:xfrm>
              <a:off x="0" y="0"/>
              <a:ext cx="2076500" cy="743515"/>
            </a:xfrm>
            <a:custGeom>
              <a:avLst/>
              <a:gdLst/>
              <a:ahLst/>
              <a:cxnLst/>
              <a:rect l="l" t="t" r="r" b="b"/>
              <a:pathLst>
                <a:path w="2076500" h="743515">
                  <a:moveTo>
                    <a:pt x="0" y="0"/>
                  </a:moveTo>
                  <a:lnTo>
                    <a:pt x="2076500" y="0"/>
                  </a:lnTo>
                  <a:lnTo>
                    <a:pt x="2076500" y="743515"/>
                  </a:lnTo>
                  <a:lnTo>
                    <a:pt x="0" y="743515"/>
                  </a:lnTo>
                  <a:close/>
                </a:path>
              </a:pathLst>
            </a:custGeom>
            <a:solidFill>
              <a:srgbClr val="2657C1"/>
            </a:solidFill>
            <a:ln cap="sq">
              <a:noFill/>
              <a:prstDash val="solid"/>
              <a:miter/>
            </a:ln>
          </p:spPr>
        </p:sp>
        <p:sp>
          <p:nvSpPr>
            <p:cNvPr id="5" name="TextBox 5"/>
            <p:cNvSpPr txBox="1"/>
            <p:nvPr/>
          </p:nvSpPr>
          <p:spPr>
            <a:xfrm>
              <a:off x="0" y="-66675"/>
              <a:ext cx="2076500" cy="810190"/>
            </a:xfrm>
            <a:prstGeom prst="rect">
              <a:avLst/>
            </a:prstGeom>
          </p:spPr>
          <p:txBody>
            <a:bodyPr lIns="50800" tIns="50800" rIns="50800" bIns="50800" rtlCol="0" anchor="ctr"/>
            <a:lstStyle/>
            <a:p>
              <a:pPr algn="ctr">
                <a:lnSpc>
                  <a:spcPts val="3640"/>
                </a:lnSpc>
              </a:pPr>
              <a:endParaRPr/>
            </a:p>
          </p:txBody>
        </p:sp>
      </p:grpSp>
      <p:grpSp>
        <p:nvGrpSpPr>
          <p:cNvPr id="6" name="Group 6"/>
          <p:cNvGrpSpPr/>
          <p:nvPr/>
        </p:nvGrpSpPr>
        <p:grpSpPr>
          <a:xfrm>
            <a:off x="1423899" y="2486079"/>
            <a:ext cx="432653" cy="378955"/>
            <a:chOff x="0" y="0"/>
            <a:chExt cx="927974" cy="812800"/>
          </a:xfrm>
        </p:grpSpPr>
        <p:sp>
          <p:nvSpPr>
            <p:cNvPr id="7" name="Freeform 7"/>
            <p:cNvSpPr/>
            <p:nvPr/>
          </p:nvSpPr>
          <p:spPr>
            <a:xfrm>
              <a:off x="0" y="0"/>
              <a:ext cx="927974" cy="812800"/>
            </a:xfrm>
            <a:custGeom>
              <a:avLst/>
              <a:gdLst/>
              <a:ahLst/>
              <a:cxnLst/>
              <a:rect l="l" t="t" r="r" b="b"/>
              <a:pathLst>
                <a:path w="927974" h="812800">
                  <a:moveTo>
                    <a:pt x="927974" y="406400"/>
                  </a:moveTo>
                  <a:lnTo>
                    <a:pt x="521574" y="0"/>
                  </a:lnTo>
                  <a:lnTo>
                    <a:pt x="521574" y="203200"/>
                  </a:lnTo>
                  <a:lnTo>
                    <a:pt x="0" y="203200"/>
                  </a:lnTo>
                  <a:lnTo>
                    <a:pt x="0" y="609600"/>
                  </a:lnTo>
                  <a:lnTo>
                    <a:pt x="521574" y="609600"/>
                  </a:lnTo>
                  <a:lnTo>
                    <a:pt x="521574" y="812800"/>
                  </a:lnTo>
                  <a:lnTo>
                    <a:pt x="927974" y="406400"/>
                  </a:lnTo>
                  <a:close/>
                </a:path>
              </a:pathLst>
            </a:custGeom>
            <a:solidFill>
              <a:srgbClr val="F7F7F7"/>
            </a:solidFill>
          </p:spPr>
        </p:sp>
        <p:sp>
          <p:nvSpPr>
            <p:cNvPr id="8" name="TextBox 8"/>
            <p:cNvSpPr txBox="1"/>
            <p:nvPr/>
          </p:nvSpPr>
          <p:spPr>
            <a:xfrm>
              <a:off x="0" y="136525"/>
              <a:ext cx="826374" cy="473075"/>
            </a:xfrm>
            <a:prstGeom prst="rect">
              <a:avLst/>
            </a:prstGeom>
          </p:spPr>
          <p:txBody>
            <a:bodyPr lIns="50800" tIns="50800" rIns="50800" bIns="50800" rtlCol="0" anchor="ctr"/>
            <a:lstStyle/>
            <a:p>
              <a:pPr algn="ctr">
                <a:lnSpc>
                  <a:spcPts val="3640"/>
                </a:lnSpc>
              </a:pPr>
              <a:endParaRPr/>
            </a:p>
          </p:txBody>
        </p:sp>
      </p:grpSp>
      <p:sp>
        <p:nvSpPr>
          <p:cNvPr id="9" name="Freeform 9"/>
          <p:cNvSpPr/>
          <p:nvPr/>
        </p:nvSpPr>
        <p:spPr>
          <a:xfrm>
            <a:off x="990600" y="5216509"/>
            <a:ext cx="7873508" cy="4044793"/>
          </a:xfrm>
          <a:custGeom>
            <a:avLst/>
            <a:gdLst/>
            <a:ahLst/>
            <a:cxnLst/>
            <a:rect l="l" t="t" r="r" b="b"/>
            <a:pathLst>
              <a:path w="7873508" h="4044793">
                <a:moveTo>
                  <a:pt x="0" y="0"/>
                </a:moveTo>
                <a:lnTo>
                  <a:pt x="7873508" y="0"/>
                </a:lnTo>
                <a:lnTo>
                  <a:pt x="7873508" y="4044793"/>
                </a:lnTo>
                <a:lnTo>
                  <a:pt x="0" y="404479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10" name="Freeform 10"/>
          <p:cNvSpPr/>
          <p:nvPr/>
        </p:nvSpPr>
        <p:spPr>
          <a:xfrm>
            <a:off x="9469023" y="5216509"/>
            <a:ext cx="7828377" cy="4041791"/>
          </a:xfrm>
          <a:custGeom>
            <a:avLst/>
            <a:gdLst/>
            <a:ahLst/>
            <a:cxnLst/>
            <a:rect l="l" t="t" r="r" b="b"/>
            <a:pathLst>
              <a:path w="7828377" h="4041791">
                <a:moveTo>
                  <a:pt x="0" y="0"/>
                </a:moveTo>
                <a:lnTo>
                  <a:pt x="7828377" y="0"/>
                </a:lnTo>
                <a:lnTo>
                  <a:pt x="7828377" y="4041791"/>
                </a:lnTo>
                <a:lnTo>
                  <a:pt x="0" y="404179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11" name="TextBox 11"/>
          <p:cNvSpPr txBox="1"/>
          <p:nvPr/>
        </p:nvSpPr>
        <p:spPr>
          <a:xfrm>
            <a:off x="2171192" y="2590854"/>
            <a:ext cx="4695045" cy="256416"/>
          </a:xfrm>
          <a:prstGeom prst="rect">
            <a:avLst/>
          </a:prstGeom>
        </p:spPr>
        <p:txBody>
          <a:bodyPr lIns="0" tIns="0" rIns="0" bIns="0" rtlCol="0" anchor="t">
            <a:spAutoFit/>
          </a:bodyPr>
          <a:lstStyle/>
          <a:p>
            <a:pPr algn="l">
              <a:lnSpc>
                <a:spcPts val="1536"/>
              </a:lnSpc>
            </a:pPr>
            <a:r>
              <a:rPr lang="en-US" sz="2400" b="1">
                <a:solidFill>
                  <a:srgbClr val="F7F7F7"/>
                </a:solidFill>
                <a:latin typeface="Poppins Bold"/>
                <a:ea typeface="Poppins Bold"/>
                <a:cs typeface="Poppins Bold"/>
                <a:sym typeface="Poppins Bold"/>
              </a:rPr>
              <a:t>Age of HPR Pullers:</a:t>
            </a:r>
          </a:p>
        </p:txBody>
      </p:sp>
      <p:sp>
        <p:nvSpPr>
          <p:cNvPr id="12" name="TextBox 12"/>
          <p:cNvSpPr txBox="1"/>
          <p:nvPr/>
        </p:nvSpPr>
        <p:spPr>
          <a:xfrm>
            <a:off x="1423899" y="3046009"/>
            <a:ext cx="7017613" cy="1897380"/>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F7F7F7"/>
                </a:solidFill>
                <a:latin typeface="Poppins"/>
                <a:ea typeface="Poppins"/>
                <a:cs typeface="Poppins"/>
                <a:sym typeface="Poppins"/>
              </a:rPr>
              <a:t>The descriptive analysis outcomes of the demographic data reveal ageing, predominantly HPR puller informal and unorganized workforce witnessing disproportionate social marginalization.</a:t>
            </a:r>
          </a:p>
          <a:p>
            <a:pPr marL="388620" lvl="1" indent="-194310" algn="just">
              <a:lnSpc>
                <a:spcPts val="2520"/>
              </a:lnSpc>
              <a:buFont typeface="Arial"/>
              <a:buChar char="•"/>
            </a:pPr>
            <a:r>
              <a:rPr lang="en-US" sz="1800">
                <a:solidFill>
                  <a:srgbClr val="F7F7F7"/>
                </a:solidFill>
                <a:latin typeface="Poppins"/>
                <a:ea typeface="Poppins"/>
                <a:cs typeface="Poppins"/>
                <a:sym typeface="Poppins"/>
              </a:rPr>
              <a:t>Most of the pullers are 30 years or older. Approximately 36% of the pullers are more than 58 years old. </a:t>
            </a:r>
          </a:p>
        </p:txBody>
      </p:sp>
      <p:grpSp>
        <p:nvGrpSpPr>
          <p:cNvPr id="14" name="Group 14"/>
          <p:cNvGrpSpPr/>
          <p:nvPr/>
        </p:nvGrpSpPr>
        <p:grpSpPr>
          <a:xfrm>
            <a:off x="9469023" y="2243218"/>
            <a:ext cx="7828377" cy="2823033"/>
            <a:chOff x="0" y="0"/>
            <a:chExt cx="2061795" cy="743515"/>
          </a:xfrm>
        </p:grpSpPr>
        <p:sp>
          <p:nvSpPr>
            <p:cNvPr id="15" name="Freeform 15"/>
            <p:cNvSpPr/>
            <p:nvPr/>
          </p:nvSpPr>
          <p:spPr>
            <a:xfrm>
              <a:off x="0" y="0"/>
              <a:ext cx="2061795" cy="743515"/>
            </a:xfrm>
            <a:custGeom>
              <a:avLst/>
              <a:gdLst/>
              <a:ahLst/>
              <a:cxnLst/>
              <a:rect l="l" t="t" r="r" b="b"/>
              <a:pathLst>
                <a:path w="2061795" h="743515">
                  <a:moveTo>
                    <a:pt x="0" y="0"/>
                  </a:moveTo>
                  <a:lnTo>
                    <a:pt x="2061795" y="0"/>
                  </a:lnTo>
                  <a:lnTo>
                    <a:pt x="2061795" y="743515"/>
                  </a:lnTo>
                  <a:lnTo>
                    <a:pt x="0" y="743515"/>
                  </a:lnTo>
                  <a:close/>
                </a:path>
              </a:pathLst>
            </a:custGeom>
            <a:solidFill>
              <a:srgbClr val="2657C1"/>
            </a:solidFill>
            <a:ln cap="sq">
              <a:noFill/>
              <a:prstDash val="solid"/>
              <a:miter/>
            </a:ln>
          </p:spPr>
        </p:sp>
        <p:sp>
          <p:nvSpPr>
            <p:cNvPr id="16" name="TextBox 16"/>
            <p:cNvSpPr txBox="1"/>
            <p:nvPr/>
          </p:nvSpPr>
          <p:spPr>
            <a:xfrm>
              <a:off x="0" y="-66675"/>
              <a:ext cx="2061795" cy="810190"/>
            </a:xfrm>
            <a:prstGeom prst="rect">
              <a:avLst/>
            </a:prstGeom>
          </p:spPr>
          <p:txBody>
            <a:bodyPr lIns="50800" tIns="50800" rIns="50800" bIns="50800" rtlCol="0" anchor="ctr"/>
            <a:lstStyle/>
            <a:p>
              <a:pPr algn="ctr">
                <a:lnSpc>
                  <a:spcPts val="3640"/>
                </a:lnSpc>
              </a:pPr>
              <a:endParaRPr/>
            </a:p>
          </p:txBody>
        </p:sp>
      </p:grpSp>
      <p:grpSp>
        <p:nvGrpSpPr>
          <p:cNvPr id="17" name="Group 17"/>
          <p:cNvGrpSpPr/>
          <p:nvPr/>
        </p:nvGrpSpPr>
        <p:grpSpPr>
          <a:xfrm>
            <a:off x="9899254" y="2486079"/>
            <a:ext cx="429589" cy="378955"/>
            <a:chOff x="0" y="0"/>
            <a:chExt cx="921403" cy="812800"/>
          </a:xfrm>
        </p:grpSpPr>
        <p:sp>
          <p:nvSpPr>
            <p:cNvPr id="18" name="Freeform 18"/>
            <p:cNvSpPr/>
            <p:nvPr/>
          </p:nvSpPr>
          <p:spPr>
            <a:xfrm>
              <a:off x="0" y="0"/>
              <a:ext cx="921403" cy="812800"/>
            </a:xfrm>
            <a:custGeom>
              <a:avLst/>
              <a:gdLst/>
              <a:ahLst/>
              <a:cxnLst/>
              <a:rect l="l" t="t" r="r" b="b"/>
              <a:pathLst>
                <a:path w="921403" h="812800">
                  <a:moveTo>
                    <a:pt x="921403" y="406400"/>
                  </a:moveTo>
                  <a:lnTo>
                    <a:pt x="515003" y="0"/>
                  </a:lnTo>
                  <a:lnTo>
                    <a:pt x="515003" y="203200"/>
                  </a:lnTo>
                  <a:lnTo>
                    <a:pt x="0" y="203200"/>
                  </a:lnTo>
                  <a:lnTo>
                    <a:pt x="0" y="609600"/>
                  </a:lnTo>
                  <a:lnTo>
                    <a:pt x="515003" y="609600"/>
                  </a:lnTo>
                  <a:lnTo>
                    <a:pt x="515003" y="812800"/>
                  </a:lnTo>
                  <a:lnTo>
                    <a:pt x="921403" y="406400"/>
                  </a:lnTo>
                  <a:close/>
                </a:path>
              </a:pathLst>
            </a:custGeom>
            <a:solidFill>
              <a:srgbClr val="F7F7F7"/>
            </a:solidFill>
          </p:spPr>
        </p:sp>
        <p:sp>
          <p:nvSpPr>
            <p:cNvPr id="19" name="TextBox 19"/>
            <p:cNvSpPr txBox="1"/>
            <p:nvPr/>
          </p:nvSpPr>
          <p:spPr>
            <a:xfrm>
              <a:off x="0" y="136525"/>
              <a:ext cx="819803" cy="473075"/>
            </a:xfrm>
            <a:prstGeom prst="rect">
              <a:avLst/>
            </a:prstGeom>
          </p:spPr>
          <p:txBody>
            <a:bodyPr lIns="50800" tIns="50800" rIns="50800" bIns="50800" rtlCol="0" anchor="ctr"/>
            <a:lstStyle/>
            <a:p>
              <a:pPr algn="ctr">
                <a:lnSpc>
                  <a:spcPts val="3640"/>
                </a:lnSpc>
              </a:pPr>
              <a:endParaRPr/>
            </a:p>
          </p:txBody>
        </p:sp>
      </p:grpSp>
      <p:sp>
        <p:nvSpPr>
          <p:cNvPr id="20" name="TextBox 20"/>
          <p:cNvSpPr txBox="1"/>
          <p:nvPr/>
        </p:nvSpPr>
        <p:spPr>
          <a:xfrm>
            <a:off x="10643168" y="2590854"/>
            <a:ext cx="4669096" cy="256416"/>
          </a:xfrm>
          <a:prstGeom prst="rect">
            <a:avLst/>
          </a:prstGeom>
        </p:spPr>
        <p:txBody>
          <a:bodyPr lIns="0" tIns="0" rIns="0" bIns="0" rtlCol="0" anchor="t">
            <a:spAutoFit/>
          </a:bodyPr>
          <a:lstStyle/>
          <a:p>
            <a:pPr algn="l">
              <a:lnSpc>
                <a:spcPts val="1536"/>
              </a:lnSpc>
            </a:pPr>
            <a:r>
              <a:rPr lang="en-US" sz="2400" b="1">
                <a:solidFill>
                  <a:srgbClr val="F7F7F7"/>
                </a:solidFill>
                <a:latin typeface="Poppins Bold"/>
                <a:ea typeface="Poppins Bold"/>
                <a:cs typeface="Poppins Bold"/>
                <a:sym typeface="Poppins Bold"/>
              </a:rPr>
              <a:t>Education Level:</a:t>
            </a:r>
          </a:p>
        </p:txBody>
      </p:sp>
      <p:sp>
        <p:nvSpPr>
          <p:cNvPr id="21" name="TextBox 21"/>
          <p:cNvSpPr txBox="1"/>
          <p:nvPr/>
        </p:nvSpPr>
        <p:spPr>
          <a:xfrm>
            <a:off x="9888343" y="3046009"/>
            <a:ext cx="6978826" cy="1268730"/>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F7F7F7"/>
                </a:solidFill>
                <a:latin typeface="Poppins"/>
                <a:ea typeface="Poppins"/>
                <a:cs typeface="Poppins"/>
                <a:sym typeface="Poppins"/>
              </a:rPr>
              <a:t>An alarming 68.6% of the pullers do not have formal education, with only 22.3% completed primary school. </a:t>
            </a:r>
          </a:p>
          <a:p>
            <a:pPr marL="388620" lvl="1" indent="-194310" algn="just">
              <a:lnSpc>
                <a:spcPts val="2520"/>
              </a:lnSpc>
              <a:buFont typeface="Arial"/>
              <a:buChar char="•"/>
            </a:pPr>
            <a:r>
              <a:rPr lang="en-US" sz="1800">
                <a:solidFill>
                  <a:srgbClr val="F7F7F7"/>
                </a:solidFill>
                <a:latin typeface="Poppins"/>
                <a:ea typeface="Poppins"/>
                <a:cs typeface="Poppins"/>
                <a:sym typeface="Poppins"/>
              </a:rPr>
              <a:t>Most of them can read and write, but they can sign their name only in their native language. </a:t>
            </a:r>
          </a:p>
        </p:txBody>
      </p:sp>
      <p:sp>
        <p:nvSpPr>
          <p:cNvPr id="22" name="TextBox 22"/>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0054D9"/>
                </a:solidFill>
                <a:latin typeface="Poppins Bold Italics"/>
                <a:ea typeface="Poppins Bold Italics"/>
                <a:cs typeface="Poppins Bold Italics"/>
                <a:sym typeface="Poppins Bold Italics"/>
              </a:rPr>
              <a:t>PAPER ID: 1157 | Page 10</a:t>
            </a:r>
          </a:p>
        </p:txBody>
      </p:sp>
      <p:sp>
        <p:nvSpPr>
          <p:cNvPr id="23" name="TextBox 3">
            <a:extLst>
              <a:ext uri="{FF2B5EF4-FFF2-40B4-BE49-F238E27FC236}">
                <a16:creationId xmlns:a16="http://schemas.microsoft.com/office/drawing/2014/main" id="{10C6E0F9-8A4F-4137-8FF3-B102790AD18F}"/>
              </a:ext>
            </a:extLst>
          </p:cNvPr>
          <p:cNvSpPr txBox="1"/>
          <p:nvPr/>
        </p:nvSpPr>
        <p:spPr>
          <a:xfrm>
            <a:off x="990600" y="990600"/>
            <a:ext cx="16306800" cy="1038746"/>
          </a:xfrm>
          <a:prstGeom prst="rect">
            <a:avLst/>
          </a:prstGeom>
        </p:spPr>
        <p:txBody>
          <a:bodyPr wrap="square" lIns="0" tIns="0" rIns="0" bIns="0" rtlCol="0" anchor="t">
            <a:spAutoFit/>
          </a:bodyPr>
          <a:lstStyle/>
          <a:p>
            <a:pPr algn="ctr">
              <a:lnSpc>
                <a:spcPts val="8119"/>
              </a:lnSpc>
            </a:pPr>
            <a:r>
              <a:rPr lang="en-US" sz="6999" b="1" spc="-139" dirty="0">
                <a:solidFill>
                  <a:srgbClr val="2657C1"/>
                </a:solidFill>
                <a:latin typeface="Poppins Ultra-Bold"/>
                <a:ea typeface="Poppins Ultra-Bold"/>
                <a:cs typeface="Poppins Ultra-Bold"/>
                <a:sym typeface="Poppins Ultra-Bold"/>
              </a:rPr>
              <a:t>04. Results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990600" y="2243218"/>
            <a:ext cx="7676186" cy="2823033"/>
            <a:chOff x="0" y="0"/>
            <a:chExt cx="2021712" cy="743515"/>
          </a:xfrm>
        </p:grpSpPr>
        <p:sp>
          <p:nvSpPr>
            <p:cNvPr id="3" name="Freeform 3"/>
            <p:cNvSpPr/>
            <p:nvPr/>
          </p:nvSpPr>
          <p:spPr>
            <a:xfrm>
              <a:off x="0" y="0"/>
              <a:ext cx="2021711" cy="743515"/>
            </a:xfrm>
            <a:custGeom>
              <a:avLst/>
              <a:gdLst/>
              <a:ahLst/>
              <a:cxnLst/>
              <a:rect l="l" t="t" r="r" b="b"/>
              <a:pathLst>
                <a:path w="2021711" h="743515">
                  <a:moveTo>
                    <a:pt x="0" y="0"/>
                  </a:moveTo>
                  <a:lnTo>
                    <a:pt x="2021711" y="0"/>
                  </a:lnTo>
                  <a:lnTo>
                    <a:pt x="2021711" y="743515"/>
                  </a:lnTo>
                  <a:lnTo>
                    <a:pt x="0" y="743515"/>
                  </a:lnTo>
                  <a:close/>
                </a:path>
              </a:pathLst>
            </a:custGeom>
            <a:solidFill>
              <a:srgbClr val="2657C1"/>
            </a:solidFill>
            <a:ln cap="sq">
              <a:noFill/>
              <a:prstDash val="solid"/>
              <a:miter/>
            </a:ln>
          </p:spPr>
        </p:sp>
        <p:sp>
          <p:nvSpPr>
            <p:cNvPr id="4" name="TextBox 4"/>
            <p:cNvSpPr txBox="1"/>
            <p:nvPr/>
          </p:nvSpPr>
          <p:spPr>
            <a:xfrm>
              <a:off x="0" y="-66675"/>
              <a:ext cx="2021712" cy="810190"/>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1423899" y="2486079"/>
            <a:ext cx="432653" cy="378955"/>
            <a:chOff x="0" y="0"/>
            <a:chExt cx="927974" cy="812800"/>
          </a:xfrm>
        </p:grpSpPr>
        <p:sp>
          <p:nvSpPr>
            <p:cNvPr id="6" name="Freeform 6"/>
            <p:cNvSpPr/>
            <p:nvPr/>
          </p:nvSpPr>
          <p:spPr>
            <a:xfrm>
              <a:off x="0" y="0"/>
              <a:ext cx="927974" cy="812800"/>
            </a:xfrm>
            <a:custGeom>
              <a:avLst/>
              <a:gdLst/>
              <a:ahLst/>
              <a:cxnLst/>
              <a:rect l="l" t="t" r="r" b="b"/>
              <a:pathLst>
                <a:path w="927974" h="812800">
                  <a:moveTo>
                    <a:pt x="927974" y="406400"/>
                  </a:moveTo>
                  <a:lnTo>
                    <a:pt x="521574" y="0"/>
                  </a:lnTo>
                  <a:lnTo>
                    <a:pt x="521574" y="203200"/>
                  </a:lnTo>
                  <a:lnTo>
                    <a:pt x="0" y="203200"/>
                  </a:lnTo>
                  <a:lnTo>
                    <a:pt x="0" y="609600"/>
                  </a:lnTo>
                  <a:lnTo>
                    <a:pt x="521574" y="609600"/>
                  </a:lnTo>
                  <a:lnTo>
                    <a:pt x="521574" y="812800"/>
                  </a:lnTo>
                  <a:lnTo>
                    <a:pt x="927974" y="406400"/>
                  </a:lnTo>
                  <a:close/>
                </a:path>
              </a:pathLst>
            </a:custGeom>
            <a:solidFill>
              <a:srgbClr val="F7F7F7"/>
            </a:solidFill>
          </p:spPr>
        </p:sp>
        <p:sp>
          <p:nvSpPr>
            <p:cNvPr id="7" name="TextBox 7"/>
            <p:cNvSpPr txBox="1"/>
            <p:nvPr/>
          </p:nvSpPr>
          <p:spPr>
            <a:xfrm>
              <a:off x="0" y="136525"/>
              <a:ext cx="826374" cy="473075"/>
            </a:xfrm>
            <a:prstGeom prst="rect">
              <a:avLst/>
            </a:prstGeom>
          </p:spPr>
          <p:txBody>
            <a:bodyPr lIns="50800" tIns="50800" rIns="50800" bIns="50800" rtlCol="0" anchor="ctr"/>
            <a:lstStyle/>
            <a:p>
              <a:pPr algn="ctr">
                <a:lnSpc>
                  <a:spcPts val="3640"/>
                </a:lnSpc>
              </a:pPr>
              <a:endParaRPr/>
            </a:p>
          </p:txBody>
        </p:sp>
      </p:grpSp>
      <p:grpSp>
        <p:nvGrpSpPr>
          <p:cNvPr id="8" name="Group 8"/>
          <p:cNvGrpSpPr/>
          <p:nvPr/>
        </p:nvGrpSpPr>
        <p:grpSpPr>
          <a:xfrm>
            <a:off x="9621214" y="2243218"/>
            <a:ext cx="7676186" cy="2823033"/>
            <a:chOff x="0" y="0"/>
            <a:chExt cx="2021712" cy="743515"/>
          </a:xfrm>
        </p:grpSpPr>
        <p:sp>
          <p:nvSpPr>
            <p:cNvPr id="9" name="Freeform 9"/>
            <p:cNvSpPr/>
            <p:nvPr/>
          </p:nvSpPr>
          <p:spPr>
            <a:xfrm>
              <a:off x="0" y="0"/>
              <a:ext cx="2021711" cy="743515"/>
            </a:xfrm>
            <a:custGeom>
              <a:avLst/>
              <a:gdLst/>
              <a:ahLst/>
              <a:cxnLst/>
              <a:rect l="l" t="t" r="r" b="b"/>
              <a:pathLst>
                <a:path w="2021711" h="743515">
                  <a:moveTo>
                    <a:pt x="0" y="0"/>
                  </a:moveTo>
                  <a:lnTo>
                    <a:pt x="2021711" y="0"/>
                  </a:lnTo>
                  <a:lnTo>
                    <a:pt x="2021711" y="743515"/>
                  </a:lnTo>
                  <a:lnTo>
                    <a:pt x="0" y="743515"/>
                  </a:lnTo>
                  <a:close/>
                </a:path>
              </a:pathLst>
            </a:custGeom>
            <a:solidFill>
              <a:srgbClr val="2657C1"/>
            </a:solidFill>
            <a:ln cap="sq">
              <a:noFill/>
              <a:prstDash val="solid"/>
              <a:miter/>
            </a:ln>
          </p:spPr>
        </p:sp>
        <p:sp>
          <p:nvSpPr>
            <p:cNvPr id="10" name="TextBox 10"/>
            <p:cNvSpPr txBox="1"/>
            <p:nvPr/>
          </p:nvSpPr>
          <p:spPr>
            <a:xfrm>
              <a:off x="0" y="-66675"/>
              <a:ext cx="2021712" cy="810190"/>
            </a:xfrm>
            <a:prstGeom prst="rect">
              <a:avLst/>
            </a:prstGeom>
          </p:spPr>
          <p:txBody>
            <a:bodyPr lIns="50800" tIns="50800" rIns="50800" bIns="50800" rtlCol="0" anchor="ctr"/>
            <a:lstStyle/>
            <a:p>
              <a:pPr algn="ctr">
                <a:lnSpc>
                  <a:spcPts val="3640"/>
                </a:lnSpc>
              </a:pPr>
              <a:endParaRPr/>
            </a:p>
          </p:txBody>
        </p:sp>
      </p:grpSp>
      <p:grpSp>
        <p:nvGrpSpPr>
          <p:cNvPr id="11" name="Group 11"/>
          <p:cNvGrpSpPr/>
          <p:nvPr/>
        </p:nvGrpSpPr>
        <p:grpSpPr>
          <a:xfrm>
            <a:off x="9925465" y="2486079"/>
            <a:ext cx="429589" cy="378955"/>
            <a:chOff x="0" y="0"/>
            <a:chExt cx="921403" cy="812800"/>
          </a:xfrm>
        </p:grpSpPr>
        <p:sp>
          <p:nvSpPr>
            <p:cNvPr id="12" name="Freeform 12"/>
            <p:cNvSpPr/>
            <p:nvPr/>
          </p:nvSpPr>
          <p:spPr>
            <a:xfrm>
              <a:off x="0" y="0"/>
              <a:ext cx="921403" cy="812800"/>
            </a:xfrm>
            <a:custGeom>
              <a:avLst/>
              <a:gdLst/>
              <a:ahLst/>
              <a:cxnLst/>
              <a:rect l="l" t="t" r="r" b="b"/>
              <a:pathLst>
                <a:path w="921403" h="812800">
                  <a:moveTo>
                    <a:pt x="921403" y="406400"/>
                  </a:moveTo>
                  <a:lnTo>
                    <a:pt x="515003" y="0"/>
                  </a:lnTo>
                  <a:lnTo>
                    <a:pt x="515003" y="203200"/>
                  </a:lnTo>
                  <a:lnTo>
                    <a:pt x="0" y="203200"/>
                  </a:lnTo>
                  <a:lnTo>
                    <a:pt x="0" y="609600"/>
                  </a:lnTo>
                  <a:lnTo>
                    <a:pt x="515003" y="609600"/>
                  </a:lnTo>
                  <a:lnTo>
                    <a:pt x="515003" y="812800"/>
                  </a:lnTo>
                  <a:lnTo>
                    <a:pt x="921403" y="406400"/>
                  </a:lnTo>
                  <a:close/>
                </a:path>
              </a:pathLst>
            </a:custGeom>
            <a:solidFill>
              <a:srgbClr val="F7F7F7"/>
            </a:solidFill>
          </p:spPr>
        </p:sp>
        <p:sp>
          <p:nvSpPr>
            <p:cNvPr id="13" name="TextBox 13"/>
            <p:cNvSpPr txBox="1"/>
            <p:nvPr/>
          </p:nvSpPr>
          <p:spPr>
            <a:xfrm>
              <a:off x="0" y="136525"/>
              <a:ext cx="819803" cy="473075"/>
            </a:xfrm>
            <a:prstGeom prst="rect">
              <a:avLst/>
            </a:prstGeom>
          </p:spPr>
          <p:txBody>
            <a:bodyPr lIns="50800" tIns="50800" rIns="50800" bIns="50800" rtlCol="0" anchor="ctr"/>
            <a:lstStyle/>
            <a:p>
              <a:pPr algn="ctr">
                <a:lnSpc>
                  <a:spcPts val="3640"/>
                </a:lnSpc>
              </a:pPr>
              <a:endParaRPr/>
            </a:p>
          </p:txBody>
        </p:sp>
      </p:grpSp>
      <p:sp>
        <p:nvSpPr>
          <p:cNvPr id="14" name="Freeform 14"/>
          <p:cNvSpPr/>
          <p:nvPr/>
        </p:nvSpPr>
        <p:spPr>
          <a:xfrm>
            <a:off x="990600" y="5218651"/>
            <a:ext cx="7676186" cy="4311679"/>
          </a:xfrm>
          <a:custGeom>
            <a:avLst/>
            <a:gdLst/>
            <a:ahLst/>
            <a:cxnLst/>
            <a:rect l="l" t="t" r="r" b="b"/>
            <a:pathLst>
              <a:path w="7676186" h="4311679">
                <a:moveTo>
                  <a:pt x="0" y="0"/>
                </a:moveTo>
                <a:lnTo>
                  <a:pt x="7676186" y="0"/>
                </a:lnTo>
                <a:lnTo>
                  <a:pt x="7676186" y="4311679"/>
                </a:lnTo>
                <a:lnTo>
                  <a:pt x="0" y="4311679"/>
                </a:lnTo>
                <a:lnTo>
                  <a:pt x="0" y="0"/>
                </a:lnTo>
                <a:close/>
              </a:path>
            </a:pathLst>
          </a:custGeom>
          <a:blipFill>
            <a:blip r:embed="rId2"/>
            <a:stretch>
              <a:fillRect l="-8253" t="-5425" r="-2467" b="-16459"/>
            </a:stretch>
          </a:blipFill>
        </p:spPr>
      </p:sp>
      <p:sp>
        <p:nvSpPr>
          <p:cNvPr id="15" name="Freeform 15"/>
          <p:cNvSpPr/>
          <p:nvPr/>
        </p:nvSpPr>
        <p:spPr>
          <a:xfrm>
            <a:off x="9626848" y="5441723"/>
            <a:ext cx="7670552" cy="3942232"/>
          </a:xfrm>
          <a:custGeom>
            <a:avLst/>
            <a:gdLst/>
            <a:ahLst/>
            <a:cxnLst/>
            <a:rect l="l" t="t" r="r" b="b"/>
            <a:pathLst>
              <a:path w="7670552" h="3942232">
                <a:moveTo>
                  <a:pt x="0" y="0"/>
                </a:moveTo>
                <a:lnTo>
                  <a:pt x="7670552" y="0"/>
                </a:lnTo>
                <a:lnTo>
                  <a:pt x="7670552" y="3942232"/>
                </a:lnTo>
                <a:lnTo>
                  <a:pt x="0" y="3942232"/>
                </a:lnTo>
                <a:lnTo>
                  <a:pt x="0" y="0"/>
                </a:lnTo>
                <a:close/>
              </a:path>
            </a:pathLst>
          </a:custGeom>
          <a:blipFill>
            <a:blip r:embed="rId3"/>
            <a:stretch>
              <a:fillRect l="-8842" t="-17167" r="-3122" b="-17538"/>
            </a:stretch>
          </a:blipFill>
        </p:spPr>
      </p:sp>
      <p:sp>
        <p:nvSpPr>
          <p:cNvPr id="16" name="TextBox 16"/>
          <p:cNvSpPr txBox="1"/>
          <p:nvPr/>
        </p:nvSpPr>
        <p:spPr>
          <a:xfrm>
            <a:off x="2171192" y="2590854"/>
            <a:ext cx="4695045" cy="256416"/>
          </a:xfrm>
          <a:prstGeom prst="rect">
            <a:avLst/>
          </a:prstGeom>
        </p:spPr>
        <p:txBody>
          <a:bodyPr lIns="0" tIns="0" rIns="0" bIns="0" rtlCol="0" anchor="t">
            <a:spAutoFit/>
          </a:bodyPr>
          <a:lstStyle/>
          <a:p>
            <a:pPr algn="l">
              <a:lnSpc>
                <a:spcPts val="1536"/>
              </a:lnSpc>
            </a:pPr>
            <a:r>
              <a:rPr lang="en-US" sz="2400" b="1">
                <a:solidFill>
                  <a:srgbClr val="F7F7F7"/>
                </a:solidFill>
                <a:latin typeface="Poppins Bold"/>
                <a:ea typeface="Poppins Bold"/>
                <a:cs typeface="Poppins Bold"/>
                <a:sym typeface="Poppins Bold"/>
              </a:rPr>
              <a:t>Daily Income:</a:t>
            </a:r>
          </a:p>
        </p:txBody>
      </p:sp>
      <p:sp>
        <p:nvSpPr>
          <p:cNvPr id="17" name="TextBox 17"/>
          <p:cNvSpPr txBox="1"/>
          <p:nvPr/>
        </p:nvSpPr>
        <p:spPr>
          <a:xfrm>
            <a:off x="1423899" y="3046009"/>
            <a:ext cx="7017613" cy="1897380"/>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F7F7F7"/>
                </a:solidFill>
                <a:latin typeface="Poppins"/>
                <a:ea typeface="Poppins"/>
                <a:cs typeface="Poppins"/>
                <a:sym typeface="Poppins"/>
              </a:rPr>
              <a:t>73% of the pullers earn 500 or less than 500 Indian National Rupee (INR) daily. </a:t>
            </a:r>
          </a:p>
          <a:p>
            <a:pPr marL="388620" lvl="1" indent="-194310" algn="just">
              <a:lnSpc>
                <a:spcPts val="2520"/>
              </a:lnSpc>
              <a:buFont typeface="Arial"/>
              <a:buChar char="•"/>
            </a:pPr>
            <a:r>
              <a:rPr lang="en-US" sz="1800">
                <a:solidFill>
                  <a:srgbClr val="F7F7F7"/>
                </a:solidFill>
                <a:latin typeface="Poppins"/>
                <a:ea typeface="Poppins"/>
                <a:cs typeface="Poppins"/>
                <a:sym typeface="Poppins"/>
              </a:rPr>
              <a:t>This is less than the minimum wage for unskilled labour working in the Kolkata city (designated as area A), which is INR 783 per day, including variable dearness allowance (PIB, 2024)</a:t>
            </a:r>
          </a:p>
        </p:txBody>
      </p:sp>
      <p:sp>
        <p:nvSpPr>
          <p:cNvPr id="19" name="TextBox 19"/>
          <p:cNvSpPr txBox="1"/>
          <p:nvPr/>
        </p:nvSpPr>
        <p:spPr>
          <a:xfrm>
            <a:off x="10660166" y="2590854"/>
            <a:ext cx="4669096" cy="256416"/>
          </a:xfrm>
          <a:prstGeom prst="rect">
            <a:avLst/>
          </a:prstGeom>
        </p:spPr>
        <p:txBody>
          <a:bodyPr lIns="0" tIns="0" rIns="0" bIns="0" rtlCol="0" anchor="t">
            <a:spAutoFit/>
          </a:bodyPr>
          <a:lstStyle/>
          <a:p>
            <a:pPr algn="l">
              <a:lnSpc>
                <a:spcPts val="1536"/>
              </a:lnSpc>
            </a:pPr>
            <a:r>
              <a:rPr lang="en-US" sz="2400" b="1">
                <a:solidFill>
                  <a:srgbClr val="F7F7F7"/>
                </a:solidFill>
                <a:latin typeface="Poppins Bold"/>
                <a:ea typeface="Poppins Bold"/>
                <a:cs typeface="Poppins Bold"/>
                <a:sym typeface="Poppins Bold"/>
              </a:rPr>
              <a:t>Number of family members:</a:t>
            </a:r>
          </a:p>
        </p:txBody>
      </p:sp>
      <p:sp>
        <p:nvSpPr>
          <p:cNvPr id="20" name="TextBox 20"/>
          <p:cNvSpPr txBox="1"/>
          <p:nvPr/>
        </p:nvSpPr>
        <p:spPr>
          <a:xfrm>
            <a:off x="9914554" y="3046009"/>
            <a:ext cx="6978826" cy="1268730"/>
          </a:xfrm>
          <a:prstGeom prst="rect">
            <a:avLst/>
          </a:prstGeom>
        </p:spPr>
        <p:txBody>
          <a:bodyPr lIns="0" tIns="0" rIns="0" bIns="0" rtlCol="0" anchor="t">
            <a:spAutoFit/>
          </a:bodyPr>
          <a:lstStyle/>
          <a:p>
            <a:pPr marL="388620" lvl="1" indent="-194310" algn="just">
              <a:lnSpc>
                <a:spcPts val="2520"/>
              </a:lnSpc>
              <a:buFont typeface="Arial"/>
              <a:buChar char="•"/>
            </a:pPr>
            <a:r>
              <a:rPr lang="en-US" sz="1800">
                <a:solidFill>
                  <a:srgbClr val="F7F7F7"/>
                </a:solidFill>
                <a:latin typeface="Poppins"/>
                <a:ea typeface="Poppins"/>
                <a:cs typeface="Poppins"/>
                <a:sym typeface="Poppins"/>
              </a:rPr>
              <a:t>93% of the puller family size is four or more members. </a:t>
            </a:r>
          </a:p>
          <a:p>
            <a:pPr algn="just">
              <a:lnSpc>
                <a:spcPts val="2520"/>
              </a:lnSpc>
            </a:pPr>
            <a:endParaRPr lang="en-US" sz="1800">
              <a:solidFill>
                <a:srgbClr val="F7F7F7"/>
              </a:solidFill>
              <a:latin typeface="Poppins"/>
              <a:ea typeface="Poppins"/>
              <a:cs typeface="Poppins"/>
              <a:sym typeface="Poppins"/>
            </a:endParaRPr>
          </a:p>
          <a:p>
            <a:pPr marL="388620" lvl="1" indent="-194310" algn="just">
              <a:lnSpc>
                <a:spcPts val="2520"/>
              </a:lnSpc>
              <a:buFont typeface="Arial"/>
              <a:buChar char="•"/>
            </a:pPr>
            <a:r>
              <a:rPr lang="en-US" sz="1800">
                <a:solidFill>
                  <a:srgbClr val="F7F7F7"/>
                </a:solidFill>
                <a:latin typeface="Poppins"/>
                <a:ea typeface="Poppins"/>
                <a:cs typeface="Poppins"/>
                <a:sym typeface="Poppins"/>
              </a:rPr>
              <a:t>However, this could not ascertain how many family members depend on them. </a:t>
            </a:r>
          </a:p>
        </p:txBody>
      </p:sp>
      <p:sp>
        <p:nvSpPr>
          <p:cNvPr id="21" name="TextBox 21"/>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11 | PAPER ID: 1157</a:t>
            </a:r>
          </a:p>
        </p:txBody>
      </p:sp>
      <p:sp>
        <p:nvSpPr>
          <p:cNvPr id="22" name="Freeform 22"/>
          <p:cNvSpPr/>
          <p:nvPr/>
        </p:nvSpPr>
        <p:spPr>
          <a:xfrm rot="-5768431">
            <a:off x="15857342" y="-1644925"/>
            <a:ext cx="4253565" cy="4253565"/>
          </a:xfrm>
          <a:custGeom>
            <a:avLst/>
            <a:gdLst/>
            <a:ahLst/>
            <a:cxnLst/>
            <a:rect l="l" t="t" r="r" b="b"/>
            <a:pathLst>
              <a:path w="4253565" h="4253565">
                <a:moveTo>
                  <a:pt x="0" y="0"/>
                </a:moveTo>
                <a:lnTo>
                  <a:pt x="4253564" y="0"/>
                </a:lnTo>
                <a:lnTo>
                  <a:pt x="4253564" y="4253565"/>
                </a:lnTo>
                <a:lnTo>
                  <a:pt x="0" y="4253565"/>
                </a:lnTo>
                <a:lnTo>
                  <a:pt x="0" y="0"/>
                </a:lnTo>
                <a:close/>
              </a:path>
            </a:pathLst>
          </a:custGeom>
          <a:blipFill>
            <a:blip r:embed="rId4">
              <a:alphaModFix amt="75000"/>
            </a:blip>
            <a:stretch>
              <a:fillRect/>
            </a:stretch>
          </a:blipFill>
        </p:spPr>
      </p:sp>
      <p:sp>
        <p:nvSpPr>
          <p:cNvPr id="23" name="TextBox 3">
            <a:extLst>
              <a:ext uri="{FF2B5EF4-FFF2-40B4-BE49-F238E27FC236}">
                <a16:creationId xmlns:a16="http://schemas.microsoft.com/office/drawing/2014/main" id="{8A0A7F5D-9CDB-4936-9C9E-D30631004843}"/>
              </a:ext>
            </a:extLst>
          </p:cNvPr>
          <p:cNvSpPr txBox="1"/>
          <p:nvPr/>
        </p:nvSpPr>
        <p:spPr>
          <a:xfrm>
            <a:off x="990600" y="990600"/>
            <a:ext cx="16306800" cy="1038746"/>
          </a:xfrm>
          <a:prstGeom prst="rect">
            <a:avLst/>
          </a:prstGeom>
        </p:spPr>
        <p:txBody>
          <a:bodyPr wrap="square" lIns="0" tIns="0" rIns="0" bIns="0" rtlCol="0" anchor="t">
            <a:spAutoFit/>
          </a:bodyPr>
          <a:lstStyle/>
          <a:p>
            <a:pPr algn="ctr">
              <a:lnSpc>
                <a:spcPts val="8119"/>
              </a:lnSpc>
            </a:pPr>
            <a:r>
              <a:rPr lang="en-US" sz="6999" b="1" spc="-139" dirty="0">
                <a:solidFill>
                  <a:srgbClr val="2657C1"/>
                </a:solidFill>
                <a:latin typeface="Poppins Ultra-Bold"/>
                <a:ea typeface="Poppins Ultra-Bold"/>
                <a:cs typeface="Poppins Ultra-Bold"/>
                <a:sym typeface="Poppins Ultra-Bold"/>
              </a:rPr>
              <a:t>04. Results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1637128" y="0"/>
            <a:ext cx="6650872" cy="10287000"/>
            <a:chOff x="0" y="0"/>
            <a:chExt cx="1751670" cy="2709333"/>
          </a:xfrm>
        </p:grpSpPr>
        <p:sp>
          <p:nvSpPr>
            <p:cNvPr id="3" name="Freeform 3"/>
            <p:cNvSpPr/>
            <p:nvPr/>
          </p:nvSpPr>
          <p:spPr>
            <a:xfrm>
              <a:off x="0" y="0"/>
              <a:ext cx="1751670" cy="2709333"/>
            </a:xfrm>
            <a:custGeom>
              <a:avLst/>
              <a:gdLst/>
              <a:ahLst/>
              <a:cxnLst/>
              <a:rect l="l" t="t" r="r" b="b"/>
              <a:pathLst>
                <a:path w="1751670" h="2709333">
                  <a:moveTo>
                    <a:pt x="0" y="0"/>
                  </a:moveTo>
                  <a:lnTo>
                    <a:pt x="1751670" y="0"/>
                  </a:lnTo>
                  <a:lnTo>
                    <a:pt x="1751670" y="2709333"/>
                  </a:lnTo>
                  <a:lnTo>
                    <a:pt x="0" y="2709333"/>
                  </a:lnTo>
                  <a:close/>
                </a:path>
              </a:pathLst>
            </a:custGeom>
            <a:solidFill>
              <a:srgbClr val="2657C1"/>
            </a:solidFill>
          </p:spPr>
        </p:sp>
        <p:sp>
          <p:nvSpPr>
            <p:cNvPr id="4" name="TextBox 4"/>
            <p:cNvSpPr txBox="1"/>
            <p:nvPr/>
          </p:nvSpPr>
          <p:spPr>
            <a:xfrm>
              <a:off x="0" y="-66675"/>
              <a:ext cx="1751670" cy="2776008"/>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1922177" y="2067028"/>
            <a:ext cx="5375223" cy="6220117"/>
          </a:xfrm>
          <a:custGeom>
            <a:avLst/>
            <a:gdLst/>
            <a:ahLst/>
            <a:cxnLst/>
            <a:rect l="l" t="t" r="r" b="b"/>
            <a:pathLst>
              <a:path w="5375223" h="6220117">
                <a:moveTo>
                  <a:pt x="0" y="0"/>
                </a:moveTo>
                <a:lnTo>
                  <a:pt x="5375224" y="0"/>
                </a:lnTo>
                <a:lnTo>
                  <a:pt x="5375224" y="6220116"/>
                </a:lnTo>
                <a:lnTo>
                  <a:pt x="0" y="622011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6" name="TextBox 6"/>
          <p:cNvSpPr txBox="1"/>
          <p:nvPr/>
        </p:nvSpPr>
        <p:spPr>
          <a:xfrm>
            <a:off x="990600" y="1917700"/>
            <a:ext cx="10316708" cy="7416800"/>
          </a:xfrm>
          <a:prstGeom prst="rect">
            <a:avLst/>
          </a:prstGeom>
        </p:spPr>
        <p:txBody>
          <a:bodyPr lIns="0" tIns="0" rIns="0" bIns="0" rtlCol="0" anchor="t">
            <a:spAutoFit/>
          </a:bodyPr>
          <a:lstStyle/>
          <a:p>
            <a:pPr marL="431802" lvl="1" indent="-215901" algn="just">
              <a:lnSpc>
                <a:spcPts val="2800"/>
              </a:lnSpc>
              <a:buFont typeface="Arial"/>
              <a:buChar char="•"/>
            </a:pPr>
            <a:r>
              <a:rPr lang="en-US" sz="2000" b="1" spc="-40" dirty="0">
                <a:solidFill>
                  <a:srgbClr val="3975D3"/>
                </a:solidFill>
                <a:latin typeface="Poppins Bold"/>
                <a:ea typeface="Poppins Bold"/>
                <a:cs typeface="Poppins Bold"/>
                <a:sym typeface="Poppins Bold"/>
              </a:rPr>
              <a:t>Severe Economic Poverty: </a:t>
            </a:r>
            <a:r>
              <a:rPr lang="en-US" sz="2000" spc="-40" dirty="0">
                <a:solidFill>
                  <a:srgbClr val="3975D3"/>
                </a:solidFill>
                <a:latin typeface="Poppins"/>
                <a:ea typeface="Poppins"/>
                <a:cs typeface="Poppins"/>
                <a:sym typeface="Poppins"/>
              </a:rPr>
              <a:t>HPR pullers remain trapped in deep poverty with very low daily earnings (≤ INR 500 for 75%), below Kolkata’s minimum wage (PIB, 2024), and excluded from the Code on Wages, 2019 (</a:t>
            </a:r>
            <a:r>
              <a:rPr lang="en-US" sz="2000" spc="-40" dirty="0" err="1">
                <a:solidFill>
                  <a:srgbClr val="3975D3"/>
                </a:solidFill>
                <a:latin typeface="Poppins"/>
                <a:ea typeface="Poppins"/>
                <a:cs typeface="Poppins"/>
                <a:sym typeface="Poppins"/>
              </a:rPr>
              <a:t>Bagchi</a:t>
            </a:r>
            <a:r>
              <a:rPr lang="en-US" sz="2000" spc="-40" dirty="0">
                <a:solidFill>
                  <a:srgbClr val="3975D3"/>
                </a:solidFill>
                <a:latin typeface="Poppins"/>
                <a:ea typeface="Poppins"/>
                <a:cs typeface="Poppins"/>
                <a:sym typeface="Poppins"/>
              </a:rPr>
              <a:t>, 2017; </a:t>
            </a:r>
            <a:r>
              <a:rPr lang="en-US" sz="2000" spc="-40" dirty="0" err="1">
                <a:solidFill>
                  <a:srgbClr val="3975D3"/>
                </a:solidFill>
                <a:latin typeface="Poppins"/>
                <a:ea typeface="Poppins"/>
                <a:cs typeface="Poppins"/>
                <a:sym typeface="Poppins"/>
              </a:rPr>
              <a:t>Hyrapiet</a:t>
            </a:r>
            <a:r>
              <a:rPr lang="en-US" sz="2000" spc="-40" dirty="0">
                <a:solidFill>
                  <a:srgbClr val="3975D3"/>
                </a:solidFill>
                <a:latin typeface="Poppins"/>
                <a:ea typeface="Poppins"/>
                <a:cs typeface="Poppins"/>
                <a:sym typeface="Poppins"/>
              </a:rPr>
              <a:t> &amp; Greiner, 2012; </a:t>
            </a:r>
            <a:r>
              <a:rPr lang="en-US" sz="2000" spc="-40" dirty="0" err="1">
                <a:solidFill>
                  <a:srgbClr val="3975D3"/>
                </a:solidFill>
                <a:latin typeface="Poppins"/>
                <a:ea typeface="Poppins"/>
                <a:cs typeface="Poppins"/>
                <a:sym typeface="Poppins"/>
              </a:rPr>
              <a:t>Samanta</a:t>
            </a:r>
            <a:r>
              <a:rPr lang="en-US" sz="2000" spc="-40" dirty="0">
                <a:solidFill>
                  <a:srgbClr val="3975D3"/>
                </a:solidFill>
                <a:latin typeface="Poppins"/>
                <a:ea typeface="Poppins"/>
                <a:cs typeface="Poppins"/>
                <a:sym typeface="Poppins"/>
              </a:rPr>
              <a:t> &amp; Roy, 2013).</a:t>
            </a:r>
          </a:p>
          <a:p>
            <a:pPr algn="just">
              <a:lnSpc>
                <a:spcPts val="2800"/>
              </a:lnSpc>
            </a:pPr>
            <a:endParaRPr lang="en-US" sz="2000" spc="-40" dirty="0">
              <a:solidFill>
                <a:srgbClr val="3975D3"/>
              </a:solidFill>
              <a:latin typeface="Poppins"/>
              <a:ea typeface="Poppins"/>
              <a:cs typeface="Poppins"/>
              <a:sym typeface="Poppins"/>
            </a:endParaRPr>
          </a:p>
          <a:p>
            <a:pPr marL="431802" lvl="1" indent="-215901" algn="just">
              <a:lnSpc>
                <a:spcPts val="2800"/>
              </a:lnSpc>
              <a:buFont typeface="Arial"/>
              <a:buChar char="•"/>
            </a:pPr>
            <a:r>
              <a:rPr lang="en-US" sz="2000" b="1" spc="-40" dirty="0">
                <a:solidFill>
                  <a:srgbClr val="3975D3"/>
                </a:solidFill>
                <a:latin typeface="Poppins Bold"/>
                <a:ea typeface="Poppins Bold"/>
                <a:cs typeface="Poppins Bold"/>
                <a:sym typeface="Poppins Bold"/>
              </a:rPr>
              <a:t>Exploitative Work Model:</a:t>
            </a:r>
            <a:r>
              <a:rPr lang="en-US" sz="2000" spc="-40" dirty="0">
                <a:solidFill>
                  <a:srgbClr val="3975D3"/>
                </a:solidFill>
                <a:latin typeface="Poppins"/>
                <a:ea typeface="Poppins"/>
                <a:cs typeface="Poppins"/>
                <a:sym typeface="Poppins"/>
              </a:rPr>
              <a:t> 98% rent rickshaws, losing part of income to owners, leading to chronic financial insecurity and exclusion from formal financial systems (</a:t>
            </a:r>
            <a:r>
              <a:rPr lang="en-US" sz="2000" spc="-40" dirty="0" err="1">
                <a:solidFill>
                  <a:srgbClr val="3975D3"/>
                </a:solidFill>
                <a:latin typeface="Poppins"/>
                <a:ea typeface="Poppins"/>
                <a:cs typeface="Poppins"/>
                <a:sym typeface="Poppins"/>
              </a:rPr>
              <a:t>Hyrapiet</a:t>
            </a:r>
            <a:r>
              <a:rPr lang="en-US" sz="2000" spc="-40" dirty="0">
                <a:solidFill>
                  <a:srgbClr val="3975D3"/>
                </a:solidFill>
                <a:latin typeface="Poppins"/>
                <a:ea typeface="Poppins"/>
                <a:cs typeface="Poppins"/>
                <a:sym typeface="Poppins"/>
              </a:rPr>
              <a:t> &amp; Greiner, 2012; </a:t>
            </a:r>
            <a:r>
              <a:rPr lang="en-US" sz="2000" spc="-40" dirty="0" err="1">
                <a:solidFill>
                  <a:srgbClr val="3975D3"/>
                </a:solidFill>
                <a:latin typeface="Poppins"/>
                <a:ea typeface="Poppins"/>
                <a:cs typeface="Poppins"/>
                <a:sym typeface="Poppins"/>
              </a:rPr>
              <a:t>Maity</a:t>
            </a:r>
            <a:r>
              <a:rPr lang="en-US" sz="2000" spc="-40" dirty="0">
                <a:solidFill>
                  <a:srgbClr val="3975D3"/>
                </a:solidFill>
                <a:latin typeface="Poppins"/>
                <a:ea typeface="Poppins"/>
                <a:cs typeface="Poppins"/>
                <a:sym typeface="Poppins"/>
              </a:rPr>
              <a:t> et al., 2022; UN, 2015).</a:t>
            </a:r>
          </a:p>
          <a:p>
            <a:pPr algn="just">
              <a:lnSpc>
                <a:spcPts val="2800"/>
              </a:lnSpc>
            </a:pPr>
            <a:endParaRPr lang="en-US" sz="2000" spc="-40" dirty="0">
              <a:solidFill>
                <a:srgbClr val="3975D3"/>
              </a:solidFill>
              <a:latin typeface="Poppins"/>
              <a:ea typeface="Poppins"/>
              <a:cs typeface="Poppins"/>
              <a:sym typeface="Poppins"/>
            </a:endParaRPr>
          </a:p>
          <a:p>
            <a:pPr marL="431802" lvl="1" indent="-215901" algn="just">
              <a:lnSpc>
                <a:spcPts val="2800"/>
              </a:lnSpc>
              <a:buFont typeface="Arial"/>
              <a:buChar char="•"/>
            </a:pPr>
            <a:r>
              <a:rPr lang="en-US" sz="2000" b="1" spc="-40" dirty="0">
                <a:solidFill>
                  <a:srgbClr val="3975D3"/>
                </a:solidFill>
                <a:latin typeface="Poppins Bold"/>
                <a:ea typeface="Poppins Bold"/>
                <a:cs typeface="Poppins Bold"/>
                <a:sym typeface="Poppins Bold"/>
              </a:rPr>
              <a:t>Limited Upward Mobility: </a:t>
            </a:r>
            <a:r>
              <a:rPr lang="en-US" sz="2000" spc="-40" dirty="0">
                <a:solidFill>
                  <a:srgbClr val="3975D3"/>
                </a:solidFill>
                <a:latin typeface="Poppins"/>
                <a:ea typeface="Poppins"/>
                <a:cs typeface="Poppins"/>
                <a:sym typeface="Poppins"/>
              </a:rPr>
              <a:t>Lack of credit, subsidies, and training prevents transition to e-rickshaws or better jobs; older workers resist change due to age and technology gaps (Sarkar, 2021; </a:t>
            </a:r>
            <a:r>
              <a:rPr lang="en-US" sz="2000" spc="-40" dirty="0" err="1">
                <a:solidFill>
                  <a:srgbClr val="3975D3"/>
                </a:solidFill>
                <a:latin typeface="Poppins"/>
                <a:ea typeface="Poppins"/>
                <a:cs typeface="Poppins"/>
                <a:sym typeface="Poppins"/>
              </a:rPr>
              <a:t>Samanta</a:t>
            </a:r>
            <a:r>
              <a:rPr lang="en-US" sz="2000" spc="-40" dirty="0">
                <a:solidFill>
                  <a:srgbClr val="3975D3"/>
                </a:solidFill>
                <a:latin typeface="Poppins"/>
                <a:ea typeface="Poppins"/>
                <a:cs typeface="Poppins"/>
                <a:sym typeface="Poppins"/>
              </a:rPr>
              <a:t> &amp; Roy, 2013; </a:t>
            </a:r>
            <a:r>
              <a:rPr lang="en-US" sz="2000" spc="-40" dirty="0" err="1">
                <a:solidFill>
                  <a:srgbClr val="3975D3"/>
                </a:solidFill>
                <a:latin typeface="Poppins"/>
                <a:ea typeface="Poppins"/>
                <a:cs typeface="Poppins"/>
                <a:sym typeface="Poppins"/>
              </a:rPr>
              <a:t>Priye</a:t>
            </a:r>
            <a:r>
              <a:rPr lang="en-US" sz="2000" spc="-40" dirty="0">
                <a:solidFill>
                  <a:srgbClr val="3975D3"/>
                </a:solidFill>
                <a:latin typeface="Poppins"/>
                <a:ea typeface="Poppins"/>
                <a:cs typeface="Poppins"/>
                <a:sym typeface="Poppins"/>
              </a:rPr>
              <a:t> et al., 2021).</a:t>
            </a:r>
          </a:p>
          <a:p>
            <a:pPr algn="just">
              <a:lnSpc>
                <a:spcPts val="2800"/>
              </a:lnSpc>
            </a:pPr>
            <a:endParaRPr lang="en-US" sz="2000" spc="-40" dirty="0">
              <a:solidFill>
                <a:srgbClr val="3975D3"/>
              </a:solidFill>
              <a:latin typeface="Poppins"/>
              <a:ea typeface="Poppins"/>
              <a:cs typeface="Poppins"/>
              <a:sym typeface="Poppins"/>
            </a:endParaRPr>
          </a:p>
          <a:p>
            <a:pPr marL="431802" lvl="1" indent="-215901" algn="just">
              <a:lnSpc>
                <a:spcPts val="2800"/>
              </a:lnSpc>
              <a:buFont typeface="Arial"/>
              <a:buChar char="•"/>
            </a:pPr>
            <a:r>
              <a:rPr lang="en-US" sz="2000" b="1" spc="-40" dirty="0">
                <a:solidFill>
                  <a:srgbClr val="3975D3"/>
                </a:solidFill>
                <a:latin typeface="Poppins Bold"/>
                <a:ea typeface="Poppins Bold"/>
                <a:cs typeface="Poppins Bold"/>
                <a:sym typeface="Poppins Bold"/>
              </a:rPr>
              <a:t>Poor Living &amp; Health Conditions: </a:t>
            </a:r>
            <a:r>
              <a:rPr lang="en-US" sz="2000" spc="-40" dirty="0">
                <a:solidFill>
                  <a:srgbClr val="3975D3"/>
                </a:solidFill>
                <a:latin typeface="Poppins"/>
                <a:ea typeface="Poppins"/>
                <a:cs typeface="Poppins"/>
                <a:sym typeface="Poppins"/>
              </a:rPr>
              <a:t>Long work hours (5–9 </a:t>
            </a:r>
            <a:r>
              <a:rPr lang="en-US" sz="2000" spc="-40" dirty="0" err="1">
                <a:solidFill>
                  <a:srgbClr val="3975D3"/>
                </a:solidFill>
                <a:latin typeface="Poppins"/>
                <a:ea typeface="Poppins"/>
                <a:cs typeface="Poppins"/>
                <a:sym typeface="Poppins"/>
              </a:rPr>
              <a:t>hrs</a:t>
            </a:r>
            <a:r>
              <a:rPr lang="en-US" sz="2000" spc="-40" dirty="0">
                <a:solidFill>
                  <a:srgbClr val="3975D3"/>
                </a:solidFill>
                <a:latin typeface="Poppins"/>
                <a:ea typeface="Poppins"/>
                <a:cs typeface="Poppins"/>
                <a:sym typeface="Poppins"/>
              </a:rPr>
              <a:t>/day or more), homelessness, and kutcha housing reflect severe deprivation, worsening health and access to welfare (Pradhan et al., 2008; Bisht &amp; Ahmed, 2015; Hemingway et al., 1997).</a:t>
            </a:r>
          </a:p>
          <a:p>
            <a:pPr algn="just">
              <a:lnSpc>
                <a:spcPts val="2800"/>
              </a:lnSpc>
            </a:pPr>
            <a:endParaRPr lang="en-US" sz="2000" spc="-40" dirty="0">
              <a:solidFill>
                <a:srgbClr val="3975D3"/>
              </a:solidFill>
              <a:latin typeface="Poppins"/>
              <a:ea typeface="Poppins"/>
              <a:cs typeface="Poppins"/>
              <a:sym typeface="Poppins"/>
            </a:endParaRPr>
          </a:p>
          <a:p>
            <a:pPr marL="431802" lvl="1" indent="-215901" algn="just">
              <a:lnSpc>
                <a:spcPts val="2800"/>
              </a:lnSpc>
              <a:buFont typeface="Arial"/>
              <a:buChar char="•"/>
            </a:pPr>
            <a:r>
              <a:rPr lang="en-US" sz="2000" b="1" spc="-40" dirty="0">
                <a:solidFill>
                  <a:srgbClr val="3975D3"/>
                </a:solidFill>
                <a:latin typeface="Poppins Bold"/>
                <a:ea typeface="Poppins Bold"/>
                <a:cs typeface="Poppins Bold"/>
                <a:sym typeface="Poppins Bold"/>
              </a:rPr>
              <a:t>Policy Implication: </a:t>
            </a:r>
            <a:r>
              <a:rPr lang="en-US" sz="2000" spc="-40" dirty="0">
                <a:solidFill>
                  <a:srgbClr val="3975D3"/>
                </a:solidFill>
                <a:latin typeface="Poppins"/>
                <a:ea typeface="Poppins"/>
                <a:cs typeface="Poppins"/>
                <a:sym typeface="Poppins"/>
              </a:rPr>
              <a:t>Findings call for rehabilitation, financial inclusion, and skill-based transition programs to ensure safe, secure, and productive livelihoods aligned with SDG 8 (</a:t>
            </a:r>
            <a:r>
              <a:rPr lang="en-US" sz="2000" spc="-40" dirty="0" err="1">
                <a:solidFill>
                  <a:srgbClr val="3975D3"/>
                </a:solidFill>
                <a:latin typeface="Poppins"/>
                <a:ea typeface="Poppins"/>
                <a:cs typeface="Poppins"/>
                <a:sym typeface="Poppins"/>
              </a:rPr>
              <a:t>Samanta</a:t>
            </a:r>
            <a:r>
              <a:rPr lang="en-US" sz="2000" spc="-40" dirty="0">
                <a:solidFill>
                  <a:srgbClr val="3975D3"/>
                </a:solidFill>
                <a:latin typeface="Poppins"/>
                <a:ea typeface="Poppins"/>
                <a:cs typeface="Poppins"/>
                <a:sym typeface="Poppins"/>
              </a:rPr>
              <a:t> &amp; Roy, 2013; UN, 2015).</a:t>
            </a:r>
          </a:p>
        </p:txBody>
      </p:sp>
      <p:sp>
        <p:nvSpPr>
          <p:cNvPr id="7" name="TextBox 7"/>
          <p:cNvSpPr txBox="1"/>
          <p:nvPr/>
        </p:nvSpPr>
        <p:spPr>
          <a:xfrm>
            <a:off x="990600" y="973875"/>
            <a:ext cx="10316708" cy="866840"/>
          </a:xfrm>
          <a:prstGeom prst="rect">
            <a:avLst/>
          </a:prstGeom>
        </p:spPr>
        <p:txBody>
          <a:bodyPr wrap="square" lIns="0" tIns="0" rIns="0" bIns="0" rtlCol="0" anchor="t">
            <a:spAutoFit/>
          </a:bodyPr>
          <a:lstStyle/>
          <a:p>
            <a:pPr algn="ctr">
              <a:lnSpc>
                <a:spcPts val="6439"/>
              </a:lnSpc>
            </a:pPr>
            <a:r>
              <a:rPr lang="en-US" sz="6999" b="1" spc="-139" dirty="0">
                <a:solidFill>
                  <a:srgbClr val="2657C1"/>
                </a:solidFill>
                <a:latin typeface="Poppins Bold"/>
                <a:ea typeface="Poppins Bold"/>
                <a:cs typeface="Poppins Bold"/>
                <a:sym typeface="Poppins Bold"/>
              </a:rPr>
              <a:t>04. Results</a:t>
            </a:r>
          </a:p>
        </p:txBody>
      </p:sp>
      <p:sp>
        <p:nvSpPr>
          <p:cNvPr id="8" name="TextBox 8"/>
          <p:cNvSpPr txBox="1"/>
          <p:nvPr/>
        </p:nvSpPr>
        <p:spPr>
          <a:xfrm>
            <a:off x="11922177" y="8304699"/>
            <a:ext cx="5375223" cy="325754"/>
          </a:xfrm>
          <a:prstGeom prst="rect">
            <a:avLst/>
          </a:prstGeom>
        </p:spPr>
        <p:txBody>
          <a:bodyPr lIns="0" tIns="0" rIns="0" bIns="0" rtlCol="0" anchor="t">
            <a:spAutoFit/>
          </a:bodyPr>
          <a:lstStyle/>
          <a:p>
            <a:pPr algn="ctr">
              <a:lnSpc>
                <a:spcPts val="2520"/>
              </a:lnSpc>
            </a:pPr>
            <a:r>
              <a:rPr lang="en-US" sz="1800" b="1" i="1" dirty="0">
                <a:solidFill>
                  <a:srgbClr val="F7F7F7"/>
                </a:solidFill>
                <a:latin typeface="Poppins Bold Italics"/>
                <a:ea typeface="Poppins Bold Italics"/>
                <a:cs typeface="Poppins Bold Italics"/>
                <a:sym typeface="Poppins Bold Italics"/>
              </a:rPr>
              <a:t>Photo:</a:t>
            </a:r>
            <a:r>
              <a:rPr lang="en-US" sz="1800" i="1" dirty="0">
                <a:solidFill>
                  <a:srgbClr val="F7F7F7"/>
                </a:solidFill>
                <a:latin typeface="Poppins Italics"/>
                <a:ea typeface="Poppins Italics"/>
                <a:cs typeface="Poppins Italics"/>
                <a:sym typeface="Poppins Italics"/>
              </a:rPr>
              <a:t> Primary Survey 2025</a:t>
            </a:r>
          </a:p>
        </p:txBody>
      </p:sp>
      <p:sp>
        <p:nvSpPr>
          <p:cNvPr id="9" name="TextBox 9"/>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F7F7F7"/>
                </a:solidFill>
                <a:latin typeface="Poppins Bold Italics"/>
                <a:ea typeface="Poppins Bold Italics"/>
                <a:cs typeface="Poppins Bold Italics"/>
                <a:sym typeface="Poppins Bold Italics"/>
              </a:rPr>
              <a:t>PAPER ID: 1157 | Page 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065429" y="-3761673"/>
            <a:ext cx="157142" cy="16230600"/>
            <a:chOff x="0" y="0"/>
            <a:chExt cx="41387" cy="4274726"/>
          </a:xfrm>
        </p:grpSpPr>
        <p:sp>
          <p:nvSpPr>
            <p:cNvPr id="3" name="Freeform 3"/>
            <p:cNvSpPr/>
            <p:nvPr/>
          </p:nvSpPr>
          <p:spPr>
            <a:xfrm>
              <a:off x="0" y="0"/>
              <a:ext cx="41387" cy="4274726"/>
            </a:xfrm>
            <a:custGeom>
              <a:avLst/>
              <a:gdLst/>
              <a:ahLst/>
              <a:cxnLst/>
              <a:rect l="l" t="t" r="r" b="b"/>
              <a:pathLst>
                <a:path w="41387" h="4274726">
                  <a:moveTo>
                    <a:pt x="0" y="0"/>
                  </a:moveTo>
                  <a:lnTo>
                    <a:pt x="41387" y="0"/>
                  </a:lnTo>
                  <a:lnTo>
                    <a:pt x="41387" y="4274726"/>
                  </a:lnTo>
                  <a:lnTo>
                    <a:pt x="0" y="4274726"/>
                  </a:lnTo>
                  <a:close/>
                </a:path>
              </a:pathLst>
            </a:custGeom>
            <a:solidFill>
              <a:srgbClr val="2657C1"/>
            </a:solidFill>
          </p:spPr>
        </p:sp>
        <p:sp>
          <p:nvSpPr>
            <p:cNvPr id="4" name="TextBox 4"/>
            <p:cNvSpPr txBox="1"/>
            <p:nvPr/>
          </p:nvSpPr>
          <p:spPr>
            <a:xfrm>
              <a:off x="0" y="-66675"/>
              <a:ext cx="41387" cy="4341401"/>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rot="-10800000">
            <a:off x="2355056" y="4275056"/>
            <a:ext cx="600715" cy="739342"/>
            <a:chOff x="0" y="0"/>
            <a:chExt cx="660400" cy="812800"/>
          </a:xfrm>
        </p:grpSpPr>
        <p:sp>
          <p:nvSpPr>
            <p:cNvPr id="6" name="Freeform 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7" name="TextBox 7"/>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8" name="Group 8"/>
          <p:cNvGrpSpPr/>
          <p:nvPr/>
        </p:nvGrpSpPr>
        <p:grpSpPr>
          <a:xfrm rot="-10800000">
            <a:off x="2475885" y="4534511"/>
            <a:ext cx="359058" cy="35905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0" name="TextBox 10"/>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nvGrpSpPr>
          <p:cNvPr id="11" name="Group 11"/>
          <p:cNvGrpSpPr/>
          <p:nvPr/>
        </p:nvGrpSpPr>
        <p:grpSpPr>
          <a:xfrm rot="-10800000">
            <a:off x="10595160" y="4275056"/>
            <a:ext cx="600715" cy="739342"/>
            <a:chOff x="0" y="0"/>
            <a:chExt cx="660400" cy="812800"/>
          </a:xfrm>
        </p:grpSpPr>
        <p:sp>
          <p:nvSpPr>
            <p:cNvPr id="12" name="Freeform 12"/>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13" name="TextBox 13"/>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14" name="Group 14"/>
          <p:cNvGrpSpPr/>
          <p:nvPr/>
        </p:nvGrpSpPr>
        <p:grpSpPr>
          <a:xfrm rot="-10800000">
            <a:off x="10715989" y="4534511"/>
            <a:ext cx="359058" cy="3590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6" name="TextBox 16"/>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nvGrpSpPr>
          <p:cNvPr id="17" name="Group 17"/>
          <p:cNvGrpSpPr/>
          <p:nvPr/>
        </p:nvGrpSpPr>
        <p:grpSpPr>
          <a:xfrm rot="-10800000">
            <a:off x="15092101" y="4275056"/>
            <a:ext cx="600715" cy="739342"/>
            <a:chOff x="0" y="0"/>
            <a:chExt cx="660400" cy="812800"/>
          </a:xfrm>
        </p:grpSpPr>
        <p:sp>
          <p:nvSpPr>
            <p:cNvPr id="18" name="Freeform 18"/>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19" name="TextBox 19"/>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20" name="Group 20"/>
          <p:cNvGrpSpPr/>
          <p:nvPr/>
        </p:nvGrpSpPr>
        <p:grpSpPr>
          <a:xfrm rot="-10800000">
            <a:off x="15212930" y="4534511"/>
            <a:ext cx="359058" cy="35905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22" name="TextBox 22"/>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sp>
        <p:nvSpPr>
          <p:cNvPr id="23" name="Freeform 23"/>
          <p:cNvSpPr/>
          <p:nvPr/>
        </p:nvSpPr>
        <p:spPr>
          <a:xfrm>
            <a:off x="1463549" y="2413677"/>
            <a:ext cx="2383731" cy="1854976"/>
          </a:xfrm>
          <a:custGeom>
            <a:avLst/>
            <a:gdLst/>
            <a:ahLst/>
            <a:cxnLst/>
            <a:rect l="l" t="t" r="r" b="b"/>
            <a:pathLst>
              <a:path w="2383731" h="1854976">
                <a:moveTo>
                  <a:pt x="0" y="0"/>
                </a:moveTo>
                <a:lnTo>
                  <a:pt x="2383730" y="0"/>
                </a:lnTo>
                <a:lnTo>
                  <a:pt x="2383730" y="1854975"/>
                </a:lnTo>
                <a:lnTo>
                  <a:pt x="0" y="18549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a:off x="14473403" y="2315305"/>
            <a:ext cx="1838112" cy="1854976"/>
          </a:xfrm>
          <a:custGeom>
            <a:avLst/>
            <a:gdLst/>
            <a:ahLst/>
            <a:cxnLst/>
            <a:rect l="l" t="t" r="r" b="b"/>
            <a:pathLst>
              <a:path w="1838112" h="1854976">
                <a:moveTo>
                  <a:pt x="0" y="0"/>
                </a:moveTo>
                <a:lnTo>
                  <a:pt x="1838112" y="0"/>
                </a:lnTo>
                <a:lnTo>
                  <a:pt x="1838112" y="1854976"/>
                </a:lnTo>
                <a:lnTo>
                  <a:pt x="0" y="18549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5" name="Group 25"/>
          <p:cNvGrpSpPr/>
          <p:nvPr/>
        </p:nvGrpSpPr>
        <p:grpSpPr>
          <a:xfrm rot="-10800000">
            <a:off x="6445948" y="4275056"/>
            <a:ext cx="600715" cy="739342"/>
            <a:chOff x="0" y="0"/>
            <a:chExt cx="660400" cy="812800"/>
          </a:xfrm>
        </p:grpSpPr>
        <p:sp>
          <p:nvSpPr>
            <p:cNvPr id="26" name="Freeform 2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27" name="TextBox 27"/>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28" name="Group 28"/>
          <p:cNvGrpSpPr/>
          <p:nvPr/>
        </p:nvGrpSpPr>
        <p:grpSpPr>
          <a:xfrm rot="-10800000">
            <a:off x="6566777" y="4534511"/>
            <a:ext cx="359058" cy="35905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30" name="TextBox 30"/>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sp>
        <p:nvSpPr>
          <p:cNvPr id="31" name="Freeform 31"/>
          <p:cNvSpPr/>
          <p:nvPr/>
        </p:nvSpPr>
        <p:spPr>
          <a:xfrm>
            <a:off x="10257171" y="2420080"/>
            <a:ext cx="1635751" cy="1854976"/>
          </a:xfrm>
          <a:custGeom>
            <a:avLst/>
            <a:gdLst/>
            <a:ahLst/>
            <a:cxnLst/>
            <a:rect l="l" t="t" r="r" b="b"/>
            <a:pathLst>
              <a:path w="1635751" h="1854976">
                <a:moveTo>
                  <a:pt x="0" y="0"/>
                </a:moveTo>
                <a:lnTo>
                  <a:pt x="1635751" y="0"/>
                </a:lnTo>
                <a:lnTo>
                  <a:pt x="1635751" y="1854976"/>
                </a:lnTo>
                <a:lnTo>
                  <a:pt x="0" y="18549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a:off x="5645490" y="2407273"/>
            <a:ext cx="2201631" cy="1861379"/>
          </a:xfrm>
          <a:custGeom>
            <a:avLst/>
            <a:gdLst/>
            <a:ahLst/>
            <a:cxnLst/>
            <a:rect l="l" t="t" r="r" b="b"/>
            <a:pathLst>
              <a:path w="2201631" h="1861379">
                <a:moveTo>
                  <a:pt x="0" y="0"/>
                </a:moveTo>
                <a:lnTo>
                  <a:pt x="2201631" y="0"/>
                </a:lnTo>
                <a:lnTo>
                  <a:pt x="2201631" y="1861379"/>
                </a:lnTo>
                <a:lnTo>
                  <a:pt x="0" y="186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3" name="TextBox 33"/>
          <p:cNvSpPr txBox="1"/>
          <p:nvPr/>
        </p:nvSpPr>
        <p:spPr>
          <a:xfrm>
            <a:off x="990600" y="5217113"/>
            <a:ext cx="3291528" cy="784860"/>
          </a:xfrm>
          <a:prstGeom prst="rect">
            <a:avLst/>
          </a:prstGeom>
        </p:spPr>
        <p:txBody>
          <a:bodyPr wrap="square" lIns="0" tIns="0" rIns="0" bIns="0" rtlCol="0" anchor="t">
            <a:spAutoFit/>
          </a:bodyPr>
          <a:lstStyle/>
          <a:p>
            <a:pPr algn="ctr">
              <a:lnSpc>
                <a:spcPts val="3000"/>
              </a:lnSpc>
            </a:pPr>
            <a:r>
              <a:rPr lang="en-US" sz="2400" b="1" dirty="0">
                <a:solidFill>
                  <a:srgbClr val="2657C1"/>
                </a:solidFill>
                <a:latin typeface="Poppins Bold"/>
                <a:ea typeface="Poppins Bold"/>
                <a:cs typeface="Poppins Bold"/>
                <a:sym typeface="Poppins Bold"/>
              </a:rPr>
              <a:t>Sustainable Mobility Context</a:t>
            </a:r>
          </a:p>
        </p:txBody>
      </p:sp>
      <p:sp>
        <p:nvSpPr>
          <p:cNvPr id="34" name="TextBox 34"/>
          <p:cNvSpPr txBox="1"/>
          <p:nvPr/>
        </p:nvSpPr>
        <p:spPr>
          <a:xfrm>
            <a:off x="990600" y="6065957"/>
            <a:ext cx="3291528" cy="2869888"/>
          </a:xfrm>
          <a:prstGeom prst="rect">
            <a:avLst/>
          </a:prstGeom>
        </p:spPr>
        <p:txBody>
          <a:bodyPr wrap="square" lIns="0" tIns="0" rIns="0" bIns="0" rtlCol="0" anchor="t">
            <a:spAutoFit/>
          </a:bodyPr>
          <a:lstStyle/>
          <a:p>
            <a:pPr algn="just">
              <a:lnSpc>
                <a:spcPts val="2520"/>
              </a:lnSpc>
            </a:pPr>
            <a:r>
              <a:rPr lang="en-US" sz="1800" dirty="0">
                <a:solidFill>
                  <a:srgbClr val="2657C1"/>
                </a:solidFill>
                <a:latin typeface="Poppins"/>
                <a:ea typeface="Poppins"/>
                <a:cs typeface="Poppins"/>
                <a:sym typeface="Poppins"/>
              </a:rPr>
              <a:t>The study highlights the essential yet overlooked </a:t>
            </a:r>
            <a:r>
              <a:rPr lang="en-US" sz="1800" b="1" dirty="0">
                <a:solidFill>
                  <a:srgbClr val="2657C1"/>
                </a:solidFill>
                <a:latin typeface="Poppins Bold"/>
                <a:ea typeface="Poppins Bold"/>
                <a:cs typeface="Poppins Bold"/>
                <a:sym typeface="Poppins Bold"/>
              </a:rPr>
              <a:t>role of HPR pullers in Kolkata’s sustainable transport system</a:t>
            </a:r>
            <a:r>
              <a:rPr lang="en-US" sz="1800" dirty="0">
                <a:solidFill>
                  <a:srgbClr val="2657C1"/>
                </a:solidFill>
                <a:latin typeface="Poppins"/>
                <a:ea typeface="Poppins"/>
                <a:cs typeface="Poppins"/>
                <a:sym typeface="Poppins"/>
              </a:rPr>
              <a:t>, contributing to urban mobility despite facing severe poverty and health challenges (Tiwari et al., 2016).</a:t>
            </a:r>
          </a:p>
        </p:txBody>
      </p:sp>
      <p:sp>
        <p:nvSpPr>
          <p:cNvPr id="35" name="TextBox 35"/>
          <p:cNvSpPr txBox="1"/>
          <p:nvPr/>
        </p:nvSpPr>
        <p:spPr>
          <a:xfrm>
            <a:off x="1028700" y="1152525"/>
            <a:ext cx="16230600" cy="934720"/>
          </a:xfrm>
          <a:prstGeom prst="rect">
            <a:avLst/>
          </a:prstGeom>
        </p:spPr>
        <p:txBody>
          <a:bodyPr lIns="0" tIns="0" rIns="0" bIns="0" rtlCol="0" anchor="t">
            <a:spAutoFit/>
          </a:bodyPr>
          <a:lstStyle/>
          <a:p>
            <a:pPr algn="ctr">
              <a:lnSpc>
                <a:spcPts val="6439"/>
              </a:lnSpc>
            </a:pPr>
            <a:r>
              <a:rPr lang="en-US" sz="6999" b="1" spc="-139">
                <a:solidFill>
                  <a:srgbClr val="2657C1"/>
                </a:solidFill>
                <a:latin typeface="Poppins Bold"/>
                <a:ea typeface="Poppins Bold"/>
                <a:cs typeface="Poppins Bold"/>
                <a:sym typeface="Poppins Bold"/>
              </a:rPr>
              <a:t>05. Conclusion</a:t>
            </a:r>
          </a:p>
        </p:txBody>
      </p:sp>
      <p:sp>
        <p:nvSpPr>
          <p:cNvPr id="36" name="TextBox 36"/>
          <p:cNvSpPr txBox="1"/>
          <p:nvPr/>
        </p:nvSpPr>
        <p:spPr>
          <a:xfrm>
            <a:off x="4930684" y="5217113"/>
            <a:ext cx="3631243" cy="784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Social Inclusion Imperative</a:t>
            </a:r>
          </a:p>
        </p:txBody>
      </p:sp>
      <p:sp>
        <p:nvSpPr>
          <p:cNvPr id="37" name="TextBox 37"/>
          <p:cNvSpPr txBox="1"/>
          <p:nvPr/>
        </p:nvSpPr>
        <p:spPr>
          <a:xfrm>
            <a:off x="4931479" y="6065957"/>
            <a:ext cx="3631243" cy="2211705"/>
          </a:xfrm>
          <a:prstGeom prst="rect">
            <a:avLst/>
          </a:prstGeom>
        </p:spPr>
        <p:txBody>
          <a:bodyPr lIns="0" tIns="0" rIns="0" bIns="0" rtlCol="0" anchor="t">
            <a:spAutoFit/>
          </a:bodyPr>
          <a:lstStyle/>
          <a:p>
            <a:pPr algn="just">
              <a:lnSpc>
                <a:spcPts val="2520"/>
              </a:lnSpc>
            </a:pPr>
            <a:r>
              <a:rPr lang="en-US" sz="1800">
                <a:solidFill>
                  <a:srgbClr val="2657C1"/>
                </a:solidFill>
                <a:latin typeface="Poppins"/>
                <a:ea typeface="Poppins"/>
                <a:cs typeface="Poppins"/>
                <a:sym typeface="Poppins"/>
              </a:rPr>
              <a:t>As cities aim for “smart” and sustainable growth, policies must ensure that informal workers like HPR pullers are not excluded from the benefits of modernization and urban development.</a:t>
            </a:r>
          </a:p>
        </p:txBody>
      </p:sp>
      <p:sp>
        <p:nvSpPr>
          <p:cNvPr id="38" name="TextBox 38"/>
          <p:cNvSpPr txBox="1"/>
          <p:nvPr/>
        </p:nvSpPr>
        <p:spPr>
          <a:xfrm>
            <a:off x="9303227" y="5233473"/>
            <a:ext cx="3631243" cy="784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Policy Recommendations</a:t>
            </a:r>
          </a:p>
        </p:txBody>
      </p:sp>
      <p:sp>
        <p:nvSpPr>
          <p:cNvPr id="39" name="TextBox 39"/>
          <p:cNvSpPr txBox="1"/>
          <p:nvPr/>
        </p:nvSpPr>
        <p:spPr>
          <a:xfrm>
            <a:off x="9303227" y="6065957"/>
            <a:ext cx="3631243" cy="2526030"/>
          </a:xfrm>
          <a:prstGeom prst="rect">
            <a:avLst/>
          </a:prstGeom>
        </p:spPr>
        <p:txBody>
          <a:bodyPr lIns="0" tIns="0" rIns="0" bIns="0" rtlCol="0" anchor="t">
            <a:spAutoFit/>
          </a:bodyPr>
          <a:lstStyle/>
          <a:p>
            <a:pPr algn="just">
              <a:lnSpc>
                <a:spcPts val="2520"/>
              </a:lnSpc>
            </a:pPr>
            <a:r>
              <a:rPr lang="en-US" sz="1800">
                <a:solidFill>
                  <a:srgbClr val="2657C1"/>
                </a:solidFill>
                <a:latin typeface="Poppins"/>
                <a:ea typeface="Poppins"/>
                <a:cs typeface="Poppins"/>
                <a:sym typeface="Poppins"/>
              </a:rPr>
              <a:t>Propose financial inclusion through low-interest loans, skill training for e-rickshaw transition, and integration into welfare schemes like Pradhan Mantri Shram Yogi Maandhan with access to free health checkups (CSC, 2019).</a:t>
            </a:r>
          </a:p>
        </p:txBody>
      </p:sp>
      <p:sp>
        <p:nvSpPr>
          <p:cNvPr id="40" name="TextBox 40"/>
          <p:cNvSpPr txBox="1"/>
          <p:nvPr/>
        </p:nvSpPr>
        <p:spPr>
          <a:xfrm>
            <a:off x="13628057" y="5338248"/>
            <a:ext cx="3669343" cy="374718"/>
          </a:xfrm>
          <a:prstGeom prst="rect">
            <a:avLst/>
          </a:prstGeom>
        </p:spPr>
        <p:txBody>
          <a:bodyPr wrap="square" lIns="0" tIns="0" rIns="0" bIns="0" rtlCol="0" anchor="t">
            <a:spAutoFit/>
          </a:bodyPr>
          <a:lstStyle/>
          <a:p>
            <a:pPr algn="ctr">
              <a:lnSpc>
                <a:spcPts val="3000"/>
              </a:lnSpc>
            </a:pPr>
            <a:r>
              <a:rPr lang="en-US" sz="2400" b="1" dirty="0">
                <a:solidFill>
                  <a:srgbClr val="2657C1"/>
                </a:solidFill>
                <a:latin typeface="Poppins Bold"/>
                <a:ea typeface="Poppins Bold"/>
                <a:cs typeface="Poppins Bold"/>
                <a:sym typeface="Poppins Bold"/>
              </a:rPr>
              <a:t>Alignment with SDG 8</a:t>
            </a:r>
          </a:p>
        </p:txBody>
      </p:sp>
      <p:sp>
        <p:nvSpPr>
          <p:cNvPr id="41" name="TextBox 41"/>
          <p:cNvSpPr txBox="1"/>
          <p:nvPr/>
        </p:nvSpPr>
        <p:spPr>
          <a:xfrm>
            <a:off x="13628057" y="6065957"/>
            <a:ext cx="3669343" cy="2526030"/>
          </a:xfrm>
          <a:prstGeom prst="rect">
            <a:avLst/>
          </a:prstGeom>
        </p:spPr>
        <p:txBody>
          <a:bodyPr wrap="square" lIns="0" tIns="0" rIns="0" bIns="0" rtlCol="0" anchor="t">
            <a:spAutoFit/>
          </a:bodyPr>
          <a:lstStyle/>
          <a:p>
            <a:pPr algn="just">
              <a:lnSpc>
                <a:spcPts val="2520"/>
              </a:lnSpc>
            </a:pPr>
            <a:r>
              <a:rPr lang="en-US" sz="1800" dirty="0">
                <a:solidFill>
                  <a:srgbClr val="2657C1"/>
                </a:solidFill>
                <a:latin typeface="Poppins"/>
                <a:ea typeface="Poppins"/>
                <a:cs typeface="Poppins"/>
                <a:sym typeface="Poppins"/>
              </a:rPr>
              <a:t>These measures promote decent work, economic growth, and worker dignity while addressing data limitations and encouraging future research for inclusive transport policy (UN, 2015; </a:t>
            </a:r>
            <a:r>
              <a:rPr lang="en-US" sz="1800" dirty="0" err="1">
                <a:solidFill>
                  <a:srgbClr val="2657C1"/>
                </a:solidFill>
                <a:latin typeface="Poppins"/>
                <a:ea typeface="Poppins"/>
                <a:cs typeface="Poppins"/>
                <a:sym typeface="Poppins"/>
              </a:rPr>
              <a:t>Boström</a:t>
            </a:r>
            <a:r>
              <a:rPr lang="en-US" sz="1800" dirty="0">
                <a:solidFill>
                  <a:srgbClr val="2657C1"/>
                </a:solidFill>
                <a:latin typeface="Poppins"/>
                <a:ea typeface="Poppins"/>
                <a:cs typeface="Poppins"/>
                <a:sym typeface="Poppins"/>
              </a:rPr>
              <a:t> et al., 1993; Goyder et al., 2002).</a:t>
            </a:r>
          </a:p>
        </p:txBody>
      </p:sp>
      <p:sp>
        <p:nvSpPr>
          <p:cNvPr id="42" name="TextBox 42"/>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13 | PAPER ID: 1157</a:t>
            </a:r>
          </a:p>
        </p:txBody>
      </p:sp>
      <p:sp>
        <p:nvSpPr>
          <p:cNvPr id="43" name="Freeform 43"/>
          <p:cNvSpPr/>
          <p:nvPr/>
        </p:nvSpPr>
        <p:spPr>
          <a:xfrm>
            <a:off x="13578014" y="8190032"/>
            <a:ext cx="8491786" cy="8491786"/>
          </a:xfrm>
          <a:custGeom>
            <a:avLst/>
            <a:gdLst/>
            <a:ahLst/>
            <a:cxnLst/>
            <a:rect l="l" t="t" r="r" b="b"/>
            <a:pathLst>
              <a:path w="8491786" h="8491786">
                <a:moveTo>
                  <a:pt x="0" y="0"/>
                </a:moveTo>
                <a:lnTo>
                  <a:pt x="8491786" y="0"/>
                </a:lnTo>
                <a:lnTo>
                  <a:pt x="8491786" y="8491786"/>
                </a:lnTo>
                <a:lnTo>
                  <a:pt x="0" y="8491786"/>
                </a:lnTo>
                <a:lnTo>
                  <a:pt x="0" y="0"/>
                </a:lnTo>
                <a:close/>
              </a:path>
            </a:pathLst>
          </a:custGeom>
          <a:blipFill>
            <a:blip r:embed="rId10"/>
            <a:stretch>
              <a:fillRect/>
            </a:stretch>
          </a:blipFill>
        </p:spPr>
      </p:sp>
      <p:sp>
        <p:nvSpPr>
          <p:cNvPr id="44" name="Freeform 44"/>
          <p:cNvSpPr/>
          <p:nvPr/>
        </p:nvSpPr>
        <p:spPr>
          <a:xfrm rot="-10800000">
            <a:off x="-1720530" y="-1503057"/>
            <a:ext cx="4253565" cy="4253565"/>
          </a:xfrm>
          <a:custGeom>
            <a:avLst/>
            <a:gdLst/>
            <a:ahLst/>
            <a:cxnLst/>
            <a:rect l="l" t="t" r="r" b="b"/>
            <a:pathLst>
              <a:path w="4253565" h="4253565">
                <a:moveTo>
                  <a:pt x="0" y="0"/>
                </a:moveTo>
                <a:lnTo>
                  <a:pt x="4253565" y="0"/>
                </a:lnTo>
                <a:lnTo>
                  <a:pt x="4253565" y="4253565"/>
                </a:lnTo>
                <a:lnTo>
                  <a:pt x="0" y="4253565"/>
                </a:lnTo>
                <a:lnTo>
                  <a:pt x="0" y="0"/>
                </a:lnTo>
                <a:close/>
              </a:path>
            </a:pathLst>
          </a:custGeom>
          <a:blipFill>
            <a:blip r:embed="rId10">
              <a:alphaModFix amt="64000"/>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0600" y="973875"/>
            <a:ext cx="16306800" cy="866840"/>
          </a:xfrm>
          <a:prstGeom prst="rect">
            <a:avLst/>
          </a:prstGeom>
        </p:spPr>
        <p:txBody>
          <a:bodyPr wrap="square" lIns="0" tIns="0" rIns="0" bIns="0" rtlCol="0" anchor="ctr">
            <a:spAutoFit/>
          </a:bodyPr>
          <a:lstStyle/>
          <a:p>
            <a:pPr algn="ctr">
              <a:lnSpc>
                <a:spcPts val="6439"/>
              </a:lnSpc>
            </a:pPr>
            <a:r>
              <a:rPr lang="en-US" sz="6999" b="1" spc="-139">
                <a:solidFill>
                  <a:srgbClr val="2657C1"/>
                </a:solidFill>
                <a:latin typeface="Poppins Bold"/>
                <a:ea typeface="Poppins Bold"/>
                <a:cs typeface="Poppins Bold"/>
                <a:sym typeface="Poppins Bold"/>
              </a:rPr>
              <a:t>References</a:t>
            </a:r>
          </a:p>
        </p:txBody>
      </p:sp>
      <p:sp>
        <p:nvSpPr>
          <p:cNvPr id="3" name="TextBox 3"/>
          <p:cNvSpPr txBox="1"/>
          <p:nvPr/>
        </p:nvSpPr>
        <p:spPr>
          <a:xfrm>
            <a:off x="990600" y="1860970"/>
            <a:ext cx="16306800" cy="7477125"/>
          </a:xfrm>
          <a:prstGeom prst="rect">
            <a:avLst/>
          </a:prstGeom>
        </p:spPr>
        <p:txBody>
          <a:bodyPr wrap="square" lIns="0" tIns="0" rIns="0" bIns="0" rtlCol="0" anchor="t">
            <a:spAutoFit/>
          </a:bodyPr>
          <a:lstStyle/>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Bagchi</a:t>
            </a:r>
            <a:r>
              <a:rPr lang="en-US" sz="1500" spc="-30" dirty="0">
                <a:solidFill>
                  <a:srgbClr val="3975D3"/>
                </a:solidFill>
                <a:latin typeface="Poppins"/>
                <a:ea typeface="Poppins"/>
                <a:cs typeface="Poppins"/>
                <a:sym typeface="Poppins"/>
              </a:rPr>
              <a:t>, S. (2017). Contextualizing Identity and Exclusion and the Unheard Voices of Kolkata’s Migrant Hand-rickshaw pullers. Contemporary Voice of Dalit, 9(2), 171–183.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Bagul</a:t>
            </a:r>
            <a:r>
              <a:rPr lang="en-US" sz="1500" spc="-30" dirty="0">
                <a:solidFill>
                  <a:srgbClr val="3975D3"/>
                </a:solidFill>
                <a:latin typeface="Poppins"/>
                <a:ea typeface="Poppins"/>
                <a:cs typeface="Poppins"/>
                <a:sym typeface="Poppins"/>
              </a:rPr>
              <a:t>, T. R., Patil, K., </a:t>
            </a:r>
            <a:r>
              <a:rPr lang="en-US" sz="1500" spc="-30" dirty="0" err="1">
                <a:solidFill>
                  <a:srgbClr val="3975D3"/>
                </a:solidFill>
                <a:latin typeface="Poppins"/>
                <a:ea typeface="Poppins"/>
                <a:cs typeface="Poppins"/>
                <a:sym typeface="Poppins"/>
              </a:rPr>
              <a:t>Kote</a:t>
            </a:r>
            <a:r>
              <a:rPr lang="en-US" sz="1500" spc="-30" dirty="0">
                <a:solidFill>
                  <a:srgbClr val="3975D3"/>
                </a:solidFill>
                <a:latin typeface="Poppins"/>
                <a:ea typeface="Poppins"/>
                <a:cs typeface="Poppins"/>
                <a:sym typeface="Poppins"/>
              </a:rPr>
              <a:t>, A., </a:t>
            </a:r>
            <a:r>
              <a:rPr lang="en-US" sz="1500" spc="-30" dirty="0" err="1">
                <a:solidFill>
                  <a:srgbClr val="3975D3"/>
                </a:solidFill>
                <a:latin typeface="Poppins"/>
                <a:ea typeface="Poppins"/>
                <a:cs typeface="Poppins"/>
                <a:sym typeface="Poppins"/>
              </a:rPr>
              <a:t>Balpgold</a:t>
            </a:r>
            <a:r>
              <a:rPr lang="en-US" sz="1500" spc="-30" dirty="0">
                <a:solidFill>
                  <a:srgbClr val="3975D3"/>
                </a:solidFill>
                <a:latin typeface="Poppins"/>
                <a:ea typeface="Poppins"/>
                <a:cs typeface="Poppins"/>
                <a:sym typeface="Poppins"/>
              </a:rPr>
              <a:t>, B. S., </a:t>
            </a:r>
            <a:r>
              <a:rPr lang="en-US" sz="1500" spc="-30" dirty="0" err="1">
                <a:solidFill>
                  <a:srgbClr val="3975D3"/>
                </a:solidFill>
                <a:latin typeface="Poppins"/>
                <a:ea typeface="Poppins"/>
                <a:cs typeface="Poppins"/>
                <a:sym typeface="Poppins"/>
              </a:rPr>
              <a:t>Kumare</a:t>
            </a:r>
            <a:r>
              <a:rPr lang="en-US" sz="1500" spc="-30" dirty="0">
                <a:solidFill>
                  <a:srgbClr val="3975D3"/>
                </a:solidFill>
                <a:latin typeface="Poppins"/>
                <a:ea typeface="Poppins"/>
                <a:cs typeface="Poppins"/>
                <a:sym typeface="Poppins"/>
              </a:rPr>
              <a:t>, R., &amp; Kumar, R. (2018). Analysis of Autorickshaw as an Intermediate Paratransit system AISSMS College of Engineering Pune. 118(24), 1–10.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Bisht, L. S., &amp; Ahmed, M. A. (2015). Socio Economic Characteristics of Autorickshaw Operators in </a:t>
            </a:r>
            <a:r>
              <a:rPr lang="en-US" sz="1500" spc="-30" dirty="0" err="1">
                <a:solidFill>
                  <a:srgbClr val="3975D3"/>
                </a:solidFill>
                <a:latin typeface="Poppins"/>
                <a:ea typeface="Poppins"/>
                <a:cs typeface="Poppins"/>
                <a:sym typeface="Poppins"/>
              </a:rPr>
              <a:t>Silchar</a:t>
            </a:r>
            <a:r>
              <a:rPr lang="en-US" sz="1500" spc="-30" dirty="0">
                <a:solidFill>
                  <a:srgbClr val="3975D3"/>
                </a:solidFill>
                <a:latin typeface="Poppins"/>
                <a:ea typeface="Poppins"/>
                <a:cs typeface="Poppins"/>
                <a:sym typeface="Poppins"/>
              </a:rPr>
              <a:t>. IOSR Journal of Mechanical and Civil Engineering, 48(July), 48–53. www.iosrjournals.org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Boström</a:t>
            </a:r>
            <a:r>
              <a:rPr lang="en-US" sz="1500" spc="-30" dirty="0">
                <a:solidFill>
                  <a:srgbClr val="3975D3"/>
                </a:solidFill>
                <a:latin typeface="Poppins"/>
                <a:ea typeface="Poppins"/>
                <a:cs typeface="Poppins"/>
                <a:sym typeface="Poppins"/>
              </a:rPr>
              <a:t>, G., </a:t>
            </a:r>
            <a:r>
              <a:rPr lang="en-US" sz="1500" spc="-30" dirty="0" err="1">
                <a:solidFill>
                  <a:srgbClr val="3975D3"/>
                </a:solidFill>
                <a:latin typeface="Poppins"/>
                <a:ea typeface="Poppins"/>
                <a:cs typeface="Poppins"/>
                <a:sym typeface="Poppins"/>
              </a:rPr>
              <a:t>Hallqvist</a:t>
            </a:r>
            <a:r>
              <a:rPr lang="en-US" sz="1500" spc="-30" dirty="0">
                <a:solidFill>
                  <a:srgbClr val="3975D3"/>
                </a:solidFill>
                <a:latin typeface="Poppins"/>
                <a:ea typeface="Poppins"/>
                <a:cs typeface="Poppins"/>
                <a:sym typeface="Poppins"/>
              </a:rPr>
              <a:t>, J., Haglund, </a:t>
            </a:r>
            <a:r>
              <a:rPr lang="en-US" sz="1500" spc="-30" dirty="0" err="1">
                <a:solidFill>
                  <a:srgbClr val="3975D3"/>
                </a:solidFill>
                <a:latin typeface="Poppins"/>
                <a:ea typeface="Poppins"/>
                <a:cs typeface="Poppins"/>
                <a:sym typeface="Poppins"/>
              </a:rPr>
              <a:t>bo</a:t>
            </a:r>
            <a:r>
              <a:rPr lang="en-US" sz="1500" spc="-30" dirty="0">
                <a:solidFill>
                  <a:srgbClr val="3975D3"/>
                </a:solidFill>
                <a:latin typeface="Poppins"/>
                <a:ea typeface="Poppins"/>
                <a:cs typeface="Poppins"/>
                <a:sym typeface="Poppins"/>
              </a:rPr>
              <a:t> J. a., </a:t>
            </a:r>
            <a:r>
              <a:rPr lang="en-US" sz="1500" spc="-30" dirty="0" err="1">
                <a:solidFill>
                  <a:srgbClr val="3975D3"/>
                </a:solidFill>
                <a:latin typeface="Poppins"/>
                <a:ea typeface="Poppins"/>
                <a:cs typeface="Poppins"/>
                <a:sym typeface="Poppins"/>
              </a:rPr>
              <a:t>Romelsjö</a:t>
            </a:r>
            <a:r>
              <a:rPr lang="en-US" sz="1500" spc="-30" dirty="0">
                <a:solidFill>
                  <a:srgbClr val="3975D3"/>
                </a:solidFill>
                <a:latin typeface="Poppins"/>
                <a:ea typeface="Poppins"/>
                <a:cs typeface="Poppins"/>
                <a:sym typeface="Poppins"/>
              </a:rPr>
              <a:t>, A., </a:t>
            </a:r>
            <a:r>
              <a:rPr lang="en-US" sz="1500" spc="-30" dirty="0" err="1">
                <a:solidFill>
                  <a:srgbClr val="3975D3"/>
                </a:solidFill>
                <a:latin typeface="Poppins"/>
                <a:ea typeface="Poppins"/>
                <a:cs typeface="Poppins"/>
                <a:sym typeface="Poppins"/>
              </a:rPr>
              <a:t>Svanström</a:t>
            </a:r>
            <a:r>
              <a:rPr lang="en-US" sz="1500" spc="-30" dirty="0">
                <a:solidFill>
                  <a:srgbClr val="3975D3"/>
                </a:solidFill>
                <a:latin typeface="Poppins"/>
                <a:ea typeface="Poppins"/>
                <a:cs typeface="Poppins"/>
                <a:sym typeface="Poppins"/>
              </a:rPr>
              <a:t>, L., &amp; </a:t>
            </a:r>
            <a:r>
              <a:rPr lang="en-US" sz="1500" spc="-30" dirty="0" err="1">
                <a:solidFill>
                  <a:srgbClr val="3975D3"/>
                </a:solidFill>
                <a:latin typeface="Poppins"/>
                <a:ea typeface="Poppins"/>
                <a:cs typeface="Poppins"/>
                <a:sym typeface="Poppins"/>
              </a:rPr>
              <a:t>Diderichsen</a:t>
            </a:r>
            <a:r>
              <a:rPr lang="en-US" sz="1500" spc="-30" dirty="0">
                <a:solidFill>
                  <a:srgbClr val="3975D3"/>
                </a:solidFill>
                <a:latin typeface="Poppins"/>
                <a:ea typeface="Poppins"/>
                <a:cs typeface="Poppins"/>
                <a:sym typeface="Poppins"/>
              </a:rPr>
              <a:t>, F. (1993). Socioeconomic Differences in Smoking in an Urban Swedish Population: The bias introduced by non-participation in a mailed questionnaire. Scandinavian Journal of Public Health, 21(2), 77–82. https://doi.org/10.1177/140349489302100204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Cervero, R. (2000). Informal transport in the developing world. Un-habitat.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Cervero, R., &amp; Golub, A. (2007). Informal transport: A global perspective. Transport Policy, 14(6), 445–457. https://doi.org/10.1016/j.tranpol.2007.04.011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Cochran, W. G. (1977). Sampling techniques (3rd ed.). John Wiley &amp; Sons.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Cohen, L., Manion, L., &amp; Morrison, K. (2017). Questionnaires. In Research methods in education (pp. 471–505). Routledge.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CSC. (2019). FAQ: PMSYM [PDF]. Common Service Centres (CSC). https://csc.gov.in/notification/FAQ%20PMSYM.PDF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DGE. (2024). Employment and Unemployment Scenario of India. https://dge.gov.in/dge/sites/default/files/2024 06/Employment_Situation_in_India_April2024.pdf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ESCAP. (2021). Sustainable Urban Transport in the Asia-Pacific Region for the 2030 Agenda: Recommendations towards safe, green, smart and inclusive urban transport.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Gadepalli, R., Bansal, P., Tiwari, G., &amp; </a:t>
            </a:r>
            <a:r>
              <a:rPr lang="en-US" sz="1500" spc="-30" dirty="0" err="1">
                <a:solidFill>
                  <a:srgbClr val="3975D3"/>
                </a:solidFill>
                <a:latin typeface="Poppins"/>
                <a:ea typeface="Poppins"/>
                <a:cs typeface="Poppins"/>
                <a:sym typeface="Poppins"/>
              </a:rPr>
              <a:t>Bolia</a:t>
            </a:r>
            <a:r>
              <a:rPr lang="en-US" sz="1500" spc="-30" dirty="0">
                <a:solidFill>
                  <a:srgbClr val="3975D3"/>
                </a:solidFill>
                <a:latin typeface="Poppins"/>
                <a:ea typeface="Poppins"/>
                <a:cs typeface="Poppins"/>
                <a:sym typeface="Poppins"/>
              </a:rPr>
              <a:t>, N. (2024). A tactical planning framework to integrate paratransit with formal public transport systems. Transportation Research Part D: Transport and Environment, 136(September), 104438. https://doi.org/10.1016/j.trd.2024.104438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Gadepalli, R., Tiwari, G., &amp; </a:t>
            </a:r>
            <a:r>
              <a:rPr lang="en-US" sz="1500" spc="-30" dirty="0" err="1">
                <a:solidFill>
                  <a:srgbClr val="3975D3"/>
                </a:solidFill>
                <a:latin typeface="Poppins"/>
                <a:ea typeface="Poppins"/>
                <a:cs typeface="Poppins"/>
                <a:sym typeface="Poppins"/>
              </a:rPr>
              <a:t>Bolia</a:t>
            </a:r>
            <a:r>
              <a:rPr lang="en-US" sz="1500" spc="-30" dirty="0">
                <a:solidFill>
                  <a:srgbClr val="3975D3"/>
                </a:solidFill>
                <a:latin typeface="Poppins"/>
                <a:ea typeface="Poppins"/>
                <a:cs typeface="Poppins"/>
                <a:sym typeface="Poppins"/>
              </a:rPr>
              <a:t>, N. (2020). Role of user’s socio-economic and travel characteristics in mode choice between city bus and informal transit services: Lessons from household surveys in Visakhapatnam, India. Journal of Transport Geography, 88(October 2017), 102307. https://doi.org/10.1016/j.jtrangeo.2018.08.017</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Ghosh, B., &amp; </a:t>
            </a:r>
            <a:r>
              <a:rPr lang="en-US" sz="1500" spc="-30" dirty="0" err="1">
                <a:solidFill>
                  <a:srgbClr val="3975D3"/>
                </a:solidFill>
                <a:latin typeface="Poppins"/>
                <a:ea typeface="Poppins"/>
                <a:cs typeface="Poppins"/>
                <a:sym typeface="Poppins"/>
              </a:rPr>
              <a:t>Schot</a:t>
            </a:r>
            <a:r>
              <a:rPr lang="en-US" sz="1500" spc="-30" dirty="0">
                <a:solidFill>
                  <a:srgbClr val="3975D3"/>
                </a:solidFill>
                <a:latin typeface="Poppins"/>
                <a:ea typeface="Poppins"/>
                <a:cs typeface="Poppins"/>
                <a:sym typeface="Poppins"/>
              </a:rPr>
              <a:t>, J. (2019). Towards a novel regime change framework: Studying mobility transitions in public transport regimes in an Indian megacity. Energy Research \&amp; Social Science, 51, 82–95.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Goyder, J., Warriner, K., &amp; Miller, S. (2002). Evaluating Socio-Economic Status (SES) Bias in Survey Nonresponse. Journal of Official Statistics, 18(1), 1–11.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Harding, S. E., Badami, M. G., Reynolds, C. C. O., &amp; </a:t>
            </a:r>
            <a:r>
              <a:rPr lang="en-US" sz="1500" spc="-30" dirty="0" err="1">
                <a:solidFill>
                  <a:srgbClr val="3975D3"/>
                </a:solidFill>
                <a:latin typeface="Poppins"/>
                <a:ea typeface="Poppins"/>
                <a:cs typeface="Poppins"/>
                <a:sym typeface="Poppins"/>
              </a:rPr>
              <a:t>Kandlikar</a:t>
            </a:r>
            <a:r>
              <a:rPr lang="en-US" sz="1500" spc="-30" dirty="0">
                <a:solidFill>
                  <a:srgbClr val="3975D3"/>
                </a:solidFill>
                <a:latin typeface="Poppins"/>
                <a:ea typeface="Poppins"/>
                <a:cs typeface="Poppins"/>
                <a:sym typeface="Poppins"/>
              </a:rPr>
              <a:t>, M. (2016). Auto-rickshaws in Indian cities: Public perceptions and operational realities. Transport Policy, 52, 143–152. https://doi.org/10.1016/j.tranpol.2016.07.013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Harding, S., &amp; </a:t>
            </a:r>
            <a:r>
              <a:rPr lang="en-US" sz="1500" spc="-30" dirty="0" err="1">
                <a:solidFill>
                  <a:srgbClr val="3975D3"/>
                </a:solidFill>
                <a:latin typeface="Poppins"/>
                <a:ea typeface="Poppins"/>
                <a:cs typeface="Poppins"/>
                <a:sym typeface="Poppins"/>
              </a:rPr>
              <a:t>Rojesh</a:t>
            </a:r>
            <a:r>
              <a:rPr lang="en-US" sz="1500" spc="-30" dirty="0">
                <a:solidFill>
                  <a:srgbClr val="3975D3"/>
                </a:solidFill>
                <a:latin typeface="Poppins"/>
                <a:ea typeface="Poppins"/>
                <a:cs typeface="Poppins"/>
                <a:sym typeface="Poppins"/>
              </a:rPr>
              <a:t>, S. (2014). Battery Rickshaws in New. 49(35), 43–47.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Hasan Khan, J., &amp; Hassan, T. (2010). SOCIO-ECONOMIC PROFILE OF CYCLE RICKSHAW PULLERS: A CASE STUDY Introduction. European Scientific Journal January Edition, 8(1), 310–330.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Hemingway, H., Nicholson, A., Stafford, M., Roberts, R., &amp; Marmot, M. (1997). The impact of socioeconomic status on health functioning as assessed by the SF-36 questionnaire: The Whitehall II study. American Journal of Public Health, 87(9), 1484–1490. https://doi.org/10.2105/AJPH.87.9.1484</a:t>
            </a:r>
          </a:p>
        </p:txBody>
      </p:sp>
      <p:sp>
        <p:nvSpPr>
          <p:cNvPr id="4" name="TextBox 4"/>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a:solidFill>
                  <a:srgbClr val="0054D9"/>
                </a:solidFill>
                <a:latin typeface="Poppins Bold Italics"/>
                <a:ea typeface="Poppins Bold Italics"/>
                <a:cs typeface="Poppins Bold Italics"/>
                <a:sym typeface="Poppins Bold Italics"/>
              </a:rPr>
              <a:t>PAPER ID: 1157 | Page 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0600" y="2048557"/>
            <a:ext cx="16306800" cy="7210425"/>
          </a:xfrm>
          <a:prstGeom prst="rect">
            <a:avLst/>
          </a:prstGeom>
        </p:spPr>
        <p:txBody>
          <a:bodyPr wrap="square" lIns="0" tIns="0" rIns="0" bIns="0" rtlCol="0" anchor="t">
            <a:spAutoFit/>
          </a:bodyPr>
          <a:lstStyle/>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Hyrapiet</a:t>
            </a:r>
            <a:r>
              <a:rPr lang="en-US" sz="1500" spc="-30" dirty="0">
                <a:solidFill>
                  <a:srgbClr val="3975D3"/>
                </a:solidFill>
                <a:latin typeface="Poppins"/>
                <a:ea typeface="Poppins"/>
                <a:cs typeface="Poppins"/>
                <a:sym typeface="Poppins"/>
              </a:rPr>
              <a:t>, S., &amp; Greiner, A. L. (2012). Calcutta’s Hand-Pulled </a:t>
            </a:r>
            <a:r>
              <a:rPr lang="en-US" sz="1500" spc="-30" dirty="0" err="1">
                <a:solidFill>
                  <a:srgbClr val="3975D3"/>
                </a:solidFill>
                <a:latin typeface="Poppins"/>
                <a:ea typeface="Poppins"/>
                <a:cs typeface="Poppins"/>
                <a:sym typeface="Poppins"/>
              </a:rPr>
              <a:t>Richshaws</a:t>
            </a:r>
            <a:r>
              <a:rPr lang="en-US" sz="1500" spc="-30" dirty="0">
                <a:solidFill>
                  <a:srgbClr val="3975D3"/>
                </a:solidFill>
                <a:latin typeface="Poppins"/>
                <a:ea typeface="Poppins"/>
                <a:cs typeface="Poppins"/>
                <a:sym typeface="Poppins"/>
              </a:rPr>
              <a:t>: Cultural Politics and Place Making in a Globalizing City. The Geographical Review, 102(4), 407–426. https://doi.org/https://doi.org/10.1111/j.1931 0846.2012.00167.x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ILO. (2024). India Employment Report 2024: Youth employment, education and skills. https://www.ilo.org/wcmsp5/groups/public/—</a:t>
            </a:r>
            <a:r>
              <a:rPr lang="en-US" sz="1500" spc="-30" dirty="0" err="1">
                <a:solidFill>
                  <a:srgbClr val="3975D3"/>
                </a:solidFill>
                <a:latin typeface="Poppins"/>
                <a:ea typeface="Poppins"/>
                <a:cs typeface="Poppins"/>
                <a:sym typeface="Poppins"/>
              </a:rPr>
              <a:t>asia</a:t>
            </a:r>
            <a:r>
              <a:rPr lang="en-US" sz="1500" spc="-30" dirty="0">
                <a:solidFill>
                  <a:srgbClr val="3975D3"/>
                </a:solidFill>
                <a:latin typeface="Poppins"/>
                <a:ea typeface="Poppins"/>
                <a:cs typeface="Poppins"/>
                <a:sym typeface="Poppins"/>
              </a:rPr>
              <a:t>/—</a:t>
            </a:r>
            <a:r>
              <a:rPr lang="en-US" sz="1500" spc="-30" dirty="0" err="1">
                <a:solidFill>
                  <a:srgbClr val="3975D3"/>
                </a:solidFill>
                <a:latin typeface="Poppins"/>
                <a:ea typeface="Poppins"/>
                <a:cs typeface="Poppins"/>
                <a:sym typeface="Poppins"/>
              </a:rPr>
              <a:t>ro-bangkok</a:t>
            </a:r>
            <a:r>
              <a:rPr lang="en-US" sz="1500" spc="-30" dirty="0">
                <a:solidFill>
                  <a:srgbClr val="3975D3"/>
                </a:solidFill>
                <a:latin typeface="Poppins"/>
                <a:ea typeface="Poppins"/>
                <a:cs typeface="Poppins"/>
                <a:sym typeface="Poppins"/>
              </a:rPr>
              <a:t>/—</a:t>
            </a:r>
            <a:r>
              <a:rPr lang="en-US" sz="1500" spc="-30" dirty="0" err="1">
                <a:solidFill>
                  <a:srgbClr val="3975D3"/>
                </a:solidFill>
                <a:latin typeface="Poppins"/>
                <a:ea typeface="Poppins"/>
                <a:cs typeface="Poppins"/>
                <a:sym typeface="Poppins"/>
              </a:rPr>
              <a:t>sro</a:t>
            </a:r>
            <a:r>
              <a:rPr lang="en-US" sz="1500" spc="-30" dirty="0">
                <a:solidFill>
                  <a:srgbClr val="3975D3"/>
                </a:solidFill>
                <a:latin typeface="Poppins"/>
                <a:ea typeface="Poppins"/>
                <a:cs typeface="Poppins"/>
                <a:sym typeface="Poppins"/>
              </a:rPr>
              <a:t> </a:t>
            </a:r>
            <a:r>
              <a:rPr lang="en-US" sz="1500" spc="-30" dirty="0" err="1">
                <a:solidFill>
                  <a:srgbClr val="3975D3"/>
                </a:solidFill>
                <a:latin typeface="Poppins"/>
                <a:ea typeface="Poppins"/>
                <a:cs typeface="Poppins"/>
                <a:sym typeface="Poppins"/>
              </a:rPr>
              <a:t>new_delhi</a:t>
            </a:r>
            <a:r>
              <a:rPr lang="en-US" sz="1500" spc="-30" dirty="0">
                <a:solidFill>
                  <a:srgbClr val="3975D3"/>
                </a:solidFill>
                <a:latin typeface="Poppins"/>
                <a:ea typeface="Poppins"/>
                <a:cs typeface="Poppins"/>
                <a:sym typeface="Poppins"/>
              </a:rPr>
              <a:t>/documents/publication/wcms_921154.pdf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Jaiswal, A., Manoj, M., &amp; Tiwari, G. (2022). A review of studies on service quality of intermediate public transport. IATSS Research, 46(4), 537–546. https://doi.org/10.1016/j.iatssr.2022.09.002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Jaiswal, A., Manoj, M., &amp; Tiwari, G. (2024). Exploring India’s Intermediate Public Transport: A Comprehensive Overview. Transportation in Developing Economies, 10(1), 1–14. https://doi.org/10.1007/s40890-024-00202-4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Jyotika</a:t>
            </a:r>
            <a:r>
              <a:rPr lang="en-US" sz="1500" spc="-30" dirty="0">
                <a:solidFill>
                  <a:srgbClr val="3975D3"/>
                </a:solidFill>
                <a:latin typeface="Poppins"/>
                <a:ea typeface="Poppins"/>
                <a:cs typeface="Poppins"/>
                <a:sym typeface="Poppins"/>
              </a:rPr>
              <a:t>, &amp; Chandiramani, J. (2025). Towards Sustainable Urban Mobility—An Analysis of Electric Rickshaw Ecosystem of Delhi, India. Environment and Urbanization ASIA, 16(1), 159–176.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Kumar, A., Thomas, J., Wadhwa, S. S., Mishra, A., &amp; Dasgupta, S. (2022). The last mile connectivity: Experience of passengers and drivers of E-rickshaws and cycle rickshaws in an Indian city. Case Studies on Transport Policy, 10(2), 948–953. https://doi.org/10.1016/j.cstp.2022.03.008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Maity</a:t>
            </a:r>
            <a:r>
              <a:rPr lang="en-US" sz="1500" spc="-30" dirty="0">
                <a:solidFill>
                  <a:srgbClr val="3975D3"/>
                </a:solidFill>
                <a:latin typeface="Poppins"/>
                <a:ea typeface="Poppins"/>
                <a:cs typeface="Poppins"/>
                <a:sym typeface="Poppins"/>
              </a:rPr>
              <a:t>, S., </a:t>
            </a:r>
            <a:r>
              <a:rPr lang="en-US" sz="1500" spc="-30" dirty="0" err="1">
                <a:solidFill>
                  <a:srgbClr val="3975D3"/>
                </a:solidFill>
                <a:latin typeface="Poppins"/>
                <a:ea typeface="Poppins"/>
                <a:cs typeface="Poppins"/>
                <a:sym typeface="Poppins"/>
              </a:rPr>
              <a:t>Sahu</a:t>
            </a:r>
            <a:r>
              <a:rPr lang="en-US" sz="1500" spc="-30" dirty="0">
                <a:solidFill>
                  <a:srgbClr val="3975D3"/>
                </a:solidFill>
                <a:latin typeface="Poppins"/>
                <a:ea typeface="Poppins"/>
                <a:cs typeface="Poppins"/>
                <a:sym typeface="Poppins"/>
              </a:rPr>
              <a:t>, T. N., &amp; Biswas, D. (2022). Financial Inclusion Through Banking for the Poor: A Study on Cycle Rickshaw Pullers in West Bengal. Management and Labour Studies, 47(4), 431–447. https://doi.org/10.1177/0258042X221106633</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Mohanty, B. K. (2021). Orienting India’s rural youth towards agriculture through multipurpose agricultural interpretation-cum-technical support </a:t>
            </a:r>
            <a:r>
              <a:rPr lang="en-US" sz="1500" spc="-30" dirty="0" err="1">
                <a:solidFill>
                  <a:srgbClr val="3975D3"/>
                </a:solidFill>
                <a:latin typeface="Poppins"/>
                <a:ea typeface="Poppins"/>
                <a:cs typeface="Poppins"/>
                <a:sym typeface="Poppins"/>
              </a:rPr>
              <a:t>centres</a:t>
            </a:r>
            <a:r>
              <a:rPr lang="en-US" sz="1500" spc="-30" dirty="0">
                <a:solidFill>
                  <a:srgbClr val="3975D3"/>
                </a:solidFill>
                <a:latin typeface="Poppins"/>
                <a:ea typeface="Poppins"/>
                <a:cs typeface="Poppins"/>
                <a:sym typeface="Poppins"/>
              </a:rPr>
              <a:t>. Man In India, 101(1–2), 77–90. Serials Publications. https://www.arfjournals.com/image/catalog/Journals%20Papers/MII/2021/No.1-2/05.pdf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Mukherjee, A. K., Chattopadhyay, B., Bhattacharya, S., Roy, S., Sen, S., </a:t>
            </a:r>
            <a:r>
              <a:rPr lang="en-US" sz="1500" spc="-30" dirty="0" err="1">
                <a:solidFill>
                  <a:srgbClr val="3975D3"/>
                </a:solidFill>
                <a:latin typeface="Poppins"/>
                <a:ea typeface="Poppins"/>
                <a:cs typeface="Poppins"/>
                <a:sym typeface="Poppins"/>
              </a:rPr>
              <a:t>Roychowdhury</a:t>
            </a:r>
            <a:r>
              <a:rPr lang="en-US" sz="1500" spc="-30" dirty="0">
                <a:solidFill>
                  <a:srgbClr val="3975D3"/>
                </a:solidFill>
                <a:latin typeface="Poppins"/>
                <a:ea typeface="Poppins"/>
                <a:cs typeface="Poppins"/>
                <a:sym typeface="Poppins"/>
              </a:rPr>
              <a:t>, A., &amp; Sayed, H. (2006). Assessment of occupational exposure and pulmonary function of cycle rickshaw pullers engaged around high traffic areas of Kolkata metropolitan city in India. Epidemiology, 17(6), S517.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Nandhi</a:t>
            </a:r>
            <a:r>
              <a:rPr lang="en-US" sz="1500" spc="-30" dirty="0">
                <a:solidFill>
                  <a:srgbClr val="3975D3"/>
                </a:solidFill>
                <a:latin typeface="Poppins"/>
                <a:ea typeface="Poppins"/>
                <a:cs typeface="Poppins"/>
                <a:sym typeface="Poppins"/>
              </a:rPr>
              <a:t>, M. A. (2011). The Urban Poor and Their Money: A Study of Cycle Rickshaw Pullers in Delhi. In Institute for Financial Management and Research, Centre for Microfinance. http://www.centre-for-microfinance.org/wp content/uploads/attachments/</a:t>
            </a:r>
            <a:r>
              <a:rPr lang="en-US" sz="1500" spc="-30" dirty="0" err="1">
                <a:solidFill>
                  <a:srgbClr val="3975D3"/>
                </a:solidFill>
                <a:latin typeface="Poppins"/>
                <a:ea typeface="Poppins"/>
                <a:cs typeface="Poppins"/>
                <a:sym typeface="Poppins"/>
              </a:rPr>
              <a:t>csy</a:t>
            </a:r>
            <a:r>
              <a:rPr lang="en-US" sz="1500" spc="-30" dirty="0">
                <a:solidFill>
                  <a:srgbClr val="3975D3"/>
                </a:solidFill>
                <a:latin typeface="Poppins"/>
                <a:ea typeface="Poppins"/>
                <a:cs typeface="Poppins"/>
                <a:sym typeface="Poppins"/>
              </a:rPr>
              <a:t>/2257/Rickshaw Pullers Study.pdf</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Oeschger</a:t>
            </a:r>
            <a:r>
              <a:rPr lang="en-US" sz="1500" spc="-30" dirty="0">
                <a:solidFill>
                  <a:srgbClr val="3975D3"/>
                </a:solidFill>
                <a:latin typeface="Poppins"/>
                <a:ea typeface="Poppins"/>
                <a:cs typeface="Poppins"/>
                <a:sym typeface="Poppins"/>
              </a:rPr>
              <a:t>, G., Carroll, P., &amp; Caulfield, B. (2020). </a:t>
            </a:r>
            <a:r>
              <a:rPr lang="en-US" sz="1500" spc="-30" dirty="0" err="1">
                <a:solidFill>
                  <a:srgbClr val="3975D3"/>
                </a:solidFill>
                <a:latin typeface="Poppins"/>
                <a:ea typeface="Poppins"/>
                <a:cs typeface="Poppins"/>
                <a:sym typeface="Poppins"/>
              </a:rPr>
              <a:t>Micromobility</a:t>
            </a:r>
            <a:r>
              <a:rPr lang="en-US" sz="1500" spc="-30" dirty="0">
                <a:solidFill>
                  <a:srgbClr val="3975D3"/>
                </a:solidFill>
                <a:latin typeface="Poppins"/>
                <a:ea typeface="Poppins"/>
                <a:cs typeface="Poppins"/>
                <a:sym typeface="Poppins"/>
              </a:rPr>
              <a:t> and public transport integration: The current state of knowledge. Transportation Research Part D: Transport and Environment, 89(November). https://doi.org/10.1016/j.trd.2020.102628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Pascoe, S. J. S., Hargreaves, J. R., </a:t>
            </a:r>
            <a:r>
              <a:rPr lang="en-US" sz="1500" spc="-30" dirty="0" err="1">
                <a:solidFill>
                  <a:srgbClr val="3975D3"/>
                </a:solidFill>
                <a:latin typeface="Poppins"/>
                <a:ea typeface="Poppins"/>
                <a:cs typeface="Poppins"/>
                <a:sym typeface="Poppins"/>
              </a:rPr>
              <a:t>Langhaug</a:t>
            </a:r>
            <a:r>
              <a:rPr lang="en-US" sz="1500" spc="-30" dirty="0">
                <a:solidFill>
                  <a:srgbClr val="3975D3"/>
                </a:solidFill>
                <a:latin typeface="Poppins"/>
                <a:ea typeface="Poppins"/>
                <a:cs typeface="Poppins"/>
                <a:sym typeface="Poppins"/>
              </a:rPr>
              <a:t>, L. F., Hayes, R. J., &amp; Cowan, F. M. (2013). “How Poor Are You?” - A Comparison of Four Questionnaire Delivery Modes for Assessing Socio-Economic Position in Rural Zimbabwe. </a:t>
            </a:r>
            <a:r>
              <a:rPr lang="en-US" sz="1500" spc="-30" dirty="0" err="1">
                <a:solidFill>
                  <a:srgbClr val="3975D3"/>
                </a:solidFill>
                <a:latin typeface="Poppins"/>
                <a:ea typeface="Poppins"/>
                <a:cs typeface="Poppins"/>
                <a:sym typeface="Poppins"/>
              </a:rPr>
              <a:t>PLoS</a:t>
            </a:r>
            <a:r>
              <a:rPr lang="en-US" sz="1500" spc="-30" dirty="0">
                <a:solidFill>
                  <a:srgbClr val="3975D3"/>
                </a:solidFill>
                <a:latin typeface="Poppins"/>
                <a:ea typeface="Poppins"/>
                <a:cs typeface="Poppins"/>
                <a:sym typeface="Poppins"/>
              </a:rPr>
              <a:t> ONE, 8(9). https://doi.org/10.1371/journal.pone.0074977</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Phun</a:t>
            </a:r>
            <a:r>
              <a:rPr lang="en-US" sz="1500" spc="-30" dirty="0">
                <a:solidFill>
                  <a:srgbClr val="3975D3"/>
                </a:solidFill>
                <a:latin typeface="Poppins"/>
                <a:ea typeface="Poppins"/>
                <a:cs typeface="Poppins"/>
                <a:sym typeface="Poppins"/>
              </a:rPr>
              <a:t>, V. K., &amp; </a:t>
            </a:r>
            <a:r>
              <a:rPr lang="en-US" sz="1500" spc="-30" dirty="0" err="1">
                <a:solidFill>
                  <a:srgbClr val="3975D3"/>
                </a:solidFill>
                <a:latin typeface="Poppins"/>
                <a:ea typeface="Poppins"/>
                <a:cs typeface="Poppins"/>
                <a:sym typeface="Poppins"/>
              </a:rPr>
              <a:t>Yai</a:t>
            </a:r>
            <a:r>
              <a:rPr lang="en-US" sz="1500" spc="-30" dirty="0">
                <a:solidFill>
                  <a:srgbClr val="3975D3"/>
                </a:solidFill>
                <a:latin typeface="Poppins"/>
                <a:ea typeface="Poppins"/>
                <a:cs typeface="Poppins"/>
                <a:sym typeface="Poppins"/>
              </a:rPr>
              <a:t>, T. (2016). State of the Art of Paratransit Literatures in Asian Developing Countries. Asian Transport Studies, 4(1), 57–77. https://doi.org/10.11175/eastsats.4.57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PIB. (2024). Central Government Increases Minimum Wages Rates for Worker. PIB.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Pradhan, C. K., Thakur, S., Mukherjee, A. K., &amp; </a:t>
            </a:r>
            <a:r>
              <a:rPr lang="en-US" sz="1500" spc="-30" dirty="0" err="1">
                <a:solidFill>
                  <a:srgbClr val="3975D3"/>
                </a:solidFill>
                <a:latin typeface="Poppins"/>
                <a:ea typeface="Poppins"/>
                <a:cs typeface="Poppins"/>
                <a:sym typeface="Poppins"/>
              </a:rPr>
              <a:t>Roychowdhury</a:t>
            </a:r>
            <a:r>
              <a:rPr lang="en-US" sz="1500" spc="-30" dirty="0">
                <a:solidFill>
                  <a:srgbClr val="3975D3"/>
                </a:solidFill>
                <a:latin typeface="Poppins"/>
                <a:ea typeface="Poppins"/>
                <a:cs typeface="Poppins"/>
                <a:sym typeface="Poppins"/>
              </a:rPr>
              <a:t>, A. (2008). Energy expenditure of cycle rickshaw pullers in different places in India. Ergonomics, 51(9), 1407–1417.</a:t>
            </a:r>
          </a:p>
        </p:txBody>
      </p:sp>
      <p:sp>
        <p:nvSpPr>
          <p:cNvPr id="4" name="TextBox 4"/>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15 | PAPER ID: 1157</a:t>
            </a:r>
          </a:p>
        </p:txBody>
      </p:sp>
      <p:sp>
        <p:nvSpPr>
          <p:cNvPr id="5" name="TextBox 2">
            <a:extLst>
              <a:ext uri="{FF2B5EF4-FFF2-40B4-BE49-F238E27FC236}">
                <a16:creationId xmlns:a16="http://schemas.microsoft.com/office/drawing/2014/main" id="{8A394E7A-E829-4172-A239-187D9A8167A4}"/>
              </a:ext>
            </a:extLst>
          </p:cNvPr>
          <p:cNvSpPr txBox="1"/>
          <p:nvPr/>
        </p:nvSpPr>
        <p:spPr>
          <a:xfrm>
            <a:off x="990600" y="973875"/>
            <a:ext cx="16306800" cy="866840"/>
          </a:xfrm>
          <a:prstGeom prst="rect">
            <a:avLst/>
          </a:prstGeom>
        </p:spPr>
        <p:txBody>
          <a:bodyPr wrap="square" lIns="0" tIns="0" rIns="0" bIns="0" rtlCol="0" anchor="ctr">
            <a:spAutoFit/>
          </a:bodyPr>
          <a:lstStyle/>
          <a:p>
            <a:pPr algn="ctr">
              <a:lnSpc>
                <a:spcPts val="6439"/>
              </a:lnSpc>
            </a:pPr>
            <a:r>
              <a:rPr lang="en-US" sz="6999" b="1" spc="-139">
                <a:solidFill>
                  <a:srgbClr val="2657C1"/>
                </a:solidFill>
                <a:latin typeface="Poppins Bold"/>
                <a:ea typeface="Poppins Bold"/>
                <a:cs typeface="Poppins Bold"/>
                <a:sym typeface="Poppins Bold"/>
              </a:rPr>
              <a:t>References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0600" y="2048557"/>
            <a:ext cx="16306800" cy="7210425"/>
          </a:xfrm>
          <a:prstGeom prst="rect">
            <a:avLst/>
          </a:prstGeom>
        </p:spPr>
        <p:txBody>
          <a:bodyPr wrap="square" lIns="0" tIns="0" rIns="0" bIns="0" rtlCol="0" anchor="t">
            <a:spAutoFit/>
          </a:bodyPr>
          <a:lstStyle/>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Priye</a:t>
            </a:r>
            <a:r>
              <a:rPr lang="en-US" sz="1500" spc="-30" dirty="0">
                <a:solidFill>
                  <a:srgbClr val="3975D3"/>
                </a:solidFill>
                <a:latin typeface="Poppins"/>
                <a:ea typeface="Poppins"/>
                <a:cs typeface="Poppins"/>
                <a:sym typeface="Poppins"/>
              </a:rPr>
              <a:t>, S., Manoj, M., &amp; Ranjan, R. (2021). Understanding the socioeconomic characteristics of paratransit drivers and their perceptions toward electric three-wheeled rickshaws in Delhi, India. IATSS Research, 45(3), 357–370. https://doi.org/10.1016/j.iatssr.2021.03.002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Rahman, Md. M., Okura, I., &amp; Nakamura, F. (2004). Effects of Rickshaws and Auto-Rickshaws on the Capacity of Urban Signalized Intersections. IATSS Research, 28(1), 26–33. https://doi.org/10.1016/s0386-1112(14)60089-3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Rajvanshi</a:t>
            </a:r>
            <a:r>
              <a:rPr lang="en-US" sz="1500" spc="-30" dirty="0">
                <a:solidFill>
                  <a:srgbClr val="3975D3"/>
                </a:solidFill>
                <a:latin typeface="Poppins"/>
                <a:ea typeface="Poppins"/>
                <a:cs typeface="Poppins"/>
                <a:sym typeface="Poppins"/>
              </a:rPr>
              <a:t>, A. K. (2002). Electric and improved cycle rickshaw as a sustainable transport system for India. Current Science, 83(6), 703–707.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Rana, M. S., Hossain, F., </a:t>
            </a:r>
            <a:r>
              <a:rPr lang="en-US" sz="1500" spc="-30" dirty="0" err="1">
                <a:solidFill>
                  <a:srgbClr val="3975D3"/>
                </a:solidFill>
                <a:latin typeface="Poppins"/>
                <a:ea typeface="Poppins"/>
                <a:cs typeface="Poppins"/>
                <a:sym typeface="Poppins"/>
              </a:rPr>
              <a:t>Shusmoy</a:t>
            </a:r>
            <a:r>
              <a:rPr lang="en-US" sz="1500" spc="-30" dirty="0">
                <a:solidFill>
                  <a:srgbClr val="3975D3"/>
                </a:solidFill>
                <a:latin typeface="Poppins"/>
                <a:ea typeface="Poppins"/>
                <a:cs typeface="Poppins"/>
                <a:sym typeface="Poppins"/>
              </a:rPr>
              <a:t> Roy, S., &amp; Kumar Mitra, S. (2013). Exploring operational characteristics of battery operated auto-rickshaws in urban transportation system. American Journal of Engineering Research, 2(4), 1–11. www.ajer.us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Raveendran, G., &amp; Vanek, J. (2020). Informal Workers in India: A Statistical Profile. In Statistical Brief (Issue 24). https://www.wiego.org/sites/default/files/publications/file/WIEGO_Statistical_Brief_N24_India.pdf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Ravi, R. (2016). No Space for Cycle Rickshaws. Economic and Political Weekly, 51(9), 49–51. https://www.jstor.org/stable/44004443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Ray, D. (2024). </a:t>
            </a:r>
            <a:r>
              <a:rPr lang="en-US" sz="1500" spc="-30" dirty="0" err="1">
                <a:solidFill>
                  <a:srgbClr val="3975D3"/>
                </a:solidFill>
                <a:latin typeface="Poppins"/>
                <a:ea typeface="Poppins"/>
                <a:cs typeface="Poppins"/>
                <a:sym typeface="Poppins"/>
              </a:rPr>
              <a:t>Handpulled</a:t>
            </a:r>
            <a:r>
              <a:rPr lang="en-US" sz="1500" spc="-30" dirty="0">
                <a:solidFill>
                  <a:srgbClr val="3975D3"/>
                </a:solidFill>
                <a:latin typeface="Poppins"/>
                <a:ea typeface="Poppins"/>
                <a:cs typeface="Poppins"/>
                <a:sym typeface="Poppins"/>
              </a:rPr>
              <a:t> Rickshaw: A heritage of Calcutta. </a:t>
            </a:r>
            <a:r>
              <a:rPr lang="en-US" sz="1500" spc="-30" dirty="0" err="1">
                <a:solidFill>
                  <a:srgbClr val="3975D3"/>
                </a:solidFill>
                <a:latin typeface="Poppins"/>
                <a:ea typeface="Poppins"/>
                <a:cs typeface="Poppins"/>
                <a:sym typeface="Poppins"/>
              </a:rPr>
              <a:t>Punthi</a:t>
            </a:r>
            <a:r>
              <a:rPr lang="en-US" sz="1500" spc="-30" dirty="0">
                <a:solidFill>
                  <a:srgbClr val="3975D3"/>
                </a:solidFill>
                <a:latin typeface="Poppins"/>
                <a:ea typeface="Poppins"/>
                <a:cs typeface="Poppins"/>
                <a:sym typeface="Poppins"/>
              </a:rPr>
              <a:t> </a:t>
            </a:r>
            <a:r>
              <a:rPr lang="en-US" sz="1500" spc="-30" dirty="0" err="1">
                <a:solidFill>
                  <a:srgbClr val="3975D3"/>
                </a:solidFill>
                <a:latin typeface="Poppins"/>
                <a:ea typeface="Poppins"/>
                <a:cs typeface="Poppins"/>
                <a:sym typeface="Poppins"/>
              </a:rPr>
              <a:t>Pustak</a:t>
            </a:r>
            <a:r>
              <a:rPr lang="en-US" sz="1500" spc="-30" dirty="0">
                <a:solidFill>
                  <a:srgbClr val="3975D3"/>
                </a:solidFill>
                <a:latin typeface="Poppins"/>
                <a:ea typeface="Poppins"/>
                <a:cs typeface="Poppins"/>
                <a:sym typeface="Poppins"/>
              </a:rPr>
              <a:t>.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Replogle</a:t>
            </a:r>
            <a:r>
              <a:rPr lang="en-US" sz="1500" spc="-30" dirty="0">
                <a:solidFill>
                  <a:srgbClr val="3975D3"/>
                </a:solidFill>
                <a:latin typeface="Poppins"/>
                <a:ea typeface="Poppins"/>
                <a:cs typeface="Poppins"/>
                <a:sym typeface="Poppins"/>
              </a:rPr>
              <a:t>, M. (1992). Bicycle and cycle rickshaws in Asian cities. In TRB (Issue 1372). http://fmats.project.kittelson.com/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Sahu</a:t>
            </a:r>
            <a:r>
              <a:rPr lang="en-US" sz="1500" spc="-30" dirty="0">
                <a:solidFill>
                  <a:srgbClr val="3975D3"/>
                </a:solidFill>
                <a:latin typeface="Poppins"/>
                <a:ea typeface="Poppins"/>
                <a:cs typeface="Poppins"/>
                <a:sym typeface="Poppins"/>
              </a:rPr>
              <a:t>, P. R., &amp; Behera, D. K. (2025). Assessing the nature and determinant of informal employment in India. Discover Global Society, 3(86). https://doi.org/10.1007/s44282-025-00239-9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Saiyad</a:t>
            </a:r>
            <a:r>
              <a:rPr lang="en-US" sz="1500" spc="-30" dirty="0">
                <a:solidFill>
                  <a:srgbClr val="3975D3"/>
                </a:solidFill>
                <a:latin typeface="Poppins"/>
                <a:ea typeface="Poppins"/>
                <a:cs typeface="Poppins"/>
                <a:sym typeface="Poppins"/>
              </a:rPr>
              <a:t>, G., </a:t>
            </a:r>
            <a:r>
              <a:rPr lang="en-US" sz="1500" spc="-30" dirty="0" err="1">
                <a:solidFill>
                  <a:srgbClr val="3975D3"/>
                </a:solidFill>
                <a:latin typeface="Poppins"/>
                <a:ea typeface="Poppins"/>
                <a:cs typeface="Poppins"/>
                <a:sym typeface="Poppins"/>
              </a:rPr>
              <a:t>Minal</a:t>
            </a:r>
            <a:r>
              <a:rPr lang="en-US" sz="1500" spc="-30" dirty="0">
                <a:solidFill>
                  <a:srgbClr val="3975D3"/>
                </a:solidFill>
                <a:latin typeface="Poppins"/>
                <a:ea typeface="Poppins"/>
                <a:cs typeface="Poppins"/>
                <a:sym typeface="Poppins"/>
              </a:rPr>
              <a:t>, M., Kumar, R., &amp; </a:t>
            </a:r>
            <a:r>
              <a:rPr lang="en-US" sz="1500" spc="-30" dirty="0" err="1">
                <a:solidFill>
                  <a:srgbClr val="3975D3"/>
                </a:solidFill>
                <a:latin typeface="Poppins"/>
                <a:ea typeface="Poppins"/>
                <a:cs typeface="Poppins"/>
                <a:sym typeface="Poppins"/>
              </a:rPr>
              <a:t>Rathwa</a:t>
            </a:r>
            <a:r>
              <a:rPr lang="en-US" sz="1500" spc="-30" dirty="0">
                <a:solidFill>
                  <a:srgbClr val="3975D3"/>
                </a:solidFill>
                <a:latin typeface="Poppins"/>
                <a:ea typeface="Poppins"/>
                <a:cs typeface="Poppins"/>
                <a:sym typeface="Poppins"/>
              </a:rPr>
              <a:t>, D. (2020). Trips Generated by Rickshaw Pullers and Trip Rate for Cycle Rickshaws: A Case Study of Delhi. Transportation Research Procedia, 48(2019), 2296–2312. https://doi.org/10.1016/j.trpro.2020.08.287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Samanta</a:t>
            </a:r>
            <a:r>
              <a:rPr lang="en-US" sz="1500" spc="-30" dirty="0">
                <a:solidFill>
                  <a:srgbClr val="3975D3"/>
                </a:solidFill>
                <a:latin typeface="Poppins"/>
                <a:ea typeface="Poppins"/>
                <a:cs typeface="Poppins"/>
                <a:sym typeface="Poppins"/>
              </a:rPr>
              <a:t>, G., &amp; Roy, S. (2013). Mobility in the Margins. Transfers, 3(3), 62–78. https://doi.org/10.3167/trans.2013.030305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Santra</a:t>
            </a:r>
            <a:r>
              <a:rPr lang="en-US" sz="1500" spc="-30" dirty="0">
                <a:solidFill>
                  <a:srgbClr val="3975D3"/>
                </a:solidFill>
                <a:latin typeface="Poppins"/>
                <a:ea typeface="Poppins"/>
                <a:cs typeface="Poppins"/>
                <a:sym typeface="Poppins"/>
              </a:rPr>
              <a:t>, A. (2024). The rickety relic of hand-pulled rickshaws. The Statesman, 1. https://www.thestatesman.com/supplements/8thday/the-rickety-relic-of-hand-pulled-rickshaws-1503306346.html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Sarkar, S. (2021). Socio economic Status of Urban Pedal Rickshaw Pullers after the Introduction of E rickshaw. RESEARCH REVIEW International Journal of Multidisciplinary, 6(1), 127–135. https://doi.org/10.31305/rrijm.2021.v06.i01.026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Shandilya, N., Saini, V., &amp; </a:t>
            </a:r>
            <a:r>
              <a:rPr lang="en-US" sz="1500" spc="-30" dirty="0" err="1">
                <a:solidFill>
                  <a:srgbClr val="3975D3"/>
                </a:solidFill>
                <a:latin typeface="Poppins"/>
                <a:ea typeface="Poppins"/>
                <a:cs typeface="Poppins"/>
                <a:sym typeface="Poppins"/>
              </a:rPr>
              <a:t>Ghorpade</a:t>
            </a:r>
            <a:r>
              <a:rPr lang="en-US" sz="1500" spc="-30" dirty="0">
                <a:solidFill>
                  <a:srgbClr val="3975D3"/>
                </a:solidFill>
                <a:latin typeface="Poppins"/>
                <a:ea typeface="Poppins"/>
                <a:cs typeface="Poppins"/>
                <a:sym typeface="Poppins"/>
              </a:rPr>
              <a:t>, A. R. (2019). Supporting </a:t>
            </a:r>
            <a:r>
              <a:rPr lang="en-US" sz="1500" spc="-30" dirty="0" err="1">
                <a:solidFill>
                  <a:srgbClr val="3975D3"/>
                </a:solidFill>
                <a:latin typeface="Poppins"/>
                <a:ea typeface="Poppins"/>
                <a:cs typeface="Poppins"/>
                <a:sym typeface="Poppins"/>
              </a:rPr>
              <a:t>SuStainable</a:t>
            </a:r>
            <a:r>
              <a:rPr lang="en-US" sz="1500" spc="-30" dirty="0">
                <a:solidFill>
                  <a:srgbClr val="3975D3"/>
                </a:solidFill>
                <a:latin typeface="Poppins"/>
                <a:ea typeface="Poppins"/>
                <a:cs typeface="Poppins"/>
                <a:sym typeface="Poppins"/>
              </a:rPr>
              <a:t> Mobility under </a:t>
            </a:r>
            <a:r>
              <a:rPr lang="en-US" sz="1500" spc="-30" dirty="0" err="1">
                <a:solidFill>
                  <a:srgbClr val="3975D3"/>
                </a:solidFill>
                <a:latin typeface="Poppins"/>
                <a:ea typeface="Poppins"/>
                <a:cs typeface="Poppins"/>
                <a:sym typeface="Poppins"/>
              </a:rPr>
              <a:t>SMart</a:t>
            </a:r>
            <a:r>
              <a:rPr lang="en-US" sz="1500" spc="-30" dirty="0">
                <a:solidFill>
                  <a:srgbClr val="3975D3"/>
                </a:solidFill>
                <a:latin typeface="Poppins"/>
                <a:ea typeface="Poppins"/>
                <a:cs typeface="Poppins"/>
                <a:sym typeface="Poppins"/>
              </a:rPr>
              <a:t> City </a:t>
            </a:r>
            <a:r>
              <a:rPr lang="en-US" sz="1500" spc="-30" dirty="0" err="1">
                <a:solidFill>
                  <a:srgbClr val="3975D3"/>
                </a:solidFill>
                <a:latin typeface="Poppins"/>
                <a:ea typeface="Poppins"/>
                <a:cs typeface="Poppins"/>
                <a:sym typeface="Poppins"/>
              </a:rPr>
              <a:t>MiSSion</a:t>
            </a:r>
            <a:r>
              <a:rPr lang="en-US" sz="1500" spc="-30" dirty="0">
                <a:solidFill>
                  <a:srgbClr val="3975D3"/>
                </a:solidFill>
                <a:latin typeface="Poppins"/>
                <a:ea typeface="Poppins"/>
                <a:cs typeface="Poppins"/>
                <a:sym typeface="Poppins"/>
              </a:rPr>
              <a:t> Title: E RICKSHAW DEPLOYMENT IN INDIAN CITIES-Handbook (Supporting Sustainable Mobility under Smart City Mission) Publisher: ICLEI-Local Governments for Sustainability, South Asia (ICLEI South Asia). http://southasia.iclei.org/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Sinha, S., </a:t>
            </a:r>
            <a:r>
              <a:rPr lang="en-US" sz="1500" spc="-30" dirty="0" err="1">
                <a:solidFill>
                  <a:srgbClr val="3975D3"/>
                </a:solidFill>
                <a:latin typeface="Poppins"/>
                <a:ea typeface="Poppins"/>
                <a:cs typeface="Poppins"/>
                <a:sym typeface="Poppins"/>
              </a:rPr>
              <a:t>Sadhukhan</a:t>
            </a:r>
            <a:r>
              <a:rPr lang="en-US" sz="1500" spc="-30" dirty="0">
                <a:solidFill>
                  <a:srgbClr val="3975D3"/>
                </a:solidFill>
                <a:latin typeface="Poppins"/>
                <a:ea typeface="Poppins"/>
                <a:cs typeface="Poppins"/>
                <a:sym typeface="Poppins"/>
              </a:rPr>
              <a:t>, S., Kumar, S., </a:t>
            </a:r>
            <a:r>
              <a:rPr lang="en-US" sz="1500" spc="-30" dirty="0" err="1">
                <a:solidFill>
                  <a:srgbClr val="3975D3"/>
                </a:solidFill>
                <a:latin typeface="Poppins"/>
                <a:ea typeface="Poppins"/>
                <a:cs typeface="Poppins"/>
                <a:sym typeface="Poppins"/>
              </a:rPr>
              <a:t>Bandhyopadhyaya</a:t>
            </a:r>
            <a:r>
              <a:rPr lang="en-US" sz="1500" spc="-30" dirty="0">
                <a:solidFill>
                  <a:srgbClr val="3975D3"/>
                </a:solidFill>
                <a:latin typeface="Poppins"/>
                <a:ea typeface="Poppins"/>
                <a:cs typeface="Poppins"/>
                <a:sym typeface="Poppins"/>
              </a:rPr>
              <a:t>, R., &amp; Shrivastava, R. (2017). Users ’ assessment of Auto Rickshaw : A paratransit mode for mid-sized city in India. Proceedings of the Eastern Asia Society for Transportation Studies, Vol.11, 2017.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Sogbe</a:t>
            </a:r>
            <a:r>
              <a:rPr lang="en-US" sz="1500" spc="-30" dirty="0">
                <a:solidFill>
                  <a:srgbClr val="3975D3"/>
                </a:solidFill>
                <a:latin typeface="Poppins"/>
                <a:ea typeface="Poppins"/>
                <a:cs typeface="Poppins"/>
                <a:sym typeface="Poppins"/>
              </a:rPr>
              <a:t>, E., &amp; </a:t>
            </a:r>
            <a:r>
              <a:rPr lang="en-US" sz="1500" spc="-30" dirty="0" err="1">
                <a:solidFill>
                  <a:srgbClr val="3975D3"/>
                </a:solidFill>
                <a:latin typeface="Poppins"/>
                <a:ea typeface="Poppins"/>
                <a:cs typeface="Poppins"/>
                <a:sym typeface="Poppins"/>
              </a:rPr>
              <a:t>Susilawati</a:t>
            </a:r>
            <a:r>
              <a:rPr lang="en-US" sz="1500" spc="-30" dirty="0">
                <a:solidFill>
                  <a:srgbClr val="3975D3"/>
                </a:solidFill>
                <a:latin typeface="Poppins"/>
                <a:ea typeface="Poppins"/>
                <a:cs typeface="Poppins"/>
                <a:sym typeface="Poppins"/>
              </a:rPr>
              <a:t>, S. (2024). Assessing shared auto-rickshaws adoption by intra-city commuters as part of the public transport system: The influence of negative encounters on passenger satisfaction. Transportation Research Part F: Traffic Psychology and </a:t>
            </a:r>
            <a:r>
              <a:rPr lang="en-US" sz="1500" spc="-30" dirty="0" err="1">
                <a:solidFill>
                  <a:srgbClr val="3975D3"/>
                </a:solidFill>
                <a:latin typeface="Poppins"/>
                <a:ea typeface="Poppins"/>
                <a:cs typeface="Poppins"/>
                <a:sym typeface="Poppins"/>
              </a:rPr>
              <a:t>Behaviour</a:t>
            </a:r>
            <a:r>
              <a:rPr lang="en-US" sz="1500" spc="-30" dirty="0">
                <a:solidFill>
                  <a:srgbClr val="3975D3"/>
                </a:solidFill>
                <a:latin typeface="Poppins"/>
                <a:ea typeface="Poppins"/>
                <a:cs typeface="Poppins"/>
                <a:sym typeface="Poppins"/>
              </a:rPr>
              <a:t>, 104(January), 15–30. https://doi.org/10.1016/j.trf.2024.05.009 </a:t>
            </a:r>
          </a:p>
        </p:txBody>
      </p:sp>
      <p:sp>
        <p:nvSpPr>
          <p:cNvPr id="4" name="TextBox 4"/>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0054D9"/>
                </a:solidFill>
                <a:latin typeface="Poppins Bold Italics"/>
                <a:ea typeface="Poppins Bold Italics"/>
                <a:cs typeface="Poppins Bold Italics"/>
                <a:sym typeface="Poppins Bold Italics"/>
              </a:rPr>
              <a:t>PAPER ID: 1157 | Page 16</a:t>
            </a:r>
          </a:p>
        </p:txBody>
      </p:sp>
      <p:sp>
        <p:nvSpPr>
          <p:cNvPr id="5" name="TextBox 2">
            <a:extLst>
              <a:ext uri="{FF2B5EF4-FFF2-40B4-BE49-F238E27FC236}">
                <a16:creationId xmlns:a16="http://schemas.microsoft.com/office/drawing/2014/main" id="{43D86545-036F-4A3E-ACC1-A9AFE55FE7FE}"/>
              </a:ext>
            </a:extLst>
          </p:cNvPr>
          <p:cNvSpPr txBox="1"/>
          <p:nvPr/>
        </p:nvSpPr>
        <p:spPr>
          <a:xfrm>
            <a:off x="990600" y="973875"/>
            <a:ext cx="16306800" cy="866840"/>
          </a:xfrm>
          <a:prstGeom prst="rect">
            <a:avLst/>
          </a:prstGeom>
        </p:spPr>
        <p:txBody>
          <a:bodyPr wrap="square" lIns="0" tIns="0" rIns="0" bIns="0" rtlCol="0" anchor="ctr">
            <a:spAutoFit/>
          </a:bodyPr>
          <a:lstStyle/>
          <a:p>
            <a:pPr algn="ctr">
              <a:lnSpc>
                <a:spcPts val="6439"/>
              </a:lnSpc>
            </a:pPr>
            <a:r>
              <a:rPr lang="en-US" sz="6999" b="1" spc="-139">
                <a:solidFill>
                  <a:srgbClr val="2657C1"/>
                </a:solidFill>
                <a:latin typeface="Poppins Bold"/>
                <a:ea typeface="Poppins Bold"/>
                <a:cs typeface="Poppins Bold"/>
                <a:sym typeface="Poppins Bold"/>
              </a:rPr>
              <a:t>References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0600" y="2048557"/>
            <a:ext cx="16306800" cy="4276725"/>
          </a:xfrm>
          <a:prstGeom prst="rect">
            <a:avLst/>
          </a:prstGeom>
        </p:spPr>
        <p:txBody>
          <a:bodyPr wrap="square" lIns="0" tIns="0" rIns="0" bIns="0" rtlCol="0" anchor="t">
            <a:spAutoFit/>
          </a:bodyPr>
          <a:lstStyle/>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Sood</a:t>
            </a:r>
            <a:r>
              <a:rPr lang="en-US" sz="1500" spc="-30" dirty="0">
                <a:solidFill>
                  <a:srgbClr val="3975D3"/>
                </a:solidFill>
                <a:latin typeface="Poppins"/>
                <a:ea typeface="Poppins"/>
                <a:cs typeface="Poppins"/>
                <a:sym typeface="Poppins"/>
              </a:rPr>
              <a:t>, A. (2012). A future for informal services? the cycle rickshaw sector as case study. Economic and Political Weekly, 47(42), 95–102.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Steele, M. W. (2013). Rickshaws in South Asia. Transfers, 3(3), 56–61. https://doi.org/10.3167/trans.2013.030304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Su</a:t>
            </a:r>
            <a:r>
              <a:rPr lang="en-US" sz="1500" spc="-30" dirty="0">
                <a:solidFill>
                  <a:srgbClr val="3975D3"/>
                </a:solidFill>
                <a:latin typeface="Poppins"/>
                <a:ea typeface="Poppins"/>
                <a:cs typeface="Poppins"/>
                <a:sym typeface="Poppins"/>
              </a:rPr>
              <a:t>, M. M., Dong, H., Wang, S., &amp; Wang, Y. (2025). Impacts of rural road development on community wellbeing – A case study of Ningxia Hui Autonomous Region, China. Case Studies on Transport Policy, 21(February), 101511. https://doi.org/10.1016/j.cstp.2025.101511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Taherdoost</a:t>
            </a:r>
            <a:r>
              <a:rPr lang="en-US" sz="1500" spc="-30" dirty="0">
                <a:solidFill>
                  <a:srgbClr val="3975D3"/>
                </a:solidFill>
                <a:latin typeface="Poppins"/>
                <a:ea typeface="Poppins"/>
                <a:cs typeface="Poppins"/>
                <a:sym typeface="Poppins"/>
              </a:rPr>
              <a:t>, H. (2017). How to calculate survey sample size: A primer (working paper). SSRN. https://papers.ssrn.com/sol3/papers.cfm?abstract_id=3224205. </a:t>
            </a:r>
          </a:p>
          <a:p>
            <a:pPr marL="323850" lvl="1" indent="-161925" algn="just">
              <a:lnSpc>
                <a:spcPts val="2100"/>
              </a:lnSpc>
              <a:buFont typeface="Arial"/>
              <a:buChar char="•"/>
            </a:pPr>
            <a:r>
              <a:rPr lang="en-US" sz="1500" spc="-30" dirty="0" err="1">
                <a:solidFill>
                  <a:srgbClr val="3975D3"/>
                </a:solidFill>
                <a:latin typeface="Poppins"/>
                <a:ea typeface="Poppins"/>
                <a:cs typeface="Poppins"/>
                <a:sym typeface="Poppins"/>
              </a:rPr>
              <a:t>Tanwar</a:t>
            </a:r>
            <a:r>
              <a:rPr lang="en-US" sz="1500" spc="-30" dirty="0">
                <a:solidFill>
                  <a:srgbClr val="3975D3"/>
                </a:solidFill>
                <a:latin typeface="Poppins"/>
                <a:ea typeface="Poppins"/>
                <a:cs typeface="Poppins"/>
                <a:sym typeface="Poppins"/>
              </a:rPr>
              <a:t>, R., &amp; Agarwal, P. K. (2025). Multimodal integration in India: Opportunities, challenges, and strategies for sustainable urban mobility. Multimodal Transportation, 4(2), 100210. https://doi.org/10.1016/j.multra.2025.100210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Tiwari, G. (2002). Urban transport priorities: Meeting the challenge of socio-economic diversity in cities, a case study of Delhi, India. Cities, 19(2), 95–103. https://doi.org/10.1016/S0264-2751(02)00004-5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Tiwari, G. (2015). Role of Nonmotorized Transport and Sustainable Transport in Indian Cities. In S. </a:t>
            </a:r>
            <a:r>
              <a:rPr lang="en-US" sz="1500" spc="-30" dirty="0" err="1">
                <a:solidFill>
                  <a:srgbClr val="3975D3"/>
                </a:solidFill>
                <a:latin typeface="Poppins"/>
                <a:ea typeface="Poppins"/>
                <a:cs typeface="Poppins"/>
                <a:sym typeface="Poppins"/>
              </a:rPr>
              <a:t>Mahendra</a:t>
            </a:r>
            <a:r>
              <a:rPr lang="en-US" sz="1500" spc="-30" dirty="0">
                <a:solidFill>
                  <a:srgbClr val="3975D3"/>
                </a:solidFill>
                <a:latin typeface="Poppins"/>
                <a:ea typeface="Poppins"/>
                <a:cs typeface="Poppins"/>
                <a:sym typeface="Poppins"/>
              </a:rPr>
              <a:t> Dev &amp; Sudhakar </a:t>
            </a:r>
            <a:r>
              <a:rPr lang="en-US" sz="1500" spc="-30" dirty="0" err="1">
                <a:solidFill>
                  <a:srgbClr val="3975D3"/>
                </a:solidFill>
                <a:latin typeface="Poppins"/>
                <a:ea typeface="Poppins"/>
                <a:cs typeface="Poppins"/>
                <a:sym typeface="Poppins"/>
              </a:rPr>
              <a:t>Yedla</a:t>
            </a:r>
            <a:r>
              <a:rPr lang="en-US" sz="1500" spc="-30" dirty="0">
                <a:solidFill>
                  <a:srgbClr val="3975D3"/>
                </a:solidFill>
                <a:latin typeface="Poppins"/>
                <a:ea typeface="Poppins"/>
                <a:cs typeface="Poppins"/>
                <a:sym typeface="Poppins"/>
              </a:rPr>
              <a:t> (Eds.), </a:t>
            </a:r>
            <a:r>
              <a:rPr lang="en-US" sz="1500" spc="-30" dirty="0" err="1">
                <a:solidFill>
                  <a:srgbClr val="3975D3"/>
                </a:solidFill>
                <a:latin typeface="Poppins"/>
                <a:ea typeface="Poppins"/>
                <a:cs typeface="Poppins"/>
                <a:sym typeface="Poppins"/>
              </a:rPr>
              <a:t>ities</a:t>
            </a:r>
            <a:r>
              <a:rPr lang="en-US" sz="1500" spc="-30" dirty="0">
                <a:solidFill>
                  <a:srgbClr val="3975D3"/>
                </a:solidFill>
                <a:latin typeface="Poppins"/>
                <a:ea typeface="Poppins"/>
                <a:cs typeface="Poppins"/>
                <a:sym typeface="Poppins"/>
              </a:rPr>
              <a:t> and Sustainability. (pp. 133–150). Springer, New Delhi. https://doi.org/https://doi.org/10.1007/978-81-322-2310-8_7</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Tiwari, G., Jain, D., &amp; Rao, K. R. (2016). Impact of public transport and non-motorized transport infrastructure on travel mode shares, energy, emissions and safety: Case of Indian cities. Transportation Research Part D: Transport and Environment, 44, 277–291.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UN. (2015). Goal 8: Decent work and economic growth - The Global Goals. Retrieved August 25, 2025, from https://globalgoals.org/goals/8-decent-work-and-economic-growth/ </a:t>
            </a:r>
          </a:p>
          <a:p>
            <a:pPr marL="323850" lvl="1" indent="-161925" algn="just">
              <a:lnSpc>
                <a:spcPts val="2100"/>
              </a:lnSpc>
              <a:buFont typeface="Arial"/>
              <a:buChar char="•"/>
            </a:pPr>
            <a:r>
              <a:rPr lang="en-US" sz="1500" spc="-30" dirty="0">
                <a:solidFill>
                  <a:srgbClr val="3975D3"/>
                </a:solidFill>
                <a:latin typeface="Poppins"/>
                <a:ea typeface="Poppins"/>
                <a:cs typeface="Poppins"/>
                <a:sym typeface="Poppins"/>
              </a:rPr>
              <a:t>Verma, A., </a:t>
            </a:r>
            <a:r>
              <a:rPr lang="en-US" sz="1500" spc="-30" dirty="0" err="1">
                <a:solidFill>
                  <a:srgbClr val="3975D3"/>
                </a:solidFill>
                <a:latin typeface="Poppins"/>
                <a:ea typeface="Poppins"/>
                <a:cs typeface="Poppins"/>
                <a:sym typeface="Poppins"/>
              </a:rPr>
              <a:t>Sreenivasulu</a:t>
            </a:r>
            <a:r>
              <a:rPr lang="en-US" sz="1500" spc="-30" dirty="0">
                <a:solidFill>
                  <a:srgbClr val="3975D3"/>
                </a:solidFill>
                <a:latin typeface="Poppins"/>
                <a:ea typeface="Poppins"/>
                <a:cs typeface="Poppins"/>
                <a:sym typeface="Poppins"/>
              </a:rPr>
              <a:t>, S., &amp; Dash, N. (2011). Achieving sustainable transportation system for Indian cities - Problems and issues. Current Science, 100(9), 1328–1339. </a:t>
            </a:r>
          </a:p>
        </p:txBody>
      </p:sp>
      <p:sp>
        <p:nvSpPr>
          <p:cNvPr id="4" name="TextBox 4"/>
          <p:cNvSpPr txBox="1"/>
          <p:nvPr/>
        </p:nvSpPr>
        <p:spPr>
          <a:xfrm>
            <a:off x="990600" y="9449837"/>
            <a:ext cx="4519136" cy="418063"/>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17 | PAPER ID: 1157</a:t>
            </a:r>
          </a:p>
        </p:txBody>
      </p:sp>
      <p:sp>
        <p:nvSpPr>
          <p:cNvPr id="5" name="TextBox 2">
            <a:extLst>
              <a:ext uri="{FF2B5EF4-FFF2-40B4-BE49-F238E27FC236}">
                <a16:creationId xmlns:a16="http://schemas.microsoft.com/office/drawing/2014/main" id="{383D9B39-1202-4C54-A003-97EBC441BEAF}"/>
              </a:ext>
            </a:extLst>
          </p:cNvPr>
          <p:cNvSpPr txBox="1"/>
          <p:nvPr/>
        </p:nvSpPr>
        <p:spPr>
          <a:xfrm>
            <a:off x="990600" y="973875"/>
            <a:ext cx="16306800" cy="866840"/>
          </a:xfrm>
          <a:prstGeom prst="rect">
            <a:avLst/>
          </a:prstGeom>
        </p:spPr>
        <p:txBody>
          <a:bodyPr wrap="square" lIns="0" tIns="0" rIns="0" bIns="0" rtlCol="0" anchor="ctr">
            <a:spAutoFit/>
          </a:bodyPr>
          <a:lstStyle/>
          <a:p>
            <a:pPr algn="ctr">
              <a:lnSpc>
                <a:spcPts val="6439"/>
              </a:lnSpc>
            </a:pPr>
            <a:r>
              <a:rPr lang="en-US" sz="6999" b="1" spc="-139">
                <a:solidFill>
                  <a:srgbClr val="2657C1"/>
                </a:solidFill>
                <a:latin typeface="Poppins Bold"/>
                <a:ea typeface="Poppins Bold"/>
                <a:cs typeface="Poppins Bold"/>
                <a:sym typeface="Poppins Bold"/>
              </a:rPr>
              <a:t>References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5121" y="-427449"/>
            <a:ext cx="7074804" cy="7074804"/>
          </a:xfrm>
          <a:custGeom>
            <a:avLst/>
            <a:gdLst/>
            <a:ahLst/>
            <a:cxnLst/>
            <a:rect l="l" t="t" r="r" b="b"/>
            <a:pathLst>
              <a:path w="7074804" h="7074804">
                <a:moveTo>
                  <a:pt x="0" y="0"/>
                </a:moveTo>
                <a:lnTo>
                  <a:pt x="7074804" y="0"/>
                </a:lnTo>
                <a:lnTo>
                  <a:pt x="7074804" y="7074804"/>
                </a:lnTo>
                <a:lnTo>
                  <a:pt x="0" y="7074804"/>
                </a:lnTo>
                <a:lnTo>
                  <a:pt x="0" y="0"/>
                </a:lnTo>
                <a:close/>
              </a:path>
            </a:pathLst>
          </a:custGeom>
          <a:blipFill>
            <a:blip r:embed="rId2">
              <a:alphaModFix amt="70000"/>
            </a:blip>
            <a:stretch>
              <a:fillRect/>
            </a:stretch>
          </a:blipFill>
        </p:spPr>
      </p:sp>
      <p:sp>
        <p:nvSpPr>
          <p:cNvPr id="3" name="Freeform 3"/>
          <p:cNvSpPr/>
          <p:nvPr/>
        </p:nvSpPr>
        <p:spPr>
          <a:xfrm>
            <a:off x="3250899" y="5094417"/>
            <a:ext cx="4493161" cy="4493161"/>
          </a:xfrm>
          <a:custGeom>
            <a:avLst/>
            <a:gdLst/>
            <a:ahLst/>
            <a:cxnLst/>
            <a:rect l="l" t="t" r="r" b="b"/>
            <a:pathLst>
              <a:path w="4493161" h="4493161">
                <a:moveTo>
                  <a:pt x="0" y="0"/>
                </a:moveTo>
                <a:lnTo>
                  <a:pt x="4493161" y="0"/>
                </a:lnTo>
                <a:lnTo>
                  <a:pt x="4493161" y="4493161"/>
                </a:lnTo>
                <a:lnTo>
                  <a:pt x="0" y="4493161"/>
                </a:lnTo>
                <a:lnTo>
                  <a:pt x="0" y="0"/>
                </a:lnTo>
                <a:close/>
              </a:path>
            </a:pathLst>
          </a:custGeom>
          <a:blipFill>
            <a:blip r:embed="rId2">
              <a:alphaModFix amt="60000"/>
            </a:blip>
            <a:stretch>
              <a:fillRect/>
            </a:stretch>
          </a:blipFill>
        </p:spPr>
      </p:sp>
      <p:sp>
        <p:nvSpPr>
          <p:cNvPr id="4" name="TextBox 4"/>
          <p:cNvSpPr txBox="1"/>
          <p:nvPr/>
        </p:nvSpPr>
        <p:spPr>
          <a:xfrm>
            <a:off x="3250899" y="4307614"/>
            <a:ext cx="11648445" cy="2130714"/>
          </a:xfrm>
          <a:prstGeom prst="rect">
            <a:avLst/>
          </a:prstGeom>
        </p:spPr>
        <p:txBody>
          <a:bodyPr lIns="0" tIns="0" rIns="0" bIns="0" rtlCol="0" anchor="t">
            <a:spAutoFit/>
          </a:bodyPr>
          <a:lstStyle/>
          <a:p>
            <a:pPr algn="just">
              <a:lnSpc>
                <a:spcPts val="14457"/>
              </a:lnSpc>
            </a:pPr>
            <a:r>
              <a:rPr lang="en-US" sz="15714" b="1" spc="-314">
                <a:solidFill>
                  <a:srgbClr val="2657C1"/>
                </a:solidFill>
                <a:latin typeface="Poppins Bold"/>
                <a:ea typeface="Poppins Bold"/>
                <a:cs typeface="Poppins Bold"/>
                <a:sym typeface="Poppins Bold"/>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2327529" y="8135362"/>
            <a:ext cx="6106927" cy="6106927"/>
          </a:xfrm>
          <a:custGeom>
            <a:avLst/>
            <a:gdLst/>
            <a:ahLst/>
            <a:cxnLst/>
            <a:rect l="l" t="t" r="r" b="b"/>
            <a:pathLst>
              <a:path w="6106927" h="6106927">
                <a:moveTo>
                  <a:pt x="0" y="0"/>
                </a:moveTo>
                <a:lnTo>
                  <a:pt x="6106927" y="0"/>
                </a:lnTo>
                <a:lnTo>
                  <a:pt x="6106927" y="6106927"/>
                </a:lnTo>
                <a:lnTo>
                  <a:pt x="0" y="6106927"/>
                </a:lnTo>
                <a:lnTo>
                  <a:pt x="0" y="0"/>
                </a:lnTo>
                <a:close/>
              </a:path>
            </a:pathLst>
          </a:custGeom>
          <a:blipFill>
            <a:blip r:embed="rId3"/>
            <a:stretch>
              <a:fillRect/>
            </a:stretch>
          </a:blipFill>
        </p:spPr>
      </p:sp>
      <p:sp>
        <p:nvSpPr>
          <p:cNvPr id="4" name="Freeform 4"/>
          <p:cNvSpPr/>
          <p:nvPr/>
        </p:nvSpPr>
        <p:spPr>
          <a:xfrm rot="642694" flipV="1">
            <a:off x="590500" y="4856448"/>
            <a:ext cx="11423035" cy="7424973"/>
          </a:xfrm>
          <a:custGeom>
            <a:avLst/>
            <a:gdLst/>
            <a:ahLst/>
            <a:cxnLst/>
            <a:rect l="l" t="t" r="r" b="b"/>
            <a:pathLst>
              <a:path w="11423035" h="7424973">
                <a:moveTo>
                  <a:pt x="0" y="7424973"/>
                </a:moveTo>
                <a:lnTo>
                  <a:pt x="11423035" y="7424973"/>
                </a:lnTo>
                <a:lnTo>
                  <a:pt x="11423035" y="0"/>
                </a:lnTo>
                <a:lnTo>
                  <a:pt x="0" y="0"/>
                </a:lnTo>
                <a:lnTo>
                  <a:pt x="0" y="742497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627199" y="1114425"/>
            <a:ext cx="6106927" cy="6106927"/>
          </a:xfrm>
          <a:custGeom>
            <a:avLst/>
            <a:gdLst/>
            <a:ahLst/>
            <a:cxnLst/>
            <a:rect l="l" t="t" r="r" b="b"/>
            <a:pathLst>
              <a:path w="6106927" h="6106927">
                <a:moveTo>
                  <a:pt x="0" y="0"/>
                </a:moveTo>
                <a:lnTo>
                  <a:pt x="6106927" y="0"/>
                </a:lnTo>
                <a:lnTo>
                  <a:pt x="6106927" y="6106927"/>
                </a:lnTo>
                <a:lnTo>
                  <a:pt x="0" y="6106927"/>
                </a:lnTo>
                <a:lnTo>
                  <a:pt x="0" y="0"/>
                </a:lnTo>
                <a:close/>
              </a:path>
            </a:pathLst>
          </a:custGeom>
          <a:blipFill>
            <a:blip r:embed="rId3"/>
            <a:stretch>
              <a:fillRect/>
            </a:stretch>
          </a:blipFill>
        </p:spPr>
      </p:sp>
      <p:sp>
        <p:nvSpPr>
          <p:cNvPr id="6" name="Freeform 6"/>
          <p:cNvSpPr/>
          <p:nvPr/>
        </p:nvSpPr>
        <p:spPr>
          <a:xfrm rot="642694" flipV="1">
            <a:off x="7773477" y="2347385"/>
            <a:ext cx="11423035" cy="7424973"/>
          </a:xfrm>
          <a:custGeom>
            <a:avLst/>
            <a:gdLst/>
            <a:ahLst/>
            <a:cxnLst/>
            <a:rect l="l" t="t" r="r" b="b"/>
            <a:pathLst>
              <a:path w="11423035" h="7424973">
                <a:moveTo>
                  <a:pt x="0" y="7424972"/>
                </a:moveTo>
                <a:lnTo>
                  <a:pt x="11423035" y="7424972"/>
                </a:lnTo>
                <a:lnTo>
                  <a:pt x="11423035" y="0"/>
                </a:lnTo>
                <a:lnTo>
                  <a:pt x="0" y="0"/>
                </a:lnTo>
                <a:lnTo>
                  <a:pt x="0" y="7424972"/>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015212" y="6922178"/>
            <a:ext cx="1944052" cy="2544618"/>
            <a:chOff x="0" y="0"/>
            <a:chExt cx="2592070" cy="3392824"/>
          </a:xfrm>
        </p:grpSpPr>
        <p:sp>
          <p:nvSpPr>
            <p:cNvPr id="8" name="Freeform 8"/>
            <p:cNvSpPr/>
            <p:nvPr/>
          </p:nvSpPr>
          <p:spPr>
            <a:xfrm>
              <a:off x="0" y="15056"/>
              <a:ext cx="2592070" cy="2592070"/>
            </a:xfrm>
            <a:custGeom>
              <a:avLst/>
              <a:gdLst/>
              <a:ahLst/>
              <a:cxnLst/>
              <a:rect l="l" t="t" r="r" b="b"/>
              <a:pathLst>
                <a:path w="2592070" h="2592070">
                  <a:moveTo>
                    <a:pt x="0" y="0"/>
                  </a:moveTo>
                  <a:lnTo>
                    <a:pt x="2592070" y="0"/>
                  </a:lnTo>
                  <a:lnTo>
                    <a:pt x="2592070" y="2592070"/>
                  </a:lnTo>
                  <a:lnTo>
                    <a:pt x="0" y="2592070"/>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a:ln cap="sq">
              <a:noFill/>
              <a:prstDash val="solid"/>
              <a:miter/>
            </a:ln>
          </p:spPr>
        </p:sp>
        <p:sp>
          <p:nvSpPr>
            <p:cNvPr id="9" name="AutoShape 9"/>
            <p:cNvSpPr/>
            <p:nvPr/>
          </p:nvSpPr>
          <p:spPr>
            <a:xfrm flipH="1" flipV="1">
              <a:off x="1073419" y="2140966"/>
              <a:ext cx="0" cy="1251858"/>
            </a:xfrm>
            <a:prstGeom prst="line">
              <a:avLst/>
            </a:prstGeom>
            <a:ln w="63500" cap="flat">
              <a:solidFill>
                <a:srgbClr val="ABC5FF"/>
              </a:solidFill>
              <a:prstDash val="solid"/>
              <a:headEnd type="none" w="sm" len="sm"/>
              <a:tailEnd type="none" w="sm" len="sm"/>
            </a:ln>
          </p:spPr>
        </p:sp>
        <p:grpSp>
          <p:nvGrpSpPr>
            <p:cNvPr id="10" name="Group 10"/>
            <p:cNvGrpSpPr/>
            <p:nvPr/>
          </p:nvGrpSpPr>
          <p:grpSpPr>
            <a:xfrm>
              <a:off x="0" y="0"/>
              <a:ext cx="2140966" cy="21409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5FF"/>
              </a:solidFill>
            </p:spPr>
          </p:sp>
          <p:sp>
            <p:nvSpPr>
              <p:cNvPr id="12" name="TextBox 12"/>
              <p:cNvSpPr txBox="1"/>
              <p:nvPr/>
            </p:nvSpPr>
            <p:spPr>
              <a:xfrm>
                <a:off x="76200" y="38100"/>
                <a:ext cx="660400" cy="698500"/>
              </a:xfrm>
              <a:prstGeom prst="rect">
                <a:avLst/>
              </a:prstGeom>
            </p:spPr>
            <p:txBody>
              <a:bodyPr lIns="52083" tIns="52083" rIns="52083" bIns="52083" rtlCol="0" anchor="ctr"/>
              <a:lstStyle/>
              <a:p>
                <a:pPr algn="ctr">
                  <a:lnSpc>
                    <a:spcPts val="2659"/>
                  </a:lnSpc>
                </a:pPr>
                <a:endParaRPr/>
              </a:p>
            </p:txBody>
          </p:sp>
        </p:grpSp>
        <p:sp>
          <p:nvSpPr>
            <p:cNvPr id="13" name="Freeform 13"/>
            <p:cNvSpPr/>
            <p:nvPr/>
          </p:nvSpPr>
          <p:spPr>
            <a:xfrm>
              <a:off x="569106" y="589788"/>
              <a:ext cx="1002754" cy="961390"/>
            </a:xfrm>
            <a:custGeom>
              <a:avLst/>
              <a:gdLst/>
              <a:ahLst/>
              <a:cxnLst/>
              <a:rect l="l" t="t" r="r" b="b"/>
              <a:pathLst>
                <a:path w="1002754" h="961390">
                  <a:moveTo>
                    <a:pt x="0" y="0"/>
                  </a:moveTo>
                  <a:lnTo>
                    <a:pt x="1002754" y="0"/>
                  </a:lnTo>
                  <a:lnTo>
                    <a:pt x="1002754" y="961390"/>
                  </a:lnTo>
                  <a:lnTo>
                    <a:pt x="0" y="9613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4" name="Group 14"/>
          <p:cNvGrpSpPr/>
          <p:nvPr/>
        </p:nvGrpSpPr>
        <p:grpSpPr>
          <a:xfrm>
            <a:off x="4615876" y="5649869"/>
            <a:ext cx="1944052" cy="2544618"/>
            <a:chOff x="0" y="0"/>
            <a:chExt cx="2592070" cy="3392824"/>
          </a:xfrm>
        </p:grpSpPr>
        <p:sp>
          <p:nvSpPr>
            <p:cNvPr id="15" name="Freeform 15"/>
            <p:cNvSpPr/>
            <p:nvPr/>
          </p:nvSpPr>
          <p:spPr>
            <a:xfrm>
              <a:off x="0" y="15056"/>
              <a:ext cx="2592070" cy="2592070"/>
            </a:xfrm>
            <a:custGeom>
              <a:avLst/>
              <a:gdLst/>
              <a:ahLst/>
              <a:cxnLst/>
              <a:rect l="l" t="t" r="r" b="b"/>
              <a:pathLst>
                <a:path w="2592070" h="2592070">
                  <a:moveTo>
                    <a:pt x="0" y="0"/>
                  </a:moveTo>
                  <a:lnTo>
                    <a:pt x="2592070" y="0"/>
                  </a:lnTo>
                  <a:lnTo>
                    <a:pt x="2592070" y="2592070"/>
                  </a:lnTo>
                  <a:lnTo>
                    <a:pt x="0" y="2592070"/>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a:ln cap="sq">
              <a:noFill/>
              <a:prstDash val="solid"/>
              <a:miter/>
            </a:ln>
          </p:spPr>
        </p:sp>
        <p:sp>
          <p:nvSpPr>
            <p:cNvPr id="16" name="AutoShape 16"/>
            <p:cNvSpPr/>
            <p:nvPr/>
          </p:nvSpPr>
          <p:spPr>
            <a:xfrm flipH="1" flipV="1">
              <a:off x="1073419" y="2140966"/>
              <a:ext cx="0" cy="1251858"/>
            </a:xfrm>
            <a:prstGeom prst="line">
              <a:avLst/>
            </a:prstGeom>
            <a:ln w="63500" cap="flat">
              <a:solidFill>
                <a:srgbClr val="ABC5FF"/>
              </a:solidFill>
              <a:prstDash val="solid"/>
              <a:headEnd type="none" w="sm" len="sm"/>
              <a:tailEnd type="none" w="sm" len="sm"/>
            </a:ln>
          </p:spPr>
        </p:sp>
        <p:grpSp>
          <p:nvGrpSpPr>
            <p:cNvPr id="17" name="Group 17"/>
            <p:cNvGrpSpPr/>
            <p:nvPr/>
          </p:nvGrpSpPr>
          <p:grpSpPr>
            <a:xfrm>
              <a:off x="0" y="0"/>
              <a:ext cx="2140966" cy="214096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BEE5"/>
              </a:solidFill>
            </p:spPr>
          </p:sp>
          <p:sp>
            <p:nvSpPr>
              <p:cNvPr id="19" name="TextBox 19"/>
              <p:cNvSpPr txBox="1"/>
              <p:nvPr/>
            </p:nvSpPr>
            <p:spPr>
              <a:xfrm>
                <a:off x="76200" y="38100"/>
                <a:ext cx="660400" cy="698500"/>
              </a:xfrm>
              <a:prstGeom prst="rect">
                <a:avLst/>
              </a:prstGeom>
            </p:spPr>
            <p:txBody>
              <a:bodyPr lIns="52083" tIns="52083" rIns="52083" bIns="52083" rtlCol="0" anchor="ctr"/>
              <a:lstStyle/>
              <a:p>
                <a:pPr algn="ctr">
                  <a:lnSpc>
                    <a:spcPts val="2659"/>
                  </a:lnSpc>
                </a:pPr>
                <a:endParaRPr/>
              </a:p>
            </p:txBody>
          </p:sp>
        </p:grpSp>
      </p:grpSp>
      <p:grpSp>
        <p:nvGrpSpPr>
          <p:cNvPr id="20" name="Group 20"/>
          <p:cNvGrpSpPr/>
          <p:nvPr/>
        </p:nvGrpSpPr>
        <p:grpSpPr>
          <a:xfrm>
            <a:off x="8269513" y="4431916"/>
            <a:ext cx="1944052" cy="2544618"/>
            <a:chOff x="0" y="0"/>
            <a:chExt cx="2592070" cy="3392824"/>
          </a:xfrm>
        </p:grpSpPr>
        <p:sp>
          <p:nvSpPr>
            <p:cNvPr id="21" name="Freeform 21"/>
            <p:cNvSpPr/>
            <p:nvPr/>
          </p:nvSpPr>
          <p:spPr>
            <a:xfrm>
              <a:off x="0" y="15056"/>
              <a:ext cx="2592070" cy="2592070"/>
            </a:xfrm>
            <a:custGeom>
              <a:avLst/>
              <a:gdLst/>
              <a:ahLst/>
              <a:cxnLst/>
              <a:rect l="l" t="t" r="r" b="b"/>
              <a:pathLst>
                <a:path w="2592070" h="2592070">
                  <a:moveTo>
                    <a:pt x="0" y="0"/>
                  </a:moveTo>
                  <a:lnTo>
                    <a:pt x="2592070" y="0"/>
                  </a:lnTo>
                  <a:lnTo>
                    <a:pt x="2592070" y="2592070"/>
                  </a:lnTo>
                  <a:lnTo>
                    <a:pt x="0" y="2592070"/>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a:ln cap="sq">
              <a:noFill/>
              <a:prstDash val="solid"/>
              <a:miter/>
            </a:ln>
          </p:spPr>
        </p:sp>
        <p:sp>
          <p:nvSpPr>
            <p:cNvPr id="22" name="AutoShape 22"/>
            <p:cNvSpPr/>
            <p:nvPr/>
          </p:nvSpPr>
          <p:spPr>
            <a:xfrm flipH="1" flipV="1">
              <a:off x="1073419" y="2140966"/>
              <a:ext cx="0" cy="1251858"/>
            </a:xfrm>
            <a:prstGeom prst="line">
              <a:avLst/>
            </a:prstGeom>
            <a:ln w="63500" cap="flat">
              <a:solidFill>
                <a:srgbClr val="86A6D8"/>
              </a:solidFill>
              <a:prstDash val="solid"/>
              <a:headEnd type="none" w="sm" len="sm"/>
              <a:tailEnd type="none" w="sm" len="sm"/>
            </a:ln>
          </p:spPr>
        </p:sp>
        <p:grpSp>
          <p:nvGrpSpPr>
            <p:cNvPr id="23" name="Group 23"/>
            <p:cNvGrpSpPr/>
            <p:nvPr/>
          </p:nvGrpSpPr>
          <p:grpSpPr>
            <a:xfrm>
              <a:off x="0" y="0"/>
              <a:ext cx="2140966" cy="214096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A6D8"/>
              </a:solidFill>
            </p:spPr>
          </p:sp>
          <p:sp>
            <p:nvSpPr>
              <p:cNvPr id="25" name="TextBox 25"/>
              <p:cNvSpPr txBox="1"/>
              <p:nvPr/>
            </p:nvSpPr>
            <p:spPr>
              <a:xfrm>
                <a:off x="76200" y="38100"/>
                <a:ext cx="660400" cy="698500"/>
              </a:xfrm>
              <a:prstGeom prst="rect">
                <a:avLst/>
              </a:prstGeom>
            </p:spPr>
            <p:txBody>
              <a:bodyPr lIns="52083" tIns="52083" rIns="52083" bIns="52083" rtlCol="0" anchor="ctr"/>
              <a:lstStyle/>
              <a:p>
                <a:pPr algn="ctr">
                  <a:lnSpc>
                    <a:spcPts val="2659"/>
                  </a:lnSpc>
                </a:pPr>
                <a:endParaRPr/>
              </a:p>
            </p:txBody>
          </p:sp>
        </p:grpSp>
      </p:grpSp>
      <p:grpSp>
        <p:nvGrpSpPr>
          <p:cNvPr id="26" name="Group 26"/>
          <p:cNvGrpSpPr/>
          <p:nvPr/>
        </p:nvGrpSpPr>
        <p:grpSpPr>
          <a:xfrm>
            <a:off x="11979325" y="3147981"/>
            <a:ext cx="1944052" cy="2544618"/>
            <a:chOff x="0" y="0"/>
            <a:chExt cx="2592070" cy="3392824"/>
          </a:xfrm>
        </p:grpSpPr>
        <p:sp>
          <p:nvSpPr>
            <p:cNvPr id="27" name="Freeform 27"/>
            <p:cNvSpPr/>
            <p:nvPr/>
          </p:nvSpPr>
          <p:spPr>
            <a:xfrm>
              <a:off x="0" y="15056"/>
              <a:ext cx="2592070" cy="2592070"/>
            </a:xfrm>
            <a:custGeom>
              <a:avLst/>
              <a:gdLst/>
              <a:ahLst/>
              <a:cxnLst/>
              <a:rect l="l" t="t" r="r" b="b"/>
              <a:pathLst>
                <a:path w="2592070" h="2592070">
                  <a:moveTo>
                    <a:pt x="0" y="0"/>
                  </a:moveTo>
                  <a:lnTo>
                    <a:pt x="2592070" y="0"/>
                  </a:lnTo>
                  <a:lnTo>
                    <a:pt x="2592070" y="2592070"/>
                  </a:lnTo>
                  <a:lnTo>
                    <a:pt x="0" y="2592070"/>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a:ln cap="sq">
              <a:noFill/>
              <a:prstDash val="solid"/>
              <a:miter/>
            </a:ln>
          </p:spPr>
        </p:sp>
        <p:sp>
          <p:nvSpPr>
            <p:cNvPr id="28" name="AutoShape 28"/>
            <p:cNvSpPr/>
            <p:nvPr/>
          </p:nvSpPr>
          <p:spPr>
            <a:xfrm flipH="1" flipV="1">
              <a:off x="1073419" y="2140966"/>
              <a:ext cx="0" cy="1251858"/>
            </a:xfrm>
            <a:prstGeom prst="line">
              <a:avLst/>
            </a:prstGeom>
            <a:ln w="63500" cap="flat">
              <a:solidFill>
                <a:srgbClr val="6987C9"/>
              </a:solidFill>
              <a:prstDash val="solid"/>
              <a:headEnd type="none" w="sm" len="sm"/>
              <a:tailEnd type="none" w="sm" len="sm"/>
            </a:ln>
          </p:spPr>
        </p:sp>
        <p:grpSp>
          <p:nvGrpSpPr>
            <p:cNvPr id="29" name="Group 29"/>
            <p:cNvGrpSpPr/>
            <p:nvPr/>
          </p:nvGrpSpPr>
          <p:grpSpPr>
            <a:xfrm>
              <a:off x="0" y="0"/>
              <a:ext cx="2140966" cy="21409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987C9"/>
              </a:solidFill>
            </p:spPr>
          </p:sp>
          <p:sp>
            <p:nvSpPr>
              <p:cNvPr id="31" name="TextBox 31"/>
              <p:cNvSpPr txBox="1"/>
              <p:nvPr/>
            </p:nvSpPr>
            <p:spPr>
              <a:xfrm>
                <a:off x="76200" y="38100"/>
                <a:ext cx="660400" cy="698500"/>
              </a:xfrm>
              <a:prstGeom prst="rect">
                <a:avLst/>
              </a:prstGeom>
            </p:spPr>
            <p:txBody>
              <a:bodyPr lIns="52083" tIns="52083" rIns="52083" bIns="52083" rtlCol="0" anchor="ctr"/>
              <a:lstStyle/>
              <a:p>
                <a:pPr algn="ctr">
                  <a:lnSpc>
                    <a:spcPts val="2659"/>
                  </a:lnSpc>
                </a:pPr>
                <a:endParaRPr/>
              </a:p>
            </p:txBody>
          </p:sp>
        </p:grpSp>
      </p:grpSp>
      <p:grpSp>
        <p:nvGrpSpPr>
          <p:cNvPr id="32" name="Group 32"/>
          <p:cNvGrpSpPr/>
          <p:nvPr/>
        </p:nvGrpSpPr>
        <p:grpSpPr>
          <a:xfrm>
            <a:off x="15521504" y="1887299"/>
            <a:ext cx="1944052" cy="2544618"/>
            <a:chOff x="0" y="0"/>
            <a:chExt cx="2592070" cy="3392824"/>
          </a:xfrm>
        </p:grpSpPr>
        <p:sp>
          <p:nvSpPr>
            <p:cNvPr id="33" name="Freeform 33"/>
            <p:cNvSpPr/>
            <p:nvPr/>
          </p:nvSpPr>
          <p:spPr>
            <a:xfrm>
              <a:off x="0" y="15056"/>
              <a:ext cx="2592070" cy="2592070"/>
            </a:xfrm>
            <a:custGeom>
              <a:avLst/>
              <a:gdLst/>
              <a:ahLst/>
              <a:cxnLst/>
              <a:rect l="l" t="t" r="r" b="b"/>
              <a:pathLst>
                <a:path w="2592070" h="2592070">
                  <a:moveTo>
                    <a:pt x="0" y="0"/>
                  </a:moveTo>
                  <a:lnTo>
                    <a:pt x="2592070" y="0"/>
                  </a:lnTo>
                  <a:lnTo>
                    <a:pt x="2592070" y="2592070"/>
                  </a:lnTo>
                  <a:lnTo>
                    <a:pt x="0" y="2592070"/>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a:ln cap="sq">
              <a:noFill/>
              <a:prstDash val="solid"/>
              <a:miter/>
            </a:ln>
          </p:spPr>
        </p:sp>
        <p:sp>
          <p:nvSpPr>
            <p:cNvPr id="34" name="AutoShape 34"/>
            <p:cNvSpPr/>
            <p:nvPr/>
          </p:nvSpPr>
          <p:spPr>
            <a:xfrm flipH="1" flipV="1">
              <a:off x="1073419" y="2140966"/>
              <a:ext cx="0" cy="1251858"/>
            </a:xfrm>
            <a:prstGeom prst="line">
              <a:avLst/>
            </a:prstGeom>
            <a:ln w="63500" cap="flat">
              <a:solidFill>
                <a:srgbClr val="5484CF"/>
              </a:solidFill>
              <a:prstDash val="solid"/>
              <a:headEnd type="none" w="sm" len="sm"/>
              <a:tailEnd type="none" w="sm" len="sm"/>
            </a:ln>
          </p:spPr>
        </p:sp>
        <p:grpSp>
          <p:nvGrpSpPr>
            <p:cNvPr id="35" name="Group 35"/>
            <p:cNvGrpSpPr/>
            <p:nvPr/>
          </p:nvGrpSpPr>
          <p:grpSpPr>
            <a:xfrm>
              <a:off x="0" y="0"/>
              <a:ext cx="2140966" cy="2140966"/>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80BE"/>
              </a:solidFill>
            </p:spPr>
          </p:sp>
          <p:sp>
            <p:nvSpPr>
              <p:cNvPr id="37" name="TextBox 37"/>
              <p:cNvSpPr txBox="1"/>
              <p:nvPr/>
            </p:nvSpPr>
            <p:spPr>
              <a:xfrm>
                <a:off x="76200" y="38100"/>
                <a:ext cx="660400" cy="698500"/>
              </a:xfrm>
              <a:prstGeom prst="rect">
                <a:avLst/>
              </a:prstGeom>
            </p:spPr>
            <p:txBody>
              <a:bodyPr lIns="52083" tIns="52083" rIns="52083" bIns="52083" rtlCol="0" anchor="ctr"/>
              <a:lstStyle/>
              <a:p>
                <a:pPr algn="ctr">
                  <a:lnSpc>
                    <a:spcPts val="2659"/>
                  </a:lnSpc>
                </a:pPr>
                <a:endParaRPr/>
              </a:p>
            </p:txBody>
          </p:sp>
        </p:grpSp>
      </p:grpSp>
      <p:sp>
        <p:nvSpPr>
          <p:cNvPr id="38" name="Freeform 38"/>
          <p:cNvSpPr/>
          <p:nvPr/>
        </p:nvSpPr>
        <p:spPr>
          <a:xfrm>
            <a:off x="5107628" y="6059871"/>
            <a:ext cx="632819" cy="792825"/>
          </a:xfrm>
          <a:custGeom>
            <a:avLst/>
            <a:gdLst/>
            <a:ahLst/>
            <a:cxnLst/>
            <a:rect l="l" t="t" r="r" b="b"/>
            <a:pathLst>
              <a:path w="632819" h="792825">
                <a:moveTo>
                  <a:pt x="0" y="0"/>
                </a:moveTo>
                <a:lnTo>
                  <a:pt x="632819" y="0"/>
                </a:lnTo>
                <a:lnTo>
                  <a:pt x="632819" y="792825"/>
                </a:lnTo>
                <a:lnTo>
                  <a:pt x="0" y="7928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9" name="Freeform 39"/>
          <p:cNvSpPr/>
          <p:nvPr/>
        </p:nvSpPr>
        <p:spPr>
          <a:xfrm>
            <a:off x="8653853" y="4842194"/>
            <a:ext cx="810193" cy="831355"/>
          </a:xfrm>
          <a:custGeom>
            <a:avLst/>
            <a:gdLst/>
            <a:ahLst/>
            <a:cxnLst/>
            <a:rect l="l" t="t" r="r" b="b"/>
            <a:pathLst>
              <a:path w="810193" h="831355">
                <a:moveTo>
                  <a:pt x="0" y="0"/>
                </a:moveTo>
                <a:lnTo>
                  <a:pt x="810193" y="0"/>
                </a:lnTo>
                <a:lnTo>
                  <a:pt x="810193" y="831355"/>
                </a:lnTo>
                <a:lnTo>
                  <a:pt x="0" y="8313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0" name="Freeform 40"/>
          <p:cNvSpPr/>
          <p:nvPr/>
        </p:nvSpPr>
        <p:spPr>
          <a:xfrm>
            <a:off x="12410803" y="3680495"/>
            <a:ext cx="737962" cy="594395"/>
          </a:xfrm>
          <a:custGeom>
            <a:avLst/>
            <a:gdLst/>
            <a:ahLst/>
            <a:cxnLst/>
            <a:rect l="l" t="t" r="r" b="b"/>
            <a:pathLst>
              <a:path w="737962" h="594395">
                <a:moveTo>
                  <a:pt x="0" y="0"/>
                </a:moveTo>
                <a:lnTo>
                  <a:pt x="737963" y="0"/>
                </a:lnTo>
                <a:lnTo>
                  <a:pt x="737963" y="594395"/>
                </a:lnTo>
                <a:lnTo>
                  <a:pt x="0" y="594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1" name="Freeform 41"/>
          <p:cNvSpPr/>
          <p:nvPr/>
        </p:nvSpPr>
        <p:spPr>
          <a:xfrm>
            <a:off x="15863162" y="2378660"/>
            <a:ext cx="939417" cy="594395"/>
          </a:xfrm>
          <a:custGeom>
            <a:avLst/>
            <a:gdLst/>
            <a:ahLst/>
            <a:cxnLst/>
            <a:rect l="l" t="t" r="r" b="b"/>
            <a:pathLst>
              <a:path w="939417" h="594395">
                <a:moveTo>
                  <a:pt x="0" y="0"/>
                </a:moveTo>
                <a:lnTo>
                  <a:pt x="939417" y="0"/>
                </a:lnTo>
                <a:lnTo>
                  <a:pt x="939417" y="594395"/>
                </a:lnTo>
                <a:lnTo>
                  <a:pt x="0" y="59439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2" name="TextBox 42"/>
          <p:cNvSpPr txBox="1"/>
          <p:nvPr/>
        </p:nvSpPr>
        <p:spPr>
          <a:xfrm>
            <a:off x="472770" y="6228252"/>
            <a:ext cx="2856378" cy="405765"/>
          </a:xfrm>
          <a:prstGeom prst="rect">
            <a:avLst/>
          </a:prstGeom>
        </p:spPr>
        <p:txBody>
          <a:bodyPr lIns="0" tIns="0" rIns="0" bIns="0" rtlCol="0" anchor="t">
            <a:spAutoFit/>
          </a:bodyPr>
          <a:lstStyle/>
          <a:p>
            <a:pPr algn="ctr">
              <a:lnSpc>
                <a:spcPts val="3359"/>
              </a:lnSpc>
            </a:pPr>
            <a:r>
              <a:rPr lang="en-US" sz="2399" b="1" spc="11">
                <a:solidFill>
                  <a:srgbClr val="ABC5FF"/>
                </a:solidFill>
                <a:latin typeface="Inter Bold"/>
                <a:ea typeface="Inter Bold"/>
                <a:cs typeface="Inter Bold"/>
                <a:sym typeface="Inter Bold"/>
              </a:rPr>
              <a:t>01. Introduction</a:t>
            </a:r>
          </a:p>
        </p:txBody>
      </p:sp>
      <p:sp>
        <p:nvSpPr>
          <p:cNvPr id="43" name="TextBox 43"/>
          <p:cNvSpPr txBox="1"/>
          <p:nvPr/>
        </p:nvSpPr>
        <p:spPr>
          <a:xfrm>
            <a:off x="1251537" y="734289"/>
            <a:ext cx="9750400" cy="1527176"/>
          </a:xfrm>
          <a:prstGeom prst="rect">
            <a:avLst/>
          </a:prstGeom>
        </p:spPr>
        <p:txBody>
          <a:bodyPr lIns="0" tIns="0" rIns="0" bIns="0" rtlCol="0" anchor="t">
            <a:spAutoFit/>
          </a:bodyPr>
          <a:lstStyle/>
          <a:p>
            <a:pPr algn="ctr">
              <a:lnSpc>
                <a:spcPts val="11899"/>
              </a:lnSpc>
            </a:pPr>
            <a:r>
              <a:rPr lang="en-US" sz="8499" b="1" spc="-84">
                <a:solidFill>
                  <a:srgbClr val="2657C1"/>
                </a:solidFill>
                <a:latin typeface="Poppins Ultra-Bold"/>
                <a:ea typeface="Poppins Ultra-Bold"/>
                <a:cs typeface="Poppins Ultra-Bold"/>
                <a:sym typeface="Poppins Ultra-Bold"/>
              </a:rPr>
              <a:t>Table of Contents</a:t>
            </a:r>
          </a:p>
        </p:txBody>
      </p:sp>
      <p:sp>
        <p:nvSpPr>
          <p:cNvPr id="44" name="TextBox 44"/>
          <p:cNvSpPr txBox="1"/>
          <p:nvPr/>
        </p:nvSpPr>
        <p:spPr>
          <a:xfrm>
            <a:off x="3779398" y="4915347"/>
            <a:ext cx="3403579" cy="405765"/>
          </a:xfrm>
          <a:prstGeom prst="rect">
            <a:avLst/>
          </a:prstGeom>
        </p:spPr>
        <p:txBody>
          <a:bodyPr lIns="0" tIns="0" rIns="0" bIns="0" rtlCol="0" anchor="t">
            <a:spAutoFit/>
          </a:bodyPr>
          <a:lstStyle/>
          <a:p>
            <a:pPr algn="ctr">
              <a:lnSpc>
                <a:spcPts val="3359"/>
              </a:lnSpc>
            </a:pPr>
            <a:r>
              <a:rPr lang="en-US" sz="2399" b="1" spc="11">
                <a:solidFill>
                  <a:srgbClr val="A8C2EA"/>
                </a:solidFill>
                <a:latin typeface="Inter Bold"/>
                <a:ea typeface="Inter Bold"/>
                <a:cs typeface="Inter Bold"/>
                <a:sym typeface="Inter Bold"/>
              </a:rPr>
              <a:t>02. Literature Review</a:t>
            </a:r>
          </a:p>
        </p:txBody>
      </p:sp>
      <p:sp>
        <p:nvSpPr>
          <p:cNvPr id="45" name="TextBox 45"/>
          <p:cNvSpPr txBox="1"/>
          <p:nvPr/>
        </p:nvSpPr>
        <p:spPr>
          <a:xfrm>
            <a:off x="7715811" y="3680495"/>
            <a:ext cx="2856378" cy="405765"/>
          </a:xfrm>
          <a:prstGeom prst="rect">
            <a:avLst/>
          </a:prstGeom>
        </p:spPr>
        <p:txBody>
          <a:bodyPr lIns="0" tIns="0" rIns="0" bIns="0" rtlCol="0" anchor="t">
            <a:spAutoFit/>
          </a:bodyPr>
          <a:lstStyle/>
          <a:p>
            <a:pPr algn="ctr">
              <a:lnSpc>
                <a:spcPts val="3359"/>
              </a:lnSpc>
            </a:pPr>
            <a:r>
              <a:rPr lang="en-US" sz="2399" b="1" spc="11">
                <a:solidFill>
                  <a:srgbClr val="86A6D8"/>
                </a:solidFill>
                <a:latin typeface="Inter Bold"/>
                <a:ea typeface="Inter Bold"/>
                <a:cs typeface="Inter Bold"/>
                <a:sym typeface="Inter Bold"/>
              </a:rPr>
              <a:t>03. Methodology</a:t>
            </a:r>
          </a:p>
        </p:txBody>
      </p:sp>
      <p:sp>
        <p:nvSpPr>
          <p:cNvPr id="46" name="TextBox 46"/>
          <p:cNvSpPr txBox="1"/>
          <p:nvPr/>
        </p:nvSpPr>
        <p:spPr>
          <a:xfrm>
            <a:off x="11351595" y="2567289"/>
            <a:ext cx="2856378" cy="405765"/>
          </a:xfrm>
          <a:prstGeom prst="rect">
            <a:avLst/>
          </a:prstGeom>
        </p:spPr>
        <p:txBody>
          <a:bodyPr lIns="0" tIns="0" rIns="0" bIns="0" rtlCol="0" anchor="t">
            <a:spAutoFit/>
          </a:bodyPr>
          <a:lstStyle/>
          <a:p>
            <a:pPr algn="ctr">
              <a:lnSpc>
                <a:spcPts val="3359"/>
              </a:lnSpc>
            </a:pPr>
            <a:r>
              <a:rPr lang="en-US" sz="2399" b="1" spc="11">
                <a:solidFill>
                  <a:srgbClr val="6987C9"/>
                </a:solidFill>
                <a:latin typeface="Inter Bold"/>
                <a:ea typeface="Inter Bold"/>
                <a:cs typeface="Inter Bold"/>
                <a:sym typeface="Inter Bold"/>
              </a:rPr>
              <a:t>04. Results</a:t>
            </a:r>
          </a:p>
        </p:txBody>
      </p:sp>
      <p:sp>
        <p:nvSpPr>
          <p:cNvPr id="47" name="TextBox 47"/>
          <p:cNvSpPr txBox="1"/>
          <p:nvPr/>
        </p:nvSpPr>
        <p:spPr>
          <a:xfrm>
            <a:off x="14904682" y="1302876"/>
            <a:ext cx="2856378" cy="405765"/>
          </a:xfrm>
          <a:prstGeom prst="rect">
            <a:avLst/>
          </a:prstGeom>
        </p:spPr>
        <p:txBody>
          <a:bodyPr lIns="0" tIns="0" rIns="0" bIns="0" rtlCol="0" anchor="t">
            <a:spAutoFit/>
          </a:bodyPr>
          <a:lstStyle/>
          <a:p>
            <a:pPr algn="ctr">
              <a:lnSpc>
                <a:spcPts val="3359"/>
              </a:lnSpc>
            </a:pPr>
            <a:r>
              <a:rPr lang="en-US" sz="2399" b="1" spc="11">
                <a:solidFill>
                  <a:srgbClr val="5484CF"/>
                </a:solidFill>
                <a:latin typeface="Inter Bold"/>
                <a:ea typeface="Inter Bold"/>
                <a:cs typeface="Inter Bold"/>
                <a:sym typeface="Inter Bold"/>
              </a:rPr>
              <a:t>05. Conclusion</a:t>
            </a:r>
          </a:p>
        </p:txBody>
      </p:sp>
      <p:sp>
        <p:nvSpPr>
          <p:cNvPr id="48" name="TextBox 48"/>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0054D9"/>
                </a:solidFill>
                <a:latin typeface="Poppins Bold Italics"/>
                <a:ea typeface="Poppins Bold Italics"/>
                <a:cs typeface="Poppins Bold Italics"/>
                <a:sym typeface="Poppins Bold Italics"/>
              </a:rPr>
              <a:t>PAPER ID: 1157 | Page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11125201" y="-253157"/>
            <a:ext cx="7162800" cy="10540157"/>
            <a:chOff x="0" y="-66675"/>
            <a:chExt cx="1884628" cy="2776008"/>
          </a:xfrm>
        </p:grpSpPr>
        <p:sp>
          <p:nvSpPr>
            <p:cNvPr id="3" name="Freeform 3"/>
            <p:cNvSpPr/>
            <p:nvPr/>
          </p:nvSpPr>
          <p:spPr>
            <a:xfrm>
              <a:off x="0" y="0"/>
              <a:ext cx="1884628" cy="2709333"/>
            </a:xfrm>
            <a:custGeom>
              <a:avLst/>
              <a:gdLst/>
              <a:ahLst/>
              <a:cxnLst/>
              <a:rect l="l" t="t" r="r" b="b"/>
              <a:pathLst>
                <a:path w="1884628" h="2709333">
                  <a:moveTo>
                    <a:pt x="0" y="0"/>
                  </a:moveTo>
                  <a:lnTo>
                    <a:pt x="1884628" y="0"/>
                  </a:lnTo>
                  <a:lnTo>
                    <a:pt x="1884628" y="2709333"/>
                  </a:lnTo>
                  <a:lnTo>
                    <a:pt x="0" y="2709333"/>
                  </a:lnTo>
                  <a:close/>
                </a:path>
              </a:pathLst>
            </a:custGeom>
            <a:solidFill>
              <a:srgbClr val="2657C1"/>
            </a:solidFill>
          </p:spPr>
        </p:sp>
        <p:sp>
          <p:nvSpPr>
            <p:cNvPr id="4" name="TextBox 4"/>
            <p:cNvSpPr txBox="1"/>
            <p:nvPr/>
          </p:nvSpPr>
          <p:spPr>
            <a:xfrm>
              <a:off x="0" y="-66675"/>
              <a:ext cx="1884628" cy="2776008"/>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rot="-5400000">
            <a:off x="3403399" y="1944066"/>
            <a:ext cx="4597603" cy="9423201"/>
          </a:xfrm>
          <a:custGeom>
            <a:avLst/>
            <a:gdLst/>
            <a:ahLst/>
            <a:cxnLst/>
            <a:rect l="l" t="t" r="r" b="b"/>
            <a:pathLst>
              <a:path w="4579014" h="9385101">
                <a:moveTo>
                  <a:pt x="0" y="0"/>
                </a:moveTo>
                <a:lnTo>
                  <a:pt x="4579015" y="0"/>
                </a:lnTo>
                <a:lnTo>
                  <a:pt x="4579015" y="9385101"/>
                </a:lnTo>
                <a:lnTo>
                  <a:pt x="0" y="938510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sp>
        <p:nvSpPr>
          <p:cNvPr id="6" name="TextBox 6"/>
          <p:cNvSpPr txBox="1"/>
          <p:nvPr/>
        </p:nvSpPr>
        <p:spPr>
          <a:xfrm>
            <a:off x="990600" y="2000353"/>
            <a:ext cx="9423201" cy="2130425"/>
          </a:xfrm>
          <a:prstGeom prst="rect">
            <a:avLst/>
          </a:prstGeom>
        </p:spPr>
        <p:txBody>
          <a:bodyPr wrap="square" lIns="0" tIns="0" rIns="0" bIns="0" rtlCol="0" anchor="t">
            <a:spAutoFit/>
          </a:bodyPr>
          <a:lstStyle/>
          <a:p>
            <a:pPr algn="just">
              <a:lnSpc>
                <a:spcPts val="2800"/>
              </a:lnSpc>
            </a:pPr>
            <a:r>
              <a:rPr lang="en-US" sz="2000" spc="-40" dirty="0">
                <a:solidFill>
                  <a:srgbClr val="3975D3"/>
                </a:solidFill>
                <a:latin typeface="Poppins"/>
                <a:ea typeface="Poppins"/>
                <a:cs typeface="Poppins"/>
                <a:sym typeface="Poppins"/>
              </a:rPr>
              <a:t>Hand-pulled rickshaw (HPR) is one of the popular </a:t>
            </a:r>
            <a:r>
              <a:rPr lang="en-US" sz="2000" b="1" spc="-40" dirty="0">
                <a:solidFill>
                  <a:srgbClr val="3975D3"/>
                </a:solidFill>
                <a:latin typeface="Poppins Bold"/>
                <a:ea typeface="Poppins Bold"/>
                <a:cs typeface="Poppins Bold"/>
                <a:sym typeface="Poppins Bold"/>
              </a:rPr>
              <a:t>non-motorized transport (NMT) and intermediate public transport (IPT) modes</a:t>
            </a:r>
            <a:r>
              <a:rPr lang="en-US" sz="2000" spc="-40" dirty="0">
                <a:solidFill>
                  <a:srgbClr val="3975D3"/>
                </a:solidFill>
                <a:latin typeface="Poppins"/>
                <a:ea typeface="Poppins"/>
                <a:cs typeface="Poppins"/>
                <a:sym typeface="Poppins"/>
              </a:rPr>
              <a:t> in Kolkata, a city where this traditional, human-driven mode still operates. </a:t>
            </a:r>
          </a:p>
          <a:p>
            <a:pPr algn="just">
              <a:lnSpc>
                <a:spcPts val="2800"/>
              </a:lnSpc>
            </a:pPr>
            <a:r>
              <a:rPr lang="en-US" sz="2000" spc="-40" dirty="0">
                <a:solidFill>
                  <a:srgbClr val="3975D3"/>
                </a:solidFill>
                <a:latin typeface="Poppins"/>
                <a:ea typeface="Poppins"/>
                <a:cs typeface="Poppins"/>
                <a:sym typeface="Poppins"/>
              </a:rPr>
              <a:t>HPRs continue to serve as an essential means of </a:t>
            </a:r>
            <a:r>
              <a:rPr lang="en-US" sz="2000" b="1" spc="-40" dirty="0">
                <a:solidFill>
                  <a:srgbClr val="3975D3"/>
                </a:solidFill>
                <a:latin typeface="Poppins Bold"/>
                <a:ea typeface="Poppins Bold"/>
                <a:cs typeface="Poppins Bold"/>
                <a:sym typeface="Poppins Bold"/>
              </a:rPr>
              <a:t>short-distance and first–last-mile connectivity</a:t>
            </a:r>
            <a:r>
              <a:rPr lang="en-US" sz="2000" spc="-40" dirty="0">
                <a:solidFill>
                  <a:srgbClr val="3975D3"/>
                </a:solidFill>
                <a:latin typeface="Poppins"/>
                <a:ea typeface="Poppins"/>
                <a:cs typeface="Poppins"/>
                <a:sym typeface="Poppins"/>
              </a:rPr>
              <a:t>, yet their pullers remain economically and socially marginalized despite their crucial role in urban mobility.</a:t>
            </a:r>
          </a:p>
        </p:txBody>
      </p:sp>
      <p:sp>
        <p:nvSpPr>
          <p:cNvPr id="7" name="TextBox 7"/>
          <p:cNvSpPr txBox="1"/>
          <p:nvPr/>
        </p:nvSpPr>
        <p:spPr>
          <a:xfrm>
            <a:off x="1028700" y="973875"/>
            <a:ext cx="9385101" cy="934720"/>
          </a:xfrm>
          <a:prstGeom prst="rect">
            <a:avLst/>
          </a:prstGeom>
        </p:spPr>
        <p:txBody>
          <a:bodyPr lIns="0" tIns="0" rIns="0" bIns="0" rtlCol="0" anchor="t">
            <a:spAutoFit/>
          </a:bodyPr>
          <a:lstStyle/>
          <a:p>
            <a:pPr algn="ctr">
              <a:lnSpc>
                <a:spcPts val="6439"/>
              </a:lnSpc>
            </a:pPr>
            <a:r>
              <a:rPr lang="en-US" sz="6999" b="1" spc="-139" dirty="0">
                <a:solidFill>
                  <a:srgbClr val="2657C1"/>
                </a:solidFill>
                <a:latin typeface="Poppins Bold"/>
                <a:ea typeface="Poppins Bold"/>
                <a:cs typeface="Poppins Bold"/>
                <a:sym typeface="Poppins Bold"/>
              </a:rPr>
              <a:t>01. Introduction</a:t>
            </a:r>
          </a:p>
        </p:txBody>
      </p:sp>
      <p:sp>
        <p:nvSpPr>
          <p:cNvPr id="8" name="TextBox 8"/>
          <p:cNvSpPr txBox="1"/>
          <p:nvPr/>
        </p:nvSpPr>
        <p:spPr>
          <a:xfrm>
            <a:off x="11779670" y="660503"/>
            <a:ext cx="5517730" cy="1193853"/>
          </a:xfrm>
          <a:prstGeom prst="rect">
            <a:avLst/>
          </a:prstGeom>
        </p:spPr>
        <p:txBody>
          <a:bodyPr wrap="square" lIns="0" tIns="0" rIns="0" bIns="0" rtlCol="0" anchor="t">
            <a:spAutoFit/>
          </a:bodyPr>
          <a:lstStyle/>
          <a:p>
            <a:pPr algn="ctr">
              <a:lnSpc>
                <a:spcPts val="9799"/>
              </a:lnSpc>
              <a:spcBef>
                <a:spcPct val="0"/>
              </a:spcBef>
            </a:pPr>
            <a:r>
              <a:rPr lang="en-US" sz="6999" b="1" dirty="0">
                <a:solidFill>
                  <a:srgbClr val="FFFFFF"/>
                </a:solidFill>
                <a:latin typeface="Poppins Bold"/>
                <a:ea typeface="Poppins Bold"/>
                <a:cs typeface="Poppins Bold"/>
                <a:sym typeface="Poppins Bold"/>
              </a:rPr>
              <a:t>Aim</a:t>
            </a:r>
          </a:p>
        </p:txBody>
      </p:sp>
      <p:sp>
        <p:nvSpPr>
          <p:cNvPr id="9" name="TextBox 9"/>
          <p:cNvSpPr txBox="1"/>
          <p:nvPr/>
        </p:nvSpPr>
        <p:spPr>
          <a:xfrm>
            <a:off x="11779670" y="1996543"/>
            <a:ext cx="5517730" cy="1777410"/>
          </a:xfrm>
          <a:prstGeom prst="rect">
            <a:avLst/>
          </a:prstGeom>
        </p:spPr>
        <p:txBody>
          <a:bodyPr wrap="square" lIns="0" tIns="0" rIns="0" bIns="0" rtlCol="0" anchor="t">
            <a:spAutoFit/>
          </a:bodyPr>
          <a:lstStyle/>
          <a:p>
            <a:pPr algn="just">
              <a:lnSpc>
                <a:spcPts val="2800"/>
              </a:lnSpc>
              <a:spcBef>
                <a:spcPct val="0"/>
              </a:spcBef>
            </a:pPr>
            <a:r>
              <a:rPr lang="en-US" sz="2000" dirty="0">
                <a:solidFill>
                  <a:srgbClr val="FFFFFF"/>
                </a:solidFill>
                <a:latin typeface="Poppins"/>
                <a:ea typeface="Poppins"/>
                <a:cs typeface="Poppins"/>
                <a:sym typeface="Poppins"/>
              </a:rPr>
              <a:t>To assess the </a:t>
            </a:r>
            <a:r>
              <a:rPr lang="en-US" sz="2000" b="1" dirty="0">
                <a:solidFill>
                  <a:srgbClr val="FFFFFF"/>
                </a:solidFill>
                <a:latin typeface="Poppins Bold"/>
                <a:ea typeface="Poppins Bold"/>
                <a:cs typeface="Poppins Bold"/>
                <a:sym typeface="Poppins Bold"/>
              </a:rPr>
              <a:t>socio-economic characteristics of the hand-pulled rickshaw pullers</a:t>
            </a:r>
            <a:r>
              <a:rPr lang="en-US" sz="2000" dirty="0">
                <a:solidFill>
                  <a:srgbClr val="FFFFFF"/>
                </a:solidFill>
                <a:latin typeface="Poppins"/>
                <a:ea typeface="Poppins"/>
                <a:cs typeface="Poppins"/>
                <a:sym typeface="Poppins"/>
              </a:rPr>
              <a:t> in Kolkata city and understand their </a:t>
            </a:r>
            <a:r>
              <a:rPr lang="en-US" sz="2000" b="1" dirty="0">
                <a:solidFill>
                  <a:srgbClr val="FFFFFF"/>
                </a:solidFill>
                <a:latin typeface="Poppins Bold"/>
                <a:ea typeface="Poppins Bold"/>
                <a:cs typeface="Poppins Bold"/>
                <a:sym typeface="Poppins Bold"/>
              </a:rPr>
              <a:t>contribution to urban mobility</a:t>
            </a:r>
          </a:p>
        </p:txBody>
      </p:sp>
      <p:sp>
        <p:nvSpPr>
          <p:cNvPr id="10" name="TextBox 10"/>
          <p:cNvSpPr txBox="1"/>
          <p:nvPr/>
        </p:nvSpPr>
        <p:spPr>
          <a:xfrm>
            <a:off x="990600" y="9002092"/>
            <a:ext cx="9423201" cy="305084"/>
          </a:xfrm>
          <a:prstGeom prst="rect">
            <a:avLst/>
          </a:prstGeom>
        </p:spPr>
        <p:txBody>
          <a:bodyPr wrap="square" lIns="0" tIns="0" rIns="0" bIns="0" rtlCol="0" anchor="t">
            <a:spAutoFit/>
          </a:bodyPr>
          <a:lstStyle/>
          <a:p>
            <a:pPr algn="ctr">
              <a:lnSpc>
                <a:spcPts val="2520"/>
              </a:lnSpc>
            </a:pPr>
            <a:r>
              <a:rPr lang="en-US" sz="1800" b="1" i="1">
                <a:solidFill>
                  <a:srgbClr val="2657C1"/>
                </a:solidFill>
                <a:latin typeface="Poppins Bold Italics"/>
                <a:ea typeface="Poppins Bold Italics"/>
                <a:cs typeface="Poppins Bold Italics"/>
                <a:sym typeface="Poppins Bold Italics"/>
              </a:rPr>
              <a:t>Photo:</a:t>
            </a:r>
            <a:r>
              <a:rPr lang="en-US" sz="1800" i="1">
                <a:solidFill>
                  <a:srgbClr val="2657C1"/>
                </a:solidFill>
                <a:latin typeface="Poppins Italics"/>
                <a:ea typeface="Poppins Italics"/>
                <a:cs typeface="Poppins Italics"/>
                <a:sym typeface="Poppins Italics"/>
              </a:rPr>
              <a:t> Primary Survey 2025</a:t>
            </a:r>
          </a:p>
        </p:txBody>
      </p:sp>
      <p:sp>
        <p:nvSpPr>
          <p:cNvPr id="11" name="TextBox 11"/>
          <p:cNvSpPr txBox="1"/>
          <p:nvPr/>
        </p:nvSpPr>
        <p:spPr>
          <a:xfrm>
            <a:off x="11779670" y="3819593"/>
            <a:ext cx="5517730" cy="1193853"/>
          </a:xfrm>
          <a:prstGeom prst="rect">
            <a:avLst/>
          </a:prstGeom>
        </p:spPr>
        <p:txBody>
          <a:bodyPr wrap="square" lIns="0" tIns="0" rIns="0" bIns="0" rtlCol="0" anchor="t">
            <a:spAutoFit/>
          </a:bodyPr>
          <a:lstStyle/>
          <a:p>
            <a:pPr algn="ctr">
              <a:lnSpc>
                <a:spcPts val="9799"/>
              </a:lnSpc>
              <a:spcBef>
                <a:spcPct val="0"/>
              </a:spcBef>
            </a:pPr>
            <a:r>
              <a:rPr lang="en-US" sz="6999" b="1" dirty="0">
                <a:solidFill>
                  <a:srgbClr val="FFFFFF"/>
                </a:solidFill>
                <a:latin typeface="Poppins Bold"/>
                <a:ea typeface="Poppins Bold"/>
                <a:cs typeface="Poppins Bold"/>
                <a:sym typeface="Poppins Bold"/>
              </a:rPr>
              <a:t>Objectives</a:t>
            </a:r>
          </a:p>
        </p:txBody>
      </p:sp>
      <p:sp>
        <p:nvSpPr>
          <p:cNvPr id="12" name="TextBox 12"/>
          <p:cNvSpPr txBox="1"/>
          <p:nvPr/>
        </p:nvSpPr>
        <p:spPr>
          <a:xfrm>
            <a:off x="11779670" y="5067300"/>
            <a:ext cx="5517730" cy="4290918"/>
          </a:xfrm>
          <a:prstGeom prst="rect">
            <a:avLst/>
          </a:prstGeom>
        </p:spPr>
        <p:txBody>
          <a:bodyPr wrap="square" lIns="0" tIns="0" rIns="0" bIns="0" rtlCol="0" anchor="t">
            <a:spAutoFit/>
          </a:bodyPr>
          <a:lstStyle/>
          <a:p>
            <a:pPr marL="431804" lvl="1" indent="-215902" algn="just">
              <a:lnSpc>
                <a:spcPts val="2800"/>
              </a:lnSpc>
              <a:buFont typeface="Arial"/>
              <a:buChar char="•"/>
            </a:pPr>
            <a:r>
              <a:rPr lang="en-US" sz="2000" dirty="0">
                <a:solidFill>
                  <a:srgbClr val="FFFFFF"/>
                </a:solidFill>
                <a:latin typeface="Poppins"/>
                <a:ea typeface="Poppins"/>
                <a:cs typeface="Poppins"/>
                <a:sym typeface="Poppins"/>
              </a:rPr>
              <a:t>To examine the socio-economic profile, living conditions, and health status of HPR pullers in Kolkata.</a:t>
            </a:r>
          </a:p>
          <a:p>
            <a:pPr algn="just">
              <a:lnSpc>
                <a:spcPts val="2800"/>
              </a:lnSpc>
            </a:pPr>
            <a:endParaRPr lang="en-US" sz="2000" dirty="0">
              <a:solidFill>
                <a:srgbClr val="FFFFFF"/>
              </a:solidFill>
              <a:latin typeface="Poppins"/>
              <a:ea typeface="Poppins"/>
              <a:cs typeface="Poppins"/>
              <a:sym typeface="Poppins"/>
            </a:endParaRPr>
          </a:p>
          <a:p>
            <a:pPr marL="431804" lvl="1" indent="-215902" algn="just">
              <a:lnSpc>
                <a:spcPts val="2800"/>
              </a:lnSpc>
              <a:buFont typeface="Arial"/>
              <a:buChar char="•"/>
            </a:pPr>
            <a:r>
              <a:rPr lang="en-US" sz="2000" dirty="0">
                <a:solidFill>
                  <a:srgbClr val="FFFFFF"/>
                </a:solidFill>
                <a:latin typeface="Poppins"/>
                <a:ea typeface="Poppins"/>
                <a:cs typeface="Poppins"/>
                <a:sym typeface="Poppins"/>
              </a:rPr>
              <a:t>To understand the role of HPRs in providing first–last-mile connectivity and supporting sustainable urban mobility.</a:t>
            </a:r>
          </a:p>
          <a:p>
            <a:pPr algn="just">
              <a:lnSpc>
                <a:spcPts val="2800"/>
              </a:lnSpc>
            </a:pPr>
            <a:endParaRPr lang="en-US" sz="2000" dirty="0">
              <a:solidFill>
                <a:srgbClr val="FFFFFF"/>
              </a:solidFill>
              <a:latin typeface="Poppins"/>
              <a:ea typeface="Poppins"/>
              <a:cs typeface="Poppins"/>
              <a:sym typeface="Poppins"/>
            </a:endParaRPr>
          </a:p>
          <a:p>
            <a:pPr marL="431804" lvl="1" indent="-215902" algn="just">
              <a:lnSpc>
                <a:spcPts val="2800"/>
              </a:lnSpc>
              <a:buFont typeface="Arial"/>
              <a:buChar char="•"/>
            </a:pPr>
            <a:r>
              <a:rPr lang="en-US" sz="2000" dirty="0">
                <a:solidFill>
                  <a:srgbClr val="FFFFFF"/>
                </a:solidFill>
                <a:latin typeface="Poppins"/>
                <a:ea typeface="Poppins"/>
                <a:cs typeface="Poppins"/>
                <a:sym typeface="Poppins"/>
              </a:rPr>
              <a:t>To provide recommendations for policy intervention, rehabilitation, and skill development of HPR pullers.</a:t>
            </a:r>
          </a:p>
        </p:txBody>
      </p:sp>
      <p:sp>
        <p:nvSpPr>
          <p:cNvPr id="13" name="TextBox 13"/>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3 | PAPER ID: 1157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18517" y="2798049"/>
            <a:ext cx="7293083" cy="6460251"/>
            <a:chOff x="0" y="0"/>
            <a:chExt cx="1920812" cy="1701465"/>
          </a:xfrm>
        </p:grpSpPr>
        <p:sp>
          <p:nvSpPr>
            <p:cNvPr id="3" name="Freeform 3"/>
            <p:cNvSpPr/>
            <p:nvPr/>
          </p:nvSpPr>
          <p:spPr>
            <a:xfrm>
              <a:off x="0" y="0"/>
              <a:ext cx="1920812" cy="1701465"/>
            </a:xfrm>
            <a:custGeom>
              <a:avLst/>
              <a:gdLst/>
              <a:ahLst/>
              <a:cxnLst/>
              <a:rect l="l" t="t" r="r" b="b"/>
              <a:pathLst>
                <a:path w="1920812" h="1701465">
                  <a:moveTo>
                    <a:pt x="0" y="0"/>
                  </a:moveTo>
                  <a:lnTo>
                    <a:pt x="1920812" y="0"/>
                  </a:lnTo>
                  <a:lnTo>
                    <a:pt x="1920812" y="1701465"/>
                  </a:lnTo>
                  <a:lnTo>
                    <a:pt x="0" y="1701465"/>
                  </a:lnTo>
                  <a:close/>
                </a:path>
              </a:pathLst>
            </a:custGeom>
            <a:solidFill>
              <a:srgbClr val="2657C1"/>
            </a:solidFill>
          </p:spPr>
        </p:sp>
        <p:sp>
          <p:nvSpPr>
            <p:cNvPr id="4" name="TextBox 4"/>
            <p:cNvSpPr txBox="1"/>
            <p:nvPr/>
          </p:nvSpPr>
          <p:spPr>
            <a:xfrm>
              <a:off x="0" y="-66675"/>
              <a:ext cx="1920812" cy="1768140"/>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899572" y="7817349"/>
            <a:ext cx="8491786" cy="8491786"/>
          </a:xfrm>
          <a:custGeom>
            <a:avLst/>
            <a:gdLst/>
            <a:ahLst/>
            <a:cxnLst/>
            <a:rect l="l" t="t" r="r" b="b"/>
            <a:pathLst>
              <a:path w="8491786" h="8491786">
                <a:moveTo>
                  <a:pt x="0" y="0"/>
                </a:moveTo>
                <a:lnTo>
                  <a:pt x="8491786" y="0"/>
                </a:lnTo>
                <a:lnTo>
                  <a:pt x="8491786" y="8491786"/>
                </a:lnTo>
                <a:lnTo>
                  <a:pt x="0" y="8491786"/>
                </a:lnTo>
                <a:lnTo>
                  <a:pt x="0" y="0"/>
                </a:lnTo>
                <a:close/>
              </a:path>
            </a:pathLst>
          </a:custGeom>
          <a:blipFill>
            <a:blip r:embed="rId2"/>
            <a:stretch>
              <a:fillRect/>
            </a:stretch>
          </a:blipFill>
        </p:spPr>
      </p:sp>
      <p:grpSp>
        <p:nvGrpSpPr>
          <p:cNvPr id="6" name="Group 6"/>
          <p:cNvGrpSpPr/>
          <p:nvPr/>
        </p:nvGrpSpPr>
        <p:grpSpPr>
          <a:xfrm>
            <a:off x="1698517" y="2798049"/>
            <a:ext cx="7293083" cy="6460251"/>
            <a:chOff x="0" y="0"/>
            <a:chExt cx="1920812" cy="1701465"/>
          </a:xfrm>
        </p:grpSpPr>
        <p:sp>
          <p:nvSpPr>
            <p:cNvPr id="7" name="Freeform 7"/>
            <p:cNvSpPr/>
            <p:nvPr/>
          </p:nvSpPr>
          <p:spPr>
            <a:xfrm>
              <a:off x="0" y="0"/>
              <a:ext cx="1920812" cy="1701465"/>
            </a:xfrm>
            <a:custGeom>
              <a:avLst/>
              <a:gdLst/>
              <a:ahLst/>
              <a:cxnLst/>
              <a:rect l="l" t="t" r="r" b="b"/>
              <a:pathLst>
                <a:path w="1920812" h="1701465">
                  <a:moveTo>
                    <a:pt x="0" y="0"/>
                  </a:moveTo>
                  <a:lnTo>
                    <a:pt x="1920812" y="0"/>
                  </a:lnTo>
                  <a:lnTo>
                    <a:pt x="1920812" y="1701465"/>
                  </a:lnTo>
                  <a:lnTo>
                    <a:pt x="0" y="1701465"/>
                  </a:lnTo>
                  <a:close/>
                </a:path>
              </a:pathLst>
            </a:custGeom>
            <a:solidFill>
              <a:srgbClr val="2657C1"/>
            </a:solidFill>
          </p:spPr>
        </p:sp>
        <p:sp>
          <p:nvSpPr>
            <p:cNvPr id="8" name="TextBox 8"/>
            <p:cNvSpPr txBox="1"/>
            <p:nvPr/>
          </p:nvSpPr>
          <p:spPr>
            <a:xfrm>
              <a:off x="0" y="-66675"/>
              <a:ext cx="1920812" cy="1768140"/>
            </a:xfrm>
            <a:prstGeom prst="rect">
              <a:avLst/>
            </a:prstGeom>
          </p:spPr>
          <p:txBody>
            <a:bodyPr lIns="50800" tIns="50800" rIns="50800" bIns="50800" rtlCol="0" anchor="ctr"/>
            <a:lstStyle/>
            <a:p>
              <a:pPr algn="ctr">
                <a:lnSpc>
                  <a:spcPts val="3640"/>
                </a:lnSpc>
              </a:pPr>
              <a:endParaRPr/>
            </a:p>
          </p:txBody>
        </p:sp>
      </p:grpSp>
      <p:grpSp>
        <p:nvGrpSpPr>
          <p:cNvPr id="9" name="Group 9"/>
          <p:cNvGrpSpPr/>
          <p:nvPr/>
        </p:nvGrpSpPr>
        <p:grpSpPr>
          <a:xfrm>
            <a:off x="1928520" y="3447658"/>
            <a:ext cx="413719" cy="378955"/>
            <a:chOff x="0" y="0"/>
            <a:chExt cx="887363" cy="812800"/>
          </a:xfrm>
        </p:grpSpPr>
        <p:sp>
          <p:nvSpPr>
            <p:cNvPr id="10" name="Freeform 10"/>
            <p:cNvSpPr/>
            <p:nvPr/>
          </p:nvSpPr>
          <p:spPr>
            <a:xfrm>
              <a:off x="0" y="0"/>
              <a:ext cx="887363" cy="812800"/>
            </a:xfrm>
            <a:custGeom>
              <a:avLst/>
              <a:gdLst/>
              <a:ahLst/>
              <a:cxnLst/>
              <a:rect l="l" t="t" r="r" b="b"/>
              <a:pathLst>
                <a:path w="887363" h="812800">
                  <a:moveTo>
                    <a:pt x="887363" y="406400"/>
                  </a:moveTo>
                  <a:lnTo>
                    <a:pt x="480963" y="0"/>
                  </a:lnTo>
                  <a:lnTo>
                    <a:pt x="480963" y="203200"/>
                  </a:lnTo>
                  <a:lnTo>
                    <a:pt x="0" y="203200"/>
                  </a:lnTo>
                  <a:lnTo>
                    <a:pt x="0" y="609600"/>
                  </a:lnTo>
                  <a:lnTo>
                    <a:pt x="480963" y="609600"/>
                  </a:lnTo>
                  <a:lnTo>
                    <a:pt x="480963" y="812800"/>
                  </a:lnTo>
                  <a:lnTo>
                    <a:pt x="887363" y="406400"/>
                  </a:lnTo>
                  <a:close/>
                </a:path>
              </a:pathLst>
            </a:custGeom>
            <a:solidFill>
              <a:srgbClr val="F7F7F7"/>
            </a:solidFill>
          </p:spPr>
        </p:sp>
        <p:sp>
          <p:nvSpPr>
            <p:cNvPr id="11" name="TextBox 11"/>
            <p:cNvSpPr txBox="1"/>
            <p:nvPr/>
          </p:nvSpPr>
          <p:spPr>
            <a:xfrm>
              <a:off x="0" y="136525"/>
              <a:ext cx="785763" cy="473075"/>
            </a:xfrm>
            <a:prstGeom prst="rect">
              <a:avLst/>
            </a:prstGeom>
          </p:spPr>
          <p:txBody>
            <a:bodyPr lIns="50800" tIns="50800" rIns="50800" bIns="50800" rtlCol="0" anchor="ctr"/>
            <a:lstStyle/>
            <a:p>
              <a:pPr algn="ctr">
                <a:lnSpc>
                  <a:spcPts val="3640"/>
                </a:lnSpc>
              </a:pPr>
              <a:endParaRPr/>
            </a:p>
          </p:txBody>
        </p:sp>
      </p:grpSp>
      <p:sp>
        <p:nvSpPr>
          <p:cNvPr id="12" name="TextBox 12"/>
          <p:cNvSpPr txBox="1"/>
          <p:nvPr/>
        </p:nvSpPr>
        <p:spPr>
          <a:xfrm>
            <a:off x="2643108" y="3220080"/>
            <a:ext cx="5995909" cy="1447800"/>
          </a:xfrm>
          <a:prstGeom prst="rect">
            <a:avLst/>
          </a:prstGeom>
        </p:spPr>
        <p:txBody>
          <a:bodyPr lIns="0" tIns="0" rIns="0" bIns="0" rtlCol="0" anchor="t">
            <a:spAutoFit/>
          </a:bodyPr>
          <a:lstStyle/>
          <a:p>
            <a:pPr algn="just">
              <a:lnSpc>
                <a:spcPts val="3750"/>
              </a:lnSpc>
            </a:pPr>
            <a:r>
              <a:rPr lang="en-US" sz="3000" b="1">
                <a:solidFill>
                  <a:srgbClr val="F7F7F7"/>
                </a:solidFill>
                <a:latin typeface="Poppins Bold"/>
                <a:ea typeface="Poppins Bold"/>
                <a:cs typeface="Poppins Bold"/>
                <a:sym typeface="Poppins Bold"/>
              </a:rPr>
              <a:t>Socioeconomic Characteristics of other NMT and IPTs drivers</a:t>
            </a:r>
          </a:p>
        </p:txBody>
      </p:sp>
      <p:sp>
        <p:nvSpPr>
          <p:cNvPr id="13" name="TextBox 13"/>
          <p:cNvSpPr txBox="1"/>
          <p:nvPr/>
        </p:nvSpPr>
        <p:spPr>
          <a:xfrm>
            <a:off x="1928520" y="4773942"/>
            <a:ext cx="6710498" cy="3676015"/>
          </a:xfrm>
          <a:prstGeom prst="rect">
            <a:avLst/>
          </a:prstGeom>
        </p:spPr>
        <p:txBody>
          <a:bodyPr lIns="0" tIns="0" rIns="0" bIns="0" rtlCol="0" anchor="t">
            <a:spAutoFit/>
          </a:bodyPr>
          <a:lstStyle/>
          <a:p>
            <a:pPr marL="410213" lvl="1" indent="-205106" algn="just">
              <a:lnSpc>
                <a:spcPts val="2660"/>
              </a:lnSpc>
              <a:buFont typeface="Arial"/>
              <a:buChar char="•"/>
            </a:pPr>
            <a:r>
              <a:rPr lang="en-US" sz="1900" b="1">
                <a:solidFill>
                  <a:srgbClr val="F7F7F7"/>
                </a:solidFill>
                <a:latin typeface="Poppins Bold"/>
                <a:ea typeface="Poppins Bold"/>
                <a:cs typeface="Poppins Bold"/>
                <a:sym typeface="Poppins Bold"/>
              </a:rPr>
              <a:t>Low Socio-Economic Status: </a:t>
            </a:r>
            <a:r>
              <a:rPr lang="en-US" sz="1900">
                <a:solidFill>
                  <a:srgbClr val="F7F7F7"/>
                </a:solidFill>
                <a:latin typeface="Poppins"/>
                <a:ea typeface="Poppins"/>
                <a:cs typeface="Poppins"/>
                <a:sym typeface="Poppins"/>
              </a:rPr>
              <a:t>CR and IPT workers face poverty, poor education, financial exclusion, and limited healthcare, worsened by neglect in planning and loss of income opportunities (Tiwari, 2002; Bisht &amp; Ahmed, 2015; Rahman et al., 2004; Nandhi, 2011; Sarkar, 2021; Kumar et al., 2022).</a:t>
            </a:r>
          </a:p>
          <a:p>
            <a:pPr marL="410213" lvl="1" indent="-205106" algn="just">
              <a:lnSpc>
                <a:spcPts val="2660"/>
              </a:lnSpc>
              <a:buFont typeface="Arial"/>
              <a:buChar char="•"/>
            </a:pPr>
            <a:r>
              <a:rPr lang="en-US" sz="1900" b="1">
                <a:solidFill>
                  <a:srgbClr val="F7F7F7"/>
                </a:solidFill>
                <a:latin typeface="Poppins Bold"/>
                <a:ea typeface="Poppins Bold"/>
                <a:cs typeface="Poppins Bold"/>
                <a:sym typeface="Poppins Bold"/>
              </a:rPr>
              <a:t>Severe Health Risks:</a:t>
            </a:r>
            <a:r>
              <a:rPr lang="en-US" sz="1900">
                <a:solidFill>
                  <a:srgbClr val="F7F7F7"/>
                </a:solidFill>
                <a:latin typeface="Poppins"/>
                <a:ea typeface="Poppins"/>
                <a:cs typeface="Poppins"/>
                <a:sym typeface="Poppins"/>
              </a:rPr>
              <a:t> High exposure to pollutants and heavy physical workload cause respiratory and physiological impairments among CR pullers (Mukherjee et al., 2006; Pradhan et al., 2008).</a:t>
            </a:r>
          </a:p>
          <a:p>
            <a:pPr algn="just">
              <a:lnSpc>
                <a:spcPts val="2660"/>
              </a:lnSpc>
            </a:pPr>
            <a:endParaRPr lang="en-US" sz="1900">
              <a:solidFill>
                <a:srgbClr val="F7F7F7"/>
              </a:solidFill>
              <a:latin typeface="Poppins"/>
              <a:ea typeface="Poppins"/>
              <a:cs typeface="Poppins"/>
              <a:sym typeface="Poppins"/>
            </a:endParaRPr>
          </a:p>
        </p:txBody>
      </p:sp>
      <p:sp>
        <p:nvSpPr>
          <p:cNvPr id="14" name="Freeform 14"/>
          <p:cNvSpPr/>
          <p:nvPr/>
        </p:nvSpPr>
        <p:spPr>
          <a:xfrm rot="-6237784">
            <a:off x="15661262" y="-1098082"/>
            <a:ext cx="4253565" cy="4253565"/>
          </a:xfrm>
          <a:custGeom>
            <a:avLst/>
            <a:gdLst/>
            <a:ahLst/>
            <a:cxnLst/>
            <a:rect l="l" t="t" r="r" b="b"/>
            <a:pathLst>
              <a:path w="4253565" h="4253565">
                <a:moveTo>
                  <a:pt x="0" y="0"/>
                </a:moveTo>
                <a:lnTo>
                  <a:pt x="4253565" y="0"/>
                </a:lnTo>
                <a:lnTo>
                  <a:pt x="4253565" y="4253564"/>
                </a:lnTo>
                <a:lnTo>
                  <a:pt x="0" y="4253564"/>
                </a:lnTo>
                <a:lnTo>
                  <a:pt x="0" y="0"/>
                </a:lnTo>
                <a:close/>
              </a:path>
            </a:pathLst>
          </a:custGeom>
          <a:blipFill>
            <a:blip r:embed="rId2">
              <a:alphaModFix amt="75000"/>
            </a:blip>
            <a:stretch>
              <a:fillRect/>
            </a:stretch>
          </a:blipFill>
        </p:spPr>
      </p:sp>
      <p:sp>
        <p:nvSpPr>
          <p:cNvPr id="15" name="TextBox 15"/>
          <p:cNvSpPr txBox="1"/>
          <p:nvPr/>
        </p:nvSpPr>
        <p:spPr>
          <a:xfrm>
            <a:off x="1645859" y="990600"/>
            <a:ext cx="15022320" cy="1102360"/>
          </a:xfrm>
          <a:prstGeom prst="rect">
            <a:avLst/>
          </a:prstGeom>
        </p:spPr>
        <p:txBody>
          <a:bodyPr lIns="0" tIns="0" rIns="0" bIns="0" rtlCol="0" anchor="t">
            <a:spAutoFit/>
          </a:bodyPr>
          <a:lstStyle/>
          <a:p>
            <a:pPr algn="ctr">
              <a:lnSpc>
                <a:spcPts val="8119"/>
              </a:lnSpc>
            </a:pPr>
            <a:r>
              <a:rPr lang="en-US" sz="6999" b="1" spc="-139" dirty="0">
                <a:solidFill>
                  <a:srgbClr val="2657C1"/>
                </a:solidFill>
                <a:latin typeface="Poppins Ultra-Bold"/>
                <a:ea typeface="Poppins Ultra-Bold"/>
                <a:cs typeface="Poppins Ultra-Bold"/>
                <a:sym typeface="Poppins Ultra-Bold"/>
              </a:rPr>
              <a:t>02. Literature Review</a:t>
            </a:r>
          </a:p>
        </p:txBody>
      </p:sp>
      <p:sp>
        <p:nvSpPr>
          <p:cNvPr id="16" name="AutoShape 16"/>
          <p:cNvSpPr/>
          <p:nvPr/>
        </p:nvSpPr>
        <p:spPr>
          <a:xfrm flipH="1">
            <a:off x="5279382" y="2092960"/>
            <a:ext cx="3877638" cy="705089"/>
          </a:xfrm>
          <a:prstGeom prst="line">
            <a:avLst/>
          </a:prstGeom>
          <a:ln w="66675" cap="flat">
            <a:solidFill>
              <a:srgbClr val="2657C1"/>
            </a:solidFill>
            <a:prstDash val="sysDot"/>
            <a:headEnd type="none" w="sm" len="sm"/>
            <a:tailEnd type="triangle" w="lg" len="med"/>
          </a:ln>
        </p:spPr>
      </p:sp>
      <p:grpSp>
        <p:nvGrpSpPr>
          <p:cNvPr id="17" name="Group 17"/>
          <p:cNvGrpSpPr/>
          <p:nvPr/>
        </p:nvGrpSpPr>
        <p:grpSpPr>
          <a:xfrm>
            <a:off x="9609809" y="3447658"/>
            <a:ext cx="413719" cy="378955"/>
            <a:chOff x="0" y="0"/>
            <a:chExt cx="887363" cy="812800"/>
          </a:xfrm>
        </p:grpSpPr>
        <p:sp>
          <p:nvSpPr>
            <p:cNvPr id="18" name="Freeform 18"/>
            <p:cNvSpPr/>
            <p:nvPr/>
          </p:nvSpPr>
          <p:spPr>
            <a:xfrm>
              <a:off x="0" y="0"/>
              <a:ext cx="887363" cy="812800"/>
            </a:xfrm>
            <a:custGeom>
              <a:avLst/>
              <a:gdLst/>
              <a:ahLst/>
              <a:cxnLst/>
              <a:rect l="l" t="t" r="r" b="b"/>
              <a:pathLst>
                <a:path w="887363" h="812800">
                  <a:moveTo>
                    <a:pt x="887363" y="406400"/>
                  </a:moveTo>
                  <a:lnTo>
                    <a:pt x="480963" y="0"/>
                  </a:lnTo>
                  <a:lnTo>
                    <a:pt x="480963" y="203200"/>
                  </a:lnTo>
                  <a:lnTo>
                    <a:pt x="0" y="203200"/>
                  </a:lnTo>
                  <a:lnTo>
                    <a:pt x="0" y="609600"/>
                  </a:lnTo>
                  <a:lnTo>
                    <a:pt x="480963" y="609600"/>
                  </a:lnTo>
                  <a:lnTo>
                    <a:pt x="480963" y="812800"/>
                  </a:lnTo>
                  <a:lnTo>
                    <a:pt x="887363" y="406400"/>
                  </a:lnTo>
                  <a:close/>
                </a:path>
              </a:pathLst>
            </a:custGeom>
            <a:solidFill>
              <a:srgbClr val="F7F7F7"/>
            </a:solidFill>
          </p:spPr>
        </p:sp>
        <p:sp>
          <p:nvSpPr>
            <p:cNvPr id="19" name="TextBox 19"/>
            <p:cNvSpPr txBox="1"/>
            <p:nvPr/>
          </p:nvSpPr>
          <p:spPr>
            <a:xfrm>
              <a:off x="0" y="136525"/>
              <a:ext cx="785763" cy="473075"/>
            </a:xfrm>
            <a:prstGeom prst="rect">
              <a:avLst/>
            </a:prstGeom>
          </p:spPr>
          <p:txBody>
            <a:bodyPr lIns="50800" tIns="50800" rIns="50800" bIns="50800" rtlCol="0" anchor="ctr"/>
            <a:lstStyle/>
            <a:p>
              <a:pPr algn="ctr">
                <a:lnSpc>
                  <a:spcPts val="3640"/>
                </a:lnSpc>
              </a:pPr>
              <a:endParaRPr/>
            </a:p>
          </p:txBody>
        </p:sp>
      </p:grpSp>
      <p:sp>
        <p:nvSpPr>
          <p:cNvPr id="20" name="TextBox 20"/>
          <p:cNvSpPr txBox="1"/>
          <p:nvPr/>
        </p:nvSpPr>
        <p:spPr>
          <a:xfrm>
            <a:off x="10324398" y="3220080"/>
            <a:ext cx="5995909" cy="971550"/>
          </a:xfrm>
          <a:prstGeom prst="rect">
            <a:avLst/>
          </a:prstGeom>
        </p:spPr>
        <p:txBody>
          <a:bodyPr lIns="0" tIns="0" rIns="0" bIns="0" rtlCol="0" anchor="t">
            <a:spAutoFit/>
          </a:bodyPr>
          <a:lstStyle/>
          <a:p>
            <a:pPr algn="just">
              <a:lnSpc>
                <a:spcPts val="3750"/>
              </a:lnSpc>
            </a:pPr>
            <a:r>
              <a:rPr lang="en-US" sz="3000" b="1">
                <a:solidFill>
                  <a:srgbClr val="F7F7F7"/>
                </a:solidFill>
                <a:latin typeface="Poppins Bold"/>
                <a:ea typeface="Poppins Bold"/>
                <a:cs typeface="Poppins Bold"/>
                <a:sym typeface="Poppins Bold"/>
              </a:rPr>
              <a:t>Role of NMTs in Sustainable Public Transportation </a:t>
            </a:r>
          </a:p>
        </p:txBody>
      </p:sp>
      <p:sp>
        <p:nvSpPr>
          <p:cNvPr id="21" name="TextBox 21"/>
          <p:cNvSpPr txBox="1"/>
          <p:nvPr/>
        </p:nvSpPr>
        <p:spPr>
          <a:xfrm>
            <a:off x="9609809" y="4353560"/>
            <a:ext cx="6710498" cy="4676140"/>
          </a:xfrm>
          <a:prstGeom prst="rect">
            <a:avLst/>
          </a:prstGeom>
        </p:spPr>
        <p:txBody>
          <a:bodyPr lIns="0" tIns="0" rIns="0" bIns="0" rtlCol="0" anchor="t">
            <a:spAutoFit/>
          </a:bodyPr>
          <a:lstStyle/>
          <a:p>
            <a:pPr marL="410211" lvl="1" indent="-205106" algn="just">
              <a:lnSpc>
                <a:spcPts val="2660"/>
              </a:lnSpc>
              <a:buFont typeface="Arial"/>
              <a:buChar char="•"/>
            </a:pPr>
            <a:r>
              <a:rPr lang="en-US" sz="1900" b="1">
                <a:solidFill>
                  <a:srgbClr val="F7F7F7"/>
                </a:solidFill>
                <a:latin typeface="Poppins Bold"/>
                <a:ea typeface="Poppins Bold"/>
                <a:cs typeface="Poppins Bold"/>
                <a:sym typeface="Poppins Bold"/>
              </a:rPr>
              <a:t>Sustainable Urban Mobility Role:</a:t>
            </a:r>
            <a:r>
              <a:rPr lang="en-US" sz="1900">
                <a:solidFill>
                  <a:srgbClr val="F7F7F7"/>
                </a:solidFill>
                <a:latin typeface="Poppins"/>
                <a:ea typeface="Poppins"/>
                <a:cs typeface="Poppins"/>
                <a:sym typeface="Poppins"/>
              </a:rPr>
              <a:t> Despite decline, NMT modes remain vital for sustainable transport; studies stress the need for infrastructure investment, policy support, and integration with public transit to improve air quality and connectivity (Tiwari, 2002; Tiwari, 2015; Phun &amp; Yai, 2016; Gadepalli et al., 2024; Tanwar &amp; Agarwal, 2025).</a:t>
            </a:r>
          </a:p>
          <a:p>
            <a:pPr marL="410211" lvl="1" indent="-205106" algn="just">
              <a:lnSpc>
                <a:spcPts val="2660"/>
              </a:lnSpc>
              <a:buFont typeface="Arial"/>
              <a:buChar char="•"/>
            </a:pPr>
            <a:r>
              <a:rPr lang="en-US" sz="1900" b="1">
                <a:solidFill>
                  <a:srgbClr val="F7F7F7"/>
                </a:solidFill>
                <a:latin typeface="Poppins Bold"/>
                <a:ea typeface="Poppins Bold"/>
                <a:cs typeface="Poppins Bold"/>
                <a:sym typeface="Poppins Bold"/>
              </a:rPr>
              <a:t>Socio-Cultural and Livelihood Importance:</a:t>
            </a:r>
            <a:r>
              <a:rPr lang="en-US" sz="1900">
                <a:solidFill>
                  <a:srgbClr val="F7F7F7"/>
                </a:solidFill>
                <a:latin typeface="Poppins"/>
                <a:ea typeface="Poppins"/>
                <a:cs typeface="Poppins"/>
                <a:sym typeface="Poppins"/>
              </a:rPr>
              <a:t> In Kolkata, CR and HPR pullers persist as essential mobility providers and cultural symbols, highlighting inclusivity gaps in urban policy and last-mile connectivity (Hyrapiet &amp; Greiner, 2012; Samanta &amp; Roy, 2013; Ghosh &amp; Schot, 2019).</a:t>
            </a:r>
          </a:p>
          <a:p>
            <a:pPr algn="just">
              <a:lnSpc>
                <a:spcPts val="2660"/>
              </a:lnSpc>
            </a:pPr>
            <a:endParaRPr lang="en-US" sz="1900">
              <a:solidFill>
                <a:srgbClr val="F7F7F7"/>
              </a:solidFill>
              <a:latin typeface="Poppins"/>
              <a:ea typeface="Poppins"/>
              <a:cs typeface="Poppins"/>
              <a:sym typeface="Poppins"/>
            </a:endParaRPr>
          </a:p>
        </p:txBody>
      </p:sp>
      <p:sp>
        <p:nvSpPr>
          <p:cNvPr id="22" name="AutoShape 22"/>
          <p:cNvSpPr/>
          <p:nvPr/>
        </p:nvSpPr>
        <p:spPr>
          <a:xfrm>
            <a:off x="9330035" y="2092960"/>
            <a:ext cx="3750093" cy="705089"/>
          </a:xfrm>
          <a:prstGeom prst="line">
            <a:avLst/>
          </a:prstGeom>
          <a:ln w="66675" cap="flat">
            <a:solidFill>
              <a:srgbClr val="2657C1"/>
            </a:solidFill>
            <a:prstDash val="sysDot"/>
            <a:headEnd type="none" w="sm" len="sm"/>
            <a:tailEnd type="triangle" w="lg" len="med"/>
          </a:ln>
        </p:spPr>
      </p:sp>
      <p:sp>
        <p:nvSpPr>
          <p:cNvPr id="23" name="TextBox 23"/>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0054D9"/>
                </a:solidFill>
                <a:latin typeface="Poppins Bold Italics"/>
                <a:ea typeface="Poppins Bold Italics"/>
                <a:cs typeface="Poppins Bold Italics"/>
                <a:sym typeface="Poppins Bold Italics"/>
              </a:rPr>
              <a:t>PAPER ID: 1157 | Page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065429" y="-3462888"/>
            <a:ext cx="157142" cy="16230600"/>
            <a:chOff x="0" y="0"/>
            <a:chExt cx="41387" cy="4274726"/>
          </a:xfrm>
        </p:grpSpPr>
        <p:sp>
          <p:nvSpPr>
            <p:cNvPr id="3" name="Freeform 3"/>
            <p:cNvSpPr/>
            <p:nvPr/>
          </p:nvSpPr>
          <p:spPr>
            <a:xfrm>
              <a:off x="0" y="0"/>
              <a:ext cx="41387" cy="4274726"/>
            </a:xfrm>
            <a:custGeom>
              <a:avLst/>
              <a:gdLst/>
              <a:ahLst/>
              <a:cxnLst/>
              <a:rect l="l" t="t" r="r" b="b"/>
              <a:pathLst>
                <a:path w="41387" h="4274726">
                  <a:moveTo>
                    <a:pt x="0" y="0"/>
                  </a:moveTo>
                  <a:lnTo>
                    <a:pt x="41387" y="0"/>
                  </a:lnTo>
                  <a:lnTo>
                    <a:pt x="41387" y="4274726"/>
                  </a:lnTo>
                  <a:lnTo>
                    <a:pt x="0" y="4274726"/>
                  </a:lnTo>
                  <a:close/>
                </a:path>
              </a:pathLst>
            </a:custGeom>
            <a:solidFill>
              <a:srgbClr val="2657C1"/>
            </a:solidFill>
          </p:spPr>
        </p:sp>
        <p:sp>
          <p:nvSpPr>
            <p:cNvPr id="4" name="TextBox 4"/>
            <p:cNvSpPr txBox="1"/>
            <p:nvPr/>
          </p:nvSpPr>
          <p:spPr>
            <a:xfrm>
              <a:off x="0" y="-66675"/>
              <a:ext cx="41387" cy="4341401"/>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rot="-10800000">
            <a:off x="2583398" y="4653367"/>
            <a:ext cx="1089845" cy="1341348"/>
            <a:chOff x="0" y="0"/>
            <a:chExt cx="660400" cy="812800"/>
          </a:xfrm>
        </p:grpSpPr>
        <p:sp>
          <p:nvSpPr>
            <p:cNvPr id="6" name="Freeform 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7" name="TextBox 7"/>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8" name="Group 8"/>
          <p:cNvGrpSpPr/>
          <p:nvPr/>
        </p:nvGrpSpPr>
        <p:grpSpPr>
          <a:xfrm rot="-10800000">
            <a:off x="2802611" y="5124083"/>
            <a:ext cx="651420" cy="65142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0" name="TextBox 10"/>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sp>
        <p:nvSpPr>
          <p:cNvPr id="11" name="Freeform 11"/>
          <p:cNvSpPr/>
          <p:nvPr/>
        </p:nvSpPr>
        <p:spPr>
          <a:xfrm>
            <a:off x="5096791" y="8650009"/>
            <a:ext cx="11971615" cy="2778397"/>
          </a:xfrm>
          <a:custGeom>
            <a:avLst/>
            <a:gdLst/>
            <a:ahLst/>
            <a:cxnLst/>
            <a:rect l="l" t="t" r="r" b="b"/>
            <a:pathLst>
              <a:path w="11971615" h="2778397">
                <a:moveTo>
                  <a:pt x="0" y="0"/>
                </a:moveTo>
                <a:lnTo>
                  <a:pt x="11971615" y="0"/>
                </a:lnTo>
                <a:lnTo>
                  <a:pt x="11971615" y="2778397"/>
                </a:lnTo>
                <a:lnTo>
                  <a:pt x="0" y="277839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12" name="Group 12"/>
          <p:cNvGrpSpPr/>
          <p:nvPr/>
        </p:nvGrpSpPr>
        <p:grpSpPr>
          <a:xfrm rot="-10800000">
            <a:off x="6806968" y="4573841"/>
            <a:ext cx="1089845" cy="1341348"/>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14" name="TextBox 14"/>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15" name="Group 15"/>
          <p:cNvGrpSpPr/>
          <p:nvPr/>
        </p:nvGrpSpPr>
        <p:grpSpPr>
          <a:xfrm rot="-10800000">
            <a:off x="7026181" y="5044556"/>
            <a:ext cx="651420" cy="65142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17" name="TextBox 17"/>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nvGrpSpPr>
          <p:cNvPr id="18" name="Group 18"/>
          <p:cNvGrpSpPr/>
          <p:nvPr/>
        </p:nvGrpSpPr>
        <p:grpSpPr>
          <a:xfrm rot="-10800000">
            <a:off x="14778633" y="4573841"/>
            <a:ext cx="1089845" cy="1341348"/>
            <a:chOff x="0" y="0"/>
            <a:chExt cx="660400" cy="812800"/>
          </a:xfrm>
        </p:grpSpPr>
        <p:sp>
          <p:nvSpPr>
            <p:cNvPr id="19" name="Freeform 19"/>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20" name="TextBox 20"/>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21" name="Group 21"/>
          <p:cNvGrpSpPr/>
          <p:nvPr/>
        </p:nvGrpSpPr>
        <p:grpSpPr>
          <a:xfrm rot="-10800000">
            <a:off x="14997846" y="5044556"/>
            <a:ext cx="651420" cy="65142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23" name="TextBox 23"/>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grpSp>
        <p:nvGrpSpPr>
          <p:cNvPr id="24" name="Group 24"/>
          <p:cNvGrpSpPr/>
          <p:nvPr/>
        </p:nvGrpSpPr>
        <p:grpSpPr>
          <a:xfrm rot="-5400000">
            <a:off x="13522315" y="-3048574"/>
            <a:ext cx="156282" cy="9375089"/>
            <a:chOff x="0" y="0"/>
            <a:chExt cx="41161" cy="2469159"/>
          </a:xfrm>
        </p:grpSpPr>
        <p:sp>
          <p:nvSpPr>
            <p:cNvPr id="25" name="Freeform 25"/>
            <p:cNvSpPr/>
            <p:nvPr/>
          </p:nvSpPr>
          <p:spPr>
            <a:xfrm>
              <a:off x="0" y="0"/>
              <a:ext cx="41161" cy="2469159"/>
            </a:xfrm>
            <a:custGeom>
              <a:avLst/>
              <a:gdLst/>
              <a:ahLst/>
              <a:cxnLst/>
              <a:rect l="l" t="t" r="r" b="b"/>
              <a:pathLst>
                <a:path w="41161" h="2469159">
                  <a:moveTo>
                    <a:pt x="0" y="0"/>
                  </a:moveTo>
                  <a:lnTo>
                    <a:pt x="41161" y="0"/>
                  </a:lnTo>
                  <a:lnTo>
                    <a:pt x="41161" y="2469159"/>
                  </a:lnTo>
                  <a:lnTo>
                    <a:pt x="0" y="2469159"/>
                  </a:lnTo>
                  <a:close/>
                </a:path>
              </a:pathLst>
            </a:custGeom>
            <a:solidFill>
              <a:srgbClr val="2657C1"/>
            </a:solidFill>
          </p:spPr>
        </p:sp>
        <p:sp>
          <p:nvSpPr>
            <p:cNvPr id="26" name="TextBox 26"/>
            <p:cNvSpPr txBox="1"/>
            <p:nvPr/>
          </p:nvSpPr>
          <p:spPr>
            <a:xfrm>
              <a:off x="0" y="-66675"/>
              <a:ext cx="41161" cy="2535834"/>
            </a:xfrm>
            <a:prstGeom prst="rect">
              <a:avLst/>
            </a:prstGeom>
          </p:spPr>
          <p:txBody>
            <a:bodyPr lIns="50800" tIns="50800" rIns="50800" bIns="50800" rtlCol="0" anchor="ctr"/>
            <a:lstStyle/>
            <a:p>
              <a:pPr algn="ctr">
                <a:lnSpc>
                  <a:spcPts val="3640"/>
                </a:lnSpc>
              </a:pPr>
              <a:endParaRPr/>
            </a:p>
          </p:txBody>
        </p:sp>
      </p:grpSp>
      <p:sp>
        <p:nvSpPr>
          <p:cNvPr id="27" name="Freeform 27"/>
          <p:cNvSpPr/>
          <p:nvPr/>
        </p:nvSpPr>
        <p:spPr>
          <a:xfrm>
            <a:off x="4651841" y="6218669"/>
            <a:ext cx="939417" cy="594395"/>
          </a:xfrm>
          <a:custGeom>
            <a:avLst/>
            <a:gdLst/>
            <a:ahLst/>
            <a:cxnLst/>
            <a:rect l="l" t="t" r="r" b="b"/>
            <a:pathLst>
              <a:path w="939417" h="594395">
                <a:moveTo>
                  <a:pt x="0" y="0"/>
                </a:moveTo>
                <a:lnTo>
                  <a:pt x="939417" y="0"/>
                </a:lnTo>
                <a:lnTo>
                  <a:pt x="939417" y="594395"/>
                </a:lnTo>
                <a:lnTo>
                  <a:pt x="0" y="5943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a:off x="13004647" y="6218669"/>
            <a:ext cx="939417" cy="594395"/>
          </a:xfrm>
          <a:custGeom>
            <a:avLst/>
            <a:gdLst/>
            <a:ahLst/>
            <a:cxnLst/>
            <a:rect l="l" t="t" r="r" b="b"/>
            <a:pathLst>
              <a:path w="939417" h="594395">
                <a:moveTo>
                  <a:pt x="0" y="0"/>
                </a:moveTo>
                <a:lnTo>
                  <a:pt x="939418" y="0"/>
                </a:lnTo>
                <a:lnTo>
                  <a:pt x="939418" y="594395"/>
                </a:lnTo>
                <a:lnTo>
                  <a:pt x="0" y="5943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29"/>
          <p:cNvSpPr/>
          <p:nvPr/>
        </p:nvSpPr>
        <p:spPr>
          <a:xfrm>
            <a:off x="2711831" y="5045512"/>
            <a:ext cx="832980" cy="840622"/>
          </a:xfrm>
          <a:custGeom>
            <a:avLst/>
            <a:gdLst/>
            <a:ahLst/>
            <a:cxnLst/>
            <a:rect l="l" t="t" r="r" b="b"/>
            <a:pathLst>
              <a:path w="832980" h="840622">
                <a:moveTo>
                  <a:pt x="0" y="0"/>
                </a:moveTo>
                <a:lnTo>
                  <a:pt x="832979" y="0"/>
                </a:lnTo>
                <a:lnTo>
                  <a:pt x="832979" y="840621"/>
                </a:lnTo>
                <a:lnTo>
                  <a:pt x="0" y="8406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Freeform 30"/>
          <p:cNvSpPr/>
          <p:nvPr/>
        </p:nvSpPr>
        <p:spPr>
          <a:xfrm>
            <a:off x="6998586" y="4881404"/>
            <a:ext cx="706610" cy="885275"/>
          </a:xfrm>
          <a:custGeom>
            <a:avLst/>
            <a:gdLst/>
            <a:ahLst/>
            <a:cxnLst/>
            <a:rect l="l" t="t" r="r" b="b"/>
            <a:pathLst>
              <a:path w="706610" h="885275">
                <a:moveTo>
                  <a:pt x="0" y="0"/>
                </a:moveTo>
                <a:lnTo>
                  <a:pt x="706610" y="0"/>
                </a:lnTo>
                <a:lnTo>
                  <a:pt x="706610" y="885275"/>
                </a:lnTo>
                <a:lnTo>
                  <a:pt x="0" y="8852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1" name="Freeform 31"/>
          <p:cNvSpPr/>
          <p:nvPr/>
        </p:nvSpPr>
        <p:spPr>
          <a:xfrm>
            <a:off x="14911303" y="5123127"/>
            <a:ext cx="737962" cy="594395"/>
          </a:xfrm>
          <a:custGeom>
            <a:avLst/>
            <a:gdLst/>
            <a:ahLst/>
            <a:cxnLst/>
            <a:rect l="l" t="t" r="r" b="b"/>
            <a:pathLst>
              <a:path w="737962" h="594395">
                <a:moveTo>
                  <a:pt x="0" y="0"/>
                </a:moveTo>
                <a:lnTo>
                  <a:pt x="737963" y="0"/>
                </a:lnTo>
                <a:lnTo>
                  <a:pt x="737963" y="594395"/>
                </a:lnTo>
                <a:lnTo>
                  <a:pt x="0" y="5943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2" name="TextBox 32"/>
          <p:cNvSpPr txBox="1"/>
          <p:nvPr/>
        </p:nvSpPr>
        <p:spPr>
          <a:xfrm>
            <a:off x="5675326" y="6122074"/>
            <a:ext cx="3353129" cy="784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Questionnaire Development </a:t>
            </a:r>
          </a:p>
        </p:txBody>
      </p:sp>
      <p:grpSp>
        <p:nvGrpSpPr>
          <p:cNvPr id="33" name="Group 33"/>
          <p:cNvGrpSpPr/>
          <p:nvPr/>
        </p:nvGrpSpPr>
        <p:grpSpPr>
          <a:xfrm rot="-10800000">
            <a:off x="10804372" y="4653367"/>
            <a:ext cx="1089845" cy="1341348"/>
            <a:chOff x="0" y="0"/>
            <a:chExt cx="660400" cy="812800"/>
          </a:xfrm>
        </p:grpSpPr>
        <p:sp>
          <p:nvSpPr>
            <p:cNvPr id="34" name="Freeform 34"/>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2657C1"/>
            </a:solidFill>
          </p:spPr>
        </p:sp>
        <p:sp>
          <p:nvSpPr>
            <p:cNvPr id="35" name="TextBox 35"/>
            <p:cNvSpPr txBox="1"/>
            <p:nvPr/>
          </p:nvSpPr>
          <p:spPr>
            <a:xfrm>
              <a:off x="0" y="60325"/>
              <a:ext cx="660400" cy="752475"/>
            </a:xfrm>
            <a:prstGeom prst="rect">
              <a:avLst/>
            </a:prstGeom>
          </p:spPr>
          <p:txBody>
            <a:bodyPr lIns="9888" tIns="9888" rIns="9888" bIns="9888" rtlCol="0" anchor="ctr"/>
            <a:lstStyle/>
            <a:p>
              <a:pPr algn="ctr">
                <a:lnSpc>
                  <a:spcPts val="3640"/>
                </a:lnSpc>
              </a:pPr>
              <a:endParaRPr/>
            </a:p>
          </p:txBody>
        </p:sp>
      </p:grpSp>
      <p:grpSp>
        <p:nvGrpSpPr>
          <p:cNvPr id="36" name="Group 36"/>
          <p:cNvGrpSpPr/>
          <p:nvPr/>
        </p:nvGrpSpPr>
        <p:grpSpPr>
          <a:xfrm rot="-10800000">
            <a:off x="11023584" y="5124083"/>
            <a:ext cx="651420" cy="651420"/>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7F7"/>
            </a:solidFill>
          </p:spPr>
        </p:sp>
        <p:sp>
          <p:nvSpPr>
            <p:cNvPr id="38" name="TextBox 38"/>
            <p:cNvSpPr txBox="1"/>
            <p:nvPr/>
          </p:nvSpPr>
          <p:spPr>
            <a:xfrm>
              <a:off x="76200" y="9525"/>
              <a:ext cx="660400" cy="727075"/>
            </a:xfrm>
            <a:prstGeom prst="rect">
              <a:avLst/>
            </a:prstGeom>
          </p:spPr>
          <p:txBody>
            <a:bodyPr lIns="9888" tIns="9888" rIns="9888" bIns="9888" rtlCol="0" anchor="ctr"/>
            <a:lstStyle/>
            <a:p>
              <a:pPr algn="ctr">
                <a:lnSpc>
                  <a:spcPts val="3640"/>
                </a:lnSpc>
              </a:pPr>
              <a:endParaRPr/>
            </a:p>
          </p:txBody>
        </p:sp>
      </p:grpSp>
      <p:sp>
        <p:nvSpPr>
          <p:cNvPr id="40" name="TextBox 40"/>
          <p:cNvSpPr txBox="1"/>
          <p:nvPr/>
        </p:nvSpPr>
        <p:spPr>
          <a:xfrm>
            <a:off x="9996985" y="6122074"/>
            <a:ext cx="2837994" cy="784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Sampling Strategy</a:t>
            </a:r>
          </a:p>
        </p:txBody>
      </p:sp>
      <p:sp>
        <p:nvSpPr>
          <p:cNvPr id="41" name="Freeform 41"/>
          <p:cNvSpPr/>
          <p:nvPr/>
        </p:nvSpPr>
        <p:spPr>
          <a:xfrm>
            <a:off x="8966583" y="6218669"/>
            <a:ext cx="939417" cy="594395"/>
          </a:xfrm>
          <a:custGeom>
            <a:avLst/>
            <a:gdLst/>
            <a:ahLst/>
            <a:cxnLst/>
            <a:rect l="l" t="t" r="r" b="b"/>
            <a:pathLst>
              <a:path w="939417" h="594395">
                <a:moveTo>
                  <a:pt x="0" y="0"/>
                </a:moveTo>
                <a:lnTo>
                  <a:pt x="939417" y="0"/>
                </a:lnTo>
                <a:lnTo>
                  <a:pt x="939417" y="594395"/>
                </a:lnTo>
                <a:lnTo>
                  <a:pt x="0" y="5943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2" name="TextBox 42"/>
          <p:cNvSpPr txBox="1"/>
          <p:nvPr/>
        </p:nvSpPr>
        <p:spPr>
          <a:xfrm>
            <a:off x="13925015" y="6312574"/>
            <a:ext cx="3143392" cy="403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Data Analysis </a:t>
            </a:r>
          </a:p>
        </p:txBody>
      </p:sp>
      <p:sp>
        <p:nvSpPr>
          <p:cNvPr id="43" name="TextBox 43"/>
          <p:cNvSpPr txBox="1"/>
          <p:nvPr/>
        </p:nvSpPr>
        <p:spPr>
          <a:xfrm>
            <a:off x="1676145" y="6312574"/>
            <a:ext cx="2882102" cy="403860"/>
          </a:xfrm>
          <a:prstGeom prst="rect">
            <a:avLst/>
          </a:prstGeom>
        </p:spPr>
        <p:txBody>
          <a:bodyPr lIns="0" tIns="0" rIns="0" bIns="0" rtlCol="0" anchor="t">
            <a:spAutoFit/>
          </a:bodyPr>
          <a:lstStyle/>
          <a:p>
            <a:pPr algn="ctr">
              <a:lnSpc>
                <a:spcPts val="3000"/>
              </a:lnSpc>
            </a:pPr>
            <a:r>
              <a:rPr lang="en-US" sz="2400" b="1">
                <a:solidFill>
                  <a:srgbClr val="2657C1"/>
                </a:solidFill>
                <a:latin typeface="Poppins Bold"/>
                <a:ea typeface="Poppins Bold"/>
                <a:cs typeface="Poppins Bold"/>
                <a:sym typeface="Poppins Bold"/>
              </a:rPr>
              <a:t>Study area</a:t>
            </a:r>
          </a:p>
        </p:txBody>
      </p:sp>
      <p:sp>
        <p:nvSpPr>
          <p:cNvPr id="44" name="TextBox 44"/>
          <p:cNvSpPr txBox="1"/>
          <p:nvPr/>
        </p:nvSpPr>
        <p:spPr>
          <a:xfrm>
            <a:off x="1028700" y="1068741"/>
            <a:ext cx="7884211" cy="1102360"/>
          </a:xfrm>
          <a:prstGeom prst="rect">
            <a:avLst/>
          </a:prstGeom>
        </p:spPr>
        <p:txBody>
          <a:bodyPr lIns="0" tIns="0" rIns="0" bIns="0" rtlCol="0" anchor="t">
            <a:spAutoFit/>
          </a:bodyPr>
          <a:lstStyle/>
          <a:p>
            <a:pPr algn="l">
              <a:lnSpc>
                <a:spcPts val="8119"/>
              </a:lnSpc>
            </a:pPr>
            <a:r>
              <a:rPr lang="en-US" sz="6999" b="1" spc="-139" dirty="0">
                <a:solidFill>
                  <a:srgbClr val="2657C1"/>
                </a:solidFill>
                <a:latin typeface="Poppins Ultra-Bold"/>
                <a:ea typeface="Poppins Ultra-Bold"/>
                <a:cs typeface="Poppins Ultra-Bold"/>
                <a:sym typeface="Poppins Ultra-Bold"/>
              </a:rPr>
              <a:t>03. Methodology</a:t>
            </a:r>
          </a:p>
        </p:txBody>
      </p:sp>
      <p:sp>
        <p:nvSpPr>
          <p:cNvPr id="45" name="TextBox 45"/>
          <p:cNvSpPr txBox="1"/>
          <p:nvPr/>
        </p:nvSpPr>
        <p:spPr>
          <a:xfrm>
            <a:off x="1717142" y="3950906"/>
            <a:ext cx="2882102" cy="495300"/>
          </a:xfrm>
          <a:prstGeom prst="rect">
            <a:avLst/>
          </a:prstGeom>
        </p:spPr>
        <p:txBody>
          <a:bodyPr lIns="0" tIns="0" rIns="0" bIns="0" rtlCol="0" anchor="t">
            <a:spAutoFit/>
          </a:bodyPr>
          <a:lstStyle/>
          <a:p>
            <a:pPr algn="ctr">
              <a:lnSpc>
                <a:spcPts val="3750"/>
              </a:lnSpc>
            </a:pPr>
            <a:r>
              <a:rPr lang="en-US" sz="3000" b="1">
                <a:solidFill>
                  <a:srgbClr val="2657C1"/>
                </a:solidFill>
                <a:latin typeface="Poppins Bold"/>
                <a:ea typeface="Poppins Bold"/>
                <a:cs typeface="Poppins Bold"/>
                <a:sym typeface="Poppins Bold"/>
              </a:rPr>
              <a:t>A</a:t>
            </a:r>
          </a:p>
        </p:txBody>
      </p:sp>
      <p:sp>
        <p:nvSpPr>
          <p:cNvPr id="46" name="TextBox 46"/>
          <p:cNvSpPr txBox="1"/>
          <p:nvPr/>
        </p:nvSpPr>
        <p:spPr>
          <a:xfrm>
            <a:off x="5946142" y="3950906"/>
            <a:ext cx="2882102" cy="495300"/>
          </a:xfrm>
          <a:prstGeom prst="rect">
            <a:avLst/>
          </a:prstGeom>
        </p:spPr>
        <p:txBody>
          <a:bodyPr lIns="0" tIns="0" rIns="0" bIns="0" rtlCol="0" anchor="t">
            <a:spAutoFit/>
          </a:bodyPr>
          <a:lstStyle/>
          <a:p>
            <a:pPr algn="ctr">
              <a:lnSpc>
                <a:spcPts val="3750"/>
              </a:lnSpc>
            </a:pPr>
            <a:r>
              <a:rPr lang="en-US" sz="3000" b="1">
                <a:solidFill>
                  <a:srgbClr val="2657C1"/>
                </a:solidFill>
                <a:latin typeface="Poppins Bold"/>
                <a:ea typeface="Poppins Bold"/>
                <a:cs typeface="Poppins Bold"/>
                <a:sym typeface="Poppins Bold"/>
              </a:rPr>
              <a:t>B</a:t>
            </a:r>
          </a:p>
        </p:txBody>
      </p:sp>
      <p:sp>
        <p:nvSpPr>
          <p:cNvPr id="47" name="TextBox 47"/>
          <p:cNvSpPr txBox="1"/>
          <p:nvPr/>
        </p:nvSpPr>
        <p:spPr>
          <a:xfrm>
            <a:off x="9898718" y="3950906"/>
            <a:ext cx="2882102" cy="495300"/>
          </a:xfrm>
          <a:prstGeom prst="rect">
            <a:avLst/>
          </a:prstGeom>
        </p:spPr>
        <p:txBody>
          <a:bodyPr lIns="0" tIns="0" rIns="0" bIns="0" rtlCol="0" anchor="t">
            <a:spAutoFit/>
          </a:bodyPr>
          <a:lstStyle/>
          <a:p>
            <a:pPr algn="ctr">
              <a:lnSpc>
                <a:spcPts val="3750"/>
              </a:lnSpc>
            </a:pPr>
            <a:r>
              <a:rPr lang="en-US" sz="3000" b="1">
                <a:solidFill>
                  <a:srgbClr val="2657C1"/>
                </a:solidFill>
                <a:latin typeface="Poppins Bold"/>
                <a:ea typeface="Poppins Bold"/>
                <a:cs typeface="Poppins Bold"/>
                <a:sym typeface="Poppins Bold"/>
              </a:rPr>
              <a:t>C</a:t>
            </a:r>
          </a:p>
        </p:txBody>
      </p:sp>
      <p:sp>
        <p:nvSpPr>
          <p:cNvPr id="48" name="TextBox 48"/>
          <p:cNvSpPr txBox="1"/>
          <p:nvPr/>
        </p:nvSpPr>
        <p:spPr>
          <a:xfrm>
            <a:off x="13944065" y="3950906"/>
            <a:ext cx="2882102" cy="495300"/>
          </a:xfrm>
          <a:prstGeom prst="rect">
            <a:avLst/>
          </a:prstGeom>
        </p:spPr>
        <p:txBody>
          <a:bodyPr lIns="0" tIns="0" rIns="0" bIns="0" rtlCol="0" anchor="t">
            <a:spAutoFit/>
          </a:bodyPr>
          <a:lstStyle/>
          <a:p>
            <a:pPr algn="ctr">
              <a:lnSpc>
                <a:spcPts val="3750"/>
              </a:lnSpc>
            </a:pPr>
            <a:r>
              <a:rPr lang="en-US" sz="3000" b="1">
                <a:solidFill>
                  <a:srgbClr val="2657C1"/>
                </a:solidFill>
                <a:latin typeface="Poppins Bold"/>
                <a:ea typeface="Poppins Bold"/>
                <a:cs typeface="Poppins Bold"/>
                <a:sym typeface="Poppins Bold"/>
              </a:rPr>
              <a:t>D</a:t>
            </a:r>
          </a:p>
        </p:txBody>
      </p:sp>
      <p:sp>
        <p:nvSpPr>
          <p:cNvPr id="49" name="TextBox 49"/>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dirty="0">
                <a:solidFill>
                  <a:srgbClr val="2657C1"/>
                </a:solidFill>
                <a:latin typeface="Poppins Bold Italics"/>
                <a:ea typeface="Poppins Bold Italics"/>
                <a:cs typeface="Poppins Bold Italics"/>
                <a:sym typeface="Poppins Bold Italics"/>
              </a:rPr>
              <a:t>Page 5 | PAPER ID: 1157</a:t>
            </a:r>
          </a:p>
        </p:txBody>
      </p:sp>
      <p:sp>
        <p:nvSpPr>
          <p:cNvPr id="50" name="Freeform 50"/>
          <p:cNvSpPr/>
          <p:nvPr/>
        </p:nvSpPr>
        <p:spPr>
          <a:xfrm rot="3086595">
            <a:off x="-2081849" y="-3076076"/>
            <a:ext cx="6797405" cy="6797405"/>
          </a:xfrm>
          <a:custGeom>
            <a:avLst/>
            <a:gdLst/>
            <a:ahLst/>
            <a:cxnLst/>
            <a:rect l="l" t="t" r="r" b="b"/>
            <a:pathLst>
              <a:path w="6797405" h="6797405">
                <a:moveTo>
                  <a:pt x="0" y="0"/>
                </a:moveTo>
                <a:lnTo>
                  <a:pt x="6797405" y="0"/>
                </a:lnTo>
                <a:lnTo>
                  <a:pt x="6797405" y="6797405"/>
                </a:lnTo>
                <a:lnTo>
                  <a:pt x="0" y="6797405"/>
                </a:lnTo>
                <a:lnTo>
                  <a:pt x="0" y="0"/>
                </a:lnTo>
                <a:close/>
              </a:path>
            </a:pathLst>
          </a:custGeom>
          <a:blipFill>
            <a:blip r:embed="rId11">
              <a:alphaModFix amt="36000"/>
            </a:blip>
            <a:stretch>
              <a:fillRect/>
            </a:stretch>
          </a:blipFill>
        </p:spPr>
      </p:sp>
      <p:pic>
        <p:nvPicPr>
          <p:cNvPr id="52" name="Graphic 51" descr="Meeting with solid fill">
            <a:extLst>
              <a:ext uri="{FF2B5EF4-FFF2-40B4-BE49-F238E27FC236}">
                <a16:creationId xmlns:a16="http://schemas.microsoft.com/office/drawing/2014/main" id="{D48A457D-E4E1-4BD2-8494-571C05A7AF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0523" y="5067300"/>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522315" y="-3048574"/>
            <a:ext cx="156282" cy="9375089"/>
            <a:chOff x="0" y="0"/>
            <a:chExt cx="41161" cy="2469159"/>
          </a:xfrm>
        </p:grpSpPr>
        <p:sp>
          <p:nvSpPr>
            <p:cNvPr id="3" name="Freeform 3"/>
            <p:cNvSpPr/>
            <p:nvPr/>
          </p:nvSpPr>
          <p:spPr>
            <a:xfrm>
              <a:off x="0" y="0"/>
              <a:ext cx="41161" cy="2469159"/>
            </a:xfrm>
            <a:custGeom>
              <a:avLst/>
              <a:gdLst/>
              <a:ahLst/>
              <a:cxnLst/>
              <a:rect l="l" t="t" r="r" b="b"/>
              <a:pathLst>
                <a:path w="41161" h="2469159">
                  <a:moveTo>
                    <a:pt x="0" y="0"/>
                  </a:moveTo>
                  <a:lnTo>
                    <a:pt x="41161" y="0"/>
                  </a:lnTo>
                  <a:lnTo>
                    <a:pt x="41161" y="2469159"/>
                  </a:lnTo>
                  <a:lnTo>
                    <a:pt x="0" y="2469159"/>
                  </a:lnTo>
                  <a:close/>
                </a:path>
              </a:pathLst>
            </a:custGeom>
            <a:solidFill>
              <a:srgbClr val="2657C1"/>
            </a:solidFill>
          </p:spPr>
        </p:sp>
        <p:sp>
          <p:nvSpPr>
            <p:cNvPr id="4" name="TextBox 4"/>
            <p:cNvSpPr txBox="1"/>
            <p:nvPr/>
          </p:nvSpPr>
          <p:spPr>
            <a:xfrm>
              <a:off x="0" y="-66675"/>
              <a:ext cx="41161" cy="2535834"/>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9829800" y="2092960"/>
            <a:ext cx="6771370" cy="6038926"/>
          </a:xfrm>
          <a:custGeom>
            <a:avLst/>
            <a:gdLst/>
            <a:ahLst/>
            <a:cxnLst/>
            <a:rect l="l" t="t" r="r" b="b"/>
            <a:pathLst>
              <a:path w="6771370" h="6038926">
                <a:moveTo>
                  <a:pt x="0" y="0"/>
                </a:moveTo>
                <a:lnTo>
                  <a:pt x="6771370" y="0"/>
                </a:lnTo>
                <a:lnTo>
                  <a:pt x="6771370" y="6038926"/>
                </a:lnTo>
                <a:lnTo>
                  <a:pt x="0" y="6038926"/>
                </a:lnTo>
                <a:lnTo>
                  <a:pt x="0" y="0"/>
                </a:lnTo>
                <a:close/>
              </a:path>
            </a:pathLst>
          </a:custGeom>
          <a:blipFill>
            <a:blip r:embed="rId2"/>
            <a:stretch>
              <a:fillRect/>
            </a:stretch>
          </a:blipFill>
        </p:spPr>
      </p:sp>
      <p:sp>
        <p:nvSpPr>
          <p:cNvPr id="7" name="TextBox 7"/>
          <p:cNvSpPr txBox="1"/>
          <p:nvPr/>
        </p:nvSpPr>
        <p:spPr>
          <a:xfrm>
            <a:off x="9829800" y="8167449"/>
            <a:ext cx="6771370" cy="640080"/>
          </a:xfrm>
          <a:prstGeom prst="rect">
            <a:avLst/>
          </a:prstGeom>
        </p:spPr>
        <p:txBody>
          <a:bodyPr lIns="0" tIns="0" rIns="0" bIns="0" rtlCol="0" anchor="t">
            <a:spAutoFit/>
          </a:bodyPr>
          <a:lstStyle/>
          <a:p>
            <a:pPr algn="ctr">
              <a:lnSpc>
                <a:spcPts val="2520"/>
              </a:lnSpc>
            </a:pPr>
            <a:r>
              <a:rPr lang="en-US" sz="1800" b="1" i="1">
                <a:solidFill>
                  <a:srgbClr val="2657C1"/>
                </a:solidFill>
                <a:latin typeface="Poppins Bold Italics"/>
                <a:ea typeface="Poppins Bold Italics"/>
                <a:cs typeface="Poppins Bold Italics"/>
                <a:sym typeface="Poppins Bold Italics"/>
              </a:rPr>
              <a:t>Map:</a:t>
            </a:r>
            <a:r>
              <a:rPr lang="en-US" sz="1800" i="1">
                <a:solidFill>
                  <a:srgbClr val="2657C1"/>
                </a:solidFill>
                <a:latin typeface="Poppins Italics"/>
                <a:ea typeface="Poppins Italics"/>
                <a:cs typeface="Poppins Italics"/>
                <a:sym typeface="Poppins Italics"/>
              </a:rPr>
              <a:t> Study area illustration</a:t>
            </a:r>
          </a:p>
          <a:p>
            <a:pPr algn="ctr">
              <a:lnSpc>
                <a:spcPts val="2520"/>
              </a:lnSpc>
            </a:pPr>
            <a:r>
              <a:rPr lang="en-US" sz="1800" b="1" i="1">
                <a:solidFill>
                  <a:srgbClr val="2657C1"/>
                </a:solidFill>
                <a:latin typeface="Poppins Bold Italics"/>
                <a:ea typeface="Poppins Bold Italics"/>
                <a:cs typeface="Poppins Bold Italics"/>
                <a:sym typeface="Poppins Bold Italics"/>
              </a:rPr>
              <a:t>Source: </a:t>
            </a:r>
            <a:r>
              <a:rPr lang="en-US" sz="1800" i="1">
                <a:solidFill>
                  <a:srgbClr val="2657C1"/>
                </a:solidFill>
                <a:latin typeface="Poppins Italics"/>
                <a:ea typeface="Poppins Italics"/>
                <a:cs typeface="Poppins Italics"/>
                <a:sym typeface="Poppins Italics"/>
              </a:rPr>
              <a:t>Google May Maps 2025</a:t>
            </a:r>
          </a:p>
        </p:txBody>
      </p:sp>
      <p:sp>
        <p:nvSpPr>
          <p:cNvPr id="8" name="TextBox 8"/>
          <p:cNvSpPr txBox="1"/>
          <p:nvPr/>
        </p:nvSpPr>
        <p:spPr>
          <a:xfrm>
            <a:off x="1028700" y="2596224"/>
            <a:ext cx="7884211" cy="495300"/>
          </a:xfrm>
          <a:prstGeom prst="rect">
            <a:avLst/>
          </a:prstGeom>
        </p:spPr>
        <p:txBody>
          <a:bodyPr lIns="0" tIns="0" rIns="0" bIns="0" rtlCol="0" anchor="t">
            <a:spAutoFit/>
          </a:bodyPr>
          <a:lstStyle/>
          <a:p>
            <a:pPr algn="l">
              <a:lnSpc>
                <a:spcPts val="3750"/>
              </a:lnSpc>
            </a:pPr>
            <a:r>
              <a:rPr lang="en-US" sz="3000" b="1">
                <a:solidFill>
                  <a:srgbClr val="2657C1"/>
                </a:solidFill>
                <a:latin typeface="Poppins Bold"/>
                <a:ea typeface="Poppins Bold"/>
                <a:cs typeface="Poppins Bold"/>
                <a:sym typeface="Poppins Bold"/>
              </a:rPr>
              <a:t>a) Study Area</a:t>
            </a:r>
          </a:p>
        </p:txBody>
      </p:sp>
      <p:sp>
        <p:nvSpPr>
          <p:cNvPr id="9" name="TextBox 9"/>
          <p:cNvSpPr txBox="1"/>
          <p:nvPr/>
        </p:nvSpPr>
        <p:spPr>
          <a:xfrm>
            <a:off x="1028700" y="3291549"/>
            <a:ext cx="7884211" cy="5468620"/>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2657C1"/>
                </a:solidFill>
                <a:latin typeface="Poppins"/>
                <a:ea typeface="Poppins"/>
                <a:cs typeface="Poppins"/>
                <a:sym typeface="Poppins"/>
              </a:rPr>
              <a:t>The selected study area is the city of Kolkata, in Eastern India, as shown in the map. </a:t>
            </a:r>
          </a:p>
          <a:p>
            <a:pPr algn="just">
              <a:lnSpc>
                <a:spcPts val="3079"/>
              </a:lnSpc>
            </a:pPr>
            <a:endParaRPr lang="en-US" sz="2199">
              <a:solidFill>
                <a:srgbClr val="2657C1"/>
              </a:solidFill>
              <a:latin typeface="Poppins"/>
              <a:ea typeface="Poppins"/>
              <a:cs typeface="Poppins"/>
              <a:sym typeface="Poppins"/>
            </a:endParaRPr>
          </a:p>
          <a:p>
            <a:pPr marL="474979" lvl="1" indent="-237490" algn="just">
              <a:lnSpc>
                <a:spcPts val="3079"/>
              </a:lnSpc>
              <a:buFont typeface="Arial"/>
              <a:buChar char="•"/>
            </a:pPr>
            <a:r>
              <a:rPr lang="en-US" sz="2199">
                <a:solidFill>
                  <a:srgbClr val="2657C1"/>
                </a:solidFill>
                <a:latin typeface="Poppins"/>
                <a:ea typeface="Poppins"/>
                <a:cs typeface="Poppins"/>
                <a:sym typeface="Poppins"/>
              </a:rPr>
              <a:t>Kolkata remains the only major metropolis in India where </a:t>
            </a:r>
            <a:r>
              <a:rPr lang="en-US" sz="2199" b="1">
                <a:solidFill>
                  <a:srgbClr val="2657C1"/>
                </a:solidFill>
                <a:latin typeface="Poppins Bold"/>
                <a:ea typeface="Poppins Bold"/>
                <a:cs typeface="Poppins Bold"/>
                <a:sym typeface="Poppins Bold"/>
              </a:rPr>
              <a:t>the practice of manually pulling rickshaws persists </a:t>
            </a:r>
            <a:r>
              <a:rPr lang="en-US" sz="2199">
                <a:solidFill>
                  <a:srgbClr val="2657C1"/>
                </a:solidFill>
                <a:latin typeface="Poppins"/>
                <a:ea typeface="Poppins"/>
                <a:cs typeface="Poppins"/>
                <a:sym typeface="Poppins"/>
              </a:rPr>
              <a:t>as a visible, albeit dwindling, component of the urban transport ecosystem. </a:t>
            </a:r>
          </a:p>
          <a:p>
            <a:pPr algn="just">
              <a:lnSpc>
                <a:spcPts val="3079"/>
              </a:lnSpc>
            </a:pPr>
            <a:endParaRPr lang="en-US" sz="2199">
              <a:solidFill>
                <a:srgbClr val="2657C1"/>
              </a:solidFill>
              <a:latin typeface="Poppins"/>
              <a:ea typeface="Poppins"/>
              <a:cs typeface="Poppins"/>
              <a:sym typeface="Poppins"/>
            </a:endParaRPr>
          </a:p>
          <a:p>
            <a:pPr marL="474979" lvl="1" indent="-237490" algn="just">
              <a:lnSpc>
                <a:spcPts val="3079"/>
              </a:lnSpc>
              <a:buFont typeface="Arial"/>
              <a:buChar char="•"/>
            </a:pPr>
            <a:r>
              <a:rPr lang="en-US" sz="2199">
                <a:solidFill>
                  <a:srgbClr val="2657C1"/>
                </a:solidFill>
                <a:latin typeface="Poppins"/>
                <a:ea typeface="Poppins"/>
                <a:cs typeface="Poppins"/>
                <a:sym typeface="Poppins"/>
              </a:rPr>
              <a:t>This co-existence creates a dynamic </a:t>
            </a:r>
            <a:r>
              <a:rPr lang="en-US" sz="2199" b="1">
                <a:solidFill>
                  <a:srgbClr val="2657C1"/>
                </a:solidFill>
                <a:latin typeface="Poppins Bold"/>
                <a:ea typeface="Poppins Bold"/>
                <a:cs typeface="Poppins Bold"/>
                <a:sym typeface="Poppins Bold"/>
              </a:rPr>
              <a:t>environment of complementarity</a:t>
            </a:r>
            <a:r>
              <a:rPr lang="en-US" sz="2199">
                <a:solidFill>
                  <a:srgbClr val="2657C1"/>
                </a:solidFill>
                <a:latin typeface="Poppins"/>
                <a:ea typeface="Poppins"/>
                <a:cs typeface="Poppins"/>
                <a:sym typeface="Poppins"/>
              </a:rPr>
              <a:t>, primarily serving </a:t>
            </a:r>
            <a:r>
              <a:rPr lang="en-US" sz="2199" b="1">
                <a:solidFill>
                  <a:srgbClr val="2657C1"/>
                </a:solidFill>
                <a:latin typeface="Poppins Bold"/>
                <a:ea typeface="Poppins Bold"/>
                <a:cs typeface="Poppins Bold"/>
                <a:sym typeface="Poppins Bold"/>
              </a:rPr>
              <a:t>short-distance, last-mile connectivity</a:t>
            </a:r>
            <a:r>
              <a:rPr lang="en-US" sz="2199">
                <a:solidFill>
                  <a:srgbClr val="2657C1"/>
                </a:solidFill>
                <a:latin typeface="Poppins"/>
                <a:ea typeface="Poppins"/>
                <a:cs typeface="Poppins"/>
                <a:sym typeface="Poppins"/>
              </a:rPr>
              <a:t> needs in densely populated areas often inaccessible to larger vehicles.</a:t>
            </a:r>
          </a:p>
          <a:p>
            <a:pPr algn="just">
              <a:lnSpc>
                <a:spcPts val="3079"/>
              </a:lnSpc>
              <a:spcBef>
                <a:spcPct val="0"/>
              </a:spcBef>
            </a:pPr>
            <a:endParaRPr lang="en-US" sz="2199">
              <a:solidFill>
                <a:srgbClr val="2657C1"/>
              </a:solidFill>
              <a:latin typeface="Poppins"/>
              <a:ea typeface="Poppins"/>
              <a:cs typeface="Poppins"/>
              <a:sym typeface="Poppins"/>
            </a:endParaRPr>
          </a:p>
        </p:txBody>
      </p:sp>
      <p:sp>
        <p:nvSpPr>
          <p:cNvPr id="10" name="TextBox 10"/>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dirty="0">
                <a:solidFill>
                  <a:srgbClr val="0054D9"/>
                </a:solidFill>
                <a:latin typeface="Poppins Bold Italics"/>
                <a:ea typeface="Poppins Bold Italics"/>
                <a:cs typeface="Poppins Bold Italics"/>
                <a:sym typeface="Poppins Bold Italics"/>
              </a:rPr>
              <a:t>PAPER ID: 1157 | Page 6</a:t>
            </a:r>
          </a:p>
        </p:txBody>
      </p:sp>
      <p:sp>
        <p:nvSpPr>
          <p:cNvPr id="11" name="Freeform 11"/>
          <p:cNvSpPr/>
          <p:nvPr/>
        </p:nvSpPr>
        <p:spPr>
          <a:xfrm rot="10800000">
            <a:off x="-4038599" y="8005514"/>
            <a:ext cx="8491786" cy="8491786"/>
          </a:xfrm>
          <a:custGeom>
            <a:avLst/>
            <a:gdLst/>
            <a:ahLst/>
            <a:cxnLst/>
            <a:rect l="l" t="t" r="r" b="b"/>
            <a:pathLst>
              <a:path w="8491786" h="8491786">
                <a:moveTo>
                  <a:pt x="0" y="0"/>
                </a:moveTo>
                <a:lnTo>
                  <a:pt x="8491787" y="0"/>
                </a:lnTo>
                <a:lnTo>
                  <a:pt x="8491787" y="8491787"/>
                </a:lnTo>
                <a:lnTo>
                  <a:pt x="0" y="8491787"/>
                </a:lnTo>
                <a:lnTo>
                  <a:pt x="0" y="0"/>
                </a:lnTo>
                <a:close/>
              </a:path>
            </a:pathLst>
          </a:custGeom>
          <a:blipFill>
            <a:blip r:embed="rId3">
              <a:alphaModFix amt="80000"/>
            </a:blip>
            <a:stretch>
              <a:fillRect/>
            </a:stretch>
          </a:blipFill>
        </p:spPr>
      </p:sp>
      <p:sp>
        <p:nvSpPr>
          <p:cNvPr id="12" name="TextBox 44">
            <a:extLst>
              <a:ext uri="{FF2B5EF4-FFF2-40B4-BE49-F238E27FC236}">
                <a16:creationId xmlns:a16="http://schemas.microsoft.com/office/drawing/2014/main" id="{49A6EA18-D842-4550-A97A-C0A59913069A}"/>
              </a:ext>
            </a:extLst>
          </p:cNvPr>
          <p:cNvSpPr txBox="1"/>
          <p:nvPr/>
        </p:nvSpPr>
        <p:spPr>
          <a:xfrm>
            <a:off x="1028700" y="1068741"/>
            <a:ext cx="7884211" cy="1102360"/>
          </a:xfrm>
          <a:prstGeom prst="rect">
            <a:avLst/>
          </a:prstGeom>
        </p:spPr>
        <p:txBody>
          <a:bodyPr lIns="0" tIns="0" rIns="0" bIns="0" rtlCol="0" anchor="t">
            <a:spAutoFit/>
          </a:bodyPr>
          <a:lstStyle/>
          <a:p>
            <a:pPr algn="l">
              <a:lnSpc>
                <a:spcPts val="8119"/>
              </a:lnSpc>
            </a:pPr>
            <a:r>
              <a:rPr lang="en-US" sz="6999" b="1" spc="-139" dirty="0">
                <a:solidFill>
                  <a:srgbClr val="2657C1"/>
                </a:solidFill>
                <a:latin typeface="Poppins Ultra-Bold"/>
                <a:ea typeface="Poppins Ultra-Bold"/>
                <a:cs typeface="Poppins Ultra-Bold"/>
                <a:sym typeface="Poppins Ultra-Bold"/>
              </a:rPr>
              <a:t>03. Methodology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1">
            <a:extLst>
              <a:ext uri="{FF2B5EF4-FFF2-40B4-BE49-F238E27FC236}">
                <a16:creationId xmlns:a16="http://schemas.microsoft.com/office/drawing/2014/main" id="{628E7321-5920-4A97-BC38-566CF4B8749F}"/>
              </a:ext>
            </a:extLst>
          </p:cNvPr>
          <p:cNvSpPr/>
          <p:nvPr/>
        </p:nvSpPr>
        <p:spPr>
          <a:xfrm rot="16780348">
            <a:off x="-6662181" y="1300719"/>
            <a:ext cx="8491786" cy="8491786"/>
          </a:xfrm>
          <a:custGeom>
            <a:avLst/>
            <a:gdLst/>
            <a:ahLst/>
            <a:cxnLst/>
            <a:rect l="l" t="t" r="r" b="b"/>
            <a:pathLst>
              <a:path w="8491786" h="8491786">
                <a:moveTo>
                  <a:pt x="0" y="0"/>
                </a:moveTo>
                <a:lnTo>
                  <a:pt x="8491787" y="0"/>
                </a:lnTo>
                <a:lnTo>
                  <a:pt x="8491787" y="8491787"/>
                </a:lnTo>
                <a:lnTo>
                  <a:pt x="0" y="8491787"/>
                </a:lnTo>
                <a:lnTo>
                  <a:pt x="0" y="0"/>
                </a:lnTo>
                <a:close/>
              </a:path>
            </a:pathLst>
          </a:custGeom>
          <a:blipFill>
            <a:blip r:embed="rId2">
              <a:alphaModFix amt="80000"/>
            </a:blip>
            <a:stretch>
              <a:fillRect/>
            </a:stretch>
          </a:blipFill>
          <a:effectLst>
            <a:outerShdw blurRad="50800" dist="50800" dir="5400000" algn="ctr" rotWithShape="0">
              <a:srgbClr val="000000">
                <a:alpha val="0"/>
              </a:srgbClr>
            </a:outerShdw>
          </a:effectLst>
        </p:spPr>
      </p:sp>
      <p:grpSp>
        <p:nvGrpSpPr>
          <p:cNvPr id="2" name="Group 2"/>
          <p:cNvGrpSpPr/>
          <p:nvPr/>
        </p:nvGrpSpPr>
        <p:grpSpPr>
          <a:xfrm>
            <a:off x="5659762" y="7009803"/>
            <a:ext cx="11599538" cy="2496044"/>
            <a:chOff x="0" y="0"/>
            <a:chExt cx="3055022" cy="657394"/>
          </a:xfrm>
        </p:grpSpPr>
        <p:sp>
          <p:nvSpPr>
            <p:cNvPr id="3" name="Freeform 3"/>
            <p:cNvSpPr/>
            <p:nvPr/>
          </p:nvSpPr>
          <p:spPr>
            <a:xfrm>
              <a:off x="0" y="0"/>
              <a:ext cx="3055022" cy="657394"/>
            </a:xfrm>
            <a:custGeom>
              <a:avLst/>
              <a:gdLst/>
              <a:ahLst/>
              <a:cxnLst/>
              <a:rect l="l" t="t" r="r" b="b"/>
              <a:pathLst>
                <a:path w="3055022" h="657394">
                  <a:moveTo>
                    <a:pt x="0" y="0"/>
                  </a:moveTo>
                  <a:lnTo>
                    <a:pt x="3055022" y="0"/>
                  </a:lnTo>
                  <a:lnTo>
                    <a:pt x="3055022" y="657394"/>
                  </a:lnTo>
                  <a:lnTo>
                    <a:pt x="0" y="657394"/>
                  </a:lnTo>
                  <a:close/>
                </a:path>
              </a:pathLst>
            </a:custGeom>
            <a:solidFill>
              <a:srgbClr val="2657C1"/>
            </a:solidFill>
          </p:spPr>
        </p:sp>
        <p:sp>
          <p:nvSpPr>
            <p:cNvPr id="4" name="TextBox 4"/>
            <p:cNvSpPr txBox="1"/>
            <p:nvPr/>
          </p:nvSpPr>
          <p:spPr>
            <a:xfrm>
              <a:off x="0" y="-38100"/>
              <a:ext cx="3055022" cy="69549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659762" y="2227461"/>
            <a:ext cx="5935546" cy="4629942"/>
            <a:chOff x="0" y="0"/>
            <a:chExt cx="1563271" cy="1219409"/>
          </a:xfrm>
        </p:grpSpPr>
        <p:sp>
          <p:nvSpPr>
            <p:cNvPr id="6" name="Freeform 6"/>
            <p:cNvSpPr/>
            <p:nvPr/>
          </p:nvSpPr>
          <p:spPr>
            <a:xfrm>
              <a:off x="0" y="0"/>
              <a:ext cx="1563271" cy="1219409"/>
            </a:xfrm>
            <a:custGeom>
              <a:avLst/>
              <a:gdLst/>
              <a:ahLst/>
              <a:cxnLst/>
              <a:rect l="l" t="t" r="r" b="b"/>
              <a:pathLst>
                <a:path w="1563271" h="1219409">
                  <a:moveTo>
                    <a:pt x="0" y="0"/>
                  </a:moveTo>
                  <a:lnTo>
                    <a:pt x="1563271" y="0"/>
                  </a:lnTo>
                  <a:lnTo>
                    <a:pt x="1563271" y="1219409"/>
                  </a:lnTo>
                  <a:lnTo>
                    <a:pt x="0" y="1219409"/>
                  </a:lnTo>
                  <a:close/>
                </a:path>
              </a:pathLst>
            </a:custGeom>
            <a:solidFill>
              <a:srgbClr val="2657C1"/>
            </a:solidFill>
          </p:spPr>
        </p:sp>
        <p:sp>
          <p:nvSpPr>
            <p:cNvPr id="7" name="TextBox 7"/>
            <p:cNvSpPr txBox="1"/>
            <p:nvPr/>
          </p:nvSpPr>
          <p:spPr>
            <a:xfrm>
              <a:off x="0" y="-38100"/>
              <a:ext cx="1563271" cy="125750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152172" y="3848100"/>
            <a:ext cx="3507591" cy="971550"/>
          </a:xfrm>
          <a:prstGeom prst="rect">
            <a:avLst/>
          </a:prstGeom>
        </p:spPr>
        <p:txBody>
          <a:bodyPr lIns="0" tIns="0" rIns="0" bIns="0" rtlCol="0" anchor="t">
            <a:spAutoFit/>
          </a:bodyPr>
          <a:lstStyle/>
          <a:p>
            <a:pPr marL="0" lvl="0" indent="0" algn="l">
              <a:lnSpc>
                <a:spcPts val="3750"/>
              </a:lnSpc>
            </a:pPr>
            <a:r>
              <a:rPr lang="en-US" sz="3000" b="1" dirty="0">
                <a:solidFill>
                  <a:srgbClr val="2657C1"/>
                </a:solidFill>
                <a:latin typeface="Poppins Ultra-Bold"/>
                <a:ea typeface="Poppins Ultra-Bold"/>
                <a:cs typeface="Poppins Ultra-Bold"/>
                <a:sym typeface="Poppins Ultra-Bold"/>
              </a:rPr>
              <a:t>b) Questionn</a:t>
            </a:r>
            <a:r>
              <a:rPr lang="en-US" sz="3000" b="1" u="none" strike="noStrike" dirty="0">
                <a:solidFill>
                  <a:srgbClr val="2657C1"/>
                </a:solidFill>
                <a:latin typeface="Poppins Ultra-Bold"/>
                <a:ea typeface="Poppins Ultra-Bold"/>
                <a:cs typeface="Poppins Ultra-Bold"/>
                <a:sym typeface="Poppins Ultra-Bold"/>
              </a:rPr>
              <a:t>aire Development </a:t>
            </a:r>
          </a:p>
        </p:txBody>
      </p:sp>
      <p:grpSp>
        <p:nvGrpSpPr>
          <p:cNvPr id="11" name="Group 11"/>
          <p:cNvGrpSpPr/>
          <p:nvPr/>
        </p:nvGrpSpPr>
        <p:grpSpPr>
          <a:xfrm rot="-5400000">
            <a:off x="13522315" y="-3048574"/>
            <a:ext cx="156282" cy="9375089"/>
            <a:chOff x="0" y="0"/>
            <a:chExt cx="41161" cy="2469159"/>
          </a:xfrm>
        </p:grpSpPr>
        <p:sp>
          <p:nvSpPr>
            <p:cNvPr id="12" name="Freeform 12"/>
            <p:cNvSpPr/>
            <p:nvPr/>
          </p:nvSpPr>
          <p:spPr>
            <a:xfrm>
              <a:off x="0" y="0"/>
              <a:ext cx="41161" cy="2469159"/>
            </a:xfrm>
            <a:custGeom>
              <a:avLst/>
              <a:gdLst/>
              <a:ahLst/>
              <a:cxnLst/>
              <a:rect l="l" t="t" r="r" b="b"/>
              <a:pathLst>
                <a:path w="41161" h="2469159">
                  <a:moveTo>
                    <a:pt x="0" y="0"/>
                  </a:moveTo>
                  <a:lnTo>
                    <a:pt x="41161" y="0"/>
                  </a:lnTo>
                  <a:lnTo>
                    <a:pt x="41161" y="2469159"/>
                  </a:lnTo>
                  <a:lnTo>
                    <a:pt x="0" y="2469159"/>
                  </a:lnTo>
                  <a:close/>
                </a:path>
              </a:pathLst>
            </a:custGeom>
            <a:solidFill>
              <a:srgbClr val="2657C1"/>
            </a:solidFill>
          </p:spPr>
        </p:sp>
        <p:sp>
          <p:nvSpPr>
            <p:cNvPr id="13" name="TextBox 13"/>
            <p:cNvSpPr txBox="1"/>
            <p:nvPr/>
          </p:nvSpPr>
          <p:spPr>
            <a:xfrm>
              <a:off x="0" y="-66675"/>
              <a:ext cx="41161" cy="2535834"/>
            </a:xfrm>
            <a:prstGeom prst="rect">
              <a:avLst/>
            </a:prstGeom>
          </p:spPr>
          <p:txBody>
            <a:bodyPr lIns="50800" tIns="50800" rIns="50800" bIns="50800" rtlCol="0" anchor="ctr"/>
            <a:lstStyle/>
            <a:p>
              <a:pPr algn="ctr">
                <a:lnSpc>
                  <a:spcPts val="3640"/>
                </a:lnSpc>
              </a:pPr>
              <a:endParaRPr/>
            </a:p>
          </p:txBody>
        </p:sp>
      </p:grpSp>
      <p:sp>
        <p:nvSpPr>
          <p:cNvPr id="15" name="TextBox 15"/>
          <p:cNvSpPr txBox="1"/>
          <p:nvPr/>
        </p:nvSpPr>
        <p:spPr>
          <a:xfrm>
            <a:off x="5891304" y="2414590"/>
            <a:ext cx="5472462" cy="4297045"/>
          </a:xfrm>
          <a:prstGeom prst="rect">
            <a:avLst/>
          </a:prstGeom>
        </p:spPr>
        <p:txBody>
          <a:bodyPr lIns="0" tIns="0" rIns="0" bIns="0" rtlCol="0" anchor="t">
            <a:spAutoFit/>
          </a:bodyPr>
          <a:lstStyle/>
          <a:p>
            <a:pPr marL="474979" lvl="1" indent="-237490" algn="l">
              <a:lnSpc>
                <a:spcPts val="3079"/>
              </a:lnSpc>
              <a:spcBef>
                <a:spcPct val="0"/>
              </a:spcBef>
              <a:buFont typeface="Arial"/>
              <a:buChar char="•"/>
            </a:pPr>
            <a:r>
              <a:rPr lang="en-US" sz="2199" b="1">
                <a:solidFill>
                  <a:srgbClr val="F7F7F7"/>
                </a:solidFill>
                <a:latin typeface="Poppins Bold"/>
                <a:ea typeface="Poppins Bold"/>
                <a:cs typeface="Poppins Bold"/>
                <a:sym typeface="Poppins Bold"/>
              </a:rPr>
              <a:t>Research Design:</a:t>
            </a:r>
            <a:r>
              <a:rPr lang="en-US" sz="2199">
                <a:solidFill>
                  <a:srgbClr val="F7F7F7"/>
                </a:solidFill>
                <a:latin typeface="Poppins"/>
                <a:ea typeface="Poppins"/>
                <a:cs typeface="Poppins"/>
                <a:sym typeface="Poppins"/>
              </a:rPr>
              <a:t> Used a cross-sectional quantitative survey to analyze HPR pullers’ socio-economic conditions and living realities in Kolkata.</a:t>
            </a:r>
          </a:p>
          <a:p>
            <a:pPr marL="474979" lvl="1" indent="-237490" algn="l">
              <a:lnSpc>
                <a:spcPts val="3079"/>
              </a:lnSpc>
              <a:spcBef>
                <a:spcPct val="0"/>
              </a:spcBef>
              <a:buFont typeface="Arial"/>
              <a:buChar char="•"/>
            </a:pPr>
            <a:r>
              <a:rPr lang="en-US" sz="2199" b="1">
                <a:solidFill>
                  <a:srgbClr val="F7F7F7"/>
                </a:solidFill>
                <a:latin typeface="Poppins Bold"/>
                <a:ea typeface="Poppins Bold"/>
                <a:cs typeface="Poppins Bold"/>
                <a:sym typeface="Poppins Bold"/>
              </a:rPr>
              <a:t>Questionnaire Framework:</a:t>
            </a:r>
            <a:r>
              <a:rPr lang="en-US" sz="2199">
                <a:solidFill>
                  <a:srgbClr val="F7F7F7"/>
                </a:solidFill>
                <a:latin typeface="Poppins"/>
                <a:ea typeface="Poppins"/>
                <a:cs typeface="Poppins"/>
                <a:sym typeface="Poppins"/>
              </a:rPr>
              <a:t> Structured into four sections—trip details, safety, health, and socio-economics—using validated tools for comprehensive and ethical analysis.</a:t>
            </a:r>
          </a:p>
        </p:txBody>
      </p:sp>
      <p:sp>
        <p:nvSpPr>
          <p:cNvPr id="17" name="TextBox 17"/>
          <p:cNvSpPr txBox="1"/>
          <p:nvPr/>
        </p:nvSpPr>
        <p:spPr>
          <a:xfrm>
            <a:off x="2152172" y="7223091"/>
            <a:ext cx="3507591" cy="971550"/>
          </a:xfrm>
          <a:prstGeom prst="rect">
            <a:avLst/>
          </a:prstGeom>
        </p:spPr>
        <p:txBody>
          <a:bodyPr lIns="0" tIns="0" rIns="0" bIns="0" rtlCol="0" anchor="t">
            <a:spAutoFit/>
          </a:bodyPr>
          <a:lstStyle/>
          <a:p>
            <a:pPr marL="0" lvl="0" indent="0" algn="l">
              <a:lnSpc>
                <a:spcPts val="3750"/>
              </a:lnSpc>
            </a:pPr>
            <a:r>
              <a:rPr lang="en-US" sz="3000" b="1" dirty="0">
                <a:solidFill>
                  <a:srgbClr val="2657C1"/>
                </a:solidFill>
                <a:latin typeface="Poppins Ultra-Bold"/>
                <a:ea typeface="Poppins Ultra-Bold"/>
                <a:cs typeface="Poppins Ultra-Bold"/>
                <a:sym typeface="Poppins Ultra-Bold"/>
              </a:rPr>
              <a:t>c) Sampling Str</a:t>
            </a:r>
            <a:r>
              <a:rPr lang="en-US" sz="3000" b="1" u="none" strike="noStrike" dirty="0">
                <a:solidFill>
                  <a:srgbClr val="2657C1"/>
                </a:solidFill>
                <a:latin typeface="Poppins Ultra-Bold"/>
                <a:ea typeface="Poppins Ultra-Bold"/>
                <a:cs typeface="Poppins Ultra-Bold"/>
                <a:sym typeface="Poppins Ultra-Bold"/>
              </a:rPr>
              <a:t>ategy</a:t>
            </a:r>
          </a:p>
        </p:txBody>
      </p:sp>
      <p:sp>
        <p:nvSpPr>
          <p:cNvPr id="18" name="TextBox 18"/>
          <p:cNvSpPr txBox="1"/>
          <p:nvPr/>
        </p:nvSpPr>
        <p:spPr>
          <a:xfrm>
            <a:off x="5891304" y="7097775"/>
            <a:ext cx="11121660" cy="2344420"/>
          </a:xfrm>
          <a:prstGeom prst="rect">
            <a:avLst/>
          </a:prstGeom>
        </p:spPr>
        <p:txBody>
          <a:bodyPr lIns="0" tIns="0" rIns="0" bIns="0" rtlCol="0" anchor="t">
            <a:spAutoFit/>
          </a:bodyPr>
          <a:lstStyle/>
          <a:p>
            <a:pPr marL="474979" lvl="1" indent="-237490" algn="l">
              <a:lnSpc>
                <a:spcPts val="3079"/>
              </a:lnSpc>
              <a:spcBef>
                <a:spcPct val="0"/>
              </a:spcBef>
              <a:buFont typeface="Arial"/>
              <a:buChar char="•"/>
            </a:pPr>
            <a:r>
              <a:rPr lang="en-US" sz="2199" b="1">
                <a:solidFill>
                  <a:srgbClr val="F7F7F7"/>
                </a:solidFill>
                <a:latin typeface="Poppins Bold"/>
                <a:ea typeface="Poppins Bold"/>
                <a:cs typeface="Poppins Bold"/>
                <a:sym typeface="Poppins Bold"/>
              </a:rPr>
              <a:t>Data Collection: </a:t>
            </a:r>
            <a:r>
              <a:rPr lang="en-US" sz="2199">
                <a:solidFill>
                  <a:srgbClr val="F7F7F7"/>
                </a:solidFill>
                <a:latin typeface="Poppins"/>
                <a:ea typeface="Poppins"/>
                <a:cs typeface="Poppins"/>
                <a:sym typeface="Poppins"/>
              </a:rPr>
              <a:t>Face-to-face surveys via Google Forms ensured clarity and inclusivity; a pilot test and All Bengal Rickshaw Union (ABRU) feedback refined the questionnaire.</a:t>
            </a:r>
          </a:p>
          <a:p>
            <a:pPr marL="474979" lvl="1" indent="-237490" algn="l">
              <a:lnSpc>
                <a:spcPts val="3079"/>
              </a:lnSpc>
              <a:spcBef>
                <a:spcPct val="0"/>
              </a:spcBef>
              <a:buFont typeface="Arial"/>
              <a:buChar char="•"/>
            </a:pPr>
            <a:r>
              <a:rPr lang="en-US" sz="2199" b="1">
                <a:solidFill>
                  <a:srgbClr val="F7F7F7"/>
                </a:solidFill>
                <a:latin typeface="Poppins Bold"/>
                <a:ea typeface="Poppins Bold"/>
                <a:cs typeface="Poppins Bold"/>
                <a:sym typeface="Poppins Bold"/>
              </a:rPr>
              <a:t>Survey Execution: </a:t>
            </a:r>
            <a:r>
              <a:rPr lang="en-US" sz="2199">
                <a:solidFill>
                  <a:srgbClr val="F7F7F7"/>
                </a:solidFill>
                <a:latin typeface="Poppins"/>
                <a:ea typeface="Poppins"/>
                <a:cs typeface="Poppins"/>
                <a:sym typeface="Poppins"/>
              </a:rPr>
              <a:t>Conducted from 25 May–15 July 2025 with informed consent; 188 valid samples collected out of 384 targeted due to field constraints.</a:t>
            </a:r>
          </a:p>
        </p:txBody>
      </p:sp>
      <p:sp>
        <p:nvSpPr>
          <p:cNvPr id="19" name="TextBox 19"/>
          <p:cNvSpPr txBox="1"/>
          <p:nvPr/>
        </p:nvSpPr>
        <p:spPr>
          <a:xfrm>
            <a:off x="11874057" y="6570345"/>
            <a:ext cx="5385243" cy="305084"/>
          </a:xfrm>
          <a:prstGeom prst="rect">
            <a:avLst/>
          </a:prstGeom>
        </p:spPr>
        <p:txBody>
          <a:bodyPr lIns="0" tIns="0" rIns="0" bIns="0" rtlCol="0" anchor="t">
            <a:spAutoFit/>
          </a:bodyPr>
          <a:lstStyle/>
          <a:p>
            <a:pPr algn="ctr">
              <a:lnSpc>
                <a:spcPts val="2520"/>
              </a:lnSpc>
            </a:pPr>
            <a:r>
              <a:rPr lang="en-US" sz="1800" b="1" i="1" dirty="0">
                <a:solidFill>
                  <a:srgbClr val="2657C1"/>
                </a:solidFill>
                <a:latin typeface="Poppins Bold Italics"/>
                <a:ea typeface="Poppins Bold Italics"/>
                <a:cs typeface="Poppins Bold Italics"/>
                <a:sym typeface="Poppins Bold Italics"/>
              </a:rPr>
              <a:t>Photo: </a:t>
            </a:r>
            <a:r>
              <a:rPr lang="en-US" i="1" dirty="0">
                <a:solidFill>
                  <a:srgbClr val="2657C1"/>
                </a:solidFill>
                <a:latin typeface="Poppins Italics"/>
                <a:ea typeface="Poppins Italics"/>
                <a:cs typeface="Poppins Italics"/>
                <a:sym typeface="Poppins Italics"/>
              </a:rPr>
              <a:t>Primary Survey 2025</a:t>
            </a:r>
            <a:endParaRPr lang="en-US" sz="1800" i="1" dirty="0">
              <a:solidFill>
                <a:srgbClr val="2657C1"/>
              </a:solidFill>
              <a:latin typeface="Poppins Italics"/>
              <a:ea typeface="Poppins Italics"/>
              <a:cs typeface="Poppins Italics"/>
              <a:sym typeface="Poppins Italics"/>
            </a:endParaRPr>
          </a:p>
        </p:txBody>
      </p:sp>
      <p:sp>
        <p:nvSpPr>
          <p:cNvPr id="20" name="TextBox 20"/>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a:solidFill>
                  <a:srgbClr val="2657C1"/>
                </a:solidFill>
                <a:latin typeface="Poppins Bold Italics"/>
                <a:ea typeface="Poppins Bold Italics"/>
                <a:cs typeface="Poppins Bold Italics"/>
                <a:sym typeface="Poppins Bold Italics"/>
              </a:rPr>
              <a:t>Page 7 | PAPER ID: 1157</a:t>
            </a:r>
          </a:p>
        </p:txBody>
      </p:sp>
      <p:cxnSp>
        <p:nvCxnSpPr>
          <p:cNvPr id="44" name="Straight Connector 43">
            <a:extLst>
              <a:ext uri="{FF2B5EF4-FFF2-40B4-BE49-F238E27FC236}">
                <a16:creationId xmlns:a16="http://schemas.microsoft.com/office/drawing/2014/main" id="{E161FA83-A975-4D59-B9B2-45AFB557DA6F}"/>
              </a:ext>
            </a:extLst>
          </p:cNvPr>
          <p:cNvCxnSpPr>
            <a:cxnSpLocks/>
          </p:cNvCxnSpPr>
          <p:nvPr/>
        </p:nvCxnSpPr>
        <p:spPr>
          <a:xfrm>
            <a:off x="1295400" y="2227461"/>
            <a:ext cx="0" cy="6268839"/>
          </a:xfrm>
          <a:prstGeom prst="line">
            <a:avLst/>
          </a:prstGeom>
          <a:ln w="57150">
            <a:solidFill>
              <a:srgbClr val="2657C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6DD656-96D3-4954-8A00-BE849B16DCC2}"/>
              </a:ext>
            </a:extLst>
          </p:cNvPr>
          <p:cNvCxnSpPr>
            <a:cxnSpLocks/>
          </p:cNvCxnSpPr>
          <p:nvPr/>
        </p:nvCxnSpPr>
        <p:spPr>
          <a:xfrm flipH="1">
            <a:off x="1295400" y="8496300"/>
            <a:ext cx="4364362" cy="0"/>
          </a:xfrm>
          <a:prstGeom prst="line">
            <a:avLst/>
          </a:prstGeom>
          <a:ln w="57150">
            <a:solidFill>
              <a:srgbClr val="2657C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2665A7-0AA0-479D-9AD8-56DC01B6389F}"/>
              </a:ext>
            </a:extLst>
          </p:cNvPr>
          <p:cNvCxnSpPr>
            <a:cxnSpLocks/>
          </p:cNvCxnSpPr>
          <p:nvPr/>
        </p:nvCxnSpPr>
        <p:spPr>
          <a:xfrm>
            <a:off x="1905000" y="2227461"/>
            <a:ext cx="0" cy="2817648"/>
          </a:xfrm>
          <a:prstGeom prst="line">
            <a:avLst/>
          </a:prstGeom>
          <a:ln w="57150">
            <a:solidFill>
              <a:srgbClr val="2657C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DD3515-4818-46E4-B783-9E6BEC8C8AFC}"/>
              </a:ext>
            </a:extLst>
          </p:cNvPr>
          <p:cNvCxnSpPr>
            <a:cxnSpLocks/>
          </p:cNvCxnSpPr>
          <p:nvPr/>
        </p:nvCxnSpPr>
        <p:spPr>
          <a:xfrm flipH="1">
            <a:off x="1905000" y="5045109"/>
            <a:ext cx="3754762" cy="0"/>
          </a:xfrm>
          <a:prstGeom prst="line">
            <a:avLst/>
          </a:prstGeom>
          <a:ln w="57150">
            <a:solidFill>
              <a:srgbClr val="2657C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44">
            <a:extLst>
              <a:ext uri="{FF2B5EF4-FFF2-40B4-BE49-F238E27FC236}">
                <a16:creationId xmlns:a16="http://schemas.microsoft.com/office/drawing/2014/main" id="{2298BB76-D8D0-467C-A99F-9885AC743BBF}"/>
              </a:ext>
            </a:extLst>
          </p:cNvPr>
          <p:cNvSpPr txBox="1"/>
          <p:nvPr/>
        </p:nvSpPr>
        <p:spPr>
          <a:xfrm>
            <a:off x="1028700" y="1068741"/>
            <a:ext cx="7884211" cy="1102360"/>
          </a:xfrm>
          <a:prstGeom prst="rect">
            <a:avLst/>
          </a:prstGeom>
        </p:spPr>
        <p:txBody>
          <a:bodyPr lIns="0" tIns="0" rIns="0" bIns="0" rtlCol="0" anchor="t">
            <a:spAutoFit/>
          </a:bodyPr>
          <a:lstStyle/>
          <a:p>
            <a:pPr algn="l">
              <a:lnSpc>
                <a:spcPts val="8119"/>
              </a:lnSpc>
            </a:pPr>
            <a:r>
              <a:rPr lang="en-US" sz="6999" b="1" spc="-139" dirty="0">
                <a:solidFill>
                  <a:srgbClr val="2657C1"/>
                </a:solidFill>
                <a:latin typeface="Poppins Ultra-Bold"/>
                <a:ea typeface="Poppins Ultra-Bold"/>
                <a:cs typeface="Poppins Ultra-Bold"/>
                <a:sym typeface="Poppins Ultra-Bold"/>
              </a:rPr>
              <a:t>03. Methodology</a:t>
            </a:r>
          </a:p>
        </p:txBody>
      </p:sp>
      <p:pic>
        <p:nvPicPr>
          <p:cNvPr id="67" name="Picture 66">
            <a:extLst>
              <a:ext uri="{FF2B5EF4-FFF2-40B4-BE49-F238E27FC236}">
                <a16:creationId xmlns:a16="http://schemas.microsoft.com/office/drawing/2014/main" id="{B7319F02-6378-44CD-AE2F-6B07005F41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74057" y="2227461"/>
            <a:ext cx="5385243" cy="4301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237784">
            <a:off x="15754274" y="-1174282"/>
            <a:ext cx="4253565" cy="4253565"/>
          </a:xfrm>
          <a:custGeom>
            <a:avLst/>
            <a:gdLst/>
            <a:ahLst/>
            <a:cxnLst/>
            <a:rect l="l" t="t" r="r" b="b"/>
            <a:pathLst>
              <a:path w="4253565" h="4253565">
                <a:moveTo>
                  <a:pt x="0" y="0"/>
                </a:moveTo>
                <a:lnTo>
                  <a:pt x="4253565" y="0"/>
                </a:lnTo>
                <a:lnTo>
                  <a:pt x="4253565" y="4253564"/>
                </a:lnTo>
                <a:lnTo>
                  <a:pt x="0" y="4253564"/>
                </a:lnTo>
                <a:lnTo>
                  <a:pt x="0" y="0"/>
                </a:lnTo>
                <a:close/>
              </a:path>
            </a:pathLst>
          </a:custGeom>
          <a:blipFill>
            <a:blip r:embed="rId2">
              <a:alphaModFix amt="75000"/>
            </a:blip>
            <a:stretch>
              <a:fillRect/>
            </a:stretch>
          </a:blipFill>
        </p:spPr>
      </p:sp>
      <p:grpSp>
        <p:nvGrpSpPr>
          <p:cNvPr id="3" name="Group 3"/>
          <p:cNvGrpSpPr/>
          <p:nvPr/>
        </p:nvGrpSpPr>
        <p:grpSpPr>
          <a:xfrm rot="-5400000">
            <a:off x="13522315" y="-3048574"/>
            <a:ext cx="156282" cy="9375089"/>
            <a:chOff x="0" y="0"/>
            <a:chExt cx="41161" cy="2469159"/>
          </a:xfrm>
        </p:grpSpPr>
        <p:sp>
          <p:nvSpPr>
            <p:cNvPr id="4" name="Freeform 4"/>
            <p:cNvSpPr/>
            <p:nvPr/>
          </p:nvSpPr>
          <p:spPr>
            <a:xfrm>
              <a:off x="0" y="0"/>
              <a:ext cx="41161" cy="2469159"/>
            </a:xfrm>
            <a:custGeom>
              <a:avLst/>
              <a:gdLst/>
              <a:ahLst/>
              <a:cxnLst/>
              <a:rect l="l" t="t" r="r" b="b"/>
              <a:pathLst>
                <a:path w="41161" h="2469159">
                  <a:moveTo>
                    <a:pt x="0" y="0"/>
                  </a:moveTo>
                  <a:lnTo>
                    <a:pt x="41161" y="0"/>
                  </a:lnTo>
                  <a:lnTo>
                    <a:pt x="41161" y="2469159"/>
                  </a:lnTo>
                  <a:lnTo>
                    <a:pt x="0" y="2469159"/>
                  </a:lnTo>
                  <a:close/>
                </a:path>
              </a:pathLst>
            </a:custGeom>
            <a:solidFill>
              <a:srgbClr val="2657C1"/>
            </a:solidFill>
          </p:spPr>
        </p:sp>
        <p:sp>
          <p:nvSpPr>
            <p:cNvPr id="5" name="TextBox 5"/>
            <p:cNvSpPr txBox="1"/>
            <p:nvPr/>
          </p:nvSpPr>
          <p:spPr>
            <a:xfrm>
              <a:off x="0" y="-66675"/>
              <a:ext cx="41161" cy="2535834"/>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rot="3148007">
            <a:off x="-2685696" y="7503024"/>
            <a:ext cx="8491786" cy="8491786"/>
          </a:xfrm>
          <a:custGeom>
            <a:avLst/>
            <a:gdLst/>
            <a:ahLst/>
            <a:cxnLst/>
            <a:rect l="l" t="t" r="r" b="b"/>
            <a:pathLst>
              <a:path w="8491786" h="8491786">
                <a:moveTo>
                  <a:pt x="0" y="0"/>
                </a:moveTo>
                <a:lnTo>
                  <a:pt x="8491787" y="0"/>
                </a:lnTo>
                <a:lnTo>
                  <a:pt x="8491787" y="8491786"/>
                </a:lnTo>
                <a:lnTo>
                  <a:pt x="0" y="8491786"/>
                </a:lnTo>
                <a:lnTo>
                  <a:pt x="0" y="0"/>
                </a:lnTo>
                <a:close/>
              </a:path>
            </a:pathLst>
          </a:custGeom>
          <a:blipFill>
            <a:blip r:embed="rId2">
              <a:alphaModFix amt="80000"/>
            </a:blip>
            <a:stretch>
              <a:fillRect/>
            </a:stretch>
          </a:blipFill>
        </p:spPr>
      </p:sp>
      <p:sp>
        <p:nvSpPr>
          <p:cNvPr id="7" name="Freeform 7"/>
          <p:cNvSpPr/>
          <p:nvPr/>
        </p:nvSpPr>
        <p:spPr>
          <a:xfrm>
            <a:off x="1028700" y="3507432"/>
            <a:ext cx="6603394" cy="5233884"/>
          </a:xfrm>
          <a:custGeom>
            <a:avLst/>
            <a:gdLst/>
            <a:ahLst/>
            <a:cxnLst/>
            <a:rect l="l" t="t" r="r" b="b"/>
            <a:pathLst>
              <a:path w="6603394" h="5233884">
                <a:moveTo>
                  <a:pt x="0" y="0"/>
                </a:moveTo>
                <a:lnTo>
                  <a:pt x="6603394" y="0"/>
                </a:lnTo>
                <a:lnTo>
                  <a:pt x="6603394" y="5233884"/>
                </a:lnTo>
                <a:lnTo>
                  <a:pt x="0" y="5233884"/>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sp>
      <p:sp>
        <p:nvSpPr>
          <p:cNvPr id="8" name="TextBox 8"/>
          <p:cNvSpPr txBox="1"/>
          <p:nvPr/>
        </p:nvSpPr>
        <p:spPr>
          <a:xfrm>
            <a:off x="9812826" y="2772316"/>
            <a:ext cx="7484574" cy="6086218"/>
          </a:xfrm>
          <a:prstGeom prst="rect">
            <a:avLst/>
          </a:prstGeom>
        </p:spPr>
        <p:txBody>
          <a:bodyPr wrap="square" lIns="0" tIns="0" rIns="0" bIns="0" rtlCol="0" anchor="t">
            <a:spAutoFit/>
          </a:bodyPr>
          <a:lstStyle/>
          <a:p>
            <a:pPr marL="431799" lvl="1" indent="-215899" algn="just">
              <a:lnSpc>
                <a:spcPts val="2799"/>
              </a:lnSpc>
              <a:buFont typeface="Arial"/>
              <a:buChar char="•"/>
            </a:pPr>
            <a:r>
              <a:rPr lang="en-US" sz="1999" b="1" dirty="0">
                <a:solidFill>
                  <a:srgbClr val="2657C1"/>
                </a:solidFill>
                <a:latin typeface="Poppins Bold"/>
                <a:ea typeface="Poppins Bold"/>
                <a:cs typeface="Poppins Bold"/>
                <a:sym typeface="Poppins Bold"/>
              </a:rPr>
              <a:t>Data Handling: </a:t>
            </a:r>
            <a:r>
              <a:rPr lang="en-US" sz="1999" dirty="0">
                <a:solidFill>
                  <a:srgbClr val="2657C1"/>
                </a:solidFill>
                <a:latin typeface="Poppins"/>
                <a:ea typeface="Poppins"/>
                <a:cs typeface="Poppins"/>
                <a:sym typeface="Poppins"/>
              </a:rPr>
              <a:t>Survey responses were collected via Google Sheets and processed in Microsoft Excel.</a:t>
            </a:r>
          </a:p>
          <a:p>
            <a:pPr algn="just">
              <a:lnSpc>
                <a:spcPts val="2799"/>
              </a:lnSpc>
            </a:pPr>
            <a:endParaRPr lang="en-US" sz="1999" dirty="0">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b="1" dirty="0">
                <a:solidFill>
                  <a:srgbClr val="2657C1"/>
                </a:solidFill>
                <a:latin typeface="Poppins Bold"/>
                <a:ea typeface="Poppins Bold"/>
                <a:cs typeface="Poppins Bold"/>
                <a:sym typeface="Poppins Bold"/>
              </a:rPr>
              <a:t>Quality Check: </a:t>
            </a:r>
            <a:r>
              <a:rPr lang="en-US" sz="1999" dirty="0">
                <a:solidFill>
                  <a:srgbClr val="2657C1"/>
                </a:solidFill>
                <a:latin typeface="Poppins"/>
                <a:ea typeface="Poppins"/>
                <a:cs typeface="Poppins"/>
                <a:sym typeface="Poppins"/>
              </a:rPr>
              <a:t>Questionnaires were reviewed for completeness and consistency before analysis.</a:t>
            </a:r>
          </a:p>
          <a:p>
            <a:pPr algn="just">
              <a:lnSpc>
                <a:spcPts val="2799"/>
              </a:lnSpc>
            </a:pPr>
            <a:endParaRPr lang="en-US" sz="1999" dirty="0">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b="1" dirty="0">
                <a:solidFill>
                  <a:srgbClr val="2657C1"/>
                </a:solidFill>
                <a:latin typeface="Poppins Bold"/>
                <a:ea typeface="Poppins Bold"/>
                <a:cs typeface="Poppins Bold"/>
                <a:sym typeface="Poppins Bold"/>
              </a:rPr>
              <a:t>Data Coding: </a:t>
            </a:r>
            <a:r>
              <a:rPr lang="en-US" sz="1999" dirty="0">
                <a:solidFill>
                  <a:srgbClr val="2657C1"/>
                </a:solidFill>
                <a:latin typeface="Poppins"/>
                <a:ea typeface="Poppins"/>
                <a:cs typeface="Poppins"/>
                <a:sym typeface="Poppins"/>
              </a:rPr>
              <a:t>Raw data were coded using a predefined master code sheet for structured analysis.</a:t>
            </a:r>
          </a:p>
          <a:p>
            <a:pPr algn="just">
              <a:lnSpc>
                <a:spcPts val="2799"/>
              </a:lnSpc>
            </a:pPr>
            <a:endParaRPr lang="en-US" sz="1999" dirty="0">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b="1" dirty="0">
                <a:solidFill>
                  <a:srgbClr val="2657C1"/>
                </a:solidFill>
                <a:latin typeface="Poppins Bold"/>
                <a:ea typeface="Poppins Bold"/>
                <a:cs typeface="Poppins Bold"/>
                <a:sym typeface="Poppins Bold"/>
              </a:rPr>
              <a:t>Statistical Analysis: </a:t>
            </a:r>
            <a:r>
              <a:rPr lang="en-US" sz="1999" dirty="0">
                <a:solidFill>
                  <a:srgbClr val="2657C1"/>
                </a:solidFill>
                <a:latin typeface="Poppins"/>
                <a:ea typeface="Poppins"/>
                <a:cs typeface="Poppins"/>
                <a:sym typeface="Poppins"/>
              </a:rPr>
              <a:t>Descriptive statistics (percentages &amp; averages) were computed for key socio-economic and occupational variables.</a:t>
            </a:r>
          </a:p>
          <a:p>
            <a:pPr algn="just">
              <a:lnSpc>
                <a:spcPts val="2799"/>
              </a:lnSpc>
            </a:pPr>
            <a:endParaRPr lang="en-US" sz="1999" dirty="0">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b="1" dirty="0">
                <a:solidFill>
                  <a:srgbClr val="2657C1"/>
                </a:solidFill>
                <a:latin typeface="Poppins Bold"/>
                <a:ea typeface="Poppins Bold"/>
                <a:cs typeface="Poppins Bold"/>
                <a:sym typeface="Poppins Bold"/>
              </a:rPr>
              <a:t>Policy Decisions: </a:t>
            </a:r>
            <a:r>
              <a:rPr lang="en-US" sz="1999" dirty="0">
                <a:solidFill>
                  <a:srgbClr val="2657C1"/>
                </a:solidFill>
                <a:latin typeface="Poppins"/>
                <a:ea typeface="Poppins"/>
                <a:cs typeface="Poppins"/>
                <a:sym typeface="Poppins"/>
              </a:rPr>
              <a:t>The analysis developed a detailed profile of HPR pullers to inform relevant socio-economic policy decisions.</a:t>
            </a:r>
          </a:p>
          <a:p>
            <a:pPr algn="just">
              <a:lnSpc>
                <a:spcPts val="2799"/>
              </a:lnSpc>
            </a:pPr>
            <a:endParaRPr lang="en-US" sz="1999" dirty="0">
              <a:solidFill>
                <a:srgbClr val="2657C1"/>
              </a:solidFill>
              <a:latin typeface="Poppins"/>
              <a:ea typeface="Poppins"/>
              <a:cs typeface="Poppins"/>
              <a:sym typeface="Poppins"/>
            </a:endParaRPr>
          </a:p>
        </p:txBody>
      </p:sp>
      <p:sp>
        <p:nvSpPr>
          <p:cNvPr id="10" name="TextBox 10"/>
          <p:cNvSpPr txBox="1"/>
          <p:nvPr/>
        </p:nvSpPr>
        <p:spPr>
          <a:xfrm>
            <a:off x="1028700" y="2470150"/>
            <a:ext cx="7884211" cy="495300"/>
          </a:xfrm>
          <a:prstGeom prst="rect">
            <a:avLst/>
          </a:prstGeom>
        </p:spPr>
        <p:txBody>
          <a:bodyPr lIns="0" tIns="0" rIns="0" bIns="0" rtlCol="0" anchor="t">
            <a:spAutoFit/>
          </a:bodyPr>
          <a:lstStyle/>
          <a:p>
            <a:pPr algn="l">
              <a:lnSpc>
                <a:spcPts val="3750"/>
              </a:lnSpc>
            </a:pPr>
            <a:r>
              <a:rPr lang="en-US" sz="3000" b="1" dirty="0">
                <a:solidFill>
                  <a:srgbClr val="2657C1"/>
                </a:solidFill>
                <a:latin typeface="Poppins Bold"/>
                <a:ea typeface="Poppins Bold"/>
                <a:cs typeface="Poppins Bold"/>
                <a:sym typeface="Poppins Bold"/>
              </a:rPr>
              <a:t>d) Data Analysis</a:t>
            </a:r>
          </a:p>
        </p:txBody>
      </p:sp>
      <p:sp>
        <p:nvSpPr>
          <p:cNvPr id="11" name="TextBox 11"/>
          <p:cNvSpPr txBox="1"/>
          <p:nvPr/>
        </p:nvSpPr>
        <p:spPr>
          <a:xfrm>
            <a:off x="7632094" y="4162980"/>
            <a:ext cx="1947497" cy="325755"/>
          </a:xfrm>
          <a:prstGeom prst="rect">
            <a:avLst/>
          </a:prstGeom>
        </p:spPr>
        <p:txBody>
          <a:bodyPr lIns="0" tIns="0" rIns="0" bIns="0" rtlCol="0" anchor="t">
            <a:spAutoFit/>
          </a:bodyPr>
          <a:lstStyle/>
          <a:p>
            <a:pPr algn="l">
              <a:lnSpc>
                <a:spcPts val="2520"/>
              </a:lnSpc>
            </a:pPr>
            <a:r>
              <a:rPr lang="en-US" sz="1800">
                <a:solidFill>
                  <a:srgbClr val="2657C1"/>
                </a:solidFill>
                <a:latin typeface="Poppins"/>
                <a:ea typeface="Poppins"/>
                <a:cs typeface="Poppins"/>
                <a:sym typeface="Poppins"/>
              </a:rPr>
              <a:t>Data Handling </a:t>
            </a:r>
          </a:p>
        </p:txBody>
      </p:sp>
      <p:sp>
        <p:nvSpPr>
          <p:cNvPr id="12" name="TextBox 12"/>
          <p:cNvSpPr txBox="1"/>
          <p:nvPr/>
        </p:nvSpPr>
        <p:spPr>
          <a:xfrm>
            <a:off x="7632094" y="4974510"/>
            <a:ext cx="1947497" cy="325755"/>
          </a:xfrm>
          <a:prstGeom prst="rect">
            <a:avLst/>
          </a:prstGeom>
        </p:spPr>
        <p:txBody>
          <a:bodyPr lIns="0" tIns="0" rIns="0" bIns="0" rtlCol="0" anchor="t">
            <a:spAutoFit/>
          </a:bodyPr>
          <a:lstStyle/>
          <a:p>
            <a:pPr algn="l">
              <a:lnSpc>
                <a:spcPts val="2520"/>
              </a:lnSpc>
            </a:pPr>
            <a:r>
              <a:rPr lang="en-US" sz="1800">
                <a:solidFill>
                  <a:srgbClr val="2657C1"/>
                </a:solidFill>
                <a:latin typeface="Poppins"/>
                <a:ea typeface="Poppins"/>
                <a:cs typeface="Poppins"/>
                <a:sym typeface="Poppins"/>
              </a:rPr>
              <a:t>Quality Check</a:t>
            </a:r>
          </a:p>
        </p:txBody>
      </p:sp>
      <p:sp>
        <p:nvSpPr>
          <p:cNvPr id="13" name="TextBox 13"/>
          <p:cNvSpPr txBox="1"/>
          <p:nvPr/>
        </p:nvSpPr>
        <p:spPr>
          <a:xfrm>
            <a:off x="7632094" y="5932922"/>
            <a:ext cx="1947497" cy="325755"/>
          </a:xfrm>
          <a:prstGeom prst="rect">
            <a:avLst/>
          </a:prstGeom>
        </p:spPr>
        <p:txBody>
          <a:bodyPr lIns="0" tIns="0" rIns="0" bIns="0" rtlCol="0" anchor="t">
            <a:spAutoFit/>
          </a:bodyPr>
          <a:lstStyle/>
          <a:p>
            <a:pPr algn="l">
              <a:lnSpc>
                <a:spcPts val="2520"/>
              </a:lnSpc>
            </a:pPr>
            <a:r>
              <a:rPr lang="en-US" sz="1800">
                <a:solidFill>
                  <a:srgbClr val="2657C1"/>
                </a:solidFill>
                <a:latin typeface="Poppins"/>
                <a:ea typeface="Poppins"/>
                <a:cs typeface="Poppins"/>
                <a:sym typeface="Poppins"/>
              </a:rPr>
              <a:t>Data Coding</a:t>
            </a:r>
          </a:p>
        </p:txBody>
      </p:sp>
      <p:sp>
        <p:nvSpPr>
          <p:cNvPr id="14" name="TextBox 14"/>
          <p:cNvSpPr txBox="1"/>
          <p:nvPr/>
        </p:nvSpPr>
        <p:spPr>
          <a:xfrm>
            <a:off x="7632094" y="6782552"/>
            <a:ext cx="2180732" cy="325755"/>
          </a:xfrm>
          <a:prstGeom prst="rect">
            <a:avLst/>
          </a:prstGeom>
        </p:spPr>
        <p:txBody>
          <a:bodyPr lIns="0" tIns="0" rIns="0" bIns="0" rtlCol="0" anchor="t">
            <a:spAutoFit/>
          </a:bodyPr>
          <a:lstStyle/>
          <a:p>
            <a:pPr algn="l">
              <a:lnSpc>
                <a:spcPts val="2520"/>
              </a:lnSpc>
            </a:pPr>
            <a:r>
              <a:rPr lang="en-US" sz="1800">
                <a:solidFill>
                  <a:srgbClr val="2657C1"/>
                </a:solidFill>
                <a:latin typeface="Poppins"/>
                <a:ea typeface="Poppins"/>
                <a:cs typeface="Poppins"/>
                <a:sym typeface="Poppins"/>
              </a:rPr>
              <a:t>Statistical Analysis</a:t>
            </a:r>
          </a:p>
        </p:txBody>
      </p:sp>
      <p:sp>
        <p:nvSpPr>
          <p:cNvPr id="15" name="TextBox 15"/>
          <p:cNvSpPr txBox="1"/>
          <p:nvPr/>
        </p:nvSpPr>
        <p:spPr>
          <a:xfrm>
            <a:off x="7632094" y="7698857"/>
            <a:ext cx="1947497" cy="325755"/>
          </a:xfrm>
          <a:prstGeom prst="rect">
            <a:avLst/>
          </a:prstGeom>
        </p:spPr>
        <p:txBody>
          <a:bodyPr lIns="0" tIns="0" rIns="0" bIns="0" rtlCol="0" anchor="t">
            <a:spAutoFit/>
          </a:bodyPr>
          <a:lstStyle/>
          <a:p>
            <a:pPr algn="l">
              <a:lnSpc>
                <a:spcPts val="2520"/>
              </a:lnSpc>
            </a:pPr>
            <a:r>
              <a:rPr lang="en-US" sz="1800">
                <a:solidFill>
                  <a:srgbClr val="2657C1"/>
                </a:solidFill>
                <a:latin typeface="Poppins"/>
                <a:ea typeface="Poppins"/>
                <a:cs typeface="Poppins"/>
                <a:sym typeface="Poppins"/>
              </a:rPr>
              <a:t>Policy Decisions </a:t>
            </a:r>
          </a:p>
        </p:txBody>
      </p:sp>
      <p:sp>
        <p:nvSpPr>
          <p:cNvPr id="16" name="TextBox 16"/>
          <p:cNvSpPr txBox="1"/>
          <p:nvPr/>
        </p:nvSpPr>
        <p:spPr>
          <a:xfrm>
            <a:off x="12778264" y="9457018"/>
            <a:ext cx="4519136" cy="410882"/>
          </a:xfrm>
          <a:prstGeom prst="rect">
            <a:avLst/>
          </a:prstGeom>
        </p:spPr>
        <p:txBody>
          <a:bodyPr lIns="0" tIns="0" rIns="0" bIns="0" rtlCol="0" anchor="t">
            <a:spAutoFit/>
          </a:bodyPr>
          <a:lstStyle/>
          <a:p>
            <a:pPr algn="r">
              <a:lnSpc>
                <a:spcPts val="3640"/>
              </a:lnSpc>
            </a:pPr>
            <a:r>
              <a:rPr lang="en-US" b="1" i="1">
                <a:solidFill>
                  <a:srgbClr val="0054D9"/>
                </a:solidFill>
                <a:latin typeface="Poppins Bold Italics"/>
                <a:ea typeface="Poppins Bold Italics"/>
                <a:cs typeface="Poppins Bold Italics"/>
                <a:sym typeface="Poppins Bold Italics"/>
              </a:rPr>
              <a:t>PAPER ID: 1157 | Page 8</a:t>
            </a:r>
          </a:p>
        </p:txBody>
      </p:sp>
      <p:sp>
        <p:nvSpPr>
          <p:cNvPr id="17" name="TextBox 44">
            <a:extLst>
              <a:ext uri="{FF2B5EF4-FFF2-40B4-BE49-F238E27FC236}">
                <a16:creationId xmlns:a16="http://schemas.microsoft.com/office/drawing/2014/main" id="{036463D4-1298-413A-B827-2F283D564D7F}"/>
              </a:ext>
            </a:extLst>
          </p:cNvPr>
          <p:cNvSpPr txBox="1"/>
          <p:nvPr/>
        </p:nvSpPr>
        <p:spPr>
          <a:xfrm>
            <a:off x="1028700" y="1068741"/>
            <a:ext cx="7884211" cy="1102360"/>
          </a:xfrm>
          <a:prstGeom prst="rect">
            <a:avLst/>
          </a:prstGeom>
        </p:spPr>
        <p:txBody>
          <a:bodyPr lIns="0" tIns="0" rIns="0" bIns="0" rtlCol="0" anchor="t">
            <a:spAutoFit/>
          </a:bodyPr>
          <a:lstStyle/>
          <a:p>
            <a:pPr algn="l">
              <a:lnSpc>
                <a:spcPts val="8119"/>
              </a:lnSpc>
            </a:pPr>
            <a:r>
              <a:rPr lang="en-US" sz="6999" b="1" spc="-139" dirty="0">
                <a:solidFill>
                  <a:srgbClr val="2657C1"/>
                </a:solidFill>
                <a:latin typeface="Poppins Ultra-Bold"/>
                <a:ea typeface="Poppins Ultra-Bold"/>
                <a:cs typeface="Poppins Ultra-Bold"/>
                <a:sym typeface="Poppins Ultra-Bold"/>
              </a:rPr>
              <a:t>03. Methodology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2092960"/>
            <a:ext cx="9208382" cy="6511094"/>
          </a:xfrm>
          <a:custGeom>
            <a:avLst/>
            <a:gdLst/>
            <a:ahLst/>
            <a:cxnLst/>
            <a:rect l="l" t="t" r="r" b="b"/>
            <a:pathLst>
              <a:path w="9208382" h="6511094">
                <a:moveTo>
                  <a:pt x="0" y="0"/>
                </a:moveTo>
                <a:lnTo>
                  <a:pt x="9208382" y="0"/>
                </a:lnTo>
                <a:lnTo>
                  <a:pt x="9208382" y="6511094"/>
                </a:lnTo>
                <a:lnTo>
                  <a:pt x="0" y="6511094"/>
                </a:lnTo>
                <a:lnTo>
                  <a:pt x="0" y="0"/>
                </a:lnTo>
                <a:close/>
              </a:path>
            </a:pathLst>
          </a:custGeom>
          <a:blipFill>
            <a:blip r:embed="rId2"/>
            <a:stretch>
              <a:fillRect/>
            </a:stretch>
          </a:blipFill>
        </p:spPr>
      </p:sp>
      <p:sp>
        <p:nvSpPr>
          <p:cNvPr id="3" name="TextBox 3"/>
          <p:cNvSpPr txBox="1"/>
          <p:nvPr/>
        </p:nvSpPr>
        <p:spPr>
          <a:xfrm>
            <a:off x="990600" y="990600"/>
            <a:ext cx="16306800" cy="1038746"/>
          </a:xfrm>
          <a:prstGeom prst="rect">
            <a:avLst/>
          </a:prstGeom>
        </p:spPr>
        <p:txBody>
          <a:bodyPr wrap="square" lIns="0" tIns="0" rIns="0" bIns="0" rtlCol="0" anchor="t">
            <a:spAutoFit/>
          </a:bodyPr>
          <a:lstStyle/>
          <a:p>
            <a:pPr algn="ctr">
              <a:lnSpc>
                <a:spcPts val="8119"/>
              </a:lnSpc>
            </a:pPr>
            <a:r>
              <a:rPr lang="en-US" sz="6999" b="1" spc="-139" dirty="0">
                <a:solidFill>
                  <a:srgbClr val="2657C1"/>
                </a:solidFill>
                <a:latin typeface="Poppins Ultra-Bold"/>
                <a:ea typeface="Poppins Ultra-Bold"/>
                <a:cs typeface="Poppins Ultra-Bold"/>
                <a:sym typeface="Poppins Ultra-Bold"/>
              </a:rPr>
              <a:t>04. Results</a:t>
            </a:r>
          </a:p>
        </p:txBody>
      </p:sp>
      <p:sp>
        <p:nvSpPr>
          <p:cNvPr id="4" name="TextBox 4"/>
          <p:cNvSpPr txBox="1"/>
          <p:nvPr/>
        </p:nvSpPr>
        <p:spPr>
          <a:xfrm>
            <a:off x="1028700" y="8618220"/>
            <a:ext cx="9146048" cy="640080"/>
          </a:xfrm>
          <a:prstGeom prst="rect">
            <a:avLst/>
          </a:prstGeom>
        </p:spPr>
        <p:txBody>
          <a:bodyPr lIns="0" tIns="0" rIns="0" bIns="0" rtlCol="0" anchor="t">
            <a:spAutoFit/>
          </a:bodyPr>
          <a:lstStyle/>
          <a:p>
            <a:pPr algn="ctr">
              <a:lnSpc>
                <a:spcPts val="2520"/>
              </a:lnSpc>
            </a:pPr>
            <a:r>
              <a:rPr lang="en-US" sz="1800" b="1" i="1">
                <a:solidFill>
                  <a:srgbClr val="2657C1"/>
                </a:solidFill>
                <a:latin typeface="Poppins Bold Italics"/>
                <a:ea typeface="Poppins Bold Italics"/>
                <a:cs typeface="Poppins Bold Italics"/>
                <a:sym typeface="Poppins Bold Italics"/>
              </a:rPr>
              <a:t>Map:</a:t>
            </a:r>
            <a:r>
              <a:rPr lang="en-US" sz="1800" i="1">
                <a:solidFill>
                  <a:srgbClr val="2657C1"/>
                </a:solidFill>
                <a:latin typeface="Poppins Italics"/>
                <a:ea typeface="Poppins Italics"/>
                <a:cs typeface="Poppins Italics"/>
                <a:sym typeface="Poppins Italics"/>
              </a:rPr>
              <a:t> Service area map of the HPR</a:t>
            </a:r>
          </a:p>
          <a:p>
            <a:pPr algn="ctr">
              <a:lnSpc>
                <a:spcPts val="2520"/>
              </a:lnSpc>
            </a:pPr>
            <a:r>
              <a:rPr lang="en-US" sz="1800" b="1" i="1">
                <a:solidFill>
                  <a:srgbClr val="2657C1"/>
                </a:solidFill>
                <a:latin typeface="Poppins Bold Italics"/>
                <a:ea typeface="Poppins Bold Italics"/>
                <a:cs typeface="Poppins Bold Italics"/>
                <a:sym typeface="Poppins Bold Italics"/>
              </a:rPr>
              <a:t>Source: </a:t>
            </a:r>
            <a:r>
              <a:rPr lang="en-US" sz="1800" i="1">
                <a:solidFill>
                  <a:srgbClr val="2657C1"/>
                </a:solidFill>
                <a:latin typeface="Poppins Italics"/>
                <a:ea typeface="Poppins Italics"/>
                <a:cs typeface="Poppins Italics"/>
                <a:sym typeface="Poppins Italics"/>
              </a:rPr>
              <a:t>ArcGIS Pro</a:t>
            </a:r>
          </a:p>
        </p:txBody>
      </p:sp>
      <p:sp>
        <p:nvSpPr>
          <p:cNvPr id="5" name="TextBox 5"/>
          <p:cNvSpPr txBox="1"/>
          <p:nvPr/>
        </p:nvSpPr>
        <p:spPr>
          <a:xfrm>
            <a:off x="10401949" y="2035810"/>
            <a:ext cx="6857351" cy="6702425"/>
          </a:xfrm>
          <a:prstGeom prst="rect">
            <a:avLst/>
          </a:prstGeom>
        </p:spPr>
        <p:txBody>
          <a:bodyPr lIns="0" tIns="0" rIns="0" bIns="0" rtlCol="0" anchor="t">
            <a:spAutoFit/>
          </a:bodyPr>
          <a:lstStyle/>
          <a:p>
            <a:pPr marL="431799" lvl="1" indent="-215899" algn="just">
              <a:lnSpc>
                <a:spcPts val="2799"/>
              </a:lnSpc>
              <a:buFont typeface="Arial"/>
              <a:buChar char="•"/>
            </a:pPr>
            <a:r>
              <a:rPr lang="en-US" sz="1999">
                <a:solidFill>
                  <a:srgbClr val="2657C1"/>
                </a:solidFill>
                <a:latin typeface="Poppins"/>
                <a:ea typeface="Poppins"/>
                <a:cs typeface="Poppins"/>
                <a:sym typeface="Poppins"/>
              </a:rPr>
              <a:t>This map shows the service provided by the HPR pullers to the citizens of Kolkata. </a:t>
            </a:r>
          </a:p>
          <a:p>
            <a:pPr algn="just">
              <a:lnSpc>
                <a:spcPts val="2799"/>
              </a:lnSpc>
            </a:pPr>
            <a:endParaRPr lang="en-US" sz="1999">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a:solidFill>
                  <a:srgbClr val="2657C1"/>
                </a:solidFill>
                <a:latin typeface="Poppins"/>
                <a:ea typeface="Poppins"/>
                <a:cs typeface="Poppins"/>
                <a:sym typeface="Poppins"/>
              </a:rPr>
              <a:t>The majority of the HPR operation is in </a:t>
            </a:r>
            <a:r>
              <a:rPr lang="en-US" sz="1999" b="1">
                <a:solidFill>
                  <a:srgbClr val="2657C1"/>
                </a:solidFill>
                <a:latin typeface="Poppins Bold"/>
                <a:ea typeface="Poppins Bold"/>
                <a:cs typeface="Poppins Bold"/>
                <a:sym typeface="Poppins Bold"/>
              </a:rPr>
              <a:t>central Kolkata</a:t>
            </a:r>
            <a:r>
              <a:rPr lang="en-US" sz="1999">
                <a:solidFill>
                  <a:srgbClr val="2657C1"/>
                </a:solidFill>
                <a:latin typeface="Poppins"/>
                <a:ea typeface="Poppins"/>
                <a:cs typeface="Poppins"/>
                <a:sym typeface="Poppins"/>
              </a:rPr>
              <a:t>. </a:t>
            </a:r>
          </a:p>
          <a:p>
            <a:pPr algn="just">
              <a:lnSpc>
                <a:spcPts val="2799"/>
              </a:lnSpc>
            </a:pPr>
            <a:endParaRPr lang="en-US" sz="1999">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b="1">
                <a:solidFill>
                  <a:srgbClr val="2657C1"/>
                </a:solidFill>
                <a:latin typeface="Poppins Bold"/>
                <a:ea typeface="Poppins Bold"/>
                <a:cs typeface="Poppins Bold"/>
                <a:sym typeface="Poppins Bold"/>
              </a:rPr>
              <a:t>The average trip length is less than 3 km</a:t>
            </a:r>
            <a:r>
              <a:rPr lang="en-US" sz="1999">
                <a:solidFill>
                  <a:srgbClr val="2657C1"/>
                </a:solidFill>
                <a:latin typeface="Poppins"/>
                <a:ea typeface="Poppins"/>
                <a:cs typeface="Poppins"/>
                <a:sym typeface="Poppins"/>
              </a:rPr>
              <a:t>. </a:t>
            </a:r>
          </a:p>
          <a:p>
            <a:pPr algn="just">
              <a:lnSpc>
                <a:spcPts val="2799"/>
              </a:lnSpc>
            </a:pPr>
            <a:endParaRPr lang="en-US" sz="1999">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a:solidFill>
                  <a:srgbClr val="2657C1"/>
                </a:solidFill>
                <a:latin typeface="Poppins"/>
                <a:ea typeface="Poppins"/>
                <a:cs typeface="Poppins"/>
                <a:sym typeface="Poppins"/>
              </a:rPr>
              <a:t>Most pullers complete, </a:t>
            </a:r>
            <a:r>
              <a:rPr lang="en-US" sz="1999" b="1">
                <a:solidFill>
                  <a:srgbClr val="2657C1"/>
                </a:solidFill>
                <a:latin typeface="Poppins Bold"/>
                <a:ea typeface="Poppins Bold"/>
                <a:cs typeface="Poppins Bold"/>
                <a:sym typeface="Poppins Bold"/>
              </a:rPr>
              <a:t>on average, nine daily trips</a:t>
            </a:r>
            <a:r>
              <a:rPr lang="en-US" sz="1999">
                <a:solidFill>
                  <a:srgbClr val="2657C1"/>
                </a:solidFill>
                <a:latin typeface="Poppins"/>
                <a:ea typeface="Poppins"/>
                <a:cs typeface="Poppins"/>
                <a:sym typeface="Poppins"/>
              </a:rPr>
              <a:t> of varying length. We found that longer work hours did not significantly increase trip frequency or daily income. </a:t>
            </a:r>
          </a:p>
          <a:p>
            <a:pPr algn="just">
              <a:lnSpc>
                <a:spcPts val="2799"/>
              </a:lnSpc>
            </a:pPr>
            <a:endParaRPr lang="en-US" sz="1999">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a:solidFill>
                  <a:srgbClr val="2657C1"/>
                </a:solidFill>
                <a:latin typeface="Poppins"/>
                <a:ea typeface="Poppins"/>
                <a:cs typeface="Poppins"/>
                <a:sym typeface="Poppins"/>
              </a:rPr>
              <a:t>However, it may affect their health in the long term. Thus, they play a </a:t>
            </a:r>
            <a:r>
              <a:rPr lang="en-US" sz="1999" b="1">
                <a:solidFill>
                  <a:srgbClr val="2657C1"/>
                </a:solidFill>
                <a:latin typeface="Poppins Bold"/>
                <a:ea typeface="Poppins Bold"/>
                <a:cs typeface="Poppins Bold"/>
                <a:sym typeface="Poppins Bold"/>
              </a:rPr>
              <a:t>crucial role as a feeder mode of transport</a:t>
            </a:r>
            <a:r>
              <a:rPr lang="en-US" sz="1999">
                <a:solidFill>
                  <a:srgbClr val="2657C1"/>
                </a:solidFill>
                <a:latin typeface="Poppins"/>
                <a:ea typeface="Poppins"/>
                <a:cs typeface="Poppins"/>
                <a:sym typeface="Poppins"/>
              </a:rPr>
              <a:t> in the urban area. </a:t>
            </a:r>
          </a:p>
          <a:p>
            <a:pPr algn="just">
              <a:lnSpc>
                <a:spcPts val="2799"/>
              </a:lnSpc>
            </a:pPr>
            <a:endParaRPr lang="en-US" sz="1999">
              <a:solidFill>
                <a:srgbClr val="2657C1"/>
              </a:solidFill>
              <a:latin typeface="Poppins"/>
              <a:ea typeface="Poppins"/>
              <a:cs typeface="Poppins"/>
              <a:sym typeface="Poppins"/>
            </a:endParaRPr>
          </a:p>
          <a:p>
            <a:pPr marL="431799" lvl="1" indent="-215899" algn="just">
              <a:lnSpc>
                <a:spcPts val="2799"/>
              </a:lnSpc>
              <a:buFont typeface="Arial"/>
              <a:buChar char="•"/>
            </a:pPr>
            <a:r>
              <a:rPr lang="en-US" sz="1999">
                <a:solidFill>
                  <a:srgbClr val="2657C1"/>
                </a:solidFill>
                <a:latin typeface="Poppins"/>
                <a:ea typeface="Poppins"/>
                <a:cs typeface="Poppins"/>
                <a:sym typeface="Poppins"/>
              </a:rPr>
              <a:t>In addition, they point out gaps in the existing public transportation system. </a:t>
            </a:r>
          </a:p>
        </p:txBody>
      </p:sp>
      <p:sp>
        <p:nvSpPr>
          <p:cNvPr id="6" name="TextBox 6"/>
          <p:cNvSpPr txBox="1"/>
          <p:nvPr/>
        </p:nvSpPr>
        <p:spPr>
          <a:xfrm>
            <a:off x="990600" y="9457018"/>
            <a:ext cx="4519136" cy="410882"/>
          </a:xfrm>
          <a:prstGeom prst="rect">
            <a:avLst/>
          </a:prstGeom>
        </p:spPr>
        <p:txBody>
          <a:bodyPr lIns="0" tIns="0" rIns="0" bIns="0" rtlCol="0" anchor="t">
            <a:spAutoFit/>
          </a:bodyPr>
          <a:lstStyle/>
          <a:p>
            <a:pPr algn="l">
              <a:lnSpc>
                <a:spcPts val="3640"/>
              </a:lnSpc>
            </a:pPr>
            <a:r>
              <a:rPr lang="en-US" b="1" i="1">
                <a:solidFill>
                  <a:srgbClr val="2657C1"/>
                </a:solidFill>
                <a:latin typeface="Poppins Bold Italics"/>
                <a:ea typeface="Poppins Bold Italics"/>
                <a:cs typeface="Poppins Bold Italics"/>
                <a:sym typeface="Poppins Bold Italics"/>
              </a:rPr>
              <a:t>Page 9 | PAPER ID: 1157</a:t>
            </a:r>
          </a:p>
        </p:txBody>
      </p:sp>
      <p:sp>
        <p:nvSpPr>
          <p:cNvPr id="7" name="Freeform 7"/>
          <p:cNvSpPr/>
          <p:nvPr/>
        </p:nvSpPr>
        <p:spPr>
          <a:xfrm rot="-5400000">
            <a:off x="15939435" y="8357535"/>
            <a:ext cx="4253565" cy="4253565"/>
          </a:xfrm>
          <a:custGeom>
            <a:avLst/>
            <a:gdLst/>
            <a:ahLst/>
            <a:cxnLst/>
            <a:rect l="l" t="t" r="r" b="b"/>
            <a:pathLst>
              <a:path w="4253565" h="4253565">
                <a:moveTo>
                  <a:pt x="0" y="0"/>
                </a:moveTo>
                <a:lnTo>
                  <a:pt x="4253564" y="0"/>
                </a:lnTo>
                <a:lnTo>
                  <a:pt x="4253564" y="4253565"/>
                </a:lnTo>
                <a:lnTo>
                  <a:pt x="0" y="4253565"/>
                </a:lnTo>
                <a:lnTo>
                  <a:pt x="0" y="0"/>
                </a:lnTo>
                <a:close/>
              </a:path>
            </a:pathLst>
          </a:custGeom>
          <a:blipFill>
            <a:blip r:embed="rId3">
              <a:alphaModFix amt="70000"/>
            </a:blip>
            <a:stretch>
              <a:fillRect/>
            </a:stretch>
          </a:blipFill>
        </p:spPr>
      </p:sp>
      <p:sp>
        <p:nvSpPr>
          <p:cNvPr id="8" name="Freeform 6">
            <a:extLst>
              <a:ext uri="{FF2B5EF4-FFF2-40B4-BE49-F238E27FC236}">
                <a16:creationId xmlns:a16="http://schemas.microsoft.com/office/drawing/2014/main" id="{16ACE376-DF43-41F6-B439-2F532ECE1D75}"/>
              </a:ext>
            </a:extLst>
          </p:cNvPr>
          <p:cNvSpPr/>
          <p:nvPr/>
        </p:nvSpPr>
        <p:spPr>
          <a:xfrm rot="10018469">
            <a:off x="-5781688" y="-5362588"/>
            <a:ext cx="8491786" cy="8491786"/>
          </a:xfrm>
          <a:custGeom>
            <a:avLst/>
            <a:gdLst/>
            <a:ahLst/>
            <a:cxnLst/>
            <a:rect l="l" t="t" r="r" b="b"/>
            <a:pathLst>
              <a:path w="8491786" h="8491786">
                <a:moveTo>
                  <a:pt x="0" y="0"/>
                </a:moveTo>
                <a:lnTo>
                  <a:pt x="8491787" y="0"/>
                </a:lnTo>
                <a:lnTo>
                  <a:pt x="8491787" y="8491786"/>
                </a:lnTo>
                <a:lnTo>
                  <a:pt x="0" y="8491786"/>
                </a:lnTo>
                <a:lnTo>
                  <a:pt x="0" y="0"/>
                </a:lnTo>
                <a:close/>
              </a:path>
            </a:pathLst>
          </a:custGeom>
          <a:blipFill>
            <a:blip r:embed="rId3">
              <a:alphaModFix amt="80000"/>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4350</Words>
  <Application>Microsoft Office PowerPoint</Application>
  <PresentationFormat>Custom</PresentationFormat>
  <Paragraphs>213</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Poppins</vt:lpstr>
      <vt:lpstr>Inter Bold</vt:lpstr>
      <vt:lpstr>Arial</vt:lpstr>
      <vt:lpstr>Poppins Italics</vt:lpstr>
      <vt:lpstr>Poppins Ultra-Bold</vt:lpstr>
      <vt:lpstr>Poppins Bold Italics</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UMI Presentation </dc:title>
  <cp:lastModifiedBy>Kheya</cp:lastModifiedBy>
  <cp:revision>27</cp:revision>
  <dcterms:created xsi:type="dcterms:W3CDTF">2006-08-16T00:00:00Z</dcterms:created>
  <dcterms:modified xsi:type="dcterms:W3CDTF">2025-11-02T15:14:19Z</dcterms:modified>
  <dc:identifier>DAG3esuOeWs</dc:identifier>
</cp:coreProperties>
</file>