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7" r:id="rId1"/>
  </p:sldMasterIdLst>
  <p:notesMasterIdLst>
    <p:notesMasterId r:id="rId14"/>
  </p:notesMasterIdLst>
  <p:sldIdLst>
    <p:sldId id="428" r:id="rId2"/>
    <p:sldId id="2147474827" r:id="rId3"/>
    <p:sldId id="2147474913" r:id="rId4"/>
    <p:sldId id="4731" r:id="rId5"/>
    <p:sldId id="457" r:id="rId6"/>
    <p:sldId id="430" r:id="rId7"/>
    <p:sldId id="2147478656" r:id="rId8"/>
    <p:sldId id="2147478621" r:id="rId9"/>
    <p:sldId id="2147478658" r:id="rId10"/>
    <p:sldId id="2147478648" r:id="rId11"/>
    <p:sldId id="2147478651" r:id="rId12"/>
    <p:sldId id="333" r:id="rId13"/>
  </p:sldIdLst>
  <p:sldSz cx="9144000" cy="6858000" type="screen4x3"/>
  <p:notesSz cx="9942513" cy="67611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085" autoAdjust="0"/>
    <p:restoredTop sz="95934" autoAdjust="0"/>
  </p:normalViewPr>
  <p:slideViewPr>
    <p:cSldViewPr>
      <p:cViewPr varScale="1">
        <p:scale>
          <a:sx n="75" d="100"/>
          <a:sy n="75" d="100"/>
        </p:scale>
        <p:origin x="582" y="27"/>
      </p:cViewPr>
      <p:guideLst>
        <p:guide orient="horz" pos="2160"/>
        <p:guide pos="2880"/>
      </p:guideLst>
    </p:cSldViewPr>
  </p:slideViewPr>
  <p:outlineViewPr>
    <p:cViewPr>
      <p:scale>
        <a:sx n="33" d="100"/>
        <a:sy n="33" d="100"/>
      </p:scale>
      <p:origin x="0" y="-83328"/>
    </p:cViewPr>
  </p:outlin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41798287094626"/>
          <c:y val="0.32326359320298137"/>
          <c:w val="0.44073761768456221"/>
          <c:h val="0.67628371746991223"/>
        </c:manualLayout>
      </c:layout>
      <c:doughnutChart>
        <c:varyColors val="1"/>
        <c:ser>
          <c:idx val="0"/>
          <c:order val="0"/>
          <c:tx>
            <c:strRef>
              <c:f>Sheet1!$B$1</c:f>
              <c:strCache>
                <c:ptCount val="1"/>
                <c:pt idx="0">
                  <c:v>NFBR Share by Division</c:v>
                </c:pt>
              </c:strCache>
            </c:strRef>
          </c:tx>
          <c:dPt>
            <c:idx val="0"/>
            <c:bubble3D val="0"/>
            <c:spPr>
              <a:solidFill>
                <a:srgbClr val="92D050"/>
              </a:solidFill>
              <a:ln w="19050">
                <a:solidFill>
                  <a:schemeClr val="lt1"/>
                </a:solidFill>
              </a:ln>
              <a:effectLst/>
            </c:spPr>
            <c:extLst>
              <c:ext xmlns:c16="http://schemas.microsoft.com/office/drawing/2014/chart" uri="{C3380CC4-5D6E-409C-BE32-E72D297353CC}">
                <c16:uniqueId val="{00000001-8947-45F7-BDDD-57C37D9BC6A9}"/>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8947-45F7-BDDD-57C37D9BC6A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947-45F7-BDDD-57C37D9BC6A9}"/>
              </c:ext>
            </c:extLst>
          </c:dPt>
          <c:dLbls>
            <c:spPr>
              <a:noFill/>
              <a:ln>
                <a:no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2">
                        <a:lumMod val="7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PD</c:v>
                </c:pt>
                <c:pt idx="1">
                  <c:v>EP, Con. &amp; Other</c:v>
                </c:pt>
                <c:pt idx="2">
                  <c:v>PB</c:v>
                </c:pt>
              </c:strCache>
            </c:strRef>
          </c:cat>
          <c:val>
            <c:numRef>
              <c:f>Sheet1!$B$2:$B$4</c:f>
              <c:numCache>
                <c:formatCode>General</c:formatCode>
                <c:ptCount val="3"/>
                <c:pt idx="0">
                  <c:v>205.58</c:v>
                </c:pt>
                <c:pt idx="1">
                  <c:v>226.02</c:v>
                </c:pt>
                <c:pt idx="2">
                  <c:v>643.64</c:v>
                </c:pt>
              </c:numCache>
            </c:numRef>
          </c:val>
          <c:extLst>
            <c:ext xmlns:c16="http://schemas.microsoft.com/office/drawing/2014/chart" uri="{C3380CC4-5D6E-409C-BE32-E72D297353CC}">
              <c16:uniqueId val="{00000006-8947-45F7-BDDD-57C37D9BC6A9}"/>
            </c:ext>
          </c:extLst>
        </c:ser>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213176829483755E-2"/>
          <c:y val="0"/>
          <c:w val="0.9125445741976641"/>
          <c:h val="1"/>
        </c:manualLayout>
      </c:layout>
      <c:doughnutChart>
        <c:varyColors val="1"/>
        <c:ser>
          <c:idx val="0"/>
          <c:order val="0"/>
          <c:tx>
            <c:strRef>
              <c:f>Sheet1!$B$1</c:f>
              <c:strCache>
                <c:ptCount val="1"/>
                <c:pt idx="0">
                  <c:v>Revenu Share</c:v>
                </c:pt>
              </c:strCache>
            </c:strRef>
          </c:tx>
          <c:spPr>
            <a:solidFill>
              <a:schemeClr val="tx2">
                <a:lumMod val="75000"/>
              </a:schemeClr>
            </a:solidFill>
          </c:spPr>
          <c:dPt>
            <c:idx val="0"/>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1-BBEC-4643-A01B-F39DEEE3ED66}"/>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BBEC-4643-A01B-F39DEEE3ED66}"/>
              </c:ext>
            </c:extLst>
          </c:dPt>
          <c:dLbls>
            <c:dLbl>
              <c:idx val="0"/>
              <c:layout>
                <c:manualLayout>
                  <c:x val="6.2691560594808848E-2"/>
                  <c:y val="-1.5899799813997931E-2"/>
                </c:manualLayout>
              </c:layout>
              <c:spPr>
                <a:no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tx2">
                          <a:lumMod val="7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33099314617686548"/>
                      <c:h val="0.27123564622482566"/>
                    </c:manualLayout>
                  </c15:layout>
                </c:ext>
                <c:ext xmlns:c16="http://schemas.microsoft.com/office/drawing/2014/chart" uri="{C3380CC4-5D6E-409C-BE32-E72D297353CC}">
                  <c16:uniqueId val="{00000001-BBEC-4643-A01B-F39DEEE3ED66}"/>
                </c:ext>
              </c:extLst>
            </c:dLbl>
            <c:dLbl>
              <c:idx val="1"/>
              <c:layout>
                <c:manualLayout>
                  <c:x val="2.1892555321397524E-2"/>
                  <c:y val="0"/>
                </c:manualLayout>
              </c:layout>
              <c:spPr>
                <a:no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tx2">
                          <a:lumMod val="7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40463068712491701"/>
                      <c:h val="0.28940701944408476"/>
                    </c:manualLayout>
                  </c15:layout>
                </c:ext>
                <c:ext xmlns:c16="http://schemas.microsoft.com/office/drawing/2014/chart" uri="{C3380CC4-5D6E-409C-BE32-E72D297353CC}">
                  <c16:uniqueId val="{00000003-BBEC-4643-A01B-F39DEEE3ED66}"/>
                </c:ext>
              </c:extLst>
            </c:dLbl>
            <c:spPr>
              <a:solidFill>
                <a:prstClr val="white"/>
              </a:solidFill>
              <a:ln>
                <a:no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tx2">
                        <a:lumMod val="7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Non Fare</c:v>
                </c:pt>
                <c:pt idx="1">
                  <c:v>Fare</c:v>
                </c:pt>
              </c:strCache>
            </c:strRef>
          </c:cat>
          <c:val>
            <c:numRef>
              <c:f>Sheet1!$B$2:$B$3</c:f>
              <c:numCache>
                <c:formatCode>General</c:formatCode>
                <c:ptCount val="2"/>
                <c:pt idx="0">
                  <c:v>906</c:v>
                </c:pt>
                <c:pt idx="1">
                  <c:v>3642</c:v>
                </c:pt>
              </c:numCache>
            </c:numRef>
          </c:val>
          <c:extLst>
            <c:ext xmlns:c16="http://schemas.microsoft.com/office/drawing/2014/chart" uri="{C3380CC4-5D6E-409C-BE32-E72D297353CC}">
              <c16:uniqueId val="{00000004-BBEC-4643-A01B-F39DEEE3ED66}"/>
            </c:ext>
          </c:extLst>
        </c:ser>
        <c:dLbls>
          <c:showLegendKey val="0"/>
          <c:showVal val="1"/>
          <c:showCatName val="0"/>
          <c:showSerName val="0"/>
          <c:showPercent val="0"/>
          <c:showBubbleSize val="0"/>
          <c:showLeaderLines val="0"/>
        </c:dLbls>
        <c:firstSliceAng val="0"/>
        <c:holeSize val="65"/>
      </c:doughnutChart>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27563977368201"/>
          <c:y val="0.11453058491029255"/>
          <c:w val="0.62391121059179755"/>
          <c:h val="0.78868463676008604"/>
        </c:manualLayout>
      </c:layout>
      <c:doughnutChart>
        <c:varyColors val="1"/>
        <c:ser>
          <c:idx val="0"/>
          <c:order val="0"/>
          <c:tx>
            <c:strRef>
              <c:f>Sheet1!$B$1</c:f>
              <c:strCache>
                <c:ptCount val="1"/>
                <c:pt idx="0">
                  <c:v>Revenu Share</c:v>
                </c:pt>
              </c:strCache>
            </c:strRef>
          </c:tx>
          <c:dPt>
            <c:idx val="0"/>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1-D688-4FE8-A3E6-FC8B9EC03C1E}"/>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D688-4FE8-A3E6-FC8B9EC03C1E}"/>
              </c:ext>
            </c:extLst>
          </c:dPt>
          <c:dLbls>
            <c:dLbl>
              <c:idx val="0"/>
              <c:layout>
                <c:manualLayout>
                  <c:x val="3.3952347301323071E-2"/>
                  <c:y val="6.6943423253416085E-3"/>
                </c:manualLayout>
              </c:layout>
              <c:showLegendKey val="0"/>
              <c:showVal val="0"/>
              <c:showCatName val="0"/>
              <c:showSerName val="0"/>
              <c:showPercent val="1"/>
              <c:showBubbleSize val="0"/>
              <c:extLst>
                <c:ext xmlns:c15="http://schemas.microsoft.com/office/drawing/2012/chart" uri="{CE6537A1-D6FC-4f65-9D91-7224C49458BB}">
                  <c15:layout>
                    <c:manualLayout>
                      <c:w val="0.20424030063422272"/>
                      <c:h val="0.2593683913123232"/>
                    </c:manualLayout>
                  </c15:layout>
                </c:ext>
                <c:ext xmlns:c16="http://schemas.microsoft.com/office/drawing/2014/chart" uri="{C3380CC4-5D6E-409C-BE32-E72D297353CC}">
                  <c16:uniqueId val="{00000001-D688-4FE8-A3E6-FC8B9EC03C1E}"/>
                </c:ext>
              </c:extLst>
            </c:dLbl>
            <c:dLbl>
              <c:idx val="1"/>
              <c:showLegendKey val="0"/>
              <c:showVal val="0"/>
              <c:showCatName val="0"/>
              <c:showSerName val="0"/>
              <c:showPercent val="1"/>
              <c:showBubbleSize val="0"/>
              <c:extLst>
                <c:ext xmlns:c15="http://schemas.microsoft.com/office/drawing/2012/chart" uri="{CE6537A1-D6FC-4f65-9D91-7224C49458BB}">
                  <c15:layout>
                    <c:manualLayout>
                      <c:w val="0.27431447002702819"/>
                      <c:h val="0.26606273496091976"/>
                    </c:manualLayout>
                  </c15:layout>
                </c:ext>
                <c:ext xmlns:c16="http://schemas.microsoft.com/office/drawing/2014/chart" uri="{C3380CC4-5D6E-409C-BE32-E72D297353CC}">
                  <c16:uniqueId val="{00000003-D688-4FE8-A3E6-FC8B9EC03C1E}"/>
                </c:ext>
              </c:extLst>
            </c:dLbl>
            <c:spPr>
              <a:no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tx2">
                        <a:lumMod val="7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Non Fare</c:v>
                </c:pt>
                <c:pt idx="1">
                  <c:v>Fare</c:v>
                </c:pt>
              </c:strCache>
            </c:strRef>
          </c:cat>
          <c:val>
            <c:numRef>
              <c:f>Sheet1!$B$2:$B$3</c:f>
              <c:numCache>
                <c:formatCode>General</c:formatCode>
                <c:ptCount val="2"/>
                <c:pt idx="0">
                  <c:v>1075</c:v>
                </c:pt>
                <c:pt idx="1">
                  <c:v>3957</c:v>
                </c:pt>
              </c:numCache>
            </c:numRef>
          </c:val>
          <c:extLst>
            <c:ext xmlns:c16="http://schemas.microsoft.com/office/drawing/2014/chart" uri="{C3380CC4-5D6E-409C-BE32-E72D297353CC}">
              <c16:uniqueId val="{00000004-D688-4FE8-A3E6-FC8B9EC03C1E}"/>
            </c:ext>
          </c:extLst>
        </c:ser>
        <c:dLbls>
          <c:showLegendKey val="0"/>
          <c:showVal val="1"/>
          <c:showCatName val="0"/>
          <c:showSerName val="0"/>
          <c:showPercent val="0"/>
          <c:showBubbleSize val="0"/>
          <c:showLeaderLines val="0"/>
        </c:dLbls>
        <c:firstSliceAng val="0"/>
        <c:holeSize val="65"/>
      </c:doughnutChart>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14494767227539"/>
          <c:y val="0.16697168796623921"/>
          <c:w val="0.57414191559850303"/>
          <c:h val="0.79238606264661549"/>
        </c:manualLayout>
      </c:layout>
      <c:doughnutChart>
        <c:varyColors val="1"/>
        <c:ser>
          <c:idx val="0"/>
          <c:order val="0"/>
          <c:tx>
            <c:strRef>
              <c:f>Sheet1!$B$1</c:f>
              <c:strCache>
                <c:ptCount val="1"/>
                <c:pt idx="0">
                  <c:v>NFBR Share by Division</c:v>
                </c:pt>
              </c:strCache>
            </c:strRef>
          </c:tx>
          <c:dPt>
            <c:idx val="0"/>
            <c:bubble3D val="0"/>
            <c:spPr>
              <a:solidFill>
                <a:srgbClr val="92D050"/>
              </a:solidFill>
              <a:ln w="19050">
                <a:solidFill>
                  <a:schemeClr val="lt1"/>
                </a:solidFill>
              </a:ln>
              <a:effectLst/>
            </c:spPr>
            <c:extLst>
              <c:ext xmlns:c16="http://schemas.microsoft.com/office/drawing/2014/chart" uri="{C3380CC4-5D6E-409C-BE32-E72D297353CC}">
                <c16:uniqueId val="{00000001-56D9-468C-8D35-8A7DA5117584}"/>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56D9-468C-8D35-8A7DA511758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6D9-468C-8D35-8A7DA5117584}"/>
              </c:ext>
            </c:extLst>
          </c:dPt>
          <c:dLbls>
            <c:spPr>
              <a:noFill/>
              <a:ln>
                <a:no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2">
                        <a:lumMod val="7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PD</c:v>
                </c:pt>
                <c:pt idx="1">
                  <c:v>EP &amp; Cons.</c:v>
                </c:pt>
                <c:pt idx="2">
                  <c:v>PB</c:v>
                </c:pt>
              </c:strCache>
            </c:strRef>
          </c:cat>
          <c:val>
            <c:numRef>
              <c:f>Sheet1!$B$2:$B$4</c:f>
              <c:numCache>
                <c:formatCode>General</c:formatCode>
                <c:ptCount val="3"/>
                <c:pt idx="0">
                  <c:v>153</c:v>
                </c:pt>
                <c:pt idx="1">
                  <c:v>179.03</c:v>
                </c:pt>
                <c:pt idx="2">
                  <c:v>574</c:v>
                </c:pt>
              </c:numCache>
            </c:numRef>
          </c:val>
          <c:extLst>
            <c:ext xmlns:c16="http://schemas.microsoft.com/office/drawing/2014/chart" uri="{C3380CC4-5D6E-409C-BE32-E72D297353CC}">
              <c16:uniqueId val="{00000006-56D9-468C-8D35-8A7DA5117584}"/>
            </c:ext>
          </c:extLst>
        </c:ser>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8422" cy="33805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5632366" y="0"/>
            <a:ext cx="4308422" cy="338058"/>
          </a:xfrm>
          <a:prstGeom prst="rect">
            <a:avLst/>
          </a:prstGeom>
        </p:spPr>
        <p:txBody>
          <a:bodyPr vert="horz" lIns="91440" tIns="45720" rIns="91440" bIns="45720" rtlCol="0"/>
          <a:lstStyle>
            <a:lvl1pPr algn="r">
              <a:defRPr sz="1200"/>
            </a:lvl1pPr>
          </a:lstStyle>
          <a:p>
            <a:fld id="{8C7099B6-909A-4A4E-AA06-AD44A3C1E290}" type="datetimeFigureOut">
              <a:rPr lang="en-US" smtClean="0"/>
              <a:pPr/>
              <a:t>11/7/2025</a:t>
            </a:fld>
            <a:endParaRPr lang="en-IN"/>
          </a:p>
        </p:txBody>
      </p:sp>
      <p:sp>
        <p:nvSpPr>
          <p:cNvPr id="4" name="Slide Image Placeholder 3"/>
          <p:cNvSpPr>
            <a:spLocks noGrp="1" noRot="1" noChangeAspect="1"/>
          </p:cNvSpPr>
          <p:nvPr>
            <p:ph type="sldImg" idx="2"/>
          </p:nvPr>
        </p:nvSpPr>
        <p:spPr>
          <a:xfrm>
            <a:off x="3279775" y="506413"/>
            <a:ext cx="3382963" cy="253682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994252" y="3211553"/>
            <a:ext cx="7954010" cy="30425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1" y="6421540"/>
            <a:ext cx="4308422" cy="338058"/>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5632366" y="6421540"/>
            <a:ext cx="4308422" cy="338058"/>
          </a:xfrm>
          <a:prstGeom prst="rect">
            <a:avLst/>
          </a:prstGeom>
        </p:spPr>
        <p:txBody>
          <a:bodyPr vert="horz" lIns="91440" tIns="45720" rIns="91440" bIns="45720" rtlCol="0" anchor="b"/>
          <a:lstStyle>
            <a:lvl1pPr algn="r">
              <a:defRPr sz="1200"/>
            </a:lvl1pPr>
          </a:lstStyle>
          <a:p>
            <a:fld id="{526CE0F1-88FE-4FEB-B347-C98B9456BEC5}" type="slidenum">
              <a:rPr lang="en-IN" smtClean="0"/>
              <a:pPr/>
              <a:t>‹#›</a:t>
            </a:fld>
            <a:endParaRPr lang="en-IN"/>
          </a:p>
        </p:txBody>
      </p:sp>
    </p:spTree>
    <p:extLst>
      <p:ext uri="{BB962C8B-B14F-4D97-AF65-F5344CB8AC3E}">
        <p14:creationId xmlns:p14="http://schemas.microsoft.com/office/powerpoint/2010/main" val="1226525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264638-DA09-4F05-9D40-370968A24369}" type="slidenum">
              <a:rPr kumimoji="1" lang="ja-JP" altLang="en-US" smtClean="0"/>
              <a:pPr/>
              <a:t>2</a:t>
            </a:fld>
            <a:endParaRPr kumimoji="1" lang="ja-JP" altLang="en-US"/>
          </a:p>
        </p:txBody>
      </p:sp>
    </p:spTree>
    <p:extLst>
      <p:ext uri="{BB962C8B-B14F-4D97-AF65-F5344CB8AC3E}">
        <p14:creationId xmlns:p14="http://schemas.microsoft.com/office/powerpoint/2010/main" val="818515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8E327B-577F-421E-AE13-2297BB7ABA6C}" type="slidenum">
              <a:rPr lang="en-US" smtClean="0"/>
              <a:pPr/>
              <a:t>7</a:t>
            </a:fld>
            <a:endParaRPr lang="en-US"/>
          </a:p>
        </p:txBody>
      </p:sp>
    </p:spTree>
    <p:extLst>
      <p:ext uri="{BB962C8B-B14F-4D97-AF65-F5344CB8AC3E}">
        <p14:creationId xmlns:p14="http://schemas.microsoft.com/office/powerpoint/2010/main" val="3794037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a:defRPr/>
            </a:pPr>
            <a:fld id="{8FF36BE8-F3FD-47A5-9BC3-39DDC93C8F8B}" type="datetimeFigureOut">
              <a:rPr lang="en-US" smtClean="0"/>
              <a:pPr>
                <a:defRPr/>
              </a:pPr>
              <a:t>11/7/2025</a:t>
            </a:fld>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BC203F10-4E06-4F8A-A659-7662C270D091}" type="slidenum">
              <a:rPr lang="en-US" smtClean="0"/>
              <a:pPr>
                <a:defRPr/>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F68C3C92-240E-4590-8058-24CE5CA11443}" type="datetimeFigureOut">
              <a:rPr lang="en-US" smtClean="0"/>
              <a:pPr>
                <a:defRPr/>
              </a:pPr>
              <a:t>11/7/2025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0BABF24-6D51-44E7-9D92-9D427BD43721}"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B5D2959E-325A-4783-9DAB-20F4D5F143AE}" type="slidenum">
              <a:rPr lang="en-US" smtClean="0"/>
              <a:pPr>
                <a:defRPr/>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B38157B1-7943-410C-A49D-DC1A616439F1}" type="datetimeFigureOut">
              <a:rPr lang="en-US" smtClean="0"/>
              <a:pPr>
                <a:defRPr/>
              </a:pPr>
              <a:t>11/7/2025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pPr>
              <a:defRPr/>
            </a:pPr>
            <a:fld id="{78238DBA-FB51-4E02-A8C8-D81D0EB6D3E8}" type="datetimeFigureOut">
              <a:rPr lang="en-US" smtClean="0"/>
              <a:pPr>
                <a:defRPr/>
              </a:pPr>
              <a:t>11/7/2025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361688" y="1026372"/>
            <a:ext cx="457200" cy="441325"/>
          </a:xfrm>
        </p:spPr>
        <p:txBody>
          <a:bodyPr/>
          <a:lstStyle/>
          <a:p>
            <a:pPr>
              <a:defRPr/>
            </a:pPr>
            <a:fld id="{E8F5E285-F619-4754-9C96-30A060757FF3}" type="slidenum">
              <a:rPr lang="en-US" smtClean="0"/>
              <a:pPr>
                <a:defRPr/>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fld id="{225713CC-FDB1-4C71-BED7-1E459498E714}" type="datetimeFigureOut">
              <a:rPr lang="en-US" smtClean="0"/>
              <a:pPr>
                <a:defRPr/>
              </a:pPr>
              <a:t>11/7/2025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1AD32E29-5339-4E32-BF91-F1BA039C9271}" type="slidenum">
              <a:rPr lang="en-US" smtClean="0"/>
              <a:pPr>
                <a:defRPr/>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pPr>
              <a:defRPr/>
            </a:pPr>
            <a:fld id="{A75BC8E5-C598-4DA9-9DB2-E14BD911251B}" type="datetimeFigureOut">
              <a:rPr lang="en-US" smtClean="0"/>
              <a:pPr>
                <a:defRPr/>
              </a:pPr>
              <a:t>11/7/2025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69A53A7-8CCB-49CB-AEB5-28FC5177B464}" type="slidenum">
              <a:rPr lang="en-US" smtClean="0"/>
              <a:pPr>
                <a:defRPr/>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a:defRPr/>
            </a:pPr>
            <a:fld id="{2F384A20-C264-4F97-B6D4-69F9CE8313F0}" type="datetimeFigureOut">
              <a:rPr lang="en-US" smtClean="0"/>
              <a:pPr>
                <a:defRPr/>
              </a:pPr>
              <a:t>11/7/2025</a:t>
            </a:fld>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C831B7A4-40EB-4595-9575-BF1DC2161925}" type="slidenum">
              <a:rPr lang="en-US" smtClean="0"/>
              <a:pPr>
                <a:defRPr/>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C15F0C47-470B-4C0E-9601-837C857A3F9A}" type="datetimeFigureOut">
              <a:rPr lang="en-US" smtClean="0"/>
              <a:pPr>
                <a:defRPr/>
              </a:pPr>
              <a:t>11/7/2025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343400" y="1036020"/>
            <a:ext cx="457200" cy="441325"/>
          </a:xfrm>
        </p:spPr>
        <p:txBody>
          <a:bodyPr/>
          <a:lstStyle/>
          <a:p>
            <a:pPr>
              <a:defRPr/>
            </a:pPr>
            <a:fld id="{D2E58025-AD79-4651-9C30-E4A019CB3631}" type="slidenum">
              <a:rPr lang="en-US" smtClean="0"/>
              <a:pPr>
                <a:defRPr/>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fld id="{1A082BAA-AC61-4D11-8513-E517351B8C6D}" type="datetimeFigureOut">
              <a:rPr lang="en-US" smtClean="0"/>
              <a:pPr>
                <a:defRPr/>
              </a:pPr>
              <a:t>11/7/2025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B3D0747E-C46A-4F5F-9E02-EC36A2138B8D}" type="slidenum">
              <a:rPr lang="en-US" smtClean="0"/>
              <a:pPr>
                <a:defRPr/>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445B2850-56D0-4456-A40E-5B954FA33E15}" type="slidenum">
              <a:rPr lang="en-US" smtClean="0"/>
              <a:pPr>
                <a:defRPr/>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fld id="{E60D4A8E-D75F-4D7A-8136-1E9EBB39B9B6}" type="datetimeFigureOut">
              <a:rPr lang="en-US" smtClean="0"/>
              <a:pPr>
                <a:defRPr/>
              </a:pPr>
              <a:t>11/7/2025</a:t>
            </a:fld>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CA9889D0-CD5D-4258-9759-7F82C2819DA2}" type="slidenum">
              <a:rPr lang="en-US" smtClean="0"/>
              <a:pPr>
                <a:defRPr/>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fld id="{DF1DBAD8-030C-48FF-BCF3-BFD61992A3DC}" type="datetimeFigureOut">
              <a:rPr lang="en-US" smtClean="0"/>
              <a:pPr>
                <a:defRPr/>
              </a:pPr>
              <a:t>11/7/2025</a:t>
            </a:fld>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fld id="{2C7ECFCA-BC60-4D30-8F58-FD7854E3A061}" type="datetimeFigureOut">
              <a:rPr lang="en-US" smtClean="0"/>
              <a:pPr>
                <a:defRPr/>
              </a:pPr>
              <a:t>11/7/2025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088DF6D4-FA7C-4F55-8A6A-033C98BD92E0}" type="slidenum">
              <a:rPr lang="en-US" smtClean="0"/>
              <a:pPr>
                <a:defRPr/>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p:wipe dir="r"/>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sv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B9C35-8C00-4891-891A-6DC049E0DF09}"/>
              </a:ext>
            </a:extLst>
          </p:cNvPr>
          <p:cNvSpPr>
            <a:spLocks noGrp="1"/>
          </p:cNvSpPr>
          <p:nvPr>
            <p:ph type="title"/>
          </p:nvPr>
        </p:nvSpPr>
        <p:spPr>
          <a:xfrm>
            <a:off x="301752" y="228600"/>
            <a:ext cx="8534400" cy="762000"/>
          </a:xfrm>
        </p:spPr>
        <p:txBody>
          <a:bodyPr>
            <a:noAutofit/>
          </a:bodyPr>
          <a:lstStyle/>
          <a:p>
            <a:r>
              <a:rPr lang="en-IN" sz="3600" b="1" dirty="0">
                <a:solidFill>
                  <a:schemeClr val="bg2">
                    <a:lumMod val="50000"/>
                  </a:schemeClr>
                </a:solidFill>
                <a:effectLst>
                  <a:outerShdw blurRad="38100" dist="38100" dir="2700000" algn="tl">
                    <a:srgbClr val="000000">
                      <a:alpha val="43137"/>
                    </a:srgbClr>
                  </a:outerShdw>
                </a:effectLst>
              </a:rPr>
              <a:t>DELHI  METRO  RAIL CORP. LTD.</a:t>
            </a:r>
          </a:p>
        </p:txBody>
      </p:sp>
      <p:sp>
        <p:nvSpPr>
          <p:cNvPr id="3" name="Content Placeholder 2">
            <a:extLst>
              <a:ext uri="{FF2B5EF4-FFF2-40B4-BE49-F238E27FC236}">
                <a16:creationId xmlns:a16="http://schemas.microsoft.com/office/drawing/2014/main" id="{DD277F2B-2FC4-4107-ABE0-96D6C65BDCD5}"/>
              </a:ext>
            </a:extLst>
          </p:cNvPr>
          <p:cNvSpPr>
            <a:spLocks noGrp="1"/>
          </p:cNvSpPr>
          <p:nvPr>
            <p:ph sz="quarter" idx="1"/>
          </p:nvPr>
        </p:nvSpPr>
        <p:spPr/>
        <p:txBody>
          <a:bodyPr>
            <a:normAutofit/>
          </a:bodyPr>
          <a:lstStyle/>
          <a:p>
            <a:pPr marL="0" indent="0" algn="ctr">
              <a:buNone/>
            </a:pPr>
            <a:endParaRPr lang="en-IN" sz="3200" b="1" dirty="0">
              <a:solidFill>
                <a:srgbClr val="0070C0"/>
              </a:solidFill>
              <a:effectLst>
                <a:outerShdw blurRad="38100" dist="38100" dir="2700000" algn="tl">
                  <a:srgbClr val="000000">
                    <a:alpha val="43137"/>
                  </a:srgbClr>
                </a:outerShdw>
              </a:effectLst>
              <a:latin typeface="+mj-lt"/>
              <a:cs typeface="Times New Roman" pitchFamily="18" charset="0"/>
            </a:endParaRPr>
          </a:p>
          <a:p>
            <a:pPr marL="0" indent="0" algn="ctr">
              <a:buNone/>
            </a:pPr>
            <a:endParaRPr lang="en-IN" sz="3200" b="1" dirty="0">
              <a:solidFill>
                <a:srgbClr val="0070C0"/>
              </a:solidFill>
              <a:effectLst>
                <a:outerShdw blurRad="38100" dist="38100" dir="2700000" algn="tl">
                  <a:srgbClr val="000000">
                    <a:alpha val="43137"/>
                  </a:srgbClr>
                </a:outerShdw>
              </a:effectLst>
              <a:latin typeface="+mj-lt"/>
              <a:cs typeface="Times New Roman" pitchFamily="18" charset="0"/>
            </a:endParaRPr>
          </a:p>
          <a:p>
            <a:pPr marL="0" indent="0" algn="ctr">
              <a:buNone/>
            </a:pPr>
            <a:r>
              <a:rPr lang="en-IN" sz="3200" b="1" dirty="0">
                <a:solidFill>
                  <a:srgbClr val="FF0000"/>
                </a:solidFill>
                <a:effectLst>
                  <a:outerShdw blurRad="38100" dist="38100" dir="2700000" algn="tl">
                    <a:srgbClr val="000000">
                      <a:alpha val="43137"/>
                    </a:srgbClr>
                  </a:outerShdw>
                </a:effectLst>
                <a:latin typeface="+mj-lt"/>
                <a:cs typeface="Times New Roman" pitchFamily="18" charset="0"/>
              </a:rPr>
              <a:t>Revenue generation from Non-Fare Box mode in DMRC </a:t>
            </a:r>
            <a:br>
              <a:rPr lang="en-US" sz="3200" b="1" dirty="0">
                <a:solidFill>
                  <a:srgbClr val="FF0000"/>
                </a:solidFill>
                <a:effectLst>
                  <a:outerShdw blurRad="38100" dist="38100" dir="2700000" algn="tl">
                    <a:srgbClr val="000000">
                      <a:alpha val="43137"/>
                    </a:srgbClr>
                  </a:outerShdw>
                </a:effectLst>
                <a:latin typeface="+mj-lt"/>
                <a:cs typeface="Times New Roman" pitchFamily="18" charset="0"/>
              </a:rPr>
            </a:br>
            <a:endParaRPr lang="en-IN" sz="3200" dirty="0">
              <a:solidFill>
                <a:srgbClr val="FF0000"/>
              </a:solidFill>
              <a:latin typeface="+mj-lt"/>
            </a:endParaRPr>
          </a:p>
        </p:txBody>
      </p:sp>
      <p:sp>
        <p:nvSpPr>
          <p:cNvPr id="4" name="Slide Number Placeholder 3">
            <a:extLst>
              <a:ext uri="{FF2B5EF4-FFF2-40B4-BE49-F238E27FC236}">
                <a16:creationId xmlns:a16="http://schemas.microsoft.com/office/drawing/2014/main" id="{7D0F32EA-1B8C-3BB9-C4FD-8A1EE95E5BC0}"/>
              </a:ext>
            </a:extLst>
          </p:cNvPr>
          <p:cNvSpPr>
            <a:spLocks noGrp="1"/>
          </p:cNvSpPr>
          <p:nvPr>
            <p:ph type="sldNum" sz="quarter" idx="12"/>
          </p:nvPr>
        </p:nvSpPr>
        <p:spPr>
          <a:xfrm>
            <a:off x="4361688" y="1026372"/>
            <a:ext cx="457200" cy="441325"/>
          </a:xfrm>
        </p:spPr>
        <p:txBody>
          <a:bodyPr/>
          <a:lstStyle/>
          <a:p>
            <a:r>
              <a:rPr lang="en-GB" dirty="0"/>
              <a:t>	</a:t>
            </a:r>
            <a:endParaRPr lang="en-GB" noProof="0" dirty="0"/>
          </a:p>
        </p:txBody>
      </p:sp>
    </p:spTree>
    <p:extLst>
      <p:ext uri="{BB962C8B-B14F-4D97-AF65-F5344CB8AC3E}">
        <p14:creationId xmlns:p14="http://schemas.microsoft.com/office/powerpoint/2010/main" val="1308487842"/>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47" y="152400"/>
            <a:ext cx="8534400" cy="835152"/>
          </a:xfrm>
        </p:spPr>
        <p:txBody>
          <a:bodyPr>
            <a:normAutofit fontScale="90000"/>
          </a:bodyPr>
          <a:lstStyle/>
          <a:p>
            <a:br>
              <a:rPr lang="en-US" sz="3600" b="1" dirty="0">
                <a:solidFill>
                  <a:srgbClr val="00B050"/>
                </a:solidFill>
                <a:effectLst>
                  <a:outerShdw blurRad="38100" dist="38100" dir="2700000" algn="tl">
                    <a:srgbClr val="000000">
                      <a:alpha val="43137"/>
                    </a:srgbClr>
                  </a:outerShdw>
                </a:effectLst>
              </a:rPr>
            </a:br>
            <a:br>
              <a:rPr lang="en-US" sz="3600" b="1" dirty="0">
                <a:solidFill>
                  <a:srgbClr val="00B050"/>
                </a:solidFill>
                <a:effectLst>
                  <a:outerShdw blurRad="38100" dist="38100" dir="2700000" algn="tl">
                    <a:srgbClr val="000000">
                      <a:alpha val="43137"/>
                    </a:srgbClr>
                  </a:outerShdw>
                </a:effectLst>
              </a:rPr>
            </a:br>
            <a:br>
              <a:rPr lang="en-US" sz="3600" b="1" dirty="0">
                <a:solidFill>
                  <a:srgbClr val="00B050"/>
                </a:solidFill>
                <a:effectLst>
                  <a:outerShdw blurRad="38100" dist="38100" dir="2700000" algn="tl">
                    <a:srgbClr val="000000">
                      <a:alpha val="43137"/>
                    </a:srgbClr>
                  </a:outerShdw>
                </a:effectLst>
              </a:rPr>
            </a:br>
            <a:br>
              <a:rPr lang="en-IN" sz="3600" b="1" dirty="0"/>
            </a:br>
            <a:r>
              <a:rPr lang="en-US" sz="3600" b="1" dirty="0">
                <a:solidFill>
                  <a:srgbClr val="00B050"/>
                </a:solidFill>
                <a:effectLst>
                  <a:outerShdw blurRad="38100" dist="38100" dir="2700000" algn="tl">
                    <a:srgbClr val="000000">
                      <a:alpha val="43137"/>
                    </a:srgbClr>
                  </a:outerShdw>
                </a:effectLst>
              </a:rPr>
              <a:t>Impediments/Challenges</a:t>
            </a:r>
            <a:endParaRPr lang="en-IN" sz="3600" b="1" dirty="0">
              <a:solidFill>
                <a:srgbClr val="00B05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01752" y="1527048"/>
            <a:ext cx="8503920" cy="4949952"/>
          </a:xfrm>
        </p:spPr>
        <p:txBody>
          <a:bodyPr>
            <a:normAutofit/>
          </a:bodyPr>
          <a:lstStyle/>
          <a:p>
            <a:pPr algn="just"/>
            <a:r>
              <a:rPr lang="en-US" sz="2600" dirty="0">
                <a:solidFill>
                  <a:srgbClr val="0070C0"/>
                </a:solidFill>
                <a:latin typeface="Arial" panose="020B0604020202020204" pitchFamily="34" charset="0"/>
              </a:rPr>
              <a:t>Outdoor advertisement rights under OAP-2017 face delays and restrictions by MCD, including mandatory vendor registration and a 0.9 sqm size cap, limiting inventory and competitiveness. MCD demands 35% revenue share, double on digital screens, plus charges on station branding, impacting viability. Extending contract tenure from 3+2 to 5+3 years is proposed to boost investment, bids, and revenue for DMRC and MCD.</a:t>
            </a:r>
          </a:p>
          <a:p>
            <a:pPr algn="just"/>
            <a:r>
              <a:rPr lang="en-US" sz="2600" dirty="0">
                <a:solidFill>
                  <a:srgbClr val="0070C0"/>
                </a:solidFill>
                <a:latin typeface="Arial" panose="020B0604020202020204" pitchFamily="34" charset="0"/>
                <a:ea typeface="Times New Roman" panose="02020603050405020304" pitchFamily="18" charset="0"/>
              </a:rPr>
              <a:t>ATM rentals are declining as banks surrender spaces due to UPI-based transactions</a:t>
            </a:r>
            <a:r>
              <a:rPr lang="en-US" sz="2400" dirty="0">
                <a:solidFill>
                  <a:srgbClr val="0070C0"/>
                </a:solidFill>
                <a:latin typeface="Arial" panose="020B0604020202020204" pitchFamily="34" charset="0"/>
                <a:ea typeface="Times New Roman" panose="02020603050405020304" pitchFamily="18" charset="0"/>
              </a:rPr>
              <a:t>.</a:t>
            </a:r>
          </a:p>
          <a:p>
            <a:pPr algn="just"/>
            <a:endParaRPr lang="en-US" sz="2400" dirty="0">
              <a:solidFill>
                <a:srgbClr val="0070C0"/>
              </a:solidFill>
              <a:latin typeface="Arial" panose="020B0604020202020204" pitchFamily="34" charset="0"/>
              <a:ea typeface="Times New Roman" panose="02020603050405020304" pitchFamily="18" charset="0"/>
            </a:endParaRPr>
          </a:p>
          <a:p>
            <a:pPr algn="just"/>
            <a:endParaRPr lang="en-US" sz="2400" dirty="0">
              <a:solidFill>
                <a:srgbClr val="0070C0"/>
              </a:solidFill>
              <a:latin typeface="Arial" panose="020B0604020202020204" pitchFamily="34" charset="0"/>
            </a:endParaRPr>
          </a:p>
          <a:p>
            <a:pPr marL="0" lvl="0" indent="0" algn="just">
              <a:lnSpc>
                <a:spcPct val="115000"/>
              </a:lnSpc>
              <a:spcAft>
                <a:spcPts val="1000"/>
              </a:spcAft>
              <a:buNone/>
            </a:pPr>
            <a:endParaRPr lang="en-IN" sz="2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AD1C41C-8C26-8AC9-C815-E821A1ADE6B6}"/>
              </a:ext>
            </a:extLst>
          </p:cNvPr>
          <p:cNvSpPr>
            <a:spLocks noGrp="1"/>
          </p:cNvSpPr>
          <p:nvPr>
            <p:ph type="sldNum" sz="quarter" idx="12"/>
          </p:nvPr>
        </p:nvSpPr>
        <p:spPr>
          <a:xfrm>
            <a:off x="4361688" y="1026372"/>
            <a:ext cx="457200" cy="441325"/>
          </a:xfrm>
        </p:spPr>
        <p:txBody>
          <a:bodyPr/>
          <a:lstStyle/>
          <a:p>
            <a:r>
              <a:rPr lang="en-GB" noProof="0" dirty="0"/>
              <a:t>9</a:t>
            </a:r>
          </a:p>
        </p:txBody>
      </p:sp>
    </p:spTree>
    <p:extLst>
      <p:ext uri="{BB962C8B-B14F-4D97-AF65-F5344CB8AC3E}">
        <p14:creationId xmlns:p14="http://schemas.microsoft.com/office/powerpoint/2010/main" val="3960643856"/>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47" y="152400"/>
            <a:ext cx="8534400" cy="835152"/>
          </a:xfrm>
        </p:spPr>
        <p:txBody>
          <a:bodyPr>
            <a:normAutofit fontScale="90000"/>
          </a:bodyPr>
          <a:lstStyle/>
          <a:p>
            <a:br>
              <a:rPr lang="en-US" sz="3600" b="1" dirty="0">
                <a:solidFill>
                  <a:srgbClr val="00B050"/>
                </a:solidFill>
                <a:effectLst>
                  <a:outerShdw blurRad="38100" dist="38100" dir="2700000" algn="tl">
                    <a:srgbClr val="000000">
                      <a:alpha val="43137"/>
                    </a:srgbClr>
                  </a:outerShdw>
                </a:effectLst>
              </a:rPr>
            </a:br>
            <a:br>
              <a:rPr lang="en-US" sz="3600" b="1" dirty="0">
                <a:solidFill>
                  <a:srgbClr val="00B050"/>
                </a:solidFill>
                <a:effectLst>
                  <a:outerShdw blurRad="38100" dist="38100" dir="2700000" algn="tl">
                    <a:srgbClr val="000000">
                      <a:alpha val="43137"/>
                    </a:srgbClr>
                  </a:outerShdw>
                </a:effectLst>
              </a:rPr>
            </a:br>
            <a:br>
              <a:rPr lang="en-US" sz="3600" b="1" dirty="0">
                <a:solidFill>
                  <a:srgbClr val="00B050"/>
                </a:solidFill>
                <a:effectLst>
                  <a:outerShdw blurRad="38100" dist="38100" dir="2700000" algn="tl">
                    <a:srgbClr val="000000">
                      <a:alpha val="43137"/>
                    </a:srgbClr>
                  </a:outerShdw>
                </a:effectLst>
              </a:rPr>
            </a:br>
            <a:br>
              <a:rPr lang="en-IN" sz="3600" b="1" dirty="0"/>
            </a:br>
            <a:r>
              <a:rPr lang="en-US" sz="3600" b="1" dirty="0">
                <a:solidFill>
                  <a:srgbClr val="00B050"/>
                </a:solidFill>
                <a:effectLst>
                  <a:outerShdw blurRad="38100" dist="38100" dir="2700000" algn="tl">
                    <a:srgbClr val="000000">
                      <a:alpha val="43137"/>
                    </a:srgbClr>
                  </a:outerShdw>
                </a:effectLst>
              </a:rPr>
              <a:t>Way Forward</a:t>
            </a:r>
            <a:endParaRPr lang="en-IN" sz="3600" b="1" dirty="0">
              <a:solidFill>
                <a:srgbClr val="00B05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01752" y="1527048"/>
            <a:ext cx="8503920" cy="4949952"/>
          </a:xfrm>
        </p:spPr>
        <p:txBody>
          <a:bodyPr>
            <a:normAutofit fontScale="70000" lnSpcReduction="20000"/>
          </a:bodyPr>
          <a:lstStyle/>
          <a:p>
            <a:pPr algn="just">
              <a:lnSpc>
                <a:spcPct val="110000"/>
              </a:lnSpc>
              <a:spcBef>
                <a:spcPts val="24"/>
              </a:spcBef>
              <a:spcAft>
                <a:spcPts val="1000"/>
              </a:spcAft>
            </a:pPr>
            <a:r>
              <a:rPr lang="en-IN" sz="3400" dirty="0">
                <a:solidFill>
                  <a:srgbClr val="0070C0"/>
                </a:solidFill>
                <a:latin typeface="Arial" panose="020B0604020202020204" pitchFamily="34" charset="0"/>
                <a:cs typeface="Arial" panose="020B0604020202020204" pitchFamily="34" charset="0"/>
              </a:rPr>
              <a:t>Premium offerings such as </a:t>
            </a:r>
            <a:r>
              <a:rPr lang="en-IN" sz="3400" b="1" dirty="0">
                <a:solidFill>
                  <a:srgbClr val="0070C0"/>
                </a:solidFill>
                <a:latin typeface="Arial" panose="020B0604020202020204" pitchFamily="34" charset="0"/>
                <a:cs typeface="Arial" panose="020B0604020202020204" pitchFamily="34" charset="0"/>
              </a:rPr>
              <a:t>lounges, co-working zones</a:t>
            </a:r>
            <a:r>
              <a:rPr lang="en-IN" sz="3400" dirty="0">
                <a:solidFill>
                  <a:srgbClr val="0070C0"/>
                </a:solidFill>
                <a:latin typeface="Arial" panose="020B0604020202020204" pitchFamily="34" charset="0"/>
                <a:cs typeface="Arial" panose="020B0604020202020204" pitchFamily="34" charset="0"/>
              </a:rPr>
              <a:t>.</a:t>
            </a:r>
          </a:p>
          <a:p>
            <a:pPr algn="just">
              <a:lnSpc>
                <a:spcPct val="110000"/>
              </a:lnSpc>
              <a:spcBef>
                <a:spcPts val="24"/>
              </a:spcBef>
              <a:spcAft>
                <a:spcPts val="1000"/>
              </a:spcAft>
            </a:pPr>
            <a:r>
              <a:rPr lang="en-IN" sz="3400" dirty="0">
                <a:solidFill>
                  <a:srgbClr val="0070C0"/>
                </a:solidFill>
                <a:latin typeface="Arial" panose="020B0604020202020204" pitchFamily="34" charset="0"/>
                <a:cs typeface="Arial" panose="020B0604020202020204" pitchFamily="34" charset="0"/>
              </a:rPr>
              <a:t>Use of TOMS for PB - As DMRC is moving towards digital mode of Ticketing, </a:t>
            </a:r>
            <a:r>
              <a:rPr lang="en-IN" sz="3400" b="1" dirty="0">
                <a:solidFill>
                  <a:srgbClr val="0070C0"/>
                </a:solidFill>
                <a:latin typeface="Arial" panose="020B0604020202020204" pitchFamily="34" charset="0"/>
                <a:cs typeface="Arial" panose="020B0604020202020204" pitchFamily="34" charset="0"/>
              </a:rPr>
              <a:t>TOMs which are obsolete may be used for commercial utilisation to add up PB revenue</a:t>
            </a:r>
            <a:r>
              <a:rPr lang="en-IN" sz="3400" dirty="0">
                <a:solidFill>
                  <a:srgbClr val="0070C0"/>
                </a:solidFill>
                <a:latin typeface="Arial" panose="020B0604020202020204" pitchFamily="34" charset="0"/>
                <a:cs typeface="Arial" panose="020B0604020202020204" pitchFamily="34" charset="0"/>
              </a:rPr>
              <a:t>.</a:t>
            </a:r>
          </a:p>
          <a:p>
            <a:pPr algn="just">
              <a:lnSpc>
                <a:spcPct val="110000"/>
              </a:lnSpc>
              <a:spcBef>
                <a:spcPts val="24"/>
              </a:spcBef>
              <a:spcAft>
                <a:spcPts val="1000"/>
              </a:spcAft>
              <a:tabLst>
                <a:tab pos="365125" algn="l"/>
              </a:tabLst>
            </a:pPr>
            <a:r>
              <a:rPr lang="en-US" sz="3400" dirty="0">
                <a:solidFill>
                  <a:srgbClr val="0070C0"/>
                </a:solidFill>
                <a:latin typeface="Arial" panose="020B0604020202020204" pitchFamily="34" charset="0"/>
                <a:cs typeface="Arial" panose="020B0604020202020204" pitchFamily="34" charset="0"/>
              </a:rPr>
              <a:t>Licensing of spaces and advertisement rights for </a:t>
            </a:r>
            <a:r>
              <a:rPr lang="en-US" sz="3400" b="1" dirty="0">
                <a:solidFill>
                  <a:srgbClr val="0070C0"/>
                </a:solidFill>
                <a:latin typeface="Arial" panose="020B0604020202020204" pitchFamily="34" charset="0"/>
                <a:cs typeface="Arial" panose="020B0604020202020204" pitchFamily="34" charset="0"/>
              </a:rPr>
              <a:t>newly opened metro lines is being done in advance. Commuter amenity services are ensured to be operational at the station opening time with little loss of revenue. </a:t>
            </a:r>
          </a:p>
          <a:p>
            <a:pPr algn="just">
              <a:lnSpc>
                <a:spcPct val="110000"/>
              </a:lnSpc>
              <a:spcBef>
                <a:spcPts val="24"/>
              </a:spcBef>
              <a:spcAft>
                <a:spcPts val="1000"/>
              </a:spcAft>
              <a:tabLst>
                <a:tab pos="365125" algn="l"/>
              </a:tabLst>
            </a:pPr>
            <a:r>
              <a:rPr lang="en-US" sz="3400" dirty="0">
                <a:solidFill>
                  <a:srgbClr val="0070C0"/>
                </a:solidFill>
                <a:latin typeface="Arial" panose="020B0604020202020204" pitchFamily="34" charset="0"/>
                <a:cs typeface="Arial" panose="020B0604020202020204" pitchFamily="34" charset="0"/>
              </a:rPr>
              <a:t>Licensing of </a:t>
            </a:r>
            <a:r>
              <a:rPr lang="en-US" sz="3400" b="1" dirty="0">
                <a:solidFill>
                  <a:srgbClr val="0070C0"/>
                </a:solidFill>
                <a:latin typeface="Arial" panose="020B0604020202020204" pitchFamily="34" charset="0"/>
                <a:cs typeface="Arial" panose="020B0604020202020204" pitchFamily="34" charset="0"/>
              </a:rPr>
              <a:t>Merchandising Rights</a:t>
            </a:r>
            <a:r>
              <a:rPr lang="en-US" sz="3400" dirty="0">
                <a:solidFill>
                  <a:srgbClr val="0070C0"/>
                </a:solidFill>
                <a:latin typeface="Arial" panose="020B0604020202020204" pitchFamily="34" charset="0"/>
                <a:cs typeface="Arial" panose="020B0604020202020204" pitchFamily="34" charset="0"/>
              </a:rPr>
              <a:t>.</a:t>
            </a:r>
            <a:endParaRPr lang="en-IN" sz="3400" dirty="0">
              <a:solidFill>
                <a:srgbClr val="0070C0"/>
              </a:solidFill>
              <a:latin typeface="Arial" panose="020B0604020202020204" pitchFamily="34" charset="0"/>
              <a:cs typeface="Arial" panose="020B0604020202020204" pitchFamily="34" charset="0"/>
            </a:endParaRPr>
          </a:p>
          <a:p>
            <a:pPr marL="0" indent="0" algn="just">
              <a:spcBef>
                <a:spcPts val="600"/>
              </a:spcBef>
              <a:buNone/>
              <a:tabLst>
                <a:tab pos="365125" algn="l"/>
              </a:tabLst>
            </a:pPr>
            <a:endParaRPr lang="en-US" sz="2400" dirty="0">
              <a:latin typeface="Calibri" pitchFamily="34" charset="0"/>
              <a:cs typeface="Times New Roman" pitchFamily="18" charset="0"/>
            </a:endParaRPr>
          </a:p>
          <a:p>
            <a:pPr marL="0" lvl="0" indent="0" algn="just">
              <a:lnSpc>
                <a:spcPct val="115000"/>
              </a:lnSpc>
              <a:spcAft>
                <a:spcPts val="1000"/>
              </a:spcAft>
              <a:buNone/>
            </a:pPr>
            <a:r>
              <a:rPr lang="en-US" sz="2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endParaRPr lang="en-IN" sz="2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2A11A7C-A2FE-0656-A1B3-3F41C136317C}"/>
              </a:ext>
            </a:extLst>
          </p:cNvPr>
          <p:cNvSpPr>
            <a:spLocks noGrp="1"/>
          </p:cNvSpPr>
          <p:nvPr>
            <p:ph type="sldNum" sz="quarter" idx="12"/>
          </p:nvPr>
        </p:nvSpPr>
        <p:spPr>
          <a:xfrm>
            <a:off x="4361688" y="1026372"/>
            <a:ext cx="457200" cy="441325"/>
          </a:xfrm>
        </p:spPr>
        <p:txBody>
          <a:bodyPr/>
          <a:lstStyle/>
          <a:p>
            <a:r>
              <a:rPr lang="en-GB" noProof="0" dirty="0"/>
              <a:t>10</a:t>
            </a:r>
          </a:p>
        </p:txBody>
      </p:sp>
    </p:spTree>
    <p:extLst>
      <p:ext uri="{BB962C8B-B14F-4D97-AF65-F5344CB8AC3E}">
        <p14:creationId xmlns:p14="http://schemas.microsoft.com/office/powerpoint/2010/main" val="1761522192"/>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ACE8BB0C-5E72-417A-ACDE-B226894764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698126"/>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F456B-1FD7-3228-D122-BB48FEBC9D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EAAAAD-B375-94F1-05C3-9B23785CF3AB}"/>
              </a:ext>
            </a:extLst>
          </p:cNvPr>
          <p:cNvSpPr>
            <a:spLocks noGrp="1"/>
          </p:cNvSpPr>
          <p:nvPr>
            <p:ph type="title"/>
          </p:nvPr>
        </p:nvSpPr>
        <p:spPr>
          <a:xfrm>
            <a:off x="76200" y="164376"/>
            <a:ext cx="8610600" cy="89724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a:normAutofit fontScale="90000"/>
          </a:bodyPr>
          <a:lstStyle/>
          <a:p>
            <a:r>
              <a:rPr lang="en-GB" noProof="0" dirty="0">
                <a:solidFill>
                  <a:schemeClr val="bg2">
                    <a:lumMod val="75000"/>
                  </a:schemeClr>
                </a:solidFill>
              </a:rPr>
              <a:t>DMRC’s Revenue Sources apart from Fare Box Revenue</a:t>
            </a:r>
          </a:p>
        </p:txBody>
      </p:sp>
      <p:sp>
        <p:nvSpPr>
          <p:cNvPr id="4" name="Slide Number Placeholder 3">
            <a:extLst>
              <a:ext uri="{FF2B5EF4-FFF2-40B4-BE49-F238E27FC236}">
                <a16:creationId xmlns:a16="http://schemas.microsoft.com/office/drawing/2014/main" id="{4B6E4703-9405-91B4-6A61-283ADF14C3A2}"/>
              </a:ext>
            </a:extLst>
          </p:cNvPr>
          <p:cNvSpPr>
            <a:spLocks noGrp="1"/>
          </p:cNvSpPr>
          <p:nvPr>
            <p:ph type="sldNum" sz="quarter" idx="12"/>
          </p:nvPr>
        </p:nvSpPr>
        <p:spPr/>
        <p:txBody>
          <a:bodyPr>
            <a:normAutofit fontScale="40000" lnSpcReduction="20000"/>
          </a:bodyPr>
          <a:lstStyle/>
          <a:p>
            <a:endParaRPr lang="en-GB" dirty="0"/>
          </a:p>
          <a:p>
            <a:r>
              <a:rPr lang="en-GB" sz="4000" dirty="0"/>
              <a:t>1</a:t>
            </a:r>
            <a:r>
              <a:rPr lang="en-GB" dirty="0"/>
              <a:t>	</a:t>
            </a:r>
            <a:endParaRPr lang="en-GB" noProof="0" dirty="0"/>
          </a:p>
        </p:txBody>
      </p:sp>
      <p:sp>
        <p:nvSpPr>
          <p:cNvPr id="3" name="Rectangle 2">
            <a:extLst>
              <a:ext uri="{FF2B5EF4-FFF2-40B4-BE49-F238E27FC236}">
                <a16:creationId xmlns:a16="http://schemas.microsoft.com/office/drawing/2014/main" id="{D043B48B-8528-47D7-5C6D-34F6902DCA51}"/>
              </a:ext>
            </a:extLst>
          </p:cNvPr>
          <p:cNvSpPr/>
          <p:nvPr/>
        </p:nvSpPr>
        <p:spPr>
          <a:xfrm>
            <a:off x="1929058" y="3952497"/>
            <a:ext cx="1616455" cy="1769147"/>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t"/>
          <a:lstStyle/>
          <a:p>
            <a:pPr marL="128588" indent="-128588">
              <a:spcAft>
                <a:spcPts val="450"/>
              </a:spcAft>
              <a:buFont typeface="Arial" panose="020B0604020202020204" pitchFamily="34" charset="0"/>
              <a:buChar char="•"/>
            </a:pPr>
            <a:r>
              <a:rPr lang="en-GB" sz="975" dirty="0">
                <a:solidFill>
                  <a:schemeClr val="tx1"/>
                </a:solidFill>
                <a:cs typeface="Arial" pitchFamily="34" charset="0"/>
              </a:rPr>
              <a:t>Food &amp; beverage</a:t>
            </a:r>
          </a:p>
          <a:p>
            <a:pPr marL="128588" indent="-128588">
              <a:spcAft>
                <a:spcPts val="450"/>
              </a:spcAft>
              <a:buFont typeface="Arial" panose="020B0604020202020204" pitchFamily="34" charset="0"/>
              <a:buChar char="•"/>
            </a:pPr>
            <a:r>
              <a:rPr lang="en-GB" sz="975" dirty="0">
                <a:solidFill>
                  <a:schemeClr val="tx1"/>
                </a:solidFill>
                <a:cs typeface="Arial" pitchFamily="34" charset="0"/>
              </a:rPr>
              <a:t>Retail</a:t>
            </a:r>
          </a:p>
          <a:p>
            <a:pPr marL="128588" indent="-128588">
              <a:spcAft>
                <a:spcPts val="450"/>
              </a:spcAft>
              <a:buFont typeface="Arial" panose="020B0604020202020204" pitchFamily="34" charset="0"/>
              <a:buChar char="•"/>
            </a:pPr>
            <a:r>
              <a:rPr lang="en-GB" sz="975" dirty="0">
                <a:solidFill>
                  <a:schemeClr val="tx1"/>
                </a:solidFill>
                <a:cs typeface="Arial" pitchFamily="34" charset="0"/>
              </a:rPr>
              <a:t>ATMs, Vending machines</a:t>
            </a:r>
          </a:p>
          <a:p>
            <a:pPr marL="134541" indent="-134541">
              <a:spcAft>
                <a:spcPts val="450"/>
              </a:spcAft>
              <a:buBlip>
                <a:blip r:embed="rId3">
                  <a:extLst>
                    <a:ext uri="{96DAC541-7B7A-43D3-8B79-37D633B846F1}">
                      <asvg:svgBlip xmlns:asvg="http://schemas.microsoft.com/office/drawing/2016/SVG/main" r:embed="rId4"/>
                    </a:ext>
                  </a:extLst>
                </a:blip>
              </a:buBlip>
            </a:pPr>
            <a:r>
              <a:rPr lang="en-GB" sz="975" b="1" u="sng" dirty="0">
                <a:solidFill>
                  <a:schemeClr val="accent6">
                    <a:lumMod val="50000"/>
                  </a:schemeClr>
                </a:solidFill>
                <a:cs typeface="Arial" pitchFamily="34" charset="0"/>
              </a:rPr>
              <a:t>Locker rooms</a:t>
            </a:r>
          </a:p>
          <a:p>
            <a:pPr marL="128588" indent="-128588">
              <a:spcAft>
                <a:spcPts val="450"/>
              </a:spcAft>
              <a:buFont typeface="Arial" panose="020B0604020202020204" pitchFamily="34" charset="0"/>
              <a:buChar char="•"/>
            </a:pPr>
            <a:r>
              <a:rPr lang="en-GB" sz="975" dirty="0">
                <a:solidFill>
                  <a:schemeClr val="tx1"/>
                </a:solidFill>
                <a:cs typeface="Arial" pitchFamily="34" charset="0"/>
              </a:rPr>
              <a:t>Shared offices</a:t>
            </a:r>
          </a:p>
          <a:p>
            <a:pPr marL="134541" indent="-134541">
              <a:spcAft>
                <a:spcPts val="450"/>
              </a:spcAft>
              <a:buBlip>
                <a:blip r:embed="rId3">
                  <a:extLst>
                    <a:ext uri="{96DAC541-7B7A-43D3-8B79-37D633B846F1}">
                      <asvg:svgBlip xmlns:asvg="http://schemas.microsoft.com/office/drawing/2016/SVG/main" r:embed="rId4"/>
                    </a:ext>
                  </a:extLst>
                </a:blip>
              </a:buBlip>
            </a:pPr>
            <a:r>
              <a:rPr lang="en-GB" sz="975" b="1" u="sng" dirty="0">
                <a:solidFill>
                  <a:schemeClr val="accent6">
                    <a:lumMod val="50000"/>
                  </a:schemeClr>
                </a:solidFill>
                <a:cs typeface="Arial" pitchFamily="34" charset="0"/>
              </a:rPr>
              <a:t>Temporary promo space incl. for film shoots, etc.</a:t>
            </a:r>
          </a:p>
        </p:txBody>
      </p:sp>
      <p:sp>
        <p:nvSpPr>
          <p:cNvPr id="5" name="Rectangle 4">
            <a:extLst>
              <a:ext uri="{FF2B5EF4-FFF2-40B4-BE49-F238E27FC236}">
                <a16:creationId xmlns:a16="http://schemas.microsoft.com/office/drawing/2014/main" id="{CECE1F01-8035-159B-887A-050DE85F8A3C}"/>
              </a:ext>
            </a:extLst>
          </p:cNvPr>
          <p:cNvSpPr/>
          <p:nvPr/>
        </p:nvSpPr>
        <p:spPr>
          <a:xfrm>
            <a:off x="97988" y="3956642"/>
            <a:ext cx="1733879" cy="1749758"/>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t"/>
          <a:lstStyle/>
          <a:p>
            <a:pPr marL="128588" indent="-128588">
              <a:spcAft>
                <a:spcPts val="450"/>
              </a:spcAft>
              <a:buFont typeface="Arial" panose="020B0604020202020204" pitchFamily="34" charset="0"/>
              <a:buChar char="•"/>
            </a:pPr>
            <a:r>
              <a:rPr lang="en-GB" sz="975" dirty="0">
                <a:solidFill>
                  <a:schemeClr val="tx1"/>
                </a:solidFill>
                <a:cs typeface="Arial" pitchFamily="34" charset="0"/>
              </a:rPr>
              <a:t>Station advertising</a:t>
            </a:r>
          </a:p>
          <a:p>
            <a:pPr marL="128588" indent="-128588">
              <a:spcAft>
                <a:spcPts val="450"/>
              </a:spcAft>
              <a:buFont typeface="Arial" panose="020B0604020202020204" pitchFamily="34" charset="0"/>
              <a:buChar char="•"/>
            </a:pPr>
            <a:r>
              <a:rPr lang="en-GB" sz="975" dirty="0">
                <a:solidFill>
                  <a:schemeClr val="tx1"/>
                </a:solidFill>
                <a:cs typeface="Arial" pitchFamily="34" charset="0"/>
              </a:rPr>
              <a:t>Train advertising</a:t>
            </a:r>
          </a:p>
          <a:p>
            <a:pPr marL="134541" indent="-134541">
              <a:spcAft>
                <a:spcPts val="450"/>
              </a:spcAft>
              <a:buBlip>
                <a:blip r:embed="rId3">
                  <a:extLst>
                    <a:ext uri="{96DAC541-7B7A-43D3-8B79-37D633B846F1}">
                      <asvg:svgBlip xmlns:asvg="http://schemas.microsoft.com/office/drawing/2016/SVG/main" r:embed="rId4"/>
                    </a:ext>
                  </a:extLst>
                </a:blip>
              </a:buBlip>
            </a:pPr>
            <a:r>
              <a:rPr lang="en-GB" sz="975" b="1" u="sng" dirty="0">
                <a:solidFill>
                  <a:schemeClr val="accent6">
                    <a:lumMod val="50000"/>
                  </a:schemeClr>
                </a:solidFill>
                <a:cs typeface="Arial" pitchFamily="34" charset="0"/>
              </a:rPr>
              <a:t>Tunnel advertising</a:t>
            </a:r>
          </a:p>
          <a:p>
            <a:pPr marL="128588" indent="-128588">
              <a:spcAft>
                <a:spcPts val="450"/>
              </a:spcAft>
              <a:buFont typeface="Arial" panose="020B0604020202020204" pitchFamily="34" charset="0"/>
              <a:buChar char="•"/>
            </a:pPr>
            <a:r>
              <a:rPr lang="en-GB" sz="975" dirty="0">
                <a:solidFill>
                  <a:schemeClr val="tx1"/>
                </a:solidFill>
                <a:cs typeface="Arial" pitchFamily="34" charset="0"/>
              </a:rPr>
              <a:t>Pilar advertising</a:t>
            </a:r>
          </a:p>
          <a:p>
            <a:pPr marL="128588" indent="-128588">
              <a:spcAft>
                <a:spcPts val="450"/>
              </a:spcAft>
              <a:buFont typeface="Arial" panose="020B0604020202020204" pitchFamily="34" charset="0"/>
              <a:buChar char="•"/>
            </a:pPr>
            <a:r>
              <a:rPr lang="en-GB" sz="975" dirty="0">
                <a:solidFill>
                  <a:schemeClr val="tx1"/>
                </a:solidFill>
                <a:cs typeface="Arial" pitchFamily="34" charset="0"/>
              </a:rPr>
              <a:t>Station &amp; Line Naming rights</a:t>
            </a:r>
          </a:p>
          <a:p>
            <a:pPr marL="134541" indent="-134541">
              <a:spcAft>
                <a:spcPts val="450"/>
              </a:spcAft>
              <a:buBlip>
                <a:blip r:embed="rId3">
                  <a:extLst>
                    <a:ext uri="{96DAC541-7B7A-43D3-8B79-37D633B846F1}">
                      <asvg:svgBlip xmlns:asvg="http://schemas.microsoft.com/office/drawing/2016/SVG/main" r:embed="rId4"/>
                    </a:ext>
                  </a:extLst>
                </a:blip>
              </a:buBlip>
            </a:pPr>
            <a:r>
              <a:rPr lang="en-GB" sz="975" b="1" u="sng" dirty="0">
                <a:solidFill>
                  <a:schemeClr val="accent6">
                    <a:lumMod val="50000"/>
                  </a:schemeClr>
                </a:solidFill>
                <a:cs typeface="Arial" pitchFamily="34" charset="0"/>
              </a:rPr>
              <a:t>Audio advertising including jingles</a:t>
            </a:r>
          </a:p>
          <a:p>
            <a:pPr marL="134541" indent="-134541">
              <a:spcAft>
                <a:spcPts val="450"/>
              </a:spcAft>
              <a:buBlip>
                <a:blip r:embed="rId3">
                  <a:extLst>
                    <a:ext uri="{96DAC541-7B7A-43D3-8B79-37D633B846F1}">
                      <asvg:svgBlip xmlns:asvg="http://schemas.microsoft.com/office/drawing/2016/SVG/main" r:embed="rId4"/>
                    </a:ext>
                  </a:extLst>
                </a:blip>
              </a:buBlip>
            </a:pPr>
            <a:r>
              <a:rPr lang="en-GB" sz="975" b="1" u="sng" dirty="0">
                <a:solidFill>
                  <a:schemeClr val="accent6">
                    <a:lumMod val="50000"/>
                  </a:schemeClr>
                </a:solidFill>
                <a:cs typeface="Arial" pitchFamily="34" charset="0"/>
              </a:rPr>
              <a:t>Mobile app advertising</a:t>
            </a:r>
          </a:p>
        </p:txBody>
      </p:sp>
      <p:sp>
        <p:nvSpPr>
          <p:cNvPr id="28" name="Flowchart: Document 27">
            <a:extLst>
              <a:ext uri="{FF2B5EF4-FFF2-40B4-BE49-F238E27FC236}">
                <a16:creationId xmlns:a16="http://schemas.microsoft.com/office/drawing/2014/main" id="{355E8A39-0B77-CEB7-4BBC-CFD187ED0464}"/>
              </a:ext>
            </a:extLst>
          </p:cNvPr>
          <p:cNvSpPr/>
          <p:nvPr/>
        </p:nvSpPr>
        <p:spPr>
          <a:xfrm>
            <a:off x="97987" y="3507124"/>
            <a:ext cx="1733879" cy="356291"/>
          </a:xfrm>
          <a:prstGeom prst="flowChartDocumen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GB" sz="975" b="1" dirty="0">
                <a:solidFill>
                  <a:schemeClr val="bg1"/>
                </a:solidFill>
                <a:cs typeface="Arial" pitchFamily="34" charset="0"/>
              </a:rPr>
              <a:t>Media</a:t>
            </a:r>
          </a:p>
        </p:txBody>
      </p:sp>
      <p:sp>
        <p:nvSpPr>
          <p:cNvPr id="29" name="Rectangle 28">
            <a:extLst>
              <a:ext uri="{FF2B5EF4-FFF2-40B4-BE49-F238E27FC236}">
                <a16:creationId xmlns:a16="http://schemas.microsoft.com/office/drawing/2014/main" id="{ACBCE876-E2DB-9C36-BBAF-37ED4E5DEE79}"/>
              </a:ext>
            </a:extLst>
          </p:cNvPr>
          <p:cNvSpPr/>
          <p:nvPr/>
        </p:nvSpPr>
        <p:spPr>
          <a:xfrm>
            <a:off x="3634620" y="3952497"/>
            <a:ext cx="1733879" cy="1757814"/>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t"/>
          <a:lstStyle/>
          <a:p>
            <a:pPr marL="128588" indent="-128588">
              <a:spcAft>
                <a:spcPts val="450"/>
              </a:spcAft>
              <a:buFont typeface="Arial" panose="020B0604020202020204" pitchFamily="34" charset="0"/>
              <a:buChar char="•"/>
            </a:pPr>
            <a:r>
              <a:rPr lang="en-GB" sz="975" dirty="0">
                <a:solidFill>
                  <a:schemeClr val="tx1"/>
                </a:solidFill>
                <a:cs typeface="Arial" pitchFamily="34" charset="0"/>
              </a:rPr>
              <a:t>In-building solutions </a:t>
            </a:r>
          </a:p>
          <a:p>
            <a:pPr marL="128588" indent="-128588">
              <a:spcAft>
                <a:spcPts val="450"/>
              </a:spcAft>
              <a:buFont typeface="Arial" panose="020B0604020202020204" pitchFamily="34" charset="0"/>
              <a:buChar char="•"/>
            </a:pPr>
            <a:r>
              <a:rPr lang="en-GB" sz="975" b="1" u="sng" dirty="0">
                <a:solidFill>
                  <a:schemeClr val="accent6">
                    <a:lumMod val="50000"/>
                  </a:schemeClr>
                </a:solidFill>
                <a:cs typeface="Arial" pitchFamily="34" charset="0"/>
              </a:rPr>
              <a:t>Telecom towers</a:t>
            </a:r>
          </a:p>
          <a:p>
            <a:pPr marL="128588" indent="-128588">
              <a:spcAft>
                <a:spcPts val="450"/>
              </a:spcAft>
              <a:buFont typeface="Arial" panose="020B0604020202020204" pitchFamily="34" charset="0"/>
              <a:buChar char="•"/>
            </a:pPr>
            <a:r>
              <a:rPr lang="en-GB" sz="975" dirty="0">
                <a:solidFill>
                  <a:schemeClr val="tx1"/>
                </a:solidFill>
                <a:cs typeface="Arial" pitchFamily="34" charset="0"/>
              </a:rPr>
              <a:t>Small cells</a:t>
            </a:r>
          </a:p>
          <a:p>
            <a:pPr marL="128588" indent="-128588">
              <a:spcAft>
                <a:spcPts val="450"/>
              </a:spcAft>
              <a:buFont typeface="Arial" panose="020B0604020202020204" pitchFamily="34" charset="0"/>
              <a:buChar char="•"/>
            </a:pPr>
            <a:r>
              <a:rPr lang="en-GB" sz="975" dirty="0">
                <a:solidFill>
                  <a:schemeClr val="tx1"/>
                </a:solidFill>
                <a:cs typeface="Arial" pitchFamily="34" charset="0"/>
              </a:rPr>
              <a:t>Right-of-Way for </a:t>
            </a:r>
            <a:r>
              <a:rPr lang="en-GB" sz="975" b="1" u="sng" dirty="0">
                <a:solidFill>
                  <a:schemeClr val="accent6">
                    <a:lumMod val="50000"/>
                  </a:schemeClr>
                </a:solidFill>
                <a:cs typeface="Arial" pitchFamily="34" charset="0"/>
              </a:rPr>
              <a:t>optical fibre leasing</a:t>
            </a:r>
          </a:p>
        </p:txBody>
      </p:sp>
      <p:sp>
        <p:nvSpPr>
          <p:cNvPr id="30" name="Flowchart: Document 29">
            <a:extLst>
              <a:ext uri="{FF2B5EF4-FFF2-40B4-BE49-F238E27FC236}">
                <a16:creationId xmlns:a16="http://schemas.microsoft.com/office/drawing/2014/main" id="{55A57E44-5241-2901-9DE1-0B0719F28AEB}"/>
              </a:ext>
            </a:extLst>
          </p:cNvPr>
          <p:cNvSpPr/>
          <p:nvPr/>
        </p:nvSpPr>
        <p:spPr>
          <a:xfrm>
            <a:off x="3634620" y="3511893"/>
            <a:ext cx="1733881" cy="356291"/>
          </a:xfrm>
          <a:prstGeom prst="flowChartDocumen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GB" sz="975" b="1" dirty="0">
                <a:solidFill>
                  <a:schemeClr val="bg1"/>
                </a:solidFill>
                <a:cs typeface="Arial" pitchFamily="34" charset="0"/>
              </a:rPr>
              <a:t>Telecom</a:t>
            </a:r>
          </a:p>
        </p:txBody>
      </p:sp>
      <p:sp>
        <p:nvSpPr>
          <p:cNvPr id="31" name="Flowchart: Document 30">
            <a:extLst>
              <a:ext uri="{FF2B5EF4-FFF2-40B4-BE49-F238E27FC236}">
                <a16:creationId xmlns:a16="http://schemas.microsoft.com/office/drawing/2014/main" id="{F5757709-2F81-AD10-5696-9483555F3834}"/>
              </a:ext>
            </a:extLst>
          </p:cNvPr>
          <p:cNvSpPr/>
          <p:nvPr/>
        </p:nvSpPr>
        <p:spPr>
          <a:xfrm>
            <a:off x="1929056" y="3504596"/>
            <a:ext cx="1616456" cy="356291"/>
          </a:xfrm>
          <a:prstGeom prst="flowChartDocumen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GB" sz="975" b="1" dirty="0">
                <a:solidFill>
                  <a:schemeClr val="bg1"/>
                </a:solidFill>
                <a:cs typeface="Arial" pitchFamily="34" charset="0"/>
              </a:rPr>
              <a:t>Space</a:t>
            </a:r>
          </a:p>
        </p:txBody>
      </p:sp>
      <p:pic>
        <p:nvPicPr>
          <p:cNvPr id="32" name="Picture 2" descr="Billboard Sunshine Stock Vector Illustration and Royalty Free Billboard  Sunshine Clipart">
            <a:extLst>
              <a:ext uri="{FF2B5EF4-FFF2-40B4-BE49-F238E27FC236}">
                <a16:creationId xmlns:a16="http://schemas.microsoft.com/office/drawing/2014/main" id="{A047B7A8-A196-0994-07A9-EB752F50E2BB}"/>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38870" y="2400337"/>
            <a:ext cx="1060875" cy="106060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Telecommunication Tower with Antennas Isolated Image Stock Vector -  Illustration of electromagnetic, industrial: 144653484">
            <a:extLst>
              <a:ext uri="{FF2B5EF4-FFF2-40B4-BE49-F238E27FC236}">
                <a16:creationId xmlns:a16="http://schemas.microsoft.com/office/drawing/2014/main" id="{59FC422E-BD97-3520-B196-0D63582D8F6F}"/>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214227" y="2054747"/>
            <a:ext cx="554694" cy="137997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E4B5F09F-01F2-A5FB-745C-18CAA4F5327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162329" y="2359038"/>
            <a:ext cx="1151849" cy="1134914"/>
          </a:xfrm>
          <a:prstGeom prst="rect">
            <a:avLst/>
          </a:prstGeom>
        </p:spPr>
      </p:pic>
      <p:sp>
        <p:nvSpPr>
          <p:cNvPr id="35" name="TextBox 34">
            <a:extLst>
              <a:ext uri="{FF2B5EF4-FFF2-40B4-BE49-F238E27FC236}">
                <a16:creationId xmlns:a16="http://schemas.microsoft.com/office/drawing/2014/main" id="{5E06E3BD-71ED-E0DE-6A0B-61E598731B04}"/>
              </a:ext>
            </a:extLst>
          </p:cNvPr>
          <p:cNvSpPr txBox="1"/>
          <p:nvPr/>
        </p:nvSpPr>
        <p:spPr>
          <a:xfrm>
            <a:off x="1929056" y="1559307"/>
            <a:ext cx="4624144" cy="369332"/>
          </a:xfrm>
          <a:prstGeom prst="rect">
            <a:avLst/>
          </a:prstGeom>
          <a:noFill/>
        </p:spPr>
        <p:txBody>
          <a:bodyPr wrap="square" rtlCol="0">
            <a:spAutoFit/>
          </a:bodyPr>
          <a:lstStyle/>
          <a:p>
            <a:pPr algn="ctr"/>
            <a:r>
              <a:rPr lang="en-GB" b="1" u="sng" noProof="0" dirty="0">
                <a:solidFill>
                  <a:srgbClr val="C00000"/>
                </a:solidFill>
                <a:cs typeface="Arial" pitchFamily="34" charset="0"/>
              </a:rPr>
              <a:t>Non-Fare Revenue Streams</a:t>
            </a:r>
          </a:p>
        </p:txBody>
      </p:sp>
      <p:sp>
        <p:nvSpPr>
          <p:cNvPr id="36" name="Rectangle 35">
            <a:extLst>
              <a:ext uri="{FF2B5EF4-FFF2-40B4-BE49-F238E27FC236}">
                <a16:creationId xmlns:a16="http://schemas.microsoft.com/office/drawing/2014/main" id="{54515FD0-CBA5-CFE2-2D15-5562A6836047}"/>
              </a:ext>
            </a:extLst>
          </p:cNvPr>
          <p:cNvSpPr/>
          <p:nvPr/>
        </p:nvSpPr>
        <p:spPr>
          <a:xfrm>
            <a:off x="5463240" y="3949429"/>
            <a:ext cx="1733879" cy="1757814"/>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t"/>
          <a:lstStyle/>
          <a:p>
            <a:pPr marL="128588" indent="-128588">
              <a:spcAft>
                <a:spcPts val="450"/>
              </a:spcAft>
              <a:buFont typeface="Arial" panose="020B0604020202020204" pitchFamily="34" charset="0"/>
              <a:buChar char="•"/>
            </a:pPr>
            <a:r>
              <a:rPr lang="en-GB" sz="975" dirty="0">
                <a:solidFill>
                  <a:schemeClr val="tx1"/>
                </a:solidFill>
                <a:cs typeface="Arial" pitchFamily="34" charset="0"/>
              </a:rPr>
              <a:t>Monetization of land parcels and </a:t>
            </a:r>
            <a:r>
              <a:rPr lang="en-GB" sz="975" b="1" u="sng" dirty="0">
                <a:solidFill>
                  <a:schemeClr val="accent6">
                    <a:lumMod val="50000"/>
                  </a:schemeClr>
                </a:solidFill>
                <a:cs typeface="Arial" pitchFamily="34" charset="0"/>
              </a:rPr>
              <a:t>built-up spaces </a:t>
            </a:r>
            <a:r>
              <a:rPr lang="en-GB" sz="975" dirty="0">
                <a:solidFill>
                  <a:schemeClr val="tx1"/>
                </a:solidFill>
                <a:cs typeface="Arial" pitchFamily="34" charset="0"/>
              </a:rPr>
              <a:t>for development of malls, office spaces, </a:t>
            </a:r>
            <a:r>
              <a:rPr lang="en-GB" sz="975" b="1" u="sng" dirty="0">
                <a:solidFill>
                  <a:schemeClr val="accent6">
                    <a:lumMod val="50000"/>
                  </a:schemeClr>
                </a:solidFill>
                <a:cs typeface="Arial" pitchFamily="34" charset="0"/>
              </a:rPr>
              <a:t>MLCP, warehousing, hotels, residential</a:t>
            </a:r>
            <a:r>
              <a:rPr lang="en-GB" sz="975" dirty="0">
                <a:solidFill>
                  <a:schemeClr val="tx1"/>
                </a:solidFill>
                <a:cs typeface="Arial" pitchFamily="34" charset="0"/>
              </a:rPr>
              <a:t>, etc. across various land uses</a:t>
            </a:r>
          </a:p>
          <a:p>
            <a:pPr marL="128588" indent="-128588">
              <a:spcAft>
                <a:spcPts val="450"/>
              </a:spcAft>
              <a:buFont typeface="Arial" panose="020B0604020202020204" pitchFamily="34" charset="0"/>
              <a:buChar char="•"/>
            </a:pPr>
            <a:r>
              <a:rPr lang="en-GB" sz="975" dirty="0">
                <a:solidFill>
                  <a:schemeClr val="tx1"/>
                </a:solidFill>
                <a:cs typeface="Arial" pitchFamily="34" charset="0"/>
              </a:rPr>
              <a:t>Data centres at depot</a:t>
            </a:r>
          </a:p>
          <a:p>
            <a:pPr marL="128588" indent="-128588">
              <a:spcAft>
                <a:spcPts val="450"/>
              </a:spcAft>
              <a:buFont typeface="Arial" panose="020B0604020202020204" pitchFamily="34" charset="0"/>
              <a:buChar char="•"/>
            </a:pPr>
            <a:r>
              <a:rPr lang="en-GB" sz="975" dirty="0">
                <a:solidFill>
                  <a:schemeClr val="tx1"/>
                </a:solidFill>
                <a:cs typeface="Arial" pitchFamily="34" charset="0"/>
              </a:rPr>
              <a:t>Direct access to adjacent commercial establishments and residential societies.</a:t>
            </a:r>
          </a:p>
        </p:txBody>
      </p:sp>
      <p:sp>
        <p:nvSpPr>
          <p:cNvPr id="37" name="Flowchart: Document 36">
            <a:extLst>
              <a:ext uri="{FF2B5EF4-FFF2-40B4-BE49-F238E27FC236}">
                <a16:creationId xmlns:a16="http://schemas.microsoft.com/office/drawing/2014/main" id="{3B99EE6D-7C46-AACD-D047-0E349FA2F0B9}"/>
              </a:ext>
            </a:extLst>
          </p:cNvPr>
          <p:cNvSpPr/>
          <p:nvPr/>
        </p:nvSpPr>
        <p:spPr>
          <a:xfrm>
            <a:off x="5463240" y="3508825"/>
            <a:ext cx="1733881" cy="356291"/>
          </a:xfrm>
          <a:prstGeom prst="flowChartDocumen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GB" sz="975" b="1" dirty="0">
                <a:solidFill>
                  <a:schemeClr val="bg1"/>
                </a:solidFill>
                <a:cs typeface="Arial" pitchFamily="34" charset="0"/>
              </a:rPr>
              <a:t>Land &amp; Property Development</a:t>
            </a:r>
          </a:p>
        </p:txBody>
      </p:sp>
      <p:pic>
        <p:nvPicPr>
          <p:cNvPr id="38" name="Picture 4" descr="Real Estate Symbols Clipart PNG Images, Real Estate Logo, Real Estate,  Estate, Real Estate Logo Icon PNG Image For Free Download">
            <a:extLst>
              <a:ext uri="{FF2B5EF4-FFF2-40B4-BE49-F238E27FC236}">
                <a16:creationId xmlns:a16="http://schemas.microsoft.com/office/drawing/2014/main" id="{D5181B7D-43EB-AE78-F848-5377C6849C9F}"/>
              </a:ext>
            </a:extLst>
          </p:cNvPr>
          <p:cNvPicPr>
            <a:picLocks noChangeAspect="1" noChangeArrowheads="1"/>
          </p:cNvPicPr>
          <p:nvPr/>
        </p:nvPicPr>
        <p:blipFill rotWithShape="1">
          <a:blip r:embed="rId8" cstate="email">
            <a:clrChange>
              <a:clrFrom>
                <a:srgbClr val="F5F5F5"/>
              </a:clrFrom>
              <a:clrTo>
                <a:srgbClr val="F5F5F5">
                  <a:alpha val="0"/>
                </a:srgbClr>
              </a:clrTo>
            </a:clrChange>
            <a:extLst>
              <a:ext uri="{28A0092B-C50C-407E-A947-70E740481C1C}">
                <a14:useLocalDpi xmlns:a14="http://schemas.microsoft.com/office/drawing/2010/main"/>
              </a:ext>
            </a:extLst>
          </a:blip>
          <a:srcRect/>
          <a:stretch/>
        </p:blipFill>
        <p:spPr bwMode="auto">
          <a:xfrm>
            <a:off x="5338901" y="2387123"/>
            <a:ext cx="1683603" cy="1047602"/>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257CB367-ADD0-966D-57C9-45C9D7E06C3D}"/>
              </a:ext>
            </a:extLst>
          </p:cNvPr>
          <p:cNvSpPr/>
          <p:nvPr/>
        </p:nvSpPr>
        <p:spPr>
          <a:xfrm>
            <a:off x="7291858" y="3962642"/>
            <a:ext cx="1733879" cy="1757814"/>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t"/>
          <a:lstStyle/>
          <a:p>
            <a:pPr marL="128588" indent="-128588">
              <a:spcAft>
                <a:spcPts val="450"/>
              </a:spcAft>
              <a:buFont typeface="Arial" panose="020B0604020202020204" pitchFamily="34" charset="0"/>
              <a:buChar char="•"/>
            </a:pPr>
            <a:r>
              <a:rPr lang="en-GB" sz="975" dirty="0">
                <a:solidFill>
                  <a:schemeClr val="tx1"/>
                </a:solidFill>
                <a:cs typeface="Arial" pitchFamily="34" charset="0"/>
              </a:rPr>
              <a:t>Digital ticketing</a:t>
            </a:r>
          </a:p>
          <a:p>
            <a:pPr marL="128588" indent="-128588">
              <a:spcAft>
                <a:spcPts val="450"/>
              </a:spcAft>
              <a:buFont typeface="Arial" panose="020B0604020202020204" pitchFamily="34" charset="0"/>
              <a:buChar char="•"/>
            </a:pPr>
            <a:r>
              <a:rPr lang="en-GB" sz="975" b="1" u="sng" dirty="0">
                <a:solidFill>
                  <a:schemeClr val="accent6">
                    <a:lumMod val="50000"/>
                  </a:schemeClr>
                </a:solidFill>
                <a:cs typeface="Arial" pitchFamily="34" charset="0"/>
              </a:rPr>
              <a:t>Last mile tie-ups</a:t>
            </a:r>
          </a:p>
          <a:p>
            <a:pPr marL="128588" indent="-128588">
              <a:spcAft>
                <a:spcPts val="450"/>
              </a:spcAft>
              <a:buFont typeface="Arial" panose="020B0604020202020204" pitchFamily="34" charset="0"/>
              <a:buChar char="•"/>
            </a:pPr>
            <a:r>
              <a:rPr lang="en-GB" sz="975" dirty="0">
                <a:solidFill>
                  <a:schemeClr val="tx1"/>
                </a:solidFill>
                <a:cs typeface="Arial" pitchFamily="34" charset="0"/>
              </a:rPr>
              <a:t>Merchandising &amp; brand licensing</a:t>
            </a:r>
          </a:p>
          <a:p>
            <a:pPr marL="134541" indent="-134541">
              <a:spcAft>
                <a:spcPts val="450"/>
              </a:spcAft>
              <a:buBlip>
                <a:blip r:embed="rId3">
                  <a:extLst>
                    <a:ext uri="{96DAC541-7B7A-43D3-8B79-37D633B846F1}">
                      <asvg:svgBlip xmlns:asvg="http://schemas.microsoft.com/office/drawing/2016/SVG/main" r:embed="rId4"/>
                    </a:ext>
                  </a:extLst>
                </a:blip>
              </a:buBlip>
            </a:pPr>
            <a:r>
              <a:rPr lang="en-GB" sz="975" b="1" u="sng" dirty="0">
                <a:solidFill>
                  <a:schemeClr val="accent6">
                    <a:lumMod val="50000"/>
                  </a:schemeClr>
                </a:solidFill>
                <a:cs typeface="Arial" pitchFamily="34" charset="0"/>
              </a:rPr>
              <a:t>Tickets for external trade fare &amp; public events (IPL, Marathon)</a:t>
            </a:r>
          </a:p>
          <a:p>
            <a:pPr marL="128588" indent="-128588">
              <a:spcAft>
                <a:spcPts val="450"/>
              </a:spcAft>
              <a:buFont typeface="Arial" panose="020B0604020202020204" pitchFamily="34" charset="0"/>
              <a:buChar char="•"/>
            </a:pPr>
            <a:endParaRPr lang="en-GB" sz="975" dirty="0">
              <a:solidFill>
                <a:schemeClr val="tx1"/>
              </a:solidFill>
              <a:cs typeface="Arial" pitchFamily="34" charset="0"/>
            </a:endParaRPr>
          </a:p>
        </p:txBody>
      </p:sp>
      <p:sp>
        <p:nvSpPr>
          <p:cNvPr id="40" name="Flowchart: Document 39">
            <a:extLst>
              <a:ext uri="{FF2B5EF4-FFF2-40B4-BE49-F238E27FC236}">
                <a16:creationId xmlns:a16="http://schemas.microsoft.com/office/drawing/2014/main" id="{2498DDC5-5664-A9B6-C538-25D1A70FC033}"/>
              </a:ext>
            </a:extLst>
          </p:cNvPr>
          <p:cNvSpPr/>
          <p:nvPr/>
        </p:nvSpPr>
        <p:spPr>
          <a:xfrm>
            <a:off x="7291858" y="3522038"/>
            <a:ext cx="1733881" cy="356291"/>
          </a:xfrm>
          <a:prstGeom prst="flowChartDocumen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GB" sz="975" b="1" dirty="0">
                <a:solidFill>
                  <a:schemeClr val="bg1"/>
                </a:solidFill>
                <a:cs typeface="Arial" pitchFamily="34" charset="0"/>
              </a:rPr>
              <a:t>Other Sources</a:t>
            </a:r>
          </a:p>
        </p:txBody>
      </p:sp>
      <p:pic>
        <p:nvPicPr>
          <p:cNvPr id="41" name="Picture 40">
            <a:extLst>
              <a:ext uri="{FF2B5EF4-FFF2-40B4-BE49-F238E27FC236}">
                <a16:creationId xmlns:a16="http://schemas.microsoft.com/office/drawing/2014/main" id="{B1B6EBED-D4CB-F474-0C48-D2DCC8C786D6}"/>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7129237" y="2431897"/>
            <a:ext cx="1950163" cy="774188"/>
          </a:xfrm>
          <a:prstGeom prst="rect">
            <a:avLst/>
          </a:prstGeom>
        </p:spPr>
      </p:pic>
      <p:grpSp>
        <p:nvGrpSpPr>
          <p:cNvPr id="49" name="Group 48">
            <a:extLst>
              <a:ext uri="{FF2B5EF4-FFF2-40B4-BE49-F238E27FC236}">
                <a16:creationId xmlns:a16="http://schemas.microsoft.com/office/drawing/2014/main" id="{0C393BDD-39A6-FD47-9C64-E08F5A6D8964}"/>
              </a:ext>
            </a:extLst>
          </p:cNvPr>
          <p:cNvGrpSpPr/>
          <p:nvPr/>
        </p:nvGrpSpPr>
        <p:grpSpPr>
          <a:xfrm>
            <a:off x="97987" y="5801594"/>
            <a:ext cx="3864413" cy="242501"/>
            <a:chOff x="130649" y="6592446"/>
            <a:chExt cx="5152551" cy="323334"/>
          </a:xfrm>
        </p:grpSpPr>
        <p:sp>
          <p:nvSpPr>
            <p:cNvPr id="46" name="TextBox 45">
              <a:extLst>
                <a:ext uri="{FF2B5EF4-FFF2-40B4-BE49-F238E27FC236}">
                  <a16:creationId xmlns:a16="http://schemas.microsoft.com/office/drawing/2014/main" id="{97AA6FC9-0C0D-4748-87A8-4C184D475B48}"/>
                </a:ext>
              </a:extLst>
            </p:cNvPr>
            <p:cNvSpPr txBox="1"/>
            <p:nvPr/>
          </p:nvSpPr>
          <p:spPr>
            <a:xfrm>
              <a:off x="130649" y="6608005"/>
              <a:ext cx="5152551" cy="307775"/>
            </a:xfrm>
            <a:prstGeom prst="rect">
              <a:avLst/>
            </a:prstGeom>
            <a:noFill/>
          </p:spPr>
          <p:txBody>
            <a:bodyPr wrap="square" rtlCol="0">
              <a:spAutoFit/>
            </a:bodyPr>
            <a:lstStyle/>
            <a:p>
              <a:pPr marL="214313" indent="-214313">
                <a:buFont typeface="Arial" panose="020B0604020202020204" pitchFamily="34" charset="0"/>
                <a:buChar char="•"/>
              </a:pPr>
              <a:r>
                <a:rPr lang="en-GB" sz="900" dirty="0"/>
                <a:t>Note “    “ stands for innovative NFBR source </a:t>
              </a:r>
            </a:p>
          </p:txBody>
        </p:sp>
        <p:pic>
          <p:nvPicPr>
            <p:cNvPr id="48" name="Graphic 47" descr="Badge New with solid fill">
              <a:extLst>
                <a:ext uri="{FF2B5EF4-FFF2-40B4-BE49-F238E27FC236}">
                  <a16:creationId xmlns:a16="http://schemas.microsoft.com/office/drawing/2014/main" id="{0270615A-9F84-8DF3-8A39-51C0CEE8425A}"/>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920608" y="6592446"/>
              <a:ext cx="134832" cy="134832"/>
            </a:xfrm>
            <a:prstGeom prst="rect">
              <a:avLst/>
            </a:prstGeom>
          </p:spPr>
        </p:pic>
      </p:grpSp>
    </p:spTree>
    <p:extLst>
      <p:ext uri="{BB962C8B-B14F-4D97-AF65-F5344CB8AC3E}">
        <p14:creationId xmlns:p14="http://schemas.microsoft.com/office/powerpoint/2010/main" val="563528375"/>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69979DA-DEC4-DB6E-8CCA-073C57A1463D}"/>
              </a:ext>
            </a:extLst>
          </p:cNvPr>
          <p:cNvSpPr/>
          <p:nvPr/>
        </p:nvSpPr>
        <p:spPr>
          <a:xfrm>
            <a:off x="235954" y="3806611"/>
            <a:ext cx="6336103" cy="1667641"/>
          </a:xfrm>
          <a:prstGeom prst="rect">
            <a:avLst/>
          </a:prstGeom>
          <a:solidFill>
            <a:schemeClr val="accent2">
              <a:lumMod val="40000"/>
              <a:lumOff val="6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0" name="Rectangle 29">
            <a:extLst>
              <a:ext uri="{FF2B5EF4-FFF2-40B4-BE49-F238E27FC236}">
                <a16:creationId xmlns:a16="http://schemas.microsoft.com/office/drawing/2014/main" id="{A318C1BC-7E86-C4A1-CFEE-D006A6D2D54E}"/>
              </a:ext>
            </a:extLst>
          </p:cNvPr>
          <p:cNvSpPr/>
          <p:nvPr/>
        </p:nvSpPr>
        <p:spPr>
          <a:xfrm>
            <a:off x="235955" y="2196468"/>
            <a:ext cx="6088646" cy="1558895"/>
          </a:xfrm>
          <a:prstGeom prst="rect">
            <a:avLst/>
          </a:prstGeom>
          <a:solidFill>
            <a:schemeClr val="accent6">
              <a:lumMod val="60000"/>
              <a:lumOff val="4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accent4">
                  <a:lumMod val="40000"/>
                  <a:lumOff val="60000"/>
                </a:schemeClr>
              </a:solidFill>
            </a:endParaRPr>
          </a:p>
        </p:txBody>
      </p:sp>
      <p:graphicFrame>
        <p:nvGraphicFramePr>
          <p:cNvPr id="10" name="Content Placeholder 6">
            <a:extLst>
              <a:ext uri="{FF2B5EF4-FFF2-40B4-BE49-F238E27FC236}">
                <a16:creationId xmlns:a16="http://schemas.microsoft.com/office/drawing/2014/main" id="{D6FE36E2-ED9A-CEC5-B123-94ED95171086}"/>
              </a:ext>
            </a:extLst>
          </p:cNvPr>
          <p:cNvGraphicFramePr>
            <a:graphicFrameLocks/>
          </p:cNvGraphicFramePr>
          <p:nvPr>
            <p:extLst>
              <p:ext uri="{D42A27DB-BD31-4B8C-83A1-F6EECF244321}">
                <p14:modId xmlns:p14="http://schemas.microsoft.com/office/powerpoint/2010/main" val="716378056"/>
              </p:ext>
            </p:extLst>
          </p:nvPr>
        </p:nvGraphicFramePr>
        <p:xfrm>
          <a:off x="3168741" y="3364156"/>
          <a:ext cx="3101485" cy="202125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351F68A7-8B2F-FA54-55B2-5BF820EE403A}"/>
              </a:ext>
            </a:extLst>
          </p:cNvPr>
          <p:cNvSpPr>
            <a:spLocks noGrp="1"/>
          </p:cNvSpPr>
          <p:nvPr>
            <p:ph type="title"/>
          </p:nvPr>
        </p:nvSpPr>
        <p:spPr>
          <a:xfrm>
            <a:off x="628650" y="205279"/>
            <a:ext cx="8134350" cy="93772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a:normAutofit fontScale="90000"/>
          </a:bodyPr>
          <a:lstStyle/>
          <a:p>
            <a:r>
              <a:rPr lang="en-US" dirty="0"/>
              <a:t>Comparison of Revenue ratios FY 2023-24 v/s FY 2024-25</a:t>
            </a:r>
            <a:endParaRPr lang="en-IN" dirty="0"/>
          </a:p>
        </p:txBody>
      </p:sp>
      <p:sp>
        <p:nvSpPr>
          <p:cNvPr id="4" name="Slide Number Placeholder 3">
            <a:extLst>
              <a:ext uri="{FF2B5EF4-FFF2-40B4-BE49-F238E27FC236}">
                <a16:creationId xmlns:a16="http://schemas.microsoft.com/office/drawing/2014/main" id="{8C3F3226-A8EA-8F9E-C8F0-21A3431C3398}"/>
              </a:ext>
            </a:extLst>
          </p:cNvPr>
          <p:cNvSpPr>
            <a:spLocks noGrp="1"/>
          </p:cNvSpPr>
          <p:nvPr>
            <p:ph type="sldNum" sz="quarter" idx="12"/>
          </p:nvPr>
        </p:nvSpPr>
        <p:spPr/>
        <p:txBody>
          <a:bodyPr/>
          <a:lstStyle/>
          <a:p>
            <a:r>
              <a:rPr lang="en-US" dirty="0">
                <a:latin typeface="+mj-lt"/>
              </a:rPr>
              <a:t>2</a:t>
            </a:r>
          </a:p>
        </p:txBody>
      </p:sp>
      <p:sp>
        <p:nvSpPr>
          <p:cNvPr id="5" name="Arrow: Pentagon 4">
            <a:extLst>
              <a:ext uri="{FF2B5EF4-FFF2-40B4-BE49-F238E27FC236}">
                <a16:creationId xmlns:a16="http://schemas.microsoft.com/office/drawing/2014/main" id="{983ED34E-9AA9-5E34-1B7D-2FE8CEFC1021}"/>
              </a:ext>
            </a:extLst>
          </p:cNvPr>
          <p:cNvSpPr/>
          <p:nvPr/>
        </p:nvSpPr>
        <p:spPr>
          <a:xfrm>
            <a:off x="990600" y="1694050"/>
            <a:ext cx="1952138" cy="321940"/>
          </a:xfrm>
          <a:prstGeom prst="homePlat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200" b="1" i="1" dirty="0">
                <a:latin typeface="+mj-lt"/>
              </a:rPr>
              <a:t>Revenue Split</a:t>
            </a:r>
          </a:p>
        </p:txBody>
      </p:sp>
      <p:graphicFrame>
        <p:nvGraphicFramePr>
          <p:cNvPr id="6" name="Content Placeholder 6">
            <a:extLst>
              <a:ext uri="{FF2B5EF4-FFF2-40B4-BE49-F238E27FC236}">
                <a16:creationId xmlns:a16="http://schemas.microsoft.com/office/drawing/2014/main" id="{049BDDA4-CEEC-F394-974F-FCF7C55BE933}"/>
              </a:ext>
            </a:extLst>
          </p:cNvPr>
          <p:cNvGraphicFramePr>
            <a:graphicFrameLocks noChangeAspect="1"/>
          </p:cNvGraphicFramePr>
          <p:nvPr>
            <p:extLst>
              <p:ext uri="{D42A27DB-BD31-4B8C-83A1-F6EECF244321}">
                <p14:modId xmlns:p14="http://schemas.microsoft.com/office/powerpoint/2010/main" val="388057266"/>
              </p:ext>
            </p:extLst>
          </p:nvPr>
        </p:nvGraphicFramePr>
        <p:xfrm>
          <a:off x="1113339" y="2266198"/>
          <a:ext cx="1595314" cy="13978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a:extLst>
              <a:ext uri="{FF2B5EF4-FFF2-40B4-BE49-F238E27FC236}">
                <a16:creationId xmlns:a16="http://schemas.microsoft.com/office/drawing/2014/main" id="{4ABAB427-B341-B545-1B99-7184EA296B7F}"/>
              </a:ext>
            </a:extLst>
          </p:cNvPr>
          <p:cNvGraphicFramePr>
            <a:graphicFrameLocks noGrp="1"/>
          </p:cNvGraphicFramePr>
          <p:nvPr>
            <p:ph idx="1"/>
            <p:extLst>
              <p:ext uri="{D42A27DB-BD31-4B8C-83A1-F6EECF244321}">
                <p14:modId xmlns:p14="http://schemas.microsoft.com/office/powerpoint/2010/main" val="3044416489"/>
              </p:ext>
            </p:extLst>
          </p:nvPr>
        </p:nvGraphicFramePr>
        <p:xfrm>
          <a:off x="595075" y="3721138"/>
          <a:ext cx="2244322" cy="1897124"/>
        </p:xfrm>
        <a:graphic>
          <a:graphicData uri="http://schemas.openxmlformats.org/drawingml/2006/chart">
            <c:chart xmlns:c="http://schemas.openxmlformats.org/drawingml/2006/chart" xmlns:r="http://schemas.openxmlformats.org/officeDocument/2006/relationships" r:id="rId4"/>
          </a:graphicData>
        </a:graphic>
      </p:graphicFrame>
      <p:sp>
        <p:nvSpPr>
          <p:cNvPr id="8" name="Arrow: Pentagon 7">
            <a:extLst>
              <a:ext uri="{FF2B5EF4-FFF2-40B4-BE49-F238E27FC236}">
                <a16:creationId xmlns:a16="http://schemas.microsoft.com/office/drawing/2014/main" id="{5B6792D4-8256-E52C-E4AA-5F66AA923B8D}"/>
              </a:ext>
            </a:extLst>
          </p:cNvPr>
          <p:cNvSpPr/>
          <p:nvPr/>
        </p:nvSpPr>
        <p:spPr>
          <a:xfrm>
            <a:off x="3832216" y="1713832"/>
            <a:ext cx="2187583" cy="321940"/>
          </a:xfrm>
          <a:prstGeom prst="homePlat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200" b="1" i="1" dirty="0">
                <a:latin typeface="+mj-lt"/>
              </a:rPr>
              <a:t>Share of NFBR Revenue</a:t>
            </a:r>
          </a:p>
        </p:txBody>
      </p:sp>
      <p:graphicFrame>
        <p:nvGraphicFramePr>
          <p:cNvPr id="9" name="Content Placeholder 6">
            <a:extLst>
              <a:ext uri="{FF2B5EF4-FFF2-40B4-BE49-F238E27FC236}">
                <a16:creationId xmlns:a16="http://schemas.microsoft.com/office/drawing/2014/main" id="{F894FF85-D9DF-B252-80D9-EBA16EF360CC}"/>
              </a:ext>
            </a:extLst>
          </p:cNvPr>
          <p:cNvGraphicFramePr>
            <a:graphicFrameLocks/>
          </p:cNvGraphicFramePr>
          <p:nvPr>
            <p:extLst>
              <p:ext uri="{D42A27DB-BD31-4B8C-83A1-F6EECF244321}">
                <p14:modId xmlns:p14="http://schemas.microsoft.com/office/powerpoint/2010/main" val="4091760223"/>
              </p:ext>
            </p:extLst>
          </p:nvPr>
        </p:nvGraphicFramePr>
        <p:xfrm>
          <a:off x="3357660" y="1980321"/>
          <a:ext cx="2392422" cy="1733486"/>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AE46FC4-C495-FE98-38E8-4E9C2A0F6142}"/>
              </a:ext>
            </a:extLst>
          </p:cNvPr>
          <p:cNvSpPr/>
          <p:nvPr/>
        </p:nvSpPr>
        <p:spPr>
          <a:xfrm>
            <a:off x="4229421" y="5521008"/>
            <a:ext cx="709825" cy="408979"/>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125" dirty="0">
                <a:latin typeface="+mj-lt"/>
              </a:rPr>
              <a:t>Real Estate</a:t>
            </a:r>
          </a:p>
        </p:txBody>
      </p:sp>
      <p:sp>
        <p:nvSpPr>
          <p:cNvPr id="12" name="Rectangle 11">
            <a:extLst>
              <a:ext uri="{FF2B5EF4-FFF2-40B4-BE49-F238E27FC236}">
                <a16:creationId xmlns:a16="http://schemas.microsoft.com/office/drawing/2014/main" id="{28CE5229-E78F-C1BB-F0D0-24C8DE0CC997}"/>
              </a:ext>
            </a:extLst>
          </p:cNvPr>
          <p:cNvSpPr/>
          <p:nvPr/>
        </p:nvSpPr>
        <p:spPr>
          <a:xfrm>
            <a:off x="3357660" y="5525103"/>
            <a:ext cx="709825" cy="410689"/>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125" dirty="0">
                <a:latin typeface="+mj-lt"/>
              </a:rPr>
              <a:t>Station Box</a:t>
            </a:r>
          </a:p>
        </p:txBody>
      </p:sp>
      <p:sp>
        <p:nvSpPr>
          <p:cNvPr id="13" name="Rectangle 12">
            <a:extLst>
              <a:ext uri="{FF2B5EF4-FFF2-40B4-BE49-F238E27FC236}">
                <a16:creationId xmlns:a16="http://schemas.microsoft.com/office/drawing/2014/main" id="{AB9791AF-293A-DF1D-2BE3-BCC31D6A7AFB}"/>
              </a:ext>
            </a:extLst>
          </p:cNvPr>
          <p:cNvSpPr/>
          <p:nvPr/>
        </p:nvSpPr>
        <p:spPr>
          <a:xfrm>
            <a:off x="5101181" y="5535374"/>
            <a:ext cx="1348319" cy="424451"/>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125" dirty="0">
                <a:latin typeface="+mj-lt"/>
              </a:rPr>
              <a:t>External Projects, Consultancy &amp; other</a:t>
            </a:r>
          </a:p>
        </p:txBody>
      </p:sp>
      <p:sp>
        <p:nvSpPr>
          <p:cNvPr id="28" name="Rectangle 27">
            <a:extLst>
              <a:ext uri="{FF2B5EF4-FFF2-40B4-BE49-F238E27FC236}">
                <a16:creationId xmlns:a16="http://schemas.microsoft.com/office/drawing/2014/main" id="{23C99765-3792-4152-0C67-9A4B7CE0177C}"/>
              </a:ext>
            </a:extLst>
          </p:cNvPr>
          <p:cNvSpPr/>
          <p:nvPr/>
        </p:nvSpPr>
        <p:spPr>
          <a:xfrm>
            <a:off x="1814175" y="5570739"/>
            <a:ext cx="852825" cy="424451"/>
          </a:xfrm>
          <a:prstGeom prst="rect">
            <a:avLst/>
          </a:prstGeom>
          <a:solidFill>
            <a:srgbClr val="849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125" dirty="0">
                <a:latin typeface="+mj-lt"/>
              </a:rPr>
              <a:t>Non-Fare Box</a:t>
            </a:r>
          </a:p>
        </p:txBody>
      </p:sp>
      <p:sp>
        <p:nvSpPr>
          <p:cNvPr id="29" name="Rectangle 28">
            <a:extLst>
              <a:ext uri="{FF2B5EF4-FFF2-40B4-BE49-F238E27FC236}">
                <a16:creationId xmlns:a16="http://schemas.microsoft.com/office/drawing/2014/main" id="{93436053-AB16-994D-685C-ED30CE8F3A6D}"/>
              </a:ext>
            </a:extLst>
          </p:cNvPr>
          <p:cNvSpPr/>
          <p:nvPr/>
        </p:nvSpPr>
        <p:spPr>
          <a:xfrm>
            <a:off x="990600" y="5565332"/>
            <a:ext cx="709825" cy="42445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125" dirty="0">
                <a:latin typeface="+mj-lt"/>
              </a:rPr>
              <a:t>Fare Box</a:t>
            </a:r>
          </a:p>
        </p:txBody>
      </p:sp>
      <p:sp>
        <p:nvSpPr>
          <p:cNvPr id="31" name="TextBox 30">
            <a:extLst>
              <a:ext uri="{FF2B5EF4-FFF2-40B4-BE49-F238E27FC236}">
                <a16:creationId xmlns:a16="http://schemas.microsoft.com/office/drawing/2014/main" id="{D92BCCAB-DDC1-AA00-22BF-E009347FD3E4}"/>
              </a:ext>
            </a:extLst>
          </p:cNvPr>
          <p:cNvSpPr txBox="1"/>
          <p:nvPr/>
        </p:nvSpPr>
        <p:spPr>
          <a:xfrm>
            <a:off x="235954" y="2082246"/>
            <a:ext cx="461665" cy="1558895"/>
          </a:xfrm>
          <a:prstGeom prst="rect">
            <a:avLst/>
          </a:prstGeom>
          <a:noFill/>
        </p:spPr>
        <p:txBody>
          <a:bodyPr vert="vert270" wrap="square" rtlCol="0">
            <a:spAutoFit/>
          </a:bodyPr>
          <a:lstStyle/>
          <a:p>
            <a:pPr algn="ctr"/>
            <a:r>
              <a:rPr lang="en-IN" b="1" dirty="0">
                <a:solidFill>
                  <a:schemeClr val="bg1">
                    <a:lumMod val="50000"/>
                  </a:schemeClr>
                </a:solidFill>
              </a:rPr>
              <a:t>FY 2023 - 24</a:t>
            </a:r>
          </a:p>
        </p:txBody>
      </p:sp>
      <p:sp>
        <p:nvSpPr>
          <p:cNvPr id="33" name="TextBox 32">
            <a:extLst>
              <a:ext uri="{FF2B5EF4-FFF2-40B4-BE49-F238E27FC236}">
                <a16:creationId xmlns:a16="http://schemas.microsoft.com/office/drawing/2014/main" id="{437D71A4-C0B8-79B8-8746-C97D02200A1E}"/>
              </a:ext>
            </a:extLst>
          </p:cNvPr>
          <p:cNvSpPr txBox="1"/>
          <p:nvPr/>
        </p:nvSpPr>
        <p:spPr>
          <a:xfrm>
            <a:off x="275260" y="3924503"/>
            <a:ext cx="461665" cy="1431855"/>
          </a:xfrm>
          <a:prstGeom prst="rect">
            <a:avLst/>
          </a:prstGeom>
          <a:noFill/>
        </p:spPr>
        <p:txBody>
          <a:bodyPr vert="vert270" wrap="square" rtlCol="0">
            <a:spAutoFit/>
          </a:bodyPr>
          <a:lstStyle/>
          <a:p>
            <a:pPr algn="ctr"/>
            <a:r>
              <a:rPr lang="en-IN" b="1" dirty="0">
                <a:solidFill>
                  <a:schemeClr val="accent2">
                    <a:lumMod val="75000"/>
                  </a:schemeClr>
                </a:solidFill>
              </a:rPr>
              <a:t>FY 2024 - 25</a:t>
            </a:r>
          </a:p>
        </p:txBody>
      </p:sp>
      <p:pic>
        <p:nvPicPr>
          <p:cNvPr id="26" name="Picture 25" descr="A train at a station">
            <a:extLst>
              <a:ext uri="{FF2B5EF4-FFF2-40B4-BE49-F238E27FC236}">
                <a16:creationId xmlns:a16="http://schemas.microsoft.com/office/drawing/2014/main" id="{CB35CCE1-982F-4850-1AD3-EA9DAE4FF8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7466" y="2087722"/>
            <a:ext cx="2392423" cy="3493100"/>
          </a:xfrm>
          <a:prstGeom prst="rect">
            <a:avLst/>
          </a:prstGeom>
        </p:spPr>
      </p:pic>
    </p:spTree>
    <p:extLst>
      <p:ext uri="{BB962C8B-B14F-4D97-AF65-F5344CB8AC3E}">
        <p14:creationId xmlns:p14="http://schemas.microsoft.com/office/powerpoint/2010/main" val="3889423464"/>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629" y="381000"/>
            <a:ext cx="8534400" cy="758952"/>
          </a:xfrm>
        </p:spPr>
        <p:txBody>
          <a:bodyPr>
            <a:noAutofit/>
          </a:bodyPr>
          <a:lstStyle/>
          <a:p>
            <a:r>
              <a:rPr lang="en-IN" sz="3600" b="1" dirty="0">
                <a:solidFill>
                  <a:srgbClr val="00B050"/>
                </a:solidFill>
                <a:latin typeface="Arial" panose="020B0604020202020204" pitchFamily="34" charset="0"/>
                <a:cs typeface="Arial" panose="020B0604020202020204" pitchFamily="34" charset="0"/>
              </a:rPr>
              <a:t> </a:t>
            </a:r>
            <a:br>
              <a:rPr lang="en-IN" sz="3600" b="1" dirty="0">
                <a:solidFill>
                  <a:srgbClr val="00B050"/>
                </a:solidFill>
                <a:latin typeface="Arial" panose="020B0604020202020204" pitchFamily="34" charset="0"/>
                <a:cs typeface="Arial" panose="020B0604020202020204" pitchFamily="34" charset="0"/>
              </a:rPr>
            </a:br>
            <a:br>
              <a:rPr lang="en-IN" sz="3600" b="1" dirty="0">
                <a:solidFill>
                  <a:srgbClr val="00B050"/>
                </a:solidFill>
                <a:latin typeface="Arial" panose="020B0604020202020204" pitchFamily="34" charset="0"/>
                <a:cs typeface="Arial" panose="020B0604020202020204" pitchFamily="34" charset="0"/>
              </a:rPr>
            </a:br>
            <a:br>
              <a:rPr lang="en-IN" sz="3600" b="1" dirty="0">
                <a:solidFill>
                  <a:srgbClr val="00B050"/>
                </a:solidFill>
                <a:latin typeface="Arial" panose="020B0604020202020204" pitchFamily="34" charset="0"/>
                <a:cs typeface="Arial" panose="020B0604020202020204" pitchFamily="34" charset="0"/>
              </a:rPr>
            </a:br>
            <a:br>
              <a:rPr lang="en-IN" sz="3600" b="1" dirty="0">
                <a:solidFill>
                  <a:srgbClr val="00B050"/>
                </a:solidFill>
                <a:latin typeface="Arial" panose="020B0604020202020204" pitchFamily="34" charset="0"/>
                <a:cs typeface="Arial" panose="020B0604020202020204" pitchFamily="34" charset="0"/>
              </a:rPr>
            </a:br>
            <a:br>
              <a:rPr lang="en-IN" sz="3600" b="1" dirty="0">
                <a:solidFill>
                  <a:srgbClr val="00B050"/>
                </a:solidFill>
                <a:latin typeface="Arial" panose="020B0604020202020204" pitchFamily="34" charset="0"/>
                <a:cs typeface="Arial" panose="020B0604020202020204" pitchFamily="34" charset="0"/>
              </a:rPr>
            </a:br>
            <a:br>
              <a:rPr lang="en-IN" sz="3600" b="1" dirty="0">
                <a:solidFill>
                  <a:srgbClr val="00B050"/>
                </a:solidFill>
                <a:latin typeface="Arial" panose="020B0604020202020204" pitchFamily="34" charset="0"/>
                <a:cs typeface="Arial" panose="020B0604020202020204" pitchFamily="34" charset="0"/>
              </a:rPr>
            </a:br>
            <a:br>
              <a:rPr lang="en-IN" sz="3600" b="1" dirty="0">
                <a:solidFill>
                  <a:srgbClr val="00B050"/>
                </a:solidFill>
                <a:latin typeface="Arial" panose="020B0604020202020204" pitchFamily="34" charset="0"/>
                <a:cs typeface="Arial" panose="020B0604020202020204" pitchFamily="34" charset="0"/>
              </a:rPr>
            </a:br>
            <a:br>
              <a:rPr lang="en-IN" sz="3600" b="1" dirty="0">
                <a:solidFill>
                  <a:srgbClr val="00B050"/>
                </a:solidFill>
                <a:latin typeface="Arial" panose="020B0604020202020204" pitchFamily="34" charset="0"/>
                <a:cs typeface="Arial" panose="020B0604020202020204" pitchFamily="34" charset="0"/>
              </a:rPr>
            </a:br>
            <a:br>
              <a:rPr lang="en-IN" sz="3600" b="1" dirty="0">
                <a:solidFill>
                  <a:srgbClr val="00B050"/>
                </a:solidFill>
                <a:latin typeface="Arial" panose="020B0604020202020204" pitchFamily="34" charset="0"/>
                <a:cs typeface="Arial" panose="020B0604020202020204" pitchFamily="34" charset="0"/>
              </a:rPr>
            </a:br>
            <a:br>
              <a:rPr lang="en-IN" sz="3600" b="1" dirty="0">
                <a:solidFill>
                  <a:srgbClr val="00B050"/>
                </a:solidFill>
                <a:latin typeface="Arial" panose="020B0604020202020204" pitchFamily="34" charset="0"/>
                <a:cs typeface="Arial" panose="020B0604020202020204" pitchFamily="34" charset="0"/>
              </a:rPr>
            </a:br>
            <a:br>
              <a:rPr lang="en-IN" sz="3600" b="1" dirty="0">
                <a:solidFill>
                  <a:srgbClr val="00B050"/>
                </a:solidFill>
                <a:latin typeface="Arial" panose="020B0604020202020204" pitchFamily="34" charset="0"/>
                <a:cs typeface="Arial" panose="020B0604020202020204" pitchFamily="34" charset="0"/>
              </a:rPr>
            </a:br>
            <a:br>
              <a:rPr lang="en-IN" sz="2500" b="1" dirty="0">
                <a:solidFill>
                  <a:srgbClr val="00B050"/>
                </a:solidFill>
                <a:latin typeface="Arial" panose="020B0604020202020204" pitchFamily="34" charset="0"/>
                <a:cs typeface="Arial" panose="020B0604020202020204" pitchFamily="34" charset="0"/>
              </a:rPr>
            </a:br>
            <a:r>
              <a:rPr lang="en-IN" sz="2500" b="1" dirty="0">
                <a:solidFill>
                  <a:schemeClr val="bg2">
                    <a:lumMod val="50000"/>
                  </a:schemeClr>
                </a:solidFill>
                <a:cs typeface="Arial" panose="020B0604020202020204" pitchFamily="34" charset="0"/>
              </a:rPr>
              <a:t>Non-Fare Box Revenue from Commuters &amp; Others </a:t>
            </a:r>
            <a:endParaRPr lang="en-US" sz="2500" b="1" dirty="0">
              <a:solidFill>
                <a:schemeClr val="bg2">
                  <a:lumMod val="50000"/>
                </a:schemeClr>
              </a:solidFill>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967870230"/>
              </p:ext>
            </p:extLst>
          </p:nvPr>
        </p:nvGraphicFramePr>
        <p:xfrm>
          <a:off x="206631" y="1905000"/>
          <a:ext cx="8480169" cy="3994127"/>
        </p:xfrm>
        <a:graphic>
          <a:graphicData uri="http://schemas.openxmlformats.org/drawingml/2006/table">
            <a:tbl>
              <a:tblPr/>
              <a:tblGrid>
                <a:gridCol w="3143513">
                  <a:extLst>
                    <a:ext uri="{9D8B030D-6E8A-4147-A177-3AD203B41FA5}">
                      <a16:colId xmlns:a16="http://schemas.microsoft.com/office/drawing/2014/main" val="20000"/>
                    </a:ext>
                  </a:extLst>
                </a:gridCol>
                <a:gridCol w="1077560">
                  <a:extLst>
                    <a:ext uri="{9D8B030D-6E8A-4147-A177-3AD203B41FA5}">
                      <a16:colId xmlns:a16="http://schemas.microsoft.com/office/drawing/2014/main" val="20001"/>
                    </a:ext>
                  </a:extLst>
                </a:gridCol>
                <a:gridCol w="1064774">
                  <a:extLst>
                    <a:ext uri="{9D8B030D-6E8A-4147-A177-3AD203B41FA5}">
                      <a16:colId xmlns:a16="http://schemas.microsoft.com/office/drawing/2014/main" val="20002"/>
                    </a:ext>
                  </a:extLst>
                </a:gridCol>
                <a:gridCol w="1064774">
                  <a:extLst>
                    <a:ext uri="{9D8B030D-6E8A-4147-A177-3AD203B41FA5}">
                      <a16:colId xmlns:a16="http://schemas.microsoft.com/office/drawing/2014/main" val="20003"/>
                    </a:ext>
                  </a:extLst>
                </a:gridCol>
                <a:gridCol w="1064774">
                  <a:extLst>
                    <a:ext uri="{9D8B030D-6E8A-4147-A177-3AD203B41FA5}">
                      <a16:colId xmlns:a16="http://schemas.microsoft.com/office/drawing/2014/main" val="20004"/>
                    </a:ext>
                  </a:extLst>
                </a:gridCol>
                <a:gridCol w="1064774">
                  <a:extLst>
                    <a:ext uri="{9D8B030D-6E8A-4147-A177-3AD203B41FA5}">
                      <a16:colId xmlns:a16="http://schemas.microsoft.com/office/drawing/2014/main" val="20005"/>
                    </a:ext>
                  </a:extLst>
                </a:gridCol>
              </a:tblGrid>
              <a:tr h="307241">
                <a:tc>
                  <a:txBody>
                    <a:bodyPr/>
                    <a:lstStyle/>
                    <a:p>
                      <a:pPr algn="ctr" rtl="0" fontAlgn="ctr">
                        <a:buNone/>
                      </a:pPr>
                      <a:r>
                        <a:rPr lang="en-IN" sz="1600" b="1" i="0" u="none" strike="noStrike" dirty="0">
                          <a:solidFill>
                            <a:srgbClr val="0070C0"/>
                          </a:solidFill>
                          <a:effectLst/>
                          <a:latin typeface="Arial" panose="020B0604020202020204" pitchFamily="34" charset="0"/>
                        </a:rPr>
                        <a:t>Heads</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buNone/>
                      </a:pPr>
                      <a:r>
                        <a:rPr lang="en-IN" sz="1600" b="1" i="0" u="none" strike="noStrike">
                          <a:solidFill>
                            <a:srgbClr val="0070C0"/>
                          </a:solidFill>
                          <a:effectLst/>
                          <a:latin typeface="Arial" panose="020B0604020202020204" pitchFamily="34" charset="0"/>
                        </a:rPr>
                        <a:t>2020-21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buNone/>
                      </a:pPr>
                      <a:r>
                        <a:rPr lang="en-IN" sz="1600" b="1" i="0" u="none" strike="noStrike">
                          <a:solidFill>
                            <a:srgbClr val="0070C0"/>
                          </a:solidFill>
                          <a:effectLst/>
                          <a:latin typeface="Arial" panose="020B0604020202020204" pitchFamily="34" charset="0"/>
                        </a:rPr>
                        <a:t>2021-22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buNone/>
                      </a:pPr>
                      <a:r>
                        <a:rPr lang="en-IN" sz="1600" b="1" i="0" u="none" strike="noStrike">
                          <a:solidFill>
                            <a:srgbClr val="0070C0"/>
                          </a:solidFill>
                          <a:effectLst/>
                          <a:latin typeface="Arial" panose="020B0604020202020204" pitchFamily="34" charset="0"/>
                        </a:rPr>
                        <a:t>2022-23</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buNone/>
                      </a:pPr>
                      <a:r>
                        <a:rPr lang="en-IN" sz="1600" b="1" i="0" u="none" strike="noStrike" dirty="0">
                          <a:solidFill>
                            <a:srgbClr val="0070C0"/>
                          </a:solidFill>
                          <a:effectLst/>
                          <a:latin typeface="Arial" panose="020B0604020202020204" pitchFamily="34" charset="0"/>
                        </a:rPr>
                        <a:t>2023-24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buNone/>
                      </a:pPr>
                      <a:r>
                        <a:rPr lang="en-IN" sz="1600" b="1" i="0" u="none" strike="noStrike">
                          <a:solidFill>
                            <a:srgbClr val="0070C0"/>
                          </a:solidFill>
                          <a:effectLst/>
                          <a:latin typeface="Arial" panose="020B0604020202020204" pitchFamily="34" charset="0"/>
                        </a:rPr>
                        <a:t>2024-25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21721">
                <a:tc>
                  <a:txBody>
                    <a:bodyPr/>
                    <a:lstStyle/>
                    <a:p>
                      <a:pPr algn="ctr" rtl="0" fontAlgn="t">
                        <a:buNone/>
                      </a:pPr>
                      <a:r>
                        <a:rPr lang="en-US" sz="1600" b="1" i="0" u="none" strike="noStrike">
                          <a:solidFill>
                            <a:srgbClr val="0070C0"/>
                          </a:solidFill>
                          <a:effectLst/>
                          <a:latin typeface="Arial" panose="020B0604020202020204" pitchFamily="34" charset="0"/>
                        </a:rPr>
                        <a:t>NFBR from Commuters i.e. Advertisement, Co-branding, ATM’s, Shops, Parking etc.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uNone/>
                      </a:pPr>
                      <a:r>
                        <a:rPr lang="en-IN" sz="1600" b="0" i="0" u="none" strike="noStrike">
                          <a:solidFill>
                            <a:schemeClr val="bg2">
                              <a:lumMod val="50000"/>
                            </a:schemeClr>
                          </a:solidFill>
                          <a:effectLst/>
                          <a:latin typeface="Arial" panose="020B0604020202020204" pitchFamily="34" charset="0"/>
                          <a:cs typeface="Arial" panose="020B0604020202020204" pitchFamily="34" charset="0"/>
                        </a:rPr>
                        <a:t>      57.82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uNone/>
                      </a:pPr>
                      <a:r>
                        <a:rPr lang="en-IN" sz="1600" b="0" i="0" u="none" strike="noStrike">
                          <a:solidFill>
                            <a:schemeClr val="bg2">
                              <a:lumMod val="50000"/>
                            </a:schemeClr>
                          </a:solidFill>
                          <a:effectLst/>
                          <a:latin typeface="Arial" panose="020B0604020202020204" pitchFamily="34" charset="0"/>
                          <a:cs typeface="Arial" panose="020B0604020202020204" pitchFamily="34" charset="0"/>
                        </a:rPr>
                        <a:t>      129.78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uNone/>
                      </a:pPr>
                      <a:r>
                        <a:rPr lang="en-IN" sz="1600" b="0" i="0" u="none" strike="noStrike" dirty="0">
                          <a:solidFill>
                            <a:schemeClr val="bg2">
                              <a:lumMod val="50000"/>
                            </a:schemeClr>
                          </a:solidFill>
                          <a:effectLst/>
                          <a:latin typeface="Arial" panose="020B0604020202020204" pitchFamily="34" charset="0"/>
                          <a:cs typeface="Arial" panose="020B0604020202020204" pitchFamily="34" charset="0"/>
                        </a:rPr>
                        <a:t>    232.71</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uNone/>
                      </a:pPr>
                      <a:r>
                        <a:rPr lang="en-IN" sz="1600" b="0" i="0" u="none" strike="noStrike">
                          <a:solidFill>
                            <a:schemeClr val="bg2">
                              <a:lumMod val="50000"/>
                            </a:schemeClr>
                          </a:solidFill>
                          <a:effectLst/>
                          <a:latin typeface="Arial" panose="020B0604020202020204" pitchFamily="34" charset="0"/>
                          <a:cs typeface="Arial" panose="020B0604020202020204" pitchFamily="34" charset="0"/>
                        </a:rPr>
                        <a:t>    241.26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uNone/>
                      </a:pPr>
                      <a:r>
                        <a:rPr lang="en-IN" sz="1600" b="0" i="0" u="none" strike="noStrike">
                          <a:solidFill>
                            <a:schemeClr val="bg2">
                              <a:lumMod val="50000"/>
                            </a:schemeClr>
                          </a:solidFill>
                          <a:effectLst/>
                          <a:latin typeface="Arial" panose="020B0604020202020204" pitchFamily="34" charset="0"/>
                          <a:cs typeface="Arial" panose="020B0604020202020204" pitchFamily="34" charset="0"/>
                        </a:rPr>
                        <a:t>    300.33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14481">
                <a:tc>
                  <a:txBody>
                    <a:bodyPr/>
                    <a:lstStyle/>
                    <a:p>
                      <a:pPr algn="ctr" rtl="0" fontAlgn="t">
                        <a:buNone/>
                      </a:pPr>
                      <a:r>
                        <a:rPr lang="en-IN" sz="1600" b="1" i="0" u="none" strike="noStrike">
                          <a:solidFill>
                            <a:srgbClr val="0070C0"/>
                          </a:solidFill>
                          <a:effectLst/>
                          <a:latin typeface="Arial" panose="020B0604020202020204" pitchFamily="34" charset="0"/>
                        </a:rPr>
                        <a:t>Telecom Business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uNone/>
                      </a:pPr>
                      <a:r>
                        <a:rPr lang="en-IN" sz="1600" b="0" i="0" u="none" strike="noStrike">
                          <a:solidFill>
                            <a:schemeClr val="bg2">
                              <a:lumMod val="50000"/>
                            </a:schemeClr>
                          </a:solidFill>
                          <a:effectLst/>
                          <a:latin typeface="Arial" panose="020B0604020202020204" pitchFamily="34" charset="0"/>
                          <a:cs typeface="Arial" panose="020B0604020202020204" pitchFamily="34" charset="0"/>
                        </a:rPr>
                        <a:t>      42.58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uNone/>
                      </a:pPr>
                      <a:r>
                        <a:rPr lang="en-IN" sz="1600" b="0" i="0" u="none" strike="noStrike">
                          <a:solidFill>
                            <a:schemeClr val="bg2">
                              <a:lumMod val="50000"/>
                            </a:schemeClr>
                          </a:solidFill>
                          <a:effectLst/>
                          <a:latin typeface="Arial" panose="020B0604020202020204" pitchFamily="34" charset="0"/>
                          <a:cs typeface="Arial" panose="020B0604020202020204" pitchFamily="34" charset="0"/>
                        </a:rPr>
                        <a:t>        54.26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uNone/>
                      </a:pPr>
                      <a:r>
                        <a:rPr lang="en-IN" sz="1600" b="0" i="0" u="none" strike="noStrike" dirty="0">
                          <a:solidFill>
                            <a:schemeClr val="bg2">
                              <a:lumMod val="50000"/>
                            </a:schemeClr>
                          </a:solidFill>
                          <a:effectLst/>
                          <a:latin typeface="Arial" panose="020B0604020202020204" pitchFamily="34" charset="0"/>
                          <a:cs typeface="Arial" panose="020B0604020202020204" pitchFamily="34" charset="0"/>
                        </a:rPr>
                        <a:t>      69.32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uNone/>
                      </a:pPr>
                      <a:r>
                        <a:rPr lang="en-IN" sz="1600" b="0" i="0" u="none" strike="noStrike">
                          <a:solidFill>
                            <a:schemeClr val="bg2">
                              <a:lumMod val="50000"/>
                            </a:schemeClr>
                          </a:solidFill>
                          <a:effectLst/>
                          <a:latin typeface="Arial" panose="020B0604020202020204" pitchFamily="34" charset="0"/>
                          <a:cs typeface="Arial" panose="020B0604020202020204" pitchFamily="34" charset="0"/>
                        </a:rPr>
                        <a:t>      69.04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uNone/>
                      </a:pPr>
                      <a:r>
                        <a:rPr lang="en-IN" sz="1600" b="0" i="0" u="none" strike="noStrike">
                          <a:solidFill>
                            <a:schemeClr val="bg2">
                              <a:lumMod val="50000"/>
                            </a:schemeClr>
                          </a:solidFill>
                          <a:effectLst/>
                          <a:latin typeface="Arial" panose="020B0604020202020204" pitchFamily="34" charset="0"/>
                          <a:cs typeface="Arial" panose="020B0604020202020204" pitchFamily="34" charset="0"/>
                        </a:rPr>
                        <a:t>      74.92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14481">
                <a:tc>
                  <a:txBody>
                    <a:bodyPr/>
                    <a:lstStyle/>
                    <a:p>
                      <a:pPr algn="ctr" rtl="0" fontAlgn="t">
                        <a:buNone/>
                      </a:pPr>
                      <a:r>
                        <a:rPr lang="en-IN" sz="1600" b="1" i="0" u="none" strike="noStrike">
                          <a:solidFill>
                            <a:srgbClr val="0070C0"/>
                          </a:solidFill>
                          <a:effectLst/>
                          <a:latin typeface="Arial" panose="020B0604020202020204" pitchFamily="34" charset="0"/>
                        </a:rPr>
                        <a:t>Rental Business</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uNone/>
                      </a:pPr>
                      <a:r>
                        <a:rPr lang="en-IN" sz="1600" b="0" i="0" u="none" strike="noStrike">
                          <a:solidFill>
                            <a:schemeClr val="bg2">
                              <a:lumMod val="50000"/>
                            </a:schemeClr>
                          </a:solidFill>
                          <a:effectLst/>
                          <a:latin typeface="Arial" panose="020B0604020202020204" pitchFamily="34" charset="0"/>
                          <a:cs typeface="Arial" panose="020B0604020202020204" pitchFamily="34" charset="0"/>
                        </a:rPr>
                        <a:t>    230.06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uNone/>
                      </a:pPr>
                      <a:r>
                        <a:rPr lang="en-IN" sz="1600" b="0" i="0" u="none" strike="noStrike">
                          <a:solidFill>
                            <a:schemeClr val="bg2">
                              <a:lumMod val="50000"/>
                            </a:schemeClr>
                          </a:solidFill>
                          <a:effectLst/>
                          <a:latin typeface="Arial" panose="020B0604020202020204" pitchFamily="34" charset="0"/>
                          <a:cs typeface="Arial" panose="020B0604020202020204" pitchFamily="34" charset="0"/>
                        </a:rPr>
                        <a:t>      309.00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uNone/>
                      </a:pPr>
                      <a:r>
                        <a:rPr lang="en-IN" sz="1600" b="0" i="0" u="none" strike="noStrike" dirty="0">
                          <a:solidFill>
                            <a:schemeClr val="bg2">
                              <a:lumMod val="50000"/>
                            </a:schemeClr>
                          </a:solidFill>
                          <a:effectLst/>
                          <a:latin typeface="Arial" panose="020B0604020202020204" pitchFamily="34" charset="0"/>
                          <a:cs typeface="Arial" panose="020B0604020202020204" pitchFamily="34" charset="0"/>
                        </a:rPr>
                        <a:t>    389.64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uNone/>
                      </a:pPr>
                      <a:r>
                        <a:rPr lang="en-IN" sz="1600" b="0" i="0" u="none" strike="noStrike">
                          <a:solidFill>
                            <a:schemeClr val="bg2">
                              <a:lumMod val="50000"/>
                            </a:schemeClr>
                          </a:solidFill>
                          <a:effectLst/>
                          <a:latin typeface="Arial" panose="020B0604020202020204" pitchFamily="34" charset="0"/>
                          <a:cs typeface="Arial" panose="020B0604020202020204" pitchFamily="34" charset="0"/>
                        </a:rPr>
                        <a:t>    416.85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uNone/>
                      </a:pPr>
                      <a:r>
                        <a:rPr lang="en-IN" sz="1600" b="0" i="0" u="none" strike="noStrike">
                          <a:solidFill>
                            <a:schemeClr val="bg2">
                              <a:lumMod val="50000"/>
                            </a:schemeClr>
                          </a:solidFill>
                          <a:effectLst/>
                          <a:latin typeface="Arial" panose="020B0604020202020204" pitchFamily="34" charset="0"/>
                          <a:cs typeface="Arial" panose="020B0604020202020204" pitchFamily="34" charset="0"/>
                        </a:rPr>
                        <a:t>    473.97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14481">
                <a:tc>
                  <a:txBody>
                    <a:bodyPr/>
                    <a:lstStyle/>
                    <a:p>
                      <a:pPr algn="ctr" rtl="0" fontAlgn="t">
                        <a:buNone/>
                      </a:pPr>
                      <a:r>
                        <a:rPr lang="en-IN" sz="1600" b="1" i="0" u="none" strike="noStrike" dirty="0">
                          <a:solidFill>
                            <a:srgbClr val="0070C0"/>
                          </a:solidFill>
                          <a:effectLst/>
                          <a:latin typeface="Arial" panose="020B0604020202020204" pitchFamily="34" charset="0"/>
                        </a:rPr>
                        <a:t>External Projects Business (Net)</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uNone/>
                      </a:pPr>
                      <a:r>
                        <a:rPr lang="en-IN" sz="1600" b="0" i="0" u="none" strike="noStrike">
                          <a:solidFill>
                            <a:schemeClr val="bg2">
                              <a:lumMod val="50000"/>
                            </a:schemeClr>
                          </a:solidFill>
                          <a:effectLst/>
                          <a:latin typeface="Arial" panose="020B0604020202020204" pitchFamily="34" charset="0"/>
                          <a:cs typeface="Arial" panose="020B0604020202020204" pitchFamily="34" charset="0"/>
                        </a:rPr>
                        <a:t>    174.91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uNone/>
                      </a:pPr>
                      <a:r>
                        <a:rPr lang="en-IN" sz="1600" b="0" i="0" u="none" strike="noStrike">
                          <a:solidFill>
                            <a:schemeClr val="bg2">
                              <a:lumMod val="50000"/>
                            </a:schemeClr>
                          </a:solidFill>
                          <a:effectLst/>
                          <a:latin typeface="Arial" panose="020B0604020202020204" pitchFamily="34" charset="0"/>
                          <a:cs typeface="Arial" panose="020B0604020202020204" pitchFamily="34" charset="0"/>
                        </a:rPr>
                        <a:t>      183.29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uNone/>
                      </a:pPr>
                      <a:r>
                        <a:rPr lang="en-IN" sz="1600" b="0" i="0" u="none" strike="noStrike" dirty="0">
                          <a:solidFill>
                            <a:schemeClr val="bg2">
                              <a:lumMod val="50000"/>
                            </a:schemeClr>
                          </a:solidFill>
                          <a:effectLst/>
                          <a:latin typeface="Arial" panose="020B0604020202020204" pitchFamily="34" charset="0"/>
                          <a:cs typeface="Arial" panose="020B0604020202020204" pitchFamily="34" charset="0"/>
                        </a:rPr>
                        <a:t>    110.08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uNone/>
                      </a:pPr>
                      <a:r>
                        <a:rPr lang="en-IN" sz="1600" b="0" i="0" u="none" strike="noStrike">
                          <a:solidFill>
                            <a:schemeClr val="bg2">
                              <a:lumMod val="50000"/>
                            </a:schemeClr>
                          </a:solidFill>
                          <a:effectLst/>
                          <a:latin typeface="Arial" panose="020B0604020202020204" pitchFamily="34" charset="0"/>
                          <a:cs typeface="Arial" panose="020B0604020202020204" pitchFamily="34" charset="0"/>
                        </a:rPr>
                        <a:t>    108.56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uNone/>
                      </a:pPr>
                      <a:r>
                        <a:rPr lang="en-IN" sz="1600" b="0" i="0" u="none" strike="noStrike">
                          <a:solidFill>
                            <a:schemeClr val="bg2">
                              <a:lumMod val="50000"/>
                            </a:schemeClr>
                          </a:solidFill>
                          <a:effectLst/>
                          <a:latin typeface="Arial" panose="020B0604020202020204" pitchFamily="34" charset="0"/>
                          <a:cs typeface="Arial" panose="020B0604020202020204" pitchFamily="34" charset="0"/>
                        </a:rPr>
                        <a:t>    144.56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14481">
                <a:tc>
                  <a:txBody>
                    <a:bodyPr/>
                    <a:lstStyle/>
                    <a:p>
                      <a:pPr algn="ctr" rtl="0" fontAlgn="t">
                        <a:buNone/>
                      </a:pPr>
                      <a:r>
                        <a:rPr lang="en-IN" sz="1600" b="1" i="0" u="none" strike="noStrike" dirty="0">
                          <a:solidFill>
                            <a:srgbClr val="0070C0"/>
                          </a:solidFill>
                          <a:effectLst/>
                          <a:latin typeface="Arial" panose="020B0604020202020204" pitchFamily="34" charset="0"/>
                        </a:rPr>
                        <a:t>Consultancy Business (Net)</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uNone/>
                      </a:pPr>
                      <a:r>
                        <a:rPr lang="en-IN" sz="1600" b="0" i="0" u="none" strike="noStrike">
                          <a:solidFill>
                            <a:schemeClr val="bg2">
                              <a:lumMod val="50000"/>
                            </a:schemeClr>
                          </a:solidFill>
                          <a:effectLst/>
                          <a:latin typeface="Arial" panose="020B0604020202020204" pitchFamily="34" charset="0"/>
                          <a:cs typeface="Arial" panose="020B0604020202020204" pitchFamily="34" charset="0"/>
                        </a:rPr>
                        <a:t>      29.48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uNone/>
                      </a:pPr>
                      <a:r>
                        <a:rPr lang="en-IN" sz="1600" b="0" i="0" u="none" strike="noStrike">
                          <a:solidFill>
                            <a:schemeClr val="bg2">
                              <a:lumMod val="50000"/>
                            </a:schemeClr>
                          </a:solidFill>
                          <a:effectLst/>
                          <a:latin typeface="Arial" panose="020B0604020202020204" pitchFamily="34" charset="0"/>
                          <a:cs typeface="Arial" panose="020B0604020202020204" pitchFamily="34" charset="0"/>
                        </a:rPr>
                        <a:t>        18.73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uNone/>
                      </a:pPr>
                      <a:r>
                        <a:rPr lang="en-IN" sz="1600" b="0" i="0" u="none" strike="noStrike" dirty="0">
                          <a:solidFill>
                            <a:schemeClr val="bg2">
                              <a:lumMod val="50000"/>
                            </a:schemeClr>
                          </a:solidFill>
                          <a:effectLst/>
                          <a:latin typeface="Arial" panose="020B0604020202020204" pitchFamily="34" charset="0"/>
                          <a:cs typeface="Arial" panose="020B0604020202020204" pitchFamily="34" charset="0"/>
                        </a:rPr>
                        <a:t>      32.07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uNone/>
                      </a:pPr>
                      <a:r>
                        <a:rPr lang="en-IN" sz="1600" b="0" i="0" u="none" strike="noStrike">
                          <a:solidFill>
                            <a:schemeClr val="bg2">
                              <a:lumMod val="50000"/>
                            </a:schemeClr>
                          </a:solidFill>
                          <a:effectLst/>
                          <a:latin typeface="Arial" panose="020B0604020202020204" pitchFamily="34" charset="0"/>
                          <a:cs typeface="Arial" panose="020B0604020202020204" pitchFamily="34" charset="0"/>
                        </a:rPr>
                        <a:t>      40.73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uNone/>
                      </a:pPr>
                      <a:r>
                        <a:rPr lang="en-IN" sz="1600" b="0" i="0" u="none" strike="noStrike">
                          <a:solidFill>
                            <a:schemeClr val="bg2">
                              <a:lumMod val="50000"/>
                            </a:schemeClr>
                          </a:solidFill>
                          <a:effectLst/>
                          <a:latin typeface="Arial" panose="020B0604020202020204" pitchFamily="34" charset="0"/>
                          <a:cs typeface="Arial" panose="020B0604020202020204" pitchFamily="34" charset="0"/>
                        </a:rPr>
                        <a:t>      35.98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7241">
                <a:tc>
                  <a:txBody>
                    <a:bodyPr/>
                    <a:lstStyle/>
                    <a:p>
                      <a:pPr algn="ctr" rtl="0" fontAlgn="t">
                        <a:buNone/>
                      </a:pPr>
                      <a:r>
                        <a:rPr lang="en-IN" sz="1600" b="1" i="0" u="none" strike="noStrike" dirty="0">
                          <a:solidFill>
                            <a:srgbClr val="0070C0"/>
                          </a:solidFill>
                          <a:effectLst/>
                          <a:latin typeface="Arial" panose="020B0604020202020204" pitchFamily="34" charset="0"/>
                        </a:rPr>
                        <a:t>Total</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uNone/>
                      </a:pPr>
                      <a:r>
                        <a:rPr lang="en-IN" sz="1600" b="1" i="0" u="none" strike="noStrike" dirty="0">
                          <a:solidFill>
                            <a:schemeClr val="bg2">
                              <a:lumMod val="50000"/>
                            </a:schemeClr>
                          </a:solidFill>
                          <a:effectLst/>
                          <a:latin typeface="Arial" panose="020B0604020202020204" pitchFamily="34" charset="0"/>
                          <a:cs typeface="Arial" panose="020B0604020202020204" pitchFamily="34" charset="0"/>
                        </a:rPr>
                        <a:t>    534.85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uNone/>
                      </a:pPr>
                      <a:r>
                        <a:rPr lang="en-IN" sz="1600" b="1" i="0" u="none" strike="noStrike" dirty="0">
                          <a:solidFill>
                            <a:schemeClr val="bg2">
                              <a:lumMod val="50000"/>
                            </a:schemeClr>
                          </a:solidFill>
                          <a:effectLst/>
                          <a:latin typeface="Arial" panose="020B0604020202020204" pitchFamily="34" charset="0"/>
                          <a:cs typeface="Arial" panose="020B0604020202020204" pitchFamily="34" charset="0"/>
                        </a:rPr>
                        <a:t>      695.06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uNone/>
                      </a:pPr>
                      <a:r>
                        <a:rPr lang="en-IN" sz="1600" b="1" i="0" u="none" strike="noStrike" dirty="0">
                          <a:solidFill>
                            <a:schemeClr val="bg2">
                              <a:lumMod val="50000"/>
                            </a:schemeClr>
                          </a:solidFill>
                          <a:effectLst/>
                          <a:latin typeface="Arial" panose="020B0604020202020204" pitchFamily="34" charset="0"/>
                          <a:cs typeface="Arial" panose="020B0604020202020204" pitchFamily="34" charset="0"/>
                        </a:rPr>
                        <a:t>    833.82</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uNone/>
                      </a:pPr>
                      <a:r>
                        <a:rPr lang="en-IN" sz="1600" b="1" i="0" u="none" strike="noStrike" dirty="0">
                          <a:solidFill>
                            <a:schemeClr val="bg2">
                              <a:lumMod val="50000"/>
                            </a:schemeClr>
                          </a:solidFill>
                          <a:effectLst/>
                          <a:latin typeface="Arial" panose="020B0604020202020204" pitchFamily="34" charset="0"/>
                          <a:cs typeface="Arial" panose="020B0604020202020204" pitchFamily="34" charset="0"/>
                        </a:rPr>
                        <a:t>    876.44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uNone/>
                      </a:pPr>
                      <a:r>
                        <a:rPr lang="en-IN" sz="1600" b="1" i="0" u="none" strike="noStrike" dirty="0">
                          <a:solidFill>
                            <a:schemeClr val="bg2">
                              <a:lumMod val="50000"/>
                            </a:schemeClr>
                          </a:solidFill>
                          <a:effectLst/>
                          <a:latin typeface="Arial" panose="020B0604020202020204" pitchFamily="34" charset="0"/>
                          <a:cs typeface="Arial" panose="020B0604020202020204" pitchFamily="34" charset="0"/>
                        </a:rPr>
                        <a:t> 1,029.76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Rectangle 2">
            <a:extLst>
              <a:ext uri="{FF2B5EF4-FFF2-40B4-BE49-F238E27FC236}">
                <a16:creationId xmlns:a16="http://schemas.microsoft.com/office/drawing/2014/main" id="{DC13EFFD-A717-754D-F194-D926D5775767}"/>
              </a:ext>
            </a:extLst>
          </p:cNvPr>
          <p:cNvSpPr/>
          <p:nvPr/>
        </p:nvSpPr>
        <p:spPr>
          <a:xfrm>
            <a:off x="7315200" y="1524000"/>
            <a:ext cx="1425828" cy="304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bg2">
                    <a:lumMod val="50000"/>
                  </a:schemeClr>
                </a:solidFill>
              </a:rPr>
              <a:t>Rs. In Crore</a:t>
            </a:r>
            <a:endParaRPr lang="en-IN" dirty="0">
              <a:solidFill>
                <a:schemeClr val="bg2">
                  <a:lumMod val="50000"/>
                </a:schemeClr>
              </a:solidFill>
            </a:endParaRPr>
          </a:p>
        </p:txBody>
      </p:sp>
      <p:sp>
        <p:nvSpPr>
          <p:cNvPr id="4" name="Slide Number Placeholder 3">
            <a:extLst>
              <a:ext uri="{FF2B5EF4-FFF2-40B4-BE49-F238E27FC236}">
                <a16:creationId xmlns:a16="http://schemas.microsoft.com/office/drawing/2014/main" id="{815E83A8-5E8D-5171-82A1-98DA818DC77E}"/>
              </a:ext>
            </a:extLst>
          </p:cNvPr>
          <p:cNvSpPr>
            <a:spLocks noGrp="1"/>
          </p:cNvSpPr>
          <p:nvPr>
            <p:ph type="sldNum" sz="quarter" idx="12"/>
          </p:nvPr>
        </p:nvSpPr>
        <p:spPr>
          <a:xfrm>
            <a:off x="4361688" y="1026372"/>
            <a:ext cx="457200" cy="441325"/>
          </a:xfrm>
        </p:spPr>
        <p:txBody>
          <a:bodyPr/>
          <a:lstStyle/>
          <a:p>
            <a:r>
              <a:rPr lang="en-GB" dirty="0"/>
              <a:t>3</a:t>
            </a:r>
            <a:endParaRPr lang="en-GB" noProof="0" dirty="0"/>
          </a:p>
        </p:txBody>
      </p:sp>
    </p:spTree>
    <p:extLst>
      <p:ext uri="{BB962C8B-B14F-4D97-AF65-F5344CB8AC3E}">
        <p14:creationId xmlns:p14="http://schemas.microsoft.com/office/powerpoint/2010/main" val="1063417570"/>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en-IN" sz="3000" b="1" i="0" u="none" strike="noStrike" kern="1200" cap="none" spc="0" normalizeH="0" baseline="0" noProof="0" dirty="0">
                <a:ln>
                  <a:noFill/>
                </a:ln>
                <a:solidFill>
                  <a:schemeClr val="bg2">
                    <a:lumMod val="50000"/>
                  </a:schemeClr>
                </a:solidFill>
                <a:effectLst/>
                <a:uLnTx/>
                <a:uFillTx/>
                <a:latin typeface="Georgia"/>
                <a:ea typeface="+mj-ea"/>
                <a:cs typeface="+mj-cs"/>
              </a:rPr>
              <a:t>Types of Advertisement</a:t>
            </a:r>
            <a:endParaRPr lang="en-IN" sz="3000" b="1" dirty="0">
              <a:solidFill>
                <a:schemeClr val="bg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01752" y="1527048"/>
            <a:ext cx="8503920" cy="4949952"/>
          </a:xfrm>
        </p:spPr>
        <p:txBody>
          <a:bodyPr>
            <a:normAutofit fontScale="92500" lnSpcReduction="20000"/>
          </a:bodyPr>
          <a:lstStyle/>
          <a:p>
            <a:pPr marL="342900" lvl="0" indent="-342900" algn="just">
              <a:lnSpc>
                <a:spcPct val="115000"/>
              </a:lnSpc>
              <a:buFont typeface="+mj-lt"/>
              <a:buAutoNum type="arabicPeriod"/>
            </a:pPr>
            <a:r>
              <a:rPr lang="en-US" sz="2400" b="1" dirty="0">
                <a:solidFill>
                  <a:srgbClr val="0070C0"/>
                </a:solidFill>
                <a:latin typeface="Arial" panose="020B0604020202020204" pitchFamily="34" charset="0"/>
                <a:ea typeface="Times New Roman" panose="02020603050405020304" pitchFamily="18" charset="0"/>
                <a:cs typeface="Arial" panose="020B0604020202020204" pitchFamily="34" charset="0"/>
              </a:rPr>
              <a:t>Indoor Advertisement</a:t>
            </a:r>
            <a:r>
              <a:rPr lang="en-US" sz="2400" dirty="0">
                <a:solidFill>
                  <a:srgbClr val="0070C0"/>
                </a:solidFill>
                <a:latin typeface="Arial" panose="020B0604020202020204" pitchFamily="34" charset="0"/>
                <a:ea typeface="Times New Roman" panose="02020603050405020304" pitchFamily="18" charset="0"/>
                <a:cs typeface="Arial" panose="020B0604020202020204" pitchFamily="34" charset="0"/>
              </a:rPr>
              <a:t> – within stations, includes digital screens, LED panels, staircases, platforms, kiosks, etc. (License: 9+6 years).</a:t>
            </a:r>
          </a:p>
          <a:p>
            <a:pPr marL="342900" lvl="0" indent="-342900" algn="just">
              <a:lnSpc>
                <a:spcPct val="115000"/>
              </a:lnSpc>
              <a:buFont typeface="+mj-lt"/>
              <a:buAutoNum type="arabicPeriod"/>
            </a:pPr>
            <a:r>
              <a:rPr lang="en-US" sz="2400" b="1" dirty="0">
                <a:solidFill>
                  <a:srgbClr val="0070C0"/>
                </a:solidFill>
                <a:latin typeface="Arial" panose="020B0604020202020204" pitchFamily="34" charset="0"/>
                <a:ea typeface="Times New Roman" panose="02020603050405020304" pitchFamily="18" charset="0"/>
                <a:cs typeface="Arial" panose="020B0604020202020204" pitchFamily="34" charset="0"/>
              </a:rPr>
              <a:t>Outdoor Advertisement</a:t>
            </a:r>
            <a:r>
              <a:rPr lang="en-US" sz="2400" dirty="0">
                <a:solidFill>
                  <a:srgbClr val="0070C0"/>
                </a:solidFill>
                <a:latin typeface="Arial" panose="020B0604020202020204" pitchFamily="34" charset="0"/>
                <a:ea typeface="Times New Roman" panose="02020603050405020304" pitchFamily="18" charset="0"/>
                <a:cs typeface="Arial" panose="020B0604020202020204" pitchFamily="34" charset="0"/>
              </a:rPr>
              <a:t> – covers station façades, piers, viaducts, and external areas (License: 3+2 years).</a:t>
            </a:r>
          </a:p>
          <a:p>
            <a:pPr marL="342900" lvl="0" indent="-342900" algn="just">
              <a:lnSpc>
                <a:spcPct val="115000"/>
              </a:lnSpc>
              <a:buFont typeface="+mj-lt"/>
              <a:buAutoNum type="arabicPeriod"/>
            </a:pPr>
            <a:r>
              <a:rPr lang="en-US" sz="2400" b="1" dirty="0">
                <a:solidFill>
                  <a:srgbClr val="0070C0"/>
                </a:solidFill>
                <a:latin typeface="Arial" panose="020B0604020202020204" pitchFamily="34" charset="0"/>
                <a:ea typeface="Times New Roman" panose="02020603050405020304" pitchFamily="18" charset="0"/>
                <a:cs typeface="Arial" panose="020B0604020202020204" pitchFamily="34" charset="0"/>
              </a:rPr>
              <a:t>Train Advertisement &amp; Wrapping</a:t>
            </a:r>
            <a:r>
              <a:rPr lang="en-US" sz="2400" dirty="0">
                <a:solidFill>
                  <a:srgbClr val="0070C0"/>
                </a:solidFill>
                <a:latin typeface="Arial" panose="020B0604020202020204" pitchFamily="34" charset="0"/>
                <a:ea typeface="Times New Roman" panose="02020603050405020304" pitchFamily="18" charset="0"/>
                <a:cs typeface="Arial" panose="020B0604020202020204" pitchFamily="34" charset="0"/>
              </a:rPr>
              <a:t> – includes static/digital ads, exterior wraps (License: 9+6 years).</a:t>
            </a:r>
          </a:p>
          <a:p>
            <a:pPr marL="342900" lvl="0" indent="-342900" algn="just">
              <a:lnSpc>
                <a:spcPct val="115000"/>
              </a:lnSpc>
              <a:buFont typeface="+mj-lt"/>
              <a:buAutoNum type="arabicPeriod"/>
            </a:pPr>
            <a:r>
              <a:rPr lang="en-US" sz="2400" b="1" dirty="0">
                <a:solidFill>
                  <a:srgbClr val="0070C0"/>
                </a:solidFill>
                <a:latin typeface="Arial" panose="020B0604020202020204" pitchFamily="34" charset="0"/>
                <a:ea typeface="Times New Roman" panose="02020603050405020304" pitchFamily="18" charset="0"/>
                <a:cs typeface="Arial" panose="020B0604020202020204" pitchFamily="34" charset="0"/>
              </a:rPr>
              <a:t>Audio Advertisement</a:t>
            </a:r>
            <a:r>
              <a:rPr lang="en-US" sz="2400" dirty="0">
                <a:solidFill>
                  <a:srgbClr val="0070C0"/>
                </a:solidFill>
                <a:latin typeface="Arial" panose="020B0604020202020204" pitchFamily="34" charset="0"/>
                <a:ea typeface="Times New Roman" panose="02020603050405020304" pitchFamily="18" charset="0"/>
                <a:cs typeface="Arial" panose="020B0604020202020204" pitchFamily="34" charset="0"/>
              </a:rPr>
              <a:t> – limited duration audio ads in trains/stations (License: 9+6 years).</a:t>
            </a:r>
          </a:p>
          <a:p>
            <a:pPr marL="342900" lvl="0" indent="-342900" algn="just">
              <a:lnSpc>
                <a:spcPct val="115000"/>
              </a:lnSpc>
              <a:buFont typeface="+mj-lt"/>
              <a:buAutoNum type="arabicPeriod"/>
            </a:pPr>
            <a:r>
              <a:rPr lang="en-US" sz="2400" b="1" dirty="0">
                <a:solidFill>
                  <a:srgbClr val="0070C0"/>
                </a:solidFill>
                <a:latin typeface="Arial" panose="020B0604020202020204" pitchFamily="34" charset="0"/>
                <a:ea typeface="Times New Roman" panose="02020603050405020304" pitchFamily="18" charset="0"/>
                <a:cs typeface="Arial" panose="020B0604020202020204" pitchFamily="34" charset="0"/>
              </a:rPr>
              <a:t>Digital Platforms</a:t>
            </a:r>
            <a:r>
              <a:rPr lang="en-US" sz="2400" dirty="0">
                <a:solidFill>
                  <a:srgbClr val="0070C0"/>
                </a:solidFill>
                <a:latin typeface="Arial" panose="020B0604020202020204" pitchFamily="34" charset="0"/>
                <a:ea typeface="Times New Roman" panose="02020603050405020304" pitchFamily="18" charset="0"/>
                <a:cs typeface="Arial" panose="020B0604020202020204" pitchFamily="34" charset="0"/>
              </a:rPr>
              <a:t> – includes DMRC website, app, WhatsApp QR ticketing, smart lockers.</a:t>
            </a:r>
          </a:p>
          <a:p>
            <a:pPr marL="342900" lvl="0" indent="-342900" algn="just">
              <a:lnSpc>
                <a:spcPct val="115000"/>
              </a:lnSpc>
              <a:buFont typeface="+mj-lt"/>
              <a:buAutoNum type="arabicPeriod"/>
            </a:pPr>
            <a:r>
              <a:rPr lang="en-US" sz="2400" b="1" dirty="0">
                <a:solidFill>
                  <a:srgbClr val="0070C0"/>
                </a:solidFill>
                <a:latin typeface="Arial" panose="020B0604020202020204" pitchFamily="34" charset="0"/>
                <a:ea typeface="Times New Roman" panose="02020603050405020304" pitchFamily="18" charset="0"/>
                <a:cs typeface="Arial" panose="020B0604020202020204" pitchFamily="34" charset="0"/>
              </a:rPr>
              <a:t>Promotional Events</a:t>
            </a:r>
            <a:r>
              <a:rPr lang="en-US" sz="2400" dirty="0">
                <a:solidFill>
                  <a:srgbClr val="0070C0"/>
                </a:solidFill>
                <a:latin typeface="Arial" panose="020B0604020202020204" pitchFamily="34" charset="0"/>
                <a:ea typeface="Times New Roman" panose="02020603050405020304" pitchFamily="18" charset="0"/>
                <a:cs typeface="Arial" panose="020B0604020202020204" pitchFamily="34" charset="0"/>
              </a:rPr>
              <a:t> – short-term stalls, kiosks, events at stations.</a:t>
            </a:r>
            <a:endParaRPr lang="en-US" sz="2400" dirty="0">
              <a:solidFill>
                <a:srgbClr val="0070C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86C7032-1005-F67F-391F-6CF0029045B6}"/>
              </a:ext>
            </a:extLst>
          </p:cNvPr>
          <p:cNvSpPr>
            <a:spLocks noGrp="1"/>
          </p:cNvSpPr>
          <p:nvPr>
            <p:ph type="sldNum" sz="quarter" idx="12"/>
          </p:nvPr>
        </p:nvSpPr>
        <p:spPr>
          <a:xfrm>
            <a:off x="4361688" y="1026372"/>
            <a:ext cx="457200" cy="441325"/>
          </a:xfrm>
        </p:spPr>
        <p:txBody>
          <a:bodyPr/>
          <a:lstStyle/>
          <a:p>
            <a:r>
              <a:rPr lang="en-GB" dirty="0"/>
              <a:t>4</a:t>
            </a:r>
            <a:endParaRPr lang="en-GB" noProof="0" dirty="0"/>
          </a:p>
        </p:txBody>
      </p:sp>
    </p:spTree>
    <p:extLst>
      <p:ext uri="{BB962C8B-B14F-4D97-AF65-F5344CB8AC3E}">
        <p14:creationId xmlns:p14="http://schemas.microsoft.com/office/powerpoint/2010/main" val="19615386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rmAutofit/>
          </a:bodyPr>
          <a:lstStyle/>
          <a:p>
            <a:r>
              <a:rPr lang="en-IN" sz="4000" b="1" dirty="0">
                <a:solidFill>
                  <a:schemeClr val="tx2">
                    <a:lumMod val="75000"/>
                  </a:schemeClr>
                </a:solidFill>
                <a:effectLst>
                  <a:outerShdw blurRad="38100" dist="38100" dir="2700000" algn="tl">
                    <a:srgbClr val="000000">
                      <a:alpha val="43137"/>
                    </a:srgbClr>
                  </a:outerShdw>
                </a:effectLst>
                <a:cs typeface="Arial" panose="020B0604020202020204" pitchFamily="34" charset="0"/>
              </a:rPr>
              <a:t>Station Co-branding </a:t>
            </a:r>
            <a:endParaRPr lang="en-IN" sz="4000" b="1" dirty="0">
              <a:solidFill>
                <a:schemeClr val="tx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01752" y="1527048"/>
            <a:ext cx="8503920" cy="4949952"/>
          </a:xfrm>
        </p:spPr>
        <p:txBody>
          <a:bodyPr>
            <a:normAutofit/>
          </a:bodyPr>
          <a:lstStyle/>
          <a:p>
            <a:pPr marL="0" indent="0" algn="just">
              <a:buNone/>
            </a:pPr>
            <a:r>
              <a:rPr lang="en-US" sz="2000" dirty="0">
                <a:solidFill>
                  <a:srgbClr val="0070C0"/>
                </a:solidFill>
                <a:latin typeface="Arial" panose="020B0604020202020204" pitchFamily="34" charset="0"/>
                <a:ea typeface="Times New Roman" panose="02020603050405020304" pitchFamily="18" charset="0"/>
              </a:rPr>
              <a:t>Station Co-Branding involves granting the right to prefix or suffix a brand name and logo (as approved by DMRC) with the name of a metro station. The rights also include the use of station </a:t>
            </a:r>
            <a:r>
              <a:rPr lang="en-US" sz="2000" dirty="0" err="1">
                <a:solidFill>
                  <a:srgbClr val="0070C0"/>
                </a:solidFill>
                <a:latin typeface="Arial" panose="020B0604020202020204" pitchFamily="34" charset="0"/>
                <a:ea typeface="Times New Roman" panose="02020603050405020304" pitchFamily="18" charset="0"/>
              </a:rPr>
              <a:t>colouring</a:t>
            </a:r>
            <a:r>
              <a:rPr lang="en-US" sz="2000" dirty="0">
                <a:solidFill>
                  <a:srgbClr val="0070C0"/>
                </a:solidFill>
                <a:latin typeface="Arial" panose="020B0604020202020204" pitchFamily="34" charset="0"/>
                <a:ea typeface="Times New Roman" panose="02020603050405020304" pitchFamily="18" charset="0"/>
              </a:rPr>
              <a:t>, interior/exterior themes.</a:t>
            </a:r>
          </a:p>
          <a:p>
            <a:pPr marL="0" indent="0" algn="just">
              <a:buNone/>
            </a:pPr>
            <a:r>
              <a:rPr lang="en-US" sz="2000" dirty="0">
                <a:solidFill>
                  <a:srgbClr val="0070C0"/>
                </a:solidFill>
                <a:latin typeface="Arial" panose="020B0604020202020204" pitchFamily="34" charset="0"/>
                <a:ea typeface="Times New Roman" panose="02020603050405020304" pitchFamily="18" charset="0"/>
              </a:rPr>
              <a:t>Out of 226 metro stations (excluding 40 stations of </a:t>
            </a:r>
            <a:r>
              <a:rPr lang="en-US" sz="2000" dirty="0" err="1">
                <a:solidFill>
                  <a:srgbClr val="0070C0"/>
                </a:solidFill>
                <a:latin typeface="Arial" panose="020B0604020202020204" pitchFamily="34" charset="0"/>
                <a:ea typeface="Times New Roman" panose="02020603050405020304" pitchFamily="18" charset="0"/>
              </a:rPr>
              <a:t>RMGL</a:t>
            </a:r>
            <a:r>
              <a:rPr lang="en-US" sz="2000" dirty="0">
                <a:solidFill>
                  <a:srgbClr val="0070C0"/>
                </a:solidFill>
                <a:latin typeface="Arial" panose="020B0604020202020204" pitchFamily="34" charset="0"/>
                <a:ea typeface="Times New Roman" panose="02020603050405020304" pitchFamily="18" charset="0"/>
              </a:rPr>
              <a:t>, Aqua Line, </a:t>
            </a:r>
            <a:r>
              <a:rPr lang="en-US" sz="2000" dirty="0" err="1">
                <a:solidFill>
                  <a:srgbClr val="0070C0"/>
                </a:solidFill>
                <a:latin typeface="Arial" panose="020B0604020202020204" pitchFamily="34" charset="0"/>
                <a:ea typeface="Times New Roman" panose="02020603050405020304" pitchFamily="18" charset="0"/>
              </a:rPr>
              <a:t>AEL</a:t>
            </a:r>
            <a:r>
              <a:rPr lang="en-US" sz="2000" dirty="0">
                <a:solidFill>
                  <a:srgbClr val="0070C0"/>
                </a:solidFill>
                <a:latin typeface="Arial" panose="020B0604020202020204" pitchFamily="34" charset="0"/>
                <a:ea typeface="Times New Roman" panose="02020603050405020304" pitchFamily="18" charset="0"/>
              </a:rPr>
              <a:t>, and 23 stations located in historical, cantonment areas, or named after famous personalities), a total of 79 stations have already been allotted.  </a:t>
            </a:r>
          </a:p>
          <a:p>
            <a:pPr marL="0" indent="0" algn="just">
              <a:buNone/>
            </a:pPr>
            <a:r>
              <a:rPr lang="en-US" sz="2000" b="1" dirty="0">
                <a:solidFill>
                  <a:srgbClr val="0070C0"/>
                </a:solidFill>
                <a:latin typeface="Arial" panose="020B0604020202020204" pitchFamily="34" charset="0"/>
                <a:ea typeface="Times New Roman" panose="02020603050405020304" pitchFamily="18" charset="0"/>
              </a:rPr>
              <a:t>Avg. annual revenue per station is Rs. 75.82 Lakh.</a:t>
            </a:r>
          </a:p>
        </p:txBody>
      </p:sp>
      <p:pic>
        <p:nvPicPr>
          <p:cNvPr id="4" name="Picture 2">
            <a:extLst>
              <a:ext uri="{FF2B5EF4-FFF2-40B4-BE49-F238E27FC236}">
                <a16:creationId xmlns:a16="http://schemas.microsoft.com/office/drawing/2014/main" id="{433F6D31-9898-4CCD-9E09-48AF579D5E58}"/>
              </a:ext>
            </a:extLst>
          </p:cNvPr>
          <p:cNvPicPr>
            <a:picLocks noChangeAspect="1" noChangeArrowheads="1"/>
          </p:cNvPicPr>
          <p:nvPr/>
        </p:nvPicPr>
        <p:blipFill>
          <a:blip r:embed="rId2" cstate="print">
            <a:lum bright="10000" contrast="30000"/>
          </a:blip>
          <a:srcRect/>
          <a:stretch>
            <a:fillRect/>
          </a:stretch>
        </p:blipFill>
        <p:spPr bwMode="auto">
          <a:xfrm>
            <a:off x="341376" y="4724400"/>
            <a:ext cx="8424672" cy="1905000"/>
          </a:xfrm>
          <a:prstGeom prst="rect">
            <a:avLst/>
          </a:prstGeom>
          <a:noFill/>
          <a:ln w="9525">
            <a:noFill/>
            <a:miter lim="800000"/>
            <a:headEnd/>
            <a:tailEnd/>
          </a:ln>
          <a:effectLst>
            <a:softEdge rad="177800"/>
          </a:effectLst>
        </p:spPr>
      </p:pic>
      <p:sp>
        <p:nvSpPr>
          <p:cNvPr id="5" name="Slide Number Placeholder 3">
            <a:extLst>
              <a:ext uri="{FF2B5EF4-FFF2-40B4-BE49-F238E27FC236}">
                <a16:creationId xmlns:a16="http://schemas.microsoft.com/office/drawing/2014/main" id="{F6821C60-233D-6618-E659-32F153EBFEE7}"/>
              </a:ext>
            </a:extLst>
          </p:cNvPr>
          <p:cNvSpPr>
            <a:spLocks noGrp="1"/>
          </p:cNvSpPr>
          <p:nvPr>
            <p:ph type="sldNum" sz="quarter" idx="12"/>
          </p:nvPr>
        </p:nvSpPr>
        <p:spPr>
          <a:xfrm>
            <a:off x="4361688" y="1026372"/>
            <a:ext cx="457200" cy="441325"/>
          </a:xfrm>
        </p:spPr>
        <p:txBody>
          <a:bodyPr/>
          <a:lstStyle/>
          <a:p>
            <a:r>
              <a:rPr lang="en-GB" dirty="0"/>
              <a:t>5</a:t>
            </a:r>
            <a:endParaRPr lang="en-GB" noProof="0" dirty="0"/>
          </a:p>
        </p:txBody>
      </p:sp>
    </p:spTree>
    <p:extLst>
      <p:ext uri="{BB962C8B-B14F-4D97-AF65-F5344CB8AC3E}">
        <p14:creationId xmlns:p14="http://schemas.microsoft.com/office/powerpoint/2010/main" val="11036338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ackground"/>
          <p:cNvPicPr>
            <a:picLocks noChangeAspect="1" noChangeArrowheads="1"/>
          </p:cNvPicPr>
          <p:nvPr/>
        </p:nvPicPr>
        <p:blipFill>
          <a:blip r:embed="rId3" cstate="print">
            <a:lum bright="70000" contrast="-70000"/>
          </a:blip>
          <a:srcRect/>
          <a:stretch>
            <a:fillRect/>
          </a:stretch>
        </p:blipFill>
        <p:spPr bwMode="auto">
          <a:xfrm>
            <a:off x="0" y="0"/>
            <a:ext cx="9143999" cy="6858000"/>
          </a:xfrm>
          <a:prstGeom prst="rect">
            <a:avLst/>
          </a:prstGeom>
          <a:noFill/>
          <a:ln w="9525">
            <a:noFill/>
            <a:miter lim="800000"/>
            <a:headEnd/>
            <a:tailEnd/>
          </a:ln>
        </p:spPr>
      </p:pic>
      <p:sp>
        <p:nvSpPr>
          <p:cNvPr id="6" name="Title 1"/>
          <p:cNvSpPr>
            <a:spLocks noGrp="1"/>
          </p:cNvSpPr>
          <p:nvPr>
            <p:ph type="title"/>
          </p:nvPr>
        </p:nvSpPr>
        <p:spPr>
          <a:xfrm>
            <a:off x="-214346" y="0"/>
            <a:ext cx="9144000" cy="714380"/>
          </a:xfrm>
        </p:spPr>
        <p:txBody>
          <a:bodyPr>
            <a:noAutofit/>
          </a:bodyPr>
          <a:lstStyle/>
          <a:p>
            <a:r>
              <a:rPr lang="en-GB" sz="4000" dirty="0">
                <a:solidFill>
                  <a:schemeClr val="tx1"/>
                </a:solidFill>
                <a:effectLst>
                  <a:outerShdw blurRad="38100" dist="38100" dir="2700000" algn="tl">
                    <a:srgbClr val="000000">
                      <a:alpha val="43137"/>
                    </a:srgbClr>
                  </a:outerShdw>
                </a:effectLst>
                <a:latin typeface="Century Gothic" pitchFamily="34" charset="0"/>
                <a:ea typeface="+mn-ea"/>
                <a:cs typeface="Times New Roman" pitchFamily="18" charset="0"/>
              </a:rPr>
              <a:t>     </a:t>
            </a:r>
            <a:r>
              <a:rPr lang="en-GB" sz="3200" b="1" dirty="0">
                <a:solidFill>
                  <a:srgbClr val="00B05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DMRC Momentum 2.0: Revenue Streams</a:t>
            </a:r>
            <a:endParaRPr lang="en-US" sz="4000" b="1" dirty="0">
              <a:solidFill>
                <a:srgbClr val="00B05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sp>
        <p:nvSpPr>
          <p:cNvPr id="10" name="Content Placeholder 2"/>
          <p:cNvSpPr>
            <a:spLocks noGrp="1"/>
          </p:cNvSpPr>
          <p:nvPr>
            <p:ph sz="half" idx="1"/>
          </p:nvPr>
        </p:nvSpPr>
        <p:spPr>
          <a:xfrm>
            <a:off x="214282" y="714356"/>
            <a:ext cx="8472518" cy="5715040"/>
          </a:xfrm>
        </p:spPr>
        <p:txBody>
          <a:bodyPr>
            <a:noAutofit/>
          </a:bodyPr>
          <a:lstStyle/>
          <a:p>
            <a:pPr marL="594360" lvl="2" indent="0" algn="just">
              <a:buNone/>
            </a:pPr>
            <a:endParaRPr lang="en-US" sz="1800" dirty="0">
              <a:solidFill>
                <a:srgbClr val="0070C0"/>
              </a:solidFill>
              <a:latin typeface="Arial" panose="020B0604020202020204" pitchFamily="34" charset="0"/>
              <a:cs typeface="Arial" panose="020B0604020202020204" pitchFamily="34" charset="0"/>
            </a:endParaRPr>
          </a:p>
          <a:p>
            <a:pPr marL="594360" lvl="2" indent="0" algn="just">
              <a:buNone/>
            </a:pPr>
            <a:r>
              <a:rPr lang="en-US" sz="1800" dirty="0">
                <a:solidFill>
                  <a:srgbClr val="0070C0"/>
                </a:solidFill>
                <a:latin typeface="Arial" panose="020B0604020202020204" pitchFamily="34" charset="0"/>
                <a:cs typeface="Arial" panose="020B0604020202020204" pitchFamily="34" charset="0"/>
              </a:rPr>
              <a:t>The mobile-based App offers services such as Smart Locker Booking </a:t>
            </a:r>
            <a:r>
              <a:rPr lang="en-US" sz="1800" b="1" dirty="0">
                <a:solidFill>
                  <a:srgbClr val="0070C0"/>
                </a:solidFill>
                <a:latin typeface="Arial" panose="020B0604020202020204" pitchFamily="34" charset="0"/>
                <a:cs typeface="Arial" panose="020B0604020202020204" pitchFamily="34" charset="0"/>
              </a:rPr>
              <a:t>(Approx. 20,000 smart locker available in DMRC network),</a:t>
            </a:r>
            <a:r>
              <a:rPr lang="en-US" sz="1800" dirty="0">
                <a:solidFill>
                  <a:srgbClr val="0070C0"/>
                </a:solidFill>
                <a:latin typeface="Arial" panose="020B0604020202020204" pitchFamily="34" charset="0"/>
                <a:cs typeface="Arial" panose="020B0604020202020204" pitchFamily="34" charset="0"/>
              </a:rPr>
              <a:t>courier dispatch, e-commerce deliveries, utility bill payments, </a:t>
            </a:r>
            <a:r>
              <a:rPr lang="en-US" sz="1800" dirty="0" err="1">
                <a:solidFill>
                  <a:srgbClr val="0070C0"/>
                </a:solidFill>
                <a:latin typeface="Arial" panose="020B0604020202020204" pitchFamily="34" charset="0"/>
                <a:cs typeface="Arial" panose="020B0604020202020204" pitchFamily="34" charset="0"/>
              </a:rPr>
              <a:t>LMC</a:t>
            </a:r>
            <a:r>
              <a:rPr lang="en-US" sz="1800" dirty="0">
                <a:solidFill>
                  <a:srgbClr val="0070C0"/>
                </a:solidFill>
                <a:latin typeface="Arial" panose="020B0604020202020204" pitchFamily="34" charset="0"/>
                <a:cs typeface="Arial" panose="020B0604020202020204" pitchFamily="34" charset="0"/>
              </a:rPr>
              <a:t> and bus ticket bookings, event ticketing (e.g., </a:t>
            </a:r>
            <a:r>
              <a:rPr lang="en-US" sz="1800" dirty="0" err="1">
                <a:solidFill>
                  <a:srgbClr val="0070C0"/>
                </a:solidFill>
                <a:latin typeface="Arial" panose="020B0604020202020204" pitchFamily="34" charset="0"/>
                <a:cs typeface="Arial" panose="020B0604020202020204" pitchFamily="34" charset="0"/>
              </a:rPr>
              <a:t>ITPO</a:t>
            </a:r>
            <a:r>
              <a:rPr lang="en-US" sz="1800" dirty="0">
                <a:solidFill>
                  <a:srgbClr val="0070C0"/>
                </a:solidFill>
                <a:latin typeface="Arial" panose="020B0604020202020204" pitchFamily="34" charset="0"/>
                <a:cs typeface="Arial" panose="020B0604020202020204" pitchFamily="34" charset="0"/>
              </a:rPr>
              <a:t>, </a:t>
            </a:r>
            <a:r>
              <a:rPr lang="en-US" sz="1800" dirty="0" err="1">
                <a:solidFill>
                  <a:srgbClr val="0070C0"/>
                </a:solidFill>
                <a:latin typeface="Arial" panose="020B0604020202020204" pitchFamily="34" charset="0"/>
                <a:cs typeface="Arial" panose="020B0604020202020204" pitchFamily="34" charset="0"/>
              </a:rPr>
              <a:t>Surajkund</a:t>
            </a:r>
            <a:r>
              <a:rPr lang="en-US" sz="1800" dirty="0">
                <a:solidFill>
                  <a:srgbClr val="0070C0"/>
                </a:solidFill>
                <a:latin typeface="Arial" panose="020B0604020202020204" pitchFamily="34" charset="0"/>
                <a:cs typeface="Arial" panose="020B0604020202020204" pitchFamily="34" charset="0"/>
              </a:rPr>
              <a:t> Mela, World Book Fair), and in-app advertisements. </a:t>
            </a:r>
            <a:r>
              <a:rPr lang="en-US" sz="1800" b="1" dirty="0">
                <a:solidFill>
                  <a:srgbClr val="0070C0"/>
                </a:solidFill>
                <a:latin typeface="Arial" panose="020B0604020202020204" pitchFamily="34" charset="0"/>
                <a:cs typeface="Arial" panose="020B0604020202020204" pitchFamily="34" charset="0"/>
              </a:rPr>
              <a:t>It operates on a 65:35 revenue share model (65% licensee, 35% DMRC), generating approximately Rs. 35 lakh per annum for DMRC.</a:t>
            </a:r>
            <a:endParaRPr lang="en-GB" sz="1800" b="1" dirty="0">
              <a:solidFill>
                <a:srgbClr val="0070C0"/>
              </a:solidFill>
              <a:latin typeface="Arial" panose="020B0604020202020204" pitchFamily="34" charset="0"/>
              <a:cs typeface="Arial" panose="020B0604020202020204" pitchFamily="34" charset="0"/>
            </a:endParaRPr>
          </a:p>
          <a:p>
            <a:pPr lvl="2">
              <a:buFont typeface="Wingdings" pitchFamily="2" charset="2"/>
              <a:buChar char="Ø"/>
            </a:pPr>
            <a:endParaRPr lang="en-GB" b="1" dirty="0">
              <a:solidFill>
                <a:schemeClr val="tx2">
                  <a:lumMod val="50000"/>
                </a:schemeClr>
              </a:solidFill>
              <a:effectLst>
                <a:outerShdw blurRad="38100" dist="38100" dir="2700000" algn="tl">
                  <a:srgbClr val="000000">
                    <a:alpha val="43137"/>
                  </a:srgbClr>
                </a:outerShdw>
              </a:effectLst>
              <a:latin typeface="Century Gothic" pitchFamily="34" charset="0"/>
              <a:cs typeface="Times New Roman" pitchFamily="18" charset="0"/>
            </a:endParaRPr>
          </a:p>
          <a:p>
            <a:pPr>
              <a:buNone/>
            </a:pPr>
            <a:endParaRPr lang="en-GB" sz="2000" b="1" dirty="0">
              <a:solidFill>
                <a:schemeClr val="tx2">
                  <a:lumMod val="50000"/>
                </a:schemeClr>
              </a:solidFill>
              <a:effectLst>
                <a:outerShdw blurRad="38100" dist="38100" dir="2700000" algn="tl">
                  <a:srgbClr val="000000">
                    <a:alpha val="43137"/>
                  </a:srgbClr>
                </a:outerShdw>
              </a:effectLst>
              <a:latin typeface="Century Gothic" pitchFamily="34" charset="0"/>
              <a:cs typeface="Times New Roman" pitchFamily="18" charset="0"/>
            </a:endParaRPr>
          </a:p>
          <a:p>
            <a:pPr marL="765175" lvl="1" indent="-365125" algn="just">
              <a:spcBef>
                <a:spcPts val="600"/>
              </a:spcBef>
              <a:buNone/>
              <a:tabLst>
                <a:tab pos="365125" algn="l"/>
              </a:tabLst>
            </a:pPr>
            <a:endParaRPr lang="en-US" dirty="0">
              <a:solidFill>
                <a:schemeClr val="accent2">
                  <a:lumMod val="50000"/>
                </a:schemeClr>
              </a:solidFill>
              <a:effectLst>
                <a:outerShdw blurRad="38100" dist="38100" dir="2700000" algn="tl">
                  <a:srgbClr val="000000">
                    <a:alpha val="43137"/>
                  </a:srgbClr>
                </a:outerShdw>
              </a:effectLst>
              <a:latin typeface="Constantia" pitchFamily="18" charset="0"/>
              <a:cs typeface="Times New Roman" pitchFamily="18" charset="0"/>
            </a:endParaRPr>
          </a:p>
          <a:p>
            <a:pPr marL="765175" lvl="1" indent="-365125" algn="just">
              <a:spcBef>
                <a:spcPts val="600"/>
              </a:spcBef>
              <a:buFont typeface="Arial" charset="0"/>
              <a:buChar char="•"/>
              <a:tabLst>
                <a:tab pos="365125" algn="l"/>
              </a:tabLst>
            </a:pPr>
            <a:endParaRPr lang="en-US" dirty="0">
              <a:solidFill>
                <a:schemeClr val="accent2">
                  <a:lumMod val="50000"/>
                </a:schemeClr>
              </a:solidFill>
              <a:effectLst>
                <a:outerShdw blurRad="38100" dist="38100" dir="2700000" algn="tl">
                  <a:srgbClr val="000000">
                    <a:alpha val="43137"/>
                  </a:srgbClr>
                </a:outerShdw>
              </a:effectLst>
              <a:latin typeface="Constantia" pitchFamily="18" charset="0"/>
              <a:cs typeface="Times New Roman" pitchFamily="18" charset="0"/>
            </a:endParaRPr>
          </a:p>
          <a:p>
            <a:pPr marL="765175" lvl="1" indent="-365125" algn="just">
              <a:spcBef>
                <a:spcPts val="600"/>
              </a:spcBef>
              <a:buFont typeface="Arial" charset="0"/>
              <a:buChar char="•"/>
              <a:tabLst>
                <a:tab pos="365125" algn="l"/>
              </a:tabLst>
            </a:pPr>
            <a:endParaRPr lang="en-US" sz="2000" dirty="0">
              <a:solidFill>
                <a:schemeClr val="accent2">
                  <a:lumMod val="50000"/>
                </a:schemeClr>
              </a:solidFill>
              <a:effectLst>
                <a:outerShdw blurRad="38100" dist="38100" dir="2700000" algn="tl">
                  <a:srgbClr val="000000">
                    <a:alpha val="43137"/>
                  </a:srgbClr>
                </a:outerShdw>
              </a:effectLst>
              <a:latin typeface="Constantia" pitchFamily="18" charset="0"/>
              <a:cs typeface="Times New Roman" pitchFamily="18" charset="0"/>
            </a:endParaRPr>
          </a:p>
          <a:p>
            <a:pPr marL="765175" lvl="1" indent="-365125" algn="just">
              <a:spcBef>
                <a:spcPts val="600"/>
              </a:spcBef>
              <a:buNone/>
              <a:tabLst>
                <a:tab pos="365125" algn="l"/>
              </a:tabLst>
            </a:pPr>
            <a:endParaRPr lang="en-US" sz="2200" dirty="0">
              <a:solidFill>
                <a:schemeClr val="accent2">
                  <a:lumMod val="50000"/>
                </a:schemeClr>
              </a:solidFill>
              <a:effectLst>
                <a:outerShdw blurRad="38100" dist="38100" dir="2700000" algn="tl">
                  <a:srgbClr val="000000">
                    <a:alpha val="43137"/>
                  </a:srgbClr>
                </a:outerShdw>
              </a:effectLst>
              <a:latin typeface="Constantia" pitchFamily="18" charset="0"/>
              <a:cs typeface="Times New Roman" pitchFamily="18" charset="0"/>
            </a:endParaRPr>
          </a:p>
          <a:p>
            <a:pPr marL="765175" lvl="1" indent="-365125" algn="just">
              <a:spcBef>
                <a:spcPts val="600"/>
              </a:spcBef>
              <a:buNone/>
              <a:tabLst>
                <a:tab pos="365125" algn="l"/>
              </a:tabLst>
            </a:pPr>
            <a:endParaRPr lang="en-US" sz="2200" dirty="0">
              <a:solidFill>
                <a:schemeClr val="accent2">
                  <a:lumMod val="50000"/>
                </a:schemeClr>
              </a:solidFill>
              <a:effectLst>
                <a:outerShdw blurRad="38100" dist="38100" dir="2700000" algn="tl">
                  <a:srgbClr val="000000">
                    <a:alpha val="43137"/>
                  </a:srgbClr>
                </a:outerShdw>
              </a:effectLst>
              <a:latin typeface="Constantia" pitchFamily="18" charset="0"/>
              <a:cs typeface="Times New Roman" pitchFamily="18" charset="0"/>
            </a:endParaRPr>
          </a:p>
          <a:p>
            <a:pPr marL="765175" lvl="1" indent="-365125" algn="just">
              <a:spcBef>
                <a:spcPts val="600"/>
              </a:spcBef>
              <a:buFont typeface="Arial" charset="0"/>
              <a:buChar char="•"/>
              <a:tabLst>
                <a:tab pos="365125" algn="l"/>
              </a:tabLst>
            </a:pPr>
            <a:endParaRPr lang="en-US" sz="2200" dirty="0">
              <a:solidFill>
                <a:schemeClr val="accent2">
                  <a:lumMod val="50000"/>
                </a:schemeClr>
              </a:solidFill>
              <a:effectLst>
                <a:outerShdw blurRad="38100" dist="38100" dir="2700000" algn="tl">
                  <a:srgbClr val="000000">
                    <a:alpha val="43137"/>
                  </a:srgbClr>
                </a:outerShdw>
              </a:effectLst>
              <a:latin typeface="Constantia" pitchFamily="18" charset="0"/>
              <a:cs typeface="Times New Roman" pitchFamily="18" charset="0"/>
            </a:endParaRPr>
          </a:p>
          <a:p>
            <a:pPr marL="765175" lvl="1" indent="-365125" algn="just">
              <a:spcBef>
                <a:spcPts val="600"/>
              </a:spcBef>
              <a:buFont typeface="Arial" charset="0"/>
              <a:buChar char="•"/>
              <a:tabLst>
                <a:tab pos="365125" algn="l"/>
              </a:tabLst>
            </a:pPr>
            <a:endParaRPr lang="en-US" sz="2200" dirty="0">
              <a:solidFill>
                <a:schemeClr val="accent2">
                  <a:lumMod val="50000"/>
                </a:schemeClr>
              </a:solidFill>
              <a:effectLst>
                <a:outerShdw blurRad="38100" dist="38100" dir="2700000" algn="tl">
                  <a:srgbClr val="000000">
                    <a:alpha val="43137"/>
                  </a:srgbClr>
                </a:outerShdw>
              </a:effectLst>
              <a:latin typeface="Constantia" pitchFamily="18" charset="0"/>
              <a:cs typeface="Times New Roman" pitchFamily="18" charset="0"/>
            </a:endParaRPr>
          </a:p>
          <a:p>
            <a:pPr marL="365125" indent="-365125" algn="just" eaLnBrk="1" hangingPunct="1">
              <a:spcBef>
                <a:spcPts val="600"/>
              </a:spcBef>
              <a:buNone/>
              <a:tabLst>
                <a:tab pos="365125" algn="l"/>
              </a:tabLst>
            </a:pPr>
            <a:endParaRPr lang="en-US" sz="2200" dirty="0">
              <a:solidFill>
                <a:schemeClr val="accent2">
                  <a:lumMod val="50000"/>
                </a:schemeClr>
              </a:solidFill>
              <a:effectLst>
                <a:outerShdw blurRad="38100" dist="38100" dir="2700000" algn="tl">
                  <a:srgbClr val="000000">
                    <a:alpha val="43137"/>
                  </a:srgbClr>
                </a:outerShdw>
              </a:effectLst>
              <a:latin typeface="Constantia" pitchFamily="18" charset="0"/>
              <a:cs typeface="Times New Roman" pitchFamily="18" charset="0"/>
            </a:endParaRPr>
          </a:p>
          <a:p>
            <a:pPr marL="765175" lvl="1" indent="-365125" algn="just">
              <a:spcBef>
                <a:spcPts val="600"/>
              </a:spcBef>
              <a:buFont typeface="Arial" charset="0"/>
              <a:buChar char="•"/>
              <a:tabLst>
                <a:tab pos="365125" algn="l"/>
              </a:tabLst>
            </a:pPr>
            <a:endParaRPr lang="en-US" sz="1600" dirty="0">
              <a:solidFill>
                <a:schemeClr val="accent2">
                  <a:lumMod val="50000"/>
                </a:schemeClr>
              </a:solidFill>
              <a:effectLst>
                <a:outerShdw blurRad="38100" dist="38100" dir="2700000" algn="tl">
                  <a:srgbClr val="000000">
                    <a:alpha val="43137"/>
                  </a:srgbClr>
                </a:outerShdw>
              </a:effectLst>
              <a:latin typeface="Constantia" pitchFamily="18" charset="0"/>
              <a:cs typeface="Times New Roman" pitchFamily="18" charset="0"/>
            </a:endParaRPr>
          </a:p>
          <a:p>
            <a:pPr marL="765175" lvl="1" indent="-365125" algn="just">
              <a:spcBef>
                <a:spcPts val="600"/>
              </a:spcBef>
              <a:buFont typeface="Arial" charset="0"/>
              <a:buChar char="•"/>
              <a:tabLst>
                <a:tab pos="365125" algn="l"/>
              </a:tabLst>
            </a:pPr>
            <a:endParaRPr lang="en-US" sz="1600" dirty="0">
              <a:solidFill>
                <a:schemeClr val="accent2">
                  <a:lumMod val="50000"/>
                </a:schemeClr>
              </a:solidFill>
              <a:effectLst>
                <a:outerShdw blurRad="38100" dist="38100" dir="2700000" algn="tl">
                  <a:srgbClr val="000000">
                    <a:alpha val="43137"/>
                  </a:srgbClr>
                </a:outerShdw>
              </a:effectLst>
              <a:latin typeface="Constantia" pitchFamily="18" charset="0"/>
              <a:cs typeface="Times New Roman" pitchFamily="18" charset="0"/>
            </a:endParaRPr>
          </a:p>
          <a:p>
            <a:pPr marL="765175" lvl="1" indent="-365125" algn="just">
              <a:spcBef>
                <a:spcPts val="600"/>
              </a:spcBef>
              <a:buFont typeface="Arial" charset="0"/>
              <a:buChar char="•"/>
              <a:tabLst>
                <a:tab pos="365125" algn="l"/>
              </a:tabLst>
            </a:pPr>
            <a:endParaRPr lang="en-US" sz="1600" dirty="0">
              <a:solidFill>
                <a:schemeClr val="accent2">
                  <a:lumMod val="50000"/>
                </a:schemeClr>
              </a:solidFill>
              <a:effectLst>
                <a:outerShdw blurRad="38100" dist="38100" dir="2700000" algn="tl">
                  <a:srgbClr val="000000">
                    <a:alpha val="43137"/>
                  </a:srgbClr>
                </a:outerShdw>
              </a:effectLst>
              <a:latin typeface="Constantia" pitchFamily="18" charset="0"/>
              <a:cs typeface="Times New Roman" pitchFamily="18" charset="0"/>
            </a:endParaRPr>
          </a:p>
          <a:p>
            <a:pPr marL="765175" lvl="1" indent="-365125" algn="just">
              <a:spcBef>
                <a:spcPts val="600"/>
              </a:spcBef>
              <a:buFont typeface="Arial" charset="0"/>
              <a:buChar char="•"/>
              <a:tabLst>
                <a:tab pos="365125" algn="l"/>
              </a:tabLst>
            </a:pPr>
            <a:endParaRPr lang="en-US" sz="1600" dirty="0">
              <a:solidFill>
                <a:schemeClr val="accent2">
                  <a:lumMod val="50000"/>
                </a:schemeClr>
              </a:solidFill>
              <a:effectLst>
                <a:outerShdw blurRad="38100" dist="38100" dir="2700000" algn="tl">
                  <a:srgbClr val="000000">
                    <a:alpha val="43137"/>
                  </a:srgbClr>
                </a:outerShdw>
              </a:effectLst>
              <a:latin typeface="Constantia" pitchFamily="18" charset="0"/>
              <a:cs typeface="Times New Roman" pitchFamily="18" charset="0"/>
            </a:endParaRPr>
          </a:p>
          <a:p>
            <a:pPr marL="765175" lvl="1" indent="-365125" algn="just">
              <a:spcBef>
                <a:spcPts val="600"/>
              </a:spcBef>
              <a:buFont typeface="Arial" charset="0"/>
              <a:buChar char="•"/>
              <a:tabLst>
                <a:tab pos="365125" algn="l"/>
              </a:tabLst>
            </a:pPr>
            <a:endParaRPr lang="en-US" sz="1600" dirty="0">
              <a:solidFill>
                <a:schemeClr val="accent2">
                  <a:lumMod val="50000"/>
                </a:schemeClr>
              </a:solidFill>
              <a:effectLst>
                <a:outerShdw blurRad="38100" dist="38100" dir="2700000" algn="tl">
                  <a:srgbClr val="000000">
                    <a:alpha val="43137"/>
                  </a:srgbClr>
                </a:outerShdw>
              </a:effectLst>
              <a:latin typeface="Constantia" pitchFamily="18" charset="0"/>
              <a:cs typeface="Times New Roman" pitchFamily="18" charset="0"/>
            </a:endParaRPr>
          </a:p>
          <a:p>
            <a:pPr marL="765175" lvl="1" indent="-365125" algn="just">
              <a:spcBef>
                <a:spcPts val="600"/>
              </a:spcBef>
              <a:buFont typeface="Arial" charset="0"/>
              <a:buChar char="•"/>
              <a:tabLst>
                <a:tab pos="365125" algn="l"/>
              </a:tabLst>
            </a:pPr>
            <a:endParaRPr lang="en-US" sz="1600" dirty="0">
              <a:solidFill>
                <a:schemeClr val="accent2">
                  <a:lumMod val="50000"/>
                </a:schemeClr>
              </a:solidFill>
              <a:effectLst>
                <a:outerShdw blurRad="38100" dist="38100" dir="2700000" algn="tl">
                  <a:srgbClr val="000000">
                    <a:alpha val="43137"/>
                  </a:srgbClr>
                </a:outerShdw>
              </a:effectLst>
              <a:latin typeface="Constantia" pitchFamily="18" charset="0"/>
              <a:cs typeface="Times New Roman" pitchFamily="18" charset="0"/>
            </a:endParaRPr>
          </a:p>
          <a:p>
            <a:pPr marL="765175" lvl="1" indent="-365125" algn="just">
              <a:spcBef>
                <a:spcPts val="600"/>
              </a:spcBef>
              <a:buFont typeface="Arial" charset="0"/>
              <a:buChar char="•"/>
              <a:tabLst>
                <a:tab pos="365125" algn="l"/>
              </a:tabLst>
            </a:pPr>
            <a:endParaRPr lang="en-US" sz="1600" dirty="0">
              <a:solidFill>
                <a:schemeClr val="accent2">
                  <a:lumMod val="50000"/>
                </a:schemeClr>
              </a:solidFill>
              <a:effectLst>
                <a:outerShdw blurRad="38100" dist="38100" dir="2700000" algn="tl">
                  <a:srgbClr val="000000">
                    <a:alpha val="43137"/>
                  </a:srgbClr>
                </a:outerShdw>
              </a:effectLst>
              <a:latin typeface="Constantia" pitchFamily="18" charset="0"/>
              <a:cs typeface="Times New Roman" pitchFamily="18" charset="0"/>
            </a:endParaRPr>
          </a:p>
          <a:p>
            <a:pPr marL="765175" lvl="1" indent="-365125" algn="just">
              <a:spcBef>
                <a:spcPts val="600"/>
              </a:spcBef>
              <a:buFont typeface="Arial" charset="0"/>
              <a:buChar char="•"/>
              <a:tabLst>
                <a:tab pos="365125" algn="l"/>
              </a:tabLst>
            </a:pPr>
            <a:endParaRPr lang="en-US" sz="1600" dirty="0">
              <a:solidFill>
                <a:schemeClr val="accent2">
                  <a:lumMod val="50000"/>
                </a:schemeClr>
              </a:solidFill>
              <a:effectLst>
                <a:outerShdw blurRad="38100" dist="38100" dir="2700000" algn="tl">
                  <a:srgbClr val="000000">
                    <a:alpha val="43137"/>
                  </a:srgbClr>
                </a:outerShdw>
              </a:effectLst>
              <a:latin typeface="Constantia" pitchFamily="18" charset="0"/>
              <a:cs typeface="Times New Roman" pitchFamily="18" charset="0"/>
            </a:endParaRPr>
          </a:p>
          <a:p>
            <a:pPr marL="765175" lvl="1" indent="-365125" algn="just">
              <a:spcBef>
                <a:spcPts val="600"/>
              </a:spcBef>
              <a:buFont typeface="Arial" charset="0"/>
              <a:buChar char="•"/>
              <a:tabLst>
                <a:tab pos="365125" algn="l"/>
              </a:tabLst>
            </a:pPr>
            <a:endParaRPr lang="en-US" sz="1600" dirty="0">
              <a:solidFill>
                <a:schemeClr val="accent2">
                  <a:lumMod val="50000"/>
                </a:schemeClr>
              </a:solidFill>
              <a:effectLst>
                <a:outerShdw blurRad="38100" dist="38100" dir="2700000" algn="tl">
                  <a:srgbClr val="000000">
                    <a:alpha val="43137"/>
                  </a:srgbClr>
                </a:outerShdw>
              </a:effectLst>
              <a:latin typeface="Constantia" pitchFamily="18" charset="0"/>
              <a:cs typeface="Times New Roman" pitchFamily="18" charset="0"/>
            </a:endParaRPr>
          </a:p>
          <a:p>
            <a:pPr marL="765175" lvl="1" indent="-365125" algn="just">
              <a:spcBef>
                <a:spcPts val="600"/>
              </a:spcBef>
              <a:buFont typeface="Arial" charset="0"/>
              <a:buChar char="•"/>
              <a:tabLst>
                <a:tab pos="365125" algn="l"/>
              </a:tabLst>
            </a:pPr>
            <a:endParaRPr lang="en-US" sz="1600" dirty="0">
              <a:solidFill>
                <a:schemeClr val="accent2">
                  <a:lumMod val="50000"/>
                </a:schemeClr>
              </a:solidFill>
              <a:effectLst>
                <a:outerShdw blurRad="38100" dist="38100" dir="2700000" algn="tl">
                  <a:srgbClr val="000000">
                    <a:alpha val="43137"/>
                  </a:srgbClr>
                </a:outerShdw>
              </a:effectLst>
              <a:latin typeface="Constantia" pitchFamily="18" charset="0"/>
              <a:cs typeface="Times New Roman" pitchFamily="18" charset="0"/>
            </a:endParaRPr>
          </a:p>
          <a:p>
            <a:pPr marL="765175" lvl="1" indent="-365125" algn="just">
              <a:spcBef>
                <a:spcPts val="600"/>
              </a:spcBef>
              <a:buFont typeface="Arial" charset="0"/>
              <a:buChar char="•"/>
              <a:tabLst>
                <a:tab pos="365125" algn="l"/>
              </a:tabLst>
            </a:pPr>
            <a:endParaRPr lang="en-US" sz="1600" dirty="0">
              <a:solidFill>
                <a:schemeClr val="accent2">
                  <a:lumMod val="50000"/>
                </a:schemeClr>
              </a:solidFill>
              <a:effectLst>
                <a:outerShdw blurRad="38100" dist="38100" dir="2700000" algn="tl">
                  <a:srgbClr val="000000">
                    <a:alpha val="43137"/>
                  </a:srgbClr>
                </a:outerShdw>
              </a:effectLst>
              <a:latin typeface="Constantia" pitchFamily="18" charset="0"/>
              <a:cs typeface="Times New Roman" pitchFamily="18" charset="0"/>
            </a:endParaRPr>
          </a:p>
          <a:p>
            <a:pPr marL="547688" indent="-411163" eaLnBrk="1" hangingPunct="1">
              <a:buFont typeface="Arial" charset="0"/>
              <a:buChar char="•"/>
            </a:pPr>
            <a:endParaRPr lang="en-US" sz="2000" dirty="0">
              <a:latin typeface="Calibri" pitchFamily="34" charset="0"/>
              <a:cs typeface="Times New Roman" pitchFamily="18" charset="0"/>
            </a:endParaRPr>
          </a:p>
        </p:txBody>
      </p:sp>
      <p:pic>
        <p:nvPicPr>
          <p:cNvPr id="8" name="Picture 7">
            <a:extLst>
              <a:ext uri="{FF2B5EF4-FFF2-40B4-BE49-F238E27FC236}">
                <a16:creationId xmlns:a16="http://schemas.microsoft.com/office/drawing/2014/main" id="{16560150-C584-40B0-922D-053AD719FD66}"/>
              </a:ext>
            </a:extLst>
          </p:cNvPr>
          <p:cNvPicPr>
            <a:picLocks noChangeAspect="1"/>
          </p:cNvPicPr>
          <p:nvPr/>
        </p:nvPicPr>
        <p:blipFill>
          <a:blip r:embed="rId4"/>
          <a:stretch>
            <a:fillRect/>
          </a:stretch>
        </p:blipFill>
        <p:spPr>
          <a:xfrm>
            <a:off x="1838961" y="3429000"/>
            <a:ext cx="5466075" cy="3048978"/>
          </a:xfrm>
          <a:prstGeom prst="rect">
            <a:avLst/>
          </a:prstGeom>
        </p:spPr>
      </p:pic>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080248" cy="685800"/>
          </a:xfrm>
        </p:spPr>
        <p:txBody>
          <a:bodyPr>
            <a:normAutofit/>
          </a:bodyPr>
          <a:lstStyle/>
          <a:p>
            <a:r>
              <a:rPr lang="en-US" sz="3000" b="1" dirty="0">
                <a:solidFill>
                  <a:schemeClr val="bg2">
                    <a:lumMod val="50000"/>
                  </a:schemeClr>
                </a:solidFill>
                <a:effectLst>
                  <a:outerShdw blurRad="38100" dist="38100" dir="2700000" algn="tl">
                    <a:srgbClr val="000000">
                      <a:alpha val="43137"/>
                    </a:srgbClr>
                  </a:outerShdw>
                </a:effectLst>
              </a:rPr>
              <a:t>T</a:t>
            </a:r>
            <a:r>
              <a:rPr lang="en-IN" sz="3000" b="1" dirty="0">
                <a:solidFill>
                  <a:schemeClr val="bg2">
                    <a:lumMod val="50000"/>
                  </a:schemeClr>
                </a:solidFill>
                <a:effectLst>
                  <a:outerShdw blurRad="38100" dist="38100" dir="2700000" algn="tl">
                    <a:srgbClr val="000000">
                      <a:alpha val="43137"/>
                    </a:srgbClr>
                  </a:outerShdw>
                </a:effectLst>
              </a:rPr>
              <a:t>elecom Business</a:t>
            </a:r>
          </a:p>
        </p:txBody>
      </p:sp>
      <p:sp>
        <p:nvSpPr>
          <p:cNvPr id="3" name="Content Placeholder 2"/>
          <p:cNvSpPr>
            <a:spLocks noGrp="1"/>
          </p:cNvSpPr>
          <p:nvPr>
            <p:ph sz="quarter" idx="1"/>
          </p:nvPr>
        </p:nvSpPr>
        <p:spPr>
          <a:xfrm>
            <a:off x="152400" y="1524000"/>
            <a:ext cx="8686800" cy="5181600"/>
          </a:xfrm>
        </p:spPr>
        <p:txBody>
          <a:bodyPr>
            <a:normAutofit fontScale="92500"/>
          </a:bodyPr>
          <a:lstStyle/>
          <a:p>
            <a:pPr algn="just">
              <a:lnSpc>
                <a:spcPct val="115000"/>
              </a:lnSpc>
            </a:pPr>
            <a:r>
              <a:rPr lang="en-US" sz="2400" dirty="0">
                <a:solidFill>
                  <a:schemeClr val="bg2">
                    <a:lumMod val="50000"/>
                  </a:schemeClr>
                </a:solidFill>
                <a:latin typeface="+mj-lt"/>
                <a:ea typeface="Times New Roman" panose="02020603050405020304" pitchFamily="18" charset="0"/>
                <a:cs typeface="Arial" panose="020B0604020202020204" pitchFamily="34" charset="0"/>
              </a:rPr>
              <a:t>DMRC has source of earning from Telecom business like licensing of space for installation of telecom towers, In-building solutions (CDMA/GSM), Small Cells Solutions, and Optical Fiber Leasing  etc. </a:t>
            </a:r>
            <a:endParaRPr lang="en-US" sz="2400" dirty="0">
              <a:solidFill>
                <a:schemeClr val="bg2">
                  <a:lumMod val="50000"/>
                </a:schemeClr>
              </a:solidFill>
              <a:latin typeface="+mj-lt"/>
              <a:cs typeface="Arial" panose="020B0604020202020204" pitchFamily="34" charset="0"/>
            </a:endParaRPr>
          </a:p>
          <a:p>
            <a:pPr algn="just">
              <a:lnSpc>
                <a:spcPct val="115000"/>
              </a:lnSpc>
            </a:pPr>
            <a:r>
              <a:rPr lang="en-US" sz="2400" dirty="0">
                <a:solidFill>
                  <a:schemeClr val="bg2">
                    <a:lumMod val="50000"/>
                  </a:schemeClr>
                </a:solidFill>
                <a:latin typeface="+mj-lt"/>
                <a:cs typeface="Arial" panose="020B0604020202020204" pitchFamily="34" charset="0"/>
              </a:rPr>
              <a:t>Earlier, the challenges were faced in leasing unused optical fibres due to non-availability of end to end patches and there were heavy capex for laying the optical fibres. Recently, DMRC has selected an agency through open tendering for Laying and Monetization of Optical Fibers on revenue sharing basis in whole DMRC network. The CAPEX is being borne by this selected agency.</a:t>
            </a:r>
          </a:p>
          <a:p>
            <a:pPr algn="just">
              <a:lnSpc>
                <a:spcPct val="115000"/>
              </a:lnSpc>
            </a:pPr>
            <a:r>
              <a:rPr lang="en-US" sz="2400" dirty="0">
                <a:solidFill>
                  <a:schemeClr val="bg2">
                    <a:lumMod val="50000"/>
                  </a:schemeClr>
                </a:solidFill>
                <a:latin typeface="+mj-lt"/>
              </a:rPr>
              <a:t>The total expected revenue to DMRC is Rs 548.28 Crore in next 20 years.</a:t>
            </a:r>
            <a:endParaRPr lang="en-IN" sz="2400" dirty="0">
              <a:solidFill>
                <a:schemeClr val="bg2">
                  <a:lumMod val="50000"/>
                </a:schemeClr>
              </a:solidFill>
              <a:latin typeface="+mj-lt"/>
            </a:endParaRPr>
          </a:p>
          <a:p>
            <a:pPr algn="just">
              <a:lnSpc>
                <a:spcPct val="115000"/>
              </a:lnSpc>
            </a:pPr>
            <a:endParaRPr lang="en-IN" sz="2400" dirty="0">
              <a:solidFill>
                <a:schemeClr val="bg2">
                  <a:lumMod val="50000"/>
                </a:schemeClr>
              </a:solidFill>
              <a:latin typeface="Arial" panose="020B0604020202020204" pitchFamily="34" charset="0"/>
              <a:cs typeface="Arial" panose="020B0604020202020204" pitchFamily="34" charset="0"/>
            </a:endParaRPr>
          </a:p>
          <a:p>
            <a:pPr algn="just">
              <a:lnSpc>
                <a:spcPct val="115000"/>
              </a:lnSpc>
            </a:pPr>
            <a:endParaRPr lang="en-US" sz="1800" dirty="0">
              <a:solidFill>
                <a:schemeClr val="bg2">
                  <a:lumMod val="50000"/>
                </a:schemeClr>
              </a:solidFill>
              <a:latin typeface="Arial" panose="020B0604020202020204" pitchFamily="34" charset="0"/>
              <a:cs typeface="Arial" panose="020B0604020202020204" pitchFamily="34" charset="0"/>
            </a:endParaRPr>
          </a:p>
          <a:p>
            <a:pPr algn="just">
              <a:lnSpc>
                <a:spcPct val="115000"/>
              </a:lnSpc>
            </a:pPr>
            <a:endParaRPr lang="en-IN" sz="1800" dirty="0">
              <a:solidFill>
                <a:schemeClr val="bg2">
                  <a:lumMod val="50000"/>
                </a:schemeClr>
              </a:solidFill>
              <a:latin typeface="Arial" panose="020B0604020202020204" pitchFamily="34" charset="0"/>
              <a:cs typeface="Arial" panose="020B0604020202020204" pitchFamily="34" charset="0"/>
            </a:endParaRPr>
          </a:p>
          <a:p>
            <a:pPr algn="just">
              <a:lnSpc>
                <a:spcPct val="115000"/>
              </a:lnSpc>
            </a:pPr>
            <a:endParaRPr lang="en-IN"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5000"/>
              </a:lnSpc>
              <a:buNone/>
            </a:pPr>
            <a:endParaRPr lang="en-US" sz="5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nSpc>
                <a:spcPct val="115000"/>
              </a:lnSpc>
              <a:buNone/>
            </a:pPr>
            <a:endParaRPr lang="en-US" sz="2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A6AD512-8302-99C0-20FA-2D428C114F2C}"/>
              </a:ext>
            </a:extLst>
          </p:cNvPr>
          <p:cNvSpPr>
            <a:spLocks noGrp="1"/>
          </p:cNvSpPr>
          <p:nvPr>
            <p:ph type="sldNum" sz="quarter" idx="12"/>
          </p:nvPr>
        </p:nvSpPr>
        <p:spPr>
          <a:xfrm>
            <a:off x="4361688" y="1026372"/>
            <a:ext cx="457200" cy="441325"/>
          </a:xfrm>
        </p:spPr>
        <p:txBody>
          <a:bodyPr/>
          <a:lstStyle/>
          <a:p>
            <a:r>
              <a:rPr lang="en-GB" dirty="0"/>
              <a:t>7</a:t>
            </a:r>
            <a:endParaRPr lang="en-GB" noProof="0" dirty="0"/>
          </a:p>
        </p:txBody>
      </p:sp>
    </p:spTree>
    <p:extLst>
      <p:ext uri="{BB962C8B-B14F-4D97-AF65-F5344CB8AC3E}">
        <p14:creationId xmlns:p14="http://schemas.microsoft.com/office/powerpoint/2010/main" val="3810495509"/>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47" y="152400"/>
            <a:ext cx="8534400" cy="835152"/>
          </a:xfrm>
        </p:spPr>
        <p:txBody>
          <a:bodyPr>
            <a:normAutofit fontScale="90000"/>
          </a:bodyPr>
          <a:lstStyle/>
          <a:p>
            <a:br>
              <a:rPr lang="en-US" sz="3600" b="1" dirty="0">
                <a:solidFill>
                  <a:srgbClr val="00B050"/>
                </a:solidFill>
                <a:effectLst>
                  <a:outerShdw blurRad="38100" dist="38100" dir="2700000" algn="tl">
                    <a:srgbClr val="000000">
                      <a:alpha val="43137"/>
                    </a:srgbClr>
                  </a:outerShdw>
                </a:effectLst>
              </a:rPr>
            </a:br>
            <a:br>
              <a:rPr lang="en-US" sz="3600" b="1" dirty="0">
                <a:solidFill>
                  <a:srgbClr val="00B050"/>
                </a:solidFill>
                <a:effectLst>
                  <a:outerShdw blurRad="38100" dist="38100" dir="2700000" algn="tl">
                    <a:srgbClr val="000000">
                      <a:alpha val="43137"/>
                    </a:srgbClr>
                  </a:outerShdw>
                </a:effectLst>
              </a:rPr>
            </a:br>
            <a:br>
              <a:rPr lang="en-US" sz="3600" b="1" dirty="0">
                <a:solidFill>
                  <a:srgbClr val="00B050"/>
                </a:solidFill>
                <a:effectLst>
                  <a:outerShdw blurRad="38100" dist="38100" dir="2700000" algn="tl">
                    <a:srgbClr val="000000">
                      <a:alpha val="43137"/>
                    </a:srgbClr>
                  </a:outerShdw>
                </a:effectLst>
              </a:rPr>
            </a:br>
            <a:br>
              <a:rPr lang="en-IN" sz="3600" b="1" dirty="0"/>
            </a:br>
            <a:r>
              <a:rPr lang="en-US" sz="3600" b="1" dirty="0">
                <a:solidFill>
                  <a:schemeClr val="bg2">
                    <a:lumMod val="50000"/>
                  </a:schemeClr>
                </a:solidFill>
                <a:effectLst>
                  <a:outerShdw blurRad="38100" dist="38100" dir="2700000" algn="tl">
                    <a:srgbClr val="000000">
                      <a:alpha val="43137"/>
                    </a:srgbClr>
                  </a:outerShdw>
                </a:effectLst>
              </a:rPr>
              <a:t>New</a:t>
            </a:r>
            <a:r>
              <a:rPr lang="en-US" sz="3600" b="1" dirty="0">
                <a:solidFill>
                  <a:schemeClr val="bg2">
                    <a:lumMod val="50000"/>
                  </a:schemeClr>
                </a:solidFill>
              </a:rPr>
              <a:t> </a:t>
            </a:r>
            <a:r>
              <a:rPr lang="en-US" sz="3600" b="1" dirty="0">
                <a:solidFill>
                  <a:schemeClr val="bg2">
                    <a:lumMod val="50000"/>
                  </a:schemeClr>
                </a:solidFill>
                <a:effectLst>
                  <a:outerShdw blurRad="38100" dist="38100" dir="2700000" algn="tl">
                    <a:srgbClr val="000000">
                      <a:alpha val="43137"/>
                    </a:srgbClr>
                  </a:outerShdw>
                </a:effectLst>
              </a:rPr>
              <a:t>Initiatives</a:t>
            </a:r>
            <a:endParaRPr lang="en-IN" sz="3600" b="1" dirty="0">
              <a:solidFill>
                <a:schemeClr val="bg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01752" y="1527048"/>
            <a:ext cx="8503920" cy="4949952"/>
          </a:xfrm>
        </p:spPr>
        <p:txBody>
          <a:bodyPr>
            <a:normAutofit/>
          </a:bodyPr>
          <a:lstStyle/>
          <a:p>
            <a:pPr algn="just">
              <a:spcBef>
                <a:spcPts val="600"/>
              </a:spcBef>
              <a:buFont typeface="Wingdings" panose="05000000000000000000" pitchFamily="2" charset="2"/>
              <a:buChar char="Ø"/>
              <a:tabLst>
                <a:tab pos="365125" algn="l"/>
              </a:tabLst>
            </a:pPr>
            <a:r>
              <a:rPr lang="en-US" sz="2000" dirty="0">
                <a:solidFill>
                  <a:srgbClr val="0070C0"/>
                </a:solidFill>
                <a:latin typeface="Arial" panose="020B0604020202020204" pitchFamily="34" charset="0"/>
                <a:cs typeface="Arial" panose="020B0604020202020204" pitchFamily="34" charset="0"/>
              </a:rPr>
              <a:t>Promoted goodwill: Timely addressing the grievances of licensees, Amicable settlement of disputes through committees of appropriate level, avoidance of arbitrations.</a:t>
            </a:r>
            <a:r>
              <a:rPr lang="hi-IN" sz="2000" dirty="0">
                <a:solidFill>
                  <a:srgbClr val="0070C0"/>
                </a:solidFill>
                <a:latin typeface="Arial" panose="020B0604020202020204" pitchFamily="34" charset="0"/>
                <a:cs typeface="Times New Roman" pitchFamily="18" charset="0"/>
              </a:rPr>
              <a:t> </a:t>
            </a:r>
            <a:endParaRPr lang="en-US" sz="2000" dirty="0">
              <a:solidFill>
                <a:srgbClr val="0070C0"/>
              </a:solidFill>
              <a:latin typeface="Arial" panose="020B0604020202020204" pitchFamily="34" charset="0"/>
              <a:cs typeface="Arial" panose="020B0604020202020204" pitchFamily="34" charset="0"/>
            </a:endParaRPr>
          </a:p>
          <a:p>
            <a:pPr algn="just">
              <a:spcBef>
                <a:spcPts val="600"/>
              </a:spcBef>
              <a:buFont typeface="Wingdings" panose="05000000000000000000" pitchFamily="2" charset="2"/>
              <a:buChar char="Ø"/>
              <a:tabLst>
                <a:tab pos="365125" algn="l"/>
              </a:tabLst>
            </a:pPr>
            <a:r>
              <a:rPr lang="en-US" sz="2000" dirty="0">
                <a:solidFill>
                  <a:srgbClr val="0070C0"/>
                </a:solidFill>
                <a:latin typeface="Arial" panose="020B0604020202020204" pitchFamily="34" charset="0"/>
                <a:cs typeface="Arial" panose="020B0604020202020204" pitchFamily="34" charset="0"/>
              </a:rPr>
              <a:t>Consolidation of Tenders – Integrated tender of advertisement for Phase-IV </a:t>
            </a:r>
            <a:r>
              <a:rPr lang="en-US" sz="2000" b="1" dirty="0">
                <a:solidFill>
                  <a:srgbClr val="0070C0"/>
                </a:solidFill>
                <a:latin typeface="Arial" panose="020B0604020202020204" pitchFamily="34" charset="0"/>
                <a:cs typeface="Arial" panose="020B0604020202020204" pitchFamily="34" charset="0"/>
              </a:rPr>
              <a:t>including </a:t>
            </a:r>
            <a:r>
              <a:rPr lang="en-US" sz="2000" b="1" u="sng" dirty="0">
                <a:solidFill>
                  <a:srgbClr val="0070C0"/>
                </a:solidFill>
                <a:latin typeface="Arial" panose="020B0604020202020204" pitchFamily="34" charset="0"/>
                <a:cs typeface="Arial" panose="020B0604020202020204" pitchFamily="34" charset="0"/>
              </a:rPr>
              <a:t>6 lines and 84 stations</a:t>
            </a:r>
            <a:r>
              <a:rPr lang="en-US" sz="2000" dirty="0">
                <a:solidFill>
                  <a:srgbClr val="0070C0"/>
                </a:solidFill>
                <a:latin typeface="Arial" panose="020B0604020202020204" pitchFamily="34" charset="0"/>
                <a:cs typeface="Arial" panose="020B0604020202020204" pitchFamily="34" charset="0"/>
              </a:rPr>
              <a:t> </a:t>
            </a:r>
          </a:p>
          <a:p>
            <a:pPr algn="just">
              <a:spcBef>
                <a:spcPts val="600"/>
              </a:spcBef>
              <a:buFont typeface="Wingdings" panose="05000000000000000000" pitchFamily="2" charset="2"/>
              <a:buChar char="Ø"/>
              <a:tabLst>
                <a:tab pos="365125" algn="l"/>
              </a:tabLst>
            </a:pPr>
            <a:r>
              <a:rPr lang="en-US" sz="2000" dirty="0">
                <a:solidFill>
                  <a:srgbClr val="0070C0"/>
                </a:solidFill>
                <a:latin typeface="Arial" panose="020B0604020202020204" pitchFamily="34" charset="0"/>
                <a:cs typeface="Arial" panose="020B0604020202020204" pitchFamily="34" charset="0"/>
              </a:rPr>
              <a:t>Single packet invitation of tenders (Annual value up to 3.0 crores) - </a:t>
            </a:r>
            <a:r>
              <a:rPr lang="en-US" sz="2000" b="1" dirty="0">
                <a:solidFill>
                  <a:srgbClr val="0070C0"/>
                </a:solidFill>
                <a:latin typeface="Arial" panose="020B0604020202020204" pitchFamily="34" charset="0"/>
                <a:cs typeface="Arial" panose="020B0604020202020204" pitchFamily="34" charset="0"/>
              </a:rPr>
              <a:t>Early Finalization saves approx. 30 days</a:t>
            </a:r>
            <a:r>
              <a:rPr lang="en-US" sz="2000" dirty="0">
                <a:solidFill>
                  <a:srgbClr val="0070C0"/>
                </a:solidFill>
                <a:latin typeface="Arial" panose="020B0604020202020204" pitchFamily="34" charset="0"/>
                <a:cs typeface="Arial" panose="020B0604020202020204" pitchFamily="34" charset="0"/>
              </a:rPr>
              <a:t>.</a:t>
            </a:r>
          </a:p>
          <a:p>
            <a:pPr algn="just">
              <a:spcBef>
                <a:spcPts val="600"/>
              </a:spcBef>
              <a:buFont typeface="Wingdings" panose="05000000000000000000" pitchFamily="2" charset="2"/>
              <a:buChar char="Ø"/>
              <a:tabLst>
                <a:tab pos="365125" algn="l"/>
              </a:tabLst>
            </a:pPr>
            <a:r>
              <a:rPr lang="en-US" sz="2000" dirty="0">
                <a:solidFill>
                  <a:srgbClr val="0070C0"/>
                </a:solidFill>
                <a:latin typeface="Arial" panose="020B0604020202020204" pitchFamily="34" charset="0"/>
                <a:cs typeface="Arial" panose="020B0604020202020204" pitchFamily="34" charset="0"/>
              </a:rPr>
              <a:t>Conversion to smart energy meters ensured timely electricity charge realization, clearance of pending dues, dispute resolution.  </a:t>
            </a:r>
          </a:p>
          <a:p>
            <a:pPr algn="just">
              <a:spcBef>
                <a:spcPts val="600"/>
              </a:spcBef>
              <a:buFont typeface="Wingdings" panose="05000000000000000000" pitchFamily="2" charset="2"/>
              <a:buChar char="Ø"/>
              <a:tabLst>
                <a:tab pos="365125" algn="l"/>
              </a:tabLst>
            </a:pPr>
            <a:r>
              <a:rPr lang="en-US" sz="2000" dirty="0">
                <a:solidFill>
                  <a:srgbClr val="0070C0"/>
                </a:solidFill>
                <a:latin typeface="Arial" panose="020B0604020202020204" pitchFamily="34" charset="0"/>
                <a:cs typeface="Arial" panose="020B0604020202020204" pitchFamily="34" charset="0"/>
              </a:rPr>
              <a:t>Introduction of Customer Payment Portal (CPP) enabled easy payments, </a:t>
            </a:r>
            <a:r>
              <a:rPr lang="en-US" sz="2000" b="1" dirty="0">
                <a:solidFill>
                  <a:srgbClr val="0070C0"/>
                </a:solidFill>
                <a:latin typeface="Arial" panose="020B0604020202020204" pitchFamily="34" charset="0"/>
                <a:cs typeface="Arial" panose="020B0604020202020204" pitchFamily="34" charset="0"/>
              </a:rPr>
              <a:t>real-time status tracking, and enhanced transparency, with about 80% of payments now received through the portal.</a:t>
            </a:r>
            <a:r>
              <a:rPr lang="en-US" sz="2000" b="1" dirty="0">
                <a:solidFill>
                  <a:srgbClr val="0070C0"/>
                </a:solidFill>
                <a:effectLst/>
                <a:ea typeface="Times New Roman" panose="02020603050405020304" pitchFamily="18" charset="0"/>
                <a:cs typeface="Arial" panose="020B0604020202020204" pitchFamily="34" charset="0"/>
              </a:rPr>
              <a:t> </a:t>
            </a:r>
          </a:p>
          <a:p>
            <a:pPr algn="just">
              <a:spcBef>
                <a:spcPts val="600"/>
              </a:spcBef>
              <a:buFont typeface="Wingdings" panose="05000000000000000000" pitchFamily="2" charset="2"/>
              <a:buChar char="Ø"/>
              <a:tabLst>
                <a:tab pos="365125" algn="l"/>
              </a:tabLst>
            </a:pPr>
            <a:r>
              <a:rPr lang="en-US" sz="2000" b="1" dirty="0">
                <a:solidFill>
                  <a:srgbClr val="0070C0"/>
                </a:solidFill>
                <a:effectLst/>
                <a:ea typeface="Times New Roman" panose="02020603050405020304" pitchFamily="18" charset="0"/>
                <a:cs typeface="Arial" panose="020B0604020202020204" pitchFamily="34" charset="0"/>
              </a:rPr>
              <a:t>Audio Advertisement</a:t>
            </a:r>
            <a:r>
              <a:rPr lang="en-US" sz="2000" b="1" dirty="0">
                <a:solidFill>
                  <a:srgbClr val="0070C0"/>
                </a:solidFill>
                <a:ea typeface="Times New Roman" panose="02020603050405020304" pitchFamily="18" charset="0"/>
                <a:cs typeface="Arial" panose="020B0604020202020204" pitchFamily="34" charset="0"/>
              </a:rPr>
              <a:t> at Metros and Stay at POD Hotel. </a:t>
            </a:r>
            <a:endParaRPr lang="en-US" sz="2000" b="1" dirty="0">
              <a:solidFill>
                <a:srgbClr val="0070C0"/>
              </a:solidFill>
              <a:effectLst/>
              <a:ea typeface="Times New Roman" panose="02020603050405020304" pitchFamily="18" charset="0"/>
              <a:cs typeface="Arial" panose="020B0604020202020204" pitchFamily="34" charset="0"/>
            </a:endParaRPr>
          </a:p>
          <a:p>
            <a:pPr marL="365125" indent="-365125" algn="just">
              <a:spcBef>
                <a:spcPts val="600"/>
              </a:spcBef>
              <a:buFont typeface="Arial" charset="0"/>
              <a:buChar char="•"/>
              <a:tabLst>
                <a:tab pos="365125" algn="l"/>
              </a:tabLst>
            </a:pPr>
            <a:endParaRPr lang="en-IN" sz="2000" b="1" dirty="0">
              <a:solidFill>
                <a:srgbClr val="0070C0"/>
              </a:solidFill>
              <a:effectLst/>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4C42F8F-AF86-26D0-8347-47A49D0CB38E}"/>
              </a:ext>
            </a:extLst>
          </p:cNvPr>
          <p:cNvSpPr>
            <a:spLocks noGrp="1"/>
          </p:cNvSpPr>
          <p:nvPr>
            <p:ph type="sldNum" sz="quarter" idx="12"/>
          </p:nvPr>
        </p:nvSpPr>
        <p:spPr>
          <a:xfrm>
            <a:off x="4361688" y="1026372"/>
            <a:ext cx="457200" cy="441325"/>
          </a:xfrm>
        </p:spPr>
        <p:txBody>
          <a:bodyPr/>
          <a:lstStyle/>
          <a:p>
            <a:r>
              <a:rPr lang="en-GB" dirty="0"/>
              <a:t>8</a:t>
            </a:r>
            <a:endParaRPr lang="en-GB" noProof="0" dirty="0"/>
          </a:p>
        </p:txBody>
      </p:sp>
    </p:spTree>
    <p:extLst>
      <p:ext uri="{BB962C8B-B14F-4D97-AF65-F5344CB8AC3E}">
        <p14:creationId xmlns:p14="http://schemas.microsoft.com/office/powerpoint/2010/main" val="1658804388"/>
      </p:ext>
    </p:extLst>
  </p:cSld>
  <p:clrMapOvr>
    <a:masterClrMapping/>
  </p:clrMapOvr>
  <p:transition>
    <p:wipe dir="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57050</TotalTime>
  <Words>1079</Words>
  <Application>Microsoft Office PowerPoint</Application>
  <PresentationFormat>On-screen Show (4:3)</PresentationFormat>
  <Paragraphs>167</Paragraphs>
  <Slides>12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Century Gothic</vt:lpstr>
      <vt:lpstr>Constantia</vt:lpstr>
      <vt:lpstr>Georgia</vt:lpstr>
      <vt:lpstr>Times New Roman</vt:lpstr>
      <vt:lpstr>Wingdings</vt:lpstr>
      <vt:lpstr>Wingdings 2</vt:lpstr>
      <vt:lpstr>Civic</vt:lpstr>
      <vt:lpstr>DELHI  METRO  RAIL CORP. LTD.</vt:lpstr>
      <vt:lpstr>DMRC’s Revenue Sources apart from Fare Box Revenue</vt:lpstr>
      <vt:lpstr>Comparison of Revenue ratios FY 2023-24 v/s FY 2024-25</vt:lpstr>
      <vt:lpstr>             Non-Fare Box Revenue from Commuters &amp; Others </vt:lpstr>
      <vt:lpstr>Types of Advertisement</vt:lpstr>
      <vt:lpstr>Station Co-branding </vt:lpstr>
      <vt:lpstr>     DMRC Momentum 2.0: Revenue Streams</vt:lpstr>
      <vt:lpstr>Telecom Business</vt:lpstr>
      <vt:lpstr>    New Initiatives</vt:lpstr>
      <vt:lpstr>    Impediments/Challenges</vt:lpstr>
      <vt:lpstr>    Way Forward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DILIP KUMAR</cp:lastModifiedBy>
  <cp:revision>1311</cp:revision>
  <cp:lastPrinted>2017-09-07T12:31:09Z</cp:lastPrinted>
  <dcterms:created xsi:type="dcterms:W3CDTF">2011-06-02T16:12:32Z</dcterms:created>
  <dcterms:modified xsi:type="dcterms:W3CDTF">2025-11-07T02:11:54Z</dcterms:modified>
</cp:coreProperties>
</file>