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sldIdLst>
    <p:sldId id="257" r:id="rId3"/>
    <p:sldId id="258" r:id="rId4"/>
    <p:sldId id="260" r:id="rId5"/>
    <p:sldId id="261" r:id="rId6"/>
    <p:sldId id="262" r:id="rId7"/>
    <p:sldId id="263" r:id="rId8"/>
    <p:sldId id="278" r:id="rId9"/>
    <p:sldId id="264" r:id="rId10"/>
    <p:sldId id="265" r:id="rId11"/>
    <p:sldId id="266" r:id="rId12"/>
    <p:sldId id="267" r:id="rId13"/>
    <p:sldId id="268" r:id="rId14"/>
    <p:sldId id="269" r:id="rId15"/>
    <p:sldId id="271" r:id="rId16"/>
    <p:sldId id="272" r:id="rId17"/>
    <p:sldId id="270" r:id="rId18"/>
    <p:sldId id="273" r:id="rId19"/>
    <p:sldId id="274"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9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9" autoAdjust="0"/>
    <p:restoredTop sz="94660"/>
  </p:normalViewPr>
  <p:slideViewPr>
    <p:cSldViewPr snapToGrid="0">
      <p:cViewPr varScale="1">
        <p:scale>
          <a:sx n="107" d="100"/>
          <a:sy n="107" d="100"/>
        </p:scale>
        <p:origin x="38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charts/_rels/chart1.xml.rels><?xml version="1.0" encoding="UTF-8" standalone="yes"?>
<Relationships xmlns="http://schemas.openxmlformats.org/package/2006/relationships"><Relationship Id="rId3" Type="http://schemas.openxmlformats.org/officeDocument/2006/relationships/oleObject" Target="file:///D:\Thesis\AHMEDABAD\Docs%20and%20excels\After%20Review%202\Analysis\For%20Analysis_7_jan_2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Thesis\AHMEDABAD\Docs%20and%20excels\After%20Review%202\Analysis\For%20Analysis_7_jan_24.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Thesis\AHMEDABAD\Docs%20and%20excels\After%20Review%202\Analysis\For%20Analysis_7_jan_24.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D:\Thesis\AHMEDABAD\Docs%20and%20excels\After%20Review%202\Analysis\For%20Analysis_7_jan_24.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D:\Thesis\AHMEDABAD\Docs%20and%20excels\After%20Review%202\Analysis\For%20Analysis_7_jan_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Thesis\AHMEDABAD\Docs%20and%20excels\After%20Review%202\Analysis\For%20Analysis_7_jan_2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Thesis\AHMEDABAD\Docs%20and%20excels\After%20Review%202\Analysis\For%20Analysis_7_jan_2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Thesis\AHMEDABAD\Docs%20and%20excels\After%20Review%202\Analysis\For%20Analysis_7_jan_24.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Thesis\AHMEDABAD\Docs%20and%20excels\After%20Review%202\Analysis\For%20Analysis_7_jan_24.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Thesis\AHMEDABAD\Docs%20and%20excels\After%20Review%202\Analysis\For%20Analysis_7_jan_24.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Thesis\AHMEDABAD\Docs%20and%20excels\After%20Review%202\Analysis\For%20Analysis_7_jan_24.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Thesis\AHMEDABAD\Docs%20and%20excels\After%20Review%202\Analysis\For%20Analysis_7_jan_24.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a:t>Gender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7991857605400112E-2"/>
          <c:y val="0.13395930260939445"/>
          <c:w val="0.48930745498917899"/>
          <c:h val="0.79804811739834103"/>
        </c:manualLayout>
      </c:layout>
      <c:pieChart>
        <c:varyColors val="1"/>
        <c:ser>
          <c:idx val="0"/>
          <c:order val="0"/>
          <c:tx>
            <c:strRef>
              <c:f>General!$AD$5</c:f>
              <c:strCache>
                <c:ptCount val="1"/>
                <c:pt idx="0">
                  <c:v>Respondents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21B-4B6F-B756-6731BD23D83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21B-4B6F-B756-6731BD23D83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General!$AC$6:$AC$7</c:f>
              <c:strCache>
                <c:ptCount val="2"/>
                <c:pt idx="0">
                  <c:v>Male </c:v>
                </c:pt>
                <c:pt idx="1">
                  <c:v>Female </c:v>
                </c:pt>
              </c:strCache>
            </c:strRef>
          </c:cat>
          <c:val>
            <c:numRef>
              <c:f>General!$AD$6:$AD$7</c:f>
              <c:numCache>
                <c:formatCode>0%</c:formatCode>
                <c:ptCount val="2"/>
                <c:pt idx="0">
                  <c:v>0.68</c:v>
                </c:pt>
                <c:pt idx="1">
                  <c:v>0.32</c:v>
                </c:pt>
              </c:numCache>
            </c:numRef>
          </c:val>
          <c:extLst>
            <c:ext xmlns:c16="http://schemas.microsoft.com/office/drawing/2014/chart" uri="{C3380CC4-5D6E-409C-BE32-E72D297353CC}">
              <c16:uniqueId val="{00000004-F21B-4B6F-B756-6731BD23D83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1258138785283414"/>
          <c:y val="0.86229652243463373"/>
          <c:w val="0.23633686942216756"/>
          <c:h val="8.04762923993736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a:t>Distance</a:t>
            </a:r>
            <a:r>
              <a:rPr lang="en-IN" baseline="0"/>
              <a:t> of nearest station </a:t>
            </a:r>
          </a:p>
          <a:p>
            <a:pPr>
              <a:defRPr/>
            </a:pPr>
            <a:r>
              <a:rPr lang="en-IN"/>
              <a:t>Metro Users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Metro!$CY$15</c:f>
              <c:strCache>
                <c:ptCount val="1"/>
                <c:pt idx="0">
                  <c:v>Metro Users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Metro!$CX$16:$CX$19</c:f>
              <c:strCache>
                <c:ptCount val="4"/>
                <c:pt idx="0">
                  <c:v>Less 500m</c:v>
                </c:pt>
                <c:pt idx="1">
                  <c:v>500 m to 1 km</c:v>
                </c:pt>
                <c:pt idx="2">
                  <c:v>1 to 1.5 km</c:v>
                </c:pt>
                <c:pt idx="3">
                  <c:v>More than 1.5 km</c:v>
                </c:pt>
              </c:strCache>
            </c:strRef>
          </c:cat>
          <c:val>
            <c:numRef>
              <c:f>Metro!$CY$16:$CY$19</c:f>
              <c:numCache>
                <c:formatCode>0.00</c:formatCode>
                <c:ptCount val="4"/>
                <c:pt idx="0">
                  <c:v>38.297872340425535</c:v>
                </c:pt>
                <c:pt idx="1">
                  <c:v>38.297872340425535</c:v>
                </c:pt>
                <c:pt idx="2">
                  <c:v>12.76595744680851</c:v>
                </c:pt>
                <c:pt idx="3">
                  <c:v>10.638297872340425</c:v>
                </c:pt>
              </c:numCache>
            </c:numRef>
          </c:val>
          <c:extLst>
            <c:ext xmlns:c16="http://schemas.microsoft.com/office/drawing/2014/chart" uri="{C3380CC4-5D6E-409C-BE32-E72D297353CC}">
              <c16:uniqueId val="{00000000-6155-44A6-8C01-091595720A35}"/>
            </c:ext>
          </c:extLst>
        </c:ser>
        <c:dLbls>
          <c:showLegendKey val="0"/>
          <c:showVal val="0"/>
          <c:showCatName val="0"/>
          <c:showSerName val="0"/>
          <c:showPercent val="0"/>
          <c:showBubbleSize val="0"/>
        </c:dLbls>
        <c:gapWidth val="182"/>
        <c:axId val="1963815551"/>
        <c:axId val="1963814591"/>
      </c:barChart>
      <c:catAx>
        <c:axId val="19638155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3814591"/>
        <c:crosses val="autoZero"/>
        <c:auto val="1"/>
        <c:lblAlgn val="ctr"/>
        <c:lblOffset val="100"/>
        <c:noMultiLvlLbl val="0"/>
      </c:catAx>
      <c:valAx>
        <c:axId val="1963814591"/>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3815551"/>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a:t>Waiting Time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Buses!$DA$48</c:f>
              <c:strCache>
                <c:ptCount val="1"/>
                <c:pt idx="0">
                  <c:v>Bus Users(%)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Buses!$CZ$49:$CZ$55</c:f>
              <c:strCache>
                <c:ptCount val="7"/>
                <c:pt idx="0">
                  <c:v>Less than 05 Minutes </c:v>
                </c:pt>
                <c:pt idx="1">
                  <c:v>5 to 10 Minutes </c:v>
                </c:pt>
                <c:pt idx="2">
                  <c:v>10 to 15 Minutes </c:v>
                </c:pt>
                <c:pt idx="3">
                  <c:v>15 to 20 Minutes</c:v>
                </c:pt>
                <c:pt idx="4">
                  <c:v>20 to 25 Minutes</c:v>
                </c:pt>
                <c:pt idx="5">
                  <c:v>25 to 30 Minutes</c:v>
                </c:pt>
                <c:pt idx="6">
                  <c:v>More than 30 Minutes</c:v>
                </c:pt>
              </c:strCache>
            </c:strRef>
          </c:cat>
          <c:val>
            <c:numRef>
              <c:f>Buses!$DA$49:$DA$55</c:f>
              <c:numCache>
                <c:formatCode>0.00</c:formatCode>
                <c:ptCount val="7"/>
                <c:pt idx="0">
                  <c:v>14.018691588785046</c:v>
                </c:pt>
                <c:pt idx="1">
                  <c:v>26.168224299065418</c:v>
                </c:pt>
                <c:pt idx="2">
                  <c:v>22.429906542056074</c:v>
                </c:pt>
                <c:pt idx="3">
                  <c:v>14.018691588785046</c:v>
                </c:pt>
                <c:pt idx="4">
                  <c:v>6.5420560747663545</c:v>
                </c:pt>
                <c:pt idx="5">
                  <c:v>8.4112149532710276</c:v>
                </c:pt>
                <c:pt idx="6">
                  <c:v>8.4112149532710276</c:v>
                </c:pt>
              </c:numCache>
            </c:numRef>
          </c:val>
          <c:extLst>
            <c:ext xmlns:c16="http://schemas.microsoft.com/office/drawing/2014/chart" uri="{C3380CC4-5D6E-409C-BE32-E72D297353CC}">
              <c16:uniqueId val="{00000000-3304-4B30-8703-A12099D611A9}"/>
            </c:ext>
          </c:extLst>
        </c:ser>
        <c:dLbls>
          <c:showLegendKey val="0"/>
          <c:showVal val="0"/>
          <c:showCatName val="0"/>
          <c:showSerName val="0"/>
          <c:showPercent val="0"/>
          <c:showBubbleSize val="0"/>
        </c:dLbls>
        <c:gapWidth val="182"/>
        <c:axId val="179992319"/>
        <c:axId val="180008159"/>
      </c:barChart>
      <c:catAx>
        <c:axId val="1799923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008159"/>
        <c:crosses val="autoZero"/>
        <c:auto val="1"/>
        <c:lblAlgn val="ctr"/>
        <c:lblOffset val="100"/>
        <c:noMultiLvlLbl val="0"/>
      </c:catAx>
      <c:valAx>
        <c:axId val="180008159"/>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99231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a:t>Waiting Time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Metro!$CY$44</c:f>
              <c:strCache>
                <c:ptCount val="1"/>
                <c:pt idx="0">
                  <c:v>Users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Metro!$CX$45:$CX$48</c:f>
              <c:strCache>
                <c:ptCount val="4"/>
                <c:pt idx="0">
                  <c:v>Less than 05 Minutes </c:v>
                </c:pt>
                <c:pt idx="1">
                  <c:v>5 to 10 Minutes </c:v>
                </c:pt>
                <c:pt idx="2">
                  <c:v>10 to 15 Minutes </c:v>
                </c:pt>
                <c:pt idx="3">
                  <c:v>More than 15 Minutes </c:v>
                </c:pt>
              </c:strCache>
            </c:strRef>
          </c:cat>
          <c:val>
            <c:numRef>
              <c:f>Metro!$CY$45:$CY$48</c:f>
              <c:numCache>
                <c:formatCode>0.00</c:formatCode>
                <c:ptCount val="4"/>
                <c:pt idx="0">
                  <c:v>8.5106382978723403</c:v>
                </c:pt>
                <c:pt idx="1">
                  <c:v>89.361702127659569</c:v>
                </c:pt>
                <c:pt idx="2">
                  <c:v>0</c:v>
                </c:pt>
                <c:pt idx="3">
                  <c:v>2.1276595744680851</c:v>
                </c:pt>
              </c:numCache>
            </c:numRef>
          </c:val>
          <c:extLst>
            <c:ext xmlns:c16="http://schemas.microsoft.com/office/drawing/2014/chart" uri="{C3380CC4-5D6E-409C-BE32-E72D297353CC}">
              <c16:uniqueId val="{00000000-1893-4B8F-A3BA-615D612186DF}"/>
            </c:ext>
          </c:extLst>
        </c:ser>
        <c:dLbls>
          <c:showLegendKey val="0"/>
          <c:showVal val="0"/>
          <c:showCatName val="0"/>
          <c:showSerName val="0"/>
          <c:showPercent val="0"/>
          <c:showBubbleSize val="0"/>
        </c:dLbls>
        <c:gapWidth val="182"/>
        <c:axId val="180009119"/>
        <c:axId val="180002879"/>
      </c:barChart>
      <c:catAx>
        <c:axId val="1800091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002879"/>
        <c:crosses val="autoZero"/>
        <c:auto val="1"/>
        <c:lblAlgn val="ctr"/>
        <c:lblOffset val="100"/>
        <c:noMultiLvlLbl val="0"/>
      </c:catAx>
      <c:valAx>
        <c:axId val="180002879"/>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00911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a:t>Age Group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General!$AH$5</c:f>
              <c:strCache>
                <c:ptCount val="1"/>
                <c:pt idx="0">
                  <c:v>Respondents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General!$AG$6:$AG$10</c:f>
              <c:strCache>
                <c:ptCount val="5"/>
                <c:pt idx="0">
                  <c:v>Below 18 </c:v>
                </c:pt>
                <c:pt idx="1">
                  <c:v>18-25  </c:v>
                </c:pt>
                <c:pt idx="2">
                  <c:v>26-35  </c:v>
                </c:pt>
                <c:pt idx="3">
                  <c:v>35-45  </c:v>
                </c:pt>
                <c:pt idx="4">
                  <c:v>Above  </c:v>
                </c:pt>
              </c:strCache>
            </c:strRef>
          </c:cat>
          <c:val>
            <c:numRef>
              <c:f>General!$AH$6:$AH$10</c:f>
              <c:numCache>
                <c:formatCode>0%</c:formatCode>
                <c:ptCount val="5"/>
                <c:pt idx="0">
                  <c:v>0.04</c:v>
                </c:pt>
                <c:pt idx="1">
                  <c:v>0.62</c:v>
                </c:pt>
                <c:pt idx="2">
                  <c:v>0.21</c:v>
                </c:pt>
                <c:pt idx="3">
                  <c:v>0.08</c:v>
                </c:pt>
                <c:pt idx="4">
                  <c:v>0.05</c:v>
                </c:pt>
              </c:numCache>
            </c:numRef>
          </c:val>
          <c:extLst>
            <c:ext xmlns:c16="http://schemas.microsoft.com/office/drawing/2014/chart" uri="{C3380CC4-5D6E-409C-BE32-E72D297353CC}">
              <c16:uniqueId val="{00000000-FC8F-48C2-BEAE-1EE2F8A5E0C7}"/>
            </c:ext>
          </c:extLst>
        </c:ser>
        <c:dLbls>
          <c:showLegendKey val="0"/>
          <c:showVal val="0"/>
          <c:showCatName val="0"/>
          <c:showSerName val="0"/>
          <c:showPercent val="0"/>
          <c:showBubbleSize val="0"/>
        </c:dLbls>
        <c:gapWidth val="182"/>
        <c:axId val="456623136"/>
        <c:axId val="456618336"/>
      </c:barChart>
      <c:catAx>
        <c:axId val="456623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6618336"/>
        <c:crosses val="autoZero"/>
        <c:auto val="1"/>
        <c:lblAlgn val="ctr"/>
        <c:lblOffset val="100"/>
        <c:noMultiLvlLbl val="0"/>
      </c:catAx>
      <c:valAx>
        <c:axId val="4566183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6623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a:t>Monthly</a:t>
            </a:r>
            <a:r>
              <a:rPr lang="en-IN" baseline="0"/>
              <a:t> Household Income</a:t>
            </a:r>
            <a:r>
              <a:rPr lang="en-IN"/>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635293555060731"/>
          <c:y val="0.17659406447757373"/>
          <c:w val="0.72711052957790956"/>
          <c:h val="0.72764005534983156"/>
        </c:manualLayout>
      </c:layout>
      <c:barChart>
        <c:barDir val="bar"/>
        <c:grouping val="clustered"/>
        <c:varyColors val="0"/>
        <c:ser>
          <c:idx val="0"/>
          <c:order val="0"/>
          <c:tx>
            <c:strRef>
              <c:f>General!$AR$4</c:f>
              <c:strCache>
                <c:ptCount val="1"/>
                <c:pt idx="0">
                  <c:v>Respondents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General!$AQ$5:$AQ$9</c:f>
              <c:strCache>
                <c:ptCount val="5"/>
                <c:pt idx="0">
                  <c:v>Less than 25000 </c:v>
                </c:pt>
                <c:pt idx="1">
                  <c:v>25000 to 50000  </c:v>
                </c:pt>
                <c:pt idx="2">
                  <c:v>50000 to 100000  </c:v>
                </c:pt>
                <c:pt idx="3">
                  <c:v>100000 to 150000  </c:v>
                </c:pt>
                <c:pt idx="4">
                  <c:v>&gt;150000 </c:v>
                </c:pt>
              </c:strCache>
            </c:strRef>
          </c:cat>
          <c:val>
            <c:numRef>
              <c:f>General!$AR$5:$AR$9</c:f>
              <c:numCache>
                <c:formatCode>0%</c:formatCode>
                <c:ptCount val="5"/>
                <c:pt idx="0">
                  <c:v>0.16</c:v>
                </c:pt>
                <c:pt idx="1">
                  <c:v>0.4</c:v>
                </c:pt>
                <c:pt idx="2">
                  <c:v>0.24</c:v>
                </c:pt>
                <c:pt idx="3">
                  <c:v>0.1</c:v>
                </c:pt>
                <c:pt idx="4">
                  <c:v>0.09</c:v>
                </c:pt>
              </c:numCache>
            </c:numRef>
          </c:val>
          <c:extLst>
            <c:ext xmlns:c16="http://schemas.microsoft.com/office/drawing/2014/chart" uri="{C3380CC4-5D6E-409C-BE32-E72D297353CC}">
              <c16:uniqueId val="{00000000-B457-429C-8AE4-B53B2FDDD2DC}"/>
            </c:ext>
          </c:extLst>
        </c:ser>
        <c:dLbls>
          <c:showLegendKey val="0"/>
          <c:showVal val="0"/>
          <c:showCatName val="0"/>
          <c:showSerName val="0"/>
          <c:showPercent val="0"/>
          <c:showBubbleSize val="0"/>
        </c:dLbls>
        <c:gapWidth val="182"/>
        <c:axId val="1213385440"/>
        <c:axId val="1213384960"/>
      </c:barChart>
      <c:catAx>
        <c:axId val="1213385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3384960"/>
        <c:crosses val="autoZero"/>
        <c:auto val="1"/>
        <c:lblAlgn val="ctr"/>
        <c:lblOffset val="100"/>
        <c:noMultiLvlLbl val="0"/>
      </c:catAx>
      <c:valAx>
        <c:axId val="12133849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3385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a:t>Income</a:t>
            </a:r>
            <a:r>
              <a:rPr lang="en-IN" baseline="0"/>
              <a:t> vs Mode of Transport</a:t>
            </a:r>
            <a:endParaRPr lang="en-IN"/>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IN"/>
        </a:p>
      </c:txPr>
    </c:title>
    <c:autoTitleDeleted val="0"/>
    <c:plotArea>
      <c:layout/>
      <c:barChart>
        <c:barDir val="bar"/>
        <c:grouping val="clustered"/>
        <c:varyColors val="0"/>
        <c:ser>
          <c:idx val="0"/>
          <c:order val="0"/>
          <c:tx>
            <c:strRef>
              <c:f>Vehicle!$BQ$7</c:f>
              <c:strCache>
                <c:ptCount val="1"/>
                <c:pt idx="0">
                  <c:v>Walking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Vehicle!$BP$8:$BP$12</c:f>
              <c:strCache>
                <c:ptCount val="5"/>
                <c:pt idx="0">
                  <c:v>Less than 25,000</c:v>
                </c:pt>
                <c:pt idx="1">
                  <c:v>25,000 to 50,000</c:v>
                </c:pt>
                <c:pt idx="2">
                  <c:v>50,000 to 100,000</c:v>
                </c:pt>
                <c:pt idx="3">
                  <c:v>100,000 to 150,000</c:v>
                </c:pt>
                <c:pt idx="4">
                  <c:v>More than 150,000</c:v>
                </c:pt>
              </c:strCache>
            </c:strRef>
          </c:cat>
          <c:val>
            <c:numRef>
              <c:f>Vehicle!$BQ$8:$BQ$12</c:f>
              <c:numCache>
                <c:formatCode>General</c:formatCode>
                <c:ptCount val="5"/>
                <c:pt idx="0">
                  <c:v>1.46</c:v>
                </c:pt>
                <c:pt idx="1">
                  <c:v>1.46</c:v>
                </c:pt>
                <c:pt idx="2">
                  <c:v>0.49</c:v>
                </c:pt>
                <c:pt idx="3">
                  <c:v>0</c:v>
                </c:pt>
                <c:pt idx="4">
                  <c:v>0</c:v>
                </c:pt>
              </c:numCache>
            </c:numRef>
          </c:val>
          <c:extLst>
            <c:ext xmlns:c16="http://schemas.microsoft.com/office/drawing/2014/chart" uri="{C3380CC4-5D6E-409C-BE32-E72D297353CC}">
              <c16:uniqueId val="{00000000-D0CF-4E4F-A90A-A460A54C9533}"/>
            </c:ext>
          </c:extLst>
        </c:ser>
        <c:ser>
          <c:idx val="1"/>
          <c:order val="1"/>
          <c:tx>
            <c:strRef>
              <c:f>Vehicle!$BR$7</c:f>
              <c:strCache>
                <c:ptCount val="1"/>
                <c:pt idx="0">
                  <c:v>Bicycle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Vehicle!$BP$8:$BP$12</c:f>
              <c:strCache>
                <c:ptCount val="5"/>
                <c:pt idx="0">
                  <c:v>Less than 25,000</c:v>
                </c:pt>
                <c:pt idx="1">
                  <c:v>25,000 to 50,000</c:v>
                </c:pt>
                <c:pt idx="2">
                  <c:v>50,000 to 100,000</c:v>
                </c:pt>
                <c:pt idx="3">
                  <c:v>100,000 to 150,000</c:v>
                </c:pt>
                <c:pt idx="4">
                  <c:v>More than 150,000</c:v>
                </c:pt>
              </c:strCache>
            </c:strRef>
          </c:cat>
          <c:val>
            <c:numRef>
              <c:f>Vehicle!$BR$8:$BR$12</c:f>
              <c:numCache>
                <c:formatCode>General</c:formatCode>
                <c:ptCount val="5"/>
                <c:pt idx="0">
                  <c:v>0</c:v>
                </c:pt>
                <c:pt idx="1">
                  <c:v>0.49</c:v>
                </c:pt>
                <c:pt idx="2">
                  <c:v>0</c:v>
                </c:pt>
                <c:pt idx="3">
                  <c:v>0.49</c:v>
                </c:pt>
                <c:pt idx="4">
                  <c:v>0.49</c:v>
                </c:pt>
              </c:numCache>
            </c:numRef>
          </c:val>
          <c:extLst>
            <c:ext xmlns:c16="http://schemas.microsoft.com/office/drawing/2014/chart" uri="{C3380CC4-5D6E-409C-BE32-E72D297353CC}">
              <c16:uniqueId val="{00000001-D0CF-4E4F-A90A-A460A54C9533}"/>
            </c:ext>
          </c:extLst>
        </c:ser>
        <c:ser>
          <c:idx val="2"/>
          <c:order val="2"/>
          <c:tx>
            <c:strRef>
              <c:f>Vehicle!$BS$7</c:f>
              <c:strCache>
                <c:ptCount val="1"/>
                <c:pt idx="0">
                  <c:v>Private Vehicles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Vehicle!$BP$8:$BP$12</c:f>
              <c:strCache>
                <c:ptCount val="5"/>
                <c:pt idx="0">
                  <c:v>Less than 25,000</c:v>
                </c:pt>
                <c:pt idx="1">
                  <c:v>25,000 to 50,000</c:v>
                </c:pt>
                <c:pt idx="2">
                  <c:v>50,000 to 100,000</c:v>
                </c:pt>
                <c:pt idx="3">
                  <c:v>100,000 to 150,000</c:v>
                </c:pt>
                <c:pt idx="4">
                  <c:v>More than 150,000</c:v>
                </c:pt>
              </c:strCache>
            </c:strRef>
          </c:cat>
          <c:val>
            <c:numRef>
              <c:f>Vehicle!$BS$8:$BS$12</c:f>
              <c:numCache>
                <c:formatCode>General</c:formatCode>
                <c:ptCount val="5"/>
                <c:pt idx="0">
                  <c:v>2.44</c:v>
                </c:pt>
                <c:pt idx="1">
                  <c:v>3.9</c:v>
                </c:pt>
                <c:pt idx="2">
                  <c:v>4.88</c:v>
                </c:pt>
                <c:pt idx="3">
                  <c:v>0</c:v>
                </c:pt>
                <c:pt idx="4">
                  <c:v>5.37</c:v>
                </c:pt>
              </c:numCache>
            </c:numRef>
          </c:val>
          <c:extLst>
            <c:ext xmlns:c16="http://schemas.microsoft.com/office/drawing/2014/chart" uri="{C3380CC4-5D6E-409C-BE32-E72D297353CC}">
              <c16:uniqueId val="{00000002-D0CF-4E4F-A90A-A460A54C9533}"/>
            </c:ext>
          </c:extLst>
        </c:ser>
        <c:ser>
          <c:idx val="3"/>
          <c:order val="3"/>
          <c:tx>
            <c:strRef>
              <c:f>Vehicle!$BT$7</c:f>
              <c:strCache>
                <c:ptCount val="1"/>
                <c:pt idx="0">
                  <c:v>Auto rickshaw/ola/uber/my bike/Yulu </c:v>
                </c:pt>
              </c:strCache>
            </c:strRef>
          </c:tx>
          <c:spPr>
            <a:solidFill>
              <a:schemeClr val="accent4"/>
            </a:solidFill>
            <a:ln>
              <a:noFill/>
            </a:ln>
            <a:effectLst/>
          </c:spPr>
          <c:invertIfNegative val="0"/>
          <c:cat>
            <c:strRef>
              <c:f>Vehicle!$BP$8:$BP$12</c:f>
              <c:strCache>
                <c:ptCount val="5"/>
                <c:pt idx="0">
                  <c:v>Less than 25,000</c:v>
                </c:pt>
                <c:pt idx="1">
                  <c:v>25,000 to 50,000</c:v>
                </c:pt>
                <c:pt idx="2">
                  <c:v>50,000 to 100,000</c:v>
                </c:pt>
                <c:pt idx="3">
                  <c:v>100,000 to 150,000</c:v>
                </c:pt>
                <c:pt idx="4">
                  <c:v>More than 150,000</c:v>
                </c:pt>
              </c:strCache>
            </c:strRef>
          </c:cat>
          <c:val>
            <c:numRef>
              <c:f>Vehicle!$BT$8:$BT$12</c:f>
              <c:numCache>
                <c:formatCode>General</c:formatCode>
                <c:ptCount val="5"/>
                <c:pt idx="0">
                  <c:v>0</c:v>
                </c:pt>
                <c:pt idx="1">
                  <c:v>3.41</c:v>
                </c:pt>
                <c:pt idx="2">
                  <c:v>3.41</c:v>
                </c:pt>
                <c:pt idx="3">
                  <c:v>0.49</c:v>
                </c:pt>
                <c:pt idx="4">
                  <c:v>0</c:v>
                </c:pt>
              </c:numCache>
            </c:numRef>
          </c:val>
          <c:extLst>
            <c:ext xmlns:c16="http://schemas.microsoft.com/office/drawing/2014/chart" uri="{C3380CC4-5D6E-409C-BE32-E72D297353CC}">
              <c16:uniqueId val="{00000003-D0CF-4E4F-A90A-A460A54C9533}"/>
            </c:ext>
          </c:extLst>
        </c:ser>
        <c:ser>
          <c:idx val="4"/>
          <c:order val="4"/>
          <c:tx>
            <c:strRef>
              <c:f>Vehicle!$BU$7</c:f>
              <c:strCache>
                <c:ptCount val="1"/>
                <c:pt idx="0">
                  <c:v>Public Transport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Vehicle!$BP$8:$BP$12</c:f>
              <c:strCache>
                <c:ptCount val="5"/>
                <c:pt idx="0">
                  <c:v>Less than 25,000</c:v>
                </c:pt>
                <c:pt idx="1">
                  <c:v>25,000 to 50,000</c:v>
                </c:pt>
                <c:pt idx="2">
                  <c:v>50,000 to 100,000</c:v>
                </c:pt>
                <c:pt idx="3">
                  <c:v>100,000 to 150,000</c:v>
                </c:pt>
                <c:pt idx="4">
                  <c:v>More than 150,000</c:v>
                </c:pt>
              </c:strCache>
            </c:strRef>
          </c:cat>
          <c:val>
            <c:numRef>
              <c:f>Vehicle!$BU$8:$BU$12</c:f>
              <c:numCache>
                <c:formatCode>General</c:formatCode>
                <c:ptCount val="5"/>
                <c:pt idx="0">
                  <c:v>12.2</c:v>
                </c:pt>
                <c:pt idx="1">
                  <c:v>30.73</c:v>
                </c:pt>
                <c:pt idx="2">
                  <c:v>15.61</c:v>
                </c:pt>
                <c:pt idx="3">
                  <c:v>9.27</c:v>
                </c:pt>
                <c:pt idx="4">
                  <c:v>3.41</c:v>
                </c:pt>
              </c:numCache>
            </c:numRef>
          </c:val>
          <c:extLst>
            <c:ext xmlns:c16="http://schemas.microsoft.com/office/drawing/2014/chart" uri="{C3380CC4-5D6E-409C-BE32-E72D297353CC}">
              <c16:uniqueId val="{00000004-D0CF-4E4F-A90A-A460A54C9533}"/>
            </c:ext>
          </c:extLst>
        </c:ser>
        <c:ser>
          <c:idx val="5"/>
          <c:order val="5"/>
          <c:tx>
            <c:strRef>
              <c:f>Vehicle!$BV$7</c:f>
              <c:strCache>
                <c:ptCount val="1"/>
                <c:pt idx="0">
                  <c:v>Other</c:v>
                </c:pt>
              </c:strCache>
            </c:strRef>
          </c:tx>
          <c:spPr>
            <a:solidFill>
              <a:schemeClr val="accent6"/>
            </a:solidFill>
            <a:ln>
              <a:noFill/>
            </a:ln>
            <a:effectLst/>
          </c:spPr>
          <c:invertIfNegative val="0"/>
          <c:cat>
            <c:strRef>
              <c:f>Vehicle!$BP$8:$BP$12</c:f>
              <c:strCache>
                <c:ptCount val="5"/>
                <c:pt idx="0">
                  <c:v>Less than 25,000</c:v>
                </c:pt>
                <c:pt idx="1">
                  <c:v>25,000 to 50,000</c:v>
                </c:pt>
                <c:pt idx="2">
                  <c:v>50,000 to 100,000</c:v>
                </c:pt>
                <c:pt idx="3">
                  <c:v>100,000 to 150,000</c:v>
                </c:pt>
                <c:pt idx="4">
                  <c:v>More than 150,000</c:v>
                </c:pt>
              </c:strCache>
            </c:strRef>
          </c:cat>
          <c:val>
            <c:numRef>
              <c:f>Vehicle!$BV$8:$BV$12</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5-D0CF-4E4F-A90A-A460A54C9533}"/>
            </c:ext>
          </c:extLst>
        </c:ser>
        <c:dLbls>
          <c:showLegendKey val="0"/>
          <c:showVal val="0"/>
          <c:showCatName val="0"/>
          <c:showSerName val="0"/>
          <c:showPercent val="0"/>
          <c:showBubbleSize val="0"/>
        </c:dLbls>
        <c:gapWidth val="219"/>
        <c:axId val="2117837056"/>
        <c:axId val="2117820736"/>
      </c:barChart>
      <c:catAx>
        <c:axId val="2117837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7820736"/>
        <c:crosses val="autoZero"/>
        <c:auto val="1"/>
        <c:lblAlgn val="ctr"/>
        <c:lblOffset val="100"/>
        <c:noMultiLvlLbl val="0"/>
      </c:catAx>
      <c:valAx>
        <c:axId val="21178207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7837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dirty="0"/>
              <a:t>Purpose wise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Buses!$CA$42</c:f>
              <c:strCache>
                <c:ptCount val="1"/>
                <c:pt idx="0">
                  <c:v>Bus Users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Buses!$BZ$43:$BZ$47</c:f>
              <c:strCache>
                <c:ptCount val="5"/>
                <c:pt idx="0">
                  <c:v>Education</c:v>
                </c:pt>
                <c:pt idx="1">
                  <c:v>Work </c:v>
                </c:pt>
                <c:pt idx="2">
                  <c:v>Recreational (entertainment, social meetups, etc.);Work;</c:v>
                </c:pt>
                <c:pt idx="3">
                  <c:v>Work and Recreational </c:v>
                </c:pt>
                <c:pt idx="4">
                  <c:v>Work and Education </c:v>
                </c:pt>
              </c:strCache>
            </c:strRef>
          </c:cat>
          <c:val>
            <c:numRef>
              <c:f>Buses!$CA$43:$CA$47</c:f>
              <c:numCache>
                <c:formatCode>0.00</c:formatCode>
                <c:ptCount val="5"/>
                <c:pt idx="0">
                  <c:v>50.467289719626166</c:v>
                </c:pt>
                <c:pt idx="1">
                  <c:v>33.644859813084111</c:v>
                </c:pt>
                <c:pt idx="2">
                  <c:v>12.149532710280374</c:v>
                </c:pt>
                <c:pt idx="3">
                  <c:v>1.8691588785046727</c:v>
                </c:pt>
                <c:pt idx="4">
                  <c:v>1.8691588785046727</c:v>
                </c:pt>
              </c:numCache>
            </c:numRef>
          </c:val>
          <c:extLst>
            <c:ext xmlns:c16="http://schemas.microsoft.com/office/drawing/2014/chart" uri="{C3380CC4-5D6E-409C-BE32-E72D297353CC}">
              <c16:uniqueId val="{00000000-A8C7-4D41-A8A7-9DDEBBD82C6F}"/>
            </c:ext>
          </c:extLst>
        </c:ser>
        <c:dLbls>
          <c:showLegendKey val="0"/>
          <c:showVal val="0"/>
          <c:showCatName val="0"/>
          <c:showSerName val="0"/>
          <c:showPercent val="0"/>
          <c:showBubbleSize val="0"/>
        </c:dLbls>
        <c:gapWidth val="182"/>
        <c:axId val="1154623840"/>
        <c:axId val="1154624320"/>
      </c:barChart>
      <c:catAx>
        <c:axId val="1154623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4624320"/>
        <c:crosses val="autoZero"/>
        <c:auto val="1"/>
        <c:lblAlgn val="ctr"/>
        <c:lblOffset val="100"/>
        <c:noMultiLvlLbl val="0"/>
      </c:catAx>
      <c:valAx>
        <c:axId val="1154624320"/>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4623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a:t>Distance</a:t>
            </a:r>
            <a:r>
              <a:rPr lang="en-IN" baseline="0"/>
              <a:t> Traveled </a:t>
            </a:r>
            <a:r>
              <a:rPr lang="en-IN"/>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Buses!$DA$5</c:f>
              <c:strCache>
                <c:ptCount val="1"/>
                <c:pt idx="0">
                  <c:v>Bus Users (%)</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78-4447-9B6F-127BAB0BDF32}"/>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78-4447-9B6F-127BAB0BDF32}"/>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B78-4447-9B6F-127BAB0BDF32}"/>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B78-4447-9B6F-127BAB0BDF3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Buses!$CZ$6:$CZ$9</c:f>
              <c:strCache>
                <c:ptCount val="4"/>
                <c:pt idx="0">
                  <c:v>Less than 5km</c:v>
                </c:pt>
                <c:pt idx="1">
                  <c:v>05 to 10 km</c:v>
                </c:pt>
                <c:pt idx="2">
                  <c:v>10 to 15 km</c:v>
                </c:pt>
                <c:pt idx="3">
                  <c:v>More than 15 km</c:v>
                </c:pt>
              </c:strCache>
            </c:strRef>
          </c:cat>
          <c:val>
            <c:numRef>
              <c:f>Buses!$DA$6:$DA$9</c:f>
              <c:numCache>
                <c:formatCode>0.00</c:formatCode>
                <c:ptCount val="4"/>
                <c:pt idx="0">
                  <c:v>7.4766355140186906</c:v>
                </c:pt>
                <c:pt idx="1">
                  <c:v>40.186915887850468</c:v>
                </c:pt>
                <c:pt idx="2">
                  <c:v>23.364485981308412</c:v>
                </c:pt>
                <c:pt idx="3">
                  <c:v>28.971962616822427</c:v>
                </c:pt>
              </c:numCache>
            </c:numRef>
          </c:val>
          <c:extLst>
            <c:ext xmlns:c16="http://schemas.microsoft.com/office/drawing/2014/chart" uri="{C3380CC4-5D6E-409C-BE32-E72D297353CC}">
              <c16:uniqueId val="{00000004-0B78-4447-9B6F-127BAB0BDF32}"/>
            </c:ext>
          </c:extLst>
        </c:ser>
        <c:dLbls>
          <c:showLegendKey val="0"/>
          <c:showVal val="0"/>
          <c:showCatName val="0"/>
          <c:showSerName val="0"/>
          <c:showPercent val="0"/>
          <c:showBubbleSize val="0"/>
        </c:dLbls>
        <c:gapWidth val="182"/>
        <c:axId val="1154596960"/>
        <c:axId val="1154613760"/>
      </c:barChart>
      <c:catAx>
        <c:axId val="1154596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4613760"/>
        <c:crosses val="autoZero"/>
        <c:auto val="1"/>
        <c:lblAlgn val="ctr"/>
        <c:lblOffset val="100"/>
        <c:noMultiLvlLbl val="0"/>
      </c:catAx>
      <c:valAx>
        <c:axId val="1154613760"/>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459696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dirty="0"/>
              <a:t>Purpose</a:t>
            </a:r>
            <a:r>
              <a:rPr lang="en-IN" baseline="0" dirty="0"/>
              <a:t> wise </a:t>
            </a:r>
            <a:r>
              <a:rPr lang="en-IN"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Metro!$BY$40</c:f>
              <c:strCache>
                <c:ptCount val="1"/>
                <c:pt idx="0">
                  <c:v>Metro Users (%)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Metro!$BX$41:$BX$45</c:f>
              <c:strCache>
                <c:ptCount val="5"/>
                <c:pt idx="0">
                  <c:v>Education</c:v>
                </c:pt>
                <c:pt idx="1">
                  <c:v>Work </c:v>
                </c:pt>
                <c:pt idx="2">
                  <c:v>Recreational (entertainment, social meetups, etc.);Work;</c:v>
                </c:pt>
                <c:pt idx="3">
                  <c:v>Education and Recreational </c:v>
                </c:pt>
                <c:pt idx="4">
                  <c:v>Work and Recreational </c:v>
                </c:pt>
              </c:strCache>
            </c:strRef>
          </c:cat>
          <c:val>
            <c:numRef>
              <c:f>Metro!$BY$41:$BY$45</c:f>
              <c:numCache>
                <c:formatCode>0.00</c:formatCode>
                <c:ptCount val="5"/>
                <c:pt idx="0">
                  <c:v>27.659574468085108</c:v>
                </c:pt>
                <c:pt idx="1">
                  <c:v>57.446808510638306</c:v>
                </c:pt>
                <c:pt idx="2">
                  <c:v>6.3829787234042552</c:v>
                </c:pt>
                <c:pt idx="3">
                  <c:v>2.1276595744680851</c:v>
                </c:pt>
                <c:pt idx="4">
                  <c:v>2.1276595744680851</c:v>
                </c:pt>
              </c:numCache>
            </c:numRef>
          </c:val>
          <c:extLst>
            <c:ext xmlns:c16="http://schemas.microsoft.com/office/drawing/2014/chart" uri="{C3380CC4-5D6E-409C-BE32-E72D297353CC}">
              <c16:uniqueId val="{00000000-9197-4AA1-82A0-DBFA8562529E}"/>
            </c:ext>
          </c:extLst>
        </c:ser>
        <c:dLbls>
          <c:showLegendKey val="0"/>
          <c:showVal val="0"/>
          <c:showCatName val="0"/>
          <c:showSerName val="0"/>
          <c:showPercent val="0"/>
          <c:showBubbleSize val="0"/>
        </c:dLbls>
        <c:gapWidth val="182"/>
        <c:axId val="735683407"/>
        <c:axId val="735674767"/>
      </c:barChart>
      <c:catAx>
        <c:axId val="7356834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5674767"/>
        <c:crosses val="autoZero"/>
        <c:auto val="1"/>
        <c:lblAlgn val="ctr"/>
        <c:lblOffset val="100"/>
        <c:noMultiLvlLbl val="0"/>
      </c:catAx>
      <c:valAx>
        <c:axId val="735674767"/>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56834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dirty="0"/>
              <a:t>Distance travelled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Metro!$CY$3</c:f>
              <c:strCache>
                <c:ptCount val="1"/>
                <c:pt idx="0">
                  <c:v>Metro Users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Metro!$CX$4:$CX$7</c:f>
              <c:strCache>
                <c:ptCount val="4"/>
                <c:pt idx="0">
                  <c:v>Less than 5 km</c:v>
                </c:pt>
                <c:pt idx="1">
                  <c:v>05 to 10 km</c:v>
                </c:pt>
                <c:pt idx="2">
                  <c:v>10 to 15 km</c:v>
                </c:pt>
                <c:pt idx="3">
                  <c:v>More than 15 km</c:v>
                </c:pt>
              </c:strCache>
            </c:strRef>
          </c:cat>
          <c:val>
            <c:numRef>
              <c:f>Metro!$CY$4:$CY$7</c:f>
              <c:numCache>
                <c:formatCode>0.00</c:formatCode>
                <c:ptCount val="4"/>
                <c:pt idx="0">
                  <c:v>6.3829787234042552</c:v>
                </c:pt>
                <c:pt idx="1">
                  <c:v>46.808510638297875</c:v>
                </c:pt>
                <c:pt idx="2">
                  <c:v>19.148936170212767</c:v>
                </c:pt>
                <c:pt idx="3">
                  <c:v>27.659574468085108</c:v>
                </c:pt>
              </c:numCache>
            </c:numRef>
          </c:val>
          <c:extLst>
            <c:ext xmlns:c16="http://schemas.microsoft.com/office/drawing/2014/chart" uri="{C3380CC4-5D6E-409C-BE32-E72D297353CC}">
              <c16:uniqueId val="{00000000-A724-4ACB-8E50-A0FF9B36588E}"/>
            </c:ext>
          </c:extLst>
        </c:ser>
        <c:dLbls>
          <c:showLegendKey val="0"/>
          <c:showVal val="0"/>
          <c:showCatName val="0"/>
          <c:showSerName val="0"/>
          <c:showPercent val="0"/>
          <c:showBubbleSize val="0"/>
        </c:dLbls>
        <c:gapWidth val="219"/>
        <c:axId val="1089971984"/>
        <c:axId val="1089978704"/>
      </c:barChart>
      <c:catAx>
        <c:axId val="1089971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9978704"/>
        <c:crosses val="autoZero"/>
        <c:auto val="1"/>
        <c:lblAlgn val="ctr"/>
        <c:lblOffset val="100"/>
        <c:noMultiLvlLbl val="0"/>
      </c:catAx>
      <c:valAx>
        <c:axId val="1089978704"/>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997198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Distance</a:t>
            </a:r>
            <a:r>
              <a:rPr lang="en-US" baseline="0"/>
              <a:t> of nearest bus stop </a:t>
            </a:r>
            <a:r>
              <a:rPr lang="en-US"/>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Buses!$DA$17</c:f>
              <c:strCache>
                <c:ptCount val="1"/>
                <c:pt idx="0">
                  <c:v>Bus Users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Buses!$CZ$18:$CZ$21</c:f>
              <c:strCache>
                <c:ptCount val="4"/>
                <c:pt idx="0">
                  <c:v>Less 500m</c:v>
                </c:pt>
                <c:pt idx="1">
                  <c:v>500 m to 1 km</c:v>
                </c:pt>
                <c:pt idx="2">
                  <c:v>1 to 1.5 km</c:v>
                </c:pt>
                <c:pt idx="3">
                  <c:v>More than 1.5 km</c:v>
                </c:pt>
              </c:strCache>
            </c:strRef>
          </c:cat>
          <c:val>
            <c:numRef>
              <c:f>Buses!$DA$18:$DA$21</c:f>
              <c:numCache>
                <c:formatCode>0.00</c:formatCode>
                <c:ptCount val="4"/>
                <c:pt idx="0">
                  <c:v>46.728971962616825</c:v>
                </c:pt>
                <c:pt idx="1">
                  <c:v>30.841121495327101</c:v>
                </c:pt>
                <c:pt idx="2">
                  <c:v>14.953271028037381</c:v>
                </c:pt>
                <c:pt idx="3">
                  <c:v>7.4766355140186906</c:v>
                </c:pt>
              </c:numCache>
            </c:numRef>
          </c:val>
          <c:extLst>
            <c:ext xmlns:c16="http://schemas.microsoft.com/office/drawing/2014/chart" uri="{C3380CC4-5D6E-409C-BE32-E72D297353CC}">
              <c16:uniqueId val="{00000000-598D-40A4-900B-993A02918E4C}"/>
            </c:ext>
          </c:extLst>
        </c:ser>
        <c:dLbls>
          <c:showLegendKey val="0"/>
          <c:showVal val="0"/>
          <c:showCatName val="0"/>
          <c:showSerName val="0"/>
          <c:showPercent val="0"/>
          <c:showBubbleSize val="0"/>
        </c:dLbls>
        <c:gapWidth val="182"/>
        <c:axId val="625507664"/>
        <c:axId val="625504784"/>
      </c:barChart>
      <c:catAx>
        <c:axId val="625507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5504784"/>
        <c:crosses val="autoZero"/>
        <c:auto val="1"/>
        <c:lblAlgn val="ctr"/>
        <c:lblOffset val="100"/>
        <c:noMultiLvlLbl val="0"/>
      </c:catAx>
      <c:valAx>
        <c:axId val="625504784"/>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550766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CDEDC1-C012-4B76-B2AE-946AA4C1256D}" type="doc">
      <dgm:prSet loTypeId="urn:microsoft.com/office/officeart/2008/layout/LinedList" loCatId="list" qsTypeId="urn:microsoft.com/office/officeart/2005/8/quickstyle/simple2" qsCatId="simple" csTypeId="urn:microsoft.com/office/officeart/2005/8/colors/accent1_1" csCatId="accent1" phldr="1"/>
      <dgm:spPr/>
      <dgm:t>
        <a:bodyPr/>
        <a:lstStyle/>
        <a:p>
          <a:endParaRPr lang="en-US"/>
        </a:p>
      </dgm:t>
    </dgm:pt>
    <dgm:pt modelId="{E7B9C7FE-2573-4DFE-AA18-7A2A935F2A2C}">
      <dgm:prSet custT="1"/>
      <dgm:spPr/>
      <dgm:t>
        <a:bodyPr/>
        <a:lstStyle/>
        <a:p>
          <a:pPr rtl="0"/>
          <a:r>
            <a:rPr lang="en-US" sz="1800" b="1" dirty="0"/>
            <a:t>1. Introduction</a:t>
          </a:r>
          <a:endParaRPr lang="en-IN" sz="1800" b="1" dirty="0"/>
        </a:p>
      </dgm:t>
    </dgm:pt>
    <dgm:pt modelId="{391FAF55-D3D1-476D-9A88-439F0EA6323F}" type="parTrans" cxnId="{5C8F8A25-46A3-43B5-B172-0DCB66B0868B}">
      <dgm:prSet/>
      <dgm:spPr/>
      <dgm:t>
        <a:bodyPr/>
        <a:lstStyle/>
        <a:p>
          <a:endParaRPr lang="en-US" sz="1800" b="1"/>
        </a:p>
      </dgm:t>
    </dgm:pt>
    <dgm:pt modelId="{9968C0DD-BFC6-4F2B-962E-B37FB91B9B14}" type="sibTrans" cxnId="{5C8F8A25-46A3-43B5-B172-0DCB66B0868B}">
      <dgm:prSet/>
      <dgm:spPr/>
      <dgm:t>
        <a:bodyPr/>
        <a:lstStyle/>
        <a:p>
          <a:endParaRPr lang="en-US" sz="1800" b="1"/>
        </a:p>
      </dgm:t>
    </dgm:pt>
    <dgm:pt modelId="{E6663132-E715-4C01-BD86-D772871F74FD}">
      <dgm:prSet custT="1"/>
      <dgm:spPr/>
      <dgm:t>
        <a:bodyPr/>
        <a:lstStyle/>
        <a:p>
          <a:pPr rtl="0"/>
          <a:r>
            <a:rPr lang="en-US" sz="1800" b="1" dirty="0"/>
            <a:t>2. Background</a:t>
          </a:r>
        </a:p>
      </dgm:t>
    </dgm:pt>
    <dgm:pt modelId="{56D26F65-397D-465A-8706-CABDB254BBAE}" type="parTrans" cxnId="{AE699B19-9CD2-4C47-B102-FA4696705E24}">
      <dgm:prSet/>
      <dgm:spPr/>
      <dgm:t>
        <a:bodyPr/>
        <a:lstStyle/>
        <a:p>
          <a:endParaRPr lang="en-IN"/>
        </a:p>
      </dgm:t>
    </dgm:pt>
    <dgm:pt modelId="{BDFF6004-F025-4AE9-BB17-62BEC7ADA698}" type="sibTrans" cxnId="{AE699B19-9CD2-4C47-B102-FA4696705E24}">
      <dgm:prSet/>
      <dgm:spPr/>
      <dgm:t>
        <a:bodyPr/>
        <a:lstStyle/>
        <a:p>
          <a:endParaRPr lang="en-IN"/>
        </a:p>
      </dgm:t>
    </dgm:pt>
    <dgm:pt modelId="{E15AB64B-B828-43C7-8155-9B0C9C6A7C66}">
      <dgm:prSet custT="1"/>
      <dgm:spPr/>
      <dgm:t>
        <a:bodyPr/>
        <a:lstStyle/>
        <a:p>
          <a:pPr rtl="0"/>
          <a:r>
            <a:rPr lang="en-US" sz="1800" b="1" dirty="0"/>
            <a:t>3. Research Gap</a:t>
          </a:r>
        </a:p>
      </dgm:t>
    </dgm:pt>
    <dgm:pt modelId="{684D9756-21C2-43A2-B606-E8AA3714B240}" type="parTrans" cxnId="{A58E6E8E-4A6F-4D7E-AF0F-E4FD0AA88FD6}">
      <dgm:prSet/>
      <dgm:spPr/>
      <dgm:t>
        <a:bodyPr/>
        <a:lstStyle/>
        <a:p>
          <a:endParaRPr lang="en-IN"/>
        </a:p>
      </dgm:t>
    </dgm:pt>
    <dgm:pt modelId="{EEA79642-7D14-43E0-A3EE-AE723796C343}" type="sibTrans" cxnId="{A58E6E8E-4A6F-4D7E-AF0F-E4FD0AA88FD6}">
      <dgm:prSet/>
      <dgm:spPr/>
      <dgm:t>
        <a:bodyPr/>
        <a:lstStyle/>
        <a:p>
          <a:endParaRPr lang="en-IN"/>
        </a:p>
      </dgm:t>
    </dgm:pt>
    <dgm:pt modelId="{27DF91D5-DCE4-4721-BD80-E35C6D697EE6}">
      <dgm:prSet custT="1"/>
      <dgm:spPr/>
      <dgm:t>
        <a:bodyPr/>
        <a:lstStyle/>
        <a:p>
          <a:pPr rtl="0"/>
          <a:r>
            <a:rPr lang="en-US" sz="1800" b="1" dirty="0"/>
            <a:t>4. Research Methodology</a:t>
          </a:r>
        </a:p>
      </dgm:t>
    </dgm:pt>
    <dgm:pt modelId="{CE6B14E6-8372-4744-85CE-A839142364BF}" type="parTrans" cxnId="{DC699A9C-AD29-4FAF-BACA-E7A8E578FDE7}">
      <dgm:prSet/>
      <dgm:spPr/>
      <dgm:t>
        <a:bodyPr/>
        <a:lstStyle/>
        <a:p>
          <a:endParaRPr lang="en-IN"/>
        </a:p>
      </dgm:t>
    </dgm:pt>
    <dgm:pt modelId="{C8E55EC2-CABB-4426-B4C0-05BF7AC131E2}" type="sibTrans" cxnId="{DC699A9C-AD29-4FAF-BACA-E7A8E578FDE7}">
      <dgm:prSet/>
      <dgm:spPr/>
      <dgm:t>
        <a:bodyPr/>
        <a:lstStyle/>
        <a:p>
          <a:endParaRPr lang="en-IN"/>
        </a:p>
      </dgm:t>
    </dgm:pt>
    <dgm:pt modelId="{17D7DEAA-D5B6-4B33-82FC-F68D32B66538}">
      <dgm:prSet custT="1"/>
      <dgm:spPr/>
      <dgm:t>
        <a:bodyPr/>
        <a:lstStyle/>
        <a:p>
          <a:pPr rtl="0"/>
          <a:r>
            <a:rPr lang="en-US" sz="1800" b="1" dirty="0"/>
            <a:t>5. Study Area Profile</a:t>
          </a:r>
        </a:p>
      </dgm:t>
    </dgm:pt>
    <dgm:pt modelId="{7B579D3E-CC8D-409F-B5AA-999C4CB0B69A}" type="parTrans" cxnId="{A4AD536D-E16A-4285-8B9E-4477BF00C9FE}">
      <dgm:prSet/>
      <dgm:spPr/>
      <dgm:t>
        <a:bodyPr/>
        <a:lstStyle/>
        <a:p>
          <a:endParaRPr lang="en-IN"/>
        </a:p>
      </dgm:t>
    </dgm:pt>
    <dgm:pt modelId="{87C3AAF8-469F-49B9-A7A6-5D1B7AFE7916}" type="sibTrans" cxnId="{A4AD536D-E16A-4285-8B9E-4477BF00C9FE}">
      <dgm:prSet/>
      <dgm:spPr/>
      <dgm:t>
        <a:bodyPr/>
        <a:lstStyle/>
        <a:p>
          <a:endParaRPr lang="en-IN"/>
        </a:p>
      </dgm:t>
    </dgm:pt>
    <dgm:pt modelId="{60D162A5-A8FD-46B4-8A04-EB6F9E4A95A7}">
      <dgm:prSet custT="1"/>
      <dgm:spPr/>
      <dgm:t>
        <a:bodyPr/>
        <a:lstStyle/>
        <a:p>
          <a:pPr rtl="0"/>
          <a:r>
            <a:rPr lang="en-US" sz="1800" b="1" dirty="0"/>
            <a:t>6. Respondent Profile</a:t>
          </a:r>
        </a:p>
      </dgm:t>
    </dgm:pt>
    <dgm:pt modelId="{D5AD15F8-E7A4-4F30-A7BD-0544D61C70D2}" type="parTrans" cxnId="{4314BDCD-AB7F-48C4-8151-AF5713716623}">
      <dgm:prSet/>
      <dgm:spPr/>
      <dgm:t>
        <a:bodyPr/>
        <a:lstStyle/>
        <a:p>
          <a:endParaRPr lang="en-IN"/>
        </a:p>
      </dgm:t>
    </dgm:pt>
    <dgm:pt modelId="{FBB6E435-C9C1-4F04-B5BC-A14293F08524}" type="sibTrans" cxnId="{4314BDCD-AB7F-48C4-8151-AF5713716623}">
      <dgm:prSet/>
      <dgm:spPr/>
      <dgm:t>
        <a:bodyPr/>
        <a:lstStyle/>
        <a:p>
          <a:endParaRPr lang="en-IN"/>
        </a:p>
      </dgm:t>
    </dgm:pt>
    <dgm:pt modelId="{3089E363-D0A5-40A1-BD13-C3010ED0F76E}">
      <dgm:prSet custT="1"/>
      <dgm:spPr/>
      <dgm:t>
        <a:bodyPr/>
        <a:lstStyle/>
        <a:p>
          <a:pPr rtl="0"/>
          <a:r>
            <a:rPr lang="en-US" sz="1800" b="1" dirty="0"/>
            <a:t>7. Findings from Factor Analysis </a:t>
          </a:r>
        </a:p>
      </dgm:t>
    </dgm:pt>
    <dgm:pt modelId="{67C812AD-1779-49B2-84F5-AB9288CBEA55}" type="parTrans" cxnId="{144534FB-93C3-46CA-AA71-D213B3B9D8C9}">
      <dgm:prSet/>
      <dgm:spPr/>
      <dgm:t>
        <a:bodyPr/>
        <a:lstStyle/>
        <a:p>
          <a:endParaRPr lang="en-IN"/>
        </a:p>
      </dgm:t>
    </dgm:pt>
    <dgm:pt modelId="{1536D457-3589-4232-920C-546C707D3594}" type="sibTrans" cxnId="{144534FB-93C3-46CA-AA71-D213B3B9D8C9}">
      <dgm:prSet/>
      <dgm:spPr/>
      <dgm:t>
        <a:bodyPr/>
        <a:lstStyle/>
        <a:p>
          <a:endParaRPr lang="en-IN"/>
        </a:p>
      </dgm:t>
    </dgm:pt>
    <dgm:pt modelId="{32A5E6F2-55F0-47C0-9A82-27128C3AE9C7}">
      <dgm:prSet custT="1"/>
      <dgm:spPr/>
      <dgm:t>
        <a:bodyPr/>
        <a:lstStyle/>
        <a:p>
          <a:pPr rtl="0"/>
          <a:r>
            <a:rPr lang="en-US" sz="1800" b="1" dirty="0"/>
            <a:t>8. Findings from SEM Analysis </a:t>
          </a:r>
        </a:p>
      </dgm:t>
    </dgm:pt>
    <dgm:pt modelId="{88AFEA76-C8A2-4DB6-B195-89471B6F9218}" type="parTrans" cxnId="{D2946B10-0874-492A-8268-D06E2C347687}">
      <dgm:prSet/>
      <dgm:spPr/>
      <dgm:t>
        <a:bodyPr/>
        <a:lstStyle/>
        <a:p>
          <a:endParaRPr lang="en-IN"/>
        </a:p>
      </dgm:t>
    </dgm:pt>
    <dgm:pt modelId="{C2A477AE-CEFC-4C88-9DB0-7A456BFCEAA3}" type="sibTrans" cxnId="{D2946B10-0874-492A-8268-D06E2C347687}">
      <dgm:prSet/>
      <dgm:spPr/>
      <dgm:t>
        <a:bodyPr/>
        <a:lstStyle/>
        <a:p>
          <a:endParaRPr lang="en-IN"/>
        </a:p>
      </dgm:t>
    </dgm:pt>
    <dgm:pt modelId="{721E1AB6-5A82-442D-B819-FB919F51932E}">
      <dgm:prSet custT="1"/>
      <dgm:spPr/>
      <dgm:t>
        <a:bodyPr/>
        <a:lstStyle/>
        <a:p>
          <a:pPr rtl="0"/>
          <a:r>
            <a:rPr lang="en-US" sz="1800" b="1" dirty="0"/>
            <a:t>9. Critical Factors resulted from Analysis</a:t>
          </a:r>
        </a:p>
      </dgm:t>
    </dgm:pt>
    <dgm:pt modelId="{C69E2CEF-2538-44B1-8D1F-780B9DCF3DC1}" type="parTrans" cxnId="{E33B936F-F580-4A35-9D19-1ADC549B0557}">
      <dgm:prSet/>
      <dgm:spPr/>
      <dgm:t>
        <a:bodyPr/>
        <a:lstStyle/>
        <a:p>
          <a:endParaRPr lang="en-IN"/>
        </a:p>
      </dgm:t>
    </dgm:pt>
    <dgm:pt modelId="{EB1B109F-5E84-469E-A39D-35FAED3633D2}" type="sibTrans" cxnId="{E33B936F-F580-4A35-9D19-1ADC549B0557}">
      <dgm:prSet/>
      <dgm:spPr/>
      <dgm:t>
        <a:bodyPr/>
        <a:lstStyle/>
        <a:p>
          <a:endParaRPr lang="en-IN"/>
        </a:p>
      </dgm:t>
    </dgm:pt>
    <dgm:pt modelId="{813BC153-6323-41A4-8042-0C0BE1F34D10}">
      <dgm:prSet custT="1"/>
      <dgm:spPr/>
      <dgm:t>
        <a:bodyPr/>
        <a:lstStyle/>
        <a:p>
          <a:pPr rtl="0"/>
          <a:r>
            <a:rPr lang="en-US" sz="1800" b="1" dirty="0"/>
            <a:t>10. Conclusion </a:t>
          </a:r>
        </a:p>
      </dgm:t>
    </dgm:pt>
    <dgm:pt modelId="{0AAC0E05-893F-4F93-BACA-817CCBE348C4}" type="parTrans" cxnId="{3FEE1BB0-24A0-4F92-B8FD-F304BCB626BD}">
      <dgm:prSet/>
      <dgm:spPr/>
      <dgm:t>
        <a:bodyPr/>
        <a:lstStyle/>
        <a:p>
          <a:endParaRPr lang="en-IN"/>
        </a:p>
      </dgm:t>
    </dgm:pt>
    <dgm:pt modelId="{9ED51886-CA0D-4A2B-BB05-3B22A275B9A8}" type="sibTrans" cxnId="{3FEE1BB0-24A0-4F92-B8FD-F304BCB626BD}">
      <dgm:prSet/>
      <dgm:spPr/>
      <dgm:t>
        <a:bodyPr/>
        <a:lstStyle/>
        <a:p>
          <a:endParaRPr lang="en-IN"/>
        </a:p>
      </dgm:t>
    </dgm:pt>
    <dgm:pt modelId="{D5CE6F60-F958-44A3-B3C6-D01BACD5A046}">
      <dgm:prSet custT="1"/>
      <dgm:spPr/>
      <dgm:t>
        <a:bodyPr/>
        <a:lstStyle/>
        <a:p>
          <a:pPr rtl="0"/>
          <a:r>
            <a:rPr lang="en-US" sz="1800" b="1" dirty="0"/>
            <a:t>11. Recommendations</a:t>
          </a:r>
        </a:p>
      </dgm:t>
    </dgm:pt>
    <dgm:pt modelId="{FC2E7167-8D58-46FE-91A7-D5AD5AFF987D}" type="parTrans" cxnId="{FEBC295E-B0C2-415B-ACCE-2F9DD5AD549E}">
      <dgm:prSet/>
      <dgm:spPr/>
      <dgm:t>
        <a:bodyPr/>
        <a:lstStyle/>
        <a:p>
          <a:endParaRPr lang="en-IN"/>
        </a:p>
      </dgm:t>
    </dgm:pt>
    <dgm:pt modelId="{08610C1D-E006-4922-9989-91DA9541740F}" type="sibTrans" cxnId="{FEBC295E-B0C2-415B-ACCE-2F9DD5AD549E}">
      <dgm:prSet/>
      <dgm:spPr/>
      <dgm:t>
        <a:bodyPr/>
        <a:lstStyle/>
        <a:p>
          <a:endParaRPr lang="en-IN"/>
        </a:p>
      </dgm:t>
    </dgm:pt>
    <dgm:pt modelId="{7E356713-869A-43A5-A6A7-E8FB2DFD1B8D}">
      <dgm:prSet custT="1"/>
      <dgm:spPr/>
      <dgm:t>
        <a:bodyPr/>
        <a:lstStyle/>
        <a:p>
          <a:r>
            <a:rPr lang="en-US" sz="1800" b="1" dirty="0"/>
            <a:t>12. Limitations</a:t>
          </a:r>
        </a:p>
      </dgm:t>
    </dgm:pt>
    <dgm:pt modelId="{9862EB8E-25EB-483A-878B-59D12C8F8C68}" type="parTrans" cxnId="{48413766-AD48-4ABE-8C71-683252271F33}">
      <dgm:prSet/>
      <dgm:spPr/>
      <dgm:t>
        <a:bodyPr/>
        <a:lstStyle/>
        <a:p>
          <a:endParaRPr lang="en-IN"/>
        </a:p>
      </dgm:t>
    </dgm:pt>
    <dgm:pt modelId="{5064D78E-937B-4B6A-B40E-95C83BBB3D7E}" type="sibTrans" cxnId="{48413766-AD48-4ABE-8C71-683252271F33}">
      <dgm:prSet/>
      <dgm:spPr/>
      <dgm:t>
        <a:bodyPr/>
        <a:lstStyle/>
        <a:p>
          <a:endParaRPr lang="en-IN"/>
        </a:p>
      </dgm:t>
    </dgm:pt>
    <dgm:pt modelId="{2AA8DEBD-5A52-4924-80C7-63D4C4D22E4E}">
      <dgm:prSet custT="1"/>
      <dgm:spPr/>
      <dgm:t>
        <a:bodyPr/>
        <a:lstStyle/>
        <a:p>
          <a:pPr rtl="0"/>
          <a:r>
            <a:rPr lang="en-US" sz="1800" b="1" dirty="0"/>
            <a:t>13. References</a:t>
          </a:r>
        </a:p>
      </dgm:t>
    </dgm:pt>
    <dgm:pt modelId="{BC62D882-B5D4-425F-877E-5F3DE4A2BE53}" type="parTrans" cxnId="{3E610713-4912-4229-A8FA-E288F44D96BB}">
      <dgm:prSet/>
      <dgm:spPr/>
      <dgm:t>
        <a:bodyPr/>
        <a:lstStyle/>
        <a:p>
          <a:endParaRPr lang="en-IN"/>
        </a:p>
      </dgm:t>
    </dgm:pt>
    <dgm:pt modelId="{BF4AB351-04F8-4C6F-A919-0FF2FF6EC4E3}" type="sibTrans" cxnId="{3E610713-4912-4229-A8FA-E288F44D96BB}">
      <dgm:prSet/>
      <dgm:spPr/>
      <dgm:t>
        <a:bodyPr/>
        <a:lstStyle/>
        <a:p>
          <a:endParaRPr lang="en-IN"/>
        </a:p>
      </dgm:t>
    </dgm:pt>
    <dgm:pt modelId="{9136CD3D-4CD0-4295-8D59-411BDC57F562}" type="pres">
      <dgm:prSet presAssocID="{C2CDEDC1-C012-4B76-B2AE-946AA4C1256D}" presName="vert0" presStyleCnt="0">
        <dgm:presLayoutVars>
          <dgm:dir/>
          <dgm:animOne val="branch"/>
          <dgm:animLvl val="lvl"/>
        </dgm:presLayoutVars>
      </dgm:prSet>
      <dgm:spPr/>
    </dgm:pt>
    <dgm:pt modelId="{18CE8DD7-B807-4DE2-A2AA-27253725EDF7}" type="pres">
      <dgm:prSet presAssocID="{E7B9C7FE-2573-4DFE-AA18-7A2A935F2A2C}" presName="thickLine" presStyleLbl="alignNode1" presStyleIdx="0" presStyleCnt="13"/>
      <dgm:spPr/>
    </dgm:pt>
    <dgm:pt modelId="{3E6EE8A6-63E6-4244-BD52-EFDC5C73EE9F}" type="pres">
      <dgm:prSet presAssocID="{E7B9C7FE-2573-4DFE-AA18-7A2A935F2A2C}" presName="horz1" presStyleCnt="0"/>
      <dgm:spPr/>
    </dgm:pt>
    <dgm:pt modelId="{EE8697E2-1414-4909-BF93-3C40809F2F2C}" type="pres">
      <dgm:prSet presAssocID="{E7B9C7FE-2573-4DFE-AA18-7A2A935F2A2C}" presName="tx1" presStyleLbl="revTx" presStyleIdx="0" presStyleCnt="13"/>
      <dgm:spPr/>
    </dgm:pt>
    <dgm:pt modelId="{3995CDE8-9B3C-4F87-BD28-A754C990681A}" type="pres">
      <dgm:prSet presAssocID="{E7B9C7FE-2573-4DFE-AA18-7A2A935F2A2C}" presName="vert1" presStyleCnt="0"/>
      <dgm:spPr/>
    </dgm:pt>
    <dgm:pt modelId="{DA3FABAB-766B-44F9-980E-5BC9B01B1ADF}" type="pres">
      <dgm:prSet presAssocID="{E6663132-E715-4C01-BD86-D772871F74FD}" presName="thickLine" presStyleLbl="alignNode1" presStyleIdx="1" presStyleCnt="13"/>
      <dgm:spPr/>
    </dgm:pt>
    <dgm:pt modelId="{F861FFF3-A7DA-4AC2-8B22-E06F2FE9A129}" type="pres">
      <dgm:prSet presAssocID="{E6663132-E715-4C01-BD86-D772871F74FD}" presName="horz1" presStyleCnt="0"/>
      <dgm:spPr/>
    </dgm:pt>
    <dgm:pt modelId="{6E591AA6-7C09-453E-99C2-95143A53FB91}" type="pres">
      <dgm:prSet presAssocID="{E6663132-E715-4C01-BD86-D772871F74FD}" presName="tx1" presStyleLbl="revTx" presStyleIdx="1" presStyleCnt="13"/>
      <dgm:spPr/>
    </dgm:pt>
    <dgm:pt modelId="{DC4C42A1-47E1-40C6-98F3-712F97DB11A8}" type="pres">
      <dgm:prSet presAssocID="{E6663132-E715-4C01-BD86-D772871F74FD}" presName="vert1" presStyleCnt="0"/>
      <dgm:spPr/>
    </dgm:pt>
    <dgm:pt modelId="{77D7C2CD-496B-410C-A9AE-DEF953D1AB7D}" type="pres">
      <dgm:prSet presAssocID="{E15AB64B-B828-43C7-8155-9B0C9C6A7C66}" presName="thickLine" presStyleLbl="alignNode1" presStyleIdx="2" presStyleCnt="13"/>
      <dgm:spPr/>
    </dgm:pt>
    <dgm:pt modelId="{DD9E1E2F-8F4D-44A8-A380-AC045BE4BE55}" type="pres">
      <dgm:prSet presAssocID="{E15AB64B-B828-43C7-8155-9B0C9C6A7C66}" presName="horz1" presStyleCnt="0"/>
      <dgm:spPr/>
    </dgm:pt>
    <dgm:pt modelId="{68668462-6DE7-4D77-B2D4-604CE72FEED6}" type="pres">
      <dgm:prSet presAssocID="{E15AB64B-B828-43C7-8155-9B0C9C6A7C66}" presName="tx1" presStyleLbl="revTx" presStyleIdx="2" presStyleCnt="13"/>
      <dgm:spPr/>
    </dgm:pt>
    <dgm:pt modelId="{65C8A97F-912A-45B1-A3FB-13E2384254C5}" type="pres">
      <dgm:prSet presAssocID="{E15AB64B-B828-43C7-8155-9B0C9C6A7C66}" presName="vert1" presStyleCnt="0"/>
      <dgm:spPr/>
    </dgm:pt>
    <dgm:pt modelId="{BDA0289E-8965-4D2D-B6E1-DF1379F86914}" type="pres">
      <dgm:prSet presAssocID="{27DF91D5-DCE4-4721-BD80-E35C6D697EE6}" presName="thickLine" presStyleLbl="alignNode1" presStyleIdx="3" presStyleCnt="13"/>
      <dgm:spPr/>
    </dgm:pt>
    <dgm:pt modelId="{50521981-CC92-4BAF-9207-28A3D0872F3E}" type="pres">
      <dgm:prSet presAssocID="{27DF91D5-DCE4-4721-BD80-E35C6D697EE6}" presName="horz1" presStyleCnt="0"/>
      <dgm:spPr/>
    </dgm:pt>
    <dgm:pt modelId="{1DAE9F49-5347-4D4F-8341-094FAAB0421F}" type="pres">
      <dgm:prSet presAssocID="{27DF91D5-DCE4-4721-BD80-E35C6D697EE6}" presName="tx1" presStyleLbl="revTx" presStyleIdx="3" presStyleCnt="13"/>
      <dgm:spPr/>
    </dgm:pt>
    <dgm:pt modelId="{F741F607-AD5A-4240-8499-B7CF809F4AC1}" type="pres">
      <dgm:prSet presAssocID="{27DF91D5-DCE4-4721-BD80-E35C6D697EE6}" presName="vert1" presStyleCnt="0"/>
      <dgm:spPr/>
    </dgm:pt>
    <dgm:pt modelId="{7481FF42-4E21-441D-933E-EDF1DC38521E}" type="pres">
      <dgm:prSet presAssocID="{17D7DEAA-D5B6-4B33-82FC-F68D32B66538}" presName="thickLine" presStyleLbl="alignNode1" presStyleIdx="4" presStyleCnt="13"/>
      <dgm:spPr/>
    </dgm:pt>
    <dgm:pt modelId="{E0DD0640-6FFB-43BB-A4C7-8E4916F1DA3E}" type="pres">
      <dgm:prSet presAssocID="{17D7DEAA-D5B6-4B33-82FC-F68D32B66538}" presName="horz1" presStyleCnt="0"/>
      <dgm:spPr/>
    </dgm:pt>
    <dgm:pt modelId="{E9E327B0-ADD3-4855-AB8D-F044D0856A34}" type="pres">
      <dgm:prSet presAssocID="{17D7DEAA-D5B6-4B33-82FC-F68D32B66538}" presName="tx1" presStyleLbl="revTx" presStyleIdx="4" presStyleCnt="13"/>
      <dgm:spPr/>
    </dgm:pt>
    <dgm:pt modelId="{B52B56E5-2878-4962-A044-23B3D780ACE1}" type="pres">
      <dgm:prSet presAssocID="{17D7DEAA-D5B6-4B33-82FC-F68D32B66538}" presName="vert1" presStyleCnt="0"/>
      <dgm:spPr/>
    </dgm:pt>
    <dgm:pt modelId="{93D4811B-7833-4B7F-A35C-F27C00BAE769}" type="pres">
      <dgm:prSet presAssocID="{60D162A5-A8FD-46B4-8A04-EB6F9E4A95A7}" presName="thickLine" presStyleLbl="alignNode1" presStyleIdx="5" presStyleCnt="13"/>
      <dgm:spPr/>
    </dgm:pt>
    <dgm:pt modelId="{F6F29A06-219C-4DA7-874E-6B8C3EB2ED91}" type="pres">
      <dgm:prSet presAssocID="{60D162A5-A8FD-46B4-8A04-EB6F9E4A95A7}" presName="horz1" presStyleCnt="0"/>
      <dgm:spPr/>
    </dgm:pt>
    <dgm:pt modelId="{EB96ECC4-713A-4759-B4AE-B7CA4A2952DD}" type="pres">
      <dgm:prSet presAssocID="{60D162A5-A8FD-46B4-8A04-EB6F9E4A95A7}" presName="tx1" presStyleLbl="revTx" presStyleIdx="5" presStyleCnt="13"/>
      <dgm:spPr/>
    </dgm:pt>
    <dgm:pt modelId="{2E857A57-0DDE-4923-B664-63D85978C54C}" type="pres">
      <dgm:prSet presAssocID="{60D162A5-A8FD-46B4-8A04-EB6F9E4A95A7}" presName="vert1" presStyleCnt="0"/>
      <dgm:spPr/>
    </dgm:pt>
    <dgm:pt modelId="{DE23F498-CE15-4DE4-8D3E-C6AFB1B45BA4}" type="pres">
      <dgm:prSet presAssocID="{3089E363-D0A5-40A1-BD13-C3010ED0F76E}" presName="thickLine" presStyleLbl="alignNode1" presStyleIdx="6" presStyleCnt="13"/>
      <dgm:spPr/>
    </dgm:pt>
    <dgm:pt modelId="{88FA216D-7DB1-426E-B29F-EF4AE91B9A03}" type="pres">
      <dgm:prSet presAssocID="{3089E363-D0A5-40A1-BD13-C3010ED0F76E}" presName="horz1" presStyleCnt="0"/>
      <dgm:spPr/>
    </dgm:pt>
    <dgm:pt modelId="{41954D77-1121-41BD-B2EA-068A1AD33DEB}" type="pres">
      <dgm:prSet presAssocID="{3089E363-D0A5-40A1-BD13-C3010ED0F76E}" presName="tx1" presStyleLbl="revTx" presStyleIdx="6" presStyleCnt="13"/>
      <dgm:spPr/>
    </dgm:pt>
    <dgm:pt modelId="{1A95B84D-2E25-45DB-879D-8EA443BB3808}" type="pres">
      <dgm:prSet presAssocID="{3089E363-D0A5-40A1-BD13-C3010ED0F76E}" presName="vert1" presStyleCnt="0"/>
      <dgm:spPr/>
    </dgm:pt>
    <dgm:pt modelId="{E9D3CED3-9083-45C0-A45F-69985BB62076}" type="pres">
      <dgm:prSet presAssocID="{32A5E6F2-55F0-47C0-9A82-27128C3AE9C7}" presName="thickLine" presStyleLbl="alignNode1" presStyleIdx="7" presStyleCnt="13"/>
      <dgm:spPr/>
    </dgm:pt>
    <dgm:pt modelId="{5F5800FA-88E6-4EBC-843A-D126B75CEE33}" type="pres">
      <dgm:prSet presAssocID="{32A5E6F2-55F0-47C0-9A82-27128C3AE9C7}" presName="horz1" presStyleCnt="0"/>
      <dgm:spPr/>
    </dgm:pt>
    <dgm:pt modelId="{DC563B23-C556-4CC7-8896-7E0CFA18A91D}" type="pres">
      <dgm:prSet presAssocID="{32A5E6F2-55F0-47C0-9A82-27128C3AE9C7}" presName="tx1" presStyleLbl="revTx" presStyleIdx="7" presStyleCnt="13"/>
      <dgm:spPr/>
    </dgm:pt>
    <dgm:pt modelId="{4E383370-0E25-4DC4-BF4F-5F58532A107E}" type="pres">
      <dgm:prSet presAssocID="{32A5E6F2-55F0-47C0-9A82-27128C3AE9C7}" presName="vert1" presStyleCnt="0"/>
      <dgm:spPr/>
    </dgm:pt>
    <dgm:pt modelId="{12120F51-AFB8-49CB-9F59-4FE2244B007A}" type="pres">
      <dgm:prSet presAssocID="{721E1AB6-5A82-442D-B819-FB919F51932E}" presName="thickLine" presStyleLbl="alignNode1" presStyleIdx="8" presStyleCnt="13"/>
      <dgm:spPr/>
    </dgm:pt>
    <dgm:pt modelId="{49014730-21DF-4AED-85F8-E7C4D6B4CC5F}" type="pres">
      <dgm:prSet presAssocID="{721E1AB6-5A82-442D-B819-FB919F51932E}" presName="horz1" presStyleCnt="0"/>
      <dgm:spPr/>
    </dgm:pt>
    <dgm:pt modelId="{E0D253D8-02DF-4352-ABCE-BD91963FD54D}" type="pres">
      <dgm:prSet presAssocID="{721E1AB6-5A82-442D-B819-FB919F51932E}" presName="tx1" presStyleLbl="revTx" presStyleIdx="8" presStyleCnt="13"/>
      <dgm:spPr/>
    </dgm:pt>
    <dgm:pt modelId="{46B7BF1F-9153-427E-AAFE-9FB041372F42}" type="pres">
      <dgm:prSet presAssocID="{721E1AB6-5A82-442D-B819-FB919F51932E}" presName="vert1" presStyleCnt="0"/>
      <dgm:spPr/>
    </dgm:pt>
    <dgm:pt modelId="{B7962389-6EDE-4D5E-8082-FB02AF41D043}" type="pres">
      <dgm:prSet presAssocID="{813BC153-6323-41A4-8042-0C0BE1F34D10}" presName="thickLine" presStyleLbl="alignNode1" presStyleIdx="9" presStyleCnt="13"/>
      <dgm:spPr/>
    </dgm:pt>
    <dgm:pt modelId="{D96C6103-973A-4C54-8798-610719A0AA1C}" type="pres">
      <dgm:prSet presAssocID="{813BC153-6323-41A4-8042-0C0BE1F34D10}" presName="horz1" presStyleCnt="0"/>
      <dgm:spPr/>
    </dgm:pt>
    <dgm:pt modelId="{8B891CAB-35C4-45DC-A284-22253938847F}" type="pres">
      <dgm:prSet presAssocID="{813BC153-6323-41A4-8042-0C0BE1F34D10}" presName="tx1" presStyleLbl="revTx" presStyleIdx="9" presStyleCnt="13"/>
      <dgm:spPr/>
    </dgm:pt>
    <dgm:pt modelId="{97CFF696-25CF-4425-A26E-ED8737DC293F}" type="pres">
      <dgm:prSet presAssocID="{813BC153-6323-41A4-8042-0C0BE1F34D10}" presName="vert1" presStyleCnt="0"/>
      <dgm:spPr/>
    </dgm:pt>
    <dgm:pt modelId="{F9517C63-F149-49B3-87AA-A861E727D101}" type="pres">
      <dgm:prSet presAssocID="{D5CE6F60-F958-44A3-B3C6-D01BACD5A046}" presName="thickLine" presStyleLbl="alignNode1" presStyleIdx="10" presStyleCnt="13"/>
      <dgm:spPr/>
    </dgm:pt>
    <dgm:pt modelId="{A9A9C674-4842-4EE4-8760-E38836A035CE}" type="pres">
      <dgm:prSet presAssocID="{D5CE6F60-F958-44A3-B3C6-D01BACD5A046}" presName="horz1" presStyleCnt="0"/>
      <dgm:spPr/>
    </dgm:pt>
    <dgm:pt modelId="{4C6FA673-3149-4464-B4AE-170B35E17ABB}" type="pres">
      <dgm:prSet presAssocID="{D5CE6F60-F958-44A3-B3C6-D01BACD5A046}" presName="tx1" presStyleLbl="revTx" presStyleIdx="10" presStyleCnt="13"/>
      <dgm:spPr/>
    </dgm:pt>
    <dgm:pt modelId="{217C2213-B689-4EF8-816F-3CB7D5BF0BA7}" type="pres">
      <dgm:prSet presAssocID="{D5CE6F60-F958-44A3-B3C6-D01BACD5A046}" presName="vert1" presStyleCnt="0"/>
      <dgm:spPr/>
    </dgm:pt>
    <dgm:pt modelId="{63F66255-A040-4E45-9713-05FDBF90505A}" type="pres">
      <dgm:prSet presAssocID="{7E356713-869A-43A5-A6A7-E8FB2DFD1B8D}" presName="thickLine" presStyleLbl="alignNode1" presStyleIdx="11" presStyleCnt="13"/>
      <dgm:spPr/>
    </dgm:pt>
    <dgm:pt modelId="{48E82721-36BA-4184-B7A8-601B7ADF363E}" type="pres">
      <dgm:prSet presAssocID="{7E356713-869A-43A5-A6A7-E8FB2DFD1B8D}" presName="horz1" presStyleCnt="0"/>
      <dgm:spPr/>
    </dgm:pt>
    <dgm:pt modelId="{0DC77D26-3213-4EBD-BE3F-42E462888E3B}" type="pres">
      <dgm:prSet presAssocID="{7E356713-869A-43A5-A6A7-E8FB2DFD1B8D}" presName="tx1" presStyleLbl="revTx" presStyleIdx="11" presStyleCnt="13"/>
      <dgm:spPr/>
    </dgm:pt>
    <dgm:pt modelId="{7E669D42-F985-4E81-9A2B-3F34745E46AA}" type="pres">
      <dgm:prSet presAssocID="{7E356713-869A-43A5-A6A7-E8FB2DFD1B8D}" presName="vert1" presStyleCnt="0"/>
      <dgm:spPr/>
    </dgm:pt>
    <dgm:pt modelId="{CE0EB5CB-4D50-4F4A-B2B2-DD83FE422E35}" type="pres">
      <dgm:prSet presAssocID="{2AA8DEBD-5A52-4924-80C7-63D4C4D22E4E}" presName="thickLine" presStyleLbl="alignNode1" presStyleIdx="12" presStyleCnt="13"/>
      <dgm:spPr/>
    </dgm:pt>
    <dgm:pt modelId="{36446530-E55E-41ED-82E4-0EBEB987AED0}" type="pres">
      <dgm:prSet presAssocID="{2AA8DEBD-5A52-4924-80C7-63D4C4D22E4E}" presName="horz1" presStyleCnt="0"/>
      <dgm:spPr/>
    </dgm:pt>
    <dgm:pt modelId="{DF956B96-5D0A-4A27-8954-EC2D28735448}" type="pres">
      <dgm:prSet presAssocID="{2AA8DEBD-5A52-4924-80C7-63D4C4D22E4E}" presName="tx1" presStyleLbl="revTx" presStyleIdx="12" presStyleCnt="13"/>
      <dgm:spPr/>
    </dgm:pt>
    <dgm:pt modelId="{B22EC619-DA77-454E-8859-A4A71D31052B}" type="pres">
      <dgm:prSet presAssocID="{2AA8DEBD-5A52-4924-80C7-63D4C4D22E4E}" presName="vert1" presStyleCnt="0"/>
      <dgm:spPr/>
    </dgm:pt>
  </dgm:ptLst>
  <dgm:cxnLst>
    <dgm:cxn modelId="{D2946B10-0874-492A-8268-D06E2C347687}" srcId="{C2CDEDC1-C012-4B76-B2AE-946AA4C1256D}" destId="{32A5E6F2-55F0-47C0-9A82-27128C3AE9C7}" srcOrd="7" destOrd="0" parTransId="{88AFEA76-C8A2-4DB6-B195-89471B6F9218}" sibTransId="{C2A477AE-CEFC-4C88-9DB0-7A456BFCEAA3}"/>
    <dgm:cxn modelId="{3E610713-4912-4229-A8FA-E288F44D96BB}" srcId="{C2CDEDC1-C012-4B76-B2AE-946AA4C1256D}" destId="{2AA8DEBD-5A52-4924-80C7-63D4C4D22E4E}" srcOrd="12" destOrd="0" parTransId="{BC62D882-B5D4-425F-877E-5F3DE4A2BE53}" sibTransId="{BF4AB351-04F8-4C6F-A919-0FF2FF6EC4E3}"/>
    <dgm:cxn modelId="{AE699B19-9CD2-4C47-B102-FA4696705E24}" srcId="{C2CDEDC1-C012-4B76-B2AE-946AA4C1256D}" destId="{E6663132-E715-4C01-BD86-D772871F74FD}" srcOrd="1" destOrd="0" parTransId="{56D26F65-397D-465A-8706-CABDB254BBAE}" sibTransId="{BDFF6004-F025-4AE9-BB17-62BEC7ADA698}"/>
    <dgm:cxn modelId="{E2F82C1C-F19F-4F63-91D0-2324D326BD81}" type="presOf" srcId="{17D7DEAA-D5B6-4B33-82FC-F68D32B66538}" destId="{E9E327B0-ADD3-4855-AB8D-F044D0856A34}" srcOrd="0" destOrd="0" presId="urn:microsoft.com/office/officeart/2008/layout/LinedList"/>
    <dgm:cxn modelId="{E2462B24-8CBD-4750-9C58-7F22B70596F8}" type="presOf" srcId="{32A5E6F2-55F0-47C0-9A82-27128C3AE9C7}" destId="{DC563B23-C556-4CC7-8896-7E0CFA18A91D}" srcOrd="0" destOrd="0" presId="urn:microsoft.com/office/officeart/2008/layout/LinedList"/>
    <dgm:cxn modelId="{5C8F8A25-46A3-43B5-B172-0DCB66B0868B}" srcId="{C2CDEDC1-C012-4B76-B2AE-946AA4C1256D}" destId="{E7B9C7FE-2573-4DFE-AA18-7A2A935F2A2C}" srcOrd="0" destOrd="0" parTransId="{391FAF55-D3D1-476D-9A88-439F0EA6323F}" sibTransId="{9968C0DD-BFC6-4F2B-962E-B37FB91B9B14}"/>
    <dgm:cxn modelId="{6F64832E-673F-4590-A3B7-DF0B7D56E539}" type="presOf" srcId="{D5CE6F60-F958-44A3-B3C6-D01BACD5A046}" destId="{4C6FA673-3149-4464-B4AE-170B35E17ABB}" srcOrd="0" destOrd="0" presId="urn:microsoft.com/office/officeart/2008/layout/LinedList"/>
    <dgm:cxn modelId="{0F1A6438-5EF3-4FC1-97AB-8DAFA770F330}" type="presOf" srcId="{813BC153-6323-41A4-8042-0C0BE1F34D10}" destId="{8B891CAB-35C4-45DC-A284-22253938847F}" srcOrd="0" destOrd="0" presId="urn:microsoft.com/office/officeart/2008/layout/LinedList"/>
    <dgm:cxn modelId="{B276D33F-1AC3-4D4B-956B-02868E4D07B0}" type="presOf" srcId="{27DF91D5-DCE4-4721-BD80-E35C6D697EE6}" destId="{1DAE9F49-5347-4D4F-8341-094FAAB0421F}" srcOrd="0" destOrd="0" presId="urn:microsoft.com/office/officeart/2008/layout/LinedList"/>
    <dgm:cxn modelId="{EC0EDB5C-4B87-494E-BCCB-6D9BEC6EB8E1}" type="presOf" srcId="{E6663132-E715-4C01-BD86-D772871F74FD}" destId="{6E591AA6-7C09-453E-99C2-95143A53FB91}" srcOrd="0" destOrd="0" presId="urn:microsoft.com/office/officeart/2008/layout/LinedList"/>
    <dgm:cxn modelId="{FEBC295E-B0C2-415B-ACCE-2F9DD5AD549E}" srcId="{C2CDEDC1-C012-4B76-B2AE-946AA4C1256D}" destId="{D5CE6F60-F958-44A3-B3C6-D01BACD5A046}" srcOrd="10" destOrd="0" parTransId="{FC2E7167-8D58-46FE-91A7-D5AD5AFF987D}" sibTransId="{08610C1D-E006-4922-9989-91DA9541740F}"/>
    <dgm:cxn modelId="{48413766-AD48-4ABE-8C71-683252271F33}" srcId="{C2CDEDC1-C012-4B76-B2AE-946AA4C1256D}" destId="{7E356713-869A-43A5-A6A7-E8FB2DFD1B8D}" srcOrd="11" destOrd="0" parTransId="{9862EB8E-25EB-483A-878B-59D12C8F8C68}" sibTransId="{5064D78E-937B-4B6A-B40E-95C83BBB3D7E}"/>
    <dgm:cxn modelId="{A4AD536D-E16A-4285-8B9E-4477BF00C9FE}" srcId="{C2CDEDC1-C012-4B76-B2AE-946AA4C1256D}" destId="{17D7DEAA-D5B6-4B33-82FC-F68D32B66538}" srcOrd="4" destOrd="0" parTransId="{7B579D3E-CC8D-409F-B5AA-999C4CB0B69A}" sibTransId="{87C3AAF8-469F-49B9-A7A6-5D1B7AFE7916}"/>
    <dgm:cxn modelId="{E33B936F-F580-4A35-9D19-1ADC549B0557}" srcId="{C2CDEDC1-C012-4B76-B2AE-946AA4C1256D}" destId="{721E1AB6-5A82-442D-B819-FB919F51932E}" srcOrd="8" destOrd="0" parTransId="{C69E2CEF-2538-44B1-8D1F-780B9DCF3DC1}" sibTransId="{EB1B109F-5E84-469E-A39D-35FAED3633D2}"/>
    <dgm:cxn modelId="{1EA59850-3186-4C9A-9740-B97E3D74B327}" type="presOf" srcId="{3089E363-D0A5-40A1-BD13-C3010ED0F76E}" destId="{41954D77-1121-41BD-B2EA-068A1AD33DEB}" srcOrd="0" destOrd="0" presId="urn:microsoft.com/office/officeart/2008/layout/LinedList"/>
    <dgm:cxn modelId="{5F2A9A7B-D343-4C12-BE15-5480660FD558}" type="presOf" srcId="{E7B9C7FE-2573-4DFE-AA18-7A2A935F2A2C}" destId="{EE8697E2-1414-4909-BF93-3C40809F2F2C}" srcOrd="0" destOrd="0" presId="urn:microsoft.com/office/officeart/2008/layout/LinedList"/>
    <dgm:cxn modelId="{B6C75E8A-8D91-4DF4-BCDF-279F63F22CA4}" type="presOf" srcId="{2AA8DEBD-5A52-4924-80C7-63D4C4D22E4E}" destId="{DF956B96-5D0A-4A27-8954-EC2D28735448}" srcOrd="0" destOrd="0" presId="urn:microsoft.com/office/officeart/2008/layout/LinedList"/>
    <dgm:cxn modelId="{A58E6E8E-4A6F-4D7E-AF0F-E4FD0AA88FD6}" srcId="{C2CDEDC1-C012-4B76-B2AE-946AA4C1256D}" destId="{E15AB64B-B828-43C7-8155-9B0C9C6A7C66}" srcOrd="2" destOrd="0" parTransId="{684D9756-21C2-43A2-B606-E8AA3714B240}" sibTransId="{EEA79642-7D14-43E0-A3EE-AE723796C343}"/>
    <dgm:cxn modelId="{DC699A9C-AD29-4FAF-BACA-E7A8E578FDE7}" srcId="{C2CDEDC1-C012-4B76-B2AE-946AA4C1256D}" destId="{27DF91D5-DCE4-4721-BD80-E35C6D697EE6}" srcOrd="3" destOrd="0" parTransId="{CE6B14E6-8372-4744-85CE-A839142364BF}" sibTransId="{C8E55EC2-CABB-4426-B4C0-05BF7AC131E2}"/>
    <dgm:cxn modelId="{FA80A1A3-B220-448D-B3A6-9634CB76DEA6}" type="presOf" srcId="{E15AB64B-B828-43C7-8155-9B0C9C6A7C66}" destId="{68668462-6DE7-4D77-B2D4-604CE72FEED6}" srcOrd="0" destOrd="0" presId="urn:microsoft.com/office/officeart/2008/layout/LinedList"/>
    <dgm:cxn modelId="{411264A9-2C67-4A0B-B5D3-E276625A0846}" type="presOf" srcId="{721E1AB6-5A82-442D-B819-FB919F51932E}" destId="{E0D253D8-02DF-4352-ABCE-BD91963FD54D}" srcOrd="0" destOrd="0" presId="urn:microsoft.com/office/officeart/2008/layout/LinedList"/>
    <dgm:cxn modelId="{3FEE1BB0-24A0-4F92-B8FD-F304BCB626BD}" srcId="{C2CDEDC1-C012-4B76-B2AE-946AA4C1256D}" destId="{813BC153-6323-41A4-8042-0C0BE1F34D10}" srcOrd="9" destOrd="0" parTransId="{0AAC0E05-893F-4F93-BACA-817CCBE348C4}" sibTransId="{9ED51886-CA0D-4A2B-BB05-3B22A275B9A8}"/>
    <dgm:cxn modelId="{FAD258C1-9D20-49D8-8F4A-F07FB7F223FC}" type="presOf" srcId="{C2CDEDC1-C012-4B76-B2AE-946AA4C1256D}" destId="{9136CD3D-4CD0-4295-8D59-411BDC57F562}" srcOrd="0" destOrd="0" presId="urn:microsoft.com/office/officeart/2008/layout/LinedList"/>
    <dgm:cxn modelId="{03C7C6C6-B751-4780-8CDA-922CF0CE8209}" type="presOf" srcId="{7E356713-869A-43A5-A6A7-E8FB2DFD1B8D}" destId="{0DC77D26-3213-4EBD-BE3F-42E462888E3B}" srcOrd="0" destOrd="0" presId="urn:microsoft.com/office/officeart/2008/layout/LinedList"/>
    <dgm:cxn modelId="{4314BDCD-AB7F-48C4-8151-AF5713716623}" srcId="{C2CDEDC1-C012-4B76-B2AE-946AA4C1256D}" destId="{60D162A5-A8FD-46B4-8A04-EB6F9E4A95A7}" srcOrd="5" destOrd="0" parTransId="{D5AD15F8-E7A4-4F30-A7BD-0544D61C70D2}" sibTransId="{FBB6E435-C9C1-4F04-B5BC-A14293F08524}"/>
    <dgm:cxn modelId="{3A795EEE-9C9F-475A-81A3-EC336284320F}" type="presOf" srcId="{60D162A5-A8FD-46B4-8A04-EB6F9E4A95A7}" destId="{EB96ECC4-713A-4759-B4AE-B7CA4A2952DD}" srcOrd="0" destOrd="0" presId="urn:microsoft.com/office/officeart/2008/layout/LinedList"/>
    <dgm:cxn modelId="{144534FB-93C3-46CA-AA71-D213B3B9D8C9}" srcId="{C2CDEDC1-C012-4B76-B2AE-946AA4C1256D}" destId="{3089E363-D0A5-40A1-BD13-C3010ED0F76E}" srcOrd="6" destOrd="0" parTransId="{67C812AD-1779-49B2-84F5-AB9288CBEA55}" sibTransId="{1536D457-3589-4232-920C-546C707D3594}"/>
    <dgm:cxn modelId="{DFE6D9F7-71D4-4FA5-968A-6C03FBC65736}" type="presParOf" srcId="{9136CD3D-4CD0-4295-8D59-411BDC57F562}" destId="{18CE8DD7-B807-4DE2-A2AA-27253725EDF7}" srcOrd="0" destOrd="0" presId="urn:microsoft.com/office/officeart/2008/layout/LinedList"/>
    <dgm:cxn modelId="{097845AB-54DE-4AA8-A4F8-73AB55F93D30}" type="presParOf" srcId="{9136CD3D-4CD0-4295-8D59-411BDC57F562}" destId="{3E6EE8A6-63E6-4244-BD52-EFDC5C73EE9F}" srcOrd="1" destOrd="0" presId="urn:microsoft.com/office/officeart/2008/layout/LinedList"/>
    <dgm:cxn modelId="{B66116A8-026E-4A7C-9B1D-E52ABBA7513B}" type="presParOf" srcId="{3E6EE8A6-63E6-4244-BD52-EFDC5C73EE9F}" destId="{EE8697E2-1414-4909-BF93-3C40809F2F2C}" srcOrd="0" destOrd="0" presId="urn:microsoft.com/office/officeart/2008/layout/LinedList"/>
    <dgm:cxn modelId="{14B1F7D6-753D-4B8B-A0A1-57B86CCDD12F}" type="presParOf" srcId="{3E6EE8A6-63E6-4244-BD52-EFDC5C73EE9F}" destId="{3995CDE8-9B3C-4F87-BD28-A754C990681A}" srcOrd="1" destOrd="0" presId="urn:microsoft.com/office/officeart/2008/layout/LinedList"/>
    <dgm:cxn modelId="{31634FDD-8BF6-4F00-AA20-F88FAB798215}" type="presParOf" srcId="{9136CD3D-4CD0-4295-8D59-411BDC57F562}" destId="{DA3FABAB-766B-44F9-980E-5BC9B01B1ADF}" srcOrd="2" destOrd="0" presId="urn:microsoft.com/office/officeart/2008/layout/LinedList"/>
    <dgm:cxn modelId="{71028D8F-C46B-46E6-BBCF-E2AFDD89062B}" type="presParOf" srcId="{9136CD3D-4CD0-4295-8D59-411BDC57F562}" destId="{F861FFF3-A7DA-4AC2-8B22-E06F2FE9A129}" srcOrd="3" destOrd="0" presId="urn:microsoft.com/office/officeart/2008/layout/LinedList"/>
    <dgm:cxn modelId="{123EE213-3061-485D-B957-CA9B02721392}" type="presParOf" srcId="{F861FFF3-A7DA-4AC2-8B22-E06F2FE9A129}" destId="{6E591AA6-7C09-453E-99C2-95143A53FB91}" srcOrd="0" destOrd="0" presId="urn:microsoft.com/office/officeart/2008/layout/LinedList"/>
    <dgm:cxn modelId="{FB1673D4-ACAA-439E-A4D9-328ECB1E1A52}" type="presParOf" srcId="{F861FFF3-A7DA-4AC2-8B22-E06F2FE9A129}" destId="{DC4C42A1-47E1-40C6-98F3-712F97DB11A8}" srcOrd="1" destOrd="0" presId="urn:microsoft.com/office/officeart/2008/layout/LinedList"/>
    <dgm:cxn modelId="{D620A614-6143-4363-BEB3-C54E4CB09DAC}" type="presParOf" srcId="{9136CD3D-4CD0-4295-8D59-411BDC57F562}" destId="{77D7C2CD-496B-410C-A9AE-DEF953D1AB7D}" srcOrd="4" destOrd="0" presId="urn:microsoft.com/office/officeart/2008/layout/LinedList"/>
    <dgm:cxn modelId="{575F1E77-BDFC-4C8D-B0C2-FD1FD1623554}" type="presParOf" srcId="{9136CD3D-4CD0-4295-8D59-411BDC57F562}" destId="{DD9E1E2F-8F4D-44A8-A380-AC045BE4BE55}" srcOrd="5" destOrd="0" presId="urn:microsoft.com/office/officeart/2008/layout/LinedList"/>
    <dgm:cxn modelId="{8A9D6C70-C0B9-47C2-875B-B4FA4D4D6856}" type="presParOf" srcId="{DD9E1E2F-8F4D-44A8-A380-AC045BE4BE55}" destId="{68668462-6DE7-4D77-B2D4-604CE72FEED6}" srcOrd="0" destOrd="0" presId="urn:microsoft.com/office/officeart/2008/layout/LinedList"/>
    <dgm:cxn modelId="{0FE88FAF-5232-41FD-85C4-FF54F006B77E}" type="presParOf" srcId="{DD9E1E2F-8F4D-44A8-A380-AC045BE4BE55}" destId="{65C8A97F-912A-45B1-A3FB-13E2384254C5}" srcOrd="1" destOrd="0" presId="urn:microsoft.com/office/officeart/2008/layout/LinedList"/>
    <dgm:cxn modelId="{91E15675-81BA-49D2-AE06-B767D7C5B3B6}" type="presParOf" srcId="{9136CD3D-4CD0-4295-8D59-411BDC57F562}" destId="{BDA0289E-8965-4D2D-B6E1-DF1379F86914}" srcOrd="6" destOrd="0" presId="urn:microsoft.com/office/officeart/2008/layout/LinedList"/>
    <dgm:cxn modelId="{6373992F-E05F-4A9E-928E-3763417F8A21}" type="presParOf" srcId="{9136CD3D-4CD0-4295-8D59-411BDC57F562}" destId="{50521981-CC92-4BAF-9207-28A3D0872F3E}" srcOrd="7" destOrd="0" presId="urn:microsoft.com/office/officeart/2008/layout/LinedList"/>
    <dgm:cxn modelId="{6F9FC5FD-87A6-493D-A060-0E7D4E0DB031}" type="presParOf" srcId="{50521981-CC92-4BAF-9207-28A3D0872F3E}" destId="{1DAE9F49-5347-4D4F-8341-094FAAB0421F}" srcOrd="0" destOrd="0" presId="urn:microsoft.com/office/officeart/2008/layout/LinedList"/>
    <dgm:cxn modelId="{929D0C45-B211-4216-902B-D98D54F98C78}" type="presParOf" srcId="{50521981-CC92-4BAF-9207-28A3D0872F3E}" destId="{F741F607-AD5A-4240-8499-B7CF809F4AC1}" srcOrd="1" destOrd="0" presId="urn:microsoft.com/office/officeart/2008/layout/LinedList"/>
    <dgm:cxn modelId="{24629B43-42C4-4235-AB46-27C97F9FDB54}" type="presParOf" srcId="{9136CD3D-4CD0-4295-8D59-411BDC57F562}" destId="{7481FF42-4E21-441D-933E-EDF1DC38521E}" srcOrd="8" destOrd="0" presId="urn:microsoft.com/office/officeart/2008/layout/LinedList"/>
    <dgm:cxn modelId="{51B936D6-A56A-4C51-A137-ED664A6EBA52}" type="presParOf" srcId="{9136CD3D-4CD0-4295-8D59-411BDC57F562}" destId="{E0DD0640-6FFB-43BB-A4C7-8E4916F1DA3E}" srcOrd="9" destOrd="0" presId="urn:microsoft.com/office/officeart/2008/layout/LinedList"/>
    <dgm:cxn modelId="{CDFD1F6F-12A2-468A-A651-E636EEEB4A64}" type="presParOf" srcId="{E0DD0640-6FFB-43BB-A4C7-8E4916F1DA3E}" destId="{E9E327B0-ADD3-4855-AB8D-F044D0856A34}" srcOrd="0" destOrd="0" presId="urn:microsoft.com/office/officeart/2008/layout/LinedList"/>
    <dgm:cxn modelId="{AD455BF4-EBD4-4280-BA6A-F91A3230D53F}" type="presParOf" srcId="{E0DD0640-6FFB-43BB-A4C7-8E4916F1DA3E}" destId="{B52B56E5-2878-4962-A044-23B3D780ACE1}" srcOrd="1" destOrd="0" presId="urn:microsoft.com/office/officeart/2008/layout/LinedList"/>
    <dgm:cxn modelId="{28F9F677-4BA9-49EA-9113-AEC30AF9871C}" type="presParOf" srcId="{9136CD3D-4CD0-4295-8D59-411BDC57F562}" destId="{93D4811B-7833-4B7F-A35C-F27C00BAE769}" srcOrd="10" destOrd="0" presId="urn:microsoft.com/office/officeart/2008/layout/LinedList"/>
    <dgm:cxn modelId="{FD138CFC-AE9B-44A8-8886-4C9569E9BE28}" type="presParOf" srcId="{9136CD3D-4CD0-4295-8D59-411BDC57F562}" destId="{F6F29A06-219C-4DA7-874E-6B8C3EB2ED91}" srcOrd="11" destOrd="0" presId="urn:microsoft.com/office/officeart/2008/layout/LinedList"/>
    <dgm:cxn modelId="{FC2CAFF9-DA48-499C-A437-A6C3A776005B}" type="presParOf" srcId="{F6F29A06-219C-4DA7-874E-6B8C3EB2ED91}" destId="{EB96ECC4-713A-4759-B4AE-B7CA4A2952DD}" srcOrd="0" destOrd="0" presId="urn:microsoft.com/office/officeart/2008/layout/LinedList"/>
    <dgm:cxn modelId="{6637A639-58B9-4121-8E30-9ACA0D731A07}" type="presParOf" srcId="{F6F29A06-219C-4DA7-874E-6B8C3EB2ED91}" destId="{2E857A57-0DDE-4923-B664-63D85978C54C}" srcOrd="1" destOrd="0" presId="urn:microsoft.com/office/officeart/2008/layout/LinedList"/>
    <dgm:cxn modelId="{FB8C12E4-916C-4D5E-B4BB-ADC7923BF992}" type="presParOf" srcId="{9136CD3D-4CD0-4295-8D59-411BDC57F562}" destId="{DE23F498-CE15-4DE4-8D3E-C6AFB1B45BA4}" srcOrd="12" destOrd="0" presId="urn:microsoft.com/office/officeart/2008/layout/LinedList"/>
    <dgm:cxn modelId="{C0183FEA-E18B-42A0-9865-CDE1F96B8E05}" type="presParOf" srcId="{9136CD3D-4CD0-4295-8D59-411BDC57F562}" destId="{88FA216D-7DB1-426E-B29F-EF4AE91B9A03}" srcOrd="13" destOrd="0" presId="urn:microsoft.com/office/officeart/2008/layout/LinedList"/>
    <dgm:cxn modelId="{05CEC780-BFBE-48D5-8780-84EF6D1D0EC9}" type="presParOf" srcId="{88FA216D-7DB1-426E-B29F-EF4AE91B9A03}" destId="{41954D77-1121-41BD-B2EA-068A1AD33DEB}" srcOrd="0" destOrd="0" presId="urn:microsoft.com/office/officeart/2008/layout/LinedList"/>
    <dgm:cxn modelId="{AE4BFCB7-5AF2-41E5-A5AC-79903B6061B8}" type="presParOf" srcId="{88FA216D-7DB1-426E-B29F-EF4AE91B9A03}" destId="{1A95B84D-2E25-45DB-879D-8EA443BB3808}" srcOrd="1" destOrd="0" presId="urn:microsoft.com/office/officeart/2008/layout/LinedList"/>
    <dgm:cxn modelId="{98D90F6E-118E-461D-95C8-3378589B05FC}" type="presParOf" srcId="{9136CD3D-4CD0-4295-8D59-411BDC57F562}" destId="{E9D3CED3-9083-45C0-A45F-69985BB62076}" srcOrd="14" destOrd="0" presId="urn:microsoft.com/office/officeart/2008/layout/LinedList"/>
    <dgm:cxn modelId="{83BA60CE-5F31-438D-B7E8-114AB0C6B431}" type="presParOf" srcId="{9136CD3D-4CD0-4295-8D59-411BDC57F562}" destId="{5F5800FA-88E6-4EBC-843A-D126B75CEE33}" srcOrd="15" destOrd="0" presId="urn:microsoft.com/office/officeart/2008/layout/LinedList"/>
    <dgm:cxn modelId="{32573F2E-89D3-4CEC-A399-1D61848C1BCC}" type="presParOf" srcId="{5F5800FA-88E6-4EBC-843A-D126B75CEE33}" destId="{DC563B23-C556-4CC7-8896-7E0CFA18A91D}" srcOrd="0" destOrd="0" presId="urn:microsoft.com/office/officeart/2008/layout/LinedList"/>
    <dgm:cxn modelId="{6707B5D9-F2C8-4BDF-BA8C-5DAE3AD6ED86}" type="presParOf" srcId="{5F5800FA-88E6-4EBC-843A-D126B75CEE33}" destId="{4E383370-0E25-4DC4-BF4F-5F58532A107E}" srcOrd="1" destOrd="0" presId="urn:microsoft.com/office/officeart/2008/layout/LinedList"/>
    <dgm:cxn modelId="{CF595F4D-9F0F-4DC2-8BE3-71758AA2BC1D}" type="presParOf" srcId="{9136CD3D-4CD0-4295-8D59-411BDC57F562}" destId="{12120F51-AFB8-49CB-9F59-4FE2244B007A}" srcOrd="16" destOrd="0" presId="urn:microsoft.com/office/officeart/2008/layout/LinedList"/>
    <dgm:cxn modelId="{03D00CB0-2FE3-41B5-B0B2-A484C03CCF4F}" type="presParOf" srcId="{9136CD3D-4CD0-4295-8D59-411BDC57F562}" destId="{49014730-21DF-4AED-85F8-E7C4D6B4CC5F}" srcOrd="17" destOrd="0" presId="urn:microsoft.com/office/officeart/2008/layout/LinedList"/>
    <dgm:cxn modelId="{E7E7989E-316A-467D-8B95-80971F9730C2}" type="presParOf" srcId="{49014730-21DF-4AED-85F8-E7C4D6B4CC5F}" destId="{E0D253D8-02DF-4352-ABCE-BD91963FD54D}" srcOrd="0" destOrd="0" presId="urn:microsoft.com/office/officeart/2008/layout/LinedList"/>
    <dgm:cxn modelId="{3E7F8B41-0464-44D5-97C9-5FC6BD6F2874}" type="presParOf" srcId="{49014730-21DF-4AED-85F8-E7C4D6B4CC5F}" destId="{46B7BF1F-9153-427E-AAFE-9FB041372F42}" srcOrd="1" destOrd="0" presId="urn:microsoft.com/office/officeart/2008/layout/LinedList"/>
    <dgm:cxn modelId="{6528D9D2-6E80-479D-A77D-40B14932B22F}" type="presParOf" srcId="{9136CD3D-4CD0-4295-8D59-411BDC57F562}" destId="{B7962389-6EDE-4D5E-8082-FB02AF41D043}" srcOrd="18" destOrd="0" presId="urn:microsoft.com/office/officeart/2008/layout/LinedList"/>
    <dgm:cxn modelId="{F4E1FA54-4A10-4930-9F56-CA4776850D84}" type="presParOf" srcId="{9136CD3D-4CD0-4295-8D59-411BDC57F562}" destId="{D96C6103-973A-4C54-8798-610719A0AA1C}" srcOrd="19" destOrd="0" presId="urn:microsoft.com/office/officeart/2008/layout/LinedList"/>
    <dgm:cxn modelId="{1349211D-BE33-4D49-87A8-CC7529C7FD2C}" type="presParOf" srcId="{D96C6103-973A-4C54-8798-610719A0AA1C}" destId="{8B891CAB-35C4-45DC-A284-22253938847F}" srcOrd="0" destOrd="0" presId="urn:microsoft.com/office/officeart/2008/layout/LinedList"/>
    <dgm:cxn modelId="{98125723-AF20-4977-9760-BBA79B1C7471}" type="presParOf" srcId="{D96C6103-973A-4C54-8798-610719A0AA1C}" destId="{97CFF696-25CF-4425-A26E-ED8737DC293F}" srcOrd="1" destOrd="0" presId="urn:microsoft.com/office/officeart/2008/layout/LinedList"/>
    <dgm:cxn modelId="{40A62E42-678F-4AE4-8150-239A204590A3}" type="presParOf" srcId="{9136CD3D-4CD0-4295-8D59-411BDC57F562}" destId="{F9517C63-F149-49B3-87AA-A861E727D101}" srcOrd="20" destOrd="0" presId="urn:microsoft.com/office/officeart/2008/layout/LinedList"/>
    <dgm:cxn modelId="{91F94BAB-399C-4137-A773-C85F0CD9F685}" type="presParOf" srcId="{9136CD3D-4CD0-4295-8D59-411BDC57F562}" destId="{A9A9C674-4842-4EE4-8760-E38836A035CE}" srcOrd="21" destOrd="0" presId="urn:microsoft.com/office/officeart/2008/layout/LinedList"/>
    <dgm:cxn modelId="{8C2A74A5-9B87-4423-A5A3-346D69D40FA8}" type="presParOf" srcId="{A9A9C674-4842-4EE4-8760-E38836A035CE}" destId="{4C6FA673-3149-4464-B4AE-170B35E17ABB}" srcOrd="0" destOrd="0" presId="urn:microsoft.com/office/officeart/2008/layout/LinedList"/>
    <dgm:cxn modelId="{D4A2E241-AE2B-4555-8C02-6821F9A3FA24}" type="presParOf" srcId="{A9A9C674-4842-4EE4-8760-E38836A035CE}" destId="{217C2213-B689-4EF8-816F-3CB7D5BF0BA7}" srcOrd="1" destOrd="0" presId="urn:microsoft.com/office/officeart/2008/layout/LinedList"/>
    <dgm:cxn modelId="{012DAD59-3E66-40D3-BC03-CE2C73CF7ED3}" type="presParOf" srcId="{9136CD3D-4CD0-4295-8D59-411BDC57F562}" destId="{63F66255-A040-4E45-9713-05FDBF90505A}" srcOrd="22" destOrd="0" presId="urn:microsoft.com/office/officeart/2008/layout/LinedList"/>
    <dgm:cxn modelId="{8692ADB7-BA89-4834-A5B3-9560CA380C05}" type="presParOf" srcId="{9136CD3D-4CD0-4295-8D59-411BDC57F562}" destId="{48E82721-36BA-4184-B7A8-601B7ADF363E}" srcOrd="23" destOrd="0" presId="urn:microsoft.com/office/officeart/2008/layout/LinedList"/>
    <dgm:cxn modelId="{0CCFBDC4-AF71-4C17-A325-E0ECD2740C2D}" type="presParOf" srcId="{48E82721-36BA-4184-B7A8-601B7ADF363E}" destId="{0DC77D26-3213-4EBD-BE3F-42E462888E3B}" srcOrd="0" destOrd="0" presId="urn:microsoft.com/office/officeart/2008/layout/LinedList"/>
    <dgm:cxn modelId="{39987EA5-DB61-4214-8DFC-387934541028}" type="presParOf" srcId="{48E82721-36BA-4184-B7A8-601B7ADF363E}" destId="{7E669D42-F985-4E81-9A2B-3F34745E46AA}" srcOrd="1" destOrd="0" presId="urn:microsoft.com/office/officeart/2008/layout/LinedList"/>
    <dgm:cxn modelId="{3B6B19F0-DEFA-45D9-8853-B838E5F48ED3}" type="presParOf" srcId="{9136CD3D-4CD0-4295-8D59-411BDC57F562}" destId="{CE0EB5CB-4D50-4F4A-B2B2-DD83FE422E35}" srcOrd="24" destOrd="0" presId="urn:microsoft.com/office/officeart/2008/layout/LinedList"/>
    <dgm:cxn modelId="{9537185C-2A38-49E4-B068-D942CCA713BA}" type="presParOf" srcId="{9136CD3D-4CD0-4295-8D59-411BDC57F562}" destId="{36446530-E55E-41ED-82E4-0EBEB987AED0}" srcOrd="25" destOrd="0" presId="urn:microsoft.com/office/officeart/2008/layout/LinedList"/>
    <dgm:cxn modelId="{CCDE1721-26A2-458C-A4BA-050E5488E257}" type="presParOf" srcId="{36446530-E55E-41ED-82E4-0EBEB987AED0}" destId="{DF956B96-5D0A-4A27-8954-EC2D28735448}" srcOrd="0" destOrd="0" presId="urn:microsoft.com/office/officeart/2008/layout/LinedList"/>
    <dgm:cxn modelId="{0B4433BE-5725-4001-B2D5-CAAC4EDC005D}" type="presParOf" srcId="{36446530-E55E-41ED-82E4-0EBEB987AED0}" destId="{B22EC619-DA77-454E-8859-A4A71D31052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03FE0B-F2A4-45F7-B61D-D64DCEF1DD4F}"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IN"/>
        </a:p>
      </dgm:t>
    </dgm:pt>
    <dgm:pt modelId="{96D4040E-3D07-4332-91FD-99F1466B0A38}">
      <dgm:prSet phldrT="[Text]"/>
      <dgm:spPr>
        <a:solidFill>
          <a:schemeClr val="accent1">
            <a:lumMod val="75000"/>
          </a:schemeClr>
        </a:solidFill>
      </dgm:spPr>
      <dgm:t>
        <a:bodyPr/>
        <a:lstStyle/>
        <a:p>
          <a:r>
            <a:rPr lang="en-US" b="1" dirty="0"/>
            <a:t>Institutional Integration</a:t>
          </a:r>
          <a:endParaRPr lang="en-IN" b="1" dirty="0"/>
        </a:p>
      </dgm:t>
    </dgm:pt>
    <dgm:pt modelId="{73B84AC2-2880-41C7-8085-283F8066B10D}" type="parTrans" cxnId="{C6E2C2FD-FA8F-4198-A194-086E7CAB6E95}">
      <dgm:prSet/>
      <dgm:spPr/>
      <dgm:t>
        <a:bodyPr/>
        <a:lstStyle/>
        <a:p>
          <a:endParaRPr lang="en-IN"/>
        </a:p>
      </dgm:t>
    </dgm:pt>
    <dgm:pt modelId="{14279F10-C09C-406B-9F24-20EEC1F9C815}" type="sibTrans" cxnId="{C6E2C2FD-FA8F-4198-A194-086E7CAB6E95}">
      <dgm:prSet/>
      <dgm:spPr/>
      <dgm:t>
        <a:bodyPr/>
        <a:lstStyle/>
        <a:p>
          <a:endParaRPr lang="en-IN"/>
        </a:p>
      </dgm:t>
    </dgm:pt>
    <dgm:pt modelId="{D960F2CF-F580-4F46-9F6D-BFDABCFFE445}">
      <dgm:prSet phldrT="[Text]"/>
      <dgm:spPr>
        <a:solidFill>
          <a:schemeClr val="accent1">
            <a:lumMod val="75000"/>
          </a:schemeClr>
        </a:solidFill>
      </dgm:spPr>
      <dgm:t>
        <a:bodyPr/>
        <a:lstStyle/>
        <a:p>
          <a:r>
            <a:rPr lang="en-US" b="1" dirty="0"/>
            <a:t>Operation Integration</a:t>
          </a:r>
          <a:endParaRPr lang="en-IN" b="1" dirty="0"/>
        </a:p>
      </dgm:t>
    </dgm:pt>
    <dgm:pt modelId="{A6D004C0-EE76-40AE-9503-74EBE8A8DA49}" type="parTrans" cxnId="{F4C38CA5-A3F7-43A6-8E3D-947844774D43}">
      <dgm:prSet/>
      <dgm:spPr/>
      <dgm:t>
        <a:bodyPr/>
        <a:lstStyle/>
        <a:p>
          <a:endParaRPr lang="en-IN"/>
        </a:p>
      </dgm:t>
    </dgm:pt>
    <dgm:pt modelId="{2BBE33DA-9773-4955-BF7D-F7E4866B6B60}" type="sibTrans" cxnId="{F4C38CA5-A3F7-43A6-8E3D-947844774D43}">
      <dgm:prSet/>
      <dgm:spPr/>
      <dgm:t>
        <a:bodyPr/>
        <a:lstStyle/>
        <a:p>
          <a:endParaRPr lang="en-IN"/>
        </a:p>
      </dgm:t>
    </dgm:pt>
    <dgm:pt modelId="{B88D3885-642D-4DFE-8261-D044F7273EF7}">
      <dgm:prSet phldrT="[Text]"/>
      <dgm:spPr>
        <a:solidFill>
          <a:schemeClr val="accent1">
            <a:lumMod val="75000"/>
          </a:schemeClr>
        </a:solidFill>
      </dgm:spPr>
      <dgm:t>
        <a:bodyPr/>
        <a:lstStyle/>
        <a:p>
          <a:r>
            <a:rPr lang="en-US" b="1" dirty="0"/>
            <a:t>Physical Integration</a:t>
          </a:r>
          <a:endParaRPr lang="en-IN" b="1" dirty="0"/>
        </a:p>
      </dgm:t>
    </dgm:pt>
    <dgm:pt modelId="{9318204E-F30B-4413-ABC9-34BD782C00FD}" type="parTrans" cxnId="{D88321A5-02AA-4659-B672-16367BE290FD}">
      <dgm:prSet/>
      <dgm:spPr/>
      <dgm:t>
        <a:bodyPr/>
        <a:lstStyle/>
        <a:p>
          <a:endParaRPr lang="en-IN"/>
        </a:p>
      </dgm:t>
    </dgm:pt>
    <dgm:pt modelId="{658B892D-4E4D-4ABE-850C-6B378E90ADE3}" type="sibTrans" cxnId="{D88321A5-02AA-4659-B672-16367BE290FD}">
      <dgm:prSet/>
      <dgm:spPr/>
      <dgm:t>
        <a:bodyPr/>
        <a:lstStyle/>
        <a:p>
          <a:endParaRPr lang="en-IN"/>
        </a:p>
      </dgm:t>
    </dgm:pt>
    <dgm:pt modelId="{32096CE7-2AFD-48C5-B2E5-66B6FDC9C41D}">
      <dgm:prSet phldrT="[Text]"/>
      <dgm:spPr>
        <a:solidFill>
          <a:schemeClr val="accent1">
            <a:lumMod val="75000"/>
          </a:schemeClr>
        </a:solidFill>
      </dgm:spPr>
      <dgm:t>
        <a:bodyPr/>
        <a:lstStyle/>
        <a:p>
          <a:r>
            <a:rPr lang="en-US" b="1" dirty="0"/>
            <a:t>Fare Integration</a:t>
          </a:r>
          <a:endParaRPr lang="en-IN" b="1" dirty="0"/>
        </a:p>
      </dgm:t>
    </dgm:pt>
    <dgm:pt modelId="{50E5EEC5-7912-4FAF-AAAD-04406C57BDEB}" type="parTrans" cxnId="{E5A020EE-98E3-4BB8-B227-8D02BA7025C4}">
      <dgm:prSet/>
      <dgm:spPr/>
      <dgm:t>
        <a:bodyPr/>
        <a:lstStyle/>
        <a:p>
          <a:endParaRPr lang="en-IN"/>
        </a:p>
      </dgm:t>
    </dgm:pt>
    <dgm:pt modelId="{1EB3B2F0-CED2-4F39-A657-5B77B9A5B1B6}" type="sibTrans" cxnId="{E5A020EE-98E3-4BB8-B227-8D02BA7025C4}">
      <dgm:prSet/>
      <dgm:spPr/>
      <dgm:t>
        <a:bodyPr/>
        <a:lstStyle/>
        <a:p>
          <a:endParaRPr lang="en-IN"/>
        </a:p>
      </dgm:t>
    </dgm:pt>
    <dgm:pt modelId="{11BC4E04-33E5-4B50-95A0-9AEA7E5E3F80}">
      <dgm:prSet phldrT="[Text]"/>
      <dgm:spPr>
        <a:solidFill>
          <a:schemeClr val="accent1">
            <a:lumMod val="75000"/>
          </a:schemeClr>
        </a:solidFill>
      </dgm:spPr>
      <dgm:t>
        <a:bodyPr/>
        <a:lstStyle/>
        <a:p>
          <a:r>
            <a:rPr lang="en-US" b="1" dirty="0"/>
            <a:t>Information Integration</a:t>
          </a:r>
          <a:endParaRPr lang="en-IN" b="1" dirty="0"/>
        </a:p>
      </dgm:t>
    </dgm:pt>
    <dgm:pt modelId="{20251A7C-65FC-4AFC-A384-2AFB0E7E2835}" type="parTrans" cxnId="{2B7AB56D-0F10-4C54-B320-419752A91203}">
      <dgm:prSet/>
      <dgm:spPr/>
      <dgm:t>
        <a:bodyPr/>
        <a:lstStyle/>
        <a:p>
          <a:endParaRPr lang="en-IN"/>
        </a:p>
      </dgm:t>
    </dgm:pt>
    <dgm:pt modelId="{CE43C5AA-85E9-4091-8FA1-26E6C3AC6732}" type="sibTrans" cxnId="{2B7AB56D-0F10-4C54-B320-419752A91203}">
      <dgm:prSet/>
      <dgm:spPr/>
      <dgm:t>
        <a:bodyPr/>
        <a:lstStyle/>
        <a:p>
          <a:endParaRPr lang="en-IN"/>
        </a:p>
      </dgm:t>
    </dgm:pt>
    <dgm:pt modelId="{7E55DAE7-6D03-4BBD-A1E8-4B2C723DF0BE}" type="pres">
      <dgm:prSet presAssocID="{FA03FE0B-F2A4-45F7-B61D-D64DCEF1DD4F}" presName="linear" presStyleCnt="0">
        <dgm:presLayoutVars>
          <dgm:dir/>
          <dgm:animLvl val="lvl"/>
          <dgm:resizeHandles val="exact"/>
        </dgm:presLayoutVars>
      </dgm:prSet>
      <dgm:spPr/>
    </dgm:pt>
    <dgm:pt modelId="{40663FAE-8144-48D4-B619-8C8626A94C52}" type="pres">
      <dgm:prSet presAssocID="{96D4040E-3D07-4332-91FD-99F1466B0A38}" presName="parentLin" presStyleCnt="0"/>
      <dgm:spPr/>
    </dgm:pt>
    <dgm:pt modelId="{1C7F70A9-692C-4A19-A0A3-7ED000C7C1B8}" type="pres">
      <dgm:prSet presAssocID="{96D4040E-3D07-4332-91FD-99F1466B0A38}" presName="parentLeftMargin" presStyleLbl="node1" presStyleIdx="0" presStyleCnt="5"/>
      <dgm:spPr/>
    </dgm:pt>
    <dgm:pt modelId="{D360197A-6BAC-4F1C-8B04-0B95BCB15860}" type="pres">
      <dgm:prSet presAssocID="{96D4040E-3D07-4332-91FD-99F1466B0A38}" presName="parentText" presStyleLbl="node1" presStyleIdx="0" presStyleCnt="5">
        <dgm:presLayoutVars>
          <dgm:chMax val="0"/>
          <dgm:bulletEnabled val="1"/>
        </dgm:presLayoutVars>
      </dgm:prSet>
      <dgm:spPr/>
    </dgm:pt>
    <dgm:pt modelId="{F5B3CDC0-2BBE-4C1C-AF80-611B05EEC9BD}" type="pres">
      <dgm:prSet presAssocID="{96D4040E-3D07-4332-91FD-99F1466B0A38}" presName="negativeSpace" presStyleCnt="0"/>
      <dgm:spPr/>
    </dgm:pt>
    <dgm:pt modelId="{DBCF25CB-B8AB-461A-A538-D01C001A22B8}" type="pres">
      <dgm:prSet presAssocID="{96D4040E-3D07-4332-91FD-99F1466B0A38}" presName="childText" presStyleLbl="conFgAcc1" presStyleIdx="0" presStyleCnt="5">
        <dgm:presLayoutVars>
          <dgm:bulletEnabled val="1"/>
        </dgm:presLayoutVars>
      </dgm:prSet>
      <dgm:spPr/>
    </dgm:pt>
    <dgm:pt modelId="{5280DF03-80EA-47C4-84F6-3A5A66060212}" type="pres">
      <dgm:prSet presAssocID="{14279F10-C09C-406B-9F24-20EEC1F9C815}" presName="spaceBetweenRectangles" presStyleCnt="0"/>
      <dgm:spPr/>
    </dgm:pt>
    <dgm:pt modelId="{D582301E-FA29-49D7-AE2F-29DE4DB7121E}" type="pres">
      <dgm:prSet presAssocID="{D960F2CF-F580-4F46-9F6D-BFDABCFFE445}" presName="parentLin" presStyleCnt="0"/>
      <dgm:spPr/>
    </dgm:pt>
    <dgm:pt modelId="{F9455F57-07C9-4ABE-9863-3DC0D5953008}" type="pres">
      <dgm:prSet presAssocID="{D960F2CF-F580-4F46-9F6D-BFDABCFFE445}" presName="parentLeftMargin" presStyleLbl="node1" presStyleIdx="0" presStyleCnt="5"/>
      <dgm:spPr/>
    </dgm:pt>
    <dgm:pt modelId="{81B0814B-BE60-4A9B-93A9-577885942A4F}" type="pres">
      <dgm:prSet presAssocID="{D960F2CF-F580-4F46-9F6D-BFDABCFFE445}" presName="parentText" presStyleLbl="node1" presStyleIdx="1" presStyleCnt="5">
        <dgm:presLayoutVars>
          <dgm:chMax val="0"/>
          <dgm:bulletEnabled val="1"/>
        </dgm:presLayoutVars>
      </dgm:prSet>
      <dgm:spPr/>
    </dgm:pt>
    <dgm:pt modelId="{6AE87465-D2F4-4B91-A585-475D59A597D4}" type="pres">
      <dgm:prSet presAssocID="{D960F2CF-F580-4F46-9F6D-BFDABCFFE445}" presName="negativeSpace" presStyleCnt="0"/>
      <dgm:spPr/>
    </dgm:pt>
    <dgm:pt modelId="{9C91F14A-B3A4-4EEB-92C3-8FBAB1C774A2}" type="pres">
      <dgm:prSet presAssocID="{D960F2CF-F580-4F46-9F6D-BFDABCFFE445}" presName="childText" presStyleLbl="conFgAcc1" presStyleIdx="1" presStyleCnt="5">
        <dgm:presLayoutVars>
          <dgm:bulletEnabled val="1"/>
        </dgm:presLayoutVars>
      </dgm:prSet>
      <dgm:spPr/>
    </dgm:pt>
    <dgm:pt modelId="{794AF66A-9A9E-43BE-AF7C-129E8692C4BF}" type="pres">
      <dgm:prSet presAssocID="{2BBE33DA-9773-4955-BF7D-F7E4866B6B60}" presName="spaceBetweenRectangles" presStyleCnt="0"/>
      <dgm:spPr/>
    </dgm:pt>
    <dgm:pt modelId="{B5B8387C-F895-4853-A115-8F930324CCE1}" type="pres">
      <dgm:prSet presAssocID="{B88D3885-642D-4DFE-8261-D044F7273EF7}" presName="parentLin" presStyleCnt="0"/>
      <dgm:spPr/>
    </dgm:pt>
    <dgm:pt modelId="{68C53AF9-7D93-4AB6-88B9-33F5030339AA}" type="pres">
      <dgm:prSet presAssocID="{B88D3885-642D-4DFE-8261-D044F7273EF7}" presName="parentLeftMargin" presStyleLbl="node1" presStyleIdx="1" presStyleCnt="5"/>
      <dgm:spPr/>
    </dgm:pt>
    <dgm:pt modelId="{BC55A704-A024-4527-8680-3E8FAEFA97D2}" type="pres">
      <dgm:prSet presAssocID="{B88D3885-642D-4DFE-8261-D044F7273EF7}" presName="parentText" presStyleLbl="node1" presStyleIdx="2" presStyleCnt="5">
        <dgm:presLayoutVars>
          <dgm:chMax val="0"/>
          <dgm:bulletEnabled val="1"/>
        </dgm:presLayoutVars>
      </dgm:prSet>
      <dgm:spPr/>
    </dgm:pt>
    <dgm:pt modelId="{E08D23DE-D9A1-40BB-9335-4D982E78BD64}" type="pres">
      <dgm:prSet presAssocID="{B88D3885-642D-4DFE-8261-D044F7273EF7}" presName="negativeSpace" presStyleCnt="0"/>
      <dgm:spPr/>
    </dgm:pt>
    <dgm:pt modelId="{EF1523FF-200A-456F-8A2F-03F314C1AB34}" type="pres">
      <dgm:prSet presAssocID="{B88D3885-642D-4DFE-8261-D044F7273EF7}" presName="childText" presStyleLbl="conFgAcc1" presStyleIdx="2" presStyleCnt="5">
        <dgm:presLayoutVars>
          <dgm:bulletEnabled val="1"/>
        </dgm:presLayoutVars>
      </dgm:prSet>
      <dgm:spPr/>
    </dgm:pt>
    <dgm:pt modelId="{34EA6477-2AEC-49A0-AA96-504B5FD5D0D1}" type="pres">
      <dgm:prSet presAssocID="{658B892D-4E4D-4ABE-850C-6B378E90ADE3}" presName="spaceBetweenRectangles" presStyleCnt="0"/>
      <dgm:spPr/>
    </dgm:pt>
    <dgm:pt modelId="{81D7C0A7-F18E-4878-B556-3F092517165B}" type="pres">
      <dgm:prSet presAssocID="{32096CE7-2AFD-48C5-B2E5-66B6FDC9C41D}" presName="parentLin" presStyleCnt="0"/>
      <dgm:spPr/>
    </dgm:pt>
    <dgm:pt modelId="{FE308D72-3ABF-4C83-8822-F0756E7DA2DF}" type="pres">
      <dgm:prSet presAssocID="{32096CE7-2AFD-48C5-B2E5-66B6FDC9C41D}" presName="parentLeftMargin" presStyleLbl="node1" presStyleIdx="2" presStyleCnt="5"/>
      <dgm:spPr/>
    </dgm:pt>
    <dgm:pt modelId="{4143E4AB-9FEE-4F33-B474-66F8D403BA43}" type="pres">
      <dgm:prSet presAssocID="{32096CE7-2AFD-48C5-B2E5-66B6FDC9C41D}" presName="parentText" presStyleLbl="node1" presStyleIdx="3" presStyleCnt="5">
        <dgm:presLayoutVars>
          <dgm:chMax val="0"/>
          <dgm:bulletEnabled val="1"/>
        </dgm:presLayoutVars>
      </dgm:prSet>
      <dgm:spPr/>
    </dgm:pt>
    <dgm:pt modelId="{CDD598A2-9D86-4909-AEE4-D215249F2712}" type="pres">
      <dgm:prSet presAssocID="{32096CE7-2AFD-48C5-B2E5-66B6FDC9C41D}" presName="negativeSpace" presStyleCnt="0"/>
      <dgm:spPr/>
    </dgm:pt>
    <dgm:pt modelId="{710B6E63-CFC6-4F8C-9A24-487160F0DEC8}" type="pres">
      <dgm:prSet presAssocID="{32096CE7-2AFD-48C5-B2E5-66B6FDC9C41D}" presName="childText" presStyleLbl="conFgAcc1" presStyleIdx="3" presStyleCnt="5">
        <dgm:presLayoutVars>
          <dgm:bulletEnabled val="1"/>
        </dgm:presLayoutVars>
      </dgm:prSet>
      <dgm:spPr/>
    </dgm:pt>
    <dgm:pt modelId="{7955B416-B90C-4E00-8B24-FF7453D29B4D}" type="pres">
      <dgm:prSet presAssocID="{1EB3B2F0-CED2-4F39-A657-5B77B9A5B1B6}" presName="spaceBetweenRectangles" presStyleCnt="0"/>
      <dgm:spPr/>
    </dgm:pt>
    <dgm:pt modelId="{28F3BC9F-7741-4975-84A6-FFFC7E93FC22}" type="pres">
      <dgm:prSet presAssocID="{11BC4E04-33E5-4B50-95A0-9AEA7E5E3F80}" presName="parentLin" presStyleCnt="0"/>
      <dgm:spPr/>
    </dgm:pt>
    <dgm:pt modelId="{FB688002-7DEF-48EA-865D-FE27AC66A27E}" type="pres">
      <dgm:prSet presAssocID="{11BC4E04-33E5-4B50-95A0-9AEA7E5E3F80}" presName="parentLeftMargin" presStyleLbl="node1" presStyleIdx="3" presStyleCnt="5"/>
      <dgm:spPr/>
    </dgm:pt>
    <dgm:pt modelId="{EC058B94-B3B2-4DF5-9A3F-40FEFE1E8CD8}" type="pres">
      <dgm:prSet presAssocID="{11BC4E04-33E5-4B50-95A0-9AEA7E5E3F80}" presName="parentText" presStyleLbl="node1" presStyleIdx="4" presStyleCnt="5">
        <dgm:presLayoutVars>
          <dgm:chMax val="0"/>
          <dgm:bulletEnabled val="1"/>
        </dgm:presLayoutVars>
      </dgm:prSet>
      <dgm:spPr/>
    </dgm:pt>
    <dgm:pt modelId="{29E25928-FB73-43DF-9EDF-855DD4DFBE86}" type="pres">
      <dgm:prSet presAssocID="{11BC4E04-33E5-4B50-95A0-9AEA7E5E3F80}" presName="negativeSpace" presStyleCnt="0"/>
      <dgm:spPr/>
    </dgm:pt>
    <dgm:pt modelId="{B7F07391-E8B9-4443-AFFD-775281722840}" type="pres">
      <dgm:prSet presAssocID="{11BC4E04-33E5-4B50-95A0-9AEA7E5E3F80}" presName="childText" presStyleLbl="conFgAcc1" presStyleIdx="4" presStyleCnt="5">
        <dgm:presLayoutVars>
          <dgm:bulletEnabled val="1"/>
        </dgm:presLayoutVars>
      </dgm:prSet>
      <dgm:spPr/>
    </dgm:pt>
  </dgm:ptLst>
  <dgm:cxnLst>
    <dgm:cxn modelId="{0026FC00-24A3-4632-A935-E21D89593D15}" type="presOf" srcId="{B88D3885-642D-4DFE-8261-D044F7273EF7}" destId="{BC55A704-A024-4527-8680-3E8FAEFA97D2}" srcOrd="1" destOrd="0" presId="urn:microsoft.com/office/officeart/2005/8/layout/list1"/>
    <dgm:cxn modelId="{0363001C-D2DC-4B22-AE3E-183B77D1F3F9}" type="presOf" srcId="{11BC4E04-33E5-4B50-95A0-9AEA7E5E3F80}" destId="{FB688002-7DEF-48EA-865D-FE27AC66A27E}" srcOrd="0" destOrd="0" presId="urn:microsoft.com/office/officeart/2005/8/layout/list1"/>
    <dgm:cxn modelId="{2CDEED24-11AE-407D-AC9E-C30051C8C728}" type="presOf" srcId="{B88D3885-642D-4DFE-8261-D044F7273EF7}" destId="{68C53AF9-7D93-4AB6-88B9-33F5030339AA}" srcOrd="0" destOrd="0" presId="urn:microsoft.com/office/officeart/2005/8/layout/list1"/>
    <dgm:cxn modelId="{7362725C-1574-442B-B7BC-2AACA21555C5}" type="presOf" srcId="{96D4040E-3D07-4332-91FD-99F1466B0A38}" destId="{D360197A-6BAC-4F1C-8B04-0B95BCB15860}" srcOrd="1" destOrd="0" presId="urn:microsoft.com/office/officeart/2005/8/layout/list1"/>
    <dgm:cxn modelId="{B449F645-8FC1-41B0-AE0F-D6DC63CE7F8A}" type="presOf" srcId="{D960F2CF-F580-4F46-9F6D-BFDABCFFE445}" destId="{81B0814B-BE60-4A9B-93A9-577885942A4F}" srcOrd="1" destOrd="0" presId="urn:microsoft.com/office/officeart/2005/8/layout/list1"/>
    <dgm:cxn modelId="{F428EE67-ECC7-4689-9297-83BA36F3FB17}" type="presOf" srcId="{32096CE7-2AFD-48C5-B2E5-66B6FDC9C41D}" destId="{4143E4AB-9FEE-4F33-B474-66F8D403BA43}" srcOrd="1" destOrd="0" presId="urn:microsoft.com/office/officeart/2005/8/layout/list1"/>
    <dgm:cxn modelId="{6D012E48-A27C-4771-9171-2B3F060CA6D5}" type="presOf" srcId="{32096CE7-2AFD-48C5-B2E5-66B6FDC9C41D}" destId="{FE308D72-3ABF-4C83-8822-F0756E7DA2DF}" srcOrd="0" destOrd="0" presId="urn:microsoft.com/office/officeart/2005/8/layout/list1"/>
    <dgm:cxn modelId="{2B7AB56D-0F10-4C54-B320-419752A91203}" srcId="{FA03FE0B-F2A4-45F7-B61D-D64DCEF1DD4F}" destId="{11BC4E04-33E5-4B50-95A0-9AEA7E5E3F80}" srcOrd="4" destOrd="0" parTransId="{20251A7C-65FC-4AFC-A384-2AFB0E7E2835}" sibTransId="{CE43C5AA-85E9-4091-8FA1-26E6C3AC6732}"/>
    <dgm:cxn modelId="{0ABB7873-A209-4229-889D-68B816F3DEDF}" type="presOf" srcId="{11BC4E04-33E5-4B50-95A0-9AEA7E5E3F80}" destId="{EC058B94-B3B2-4DF5-9A3F-40FEFE1E8CD8}" srcOrd="1" destOrd="0" presId="urn:microsoft.com/office/officeart/2005/8/layout/list1"/>
    <dgm:cxn modelId="{D88321A5-02AA-4659-B672-16367BE290FD}" srcId="{FA03FE0B-F2A4-45F7-B61D-D64DCEF1DD4F}" destId="{B88D3885-642D-4DFE-8261-D044F7273EF7}" srcOrd="2" destOrd="0" parTransId="{9318204E-F30B-4413-ABC9-34BD782C00FD}" sibTransId="{658B892D-4E4D-4ABE-850C-6B378E90ADE3}"/>
    <dgm:cxn modelId="{F4C38CA5-A3F7-43A6-8E3D-947844774D43}" srcId="{FA03FE0B-F2A4-45F7-B61D-D64DCEF1DD4F}" destId="{D960F2CF-F580-4F46-9F6D-BFDABCFFE445}" srcOrd="1" destOrd="0" parTransId="{A6D004C0-EE76-40AE-9503-74EBE8A8DA49}" sibTransId="{2BBE33DA-9773-4955-BF7D-F7E4866B6B60}"/>
    <dgm:cxn modelId="{17A3AFBE-338F-4C8D-A7D8-1E83FA776090}" type="presOf" srcId="{D960F2CF-F580-4F46-9F6D-BFDABCFFE445}" destId="{F9455F57-07C9-4ABE-9863-3DC0D5953008}" srcOrd="0" destOrd="0" presId="urn:microsoft.com/office/officeart/2005/8/layout/list1"/>
    <dgm:cxn modelId="{833684C5-ED15-46AF-9635-67AB085736E5}" type="presOf" srcId="{96D4040E-3D07-4332-91FD-99F1466B0A38}" destId="{1C7F70A9-692C-4A19-A0A3-7ED000C7C1B8}" srcOrd="0" destOrd="0" presId="urn:microsoft.com/office/officeart/2005/8/layout/list1"/>
    <dgm:cxn modelId="{E5A020EE-98E3-4BB8-B227-8D02BA7025C4}" srcId="{FA03FE0B-F2A4-45F7-B61D-D64DCEF1DD4F}" destId="{32096CE7-2AFD-48C5-B2E5-66B6FDC9C41D}" srcOrd="3" destOrd="0" parTransId="{50E5EEC5-7912-4FAF-AAAD-04406C57BDEB}" sibTransId="{1EB3B2F0-CED2-4F39-A657-5B77B9A5B1B6}"/>
    <dgm:cxn modelId="{4D12D2F0-D1B8-43F6-850F-495CD28DFF84}" type="presOf" srcId="{FA03FE0B-F2A4-45F7-B61D-D64DCEF1DD4F}" destId="{7E55DAE7-6D03-4BBD-A1E8-4B2C723DF0BE}" srcOrd="0" destOrd="0" presId="urn:microsoft.com/office/officeart/2005/8/layout/list1"/>
    <dgm:cxn modelId="{C6E2C2FD-FA8F-4198-A194-086E7CAB6E95}" srcId="{FA03FE0B-F2A4-45F7-B61D-D64DCEF1DD4F}" destId="{96D4040E-3D07-4332-91FD-99F1466B0A38}" srcOrd="0" destOrd="0" parTransId="{73B84AC2-2880-41C7-8085-283F8066B10D}" sibTransId="{14279F10-C09C-406B-9F24-20EEC1F9C815}"/>
    <dgm:cxn modelId="{4F4B66A2-79AD-46D7-B6D3-4B22F70B9E21}" type="presParOf" srcId="{7E55DAE7-6D03-4BBD-A1E8-4B2C723DF0BE}" destId="{40663FAE-8144-48D4-B619-8C8626A94C52}" srcOrd="0" destOrd="0" presId="urn:microsoft.com/office/officeart/2005/8/layout/list1"/>
    <dgm:cxn modelId="{1833E4ED-C86E-4730-A1F1-58A7F837728C}" type="presParOf" srcId="{40663FAE-8144-48D4-B619-8C8626A94C52}" destId="{1C7F70A9-692C-4A19-A0A3-7ED000C7C1B8}" srcOrd="0" destOrd="0" presId="urn:microsoft.com/office/officeart/2005/8/layout/list1"/>
    <dgm:cxn modelId="{CC0D0C85-D684-42D3-B523-04AA786E8494}" type="presParOf" srcId="{40663FAE-8144-48D4-B619-8C8626A94C52}" destId="{D360197A-6BAC-4F1C-8B04-0B95BCB15860}" srcOrd="1" destOrd="0" presId="urn:microsoft.com/office/officeart/2005/8/layout/list1"/>
    <dgm:cxn modelId="{ED74A066-B921-4084-91EA-C0C973EBEE47}" type="presParOf" srcId="{7E55DAE7-6D03-4BBD-A1E8-4B2C723DF0BE}" destId="{F5B3CDC0-2BBE-4C1C-AF80-611B05EEC9BD}" srcOrd="1" destOrd="0" presId="urn:microsoft.com/office/officeart/2005/8/layout/list1"/>
    <dgm:cxn modelId="{C4D086E4-7EF5-43B2-AD63-F2F10B8E140C}" type="presParOf" srcId="{7E55DAE7-6D03-4BBD-A1E8-4B2C723DF0BE}" destId="{DBCF25CB-B8AB-461A-A538-D01C001A22B8}" srcOrd="2" destOrd="0" presId="urn:microsoft.com/office/officeart/2005/8/layout/list1"/>
    <dgm:cxn modelId="{5BE3FE48-F6A3-4DA6-9988-1F2BB45C41E8}" type="presParOf" srcId="{7E55DAE7-6D03-4BBD-A1E8-4B2C723DF0BE}" destId="{5280DF03-80EA-47C4-84F6-3A5A66060212}" srcOrd="3" destOrd="0" presId="urn:microsoft.com/office/officeart/2005/8/layout/list1"/>
    <dgm:cxn modelId="{A773087F-C84A-4A8F-B355-B50205BDB697}" type="presParOf" srcId="{7E55DAE7-6D03-4BBD-A1E8-4B2C723DF0BE}" destId="{D582301E-FA29-49D7-AE2F-29DE4DB7121E}" srcOrd="4" destOrd="0" presId="urn:microsoft.com/office/officeart/2005/8/layout/list1"/>
    <dgm:cxn modelId="{50C78FA5-DF9F-488B-96D4-442C787A66F5}" type="presParOf" srcId="{D582301E-FA29-49D7-AE2F-29DE4DB7121E}" destId="{F9455F57-07C9-4ABE-9863-3DC0D5953008}" srcOrd="0" destOrd="0" presId="urn:microsoft.com/office/officeart/2005/8/layout/list1"/>
    <dgm:cxn modelId="{9E202DD4-3A99-4E5F-B9E4-752661C12FDF}" type="presParOf" srcId="{D582301E-FA29-49D7-AE2F-29DE4DB7121E}" destId="{81B0814B-BE60-4A9B-93A9-577885942A4F}" srcOrd="1" destOrd="0" presId="urn:microsoft.com/office/officeart/2005/8/layout/list1"/>
    <dgm:cxn modelId="{12EA5BBE-6DB1-431D-B07B-B73C82B0D560}" type="presParOf" srcId="{7E55DAE7-6D03-4BBD-A1E8-4B2C723DF0BE}" destId="{6AE87465-D2F4-4B91-A585-475D59A597D4}" srcOrd="5" destOrd="0" presId="urn:microsoft.com/office/officeart/2005/8/layout/list1"/>
    <dgm:cxn modelId="{C4E8290E-39B9-4562-A8B9-9F5D05E68DC6}" type="presParOf" srcId="{7E55DAE7-6D03-4BBD-A1E8-4B2C723DF0BE}" destId="{9C91F14A-B3A4-4EEB-92C3-8FBAB1C774A2}" srcOrd="6" destOrd="0" presId="urn:microsoft.com/office/officeart/2005/8/layout/list1"/>
    <dgm:cxn modelId="{88F34B98-0E59-429F-8613-CA2B3CAA6705}" type="presParOf" srcId="{7E55DAE7-6D03-4BBD-A1E8-4B2C723DF0BE}" destId="{794AF66A-9A9E-43BE-AF7C-129E8692C4BF}" srcOrd="7" destOrd="0" presId="urn:microsoft.com/office/officeart/2005/8/layout/list1"/>
    <dgm:cxn modelId="{774F0A60-1302-4295-B9D7-BEF6FE23EEE3}" type="presParOf" srcId="{7E55DAE7-6D03-4BBD-A1E8-4B2C723DF0BE}" destId="{B5B8387C-F895-4853-A115-8F930324CCE1}" srcOrd="8" destOrd="0" presId="urn:microsoft.com/office/officeart/2005/8/layout/list1"/>
    <dgm:cxn modelId="{B12B507F-558F-487C-A82A-67A50BF3F384}" type="presParOf" srcId="{B5B8387C-F895-4853-A115-8F930324CCE1}" destId="{68C53AF9-7D93-4AB6-88B9-33F5030339AA}" srcOrd="0" destOrd="0" presId="urn:microsoft.com/office/officeart/2005/8/layout/list1"/>
    <dgm:cxn modelId="{F46EC550-0FC8-4A96-92FE-091FD7E2C2A0}" type="presParOf" srcId="{B5B8387C-F895-4853-A115-8F930324CCE1}" destId="{BC55A704-A024-4527-8680-3E8FAEFA97D2}" srcOrd="1" destOrd="0" presId="urn:microsoft.com/office/officeart/2005/8/layout/list1"/>
    <dgm:cxn modelId="{265821C2-836D-4B1E-BE40-C723426BE252}" type="presParOf" srcId="{7E55DAE7-6D03-4BBD-A1E8-4B2C723DF0BE}" destId="{E08D23DE-D9A1-40BB-9335-4D982E78BD64}" srcOrd="9" destOrd="0" presId="urn:microsoft.com/office/officeart/2005/8/layout/list1"/>
    <dgm:cxn modelId="{6D306D82-22B0-4365-B9AD-4EF5E72A840D}" type="presParOf" srcId="{7E55DAE7-6D03-4BBD-A1E8-4B2C723DF0BE}" destId="{EF1523FF-200A-456F-8A2F-03F314C1AB34}" srcOrd="10" destOrd="0" presId="urn:microsoft.com/office/officeart/2005/8/layout/list1"/>
    <dgm:cxn modelId="{4D5E4DA4-AC90-493D-9956-F57E226E37A6}" type="presParOf" srcId="{7E55DAE7-6D03-4BBD-A1E8-4B2C723DF0BE}" destId="{34EA6477-2AEC-49A0-AA96-504B5FD5D0D1}" srcOrd="11" destOrd="0" presId="urn:microsoft.com/office/officeart/2005/8/layout/list1"/>
    <dgm:cxn modelId="{D7566D88-B624-46F4-8F25-5D4C8B9B9730}" type="presParOf" srcId="{7E55DAE7-6D03-4BBD-A1E8-4B2C723DF0BE}" destId="{81D7C0A7-F18E-4878-B556-3F092517165B}" srcOrd="12" destOrd="0" presId="urn:microsoft.com/office/officeart/2005/8/layout/list1"/>
    <dgm:cxn modelId="{89C4B2D8-877D-47E0-B9F7-3659745705B1}" type="presParOf" srcId="{81D7C0A7-F18E-4878-B556-3F092517165B}" destId="{FE308D72-3ABF-4C83-8822-F0756E7DA2DF}" srcOrd="0" destOrd="0" presId="urn:microsoft.com/office/officeart/2005/8/layout/list1"/>
    <dgm:cxn modelId="{1DF86958-6BFF-4277-AAB3-919DE5821E2E}" type="presParOf" srcId="{81D7C0A7-F18E-4878-B556-3F092517165B}" destId="{4143E4AB-9FEE-4F33-B474-66F8D403BA43}" srcOrd="1" destOrd="0" presId="urn:microsoft.com/office/officeart/2005/8/layout/list1"/>
    <dgm:cxn modelId="{00992D64-8EB2-4501-89D3-1A9D94CA7F60}" type="presParOf" srcId="{7E55DAE7-6D03-4BBD-A1E8-4B2C723DF0BE}" destId="{CDD598A2-9D86-4909-AEE4-D215249F2712}" srcOrd="13" destOrd="0" presId="urn:microsoft.com/office/officeart/2005/8/layout/list1"/>
    <dgm:cxn modelId="{92E07CA0-181B-4EC0-971A-4BBF46ADE2A5}" type="presParOf" srcId="{7E55DAE7-6D03-4BBD-A1E8-4B2C723DF0BE}" destId="{710B6E63-CFC6-4F8C-9A24-487160F0DEC8}" srcOrd="14" destOrd="0" presId="urn:microsoft.com/office/officeart/2005/8/layout/list1"/>
    <dgm:cxn modelId="{19772AE3-061D-41EA-A4A6-1877A0FD480B}" type="presParOf" srcId="{7E55DAE7-6D03-4BBD-A1E8-4B2C723DF0BE}" destId="{7955B416-B90C-4E00-8B24-FF7453D29B4D}" srcOrd="15" destOrd="0" presId="urn:microsoft.com/office/officeart/2005/8/layout/list1"/>
    <dgm:cxn modelId="{B2162748-7B56-4D15-948E-7960FFEC351B}" type="presParOf" srcId="{7E55DAE7-6D03-4BBD-A1E8-4B2C723DF0BE}" destId="{28F3BC9F-7741-4975-84A6-FFFC7E93FC22}" srcOrd="16" destOrd="0" presId="urn:microsoft.com/office/officeart/2005/8/layout/list1"/>
    <dgm:cxn modelId="{D71CD39A-8A3D-4028-A6C2-4E06A1C6E3E3}" type="presParOf" srcId="{28F3BC9F-7741-4975-84A6-FFFC7E93FC22}" destId="{FB688002-7DEF-48EA-865D-FE27AC66A27E}" srcOrd="0" destOrd="0" presId="urn:microsoft.com/office/officeart/2005/8/layout/list1"/>
    <dgm:cxn modelId="{B9527160-FACC-4B68-84D6-7BD518D4C85B}" type="presParOf" srcId="{28F3BC9F-7741-4975-84A6-FFFC7E93FC22}" destId="{EC058B94-B3B2-4DF5-9A3F-40FEFE1E8CD8}" srcOrd="1" destOrd="0" presId="urn:microsoft.com/office/officeart/2005/8/layout/list1"/>
    <dgm:cxn modelId="{0B26F11A-DAF9-4188-ADC5-601AD596BE6F}" type="presParOf" srcId="{7E55DAE7-6D03-4BBD-A1E8-4B2C723DF0BE}" destId="{29E25928-FB73-43DF-9EDF-855DD4DFBE86}" srcOrd="17" destOrd="0" presId="urn:microsoft.com/office/officeart/2005/8/layout/list1"/>
    <dgm:cxn modelId="{AA8DAD72-AA5D-48C1-986D-7EFBB57A2E65}" type="presParOf" srcId="{7E55DAE7-6D03-4BBD-A1E8-4B2C723DF0BE}" destId="{B7F07391-E8B9-4443-AFFD-775281722840}" srcOrd="18" destOrd="0" presId="urn:microsoft.com/office/officeart/2005/8/layout/list1"/>
  </dgm:cxnLst>
  <dgm:bg>
    <a:solidFill>
      <a:schemeClr val="bg1"/>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E8DD7-B807-4DE2-A2AA-27253725EDF7}">
      <dsp:nvSpPr>
        <dsp:cNvPr id="0" name=""/>
        <dsp:cNvSpPr/>
      </dsp:nvSpPr>
      <dsp:spPr>
        <a:xfrm>
          <a:off x="0" y="697"/>
          <a:ext cx="11778636"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E8697E2-1414-4909-BF93-3C40809F2F2C}">
      <dsp:nvSpPr>
        <dsp:cNvPr id="0" name=""/>
        <dsp:cNvSpPr/>
      </dsp:nvSpPr>
      <dsp:spPr>
        <a:xfrm>
          <a:off x="0" y="697"/>
          <a:ext cx="11778636" cy="439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dirty="0"/>
            <a:t>1. Introduction</a:t>
          </a:r>
          <a:endParaRPr lang="en-IN" sz="1800" b="1" kern="1200" dirty="0"/>
        </a:p>
      </dsp:txBody>
      <dsp:txXfrm>
        <a:off x="0" y="697"/>
        <a:ext cx="11778636" cy="439194"/>
      </dsp:txXfrm>
    </dsp:sp>
    <dsp:sp modelId="{DA3FABAB-766B-44F9-980E-5BC9B01B1ADF}">
      <dsp:nvSpPr>
        <dsp:cNvPr id="0" name=""/>
        <dsp:cNvSpPr/>
      </dsp:nvSpPr>
      <dsp:spPr>
        <a:xfrm>
          <a:off x="0" y="439891"/>
          <a:ext cx="11778636"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E591AA6-7C09-453E-99C2-95143A53FB91}">
      <dsp:nvSpPr>
        <dsp:cNvPr id="0" name=""/>
        <dsp:cNvSpPr/>
      </dsp:nvSpPr>
      <dsp:spPr>
        <a:xfrm>
          <a:off x="0" y="439891"/>
          <a:ext cx="11778636" cy="439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dirty="0"/>
            <a:t>2. Background</a:t>
          </a:r>
        </a:p>
      </dsp:txBody>
      <dsp:txXfrm>
        <a:off x="0" y="439891"/>
        <a:ext cx="11778636" cy="439194"/>
      </dsp:txXfrm>
    </dsp:sp>
    <dsp:sp modelId="{77D7C2CD-496B-410C-A9AE-DEF953D1AB7D}">
      <dsp:nvSpPr>
        <dsp:cNvPr id="0" name=""/>
        <dsp:cNvSpPr/>
      </dsp:nvSpPr>
      <dsp:spPr>
        <a:xfrm>
          <a:off x="0" y="879085"/>
          <a:ext cx="11778636"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8668462-6DE7-4D77-B2D4-604CE72FEED6}">
      <dsp:nvSpPr>
        <dsp:cNvPr id="0" name=""/>
        <dsp:cNvSpPr/>
      </dsp:nvSpPr>
      <dsp:spPr>
        <a:xfrm>
          <a:off x="0" y="879085"/>
          <a:ext cx="11778636" cy="439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dirty="0"/>
            <a:t>3. Research Gap</a:t>
          </a:r>
        </a:p>
      </dsp:txBody>
      <dsp:txXfrm>
        <a:off x="0" y="879085"/>
        <a:ext cx="11778636" cy="439194"/>
      </dsp:txXfrm>
    </dsp:sp>
    <dsp:sp modelId="{BDA0289E-8965-4D2D-B6E1-DF1379F86914}">
      <dsp:nvSpPr>
        <dsp:cNvPr id="0" name=""/>
        <dsp:cNvSpPr/>
      </dsp:nvSpPr>
      <dsp:spPr>
        <a:xfrm>
          <a:off x="0" y="1318279"/>
          <a:ext cx="11778636"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DAE9F49-5347-4D4F-8341-094FAAB0421F}">
      <dsp:nvSpPr>
        <dsp:cNvPr id="0" name=""/>
        <dsp:cNvSpPr/>
      </dsp:nvSpPr>
      <dsp:spPr>
        <a:xfrm>
          <a:off x="0" y="1318279"/>
          <a:ext cx="11778636" cy="439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dirty="0"/>
            <a:t>4. Research Methodology</a:t>
          </a:r>
        </a:p>
      </dsp:txBody>
      <dsp:txXfrm>
        <a:off x="0" y="1318279"/>
        <a:ext cx="11778636" cy="439194"/>
      </dsp:txXfrm>
    </dsp:sp>
    <dsp:sp modelId="{7481FF42-4E21-441D-933E-EDF1DC38521E}">
      <dsp:nvSpPr>
        <dsp:cNvPr id="0" name=""/>
        <dsp:cNvSpPr/>
      </dsp:nvSpPr>
      <dsp:spPr>
        <a:xfrm>
          <a:off x="0" y="1757473"/>
          <a:ext cx="11778636"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9E327B0-ADD3-4855-AB8D-F044D0856A34}">
      <dsp:nvSpPr>
        <dsp:cNvPr id="0" name=""/>
        <dsp:cNvSpPr/>
      </dsp:nvSpPr>
      <dsp:spPr>
        <a:xfrm>
          <a:off x="0" y="1757473"/>
          <a:ext cx="11778636" cy="439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dirty="0"/>
            <a:t>5. Study Area Profile</a:t>
          </a:r>
        </a:p>
      </dsp:txBody>
      <dsp:txXfrm>
        <a:off x="0" y="1757473"/>
        <a:ext cx="11778636" cy="439194"/>
      </dsp:txXfrm>
    </dsp:sp>
    <dsp:sp modelId="{93D4811B-7833-4B7F-A35C-F27C00BAE769}">
      <dsp:nvSpPr>
        <dsp:cNvPr id="0" name=""/>
        <dsp:cNvSpPr/>
      </dsp:nvSpPr>
      <dsp:spPr>
        <a:xfrm>
          <a:off x="0" y="2196668"/>
          <a:ext cx="11778636"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B96ECC4-713A-4759-B4AE-B7CA4A2952DD}">
      <dsp:nvSpPr>
        <dsp:cNvPr id="0" name=""/>
        <dsp:cNvSpPr/>
      </dsp:nvSpPr>
      <dsp:spPr>
        <a:xfrm>
          <a:off x="0" y="2196668"/>
          <a:ext cx="11778636" cy="439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dirty="0"/>
            <a:t>6. Respondent Profile</a:t>
          </a:r>
        </a:p>
      </dsp:txBody>
      <dsp:txXfrm>
        <a:off x="0" y="2196668"/>
        <a:ext cx="11778636" cy="439194"/>
      </dsp:txXfrm>
    </dsp:sp>
    <dsp:sp modelId="{DE23F498-CE15-4DE4-8D3E-C6AFB1B45BA4}">
      <dsp:nvSpPr>
        <dsp:cNvPr id="0" name=""/>
        <dsp:cNvSpPr/>
      </dsp:nvSpPr>
      <dsp:spPr>
        <a:xfrm>
          <a:off x="0" y="2635862"/>
          <a:ext cx="11778636"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1954D77-1121-41BD-B2EA-068A1AD33DEB}">
      <dsp:nvSpPr>
        <dsp:cNvPr id="0" name=""/>
        <dsp:cNvSpPr/>
      </dsp:nvSpPr>
      <dsp:spPr>
        <a:xfrm>
          <a:off x="0" y="2635862"/>
          <a:ext cx="11778636" cy="439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dirty="0"/>
            <a:t>7. Findings from Factor Analysis </a:t>
          </a:r>
        </a:p>
      </dsp:txBody>
      <dsp:txXfrm>
        <a:off x="0" y="2635862"/>
        <a:ext cx="11778636" cy="439194"/>
      </dsp:txXfrm>
    </dsp:sp>
    <dsp:sp modelId="{E9D3CED3-9083-45C0-A45F-69985BB62076}">
      <dsp:nvSpPr>
        <dsp:cNvPr id="0" name=""/>
        <dsp:cNvSpPr/>
      </dsp:nvSpPr>
      <dsp:spPr>
        <a:xfrm>
          <a:off x="0" y="3075056"/>
          <a:ext cx="11778636"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C563B23-C556-4CC7-8896-7E0CFA18A91D}">
      <dsp:nvSpPr>
        <dsp:cNvPr id="0" name=""/>
        <dsp:cNvSpPr/>
      </dsp:nvSpPr>
      <dsp:spPr>
        <a:xfrm>
          <a:off x="0" y="3075056"/>
          <a:ext cx="11778636" cy="439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dirty="0"/>
            <a:t>8. Findings from SEM Analysis </a:t>
          </a:r>
        </a:p>
      </dsp:txBody>
      <dsp:txXfrm>
        <a:off x="0" y="3075056"/>
        <a:ext cx="11778636" cy="439194"/>
      </dsp:txXfrm>
    </dsp:sp>
    <dsp:sp modelId="{12120F51-AFB8-49CB-9F59-4FE2244B007A}">
      <dsp:nvSpPr>
        <dsp:cNvPr id="0" name=""/>
        <dsp:cNvSpPr/>
      </dsp:nvSpPr>
      <dsp:spPr>
        <a:xfrm>
          <a:off x="0" y="3514250"/>
          <a:ext cx="11778636"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0D253D8-02DF-4352-ABCE-BD91963FD54D}">
      <dsp:nvSpPr>
        <dsp:cNvPr id="0" name=""/>
        <dsp:cNvSpPr/>
      </dsp:nvSpPr>
      <dsp:spPr>
        <a:xfrm>
          <a:off x="0" y="3514250"/>
          <a:ext cx="11778636" cy="439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dirty="0"/>
            <a:t>9. Critical Factors resulted from Analysis</a:t>
          </a:r>
        </a:p>
      </dsp:txBody>
      <dsp:txXfrm>
        <a:off x="0" y="3514250"/>
        <a:ext cx="11778636" cy="439194"/>
      </dsp:txXfrm>
    </dsp:sp>
    <dsp:sp modelId="{B7962389-6EDE-4D5E-8082-FB02AF41D043}">
      <dsp:nvSpPr>
        <dsp:cNvPr id="0" name=""/>
        <dsp:cNvSpPr/>
      </dsp:nvSpPr>
      <dsp:spPr>
        <a:xfrm>
          <a:off x="0" y="3953445"/>
          <a:ext cx="11778636"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B891CAB-35C4-45DC-A284-22253938847F}">
      <dsp:nvSpPr>
        <dsp:cNvPr id="0" name=""/>
        <dsp:cNvSpPr/>
      </dsp:nvSpPr>
      <dsp:spPr>
        <a:xfrm>
          <a:off x="0" y="3953445"/>
          <a:ext cx="11778636" cy="439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dirty="0"/>
            <a:t>10. Conclusion </a:t>
          </a:r>
        </a:p>
      </dsp:txBody>
      <dsp:txXfrm>
        <a:off x="0" y="3953445"/>
        <a:ext cx="11778636" cy="439194"/>
      </dsp:txXfrm>
    </dsp:sp>
    <dsp:sp modelId="{F9517C63-F149-49B3-87AA-A861E727D101}">
      <dsp:nvSpPr>
        <dsp:cNvPr id="0" name=""/>
        <dsp:cNvSpPr/>
      </dsp:nvSpPr>
      <dsp:spPr>
        <a:xfrm>
          <a:off x="0" y="4392639"/>
          <a:ext cx="11778636"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C6FA673-3149-4464-B4AE-170B35E17ABB}">
      <dsp:nvSpPr>
        <dsp:cNvPr id="0" name=""/>
        <dsp:cNvSpPr/>
      </dsp:nvSpPr>
      <dsp:spPr>
        <a:xfrm>
          <a:off x="0" y="4392639"/>
          <a:ext cx="11778636" cy="439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dirty="0"/>
            <a:t>11. Recommendations</a:t>
          </a:r>
        </a:p>
      </dsp:txBody>
      <dsp:txXfrm>
        <a:off x="0" y="4392639"/>
        <a:ext cx="11778636" cy="439194"/>
      </dsp:txXfrm>
    </dsp:sp>
    <dsp:sp modelId="{63F66255-A040-4E45-9713-05FDBF90505A}">
      <dsp:nvSpPr>
        <dsp:cNvPr id="0" name=""/>
        <dsp:cNvSpPr/>
      </dsp:nvSpPr>
      <dsp:spPr>
        <a:xfrm>
          <a:off x="0" y="4831833"/>
          <a:ext cx="11778636"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DC77D26-3213-4EBD-BE3F-42E462888E3B}">
      <dsp:nvSpPr>
        <dsp:cNvPr id="0" name=""/>
        <dsp:cNvSpPr/>
      </dsp:nvSpPr>
      <dsp:spPr>
        <a:xfrm>
          <a:off x="0" y="4831833"/>
          <a:ext cx="11778636" cy="439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12. Limitations</a:t>
          </a:r>
        </a:p>
      </dsp:txBody>
      <dsp:txXfrm>
        <a:off x="0" y="4831833"/>
        <a:ext cx="11778636" cy="439194"/>
      </dsp:txXfrm>
    </dsp:sp>
    <dsp:sp modelId="{CE0EB5CB-4D50-4F4A-B2B2-DD83FE422E35}">
      <dsp:nvSpPr>
        <dsp:cNvPr id="0" name=""/>
        <dsp:cNvSpPr/>
      </dsp:nvSpPr>
      <dsp:spPr>
        <a:xfrm>
          <a:off x="0" y="5271027"/>
          <a:ext cx="11778636"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F956B96-5D0A-4A27-8954-EC2D28735448}">
      <dsp:nvSpPr>
        <dsp:cNvPr id="0" name=""/>
        <dsp:cNvSpPr/>
      </dsp:nvSpPr>
      <dsp:spPr>
        <a:xfrm>
          <a:off x="0" y="5271027"/>
          <a:ext cx="11778636" cy="439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dirty="0"/>
            <a:t>13. References</a:t>
          </a:r>
        </a:p>
      </dsp:txBody>
      <dsp:txXfrm>
        <a:off x="0" y="5271027"/>
        <a:ext cx="11778636" cy="4391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F25CB-B8AB-461A-A538-D01C001A22B8}">
      <dsp:nvSpPr>
        <dsp:cNvPr id="0" name=""/>
        <dsp:cNvSpPr/>
      </dsp:nvSpPr>
      <dsp:spPr>
        <a:xfrm>
          <a:off x="0" y="229107"/>
          <a:ext cx="6552728"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360197A-6BAC-4F1C-8B04-0B95BCB15860}">
      <dsp:nvSpPr>
        <dsp:cNvPr id="0" name=""/>
        <dsp:cNvSpPr/>
      </dsp:nvSpPr>
      <dsp:spPr>
        <a:xfrm>
          <a:off x="327636" y="22467"/>
          <a:ext cx="4586909" cy="413280"/>
        </a:xfrm>
        <a:prstGeom prst="round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3374" tIns="0" rIns="173374" bIns="0" numCol="1" spcCol="1270" anchor="ctr" anchorCtr="0">
          <a:noAutofit/>
        </a:bodyPr>
        <a:lstStyle/>
        <a:p>
          <a:pPr marL="0" lvl="0" indent="0" algn="l" defTabSz="622300">
            <a:lnSpc>
              <a:spcPct val="90000"/>
            </a:lnSpc>
            <a:spcBef>
              <a:spcPct val="0"/>
            </a:spcBef>
            <a:spcAft>
              <a:spcPct val="35000"/>
            </a:spcAft>
            <a:buNone/>
          </a:pPr>
          <a:r>
            <a:rPr lang="en-US" sz="1400" b="1" kern="1200" dirty="0"/>
            <a:t>Institutional Integration</a:t>
          </a:r>
          <a:endParaRPr lang="en-IN" sz="1400" b="1" kern="1200" dirty="0"/>
        </a:p>
      </dsp:txBody>
      <dsp:txXfrm>
        <a:off x="347811" y="42642"/>
        <a:ext cx="4546559" cy="372930"/>
      </dsp:txXfrm>
    </dsp:sp>
    <dsp:sp modelId="{9C91F14A-B3A4-4EEB-92C3-8FBAB1C774A2}">
      <dsp:nvSpPr>
        <dsp:cNvPr id="0" name=""/>
        <dsp:cNvSpPr/>
      </dsp:nvSpPr>
      <dsp:spPr>
        <a:xfrm>
          <a:off x="0" y="864147"/>
          <a:ext cx="6552728"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81B0814B-BE60-4A9B-93A9-577885942A4F}">
      <dsp:nvSpPr>
        <dsp:cNvPr id="0" name=""/>
        <dsp:cNvSpPr/>
      </dsp:nvSpPr>
      <dsp:spPr>
        <a:xfrm>
          <a:off x="327636" y="657507"/>
          <a:ext cx="4586909" cy="413280"/>
        </a:xfrm>
        <a:prstGeom prst="round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3374" tIns="0" rIns="173374" bIns="0" numCol="1" spcCol="1270" anchor="ctr" anchorCtr="0">
          <a:noAutofit/>
        </a:bodyPr>
        <a:lstStyle/>
        <a:p>
          <a:pPr marL="0" lvl="0" indent="0" algn="l" defTabSz="622300">
            <a:lnSpc>
              <a:spcPct val="90000"/>
            </a:lnSpc>
            <a:spcBef>
              <a:spcPct val="0"/>
            </a:spcBef>
            <a:spcAft>
              <a:spcPct val="35000"/>
            </a:spcAft>
            <a:buNone/>
          </a:pPr>
          <a:r>
            <a:rPr lang="en-US" sz="1400" b="1" kern="1200" dirty="0"/>
            <a:t>Operation Integration</a:t>
          </a:r>
          <a:endParaRPr lang="en-IN" sz="1400" b="1" kern="1200" dirty="0"/>
        </a:p>
      </dsp:txBody>
      <dsp:txXfrm>
        <a:off x="347811" y="677682"/>
        <a:ext cx="4546559" cy="372930"/>
      </dsp:txXfrm>
    </dsp:sp>
    <dsp:sp modelId="{EF1523FF-200A-456F-8A2F-03F314C1AB34}">
      <dsp:nvSpPr>
        <dsp:cNvPr id="0" name=""/>
        <dsp:cNvSpPr/>
      </dsp:nvSpPr>
      <dsp:spPr>
        <a:xfrm>
          <a:off x="0" y="1499187"/>
          <a:ext cx="6552728"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C55A704-A024-4527-8680-3E8FAEFA97D2}">
      <dsp:nvSpPr>
        <dsp:cNvPr id="0" name=""/>
        <dsp:cNvSpPr/>
      </dsp:nvSpPr>
      <dsp:spPr>
        <a:xfrm>
          <a:off x="327636" y="1292548"/>
          <a:ext cx="4586909" cy="413280"/>
        </a:xfrm>
        <a:prstGeom prst="round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3374" tIns="0" rIns="173374" bIns="0" numCol="1" spcCol="1270" anchor="ctr" anchorCtr="0">
          <a:noAutofit/>
        </a:bodyPr>
        <a:lstStyle/>
        <a:p>
          <a:pPr marL="0" lvl="0" indent="0" algn="l" defTabSz="622300">
            <a:lnSpc>
              <a:spcPct val="90000"/>
            </a:lnSpc>
            <a:spcBef>
              <a:spcPct val="0"/>
            </a:spcBef>
            <a:spcAft>
              <a:spcPct val="35000"/>
            </a:spcAft>
            <a:buNone/>
          </a:pPr>
          <a:r>
            <a:rPr lang="en-US" sz="1400" b="1" kern="1200" dirty="0"/>
            <a:t>Physical Integration</a:t>
          </a:r>
          <a:endParaRPr lang="en-IN" sz="1400" b="1" kern="1200" dirty="0"/>
        </a:p>
      </dsp:txBody>
      <dsp:txXfrm>
        <a:off x="347811" y="1312723"/>
        <a:ext cx="4546559" cy="372930"/>
      </dsp:txXfrm>
    </dsp:sp>
    <dsp:sp modelId="{710B6E63-CFC6-4F8C-9A24-487160F0DEC8}">
      <dsp:nvSpPr>
        <dsp:cNvPr id="0" name=""/>
        <dsp:cNvSpPr/>
      </dsp:nvSpPr>
      <dsp:spPr>
        <a:xfrm>
          <a:off x="0" y="2134228"/>
          <a:ext cx="6552728"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143E4AB-9FEE-4F33-B474-66F8D403BA43}">
      <dsp:nvSpPr>
        <dsp:cNvPr id="0" name=""/>
        <dsp:cNvSpPr/>
      </dsp:nvSpPr>
      <dsp:spPr>
        <a:xfrm>
          <a:off x="327636" y="1927588"/>
          <a:ext cx="4586909" cy="413280"/>
        </a:xfrm>
        <a:prstGeom prst="round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3374" tIns="0" rIns="173374" bIns="0" numCol="1" spcCol="1270" anchor="ctr" anchorCtr="0">
          <a:noAutofit/>
        </a:bodyPr>
        <a:lstStyle/>
        <a:p>
          <a:pPr marL="0" lvl="0" indent="0" algn="l" defTabSz="622300">
            <a:lnSpc>
              <a:spcPct val="90000"/>
            </a:lnSpc>
            <a:spcBef>
              <a:spcPct val="0"/>
            </a:spcBef>
            <a:spcAft>
              <a:spcPct val="35000"/>
            </a:spcAft>
            <a:buNone/>
          </a:pPr>
          <a:r>
            <a:rPr lang="en-US" sz="1400" b="1" kern="1200" dirty="0"/>
            <a:t>Fare Integration</a:t>
          </a:r>
          <a:endParaRPr lang="en-IN" sz="1400" b="1" kern="1200" dirty="0"/>
        </a:p>
      </dsp:txBody>
      <dsp:txXfrm>
        <a:off x="347811" y="1947763"/>
        <a:ext cx="4546559" cy="372930"/>
      </dsp:txXfrm>
    </dsp:sp>
    <dsp:sp modelId="{B7F07391-E8B9-4443-AFFD-775281722840}">
      <dsp:nvSpPr>
        <dsp:cNvPr id="0" name=""/>
        <dsp:cNvSpPr/>
      </dsp:nvSpPr>
      <dsp:spPr>
        <a:xfrm>
          <a:off x="0" y="2769268"/>
          <a:ext cx="6552728"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C058B94-B3B2-4DF5-9A3F-40FEFE1E8CD8}">
      <dsp:nvSpPr>
        <dsp:cNvPr id="0" name=""/>
        <dsp:cNvSpPr/>
      </dsp:nvSpPr>
      <dsp:spPr>
        <a:xfrm>
          <a:off x="327636" y="2562628"/>
          <a:ext cx="4586909" cy="413280"/>
        </a:xfrm>
        <a:prstGeom prst="round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3374" tIns="0" rIns="173374" bIns="0" numCol="1" spcCol="1270" anchor="ctr" anchorCtr="0">
          <a:noAutofit/>
        </a:bodyPr>
        <a:lstStyle/>
        <a:p>
          <a:pPr marL="0" lvl="0" indent="0" algn="l" defTabSz="622300">
            <a:lnSpc>
              <a:spcPct val="90000"/>
            </a:lnSpc>
            <a:spcBef>
              <a:spcPct val="0"/>
            </a:spcBef>
            <a:spcAft>
              <a:spcPct val="35000"/>
            </a:spcAft>
            <a:buNone/>
          </a:pPr>
          <a:r>
            <a:rPr lang="en-US" sz="1400" b="1" kern="1200" dirty="0"/>
            <a:t>Information Integration</a:t>
          </a:r>
          <a:endParaRPr lang="en-IN" sz="1400" b="1" kern="1200" dirty="0"/>
        </a:p>
      </dsp:txBody>
      <dsp:txXfrm>
        <a:off x="347811" y="2582803"/>
        <a:ext cx="4546559" cy="37293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22716" y="403606"/>
            <a:ext cx="10746569" cy="553998"/>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prstClr val="black">
                    <a:tint val="75000"/>
                  </a:prstClr>
                </a:solidFill>
                <a:effectLst/>
                <a:uLnTx/>
                <a:uFillTx/>
                <a:latin typeface="Calibri"/>
                <a:ea typeface="+mn-ea"/>
                <a:cs typeface="+mn-cs"/>
              </a:rPr>
              <a:t>1</a:t>
            </a: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69905F-B8F9-4907-869A-C6D92F4F4955}" type="datetime1">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11/5/2025</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p:txBody>
          <a:bodyPr lIns="0" tIns="0" rIns="0" bIns="0"/>
          <a:lstStyle>
            <a:lvl1pPr>
              <a:defRPr sz="1400" b="1" i="0">
                <a:solidFill>
                  <a:schemeClr val="bg1"/>
                </a:solidFill>
                <a:latin typeface="Calibri"/>
                <a:cs typeface="Calibri"/>
              </a:defRPr>
            </a:lvl1pPr>
          </a:lstStyle>
          <a:p>
            <a:pPr marL="38100" marR="0" lvl="0" indent="0" algn="l" defTabSz="914400" rtl="0" eaLnBrk="1" fontAlgn="auto" latinLnBrk="0" hangingPunct="1">
              <a:lnSpc>
                <a:spcPts val="1435"/>
              </a:lnSpc>
              <a:spcBef>
                <a:spcPts val="0"/>
              </a:spcBef>
              <a:spcAft>
                <a:spcPts val="0"/>
              </a:spcAft>
              <a:buClrTx/>
              <a:buSzTx/>
              <a:buFontTx/>
              <a:buNone/>
              <a:tabLst/>
              <a:defRPr/>
            </a:pPr>
            <a:fld id="{81D60167-4931-47E6-BA6A-407CBD079E47}" type="slidenum">
              <a:rPr kumimoji="0" lang="en-IN" sz="1400" b="1" i="0" u="none" strike="noStrike" kern="1200" cap="none" spc="0" normalizeH="0" baseline="0" noProof="0" smtClean="0">
                <a:ln>
                  <a:noFill/>
                </a:ln>
                <a:solidFill>
                  <a:prstClr val="white"/>
                </a:solidFill>
                <a:effectLst/>
                <a:uLnTx/>
                <a:uFillTx/>
                <a:latin typeface="Calibri"/>
                <a:ea typeface="+mn-ea"/>
                <a:cs typeface="Calibri"/>
              </a:rPr>
              <a:pPr marL="38100" marR="0" lvl="0" indent="0" algn="l" defTabSz="914400" rtl="0" eaLnBrk="1" fontAlgn="auto" latinLnBrk="0" hangingPunct="1">
                <a:lnSpc>
                  <a:spcPts val="1435"/>
                </a:lnSpc>
                <a:spcBef>
                  <a:spcPts val="0"/>
                </a:spcBef>
                <a:spcAft>
                  <a:spcPts val="0"/>
                </a:spcAft>
                <a:buClrTx/>
                <a:buSzTx/>
                <a:buFontTx/>
                <a:buNone/>
                <a:tabLst/>
                <a:defRPr/>
              </a:pPr>
              <a:t>‹#›</a:t>
            </a:fld>
            <a:endParaRPr kumimoji="0" lang="en-IN" sz="1400" b="1" i="0" u="none" strike="noStrike" kern="1200" cap="none" spc="0" normalizeH="0" baseline="0" noProof="0" dirty="0">
              <a:ln>
                <a:noFill/>
              </a:ln>
              <a:solidFill>
                <a:prstClr val="white"/>
              </a:solidFill>
              <a:effectLst/>
              <a:uLnTx/>
              <a:uFillTx/>
              <a:latin typeface="Calibri"/>
              <a:ea typeface="+mn-ea"/>
              <a:cs typeface="Calibri"/>
            </a:endParaRPr>
          </a:p>
        </p:txBody>
      </p:sp>
    </p:spTree>
    <p:extLst>
      <p:ext uri="{BB962C8B-B14F-4D97-AF65-F5344CB8AC3E}">
        <p14:creationId xmlns:p14="http://schemas.microsoft.com/office/powerpoint/2010/main" val="2909687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prstClr val="black">
                    <a:tint val="75000"/>
                  </a:prstClr>
                </a:solidFill>
                <a:effectLst/>
                <a:uLnTx/>
                <a:uFillTx/>
                <a:latin typeface="Calibri"/>
                <a:ea typeface="+mn-ea"/>
                <a:cs typeface="+mn-cs"/>
              </a:rPr>
              <a:t>1</a:t>
            </a: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92FAADA-3CD4-4F44-887E-A69066D8772C}" type="datetime1">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11/5/2025</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Holder 4"/>
          <p:cNvSpPr>
            <a:spLocks noGrp="1"/>
          </p:cNvSpPr>
          <p:nvPr>
            <p:ph type="sldNum" sz="quarter" idx="7"/>
          </p:nvPr>
        </p:nvSpPr>
        <p:spPr/>
        <p:txBody>
          <a:bodyPr lIns="0" tIns="0" rIns="0" bIns="0"/>
          <a:lstStyle>
            <a:lvl1pPr>
              <a:defRPr sz="1400" b="1" i="0">
                <a:solidFill>
                  <a:schemeClr val="bg1"/>
                </a:solidFill>
                <a:latin typeface="Calibri"/>
                <a:cs typeface="Calibri"/>
              </a:defRPr>
            </a:lvl1pPr>
          </a:lstStyle>
          <a:p>
            <a:pPr marL="38100" marR="0" lvl="0" indent="0" algn="l" defTabSz="914400" rtl="0" eaLnBrk="1" fontAlgn="auto" latinLnBrk="0" hangingPunct="1">
              <a:lnSpc>
                <a:spcPts val="1435"/>
              </a:lnSpc>
              <a:spcBef>
                <a:spcPts val="0"/>
              </a:spcBef>
              <a:spcAft>
                <a:spcPts val="0"/>
              </a:spcAft>
              <a:buClrTx/>
              <a:buSzTx/>
              <a:buFontTx/>
              <a:buNone/>
              <a:tabLst/>
              <a:defRPr/>
            </a:pPr>
            <a:fld id="{81D60167-4931-47E6-BA6A-407CBD079E47}" type="slidenum">
              <a:rPr kumimoji="0" lang="en-IN" sz="1400" b="1" i="0" u="none" strike="noStrike" kern="1200" cap="none" spc="0" normalizeH="0" baseline="0" noProof="0" smtClean="0">
                <a:ln>
                  <a:noFill/>
                </a:ln>
                <a:solidFill>
                  <a:prstClr val="white"/>
                </a:solidFill>
                <a:effectLst/>
                <a:uLnTx/>
                <a:uFillTx/>
                <a:latin typeface="Calibri"/>
                <a:ea typeface="+mn-ea"/>
                <a:cs typeface="Calibri"/>
              </a:rPr>
              <a:pPr marL="38100" marR="0" lvl="0" indent="0" algn="l" defTabSz="914400" rtl="0" eaLnBrk="1" fontAlgn="auto" latinLnBrk="0" hangingPunct="1">
                <a:lnSpc>
                  <a:spcPts val="1435"/>
                </a:lnSpc>
                <a:spcBef>
                  <a:spcPts val="0"/>
                </a:spcBef>
                <a:spcAft>
                  <a:spcPts val="0"/>
                </a:spcAft>
                <a:buClrTx/>
                <a:buSzTx/>
                <a:buFontTx/>
                <a:buNone/>
                <a:tabLst/>
                <a:defRPr/>
              </a:pPr>
              <a:t>‹#›</a:t>
            </a:fld>
            <a:endParaRPr kumimoji="0" lang="en-IN" sz="1400" b="1" i="0" u="none" strike="noStrike" kern="1200" cap="none" spc="0" normalizeH="0" baseline="0" noProof="0" dirty="0">
              <a:ln>
                <a:noFill/>
              </a:ln>
              <a:solidFill>
                <a:prstClr val="white"/>
              </a:solidFill>
              <a:effectLst/>
              <a:uLnTx/>
              <a:uFillTx/>
              <a:latin typeface="Calibri"/>
              <a:ea typeface="+mn-ea"/>
              <a:cs typeface="Calibri"/>
            </a:endParaRPr>
          </a:p>
        </p:txBody>
      </p:sp>
    </p:spTree>
    <p:extLst>
      <p:ext uri="{BB962C8B-B14F-4D97-AF65-F5344CB8AC3E}">
        <p14:creationId xmlns:p14="http://schemas.microsoft.com/office/powerpoint/2010/main" val="3676534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6F2F9F"/>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prstClr val="black">
                    <a:tint val="75000"/>
                  </a:prstClr>
                </a:solidFill>
                <a:effectLst/>
                <a:uLnTx/>
                <a:uFillTx/>
                <a:latin typeface="Calibri"/>
                <a:ea typeface="+mn-ea"/>
                <a:cs typeface="+mn-cs"/>
              </a:rPr>
              <a:t>1</a:t>
            </a: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A84101B-9C6A-43A9-AE3A-D6FE8AFFBE32}" type="datetime1">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11/5/2025</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p:txBody>
          <a:bodyPr lIns="0" tIns="0" rIns="0" bIns="0"/>
          <a:lstStyle>
            <a:lvl1pPr>
              <a:defRPr sz="1400" b="1" i="0">
                <a:solidFill>
                  <a:schemeClr val="bg1"/>
                </a:solidFill>
                <a:latin typeface="Calibri"/>
                <a:cs typeface="Calibri"/>
              </a:defRPr>
            </a:lvl1pPr>
          </a:lstStyle>
          <a:p>
            <a:pPr marL="38100" marR="0" lvl="0" indent="0" algn="l" defTabSz="914400" rtl="0" eaLnBrk="1" fontAlgn="auto" latinLnBrk="0" hangingPunct="1">
              <a:lnSpc>
                <a:spcPts val="1435"/>
              </a:lnSpc>
              <a:spcBef>
                <a:spcPts val="0"/>
              </a:spcBef>
              <a:spcAft>
                <a:spcPts val="0"/>
              </a:spcAft>
              <a:buClrTx/>
              <a:buSzTx/>
              <a:buFontTx/>
              <a:buNone/>
              <a:tabLst/>
              <a:defRPr/>
            </a:pPr>
            <a:fld id="{81D60167-4931-47E6-BA6A-407CBD079E47}" type="slidenum">
              <a:rPr kumimoji="0" lang="en-IN" sz="1400" b="1" i="0" u="none" strike="noStrike" kern="1200" cap="none" spc="0" normalizeH="0" baseline="0" noProof="0" smtClean="0">
                <a:ln>
                  <a:noFill/>
                </a:ln>
                <a:solidFill>
                  <a:prstClr val="white"/>
                </a:solidFill>
                <a:effectLst/>
                <a:uLnTx/>
                <a:uFillTx/>
                <a:latin typeface="Calibri"/>
                <a:ea typeface="+mn-ea"/>
                <a:cs typeface="Calibri"/>
              </a:rPr>
              <a:pPr marL="38100" marR="0" lvl="0" indent="0" algn="l" defTabSz="914400" rtl="0" eaLnBrk="1" fontAlgn="auto" latinLnBrk="0" hangingPunct="1">
                <a:lnSpc>
                  <a:spcPts val="1435"/>
                </a:lnSpc>
                <a:spcBef>
                  <a:spcPts val="0"/>
                </a:spcBef>
                <a:spcAft>
                  <a:spcPts val="0"/>
                </a:spcAft>
                <a:buClrTx/>
                <a:buSzTx/>
                <a:buFontTx/>
                <a:buNone/>
                <a:tabLst/>
                <a:defRPr/>
              </a:pPr>
              <a:t>‹#›</a:t>
            </a:fld>
            <a:endParaRPr kumimoji="0" lang="en-IN" sz="1400" b="1" i="0" u="none" strike="noStrike" kern="1200" cap="none" spc="0" normalizeH="0" baseline="0" noProof="0" dirty="0">
              <a:ln>
                <a:noFill/>
              </a:ln>
              <a:solidFill>
                <a:prstClr val="white"/>
              </a:solidFill>
              <a:effectLst/>
              <a:uLnTx/>
              <a:uFillTx/>
              <a:latin typeface="Calibri"/>
              <a:ea typeface="+mn-ea"/>
              <a:cs typeface="Calibri"/>
            </a:endParaRPr>
          </a:p>
        </p:txBody>
      </p:sp>
    </p:spTree>
    <p:extLst>
      <p:ext uri="{BB962C8B-B14F-4D97-AF65-F5344CB8AC3E}">
        <p14:creationId xmlns:p14="http://schemas.microsoft.com/office/powerpoint/2010/main" val="834899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6F2F9F"/>
                </a:solidFill>
                <a:latin typeface="Calibri"/>
                <a:cs typeface="Calibri"/>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prstClr val="black">
                    <a:tint val="75000"/>
                  </a:prstClr>
                </a:solidFill>
                <a:effectLst/>
                <a:uLnTx/>
                <a:uFillTx/>
                <a:latin typeface="Calibri"/>
                <a:ea typeface="+mn-ea"/>
                <a:cs typeface="+mn-cs"/>
              </a:rPr>
              <a:t>1</a:t>
            </a: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EE5EF74-8A33-4137-9E82-F2A32C29AE6F}" type="datetime1">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11/5/2025</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Holder 7"/>
          <p:cNvSpPr>
            <a:spLocks noGrp="1"/>
          </p:cNvSpPr>
          <p:nvPr>
            <p:ph type="sldNum" sz="quarter" idx="7"/>
          </p:nvPr>
        </p:nvSpPr>
        <p:spPr/>
        <p:txBody>
          <a:bodyPr lIns="0" tIns="0" rIns="0" bIns="0"/>
          <a:lstStyle>
            <a:lvl1pPr>
              <a:defRPr sz="1400" b="1" i="0">
                <a:solidFill>
                  <a:schemeClr val="bg1"/>
                </a:solidFill>
                <a:latin typeface="Calibri"/>
                <a:cs typeface="Calibri"/>
              </a:defRPr>
            </a:lvl1pPr>
          </a:lstStyle>
          <a:p>
            <a:pPr marL="38100" marR="0" lvl="0" indent="0" algn="l" defTabSz="914400" rtl="0" eaLnBrk="1" fontAlgn="auto" latinLnBrk="0" hangingPunct="1">
              <a:lnSpc>
                <a:spcPts val="1435"/>
              </a:lnSpc>
              <a:spcBef>
                <a:spcPts val="0"/>
              </a:spcBef>
              <a:spcAft>
                <a:spcPts val="0"/>
              </a:spcAft>
              <a:buClrTx/>
              <a:buSzTx/>
              <a:buFontTx/>
              <a:buNone/>
              <a:tabLst/>
              <a:defRPr/>
            </a:pPr>
            <a:fld id="{81D60167-4931-47E6-BA6A-407CBD079E47}" type="slidenum">
              <a:rPr kumimoji="0" lang="en-IN" sz="1400" b="1" i="0" u="none" strike="noStrike" kern="1200" cap="none" spc="0" normalizeH="0" baseline="0" noProof="0" smtClean="0">
                <a:ln>
                  <a:noFill/>
                </a:ln>
                <a:solidFill>
                  <a:prstClr val="white"/>
                </a:solidFill>
                <a:effectLst/>
                <a:uLnTx/>
                <a:uFillTx/>
                <a:latin typeface="Calibri"/>
                <a:ea typeface="+mn-ea"/>
                <a:cs typeface="Calibri"/>
              </a:rPr>
              <a:pPr marL="38100" marR="0" lvl="0" indent="0" algn="l" defTabSz="914400" rtl="0" eaLnBrk="1" fontAlgn="auto" latinLnBrk="0" hangingPunct="1">
                <a:lnSpc>
                  <a:spcPts val="1435"/>
                </a:lnSpc>
                <a:spcBef>
                  <a:spcPts val="0"/>
                </a:spcBef>
                <a:spcAft>
                  <a:spcPts val="0"/>
                </a:spcAft>
                <a:buClrTx/>
                <a:buSzTx/>
                <a:buFontTx/>
                <a:buNone/>
                <a:tabLst/>
                <a:defRPr/>
              </a:pPr>
              <a:t>‹#›</a:t>
            </a:fld>
            <a:endParaRPr kumimoji="0" lang="en-IN" sz="1400" b="1" i="0" u="none" strike="noStrike" kern="1200" cap="none" spc="0" normalizeH="0" baseline="0" noProof="0" dirty="0">
              <a:ln>
                <a:noFill/>
              </a:ln>
              <a:solidFill>
                <a:prstClr val="white"/>
              </a:solidFill>
              <a:effectLst/>
              <a:uLnTx/>
              <a:uFillTx/>
              <a:latin typeface="Calibri"/>
              <a:ea typeface="+mn-ea"/>
              <a:cs typeface="Calibri"/>
            </a:endParaRPr>
          </a:p>
        </p:txBody>
      </p:sp>
    </p:spTree>
    <p:extLst>
      <p:ext uri="{BB962C8B-B14F-4D97-AF65-F5344CB8AC3E}">
        <p14:creationId xmlns:p14="http://schemas.microsoft.com/office/powerpoint/2010/main" val="2728424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6F2F9F"/>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prstClr val="black">
                    <a:tint val="75000"/>
                  </a:prstClr>
                </a:solidFill>
                <a:effectLst/>
                <a:uLnTx/>
                <a:uFillTx/>
                <a:latin typeface="Calibri"/>
                <a:ea typeface="+mn-ea"/>
                <a:cs typeface="+mn-cs"/>
              </a:rPr>
              <a:t>1</a:t>
            </a: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590C54C-4192-4906-995B-A6502D534CF7}" type="datetime1">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11/5/2025</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sldNum" sz="quarter" idx="7"/>
          </p:nvPr>
        </p:nvSpPr>
        <p:spPr/>
        <p:txBody>
          <a:bodyPr lIns="0" tIns="0" rIns="0" bIns="0"/>
          <a:lstStyle>
            <a:lvl1pPr>
              <a:defRPr sz="1400" b="1" i="0">
                <a:solidFill>
                  <a:schemeClr val="bg1"/>
                </a:solidFill>
                <a:latin typeface="Calibri"/>
                <a:cs typeface="Calibri"/>
              </a:defRPr>
            </a:lvl1pPr>
          </a:lstStyle>
          <a:p>
            <a:pPr marL="38100" marR="0" lvl="0" indent="0" algn="l" defTabSz="914400" rtl="0" eaLnBrk="1" fontAlgn="auto" latinLnBrk="0" hangingPunct="1">
              <a:lnSpc>
                <a:spcPts val="1435"/>
              </a:lnSpc>
              <a:spcBef>
                <a:spcPts val="0"/>
              </a:spcBef>
              <a:spcAft>
                <a:spcPts val="0"/>
              </a:spcAft>
              <a:buClrTx/>
              <a:buSzTx/>
              <a:buFontTx/>
              <a:buNone/>
              <a:tabLst/>
              <a:defRPr/>
            </a:pPr>
            <a:fld id="{81D60167-4931-47E6-BA6A-407CBD079E47}" type="slidenum">
              <a:rPr kumimoji="0" lang="en-IN" sz="1400" b="1" i="0" u="none" strike="noStrike" kern="1200" cap="none" spc="0" normalizeH="0" baseline="0" noProof="0" smtClean="0">
                <a:ln>
                  <a:noFill/>
                </a:ln>
                <a:solidFill>
                  <a:prstClr val="white"/>
                </a:solidFill>
                <a:effectLst/>
                <a:uLnTx/>
                <a:uFillTx/>
                <a:latin typeface="Calibri"/>
                <a:ea typeface="+mn-ea"/>
                <a:cs typeface="Calibri"/>
              </a:rPr>
              <a:pPr marL="38100" marR="0" lvl="0" indent="0" algn="l" defTabSz="914400" rtl="0" eaLnBrk="1" fontAlgn="auto" latinLnBrk="0" hangingPunct="1">
                <a:lnSpc>
                  <a:spcPts val="1435"/>
                </a:lnSpc>
                <a:spcBef>
                  <a:spcPts val="0"/>
                </a:spcBef>
                <a:spcAft>
                  <a:spcPts val="0"/>
                </a:spcAft>
                <a:buClrTx/>
                <a:buSzTx/>
                <a:buFontTx/>
                <a:buNone/>
                <a:tabLst/>
                <a:defRPr/>
              </a:pPr>
              <a:t>‹#›</a:t>
            </a:fld>
            <a:endParaRPr kumimoji="0" lang="en-IN" sz="1400" b="1" i="0" u="none" strike="noStrike" kern="1200" cap="none" spc="0" normalizeH="0" baseline="0" noProof="0" dirty="0">
              <a:ln>
                <a:noFill/>
              </a:ln>
              <a:solidFill>
                <a:prstClr val="white"/>
              </a:solidFill>
              <a:effectLst/>
              <a:uLnTx/>
              <a:uFillTx/>
              <a:latin typeface="Calibri"/>
              <a:ea typeface="+mn-ea"/>
              <a:cs typeface="Calibri"/>
            </a:endParaRPr>
          </a:p>
        </p:txBody>
      </p:sp>
    </p:spTree>
    <p:extLst>
      <p:ext uri="{BB962C8B-B14F-4D97-AF65-F5344CB8AC3E}">
        <p14:creationId xmlns:p14="http://schemas.microsoft.com/office/powerpoint/2010/main" val="2286799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prstClr val="black">
                    <a:tint val="75000"/>
                  </a:prstClr>
                </a:solidFill>
                <a:effectLst/>
                <a:uLnTx/>
                <a:uFillTx/>
                <a:latin typeface="Calibri"/>
                <a:ea typeface="+mn-ea"/>
                <a:cs typeface="+mn-cs"/>
              </a:rPr>
              <a:t>1</a:t>
            </a: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92FAADA-3CD4-4F44-887E-A69066D8772C}" type="datetime1">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11/5/2025</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Holder 4"/>
          <p:cNvSpPr>
            <a:spLocks noGrp="1"/>
          </p:cNvSpPr>
          <p:nvPr>
            <p:ph type="sldNum" sz="quarter" idx="7"/>
          </p:nvPr>
        </p:nvSpPr>
        <p:spPr/>
        <p:txBody>
          <a:bodyPr lIns="0" tIns="0" rIns="0" bIns="0"/>
          <a:lstStyle>
            <a:lvl1pPr>
              <a:defRPr sz="1400" b="1" i="0">
                <a:solidFill>
                  <a:schemeClr val="bg1"/>
                </a:solidFill>
                <a:latin typeface="Calibri"/>
                <a:cs typeface="Calibri"/>
              </a:defRPr>
            </a:lvl1pPr>
          </a:lstStyle>
          <a:p>
            <a:pPr marL="38100" marR="0" lvl="0" indent="0" algn="l" defTabSz="914400" rtl="0" eaLnBrk="1" fontAlgn="auto" latinLnBrk="0" hangingPunct="1">
              <a:lnSpc>
                <a:spcPts val="1435"/>
              </a:lnSpc>
              <a:spcBef>
                <a:spcPts val="0"/>
              </a:spcBef>
              <a:spcAft>
                <a:spcPts val="0"/>
              </a:spcAft>
              <a:buClrTx/>
              <a:buSzTx/>
              <a:buFontTx/>
              <a:buNone/>
              <a:tabLst/>
              <a:defRPr/>
            </a:pPr>
            <a:fld id="{81D60167-4931-47E6-BA6A-407CBD079E47}" type="slidenum">
              <a:rPr kumimoji="0" lang="en-IN" sz="1400" b="1" i="0" u="none" strike="noStrike" kern="1200" cap="none" spc="0" normalizeH="0" baseline="0" noProof="0" smtClean="0">
                <a:ln>
                  <a:noFill/>
                </a:ln>
                <a:solidFill>
                  <a:prstClr val="white"/>
                </a:solidFill>
                <a:effectLst/>
                <a:uLnTx/>
                <a:uFillTx/>
                <a:latin typeface="Calibri"/>
                <a:ea typeface="+mn-ea"/>
                <a:cs typeface="Calibri"/>
              </a:rPr>
              <a:pPr marL="38100" marR="0" lvl="0" indent="0" algn="l" defTabSz="914400" rtl="0" eaLnBrk="1" fontAlgn="auto" latinLnBrk="0" hangingPunct="1">
                <a:lnSpc>
                  <a:spcPts val="1435"/>
                </a:lnSpc>
                <a:spcBef>
                  <a:spcPts val="0"/>
                </a:spcBef>
                <a:spcAft>
                  <a:spcPts val="0"/>
                </a:spcAft>
                <a:buClrTx/>
                <a:buSzTx/>
                <a:buFontTx/>
                <a:buNone/>
                <a:tabLst/>
                <a:defRPr/>
              </a:pPr>
              <a:t>‹#›</a:t>
            </a:fld>
            <a:endParaRPr kumimoji="0" lang="en-IN" sz="1400" b="1" i="0" u="none" strike="noStrike" kern="1200" cap="none" spc="0" normalizeH="0" baseline="0" noProof="0" dirty="0">
              <a:ln>
                <a:noFill/>
              </a:ln>
              <a:solidFill>
                <a:prstClr val="white"/>
              </a:solidFill>
              <a:effectLst/>
              <a:uLnTx/>
              <a:uFillTx/>
              <a:latin typeface="Calibri"/>
              <a:ea typeface="+mn-ea"/>
              <a:cs typeface="Calibri"/>
            </a:endParaRPr>
          </a:p>
        </p:txBody>
      </p:sp>
    </p:spTree>
    <p:extLst>
      <p:ext uri="{BB962C8B-B14F-4D97-AF65-F5344CB8AC3E}">
        <p14:creationId xmlns:p14="http://schemas.microsoft.com/office/powerpoint/2010/main" val="612913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22716" y="403606"/>
            <a:ext cx="10746569" cy="553998"/>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prstClr val="black">
                    <a:tint val="75000"/>
                  </a:prstClr>
                </a:solidFill>
                <a:effectLst/>
                <a:uLnTx/>
                <a:uFillTx/>
                <a:latin typeface="Calibri"/>
                <a:ea typeface="+mn-ea"/>
                <a:cs typeface="+mn-cs"/>
              </a:rPr>
              <a:t>1</a:t>
            </a: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69905F-B8F9-4907-869A-C6D92F4F4955}" type="datetime1">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11/5/2025</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p:txBody>
          <a:bodyPr lIns="0" tIns="0" rIns="0" bIns="0"/>
          <a:lstStyle>
            <a:lvl1pPr>
              <a:defRPr sz="1400" b="1" i="0">
                <a:solidFill>
                  <a:schemeClr val="bg1"/>
                </a:solidFill>
                <a:latin typeface="Calibri"/>
                <a:cs typeface="Calibri"/>
              </a:defRPr>
            </a:lvl1pPr>
          </a:lstStyle>
          <a:p>
            <a:pPr marL="38100" marR="0" lvl="0" indent="0" algn="l" defTabSz="914400" rtl="0" eaLnBrk="1" fontAlgn="auto" latinLnBrk="0" hangingPunct="1">
              <a:lnSpc>
                <a:spcPts val="1435"/>
              </a:lnSpc>
              <a:spcBef>
                <a:spcPts val="0"/>
              </a:spcBef>
              <a:spcAft>
                <a:spcPts val="0"/>
              </a:spcAft>
              <a:buClrTx/>
              <a:buSzTx/>
              <a:buFontTx/>
              <a:buNone/>
              <a:tabLst/>
              <a:defRPr/>
            </a:pPr>
            <a:fld id="{81D60167-4931-47E6-BA6A-407CBD079E47}" type="slidenum">
              <a:rPr kumimoji="0" lang="en-IN" sz="1400" b="1" i="0" u="none" strike="noStrike" kern="1200" cap="none" spc="0" normalizeH="0" baseline="0" noProof="0" smtClean="0">
                <a:ln>
                  <a:noFill/>
                </a:ln>
                <a:solidFill>
                  <a:prstClr val="white"/>
                </a:solidFill>
                <a:effectLst/>
                <a:uLnTx/>
                <a:uFillTx/>
                <a:latin typeface="Calibri"/>
                <a:ea typeface="+mn-ea"/>
                <a:cs typeface="Calibri"/>
              </a:rPr>
              <a:pPr marL="38100" marR="0" lvl="0" indent="0" algn="l" defTabSz="914400" rtl="0" eaLnBrk="1" fontAlgn="auto" latinLnBrk="0" hangingPunct="1">
                <a:lnSpc>
                  <a:spcPts val="1435"/>
                </a:lnSpc>
                <a:spcBef>
                  <a:spcPts val="0"/>
                </a:spcBef>
                <a:spcAft>
                  <a:spcPts val="0"/>
                </a:spcAft>
                <a:buClrTx/>
                <a:buSzTx/>
                <a:buFontTx/>
                <a:buNone/>
                <a:tabLst/>
                <a:defRPr/>
              </a:pPr>
              <a:t>‹#›</a:t>
            </a:fld>
            <a:endParaRPr kumimoji="0" lang="en-IN" sz="1400" b="1" i="0" u="none" strike="noStrike" kern="1200" cap="none" spc="0" normalizeH="0" baseline="0" noProof="0" dirty="0">
              <a:ln>
                <a:noFill/>
              </a:ln>
              <a:solidFill>
                <a:prstClr val="white"/>
              </a:solidFill>
              <a:effectLst/>
              <a:uLnTx/>
              <a:uFillTx/>
              <a:latin typeface="Calibri"/>
              <a:ea typeface="+mn-ea"/>
              <a:cs typeface="Calibri"/>
            </a:endParaRPr>
          </a:p>
        </p:txBody>
      </p:sp>
    </p:spTree>
    <p:extLst>
      <p:ext uri="{BB962C8B-B14F-4D97-AF65-F5344CB8AC3E}">
        <p14:creationId xmlns:p14="http://schemas.microsoft.com/office/powerpoint/2010/main" val="3758601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6F2F9F"/>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prstClr val="black">
                    <a:tint val="75000"/>
                  </a:prstClr>
                </a:solidFill>
                <a:effectLst/>
                <a:uLnTx/>
                <a:uFillTx/>
                <a:latin typeface="Calibri"/>
                <a:ea typeface="+mn-ea"/>
                <a:cs typeface="+mn-cs"/>
              </a:rPr>
              <a:t>1</a:t>
            </a: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A84101B-9C6A-43A9-AE3A-D6FE8AFFBE32}" type="datetime1">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11/5/2025</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p:txBody>
          <a:bodyPr lIns="0" tIns="0" rIns="0" bIns="0"/>
          <a:lstStyle>
            <a:lvl1pPr>
              <a:defRPr sz="1400" b="1" i="0">
                <a:solidFill>
                  <a:schemeClr val="bg1"/>
                </a:solidFill>
                <a:latin typeface="Calibri"/>
                <a:cs typeface="Calibri"/>
              </a:defRPr>
            </a:lvl1pPr>
          </a:lstStyle>
          <a:p>
            <a:pPr marL="38100" marR="0" lvl="0" indent="0" algn="l" defTabSz="914400" rtl="0" eaLnBrk="1" fontAlgn="auto" latinLnBrk="0" hangingPunct="1">
              <a:lnSpc>
                <a:spcPts val="1435"/>
              </a:lnSpc>
              <a:spcBef>
                <a:spcPts val="0"/>
              </a:spcBef>
              <a:spcAft>
                <a:spcPts val="0"/>
              </a:spcAft>
              <a:buClrTx/>
              <a:buSzTx/>
              <a:buFontTx/>
              <a:buNone/>
              <a:tabLst/>
              <a:defRPr/>
            </a:pPr>
            <a:fld id="{81D60167-4931-47E6-BA6A-407CBD079E47}" type="slidenum">
              <a:rPr kumimoji="0" lang="en-IN" sz="1400" b="1" i="0" u="none" strike="noStrike" kern="1200" cap="none" spc="0" normalizeH="0" baseline="0" noProof="0" smtClean="0">
                <a:ln>
                  <a:noFill/>
                </a:ln>
                <a:solidFill>
                  <a:prstClr val="white"/>
                </a:solidFill>
                <a:effectLst/>
                <a:uLnTx/>
                <a:uFillTx/>
                <a:latin typeface="Calibri"/>
                <a:ea typeface="+mn-ea"/>
                <a:cs typeface="Calibri"/>
              </a:rPr>
              <a:pPr marL="38100" marR="0" lvl="0" indent="0" algn="l" defTabSz="914400" rtl="0" eaLnBrk="1" fontAlgn="auto" latinLnBrk="0" hangingPunct="1">
                <a:lnSpc>
                  <a:spcPts val="1435"/>
                </a:lnSpc>
                <a:spcBef>
                  <a:spcPts val="0"/>
                </a:spcBef>
                <a:spcAft>
                  <a:spcPts val="0"/>
                </a:spcAft>
                <a:buClrTx/>
                <a:buSzTx/>
                <a:buFontTx/>
                <a:buNone/>
                <a:tabLst/>
                <a:defRPr/>
              </a:pPr>
              <a:t>‹#›</a:t>
            </a:fld>
            <a:endParaRPr kumimoji="0" lang="en-IN" sz="1400" b="1" i="0" u="none" strike="noStrike" kern="1200" cap="none" spc="0" normalizeH="0" baseline="0" noProof="0" dirty="0">
              <a:ln>
                <a:noFill/>
              </a:ln>
              <a:solidFill>
                <a:prstClr val="white"/>
              </a:solidFill>
              <a:effectLst/>
              <a:uLnTx/>
              <a:uFillTx/>
              <a:latin typeface="Calibri"/>
              <a:ea typeface="+mn-ea"/>
              <a:cs typeface="Calibri"/>
            </a:endParaRPr>
          </a:p>
        </p:txBody>
      </p:sp>
    </p:spTree>
    <p:extLst>
      <p:ext uri="{BB962C8B-B14F-4D97-AF65-F5344CB8AC3E}">
        <p14:creationId xmlns:p14="http://schemas.microsoft.com/office/powerpoint/2010/main" val="2518572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6F2F9F"/>
                </a:solidFill>
                <a:latin typeface="Calibri"/>
                <a:cs typeface="Calibri"/>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prstClr val="black">
                    <a:tint val="75000"/>
                  </a:prstClr>
                </a:solidFill>
                <a:effectLst/>
                <a:uLnTx/>
                <a:uFillTx/>
                <a:latin typeface="Calibri"/>
                <a:ea typeface="+mn-ea"/>
                <a:cs typeface="+mn-cs"/>
              </a:rPr>
              <a:t>1</a:t>
            </a: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EE5EF74-8A33-4137-9E82-F2A32C29AE6F}" type="datetime1">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11/5/2025</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Holder 7"/>
          <p:cNvSpPr>
            <a:spLocks noGrp="1"/>
          </p:cNvSpPr>
          <p:nvPr>
            <p:ph type="sldNum" sz="quarter" idx="7"/>
          </p:nvPr>
        </p:nvSpPr>
        <p:spPr/>
        <p:txBody>
          <a:bodyPr lIns="0" tIns="0" rIns="0" bIns="0"/>
          <a:lstStyle>
            <a:lvl1pPr>
              <a:defRPr sz="1400" b="1" i="0">
                <a:solidFill>
                  <a:schemeClr val="bg1"/>
                </a:solidFill>
                <a:latin typeface="Calibri"/>
                <a:cs typeface="Calibri"/>
              </a:defRPr>
            </a:lvl1pPr>
          </a:lstStyle>
          <a:p>
            <a:pPr marL="38100" marR="0" lvl="0" indent="0" algn="l" defTabSz="914400" rtl="0" eaLnBrk="1" fontAlgn="auto" latinLnBrk="0" hangingPunct="1">
              <a:lnSpc>
                <a:spcPts val="1435"/>
              </a:lnSpc>
              <a:spcBef>
                <a:spcPts val="0"/>
              </a:spcBef>
              <a:spcAft>
                <a:spcPts val="0"/>
              </a:spcAft>
              <a:buClrTx/>
              <a:buSzTx/>
              <a:buFontTx/>
              <a:buNone/>
              <a:tabLst/>
              <a:defRPr/>
            </a:pPr>
            <a:fld id="{81D60167-4931-47E6-BA6A-407CBD079E47}" type="slidenum">
              <a:rPr kumimoji="0" lang="en-IN" sz="1400" b="1" i="0" u="none" strike="noStrike" kern="1200" cap="none" spc="0" normalizeH="0" baseline="0" noProof="0" smtClean="0">
                <a:ln>
                  <a:noFill/>
                </a:ln>
                <a:solidFill>
                  <a:prstClr val="white"/>
                </a:solidFill>
                <a:effectLst/>
                <a:uLnTx/>
                <a:uFillTx/>
                <a:latin typeface="Calibri"/>
                <a:ea typeface="+mn-ea"/>
                <a:cs typeface="Calibri"/>
              </a:rPr>
              <a:pPr marL="38100" marR="0" lvl="0" indent="0" algn="l" defTabSz="914400" rtl="0" eaLnBrk="1" fontAlgn="auto" latinLnBrk="0" hangingPunct="1">
                <a:lnSpc>
                  <a:spcPts val="1435"/>
                </a:lnSpc>
                <a:spcBef>
                  <a:spcPts val="0"/>
                </a:spcBef>
                <a:spcAft>
                  <a:spcPts val="0"/>
                </a:spcAft>
                <a:buClrTx/>
                <a:buSzTx/>
                <a:buFontTx/>
                <a:buNone/>
                <a:tabLst/>
                <a:defRPr/>
              </a:pPr>
              <a:t>‹#›</a:t>
            </a:fld>
            <a:endParaRPr kumimoji="0" lang="en-IN" sz="1400" b="1" i="0" u="none" strike="noStrike" kern="1200" cap="none" spc="0" normalizeH="0" baseline="0" noProof="0" dirty="0">
              <a:ln>
                <a:noFill/>
              </a:ln>
              <a:solidFill>
                <a:prstClr val="white"/>
              </a:solidFill>
              <a:effectLst/>
              <a:uLnTx/>
              <a:uFillTx/>
              <a:latin typeface="Calibri"/>
              <a:ea typeface="+mn-ea"/>
              <a:cs typeface="Calibri"/>
            </a:endParaRPr>
          </a:p>
        </p:txBody>
      </p:sp>
    </p:spTree>
    <p:extLst>
      <p:ext uri="{BB962C8B-B14F-4D97-AF65-F5344CB8AC3E}">
        <p14:creationId xmlns:p14="http://schemas.microsoft.com/office/powerpoint/2010/main" val="826699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6F2F9F"/>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prstClr val="black">
                    <a:tint val="75000"/>
                  </a:prstClr>
                </a:solidFill>
                <a:effectLst/>
                <a:uLnTx/>
                <a:uFillTx/>
                <a:latin typeface="Calibri"/>
                <a:ea typeface="+mn-ea"/>
                <a:cs typeface="+mn-cs"/>
              </a:rPr>
              <a:t>1</a:t>
            </a: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590C54C-4192-4906-995B-A6502D534CF7}" type="datetime1">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11/5/2025</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sldNum" sz="quarter" idx="7"/>
          </p:nvPr>
        </p:nvSpPr>
        <p:spPr/>
        <p:txBody>
          <a:bodyPr lIns="0" tIns="0" rIns="0" bIns="0"/>
          <a:lstStyle>
            <a:lvl1pPr>
              <a:defRPr sz="1400" b="1" i="0">
                <a:solidFill>
                  <a:schemeClr val="bg1"/>
                </a:solidFill>
                <a:latin typeface="Calibri"/>
                <a:cs typeface="Calibri"/>
              </a:defRPr>
            </a:lvl1pPr>
          </a:lstStyle>
          <a:p>
            <a:pPr marL="38100" marR="0" lvl="0" indent="0" algn="l" defTabSz="914400" rtl="0" eaLnBrk="1" fontAlgn="auto" latinLnBrk="0" hangingPunct="1">
              <a:lnSpc>
                <a:spcPts val="1435"/>
              </a:lnSpc>
              <a:spcBef>
                <a:spcPts val="0"/>
              </a:spcBef>
              <a:spcAft>
                <a:spcPts val="0"/>
              </a:spcAft>
              <a:buClrTx/>
              <a:buSzTx/>
              <a:buFontTx/>
              <a:buNone/>
              <a:tabLst/>
              <a:defRPr/>
            </a:pPr>
            <a:fld id="{81D60167-4931-47E6-BA6A-407CBD079E47}" type="slidenum">
              <a:rPr kumimoji="0" lang="en-IN" sz="1400" b="1" i="0" u="none" strike="noStrike" kern="1200" cap="none" spc="0" normalizeH="0" baseline="0" noProof="0" smtClean="0">
                <a:ln>
                  <a:noFill/>
                </a:ln>
                <a:solidFill>
                  <a:prstClr val="white"/>
                </a:solidFill>
                <a:effectLst/>
                <a:uLnTx/>
                <a:uFillTx/>
                <a:latin typeface="Calibri"/>
                <a:ea typeface="+mn-ea"/>
                <a:cs typeface="Calibri"/>
              </a:rPr>
              <a:pPr marL="38100" marR="0" lvl="0" indent="0" algn="l" defTabSz="914400" rtl="0" eaLnBrk="1" fontAlgn="auto" latinLnBrk="0" hangingPunct="1">
                <a:lnSpc>
                  <a:spcPts val="1435"/>
                </a:lnSpc>
                <a:spcBef>
                  <a:spcPts val="0"/>
                </a:spcBef>
                <a:spcAft>
                  <a:spcPts val="0"/>
                </a:spcAft>
                <a:buClrTx/>
                <a:buSzTx/>
                <a:buFontTx/>
                <a:buNone/>
                <a:tabLst/>
                <a:defRPr/>
              </a:pPr>
              <a:t>‹#›</a:t>
            </a:fld>
            <a:endParaRPr kumimoji="0" lang="en-IN" sz="1400" b="1" i="0" u="none" strike="noStrike" kern="1200" cap="none" spc="0" normalizeH="0" baseline="0" noProof="0" dirty="0">
              <a:ln>
                <a:noFill/>
              </a:ln>
              <a:solidFill>
                <a:prstClr val="white"/>
              </a:solidFill>
              <a:effectLst/>
              <a:uLnTx/>
              <a:uFillTx/>
              <a:latin typeface="Calibri"/>
              <a:ea typeface="+mn-ea"/>
              <a:cs typeface="Calibri"/>
            </a:endParaRPr>
          </a:p>
        </p:txBody>
      </p:sp>
    </p:spTree>
    <p:extLst>
      <p:ext uri="{BB962C8B-B14F-4D97-AF65-F5344CB8AC3E}">
        <p14:creationId xmlns:p14="http://schemas.microsoft.com/office/powerpoint/2010/main" val="3035256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8.xml"/><Relationship Id="rId7"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2726435" y="1632101"/>
            <a:ext cx="6874765" cy="4464575"/>
          </a:xfrm>
          <a:prstGeom prst="rect">
            <a:avLst/>
          </a:prstGeom>
        </p:spPr>
      </p:pic>
      <p:pic>
        <p:nvPicPr>
          <p:cNvPr id="17" name="bg object 17"/>
          <p:cNvPicPr/>
          <p:nvPr/>
        </p:nvPicPr>
        <p:blipFill>
          <a:blip r:embed="rId8" cstate="print"/>
          <a:stretch>
            <a:fillRect/>
          </a:stretch>
        </p:blipFill>
        <p:spPr>
          <a:xfrm>
            <a:off x="11201400" y="-1"/>
            <a:ext cx="990600" cy="960120"/>
          </a:xfrm>
          <a:prstGeom prst="rect">
            <a:avLst/>
          </a:prstGeom>
        </p:spPr>
      </p:pic>
      <p:sp>
        <p:nvSpPr>
          <p:cNvPr id="18" name="bg object 18"/>
          <p:cNvSpPr/>
          <p:nvPr/>
        </p:nvSpPr>
        <p:spPr>
          <a:xfrm>
            <a:off x="1015" y="991361"/>
            <a:ext cx="12192000" cy="0"/>
          </a:xfrm>
          <a:custGeom>
            <a:avLst/>
            <a:gdLst/>
            <a:ahLst/>
            <a:cxnLst/>
            <a:rect l="l" t="t" r="r" b="b"/>
            <a:pathLst>
              <a:path w="9144000">
                <a:moveTo>
                  <a:pt x="0" y="0"/>
                </a:moveTo>
                <a:lnTo>
                  <a:pt x="9144000" y="0"/>
                </a:lnTo>
              </a:path>
            </a:pathLst>
          </a:custGeom>
          <a:ln w="50800">
            <a:solidFill>
              <a:srgbClr val="375F9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bg object 19"/>
          <p:cNvSpPr/>
          <p:nvPr/>
        </p:nvSpPr>
        <p:spPr>
          <a:xfrm>
            <a:off x="0" y="6644767"/>
            <a:ext cx="12192000" cy="222250"/>
          </a:xfrm>
          <a:custGeom>
            <a:avLst/>
            <a:gdLst/>
            <a:ahLst/>
            <a:cxnLst/>
            <a:rect l="l" t="t" r="r" b="b"/>
            <a:pathLst>
              <a:path w="9144000" h="222250">
                <a:moveTo>
                  <a:pt x="0" y="222249"/>
                </a:moveTo>
                <a:lnTo>
                  <a:pt x="9144000" y="222249"/>
                </a:lnTo>
                <a:lnTo>
                  <a:pt x="9144000" y="0"/>
                </a:lnTo>
                <a:lnTo>
                  <a:pt x="0" y="0"/>
                </a:lnTo>
                <a:lnTo>
                  <a:pt x="0" y="222249"/>
                </a:lnTo>
                <a:close/>
              </a:path>
            </a:pathLst>
          </a:custGeom>
          <a:solidFill>
            <a:srgbClr val="375F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0" name="bg object 20"/>
          <p:cNvPicPr/>
          <p:nvPr/>
        </p:nvPicPr>
        <p:blipFill>
          <a:blip r:embed="rId9" cstate="print"/>
          <a:stretch>
            <a:fillRect/>
          </a:stretch>
        </p:blipFill>
        <p:spPr>
          <a:xfrm>
            <a:off x="10744200" y="6448044"/>
            <a:ext cx="1431543" cy="165481"/>
          </a:xfrm>
          <a:prstGeom prst="rect">
            <a:avLst/>
          </a:prstGeom>
        </p:spPr>
      </p:pic>
      <p:sp>
        <p:nvSpPr>
          <p:cNvPr id="2" name="Holder 2"/>
          <p:cNvSpPr>
            <a:spLocks noGrp="1"/>
          </p:cNvSpPr>
          <p:nvPr>
            <p:ph type="title"/>
          </p:nvPr>
        </p:nvSpPr>
        <p:spPr>
          <a:xfrm>
            <a:off x="1614086" y="2360753"/>
            <a:ext cx="8963828" cy="574675"/>
          </a:xfrm>
          <a:prstGeom prst="rect">
            <a:avLst/>
          </a:prstGeom>
        </p:spPr>
        <p:txBody>
          <a:bodyPr wrap="square" lIns="0" tIns="0" rIns="0" bIns="0">
            <a:spAutoFit/>
          </a:bodyPr>
          <a:lstStyle>
            <a:lvl1pPr>
              <a:defRPr sz="3600" b="1" i="0">
                <a:solidFill>
                  <a:srgbClr val="6F2F9F"/>
                </a:solidFill>
                <a:latin typeface="Calibri"/>
                <a:cs typeface="Calibri"/>
              </a:defRPr>
            </a:lvl1pPr>
          </a:lstStyle>
          <a:p>
            <a:endParaRPr/>
          </a:p>
        </p:txBody>
      </p:sp>
      <p:sp>
        <p:nvSpPr>
          <p:cNvPr id="3" name="Holder 3"/>
          <p:cNvSpPr>
            <a:spLocks noGrp="1"/>
          </p:cNvSpPr>
          <p:nvPr>
            <p:ph type="body" idx="1"/>
          </p:nvPr>
        </p:nvSpPr>
        <p:spPr>
          <a:xfrm>
            <a:off x="722716" y="3133725"/>
            <a:ext cx="10971953" cy="276999"/>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prstClr val="black">
                    <a:tint val="75000"/>
                  </a:prstClr>
                </a:solidFill>
                <a:effectLst/>
                <a:uLnTx/>
                <a:uFillTx/>
                <a:latin typeface="Calibri"/>
                <a:ea typeface="+mn-ea"/>
                <a:cs typeface="+mn-cs"/>
              </a:rPr>
              <a:t>1</a:t>
            </a: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1447C75-07B7-4B95-98E5-B91A41C34DCC}" type="datetime1">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11/5/2025</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a:xfrm>
            <a:off x="11779504" y="6674383"/>
            <a:ext cx="342053" cy="179536"/>
          </a:xfrm>
          <a:prstGeom prst="rect">
            <a:avLst/>
          </a:prstGeom>
        </p:spPr>
        <p:txBody>
          <a:bodyPr wrap="square" lIns="0" tIns="0" rIns="0" bIns="0">
            <a:spAutoFit/>
          </a:bodyPr>
          <a:lstStyle>
            <a:lvl1pPr>
              <a:defRPr sz="1400" b="1" i="0">
                <a:solidFill>
                  <a:schemeClr val="bg1"/>
                </a:solidFill>
                <a:latin typeface="Calibri"/>
                <a:cs typeface="Calibri"/>
              </a:defRPr>
            </a:lvl1pPr>
          </a:lstStyle>
          <a:p>
            <a:pPr marL="38100" marR="0" lvl="0" indent="0" algn="l" defTabSz="914400" rtl="0" eaLnBrk="1" fontAlgn="auto" latinLnBrk="0" hangingPunct="1">
              <a:lnSpc>
                <a:spcPts val="1435"/>
              </a:lnSpc>
              <a:spcBef>
                <a:spcPts val="0"/>
              </a:spcBef>
              <a:spcAft>
                <a:spcPts val="0"/>
              </a:spcAft>
              <a:buClrTx/>
              <a:buSzTx/>
              <a:buFontTx/>
              <a:buNone/>
              <a:tabLst/>
              <a:defRPr/>
            </a:pPr>
            <a:fld id="{81D60167-4931-47E6-BA6A-407CBD079E47}" type="slidenum">
              <a:rPr kumimoji="0" lang="en-IN" sz="1400" b="1" i="0" u="none" strike="noStrike" kern="1200" cap="none" spc="0" normalizeH="0" baseline="0" noProof="0" smtClean="0">
                <a:ln>
                  <a:noFill/>
                </a:ln>
                <a:solidFill>
                  <a:prstClr val="white"/>
                </a:solidFill>
                <a:effectLst/>
                <a:uLnTx/>
                <a:uFillTx/>
                <a:latin typeface="Calibri"/>
                <a:ea typeface="+mn-ea"/>
                <a:cs typeface="Calibri"/>
              </a:rPr>
              <a:pPr marL="38100" marR="0" lvl="0" indent="0" algn="l" defTabSz="914400" rtl="0" eaLnBrk="1" fontAlgn="auto" latinLnBrk="0" hangingPunct="1">
                <a:lnSpc>
                  <a:spcPts val="1435"/>
                </a:lnSpc>
                <a:spcBef>
                  <a:spcPts val="0"/>
                </a:spcBef>
                <a:spcAft>
                  <a:spcPts val="0"/>
                </a:spcAft>
                <a:buClrTx/>
                <a:buSzTx/>
                <a:buFontTx/>
                <a:buNone/>
                <a:tabLst/>
                <a:defRPr/>
              </a:pPr>
              <a:t>‹#›</a:t>
            </a:fld>
            <a:endParaRPr kumimoji="0" lang="en-IN" sz="1400" b="1" i="0" u="none" strike="noStrike" kern="1200" cap="none" spc="0" normalizeH="0" baseline="0" noProof="0" dirty="0">
              <a:ln>
                <a:noFill/>
              </a:ln>
              <a:solidFill>
                <a:prstClr val="white"/>
              </a:solidFill>
              <a:effectLst/>
              <a:uLnTx/>
              <a:uFillTx/>
              <a:latin typeface="Calibri"/>
              <a:ea typeface="+mn-ea"/>
              <a:cs typeface="Calibri"/>
            </a:endParaRPr>
          </a:p>
        </p:txBody>
      </p:sp>
    </p:spTree>
    <p:extLst>
      <p:ext uri="{BB962C8B-B14F-4D97-AF65-F5344CB8AC3E}">
        <p14:creationId xmlns:p14="http://schemas.microsoft.com/office/powerpoint/2010/main" val="1849772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2726435" y="1632101"/>
            <a:ext cx="6874765" cy="4464575"/>
          </a:xfrm>
          <a:prstGeom prst="rect">
            <a:avLst/>
          </a:prstGeom>
        </p:spPr>
      </p:pic>
      <p:pic>
        <p:nvPicPr>
          <p:cNvPr id="17" name="bg object 17"/>
          <p:cNvPicPr/>
          <p:nvPr/>
        </p:nvPicPr>
        <p:blipFill>
          <a:blip r:embed="rId8" cstate="print"/>
          <a:stretch>
            <a:fillRect/>
          </a:stretch>
        </p:blipFill>
        <p:spPr>
          <a:xfrm>
            <a:off x="11201400" y="-1"/>
            <a:ext cx="990600" cy="960120"/>
          </a:xfrm>
          <a:prstGeom prst="rect">
            <a:avLst/>
          </a:prstGeom>
        </p:spPr>
      </p:pic>
      <p:sp>
        <p:nvSpPr>
          <p:cNvPr id="18" name="bg object 18"/>
          <p:cNvSpPr/>
          <p:nvPr/>
        </p:nvSpPr>
        <p:spPr>
          <a:xfrm>
            <a:off x="1015" y="991361"/>
            <a:ext cx="12192000" cy="0"/>
          </a:xfrm>
          <a:custGeom>
            <a:avLst/>
            <a:gdLst/>
            <a:ahLst/>
            <a:cxnLst/>
            <a:rect l="l" t="t" r="r" b="b"/>
            <a:pathLst>
              <a:path w="9144000">
                <a:moveTo>
                  <a:pt x="0" y="0"/>
                </a:moveTo>
                <a:lnTo>
                  <a:pt x="9144000" y="0"/>
                </a:lnTo>
              </a:path>
            </a:pathLst>
          </a:custGeom>
          <a:ln w="50800">
            <a:solidFill>
              <a:srgbClr val="375F9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bg object 19"/>
          <p:cNvSpPr/>
          <p:nvPr/>
        </p:nvSpPr>
        <p:spPr>
          <a:xfrm>
            <a:off x="0" y="6644767"/>
            <a:ext cx="12192000" cy="222250"/>
          </a:xfrm>
          <a:custGeom>
            <a:avLst/>
            <a:gdLst/>
            <a:ahLst/>
            <a:cxnLst/>
            <a:rect l="l" t="t" r="r" b="b"/>
            <a:pathLst>
              <a:path w="9144000" h="222250">
                <a:moveTo>
                  <a:pt x="0" y="222249"/>
                </a:moveTo>
                <a:lnTo>
                  <a:pt x="9144000" y="222249"/>
                </a:lnTo>
                <a:lnTo>
                  <a:pt x="9144000" y="0"/>
                </a:lnTo>
                <a:lnTo>
                  <a:pt x="0" y="0"/>
                </a:lnTo>
                <a:lnTo>
                  <a:pt x="0" y="222249"/>
                </a:lnTo>
                <a:close/>
              </a:path>
            </a:pathLst>
          </a:custGeom>
          <a:solidFill>
            <a:srgbClr val="375F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0" name="bg object 20"/>
          <p:cNvPicPr/>
          <p:nvPr/>
        </p:nvPicPr>
        <p:blipFill>
          <a:blip r:embed="rId9" cstate="print"/>
          <a:stretch>
            <a:fillRect/>
          </a:stretch>
        </p:blipFill>
        <p:spPr>
          <a:xfrm>
            <a:off x="10744200" y="6448044"/>
            <a:ext cx="1431543" cy="165481"/>
          </a:xfrm>
          <a:prstGeom prst="rect">
            <a:avLst/>
          </a:prstGeom>
        </p:spPr>
      </p:pic>
      <p:sp>
        <p:nvSpPr>
          <p:cNvPr id="2" name="Holder 2"/>
          <p:cNvSpPr>
            <a:spLocks noGrp="1"/>
          </p:cNvSpPr>
          <p:nvPr>
            <p:ph type="title"/>
          </p:nvPr>
        </p:nvSpPr>
        <p:spPr>
          <a:xfrm>
            <a:off x="1614086" y="2360753"/>
            <a:ext cx="8963828" cy="574675"/>
          </a:xfrm>
          <a:prstGeom prst="rect">
            <a:avLst/>
          </a:prstGeom>
        </p:spPr>
        <p:txBody>
          <a:bodyPr wrap="square" lIns="0" tIns="0" rIns="0" bIns="0">
            <a:spAutoFit/>
          </a:bodyPr>
          <a:lstStyle>
            <a:lvl1pPr>
              <a:defRPr sz="3600" b="1" i="0">
                <a:solidFill>
                  <a:srgbClr val="6F2F9F"/>
                </a:solidFill>
                <a:latin typeface="Calibri"/>
                <a:cs typeface="Calibri"/>
              </a:defRPr>
            </a:lvl1pPr>
          </a:lstStyle>
          <a:p>
            <a:endParaRPr/>
          </a:p>
        </p:txBody>
      </p:sp>
      <p:sp>
        <p:nvSpPr>
          <p:cNvPr id="3" name="Holder 3"/>
          <p:cNvSpPr>
            <a:spLocks noGrp="1"/>
          </p:cNvSpPr>
          <p:nvPr>
            <p:ph type="body" idx="1"/>
          </p:nvPr>
        </p:nvSpPr>
        <p:spPr>
          <a:xfrm>
            <a:off x="722716" y="3133725"/>
            <a:ext cx="10971953" cy="276999"/>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prstClr val="black">
                    <a:tint val="75000"/>
                  </a:prstClr>
                </a:solidFill>
                <a:effectLst/>
                <a:uLnTx/>
                <a:uFillTx/>
                <a:latin typeface="Calibri"/>
                <a:ea typeface="+mn-ea"/>
                <a:cs typeface="+mn-cs"/>
              </a:rPr>
              <a:t>1</a:t>
            </a: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1447C75-07B7-4B95-98E5-B91A41C34DCC}" type="datetime1">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11/5/2025</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a:xfrm>
            <a:off x="11779504" y="6674383"/>
            <a:ext cx="342053" cy="179536"/>
          </a:xfrm>
          <a:prstGeom prst="rect">
            <a:avLst/>
          </a:prstGeom>
        </p:spPr>
        <p:txBody>
          <a:bodyPr wrap="square" lIns="0" tIns="0" rIns="0" bIns="0">
            <a:spAutoFit/>
          </a:bodyPr>
          <a:lstStyle>
            <a:lvl1pPr>
              <a:defRPr sz="1400" b="1" i="0">
                <a:solidFill>
                  <a:schemeClr val="bg1"/>
                </a:solidFill>
                <a:latin typeface="Calibri"/>
                <a:cs typeface="Calibri"/>
              </a:defRPr>
            </a:lvl1pPr>
          </a:lstStyle>
          <a:p>
            <a:pPr marL="38100" marR="0" lvl="0" indent="0" algn="l" defTabSz="914400" rtl="0" eaLnBrk="1" fontAlgn="auto" latinLnBrk="0" hangingPunct="1">
              <a:lnSpc>
                <a:spcPts val="1435"/>
              </a:lnSpc>
              <a:spcBef>
                <a:spcPts val="0"/>
              </a:spcBef>
              <a:spcAft>
                <a:spcPts val="0"/>
              </a:spcAft>
              <a:buClrTx/>
              <a:buSzTx/>
              <a:buFontTx/>
              <a:buNone/>
              <a:tabLst/>
              <a:defRPr/>
            </a:pPr>
            <a:fld id="{81D60167-4931-47E6-BA6A-407CBD079E47}" type="slidenum">
              <a:rPr kumimoji="0" lang="en-IN" sz="1400" b="1" i="0" u="none" strike="noStrike" kern="1200" cap="none" spc="0" normalizeH="0" baseline="0" noProof="0" smtClean="0">
                <a:ln>
                  <a:noFill/>
                </a:ln>
                <a:solidFill>
                  <a:prstClr val="white"/>
                </a:solidFill>
                <a:effectLst/>
                <a:uLnTx/>
                <a:uFillTx/>
                <a:latin typeface="Calibri"/>
                <a:ea typeface="+mn-ea"/>
                <a:cs typeface="Calibri"/>
              </a:rPr>
              <a:pPr marL="38100" marR="0" lvl="0" indent="0" algn="l" defTabSz="914400" rtl="0" eaLnBrk="1" fontAlgn="auto" latinLnBrk="0" hangingPunct="1">
                <a:lnSpc>
                  <a:spcPts val="1435"/>
                </a:lnSpc>
                <a:spcBef>
                  <a:spcPts val="0"/>
                </a:spcBef>
                <a:spcAft>
                  <a:spcPts val="0"/>
                </a:spcAft>
                <a:buClrTx/>
                <a:buSzTx/>
                <a:buFontTx/>
                <a:buNone/>
                <a:tabLst/>
                <a:defRPr/>
              </a:pPr>
              <a:t>‹#›</a:t>
            </a:fld>
            <a:endParaRPr kumimoji="0" lang="en-IN" sz="1400" b="1" i="0" u="none" strike="noStrike" kern="1200" cap="none" spc="0" normalizeH="0" baseline="0" noProof="0" dirty="0">
              <a:ln>
                <a:noFill/>
              </a:ln>
              <a:solidFill>
                <a:prstClr val="white"/>
              </a:solidFill>
              <a:effectLst/>
              <a:uLnTx/>
              <a:uFillTx/>
              <a:latin typeface="Calibri"/>
              <a:ea typeface="+mn-ea"/>
              <a:cs typeface="Calibri"/>
            </a:endParaRPr>
          </a:p>
        </p:txBody>
      </p:sp>
    </p:spTree>
    <p:extLst>
      <p:ext uri="{BB962C8B-B14F-4D97-AF65-F5344CB8AC3E}">
        <p14:creationId xmlns:p14="http://schemas.microsoft.com/office/powerpoint/2010/main" val="412918894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9.xml"/><Relationship Id="rId5" Type="http://schemas.openxmlformats.org/officeDocument/2006/relationships/chart" Target="../charts/chart8.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9.xml"/><Relationship Id="rId5" Type="http://schemas.openxmlformats.org/officeDocument/2006/relationships/chart" Target="../charts/chart12.xml"/><Relationship Id="rId4" Type="http://schemas.openxmlformats.org/officeDocument/2006/relationships/chart" Target="../charts/char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hyperlink" Target="mailto:mohammad_s@ar.iitr.ac.in"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
            <a:ext cx="12192000" cy="736091"/>
          </a:xfrm>
          <a:prstGeom prst="rect">
            <a:avLst/>
          </a:prstGeom>
        </p:spPr>
      </p:pic>
      <p:sp>
        <p:nvSpPr>
          <p:cNvPr id="3" name="object 3"/>
          <p:cNvSpPr txBox="1"/>
          <p:nvPr/>
        </p:nvSpPr>
        <p:spPr>
          <a:xfrm>
            <a:off x="1" y="212216"/>
            <a:ext cx="12192000" cy="299720"/>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15" normalizeH="0" baseline="0" noProof="0" dirty="0">
                <a:ln>
                  <a:noFill/>
                </a:ln>
                <a:solidFill>
                  <a:srgbClr val="FFFFFF"/>
                </a:solidFill>
                <a:effectLst/>
                <a:uLnTx/>
                <a:uFillTx/>
                <a:latin typeface="Trebuchet MS"/>
                <a:ea typeface="+mn-ea"/>
                <a:cs typeface="Trebuchet MS"/>
              </a:rPr>
              <a:t>I</a:t>
            </a:r>
            <a:r>
              <a:rPr kumimoji="0" sz="1800" b="1" i="0" u="none" strike="noStrike" kern="1200" cap="none" spc="-10" normalizeH="0" baseline="0" noProof="0" dirty="0">
                <a:ln>
                  <a:noFill/>
                </a:ln>
                <a:solidFill>
                  <a:srgbClr val="FFFFFF"/>
                </a:solidFill>
                <a:effectLst/>
                <a:uLnTx/>
                <a:uFillTx/>
                <a:latin typeface="Trebuchet MS"/>
                <a:ea typeface="+mn-ea"/>
                <a:cs typeface="Trebuchet MS"/>
              </a:rPr>
              <a:t>ND</a:t>
            </a:r>
            <a:r>
              <a:rPr kumimoji="0" sz="1800" b="1" i="0" u="none" strike="noStrike" kern="1200" cap="none" spc="-15" normalizeH="0" baseline="0" noProof="0" dirty="0">
                <a:ln>
                  <a:noFill/>
                </a:ln>
                <a:solidFill>
                  <a:srgbClr val="FFFFFF"/>
                </a:solidFill>
                <a:effectLst/>
                <a:uLnTx/>
                <a:uFillTx/>
                <a:latin typeface="Trebuchet MS"/>
                <a:ea typeface="+mn-ea"/>
                <a:cs typeface="Trebuchet MS"/>
              </a:rPr>
              <a:t>I</a:t>
            </a:r>
            <a:r>
              <a:rPr kumimoji="0" sz="1800" b="1" i="0" u="none" strike="noStrike" kern="1200" cap="none" spc="-45" normalizeH="0" baseline="0" noProof="0" dirty="0">
                <a:ln>
                  <a:noFill/>
                </a:ln>
                <a:solidFill>
                  <a:srgbClr val="FFFFFF"/>
                </a:solidFill>
                <a:effectLst/>
                <a:uLnTx/>
                <a:uFillTx/>
                <a:latin typeface="Trebuchet MS"/>
                <a:ea typeface="+mn-ea"/>
                <a:cs typeface="Trebuchet MS"/>
              </a:rPr>
              <a:t>AN</a:t>
            </a:r>
            <a:r>
              <a:rPr kumimoji="0" sz="1800" b="1" i="0" u="none" strike="noStrike" kern="1200" cap="none" spc="-80" normalizeH="0" baseline="0" noProof="0" dirty="0">
                <a:ln>
                  <a:noFill/>
                </a:ln>
                <a:solidFill>
                  <a:srgbClr val="FFFFFF"/>
                </a:solidFill>
                <a:effectLst/>
                <a:uLnTx/>
                <a:uFillTx/>
                <a:latin typeface="Trebuchet MS"/>
                <a:ea typeface="+mn-ea"/>
                <a:cs typeface="Trebuchet MS"/>
              </a:rPr>
              <a:t> </a:t>
            </a:r>
            <a:r>
              <a:rPr kumimoji="0" sz="1800" b="1" i="0" u="none" strike="noStrike" kern="1200" cap="none" spc="15" normalizeH="0" baseline="0" noProof="0" dirty="0">
                <a:ln>
                  <a:noFill/>
                </a:ln>
                <a:solidFill>
                  <a:srgbClr val="FFFFFF"/>
                </a:solidFill>
                <a:effectLst/>
                <a:uLnTx/>
                <a:uFillTx/>
                <a:latin typeface="Trebuchet MS"/>
                <a:ea typeface="+mn-ea"/>
                <a:cs typeface="Trebuchet MS"/>
              </a:rPr>
              <a:t>I</a:t>
            </a:r>
            <a:r>
              <a:rPr kumimoji="0" sz="1800" b="1" i="0" u="none" strike="noStrike" kern="1200" cap="none" spc="40" normalizeH="0" baseline="0" noProof="0" dirty="0">
                <a:ln>
                  <a:noFill/>
                </a:ln>
                <a:solidFill>
                  <a:srgbClr val="FFFFFF"/>
                </a:solidFill>
                <a:effectLst/>
                <a:uLnTx/>
                <a:uFillTx/>
                <a:latin typeface="Trebuchet MS"/>
                <a:ea typeface="+mn-ea"/>
                <a:cs typeface="Trebuchet MS"/>
              </a:rPr>
              <a:t>NS</a:t>
            </a:r>
            <a:r>
              <a:rPr kumimoji="0" sz="1800" b="1" i="0" u="none" strike="noStrike" kern="1200" cap="none" spc="-145" normalizeH="0" baseline="0" noProof="0" dirty="0">
                <a:ln>
                  <a:noFill/>
                </a:ln>
                <a:solidFill>
                  <a:srgbClr val="FFFFFF"/>
                </a:solidFill>
                <a:effectLst/>
                <a:uLnTx/>
                <a:uFillTx/>
                <a:latin typeface="Trebuchet MS"/>
                <a:ea typeface="+mn-ea"/>
                <a:cs typeface="Trebuchet MS"/>
              </a:rPr>
              <a:t>T</a:t>
            </a:r>
            <a:r>
              <a:rPr kumimoji="0" sz="1800" b="1" i="0" u="none" strike="noStrike" kern="1200" cap="none" spc="-80" normalizeH="0" baseline="0" noProof="0" dirty="0">
                <a:ln>
                  <a:noFill/>
                </a:ln>
                <a:solidFill>
                  <a:srgbClr val="FFFFFF"/>
                </a:solidFill>
                <a:effectLst/>
                <a:uLnTx/>
                <a:uFillTx/>
                <a:latin typeface="Trebuchet MS"/>
                <a:ea typeface="+mn-ea"/>
                <a:cs typeface="Trebuchet MS"/>
              </a:rPr>
              <a:t>I</a:t>
            </a:r>
            <a:r>
              <a:rPr kumimoji="0" sz="1800" b="1" i="0" u="none" strike="noStrike" kern="1200" cap="none" spc="-135" normalizeH="0" baseline="0" noProof="0" dirty="0">
                <a:ln>
                  <a:noFill/>
                </a:ln>
                <a:solidFill>
                  <a:srgbClr val="FFFFFF"/>
                </a:solidFill>
                <a:effectLst/>
                <a:uLnTx/>
                <a:uFillTx/>
                <a:latin typeface="Trebuchet MS"/>
                <a:ea typeface="+mn-ea"/>
                <a:cs typeface="Trebuchet MS"/>
              </a:rPr>
              <a:t>T</a:t>
            </a:r>
            <a:r>
              <a:rPr kumimoji="0" sz="1800" b="1" i="0" u="none" strike="noStrike" kern="1200" cap="none" spc="-155" normalizeH="0" baseline="0" noProof="0" dirty="0">
                <a:ln>
                  <a:noFill/>
                </a:ln>
                <a:solidFill>
                  <a:srgbClr val="FFFFFF"/>
                </a:solidFill>
                <a:effectLst/>
                <a:uLnTx/>
                <a:uFillTx/>
                <a:latin typeface="Trebuchet MS"/>
                <a:ea typeface="+mn-ea"/>
                <a:cs typeface="Trebuchet MS"/>
              </a:rPr>
              <a:t>U</a:t>
            </a:r>
            <a:r>
              <a:rPr kumimoji="0" sz="1800" b="1" i="0" u="none" strike="noStrike" kern="1200" cap="none" spc="-120" normalizeH="0" baseline="0" noProof="0" dirty="0">
                <a:ln>
                  <a:noFill/>
                </a:ln>
                <a:solidFill>
                  <a:srgbClr val="FFFFFF"/>
                </a:solidFill>
                <a:effectLst/>
                <a:uLnTx/>
                <a:uFillTx/>
                <a:latin typeface="Trebuchet MS"/>
                <a:ea typeface="+mn-ea"/>
                <a:cs typeface="Trebuchet MS"/>
              </a:rPr>
              <a:t>T</a:t>
            </a:r>
            <a:r>
              <a:rPr kumimoji="0" sz="1800" b="1" i="0" u="none" strike="noStrike" kern="1200" cap="none" spc="-110" normalizeH="0" baseline="0" noProof="0" dirty="0">
                <a:ln>
                  <a:noFill/>
                </a:ln>
                <a:solidFill>
                  <a:srgbClr val="FFFFFF"/>
                </a:solidFill>
                <a:effectLst/>
                <a:uLnTx/>
                <a:uFillTx/>
                <a:latin typeface="Trebuchet MS"/>
                <a:ea typeface="+mn-ea"/>
                <a:cs typeface="Trebuchet MS"/>
              </a:rPr>
              <a:t>E</a:t>
            </a:r>
            <a:r>
              <a:rPr kumimoji="0" sz="1800" b="1" i="0" u="none" strike="noStrike" kern="1200" cap="none" spc="-65" normalizeH="0" baseline="0" noProof="0" dirty="0">
                <a:ln>
                  <a:noFill/>
                </a:ln>
                <a:solidFill>
                  <a:srgbClr val="FFFFFF"/>
                </a:solidFill>
                <a:effectLst/>
                <a:uLnTx/>
                <a:uFillTx/>
                <a:latin typeface="Trebuchet MS"/>
                <a:ea typeface="+mn-ea"/>
                <a:cs typeface="Trebuchet MS"/>
              </a:rPr>
              <a:t> </a:t>
            </a:r>
            <a:r>
              <a:rPr kumimoji="0" sz="1800" b="1" i="0" u="none" strike="noStrike" kern="1200" cap="none" spc="-100" normalizeH="0" baseline="0" noProof="0" dirty="0">
                <a:ln>
                  <a:noFill/>
                </a:ln>
                <a:solidFill>
                  <a:srgbClr val="FFFFFF"/>
                </a:solidFill>
                <a:effectLst/>
                <a:uLnTx/>
                <a:uFillTx/>
                <a:latin typeface="Trebuchet MS"/>
                <a:ea typeface="+mn-ea"/>
                <a:cs typeface="Trebuchet MS"/>
              </a:rPr>
              <a:t>O</a:t>
            </a:r>
            <a:r>
              <a:rPr kumimoji="0" sz="1800" b="1" i="0" u="none" strike="noStrike" kern="1200" cap="none" spc="-80" normalizeH="0" baseline="0" noProof="0" dirty="0">
                <a:ln>
                  <a:noFill/>
                </a:ln>
                <a:solidFill>
                  <a:srgbClr val="FFFFFF"/>
                </a:solidFill>
                <a:effectLst/>
                <a:uLnTx/>
                <a:uFillTx/>
                <a:latin typeface="Trebuchet MS"/>
                <a:ea typeface="+mn-ea"/>
                <a:cs typeface="Trebuchet MS"/>
              </a:rPr>
              <a:t>F</a:t>
            </a:r>
            <a:r>
              <a:rPr kumimoji="0" sz="1800" b="1" i="0" u="none" strike="noStrike" kern="1200" cap="none" spc="-100" normalizeH="0" baseline="0" noProof="0" dirty="0">
                <a:ln>
                  <a:noFill/>
                </a:ln>
                <a:solidFill>
                  <a:srgbClr val="FFFFFF"/>
                </a:solidFill>
                <a:effectLst/>
                <a:uLnTx/>
                <a:uFillTx/>
                <a:latin typeface="Trebuchet MS"/>
                <a:ea typeface="+mn-ea"/>
                <a:cs typeface="Trebuchet MS"/>
              </a:rPr>
              <a:t> </a:t>
            </a:r>
            <a:r>
              <a:rPr kumimoji="0" sz="1800" b="1" i="0" u="none" strike="noStrike" kern="1200" cap="none" spc="-120" normalizeH="0" baseline="0" noProof="0" dirty="0">
                <a:ln>
                  <a:noFill/>
                </a:ln>
                <a:solidFill>
                  <a:srgbClr val="FFFFFF"/>
                </a:solidFill>
                <a:effectLst/>
                <a:uLnTx/>
                <a:uFillTx/>
                <a:latin typeface="Trebuchet MS"/>
                <a:ea typeface="+mn-ea"/>
                <a:cs typeface="Trebuchet MS"/>
              </a:rPr>
              <a:t>T</a:t>
            </a:r>
            <a:r>
              <a:rPr kumimoji="0" sz="1800" b="1" i="0" u="none" strike="noStrike" kern="1200" cap="none" spc="-125" normalizeH="0" baseline="0" noProof="0" dirty="0">
                <a:ln>
                  <a:noFill/>
                </a:ln>
                <a:solidFill>
                  <a:srgbClr val="FFFFFF"/>
                </a:solidFill>
                <a:effectLst/>
                <a:uLnTx/>
                <a:uFillTx/>
                <a:latin typeface="Trebuchet MS"/>
                <a:ea typeface="+mn-ea"/>
                <a:cs typeface="Trebuchet MS"/>
              </a:rPr>
              <a:t>E</a:t>
            </a:r>
            <a:r>
              <a:rPr kumimoji="0" sz="1800" b="1" i="0" u="none" strike="noStrike" kern="1200" cap="none" spc="-65" normalizeH="0" baseline="0" noProof="0" dirty="0">
                <a:ln>
                  <a:noFill/>
                </a:ln>
                <a:solidFill>
                  <a:srgbClr val="FFFFFF"/>
                </a:solidFill>
                <a:effectLst/>
                <a:uLnTx/>
                <a:uFillTx/>
                <a:latin typeface="Trebuchet MS"/>
                <a:ea typeface="+mn-ea"/>
                <a:cs typeface="Trebuchet MS"/>
              </a:rPr>
              <a:t>CHNO</a:t>
            </a:r>
            <a:r>
              <a:rPr kumimoji="0" sz="1800" b="1" i="0" u="none" strike="noStrike" kern="1200" cap="none" spc="-60" normalizeH="0" baseline="0" noProof="0" dirty="0">
                <a:ln>
                  <a:noFill/>
                </a:ln>
                <a:solidFill>
                  <a:srgbClr val="FFFFFF"/>
                </a:solidFill>
                <a:effectLst/>
                <a:uLnTx/>
                <a:uFillTx/>
                <a:latin typeface="Trebuchet MS"/>
                <a:ea typeface="+mn-ea"/>
                <a:cs typeface="Trebuchet MS"/>
              </a:rPr>
              <a:t>L</a:t>
            </a:r>
            <a:r>
              <a:rPr kumimoji="0" sz="1800" b="1" i="0" u="none" strike="noStrike" kern="1200" cap="none" spc="-95" normalizeH="0" baseline="0" noProof="0" dirty="0">
                <a:ln>
                  <a:noFill/>
                </a:ln>
                <a:solidFill>
                  <a:srgbClr val="FFFFFF"/>
                </a:solidFill>
                <a:effectLst/>
                <a:uLnTx/>
                <a:uFillTx/>
                <a:latin typeface="Trebuchet MS"/>
                <a:ea typeface="+mn-ea"/>
                <a:cs typeface="Trebuchet MS"/>
              </a:rPr>
              <a:t>O</a:t>
            </a:r>
            <a:r>
              <a:rPr kumimoji="0" sz="1800" b="1" i="0" u="none" strike="noStrike" kern="1200" cap="none" spc="-140" normalizeH="0" baseline="0" noProof="0" dirty="0">
                <a:ln>
                  <a:noFill/>
                </a:ln>
                <a:solidFill>
                  <a:srgbClr val="FFFFFF"/>
                </a:solidFill>
                <a:effectLst/>
                <a:uLnTx/>
                <a:uFillTx/>
                <a:latin typeface="Trebuchet MS"/>
                <a:ea typeface="+mn-ea"/>
                <a:cs typeface="Trebuchet MS"/>
              </a:rPr>
              <a:t>G</a:t>
            </a:r>
            <a:r>
              <a:rPr kumimoji="0" sz="1800" b="1" i="0" u="none" strike="noStrike" kern="1200" cap="none" spc="-170" normalizeH="0" baseline="0" noProof="0" dirty="0">
                <a:ln>
                  <a:noFill/>
                </a:ln>
                <a:solidFill>
                  <a:srgbClr val="FFFFFF"/>
                </a:solidFill>
                <a:effectLst/>
                <a:uLnTx/>
                <a:uFillTx/>
                <a:latin typeface="Trebuchet MS"/>
                <a:ea typeface="+mn-ea"/>
                <a:cs typeface="Trebuchet MS"/>
              </a:rPr>
              <a:t>Y</a:t>
            </a:r>
            <a:r>
              <a:rPr kumimoji="0" sz="1800" b="1" i="0" u="none" strike="noStrike" kern="1200" cap="none" spc="-114" normalizeH="0" baseline="0" noProof="0" dirty="0">
                <a:ln>
                  <a:noFill/>
                </a:ln>
                <a:solidFill>
                  <a:srgbClr val="FFFFFF"/>
                </a:solidFill>
                <a:effectLst/>
                <a:uLnTx/>
                <a:uFillTx/>
                <a:latin typeface="Trebuchet MS"/>
                <a:ea typeface="+mn-ea"/>
                <a:cs typeface="Trebuchet MS"/>
              </a:rPr>
              <a:t> </a:t>
            </a:r>
            <a:r>
              <a:rPr kumimoji="0" sz="1800" b="1" i="0" u="none" strike="noStrike" kern="1200" cap="none" spc="60" normalizeH="0" baseline="0" noProof="0" dirty="0">
                <a:ln>
                  <a:noFill/>
                </a:ln>
                <a:solidFill>
                  <a:srgbClr val="FFFFFF"/>
                </a:solidFill>
                <a:effectLst/>
                <a:uLnTx/>
                <a:uFillTx/>
                <a:latin typeface="Trebuchet MS"/>
                <a:ea typeface="+mn-ea"/>
                <a:cs typeface="Trebuchet MS"/>
              </a:rPr>
              <a:t>R</a:t>
            </a:r>
            <a:r>
              <a:rPr kumimoji="0" sz="1800" b="1" i="0" u="none" strike="noStrike" kern="1200" cap="none" spc="-60" normalizeH="0" baseline="0" noProof="0" dirty="0">
                <a:ln>
                  <a:noFill/>
                </a:ln>
                <a:solidFill>
                  <a:srgbClr val="FFFFFF"/>
                </a:solidFill>
                <a:effectLst/>
                <a:uLnTx/>
                <a:uFillTx/>
                <a:latin typeface="Trebuchet MS"/>
                <a:ea typeface="+mn-ea"/>
                <a:cs typeface="Trebuchet MS"/>
              </a:rPr>
              <a:t>OO</a:t>
            </a:r>
            <a:r>
              <a:rPr kumimoji="0" sz="1800" b="1" i="0" u="none" strike="noStrike" kern="1200" cap="none" spc="-40" normalizeH="0" baseline="0" noProof="0" dirty="0">
                <a:ln>
                  <a:noFill/>
                </a:ln>
                <a:solidFill>
                  <a:srgbClr val="FFFFFF"/>
                </a:solidFill>
                <a:effectLst/>
                <a:uLnTx/>
                <a:uFillTx/>
                <a:latin typeface="Trebuchet MS"/>
                <a:ea typeface="+mn-ea"/>
                <a:cs typeface="Trebuchet MS"/>
              </a:rPr>
              <a:t>R</a:t>
            </a:r>
            <a:r>
              <a:rPr kumimoji="0" sz="1800" b="1" i="0" u="none" strike="noStrike" kern="1200" cap="none" spc="20" normalizeH="0" baseline="0" noProof="0" dirty="0">
                <a:ln>
                  <a:noFill/>
                </a:ln>
                <a:solidFill>
                  <a:srgbClr val="FFFFFF"/>
                </a:solidFill>
                <a:effectLst/>
                <a:uLnTx/>
                <a:uFillTx/>
                <a:latin typeface="Trebuchet MS"/>
                <a:ea typeface="+mn-ea"/>
                <a:cs typeface="Trebuchet MS"/>
              </a:rPr>
              <a:t>K</a:t>
            </a:r>
            <a:r>
              <a:rPr kumimoji="0" sz="1800" b="1" i="0" u="none" strike="noStrike" kern="1200" cap="none" spc="-10" normalizeH="0" baseline="0" noProof="0" dirty="0">
                <a:ln>
                  <a:noFill/>
                </a:ln>
                <a:solidFill>
                  <a:srgbClr val="FFFFFF"/>
                </a:solidFill>
                <a:effectLst/>
                <a:uLnTx/>
                <a:uFillTx/>
                <a:latin typeface="Trebuchet MS"/>
                <a:ea typeface="+mn-ea"/>
                <a:cs typeface="Trebuchet MS"/>
              </a:rPr>
              <a:t>E</a:t>
            </a:r>
            <a:r>
              <a:rPr kumimoji="0" sz="1800" b="1" i="0" u="none" strike="noStrike" kern="1200" cap="none" spc="0" normalizeH="0" baseline="0" noProof="0" dirty="0">
                <a:ln>
                  <a:noFill/>
                </a:ln>
                <a:solidFill>
                  <a:srgbClr val="FFFFFF"/>
                </a:solidFill>
                <a:effectLst/>
                <a:uLnTx/>
                <a:uFillTx/>
                <a:latin typeface="Trebuchet MS"/>
                <a:ea typeface="+mn-ea"/>
                <a:cs typeface="Trebuchet MS"/>
              </a:rPr>
              <a:t>E</a:t>
            </a:r>
            <a:endParaRPr kumimoji="0" sz="1800" b="0" i="0" u="none" strike="noStrike" kern="1200" cap="none" spc="0" normalizeH="0" baseline="0" noProof="0" dirty="0">
              <a:ln>
                <a:noFill/>
              </a:ln>
              <a:solidFill>
                <a:prstClr val="black"/>
              </a:solidFill>
              <a:effectLst/>
              <a:uLnTx/>
              <a:uFillTx/>
              <a:latin typeface="Trebuchet MS"/>
              <a:ea typeface="+mn-ea"/>
              <a:cs typeface="Trebuchet MS"/>
            </a:endParaRPr>
          </a:p>
        </p:txBody>
      </p:sp>
      <p:pic>
        <p:nvPicPr>
          <p:cNvPr id="4" name="object 4"/>
          <p:cNvPicPr/>
          <p:nvPr/>
        </p:nvPicPr>
        <p:blipFill>
          <a:blip r:embed="rId3" cstate="print"/>
          <a:stretch>
            <a:fillRect/>
          </a:stretch>
        </p:blipFill>
        <p:spPr>
          <a:xfrm>
            <a:off x="11350220" y="0"/>
            <a:ext cx="755903" cy="731520"/>
          </a:xfrm>
          <a:prstGeom prst="rect">
            <a:avLst/>
          </a:prstGeom>
        </p:spPr>
      </p:pic>
      <p:pic>
        <p:nvPicPr>
          <p:cNvPr id="5" name="object 5"/>
          <p:cNvPicPr/>
          <p:nvPr/>
        </p:nvPicPr>
        <p:blipFill>
          <a:blip r:embed="rId4" cstate="print"/>
          <a:stretch>
            <a:fillRect/>
          </a:stretch>
        </p:blipFill>
        <p:spPr>
          <a:xfrm>
            <a:off x="0" y="4572000"/>
            <a:ext cx="12192000" cy="2286001"/>
          </a:xfrm>
          <a:prstGeom prst="rect">
            <a:avLst/>
          </a:prstGeom>
        </p:spPr>
      </p:pic>
      <p:sp>
        <p:nvSpPr>
          <p:cNvPr id="8" name="object 8"/>
          <p:cNvSpPr txBox="1"/>
          <p:nvPr/>
        </p:nvSpPr>
        <p:spPr>
          <a:xfrm>
            <a:off x="0" y="3142763"/>
            <a:ext cx="12192000" cy="1121461"/>
          </a:xfrm>
          <a:prstGeom prst="rect">
            <a:avLst/>
          </a:prstGeom>
        </p:spPr>
        <p:txBody>
          <a:bodyPr vert="horz" wrap="square" lIns="0" tIns="13335" rIns="0" bIns="0" rtlCol="0">
            <a:spAutoFit/>
          </a:bodyPr>
          <a:lstStyle/>
          <a:p>
            <a:pPr marL="0" marR="0" lvl="0" indent="0" algn="ctr" defTabSz="914400" rtl="0" eaLnBrk="1" fontAlgn="auto" latinLnBrk="0" hangingPunct="1">
              <a:lnSpc>
                <a:spcPct val="100000"/>
              </a:lnSpc>
              <a:spcBef>
                <a:spcPts val="30"/>
              </a:spcBef>
              <a:spcAft>
                <a:spcPts val="0"/>
              </a:spcAft>
              <a:buClrTx/>
              <a:buSzTx/>
              <a:buFontTx/>
              <a:buNone/>
              <a:tabLst/>
              <a:defRPr/>
            </a:pPr>
            <a:endParaRPr kumimoji="0" lang="en-US" sz="1800" b="1" i="0" u="none" strike="noStrike" kern="1200" cap="none" spc="-5" normalizeH="0" baseline="0" noProof="0" dirty="0">
              <a:ln>
                <a:noFill/>
              </a:ln>
              <a:solidFill>
                <a:prstClr val="black"/>
              </a:solidFill>
              <a:effectLst/>
              <a:uLnTx/>
              <a:uFillTx/>
              <a:latin typeface="Calibri"/>
              <a:ea typeface="+mn-ea"/>
              <a:cs typeface="Calibri"/>
            </a:endParaRPr>
          </a:p>
          <a:p>
            <a:pPr marL="0" marR="0" lvl="0" indent="0" algn="ctr" defTabSz="914400" rtl="0" eaLnBrk="1" fontAlgn="auto" latinLnBrk="0" hangingPunct="1">
              <a:lnSpc>
                <a:spcPct val="100000"/>
              </a:lnSpc>
              <a:spcBef>
                <a:spcPts val="30"/>
              </a:spcBef>
              <a:spcAft>
                <a:spcPts val="0"/>
              </a:spcAft>
              <a:buClrTx/>
              <a:buSzTx/>
              <a:buFontTx/>
              <a:buNone/>
              <a:tabLst/>
              <a:defRPr/>
            </a:pPr>
            <a:r>
              <a:rPr lang="en-US" b="1" spc="-5" dirty="0">
                <a:solidFill>
                  <a:prstClr val="black"/>
                </a:solidFill>
                <a:latin typeface="Calibri"/>
                <a:cs typeface="Calibri"/>
              </a:rPr>
              <a:t>Paper ID: </a:t>
            </a:r>
            <a:r>
              <a:rPr lang="en-US" spc="-5" dirty="0">
                <a:solidFill>
                  <a:prstClr val="black"/>
                </a:solidFill>
                <a:latin typeface="Calibri"/>
                <a:cs typeface="Calibri"/>
              </a:rPr>
              <a:t>8894</a:t>
            </a:r>
          </a:p>
          <a:p>
            <a:pPr marL="0" marR="0" lvl="0" indent="0" algn="ctr" defTabSz="914400" rtl="0" eaLnBrk="1" fontAlgn="auto" latinLnBrk="0" hangingPunct="1">
              <a:lnSpc>
                <a:spcPct val="100000"/>
              </a:lnSpc>
              <a:spcBef>
                <a:spcPts val="30"/>
              </a:spcBef>
              <a:spcAft>
                <a:spcPts val="0"/>
              </a:spcAft>
              <a:buClrTx/>
              <a:buSzTx/>
              <a:buFontTx/>
              <a:buNone/>
              <a:tabLst/>
              <a:defRPr/>
            </a:pPr>
            <a:r>
              <a:rPr lang="en-US" b="1" spc="-5" dirty="0">
                <a:solidFill>
                  <a:prstClr val="black"/>
                </a:solidFill>
                <a:latin typeface="Calibri"/>
                <a:cs typeface="Calibri"/>
              </a:rPr>
              <a:t>Authors: </a:t>
            </a:r>
            <a:r>
              <a:rPr lang="en-US" spc="-5" dirty="0">
                <a:solidFill>
                  <a:prstClr val="black"/>
                </a:solidFill>
                <a:latin typeface="Calibri"/>
                <a:cs typeface="Calibri"/>
              </a:rPr>
              <a:t>Mohammad Shahid; Dr. Uttam Kumar Roy </a:t>
            </a:r>
            <a:r>
              <a:rPr kumimoji="0" lang="en-US" sz="1800" b="0" i="0" u="none" strike="noStrike" kern="1200" cap="none" spc="5" normalizeH="0" baseline="0" noProof="0" dirty="0">
                <a:ln>
                  <a:noFill/>
                </a:ln>
                <a:solidFill>
                  <a:prstClr val="black"/>
                </a:solidFill>
                <a:effectLst/>
                <a:uLnTx/>
                <a:uFillTx/>
                <a:latin typeface="Calibri"/>
                <a:ea typeface="+mn-ea"/>
                <a:cs typeface="Calibri"/>
              </a:rPr>
              <a:t> </a:t>
            </a:r>
          </a:p>
          <a:p>
            <a:pPr marL="0" marR="0" lvl="0" indent="0" algn="ctr" defTabSz="914400" rtl="0" eaLnBrk="1" fontAlgn="auto" latinLnBrk="0" hangingPunct="1">
              <a:lnSpc>
                <a:spcPct val="100000"/>
              </a:lnSpc>
              <a:spcBef>
                <a:spcPts val="30"/>
              </a:spcBef>
              <a:spcAft>
                <a:spcPts val="0"/>
              </a:spcAft>
              <a:buClrTx/>
              <a:buSzTx/>
              <a:buFontTx/>
              <a:buNone/>
              <a:tabLst/>
              <a:defRPr/>
            </a:pPr>
            <a:r>
              <a:rPr kumimoji="0" lang="en-US" sz="1800" b="1" i="0" u="none" strike="noStrike" kern="1200" cap="none" spc="-10" normalizeH="0" baseline="0" noProof="0" dirty="0">
                <a:ln>
                  <a:noFill/>
                </a:ln>
                <a:solidFill>
                  <a:prstClr val="black"/>
                </a:solidFill>
                <a:effectLst/>
                <a:uLnTx/>
                <a:uFillTx/>
                <a:latin typeface="Calibri"/>
                <a:ea typeface="+mn-ea"/>
                <a:cs typeface="Calibri"/>
              </a:rPr>
              <a:t>Affiliation: </a:t>
            </a:r>
            <a:r>
              <a:rPr kumimoji="0" lang="en-US" sz="1800" b="0" i="0" u="none" strike="noStrike" kern="1200" cap="none" spc="-10" normalizeH="0" baseline="0" noProof="0" dirty="0">
                <a:ln>
                  <a:noFill/>
                </a:ln>
                <a:solidFill>
                  <a:prstClr val="black"/>
                </a:solidFill>
                <a:effectLst/>
                <a:uLnTx/>
                <a:uFillTx/>
                <a:latin typeface="Calibri"/>
                <a:ea typeface="+mn-ea"/>
                <a:cs typeface="Calibri"/>
              </a:rPr>
              <a:t>Indian Institute of Technology Roorkee, Roorkee</a:t>
            </a:r>
          </a:p>
        </p:txBody>
      </p:sp>
      <p:sp>
        <p:nvSpPr>
          <p:cNvPr id="9" name="object 9"/>
          <p:cNvSpPr txBox="1">
            <a:spLocks noGrp="1"/>
          </p:cNvSpPr>
          <p:nvPr>
            <p:ph type="title"/>
          </p:nvPr>
        </p:nvSpPr>
        <p:spPr>
          <a:xfrm>
            <a:off x="0" y="2128206"/>
            <a:ext cx="12192000" cy="997709"/>
          </a:xfrm>
          <a:prstGeom prst="rect">
            <a:avLst/>
          </a:prstGeom>
        </p:spPr>
        <p:txBody>
          <a:bodyPr vert="horz" wrap="square" lIns="0" tIns="12700" rIns="0" bIns="0" rtlCol="0">
            <a:spAutoFit/>
          </a:bodyPr>
          <a:lstStyle/>
          <a:p>
            <a:pPr marL="509270" marR="5080" indent="-497205" algn="ctr">
              <a:spcBef>
                <a:spcPts val="100"/>
              </a:spcBef>
            </a:pPr>
            <a:r>
              <a:rPr lang="en-US" sz="3200" spc="-30" dirty="0">
                <a:solidFill>
                  <a:srgbClr val="000000"/>
                </a:solidFill>
              </a:rPr>
              <a:t>Intent vs Reality Conflict in Sustainable Transport Systems in India: </a:t>
            </a:r>
            <a:br>
              <a:rPr lang="en-US" sz="3200" spc="-30" dirty="0">
                <a:solidFill>
                  <a:srgbClr val="000000"/>
                </a:solidFill>
              </a:rPr>
            </a:br>
            <a:r>
              <a:rPr lang="en-US" sz="3200" spc="-30" dirty="0">
                <a:solidFill>
                  <a:srgbClr val="000000"/>
                </a:solidFill>
              </a:rPr>
              <a:t>A Case Study of Public Transport in Ahmedabad City</a:t>
            </a:r>
            <a:endParaRPr sz="3200" spc="-15" dirty="0">
              <a:solidFill>
                <a:srgbClr val="000000"/>
              </a:solidFill>
            </a:endParaRPr>
          </a:p>
        </p:txBody>
      </p:sp>
      <p:pic>
        <p:nvPicPr>
          <p:cNvPr id="11" name="Picture 2" descr="Urban Mobility India : Ministry of Housing and Urban Affairs, Government of  India">
            <a:extLst>
              <a:ext uri="{FF2B5EF4-FFF2-40B4-BE49-F238E27FC236}">
                <a16:creationId xmlns:a16="http://schemas.microsoft.com/office/drawing/2014/main" id="{D1F25B1A-A862-1989-43C1-02422F438187}"/>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80555" y="854236"/>
            <a:ext cx="3378008" cy="1197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517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ACB00-106B-7731-F7C4-227CAFB92189}"/>
            </a:ext>
          </a:extLst>
        </p:cNvPr>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8B7F9623-4C48-4731-5728-60E253B0BE23}"/>
              </a:ext>
            </a:extLst>
          </p:cNvPr>
          <p:cNvGraphicFramePr/>
          <p:nvPr>
            <p:extLst>
              <p:ext uri="{D42A27DB-BD31-4B8C-83A1-F6EECF244321}">
                <p14:modId xmlns:p14="http://schemas.microsoft.com/office/powerpoint/2010/main" val="431844806"/>
              </p:ext>
            </p:extLst>
          </p:nvPr>
        </p:nvGraphicFramePr>
        <p:xfrm>
          <a:off x="-6469" y="2133522"/>
          <a:ext cx="3293790" cy="21357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a:extLst>
              <a:ext uri="{FF2B5EF4-FFF2-40B4-BE49-F238E27FC236}">
                <a16:creationId xmlns:a16="http://schemas.microsoft.com/office/drawing/2014/main" id="{F385CAF6-3815-6208-5A74-CA139A5ECAD1}"/>
              </a:ext>
            </a:extLst>
          </p:cNvPr>
          <p:cNvGraphicFramePr/>
          <p:nvPr>
            <p:extLst>
              <p:ext uri="{D42A27DB-BD31-4B8C-83A1-F6EECF244321}">
                <p14:modId xmlns:p14="http://schemas.microsoft.com/office/powerpoint/2010/main" val="1643976301"/>
              </p:ext>
            </p:extLst>
          </p:nvPr>
        </p:nvGraphicFramePr>
        <p:xfrm>
          <a:off x="3089875" y="2114945"/>
          <a:ext cx="3149291" cy="213573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542915AC-2D53-BB07-7283-5B2C14C4C0F6}"/>
              </a:ext>
            </a:extLst>
          </p:cNvPr>
          <p:cNvSpPr txBox="1"/>
          <p:nvPr/>
        </p:nvSpPr>
        <p:spPr>
          <a:xfrm>
            <a:off x="184764" y="1219200"/>
            <a:ext cx="5909647" cy="923330"/>
          </a:xfrm>
          <a:prstGeom prst="rect">
            <a:avLst/>
          </a:prstGeom>
          <a:noFill/>
        </p:spPr>
        <p:txBody>
          <a:bodyPr wrap="square" rtlCol="0">
            <a:spAutoFit/>
          </a:bodyPr>
          <a:lstStyle/>
          <a:p>
            <a:pPr algn="just"/>
            <a:r>
              <a:rPr lang="en-US" dirty="0"/>
              <a:t>The total number of bus users was 107 out of 205 responses, i.e., 52% of all the responses, including 43.93 % (47) BRTS users and 56.07% (60) AMTS users.</a:t>
            </a:r>
          </a:p>
        </p:txBody>
      </p:sp>
      <p:sp>
        <p:nvSpPr>
          <p:cNvPr id="3" name="Slide Number Placeholder 2">
            <a:extLst>
              <a:ext uri="{FF2B5EF4-FFF2-40B4-BE49-F238E27FC236}">
                <a16:creationId xmlns:a16="http://schemas.microsoft.com/office/drawing/2014/main" id="{AC218219-2050-03F5-D4C9-F1D56D2C152D}"/>
              </a:ext>
            </a:extLst>
          </p:cNvPr>
          <p:cNvSpPr>
            <a:spLocks noGrp="1"/>
          </p:cNvSpPr>
          <p:nvPr>
            <p:ph type="sldNum" sz="quarter" idx="7"/>
          </p:nvPr>
        </p:nvSpPr>
        <p:spPr/>
        <p:txBody>
          <a:bodyPr/>
          <a:lstStyle/>
          <a:p>
            <a:pPr marL="38100" marR="0" lvl="0" indent="0" algn="l" defTabSz="914400" rtl="0" eaLnBrk="1" fontAlgn="auto" latinLnBrk="0" hangingPunct="1">
              <a:lnSpc>
                <a:spcPts val="1435"/>
              </a:lnSpc>
              <a:spcBef>
                <a:spcPts val="0"/>
              </a:spcBef>
              <a:spcAft>
                <a:spcPts val="0"/>
              </a:spcAft>
              <a:buClrTx/>
              <a:buSzTx/>
              <a:buFontTx/>
              <a:buNone/>
              <a:tabLst/>
              <a:defRPr/>
            </a:pPr>
            <a:fld id="{81D60167-4931-47E6-BA6A-407CBD079E47}" type="slidenum">
              <a:rPr kumimoji="0" lang="en-IN" sz="1400" b="1" i="0" u="none" strike="noStrike" kern="1200" cap="none" spc="0" normalizeH="0" baseline="0" noProof="0" smtClean="0">
                <a:ln>
                  <a:noFill/>
                </a:ln>
                <a:solidFill>
                  <a:prstClr val="white"/>
                </a:solidFill>
                <a:effectLst/>
                <a:uLnTx/>
                <a:uFillTx/>
                <a:latin typeface="Calibri"/>
                <a:ea typeface="+mn-ea"/>
                <a:cs typeface="Calibri"/>
              </a:rPr>
              <a:pPr marL="38100" marR="0" lvl="0" indent="0" algn="l" defTabSz="914400" rtl="0" eaLnBrk="1" fontAlgn="auto" latinLnBrk="0" hangingPunct="1">
                <a:lnSpc>
                  <a:spcPts val="1435"/>
                </a:lnSpc>
                <a:spcBef>
                  <a:spcPts val="0"/>
                </a:spcBef>
                <a:spcAft>
                  <a:spcPts val="0"/>
                </a:spcAft>
                <a:buClrTx/>
                <a:buSzTx/>
                <a:buFontTx/>
                <a:buNone/>
                <a:tabLst/>
                <a:defRPr/>
              </a:pPr>
              <a:t>10</a:t>
            </a:fld>
            <a:endParaRPr kumimoji="0" lang="en-IN" sz="1400" b="1" i="0" u="none" strike="noStrike" kern="1200" cap="none" spc="0" normalizeH="0" baseline="0" noProof="0" dirty="0">
              <a:ln>
                <a:noFill/>
              </a:ln>
              <a:solidFill>
                <a:prstClr val="white"/>
              </a:solidFill>
              <a:effectLst/>
              <a:uLnTx/>
              <a:uFillTx/>
              <a:latin typeface="Calibri"/>
              <a:ea typeface="+mn-ea"/>
              <a:cs typeface="Calibri"/>
            </a:endParaRPr>
          </a:p>
        </p:txBody>
      </p:sp>
      <p:sp>
        <p:nvSpPr>
          <p:cNvPr id="4" name="Title 1">
            <a:extLst>
              <a:ext uri="{FF2B5EF4-FFF2-40B4-BE49-F238E27FC236}">
                <a16:creationId xmlns:a16="http://schemas.microsoft.com/office/drawing/2014/main" id="{3F04160C-BA5D-969C-99F7-C5C84D0FA79A}"/>
              </a:ext>
            </a:extLst>
          </p:cNvPr>
          <p:cNvSpPr txBox="1">
            <a:spLocks/>
          </p:cNvSpPr>
          <p:nvPr/>
        </p:nvSpPr>
        <p:spPr>
          <a:xfrm>
            <a:off x="184764" y="386324"/>
            <a:ext cx="1809136" cy="430887"/>
          </a:xfrm>
          <a:prstGeom prst="rect">
            <a:avLst/>
          </a:prstGeom>
        </p:spPr>
        <p:txBody>
          <a:bodyPr wrap="square" lIns="0" tIns="0" rIns="0" bIns="0">
            <a:spAutoFit/>
          </a:bodyPr>
          <a:lstStyle>
            <a:lvl1pPr>
              <a:defRPr sz="3600" b="1" i="0">
                <a:solidFill>
                  <a:srgbClr val="6F2F9F"/>
                </a:solidFill>
                <a:latin typeface="Calibri"/>
                <a:ea typeface="+mj-ea"/>
                <a:cs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0" cap="none" spc="0" normalizeH="0" baseline="0" noProof="0" dirty="0">
                <a:ln>
                  <a:noFill/>
                </a:ln>
                <a:solidFill>
                  <a:srgbClr val="002060"/>
                </a:solidFill>
                <a:effectLst/>
                <a:uLnTx/>
                <a:uFillTx/>
                <a:latin typeface="Calibri"/>
                <a:ea typeface="+mj-ea"/>
                <a:cs typeface="Calibri"/>
              </a:rPr>
              <a:t>Bus Users</a:t>
            </a:r>
          </a:p>
        </p:txBody>
      </p:sp>
      <p:sp>
        <p:nvSpPr>
          <p:cNvPr id="2" name="Rectangle 1">
            <a:extLst>
              <a:ext uri="{FF2B5EF4-FFF2-40B4-BE49-F238E27FC236}">
                <a16:creationId xmlns:a16="http://schemas.microsoft.com/office/drawing/2014/main" id="{160E5426-F277-FF93-A915-4B6CE21DF2B9}"/>
              </a:ext>
            </a:extLst>
          </p:cNvPr>
          <p:cNvSpPr/>
          <p:nvPr/>
        </p:nvSpPr>
        <p:spPr>
          <a:xfrm>
            <a:off x="6081711" y="1013973"/>
            <a:ext cx="6094414" cy="5480875"/>
          </a:xfrm>
          <a:prstGeom prst="rect">
            <a:avLst/>
          </a:prstGeom>
          <a:solidFill>
            <a:srgbClr val="C6D9F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err="1"/>
          </a:p>
        </p:txBody>
      </p:sp>
      <p:sp>
        <p:nvSpPr>
          <p:cNvPr id="6" name="TextBox 5">
            <a:extLst>
              <a:ext uri="{FF2B5EF4-FFF2-40B4-BE49-F238E27FC236}">
                <a16:creationId xmlns:a16="http://schemas.microsoft.com/office/drawing/2014/main" id="{E06C29E4-7D05-850E-C77D-95AD3C39397C}"/>
              </a:ext>
            </a:extLst>
          </p:cNvPr>
          <p:cNvSpPr txBox="1"/>
          <p:nvPr/>
        </p:nvSpPr>
        <p:spPr>
          <a:xfrm>
            <a:off x="6119399" y="1225689"/>
            <a:ext cx="5909647" cy="646331"/>
          </a:xfrm>
          <a:prstGeom prst="rect">
            <a:avLst/>
          </a:prstGeom>
          <a:noFill/>
        </p:spPr>
        <p:txBody>
          <a:bodyPr wrap="square" rtlCol="0">
            <a:spAutoFit/>
          </a:bodyPr>
          <a:lstStyle/>
          <a:p>
            <a:pPr algn="just"/>
            <a:r>
              <a:rPr lang="en-US" dirty="0"/>
              <a:t>The total number of metro users was 47 out of 205 responses, i.e., 31% of all the responses.</a:t>
            </a:r>
          </a:p>
        </p:txBody>
      </p:sp>
      <p:sp>
        <p:nvSpPr>
          <p:cNvPr id="9" name="Title 1">
            <a:extLst>
              <a:ext uri="{FF2B5EF4-FFF2-40B4-BE49-F238E27FC236}">
                <a16:creationId xmlns:a16="http://schemas.microsoft.com/office/drawing/2014/main" id="{D9FFB2A8-A233-1945-E1FA-779A313ED0D6}"/>
              </a:ext>
            </a:extLst>
          </p:cNvPr>
          <p:cNvSpPr txBox="1">
            <a:spLocks/>
          </p:cNvSpPr>
          <p:nvPr/>
        </p:nvSpPr>
        <p:spPr>
          <a:xfrm>
            <a:off x="6081710" y="386324"/>
            <a:ext cx="2325689" cy="430887"/>
          </a:xfrm>
          <a:prstGeom prst="rect">
            <a:avLst/>
          </a:prstGeom>
        </p:spPr>
        <p:txBody>
          <a:bodyPr wrap="square" lIns="0" tIns="0" rIns="0" bIns="0">
            <a:spAutoFit/>
          </a:bodyPr>
          <a:lstStyle>
            <a:lvl1pPr>
              <a:defRPr sz="3600" b="1" i="0">
                <a:solidFill>
                  <a:srgbClr val="6F2F9F"/>
                </a:solidFill>
                <a:latin typeface="Calibri"/>
                <a:ea typeface="+mj-ea"/>
                <a:cs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0" cap="none" spc="0" normalizeH="0" baseline="0" noProof="0" dirty="0">
                <a:ln>
                  <a:noFill/>
                </a:ln>
                <a:solidFill>
                  <a:srgbClr val="002060"/>
                </a:solidFill>
                <a:effectLst/>
                <a:uLnTx/>
                <a:uFillTx/>
                <a:latin typeface="Calibri"/>
                <a:ea typeface="+mj-ea"/>
                <a:cs typeface="Calibri"/>
              </a:rPr>
              <a:t>Metro Users</a:t>
            </a:r>
          </a:p>
        </p:txBody>
      </p:sp>
      <p:sp>
        <p:nvSpPr>
          <p:cNvPr id="10" name="Content Placeholder 2">
            <a:extLst>
              <a:ext uri="{FF2B5EF4-FFF2-40B4-BE49-F238E27FC236}">
                <a16:creationId xmlns:a16="http://schemas.microsoft.com/office/drawing/2014/main" id="{32D52249-FFA0-19F1-E43B-BB8BB368B22B}"/>
              </a:ext>
            </a:extLst>
          </p:cNvPr>
          <p:cNvSpPr txBox="1">
            <a:spLocks/>
          </p:cNvSpPr>
          <p:nvPr/>
        </p:nvSpPr>
        <p:spPr>
          <a:xfrm>
            <a:off x="11150133" y="6260852"/>
            <a:ext cx="1682451" cy="251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i="1" dirty="0"/>
              <a:t>Source: Author</a:t>
            </a:r>
          </a:p>
        </p:txBody>
      </p:sp>
      <p:graphicFrame>
        <p:nvGraphicFramePr>
          <p:cNvPr id="12" name="Chart 11">
            <a:extLst>
              <a:ext uri="{FF2B5EF4-FFF2-40B4-BE49-F238E27FC236}">
                <a16:creationId xmlns:a16="http://schemas.microsoft.com/office/drawing/2014/main" id="{4A6A67A9-D8EF-CB68-E600-8A34494351EE}"/>
              </a:ext>
            </a:extLst>
          </p:cNvPr>
          <p:cNvGraphicFramePr/>
          <p:nvPr>
            <p:extLst>
              <p:ext uri="{D42A27DB-BD31-4B8C-83A1-F6EECF244321}">
                <p14:modId xmlns:p14="http://schemas.microsoft.com/office/powerpoint/2010/main" val="2134296680"/>
              </p:ext>
            </p:extLst>
          </p:nvPr>
        </p:nvGraphicFramePr>
        <p:xfrm>
          <a:off x="6067706" y="2035297"/>
          <a:ext cx="3070585" cy="2135739"/>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FFBDCB88-B727-89C7-C32E-7DF38E1DD779}"/>
              </a:ext>
            </a:extLst>
          </p:cNvPr>
          <p:cNvSpPr/>
          <p:nvPr/>
        </p:nvSpPr>
        <p:spPr>
          <a:xfrm>
            <a:off x="455580" y="3693198"/>
            <a:ext cx="2634295"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err="1"/>
          </a:p>
        </p:txBody>
      </p:sp>
      <p:sp>
        <p:nvSpPr>
          <p:cNvPr id="14" name="Rectangle 13">
            <a:extLst>
              <a:ext uri="{FF2B5EF4-FFF2-40B4-BE49-F238E27FC236}">
                <a16:creationId xmlns:a16="http://schemas.microsoft.com/office/drawing/2014/main" id="{D316BFE2-374E-FA50-288C-8654F9D00F5D}"/>
              </a:ext>
            </a:extLst>
          </p:cNvPr>
          <p:cNvSpPr/>
          <p:nvPr/>
        </p:nvSpPr>
        <p:spPr>
          <a:xfrm>
            <a:off x="7004318" y="3333158"/>
            <a:ext cx="205185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err="1"/>
          </a:p>
        </p:txBody>
      </p:sp>
      <p:graphicFrame>
        <p:nvGraphicFramePr>
          <p:cNvPr id="16" name="Chart 15">
            <a:extLst>
              <a:ext uri="{FF2B5EF4-FFF2-40B4-BE49-F238E27FC236}">
                <a16:creationId xmlns:a16="http://schemas.microsoft.com/office/drawing/2014/main" id="{E4AFAAB7-21A8-A7F3-AF7F-D65379EAF1AA}"/>
              </a:ext>
            </a:extLst>
          </p:cNvPr>
          <p:cNvGraphicFramePr/>
          <p:nvPr>
            <p:extLst>
              <p:ext uri="{D42A27DB-BD31-4B8C-83A1-F6EECF244321}">
                <p14:modId xmlns:p14="http://schemas.microsoft.com/office/powerpoint/2010/main" val="3656288469"/>
              </p:ext>
            </p:extLst>
          </p:nvPr>
        </p:nvGraphicFramePr>
        <p:xfrm>
          <a:off x="8952717" y="2035297"/>
          <a:ext cx="3190367" cy="2135739"/>
        </p:xfrm>
        <a:graphic>
          <a:graphicData uri="http://schemas.openxmlformats.org/drawingml/2006/chart">
            <c:chart xmlns:c="http://schemas.openxmlformats.org/drawingml/2006/chart" xmlns:r="http://schemas.openxmlformats.org/officeDocument/2006/relationships" r:id="rId5"/>
          </a:graphicData>
        </a:graphic>
      </p:graphicFrame>
      <p:sp>
        <p:nvSpPr>
          <p:cNvPr id="17" name="Rectangle 16">
            <a:extLst>
              <a:ext uri="{FF2B5EF4-FFF2-40B4-BE49-F238E27FC236}">
                <a16:creationId xmlns:a16="http://schemas.microsoft.com/office/drawing/2014/main" id="{BD4F75D9-DC1B-55D9-1212-1B5D466B9159}"/>
              </a:ext>
            </a:extLst>
          </p:cNvPr>
          <p:cNvSpPr/>
          <p:nvPr/>
        </p:nvSpPr>
        <p:spPr>
          <a:xfrm>
            <a:off x="3233126" y="3333157"/>
            <a:ext cx="283458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err="1"/>
          </a:p>
        </p:txBody>
      </p:sp>
      <p:sp>
        <p:nvSpPr>
          <p:cNvPr id="18" name="TextBox 17">
            <a:extLst>
              <a:ext uri="{FF2B5EF4-FFF2-40B4-BE49-F238E27FC236}">
                <a16:creationId xmlns:a16="http://schemas.microsoft.com/office/drawing/2014/main" id="{594812AB-8900-6417-F72E-F1DE24D80D46}"/>
              </a:ext>
            </a:extLst>
          </p:cNvPr>
          <p:cNvSpPr txBox="1"/>
          <p:nvPr/>
        </p:nvSpPr>
        <p:spPr>
          <a:xfrm>
            <a:off x="117749" y="4433550"/>
            <a:ext cx="5976663" cy="2031325"/>
          </a:xfrm>
          <a:prstGeom prst="rect">
            <a:avLst/>
          </a:prstGeom>
          <a:noFill/>
          <a:ln>
            <a:noFill/>
          </a:ln>
        </p:spPr>
        <p:txBody>
          <a:bodyPr wrap="square">
            <a:spAutoFit/>
          </a:bodyPr>
          <a:lstStyle/>
          <a:p>
            <a:pPr marL="285750" indent="-285750" algn="just">
              <a:buFont typeface="Wingdings" panose="05000000000000000000" pitchFamily="2" charset="2"/>
              <a:buChar char="§"/>
            </a:pPr>
            <a:r>
              <a:rPr lang="en-US" dirty="0"/>
              <a:t>The buses have been used to travel mostly for medium to long-range commutes; only 7.48% of users used buses for distances less than 5 km.</a:t>
            </a:r>
          </a:p>
          <a:p>
            <a:pPr marL="285750" indent="-285750" algn="just">
              <a:buFont typeface="Wingdings" panose="05000000000000000000" pitchFamily="2" charset="2"/>
              <a:buChar char="§"/>
            </a:pPr>
            <a:endParaRPr lang="en-US" dirty="0"/>
          </a:p>
          <a:p>
            <a:pPr marL="285750" indent="-285750" algn="just">
              <a:buFont typeface="Wingdings" panose="05000000000000000000" pitchFamily="2" charset="2"/>
              <a:buChar char="§"/>
            </a:pPr>
            <a:r>
              <a:rPr lang="en-US" dirty="0"/>
              <a:t>The average distance travelled by the bus users was approximately </a:t>
            </a:r>
            <a:r>
              <a:rPr lang="en-US" b="1" dirty="0"/>
              <a:t>11.19 km</a:t>
            </a:r>
            <a:r>
              <a:rPr lang="en-US" dirty="0"/>
              <a:t>, which took an average time of </a:t>
            </a:r>
            <a:r>
              <a:rPr lang="en-US" b="1" dirty="0"/>
              <a:t>27.70 minutes</a:t>
            </a:r>
            <a:r>
              <a:rPr lang="en-US" dirty="0"/>
              <a:t> to reach the destination.</a:t>
            </a:r>
            <a:endParaRPr lang="en-IN" dirty="0"/>
          </a:p>
        </p:txBody>
      </p:sp>
      <p:sp>
        <p:nvSpPr>
          <p:cNvPr id="19" name="TextBox 18">
            <a:extLst>
              <a:ext uri="{FF2B5EF4-FFF2-40B4-BE49-F238E27FC236}">
                <a16:creationId xmlns:a16="http://schemas.microsoft.com/office/drawing/2014/main" id="{0D3E006D-C7C8-9518-0846-CFDA5D6586D6}"/>
              </a:ext>
            </a:extLst>
          </p:cNvPr>
          <p:cNvSpPr txBox="1"/>
          <p:nvPr/>
        </p:nvSpPr>
        <p:spPr>
          <a:xfrm>
            <a:off x="6094410" y="4445205"/>
            <a:ext cx="5976664" cy="1754326"/>
          </a:xfrm>
          <a:prstGeom prst="rect">
            <a:avLst/>
          </a:prstGeom>
          <a:noFill/>
          <a:ln>
            <a:noFill/>
          </a:ln>
        </p:spPr>
        <p:txBody>
          <a:bodyPr wrap="square">
            <a:spAutoFit/>
          </a:bodyPr>
          <a:lstStyle/>
          <a:p>
            <a:pPr marL="285750" indent="-285750" algn="just">
              <a:buFont typeface="Wingdings" panose="05000000000000000000" pitchFamily="2" charset="2"/>
              <a:buChar char="§"/>
            </a:pPr>
            <a:r>
              <a:rPr lang="en-US" dirty="0"/>
              <a:t>The metro has been used to travel mostly medium to long-range commutes. </a:t>
            </a:r>
          </a:p>
          <a:p>
            <a:pPr marL="285750" indent="-285750" algn="just">
              <a:buFont typeface="Wingdings" panose="05000000000000000000" pitchFamily="2" charset="2"/>
              <a:buChar char="§"/>
            </a:pPr>
            <a:endParaRPr lang="en-US" dirty="0"/>
          </a:p>
          <a:p>
            <a:pPr marL="285750" indent="-285750" algn="just">
              <a:buFont typeface="Wingdings" panose="05000000000000000000" pitchFamily="2" charset="2"/>
              <a:buChar char="§"/>
            </a:pPr>
            <a:r>
              <a:rPr lang="en-US" dirty="0"/>
              <a:t>The average distance travelled by the metro users was </a:t>
            </a:r>
            <a:r>
              <a:rPr lang="en-US" b="1" dirty="0"/>
              <a:t>10.89 km = 11 km </a:t>
            </a:r>
            <a:r>
              <a:rPr lang="en-US" dirty="0"/>
              <a:t>approximately, which took an average time of </a:t>
            </a:r>
            <a:r>
              <a:rPr lang="en-US" b="1" dirty="0"/>
              <a:t>22.86 minutes </a:t>
            </a:r>
            <a:r>
              <a:rPr lang="en-US" dirty="0"/>
              <a:t>to reach the destination </a:t>
            </a:r>
            <a:endParaRPr lang="en-IN" dirty="0"/>
          </a:p>
        </p:txBody>
      </p:sp>
    </p:spTree>
    <p:extLst>
      <p:ext uri="{BB962C8B-B14F-4D97-AF65-F5344CB8AC3E}">
        <p14:creationId xmlns:p14="http://schemas.microsoft.com/office/powerpoint/2010/main" val="53425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5" grpId="0">
        <p:bldAsOne/>
      </p:bldGraphic>
      <p:bldP spid="10" grpId="0"/>
      <p:bldGraphic spid="12" grpId="0">
        <p:bldAsOne/>
      </p:bldGraphic>
      <p:bldP spid="13" grpId="0" animBg="1"/>
      <p:bldP spid="14" grpId="0" animBg="1"/>
      <p:bldGraphic spid="16" grpId="0">
        <p:bldAsOne/>
      </p:bldGraphic>
      <p:bldP spid="17" grpId="0" animBg="1"/>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2785F-9250-FC9E-9BE0-89B27E58078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229347-2FE3-E792-A6C7-8B02D4970543}"/>
              </a:ext>
            </a:extLst>
          </p:cNvPr>
          <p:cNvSpPr>
            <a:spLocks noGrp="1"/>
          </p:cNvSpPr>
          <p:nvPr>
            <p:ph type="sldNum" sz="quarter" idx="7"/>
          </p:nvPr>
        </p:nvSpPr>
        <p:spPr/>
        <p:txBody>
          <a:bodyPr/>
          <a:lstStyle/>
          <a:p>
            <a:pPr marL="38100" marR="0" lvl="0" indent="0" algn="l" defTabSz="914400" rtl="0" eaLnBrk="1" fontAlgn="auto" latinLnBrk="0" hangingPunct="1">
              <a:lnSpc>
                <a:spcPts val="1435"/>
              </a:lnSpc>
              <a:spcBef>
                <a:spcPts val="0"/>
              </a:spcBef>
              <a:spcAft>
                <a:spcPts val="0"/>
              </a:spcAft>
              <a:buClrTx/>
              <a:buSzTx/>
              <a:buFontTx/>
              <a:buNone/>
              <a:tabLst/>
              <a:defRPr/>
            </a:pPr>
            <a:fld id="{81D60167-4931-47E6-BA6A-407CBD079E47}" type="slidenum">
              <a:rPr kumimoji="0" lang="en-IN" sz="1400" b="1" i="0" u="none" strike="noStrike" kern="1200" cap="none" spc="0" normalizeH="0" baseline="0" noProof="0" smtClean="0">
                <a:ln>
                  <a:noFill/>
                </a:ln>
                <a:solidFill>
                  <a:prstClr val="white"/>
                </a:solidFill>
                <a:effectLst/>
                <a:uLnTx/>
                <a:uFillTx/>
                <a:latin typeface="Calibri"/>
                <a:ea typeface="+mn-ea"/>
                <a:cs typeface="Calibri"/>
              </a:rPr>
              <a:pPr marL="38100" marR="0" lvl="0" indent="0" algn="l" defTabSz="914400" rtl="0" eaLnBrk="1" fontAlgn="auto" latinLnBrk="0" hangingPunct="1">
                <a:lnSpc>
                  <a:spcPts val="1435"/>
                </a:lnSpc>
                <a:spcBef>
                  <a:spcPts val="0"/>
                </a:spcBef>
                <a:spcAft>
                  <a:spcPts val="0"/>
                </a:spcAft>
                <a:buClrTx/>
                <a:buSzTx/>
                <a:buFontTx/>
                <a:buNone/>
                <a:tabLst/>
                <a:defRPr/>
              </a:pPr>
              <a:t>11</a:t>
            </a:fld>
            <a:endParaRPr kumimoji="0" lang="en-IN" sz="1400" b="1" i="0" u="none" strike="noStrike" kern="1200" cap="none" spc="0" normalizeH="0" baseline="0" noProof="0" dirty="0">
              <a:ln>
                <a:noFill/>
              </a:ln>
              <a:solidFill>
                <a:prstClr val="white"/>
              </a:solidFill>
              <a:effectLst/>
              <a:uLnTx/>
              <a:uFillTx/>
              <a:latin typeface="Calibri"/>
              <a:ea typeface="+mn-ea"/>
              <a:cs typeface="Calibri"/>
            </a:endParaRPr>
          </a:p>
        </p:txBody>
      </p:sp>
      <p:sp>
        <p:nvSpPr>
          <p:cNvPr id="4" name="Title 1">
            <a:extLst>
              <a:ext uri="{FF2B5EF4-FFF2-40B4-BE49-F238E27FC236}">
                <a16:creationId xmlns:a16="http://schemas.microsoft.com/office/drawing/2014/main" id="{D01212E1-93FB-E1FC-4FB9-A93E2DCFAB20}"/>
              </a:ext>
            </a:extLst>
          </p:cNvPr>
          <p:cNvSpPr txBox="1">
            <a:spLocks/>
          </p:cNvSpPr>
          <p:nvPr/>
        </p:nvSpPr>
        <p:spPr>
          <a:xfrm>
            <a:off x="184764" y="386324"/>
            <a:ext cx="1809136" cy="430887"/>
          </a:xfrm>
          <a:prstGeom prst="rect">
            <a:avLst/>
          </a:prstGeom>
        </p:spPr>
        <p:txBody>
          <a:bodyPr wrap="square" lIns="0" tIns="0" rIns="0" bIns="0">
            <a:spAutoFit/>
          </a:bodyPr>
          <a:lstStyle>
            <a:lvl1pPr>
              <a:defRPr sz="3600" b="1" i="0">
                <a:solidFill>
                  <a:srgbClr val="6F2F9F"/>
                </a:solidFill>
                <a:latin typeface="Calibri"/>
                <a:ea typeface="+mj-ea"/>
                <a:cs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0" cap="none" spc="0" normalizeH="0" baseline="0" noProof="0" dirty="0">
                <a:ln>
                  <a:noFill/>
                </a:ln>
                <a:solidFill>
                  <a:srgbClr val="002060"/>
                </a:solidFill>
                <a:effectLst/>
                <a:uLnTx/>
                <a:uFillTx/>
                <a:latin typeface="Calibri"/>
                <a:ea typeface="+mj-ea"/>
                <a:cs typeface="Calibri"/>
              </a:rPr>
              <a:t>Bus Users</a:t>
            </a:r>
          </a:p>
        </p:txBody>
      </p:sp>
      <p:sp>
        <p:nvSpPr>
          <p:cNvPr id="2" name="Rectangle 1">
            <a:extLst>
              <a:ext uri="{FF2B5EF4-FFF2-40B4-BE49-F238E27FC236}">
                <a16:creationId xmlns:a16="http://schemas.microsoft.com/office/drawing/2014/main" id="{16E82D3E-E626-B78A-D8EC-2704C9F10183}"/>
              </a:ext>
            </a:extLst>
          </p:cNvPr>
          <p:cNvSpPr/>
          <p:nvPr/>
        </p:nvSpPr>
        <p:spPr>
          <a:xfrm>
            <a:off x="6081711" y="1013973"/>
            <a:ext cx="6094414" cy="5480875"/>
          </a:xfrm>
          <a:prstGeom prst="rect">
            <a:avLst/>
          </a:prstGeom>
          <a:solidFill>
            <a:srgbClr val="C6D9F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err="1"/>
          </a:p>
        </p:txBody>
      </p:sp>
      <p:sp>
        <p:nvSpPr>
          <p:cNvPr id="9" name="Title 1">
            <a:extLst>
              <a:ext uri="{FF2B5EF4-FFF2-40B4-BE49-F238E27FC236}">
                <a16:creationId xmlns:a16="http://schemas.microsoft.com/office/drawing/2014/main" id="{A9A2FA0B-1679-9808-3FA6-3A034E05D985}"/>
              </a:ext>
            </a:extLst>
          </p:cNvPr>
          <p:cNvSpPr txBox="1">
            <a:spLocks/>
          </p:cNvSpPr>
          <p:nvPr/>
        </p:nvSpPr>
        <p:spPr>
          <a:xfrm>
            <a:off x="6081710" y="386324"/>
            <a:ext cx="2325689" cy="430887"/>
          </a:xfrm>
          <a:prstGeom prst="rect">
            <a:avLst/>
          </a:prstGeom>
        </p:spPr>
        <p:txBody>
          <a:bodyPr wrap="square" lIns="0" tIns="0" rIns="0" bIns="0">
            <a:spAutoFit/>
          </a:bodyPr>
          <a:lstStyle>
            <a:lvl1pPr>
              <a:defRPr sz="3600" b="1" i="0">
                <a:solidFill>
                  <a:srgbClr val="6F2F9F"/>
                </a:solidFill>
                <a:latin typeface="Calibri"/>
                <a:ea typeface="+mj-ea"/>
                <a:cs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0" cap="none" spc="0" normalizeH="0" baseline="0" noProof="0" dirty="0">
                <a:ln>
                  <a:noFill/>
                </a:ln>
                <a:solidFill>
                  <a:srgbClr val="002060"/>
                </a:solidFill>
                <a:effectLst/>
                <a:uLnTx/>
                <a:uFillTx/>
                <a:latin typeface="Calibri"/>
                <a:ea typeface="+mj-ea"/>
                <a:cs typeface="Calibri"/>
              </a:rPr>
              <a:t>Metro Users</a:t>
            </a:r>
          </a:p>
        </p:txBody>
      </p:sp>
      <p:sp>
        <p:nvSpPr>
          <p:cNvPr id="7" name="Content Placeholder 1">
            <a:extLst>
              <a:ext uri="{FF2B5EF4-FFF2-40B4-BE49-F238E27FC236}">
                <a16:creationId xmlns:a16="http://schemas.microsoft.com/office/drawing/2014/main" id="{018EFCD9-9880-146F-49C8-1C17479A6253}"/>
              </a:ext>
            </a:extLst>
          </p:cNvPr>
          <p:cNvSpPr txBox="1">
            <a:spLocks/>
          </p:cNvSpPr>
          <p:nvPr/>
        </p:nvSpPr>
        <p:spPr>
          <a:xfrm>
            <a:off x="117747" y="1139594"/>
            <a:ext cx="5976664" cy="101729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n-US" kern="0" dirty="0">
                <a:solidFill>
                  <a:sysClr val="windowText" lastClr="000000"/>
                </a:solidFill>
              </a:rPr>
              <a:t>To reach the bus stops, users had to travel an average distance of </a:t>
            </a:r>
            <a:r>
              <a:rPr lang="en-US" b="1" kern="0" dirty="0">
                <a:solidFill>
                  <a:sysClr val="windowText" lastClr="000000"/>
                </a:solidFill>
              </a:rPr>
              <a:t>0.6659 km (666m)</a:t>
            </a:r>
            <a:r>
              <a:rPr lang="en-US" kern="0" dirty="0">
                <a:solidFill>
                  <a:sysClr val="windowText" lastClr="000000"/>
                </a:solidFill>
              </a:rPr>
              <a:t>, which took an average time of </a:t>
            </a:r>
            <a:r>
              <a:rPr lang="en-US" b="1" kern="0" dirty="0">
                <a:solidFill>
                  <a:sysClr val="windowText" lastClr="000000"/>
                </a:solidFill>
              </a:rPr>
              <a:t>5.49 minutes</a:t>
            </a:r>
            <a:r>
              <a:rPr lang="en-US" kern="0" dirty="0">
                <a:solidFill>
                  <a:sysClr val="windowText" lastClr="000000"/>
                </a:solidFill>
              </a:rPr>
              <a:t> to reach the station</a:t>
            </a:r>
            <a:endParaRPr lang="en-IN" kern="0" dirty="0">
              <a:solidFill>
                <a:sysClr val="windowText" lastClr="000000"/>
              </a:solidFill>
            </a:endParaRPr>
          </a:p>
        </p:txBody>
      </p:sp>
      <p:sp>
        <p:nvSpPr>
          <p:cNvPr id="8" name="Content Placeholder 2">
            <a:extLst>
              <a:ext uri="{FF2B5EF4-FFF2-40B4-BE49-F238E27FC236}">
                <a16:creationId xmlns:a16="http://schemas.microsoft.com/office/drawing/2014/main" id="{F206C0D9-C517-7446-9653-D7707B24E389}"/>
              </a:ext>
            </a:extLst>
          </p:cNvPr>
          <p:cNvSpPr txBox="1">
            <a:spLocks/>
          </p:cNvSpPr>
          <p:nvPr/>
        </p:nvSpPr>
        <p:spPr>
          <a:xfrm>
            <a:off x="11347599" y="6264326"/>
            <a:ext cx="1682451" cy="251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i="1" dirty="0"/>
              <a:t>Source: Author</a:t>
            </a:r>
          </a:p>
        </p:txBody>
      </p:sp>
      <p:sp>
        <p:nvSpPr>
          <p:cNvPr id="20" name="Content Placeholder 1">
            <a:extLst>
              <a:ext uri="{FF2B5EF4-FFF2-40B4-BE49-F238E27FC236}">
                <a16:creationId xmlns:a16="http://schemas.microsoft.com/office/drawing/2014/main" id="{BA612C63-FAF6-6351-F0A2-C8133F6A08C5}"/>
              </a:ext>
            </a:extLst>
          </p:cNvPr>
          <p:cNvSpPr txBox="1">
            <a:spLocks/>
          </p:cNvSpPr>
          <p:nvPr/>
        </p:nvSpPr>
        <p:spPr>
          <a:xfrm>
            <a:off x="6094413" y="1135452"/>
            <a:ext cx="5976664" cy="893634"/>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9pPr>
          </a:lstStyle>
          <a:p>
            <a:pPr marL="0" indent="0" algn="just">
              <a:buNone/>
            </a:pPr>
            <a:r>
              <a:rPr lang="en-US" sz="1800" dirty="0"/>
              <a:t>To reach the metro station, users had to travel an average distance of </a:t>
            </a:r>
            <a:r>
              <a:rPr lang="en-US" sz="1800" b="1" dirty="0"/>
              <a:t>0.73 km (730m)</a:t>
            </a:r>
            <a:r>
              <a:rPr lang="en-US" sz="1800" dirty="0"/>
              <a:t>, which took an average time of </a:t>
            </a:r>
            <a:r>
              <a:rPr lang="en-US" sz="1800" b="1" dirty="0"/>
              <a:t>7.29 minutes</a:t>
            </a:r>
            <a:r>
              <a:rPr lang="en-US" sz="1800" dirty="0"/>
              <a:t> to reach the station, as shown in the table.</a:t>
            </a:r>
            <a:endParaRPr lang="en-IN" sz="1800" dirty="0"/>
          </a:p>
        </p:txBody>
      </p:sp>
      <p:graphicFrame>
        <p:nvGraphicFramePr>
          <p:cNvPr id="21" name="Chart 20">
            <a:extLst>
              <a:ext uri="{FF2B5EF4-FFF2-40B4-BE49-F238E27FC236}">
                <a16:creationId xmlns:a16="http://schemas.microsoft.com/office/drawing/2014/main" id="{CB5A1DBA-F937-2AA8-AF2D-699558D8FADB}"/>
              </a:ext>
            </a:extLst>
          </p:cNvPr>
          <p:cNvGraphicFramePr/>
          <p:nvPr>
            <p:extLst>
              <p:ext uri="{D42A27DB-BD31-4B8C-83A1-F6EECF244321}">
                <p14:modId xmlns:p14="http://schemas.microsoft.com/office/powerpoint/2010/main" val="3613179341"/>
              </p:ext>
            </p:extLst>
          </p:nvPr>
        </p:nvGraphicFramePr>
        <p:xfrm>
          <a:off x="-11489" y="2071556"/>
          <a:ext cx="3009557" cy="22880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Chart 21">
            <a:extLst>
              <a:ext uri="{FF2B5EF4-FFF2-40B4-BE49-F238E27FC236}">
                <a16:creationId xmlns:a16="http://schemas.microsoft.com/office/drawing/2014/main" id="{2A33A165-4549-33F4-1C9C-18C03EB7DAAE}"/>
              </a:ext>
            </a:extLst>
          </p:cNvPr>
          <p:cNvGraphicFramePr/>
          <p:nvPr>
            <p:extLst>
              <p:ext uri="{D42A27DB-BD31-4B8C-83A1-F6EECF244321}">
                <p14:modId xmlns:p14="http://schemas.microsoft.com/office/powerpoint/2010/main" val="2812684314"/>
              </p:ext>
            </p:extLst>
          </p:nvPr>
        </p:nvGraphicFramePr>
        <p:xfrm>
          <a:off x="6123004" y="2071556"/>
          <a:ext cx="2923736" cy="2288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a:extLst>
              <a:ext uri="{FF2B5EF4-FFF2-40B4-BE49-F238E27FC236}">
                <a16:creationId xmlns:a16="http://schemas.microsoft.com/office/drawing/2014/main" id="{7029733C-2085-9AB2-6540-888E8608A520}"/>
              </a:ext>
            </a:extLst>
          </p:cNvPr>
          <p:cNvGraphicFramePr>
            <a:graphicFrameLocks/>
          </p:cNvGraphicFramePr>
          <p:nvPr>
            <p:extLst>
              <p:ext uri="{D42A27DB-BD31-4B8C-83A1-F6EECF244321}">
                <p14:modId xmlns:p14="http://schemas.microsoft.com/office/powerpoint/2010/main" val="3659958883"/>
              </p:ext>
            </p:extLst>
          </p:nvPr>
        </p:nvGraphicFramePr>
        <p:xfrm>
          <a:off x="2926060" y="2076867"/>
          <a:ext cx="3312368" cy="22827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23">
            <a:extLst>
              <a:ext uri="{FF2B5EF4-FFF2-40B4-BE49-F238E27FC236}">
                <a16:creationId xmlns:a16="http://schemas.microsoft.com/office/drawing/2014/main" id="{11F9C431-C6E6-1BA5-4D48-649ED285023F}"/>
              </a:ext>
            </a:extLst>
          </p:cNvPr>
          <p:cNvGraphicFramePr>
            <a:graphicFrameLocks/>
          </p:cNvGraphicFramePr>
          <p:nvPr>
            <p:extLst>
              <p:ext uri="{D42A27DB-BD31-4B8C-83A1-F6EECF244321}">
                <p14:modId xmlns:p14="http://schemas.microsoft.com/office/powerpoint/2010/main" val="1635177679"/>
              </p:ext>
            </p:extLst>
          </p:nvPr>
        </p:nvGraphicFramePr>
        <p:xfrm>
          <a:off x="8799917" y="2071556"/>
          <a:ext cx="3312368" cy="2282728"/>
        </p:xfrm>
        <a:graphic>
          <a:graphicData uri="http://schemas.openxmlformats.org/drawingml/2006/chart">
            <c:chart xmlns:c="http://schemas.openxmlformats.org/drawingml/2006/chart" xmlns:r="http://schemas.openxmlformats.org/officeDocument/2006/relationships" r:id="rId5"/>
          </a:graphicData>
        </a:graphic>
      </p:graphicFrame>
      <p:sp>
        <p:nvSpPr>
          <p:cNvPr id="25" name="Rectangle 24">
            <a:extLst>
              <a:ext uri="{FF2B5EF4-FFF2-40B4-BE49-F238E27FC236}">
                <a16:creationId xmlns:a16="http://schemas.microsoft.com/office/drawing/2014/main" id="{AC92377C-3F80-2A8C-15D0-43220C09B209}"/>
              </a:ext>
            </a:extLst>
          </p:cNvPr>
          <p:cNvSpPr/>
          <p:nvPr/>
        </p:nvSpPr>
        <p:spPr>
          <a:xfrm>
            <a:off x="8974732" y="3364201"/>
            <a:ext cx="3096344" cy="275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err="1"/>
          </a:p>
        </p:txBody>
      </p:sp>
      <p:sp>
        <p:nvSpPr>
          <p:cNvPr id="26" name="Content Placeholder 1">
            <a:extLst>
              <a:ext uri="{FF2B5EF4-FFF2-40B4-BE49-F238E27FC236}">
                <a16:creationId xmlns:a16="http://schemas.microsoft.com/office/drawing/2014/main" id="{49EC2DC6-1D9A-8011-094A-1142A941A5BE}"/>
              </a:ext>
            </a:extLst>
          </p:cNvPr>
          <p:cNvSpPr txBox="1">
            <a:spLocks/>
          </p:cNvSpPr>
          <p:nvPr/>
        </p:nvSpPr>
        <p:spPr>
          <a:xfrm>
            <a:off x="117747" y="4413410"/>
            <a:ext cx="5976664" cy="1309463"/>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9pPr>
          </a:lstStyle>
          <a:p>
            <a:pPr algn="just"/>
            <a:r>
              <a:rPr lang="en-US" sz="1800" dirty="0"/>
              <a:t>Most of the users, 37 % (40 users), responded that they had to wait more than 15 minutes. </a:t>
            </a:r>
          </a:p>
          <a:p>
            <a:pPr algn="just"/>
            <a:r>
              <a:rPr lang="en-US" sz="1800" dirty="0"/>
              <a:t>According to the responses, the average time they had to wait was </a:t>
            </a:r>
            <a:r>
              <a:rPr lang="en-US" sz="1800" b="1" dirty="0"/>
              <a:t>14.08 minutes</a:t>
            </a:r>
            <a:r>
              <a:rPr lang="en-US" sz="1800" dirty="0"/>
              <a:t>. </a:t>
            </a:r>
          </a:p>
        </p:txBody>
      </p:sp>
      <p:sp>
        <p:nvSpPr>
          <p:cNvPr id="27" name="Content Placeholder 1">
            <a:extLst>
              <a:ext uri="{FF2B5EF4-FFF2-40B4-BE49-F238E27FC236}">
                <a16:creationId xmlns:a16="http://schemas.microsoft.com/office/drawing/2014/main" id="{C5370FF5-4BD9-BAAB-C852-10632947CED8}"/>
              </a:ext>
            </a:extLst>
          </p:cNvPr>
          <p:cNvSpPr txBox="1">
            <a:spLocks/>
          </p:cNvSpPr>
          <p:nvPr/>
        </p:nvSpPr>
        <p:spPr>
          <a:xfrm>
            <a:off x="6094413" y="4423586"/>
            <a:ext cx="5976664" cy="2112465"/>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9pPr>
          </a:lstStyle>
          <a:p>
            <a:pPr algn="just"/>
            <a:r>
              <a:rPr lang="en-US" sz="1800" dirty="0"/>
              <a:t>Most of the users responded that they had to wait 5 to 10 minutes (89.36%) to get the metro at the station, while only 8.51% had to wait less than 5 minutes and 2.13% more than 15 minutes. </a:t>
            </a:r>
          </a:p>
          <a:p>
            <a:pPr algn="just"/>
            <a:r>
              <a:rPr lang="en-US" sz="1800" dirty="0"/>
              <a:t>According to the responses, the average time they had to wait was </a:t>
            </a:r>
            <a:r>
              <a:rPr lang="en-US" sz="1800" b="1" dirty="0"/>
              <a:t>7.28 minutes</a:t>
            </a:r>
            <a:r>
              <a:rPr lang="en-US" sz="1800" dirty="0"/>
              <a:t>. As per the GMRC, the average time for the next metro is </a:t>
            </a:r>
            <a:r>
              <a:rPr lang="en-US" sz="1800" b="1" dirty="0"/>
              <a:t>10 minutes</a:t>
            </a:r>
            <a:r>
              <a:rPr lang="en-US" sz="1800" dirty="0"/>
              <a:t>.</a:t>
            </a:r>
            <a:endParaRPr lang="en-IN" sz="1800" dirty="0"/>
          </a:p>
        </p:txBody>
      </p:sp>
    </p:spTree>
    <p:extLst>
      <p:ext uri="{BB962C8B-B14F-4D97-AF65-F5344CB8AC3E}">
        <p14:creationId xmlns:p14="http://schemas.microsoft.com/office/powerpoint/2010/main" val="70262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0-#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anim calcmode="lin" valueType="num">
                                      <p:cBhvr additive="base">
                                        <p:cTn id="27"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6">
                                            <p:txEl>
                                              <p:pRg st="1" end="1"/>
                                            </p:txEl>
                                          </p:spTgt>
                                        </p:tgtEl>
                                        <p:attrNameLst>
                                          <p:attrName>style.visibility</p:attrName>
                                        </p:attrNameLst>
                                      </p:cBhvr>
                                      <p:to>
                                        <p:strVal val="visible"/>
                                      </p:to>
                                    </p:set>
                                    <p:anim calcmode="lin" valueType="num">
                                      <p:cBhvr additive="base">
                                        <p:cTn id="31"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0-#ppt_w/2"/>
                                          </p:val>
                                        </p:tav>
                                        <p:tav tm="100000">
                                          <p:val>
                                            <p:strVal val="#ppt_x"/>
                                          </p:val>
                                        </p:tav>
                                      </p:tavLst>
                                    </p:anim>
                                    <p:anim calcmode="lin" valueType="num">
                                      <p:cBhvr additive="base">
                                        <p:cTn id="36" dur="500" fill="hold"/>
                                        <p:tgtEl>
                                          <p:spTgt spid="24"/>
                                        </p:tgtEl>
                                        <p:attrNameLst>
                                          <p:attrName>ppt_y</p:attrName>
                                        </p:attrNameLst>
                                      </p:cBhvr>
                                      <p:tavLst>
                                        <p:tav tm="0">
                                          <p:val>
                                            <p:strVal val="#ppt_y"/>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0" grpId="0"/>
      <p:bldGraphic spid="21" grpId="0">
        <p:bldAsOne/>
      </p:bldGraphic>
      <p:bldGraphic spid="22" grpId="0">
        <p:bldAsOne/>
      </p:bldGraphic>
      <p:bldGraphic spid="23" grpId="0">
        <p:bldAsOne/>
      </p:bldGraphic>
      <p:bldGraphic spid="24" grpId="0">
        <p:bldAsOne/>
      </p:bldGraphic>
      <p:bldP spid="25" grpId="0" animBg="1"/>
      <p:bldP spid="26" grpId="0" build="allAtOnce"/>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1CD7B-AAB9-E0EB-01BB-AF52305A002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BD52ED-D69A-7EAF-737B-1B2A5747F592}"/>
              </a:ext>
            </a:extLst>
          </p:cNvPr>
          <p:cNvSpPr>
            <a:spLocks noGrp="1"/>
          </p:cNvSpPr>
          <p:nvPr>
            <p:ph type="sldNum" sz="quarter" idx="7"/>
          </p:nvPr>
        </p:nvSpPr>
        <p:spPr/>
        <p:txBody>
          <a:bodyPr/>
          <a:lstStyle/>
          <a:p>
            <a:pPr marL="38100" marR="0" lvl="0" indent="0" algn="l" defTabSz="914400" rtl="0" eaLnBrk="1" fontAlgn="auto" latinLnBrk="0" hangingPunct="1">
              <a:lnSpc>
                <a:spcPts val="1435"/>
              </a:lnSpc>
              <a:spcBef>
                <a:spcPts val="0"/>
              </a:spcBef>
              <a:spcAft>
                <a:spcPts val="0"/>
              </a:spcAft>
              <a:buClrTx/>
              <a:buSzTx/>
              <a:buFontTx/>
              <a:buNone/>
              <a:tabLst/>
              <a:defRPr/>
            </a:pPr>
            <a:fld id="{81D60167-4931-47E6-BA6A-407CBD079E47}" type="slidenum">
              <a:rPr kumimoji="0" lang="en-IN" sz="1400" b="1" i="0" u="none" strike="noStrike" kern="1200" cap="none" spc="0" normalizeH="0" baseline="0" noProof="0" smtClean="0">
                <a:ln>
                  <a:noFill/>
                </a:ln>
                <a:solidFill>
                  <a:prstClr val="white"/>
                </a:solidFill>
                <a:effectLst/>
                <a:uLnTx/>
                <a:uFillTx/>
                <a:latin typeface="Calibri"/>
                <a:ea typeface="+mn-ea"/>
                <a:cs typeface="Calibri"/>
              </a:rPr>
              <a:pPr marL="38100" marR="0" lvl="0" indent="0" algn="l" defTabSz="914400" rtl="0" eaLnBrk="1" fontAlgn="auto" latinLnBrk="0" hangingPunct="1">
                <a:lnSpc>
                  <a:spcPts val="1435"/>
                </a:lnSpc>
                <a:spcBef>
                  <a:spcPts val="0"/>
                </a:spcBef>
                <a:spcAft>
                  <a:spcPts val="0"/>
                </a:spcAft>
                <a:buClrTx/>
                <a:buSzTx/>
                <a:buFontTx/>
                <a:buNone/>
                <a:tabLst/>
                <a:defRPr/>
              </a:pPr>
              <a:t>12</a:t>
            </a:fld>
            <a:endParaRPr kumimoji="0" lang="en-IN" sz="1400" b="1" i="0" u="none" strike="noStrike" kern="1200" cap="none" spc="0" normalizeH="0" baseline="0" noProof="0" dirty="0">
              <a:ln>
                <a:noFill/>
              </a:ln>
              <a:solidFill>
                <a:prstClr val="white"/>
              </a:solidFill>
              <a:effectLst/>
              <a:uLnTx/>
              <a:uFillTx/>
              <a:latin typeface="Calibri"/>
              <a:ea typeface="+mn-ea"/>
              <a:cs typeface="Calibri"/>
            </a:endParaRPr>
          </a:p>
        </p:txBody>
      </p:sp>
      <p:sp>
        <p:nvSpPr>
          <p:cNvPr id="4" name="Title 1">
            <a:extLst>
              <a:ext uri="{FF2B5EF4-FFF2-40B4-BE49-F238E27FC236}">
                <a16:creationId xmlns:a16="http://schemas.microsoft.com/office/drawing/2014/main" id="{0C0915C3-14A3-A986-93B3-5E63B7EE54AC}"/>
              </a:ext>
            </a:extLst>
          </p:cNvPr>
          <p:cNvSpPr txBox="1">
            <a:spLocks/>
          </p:cNvSpPr>
          <p:nvPr/>
        </p:nvSpPr>
        <p:spPr>
          <a:xfrm>
            <a:off x="184764" y="386324"/>
            <a:ext cx="7892436" cy="430887"/>
          </a:xfrm>
          <a:prstGeom prst="rect">
            <a:avLst/>
          </a:prstGeom>
        </p:spPr>
        <p:txBody>
          <a:bodyPr wrap="square" lIns="0" tIns="0" rIns="0" bIns="0">
            <a:spAutoFit/>
          </a:bodyPr>
          <a:lstStyle>
            <a:lvl1pPr>
              <a:defRPr sz="3600" b="1" i="0">
                <a:solidFill>
                  <a:srgbClr val="6F2F9F"/>
                </a:solidFill>
                <a:latin typeface="Calibri"/>
                <a:ea typeface="+mj-ea"/>
                <a:cs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0" cap="none" spc="0" normalizeH="0" baseline="0" noProof="0" dirty="0">
                <a:ln>
                  <a:noFill/>
                </a:ln>
                <a:solidFill>
                  <a:srgbClr val="002060"/>
                </a:solidFill>
                <a:effectLst/>
                <a:uLnTx/>
                <a:uFillTx/>
                <a:latin typeface="Calibri"/>
                <a:ea typeface="+mj-ea"/>
                <a:cs typeface="Calibri"/>
              </a:rPr>
              <a:t>Findings from Factor Analysis</a:t>
            </a:r>
          </a:p>
        </p:txBody>
      </p:sp>
      <p:sp>
        <p:nvSpPr>
          <p:cNvPr id="5" name="Content Placeholder 1">
            <a:extLst>
              <a:ext uri="{FF2B5EF4-FFF2-40B4-BE49-F238E27FC236}">
                <a16:creationId xmlns:a16="http://schemas.microsoft.com/office/drawing/2014/main" id="{DCB67215-8849-BFE8-9DCA-43664BE6D148}"/>
              </a:ext>
            </a:extLst>
          </p:cNvPr>
          <p:cNvSpPr txBox="1">
            <a:spLocks/>
          </p:cNvSpPr>
          <p:nvPr/>
        </p:nvSpPr>
        <p:spPr>
          <a:xfrm>
            <a:off x="189756" y="1120001"/>
            <a:ext cx="11809312" cy="562745"/>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n-US" kern="0" dirty="0">
                <a:solidFill>
                  <a:sysClr val="windowText" lastClr="000000"/>
                </a:solidFill>
              </a:rPr>
              <a:t>To </a:t>
            </a:r>
            <a:r>
              <a:rPr lang="en-US" kern="0" dirty="0" err="1">
                <a:solidFill>
                  <a:sysClr val="windowText" lastClr="000000"/>
                </a:solidFill>
              </a:rPr>
              <a:t>summarise</a:t>
            </a:r>
            <a:r>
              <a:rPr lang="en-US" kern="0" dirty="0">
                <a:solidFill>
                  <a:sysClr val="windowText" lastClr="000000"/>
                </a:solidFill>
              </a:rPr>
              <a:t> satisfaction and group the attributes into relevant factors, an </a:t>
            </a:r>
            <a:r>
              <a:rPr lang="en-US" b="1" kern="0" dirty="0">
                <a:solidFill>
                  <a:sysClr val="windowText" lastClr="000000"/>
                </a:solidFill>
              </a:rPr>
              <a:t>Exploratory Factor Analysis </a:t>
            </a:r>
            <a:r>
              <a:rPr lang="en-US" kern="0" dirty="0">
                <a:solidFill>
                  <a:sysClr val="windowText" lastClr="000000"/>
                </a:solidFill>
              </a:rPr>
              <a:t>(EFA) using </a:t>
            </a:r>
            <a:r>
              <a:rPr lang="en-US" b="1" kern="0" dirty="0">
                <a:solidFill>
                  <a:sysClr val="windowText" lastClr="000000"/>
                </a:solidFill>
              </a:rPr>
              <a:t>SPSS</a:t>
            </a:r>
            <a:r>
              <a:rPr lang="en-US" kern="0" dirty="0">
                <a:solidFill>
                  <a:sysClr val="windowText" lastClr="000000"/>
                </a:solidFill>
              </a:rPr>
              <a:t> is done. The method used for analysis is “</a:t>
            </a:r>
            <a:r>
              <a:rPr lang="en-US" b="1" kern="0" dirty="0">
                <a:solidFill>
                  <a:sysClr val="windowText" lastClr="000000"/>
                </a:solidFill>
              </a:rPr>
              <a:t>Principal Component Analysis (PCA)</a:t>
            </a:r>
            <a:r>
              <a:rPr lang="en-US" kern="0" dirty="0">
                <a:solidFill>
                  <a:sysClr val="windowText" lastClr="000000"/>
                </a:solidFill>
              </a:rPr>
              <a:t>” with “</a:t>
            </a:r>
            <a:r>
              <a:rPr lang="en-US" b="1" kern="0" dirty="0">
                <a:solidFill>
                  <a:sysClr val="windowText" lastClr="000000"/>
                </a:solidFill>
              </a:rPr>
              <a:t>Promax</a:t>
            </a:r>
            <a:r>
              <a:rPr lang="en-US" kern="0" dirty="0">
                <a:solidFill>
                  <a:sysClr val="windowText" lastClr="000000"/>
                </a:solidFill>
              </a:rPr>
              <a:t>” as the rotation type. </a:t>
            </a:r>
          </a:p>
        </p:txBody>
      </p:sp>
      <p:sp>
        <p:nvSpPr>
          <p:cNvPr id="6" name="Content Placeholder 2">
            <a:extLst>
              <a:ext uri="{FF2B5EF4-FFF2-40B4-BE49-F238E27FC236}">
                <a16:creationId xmlns:a16="http://schemas.microsoft.com/office/drawing/2014/main" id="{69C290B0-BE3F-F6AF-B905-975270FAC321}"/>
              </a:ext>
            </a:extLst>
          </p:cNvPr>
          <p:cNvSpPr txBox="1">
            <a:spLocks/>
          </p:cNvSpPr>
          <p:nvPr/>
        </p:nvSpPr>
        <p:spPr>
          <a:xfrm>
            <a:off x="9729820" y="6423260"/>
            <a:ext cx="1682451" cy="251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i="1" dirty="0"/>
              <a:t>Source: Author</a:t>
            </a:r>
          </a:p>
        </p:txBody>
      </p:sp>
      <p:sp>
        <p:nvSpPr>
          <p:cNvPr id="10" name="TextBox 9">
            <a:extLst>
              <a:ext uri="{FF2B5EF4-FFF2-40B4-BE49-F238E27FC236}">
                <a16:creationId xmlns:a16="http://schemas.microsoft.com/office/drawing/2014/main" id="{47AFB14D-1A3C-D278-C453-6956C0A84D20}"/>
              </a:ext>
            </a:extLst>
          </p:cNvPr>
          <p:cNvSpPr txBox="1"/>
          <p:nvPr/>
        </p:nvSpPr>
        <p:spPr>
          <a:xfrm>
            <a:off x="50481" y="1890925"/>
            <a:ext cx="3816424" cy="1200329"/>
          </a:xfrm>
          <a:prstGeom prst="rect">
            <a:avLst/>
          </a:prstGeom>
          <a:noFill/>
          <a:ln>
            <a:solidFill>
              <a:schemeClr val="tx2"/>
            </a:solidFill>
          </a:ln>
        </p:spPr>
        <p:txBody>
          <a:bodyPr wrap="square">
            <a:spAutoFit/>
          </a:bodyPr>
          <a:lstStyle/>
          <a:p>
            <a:pPr marL="285750" indent="-285750" algn="just">
              <a:buFont typeface="Wingdings" panose="05000000000000000000" pitchFamily="2" charset="2"/>
              <a:buChar char="Ø"/>
            </a:pPr>
            <a:r>
              <a:rPr lang="en-US" dirty="0"/>
              <a:t>The initial analysis yielded </a:t>
            </a:r>
            <a:r>
              <a:rPr lang="en-US" b="1" dirty="0"/>
              <a:t>five</a:t>
            </a:r>
            <a:r>
              <a:rPr lang="en-US" dirty="0"/>
              <a:t> factors with eigenvalues greater than 1, explaining </a:t>
            </a:r>
            <a:r>
              <a:rPr lang="en-US" b="1" dirty="0"/>
              <a:t>68.804 % </a:t>
            </a:r>
            <a:r>
              <a:rPr lang="en-US" dirty="0"/>
              <a:t>of the total variance. </a:t>
            </a:r>
            <a:endParaRPr lang="en-IN" dirty="0"/>
          </a:p>
        </p:txBody>
      </p:sp>
      <p:sp>
        <p:nvSpPr>
          <p:cNvPr id="11" name="TextBox 10">
            <a:extLst>
              <a:ext uri="{FF2B5EF4-FFF2-40B4-BE49-F238E27FC236}">
                <a16:creationId xmlns:a16="http://schemas.microsoft.com/office/drawing/2014/main" id="{050FBDD7-87B3-2C1D-E3F9-BC4AB4610306}"/>
              </a:ext>
            </a:extLst>
          </p:cNvPr>
          <p:cNvSpPr txBox="1"/>
          <p:nvPr/>
        </p:nvSpPr>
        <p:spPr>
          <a:xfrm>
            <a:off x="4200677" y="1890924"/>
            <a:ext cx="3816424" cy="1200329"/>
          </a:xfrm>
          <a:prstGeom prst="rect">
            <a:avLst/>
          </a:prstGeom>
          <a:noFill/>
          <a:ln>
            <a:solidFill>
              <a:schemeClr val="tx2"/>
            </a:solidFill>
          </a:ln>
        </p:spPr>
        <p:txBody>
          <a:bodyPr wrap="square">
            <a:spAutoFit/>
          </a:bodyPr>
          <a:lstStyle/>
          <a:p>
            <a:pPr marL="285750" indent="-285750" algn="just">
              <a:buFont typeface="Wingdings" panose="05000000000000000000" pitchFamily="2" charset="2"/>
              <a:buChar char="Ø"/>
            </a:pPr>
            <a:r>
              <a:rPr lang="en-US" dirty="0"/>
              <a:t>The attributes with differences between </a:t>
            </a:r>
            <a:r>
              <a:rPr lang="en-US" b="1" dirty="0"/>
              <a:t>cross-loading</a:t>
            </a:r>
            <a:r>
              <a:rPr lang="en-US" dirty="0"/>
              <a:t> less than </a:t>
            </a:r>
            <a:r>
              <a:rPr lang="en-US" b="1" dirty="0"/>
              <a:t>0.30</a:t>
            </a:r>
            <a:r>
              <a:rPr lang="en-US" dirty="0"/>
              <a:t> were removed, and the analysis was </a:t>
            </a:r>
            <a:r>
              <a:rPr lang="en-US" b="1" dirty="0"/>
              <a:t>rerun</a:t>
            </a:r>
            <a:r>
              <a:rPr lang="en-US" dirty="0"/>
              <a:t>.</a:t>
            </a:r>
            <a:endParaRPr lang="en-IN" dirty="0"/>
          </a:p>
        </p:txBody>
      </p:sp>
      <p:sp>
        <p:nvSpPr>
          <p:cNvPr id="12" name="TextBox 11">
            <a:extLst>
              <a:ext uri="{FF2B5EF4-FFF2-40B4-BE49-F238E27FC236}">
                <a16:creationId xmlns:a16="http://schemas.microsoft.com/office/drawing/2014/main" id="{D9E964DC-2222-4F8C-03C1-7475D7E83FCA}"/>
              </a:ext>
            </a:extLst>
          </p:cNvPr>
          <p:cNvSpPr txBox="1"/>
          <p:nvPr/>
        </p:nvSpPr>
        <p:spPr>
          <a:xfrm>
            <a:off x="8305133" y="1890924"/>
            <a:ext cx="3816424" cy="1200329"/>
          </a:xfrm>
          <a:prstGeom prst="rect">
            <a:avLst/>
          </a:prstGeom>
          <a:noFill/>
          <a:ln>
            <a:solidFill>
              <a:schemeClr val="tx2"/>
            </a:solidFill>
          </a:ln>
        </p:spPr>
        <p:txBody>
          <a:bodyPr wrap="square">
            <a:spAutoFit/>
          </a:bodyPr>
          <a:lstStyle/>
          <a:p>
            <a:pPr marL="285750" indent="-285750" algn="just">
              <a:buFont typeface="Wingdings" panose="05000000000000000000" pitchFamily="2" charset="2"/>
              <a:buChar char="Ø"/>
            </a:pPr>
            <a:r>
              <a:rPr lang="en-US" dirty="0"/>
              <a:t>The final factor structure consisted of </a:t>
            </a:r>
            <a:r>
              <a:rPr lang="en-US" b="1" dirty="0"/>
              <a:t>18 attributes </a:t>
            </a:r>
            <a:r>
              <a:rPr lang="en-US" dirty="0"/>
              <a:t>reduced into </a:t>
            </a:r>
            <a:r>
              <a:rPr lang="en-US" b="1" dirty="0"/>
              <a:t>3 factors</a:t>
            </a:r>
            <a:r>
              <a:rPr lang="en-US" dirty="0"/>
              <a:t>, explaining </a:t>
            </a:r>
            <a:r>
              <a:rPr lang="en-US" b="1" dirty="0"/>
              <a:t>59.073 %</a:t>
            </a:r>
            <a:r>
              <a:rPr lang="en-US" dirty="0"/>
              <a:t> of the total variance</a:t>
            </a:r>
            <a:endParaRPr lang="en-IN" dirty="0"/>
          </a:p>
        </p:txBody>
      </p:sp>
      <p:cxnSp>
        <p:nvCxnSpPr>
          <p:cNvPr id="13" name="Straight Arrow Connector 12">
            <a:extLst>
              <a:ext uri="{FF2B5EF4-FFF2-40B4-BE49-F238E27FC236}">
                <a16:creationId xmlns:a16="http://schemas.microsoft.com/office/drawing/2014/main" id="{E85C8448-2D91-8DDD-085F-BB783906599C}"/>
              </a:ext>
            </a:extLst>
          </p:cNvPr>
          <p:cNvCxnSpPr>
            <a:cxnSpLocks/>
            <a:stCxn id="10" idx="3"/>
            <a:endCxn id="11" idx="1"/>
          </p:cNvCxnSpPr>
          <p:nvPr/>
        </p:nvCxnSpPr>
        <p:spPr>
          <a:xfrm flipV="1">
            <a:off x="3866905" y="2491089"/>
            <a:ext cx="333772"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3645017-135E-FC20-B072-2B0B1681A81E}"/>
              </a:ext>
            </a:extLst>
          </p:cNvPr>
          <p:cNvCxnSpPr>
            <a:stCxn id="11" idx="3"/>
            <a:endCxn id="12" idx="1"/>
          </p:cNvCxnSpPr>
          <p:nvPr/>
        </p:nvCxnSpPr>
        <p:spPr>
          <a:xfrm>
            <a:off x="8017101" y="2491089"/>
            <a:ext cx="28803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3708F2F-FE07-C4BB-11C2-C9C1935F90F5}"/>
              </a:ext>
            </a:extLst>
          </p:cNvPr>
          <p:cNvSpPr/>
          <p:nvPr/>
        </p:nvSpPr>
        <p:spPr>
          <a:xfrm>
            <a:off x="189756" y="3371054"/>
            <a:ext cx="5800006" cy="395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KMO and Bartlett's Test</a:t>
            </a:r>
            <a:endParaRPr lang="en-US" sz="1800" dirty="0">
              <a:solidFill>
                <a:schemeClr val="tx1"/>
              </a:solidFill>
            </a:endParaRPr>
          </a:p>
        </p:txBody>
      </p:sp>
      <p:sp>
        <p:nvSpPr>
          <p:cNvPr id="16" name="Rectangle 15">
            <a:extLst>
              <a:ext uri="{FF2B5EF4-FFF2-40B4-BE49-F238E27FC236}">
                <a16:creationId xmlns:a16="http://schemas.microsoft.com/office/drawing/2014/main" id="{C7FB955F-249A-FD91-604D-45859FEA0B8C}"/>
              </a:ext>
            </a:extLst>
          </p:cNvPr>
          <p:cNvSpPr/>
          <p:nvPr/>
        </p:nvSpPr>
        <p:spPr>
          <a:xfrm>
            <a:off x="6094412" y="3371054"/>
            <a:ext cx="5800006" cy="395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Total Variance Explained</a:t>
            </a:r>
            <a:endParaRPr lang="en-US" sz="1800" dirty="0">
              <a:solidFill>
                <a:schemeClr val="tx1"/>
              </a:solidFill>
            </a:endParaRPr>
          </a:p>
        </p:txBody>
      </p:sp>
      <p:graphicFrame>
        <p:nvGraphicFramePr>
          <p:cNvPr id="17" name="Table 16">
            <a:extLst>
              <a:ext uri="{FF2B5EF4-FFF2-40B4-BE49-F238E27FC236}">
                <a16:creationId xmlns:a16="http://schemas.microsoft.com/office/drawing/2014/main" id="{79EE6859-E80D-1CEB-D655-45979F05AC57}"/>
              </a:ext>
            </a:extLst>
          </p:cNvPr>
          <p:cNvGraphicFramePr>
            <a:graphicFrameLocks noGrp="1"/>
          </p:cNvGraphicFramePr>
          <p:nvPr>
            <p:extLst>
              <p:ext uri="{D42A27DB-BD31-4B8C-83A1-F6EECF244321}">
                <p14:modId xmlns:p14="http://schemas.microsoft.com/office/powerpoint/2010/main" val="3148809009"/>
              </p:ext>
            </p:extLst>
          </p:nvPr>
        </p:nvGraphicFramePr>
        <p:xfrm>
          <a:off x="189756" y="4562023"/>
          <a:ext cx="3851275" cy="1409956"/>
        </p:xfrm>
        <a:graphic>
          <a:graphicData uri="http://schemas.openxmlformats.org/drawingml/2006/table">
            <a:tbl>
              <a:tblPr firstRow="1" firstCol="1" bandRow="1">
                <a:tableStyleId>{3B4B98B0-60AC-42C2-AFA5-B58CD77FA1E5}</a:tableStyleId>
              </a:tblPr>
              <a:tblGrid>
                <a:gridCol w="1689100">
                  <a:extLst>
                    <a:ext uri="{9D8B030D-6E8A-4147-A177-3AD203B41FA5}">
                      <a16:colId xmlns:a16="http://schemas.microsoft.com/office/drawing/2014/main" val="2439620777"/>
                    </a:ext>
                  </a:extLst>
                </a:gridCol>
                <a:gridCol w="1438275">
                  <a:extLst>
                    <a:ext uri="{9D8B030D-6E8A-4147-A177-3AD203B41FA5}">
                      <a16:colId xmlns:a16="http://schemas.microsoft.com/office/drawing/2014/main" val="3827363119"/>
                    </a:ext>
                  </a:extLst>
                </a:gridCol>
                <a:gridCol w="723900">
                  <a:extLst>
                    <a:ext uri="{9D8B030D-6E8A-4147-A177-3AD203B41FA5}">
                      <a16:colId xmlns:a16="http://schemas.microsoft.com/office/drawing/2014/main" val="3123136689"/>
                    </a:ext>
                  </a:extLst>
                </a:gridCol>
              </a:tblGrid>
              <a:tr h="0">
                <a:tc gridSpan="2">
                  <a:txBody>
                    <a:bodyPr/>
                    <a:lstStyle/>
                    <a:p>
                      <a:pPr algn="l">
                        <a:lnSpc>
                          <a:spcPct val="115000"/>
                        </a:lnSpc>
                        <a:buNone/>
                      </a:pPr>
                      <a:r>
                        <a:rPr lang="en-IN" sz="1400" b="1" dirty="0">
                          <a:effectLst/>
                        </a:rPr>
                        <a:t>Kaiser-Meyer-Olkin Measure of Sampling Adequacy.</a:t>
                      </a:r>
                      <a:endParaRPr lang="en-IN"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c>
                  <a:txBody>
                    <a:bodyPr/>
                    <a:lstStyle/>
                    <a:p>
                      <a:pPr algn="ctr">
                        <a:lnSpc>
                          <a:spcPct val="115000"/>
                        </a:lnSpc>
                        <a:buNone/>
                      </a:pPr>
                      <a:r>
                        <a:rPr lang="en-IN" sz="1400" b="0" dirty="0">
                          <a:effectLst/>
                        </a:rPr>
                        <a:t>0.839</a:t>
                      </a:r>
                      <a:endParaRPr lang="en-IN"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0141118"/>
                  </a:ext>
                </a:extLst>
              </a:tr>
              <a:tr h="0">
                <a:tc rowSpan="3">
                  <a:txBody>
                    <a:bodyPr/>
                    <a:lstStyle/>
                    <a:p>
                      <a:pPr algn="l">
                        <a:lnSpc>
                          <a:spcPct val="115000"/>
                        </a:lnSpc>
                        <a:buNone/>
                      </a:pPr>
                      <a:r>
                        <a:rPr lang="en-IN" sz="1400" b="1" dirty="0">
                          <a:effectLst/>
                        </a:rPr>
                        <a:t>Bartlett's Test of Sphericity </a:t>
                      </a:r>
                      <a:endParaRPr lang="en-IN"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a:effectLst/>
                        </a:rPr>
                        <a:t>Approx. Chi-Square</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a:effectLst/>
                        </a:rPr>
                        <a:t>1177.409</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9225609"/>
                  </a:ext>
                </a:extLst>
              </a:tr>
              <a:tr h="0">
                <a:tc vMerge="1">
                  <a:txBody>
                    <a:bodyPr/>
                    <a:lstStyle/>
                    <a:p>
                      <a:endParaRPr lang="en-IN"/>
                    </a:p>
                  </a:txBody>
                  <a:tcPr/>
                </a:tc>
                <a:tc>
                  <a:txBody>
                    <a:bodyPr/>
                    <a:lstStyle/>
                    <a:p>
                      <a:pPr algn="ctr">
                        <a:lnSpc>
                          <a:spcPct val="115000"/>
                        </a:lnSpc>
                        <a:buNone/>
                      </a:pPr>
                      <a:r>
                        <a:rPr lang="en-IN" sz="1400">
                          <a:effectLst/>
                        </a:rPr>
                        <a:t>df</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dirty="0">
                          <a:effectLst/>
                        </a:rPr>
                        <a:t>153</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3754955"/>
                  </a:ext>
                </a:extLst>
              </a:tr>
              <a:tr h="0">
                <a:tc vMerge="1">
                  <a:txBody>
                    <a:bodyPr/>
                    <a:lstStyle/>
                    <a:p>
                      <a:endParaRPr lang="en-IN"/>
                    </a:p>
                  </a:txBody>
                  <a:tcPr/>
                </a:tc>
                <a:tc>
                  <a:txBody>
                    <a:bodyPr/>
                    <a:lstStyle/>
                    <a:p>
                      <a:pPr algn="ctr">
                        <a:lnSpc>
                          <a:spcPct val="115000"/>
                        </a:lnSpc>
                        <a:buNone/>
                      </a:pPr>
                      <a:r>
                        <a:rPr lang="en-IN" sz="1400">
                          <a:effectLst/>
                        </a:rPr>
                        <a:t>Sig.</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dirty="0">
                          <a:effectLst/>
                        </a:rPr>
                        <a:t>&lt;.001</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1987786"/>
                  </a:ext>
                </a:extLst>
              </a:tr>
            </a:tbl>
          </a:graphicData>
        </a:graphic>
      </p:graphicFrame>
      <p:sp>
        <p:nvSpPr>
          <p:cNvPr id="18" name="Content Placeholder 1">
            <a:extLst>
              <a:ext uri="{FF2B5EF4-FFF2-40B4-BE49-F238E27FC236}">
                <a16:creationId xmlns:a16="http://schemas.microsoft.com/office/drawing/2014/main" id="{21E50756-6255-5722-64D9-6A5C0165D635}"/>
              </a:ext>
            </a:extLst>
          </p:cNvPr>
          <p:cNvSpPr txBox="1">
            <a:spLocks/>
          </p:cNvSpPr>
          <p:nvPr/>
        </p:nvSpPr>
        <p:spPr>
          <a:xfrm>
            <a:off x="189756" y="3989574"/>
            <a:ext cx="5800006" cy="395258"/>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9pPr>
          </a:lstStyle>
          <a:p>
            <a:pPr algn="just">
              <a:buFont typeface="Wingdings" panose="05000000000000000000" pitchFamily="2" charset="2"/>
              <a:buChar char="Ø"/>
            </a:pPr>
            <a:r>
              <a:rPr lang="en-US" sz="1800" dirty="0"/>
              <a:t>The adequacy of the sample for EFA is tested.</a:t>
            </a:r>
          </a:p>
        </p:txBody>
      </p:sp>
      <p:sp>
        <p:nvSpPr>
          <p:cNvPr id="19" name="Oval 18">
            <a:extLst>
              <a:ext uri="{FF2B5EF4-FFF2-40B4-BE49-F238E27FC236}">
                <a16:creationId xmlns:a16="http://schemas.microsoft.com/office/drawing/2014/main" id="{9D1FA97B-97DD-6F99-72D9-5832CB6E1AD6}"/>
              </a:ext>
            </a:extLst>
          </p:cNvPr>
          <p:cNvSpPr/>
          <p:nvPr/>
        </p:nvSpPr>
        <p:spPr>
          <a:xfrm>
            <a:off x="4567484" y="4244814"/>
            <a:ext cx="1178197" cy="826285"/>
          </a:xfrm>
          <a:prstGeom prst="ellipse">
            <a:avLst/>
          </a:prstGeom>
          <a:solidFill>
            <a:srgbClr val="C6D9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&gt; 0.6</a:t>
            </a:r>
            <a:endParaRPr lang="en-IN" b="1" dirty="0" err="1"/>
          </a:p>
        </p:txBody>
      </p:sp>
      <p:cxnSp>
        <p:nvCxnSpPr>
          <p:cNvPr id="28" name="Straight Arrow Connector 27">
            <a:extLst>
              <a:ext uri="{FF2B5EF4-FFF2-40B4-BE49-F238E27FC236}">
                <a16:creationId xmlns:a16="http://schemas.microsoft.com/office/drawing/2014/main" id="{EB436D7D-3BAF-C90C-F68D-CC7D548FB7C3}"/>
              </a:ext>
            </a:extLst>
          </p:cNvPr>
          <p:cNvCxnSpPr>
            <a:cxnSpLocks/>
            <a:endCxn id="19" idx="2"/>
          </p:cNvCxnSpPr>
          <p:nvPr/>
        </p:nvCxnSpPr>
        <p:spPr>
          <a:xfrm flipV="1">
            <a:off x="3934172" y="4657957"/>
            <a:ext cx="633312" cy="245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886E2B2E-7946-4D17-E8E5-32945B0F3F88}"/>
              </a:ext>
            </a:extLst>
          </p:cNvPr>
          <p:cNvSpPr/>
          <p:nvPr/>
        </p:nvSpPr>
        <p:spPr>
          <a:xfrm>
            <a:off x="4438228" y="5558836"/>
            <a:ext cx="1178197" cy="826285"/>
          </a:xfrm>
          <a:prstGeom prst="ellipse">
            <a:avLst/>
          </a:prstGeom>
          <a:solidFill>
            <a:srgbClr val="C6D9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Significant</a:t>
            </a:r>
            <a:endParaRPr lang="en-IN" b="1" dirty="0" err="1"/>
          </a:p>
        </p:txBody>
      </p:sp>
      <p:cxnSp>
        <p:nvCxnSpPr>
          <p:cNvPr id="30" name="Straight Arrow Connector 29">
            <a:extLst>
              <a:ext uri="{FF2B5EF4-FFF2-40B4-BE49-F238E27FC236}">
                <a16:creationId xmlns:a16="http://schemas.microsoft.com/office/drawing/2014/main" id="{4F55FBBA-59BC-BCFE-9D3B-F4A807A64B75}"/>
              </a:ext>
            </a:extLst>
          </p:cNvPr>
          <p:cNvCxnSpPr>
            <a:cxnSpLocks/>
            <a:endCxn id="29" idx="2"/>
          </p:cNvCxnSpPr>
          <p:nvPr/>
        </p:nvCxnSpPr>
        <p:spPr>
          <a:xfrm>
            <a:off x="3922974" y="5810710"/>
            <a:ext cx="515254" cy="16126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B5E9D592-7B9D-57A9-D9D3-F4442FCA1AF9}"/>
              </a:ext>
            </a:extLst>
          </p:cNvPr>
          <p:cNvSpPr/>
          <p:nvPr/>
        </p:nvSpPr>
        <p:spPr>
          <a:xfrm>
            <a:off x="3417442" y="5625555"/>
            <a:ext cx="504056" cy="435019"/>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err="1"/>
          </a:p>
        </p:txBody>
      </p:sp>
      <p:sp>
        <p:nvSpPr>
          <p:cNvPr id="32" name="Oval 31">
            <a:extLst>
              <a:ext uri="{FF2B5EF4-FFF2-40B4-BE49-F238E27FC236}">
                <a16:creationId xmlns:a16="http://schemas.microsoft.com/office/drawing/2014/main" id="{3637681C-5D23-189F-C7A3-8ADD1DC00245}"/>
              </a:ext>
            </a:extLst>
          </p:cNvPr>
          <p:cNvSpPr/>
          <p:nvPr/>
        </p:nvSpPr>
        <p:spPr>
          <a:xfrm>
            <a:off x="3445223" y="4477371"/>
            <a:ext cx="504056" cy="435019"/>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err="1"/>
          </a:p>
        </p:txBody>
      </p:sp>
      <p:sp>
        <p:nvSpPr>
          <p:cNvPr id="33" name="Content Placeholder 1">
            <a:extLst>
              <a:ext uri="{FF2B5EF4-FFF2-40B4-BE49-F238E27FC236}">
                <a16:creationId xmlns:a16="http://schemas.microsoft.com/office/drawing/2014/main" id="{700745E4-059B-3EF8-4F06-98EA85AD4ACE}"/>
              </a:ext>
            </a:extLst>
          </p:cNvPr>
          <p:cNvSpPr txBox="1">
            <a:spLocks/>
          </p:cNvSpPr>
          <p:nvPr/>
        </p:nvSpPr>
        <p:spPr>
          <a:xfrm>
            <a:off x="6079428" y="3860527"/>
            <a:ext cx="5800007" cy="616844"/>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9pPr>
          </a:lstStyle>
          <a:p>
            <a:pPr algn="just">
              <a:buFont typeface="Wingdings" panose="05000000000000000000" pitchFamily="2" charset="2"/>
              <a:buChar char="Ø"/>
            </a:pPr>
            <a:r>
              <a:rPr lang="en-US" sz="1800" dirty="0"/>
              <a:t>The final factors were reduced into </a:t>
            </a:r>
            <a:r>
              <a:rPr lang="en-US" sz="1800" b="1" dirty="0"/>
              <a:t>3 factors</a:t>
            </a:r>
            <a:r>
              <a:rPr lang="en-US" sz="1800" dirty="0"/>
              <a:t>, explaining </a:t>
            </a:r>
            <a:r>
              <a:rPr lang="en-US" sz="1800" b="1" dirty="0"/>
              <a:t>59.073 %</a:t>
            </a:r>
            <a:r>
              <a:rPr lang="en-US" sz="1800" dirty="0"/>
              <a:t> of the total variance. </a:t>
            </a:r>
          </a:p>
        </p:txBody>
      </p:sp>
      <p:graphicFrame>
        <p:nvGraphicFramePr>
          <p:cNvPr id="34" name="Table 33">
            <a:extLst>
              <a:ext uri="{FF2B5EF4-FFF2-40B4-BE49-F238E27FC236}">
                <a16:creationId xmlns:a16="http://schemas.microsoft.com/office/drawing/2014/main" id="{19B285FE-653D-5B1E-A047-9D23E2D45463}"/>
              </a:ext>
            </a:extLst>
          </p:cNvPr>
          <p:cNvGraphicFramePr>
            <a:graphicFrameLocks noGrp="1"/>
          </p:cNvGraphicFramePr>
          <p:nvPr>
            <p:extLst>
              <p:ext uri="{D42A27DB-BD31-4B8C-83A1-F6EECF244321}">
                <p14:modId xmlns:p14="http://schemas.microsoft.com/office/powerpoint/2010/main" val="1435934918"/>
              </p:ext>
            </p:extLst>
          </p:nvPr>
        </p:nvGraphicFramePr>
        <p:xfrm>
          <a:off x="6238428" y="4477371"/>
          <a:ext cx="5472608" cy="1811498"/>
        </p:xfrm>
        <a:graphic>
          <a:graphicData uri="http://schemas.openxmlformats.org/drawingml/2006/table">
            <a:tbl>
              <a:tblPr firstRow="1" firstCol="1" bandRow="1">
                <a:tableStyleId>{3B4B98B0-60AC-42C2-AFA5-B58CD77FA1E5}</a:tableStyleId>
              </a:tblPr>
              <a:tblGrid>
                <a:gridCol w="826638">
                  <a:extLst>
                    <a:ext uri="{9D8B030D-6E8A-4147-A177-3AD203B41FA5}">
                      <a16:colId xmlns:a16="http://schemas.microsoft.com/office/drawing/2014/main" val="3192825904"/>
                    </a:ext>
                  </a:extLst>
                </a:gridCol>
                <a:gridCol w="670877">
                  <a:extLst>
                    <a:ext uri="{9D8B030D-6E8A-4147-A177-3AD203B41FA5}">
                      <a16:colId xmlns:a16="http://schemas.microsoft.com/office/drawing/2014/main" val="2492729556"/>
                    </a:ext>
                  </a:extLst>
                </a:gridCol>
                <a:gridCol w="826054">
                  <a:extLst>
                    <a:ext uri="{9D8B030D-6E8A-4147-A177-3AD203B41FA5}">
                      <a16:colId xmlns:a16="http://schemas.microsoft.com/office/drawing/2014/main" val="2278007646"/>
                    </a:ext>
                  </a:extLst>
                </a:gridCol>
                <a:gridCol w="826054">
                  <a:extLst>
                    <a:ext uri="{9D8B030D-6E8A-4147-A177-3AD203B41FA5}">
                      <a16:colId xmlns:a16="http://schemas.microsoft.com/office/drawing/2014/main" val="3993528020"/>
                    </a:ext>
                  </a:extLst>
                </a:gridCol>
                <a:gridCol w="670877">
                  <a:extLst>
                    <a:ext uri="{9D8B030D-6E8A-4147-A177-3AD203B41FA5}">
                      <a16:colId xmlns:a16="http://schemas.microsoft.com/office/drawing/2014/main" val="915114381"/>
                    </a:ext>
                  </a:extLst>
                </a:gridCol>
                <a:gridCol w="826054">
                  <a:extLst>
                    <a:ext uri="{9D8B030D-6E8A-4147-A177-3AD203B41FA5}">
                      <a16:colId xmlns:a16="http://schemas.microsoft.com/office/drawing/2014/main" val="3869804230"/>
                    </a:ext>
                  </a:extLst>
                </a:gridCol>
                <a:gridCol w="826054">
                  <a:extLst>
                    <a:ext uri="{9D8B030D-6E8A-4147-A177-3AD203B41FA5}">
                      <a16:colId xmlns:a16="http://schemas.microsoft.com/office/drawing/2014/main" val="3264629017"/>
                    </a:ext>
                  </a:extLst>
                </a:gridCol>
              </a:tblGrid>
              <a:tr h="483864">
                <a:tc rowSpan="2">
                  <a:txBody>
                    <a:bodyPr/>
                    <a:lstStyle/>
                    <a:p>
                      <a:pPr algn="ctr">
                        <a:lnSpc>
                          <a:spcPct val="115000"/>
                        </a:lnSpc>
                        <a:buNone/>
                      </a:pPr>
                      <a:r>
                        <a:rPr lang="en-IN" sz="1400">
                          <a:effectLst/>
                        </a:rPr>
                        <a:t>Component </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15000"/>
                        </a:lnSpc>
                        <a:buNone/>
                      </a:pPr>
                      <a:r>
                        <a:rPr lang="en-IN" sz="1400" dirty="0">
                          <a:effectLst/>
                        </a:rPr>
                        <a:t>Initial Eigen Values</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IN"/>
                    </a:p>
                  </a:txBody>
                  <a:tcPr/>
                </a:tc>
                <a:tc hMerge="1">
                  <a:txBody>
                    <a:bodyPr/>
                    <a:lstStyle/>
                    <a:p>
                      <a:endParaRPr lang="en-IN"/>
                    </a:p>
                  </a:txBody>
                  <a:tcPr/>
                </a:tc>
                <a:tc gridSpan="3">
                  <a:txBody>
                    <a:bodyPr/>
                    <a:lstStyle/>
                    <a:p>
                      <a:pPr algn="ctr">
                        <a:lnSpc>
                          <a:spcPct val="115000"/>
                        </a:lnSpc>
                        <a:buNone/>
                      </a:pPr>
                      <a:r>
                        <a:rPr lang="en-IN" sz="1400">
                          <a:effectLst/>
                        </a:rPr>
                        <a:t>Extraction Sums of Squared Loadings</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012328582"/>
                  </a:ext>
                </a:extLst>
              </a:tr>
              <a:tr h="483864">
                <a:tc vMerge="1">
                  <a:txBody>
                    <a:bodyPr/>
                    <a:lstStyle/>
                    <a:p>
                      <a:endParaRPr lang="en-IN"/>
                    </a:p>
                  </a:txBody>
                  <a:tcPr/>
                </a:tc>
                <a:tc>
                  <a:txBody>
                    <a:bodyPr/>
                    <a:lstStyle/>
                    <a:p>
                      <a:pPr algn="ctr">
                        <a:lnSpc>
                          <a:spcPct val="115000"/>
                        </a:lnSpc>
                        <a:buNone/>
                      </a:pPr>
                      <a:r>
                        <a:rPr lang="en-IN" sz="1400" b="1" dirty="0">
                          <a:effectLst/>
                        </a:rPr>
                        <a:t>Total </a:t>
                      </a:r>
                      <a:endParaRPr lang="en-IN"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b="1" dirty="0">
                          <a:effectLst/>
                        </a:rPr>
                        <a:t>% of Variance</a:t>
                      </a:r>
                      <a:endParaRPr lang="en-IN"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b="1" dirty="0">
                          <a:effectLst/>
                        </a:rPr>
                        <a:t>Cumulative %</a:t>
                      </a:r>
                      <a:endParaRPr lang="en-IN"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b="1" dirty="0">
                          <a:effectLst/>
                        </a:rPr>
                        <a:t>Total </a:t>
                      </a:r>
                      <a:endParaRPr lang="en-IN"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b="1" dirty="0">
                          <a:effectLst/>
                        </a:rPr>
                        <a:t>% of Variance</a:t>
                      </a:r>
                      <a:endParaRPr lang="en-IN"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b="1" dirty="0">
                          <a:effectLst/>
                        </a:rPr>
                        <a:t>Cumulative %</a:t>
                      </a:r>
                      <a:endParaRPr lang="en-IN"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9907342"/>
                  </a:ext>
                </a:extLst>
              </a:tr>
              <a:tr h="333654">
                <a:tc>
                  <a:txBody>
                    <a:bodyPr/>
                    <a:lstStyle/>
                    <a:p>
                      <a:pPr algn="ctr">
                        <a:lnSpc>
                          <a:spcPct val="115000"/>
                        </a:lnSpc>
                        <a:buNone/>
                      </a:pPr>
                      <a:r>
                        <a:rPr lang="en-IN" sz="1400">
                          <a:effectLst/>
                        </a:rPr>
                        <a:t>1</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a:effectLst/>
                        </a:rPr>
                        <a:t>6.846</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a:effectLst/>
                        </a:rPr>
                        <a:t>38.034</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a:effectLst/>
                        </a:rPr>
                        <a:t>38.034</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a:effectLst/>
                        </a:rPr>
                        <a:t>6.846</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a:effectLst/>
                        </a:rPr>
                        <a:t>38.034</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a:effectLst/>
                        </a:rPr>
                        <a:t>38.034</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5372980"/>
                  </a:ext>
                </a:extLst>
              </a:tr>
              <a:tr h="276105">
                <a:tc>
                  <a:txBody>
                    <a:bodyPr/>
                    <a:lstStyle/>
                    <a:p>
                      <a:pPr algn="ctr">
                        <a:lnSpc>
                          <a:spcPct val="115000"/>
                        </a:lnSpc>
                        <a:buNone/>
                      </a:pPr>
                      <a:r>
                        <a:rPr lang="en-IN" sz="1400">
                          <a:effectLst/>
                        </a:rPr>
                        <a:t>2</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a:effectLst/>
                        </a:rPr>
                        <a:t>2.425</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a:effectLst/>
                        </a:rPr>
                        <a:t>13.470</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a:effectLst/>
                        </a:rPr>
                        <a:t>51.503</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dirty="0">
                          <a:effectLst/>
                        </a:rPr>
                        <a:t>2.425</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a:effectLst/>
                        </a:rPr>
                        <a:t>13.470</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a:effectLst/>
                        </a:rPr>
                        <a:t>51.503</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7727971"/>
                  </a:ext>
                </a:extLst>
              </a:tr>
              <a:tr h="234011">
                <a:tc>
                  <a:txBody>
                    <a:bodyPr/>
                    <a:lstStyle/>
                    <a:p>
                      <a:pPr algn="ctr">
                        <a:lnSpc>
                          <a:spcPct val="115000"/>
                        </a:lnSpc>
                        <a:buNone/>
                      </a:pPr>
                      <a:r>
                        <a:rPr lang="en-IN" sz="1400">
                          <a:effectLst/>
                        </a:rPr>
                        <a:t>3</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a:effectLst/>
                        </a:rPr>
                        <a:t>1.362</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a:effectLst/>
                        </a:rPr>
                        <a:t>7.569</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a:effectLst/>
                        </a:rPr>
                        <a:t>59.073</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a:effectLst/>
                        </a:rPr>
                        <a:t>1.362</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a:effectLst/>
                        </a:rPr>
                        <a:t>7.569</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dirty="0">
                          <a:effectLst/>
                        </a:rPr>
                        <a:t>59.073</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7468952"/>
                  </a:ext>
                </a:extLst>
              </a:tr>
            </a:tbl>
          </a:graphicData>
        </a:graphic>
      </p:graphicFrame>
      <p:sp>
        <p:nvSpPr>
          <p:cNvPr id="35" name="Oval 34">
            <a:extLst>
              <a:ext uri="{FF2B5EF4-FFF2-40B4-BE49-F238E27FC236}">
                <a16:creationId xmlns:a16="http://schemas.microsoft.com/office/drawing/2014/main" id="{E33F74AE-0FF0-C4F3-BE9E-375F9D95E090}"/>
              </a:ext>
            </a:extLst>
          </p:cNvPr>
          <p:cNvSpPr/>
          <p:nvPr/>
        </p:nvSpPr>
        <p:spPr>
          <a:xfrm>
            <a:off x="9565392" y="4968743"/>
            <a:ext cx="1178197" cy="826285"/>
          </a:xfrm>
          <a:prstGeom prst="ellipse">
            <a:avLst/>
          </a:prstGeom>
          <a:solidFill>
            <a:srgbClr val="C6D9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TVE</a:t>
            </a:r>
            <a:br>
              <a:rPr lang="en-US" b="1" dirty="0"/>
            </a:br>
            <a:r>
              <a:rPr lang="en-US" b="1" dirty="0"/>
              <a:t>50%</a:t>
            </a:r>
            <a:endParaRPr lang="en-IN" b="1" dirty="0" err="1"/>
          </a:p>
        </p:txBody>
      </p:sp>
      <p:cxnSp>
        <p:nvCxnSpPr>
          <p:cNvPr id="36" name="Straight Arrow Connector 35">
            <a:extLst>
              <a:ext uri="{FF2B5EF4-FFF2-40B4-BE49-F238E27FC236}">
                <a16:creationId xmlns:a16="http://schemas.microsoft.com/office/drawing/2014/main" id="{63987253-6234-6B27-F5A1-FD6F208B2D9D}"/>
              </a:ext>
            </a:extLst>
          </p:cNvPr>
          <p:cNvCxnSpPr>
            <a:cxnSpLocks/>
            <a:stCxn id="37" idx="0"/>
            <a:endCxn id="35" idx="5"/>
          </p:cNvCxnSpPr>
          <p:nvPr/>
        </p:nvCxnSpPr>
        <p:spPr>
          <a:xfrm flipH="1" flipV="1">
            <a:off x="10571046" y="5674021"/>
            <a:ext cx="727493" cy="30406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E9476C4F-1BD6-5E05-8EA8-84DD5913FD9C}"/>
              </a:ext>
            </a:extLst>
          </p:cNvPr>
          <p:cNvSpPr/>
          <p:nvPr/>
        </p:nvSpPr>
        <p:spPr>
          <a:xfrm>
            <a:off x="11003989" y="5978082"/>
            <a:ext cx="589099" cy="487242"/>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err="1"/>
          </a:p>
        </p:txBody>
      </p:sp>
      <p:sp>
        <p:nvSpPr>
          <p:cNvPr id="38" name="Rectangle: Rounded Corners 37">
            <a:extLst>
              <a:ext uri="{FF2B5EF4-FFF2-40B4-BE49-F238E27FC236}">
                <a16:creationId xmlns:a16="http://schemas.microsoft.com/office/drawing/2014/main" id="{D52F0957-9F53-79C0-189B-465683D7C60D}"/>
              </a:ext>
            </a:extLst>
          </p:cNvPr>
          <p:cNvSpPr/>
          <p:nvPr/>
        </p:nvSpPr>
        <p:spPr>
          <a:xfrm>
            <a:off x="7174532" y="5338730"/>
            <a:ext cx="504056" cy="1074371"/>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err="1"/>
          </a:p>
        </p:txBody>
      </p:sp>
      <p:sp>
        <p:nvSpPr>
          <p:cNvPr id="39" name="Oval 38">
            <a:extLst>
              <a:ext uri="{FF2B5EF4-FFF2-40B4-BE49-F238E27FC236}">
                <a16:creationId xmlns:a16="http://schemas.microsoft.com/office/drawing/2014/main" id="{BEFDB331-7CF3-F21E-A337-04A558B83715}"/>
              </a:ext>
            </a:extLst>
          </p:cNvPr>
          <p:cNvSpPr/>
          <p:nvPr/>
        </p:nvSpPr>
        <p:spPr>
          <a:xfrm>
            <a:off x="7914067" y="5094215"/>
            <a:ext cx="1178197" cy="826285"/>
          </a:xfrm>
          <a:prstGeom prst="ellipse">
            <a:avLst/>
          </a:prstGeom>
          <a:solidFill>
            <a:srgbClr val="C6D9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&gt; 1</a:t>
            </a:r>
            <a:endParaRPr lang="en-IN" b="1" dirty="0" err="1"/>
          </a:p>
        </p:txBody>
      </p:sp>
      <p:cxnSp>
        <p:nvCxnSpPr>
          <p:cNvPr id="40" name="Straight Arrow Connector 39">
            <a:extLst>
              <a:ext uri="{FF2B5EF4-FFF2-40B4-BE49-F238E27FC236}">
                <a16:creationId xmlns:a16="http://schemas.microsoft.com/office/drawing/2014/main" id="{D8C6AD60-9DD2-3D8B-32CE-B45C7F5481D6}"/>
              </a:ext>
            </a:extLst>
          </p:cNvPr>
          <p:cNvCxnSpPr>
            <a:cxnSpLocks/>
            <a:stCxn id="38" idx="2"/>
            <a:endCxn id="39" idx="4"/>
          </p:cNvCxnSpPr>
          <p:nvPr/>
        </p:nvCxnSpPr>
        <p:spPr>
          <a:xfrm flipV="1">
            <a:off x="7426560" y="5920500"/>
            <a:ext cx="1076606" cy="49260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1" name="Content Placeholder 2">
            <a:extLst>
              <a:ext uri="{FF2B5EF4-FFF2-40B4-BE49-F238E27FC236}">
                <a16:creationId xmlns:a16="http://schemas.microsoft.com/office/drawing/2014/main" id="{58817BB5-B0AF-38EA-F780-E1B2A6874F25}"/>
              </a:ext>
            </a:extLst>
          </p:cNvPr>
          <p:cNvSpPr txBox="1">
            <a:spLocks/>
          </p:cNvSpPr>
          <p:nvPr/>
        </p:nvSpPr>
        <p:spPr>
          <a:xfrm>
            <a:off x="9729820" y="6423260"/>
            <a:ext cx="1682451" cy="251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i="1" dirty="0"/>
              <a:t>Source: Author</a:t>
            </a:r>
          </a:p>
        </p:txBody>
      </p:sp>
      <p:graphicFrame>
        <p:nvGraphicFramePr>
          <p:cNvPr id="42" name="Table 41">
            <a:extLst>
              <a:ext uri="{FF2B5EF4-FFF2-40B4-BE49-F238E27FC236}">
                <a16:creationId xmlns:a16="http://schemas.microsoft.com/office/drawing/2014/main" id="{26DDBC70-05F6-B73E-118E-D73D8944F6C0}"/>
              </a:ext>
            </a:extLst>
          </p:cNvPr>
          <p:cNvGraphicFramePr>
            <a:graphicFrameLocks noGrp="1"/>
          </p:cNvGraphicFramePr>
          <p:nvPr>
            <p:extLst>
              <p:ext uri="{D42A27DB-BD31-4B8C-83A1-F6EECF244321}">
                <p14:modId xmlns:p14="http://schemas.microsoft.com/office/powerpoint/2010/main" val="3976430015"/>
              </p:ext>
            </p:extLst>
          </p:nvPr>
        </p:nvGraphicFramePr>
        <p:xfrm>
          <a:off x="796719" y="4772525"/>
          <a:ext cx="4611075" cy="1658749"/>
        </p:xfrm>
        <a:graphic>
          <a:graphicData uri="http://schemas.openxmlformats.org/drawingml/2006/table">
            <a:tbl>
              <a:tblPr firstRow="1" firstCol="1" bandRow="1">
                <a:tableStyleId>{3B4B98B0-60AC-42C2-AFA5-B58CD77FA1E5}</a:tableStyleId>
              </a:tblPr>
              <a:tblGrid>
                <a:gridCol w="567654">
                  <a:extLst>
                    <a:ext uri="{9D8B030D-6E8A-4147-A177-3AD203B41FA5}">
                      <a16:colId xmlns:a16="http://schemas.microsoft.com/office/drawing/2014/main" val="3266691292"/>
                    </a:ext>
                  </a:extLst>
                </a:gridCol>
                <a:gridCol w="2282799">
                  <a:extLst>
                    <a:ext uri="{9D8B030D-6E8A-4147-A177-3AD203B41FA5}">
                      <a16:colId xmlns:a16="http://schemas.microsoft.com/office/drawing/2014/main" val="1077567051"/>
                    </a:ext>
                  </a:extLst>
                </a:gridCol>
                <a:gridCol w="1069529">
                  <a:extLst>
                    <a:ext uri="{9D8B030D-6E8A-4147-A177-3AD203B41FA5}">
                      <a16:colId xmlns:a16="http://schemas.microsoft.com/office/drawing/2014/main" val="1723116559"/>
                    </a:ext>
                  </a:extLst>
                </a:gridCol>
                <a:gridCol w="691093">
                  <a:extLst>
                    <a:ext uri="{9D8B030D-6E8A-4147-A177-3AD203B41FA5}">
                      <a16:colId xmlns:a16="http://schemas.microsoft.com/office/drawing/2014/main" val="3480321595"/>
                    </a:ext>
                  </a:extLst>
                </a:gridCol>
              </a:tblGrid>
              <a:tr h="0">
                <a:tc>
                  <a:txBody>
                    <a:bodyPr/>
                    <a:lstStyle/>
                    <a:p>
                      <a:pPr algn="ctr">
                        <a:lnSpc>
                          <a:spcPct val="115000"/>
                        </a:lnSpc>
                        <a:buNone/>
                      </a:pPr>
                      <a:r>
                        <a:rPr lang="en-IN" sz="1400">
                          <a:effectLst/>
                        </a:rPr>
                        <a:t>S. No.</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dirty="0">
                          <a:effectLst/>
                        </a:rPr>
                        <a:t>Factor </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a:effectLst/>
                        </a:rPr>
                        <a:t>Cronbach’s Alpha </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dirty="0">
                          <a:effectLst/>
                        </a:rPr>
                        <a:t>No. of Items </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3168440"/>
                  </a:ext>
                </a:extLst>
              </a:tr>
              <a:tr h="0">
                <a:tc>
                  <a:txBody>
                    <a:bodyPr/>
                    <a:lstStyle/>
                    <a:p>
                      <a:pPr algn="ctr">
                        <a:lnSpc>
                          <a:spcPct val="115000"/>
                        </a:lnSpc>
                        <a:buNone/>
                      </a:pPr>
                      <a:r>
                        <a:rPr lang="en-IN" sz="1400">
                          <a:effectLst/>
                        </a:rPr>
                        <a:t>1</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dirty="0">
                          <a:effectLst/>
                        </a:rPr>
                        <a:t>Infrastructure &amp; Multimodal Integration Attributes</a:t>
                      </a:r>
                    </a:p>
                  </a:txBody>
                  <a:tcPr marL="68580" marR="68580" marT="0" marB="0"/>
                </a:tc>
                <a:tc>
                  <a:txBody>
                    <a:bodyPr/>
                    <a:lstStyle/>
                    <a:p>
                      <a:pPr algn="ctr">
                        <a:lnSpc>
                          <a:spcPct val="115000"/>
                        </a:lnSpc>
                        <a:buNone/>
                      </a:pPr>
                      <a:r>
                        <a:rPr lang="en-IN" sz="1400">
                          <a:effectLst/>
                        </a:rPr>
                        <a:t>0.839</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a:effectLst/>
                        </a:rPr>
                        <a:t>7</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551001"/>
                  </a:ext>
                </a:extLst>
              </a:tr>
              <a:tr h="0">
                <a:tc>
                  <a:txBody>
                    <a:bodyPr/>
                    <a:lstStyle/>
                    <a:p>
                      <a:pPr algn="ctr">
                        <a:lnSpc>
                          <a:spcPct val="115000"/>
                        </a:lnSpc>
                        <a:buNone/>
                      </a:pPr>
                      <a:r>
                        <a:rPr lang="en-IN" sz="1400">
                          <a:effectLst/>
                        </a:rPr>
                        <a:t>2</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dirty="0">
                          <a:effectLst/>
                        </a:rPr>
                        <a:t>Perceived Safety &amp; Reliability</a:t>
                      </a:r>
                    </a:p>
                  </a:txBody>
                  <a:tcPr marL="68580" marR="68580" marT="0" marB="0"/>
                </a:tc>
                <a:tc>
                  <a:txBody>
                    <a:bodyPr/>
                    <a:lstStyle/>
                    <a:p>
                      <a:pPr algn="ctr">
                        <a:lnSpc>
                          <a:spcPct val="115000"/>
                        </a:lnSpc>
                        <a:buNone/>
                      </a:pPr>
                      <a:r>
                        <a:rPr lang="en-IN" sz="1400" dirty="0">
                          <a:effectLst/>
                        </a:rPr>
                        <a:t>0.713</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dirty="0">
                          <a:effectLst/>
                        </a:rPr>
                        <a:t>7</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2203193"/>
                  </a:ext>
                </a:extLst>
              </a:tr>
              <a:tr h="0">
                <a:tc>
                  <a:txBody>
                    <a:bodyPr/>
                    <a:lstStyle/>
                    <a:p>
                      <a:pPr algn="ctr">
                        <a:lnSpc>
                          <a:spcPct val="115000"/>
                        </a:lnSpc>
                        <a:buNone/>
                      </a:pPr>
                      <a:r>
                        <a:rPr lang="en-IN" sz="1400">
                          <a:effectLst/>
                        </a:rPr>
                        <a:t>3</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US" sz="1400" dirty="0">
                          <a:effectLst/>
                        </a:rPr>
                        <a:t>User Inclusivity &amp; Travel Experience</a:t>
                      </a:r>
                    </a:p>
                  </a:txBody>
                  <a:tcPr marL="68580" marR="68580" marT="0" marB="0"/>
                </a:tc>
                <a:tc>
                  <a:txBody>
                    <a:bodyPr/>
                    <a:lstStyle/>
                    <a:p>
                      <a:pPr algn="ctr">
                        <a:lnSpc>
                          <a:spcPct val="115000"/>
                        </a:lnSpc>
                        <a:buNone/>
                      </a:pPr>
                      <a:r>
                        <a:rPr lang="en-IN" sz="1400" dirty="0">
                          <a:effectLst/>
                        </a:rPr>
                        <a:t>0.817</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dirty="0">
                          <a:effectLst/>
                        </a:rPr>
                        <a:t>4</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2161834"/>
                  </a:ext>
                </a:extLst>
              </a:tr>
            </a:tbl>
          </a:graphicData>
        </a:graphic>
      </p:graphicFrame>
      <p:sp>
        <p:nvSpPr>
          <p:cNvPr id="43" name="Rectangle 42">
            <a:extLst>
              <a:ext uri="{FF2B5EF4-FFF2-40B4-BE49-F238E27FC236}">
                <a16:creationId xmlns:a16="http://schemas.microsoft.com/office/drawing/2014/main" id="{0C9319F3-B6F8-D547-3EDF-D51B4542A408}"/>
              </a:ext>
            </a:extLst>
          </p:cNvPr>
          <p:cNvSpPr/>
          <p:nvPr/>
        </p:nvSpPr>
        <p:spPr>
          <a:xfrm>
            <a:off x="143272" y="3618655"/>
            <a:ext cx="5738539" cy="395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Reliability</a:t>
            </a:r>
            <a:endParaRPr lang="en-US" sz="1800" dirty="0">
              <a:solidFill>
                <a:schemeClr val="tx1"/>
              </a:solidFill>
            </a:endParaRPr>
          </a:p>
        </p:txBody>
      </p:sp>
      <p:sp>
        <p:nvSpPr>
          <p:cNvPr id="44" name="Content Placeholder 1">
            <a:extLst>
              <a:ext uri="{FF2B5EF4-FFF2-40B4-BE49-F238E27FC236}">
                <a16:creationId xmlns:a16="http://schemas.microsoft.com/office/drawing/2014/main" id="{152CBF16-ADC4-ED34-7434-7CA94E8DB5F5}"/>
              </a:ext>
            </a:extLst>
          </p:cNvPr>
          <p:cNvSpPr txBox="1">
            <a:spLocks/>
          </p:cNvSpPr>
          <p:nvPr/>
        </p:nvSpPr>
        <p:spPr>
          <a:xfrm>
            <a:off x="128289" y="4057505"/>
            <a:ext cx="5800006" cy="562744"/>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9pPr>
          </a:lstStyle>
          <a:p>
            <a:pPr algn="just">
              <a:buFont typeface="Wingdings" panose="05000000000000000000" pitchFamily="2" charset="2"/>
              <a:buChar char="Ø"/>
            </a:pPr>
            <a:r>
              <a:rPr lang="en-US" sz="1800" dirty="0"/>
              <a:t>Here, the internal reliability of each factor is tested through </a:t>
            </a:r>
            <a:r>
              <a:rPr lang="en-US" sz="1800" b="1" dirty="0"/>
              <a:t>Cronbach’s alpha test </a:t>
            </a:r>
          </a:p>
        </p:txBody>
      </p:sp>
      <p:sp>
        <p:nvSpPr>
          <p:cNvPr id="45" name="Rectangle: Rounded Corners 44">
            <a:extLst>
              <a:ext uri="{FF2B5EF4-FFF2-40B4-BE49-F238E27FC236}">
                <a16:creationId xmlns:a16="http://schemas.microsoft.com/office/drawing/2014/main" id="{867E2B1C-A36C-F486-EB0A-2F177EEF4D54}"/>
              </a:ext>
            </a:extLst>
          </p:cNvPr>
          <p:cNvSpPr/>
          <p:nvPr/>
        </p:nvSpPr>
        <p:spPr>
          <a:xfrm>
            <a:off x="3959696" y="5232193"/>
            <a:ext cx="504056" cy="915009"/>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err="1"/>
          </a:p>
        </p:txBody>
      </p:sp>
      <p:sp>
        <p:nvSpPr>
          <p:cNvPr id="46" name="Oval 45">
            <a:extLst>
              <a:ext uri="{FF2B5EF4-FFF2-40B4-BE49-F238E27FC236}">
                <a16:creationId xmlns:a16="http://schemas.microsoft.com/office/drawing/2014/main" id="{53A06AB9-FCF9-61B9-5473-738B3E31542E}"/>
              </a:ext>
            </a:extLst>
          </p:cNvPr>
          <p:cNvSpPr/>
          <p:nvPr/>
        </p:nvSpPr>
        <p:spPr>
          <a:xfrm>
            <a:off x="4398666" y="6279688"/>
            <a:ext cx="1009128" cy="505782"/>
          </a:xfrm>
          <a:prstGeom prst="ellipse">
            <a:avLst/>
          </a:prstGeom>
          <a:solidFill>
            <a:srgbClr val="C6D9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&gt; 0.7</a:t>
            </a:r>
            <a:endParaRPr lang="en-IN" b="1" dirty="0" err="1"/>
          </a:p>
        </p:txBody>
      </p:sp>
      <p:cxnSp>
        <p:nvCxnSpPr>
          <p:cNvPr id="47" name="Straight Arrow Connector 46">
            <a:extLst>
              <a:ext uri="{FF2B5EF4-FFF2-40B4-BE49-F238E27FC236}">
                <a16:creationId xmlns:a16="http://schemas.microsoft.com/office/drawing/2014/main" id="{B774ACAC-5E10-91F6-869B-1085D0BA6027}"/>
              </a:ext>
            </a:extLst>
          </p:cNvPr>
          <p:cNvCxnSpPr>
            <a:cxnSpLocks/>
            <a:stCxn id="45" idx="2"/>
            <a:endCxn id="46" idx="0"/>
          </p:cNvCxnSpPr>
          <p:nvPr/>
        </p:nvCxnSpPr>
        <p:spPr>
          <a:xfrm>
            <a:off x="4211724" y="6147202"/>
            <a:ext cx="691506" cy="1324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07D1B27F-7A37-C77C-74EF-0BC67F4A107C}"/>
              </a:ext>
            </a:extLst>
          </p:cNvPr>
          <p:cNvSpPr/>
          <p:nvPr/>
        </p:nvSpPr>
        <p:spPr>
          <a:xfrm>
            <a:off x="189756" y="1165686"/>
            <a:ext cx="5738539" cy="395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Discriminant validity</a:t>
            </a:r>
            <a:endParaRPr lang="en-US" sz="1800" dirty="0">
              <a:solidFill>
                <a:schemeClr val="tx1"/>
              </a:solidFill>
            </a:endParaRPr>
          </a:p>
        </p:txBody>
      </p:sp>
      <p:sp>
        <p:nvSpPr>
          <p:cNvPr id="49" name="Content Placeholder 1">
            <a:extLst>
              <a:ext uri="{FF2B5EF4-FFF2-40B4-BE49-F238E27FC236}">
                <a16:creationId xmlns:a16="http://schemas.microsoft.com/office/drawing/2014/main" id="{A66EE80B-BB38-4BC4-2501-87A68A34FF98}"/>
              </a:ext>
            </a:extLst>
          </p:cNvPr>
          <p:cNvSpPr txBox="1">
            <a:spLocks/>
          </p:cNvSpPr>
          <p:nvPr/>
        </p:nvSpPr>
        <p:spPr>
          <a:xfrm>
            <a:off x="189756" y="1720250"/>
            <a:ext cx="5738539" cy="1724578"/>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9pPr>
          </a:lstStyle>
          <a:p>
            <a:pPr algn="just">
              <a:buFont typeface="Wingdings" panose="05000000000000000000" pitchFamily="2" charset="2"/>
              <a:buChar char="Ø"/>
            </a:pPr>
            <a:r>
              <a:rPr lang="en-US" sz="1800" dirty="0"/>
              <a:t>Discriminant validity here is evident as </a:t>
            </a:r>
            <a:r>
              <a:rPr lang="en-US" sz="1800" b="1" dirty="0"/>
              <a:t>cross-loadings</a:t>
            </a:r>
            <a:r>
              <a:rPr lang="en-US" sz="1800" dirty="0"/>
              <a:t> for the observed variables/attributes </a:t>
            </a:r>
            <a:r>
              <a:rPr lang="en-US" sz="1800" b="1" dirty="0"/>
              <a:t>do not exist</a:t>
            </a:r>
            <a:r>
              <a:rPr lang="en-US" sz="1800" dirty="0"/>
              <a:t>. </a:t>
            </a:r>
          </a:p>
          <a:p>
            <a:pPr algn="just">
              <a:buFont typeface="Wingdings" panose="05000000000000000000" pitchFamily="2" charset="2"/>
              <a:buChar char="Ø"/>
            </a:pPr>
            <a:r>
              <a:rPr lang="en-US" sz="1800" dirty="0"/>
              <a:t>The results indicate that attributes loaded strongly exhibit a </a:t>
            </a:r>
            <a:r>
              <a:rPr lang="en-US" sz="1800" b="1" dirty="0"/>
              <a:t>high loading (≥ 0.5) </a:t>
            </a:r>
            <a:r>
              <a:rPr lang="en-US" sz="1800" dirty="0"/>
              <a:t>on a </a:t>
            </a:r>
            <a:r>
              <a:rPr lang="en-US" sz="1800" b="1" dirty="0"/>
              <a:t>single factor </a:t>
            </a:r>
            <a:r>
              <a:rPr lang="en-US" sz="1800" dirty="0"/>
              <a:t>and </a:t>
            </a:r>
            <a:r>
              <a:rPr lang="en-US" sz="1800" b="1" dirty="0"/>
              <a:t>low loadings (≥ 0.4) on two attributes</a:t>
            </a:r>
            <a:r>
              <a:rPr lang="en-US" sz="1800" dirty="0"/>
              <a:t>, indicating that the constructs are distinct and non-overlapping. </a:t>
            </a:r>
          </a:p>
        </p:txBody>
      </p:sp>
      <p:graphicFrame>
        <p:nvGraphicFramePr>
          <p:cNvPr id="50" name="Table 49">
            <a:extLst>
              <a:ext uri="{FF2B5EF4-FFF2-40B4-BE49-F238E27FC236}">
                <a16:creationId xmlns:a16="http://schemas.microsoft.com/office/drawing/2014/main" id="{3B2618E0-740A-4276-36B5-F8C31ED7892B}"/>
              </a:ext>
            </a:extLst>
          </p:cNvPr>
          <p:cNvGraphicFramePr>
            <a:graphicFrameLocks noGrp="1"/>
          </p:cNvGraphicFramePr>
          <p:nvPr>
            <p:extLst>
              <p:ext uri="{D42A27DB-BD31-4B8C-83A1-F6EECF244321}">
                <p14:modId xmlns:p14="http://schemas.microsoft.com/office/powerpoint/2010/main" val="2690623320"/>
              </p:ext>
            </p:extLst>
          </p:nvPr>
        </p:nvGraphicFramePr>
        <p:xfrm>
          <a:off x="6180370" y="1786163"/>
          <a:ext cx="5971242" cy="4611697"/>
        </p:xfrm>
        <a:graphic>
          <a:graphicData uri="http://schemas.openxmlformats.org/drawingml/2006/table">
            <a:tbl>
              <a:tblPr firstRow="1" firstCol="1" bandRow="1">
                <a:tableStyleId>{3B4B98B0-60AC-42C2-AFA5-B58CD77FA1E5}</a:tableStyleId>
              </a:tblPr>
              <a:tblGrid>
                <a:gridCol w="1359789">
                  <a:extLst>
                    <a:ext uri="{9D8B030D-6E8A-4147-A177-3AD203B41FA5}">
                      <a16:colId xmlns:a16="http://schemas.microsoft.com/office/drawing/2014/main" val="3456197731"/>
                    </a:ext>
                  </a:extLst>
                </a:gridCol>
                <a:gridCol w="4611453">
                  <a:extLst>
                    <a:ext uri="{9D8B030D-6E8A-4147-A177-3AD203B41FA5}">
                      <a16:colId xmlns:a16="http://schemas.microsoft.com/office/drawing/2014/main" val="373917211"/>
                    </a:ext>
                  </a:extLst>
                </a:gridCol>
              </a:tblGrid>
              <a:tr h="163016">
                <a:tc>
                  <a:txBody>
                    <a:bodyPr/>
                    <a:lstStyle/>
                    <a:p>
                      <a:pPr algn="ctr">
                        <a:lnSpc>
                          <a:spcPct val="115000"/>
                        </a:lnSpc>
                        <a:buNone/>
                      </a:pPr>
                      <a:r>
                        <a:rPr lang="en-IN" sz="1400">
                          <a:effectLst/>
                        </a:rPr>
                        <a:t>Factor </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520" marR="67520" marT="0" marB="0"/>
                </a:tc>
                <a:tc>
                  <a:txBody>
                    <a:bodyPr/>
                    <a:lstStyle/>
                    <a:p>
                      <a:pPr algn="ctr">
                        <a:lnSpc>
                          <a:spcPct val="115000"/>
                        </a:lnSpc>
                        <a:buNone/>
                      </a:pPr>
                      <a:r>
                        <a:rPr lang="en-IN" sz="1400">
                          <a:effectLst/>
                        </a:rPr>
                        <a:t>Attributes </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520" marR="67520" marT="0" marB="0"/>
                </a:tc>
                <a:extLst>
                  <a:ext uri="{0D108BD9-81ED-4DB2-BD59-A6C34878D82A}">
                    <a16:rowId xmlns:a16="http://schemas.microsoft.com/office/drawing/2014/main" val="1366535418"/>
                  </a:ext>
                </a:extLst>
              </a:tr>
              <a:tr h="163016">
                <a:tc rowSpan="7">
                  <a:txBody>
                    <a:bodyPr/>
                    <a:lstStyle/>
                    <a:p>
                      <a:pPr algn="l">
                        <a:lnSpc>
                          <a:spcPct val="115000"/>
                        </a:lnSpc>
                        <a:buNone/>
                      </a:pPr>
                      <a:r>
                        <a:rPr lang="en-US" sz="1400" dirty="0">
                          <a:effectLst/>
                        </a:rPr>
                        <a:t>Infrastructure &amp; Multimodal Integration (F1)</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520" marR="67520" marT="0" marB="0" anchor="ctr"/>
                </a:tc>
                <a:tc>
                  <a:txBody>
                    <a:bodyPr/>
                    <a:lstStyle/>
                    <a:p>
                      <a:pPr algn="l">
                        <a:lnSpc>
                          <a:spcPct val="115000"/>
                        </a:lnSpc>
                        <a:buNone/>
                      </a:pPr>
                      <a:r>
                        <a:rPr lang="en-IN" sz="1400" dirty="0">
                          <a:effectLst/>
                        </a:rPr>
                        <a:t>Integration with other modes (buses, auto, etc.)</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520" marR="67520" marT="0" marB="0" anchor="ctr"/>
                </a:tc>
                <a:extLst>
                  <a:ext uri="{0D108BD9-81ED-4DB2-BD59-A6C34878D82A}">
                    <a16:rowId xmlns:a16="http://schemas.microsoft.com/office/drawing/2014/main" val="3591454571"/>
                  </a:ext>
                </a:extLst>
              </a:tr>
              <a:tr h="163016">
                <a:tc vMerge="1">
                  <a:txBody>
                    <a:bodyPr/>
                    <a:lstStyle/>
                    <a:p>
                      <a:endParaRPr lang="en-IN"/>
                    </a:p>
                  </a:txBody>
                  <a:tcPr/>
                </a:tc>
                <a:tc>
                  <a:txBody>
                    <a:bodyPr/>
                    <a:lstStyle/>
                    <a:p>
                      <a:pPr algn="l">
                        <a:lnSpc>
                          <a:spcPct val="115000"/>
                        </a:lnSpc>
                        <a:buNone/>
                      </a:pPr>
                      <a:r>
                        <a:rPr lang="en-IN" sz="1400" dirty="0">
                          <a:effectLst/>
                        </a:rPr>
                        <a:t>Availability of connecting Transit at the Interchange</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520" marR="67520" marT="0" marB="0" anchor="ctr"/>
                </a:tc>
                <a:extLst>
                  <a:ext uri="{0D108BD9-81ED-4DB2-BD59-A6C34878D82A}">
                    <a16:rowId xmlns:a16="http://schemas.microsoft.com/office/drawing/2014/main" val="1069012374"/>
                  </a:ext>
                </a:extLst>
              </a:tr>
              <a:tr h="163016">
                <a:tc vMerge="1">
                  <a:txBody>
                    <a:bodyPr/>
                    <a:lstStyle/>
                    <a:p>
                      <a:endParaRPr lang="en-IN"/>
                    </a:p>
                  </a:txBody>
                  <a:tcPr/>
                </a:tc>
                <a:tc>
                  <a:txBody>
                    <a:bodyPr/>
                    <a:lstStyle/>
                    <a:p>
                      <a:pPr algn="l">
                        <a:lnSpc>
                          <a:spcPct val="115000"/>
                        </a:lnSpc>
                        <a:buNone/>
                      </a:pPr>
                      <a:r>
                        <a:rPr lang="en-IN" sz="1400" dirty="0">
                          <a:effectLst/>
                        </a:rPr>
                        <a:t>Toilets and Drinking Water Facilities at stops/stations</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520" marR="67520" marT="0" marB="0" anchor="ctr"/>
                </a:tc>
                <a:extLst>
                  <a:ext uri="{0D108BD9-81ED-4DB2-BD59-A6C34878D82A}">
                    <a16:rowId xmlns:a16="http://schemas.microsoft.com/office/drawing/2014/main" val="1869541354"/>
                  </a:ext>
                </a:extLst>
              </a:tr>
              <a:tr h="163016">
                <a:tc vMerge="1">
                  <a:txBody>
                    <a:bodyPr/>
                    <a:lstStyle/>
                    <a:p>
                      <a:endParaRPr lang="en-IN"/>
                    </a:p>
                  </a:txBody>
                  <a:tcPr/>
                </a:tc>
                <a:tc>
                  <a:txBody>
                    <a:bodyPr/>
                    <a:lstStyle/>
                    <a:p>
                      <a:pPr algn="l">
                        <a:lnSpc>
                          <a:spcPct val="115000"/>
                        </a:lnSpc>
                        <a:buNone/>
                      </a:pPr>
                      <a:r>
                        <a:rPr lang="en-IN" sz="1400" dirty="0">
                          <a:effectLst/>
                        </a:rPr>
                        <a:t>Availability of parking facility at metro interchanges</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520" marR="67520" marT="0" marB="0" anchor="ctr"/>
                </a:tc>
                <a:extLst>
                  <a:ext uri="{0D108BD9-81ED-4DB2-BD59-A6C34878D82A}">
                    <a16:rowId xmlns:a16="http://schemas.microsoft.com/office/drawing/2014/main" val="1468822057"/>
                  </a:ext>
                </a:extLst>
              </a:tr>
              <a:tr h="163016">
                <a:tc vMerge="1">
                  <a:txBody>
                    <a:bodyPr/>
                    <a:lstStyle/>
                    <a:p>
                      <a:endParaRPr lang="en-IN"/>
                    </a:p>
                  </a:txBody>
                  <a:tcPr/>
                </a:tc>
                <a:tc>
                  <a:txBody>
                    <a:bodyPr/>
                    <a:lstStyle/>
                    <a:p>
                      <a:pPr algn="l">
                        <a:lnSpc>
                          <a:spcPct val="115000"/>
                        </a:lnSpc>
                        <a:buNone/>
                      </a:pPr>
                      <a:r>
                        <a:rPr lang="en-IN" sz="1400" dirty="0">
                          <a:effectLst/>
                        </a:rPr>
                        <a:t>Availability of footpaths &amp; crosswalks</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520" marR="67520" marT="0" marB="0" anchor="ctr"/>
                </a:tc>
                <a:extLst>
                  <a:ext uri="{0D108BD9-81ED-4DB2-BD59-A6C34878D82A}">
                    <a16:rowId xmlns:a16="http://schemas.microsoft.com/office/drawing/2014/main" val="2627059131"/>
                  </a:ext>
                </a:extLst>
              </a:tr>
              <a:tr h="163016">
                <a:tc vMerge="1">
                  <a:txBody>
                    <a:bodyPr/>
                    <a:lstStyle/>
                    <a:p>
                      <a:endParaRPr lang="en-IN"/>
                    </a:p>
                  </a:txBody>
                  <a:tcPr/>
                </a:tc>
                <a:tc>
                  <a:txBody>
                    <a:bodyPr/>
                    <a:lstStyle/>
                    <a:p>
                      <a:pPr algn="l">
                        <a:lnSpc>
                          <a:spcPct val="115000"/>
                        </a:lnSpc>
                        <a:buNone/>
                      </a:pPr>
                      <a:r>
                        <a:rPr lang="en-IN" sz="1400" dirty="0">
                          <a:effectLst/>
                        </a:rPr>
                        <a:t>Signage and Directions</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520" marR="67520" marT="0" marB="0" anchor="ctr"/>
                </a:tc>
                <a:extLst>
                  <a:ext uri="{0D108BD9-81ED-4DB2-BD59-A6C34878D82A}">
                    <a16:rowId xmlns:a16="http://schemas.microsoft.com/office/drawing/2014/main" val="407455743"/>
                  </a:ext>
                </a:extLst>
              </a:tr>
              <a:tr h="163016">
                <a:tc vMerge="1">
                  <a:txBody>
                    <a:bodyPr/>
                    <a:lstStyle/>
                    <a:p>
                      <a:endParaRPr lang="en-IN"/>
                    </a:p>
                  </a:txBody>
                  <a:tcPr/>
                </a:tc>
                <a:tc>
                  <a:txBody>
                    <a:bodyPr/>
                    <a:lstStyle/>
                    <a:p>
                      <a:pPr algn="l">
                        <a:lnSpc>
                          <a:spcPct val="115000"/>
                        </a:lnSpc>
                        <a:buNone/>
                      </a:pPr>
                      <a:r>
                        <a:rPr lang="en-IN" sz="1400" dirty="0">
                          <a:effectLst/>
                        </a:rPr>
                        <a:t>Passenger Information System (App/ announcements/screen)</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520" marR="67520" marT="0" marB="0" anchor="ctr"/>
                </a:tc>
                <a:extLst>
                  <a:ext uri="{0D108BD9-81ED-4DB2-BD59-A6C34878D82A}">
                    <a16:rowId xmlns:a16="http://schemas.microsoft.com/office/drawing/2014/main" val="3534806973"/>
                  </a:ext>
                </a:extLst>
              </a:tr>
              <a:tr h="163016">
                <a:tc rowSpan="7">
                  <a:txBody>
                    <a:bodyPr/>
                    <a:lstStyle/>
                    <a:p>
                      <a:pPr algn="l">
                        <a:lnSpc>
                          <a:spcPct val="115000"/>
                        </a:lnSpc>
                        <a:buNone/>
                      </a:pPr>
                      <a:r>
                        <a:rPr lang="en-US" sz="1400" dirty="0">
                          <a:effectLst/>
                        </a:rPr>
                        <a:t>Perceived Safety &amp; Reliability (F2)</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520" marR="67520" marT="0" marB="0" anchor="ctr"/>
                </a:tc>
                <a:tc>
                  <a:txBody>
                    <a:bodyPr/>
                    <a:lstStyle/>
                    <a:p>
                      <a:pPr algn="l">
                        <a:lnSpc>
                          <a:spcPct val="115000"/>
                        </a:lnSpc>
                        <a:buNone/>
                      </a:pPr>
                      <a:r>
                        <a:rPr lang="en-IN" sz="1400" dirty="0">
                          <a:effectLst/>
                        </a:rPr>
                        <a:t>Safety in stations/stops</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520" marR="67520" marT="0" marB="0" anchor="ctr"/>
                </a:tc>
                <a:extLst>
                  <a:ext uri="{0D108BD9-81ED-4DB2-BD59-A6C34878D82A}">
                    <a16:rowId xmlns:a16="http://schemas.microsoft.com/office/drawing/2014/main" val="3343890906"/>
                  </a:ext>
                </a:extLst>
              </a:tr>
              <a:tr h="163016">
                <a:tc vMerge="1">
                  <a:txBody>
                    <a:bodyPr/>
                    <a:lstStyle/>
                    <a:p>
                      <a:endParaRPr lang="en-IN"/>
                    </a:p>
                  </a:txBody>
                  <a:tcPr/>
                </a:tc>
                <a:tc>
                  <a:txBody>
                    <a:bodyPr/>
                    <a:lstStyle/>
                    <a:p>
                      <a:pPr algn="l">
                        <a:lnSpc>
                          <a:spcPct val="115000"/>
                        </a:lnSpc>
                        <a:buNone/>
                      </a:pPr>
                      <a:r>
                        <a:rPr lang="en-IN" sz="1400" dirty="0">
                          <a:effectLst/>
                        </a:rPr>
                        <a:t>Safety in Public Transport (Buses/Metro)</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520" marR="67520" marT="0" marB="0" anchor="ctr"/>
                </a:tc>
                <a:extLst>
                  <a:ext uri="{0D108BD9-81ED-4DB2-BD59-A6C34878D82A}">
                    <a16:rowId xmlns:a16="http://schemas.microsoft.com/office/drawing/2014/main" val="3021784617"/>
                  </a:ext>
                </a:extLst>
              </a:tr>
              <a:tr h="337067">
                <a:tc vMerge="1">
                  <a:txBody>
                    <a:bodyPr/>
                    <a:lstStyle/>
                    <a:p>
                      <a:endParaRPr lang="en-IN"/>
                    </a:p>
                  </a:txBody>
                  <a:tcPr/>
                </a:tc>
                <a:tc>
                  <a:txBody>
                    <a:bodyPr/>
                    <a:lstStyle/>
                    <a:p>
                      <a:pPr algn="l">
                        <a:lnSpc>
                          <a:spcPct val="115000"/>
                        </a:lnSpc>
                        <a:buNone/>
                      </a:pPr>
                      <a:r>
                        <a:rPr lang="en-US" sz="1400" dirty="0">
                          <a:effectLst/>
                        </a:rPr>
                        <a:t>Visual Communication through vulnerable language (information available in the regional language)</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520" marR="67520" marT="0" marB="0" anchor="ctr"/>
                </a:tc>
                <a:extLst>
                  <a:ext uri="{0D108BD9-81ED-4DB2-BD59-A6C34878D82A}">
                    <a16:rowId xmlns:a16="http://schemas.microsoft.com/office/drawing/2014/main" val="3936942321"/>
                  </a:ext>
                </a:extLst>
              </a:tr>
              <a:tr h="163016">
                <a:tc vMerge="1">
                  <a:txBody>
                    <a:bodyPr/>
                    <a:lstStyle/>
                    <a:p>
                      <a:endParaRPr lang="en-IN"/>
                    </a:p>
                  </a:txBody>
                  <a:tcPr/>
                </a:tc>
                <a:tc>
                  <a:txBody>
                    <a:bodyPr/>
                    <a:lstStyle/>
                    <a:p>
                      <a:pPr algn="l">
                        <a:lnSpc>
                          <a:spcPct val="115000"/>
                        </a:lnSpc>
                        <a:buNone/>
                      </a:pPr>
                      <a:r>
                        <a:rPr lang="en-IN" sz="1400" dirty="0">
                          <a:effectLst/>
                        </a:rPr>
                        <a:t>Overcrowding</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520" marR="67520" marT="0" marB="0" anchor="ctr"/>
                </a:tc>
                <a:extLst>
                  <a:ext uri="{0D108BD9-81ED-4DB2-BD59-A6C34878D82A}">
                    <a16:rowId xmlns:a16="http://schemas.microsoft.com/office/drawing/2014/main" val="1302222047"/>
                  </a:ext>
                </a:extLst>
              </a:tr>
              <a:tr h="163016">
                <a:tc vMerge="1">
                  <a:txBody>
                    <a:bodyPr/>
                    <a:lstStyle/>
                    <a:p>
                      <a:endParaRPr lang="en-IN"/>
                    </a:p>
                  </a:txBody>
                  <a:tcPr/>
                </a:tc>
                <a:tc>
                  <a:txBody>
                    <a:bodyPr/>
                    <a:lstStyle/>
                    <a:p>
                      <a:pPr algn="l">
                        <a:lnSpc>
                          <a:spcPct val="115000"/>
                        </a:lnSpc>
                        <a:buNone/>
                      </a:pPr>
                      <a:r>
                        <a:rPr lang="en-IN" sz="1400" dirty="0" err="1">
                          <a:effectLst/>
                        </a:rPr>
                        <a:t>Behavior</a:t>
                      </a:r>
                      <a:r>
                        <a:rPr lang="en-IN" sz="1400" dirty="0">
                          <a:effectLst/>
                        </a:rPr>
                        <a:t> of staff</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520" marR="67520" marT="0" marB="0" anchor="ctr"/>
                </a:tc>
                <a:extLst>
                  <a:ext uri="{0D108BD9-81ED-4DB2-BD59-A6C34878D82A}">
                    <a16:rowId xmlns:a16="http://schemas.microsoft.com/office/drawing/2014/main" val="4129264877"/>
                  </a:ext>
                </a:extLst>
              </a:tr>
              <a:tr h="163016">
                <a:tc vMerge="1">
                  <a:txBody>
                    <a:bodyPr/>
                    <a:lstStyle/>
                    <a:p>
                      <a:endParaRPr lang="en-IN"/>
                    </a:p>
                  </a:txBody>
                  <a:tcPr/>
                </a:tc>
                <a:tc>
                  <a:txBody>
                    <a:bodyPr/>
                    <a:lstStyle/>
                    <a:p>
                      <a:pPr algn="l">
                        <a:lnSpc>
                          <a:spcPct val="115000"/>
                        </a:lnSpc>
                        <a:buNone/>
                      </a:pPr>
                      <a:r>
                        <a:rPr lang="en-IN" sz="1400" dirty="0">
                          <a:effectLst/>
                        </a:rPr>
                        <a:t>Punctuality of Public Transport</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520" marR="67520" marT="0" marB="0" anchor="ctr"/>
                </a:tc>
                <a:extLst>
                  <a:ext uri="{0D108BD9-81ED-4DB2-BD59-A6C34878D82A}">
                    <a16:rowId xmlns:a16="http://schemas.microsoft.com/office/drawing/2014/main" val="1676351930"/>
                  </a:ext>
                </a:extLst>
              </a:tr>
              <a:tr h="163016">
                <a:tc vMerge="1">
                  <a:txBody>
                    <a:bodyPr/>
                    <a:lstStyle/>
                    <a:p>
                      <a:endParaRPr lang="en-IN"/>
                    </a:p>
                  </a:txBody>
                  <a:tcPr/>
                </a:tc>
                <a:tc>
                  <a:txBody>
                    <a:bodyPr/>
                    <a:lstStyle/>
                    <a:p>
                      <a:pPr algn="l">
                        <a:lnSpc>
                          <a:spcPct val="115000"/>
                        </a:lnSpc>
                        <a:buNone/>
                      </a:pPr>
                      <a:r>
                        <a:rPr lang="en-IN" sz="1400" dirty="0">
                          <a:effectLst/>
                        </a:rPr>
                        <a:t>Safety in crossing roads</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520" marR="67520" marT="0" marB="0" anchor="ctr"/>
                </a:tc>
                <a:extLst>
                  <a:ext uri="{0D108BD9-81ED-4DB2-BD59-A6C34878D82A}">
                    <a16:rowId xmlns:a16="http://schemas.microsoft.com/office/drawing/2014/main" val="2719713065"/>
                  </a:ext>
                </a:extLst>
              </a:tr>
              <a:tr h="163016">
                <a:tc rowSpan="4">
                  <a:txBody>
                    <a:bodyPr/>
                    <a:lstStyle/>
                    <a:p>
                      <a:pPr algn="l">
                        <a:lnSpc>
                          <a:spcPct val="115000"/>
                        </a:lnSpc>
                        <a:buNone/>
                      </a:pPr>
                      <a:r>
                        <a:rPr lang="en-US" sz="1400" dirty="0">
                          <a:effectLst/>
                        </a:rPr>
                        <a:t>User Inclusivity &amp; Travel Experience (F3)</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520" marR="67520" marT="0" marB="0" anchor="ctr"/>
                </a:tc>
                <a:tc>
                  <a:txBody>
                    <a:bodyPr/>
                    <a:lstStyle/>
                    <a:p>
                      <a:pPr algn="l">
                        <a:lnSpc>
                          <a:spcPct val="115000"/>
                        </a:lnSpc>
                        <a:buNone/>
                      </a:pPr>
                      <a:r>
                        <a:rPr lang="en-IN" sz="1400">
                          <a:effectLst/>
                        </a:rPr>
                        <a:t>Ease in Payment </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520" marR="67520" marT="0" marB="0" anchor="ctr"/>
                </a:tc>
                <a:extLst>
                  <a:ext uri="{0D108BD9-81ED-4DB2-BD59-A6C34878D82A}">
                    <a16:rowId xmlns:a16="http://schemas.microsoft.com/office/drawing/2014/main" val="5263200"/>
                  </a:ext>
                </a:extLst>
              </a:tr>
              <a:tr h="163016">
                <a:tc vMerge="1">
                  <a:txBody>
                    <a:bodyPr/>
                    <a:lstStyle/>
                    <a:p>
                      <a:endParaRPr lang="en-IN"/>
                    </a:p>
                  </a:txBody>
                  <a:tcPr/>
                </a:tc>
                <a:tc>
                  <a:txBody>
                    <a:bodyPr/>
                    <a:lstStyle/>
                    <a:p>
                      <a:pPr algn="l">
                        <a:lnSpc>
                          <a:spcPct val="115000"/>
                        </a:lnSpc>
                        <a:buNone/>
                      </a:pPr>
                      <a:r>
                        <a:rPr lang="en-IN" sz="1400">
                          <a:effectLst/>
                        </a:rPr>
                        <a:t>Ease of access to all age groups and gender </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520" marR="67520" marT="0" marB="0" anchor="ctr"/>
                </a:tc>
                <a:extLst>
                  <a:ext uri="{0D108BD9-81ED-4DB2-BD59-A6C34878D82A}">
                    <a16:rowId xmlns:a16="http://schemas.microsoft.com/office/drawing/2014/main" val="595650351"/>
                  </a:ext>
                </a:extLst>
              </a:tr>
              <a:tr h="163016">
                <a:tc vMerge="1">
                  <a:txBody>
                    <a:bodyPr/>
                    <a:lstStyle/>
                    <a:p>
                      <a:endParaRPr lang="en-IN"/>
                    </a:p>
                  </a:txBody>
                  <a:tcPr/>
                </a:tc>
                <a:tc>
                  <a:txBody>
                    <a:bodyPr/>
                    <a:lstStyle/>
                    <a:p>
                      <a:pPr algn="l">
                        <a:lnSpc>
                          <a:spcPct val="115000"/>
                        </a:lnSpc>
                        <a:buNone/>
                      </a:pPr>
                      <a:r>
                        <a:rPr lang="en-IN" sz="1400">
                          <a:effectLst/>
                        </a:rPr>
                        <a:t>Comfort in Public Transport</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520" marR="67520" marT="0" marB="0" anchor="ctr"/>
                </a:tc>
                <a:extLst>
                  <a:ext uri="{0D108BD9-81ED-4DB2-BD59-A6C34878D82A}">
                    <a16:rowId xmlns:a16="http://schemas.microsoft.com/office/drawing/2014/main" val="1966090227"/>
                  </a:ext>
                </a:extLst>
              </a:tr>
              <a:tr h="163016">
                <a:tc vMerge="1">
                  <a:txBody>
                    <a:bodyPr/>
                    <a:lstStyle/>
                    <a:p>
                      <a:endParaRPr lang="en-IN"/>
                    </a:p>
                  </a:txBody>
                  <a:tcPr/>
                </a:tc>
                <a:tc>
                  <a:txBody>
                    <a:bodyPr/>
                    <a:lstStyle/>
                    <a:p>
                      <a:pPr algn="l">
                        <a:lnSpc>
                          <a:spcPct val="115000"/>
                        </a:lnSpc>
                        <a:buNone/>
                      </a:pPr>
                      <a:r>
                        <a:rPr lang="en-IN" sz="1400" dirty="0">
                          <a:effectLst/>
                        </a:rPr>
                        <a:t>Cleanliness in Public Transport (Buses/Metro)</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520" marR="67520" marT="0" marB="0" anchor="ctr"/>
                </a:tc>
                <a:extLst>
                  <a:ext uri="{0D108BD9-81ED-4DB2-BD59-A6C34878D82A}">
                    <a16:rowId xmlns:a16="http://schemas.microsoft.com/office/drawing/2014/main" val="1226787438"/>
                  </a:ext>
                </a:extLst>
              </a:tr>
            </a:tbl>
          </a:graphicData>
        </a:graphic>
      </p:graphicFrame>
      <p:sp>
        <p:nvSpPr>
          <p:cNvPr id="51" name="Rectangle 50">
            <a:extLst>
              <a:ext uri="{FF2B5EF4-FFF2-40B4-BE49-F238E27FC236}">
                <a16:creationId xmlns:a16="http://schemas.microsoft.com/office/drawing/2014/main" id="{17ADED24-921E-9F27-296F-5E6C949CA446}"/>
              </a:ext>
            </a:extLst>
          </p:cNvPr>
          <p:cNvSpPr/>
          <p:nvPr/>
        </p:nvSpPr>
        <p:spPr>
          <a:xfrm>
            <a:off x="6172694" y="1165686"/>
            <a:ext cx="5978918" cy="5219474"/>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err="1"/>
          </a:p>
        </p:txBody>
      </p:sp>
      <p:sp>
        <p:nvSpPr>
          <p:cNvPr id="52" name="Rectangle 51">
            <a:extLst>
              <a:ext uri="{FF2B5EF4-FFF2-40B4-BE49-F238E27FC236}">
                <a16:creationId xmlns:a16="http://schemas.microsoft.com/office/drawing/2014/main" id="{D6396FF4-178F-2A5F-69DC-02A99DE909DA}"/>
              </a:ext>
            </a:extLst>
          </p:cNvPr>
          <p:cNvSpPr/>
          <p:nvPr/>
        </p:nvSpPr>
        <p:spPr>
          <a:xfrm>
            <a:off x="6172694" y="1157327"/>
            <a:ext cx="5898383" cy="395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Factors resulting from EFA</a:t>
            </a:r>
            <a:endParaRPr lang="en-US" sz="1800" dirty="0">
              <a:solidFill>
                <a:schemeClr val="tx1"/>
              </a:solidFill>
            </a:endParaRPr>
          </a:p>
        </p:txBody>
      </p:sp>
    </p:spTree>
    <p:extLst>
      <p:ext uri="{BB962C8B-B14F-4D97-AF65-F5344CB8AC3E}">
        <p14:creationId xmlns:p14="http://schemas.microsoft.com/office/powerpoint/2010/main" val="362174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8"/>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0"/>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4"/>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40"/>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36"/>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1" grpId="0" animBg="1"/>
      <p:bldP spid="12" grpId="0" animBg="1"/>
      <p:bldP spid="15" grpId="0" animBg="1"/>
      <p:bldP spid="16" grpId="0" animBg="1"/>
      <p:bldP spid="18" grpId="0"/>
      <p:bldP spid="19" grpId="0" animBg="1"/>
      <p:bldP spid="29" grpId="0" animBg="1"/>
      <p:bldP spid="31" grpId="0" animBg="1"/>
      <p:bldP spid="32" grpId="0" animBg="1"/>
      <p:bldP spid="33" grpId="0"/>
      <p:bldP spid="35" grpId="0" animBg="1"/>
      <p:bldP spid="37" grpId="0" animBg="1"/>
      <p:bldP spid="38" grpId="0" animBg="1"/>
      <p:bldP spid="39" grpId="0" animBg="1"/>
      <p:bldP spid="41" grpId="0"/>
      <p:bldP spid="43" grpId="0" animBg="1"/>
      <p:bldP spid="44" grpId="0"/>
      <p:bldP spid="45" grpId="0" animBg="1"/>
      <p:bldP spid="46" grpId="0" animBg="1"/>
      <p:bldP spid="48" grpId="0" animBg="1"/>
      <p:bldP spid="49" grpId="0"/>
      <p:bldP spid="51" grpId="0" animBg="1"/>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DD640-7FDF-BC9B-86FC-A89402718B5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BA77F9-25E3-8E20-0933-4757A261FD7A}"/>
              </a:ext>
            </a:extLst>
          </p:cNvPr>
          <p:cNvSpPr>
            <a:spLocks noGrp="1"/>
          </p:cNvSpPr>
          <p:nvPr>
            <p:ph type="sldNum" sz="quarter" idx="7"/>
          </p:nvPr>
        </p:nvSpPr>
        <p:spPr/>
        <p:txBody>
          <a:bodyPr/>
          <a:lstStyle/>
          <a:p>
            <a:pPr marL="38100" marR="0" lvl="0" indent="0" algn="l" defTabSz="914400" rtl="0" eaLnBrk="1" fontAlgn="auto" latinLnBrk="0" hangingPunct="1">
              <a:lnSpc>
                <a:spcPts val="1435"/>
              </a:lnSpc>
              <a:spcBef>
                <a:spcPts val="0"/>
              </a:spcBef>
              <a:spcAft>
                <a:spcPts val="0"/>
              </a:spcAft>
              <a:buClrTx/>
              <a:buSzTx/>
              <a:buFontTx/>
              <a:buNone/>
              <a:tabLst/>
              <a:defRPr/>
            </a:pPr>
            <a:fld id="{81D60167-4931-47E6-BA6A-407CBD079E47}" type="slidenum">
              <a:rPr kumimoji="0" lang="en-IN" sz="1400" b="1" i="0" u="none" strike="noStrike" kern="1200" cap="none" spc="0" normalizeH="0" baseline="0" noProof="0" smtClean="0">
                <a:ln>
                  <a:noFill/>
                </a:ln>
                <a:solidFill>
                  <a:prstClr val="white"/>
                </a:solidFill>
                <a:effectLst/>
                <a:uLnTx/>
                <a:uFillTx/>
                <a:latin typeface="Calibri"/>
                <a:ea typeface="+mn-ea"/>
                <a:cs typeface="Calibri"/>
              </a:rPr>
              <a:pPr marL="38100" marR="0" lvl="0" indent="0" algn="l" defTabSz="914400" rtl="0" eaLnBrk="1" fontAlgn="auto" latinLnBrk="0" hangingPunct="1">
                <a:lnSpc>
                  <a:spcPts val="1435"/>
                </a:lnSpc>
                <a:spcBef>
                  <a:spcPts val="0"/>
                </a:spcBef>
                <a:spcAft>
                  <a:spcPts val="0"/>
                </a:spcAft>
                <a:buClrTx/>
                <a:buSzTx/>
                <a:buFontTx/>
                <a:buNone/>
                <a:tabLst/>
                <a:defRPr/>
              </a:pPr>
              <a:t>13</a:t>
            </a:fld>
            <a:endParaRPr kumimoji="0" lang="en-IN" sz="1400" b="1" i="0" u="none" strike="noStrike" kern="1200" cap="none" spc="0" normalizeH="0" baseline="0" noProof="0" dirty="0">
              <a:ln>
                <a:noFill/>
              </a:ln>
              <a:solidFill>
                <a:prstClr val="white"/>
              </a:solidFill>
              <a:effectLst/>
              <a:uLnTx/>
              <a:uFillTx/>
              <a:latin typeface="Calibri"/>
              <a:ea typeface="+mn-ea"/>
              <a:cs typeface="Calibri"/>
            </a:endParaRPr>
          </a:p>
        </p:txBody>
      </p:sp>
      <p:sp>
        <p:nvSpPr>
          <p:cNvPr id="4" name="Title 1">
            <a:extLst>
              <a:ext uri="{FF2B5EF4-FFF2-40B4-BE49-F238E27FC236}">
                <a16:creationId xmlns:a16="http://schemas.microsoft.com/office/drawing/2014/main" id="{A9F4C03A-4515-9C01-96D5-2DF1A9C219D1}"/>
              </a:ext>
            </a:extLst>
          </p:cNvPr>
          <p:cNvSpPr txBox="1">
            <a:spLocks/>
          </p:cNvSpPr>
          <p:nvPr/>
        </p:nvSpPr>
        <p:spPr>
          <a:xfrm>
            <a:off x="184764" y="386324"/>
            <a:ext cx="7892436" cy="430887"/>
          </a:xfrm>
          <a:prstGeom prst="rect">
            <a:avLst/>
          </a:prstGeom>
        </p:spPr>
        <p:txBody>
          <a:bodyPr wrap="square" lIns="0" tIns="0" rIns="0" bIns="0">
            <a:spAutoFit/>
          </a:bodyPr>
          <a:lstStyle>
            <a:lvl1pPr>
              <a:defRPr sz="3600" b="1" i="0">
                <a:solidFill>
                  <a:srgbClr val="6F2F9F"/>
                </a:solidFill>
                <a:latin typeface="Calibri"/>
                <a:ea typeface="+mj-ea"/>
                <a:cs typeface="Calibri"/>
              </a:defRPr>
            </a:lvl1pPr>
          </a:lstStyle>
          <a:p>
            <a:pPr lvl="0">
              <a:defRPr/>
            </a:pPr>
            <a:r>
              <a:rPr lang="en-IN" sz="2800" kern="0" dirty="0">
                <a:solidFill>
                  <a:srgbClr val="002060"/>
                </a:solidFill>
              </a:rPr>
              <a:t>Structural Equation Modelling</a:t>
            </a:r>
          </a:p>
        </p:txBody>
      </p:sp>
      <p:sp>
        <p:nvSpPr>
          <p:cNvPr id="44" name="Content Placeholder 2">
            <a:extLst>
              <a:ext uri="{FF2B5EF4-FFF2-40B4-BE49-F238E27FC236}">
                <a16:creationId xmlns:a16="http://schemas.microsoft.com/office/drawing/2014/main" id="{FB21A01F-A841-E02D-EF7B-2084743072F1}"/>
              </a:ext>
            </a:extLst>
          </p:cNvPr>
          <p:cNvSpPr txBox="1">
            <a:spLocks/>
          </p:cNvSpPr>
          <p:nvPr/>
        </p:nvSpPr>
        <p:spPr>
          <a:xfrm>
            <a:off x="10990957" y="6251520"/>
            <a:ext cx="2039094" cy="251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i="1" dirty="0"/>
              <a:t>Source: SmartPLS4.0.</a:t>
            </a:r>
          </a:p>
        </p:txBody>
      </p:sp>
      <p:sp>
        <p:nvSpPr>
          <p:cNvPr id="45" name="Rectangle 44">
            <a:extLst>
              <a:ext uri="{FF2B5EF4-FFF2-40B4-BE49-F238E27FC236}">
                <a16:creationId xmlns:a16="http://schemas.microsoft.com/office/drawing/2014/main" id="{04536D37-D3A2-5309-9183-680414FB750B}"/>
              </a:ext>
            </a:extLst>
          </p:cNvPr>
          <p:cNvSpPr/>
          <p:nvPr/>
        </p:nvSpPr>
        <p:spPr>
          <a:xfrm>
            <a:off x="3179426" y="1086049"/>
            <a:ext cx="5800006" cy="395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Measurement Model</a:t>
            </a:r>
            <a:endParaRPr lang="en-US" sz="1800" dirty="0">
              <a:solidFill>
                <a:schemeClr val="tx1"/>
              </a:solidFill>
            </a:endParaRPr>
          </a:p>
        </p:txBody>
      </p:sp>
      <p:sp>
        <p:nvSpPr>
          <p:cNvPr id="46" name="Content Placeholder 1">
            <a:extLst>
              <a:ext uri="{FF2B5EF4-FFF2-40B4-BE49-F238E27FC236}">
                <a16:creationId xmlns:a16="http://schemas.microsoft.com/office/drawing/2014/main" id="{D2D64DF5-BAC8-85B0-42A9-131213B0FEB0}"/>
              </a:ext>
            </a:extLst>
          </p:cNvPr>
          <p:cNvSpPr txBox="1">
            <a:spLocks/>
          </p:cNvSpPr>
          <p:nvPr/>
        </p:nvSpPr>
        <p:spPr>
          <a:xfrm>
            <a:off x="189756" y="1481308"/>
            <a:ext cx="11809312" cy="928944"/>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n-US" kern="0" dirty="0">
                <a:solidFill>
                  <a:sysClr val="windowText" lastClr="000000"/>
                </a:solidFill>
              </a:rPr>
              <a:t>The type of SEM method used for the analysis is </a:t>
            </a:r>
            <a:r>
              <a:rPr lang="en-US" b="1" kern="0" dirty="0">
                <a:solidFill>
                  <a:sysClr val="windowText" lastClr="000000"/>
                </a:solidFill>
              </a:rPr>
              <a:t>PLS-SEM</a:t>
            </a:r>
            <a:r>
              <a:rPr lang="en-US" kern="0" dirty="0">
                <a:solidFill>
                  <a:sysClr val="windowText" lastClr="000000"/>
                </a:solidFill>
              </a:rPr>
              <a:t>, where the </a:t>
            </a:r>
            <a:r>
              <a:rPr lang="en-US" b="1" kern="0" dirty="0">
                <a:solidFill>
                  <a:sysClr val="windowText" lastClr="000000"/>
                </a:solidFill>
              </a:rPr>
              <a:t>Partial Least Squares (PLS) </a:t>
            </a:r>
            <a:r>
              <a:rPr lang="en-US" kern="0" dirty="0">
                <a:solidFill>
                  <a:sysClr val="windowText" lastClr="000000"/>
                </a:solidFill>
              </a:rPr>
              <a:t>method is used.</a:t>
            </a:r>
          </a:p>
          <a:p>
            <a:pPr algn="just"/>
            <a:r>
              <a:rPr lang="en-US" kern="0" dirty="0">
                <a:solidFill>
                  <a:sysClr val="windowText" lastClr="000000"/>
                </a:solidFill>
              </a:rPr>
              <a:t>PLS-SEM estimates partial model structures by combining </a:t>
            </a:r>
            <a:r>
              <a:rPr lang="en-US" b="1" kern="0" dirty="0">
                <a:solidFill>
                  <a:sysClr val="windowText" lastClr="000000"/>
                </a:solidFill>
              </a:rPr>
              <a:t>Principal Components Analysis </a:t>
            </a:r>
            <a:r>
              <a:rPr lang="en-US" kern="0" dirty="0">
                <a:solidFill>
                  <a:sysClr val="windowText" lastClr="000000"/>
                </a:solidFill>
              </a:rPr>
              <a:t>with ordinary least squares regressions.</a:t>
            </a:r>
          </a:p>
        </p:txBody>
      </p:sp>
      <p:sp>
        <p:nvSpPr>
          <p:cNvPr id="47" name="Content Placeholder 2">
            <a:extLst>
              <a:ext uri="{FF2B5EF4-FFF2-40B4-BE49-F238E27FC236}">
                <a16:creationId xmlns:a16="http://schemas.microsoft.com/office/drawing/2014/main" id="{926B8A4A-786E-4C10-5D48-F019CBD19B88}"/>
              </a:ext>
            </a:extLst>
          </p:cNvPr>
          <p:cNvSpPr txBox="1">
            <a:spLocks/>
          </p:cNvSpPr>
          <p:nvPr/>
        </p:nvSpPr>
        <p:spPr>
          <a:xfrm>
            <a:off x="7166283" y="5954677"/>
            <a:ext cx="2060662" cy="251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i="1" dirty="0"/>
              <a:t>Model with final attributes</a:t>
            </a:r>
          </a:p>
        </p:txBody>
      </p:sp>
      <p:pic>
        <p:nvPicPr>
          <p:cNvPr id="48" name="Picture 47" descr="A diagram of a network&#10;&#10;AI-generated content may be incorrect.">
            <a:extLst>
              <a:ext uri="{FF2B5EF4-FFF2-40B4-BE49-F238E27FC236}">
                <a16:creationId xmlns:a16="http://schemas.microsoft.com/office/drawing/2014/main" id="{411ADD0F-BA20-ADED-A866-DD78F243D54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9353" y="2439825"/>
            <a:ext cx="7794523" cy="3344581"/>
          </a:xfrm>
          <a:prstGeom prst="rect">
            <a:avLst/>
          </a:prstGeom>
          <a:noFill/>
          <a:ln>
            <a:noFill/>
          </a:ln>
        </p:spPr>
      </p:pic>
      <p:graphicFrame>
        <p:nvGraphicFramePr>
          <p:cNvPr id="49" name="Table 48">
            <a:extLst>
              <a:ext uri="{FF2B5EF4-FFF2-40B4-BE49-F238E27FC236}">
                <a16:creationId xmlns:a16="http://schemas.microsoft.com/office/drawing/2014/main" id="{8B53EF46-A7D3-C7BF-6790-1CF793A3C6A3}"/>
              </a:ext>
            </a:extLst>
          </p:cNvPr>
          <p:cNvGraphicFramePr>
            <a:graphicFrameLocks noGrp="1"/>
          </p:cNvGraphicFramePr>
          <p:nvPr>
            <p:extLst>
              <p:ext uri="{D42A27DB-BD31-4B8C-83A1-F6EECF244321}">
                <p14:modId xmlns:p14="http://schemas.microsoft.com/office/powerpoint/2010/main" val="1533657570"/>
              </p:ext>
            </p:extLst>
          </p:nvPr>
        </p:nvGraphicFramePr>
        <p:xfrm>
          <a:off x="333773" y="3235840"/>
          <a:ext cx="3528391" cy="2372360"/>
        </p:xfrm>
        <a:graphic>
          <a:graphicData uri="http://schemas.openxmlformats.org/drawingml/2006/table">
            <a:tbl>
              <a:tblPr firstRow="1" bandRow="1">
                <a:tableStyleId>{3B4B98B0-60AC-42C2-AFA5-B58CD77FA1E5}</a:tableStyleId>
              </a:tblPr>
              <a:tblGrid>
                <a:gridCol w="3528391">
                  <a:extLst>
                    <a:ext uri="{9D8B030D-6E8A-4147-A177-3AD203B41FA5}">
                      <a16:colId xmlns:a16="http://schemas.microsoft.com/office/drawing/2014/main" val="2071852459"/>
                    </a:ext>
                  </a:extLst>
                </a:gridCol>
              </a:tblGrid>
              <a:tr h="370840">
                <a:tc>
                  <a:txBody>
                    <a:bodyPr/>
                    <a:lstStyle/>
                    <a:p>
                      <a:pPr algn="ctr"/>
                      <a:r>
                        <a:rPr lang="en-IN" sz="1400" b="0" dirty="0"/>
                        <a:t>Language Barrier </a:t>
                      </a:r>
                    </a:p>
                  </a:txBody>
                  <a:tcPr/>
                </a:tc>
                <a:extLst>
                  <a:ext uri="{0D108BD9-81ED-4DB2-BD59-A6C34878D82A}">
                    <a16:rowId xmlns:a16="http://schemas.microsoft.com/office/drawing/2014/main" val="603054333"/>
                  </a:ext>
                </a:extLst>
              </a:tr>
              <a:tr h="370840">
                <a:tc>
                  <a:txBody>
                    <a:bodyPr/>
                    <a:lstStyle/>
                    <a:p>
                      <a:pPr algn="ctr"/>
                      <a:r>
                        <a:rPr lang="en-IN" sz="1400" dirty="0"/>
                        <a:t>Signage &amp; Directions</a:t>
                      </a:r>
                    </a:p>
                  </a:txBody>
                  <a:tcPr/>
                </a:tc>
                <a:extLst>
                  <a:ext uri="{0D108BD9-81ED-4DB2-BD59-A6C34878D82A}">
                    <a16:rowId xmlns:a16="http://schemas.microsoft.com/office/drawing/2014/main" val="2531785973"/>
                  </a:ext>
                </a:extLst>
              </a:tr>
              <a:tr h="370840">
                <a:tc>
                  <a:txBody>
                    <a:bodyPr/>
                    <a:lstStyle/>
                    <a:p>
                      <a:pPr algn="ctr"/>
                      <a:r>
                        <a:rPr lang="en-IN" sz="1400" dirty="0"/>
                        <a:t>Overcrowding </a:t>
                      </a:r>
                    </a:p>
                  </a:txBody>
                  <a:tcPr/>
                </a:tc>
                <a:extLst>
                  <a:ext uri="{0D108BD9-81ED-4DB2-BD59-A6C34878D82A}">
                    <a16:rowId xmlns:a16="http://schemas.microsoft.com/office/drawing/2014/main" val="1636878151"/>
                  </a:ext>
                </a:extLst>
              </a:tr>
              <a:tr h="370840">
                <a:tc>
                  <a:txBody>
                    <a:bodyPr/>
                    <a:lstStyle/>
                    <a:p>
                      <a:pPr algn="ctr"/>
                      <a:r>
                        <a:rPr lang="en-IN" sz="1400" dirty="0"/>
                        <a:t>Availability of parking facilities </a:t>
                      </a:r>
                    </a:p>
                  </a:txBody>
                  <a:tcPr/>
                </a:tc>
                <a:extLst>
                  <a:ext uri="{0D108BD9-81ED-4DB2-BD59-A6C34878D82A}">
                    <a16:rowId xmlns:a16="http://schemas.microsoft.com/office/drawing/2014/main" val="1531525732"/>
                  </a:ext>
                </a:extLst>
              </a:tr>
              <a:tr h="370840">
                <a:tc>
                  <a:txBody>
                    <a:bodyPr/>
                    <a:lstStyle/>
                    <a:p>
                      <a:pPr algn="ctr"/>
                      <a:r>
                        <a:rPr lang="en-IN" sz="1400" dirty="0"/>
                        <a:t>Availability of Connecting transit at interchange</a:t>
                      </a:r>
                    </a:p>
                  </a:txBody>
                  <a:tcPr/>
                </a:tc>
                <a:extLst>
                  <a:ext uri="{0D108BD9-81ED-4DB2-BD59-A6C34878D82A}">
                    <a16:rowId xmlns:a16="http://schemas.microsoft.com/office/drawing/2014/main" val="3003980190"/>
                  </a:ext>
                </a:extLst>
              </a:tr>
              <a:tr h="370840">
                <a:tc>
                  <a:txBody>
                    <a:bodyPr/>
                    <a:lstStyle/>
                    <a:p>
                      <a:pPr algn="ctr"/>
                      <a:r>
                        <a:rPr lang="en-IN" sz="1400" dirty="0"/>
                        <a:t>Integration with other Modes </a:t>
                      </a:r>
                    </a:p>
                  </a:txBody>
                  <a:tcPr/>
                </a:tc>
                <a:extLst>
                  <a:ext uri="{0D108BD9-81ED-4DB2-BD59-A6C34878D82A}">
                    <a16:rowId xmlns:a16="http://schemas.microsoft.com/office/drawing/2014/main" val="999399396"/>
                  </a:ext>
                </a:extLst>
              </a:tr>
            </a:tbl>
          </a:graphicData>
        </a:graphic>
      </p:graphicFrame>
      <p:sp>
        <p:nvSpPr>
          <p:cNvPr id="50" name="Rectangle 49">
            <a:extLst>
              <a:ext uri="{FF2B5EF4-FFF2-40B4-BE49-F238E27FC236}">
                <a16:creationId xmlns:a16="http://schemas.microsoft.com/office/drawing/2014/main" id="{F9A9D60A-35FC-AA52-B88D-7BACFC9CFD1F}"/>
              </a:ext>
            </a:extLst>
          </p:cNvPr>
          <p:cNvSpPr/>
          <p:nvPr/>
        </p:nvSpPr>
        <p:spPr>
          <a:xfrm>
            <a:off x="261764" y="3169963"/>
            <a:ext cx="3664330" cy="14578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err="1"/>
          </a:p>
        </p:txBody>
      </p:sp>
      <p:sp>
        <p:nvSpPr>
          <p:cNvPr id="51" name="Oval 50">
            <a:extLst>
              <a:ext uri="{FF2B5EF4-FFF2-40B4-BE49-F238E27FC236}">
                <a16:creationId xmlns:a16="http://schemas.microsoft.com/office/drawing/2014/main" id="{349A2429-AB91-20C2-F257-55FFA3970E17}"/>
              </a:ext>
            </a:extLst>
          </p:cNvPr>
          <p:cNvSpPr/>
          <p:nvPr/>
        </p:nvSpPr>
        <p:spPr>
          <a:xfrm>
            <a:off x="2345428" y="2410251"/>
            <a:ext cx="1516736" cy="595411"/>
          </a:xfrm>
          <a:prstGeom prst="ellipse">
            <a:avLst/>
          </a:prstGeom>
          <a:solidFill>
            <a:srgbClr val="C6D9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Loadings &lt;0.7</a:t>
            </a:r>
          </a:p>
        </p:txBody>
      </p:sp>
      <p:sp>
        <p:nvSpPr>
          <p:cNvPr id="52" name="Rectangle 51">
            <a:extLst>
              <a:ext uri="{FF2B5EF4-FFF2-40B4-BE49-F238E27FC236}">
                <a16:creationId xmlns:a16="http://schemas.microsoft.com/office/drawing/2014/main" id="{4769519D-3243-6241-F165-D025786A97BF}"/>
              </a:ext>
            </a:extLst>
          </p:cNvPr>
          <p:cNvSpPr/>
          <p:nvPr/>
        </p:nvSpPr>
        <p:spPr>
          <a:xfrm>
            <a:off x="261764" y="4699807"/>
            <a:ext cx="3664330" cy="97427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err="1"/>
          </a:p>
        </p:txBody>
      </p:sp>
      <p:sp>
        <p:nvSpPr>
          <p:cNvPr id="53" name="Oval 52">
            <a:extLst>
              <a:ext uri="{FF2B5EF4-FFF2-40B4-BE49-F238E27FC236}">
                <a16:creationId xmlns:a16="http://schemas.microsoft.com/office/drawing/2014/main" id="{ECEC1484-643C-BDA3-20B3-B17C2FC5CB04}"/>
              </a:ext>
            </a:extLst>
          </p:cNvPr>
          <p:cNvSpPr/>
          <p:nvPr/>
        </p:nvSpPr>
        <p:spPr>
          <a:xfrm>
            <a:off x="2567549" y="5784406"/>
            <a:ext cx="1966351" cy="847654"/>
          </a:xfrm>
          <a:prstGeom prst="ellipse">
            <a:avLst/>
          </a:prstGeom>
          <a:solidFill>
            <a:srgbClr val="C6D9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VIF (&gt;5.00)</a:t>
            </a:r>
          </a:p>
          <a:p>
            <a:pPr algn="ctr"/>
            <a:r>
              <a:rPr lang="en-US" sz="1600" b="1" dirty="0"/>
              <a:t>5.706</a:t>
            </a:r>
          </a:p>
          <a:p>
            <a:pPr algn="ctr"/>
            <a:r>
              <a:rPr lang="en-US" sz="1600" b="1" dirty="0"/>
              <a:t>5.875</a:t>
            </a:r>
          </a:p>
        </p:txBody>
      </p:sp>
      <p:cxnSp>
        <p:nvCxnSpPr>
          <p:cNvPr id="54" name="Straight Arrow Connector 53">
            <a:extLst>
              <a:ext uri="{FF2B5EF4-FFF2-40B4-BE49-F238E27FC236}">
                <a16:creationId xmlns:a16="http://schemas.microsoft.com/office/drawing/2014/main" id="{4D25087A-13B0-1F14-A8D8-8C33E3C219B6}"/>
              </a:ext>
            </a:extLst>
          </p:cNvPr>
          <p:cNvCxnSpPr>
            <a:cxnSpLocks/>
            <a:stCxn id="49" idx="2"/>
            <a:endCxn id="53" idx="0"/>
          </p:cNvCxnSpPr>
          <p:nvPr/>
        </p:nvCxnSpPr>
        <p:spPr>
          <a:xfrm>
            <a:off x="2097968" y="5608200"/>
            <a:ext cx="1452757" cy="17620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B8F07814-C716-C48A-89DB-CE7E0405631A}"/>
              </a:ext>
            </a:extLst>
          </p:cNvPr>
          <p:cNvCxnSpPr>
            <a:cxnSpLocks/>
            <a:stCxn id="50" idx="0"/>
            <a:endCxn id="51" idx="3"/>
          </p:cNvCxnSpPr>
          <p:nvPr/>
        </p:nvCxnSpPr>
        <p:spPr>
          <a:xfrm flipV="1">
            <a:off x="2093929" y="2918466"/>
            <a:ext cx="473620" cy="2514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106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anim calcmode="lin" valueType="num">
                                      <p:cBhvr additive="base">
                                        <p:cTn id="7"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6">
                                            <p:txEl>
                                              <p:pRg st="1" end="1"/>
                                            </p:txEl>
                                          </p:spTgt>
                                        </p:tgtEl>
                                        <p:attrNameLst>
                                          <p:attrName>style.visibility</p:attrName>
                                        </p:attrNameLst>
                                      </p:cBhvr>
                                      <p:to>
                                        <p:strVal val="visible"/>
                                      </p:to>
                                    </p:set>
                                    <p:anim calcmode="lin" valueType="num">
                                      <p:cBhvr additive="base">
                                        <p:cTn id="11" dur="500" fill="hold"/>
                                        <p:tgtEl>
                                          <p:spTgt spid="4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ppt_x"/>
                                          </p:val>
                                        </p:tav>
                                        <p:tav tm="100000">
                                          <p:val>
                                            <p:strVal val="#ppt_x"/>
                                          </p:val>
                                        </p:tav>
                                      </p:tavLst>
                                    </p:anim>
                                    <p:anim calcmode="lin" valueType="num">
                                      <p:cBhvr additive="base">
                                        <p:cTn id="16" dur="500" fill="hold"/>
                                        <p:tgtEl>
                                          <p:spTgt spid="4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ppt_x"/>
                                          </p:val>
                                        </p:tav>
                                        <p:tav tm="100000">
                                          <p:val>
                                            <p:strVal val="#ppt_x"/>
                                          </p:val>
                                        </p:tav>
                                      </p:tavLst>
                                    </p:anim>
                                    <p:anim calcmode="lin" valueType="num">
                                      <p:cBhvr additive="base">
                                        <p:cTn id="20" dur="500" fill="hold"/>
                                        <p:tgtEl>
                                          <p:spTgt spid="4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fill="hold"/>
                                        <p:tgtEl>
                                          <p:spTgt spid="47"/>
                                        </p:tgtEl>
                                        <p:attrNameLst>
                                          <p:attrName>ppt_x</p:attrName>
                                        </p:attrNameLst>
                                      </p:cBhvr>
                                      <p:tavLst>
                                        <p:tav tm="0">
                                          <p:val>
                                            <p:strVal val="#ppt_x"/>
                                          </p:val>
                                        </p:tav>
                                        <p:tav tm="100000">
                                          <p:val>
                                            <p:strVal val="#ppt_x"/>
                                          </p:val>
                                        </p:tav>
                                      </p:tavLst>
                                    </p:anim>
                                    <p:anim calcmode="lin" valueType="num">
                                      <p:cBhvr additive="base">
                                        <p:cTn id="24" dur="500" fill="hold"/>
                                        <p:tgtEl>
                                          <p:spTgt spid="4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ppt_x"/>
                                          </p:val>
                                        </p:tav>
                                        <p:tav tm="100000">
                                          <p:val>
                                            <p:strVal val="#ppt_x"/>
                                          </p:val>
                                        </p:tav>
                                      </p:tavLst>
                                    </p:anim>
                                    <p:anim calcmode="lin" valueType="num">
                                      <p:cBhvr additive="base">
                                        <p:cTn id="2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barn(inVertical)">
                                      <p:cBhvr>
                                        <p:cTn id="33" dur="500"/>
                                        <p:tgtEl>
                                          <p:spTgt spid="4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barn(inVertical)">
                                      <p:cBhvr>
                                        <p:cTn id="36" dur="500"/>
                                        <p:tgtEl>
                                          <p:spTgt spid="50"/>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barn(inVertical)">
                                      <p:cBhvr>
                                        <p:cTn id="39" dur="500"/>
                                        <p:tgtEl>
                                          <p:spTgt spid="5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barn(inVertical)">
                                      <p:cBhvr>
                                        <p:cTn id="42" dur="500"/>
                                        <p:tgtEl>
                                          <p:spTgt spid="53"/>
                                        </p:tgtEl>
                                      </p:cBhvr>
                                    </p:animEffect>
                                  </p:childTnLst>
                                </p:cTn>
                              </p:par>
                              <p:par>
                                <p:cTn id="43" presetID="16" presetClass="entr" presetSubtype="21"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barn(inVertical)">
                                      <p:cBhvr>
                                        <p:cTn id="45" dur="500"/>
                                        <p:tgtEl>
                                          <p:spTgt spid="54"/>
                                        </p:tgtEl>
                                      </p:cBhvr>
                                    </p:animEffect>
                                  </p:childTnLst>
                                </p:cTn>
                              </p:par>
                              <p:par>
                                <p:cTn id="46" presetID="16" presetClass="entr" presetSubtype="21" fill="hold"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barn(inVertical)">
                                      <p:cBhvr>
                                        <p:cTn id="48" dur="500"/>
                                        <p:tgtEl>
                                          <p:spTgt spid="55"/>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barn(inVertical)">
                                      <p:cBhvr>
                                        <p:cTn id="5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animBg="1"/>
      <p:bldP spid="46" grpId="0" build="allAtOnce"/>
      <p:bldP spid="47"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04E46-FDE4-A501-2CB6-74E8A108580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AEA5DF-19BF-AA45-CAF6-8E104F1F190B}"/>
              </a:ext>
            </a:extLst>
          </p:cNvPr>
          <p:cNvSpPr>
            <a:spLocks noGrp="1"/>
          </p:cNvSpPr>
          <p:nvPr>
            <p:ph type="sldNum" sz="quarter" idx="7"/>
          </p:nvPr>
        </p:nvSpPr>
        <p:spPr/>
        <p:txBody>
          <a:bodyPr/>
          <a:lstStyle/>
          <a:p>
            <a:pPr marL="38100" marR="0" lvl="0" indent="0" algn="l" defTabSz="914400" rtl="0" eaLnBrk="1" fontAlgn="auto" latinLnBrk="0" hangingPunct="1">
              <a:lnSpc>
                <a:spcPts val="1435"/>
              </a:lnSpc>
              <a:spcBef>
                <a:spcPts val="0"/>
              </a:spcBef>
              <a:spcAft>
                <a:spcPts val="0"/>
              </a:spcAft>
              <a:buClrTx/>
              <a:buSzTx/>
              <a:buFontTx/>
              <a:buNone/>
              <a:tabLst/>
              <a:defRPr/>
            </a:pPr>
            <a:fld id="{81D60167-4931-47E6-BA6A-407CBD079E47}" type="slidenum">
              <a:rPr kumimoji="0" lang="en-IN" sz="1400" b="1" i="0" u="none" strike="noStrike" kern="1200" cap="none" spc="0" normalizeH="0" baseline="0" noProof="0" smtClean="0">
                <a:ln>
                  <a:noFill/>
                </a:ln>
                <a:solidFill>
                  <a:prstClr val="white"/>
                </a:solidFill>
                <a:effectLst/>
                <a:uLnTx/>
                <a:uFillTx/>
                <a:latin typeface="Calibri"/>
                <a:ea typeface="+mn-ea"/>
                <a:cs typeface="Calibri"/>
              </a:rPr>
              <a:pPr marL="38100" marR="0" lvl="0" indent="0" algn="l" defTabSz="914400" rtl="0" eaLnBrk="1" fontAlgn="auto" latinLnBrk="0" hangingPunct="1">
                <a:lnSpc>
                  <a:spcPts val="1435"/>
                </a:lnSpc>
                <a:spcBef>
                  <a:spcPts val="0"/>
                </a:spcBef>
                <a:spcAft>
                  <a:spcPts val="0"/>
                </a:spcAft>
                <a:buClrTx/>
                <a:buSzTx/>
                <a:buFontTx/>
                <a:buNone/>
                <a:tabLst/>
                <a:defRPr/>
              </a:pPr>
              <a:t>14</a:t>
            </a:fld>
            <a:endParaRPr kumimoji="0" lang="en-IN" sz="1400" b="1" i="0" u="none" strike="noStrike" kern="1200" cap="none" spc="0" normalizeH="0" baseline="0" noProof="0" dirty="0">
              <a:ln>
                <a:noFill/>
              </a:ln>
              <a:solidFill>
                <a:prstClr val="white"/>
              </a:solidFill>
              <a:effectLst/>
              <a:uLnTx/>
              <a:uFillTx/>
              <a:latin typeface="Calibri"/>
              <a:ea typeface="+mn-ea"/>
              <a:cs typeface="Calibri"/>
            </a:endParaRPr>
          </a:p>
        </p:txBody>
      </p:sp>
      <p:sp>
        <p:nvSpPr>
          <p:cNvPr id="4" name="Title 1">
            <a:extLst>
              <a:ext uri="{FF2B5EF4-FFF2-40B4-BE49-F238E27FC236}">
                <a16:creationId xmlns:a16="http://schemas.microsoft.com/office/drawing/2014/main" id="{DA2411FC-7E57-E5F3-FC1A-70B246989A6B}"/>
              </a:ext>
            </a:extLst>
          </p:cNvPr>
          <p:cNvSpPr txBox="1">
            <a:spLocks/>
          </p:cNvSpPr>
          <p:nvPr/>
        </p:nvSpPr>
        <p:spPr>
          <a:xfrm>
            <a:off x="184764" y="386324"/>
            <a:ext cx="7892436" cy="430887"/>
          </a:xfrm>
          <a:prstGeom prst="rect">
            <a:avLst/>
          </a:prstGeom>
        </p:spPr>
        <p:txBody>
          <a:bodyPr wrap="square" lIns="0" tIns="0" rIns="0" bIns="0">
            <a:spAutoFit/>
          </a:bodyPr>
          <a:lstStyle>
            <a:lvl1pPr>
              <a:defRPr sz="3600" b="1" i="0">
                <a:solidFill>
                  <a:srgbClr val="6F2F9F"/>
                </a:solidFill>
                <a:latin typeface="Calibri"/>
                <a:ea typeface="+mj-ea"/>
                <a:cs typeface="Calibri"/>
              </a:defRPr>
            </a:lvl1pPr>
          </a:lstStyle>
          <a:p>
            <a:pPr lvl="0">
              <a:defRPr/>
            </a:pPr>
            <a:r>
              <a:rPr lang="en-IN" sz="2800" kern="0" dirty="0">
                <a:solidFill>
                  <a:srgbClr val="002060"/>
                </a:solidFill>
              </a:rPr>
              <a:t>Findings from SEM Analysis</a:t>
            </a:r>
          </a:p>
        </p:txBody>
      </p:sp>
      <p:sp>
        <p:nvSpPr>
          <p:cNvPr id="2" name="Content Placeholder 2">
            <a:extLst>
              <a:ext uri="{FF2B5EF4-FFF2-40B4-BE49-F238E27FC236}">
                <a16:creationId xmlns:a16="http://schemas.microsoft.com/office/drawing/2014/main" id="{EF5B1AC1-3F82-A37F-E899-E1857D97890D}"/>
              </a:ext>
            </a:extLst>
          </p:cNvPr>
          <p:cNvSpPr txBox="1">
            <a:spLocks/>
          </p:cNvSpPr>
          <p:nvPr/>
        </p:nvSpPr>
        <p:spPr>
          <a:xfrm>
            <a:off x="11038209" y="6263470"/>
            <a:ext cx="1682451" cy="251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i="1" dirty="0"/>
              <a:t>Source: Author</a:t>
            </a:r>
          </a:p>
        </p:txBody>
      </p:sp>
      <p:sp>
        <p:nvSpPr>
          <p:cNvPr id="5" name="Rectangle 4">
            <a:extLst>
              <a:ext uri="{FF2B5EF4-FFF2-40B4-BE49-F238E27FC236}">
                <a16:creationId xmlns:a16="http://schemas.microsoft.com/office/drawing/2014/main" id="{8E75A557-1038-C548-FE6E-6290D15EB4B1}"/>
              </a:ext>
            </a:extLst>
          </p:cNvPr>
          <p:cNvSpPr/>
          <p:nvPr/>
        </p:nvSpPr>
        <p:spPr>
          <a:xfrm>
            <a:off x="117748" y="1213049"/>
            <a:ext cx="5800006" cy="395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Hypothesis Building </a:t>
            </a:r>
            <a:endParaRPr lang="en-US" sz="1800" dirty="0">
              <a:solidFill>
                <a:schemeClr val="tx1"/>
              </a:solidFill>
            </a:endParaRPr>
          </a:p>
        </p:txBody>
      </p:sp>
      <p:graphicFrame>
        <p:nvGraphicFramePr>
          <p:cNvPr id="6" name="Table 5">
            <a:extLst>
              <a:ext uri="{FF2B5EF4-FFF2-40B4-BE49-F238E27FC236}">
                <a16:creationId xmlns:a16="http://schemas.microsoft.com/office/drawing/2014/main" id="{A8D05F54-C4C8-8873-1D4D-0963A1357B82}"/>
              </a:ext>
            </a:extLst>
          </p:cNvPr>
          <p:cNvGraphicFramePr>
            <a:graphicFrameLocks noGrp="1"/>
          </p:cNvGraphicFramePr>
          <p:nvPr>
            <p:extLst>
              <p:ext uri="{D42A27DB-BD31-4B8C-83A1-F6EECF244321}">
                <p14:modId xmlns:p14="http://schemas.microsoft.com/office/powerpoint/2010/main" val="3581501102"/>
              </p:ext>
            </p:extLst>
          </p:nvPr>
        </p:nvGraphicFramePr>
        <p:xfrm>
          <a:off x="117748" y="1833358"/>
          <a:ext cx="5800006" cy="3556004"/>
        </p:xfrm>
        <a:graphic>
          <a:graphicData uri="http://schemas.openxmlformats.org/drawingml/2006/table">
            <a:tbl>
              <a:tblPr firstRow="1" firstCol="1" bandRow="1">
                <a:tableStyleId>{3B4B98B0-60AC-42C2-AFA5-B58CD77FA1E5}</a:tableStyleId>
              </a:tblPr>
              <a:tblGrid>
                <a:gridCol w="1065951">
                  <a:extLst>
                    <a:ext uri="{9D8B030D-6E8A-4147-A177-3AD203B41FA5}">
                      <a16:colId xmlns:a16="http://schemas.microsoft.com/office/drawing/2014/main" val="522107414"/>
                    </a:ext>
                  </a:extLst>
                </a:gridCol>
                <a:gridCol w="4734055">
                  <a:extLst>
                    <a:ext uri="{9D8B030D-6E8A-4147-A177-3AD203B41FA5}">
                      <a16:colId xmlns:a16="http://schemas.microsoft.com/office/drawing/2014/main" val="1790112903"/>
                    </a:ext>
                  </a:extLst>
                </a:gridCol>
              </a:tblGrid>
              <a:tr h="150735">
                <a:tc>
                  <a:txBody>
                    <a:bodyPr/>
                    <a:lstStyle/>
                    <a:p>
                      <a:pPr algn="ctr">
                        <a:lnSpc>
                          <a:spcPct val="115000"/>
                        </a:lnSpc>
                        <a:buNone/>
                      </a:pPr>
                      <a:r>
                        <a:rPr lang="en-US" sz="1400">
                          <a:effectLst/>
                        </a:rPr>
                        <a:t>Hypothesis No.</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US" sz="1400" dirty="0">
                          <a:effectLst/>
                        </a:rPr>
                        <a:t>Hypothesis Statements</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9024268"/>
                  </a:ext>
                </a:extLst>
              </a:tr>
              <a:tr h="311675">
                <a:tc>
                  <a:txBody>
                    <a:bodyPr/>
                    <a:lstStyle/>
                    <a:p>
                      <a:pPr algn="ctr">
                        <a:lnSpc>
                          <a:spcPct val="115000"/>
                        </a:lnSpc>
                        <a:buNone/>
                      </a:pPr>
                      <a:r>
                        <a:rPr lang="en-US" sz="1400">
                          <a:effectLst/>
                        </a:rPr>
                        <a:t>H1a</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buNone/>
                      </a:pPr>
                      <a:r>
                        <a:rPr lang="en-US" sz="1400">
                          <a:effectLst/>
                        </a:rPr>
                        <a:t>F1 (Infrastructure &amp; Multimodal Integration Attributes) has a positive influence on Satisfaction</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5578944"/>
                  </a:ext>
                </a:extLst>
              </a:tr>
              <a:tr h="311675">
                <a:tc>
                  <a:txBody>
                    <a:bodyPr/>
                    <a:lstStyle/>
                    <a:p>
                      <a:pPr algn="ctr">
                        <a:lnSpc>
                          <a:spcPct val="115000"/>
                        </a:lnSpc>
                        <a:buNone/>
                      </a:pPr>
                      <a:r>
                        <a:rPr lang="en-US" sz="1400">
                          <a:effectLst/>
                        </a:rPr>
                        <a:t>H1b</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buNone/>
                      </a:pPr>
                      <a:r>
                        <a:rPr lang="en-US" sz="1400">
                          <a:effectLst/>
                        </a:rPr>
                        <a:t>F1 (Infrastructure &amp; Multimodal Integration Attributes) positively influences F2 (Perceived Safety &amp; Reliability)</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41259723"/>
                  </a:ext>
                </a:extLst>
              </a:tr>
              <a:tr h="311675">
                <a:tc>
                  <a:txBody>
                    <a:bodyPr/>
                    <a:lstStyle/>
                    <a:p>
                      <a:pPr algn="ctr">
                        <a:lnSpc>
                          <a:spcPct val="115000"/>
                        </a:lnSpc>
                        <a:buNone/>
                      </a:pPr>
                      <a:r>
                        <a:rPr lang="en-US" sz="1400" dirty="0">
                          <a:effectLst/>
                        </a:rPr>
                        <a:t>H1c</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buNone/>
                      </a:pPr>
                      <a:r>
                        <a:rPr lang="en-US" sz="1400" dirty="0">
                          <a:effectLst/>
                        </a:rPr>
                        <a:t>F1 (Infrastructure &amp; Multimodal Integration Attributes) positively influences F3 (User Inclusivity &amp; Travel Experience)</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48625171"/>
                  </a:ext>
                </a:extLst>
              </a:tr>
              <a:tr h="150735">
                <a:tc>
                  <a:txBody>
                    <a:bodyPr/>
                    <a:lstStyle/>
                    <a:p>
                      <a:pPr algn="ctr">
                        <a:lnSpc>
                          <a:spcPct val="115000"/>
                        </a:lnSpc>
                        <a:buNone/>
                      </a:pPr>
                      <a:r>
                        <a:rPr lang="en-US" sz="1400">
                          <a:effectLst/>
                        </a:rPr>
                        <a:t>H2a</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buNone/>
                      </a:pPr>
                      <a:r>
                        <a:rPr lang="en-US" sz="1400">
                          <a:effectLst/>
                        </a:rPr>
                        <a:t>F2 (Perceived Safety &amp; Reliability) has a positive influence on Satisfaction.</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5972674"/>
                  </a:ext>
                </a:extLst>
              </a:tr>
              <a:tr h="311675">
                <a:tc>
                  <a:txBody>
                    <a:bodyPr/>
                    <a:lstStyle/>
                    <a:p>
                      <a:pPr algn="ctr">
                        <a:lnSpc>
                          <a:spcPct val="115000"/>
                        </a:lnSpc>
                        <a:buNone/>
                      </a:pPr>
                      <a:r>
                        <a:rPr lang="en-US" sz="1400">
                          <a:effectLst/>
                        </a:rPr>
                        <a:t>H2b</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buNone/>
                      </a:pPr>
                      <a:r>
                        <a:rPr lang="en-US" sz="1400" dirty="0">
                          <a:effectLst/>
                        </a:rPr>
                        <a:t>F2 (Perceived Safety &amp; Reliability) positive influences F3 (User Inclusivity &amp; Travel Experience)</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01473265"/>
                  </a:ext>
                </a:extLst>
              </a:tr>
              <a:tr h="150735">
                <a:tc>
                  <a:txBody>
                    <a:bodyPr/>
                    <a:lstStyle/>
                    <a:p>
                      <a:pPr algn="ctr">
                        <a:lnSpc>
                          <a:spcPct val="115000"/>
                        </a:lnSpc>
                        <a:buNone/>
                      </a:pPr>
                      <a:r>
                        <a:rPr lang="en-US" sz="1400">
                          <a:effectLst/>
                        </a:rPr>
                        <a:t>H3</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buNone/>
                      </a:pPr>
                      <a:r>
                        <a:rPr lang="en-US" sz="1400" dirty="0">
                          <a:effectLst/>
                        </a:rPr>
                        <a:t>F3 (User Inclusivity &amp; Travel Experience) has a positive influence on Satisfaction.</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74768815"/>
                  </a:ext>
                </a:extLst>
              </a:tr>
              <a:tr h="150735">
                <a:tc>
                  <a:txBody>
                    <a:bodyPr/>
                    <a:lstStyle/>
                    <a:p>
                      <a:pPr algn="ctr">
                        <a:lnSpc>
                          <a:spcPct val="115000"/>
                        </a:lnSpc>
                        <a:buNone/>
                      </a:pPr>
                      <a:r>
                        <a:rPr lang="en-US" sz="1400">
                          <a:effectLst/>
                        </a:rPr>
                        <a:t>H4</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buNone/>
                      </a:pPr>
                      <a:r>
                        <a:rPr lang="en-US" sz="1400" dirty="0">
                          <a:effectLst/>
                        </a:rPr>
                        <a:t>Satisfaction has a positive influence on Mode Choice</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54691533"/>
                  </a:ext>
                </a:extLst>
              </a:tr>
            </a:tbl>
          </a:graphicData>
        </a:graphic>
      </p:graphicFrame>
      <p:sp>
        <p:nvSpPr>
          <p:cNvPr id="7" name="Rectangle 6">
            <a:extLst>
              <a:ext uri="{FF2B5EF4-FFF2-40B4-BE49-F238E27FC236}">
                <a16:creationId xmlns:a16="http://schemas.microsoft.com/office/drawing/2014/main" id="{37E2D5C1-3DA1-F7A6-45DF-C3FA173BA7D4}"/>
              </a:ext>
            </a:extLst>
          </p:cNvPr>
          <p:cNvSpPr/>
          <p:nvPr/>
        </p:nvSpPr>
        <p:spPr>
          <a:xfrm>
            <a:off x="6065342" y="1213049"/>
            <a:ext cx="5800006" cy="395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Reliability Assessment of the Measurement Model</a:t>
            </a:r>
            <a:endParaRPr lang="en-US" sz="1800" dirty="0">
              <a:solidFill>
                <a:schemeClr val="tx1"/>
              </a:solidFill>
            </a:endParaRPr>
          </a:p>
        </p:txBody>
      </p:sp>
      <p:sp>
        <p:nvSpPr>
          <p:cNvPr id="8" name="Rectangle 7">
            <a:extLst>
              <a:ext uri="{FF2B5EF4-FFF2-40B4-BE49-F238E27FC236}">
                <a16:creationId xmlns:a16="http://schemas.microsoft.com/office/drawing/2014/main" id="{60C71AD8-F5B1-B4A3-AF05-E976743FFF44}"/>
              </a:ext>
            </a:extLst>
          </p:cNvPr>
          <p:cNvSpPr/>
          <p:nvPr/>
        </p:nvSpPr>
        <p:spPr>
          <a:xfrm>
            <a:off x="7155622" y="1719122"/>
            <a:ext cx="3610696" cy="395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Indicator Reliability</a:t>
            </a:r>
            <a:endParaRPr lang="en-US" sz="1800" dirty="0">
              <a:solidFill>
                <a:schemeClr val="tx1"/>
              </a:solidFill>
            </a:endParaRPr>
          </a:p>
        </p:txBody>
      </p:sp>
      <p:sp>
        <p:nvSpPr>
          <p:cNvPr id="9" name="Rectangle 8">
            <a:extLst>
              <a:ext uri="{FF2B5EF4-FFF2-40B4-BE49-F238E27FC236}">
                <a16:creationId xmlns:a16="http://schemas.microsoft.com/office/drawing/2014/main" id="{80CBEACE-029B-2CEC-792B-B4B6E2D3DF98}"/>
              </a:ext>
            </a:extLst>
          </p:cNvPr>
          <p:cNvSpPr/>
          <p:nvPr/>
        </p:nvSpPr>
        <p:spPr>
          <a:xfrm>
            <a:off x="7132510" y="3719790"/>
            <a:ext cx="3656920" cy="395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Internal Consistency Reliability</a:t>
            </a:r>
            <a:endParaRPr lang="en-US" sz="1800" dirty="0">
              <a:solidFill>
                <a:schemeClr val="tx1"/>
              </a:solidFill>
            </a:endParaRPr>
          </a:p>
        </p:txBody>
      </p:sp>
      <p:sp>
        <p:nvSpPr>
          <p:cNvPr id="10" name="Content Placeholder 1">
            <a:extLst>
              <a:ext uri="{FF2B5EF4-FFF2-40B4-BE49-F238E27FC236}">
                <a16:creationId xmlns:a16="http://schemas.microsoft.com/office/drawing/2014/main" id="{A7B667BE-CBA7-E4FD-46B7-4D0C0B9A37EE}"/>
              </a:ext>
            </a:extLst>
          </p:cNvPr>
          <p:cNvSpPr txBox="1">
            <a:spLocks/>
          </p:cNvSpPr>
          <p:nvPr/>
        </p:nvSpPr>
        <p:spPr>
          <a:xfrm>
            <a:off x="6060967" y="2100802"/>
            <a:ext cx="5800006" cy="1582198"/>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9pPr>
          </a:lstStyle>
          <a:p>
            <a:pPr algn="just">
              <a:buFont typeface="Wingdings" panose="05000000000000000000" pitchFamily="2" charset="2"/>
              <a:buChar char="Ø"/>
            </a:pPr>
            <a:r>
              <a:rPr lang="en-US" sz="1800" b="1" dirty="0"/>
              <a:t>Outer loadings</a:t>
            </a:r>
            <a:r>
              <a:rPr lang="en-US" sz="1800" dirty="0"/>
              <a:t> represent the strength of the relationship between a latent variable and its indicators, with values </a:t>
            </a:r>
            <a:r>
              <a:rPr lang="en-US" sz="1800" b="1" dirty="0"/>
              <a:t>above</a:t>
            </a:r>
            <a:r>
              <a:rPr lang="en-US" sz="1800" dirty="0"/>
              <a:t> </a:t>
            </a:r>
            <a:r>
              <a:rPr lang="en-US" sz="1800" b="1" dirty="0"/>
              <a:t>0.70</a:t>
            </a:r>
            <a:r>
              <a:rPr lang="en-US" sz="1800" dirty="0"/>
              <a:t> generally considered </a:t>
            </a:r>
            <a:r>
              <a:rPr lang="en-US" sz="1800" b="1" dirty="0"/>
              <a:t>acceptable</a:t>
            </a:r>
            <a:r>
              <a:rPr lang="en-US" sz="1800" dirty="0"/>
              <a:t>. </a:t>
            </a:r>
          </a:p>
          <a:p>
            <a:pPr algn="just">
              <a:buFont typeface="Wingdings" panose="05000000000000000000" pitchFamily="2" charset="2"/>
              <a:buChar char="Ø"/>
            </a:pPr>
            <a:r>
              <a:rPr lang="en-US" sz="1800" b="1" dirty="0"/>
              <a:t>All indicator loadings exceeded the 0.70 threshold</a:t>
            </a:r>
            <a:r>
              <a:rPr lang="en-US" sz="1800" dirty="0"/>
              <a:t>, confirming the reliability of individual items. </a:t>
            </a:r>
          </a:p>
        </p:txBody>
      </p:sp>
      <p:sp>
        <p:nvSpPr>
          <p:cNvPr id="11" name="Content Placeholder 1">
            <a:extLst>
              <a:ext uri="{FF2B5EF4-FFF2-40B4-BE49-F238E27FC236}">
                <a16:creationId xmlns:a16="http://schemas.microsoft.com/office/drawing/2014/main" id="{BA009484-86E1-29D1-5EDC-E571DFACCA5D}"/>
              </a:ext>
            </a:extLst>
          </p:cNvPr>
          <p:cNvSpPr txBox="1">
            <a:spLocks/>
          </p:cNvSpPr>
          <p:nvPr/>
        </p:nvSpPr>
        <p:spPr>
          <a:xfrm>
            <a:off x="6079429" y="4087127"/>
            <a:ext cx="5800006" cy="603985"/>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9pPr>
          </a:lstStyle>
          <a:p>
            <a:pPr algn="just">
              <a:buFont typeface="Wingdings" panose="05000000000000000000" pitchFamily="2" charset="2"/>
              <a:buChar char="Ø"/>
            </a:pPr>
            <a:r>
              <a:rPr lang="en-US" sz="1800" dirty="0"/>
              <a:t>Internal consistency reliability reflects the degree to which items within a construct are </a:t>
            </a:r>
            <a:r>
              <a:rPr lang="en-US" sz="1800" b="1" dirty="0"/>
              <a:t>correlated</a:t>
            </a:r>
            <a:r>
              <a:rPr lang="en-US" sz="1800" dirty="0"/>
              <a:t>.</a:t>
            </a:r>
          </a:p>
        </p:txBody>
      </p:sp>
      <p:graphicFrame>
        <p:nvGraphicFramePr>
          <p:cNvPr id="12" name="Table 11">
            <a:extLst>
              <a:ext uri="{FF2B5EF4-FFF2-40B4-BE49-F238E27FC236}">
                <a16:creationId xmlns:a16="http://schemas.microsoft.com/office/drawing/2014/main" id="{D8B41395-0AF4-DCD4-2A4E-A17B5CF0763A}"/>
              </a:ext>
            </a:extLst>
          </p:cNvPr>
          <p:cNvGraphicFramePr>
            <a:graphicFrameLocks noGrp="1"/>
          </p:cNvGraphicFramePr>
          <p:nvPr>
            <p:extLst>
              <p:ext uri="{D42A27DB-BD31-4B8C-83A1-F6EECF244321}">
                <p14:modId xmlns:p14="http://schemas.microsoft.com/office/powerpoint/2010/main" val="3416902754"/>
              </p:ext>
            </p:extLst>
          </p:nvPr>
        </p:nvGraphicFramePr>
        <p:xfrm>
          <a:off x="6526460" y="4804780"/>
          <a:ext cx="5148537" cy="1169164"/>
        </p:xfrm>
        <a:graphic>
          <a:graphicData uri="http://schemas.openxmlformats.org/drawingml/2006/table">
            <a:tbl>
              <a:tblPr firstRow="1" firstCol="1" bandRow="1">
                <a:tableStyleId>{3B4B98B0-60AC-42C2-AFA5-B58CD77FA1E5}</a:tableStyleId>
              </a:tblPr>
              <a:tblGrid>
                <a:gridCol w="1716179">
                  <a:extLst>
                    <a:ext uri="{9D8B030D-6E8A-4147-A177-3AD203B41FA5}">
                      <a16:colId xmlns:a16="http://schemas.microsoft.com/office/drawing/2014/main" val="1633661458"/>
                    </a:ext>
                  </a:extLst>
                </a:gridCol>
                <a:gridCol w="1716179">
                  <a:extLst>
                    <a:ext uri="{9D8B030D-6E8A-4147-A177-3AD203B41FA5}">
                      <a16:colId xmlns:a16="http://schemas.microsoft.com/office/drawing/2014/main" val="2568875654"/>
                    </a:ext>
                  </a:extLst>
                </a:gridCol>
                <a:gridCol w="1716179">
                  <a:extLst>
                    <a:ext uri="{9D8B030D-6E8A-4147-A177-3AD203B41FA5}">
                      <a16:colId xmlns:a16="http://schemas.microsoft.com/office/drawing/2014/main" val="2114544761"/>
                    </a:ext>
                  </a:extLst>
                </a:gridCol>
              </a:tblGrid>
              <a:tr h="0">
                <a:tc>
                  <a:txBody>
                    <a:bodyPr/>
                    <a:lstStyle/>
                    <a:p>
                      <a:endParaRPr lang="en-IN" sz="1400">
                        <a:effectLst/>
                        <a:latin typeface="+mj-lt"/>
                        <a:cs typeface="Times New Roman" panose="02020603050405020304" pitchFamily="18" charset="0"/>
                      </a:endParaRPr>
                    </a:p>
                  </a:txBody>
                  <a:tcPr marL="68580" marR="68580" marT="0" marB="0" anchor="ctr"/>
                </a:tc>
                <a:tc>
                  <a:txBody>
                    <a:bodyPr/>
                    <a:lstStyle/>
                    <a:p>
                      <a:pPr algn="ctr">
                        <a:lnSpc>
                          <a:spcPct val="115000"/>
                        </a:lnSpc>
                        <a:buNone/>
                      </a:pPr>
                      <a:r>
                        <a:rPr lang="en-IN" sz="1400" dirty="0">
                          <a:effectLst/>
                          <a:latin typeface="+mj-lt"/>
                        </a:rPr>
                        <a:t>Cronbach's alpha</a:t>
                      </a:r>
                      <a:endParaRPr lang="en-IN" sz="14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buNone/>
                      </a:pPr>
                      <a:r>
                        <a:rPr lang="en-IN" sz="1400">
                          <a:effectLst/>
                          <a:latin typeface="+mj-lt"/>
                        </a:rPr>
                        <a:t>Composite reliability (rho_c)</a:t>
                      </a:r>
                      <a:endParaRPr lang="en-IN" sz="140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2384038"/>
                  </a:ext>
                </a:extLst>
              </a:tr>
              <a:tr h="0">
                <a:tc>
                  <a:txBody>
                    <a:bodyPr/>
                    <a:lstStyle/>
                    <a:p>
                      <a:pPr algn="ctr">
                        <a:lnSpc>
                          <a:spcPct val="115000"/>
                        </a:lnSpc>
                        <a:buNone/>
                      </a:pPr>
                      <a:r>
                        <a:rPr lang="en-IN" sz="1400">
                          <a:effectLst/>
                          <a:latin typeface="+mj-lt"/>
                        </a:rPr>
                        <a:t>F1</a:t>
                      </a:r>
                      <a:endParaRPr lang="en-IN" sz="140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buNone/>
                      </a:pPr>
                      <a:r>
                        <a:rPr lang="en-IN" sz="1400">
                          <a:effectLst/>
                          <a:latin typeface="+mj-lt"/>
                        </a:rPr>
                        <a:t>0.787</a:t>
                      </a:r>
                      <a:endParaRPr lang="en-IN" sz="140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buNone/>
                      </a:pPr>
                      <a:r>
                        <a:rPr lang="en-IN" sz="1400" dirty="0">
                          <a:effectLst/>
                          <a:latin typeface="+mj-lt"/>
                        </a:rPr>
                        <a:t>0.862</a:t>
                      </a:r>
                      <a:endParaRPr lang="en-IN" sz="14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06146959"/>
                  </a:ext>
                </a:extLst>
              </a:tr>
              <a:tr h="0">
                <a:tc>
                  <a:txBody>
                    <a:bodyPr/>
                    <a:lstStyle/>
                    <a:p>
                      <a:pPr algn="ctr">
                        <a:lnSpc>
                          <a:spcPct val="115000"/>
                        </a:lnSpc>
                        <a:buNone/>
                      </a:pPr>
                      <a:r>
                        <a:rPr lang="en-IN" sz="1400">
                          <a:effectLst/>
                          <a:latin typeface="+mj-lt"/>
                        </a:rPr>
                        <a:t>F2</a:t>
                      </a:r>
                      <a:endParaRPr lang="en-IN" sz="140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buNone/>
                      </a:pPr>
                      <a:r>
                        <a:rPr lang="en-IN" sz="1400">
                          <a:effectLst/>
                          <a:latin typeface="+mj-lt"/>
                        </a:rPr>
                        <a:t>0.844</a:t>
                      </a:r>
                      <a:endParaRPr lang="en-IN" sz="140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buNone/>
                      </a:pPr>
                      <a:r>
                        <a:rPr lang="en-IN" sz="1400">
                          <a:effectLst/>
                          <a:latin typeface="+mj-lt"/>
                        </a:rPr>
                        <a:t>0.889</a:t>
                      </a:r>
                      <a:endParaRPr lang="en-IN" sz="140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7072592"/>
                  </a:ext>
                </a:extLst>
              </a:tr>
              <a:tr h="0">
                <a:tc>
                  <a:txBody>
                    <a:bodyPr/>
                    <a:lstStyle/>
                    <a:p>
                      <a:pPr algn="ctr">
                        <a:lnSpc>
                          <a:spcPct val="115000"/>
                        </a:lnSpc>
                        <a:buNone/>
                      </a:pPr>
                      <a:r>
                        <a:rPr lang="en-IN" sz="1400" dirty="0">
                          <a:effectLst/>
                          <a:latin typeface="+mj-lt"/>
                        </a:rPr>
                        <a:t>F3</a:t>
                      </a:r>
                      <a:endParaRPr lang="en-IN" sz="14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buNone/>
                      </a:pPr>
                      <a:r>
                        <a:rPr lang="en-IN" sz="1400">
                          <a:effectLst/>
                          <a:latin typeface="+mj-lt"/>
                        </a:rPr>
                        <a:t>0.837</a:t>
                      </a:r>
                      <a:endParaRPr lang="en-IN" sz="140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buNone/>
                      </a:pPr>
                      <a:r>
                        <a:rPr lang="en-IN" sz="1400" dirty="0">
                          <a:effectLst/>
                          <a:latin typeface="+mj-lt"/>
                        </a:rPr>
                        <a:t>0.891</a:t>
                      </a:r>
                      <a:endParaRPr lang="en-IN" sz="14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88705676"/>
                  </a:ext>
                </a:extLst>
              </a:tr>
            </a:tbl>
          </a:graphicData>
        </a:graphic>
      </p:graphicFrame>
      <p:sp>
        <p:nvSpPr>
          <p:cNvPr id="13" name="Rectangle: Rounded Corners 12">
            <a:extLst>
              <a:ext uri="{FF2B5EF4-FFF2-40B4-BE49-F238E27FC236}">
                <a16:creationId xmlns:a16="http://schemas.microsoft.com/office/drawing/2014/main" id="{ACDB1834-03E6-BC9D-EFC2-D9D50EA2D7A9}"/>
              </a:ext>
            </a:extLst>
          </p:cNvPr>
          <p:cNvSpPr/>
          <p:nvPr/>
        </p:nvSpPr>
        <p:spPr>
          <a:xfrm>
            <a:off x="8848700" y="5232240"/>
            <a:ext cx="2286272" cy="915009"/>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err="1"/>
          </a:p>
        </p:txBody>
      </p:sp>
      <p:cxnSp>
        <p:nvCxnSpPr>
          <p:cNvPr id="14" name="Straight Arrow Connector 13">
            <a:extLst>
              <a:ext uri="{FF2B5EF4-FFF2-40B4-BE49-F238E27FC236}">
                <a16:creationId xmlns:a16="http://schemas.microsoft.com/office/drawing/2014/main" id="{93F81DD4-EADF-CF6C-4255-89E32F262D1A}"/>
              </a:ext>
            </a:extLst>
          </p:cNvPr>
          <p:cNvCxnSpPr>
            <a:cxnSpLocks/>
            <a:stCxn id="13" idx="2"/>
            <a:endCxn id="15" idx="3"/>
          </p:cNvCxnSpPr>
          <p:nvPr/>
        </p:nvCxnSpPr>
        <p:spPr>
          <a:xfrm flipH="1">
            <a:off x="8483675" y="6147249"/>
            <a:ext cx="1508161" cy="1162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27DAD93C-E9F4-2D9B-6284-A8D89A1A0BAB}"/>
              </a:ext>
            </a:extLst>
          </p:cNvPr>
          <p:cNvSpPr/>
          <p:nvPr/>
        </p:nvSpPr>
        <p:spPr>
          <a:xfrm>
            <a:off x="6742484" y="6040161"/>
            <a:ext cx="1741191" cy="446619"/>
          </a:xfrm>
          <a:prstGeom prst="roundRect">
            <a:avLst/>
          </a:prstGeom>
          <a:solidFill>
            <a:srgbClr val="C6D9F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&gt; 0.7</a:t>
            </a:r>
          </a:p>
        </p:txBody>
      </p:sp>
      <p:graphicFrame>
        <p:nvGraphicFramePr>
          <p:cNvPr id="16" name="Table 15">
            <a:extLst>
              <a:ext uri="{FF2B5EF4-FFF2-40B4-BE49-F238E27FC236}">
                <a16:creationId xmlns:a16="http://schemas.microsoft.com/office/drawing/2014/main" id="{7986DFD9-A9D3-BC03-E18B-36AD6FC91854}"/>
              </a:ext>
            </a:extLst>
          </p:cNvPr>
          <p:cNvGraphicFramePr>
            <a:graphicFrameLocks noGrp="1"/>
          </p:cNvGraphicFramePr>
          <p:nvPr>
            <p:extLst>
              <p:ext uri="{D42A27DB-BD31-4B8C-83A1-F6EECF244321}">
                <p14:modId xmlns:p14="http://schemas.microsoft.com/office/powerpoint/2010/main" val="2734466832"/>
              </p:ext>
            </p:extLst>
          </p:nvPr>
        </p:nvGraphicFramePr>
        <p:xfrm>
          <a:off x="6454452" y="3887304"/>
          <a:ext cx="5313609" cy="2527877"/>
        </p:xfrm>
        <a:graphic>
          <a:graphicData uri="http://schemas.openxmlformats.org/drawingml/2006/table">
            <a:tbl>
              <a:tblPr firstRow="1" firstCol="1" bandRow="1">
                <a:tableStyleId>{3B4B98B0-60AC-42C2-AFA5-B58CD77FA1E5}</a:tableStyleId>
              </a:tblPr>
              <a:tblGrid>
                <a:gridCol w="2622500">
                  <a:extLst>
                    <a:ext uri="{9D8B030D-6E8A-4147-A177-3AD203B41FA5}">
                      <a16:colId xmlns:a16="http://schemas.microsoft.com/office/drawing/2014/main" val="3703362631"/>
                    </a:ext>
                  </a:extLst>
                </a:gridCol>
                <a:gridCol w="2691109">
                  <a:extLst>
                    <a:ext uri="{9D8B030D-6E8A-4147-A177-3AD203B41FA5}">
                      <a16:colId xmlns:a16="http://schemas.microsoft.com/office/drawing/2014/main" val="3676031182"/>
                    </a:ext>
                  </a:extLst>
                </a:gridCol>
              </a:tblGrid>
              <a:tr h="199302">
                <a:tc>
                  <a:txBody>
                    <a:bodyPr/>
                    <a:lstStyle/>
                    <a:p>
                      <a:pPr algn="ctr">
                        <a:lnSpc>
                          <a:spcPct val="115000"/>
                        </a:lnSpc>
                        <a:buNone/>
                      </a:pPr>
                      <a:r>
                        <a:rPr lang="en-IN" sz="1400">
                          <a:effectLst/>
                        </a:rPr>
                        <a:t>Paths</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dirty="0">
                          <a:effectLst/>
                        </a:rPr>
                        <a:t>(HTMT)</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8264073"/>
                  </a:ext>
                </a:extLst>
              </a:tr>
              <a:tr h="199302">
                <a:tc>
                  <a:txBody>
                    <a:bodyPr/>
                    <a:lstStyle/>
                    <a:p>
                      <a:pPr algn="ctr">
                        <a:lnSpc>
                          <a:spcPct val="115000"/>
                        </a:lnSpc>
                        <a:buNone/>
                      </a:pPr>
                      <a:r>
                        <a:rPr lang="en-IN" sz="1400">
                          <a:effectLst/>
                        </a:rPr>
                        <a:t>F2 &lt;-&gt; F1</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a:effectLst/>
                        </a:rPr>
                        <a:t>0.753</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1749881"/>
                  </a:ext>
                </a:extLst>
              </a:tr>
              <a:tr h="199302">
                <a:tc>
                  <a:txBody>
                    <a:bodyPr/>
                    <a:lstStyle/>
                    <a:p>
                      <a:pPr algn="ctr">
                        <a:lnSpc>
                          <a:spcPct val="115000"/>
                        </a:lnSpc>
                        <a:buNone/>
                      </a:pPr>
                      <a:r>
                        <a:rPr lang="en-IN" sz="1400">
                          <a:effectLst/>
                        </a:rPr>
                        <a:t>F3 &lt;-&gt; F1</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a:effectLst/>
                        </a:rPr>
                        <a:t>0.736</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3301705"/>
                  </a:ext>
                </a:extLst>
              </a:tr>
              <a:tr h="199302">
                <a:tc>
                  <a:txBody>
                    <a:bodyPr/>
                    <a:lstStyle/>
                    <a:p>
                      <a:pPr algn="ctr">
                        <a:lnSpc>
                          <a:spcPct val="115000"/>
                        </a:lnSpc>
                        <a:buNone/>
                      </a:pPr>
                      <a:r>
                        <a:rPr lang="en-IN" sz="1400">
                          <a:effectLst/>
                        </a:rPr>
                        <a:t>F3 &lt;-&gt; F2</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dirty="0">
                          <a:effectLst/>
                        </a:rPr>
                        <a:t>0.891</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558551"/>
                  </a:ext>
                </a:extLst>
              </a:tr>
              <a:tr h="199302">
                <a:tc>
                  <a:txBody>
                    <a:bodyPr/>
                    <a:lstStyle/>
                    <a:p>
                      <a:pPr algn="ctr">
                        <a:lnSpc>
                          <a:spcPct val="115000"/>
                        </a:lnSpc>
                        <a:buNone/>
                      </a:pPr>
                      <a:r>
                        <a:rPr lang="en-IN" sz="1400">
                          <a:effectLst/>
                        </a:rPr>
                        <a:t>Mode Choice &lt;-&gt; F1</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a:effectLst/>
                        </a:rPr>
                        <a:t>0.124</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0226707"/>
                  </a:ext>
                </a:extLst>
              </a:tr>
              <a:tr h="199302">
                <a:tc>
                  <a:txBody>
                    <a:bodyPr/>
                    <a:lstStyle/>
                    <a:p>
                      <a:pPr algn="ctr">
                        <a:lnSpc>
                          <a:spcPct val="115000"/>
                        </a:lnSpc>
                        <a:buNone/>
                      </a:pPr>
                      <a:r>
                        <a:rPr lang="en-IN" sz="1400">
                          <a:effectLst/>
                        </a:rPr>
                        <a:t>Mode Choice &lt;-&gt; F2</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dirty="0">
                          <a:effectLst/>
                        </a:rPr>
                        <a:t>0.144</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5727014"/>
                  </a:ext>
                </a:extLst>
              </a:tr>
              <a:tr h="199302">
                <a:tc>
                  <a:txBody>
                    <a:bodyPr/>
                    <a:lstStyle/>
                    <a:p>
                      <a:pPr algn="ctr">
                        <a:lnSpc>
                          <a:spcPct val="115000"/>
                        </a:lnSpc>
                        <a:buNone/>
                      </a:pPr>
                      <a:r>
                        <a:rPr lang="en-IN" sz="1400">
                          <a:effectLst/>
                        </a:rPr>
                        <a:t>Mode Choice &lt;-&gt; F3</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a:effectLst/>
                        </a:rPr>
                        <a:t>0.175</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2478559"/>
                  </a:ext>
                </a:extLst>
              </a:tr>
              <a:tr h="199302">
                <a:tc>
                  <a:txBody>
                    <a:bodyPr/>
                    <a:lstStyle/>
                    <a:p>
                      <a:pPr algn="ctr">
                        <a:lnSpc>
                          <a:spcPct val="115000"/>
                        </a:lnSpc>
                        <a:buNone/>
                      </a:pPr>
                      <a:r>
                        <a:rPr lang="en-IN" sz="1400">
                          <a:effectLst/>
                        </a:rPr>
                        <a:t>Satisfaction &lt;-&gt; F1</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a:effectLst/>
                        </a:rPr>
                        <a:t>0.175</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1896733"/>
                  </a:ext>
                </a:extLst>
              </a:tr>
              <a:tr h="199302">
                <a:tc>
                  <a:txBody>
                    <a:bodyPr/>
                    <a:lstStyle/>
                    <a:p>
                      <a:pPr algn="ctr">
                        <a:lnSpc>
                          <a:spcPct val="115000"/>
                        </a:lnSpc>
                        <a:buNone/>
                      </a:pPr>
                      <a:r>
                        <a:rPr lang="en-IN" sz="1400">
                          <a:effectLst/>
                        </a:rPr>
                        <a:t>Satisfaction &lt;-&gt; F2</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a:effectLst/>
                        </a:rPr>
                        <a:t>0.185</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2772144"/>
                  </a:ext>
                </a:extLst>
              </a:tr>
              <a:tr h="199302">
                <a:tc>
                  <a:txBody>
                    <a:bodyPr/>
                    <a:lstStyle/>
                    <a:p>
                      <a:pPr algn="ctr">
                        <a:lnSpc>
                          <a:spcPct val="115000"/>
                        </a:lnSpc>
                        <a:buNone/>
                      </a:pPr>
                      <a:r>
                        <a:rPr lang="en-IN" sz="1400">
                          <a:effectLst/>
                        </a:rPr>
                        <a:t>Satisfaction &lt;-&gt; F3</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a:effectLst/>
                        </a:rPr>
                        <a:t>0.243</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0961198"/>
                  </a:ext>
                </a:extLst>
              </a:tr>
              <a:tr h="199302">
                <a:tc>
                  <a:txBody>
                    <a:bodyPr/>
                    <a:lstStyle/>
                    <a:p>
                      <a:pPr algn="ctr">
                        <a:lnSpc>
                          <a:spcPct val="115000"/>
                        </a:lnSpc>
                        <a:buNone/>
                      </a:pPr>
                      <a:r>
                        <a:rPr lang="en-IN" sz="1400">
                          <a:effectLst/>
                        </a:rPr>
                        <a:t>Satisfaction &lt;-&gt; Mode Choice</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dirty="0">
                          <a:effectLst/>
                        </a:rPr>
                        <a:t>0.658</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5549308"/>
                  </a:ext>
                </a:extLst>
              </a:tr>
            </a:tbl>
          </a:graphicData>
        </a:graphic>
      </p:graphicFrame>
      <p:sp>
        <p:nvSpPr>
          <p:cNvPr id="17" name="Rectangle 16">
            <a:extLst>
              <a:ext uri="{FF2B5EF4-FFF2-40B4-BE49-F238E27FC236}">
                <a16:creationId xmlns:a16="http://schemas.microsoft.com/office/drawing/2014/main" id="{3B782D28-C601-A6AD-EB99-F1E121A2A2FD}"/>
              </a:ext>
            </a:extLst>
          </p:cNvPr>
          <p:cNvSpPr/>
          <p:nvPr/>
        </p:nvSpPr>
        <p:spPr>
          <a:xfrm>
            <a:off x="3179426" y="1124149"/>
            <a:ext cx="5800006" cy="395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Validity Assessment of the Measurement Model</a:t>
            </a:r>
            <a:endParaRPr lang="en-US" sz="1800" dirty="0">
              <a:solidFill>
                <a:schemeClr val="tx1"/>
              </a:solidFill>
            </a:endParaRPr>
          </a:p>
        </p:txBody>
      </p:sp>
      <p:sp>
        <p:nvSpPr>
          <p:cNvPr id="18" name="Rectangle 17">
            <a:extLst>
              <a:ext uri="{FF2B5EF4-FFF2-40B4-BE49-F238E27FC236}">
                <a16:creationId xmlns:a16="http://schemas.microsoft.com/office/drawing/2014/main" id="{FE31DE75-062E-AD12-05A6-1EC722A4D20C}"/>
              </a:ext>
            </a:extLst>
          </p:cNvPr>
          <p:cNvSpPr/>
          <p:nvPr/>
        </p:nvSpPr>
        <p:spPr>
          <a:xfrm>
            <a:off x="189756" y="1793900"/>
            <a:ext cx="5800006" cy="395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Convergent Validity</a:t>
            </a:r>
            <a:endParaRPr lang="en-US" sz="1800" dirty="0">
              <a:solidFill>
                <a:schemeClr val="tx1"/>
              </a:solidFill>
            </a:endParaRPr>
          </a:p>
        </p:txBody>
      </p:sp>
      <p:sp>
        <p:nvSpPr>
          <p:cNvPr id="19" name="Rectangle 18">
            <a:extLst>
              <a:ext uri="{FF2B5EF4-FFF2-40B4-BE49-F238E27FC236}">
                <a16:creationId xmlns:a16="http://schemas.microsoft.com/office/drawing/2014/main" id="{155B3B47-FBCB-71DB-1B8A-53BCD7A6FC03}"/>
              </a:ext>
            </a:extLst>
          </p:cNvPr>
          <p:cNvSpPr/>
          <p:nvPr/>
        </p:nvSpPr>
        <p:spPr>
          <a:xfrm>
            <a:off x="6094412" y="1793900"/>
            <a:ext cx="5800006" cy="395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Discriminant Validity</a:t>
            </a:r>
            <a:endParaRPr lang="en-US" sz="1800" dirty="0">
              <a:solidFill>
                <a:schemeClr val="tx1"/>
              </a:solidFill>
            </a:endParaRPr>
          </a:p>
        </p:txBody>
      </p:sp>
      <p:sp>
        <p:nvSpPr>
          <p:cNvPr id="20" name="Content Placeholder 1">
            <a:extLst>
              <a:ext uri="{FF2B5EF4-FFF2-40B4-BE49-F238E27FC236}">
                <a16:creationId xmlns:a16="http://schemas.microsoft.com/office/drawing/2014/main" id="{80B2BC8D-4317-ECA4-B1C6-1468BA9B8A58}"/>
              </a:ext>
            </a:extLst>
          </p:cNvPr>
          <p:cNvSpPr txBox="1">
            <a:spLocks/>
          </p:cNvSpPr>
          <p:nvPr/>
        </p:nvSpPr>
        <p:spPr>
          <a:xfrm>
            <a:off x="189756" y="2353376"/>
            <a:ext cx="5800006" cy="1240724"/>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9pPr>
          </a:lstStyle>
          <a:p>
            <a:pPr algn="just">
              <a:buFont typeface="Wingdings" panose="05000000000000000000" pitchFamily="2" charset="2"/>
              <a:buChar char="Ø"/>
            </a:pPr>
            <a:r>
              <a:rPr lang="en-US" sz="1800" dirty="0"/>
              <a:t>Convergent validity refers to the extent to which multiple indicators of a construct are </a:t>
            </a:r>
            <a:r>
              <a:rPr lang="en-US" sz="1800" b="1" dirty="0"/>
              <a:t>correlated</a:t>
            </a:r>
            <a:r>
              <a:rPr lang="en-US" sz="1800" dirty="0"/>
              <a:t>. </a:t>
            </a:r>
          </a:p>
          <a:p>
            <a:pPr algn="just">
              <a:buFont typeface="Wingdings" panose="05000000000000000000" pitchFamily="2" charset="2"/>
              <a:buChar char="Ø"/>
            </a:pPr>
            <a:r>
              <a:rPr lang="en-US" sz="1800" dirty="0"/>
              <a:t>It was tested using the </a:t>
            </a:r>
            <a:r>
              <a:rPr lang="en-US" sz="1800" b="1" dirty="0"/>
              <a:t>Average Variance Extracted (AVE)</a:t>
            </a:r>
          </a:p>
        </p:txBody>
      </p:sp>
      <p:sp>
        <p:nvSpPr>
          <p:cNvPr id="21" name="Content Placeholder 1">
            <a:extLst>
              <a:ext uri="{FF2B5EF4-FFF2-40B4-BE49-F238E27FC236}">
                <a16:creationId xmlns:a16="http://schemas.microsoft.com/office/drawing/2014/main" id="{A26143D5-8677-C494-67F8-A86F09130ABA}"/>
              </a:ext>
            </a:extLst>
          </p:cNvPr>
          <p:cNvSpPr txBox="1">
            <a:spLocks/>
          </p:cNvSpPr>
          <p:nvPr/>
        </p:nvSpPr>
        <p:spPr>
          <a:xfrm>
            <a:off x="6079429" y="2353376"/>
            <a:ext cx="5800006" cy="1816787"/>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9pPr>
          </a:lstStyle>
          <a:p>
            <a:pPr algn="just">
              <a:buFont typeface="Wingdings" panose="05000000000000000000" pitchFamily="2" charset="2"/>
              <a:buChar char="Ø"/>
            </a:pPr>
            <a:r>
              <a:rPr lang="en-US" sz="1800" dirty="0"/>
              <a:t>Discriminant validity determines the extent to which a construct is distinct from other constructs in the model. </a:t>
            </a:r>
          </a:p>
          <a:p>
            <a:pPr algn="just">
              <a:buFont typeface="Wingdings" panose="05000000000000000000" pitchFamily="2" charset="2"/>
              <a:buChar char="Ø"/>
            </a:pPr>
            <a:r>
              <a:rPr lang="en-US" sz="1800" dirty="0"/>
              <a:t>It was assessed using the </a:t>
            </a:r>
            <a:r>
              <a:rPr lang="en-US" sz="1800" b="1" dirty="0" err="1"/>
              <a:t>Heterotrait-Monotrait</a:t>
            </a:r>
            <a:r>
              <a:rPr lang="en-US" sz="1800" b="1" dirty="0"/>
              <a:t> Ratio </a:t>
            </a:r>
            <a:r>
              <a:rPr lang="en-US" sz="1800" dirty="0"/>
              <a:t>(HTMT), where values </a:t>
            </a:r>
            <a:r>
              <a:rPr lang="en-US" sz="1800" b="1" dirty="0"/>
              <a:t>below 0.90 </a:t>
            </a:r>
            <a:r>
              <a:rPr lang="en-US" sz="1800" dirty="0"/>
              <a:t>indicate satisfactory discriminant validity. </a:t>
            </a:r>
          </a:p>
        </p:txBody>
      </p:sp>
      <p:graphicFrame>
        <p:nvGraphicFramePr>
          <p:cNvPr id="22" name="Table 21">
            <a:extLst>
              <a:ext uri="{FF2B5EF4-FFF2-40B4-BE49-F238E27FC236}">
                <a16:creationId xmlns:a16="http://schemas.microsoft.com/office/drawing/2014/main" id="{5D27D0A9-A576-2932-CF84-007791D3C3B1}"/>
              </a:ext>
            </a:extLst>
          </p:cNvPr>
          <p:cNvGraphicFramePr>
            <a:graphicFrameLocks noGrp="1"/>
          </p:cNvGraphicFramePr>
          <p:nvPr>
            <p:extLst>
              <p:ext uri="{D42A27DB-BD31-4B8C-83A1-F6EECF244321}">
                <p14:modId xmlns:p14="http://schemas.microsoft.com/office/powerpoint/2010/main" val="3000955210"/>
              </p:ext>
            </p:extLst>
          </p:nvPr>
        </p:nvGraphicFramePr>
        <p:xfrm>
          <a:off x="1350626" y="3787692"/>
          <a:ext cx="3657600" cy="1169164"/>
        </p:xfrm>
        <a:graphic>
          <a:graphicData uri="http://schemas.openxmlformats.org/drawingml/2006/table">
            <a:tbl>
              <a:tblPr firstRow="1" firstCol="1" bandRow="1">
                <a:tableStyleId>{3B4B98B0-60AC-42C2-AFA5-B58CD77FA1E5}</a:tableStyleId>
              </a:tblPr>
              <a:tblGrid>
                <a:gridCol w="1828800">
                  <a:extLst>
                    <a:ext uri="{9D8B030D-6E8A-4147-A177-3AD203B41FA5}">
                      <a16:colId xmlns:a16="http://schemas.microsoft.com/office/drawing/2014/main" val="3726851513"/>
                    </a:ext>
                  </a:extLst>
                </a:gridCol>
                <a:gridCol w="1828800">
                  <a:extLst>
                    <a:ext uri="{9D8B030D-6E8A-4147-A177-3AD203B41FA5}">
                      <a16:colId xmlns:a16="http://schemas.microsoft.com/office/drawing/2014/main" val="3827509929"/>
                    </a:ext>
                  </a:extLst>
                </a:gridCol>
              </a:tblGrid>
              <a:tr h="0">
                <a:tc>
                  <a:txBody>
                    <a:bodyPr/>
                    <a:lstStyle/>
                    <a:p>
                      <a:endParaRPr lang="en-IN" sz="1400">
                        <a:effectLst/>
                        <a:latin typeface="+mj-lt"/>
                        <a:cs typeface="Times New Roman" panose="02020603050405020304" pitchFamily="18" charset="0"/>
                      </a:endParaRPr>
                    </a:p>
                  </a:txBody>
                  <a:tcPr marL="68580" marR="68580" marT="0" marB="0" anchor="ctr"/>
                </a:tc>
                <a:tc>
                  <a:txBody>
                    <a:bodyPr/>
                    <a:lstStyle/>
                    <a:p>
                      <a:pPr algn="ctr">
                        <a:lnSpc>
                          <a:spcPct val="115000"/>
                        </a:lnSpc>
                        <a:buNone/>
                      </a:pPr>
                      <a:r>
                        <a:rPr lang="en-IN" sz="1400" dirty="0">
                          <a:effectLst/>
                          <a:latin typeface="+mj-lt"/>
                        </a:rPr>
                        <a:t>Average variance extracted (AVE)</a:t>
                      </a:r>
                      <a:endParaRPr lang="en-IN" sz="14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51341334"/>
                  </a:ext>
                </a:extLst>
              </a:tr>
              <a:tr h="0">
                <a:tc>
                  <a:txBody>
                    <a:bodyPr/>
                    <a:lstStyle/>
                    <a:p>
                      <a:pPr algn="ctr">
                        <a:lnSpc>
                          <a:spcPct val="115000"/>
                        </a:lnSpc>
                        <a:buNone/>
                      </a:pPr>
                      <a:r>
                        <a:rPr lang="en-IN" sz="1400">
                          <a:effectLst/>
                          <a:latin typeface="+mj-lt"/>
                        </a:rPr>
                        <a:t>F1</a:t>
                      </a:r>
                      <a:endParaRPr lang="en-IN" sz="140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buNone/>
                      </a:pPr>
                      <a:r>
                        <a:rPr lang="en-IN" sz="1400">
                          <a:effectLst/>
                          <a:latin typeface="+mj-lt"/>
                        </a:rPr>
                        <a:t>0.610</a:t>
                      </a:r>
                      <a:endParaRPr lang="en-IN" sz="140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60869984"/>
                  </a:ext>
                </a:extLst>
              </a:tr>
              <a:tr h="0">
                <a:tc>
                  <a:txBody>
                    <a:bodyPr/>
                    <a:lstStyle/>
                    <a:p>
                      <a:pPr algn="ctr">
                        <a:lnSpc>
                          <a:spcPct val="115000"/>
                        </a:lnSpc>
                        <a:buNone/>
                      </a:pPr>
                      <a:r>
                        <a:rPr lang="en-IN" sz="1400">
                          <a:effectLst/>
                          <a:latin typeface="+mj-lt"/>
                        </a:rPr>
                        <a:t>F2</a:t>
                      </a:r>
                      <a:endParaRPr lang="en-IN" sz="140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buNone/>
                      </a:pPr>
                      <a:r>
                        <a:rPr lang="en-IN" sz="1400">
                          <a:effectLst/>
                          <a:latin typeface="+mj-lt"/>
                        </a:rPr>
                        <a:t>0.617</a:t>
                      </a:r>
                      <a:endParaRPr lang="en-IN" sz="140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66160924"/>
                  </a:ext>
                </a:extLst>
              </a:tr>
              <a:tr h="0">
                <a:tc>
                  <a:txBody>
                    <a:bodyPr/>
                    <a:lstStyle/>
                    <a:p>
                      <a:pPr algn="ctr">
                        <a:lnSpc>
                          <a:spcPct val="115000"/>
                        </a:lnSpc>
                        <a:buNone/>
                      </a:pPr>
                      <a:r>
                        <a:rPr lang="en-IN" sz="1400">
                          <a:effectLst/>
                          <a:latin typeface="+mj-lt"/>
                        </a:rPr>
                        <a:t>F3</a:t>
                      </a:r>
                      <a:endParaRPr lang="en-IN" sz="140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buNone/>
                      </a:pPr>
                      <a:r>
                        <a:rPr lang="en-IN" sz="1400" dirty="0">
                          <a:effectLst/>
                          <a:latin typeface="+mj-lt"/>
                        </a:rPr>
                        <a:t>0.671</a:t>
                      </a:r>
                      <a:endParaRPr lang="en-IN" sz="14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8861328"/>
                  </a:ext>
                </a:extLst>
              </a:tr>
            </a:tbl>
          </a:graphicData>
        </a:graphic>
      </p:graphicFrame>
      <p:sp>
        <p:nvSpPr>
          <p:cNvPr id="23" name="Rectangle: Rounded Corners 22">
            <a:extLst>
              <a:ext uri="{FF2B5EF4-FFF2-40B4-BE49-F238E27FC236}">
                <a16:creationId xmlns:a16="http://schemas.microsoft.com/office/drawing/2014/main" id="{A3E44C44-2117-ABCE-DD36-3BF23342FBE1}"/>
              </a:ext>
            </a:extLst>
          </p:cNvPr>
          <p:cNvSpPr/>
          <p:nvPr/>
        </p:nvSpPr>
        <p:spPr>
          <a:xfrm>
            <a:off x="3790156" y="4199537"/>
            <a:ext cx="630053" cy="921537"/>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err="1"/>
          </a:p>
        </p:txBody>
      </p:sp>
      <p:sp>
        <p:nvSpPr>
          <p:cNvPr id="24" name="Oval 23">
            <a:extLst>
              <a:ext uri="{FF2B5EF4-FFF2-40B4-BE49-F238E27FC236}">
                <a16:creationId xmlns:a16="http://schemas.microsoft.com/office/drawing/2014/main" id="{0C2EB3A4-3CB6-1CA7-4176-33E30A5CE3FD}"/>
              </a:ext>
            </a:extLst>
          </p:cNvPr>
          <p:cNvSpPr/>
          <p:nvPr/>
        </p:nvSpPr>
        <p:spPr>
          <a:xfrm>
            <a:off x="2422004" y="5219460"/>
            <a:ext cx="1178197" cy="826285"/>
          </a:xfrm>
          <a:prstGeom prst="ellipse">
            <a:avLst/>
          </a:prstGeom>
          <a:solidFill>
            <a:srgbClr val="C6D9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&gt; 0.50</a:t>
            </a:r>
            <a:endParaRPr lang="en-IN" b="1" dirty="0" err="1"/>
          </a:p>
        </p:txBody>
      </p:sp>
      <p:cxnSp>
        <p:nvCxnSpPr>
          <p:cNvPr id="25" name="Straight Arrow Connector 24">
            <a:extLst>
              <a:ext uri="{FF2B5EF4-FFF2-40B4-BE49-F238E27FC236}">
                <a16:creationId xmlns:a16="http://schemas.microsoft.com/office/drawing/2014/main" id="{1F543BEB-B7D0-AEDA-1B94-9E3B2F2B9C65}"/>
              </a:ext>
            </a:extLst>
          </p:cNvPr>
          <p:cNvCxnSpPr>
            <a:stCxn id="23" idx="2"/>
            <a:endCxn id="24" idx="7"/>
          </p:cNvCxnSpPr>
          <p:nvPr/>
        </p:nvCxnSpPr>
        <p:spPr>
          <a:xfrm flipH="1">
            <a:off x="3427658" y="5121074"/>
            <a:ext cx="677525" cy="21939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208AB5D4-998A-2908-E8F4-E2D3266C8F46}"/>
              </a:ext>
            </a:extLst>
          </p:cNvPr>
          <p:cNvSpPr txBox="1">
            <a:spLocks/>
          </p:cNvSpPr>
          <p:nvPr/>
        </p:nvSpPr>
        <p:spPr>
          <a:xfrm>
            <a:off x="9352657" y="6423260"/>
            <a:ext cx="2039094" cy="251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i="1" dirty="0"/>
              <a:t>Source: SmartPLS4.0.</a:t>
            </a:r>
          </a:p>
        </p:txBody>
      </p:sp>
    </p:spTree>
    <p:extLst>
      <p:ext uri="{BB962C8B-B14F-4D97-AF65-F5344CB8AC3E}">
        <p14:creationId xmlns:p14="http://schemas.microsoft.com/office/powerpoint/2010/main" val="71848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animBg="1"/>
      <p:bldP spid="8" grpId="0"/>
      <p:bldP spid="9" grpId="0"/>
      <p:bldP spid="10" grpId="0"/>
      <p:bldP spid="11" grpId="0"/>
      <p:bldP spid="13" grpId="0" animBg="1"/>
      <p:bldP spid="15" grpId="0" animBg="1"/>
      <p:bldP spid="17" grpId="0" animBg="1"/>
      <p:bldP spid="18" grpId="0" animBg="1"/>
      <p:bldP spid="19" grpId="0" animBg="1"/>
      <p:bldP spid="20" grpId="0"/>
      <p:bldP spid="21" grpId="0"/>
      <p:bldP spid="23" grpId="0" animBg="1"/>
      <p:bldP spid="24" grpId="0" animBg="1"/>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D5825-A0D0-7912-66CD-6C56421E109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1D9DA2-F43C-A583-49CF-3FA2A21EFA35}"/>
              </a:ext>
            </a:extLst>
          </p:cNvPr>
          <p:cNvSpPr>
            <a:spLocks noGrp="1"/>
          </p:cNvSpPr>
          <p:nvPr>
            <p:ph type="sldNum" sz="quarter" idx="7"/>
          </p:nvPr>
        </p:nvSpPr>
        <p:spPr/>
        <p:txBody>
          <a:bodyPr/>
          <a:lstStyle/>
          <a:p>
            <a:pPr marL="38100" marR="0" lvl="0" indent="0" algn="l" defTabSz="914400" rtl="0" eaLnBrk="1" fontAlgn="auto" latinLnBrk="0" hangingPunct="1">
              <a:lnSpc>
                <a:spcPts val="1435"/>
              </a:lnSpc>
              <a:spcBef>
                <a:spcPts val="0"/>
              </a:spcBef>
              <a:spcAft>
                <a:spcPts val="0"/>
              </a:spcAft>
              <a:buClrTx/>
              <a:buSzTx/>
              <a:buFontTx/>
              <a:buNone/>
              <a:tabLst/>
              <a:defRPr/>
            </a:pPr>
            <a:fld id="{81D60167-4931-47E6-BA6A-407CBD079E47}" type="slidenum">
              <a:rPr kumimoji="0" lang="en-IN" sz="1400" b="1" i="0" u="none" strike="noStrike" kern="1200" cap="none" spc="0" normalizeH="0" baseline="0" noProof="0" smtClean="0">
                <a:ln>
                  <a:noFill/>
                </a:ln>
                <a:solidFill>
                  <a:prstClr val="white"/>
                </a:solidFill>
                <a:effectLst/>
                <a:uLnTx/>
                <a:uFillTx/>
                <a:latin typeface="Calibri"/>
                <a:ea typeface="+mn-ea"/>
                <a:cs typeface="Calibri"/>
              </a:rPr>
              <a:pPr marL="38100" marR="0" lvl="0" indent="0" algn="l" defTabSz="914400" rtl="0" eaLnBrk="1" fontAlgn="auto" latinLnBrk="0" hangingPunct="1">
                <a:lnSpc>
                  <a:spcPts val="1435"/>
                </a:lnSpc>
                <a:spcBef>
                  <a:spcPts val="0"/>
                </a:spcBef>
                <a:spcAft>
                  <a:spcPts val="0"/>
                </a:spcAft>
                <a:buClrTx/>
                <a:buSzTx/>
                <a:buFontTx/>
                <a:buNone/>
                <a:tabLst/>
                <a:defRPr/>
              </a:pPr>
              <a:t>15</a:t>
            </a:fld>
            <a:endParaRPr kumimoji="0" lang="en-IN" sz="1400" b="1" i="0" u="none" strike="noStrike" kern="1200" cap="none" spc="0" normalizeH="0" baseline="0" noProof="0" dirty="0">
              <a:ln>
                <a:noFill/>
              </a:ln>
              <a:solidFill>
                <a:prstClr val="white"/>
              </a:solidFill>
              <a:effectLst/>
              <a:uLnTx/>
              <a:uFillTx/>
              <a:latin typeface="Calibri"/>
              <a:ea typeface="+mn-ea"/>
              <a:cs typeface="Calibri"/>
            </a:endParaRPr>
          </a:p>
        </p:txBody>
      </p:sp>
      <p:sp>
        <p:nvSpPr>
          <p:cNvPr id="4" name="Title 1">
            <a:extLst>
              <a:ext uri="{FF2B5EF4-FFF2-40B4-BE49-F238E27FC236}">
                <a16:creationId xmlns:a16="http://schemas.microsoft.com/office/drawing/2014/main" id="{5CF835CF-73D7-21F5-21D7-FCEC79A0C052}"/>
              </a:ext>
            </a:extLst>
          </p:cNvPr>
          <p:cNvSpPr txBox="1">
            <a:spLocks/>
          </p:cNvSpPr>
          <p:nvPr/>
        </p:nvSpPr>
        <p:spPr>
          <a:xfrm>
            <a:off x="184764" y="386324"/>
            <a:ext cx="7892436" cy="430887"/>
          </a:xfrm>
          <a:prstGeom prst="rect">
            <a:avLst/>
          </a:prstGeom>
        </p:spPr>
        <p:txBody>
          <a:bodyPr wrap="square" lIns="0" tIns="0" rIns="0" bIns="0">
            <a:spAutoFit/>
          </a:bodyPr>
          <a:lstStyle>
            <a:lvl1pPr>
              <a:defRPr sz="3600" b="1" i="0">
                <a:solidFill>
                  <a:srgbClr val="6F2F9F"/>
                </a:solidFill>
                <a:latin typeface="Calibri"/>
                <a:ea typeface="+mj-ea"/>
                <a:cs typeface="Calibri"/>
              </a:defRPr>
            </a:lvl1pPr>
          </a:lstStyle>
          <a:p>
            <a:pPr lvl="0">
              <a:defRPr/>
            </a:pPr>
            <a:r>
              <a:rPr lang="en-IN" sz="2800" kern="0" dirty="0">
                <a:solidFill>
                  <a:srgbClr val="002060"/>
                </a:solidFill>
              </a:rPr>
              <a:t>Findings from SEM Analysis</a:t>
            </a:r>
          </a:p>
        </p:txBody>
      </p:sp>
      <p:sp>
        <p:nvSpPr>
          <p:cNvPr id="27" name="Rectangle 26">
            <a:extLst>
              <a:ext uri="{FF2B5EF4-FFF2-40B4-BE49-F238E27FC236}">
                <a16:creationId xmlns:a16="http://schemas.microsoft.com/office/drawing/2014/main" id="{ABA34541-E1AB-8CF5-4D8F-5AB84088CB9D}"/>
              </a:ext>
            </a:extLst>
          </p:cNvPr>
          <p:cNvSpPr/>
          <p:nvPr/>
        </p:nvSpPr>
        <p:spPr>
          <a:xfrm>
            <a:off x="3179426" y="1098749"/>
            <a:ext cx="5800006" cy="395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Structural Model</a:t>
            </a:r>
            <a:endParaRPr lang="en-US" sz="1800" dirty="0">
              <a:solidFill>
                <a:schemeClr val="tx1"/>
              </a:solidFill>
            </a:endParaRPr>
          </a:p>
        </p:txBody>
      </p:sp>
      <p:pic>
        <p:nvPicPr>
          <p:cNvPr id="28" name="Picture 27" descr="A diagram of a network&#10;&#10;AI-generated content may be incorrect.">
            <a:extLst>
              <a:ext uri="{FF2B5EF4-FFF2-40B4-BE49-F238E27FC236}">
                <a16:creationId xmlns:a16="http://schemas.microsoft.com/office/drawing/2014/main" id="{355847C7-D863-1E2A-5D61-819528B8909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7948" y="2232546"/>
            <a:ext cx="8690682" cy="3728154"/>
          </a:xfrm>
          <a:prstGeom prst="rect">
            <a:avLst/>
          </a:prstGeom>
          <a:noFill/>
          <a:ln>
            <a:noFill/>
          </a:ln>
        </p:spPr>
      </p:pic>
      <p:sp>
        <p:nvSpPr>
          <p:cNvPr id="29" name="Content Placeholder 1">
            <a:extLst>
              <a:ext uri="{FF2B5EF4-FFF2-40B4-BE49-F238E27FC236}">
                <a16:creationId xmlns:a16="http://schemas.microsoft.com/office/drawing/2014/main" id="{2F5F43A3-1B07-BBA3-386C-FB02D972305A}"/>
              </a:ext>
            </a:extLst>
          </p:cNvPr>
          <p:cNvSpPr txBox="1">
            <a:spLocks/>
          </p:cNvSpPr>
          <p:nvPr/>
        </p:nvSpPr>
        <p:spPr>
          <a:xfrm>
            <a:off x="189756" y="1494007"/>
            <a:ext cx="11809312" cy="706541"/>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n-US" kern="0">
                <a:solidFill>
                  <a:sysClr val="windowText" lastClr="000000"/>
                </a:solidFill>
              </a:rPr>
              <a:t>After a valid measurement model is made, to examine the hypothesized relationships in the model, the </a:t>
            </a:r>
            <a:r>
              <a:rPr lang="en-US" b="1" kern="0">
                <a:solidFill>
                  <a:sysClr val="windowText" lastClr="000000"/>
                </a:solidFill>
              </a:rPr>
              <a:t>structural model is assessed for the relationships between the latent constructs</a:t>
            </a:r>
            <a:r>
              <a:rPr lang="en-US" kern="0">
                <a:solidFill>
                  <a:sysClr val="windowText" lastClr="000000"/>
                </a:solidFill>
              </a:rPr>
              <a:t>. </a:t>
            </a:r>
            <a:endParaRPr lang="en-US" kern="0" dirty="0">
              <a:solidFill>
                <a:sysClr val="windowText" lastClr="000000"/>
              </a:solidFill>
            </a:endParaRPr>
          </a:p>
        </p:txBody>
      </p:sp>
      <p:sp>
        <p:nvSpPr>
          <p:cNvPr id="30" name="TextBox 29">
            <a:extLst>
              <a:ext uri="{FF2B5EF4-FFF2-40B4-BE49-F238E27FC236}">
                <a16:creationId xmlns:a16="http://schemas.microsoft.com/office/drawing/2014/main" id="{1A6FFB96-DE40-CAD7-3F64-EB3E657D7AFB}"/>
              </a:ext>
            </a:extLst>
          </p:cNvPr>
          <p:cNvSpPr txBox="1"/>
          <p:nvPr/>
        </p:nvSpPr>
        <p:spPr>
          <a:xfrm>
            <a:off x="4974586" y="6097128"/>
            <a:ext cx="2577405" cy="307777"/>
          </a:xfrm>
          <a:prstGeom prst="rect">
            <a:avLst/>
          </a:prstGeom>
          <a:noFill/>
          <a:ln>
            <a:solidFill>
              <a:schemeClr val="accent1">
                <a:lumMod val="20000"/>
                <a:lumOff val="80000"/>
              </a:schemeClr>
            </a:solidFill>
          </a:ln>
        </p:spPr>
        <p:txBody>
          <a:bodyPr wrap="square">
            <a:spAutoFit/>
          </a:bodyPr>
          <a:lstStyle/>
          <a:p>
            <a:r>
              <a:rPr lang="en-IN" sz="1400" b="1" dirty="0"/>
              <a:t>Structural model with p-values</a:t>
            </a:r>
          </a:p>
        </p:txBody>
      </p:sp>
      <p:sp>
        <p:nvSpPr>
          <p:cNvPr id="31" name="Content Placeholder 2">
            <a:extLst>
              <a:ext uri="{FF2B5EF4-FFF2-40B4-BE49-F238E27FC236}">
                <a16:creationId xmlns:a16="http://schemas.microsoft.com/office/drawing/2014/main" id="{EC2CB3F6-5A96-5C4E-F737-F112E0D1FFFA}"/>
              </a:ext>
            </a:extLst>
          </p:cNvPr>
          <p:cNvSpPr txBox="1">
            <a:spLocks/>
          </p:cNvSpPr>
          <p:nvPr/>
        </p:nvSpPr>
        <p:spPr>
          <a:xfrm>
            <a:off x="10990957" y="6264220"/>
            <a:ext cx="2039094" cy="251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i="1" dirty="0"/>
              <a:t>Source: SmartPLS4.0.</a:t>
            </a:r>
          </a:p>
        </p:txBody>
      </p:sp>
      <p:sp>
        <p:nvSpPr>
          <p:cNvPr id="32" name="Rectangle 31">
            <a:extLst>
              <a:ext uri="{FF2B5EF4-FFF2-40B4-BE49-F238E27FC236}">
                <a16:creationId xmlns:a16="http://schemas.microsoft.com/office/drawing/2014/main" id="{63579AB6-98C7-AF13-958F-2750034BC57D}"/>
              </a:ext>
            </a:extLst>
          </p:cNvPr>
          <p:cNvSpPr/>
          <p:nvPr/>
        </p:nvSpPr>
        <p:spPr>
          <a:xfrm>
            <a:off x="3179426" y="1136849"/>
            <a:ext cx="5800006" cy="395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Structural Model</a:t>
            </a:r>
            <a:endParaRPr lang="en-US" sz="1800" dirty="0">
              <a:solidFill>
                <a:schemeClr val="tx1"/>
              </a:solidFill>
            </a:endParaRPr>
          </a:p>
        </p:txBody>
      </p:sp>
      <p:sp>
        <p:nvSpPr>
          <p:cNvPr id="33" name="Content Placeholder 1">
            <a:extLst>
              <a:ext uri="{FF2B5EF4-FFF2-40B4-BE49-F238E27FC236}">
                <a16:creationId xmlns:a16="http://schemas.microsoft.com/office/drawing/2014/main" id="{09BD6C81-1052-97E5-7AFE-F50EF527A78E}"/>
              </a:ext>
            </a:extLst>
          </p:cNvPr>
          <p:cNvSpPr txBox="1">
            <a:spLocks/>
          </p:cNvSpPr>
          <p:nvPr/>
        </p:nvSpPr>
        <p:spPr>
          <a:xfrm>
            <a:off x="189756" y="2382664"/>
            <a:ext cx="5800006" cy="833988"/>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n-US" kern="0">
                <a:solidFill>
                  <a:sysClr val="windowText" lastClr="000000"/>
                </a:solidFill>
              </a:rPr>
              <a:t>The structural model analysis tested several hypothesized relationships among the latent constructs to understand factors influencing mode choice in Ahmedabad. </a:t>
            </a:r>
            <a:endParaRPr lang="en-US" kern="0" dirty="0">
              <a:solidFill>
                <a:sysClr val="windowText" lastClr="000000"/>
              </a:solidFill>
            </a:endParaRPr>
          </a:p>
        </p:txBody>
      </p:sp>
      <p:graphicFrame>
        <p:nvGraphicFramePr>
          <p:cNvPr id="34" name="Table 33">
            <a:extLst>
              <a:ext uri="{FF2B5EF4-FFF2-40B4-BE49-F238E27FC236}">
                <a16:creationId xmlns:a16="http://schemas.microsoft.com/office/drawing/2014/main" id="{2676D202-A467-216A-3F13-B04CB9FC3E4D}"/>
              </a:ext>
            </a:extLst>
          </p:cNvPr>
          <p:cNvGraphicFramePr>
            <a:graphicFrameLocks noGrp="1"/>
          </p:cNvGraphicFramePr>
          <p:nvPr>
            <p:extLst>
              <p:ext uri="{D42A27DB-BD31-4B8C-83A1-F6EECF244321}">
                <p14:modId xmlns:p14="http://schemas.microsoft.com/office/powerpoint/2010/main" val="3467524529"/>
              </p:ext>
            </p:extLst>
          </p:nvPr>
        </p:nvGraphicFramePr>
        <p:xfrm>
          <a:off x="121121" y="3469010"/>
          <a:ext cx="5973290" cy="2574548"/>
        </p:xfrm>
        <a:graphic>
          <a:graphicData uri="http://schemas.openxmlformats.org/drawingml/2006/table">
            <a:tbl>
              <a:tblPr firstRow="1" firstCol="1" bandRow="1">
                <a:tableStyleId>{3B4B98B0-60AC-42C2-AFA5-B58CD77FA1E5}</a:tableStyleId>
              </a:tblPr>
              <a:tblGrid>
                <a:gridCol w="1615178">
                  <a:extLst>
                    <a:ext uri="{9D8B030D-6E8A-4147-A177-3AD203B41FA5}">
                      <a16:colId xmlns:a16="http://schemas.microsoft.com/office/drawing/2014/main" val="2630635144"/>
                    </a:ext>
                  </a:extLst>
                </a:gridCol>
                <a:gridCol w="891215">
                  <a:extLst>
                    <a:ext uri="{9D8B030D-6E8A-4147-A177-3AD203B41FA5}">
                      <a16:colId xmlns:a16="http://schemas.microsoft.com/office/drawing/2014/main" val="3034176792"/>
                    </a:ext>
                  </a:extLst>
                </a:gridCol>
                <a:gridCol w="944974">
                  <a:extLst>
                    <a:ext uri="{9D8B030D-6E8A-4147-A177-3AD203B41FA5}">
                      <a16:colId xmlns:a16="http://schemas.microsoft.com/office/drawing/2014/main" val="4081381465"/>
                    </a:ext>
                  </a:extLst>
                </a:gridCol>
                <a:gridCol w="841039">
                  <a:extLst>
                    <a:ext uri="{9D8B030D-6E8A-4147-A177-3AD203B41FA5}">
                      <a16:colId xmlns:a16="http://schemas.microsoft.com/office/drawing/2014/main" val="1722382304"/>
                    </a:ext>
                  </a:extLst>
                </a:gridCol>
                <a:gridCol w="1680884">
                  <a:extLst>
                    <a:ext uri="{9D8B030D-6E8A-4147-A177-3AD203B41FA5}">
                      <a16:colId xmlns:a16="http://schemas.microsoft.com/office/drawing/2014/main" val="1467788968"/>
                    </a:ext>
                  </a:extLst>
                </a:gridCol>
              </a:tblGrid>
              <a:tr h="370205">
                <a:tc>
                  <a:txBody>
                    <a:bodyPr/>
                    <a:lstStyle/>
                    <a:p>
                      <a:pPr algn="ctr">
                        <a:lnSpc>
                          <a:spcPct val="115000"/>
                        </a:lnSpc>
                        <a:buNone/>
                      </a:pPr>
                      <a:r>
                        <a:rPr lang="en-IN" sz="1400">
                          <a:effectLst/>
                        </a:rPr>
                        <a:t>Paths</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buNone/>
                      </a:pPr>
                      <a:r>
                        <a:rPr lang="en-US" sz="1400">
                          <a:effectLst/>
                        </a:rPr>
                        <a:t>β (</a:t>
                      </a:r>
                      <a:r>
                        <a:rPr lang="en-IN" sz="1400">
                          <a:effectLst/>
                        </a:rPr>
                        <a:t>Original sample)</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buNone/>
                      </a:pPr>
                      <a:r>
                        <a:rPr lang="en-IN" sz="1400">
                          <a:effectLst/>
                        </a:rPr>
                        <a:t>t- statistics</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buNone/>
                      </a:pPr>
                      <a:r>
                        <a:rPr lang="en-IN" sz="1400">
                          <a:effectLst/>
                        </a:rPr>
                        <a:t>p-values</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buNone/>
                      </a:pPr>
                      <a:r>
                        <a:rPr lang="en-IN" sz="1400">
                          <a:effectLst/>
                        </a:rPr>
                        <a:t>Significance</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25712399"/>
                  </a:ext>
                </a:extLst>
              </a:tr>
              <a:tr h="182880">
                <a:tc>
                  <a:txBody>
                    <a:bodyPr/>
                    <a:lstStyle/>
                    <a:p>
                      <a:pPr algn="ctr">
                        <a:lnSpc>
                          <a:spcPct val="115000"/>
                        </a:lnSpc>
                        <a:buNone/>
                      </a:pPr>
                      <a:r>
                        <a:rPr lang="en-IN" sz="1400" b="0" dirty="0">
                          <a:effectLst/>
                        </a:rPr>
                        <a:t>F1 -&gt; F2</a:t>
                      </a:r>
                      <a:endParaRPr lang="en-IN"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a:effectLst/>
                        </a:rPr>
                        <a:t>0.619</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buNone/>
                      </a:pPr>
                      <a:r>
                        <a:rPr lang="en-IN" sz="1400">
                          <a:effectLst/>
                        </a:rPr>
                        <a:t>12.048</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buNone/>
                      </a:pPr>
                      <a:r>
                        <a:rPr lang="en-IN" sz="1400">
                          <a:effectLst/>
                        </a:rPr>
                        <a:t>0.000</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buNone/>
                      </a:pPr>
                      <a:r>
                        <a:rPr lang="en-IN" sz="1400">
                          <a:effectLst/>
                        </a:rPr>
                        <a:t>Significant</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4453316"/>
                  </a:ext>
                </a:extLst>
              </a:tr>
              <a:tr h="182880">
                <a:tc>
                  <a:txBody>
                    <a:bodyPr/>
                    <a:lstStyle/>
                    <a:p>
                      <a:pPr algn="ctr">
                        <a:lnSpc>
                          <a:spcPct val="115000"/>
                        </a:lnSpc>
                        <a:buNone/>
                      </a:pPr>
                      <a:r>
                        <a:rPr lang="en-IN" sz="1400" b="0" dirty="0">
                          <a:effectLst/>
                        </a:rPr>
                        <a:t>F1 -&gt; F3</a:t>
                      </a:r>
                      <a:endParaRPr lang="en-IN"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a:effectLst/>
                        </a:rPr>
                        <a:t>0.219</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buNone/>
                      </a:pPr>
                      <a:r>
                        <a:rPr lang="en-IN" sz="1400">
                          <a:effectLst/>
                        </a:rPr>
                        <a:t>2.750</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buNone/>
                      </a:pPr>
                      <a:r>
                        <a:rPr lang="en-IN" sz="1400">
                          <a:effectLst/>
                        </a:rPr>
                        <a:t>0.006</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buNone/>
                      </a:pPr>
                      <a:r>
                        <a:rPr lang="en-IN" sz="1400">
                          <a:effectLst/>
                        </a:rPr>
                        <a:t>Significant</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26646115"/>
                  </a:ext>
                </a:extLst>
              </a:tr>
              <a:tr h="187960">
                <a:tc>
                  <a:txBody>
                    <a:bodyPr/>
                    <a:lstStyle/>
                    <a:p>
                      <a:pPr algn="ctr">
                        <a:lnSpc>
                          <a:spcPct val="115000"/>
                        </a:lnSpc>
                        <a:buNone/>
                      </a:pPr>
                      <a:r>
                        <a:rPr lang="en-IN" sz="1400" b="0" dirty="0">
                          <a:effectLst/>
                        </a:rPr>
                        <a:t>F1 -&gt; Satisfaction</a:t>
                      </a:r>
                      <a:endParaRPr lang="en-IN"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a:effectLst/>
                        </a:rPr>
                        <a:t>-0.321</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buNone/>
                      </a:pPr>
                      <a:r>
                        <a:rPr lang="en-IN" sz="1400">
                          <a:effectLst/>
                        </a:rPr>
                        <a:t>3.713</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buNone/>
                      </a:pPr>
                      <a:r>
                        <a:rPr lang="en-IN" sz="1400">
                          <a:effectLst/>
                        </a:rPr>
                        <a:t>0.000</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buNone/>
                      </a:pPr>
                      <a:r>
                        <a:rPr lang="en-IN" sz="1400">
                          <a:effectLst/>
                        </a:rPr>
                        <a:t>Significant</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248942"/>
                  </a:ext>
                </a:extLst>
              </a:tr>
              <a:tr h="182880">
                <a:tc>
                  <a:txBody>
                    <a:bodyPr/>
                    <a:lstStyle/>
                    <a:p>
                      <a:pPr algn="ctr">
                        <a:lnSpc>
                          <a:spcPct val="115000"/>
                        </a:lnSpc>
                        <a:buNone/>
                      </a:pPr>
                      <a:r>
                        <a:rPr lang="en-IN" sz="1400" b="0">
                          <a:effectLst/>
                        </a:rPr>
                        <a:t>F2 -&gt; F3</a:t>
                      </a:r>
                      <a:endParaRPr lang="en-IN"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a:effectLst/>
                        </a:rPr>
                        <a:t>0.624</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buNone/>
                      </a:pPr>
                      <a:r>
                        <a:rPr lang="en-IN" sz="1400">
                          <a:effectLst/>
                        </a:rPr>
                        <a:t>7.968</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buNone/>
                      </a:pPr>
                      <a:r>
                        <a:rPr lang="en-IN" sz="1400">
                          <a:effectLst/>
                        </a:rPr>
                        <a:t>0.000</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buNone/>
                      </a:pPr>
                      <a:r>
                        <a:rPr lang="en-IN" sz="1400" dirty="0">
                          <a:effectLst/>
                        </a:rPr>
                        <a:t>Significant</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14419935"/>
                  </a:ext>
                </a:extLst>
              </a:tr>
              <a:tr h="182880">
                <a:tc>
                  <a:txBody>
                    <a:bodyPr/>
                    <a:lstStyle/>
                    <a:p>
                      <a:pPr algn="ctr">
                        <a:lnSpc>
                          <a:spcPct val="115000"/>
                        </a:lnSpc>
                        <a:buNone/>
                      </a:pPr>
                      <a:r>
                        <a:rPr lang="en-IN" sz="1400" b="0" dirty="0">
                          <a:effectLst/>
                        </a:rPr>
                        <a:t>F2 -&gt; Satisfaction</a:t>
                      </a:r>
                      <a:endParaRPr lang="en-IN"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a:effectLst/>
                        </a:rPr>
                        <a:t>0.055</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buNone/>
                      </a:pPr>
                      <a:r>
                        <a:rPr lang="en-IN" sz="1400">
                          <a:effectLst/>
                        </a:rPr>
                        <a:t>0.421</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buNone/>
                      </a:pPr>
                      <a:r>
                        <a:rPr lang="en-IN" sz="1400">
                          <a:effectLst/>
                        </a:rPr>
                        <a:t>0.673</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buNone/>
                      </a:pPr>
                      <a:r>
                        <a:rPr lang="en-IN" sz="1400">
                          <a:effectLst/>
                        </a:rPr>
                        <a:t>Non-Significant</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8787813"/>
                  </a:ext>
                </a:extLst>
              </a:tr>
              <a:tr h="182880">
                <a:tc>
                  <a:txBody>
                    <a:bodyPr/>
                    <a:lstStyle/>
                    <a:p>
                      <a:pPr algn="ctr">
                        <a:lnSpc>
                          <a:spcPct val="115000"/>
                        </a:lnSpc>
                        <a:buNone/>
                      </a:pPr>
                      <a:r>
                        <a:rPr lang="en-IN" sz="1400" b="0">
                          <a:effectLst/>
                        </a:rPr>
                        <a:t>F3 -&gt; Satisfaction</a:t>
                      </a:r>
                      <a:endParaRPr lang="en-IN"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a:effectLst/>
                        </a:rPr>
                        <a:t>0.376</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buNone/>
                      </a:pPr>
                      <a:r>
                        <a:rPr lang="en-IN" sz="1400">
                          <a:effectLst/>
                        </a:rPr>
                        <a:t>3.152</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buNone/>
                      </a:pPr>
                      <a:r>
                        <a:rPr lang="en-IN" sz="1400">
                          <a:effectLst/>
                        </a:rPr>
                        <a:t>0.002</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buNone/>
                      </a:pPr>
                      <a:r>
                        <a:rPr lang="en-IN" sz="1400">
                          <a:effectLst/>
                        </a:rPr>
                        <a:t>Significant</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69375902"/>
                  </a:ext>
                </a:extLst>
              </a:tr>
              <a:tr h="366395">
                <a:tc>
                  <a:txBody>
                    <a:bodyPr/>
                    <a:lstStyle/>
                    <a:p>
                      <a:pPr algn="ctr">
                        <a:lnSpc>
                          <a:spcPct val="115000"/>
                        </a:lnSpc>
                        <a:buNone/>
                      </a:pPr>
                      <a:r>
                        <a:rPr lang="en-IN" sz="1400" b="0" dirty="0">
                          <a:effectLst/>
                        </a:rPr>
                        <a:t>Satisfaction -&gt; Mode Choice</a:t>
                      </a:r>
                      <a:endParaRPr lang="en-IN"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a:effectLst/>
                        </a:rPr>
                        <a:t>0.658</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buNone/>
                      </a:pPr>
                      <a:r>
                        <a:rPr lang="en-IN" sz="1400">
                          <a:effectLst/>
                        </a:rPr>
                        <a:t>10.164</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buNone/>
                      </a:pPr>
                      <a:r>
                        <a:rPr lang="en-IN" sz="1400" dirty="0">
                          <a:effectLst/>
                        </a:rPr>
                        <a:t>0.000</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buNone/>
                      </a:pPr>
                      <a:r>
                        <a:rPr lang="en-IN" sz="1400" dirty="0">
                          <a:effectLst/>
                        </a:rPr>
                        <a:t>Significant</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81894559"/>
                  </a:ext>
                </a:extLst>
              </a:tr>
            </a:tbl>
          </a:graphicData>
        </a:graphic>
      </p:graphicFrame>
      <p:sp>
        <p:nvSpPr>
          <p:cNvPr id="35" name="Rectangle 34">
            <a:extLst>
              <a:ext uri="{FF2B5EF4-FFF2-40B4-BE49-F238E27FC236}">
                <a16:creationId xmlns:a16="http://schemas.microsoft.com/office/drawing/2014/main" id="{F4E6EB25-5299-AE86-746E-AC00CDF6F79B}"/>
              </a:ext>
            </a:extLst>
          </p:cNvPr>
          <p:cNvSpPr/>
          <p:nvPr/>
        </p:nvSpPr>
        <p:spPr>
          <a:xfrm>
            <a:off x="189756" y="1806600"/>
            <a:ext cx="5800006" cy="395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Convergent Validity</a:t>
            </a:r>
            <a:endParaRPr lang="en-US" sz="1800" dirty="0">
              <a:solidFill>
                <a:schemeClr val="tx1"/>
              </a:solidFill>
            </a:endParaRPr>
          </a:p>
        </p:txBody>
      </p:sp>
      <p:sp>
        <p:nvSpPr>
          <p:cNvPr id="36" name="Rectangle 35">
            <a:extLst>
              <a:ext uri="{FF2B5EF4-FFF2-40B4-BE49-F238E27FC236}">
                <a16:creationId xmlns:a16="http://schemas.microsoft.com/office/drawing/2014/main" id="{D331FC6E-248E-6FA0-4EED-016DCD05F6C0}"/>
              </a:ext>
            </a:extLst>
          </p:cNvPr>
          <p:cNvSpPr/>
          <p:nvPr/>
        </p:nvSpPr>
        <p:spPr>
          <a:xfrm>
            <a:off x="6094412" y="1806600"/>
            <a:ext cx="5800006" cy="395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Coefficient of Determination (R²)</a:t>
            </a:r>
            <a:endParaRPr lang="en-US" sz="1800" dirty="0">
              <a:solidFill>
                <a:schemeClr val="tx1"/>
              </a:solidFill>
            </a:endParaRPr>
          </a:p>
        </p:txBody>
      </p:sp>
      <p:sp>
        <p:nvSpPr>
          <p:cNvPr id="37" name="Rectangle 36">
            <a:extLst>
              <a:ext uri="{FF2B5EF4-FFF2-40B4-BE49-F238E27FC236}">
                <a16:creationId xmlns:a16="http://schemas.microsoft.com/office/drawing/2014/main" id="{A2DEE9A4-CC8E-B6EE-5951-0C4A6C473FE9}"/>
              </a:ext>
            </a:extLst>
          </p:cNvPr>
          <p:cNvSpPr/>
          <p:nvPr/>
        </p:nvSpPr>
        <p:spPr>
          <a:xfrm flipV="1">
            <a:off x="121121" y="5133338"/>
            <a:ext cx="5973290" cy="1786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err="1"/>
          </a:p>
        </p:txBody>
      </p:sp>
      <p:sp>
        <p:nvSpPr>
          <p:cNvPr id="38" name="Content Placeholder 1">
            <a:extLst>
              <a:ext uri="{FF2B5EF4-FFF2-40B4-BE49-F238E27FC236}">
                <a16:creationId xmlns:a16="http://schemas.microsoft.com/office/drawing/2014/main" id="{02713E37-EAFB-1AF2-A253-469F60763379}"/>
              </a:ext>
            </a:extLst>
          </p:cNvPr>
          <p:cNvSpPr txBox="1">
            <a:spLocks/>
          </p:cNvSpPr>
          <p:nvPr/>
        </p:nvSpPr>
        <p:spPr>
          <a:xfrm>
            <a:off x="6079429" y="2382664"/>
            <a:ext cx="5800006" cy="942330"/>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9pPr>
          </a:lstStyle>
          <a:p>
            <a:pPr marL="0" indent="0" algn="just">
              <a:buNone/>
            </a:pPr>
            <a:r>
              <a:rPr lang="en-US" sz="1800" dirty="0"/>
              <a:t>The coefficient of determination (R²) provides insight into how well the independent variables explain the </a:t>
            </a:r>
            <a:r>
              <a:rPr lang="en-US" sz="1800" b="1" dirty="0"/>
              <a:t>variance in the dependent constructs</a:t>
            </a:r>
            <a:r>
              <a:rPr lang="en-US" sz="1800" dirty="0"/>
              <a:t>. </a:t>
            </a:r>
          </a:p>
        </p:txBody>
      </p:sp>
      <p:graphicFrame>
        <p:nvGraphicFramePr>
          <p:cNvPr id="39" name="Table 38">
            <a:extLst>
              <a:ext uri="{FF2B5EF4-FFF2-40B4-BE49-F238E27FC236}">
                <a16:creationId xmlns:a16="http://schemas.microsoft.com/office/drawing/2014/main" id="{1F0B6DC6-BBD1-D5F2-6B13-0623BB91D710}"/>
              </a:ext>
            </a:extLst>
          </p:cNvPr>
          <p:cNvGraphicFramePr>
            <a:graphicFrameLocks noGrp="1"/>
          </p:cNvGraphicFramePr>
          <p:nvPr>
            <p:extLst>
              <p:ext uri="{D42A27DB-BD31-4B8C-83A1-F6EECF244321}">
                <p14:modId xmlns:p14="http://schemas.microsoft.com/office/powerpoint/2010/main" val="1934293250"/>
              </p:ext>
            </p:extLst>
          </p:nvPr>
        </p:nvGraphicFramePr>
        <p:xfrm>
          <a:off x="6511825" y="3361885"/>
          <a:ext cx="4965180" cy="1394399"/>
        </p:xfrm>
        <a:graphic>
          <a:graphicData uri="http://schemas.openxmlformats.org/drawingml/2006/table">
            <a:tbl>
              <a:tblPr firstRow="1" firstCol="1" bandRow="1">
                <a:tableStyleId>{3B4B98B0-60AC-42C2-AFA5-B58CD77FA1E5}</a:tableStyleId>
              </a:tblPr>
              <a:tblGrid>
                <a:gridCol w="1241295">
                  <a:extLst>
                    <a:ext uri="{9D8B030D-6E8A-4147-A177-3AD203B41FA5}">
                      <a16:colId xmlns:a16="http://schemas.microsoft.com/office/drawing/2014/main" val="2578022920"/>
                    </a:ext>
                  </a:extLst>
                </a:gridCol>
                <a:gridCol w="1241295">
                  <a:extLst>
                    <a:ext uri="{9D8B030D-6E8A-4147-A177-3AD203B41FA5}">
                      <a16:colId xmlns:a16="http://schemas.microsoft.com/office/drawing/2014/main" val="3697803846"/>
                    </a:ext>
                  </a:extLst>
                </a:gridCol>
                <a:gridCol w="1241295">
                  <a:extLst>
                    <a:ext uri="{9D8B030D-6E8A-4147-A177-3AD203B41FA5}">
                      <a16:colId xmlns:a16="http://schemas.microsoft.com/office/drawing/2014/main" val="2721418344"/>
                    </a:ext>
                  </a:extLst>
                </a:gridCol>
                <a:gridCol w="1241295">
                  <a:extLst>
                    <a:ext uri="{9D8B030D-6E8A-4147-A177-3AD203B41FA5}">
                      <a16:colId xmlns:a16="http://schemas.microsoft.com/office/drawing/2014/main" val="1490761255"/>
                    </a:ext>
                  </a:extLst>
                </a:gridCol>
              </a:tblGrid>
              <a:tr h="0">
                <a:tc>
                  <a:txBody>
                    <a:bodyPr/>
                    <a:lstStyle/>
                    <a:p>
                      <a:pPr algn="ctr">
                        <a:lnSpc>
                          <a:spcPct val="115000"/>
                        </a:lnSpc>
                        <a:buNone/>
                      </a:pPr>
                      <a:r>
                        <a:rPr lang="en-IN" sz="1400">
                          <a:effectLst/>
                        </a:rPr>
                        <a:t>Constructs</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a:effectLst/>
                        </a:rPr>
                        <a:t>β (Original sample)</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a:effectLst/>
                        </a:rPr>
                        <a:t>t-statistics</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a:effectLst/>
                        </a:rPr>
                        <a:t>p-values</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829494"/>
                  </a:ext>
                </a:extLst>
              </a:tr>
              <a:tr h="0">
                <a:tc>
                  <a:txBody>
                    <a:bodyPr/>
                    <a:lstStyle/>
                    <a:p>
                      <a:pPr algn="ctr">
                        <a:lnSpc>
                          <a:spcPct val="115000"/>
                        </a:lnSpc>
                        <a:buNone/>
                      </a:pPr>
                      <a:r>
                        <a:rPr lang="en-IN" sz="1400">
                          <a:effectLst/>
                        </a:rPr>
                        <a:t>F2</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a:effectLst/>
                        </a:rPr>
                        <a:t>0.383</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buNone/>
                      </a:pPr>
                      <a:r>
                        <a:rPr lang="en-IN" sz="1400">
                          <a:effectLst/>
                        </a:rPr>
                        <a:t>6.056</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buNone/>
                      </a:pPr>
                      <a:r>
                        <a:rPr lang="en-IN" sz="1400">
                          <a:effectLst/>
                        </a:rPr>
                        <a:t>0.000</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6414340"/>
                  </a:ext>
                </a:extLst>
              </a:tr>
              <a:tr h="0">
                <a:tc>
                  <a:txBody>
                    <a:bodyPr/>
                    <a:lstStyle/>
                    <a:p>
                      <a:pPr algn="ctr">
                        <a:lnSpc>
                          <a:spcPct val="115000"/>
                        </a:lnSpc>
                        <a:buNone/>
                      </a:pPr>
                      <a:r>
                        <a:rPr lang="en-IN" sz="1400">
                          <a:effectLst/>
                        </a:rPr>
                        <a:t>F3</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a:effectLst/>
                        </a:rPr>
                        <a:t>0.606</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buNone/>
                      </a:pPr>
                      <a:r>
                        <a:rPr lang="en-IN" sz="1400">
                          <a:effectLst/>
                        </a:rPr>
                        <a:t>12.292</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buNone/>
                      </a:pPr>
                      <a:r>
                        <a:rPr lang="en-IN" sz="1400">
                          <a:effectLst/>
                        </a:rPr>
                        <a:t>0.000</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04880770"/>
                  </a:ext>
                </a:extLst>
              </a:tr>
              <a:tr h="0">
                <a:tc>
                  <a:txBody>
                    <a:bodyPr/>
                    <a:lstStyle/>
                    <a:p>
                      <a:pPr algn="ctr">
                        <a:lnSpc>
                          <a:spcPct val="115000"/>
                        </a:lnSpc>
                        <a:buNone/>
                      </a:pPr>
                      <a:r>
                        <a:rPr lang="en-IN" sz="1400">
                          <a:effectLst/>
                        </a:rPr>
                        <a:t>Mode Choice</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a:effectLst/>
                        </a:rPr>
                        <a:t>0.433</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buNone/>
                      </a:pPr>
                      <a:r>
                        <a:rPr lang="en-IN" sz="1400">
                          <a:effectLst/>
                        </a:rPr>
                        <a:t>5.126</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buNone/>
                      </a:pPr>
                      <a:r>
                        <a:rPr lang="en-IN" sz="1400">
                          <a:effectLst/>
                        </a:rPr>
                        <a:t>0.000</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33806156"/>
                  </a:ext>
                </a:extLst>
              </a:tr>
              <a:tr h="0">
                <a:tc>
                  <a:txBody>
                    <a:bodyPr/>
                    <a:lstStyle/>
                    <a:p>
                      <a:pPr algn="ctr">
                        <a:lnSpc>
                          <a:spcPct val="115000"/>
                        </a:lnSpc>
                        <a:buNone/>
                      </a:pPr>
                      <a:r>
                        <a:rPr lang="en-IN" sz="1400">
                          <a:effectLst/>
                        </a:rPr>
                        <a:t>Satisfaction</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buNone/>
                      </a:pPr>
                      <a:r>
                        <a:rPr lang="en-IN" sz="1400">
                          <a:effectLst/>
                        </a:rPr>
                        <a:t>0.111</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buNone/>
                      </a:pPr>
                      <a:r>
                        <a:rPr lang="en-IN" sz="1400" dirty="0">
                          <a:effectLst/>
                        </a:rPr>
                        <a:t>2.732</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buNone/>
                      </a:pPr>
                      <a:r>
                        <a:rPr lang="en-IN" sz="1400" dirty="0">
                          <a:effectLst/>
                        </a:rPr>
                        <a:t>0.006</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0330329"/>
                  </a:ext>
                </a:extLst>
              </a:tr>
            </a:tbl>
          </a:graphicData>
        </a:graphic>
      </p:graphicFrame>
      <p:sp>
        <p:nvSpPr>
          <p:cNvPr id="40" name="Rectangle 39">
            <a:extLst>
              <a:ext uri="{FF2B5EF4-FFF2-40B4-BE49-F238E27FC236}">
                <a16:creationId xmlns:a16="http://schemas.microsoft.com/office/drawing/2014/main" id="{159B8362-BA72-0354-5DC5-4E7E05B3E425}"/>
              </a:ext>
            </a:extLst>
          </p:cNvPr>
          <p:cNvSpPr/>
          <p:nvPr/>
        </p:nvSpPr>
        <p:spPr>
          <a:xfrm>
            <a:off x="6511825" y="4830936"/>
            <a:ext cx="4965180" cy="204232"/>
          </a:xfrm>
          <a:prstGeom prst="rect">
            <a:avLst/>
          </a:prstGeom>
          <a:solidFill>
            <a:srgbClr val="C6D9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dirty="0">
                <a:solidFill>
                  <a:schemeClr val="tx1"/>
                </a:solidFill>
              </a:rPr>
              <a:t>38.3% of its variance was explained by (F1)</a:t>
            </a:r>
            <a:endParaRPr lang="en-IN" sz="1400" b="1" dirty="0" err="1">
              <a:solidFill>
                <a:schemeClr val="tx1"/>
              </a:solidFill>
            </a:endParaRPr>
          </a:p>
        </p:txBody>
      </p:sp>
      <p:sp>
        <p:nvSpPr>
          <p:cNvPr id="41" name="Rectangle 40">
            <a:extLst>
              <a:ext uri="{FF2B5EF4-FFF2-40B4-BE49-F238E27FC236}">
                <a16:creationId xmlns:a16="http://schemas.microsoft.com/office/drawing/2014/main" id="{9964F480-593E-746F-8A92-B50A67D89F85}"/>
              </a:ext>
            </a:extLst>
          </p:cNvPr>
          <p:cNvSpPr/>
          <p:nvPr/>
        </p:nvSpPr>
        <p:spPr>
          <a:xfrm>
            <a:off x="6511825" y="5167694"/>
            <a:ext cx="4965180" cy="204232"/>
          </a:xfrm>
          <a:prstGeom prst="rect">
            <a:avLst/>
          </a:prstGeom>
          <a:solidFill>
            <a:srgbClr val="C6D9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dirty="0">
                <a:solidFill>
                  <a:schemeClr val="tx1"/>
                </a:solidFill>
              </a:rPr>
              <a:t>F1 and F2 together explain over 60% of the variance in F3</a:t>
            </a:r>
            <a:endParaRPr lang="en-IN" sz="1400" b="1" dirty="0" err="1">
              <a:solidFill>
                <a:schemeClr val="tx1"/>
              </a:solidFill>
            </a:endParaRPr>
          </a:p>
        </p:txBody>
      </p:sp>
      <p:sp>
        <p:nvSpPr>
          <p:cNvPr id="42" name="Rectangle 41">
            <a:extLst>
              <a:ext uri="{FF2B5EF4-FFF2-40B4-BE49-F238E27FC236}">
                <a16:creationId xmlns:a16="http://schemas.microsoft.com/office/drawing/2014/main" id="{D29D71CF-14E6-7035-BD18-4F1538BBD48D}"/>
              </a:ext>
            </a:extLst>
          </p:cNvPr>
          <p:cNvSpPr/>
          <p:nvPr/>
        </p:nvSpPr>
        <p:spPr>
          <a:xfrm>
            <a:off x="6511825" y="6096902"/>
            <a:ext cx="4965180" cy="204232"/>
          </a:xfrm>
          <a:prstGeom prst="rect">
            <a:avLst/>
          </a:prstGeom>
          <a:solidFill>
            <a:srgbClr val="C6D9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dirty="0">
                <a:solidFill>
                  <a:schemeClr val="tx1"/>
                </a:solidFill>
              </a:rPr>
              <a:t>11.1% of its variance is explained by F1, F2, and F3</a:t>
            </a:r>
            <a:endParaRPr lang="en-IN" sz="1400" b="1" dirty="0" err="1">
              <a:solidFill>
                <a:schemeClr val="tx1"/>
              </a:solidFill>
            </a:endParaRPr>
          </a:p>
        </p:txBody>
      </p:sp>
      <p:sp>
        <p:nvSpPr>
          <p:cNvPr id="43" name="Rectangle 42">
            <a:extLst>
              <a:ext uri="{FF2B5EF4-FFF2-40B4-BE49-F238E27FC236}">
                <a16:creationId xmlns:a16="http://schemas.microsoft.com/office/drawing/2014/main" id="{B2ACFE31-FA1B-7085-BBF5-00D39611D45F}"/>
              </a:ext>
            </a:extLst>
          </p:cNvPr>
          <p:cNvSpPr/>
          <p:nvPr/>
        </p:nvSpPr>
        <p:spPr>
          <a:xfrm>
            <a:off x="6511825" y="5502568"/>
            <a:ext cx="4965180" cy="462994"/>
          </a:xfrm>
          <a:prstGeom prst="rect">
            <a:avLst/>
          </a:prstGeom>
          <a:solidFill>
            <a:srgbClr val="C6D9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dirty="0">
                <a:solidFill>
                  <a:schemeClr val="tx1"/>
                </a:solidFill>
              </a:rPr>
              <a:t>over 43% of the variance in mode choice was attributable to perceived satisfaction</a:t>
            </a:r>
            <a:endParaRPr lang="en-IN" sz="1400" b="1" dirty="0" err="1">
              <a:solidFill>
                <a:schemeClr val="tx1"/>
              </a:solidFill>
            </a:endParaRPr>
          </a:p>
        </p:txBody>
      </p:sp>
      <p:sp>
        <p:nvSpPr>
          <p:cNvPr id="44" name="Rectangle: Rounded Corners 43">
            <a:extLst>
              <a:ext uri="{FF2B5EF4-FFF2-40B4-BE49-F238E27FC236}">
                <a16:creationId xmlns:a16="http://schemas.microsoft.com/office/drawing/2014/main" id="{74FA19B2-0686-C6F9-DB78-4012F9F89D7F}"/>
              </a:ext>
            </a:extLst>
          </p:cNvPr>
          <p:cNvSpPr/>
          <p:nvPr/>
        </p:nvSpPr>
        <p:spPr>
          <a:xfrm>
            <a:off x="8110636" y="3822824"/>
            <a:ext cx="504056" cy="216024"/>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err="1"/>
          </a:p>
        </p:txBody>
      </p:sp>
      <p:sp>
        <p:nvSpPr>
          <p:cNvPr id="45" name="Rectangle: Rounded Corners 44">
            <a:extLst>
              <a:ext uri="{FF2B5EF4-FFF2-40B4-BE49-F238E27FC236}">
                <a16:creationId xmlns:a16="http://schemas.microsoft.com/office/drawing/2014/main" id="{24419F08-54E2-9F04-9E4D-C426BE113142}"/>
              </a:ext>
            </a:extLst>
          </p:cNvPr>
          <p:cNvSpPr/>
          <p:nvPr/>
        </p:nvSpPr>
        <p:spPr>
          <a:xfrm>
            <a:off x="8110636" y="4073530"/>
            <a:ext cx="504056" cy="216024"/>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err="1"/>
          </a:p>
        </p:txBody>
      </p:sp>
      <p:sp>
        <p:nvSpPr>
          <p:cNvPr id="46" name="Rectangle: Rounded Corners 45">
            <a:extLst>
              <a:ext uri="{FF2B5EF4-FFF2-40B4-BE49-F238E27FC236}">
                <a16:creationId xmlns:a16="http://schemas.microsoft.com/office/drawing/2014/main" id="{F5C87ED6-3AA4-54A1-CC2F-A702758EF23F}"/>
              </a:ext>
            </a:extLst>
          </p:cNvPr>
          <p:cNvSpPr/>
          <p:nvPr/>
        </p:nvSpPr>
        <p:spPr>
          <a:xfrm>
            <a:off x="8110636" y="4311061"/>
            <a:ext cx="504056" cy="216024"/>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err="1"/>
          </a:p>
        </p:txBody>
      </p:sp>
      <p:sp>
        <p:nvSpPr>
          <p:cNvPr id="47" name="Rectangle: Rounded Corners 46">
            <a:extLst>
              <a:ext uri="{FF2B5EF4-FFF2-40B4-BE49-F238E27FC236}">
                <a16:creationId xmlns:a16="http://schemas.microsoft.com/office/drawing/2014/main" id="{B6A3CF3E-2488-DD91-5AAE-AA732D5775AF}"/>
              </a:ext>
            </a:extLst>
          </p:cNvPr>
          <p:cNvSpPr/>
          <p:nvPr/>
        </p:nvSpPr>
        <p:spPr>
          <a:xfrm>
            <a:off x="8110536" y="4539074"/>
            <a:ext cx="504056" cy="216024"/>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err="1"/>
          </a:p>
        </p:txBody>
      </p:sp>
      <p:sp>
        <p:nvSpPr>
          <p:cNvPr id="48" name="Content Placeholder 2">
            <a:extLst>
              <a:ext uri="{FF2B5EF4-FFF2-40B4-BE49-F238E27FC236}">
                <a16:creationId xmlns:a16="http://schemas.microsoft.com/office/drawing/2014/main" id="{1762468C-D38D-4C1C-9DF2-F23AD7435FA2}"/>
              </a:ext>
            </a:extLst>
          </p:cNvPr>
          <p:cNvSpPr txBox="1">
            <a:spLocks/>
          </p:cNvSpPr>
          <p:nvPr/>
        </p:nvSpPr>
        <p:spPr>
          <a:xfrm>
            <a:off x="10990957" y="6302320"/>
            <a:ext cx="2039094" cy="251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i="1" dirty="0"/>
              <a:t>Source: SmartPLS4.0.</a:t>
            </a:r>
          </a:p>
        </p:txBody>
      </p:sp>
    </p:spTree>
    <p:extLst>
      <p:ext uri="{BB962C8B-B14F-4D97-AF65-F5344CB8AC3E}">
        <p14:creationId xmlns:p14="http://schemas.microsoft.com/office/powerpoint/2010/main" val="423295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p:bldP spid="30" grpId="0" animBg="1"/>
      <p:bldP spid="31" grpId="0"/>
      <p:bldP spid="32" grpId="0" animBg="1"/>
      <p:bldP spid="33" grpId="0"/>
      <p:bldP spid="35" grpId="0" animBg="1"/>
      <p:bldP spid="36" grpId="0" animBg="1"/>
      <p:bldP spid="37" grpId="0" animBg="1"/>
      <p:bldP spid="38" grpId="0"/>
      <p:bldP spid="40" grpId="0" animBg="1"/>
      <p:bldP spid="41" grpId="0" animBg="1"/>
      <p:bldP spid="42" grpId="0" animBg="1"/>
      <p:bldP spid="43" grpId="0" animBg="1"/>
      <p:bldP spid="44" grpId="0" animBg="1"/>
      <p:bldP spid="45" grpId="0" animBg="1"/>
      <p:bldP spid="46" grpId="0" animBg="1"/>
      <p:bldP spid="47" grpId="0" animBg="1"/>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735E8-3521-3F47-4200-9BA8C0D1638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6F977E-FB62-0DE8-B894-B55AF20E735F}"/>
              </a:ext>
            </a:extLst>
          </p:cNvPr>
          <p:cNvSpPr>
            <a:spLocks noGrp="1"/>
          </p:cNvSpPr>
          <p:nvPr>
            <p:ph type="sldNum" sz="quarter" idx="7"/>
          </p:nvPr>
        </p:nvSpPr>
        <p:spPr/>
        <p:txBody>
          <a:bodyPr/>
          <a:lstStyle/>
          <a:p>
            <a:pPr marL="38100" marR="0" lvl="0" indent="0" algn="l" defTabSz="914400" rtl="0" eaLnBrk="1" fontAlgn="auto" latinLnBrk="0" hangingPunct="1">
              <a:lnSpc>
                <a:spcPts val="1435"/>
              </a:lnSpc>
              <a:spcBef>
                <a:spcPts val="0"/>
              </a:spcBef>
              <a:spcAft>
                <a:spcPts val="0"/>
              </a:spcAft>
              <a:buClrTx/>
              <a:buSzTx/>
              <a:buFontTx/>
              <a:buNone/>
              <a:tabLst/>
              <a:defRPr/>
            </a:pPr>
            <a:fld id="{81D60167-4931-47E6-BA6A-407CBD079E47}" type="slidenum">
              <a:rPr kumimoji="0" lang="en-IN" sz="1400" b="1" i="0" u="none" strike="noStrike" kern="1200" cap="none" spc="0" normalizeH="0" baseline="0" noProof="0" smtClean="0">
                <a:ln>
                  <a:noFill/>
                </a:ln>
                <a:solidFill>
                  <a:prstClr val="white"/>
                </a:solidFill>
                <a:effectLst/>
                <a:uLnTx/>
                <a:uFillTx/>
                <a:latin typeface="Calibri"/>
                <a:ea typeface="+mn-ea"/>
                <a:cs typeface="Calibri"/>
              </a:rPr>
              <a:pPr marL="38100" marR="0" lvl="0" indent="0" algn="l" defTabSz="914400" rtl="0" eaLnBrk="1" fontAlgn="auto" latinLnBrk="0" hangingPunct="1">
                <a:lnSpc>
                  <a:spcPts val="1435"/>
                </a:lnSpc>
                <a:spcBef>
                  <a:spcPts val="0"/>
                </a:spcBef>
                <a:spcAft>
                  <a:spcPts val="0"/>
                </a:spcAft>
                <a:buClrTx/>
                <a:buSzTx/>
                <a:buFontTx/>
                <a:buNone/>
                <a:tabLst/>
                <a:defRPr/>
              </a:pPr>
              <a:t>16</a:t>
            </a:fld>
            <a:endParaRPr kumimoji="0" lang="en-IN" sz="1400" b="1" i="0" u="none" strike="noStrike" kern="1200" cap="none" spc="0" normalizeH="0" baseline="0" noProof="0" dirty="0">
              <a:ln>
                <a:noFill/>
              </a:ln>
              <a:solidFill>
                <a:prstClr val="white"/>
              </a:solidFill>
              <a:effectLst/>
              <a:uLnTx/>
              <a:uFillTx/>
              <a:latin typeface="Calibri"/>
              <a:ea typeface="+mn-ea"/>
              <a:cs typeface="Calibri"/>
            </a:endParaRPr>
          </a:p>
        </p:txBody>
      </p:sp>
      <p:sp>
        <p:nvSpPr>
          <p:cNvPr id="4" name="Title 1">
            <a:extLst>
              <a:ext uri="{FF2B5EF4-FFF2-40B4-BE49-F238E27FC236}">
                <a16:creationId xmlns:a16="http://schemas.microsoft.com/office/drawing/2014/main" id="{534D7284-BB66-A30F-43E6-026BA482BA85}"/>
              </a:ext>
            </a:extLst>
          </p:cNvPr>
          <p:cNvSpPr txBox="1">
            <a:spLocks/>
          </p:cNvSpPr>
          <p:nvPr/>
        </p:nvSpPr>
        <p:spPr>
          <a:xfrm>
            <a:off x="184764" y="386324"/>
            <a:ext cx="7892436" cy="430887"/>
          </a:xfrm>
          <a:prstGeom prst="rect">
            <a:avLst/>
          </a:prstGeom>
        </p:spPr>
        <p:txBody>
          <a:bodyPr wrap="square" lIns="0" tIns="0" rIns="0" bIns="0">
            <a:spAutoFit/>
          </a:bodyPr>
          <a:lstStyle>
            <a:lvl1pPr>
              <a:defRPr sz="3600" b="1" i="0">
                <a:solidFill>
                  <a:srgbClr val="6F2F9F"/>
                </a:solidFill>
                <a:latin typeface="Calibri"/>
                <a:ea typeface="+mj-ea"/>
                <a:cs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0" cap="none" spc="0" normalizeH="0" baseline="0" noProof="0" dirty="0">
                <a:ln>
                  <a:noFill/>
                </a:ln>
                <a:solidFill>
                  <a:srgbClr val="002060"/>
                </a:solidFill>
                <a:effectLst/>
                <a:uLnTx/>
                <a:uFillTx/>
                <a:latin typeface="Calibri"/>
                <a:ea typeface="+mj-ea"/>
                <a:cs typeface="Calibri"/>
              </a:rPr>
              <a:t>Critical Factors resulted from Analysis </a:t>
            </a:r>
          </a:p>
        </p:txBody>
      </p:sp>
      <p:sp>
        <p:nvSpPr>
          <p:cNvPr id="46" name="Content Placeholder 2">
            <a:extLst>
              <a:ext uri="{FF2B5EF4-FFF2-40B4-BE49-F238E27FC236}">
                <a16:creationId xmlns:a16="http://schemas.microsoft.com/office/drawing/2014/main" id="{BD869FE4-28E0-6BC2-DDC8-76EAD455379B}"/>
              </a:ext>
            </a:extLst>
          </p:cNvPr>
          <p:cNvSpPr txBox="1">
            <a:spLocks/>
          </p:cNvSpPr>
          <p:nvPr/>
        </p:nvSpPr>
        <p:spPr>
          <a:xfrm>
            <a:off x="3066953" y="6376912"/>
            <a:ext cx="1682451" cy="251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i="1" dirty="0"/>
              <a:t>Source: Author</a:t>
            </a:r>
          </a:p>
        </p:txBody>
      </p:sp>
      <p:sp>
        <p:nvSpPr>
          <p:cNvPr id="47" name="Rectangle: Rounded Corners 46">
            <a:extLst>
              <a:ext uri="{FF2B5EF4-FFF2-40B4-BE49-F238E27FC236}">
                <a16:creationId xmlns:a16="http://schemas.microsoft.com/office/drawing/2014/main" id="{073E1868-E28A-6737-9376-8BD0A2C5BB7D}"/>
              </a:ext>
            </a:extLst>
          </p:cNvPr>
          <p:cNvSpPr/>
          <p:nvPr/>
        </p:nvSpPr>
        <p:spPr>
          <a:xfrm>
            <a:off x="3982329" y="1060206"/>
            <a:ext cx="7922988" cy="56478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err="1"/>
          </a:p>
        </p:txBody>
      </p:sp>
      <p:pic>
        <p:nvPicPr>
          <p:cNvPr id="48" name="Picture 47">
            <a:extLst>
              <a:ext uri="{FF2B5EF4-FFF2-40B4-BE49-F238E27FC236}">
                <a16:creationId xmlns:a16="http://schemas.microsoft.com/office/drawing/2014/main" id="{ACF3FE81-38E0-1499-4090-F4AF638517EE}"/>
              </a:ext>
            </a:extLst>
          </p:cNvPr>
          <p:cNvPicPr>
            <a:picLocks noChangeAspect="1"/>
          </p:cNvPicPr>
          <p:nvPr/>
        </p:nvPicPr>
        <p:blipFill>
          <a:blip r:embed="rId2"/>
          <a:stretch>
            <a:fillRect/>
          </a:stretch>
        </p:blipFill>
        <p:spPr>
          <a:xfrm>
            <a:off x="5014292" y="1598688"/>
            <a:ext cx="5625258" cy="4505014"/>
          </a:xfrm>
          <a:prstGeom prst="rect">
            <a:avLst/>
          </a:prstGeom>
        </p:spPr>
      </p:pic>
      <p:sp>
        <p:nvSpPr>
          <p:cNvPr id="49" name="Content Placeholder 1">
            <a:extLst>
              <a:ext uri="{FF2B5EF4-FFF2-40B4-BE49-F238E27FC236}">
                <a16:creationId xmlns:a16="http://schemas.microsoft.com/office/drawing/2014/main" id="{7168BB69-AE69-9B03-8D91-7894AA07C6A9}"/>
              </a:ext>
            </a:extLst>
          </p:cNvPr>
          <p:cNvSpPr txBox="1">
            <a:spLocks/>
          </p:cNvSpPr>
          <p:nvPr/>
        </p:nvSpPr>
        <p:spPr>
          <a:xfrm>
            <a:off x="8714334" y="1823228"/>
            <a:ext cx="2010718" cy="392568"/>
          </a:xfrm>
          <a:prstGeom prst="rect">
            <a:avLst/>
          </a:prstGeom>
          <a:ln w="19050">
            <a:noFill/>
          </a:ln>
        </p:spPr>
        <p:txBody>
          <a:bodyPr vert="horz" lIns="91440" tIns="45720" rIns="91440" bIns="45720" rtlCol="0">
            <a:noAutofit/>
          </a:bodyPr>
          <a:lst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9pPr>
          </a:lstStyle>
          <a:p>
            <a:pPr marL="0" indent="0" algn="ctr">
              <a:buNone/>
            </a:pPr>
            <a:r>
              <a:rPr lang="en-US" sz="1400" dirty="0">
                <a:solidFill>
                  <a:srgbClr val="FF0000"/>
                </a:solidFill>
              </a:rPr>
              <a:t>Safety in Public Transport </a:t>
            </a:r>
          </a:p>
        </p:txBody>
      </p:sp>
      <p:sp>
        <p:nvSpPr>
          <p:cNvPr id="50" name="Content Placeholder 1">
            <a:extLst>
              <a:ext uri="{FF2B5EF4-FFF2-40B4-BE49-F238E27FC236}">
                <a16:creationId xmlns:a16="http://schemas.microsoft.com/office/drawing/2014/main" id="{869C29D5-EA96-A9F7-56FE-6A9CDAE25E79}"/>
              </a:ext>
            </a:extLst>
          </p:cNvPr>
          <p:cNvSpPr txBox="1">
            <a:spLocks/>
          </p:cNvSpPr>
          <p:nvPr/>
        </p:nvSpPr>
        <p:spPr>
          <a:xfrm>
            <a:off x="6065605" y="1216853"/>
            <a:ext cx="2010718" cy="392568"/>
          </a:xfrm>
          <a:prstGeom prst="rect">
            <a:avLst/>
          </a:prstGeom>
          <a:ln w="19050">
            <a:noFill/>
          </a:ln>
        </p:spPr>
        <p:txBody>
          <a:bodyPr vert="horz" lIns="91440" tIns="45720" rIns="91440" bIns="45720" rtlCol="0">
            <a:noAutofit/>
          </a:bodyPr>
          <a:lst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9pPr>
          </a:lstStyle>
          <a:p>
            <a:pPr marL="0" indent="0" algn="ctr">
              <a:buNone/>
            </a:pPr>
            <a:r>
              <a:rPr lang="en-US" sz="1400" dirty="0">
                <a:solidFill>
                  <a:srgbClr val="FF0000"/>
                </a:solidFill>
              </a:rPr>
              <a:t>Safety in Stations and Stops</a:t>
            </a:r>
          </a:p>
        </p:txBody>
      </p:sp>
      <p:sp>
        <p:nvSpPr>
          <p:cNvPr id="51" name="Content Placeholder 1">
            <a:extLst>
              <a:ext uri="{FF2B5EF4-FFF2-40B4-BE49-F238E27FC236}">
                <a16:creationId xmlns:a16="http://schemas.microsoft.com/office/drawing/2014/main" id="{AE4FBA03-61D1-6BF8-1734-731D284E94FE}"/>
              </a:ext>
            </a:extLst>
          </p:cNvPr>
          <p:cNvSpPr txBox="1">
            <a:spLocks/>
          </p:cNvSpPr>
          <p:nvPr/>
        </p:nvSpPr>
        <p:spPr>
          <a:xfrm>
            <a:off x="8247815" y="1206120"/>
            <a:ext cx="2010718" cy="392568"/>
          </a:xfrm>
          <a:prstGeom prst="rect">
            <a:avLst/>
          </a:prstGeom>
          <a:ln w="19050">
            <a:noFill/>
          </a:ln>
        </p:spPr>
        <p:txBody>
          <a:bodyPr vert="horz" lIns="91440" tIns="45720" rIns="91440" bIns="45720" rtlCol="0">
            <a:noAutofit/>
          </a:bodyPr>
          <a:lst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9pPr>
          </a:lstStyle>
          <a:p>
            <a:pPr marL="0" indent="0" algn="ctr">
              <a:buNone/>
            </a:pPr>
            <a:r>
              <a:rPr lang="en-US" sz="1400" dirty="0">
                <a:solidFill>
                  <a:srgbClr val="FF0000"/>
                </a:solidFill>
              </a:rPr>
              <a:t>Safety in Crossing Roads</a:t>
            </a:r>
          </a:p>
          <a:p>
            <a:pPr marL="0" indent="0" algn="ctr">
              <a:buNone/>
            </a:pPr>
            <a:endParaRPr lang="en-US" sz="1400" dirty="0">
              <a:solidFill>
                <a:srgbClr val="FF0000"/>
              </a:solidFill>
            </a:endParaRPr>
          </a:p>
        </p:txBody>
      </p:sp>
      <p:sp>
        <p:nvSpPr>
          <p:cNvPr id="52" name="Content Placeholder 1">
            <a:extLst>
              <a:ext uri="{FF2B5EF4-FFF2-40B4-BE49-F238E27FC236}">
                <a16:creationId xmlns:a16="http://schemas.microsoft.com/office/drawing/2014/main" id="{4325D597-6588-603C-A909-A544AFB6805F}"/>
              </a:ext>
            </a:extLst>
          </p:cNvPr>
          <p:cNvSpPr txBox="1">
            <a:spLocks/>
          </p:cNvSpPr>
          <p:nvPr/>
        </p:nvSpPr>
        <p:spPr>
          <a:xfrm>
            <a:off x="5197065" y="1857157"/>
            <a:ext cx="2010718" cy="392568"/>
          </a:xfrm>
          <a:prstGeom prst="rect">
            <a:avLst/>
          </a:prstGeom>
          <a:ln w="19050">
            <a:noFill/>
          </a:ln>
        </p:spPr>
        <p:txBody>
          <a:bodyPr vert="horz" lIns="91440" tIns="45720" rIns="91440" bIns="45720" rtlCol="0">
            <a:noAutofit/>
          </a:bodyPr>
          <a:lst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9pPr>
          </a:lstStyle>
          <a:p>
            <a:pPr marL="0" indent="0" algn="ctr">
              <a:buNone/>
            </a:pPr>
            <a:r>
              <a:rPr lang="en-US" sz="1400" dirty="0">
                <a:solidFill>
                  <a:srgbClr val="FF0000"/>
                </a:solidFill>
              </a:rPr>
              <a:t>Punctuality of PT</a:t>
            </a:r>
          </a:p>
        </p:txBody>
      </p:sp>
      <p:sp>
        <p:nvSpPr>
          <p:cNvPr id="53" name="Content Placeholder 1">
            <a:extLst>
              <a:ext uri="{FF2B5EF4-FFF2-40B4-BE49-F238E27FC236}">
                <a16:creationId xmlns:a16="http://schemas.microsoft.com/office/drawing/2014/main" id="{857F200F-0298-78D9-3C49-9C1DF89950C5}"/>
              </a:ext>
            </a:extLst>
          </p:cNvPr>
          <p:cNvSpPr txBox="1">
            <a:spLocks/>
          </p:cNvSpPr>
          <p:nvPr/>
        </p:nvSpPr>
        <p:spPr>
          <a:xfrm>
            <a:off x="3982329" y="3313568"/>
            <a:ext cx="2136510" cy="562744"/>
          </a:xfrm>
          <a:prstGeom prst="rect">
            <a:avLst/>
          </a:prstGeom>
          <a:ln w="19050">
            <a:noFill/>
          </a:ln>
        </p:spPr>
        <p:txBody>
          <a:bodyPr vert="horz" lIns="91440" tIns="45720" rIns="91440" bIns="45720" rtlCol="0">
            <a:noAutofit/>
          </a:bodyPr>
          <a:lst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9pPr>
          </a:lstStyle>
          <a:p>
            <a:pPr marL="0" indent="0" algn="ctr">
              <a:buNone/>
            </a:pPr>
            <a:r>
              <a:rPr lang="en-US" sz="1400" dirty="0">
                <a:solidFill>
                  <a:srgbClr val="FF0000"/>
                </a:solidFill>
              </a:rPr>
              <a:t>Amenities and supporting infrastructure</a:t>
            </a:r>
          </a:p>
        </p:txBody>
      </p:sp>
      <p:sp>
        <p:nvSpPr>
          <p:cNvPr id="54" name="Content Placeholder 1">
            <a:extLst>
              <a:ext uri="{FF2B5EF4-FFF2-40B4-BE49-F238E27FC236}">
                <a16:creationId xmlns:a16="http://schemas.microsoft.com/office/drawing/2014/main" id="{FD582476-B7E1-5A58-F35E-006B1FE722CF}"/>
              </a:ext>
            </a:extLst>
          </p:cNvPr>
          <p:cNvSpPr txBox="1">
            <a:spLocks/>
          </p:cNvSpPr>
          <p:nvPr/>
        </p:nvSpPr>
        <p:spPr>
          <a:xfrm>
            <a:off x="4048076" y="5311097"/>
            <a:ext cx="2273000" cy="392568"/>
          </a:xfrm>
          <a:prstGeom prst="rect">
            <a:avLst/>
          </a:prstGeom>
          <a:ln w="19050">
            <a:noFill/>
          </a:ln>
        </p:spPr>
        <p:txBody>
          <a:bodyPr vert="horz" lIns="91440" tIns="45720" rIns="91440" bIns="45720" rtlCol="0">
            <a:noAutofit/>
          </a:bodyPr>
          <a:lst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9pPr>
          </a:lstStyle>
          <a:p>
            <a:pPr marL="0" indent="0" algn="ctr">
              <a:buNone/>
            </a:pPr>
            <a:r>
              <a:rPr lang="en-US" sz="1400" dirty="0">
                <a:solidFill>
                  <a:srgbClr val="FF0000"/>
                </a:solidFill>
              </a:rPr>
              <a:t>Walking infrastructure</a:t>
            </a:r>
          </a:p>
        </p:txBody>
      </p:sp>
      <p:sp>
        <p:nvSpPr>
          <p:cNvPr id="55" name="Content Placeholder 1">
            <a:extLst>
              <a:ext uri="{FF2B5EF4-FFF2-40B4-BE49-F238E27FC236}">
                <a16:creationId xmlns:a16="http://schemas.microsoft.com/office/drawing/2014/main" id="{B92B256F-4929-EF2A-3B22-F2CE7C5E49D0}"/>
              </a:ext>
            </a:extLst>
          </p:cNvPr>
          <p:cNvSpPr txBox="1">
            <a:spLocks/>
          </p:cNvSpPr>
          <p:nvPr/>
        </p:nvSpPr>
        <p:spPr>
          <a:xfrm>
            <a:off x="5655402" y="6180628"/>
            <a:ext cx="2535389" cy="392568"/>
          </a:xfrm>
          <a:prstGeom prst="rect">
            <a:avLst/>
          </a:prstGeom>
          <a:ln w="19050">
            <a:noFill/>
          </a:ln>
        </p:spPr>
        <p:txBody>
          <a:bodyPr vert="horz" lIns="91440" tIns="45720" rIns="91440" bIns="45720" rtlCol="0">
            <a:noAutofit/>
          </a:bodyPr>
          <a:lst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9pPr>
          </a:lstStyle>
          <a:p>
            <a:pPr marL="0" indent="0" algn="ctr">
              <a:buNone/>
            </a:pPr>
            <a:r>
              <a:rPr lang="en-US" sz="1400" dirty="0">
                <a:solidFill>
                  <a:srgbClr val="FF0000"/>
                </a:solidFill>
              </a:rPr>
              <a:t>Last-Mile connectivity</a:t>
            </a:r>
          </a:p>
        </p:txBody>
      </p:sp>
      <p:sp>
        <p:nvSpPr>
          <p:cNvPr id="56" name="Content Placeholder 1">
            <a:extLst>
              <a:ext uri="{FF2B5EF4-FFF2-40B4-BE49-F238E27FC236}">
                <a16:creationId xmlns:a16="http://schemas.microsoft.com/office/drawing/2014/main" id="{7F5E9F1D-478E-D335-8517-78A02C915874}"/>
              </a:ext>
            </a:extLst>
          </p:cNvPr>
          <p:cNvSpPr txBox="1">
            <a:spLocks/>
          </p:cNvSpPr>
          <p:nvPr/>
        </p:nvSpPr>
        <p:spPr>
          <a:xfrm>
            <a:off x="9889059" y="3893177"/>
            <a:ext cx="2203317" cy="392568"/>
          </a:xfrm>
          <a:prstGeom prst="rect">
            <a:avLst/>
          </a:prstGeom>
          <a:ln w="19050">
            <a:noFill/>
          </a:ln>
        </p:spPr>
        <p:txBody>
          <a:bodyPr vert="horz" lIns="91440" tIns="45720" rIns="91440" bIns="45720" rtlCol="0">
            <a:noAutofit/>
          </a:bodyPr>
          <a:lst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9pPr>
          </a:lstStyle>
          <a:p>
            <a:pPr marL="0" indent="0" algn="ctr">
              <a:buNone/>
            </a:pPr>
            <a:r>
              <a:rPr lang="en-US" sz="1400" dirty="0">
                <a:solidFill>
                  <a:schemeClr val="accent2">
                    <a:lumMod val="75000"/>
                  </a:schemeClr>
                </a:solidFill>
              </a:rPr>
              <a:t>Quality of comfort and convenience </a:t>
            </a:r>
          </a:p>
        </p:txBody>
      </p:sp>
      <p:sp>
        <p:nvSpPr>
          <p:cNvPr id="57" name="Content Placeholder 1">
            <a:extLst>
              <a:ext uri="{FF2B5EF4-FFF2-40B4-BE49-F238E27FC236}">
                <a16:creationId xmlns:a16="http://schemas.microsoft.com/office/drawing/2014/main" id="{0327093E-8417-8A7F-A0A1-4A411C401239}"/>
              </a:ext>
            </a:extLst>
          </p:cNvPr>
          <p:cNvSpPr txBox="1">
            <a:spLocks/>
          </p:cNvSpPr>
          <p:nvPr/>
        </p:nvSpPr>
        <p:spPr>
          <a:xfrm>
            <a:off x="10357617" y="4745512"/>
            <a:ext cx="1266199" cy="437659"/>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n-US" sz="1400" kern="0">
                <a:solidFill>
                  <a:schemeClr val="accent2">
                    <a:lumMod val="75000"/>
                  </a:schemeClr>
                </a:solidFill>
              </a:rPr>
              <a:t>Cleanliness</a:t>
            </a:r>
            <a:endParaRPr lang="en-US" sz="1400" kern="0" dirty="0">
              <a:solidFill>
                <a:schemeClr val="accent2">
                  <a:lumMod val="75000"/>
                </a:schemeClr>
              </a:solidFill>
            </a:endParaRPr>
          </a:p>
        </p:txBody>
      </p:sp>
      <p:sp>
        <p:nvSpPr>
          <p:cNvPr id="58" name="Content Placeholder 1">
            <a:extLst>
              <a:ext uri="{FF2B5EF4-FFF2-40B4-BE49-F238E27FC236}">
                <a16:creationId xmlns:a16="http://schemas.microsoft.com/office/drawing/2014/main" id="{37D6464E-056E-A346-7674-58C5CCD00CF7}"/>
              </a:ext>
            </a:extLst>
          </p:cNvPr>
          <p:cNvSpPr txBox="1">
            <a:spLocks/>
          </p:cNvSpPr>
          <p:nvPr/>
        </p:nvSpPr>
        <p:spPr>
          <a:xfrm>
            <a:off x="3959507" y="4323969"/>
            <a:ext cx="1938565" cy="562744"/>
          </a:xfrm>
          <a:prstGeom prst="rect">
            <a:avLst/>
          </a:prstGeom>
          <a:ln w="19050">
            <a:noFill/>
          </a:ln>
        </p:spPr>
        <p:txBody>
          <a:bodyPr vert="horz" lIns="91440" tIns="45720" rIns="91440" bIns="45720" rtlCol="0">
            <a:noAutofit/>
          </a:bodyPr>
          <a:lst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9pPr>
          </a:lstStyle>
          <a:p>
            <a:pPr marL="0" indent="0" algn="ctr">
              <a:buNone/>
            </a:pPr>
            <a:r>
              <a:rPr lang="en-US" sz="1400" dirty="0">
                <a:solidFill>
                  <a:srgbClr val="FF0000"/>
                </a:solidFill>
              </a:rPr>
              <a:t>Availability of connecting transit</a:t>
            </a:r>
          </a:p>
        </p:txBody>
      </p:sp>
      <p:sp>
        <p:nvSpPr>
          <p:cNvPr id="59" name="Content Placeholder 1">
            <a:extLst>
              <a:ext uri="{FF2B5EF4-FFF2-40B4-BE49-F238E27FC236}">
                <a16:creationId xmlns:a16="http://schemas.microsoft.com/office/drawing/2014/main" id="{392EE1C0-E86D-1EE2-0E46-429920FA3085}"/>
              </a:ext>
            </a:extLst>
          </p:cNvPr>
          <p:cNvSpPr txBox="1">
            <a:spLocks/>
          </p:cNvSpPr>
          <p:nvPr/>
        </p:nvSpPr>
        <p:spPr>
          <a:xfrm>
            <a:off x="4564541" y="5997419"/>
            <a:ext cx="2010718" cy="392568"/>
          </a:xfrm>
          <a:prstGeom prst="rect">
            <a:avLst/>
          </a:prstGeom>
          <a:ln w="19050">
            <a:noFill/>
          </a:ln>
        </p:spPr>
        <p:txBody>
          <a:bodyPr vert="horz" lIns="91440" tIns="45720" rIns="91440" bIns="45720" rtlCol="0">
            <a:noAutofit/>
          </a:bodyPr>
          <a:lst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9pPr>
          </a:lstStyle>
          <a:p>
            <a:pPr marL="0" indent="0" algn="ctr">
              <a:buNone/>
            </a:pPr>
            <a:r>
              <a:rPr lang="en-US" sz="1400" dirty="0">
                <a:solidFill>
                  <a:srgbClr val="FF0000"/>
                </a:solidFill>
              </a:rPr>
              <a:t>PIS</a:t>
            </a:r>
          </a:p>
        </p:txBody>
      </p:sp>
      <p:sp>
        <p:nvSpPr>
          <p:cNvPr id="60" name="Content Placeholder 1">
            <a:extLst>
              <a:ext uri="{FF2B5EF4-FFF2-40B4-BE49-F238E27FC236}">
                <a16:creationId xmlns:a16="http://schemas.microsoft.com/office/drawing/2014/main" id="{0819E59B-E04C-12D0-C397-83E7BB24A1D4}"/>
              </a:ext>
            </a:extLst>
          </p:cNvPr>
          <p:cNvSpPr txBox="1">
            <a:spLocks/>
          </p:cNvSpPr>
          <p:nvPr/>
        </p:nvSpPr>
        <p:spPr>
          <a:xfrm>
            <a:off x="10006706" y="5424108"/>
            <a:ext cx="1512168" cy="437659"/>
          </a:xfrm>
          <a:prstGeom prst="rect">
            <a:avLst/>
          </a:prstGeom>
          <a:ln>
            <a:noFill/>
          </a:ln>
        </p:spPr>
        <p:txBody>
          <a:bodyPr vert="horz" lIns="91440" tIns="45720" rIns="91440" bIns="45720" rtlCol="0">
            <a:noAutofit/>
          </a:bodyPr>
          <a:lst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9pPr>
          </a:lstStyle>
          <a:p>
            <a:pPr marL="0" indent="0" algn="just">
              <a:buFont typeface="Wingdings" pitchFamily="2" charset="2"/>
              <a:buNone/>
            </a:pPr>
            <a:r>
              <a:rPr lang="en-US" sz="1400" dirty="0">
                <a:solidFill>
                  <a:schemeClr val="accent2">
                    <a:lumMod val="75000"/>
                  </a:schemeClr>
                </a:solidFill>
              </a:rPr>
              <a:t>staff behavior</a:t>
            </a:r>
          </a:p>
        </p:txBody>
      </p:sp>
      <p:sp>
        <p:nvSpPr>
          <p:cNvPr id="61" name="Content Placeholder 1">
            <a:extLst>
              <a:ext uri="{FF2B5EF4-FFF2-40B4-BE49-F238E27FC236}">
                <a16:creationId xmlns:a16="http://schemas.microsoft.com/office/drawing/2014/main" id="{C15E7D51-F48C-A42F-15EB-4BA459B8A683}"/>
              </a:ext>
            </a:extLst>
          </p:cNvPr>
          <p:cNvSpPr txBox="1">
            <a:spLocks/>
          </p:cNvSpPr>
          <p:nvPr/>
        </p:nvSpPr>
        <p:spPr>
          <a:xfrm>
            <a:off x="9346969" y="6016395"/>
            <a:ext cx="1823128" cy="437659"/>
          </a:xfrm>
          <a:prstGeom prst="rect">
            <a:avLst/>
          </a:prstGeom>
          <a:ln>
            <a:noFill/>
          </a:ln>
        </p:spPr>
        <p:txBody>
          <a:bodyPr vert="horz" lIns="91440" tIns="45720" rIns="91440" bIns="45720" rtlCol="0">
            <a:noAutofit/>
          </a:bodyPr>
          <a:lst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9pPr>
          </a:lstStyle>
          <a:p>
            <a:pPr marL="0" indent="0" algn="just">
              <a:buFont typeface="Wingdings" pitchFamily="2" charset="2"/>
              <a:buNone/>
            </a:pPr>
            <a:r>
              <a:rPr lang="en-US" sz="1400" dirty="0">
                <a:solidFill>
                  <a:schemeClr val="accent2">
                    <a:lumMod val="75000"/>
                  </a:schemeClr>
                </a:solidFill>
              </a:rPr>
              <a:t>ease of payment</a:t>
            </a:r>
          </a:p>
        </p:txBody>
      </p:sp>
      <p:sp>
        <p:nvSpPr>
          <p:cNvPr id="62" name="TextBox 61">
            <a:extLst>
              <a:ext uri="{FF2B5EF4-FFF2-40B4-BE49-F238E27FC236}">
                <a16:creationId xmlns:a16="http://schemas.microsoft.com/office/drawing/2014/main" id="{533C54E3-DF67-A761-6DF5-11609C3F0609}"/>
              </a:ext>
            </a:extLst>
          </p:cNvPr>
          <p:cNvSpPr txBox="1"/>
          <p:nvPr/>
        </p:nvSpPr>
        <p:spPr>
          <a:xfrm>
            <a:off x="206715" y="1216853"/>
            <a:ext cx="3627312" cy="2308324"/>
          </a:xfrm>
          <a:prstGeom prst="rect">
            <a:avLst/>
          </a:prstGeom>
          <a:noFill/>
          <a:ln>
            <a:noFill/>
          </a:ln>
        </p:spPr>
        <p:txBody>
          <a:bodyPr wrap="square">
            <a:spAutoFit/>
          </a:bodyPr>
          <a:lstStyle/>
          <a:p>
            <a:pPr algn="just"/>
            <a:r>
              <a:rPr lang="en-US" dirty="0"/>
              <a:t>The results demonstrate that </a:t>
            </a:r>
            <a:r>
              <a:rPr lang="en-US" b="1" dirty="0"/>
              <a:t>infrastructure and multimodal connectivity </a:t>
            </a:r>
            <a:r>
              <a:rPr lang="en-US" dirty="0"/>
              <a:t>form the foundation of a reliable and inclusive transport ecosystem, while </a:t>
            </a:r>
            <a:r>
              <a:rPr lang="en-US" b="1" dirty="0"/>
              <a:t>user experience and comfort play </a:t>
            </a:r>
            <a:r>
              <a:rPr lang="en-US" dirty="0"/>
              <a:t>a decisive role in shaping satisfaction and mode choice. </a:t>
            </a:r>
            <a:endParaRPr lang="en-IN" dirty="0"/>
          </a:p>
        </p:txBody>
      </p:sp>
    </p:spTree>
    <p:extLst>
      <p:ext uri="{BB962C8B-B14F-4D97-AF65-F5344CB8AC3E}">
        <p14:creationId xmlns:p14="http://schemas.microsoft.com/office/powerpoint/2010/main" val="206087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1000" fill="hold"/>
                                        <p:tgtEl>
                                          <p:spTgt spid="47"/>
                                        </p:tgtEl>
                                        <p:attrNameLst>
                                          <p:attrName>ppt_w</p:attrName>
                                        </p:attrNameLst>
                                      </p:cBhvr>
                                      <p:tavLst>
                                        <p:tav tm="0">
                                          <p:val>
                                            <p:fltVal val="0"/>
                                          </p:val>
                                        </p:tav>
                                        <p:tav tm="100000">
                                          <p:val>
                                            <p:strVal val="#ppt_w"/>
                                          </p:val>
                                        </p:tav>
                                      </p:tavLst>
                                    </p:anim>
                                    <p:anim calcmode="lin" valueType="num">
                                      <p:cBhvr>
                                        <p:cTn id="8" dur="1000" fill="hold"/>
                                        <p:tgtEl>
                                          <p:spTgt spid="47"/>
                                        </p:tgtEl>
                                        <p:attrNameLst>
                                          <p:attrName>ppt_h</p:attrName>
                                        </p:attrNameLst>
                                      </p:cBhvr>
                                      <p:tavLst>
                                        <p:tav tm="0">
                                          <p:val>
                                            <p:fltVal val="0"/>
                                          </p:val>
                                        </p:tav>
                                        <p:tav tm="100000">
                                          <p:val>
                                            <p:strVal val="#ppt_h"/>
                                          </p:val>
                                        </p:tav>
                                      </p:tavLst>
                                    </p:anim>
                                    <p:anim calcmode="lin" valueType="num">
                                      <p:cBhvr>
                                        <p:cTn id="9" dur="1000" fill="hold"/>
                                        <p:tgtEl>
                                          <p:spTgt spid="47"/>
                                        </p:tgtEl>
                                        <p:attrNameLst>
                                          <p:attrName>style.rotation</p:attrName>
                                        </p:attrNameLst>
                                      </p:cBhvr>
                                      <p:tavLst>
                                        <p:tav tm="0">
                                          <p:val>
                                            <p:fltVal val="90"/>
                                          </p:val>
                                        </p:tav>
                                        <p:tav tm="100000">
                                          <p:val>
                                            <p:fltVal val="0"/>
                                          </p:val>
                                        </p:tav>
                                      </p:tavLst>
                                    </p:anim>
                                    <p:animEffect transition="in" filter="fade">
                                      <p:cBhvr>
                                        <p:cTn id="10" dur="1000"/>
                                        <p:tgtEl>
                                          <p:spTgt spid="47"/>
                                        </p:tgtEl>
                                      </p:cBhvr>
                                    </p:animEffect>
                                  </p:childTnLst>
                                </p:cTn>
                              </p:par>
                              <p:par>
                                <p:cTn id="11" presetID="31"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1000" fill="hold"/>
                                        <p:tgtEl>
                                          <p:spTgt spid="48"/>
                                        </p:tgtEl>
                                        <p:attrNameLst>
                                          <p:attrName>ppt_w</p:attrName>
                                        </p:attrNameLst>
                                      </p:cBhvr>
                                      <p:tavLst>
                                        <p:tav tm="0">
                                          <p:val>
                                            <p:fltVal val="0"/>
                                          </p:val>
                                        </p:tav>
                                        <p:tav tm="100000">
                                          <p:val>
                                            <p:strVal val="#ppt_w"/>
                                          </p:val>
                                        </p:tav>
                                      </p:tavLst>
                                    </p:anim>
                                    <p:anim calcmode="lin" valueType="num">
                                      <p:cBhvr>
                                        <p:cTn id="14" dur="1000" fill="hold"/>
                                        <p:tgtEl>
                                          <p:spTgt spid="48"/>
                                        </p:tgtEl>
                                        <p:attrNameLst>
                                          <p:attrName>ppt_h</p:attrName>
                                        </p:attrNameLst>
                                      </p:cBhvr>
                                      <p:tavLst>
                                        <p:tav tm="0">
                                          <p:val>
                                            <p:fltVal val="0"/>
                                          </p:val>
                                        </p:tav>
                                        <p:tav tm="100000">
                                          <p:val>
                                            <p:strVal val="#ppt_h"/>
                                          </p:val>
                                        </p:tav>
                                      </p:tavLst>
                                    </p:anim>
                                    <p:anim calcmode="lin" valueType="num">
                                      <p:cBhvr>
                                        <p:cTn id="15" dur="1000" fill="hold"/>
                                        <p:tgtEl>
                                          <p:spTgt spid="48"/>
                                        </p:tgtEl>
                                        <p:attrNameLst>
                                          <p:attrName>style.rotation</p:attrName>
                                        </p:attrNameLst>
                                      </p:cBhvr>
                                      <p:tavLst>
                                        <p:tav tm="0">
                                          <p:val>
                                            <p:fltVal val="90"/>
                                          </p:val>
                                        </p:tav>
                                        <p:tav tm="100000">
                                          <p:val>
                                            <p:fltVal val="0"/>
                                          </p:val>
                                        </p:tav>
                                      </p:tavLst>
                                    </p:anim>
                                    <p:animEffect transition="in" filter="fade">
                                      <p:cBhvr>
                                        <p:cTn id="16" dur="1000"/>
                                        <p:tgtEl>
                                          <p:spTgt spid="48"/>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58"/>
                                        </p:tgtEl>
                                        <p:attrNameLst>
                                          <p:attrName>style.visibility</p:attrName>
                                        </p:attrNameLst>
                                      </p:cBhvr>
                                      <p:to>
                                        <p:strVal val="visible"/>
                                      </p:to>
                                    </p:set>
                                    <p:anim calcmode="lin" valueType="num">
                                      <p:cBhvr>
                                        <p:cTn id="21" dur="1000" fill="hold"/>
                                        <p:tgtEl>
                                          <p:spTgt spid="58"/>
                                        </p:tgtEl>
                                        <p:attrNameLst>
                                          <p:attrName>ppt_w</p:attrName>
                                        </p:attrNameLst>
                                      </p:cBhvr>
                                      <p:tavLst>
                                        <p:tav tm="0">
                                          <p:val>
                                            <p:fltVal val="0"/>
                                          </p:val>
                                        </p:tav>
                                        <p:tav tm="100000">
                                          <p:val>
                                            <p:strVal val="#ppt_w"/>
                                          </p:val>
                                        </p:tav>
                                      </p:tavLst>
                                    </p:anim>
                                    <p:anim calcmode="lin" valueType="num">
                                      <p:cBhvr>
                                        <p:cTn id="22" dur="1000" fill="hold"/>
                                        <p:tgtEl>
                                          <p:spTgt spid="58"/>
                                        </p:tgtEl>
                                        <p:attrNameLst>
                                          <p:attrName>ppt_h</p:attrName>
                                        </p:attrNameLst>
                                      </p:cBhvr>
                                      <p:tavLst>
                                        <p:tav tm="0">
                                          <p:val>
                                            <p:fltVal val="0"/>
                                          </p:val>
                                        </p:tav>
                                        <p:tav tm="100000">
                                          <p:val>
                                            <p:strVal val="#ppt_h"/>
                                          </p:val>
                                        </p:tav>
                                      </p:tavLst>
                                    </p:anim>
                                    <p:anim calcmode="lin" valueType="num">
                                      <p:cBhvr>
                                        <p:cTn id="23" dur="1000" fill="hold"/>
                                        <p:tgtEl>
                                          <p:spTgt spid="58"/>
                                        </p:tgtEl>
                                        <p:attrNameLst>
                                          <p:attrName>style.rotation</p:attrName>
                                        </p:attrNameLst>
                                      </p:cBhvr>
                                      <p:tavLst>
                                        <p:tav tm="0">
                                          <p:val>
                                            <p:fltVal val="90"/>
                                          </p:val>
                                        </p:tav>
                                        <p:tav tm="100000">
                                          <p:val>
                                            <p:fltVal val="0"/>
                                          </p:val>
                                        </p:tav>
                                      </p:tavLst>
                                    </p:anim>
                                    <p:animEffect transition="in" filter="fade">
                                      <p:cBhvr>
                                        <p:cTn id="24" dur="1000"/>
                                        <p:tgtEl>
                                          <p:spTgt spid="58"/>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1000" fill="hold"/>
                                        <p:tgtEl>
                                          <p:spTgt spid="53"/>
                                        </p:tgtEl>
                                        <p:attrNameLst>
                                          <p:attrName>ppt_w</p:attrName>
                                        </p:attrNameLst>
                                      </p:cBhvr>
                                      <p:tavLst>
                                        <p:tav tm="0">
                                          <p:val>
                                            <p:fltVal val="0"/>
                                          </p:val>
                                        </p:tav>
                                        <p:tav tm="100000">
                                          <p:val>
                                            <p:strVal val="#ppt_w"/>
                                          </p:val>
                                        </p:tav>
                                      </p:tavLst>
                                    </p:anim>
                                    <p:anim calcmode="lin" valueType="num">
                                      <p:cBhvr>
                                        <p:cTn id="28" dur="1000" fill="hold"/>
                                        <p:tgtEl>
                                          <p:spTgt spid="53"/>
                                        </p:tgtEl>
                                        <p:attrNameLst>
                                          <p:attrName>ppt_h</p:attrName>
                                        </p:attrNameLst>
                                      </p:cBhvr>
                                      <p:tavLst>
                                        <p:tav tm="0">
                                          <p:val>
                                            <p:fltVal val="0"/>
                                          </p:val>
                                        </p:tav>
                                        <p:tav tm="100000">
                                          <p:val>
                                            <p:strVal val="#ppt_h"/>
                                          </p:val>
                                        </p:tav>
                                      </p:tavLst>
                                    </p:anim>
                                    <p:anim calcmode="lin" valueType="num">
                                      <p:cBhvr>
                                        <p:cTn id="29" dur="1000" fill="hold"/>
                                        <p:tgtEl>
                                          <p:spTgt spid="53"/>
                                        </p:tgtEl>
                                        <p:attrNameLst>
                                          <p:attrName>style.rotation</p:attrName>
                                        </p:attrNameLst>
                                      </p:cBhvr>
                                      <p:tavLst>
                                        <p:tav tm="0">
                                          <p:val>
                                            <p:fltVal val="90"/>
                                          </p:val>
                                        </p:tav>
                                        <p:tav tm="100000">
                                          <p:val>
                                            <p:fltVal val="0"/>
                                          </p:val>
                                        </p:tav>
                                      </p:tavLst>
                                    </p:anim>
                                    <p:animEffect transition="in" filter="fade">
                                      <p:cBhvr>
                                        <p:cTn id="30" dur="1000"/>
                                        <p:tgtEl>
                                          <p:spTgt spid="53"/>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 calcmode="lin" valueType="num">
                                      <p:cBhvr>
                                        <p:cTn id="33" dur="1000" fill="hold"/>
                                        <p:tgtEl>
                                          <p:spTgt spid="54"/>
                                        </p:tgtEl>
                                        <p:attrNameLst>
                                          <p:attrName>ppt_w</p:attrName>
                                        </p:attrNameLst>
                                      </p:cBhvr>
                                      <p:tavLst>
                                        <p:tav tm="0">
                                          <p:val>
                                            <p:fltVal val="0"/>
                                          </p:val>
                                        </p:tav>
                                        <p:tav tm="100000">
                                          <p:val>
                                            <p:strVal val="#ppt_w"/>
                                          </p:val>
                                        </p:tav>
                                      </p:tavLst>
                                    </p:anim>
                                    <p:anim calcmode="lin" valueType="num">
                                      <p:cBhvr>
                                        <p:cTn id="34" dur="1000" fill="hold"/>
                                        <p:tgtEl>
                                          <p:spTgt spid="54"/>
                                        </p:tgtEl>
                                        <p:attrNameLst>
                                          <p:attrName>ppt_h</p:attrName>
                                        </p:attrNameLst>
                                      </p:cBhvr>
                                      <p:tavLst>
                                        <p:tav tm="0">
                                          <p:val>
                                            <p:fltVal val="0"/>
                                          </p:val>
                                        </p:tav>
                                        <p:tav tm="100000">
                                          <p:val>
                                            <p:strVal val="#ppt_h"/>
                                          </p:val>
                                        </p:tav>
                                      </p:tavLst>
                                    </p:anim>
                                    <p:anim calcmode="lin" valueType="num">
                                      <p:cBhvr>
                                        <p:cTn id="35" dur="1000" fill="hold"/>
                                        <p:tgtEl>
                                          <p:spTgt spid="54"/>
                                        </p:tgtEl>
                                        <p:attrNameLst>
                                          <p:attrName>style.rotation</p:attrName>
                                        </p:attrNameLst>
                                      </p:cBhvr>
                                      <p:tavLst>
                                        <p:tav tm="0">
                                          <p:val>
                                            <p:fltVal val="90"/>
                                          </p:val>
                                        </p:tav>
                                        <p:tav tm="100000">
                                          <p:val>
                                            <p:fltVal val="0"/>
                                          </p:val>
                                        </p:tav>
                                      </p:tavLst>
                                    </p:anim>
                                    <p:animEffect transition="in" filter="fade">
                                      <p:cBhvr>
                                        <p:cTn id="36" dur="1000"/>
                                        <p:tgtEl>
                                          <p:spTgt spid="54"/>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anim calcmode="lin" valueType="num">
                                      <p:cBhvr>
                                        <p:cTn id="39" dur="1000" fill="hold"/>
                                        <p:tgtEl>
                                          <p:spTgt spid="59"/>
                                        </p:tgtEl>
                                        <p:attrNameLst>
                                          <p:attrName>ppt_w</p:attrName>
                                        </p:attrNameLst>
                                      </p:cBhvr>
                                      <p:tavLst>
                                        <p:tav tm="0">
                                          <p:val>
                                            <p:fltVal val="0"/>
                                          </p:val>
                                        </p:tav>
                                        <p:tav tm="100000">
                                          <p:val>
                                            <p:strVal val="#ppt_w"/>
                                          </p:val>
                                        </p:tav>
                                      </p:tavLst>
                                    </p:anim>
                                    <p:anim calcmode="lin" valueType="num">
                                      <p:cBhvr>
                                        <p:cTn id="40" dur="1000" fill="hold"/>
                                        <p:tgtEl>
                                          <p:spTgt spid="59"/>
                                        </p:tgtEl>
                                        <p:attrNameLst>
                                          <p:attrName>ppt_h</p:attrName>
                                        </p:attrNameLst>
                                      </p:cBhvr>
                                      <p:tavLst>
                                        <p:tav tm="0">
                                          <p:val>
                                            <p:fltVal val="0"/>
                                          </p:val>
                                        </p:tav>
                                        <p:tav tm="100000">
                                          <p:val>
                                            <p:strVal val="#ppt_h"/>
                                          </p:val>
                                        </p:tav>
                                      </p:tavLst>
                                    </p:anim>
                                    <p:anim calcmode="lin" valueType="num">
                                      <p:cBhvr>
                                        <p:cTn id="41" dur="1000" fill="hold"/>
                                        <p:tgtEl>
                                          <p:spTgt spid="59"/>
                                        </p:tgtEl>
                                        <p:attrNameLst>
                                          <p:attrName>style.rotation</p:attrName>
                                        </p:attrNameLst>
                                      </p:cBhvr>
                                      <p:tavLst>
                                        <p:tav tm="0">
                                          <p:val>
                                            <p:fltVal val="90"/>
                                          </p:val>
                                        </p:tav>
                                        <p:tav tm="100000">
                                          <p:val>
                                            <p:fltVal val="0"/>
                                          </p:val>
                                        </p:tav>
                                      </p:tavLst>
                                    </p:anim>
                                    <p:animEffect transition="in" filter="fade">
                                      <p:cBhvr>
                                        <p:cTn id="42" dur="1000"/>
                                        <p:tgtEl>
                                          <p:spTgt spid="59"/>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anim calcmode="lin" valueType="num">
                                      <p:cBhvr>
                                        <p:cTn id="45" dur="1000" fill="hold"/>
                                        <p:tgtEl>
                                          <p:spTgt spid="55"/>
                                        </p:tgtEl>
                                        <p:attrNameLst>
                                          <p:attrName>ppt_w</p:attrName>
                                        </p:attrNameLst>
                                      </p:cBhvr>
                                      <p:tavLst>
                                        <p:tav tm="0">
                                          <p:val>
                                            <p:fltVal val="0"/>
                                          </p:val>
                                        </p:tav>
                                        <p:tav tm="100000">
                                          <p:val>
                                            <p:strVal val="#ppt_w"/>
                                          </p:val>
                                        </p:tav>
                                      </p:tavLst>
                                    </p:anim>
                                    <p:anim calcmode="lin" valueType="num">
                                      <p:cBhvr>
                                        <p:cTn id="46" dur="1000" fill="hold"/>
                                        <p:tgtEl>
                                          <p:spTgt spid="55"/>
                                        </p:tgtEl>
                                        <p:attrNameLst>
                                          <p:attrName>ppt_h</p:attrName>
                                        </p:attrNameLst>
                                      </p:cBhvr>
                                      <p:tavLst>
                                        <p:tav tm="0">
                                          <p:val>
                                            <p:fltVal val="0"/>
                                          </p:val>
                                        </p:tav>
                                        <p:tav tm="100000">
                                          <p:val>
                                            <p:strVal val="#ppt_h"/>
                                          </p:val>
                                        </p:tav>
                                      </p:tavLst>
                                    </p:anim>
                                    <p:anim calcmode="lin" valueType="num">
                                      <p:cBhvr>
                                        <p:cTn id="47" dur="1000" fill="hold"/>
                                        <p:tgtEl>
                                          <p:spTgt spid="55"/>
                                        </p:tgtEl>
                                        <p:attrNameLst>
                                          <p:attrName>style.rotation</p:attrName>
                                        </p:attrNameLst>
                                      </p:cBhvr>
                                      <p:tavLst>
                                        <p:tav tm="0">
                                          <p:val>
                                            <p:fltVal val="90"/>
                                          </p:val>
                                        </p:tav>
                                        <p:tav tm="100000">
                                          <p:val>
                                            <p:fltVal val="0"/>
                                          </p:val>
                                        </p:tav>
                                      </p:tavLst>
                                    </p:anim>
                                    <p:animEffect transition="in" filter="fade">
                                      <p:cBhvr>
                                        <p:cTn id="48" dur="1000"/>
                                        <p:tgtEl>
                                          <p:spTgt spid="55"/>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p:cTn id="53" dur="1000" fill="hold"/>
                                        <p:tgtEl>
                                          <p:spTgt spid="52"/>
                                        </p:tgtEl>
                                        <p:attrNameLst>
                                          <p:attrName>ppt_w</p:attrName>
                                        </p:attrNameLst>
                                      </p:cBhvr>
                                      <p:tavLst>
                                        <p:tav tm="0">
                                          <p:val>
                                            <p:fltVal val="0"/>
                                          </p:val>
                                        </p:tav>
                                        <p:tav tm="100000">
                                          <p:val>
                                            <p:strVal val="#ppt_w"/>
                                          </p:val>
                                        </p:tav>
                                      </p:tavLst>
                                    </p:anim>
                                    <p:anim calcmode="lin" valueType="num">
                                      <p:cBhvr>
                                        <p:cTn id="54" dur="1000" fill="hold"/>
                                        <p:tgtEl>
                                          <p:spTgt spid="52"/>
                                        </p:tgtEl>
                                        <p:attrNameLst>
                                          <p:attrName>ppt_h</p:attrName>
                                        </p:attrNameLst>
                                      </p:cBhvr>
                                      <p:tavLst>
                                        <p:tav tm="0">
                                          <p:val>
                                            <p:fltVal val="0"/>
                                          </p:val>
                                        </p:tav>
                                        <p:tav tm="100000">
                                          <p:val>
                                            <p:strVal val="#ppt_h"/>
                                          </p:val>
                                        </p:tav>
                                      </p:tavLst>
                                    </p:anim>
                                    <p:anim calcmode="lin" valueType="num">
                                      <p:cBhvr>
                                        <p:cTn id="55" dur="1000" fill="hold"/>
                                        <p:tgtEl>
                                          <p:spTgt spid="52"/>
                                        </p:tgtEl>
                                        <p:attrNameLst>
                                          <p:attrName>style.rotation</p:attrName>
                                        </p:attrNameLst>
                                      </p:cBhvr>
                                      <p:tavLst>
                                        <p:tav tm="0">
                                          <p:val>
                                            <p:fltVal val="90"/>
                                          </p:val>
                                        </p:tav>
                                        <p:tav tm="100000">
                                          <p:val>
                                            <p:fltVal val="0"/>
                                          </p:val>
                                        </p:tav>
                                      </p:tavLst>
                                    </p:anim>
                                    <p:animEffect transition="in" filter="fade">
                                      <p:cBhvr>
                                        <p:cTn id="56" dur="1000"/>
                                        <p:tgtEl>
                                          <p:spTgt spid="52"/>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1000" fill="hold"/>
                                        <p:tgtEl>
                                          <p:spTgt spid="50"/>
                                        </p:tgtEl>
                                        <p:attrNameLst>
                                          <p:attrName>ppt_w</p:attrName>
                                        </p:attrNameLst>
                                      </p:cBhvr>
                                      <p:tavLst>
                                        <p:tav tm="0">
                                          <p:val>
                                            <p:fltVal val="0"/>
                                          </p:val>
                                        </p:tav>
                                        <p:tav tm="100000">
                                          <p:val>
                                            <p:strVal val="#ppt_w"/>
                                          </p:val>
                                        </p:tav>
                                      </p:tavLst>
                                    </p:anim>
                                    <p:anim calcmode="lin" valueType="num">
                                      <p:cBhvr>
                                        <p:cTn id="60" dur="1000" fill="hold"/>
                                        <p:tgtEl>
                                          <p:spTgt spid="50"/>
                                        </p:tgtEl>
                                        <p:attrNameLst>
                                          <p:attrName>ppt_h</p:attrName>
                                        </p:attrNameLst>
                                      </p:cBhvr>
                                      <p:tavLst>
                                        <p:tav tm="0">
                                          <p:val>
                                            <p:fltVal val="0"/>
                                          </p:val>
                                        </p:tav>
                                        <p:tav tm="100000">
                                          <p:val>
                                            <p:strVal val="#ppt_h"/>
                                          </p:val>
                                        </p:tav>
                                      </p:tavLst>
                                    </p:anim>
                                    <p:anim calcmode="lin" valueType="num">
                                      <p:cBhvr>
                                        <p:cTn id="61" dur="1000" fill="hold"/>
                                        <p:tgtEl>
                                          <p:spTgt spid="50"/>
                                        </p:tgtEl>
                                        <p:attrNameLst>
                                          <p:attrName>style.rotation</p:attrName>
                                        </p:attrNameLst>
                                      </p:cBhvr>
                                      <p:tavLst>
                                        <p:tav tm="0">
                                          <p:val>
                                            <p:fltVal val="90"/>
                                          </p:val>
                                        </p:tav>
                                        <p:tav tm="100000">
                                          <p:val>
                                            <p:fltVal val="0"/>
                                          </p:val>
                                        </p:tav>
                                      </p:tavLst>
                                    </p:anim>
                                    <p:animEffect transition="in" filter="fade">
                                      <p:cBhvr>
                                        <p:cTn id="62" dur="1000"/>
                                        <p:tgtEl>
                                          <p:spTgt spid="5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p:cTn id="65" dur="1000" fill="hold"/>
                                        <p:tgtEl>
                                          <p:spTgt spid="51"/>
                                        </p:tgtEl>
                                        <p:attrNameLst>
                                          <p:attrName>ppt_w</p:attrName>
                                        </p:attrNameLst>
                                      </p:cBhvr>
                                      <p:tavLst>
                                        <p:tav tm="0">
                                          <p:val>
                                            <p:fltVal val="0"/>
                                          </p:val>
                                        </p:tav>
                                        <p:tav tm="100000">
                                          <p:val>
                                            <p:strVal val="#ppt_w"/>
                                          </p:val>
                                        </p:tav>
                                      </p:tavLst>
                                    </p:anim>
                                    <p:anim calcmode="lin" valueType="num">
                                      <p:cBhvr>
                                        <p:cTn id="66" dur="1000" fill="hold"/>
                                        <p:tgtEl>
                                          <p:spTgt spid="51"/>
                                        </p:tgtEl>
                                        <p:attrNameLst>
                                          <p:attrName>ppt_h</p:attrName>
                                        </p:attrNameLst>
                                      </p:cBhvr>
                                      <p:tavLst>
                                        <p:tav tm="0">
                                          <p:val>
                                            <p:fltVal val="0"/>
                                          </p:val>
                                        </p:tav>
                                        <p:tav tm="100000">
                                          <p:val>
                                            <p:strVal val="#ppt_h"/>
                                          </p:val>
                                        </p:tav>
                                      </p:tavLst>
                                    </p:anim>
                                    <p:anim calcmode="lin" valueType="num">
                                      <p:cBhvr>
                                        <p:cTn id="67" dur="1000" fill="hold"/>
                                        <p:tgtEl>
                                          <p:spTgt spid="51"/>
                                        </p:tgtEl>
                                        <p:attrNameLst>
                                          <p:attrName>style.rotation</p:attrName>
                                        </p:attrNameLst>
                                      </p:cBhvr>
                                      <p:tavLst>
                                        <p:tav tm="0">
                                          <p:val>
                                            <p:fltVal val="90"/>
                                          </p:val>
                                        </p:tav>
                                        <p:tav tm="100000">
                                          <p:val>
                                            <p:fltVal val="0"/>
                                          </p:val>
                                        </p:tav>
                                      </p:tavLst>
                                    </p:anim>
                                    <p:animEffect transition="in" filter="fade">
                                      <p:cBhvr>
                                        <p:cTn id="68" dur="1000"/>
                                        <p:tgtEl>
                                          <p:spTgt spid="51"/>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 calcmode="lin" valueType="num">
                                      <p:cBhvr>
                                        <p:cTn id="71" dur="1000" fill="hold"/>
                                        <p:tgtEl>
                                          <p:spTgt spid="49"/>
                                        </p:tgtEl>
                                        <p:attrNameLst>
                                          <p:attrName>ppt_w</p:attrName>
                                        </p:attrNameLst>
                                      </p:cBhvr>
                                      <p:tavLst>
                                        <p:tav tm="0">
                                          <p:val>
                                            <p:fltVal val="0"/>
                                          </p:val>
                                        </p:tav>
                                        <p:tav tm="100000">
                                          <p:val>
                                            <p:strVal val="#ppt_w"/>
                                          </p:val>
                                        </p:tav>
                                      </p:tavLst>
                                    </p:anim>
                                    <p:anim calcmode="lin" valueType="num">
                                      <p:cBhvr>
                                        <p:cTn id="72" dur="1000" fill="hold"/>
                                        <p:tgtEl>
                                          <p:spTgt spid="49"/>
                                        </p:tgtEl>
                                        <p:attrNameLst>
                                          <p:attrName>ppt_h</p:attrName>
                                        </p:attrNameLst>
                                      </p:cBhvr>
                                      <p:tavLst>
                                        <p:tav tm="0">
                                          <p:val>
                                            <p:fltVal val="0"/>
                                          </p:val>
                                        </p:tav>
                                        <p:tav tm="100000">
                                          <p:val>
                                            <p:strVal val="#ppt_h"/>
                                          </p:val>
                                        </p:tav>
                                      </p:tavLst>
                                    </p:anim>
                                    <p:anim calcmode="lin" valueType="num">
                                      <p:cBhvr>
                                        <p:cTn id="73" dur="1000" fill="hold"/>
                                        <p:tgtEl>
                                          <p:spTgt spid="49"/>
                                        </p:tgtEl>
                                        <p:attrNameLst>
                                          <p:attrName>style.rotation</p:attrName>
                                        </p:attrNameLst>
                                      </p:cBhvr>
                                      <p:tavLst>
                                        <p:tav tm="0">
                                          <p:val>
                                            <p:fltVal val="90"/>
                                          </p:val>
                                        </p:tav>
                                        <p:tav tm="100000">
                                          <p:val>
                                            <p:fltVal val="0"/>
                                          </p:val>
                                        </p:tav>
                                      </p:tavLst>
                                    </p:anim>
                                    <p:animEffect transition="in" filter="fade">
                                      <p:cBhvr>
                                        <p:cTn id="74" dur="1000"/>
                                        <p:tgtEl>
                                          <p:spTgt spid="49"/>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56"/>
                                        </p:tgtEl>
                                        <p:attrNameLst>
                                          <p:attrName>style.visibility</p:attrName>
                                        </p:attrNameLst>
                                      </p:cBhvr>
                                      <p:to>
                                        <p:strVal val="visible"/>
                                      </p:to>
                                    </p:set>
                                    <p:anim calcmode="lin" valueType="num">
                                      <p:cBhvr>
                                        <p:cTn id="79" dur="1000" fill="hold"/>
                                        <p:tgtEl>
                                          <p:spTgt spid="56"/>
                                        </p:tgtEl>
                                        <p:attrNameLst>
                                          <p:attrName>ppt_w</p:attrName>
                                        </p:attrNameLst>
                                      </p:cBhvr>
                                      <p:tavLst>
                                        <p:tav tm="0">
                                          <p:val>
                                            <p:fltVal val="0"/>
                                          </p:val>
                                        </p:tav>
                                        <p:tav tm="100000">
                                          <p:val>
                                            <p:strVal val="#ppt_w"/>
                                          </p:val>
                                        </p:tav>
                                      </p:tavLst>
                                    </p:anim>
                                    <p:anim calcmode="lin" valueType="num">
                                      <p:cBhvr>
                                        <p:cTn id="80" dur="1000" fill="hold"/>
                                        <p:tgtEl>
                                          <p:spTgt spid="56"/>
                                        </p:tgtEl>
                                        <p:attrNameLst>
                                          <p:attrName>ppt_h</p:attrName>
                                        </p:attrNameLst>
                                      </p:cBhvr>
                                      <p:tavLst>
                                        <p:tav tm="0">
                                          <p:val>
                                            <p:fltVal val="0"/>
                                          </p:val>
                                        </p:tav>
                                        <p:tav tm="100000">
                                          <p:val>
                                            <p:strVal val="#ppt_h"/>
                                          </p:val>
                                        </p:tav>
                                      </p:tavLst>
                                    </p:anim>
                                    <p:anim calcmode="lin" valueType="num">
                                      <p:cBhvr>
                                        <p:cTn id="81" dur="1000" fill="hold"/>
                                        <p:tgtEl>
                                          <p:spTgt spid="56"/>
                                        </p:tgtEl>
                                        <p:attrNameLst>
                                          <p:attrName>style.rotation</p:attrName>
                                        </p:attrNameLst>
                                      </p:cBhvr>
                                      <p:tavLst>
                                        <p:tav tm="0">
                                          <p:val>
                                            <p:fltVal val="90"/>
                                          </p:val>
                                        </p:tav>
                                        <p:tav tm="100000">
                                          <p:val>
                                            <p:fltVal val="0"/>
                                          </p:val>
                                        </p:tav>
                                      </p:tavLst>
                                    </p:anim>
                                    <p:animEffect transition="in" filter="fade">
                                      <p:cBhvr>
                                        <p:cTn id="82" dur="1000"/>
                                        <p:tgtEl>
                                          <p:spTgt spid="56"/>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57">
                                            <p:txEl>
                                              <p:pRg st="0" end="0"/>
                                            </p:txEl>
                                          </p:spTgt>
                                        </p:tgtEl>
                                        <p:attrNameLst>
                                          <p:attrName>style.visibility</p:attrName>
                                        </p:attrNameLst>
                                      </p:cBhvr>
                                      <p:to>
                                        <p:strVal val="visible"/>
                                      </p:to>
                                    </p:set>
                                    <p:anim calcmode="lin" valueType="num">
                                      <p:cBhvr>
                                        <p:cTn id="85" dur="10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86" dur="1000" fill="hold"/>
                                        <p:tgtEl>
                                          <p:spTgt spid="57">
                                            <p:txEl>
                                              <p:pRg st="0" end="0"/>
                                            </p:txEl>
                                          </p:spTgt>
                                        </p:tgtEl>
                                        <p:attrNameLst>
                                          <p:attrName>ppt_h</p:attrName>
                                        </p:attrNameLst>
                                      </p:cBhvr>
                                      <p:tavLst>
                                        <p:tav tm="0">
                                          <p:val>
                                            <p:fltVal val="0"/>
                                          </p:val>
                                        </p:tav>
                                        <p:tav tm="100000">
                                          <p:val>
                                            <p:strVal val="#ppt_h"/>
                                          </p:val>
                                        </p:tav>
                                      </p:tavLst>
                                    </p:anim>
                                    <p:anim calcmode="lin" valueType="num">
                                      <p:cBhvr>
                                        <p:cTn id="87" dur="1000" fill="hold"/>
                                        <p:tgtEl>
                                          <p:spTgt spid="57">
                                            <p:txEl>
                                              <p:pRg st="0" end="0"/>
                                            </p:txEl>
                                          </p:spTgt>
                                        </p:tgtEl>
                                        <p:attrNameLst>
                                          <p:attrName>style.rotation</p:attrName>
                                        </p:attrNameLst>
                                      </p:cBhvr>
                                      <p:tavLst>
                                        <p:tav tm="0">
                                          <p:val>
                                            <p:fltVal val="90"/>
                                          </p:val>
                                        </p:tav>
                                        <p:tav tm="100000">
                                          <p:val>
                                            <p:fltVal val="0"/>
                                          </p:val>
                                        </p:tav>
                                      </p:tavLst>
                                    </p:anim>
                                    <p:animEffect transition="in" filter="fade">
                                      <p:cBhvr>
                                        <p:cTn id="88" dur="1000"/>
                                        <p:tgtEl>
                                          <p:spTgt spid="57">
                                            <p:txEl>
                                              <p:pRg st="0" end="0"/>
                                            </p:txEl>
                                          </p:spTgt>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1000" fill="hold"/>
                                        <p:tgtEl>
                                          <p:spTgt spid="60"/>
                                        </p:tgtEl>
                                        <p:attrNameLst>
                                          <p:attrName>ppt_w</p:attrName>
                                        </p:attrNameLst>
                                      </p:cBhvr>
                                      <p:tavLst>
                                        <p:tav tm="0">
                                          <p:val>
                                            <p:fltVal val="0"/>
                                          </p:val>
                                        </p:tav>
                                        <p:tav tm="100000">
                                          <p:val>
                                            <p:strVal val="#ppt_w"/>
                                          </p:val>
                                        </p:tav>
                                      </p:tavLst>
                                    </p:anim>
                                    <p:anim calcmode="lin" valueType="num">
                                      <p:cBhvr>
                                        <p:cTn id="92" dur="1000" fill="hold"/>
                                        <p:tgtEl>
                                          <p:spTgt spid="60"/>
                                        </p:tgtEl>
                                        <p:attrNameLst>
                                          <p:attrName>ppt_h</p:attrName>
                                        </p:attrNameLst>
                                      </p:cBhvr>
                                      <p:tavLst>
                                        <p:tav tm="0">
                                          <p:val>
                                            <p:fltVal val="0"/>
                                          </p:val>
                                        </p:tav>
                                        <p:tav tm="100000">
                                          <p:val>
                                            <p:strVal val="#ppt_h"/>
                                          </p:val>
                                        </p:tav>
                                      </p:tavLst>
                                    </p:anim>
                                    <p:anim calcmode="lin" valueType="num">
                                      <p:cBhvr>
                                        <p:cTn id="93" dur="1000" fill="hold"/>
                                        <p:tgtEl>
                                          <p:spTgt spid="60"/>
                                        </p:tgtEl>
                                        <p:attrNameLst>
                                          <p:attrName>style.rotation</p:attrName>
                                        </p:attrNameLst>
                                      </p:cBhvr>
                                      <p:tavLst>
                                        <p:tav tm="0">
                                          <p:val>
                                            <p:fltVal val="90"/>
                                          </p:val>
                                        </p:tav>
                                        <p:tav tm="100000">
                                          <p:val>
                                            <p:fltVal val="0"/>
                                          </p:val>
                                        </p:tav>
                                      </p:tavLst>
                                    </p:anim>
                                    <p:animEffect transition="in" filter="fade">
                                      <p:cBhvr>
                                        <p:cTn id="94" dur="1000"/>
                                        <p:tgtEl>
                                          <p:spTgt spid="60"/>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61"/>
                                        </p:tgtEl>
                                        <p:attrNameLst>
                                          <p:attrName>style.visibility</p:attrName>
                                        </p:attrNameLst>
                                      </p:cBhvr>
                                      <p:to>
                                        <p:strVal val="visible"/>
                                      </p:to>
                                    </p:set>
                                    <p:anim calcmode="lin" valueType="num">
                                      <p:cBhvr>
                                        <p:cTn id="97" dur="1000" fill="hold"/>
                                        <p:tgtEl>
                                          <p:spTgt spid="61"/>
                                        </p:tgtEl>
                                        <p:attrNameLst>
                                          <p:attrName>ppt_w</p:attrName>
                                        </p:attrNameLst>
                                      </p:cBhvr>
                                      <p:tavLst>
                                        <p:tav tm="0">
                                          <p:val>
                                            <p:fltVal val="0"/>
                                          </p:val>
                                        </p:tav>
                                        <p:tav tm="100000">
                                          <p:val>
                                            <p:strVal val="#ppt_w"/>
                                          </p:val>
                                        </p:tav>
                                      </p:tavLst>
                                    </p:anim>
                                    <p:anim calcmode="lin" valueType="num">
                                      <p:cBhvr>
                                        <p:cTn id="98" dur="1000" fill="hold"/>
                                        <p:tgtEl>
                                          <p:spTgt spid="61"/>
                                        </p:tgtEl>
                                        <p:attrNameLst>
                                          <p:attrName>ppt_h</p:attrName>
                                        </p:attrNameLst>
                                      </p:cBhvr>
                                      <p:tavLst>
                                        <p:tav tm="0">
                                          <p:val>
                                            <p:fltVal val="0"/>
                                          </p:val>
                                        </p:tav>
                                        <p:tav tm="100000">
                                          <p:val>
                                            <p:strVal val="#ppt_h"/>
                                          </p:val>
                                        </p:tav>
                                      </p:tavLst>
                                    </p:anim>
                                    <p:anim calcmode="lin" valueType="num">
                                      <p:cBhvr>
                                        <p:cTn id="99" dur="1000" fill="hold"/>
                                        <p:tgtEl>
                                          <p:spTgt spid="61"/>
                                        </p:tgtEl>
                                        <p:attrNameLst>
                                          <p:attrName>style.rotation</p:attrName>
                                        </p:attrNameLst>
                                      </p:cBhvr>
                                      <p:tavLst>
                                        <p:tav tm="0">
                                          <p:val>
                                            <p:fltVal val="90"/>
                                          </p:val>
                                        </p:tav>
                                        <p:tav tm="100000">
                                          <p:val>
                                            <p:fltVal val="0"/>
                                          </p:val>
                                        </p:tav>
                                      </p:tavLst>
                                    </p:anim>
                                    <p:animEffect transition="in" filter="fade">
                                      <p:cBhvr>
                                        <p:cTn id="100"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9" grpId="0"/>
      <p:bldP spid="50" grpId="0"/>
      <p:bldP spid="51" grpId="0"/>
      <p:bldP spid="52" grpId="0"/>
      <p:bldP spid="53" grpId="0"/>
      <p:bldP spid="54" grpId="0"/>
      <p:bldP spid="55" grpId="0"/>
      <p:bldP spid="56" grpId="0"/>
      <p:bldP spid="57" grpId="0" build="p"/>
      <p:bldP spid="58" grpId="0"/>
      <p:bldP spid="59" grpId="0"/>
      <p:bldP spid="60" grpId="0"/>
      <p:bldP spid="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6AE24-38D8-BCBD-5C1E-7CBEE28988D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40C3BC-E3E3-2FE4-0718-17376AFD4CAC}"/>
              </a:ext>
            </a:extLst>
          </p:cNvPr>
          <p:cNvSpPr>
            <a:spLocks noGrp="1"/>
          </p:cNvSpPr>
          <p:nvPr>
            <p:ph type="sldNum" sz="quarter" idx="7"/>
          </p:nvPr>
        </p:nvSpPr>
        <p:spPr/>
        <p:txBody>
          <a:bodyPr/>
          <a:lstStyle/>
          <a:p>
            <a:pPr marL="38100" marR="0" lvl="0" indent="0" algn="l" defTabSz="914400" rtl="0" eaLnBrk="1" fontAlgn="auto" latinLnBrk="0" hangingPunct="1">
              <a:lnSpc>
                <a:spcPts val="1435"/>
              </a:lnSpc>
              <a:spcBef>
                <a:spcPts val="0"/>
              </a:spcBef>
              <a:spcAft>
                <a:spcPts val="0"/>
              </a:spcAft>
              <a:buClrTx/>
              <a:buSzTx/>
              <a:buFontTx/>
              <a:buNone/>
              <a:tabLst/>
              <a:defRPr/>
            </a:pPr>
            <a:fld id="{81D60167-4931-47E6-BA6A-407CBD079E47}" type="slidenum">
              <a:rPr kumimoji="0" lang="en-IN" sz="1400" b="1" i="0" u="none" strike="noStrike" kern="1200" cap="none" spc="0" normalizeH="0" baseline="0" noProof="0" smtClean="0">
                <a:ln>
                  <a:noFill/>
                </a:ln>
                <a:solidFill>
                  <a:prstClr val="white"/>
                </a:solidFill>
                <a:effectLst/>
                <a:uLnTx/>
                <a:uFillTx/>
                <a:latin typeface="Calibri"/>
                <a:ea typeface="+mn-ea"/>
                <a:cs typeface="Calibri"/>
              </a:rPr>
              <a:pPr marL="38100" marR="0" lvl="0" indent="0" algn="l" defTabSz="914400" rtl="0" eaLnBrk="1" fontAlgn="auto" latinLnBrk="0" hangingPunct="1">
                <a:lnSpc>
                  <a:spcPts val="1435"/>
                </a:lnSpc>
                <a:spcBef>
                  <a:spcPts val="0"/>
                </a:spcBef>
                <a:spcAft>
                  <a:spcPts val="0"/>
                </a:spcAft>
                <a:buClrTx/>
                <a:buSzTx/>
                <a:buFontTx/>
                <a:buNone/>
                <a:tabLst/>
                <a:defRPr/>
              </a:pPr>
              <a:t>17</a:t>
            </a:fld>
            <a:endParaRPr kumimoji="0" lang="en-IN" sz="1400" b="1" i="0" u="none" strike="noStrike" kern="1200" cap="none" spc="0" normalizeH="0" baseline="0" noProof="0" dirty="0">
              <a:ln>
                <a:noFill/>
              </a:ln>
              <a:solidFill>
                <a:prstClr val="white"/>
              </a:solidFill>
              <a:effectLst/>
              <a:uLnTx/>
              <a:uFillTx/>
              <a:latin typeface="Calibri"/>
              <a:ea typeface="+mn-ea"/>
              <a:cs typeface="Calibri"/>
            </a:endParaRPr>
          </a:p>
        </p:txBody>
      </p:sp>
      <p:sp>
        <p:nvSpPr>
          <p:cNvPr id="4" name="Title 1">
            <a:extLst>
              <a:ext uri="{FF2B5EF4-FFF2-40B4-BE49-F238E27FC236}">
                <a16:creationId xmlns:a16="http://schemas.microsoft.com/office/drawing/2014/main" id="{97FFC325-613E-3F1A-6EA1-5CEF0A20C35E}"/>
              </a:ext>
            </a:extLst>
          </p:cNvPr>
          <p:cNvSpPr txBox="1">
            <a:spLocks/>
          </p:cNvSpPr>
          <p:nvPr/>
        </p:nvSpPr>
        <p:spPr>
          <a:xfrm>
            <a:off x="184764" y="386324"/>
            <a:ext cx="7892436" cy="430887"/>
          </a:xfrm>
          <a:prstGeom prst="rect">
            <a:avLst/>
          </a:prstGeom>
        </p:spPr>
        <p:txBody>
          <a:bodyPr wrap="square" lIns="0" tIns="0" rIns="0" bIns="0">
            <a:spAutoFit/>
          </a:bodyPr>
          <a:lstStyle>
            <a:lvl1pPr>
              <a:defRPr sz="3600" b="1" i="0">
                <a:solidFill>
                  <a:srgbClr val="6F2F9F"/>
                </a:solidFill>
                <a:latin typeface="Calibri"/>
                <a:ea typeface="+mj-ea"/>
                <a:cs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0" cap="none" spc="0" normalizeH="0" baseline="0" noProof="0" dirty="0">
                <a:ln>
                  <a:noFill/>
                </a:ln>
                <a:solidFill>
                  <a:srgbClr val="002060"/>
                </a:solidFill>
                <a:effectLst/>
                <a:uLnTx/>
                <a:uFillTx/>
                <a:latin typeface="Calibri"/>
                <a:ea typeface="+mj-ea"/>
                <a:cs typeface="Calibri"/>
              </a:rPr>
              <a:t>Conclusion</a:t>
            </a:r>
          </a:p>
        </p:txBody>
      </p:sp>
      <p:sp>
        <p:nvSpPr>
          <p:cNvPr id="2" name="Content Placeholder 1">
            <a:extLst>
              <a:ext uri="{FF2B5EF4-FFF2-40B4-BE49-F238E27FC236}">
                <a16:creationId xmlns:a16="http://schemas.microsoft.com/office/drawing/2014/main" id="{DACD7CFD-F183-54E4-803E-5C753D73FE12}"/>
              </a:ext>
            </a:extLst>
          </p:cNvPr>
          <p:cNvSpPr txBox="1">
            <a:spLocks/>
          </p:cNvSpPr>
          <p:nvPr/>
        </p:nvSpPr>
        <p:spPr>
          <a:xfrm>
            <a:off x="189756" y="1124842"/>
            <a:ext cx="11593288" cy="3815458"/>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gn="just">
              <a:buFont typeface="Wingdings" panose="05000000000000000000" pitchFamily="2" charset="2"/>
              <a:buChar char="§"/>
            </a:pPr>
            <a:r>
              <a:rPr lang="en-US" kern="0" dirty="0">
                <a:solidFill>
                  <a:sysClr val="windowText" lastClr="000000"/>
                </a:solidFill>
              </a:rPr>
              <a:t>The research, grounded in commuter perceptions and expert opinions, reveals that despite significant investments in public transport infrastructure (such as BRTS, MRTS, and AMTS), there is a </a:t>
            </a:r>
            <a:r>
              <a:rPr lang="en-US" b="1" kern="0" dirty="0">
                <a:solidFill>
                  <a:sysClr val="windowText" lastClr="000000"/>
                </a:solidFill>
              </a:rPr>
              <a:t>persistent underutilization</a:t>
            </a:r>
            <a:r>
              <a:rPr lang="en-US" kern="0" dirty="0">
                <a:solidFill>
                  <a:sysClr val="windowText" lastClr="000000"/>
                </a:solidFill>
              </a:rPr>
              <a:t> of these services.</a:t>
            </a:r>
          </a:p>
          <a:p>
            <a:pPr marL="285750" indent="-285750" algn="just">
              <a:buFont typeface="Wingdings" panose="05000000000000000000" pitchFamily="2" charset="2"/>
              <a:buChar char="§"/>
            </a:pPr>
            <a:endParaRPr lang="en-US" kern="0" dirty="0">
              <a:solidFill>
                <a:sysClr val="windowText" lastClr="000000"/>
              </a:solidFill>
            </a:endParaRPr>
          </a:p>
          <a:p>
            <a:pPr marL="285750" indent="-285750" algn="just">
              <a:buFont typeface="Wingdings" panose="05000000000000000000" pitchFamily="2" charset="2"/>
              <a:buChar char="§"/>
            </a:pPr>
            <a:r>
              <a:rPr lang="en-US" kern="0" dirty="0">
                <a:solidFill>
                  <a:sysClr val="windowText" lastClr="000000"/>
                </a:solidFill>
              </a:rPr>
              <a:t>The analysis reveals that Ahmedabad's public transport network possesses </a:t>
            </a:r>
            <a:r>
              <a:rPr lang="en-US" b="1" kern="0" dirty="0">
                <a:solidFill>
                  <a:sysClr val="windowText" lastClr="000000"/>
                </a:solidFill>
              </a:rPr>
              <a:t>significant untapped potential</a:t>
            </a:r>
            <a:r>
              <a:rPr lang="en-US" kern="0" dirty="0">
                <a:solidFill>
                  <a:sysClr val="windowText" lastClr="000000"/>
                </a:solidFill>
              </a:rPr>
              <a:t>. Yet, merely introducing new infrastructure or transit modes will not suffice; </a:t>
            </a:r>
            <a:r>
              <a:rPr lang="en-US" b="1" kern="0" dirty="0">
                <a:solidFill>
                  <a:sysClr val="windowText" lastClr="000000"/>
                </a:solidFill>
              </a:rPr>
              <a:t>attention must be given to optimizing and enhancing the performance of existing systems. </a:t>
            </a:r>
            <a:endParaRPr lang="en-IN" b="1" kern="0" dirty="0">
              <a:solidFill>
                <a:sysClr val="windowText" lastClr="000000"/>
              </a:solidFill>
            </a:endParaRPr>
          </a:p>
          <a:p>
            <a:pPr marL="285750" indent="-285750" algn="just">
              <a:buFont typeface="Wingdings" panose="05000000000000000000" pitchFamily="2" charset="2"/>
              <a:buChar char="§"/>
            </a:pPr>
            <a:endParaRPr lang="en-IN" kern="0" dirty="0">
              <a:solidFill>
                <a:sysClr val="windowText" lastClr="000000"/>
              </a:solidFill>
            </a:endParaRPr>
          </a:p>
          <a:p>
            <a:pPr marL="285750" indent="-285750" algn="just">
              <a:buFont typeface="Wingdings" panose="05000000000000000000" pitchFamily="2" charset="2"/>
              <a:buChar char="§"/>
            </a:pPr>
            <a:r>
              <a:rPr lang="en-IN" kern="0" dirty="0">
                <a:solidFill>
                  <a:sysClr val="windowText" lastClr="000000"/>
                </a:solidFill>
              </a:rPr>
              <a:t>Pressing concerns observed during the analysis were the </a:t>
            </a:r>
            <a:r>
              <a:rPr lang="en-IN" b="1" kern="0" dirty="0">
                <a:solidFill>
                  <a:sysClr val="windowText" lastClr="000000"/>
                </a:solidFill>
              </a:rPr>
              <a:t>Infrastructure &amp; Multimodal Integration </a:t>
            </a:r>
            <a:r>
              <a:rPr lang="en-IN" kern="0" dirty="0">
                <a:solidFill>
                  <a:sysClr val="windowText" lastClr="000000"/>
                </a:solidFill>
              </a:rPr>
              <a:t>and </a:t>
            </a:r>
            <a:r>
              <a:rPr lang="en-IN" b="1" kern="0" dirty="0">
                <a:solidFill>
                  <a:sysClr val="windowText" lastClr="000000"/>
                </a:solidFill>
              </a:rPr>
              <a:t>Safety &amp; Reliability of public transport</a:t>
            </a:r>
            <a:r>
              <a:rPr lang="en-IN" kern="0" dirty="0">
                <a:solidFill>
                  <a:sysClr val="windowText" lastClr="000000"/>
                </a:solidFill>
              </a:rPr>
              <a:t>. </a:t>
            </a:r>
          </a:p>
          <a:p>
            <a:pPr marL="285750" indent="-285750" algn="just">
              <a:buFont typeface="Wingdings" panose="05000000000000000000" pitchFamily="2" charset="2"/>
              <a:buChar char="§"/>
            </a:pPr>
            <a:endParaRPr lang="en-US" kern="0" dirty="0">
              <a:solidFill>
                <a:sysClr val="windowText" lastClr="000000"/>
              </a:solidFill>
            </a:endParaRPr>
          </a:p>
          <a:p>
            <a:pPr marL="285750" indent="-285750" algn="just">
              <a:buFont typeface="Wingdings" panose="05000000000000000000" pitchFamily="2" charset="2"/>
              <a:buChar char="§"/>
            </a:pPr>
            <a:r>
              <a:rPr lang="en-US" kern="0" dirty="0">
                <a:solidFill>
                  <a:sysClr val="windowText" lastClr="000000"/>
                </a:solidFill>
              </a:rPr>
              <a:t>The study identified key influencing factors such as the </a:t>
            </a:r>
            <a:r>
              <a:rPr lang="en-US" b="1" kern="0" dirty="0">
                <a:solidFill>
                  <a:sysClr val="windowText" lastClr="000000"/>
                </a:solidFill>
              </a:rPr>
              <a:t>frequency of public transport</a:t>
            </a:r>
            <a:r>
              <a:rPr lang="en-US" kern="0" dirty="0">
                <a:solidFill>
                  <a:sysClr val="windowText" lastClr="000000"/>
                </a:solidFill>
              </a:rPr>
              <a:t>, </a:t>
            </a:r>
            <a:r>
              <a:rPr lang="en-US" b="1" kern="0" dirty="0">
                <a:solidFill>
                  <a:sysClr val="windowText" lastClr="000000"/>
                </a:solidFill>
              </a:rPr>
              <a:t>longer time to reach the stop/station</a:t>
            </a:r>
            <a:r>
              <a:rPr lang="en-US" kern="0" dirty="0">
                <a:solidFill>
                  <a:sysClr val="windowText" lastClr="000000"/>
                </a:solidFill>
              </a:rPr>
              <a:t>, </a:t>
            </a:r>
            <a:r>
              <a:rPr lang="en-US" b="1" kern="0" dirty="0">
                <a:solidFill>
                  <a:sysClr val="windowText" lastClr="000000"/>
                </a:solidFill>
              </a:rPr>
              <a:t>poor last-mile connectivity</a:t>
            </a:r>
            <a:r>
              <a:rPr lang="en-US" kern="0" dirty="0">
                <a:solidFill>
                  <a:sysClr val="windowText" lastClr="000000"/>
                </a:solidFill>
              </a:rPr>
              <a:t>, </a:t>
            </a:r>
            <a:r>
              <a:rPr lang="en-US" b="1" kern="0" dirty="0">
                <a:solidFill>
                  <a:sysClr val="windowText" lastClr="000000"/>
                </a:solidFill>
              </a:rPr>
              <a:t>inadequate multimodal integration</a:t>
            </a:r>
            <a:r>
              <a:rPr lang="en-US" kern="0" dirty="0">
                <a:solidFill>
                  <a:sysClr val="windowText" lastClr="000000"/>
                </a:solidFill>
              </a:rPr>
              <a:t>, </a:t>
            </a:r>
            <a:r>
              <a:rPr lang="en-US" b="1" kern="0" dirty="0">
                <a:solidFill>
                  <a:sysClr val="windowText" lastClr="000000"/>
                </a:solidFill>
              </a:rPr>
              <a:t>comfort</a:t>
            </a:r>
            <a:r>
              <a:rPr lang="en-US" kern="0" dirty="0">
                <a:solidFill>
                  <a:sysClr val="windowText" lastClr="000000"/>
                </a:solidFill>
              </a:rPr>
              <a:t> and </a:t>
            </a:r>
            <a:r>
              <a:rPr lang="en-US" b="1" kern="0" dirty="0">
                <a:solidFill>
                  <a:sysClr val="windowText" lastClr="000000"/>
                </a:solidFill>
              </a:rPr>
              <a:t>safety</a:t>
            </a:r>
            <a:r>
              <a:rPr lang="en-US" kern="0" dirty="0">
                <a:solidFill>
                  <a:sysClr val="windowText" lastClr="000000"/>
                </a:solidFill>
              </a:rPr>
              <a:t> concerns, </a:t>
            </a:r>
            <a:r>
              <a:rPr lang="en-US" b="1" kern="0" dirty="0">
                <a:solidFill>
                  <a:sysClr val="windowText" lastClr="000000"/>
                </a:solidFill>
              </a:rPr>
              <a:t>service reliability</a:t>
            </a:r>
            <a:r>
              <a:rPr lang="en-US" kern="0" dirty="0">
                <a:solidFill>
                  <a:sysClr val="windowText" lastClr="000000"/>
                </a:solidFill>
              </a:rPr>
              <a:t>, and a strong preference for </a:t>
            </a:r>
            <a:r>
              <a:rPr lang="en-US" b="1" kern="0" dirty="0">
                <a:solidFill>
                  <a:sysClr val="windowText" lastClr="000000"/>
                </a:solidFill>
              </a:rPr>
              <a:t>private vehicles</a:t>
            </a:r>
            <a:r>
              <a:rPr lang="en-US" kern="0" dirty="0">
                <a:solidFill>
                  <a:sysClr val="windowText" lastClr="000000"/>
                </a:solidFill>
              </a:rPr>
              <a:t>. </a:t>
            </a:r>
          </a:p>
        </p:txBody>
      </p:sp>
    </p:spTree>
    <p:extLst>
      <p:ext uri="{BB962C8B-B14F-4D97-AF65-F5344CB8AC3E}">
        <p14:creationId xmlns:p14="http://schemas.microsoft.com/office/powerpoint/2010/main" val="14427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9A920-812B-A2BB-6166-1C735FD779C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DFE8D9-1142-5F0C-E932-A9DADA726AED}"/>
              </a:ext>
            </a:extLst>
          </p:cNvPr>
          <p:cNvSpPr>
            <a:spLocks noGrp="1"/>
          </p:cNvSpPr>
          <p:nvPr>
            <p:ph type="sldNum" sz="quarter" idx="7"/>
          </p:nvPr>
        </p:nvSpPr>
        <p:spPr/>
        <p:txBody>
          <a:bodyPr/>
          <a:lstStyle/>
          <a:p>
            <a:pPr marL="38100" marR="0" lvl="0" indent="0" algn="l" defTabSz="914400" rtl="0" eaLnBrk="1" fontAlgn="auto" latinLnBrk="0" hangingPunct="1">
              <a:lnSpc>
                <a:spcPts val="1435"/>
              </a:lnSpc>
              <a:spcBef>
                <a:spcPts val="0"/>
              </a:spcBef>
              <a:spcAft>
                <a:spcPts val="0"/>
              </a:spcAft>
              <a:buClrTx/>
              <a:buSzTx/>
              <a:buFontTx/>
              <a:buNone/>
              <a:tabLst/>
              <a:defRPr/>
            </a:pPr>
            <a:fld id="{81D60167-4931-47E6-BA6A-407CBD079E47}" type="slidenum">
              <a:rPr kumimoji="0" lang="en-IN" sz="1400" b="1" i="0" u="none" strike="noStrike" kern="1200" cap="none" spc="0" normalizeH="0" baseline="0" noProof="0" smtClean="0">
                <a:ln>
                  <a:noFill/>
                </a:ln>
                <a:solidFill>
                  <a:prstClr val="white"/>
                </a:solidFill>
                <a:effectLst/>
                <a:uLnTx/>
                <a:uFillTx/>
                <a:latin typeface="Calibri"/>
                <a:ea typeface="+mn-ea"/>
                <a:cs typeface="Calibri"/>
              </a:rPr>
              <a:pPr marL="38100" marR="0" lvl="0" indent="0" algn="l" defTabSz="914400" rtl="0" eaLnBrk="1" fontAlgn="auto" latinLnBrk="0" hangingPunct="1">
                <a:lnSpc>
                  <a:spcPts val="1435"/>
                </a:lnSpc>
                <a:spcBef>
                  <a:spcPts val="0"/>
                </a:spcBef>
                <a:spcAft>
                  <a:spcPts val="0"/>
                </a:spcAft>
                <a:buClrTx/>
                <a:buSzTx/>
                <a:buFontTx/>
                <a:buNone/>
                <a:tabLst/>
                <a:defRPr/>
              </a:pPr>
              <a:t>18</a:t>
            </a:fld>
            <a:endParaRPr kumimoji="0" lang="en-IN" sz="1400" b="1" i="0" u="none" strike="noStrike" kern="1200" cap="none" spc="0" normalizeH="0" baseline="0" noProof="0" dirty="0">
              <a:ln>
                <a:noFill/>
              </a:ln>
              <a:solidFill>
                <a:prstClr val="white"/>
              </a:solidFill>
              <a:effectLst/>
              <a:uLnTx/>
              <a:uFillTx/>
              <a:latin typeface="Calibri"/>
              <a:ea typeface="+mn-ea"/>
              <a:cs typeface="Calibri"/>
            </a:endParaRPr>
          </a:p>
        </p:txBody>
      </p:sp>
      <p:sp>
        <p:nvSpPr>
          <p:cNvPr id="4" name="Title 1">
            <a:extLst>
              <a:ext uri="{FF2B5EF4-FFF2-40B4-BE49-F238E27FC236}">
                <a16:creationId xmlns:a16="http://schemas.microsoft.com/office/drawing/2014/main" id="{A5B009E3-1456-58B9-3D38-C3B4B1253084}"/>
              </a:ext>
            </a:extLst>
          </p:cNvPr>
          <p:cNvSpPr txBox="1">
            <a:spLocks/>
          </p:cNvSpPr>
          <p:nvPr/>
        </p:nvSpPr>
        <p:spPr>
          <a:xfrm>
            <a:off x="184764" y="386324"/>
            <a:ext cx="7892436" cy="430887"/>
          </a:xfrm>
          <a:prstGeom prst="rect">
            <a:avLst/>
          </a:prstGeom>
        </p:spPr>
        <p:txBody>
          <a:bodyPr wrap="square" lIns="0" tIns="0" rIns="0" bIns="0">
            <a:spAutoFit/>
          </a:bodyPr>
          <a:lstStyle>
            <a:lvl1pPr>
              <a:defRPr sz="3600" b="1" i="0">
                <a:solidFill>
                  <a:srgbClr val="6F2F9F"/>
                </a:solidFill>
                <a:latin typeface="Calibri"/>
                <a:ea typeface="+mj-ea"/>
                <a:cs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0" cap="none" spc="0" normalizeH="0" baseline="0" noProof="0" dirty="0">
                <a:ln>
                  <a:noFill/>
                </a:ln>
                <a:solidFill>
                  <a:srgbClr val="002060"/>
                </a:solidFill>
                <a:effectLst/>
                <a:uLnTx/>
                <a:uFillTx/>
                <a:latin typeface="Calibri"/>
                <a:ea typeface="+mj-ea"/>
                <a:cs typeface="Calibri"/>
              </a:rPr>
              <a:t>Recommendations</a:t>
            </a:r>
          </a:p>
        </p:txBody>
      </p:sp>
      <p:sp>
        <p:nvSpPr>
          <p:cNvPr id="5" name="Content Placeholder 6">
            <a:extLst>
              <a:ext uri="{FF2B5EF4-FFF2-40B4-BE49-F238E27FC236}">
                <a16:creationId xmlns:a16="http://schemas.microsoft.com/office/drawing/2014/main" id="{B8ED4580-4B4F-FF85-B0D6-79895D08D586}"/>
              </a:ext>
            </a:extLst>
          </p:cNvPr>
          <p:cNvSpPr txBox="1">
            <a:spLocks/>
          </p:cNvSpPr>
          <p:nvPr/>
        </p:nvSpPr>
        <p:spPr>
          <a:xfrm>
            <a:off x="117748" y="1128936"/>
            <a:ext cx="11737304" cy="2232248"/>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gn="just">
              <a:buFont typeface="Wingdings" panose="05000000000000000000" pitchFamily="2" charset="2"/>
              <a:buChar char="§"/>
            </a:pPr>
            <a:r>
              <a:rPr lang="en-IN" kern="0" dirty="0">
                <a:solidFill>
                  <a:sysClr val="windowText" lastClr="000000"/>
                </a:solidFill>
              </a:rPr>
              <a:t>The focus should be on the </a:t>
            </a:r>
            <a:r>
              <a:rPr lang="en-IN" b="1" kern="0" dirty="0">
                <a:solidFill>
                  <a:sysClr val="windowText" lastClr="000000"/>
                </a:solidFill>
              </a:rPr>
              <a:t>existing transportation infrastructure improvement</a:t>
            </a:r>
            <a:r>
              <a:rPr lang="en-IN" kern="0" dirty="0">
                <a:solidFill>
                  <a:sysClr val="windowText" lastClr="000000"/>
                </a:solidFill>
              </a:rPr>
              <a:t>, upgrading AMTS and BRTS bus stops by ensuring weather-resistant seating, roofing, and universal design. </a:t>
            </a:r>
          </a:p>
          <a:p>
            <a:pPr marL="285750" indent="-285750" algn="just">
              <a:buFont typeface="Wingdings" panose="05000000000000000000" pitchFamily="2" charset="2"/>
              <a:buChar char="§"/>
            </a:pPr>
            <a:endParaRPr lang="en-IN" kern="0" dirty="0">
              <a:solidFill>
                <a:sysClr val="windowText" lastClr="000000"/>
              </a:solidFill>
            </a:endParaRPr>
          </a:p>
          <a:p>
            <a:pPr marL="285750" indent="-285750" algn="just">
              <a:buFont typeface="Wingdings" panose="05000000000000000000" pitchFamily="2" charset="2"/>
              <a:buChar char="§"/>
            </a:pPr>
            <a:r>
              <a:rPr lang="en-IN" kern="0" dirty="0">
                <a:solidFill>
                  <a:sysClr val="windowText" lastClr="000000"/>
                </a:solidFill>
              </a:rPr>
              <a:t>Many AMTS and BRTS stops are poorly maintained or incomplete; these should be prioritised for </a:t>
            </a:r>
            <a:r>
              <a:rPr lang="en-IN" b="1" kern="0" dirty="0">
                <a:solidFill>
                  <a:sysClr val="windowText" lastClr="000000"/>
                </a:solidFill>
              </a:rPr>
              <a:t>structural improvement</a:t>
            </a:r>
            <a:r>
              <a:rPr lang="en-IN" kern="0" dirty="0">
                <a:solidFill>
                  <a:sysClr val="windowText" lastClr="000000"/>
                </a:solidFill>
              </a:rPr>
              <a:t>. Enhancing </a:t>
            </a:r>
            <a:r>
              <a:rPr lang="en-IN" b="1" kern="0" dirty="0">
                <a:solidFill>
                  <a:sysClr val="windowText" lastClr="000000"/>
                </a:solidFill>
              </a:rPr>
              <a:t>pedestrian access </a:t>
            </a:r>
            <a:r>
              <a:rPr lang="en-IN" kern="0" dirty="0">
                <a:solidFill>
                  <a:sysClr val="windowText" lastClr="000000"/>
                </a:solidFill>
              </a:rPr>
              <a:t>is essential for ensuring seamless, safe, and comfortable first and last-mile connectivity to public transport.  </a:t>
            </a:r>
          </a:p>
          <a:p>
            <a:pPr marL="285750" indent="-285750" algn="just">
              <a:buFont typeface="Wingdings" panose="05000000000000000000" pitchFamily="2" charset="2"/>
              <a:buChar char="§"/>
            </a:pPr>
            <a:endParaRPr lang="en-IN" kern="0" dirty="0">
              <a:solidFill>
                <a:sysClr val="windowText" lastClr="000000"/>
              </a:solidFill>
            </a:endParaRPr>
          </a:p>
          <a:p>
            <a:pPr marL="285750" indent="-285750" algn="just">
              <a:buFont typeface="Wingdings" panose="05000000000000000000" pitchFamily="2" charset="2"/>
              <a:buChar char="§"/>
            </a:pPr>
            <a:r>
              <a:rPr lang="en-IN" kern="0" dirty="0">
                <a:solidFill>
                  <a:sysClr val="windowText" lastClr="000000"/>
                </a:solidFill>
              </a:rPr>
              <a:t>A strategic approach based on five internationally recognized principles of multimodal integration should be adopted. </a:t>
            </a:r>
          </a:p>
        </p:txBody>
      </p:sp>
      <p:sp>
        <p:nvSpPr>
          <p:cNvPr id="6" name="Content Placeholder 2">
            <a:extLst>
              <a:ext uri="{FF2B5EF4-FFF2-40B4-BE49-F238E27FC236}">
                <a16:creationId xmlns:a16="http://schemas.microsoft.com/office/drawing/2014/main" id="{96F3B199-F966-EE12-3E23-C93EEBAD1984}"/>
              </a:ext>
            </a:extLst>
          </p:cNvPr>
          <p:cNvSpPr txBox="1">
            <a:spLocks/>
          </p:cNvSpPr>
          <p:nvPr/>
        </p:nvSpPr>
        <p:spPr>
          <a:xfrm>
            <a:off x="11062964" y="6200720"/>
            <a:ext cx="1682451" cy="251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i="1" dirty="0"/>
              <a:t>Source: Author</a:t>
            </a:r>
          </a:p>
        </p:txBody>
      </p:sp>
      <p:graphicFrame>
        <p:nvGraphicFramePr>
          <p:cNvPr id="7" name="Content Placeholder 2">
            <a:extLst>
              <a:ext uri="{FF2B5EF4-FFF2-40B4-BE49-F238E27FC236}">
                <a16:creationId xmlns:a16="http://schemas.microsoft.com/office/drawing/2014/main" id="{CBAFD7F0-E3C7-97F2-CE36-1579C989401A}"/>
              </a:ext>
            </a:extLst>
          </p:cNvPr>
          <p:cNvGraphicFramePr>
            <a:graphicFrameLocks/>
          </p:cNvGraphicFramePr>
          <p:nvPr>
            <p:extLst>
              <p:ext uri="{D42A27DB-BD31-4B8C-83A1-F6EECF244321}">
                <p14:modId xmlns:p14="http://schemas.microsoft.com/office/powerpoint/2010/main" val="972743023"/>
              </p:ext>
            </p:extLst>
          </p:nvPr>
        </p:nvGraphicFramePr>
        <p:xfrm>
          <a:off x="477788" y="3449984"/>
          <a:ext cx="6552728" cy="314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Rounded Corners 7">
            <a:extLst>
              <a:ext uri="{FF2B5EF4-FFF2-40B4-BE49-F238E27FC236}">
                <a16:creationId xmlns:a16="http://schemas.microsoft.com/office/drawing/2014/main" id="{411B0F47-B2EA-194E-F17C-274ED051649E}"/>
              </a:ext>
            </a:extLst>
          </p:cNvPr>
          <p:cNvSpPr/>
          <p:nvPr/>
        </p:nvSpPr>
        <p:spPr>
          <a:xfrm>
            <a:off x="0" y="4034532"/>
            <a:ext cx="7750596" cy="1944216"/>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err="1"/>
          </a:p>
        </p:txBody>
      </p:sp>
      <p:sp>
        <p:nvSpPr>
          <p:cNvPr id="9" name="Rectangle: Rounded Corners 8">
            <a:extLst>
              <a:ext uri="{FF2B5EF4-FFF2-40B4-BE49-F238E27FC236}">
                <a16:creationId xmlns:a16="http://schemas.microsoft.com/office/drawing/2014/main" id="{EC86115A-BB10-9D3E-681C-BA7A06CDEF90}"/>
              </a:ext>
            </a:extLst>
          </p:cNvPr>
          <p:cNvSpPr/>
          <p:nvPr/>
        </p:nvSpPr>
        <p:spPr>
          <a:xfrm flipV="1">
            <a:off x="45740" y="6027370"/>
            <a:ext cx="7704856" cy="567150"/>
          </a:xfrm>
          <a:prstGeom prst="roundRect">
            <a:avLst/>
          </a:prstGeom>
          <a:no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err="1"/>
          </a:p>
        </p:txBody>
      </p:sp>
      <p:sp>
        <p:nvSpPr>
          <p:cNvPr id="10" name="Rectangle: Rounded Corners 9">
            <a:extLst>
              <a:ext uri="{FF2B5EF4-FFF2-40B4-BE49-F238E27FC236}">
                <a16:creationId xmlns:a16="http://schemas.microsoft.com/office/drawing/2014/main" id="{AF3EA6A0-A7D3-C340-03A2-88CAA9417074}"/>
              </a:ext>
            </a:extLst>
          </p:cNvPr>
          <p:cNvSpPr/>
          <p:nvPr/>
        </p:nvSpPr>
        <p:spPr>
          <a:xfrm>
            <a:off x="9046741" y="3483704"/>
            <a:ext cx="2016224" cy="1198900"/>
          </a:xfrm>
          <a:prstGeom prst="roundRect">
            <a:avLst/>
          </a:prstGeom>
          <a:solidFill>
            <a:schemeClr val="accent2">
              <a:lumMod val="60000"/>
              <a:lumOff val="40000"/>
            </a:schemeClr>
          </a:solid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Transformation Level</a:t>
            </a:r>
          </a:p>
        </p:txBody>
      </p:sp>
      <p:cxnSp>
        <p:nvCxnSpPr>
          <p:cNvPr id="11" name="Straight Arrow Connector 10">
            <a:extLst>
              <a:ext uri="{FF2B5EF4-FFF2-40B4-BE49-F238E27FC236}">
                <a16:creationId xmlns:a16="http://schemas.microsoft.com/office/drawing/2014/main" id="{9F341EA4-25B7-21D9-6DD2-39372FEF1782}"/>
              </a:ext>
            </a:extLst>
          </p:cNvPr>
          <p:cNvCxnSpPr>
            <a:cxnSpLocks/>
            <a:stCxn id="8" idx="3"/>
            <a:endCxn id="10" idx="1"/>
          </p:cNvCxnSpPr>
          <p:nvPr/>
        </p:nvCxnSpPr>
        <p:spPr>
          <a:xfrm flipV="1">
            <a:off x="7750596" y="4083154"/>
            <a:ext cx="1296145" cy="923486"/>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282E2372-9DCC-23F3-FD83-AB35E1AC1BB3}"/>
              </a:ext>
            </a:extLst>
          </p:cNvPr>
          <p:cNvSpPr/>
          <p:nvPr/>
        </p:nvSpPr>
        <p:spPr>
          <a:xfrm>
            <a:off x="9046740" y="5092876"/>
            <a:ext cx="2016224" cy="1198900"/>
          </a:xfrm>
          <a:prstGeom prst="roundRect">
            <a:avLst/>
          </a:prstGeom>
          <a:solidFill>
            <a:schemeClr val="accent3">
              <a:lumMod val="60000"/>
              <a:lumOff val="40000"/>
            </a:schemeClr>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Information</a:t>
            </a:r>
            <a:br>
              <a:rPr lang="en-IN" b="1" dirty="0"/>
            </a:br>
            <a:r>
              <a:rPr lang="en-IN" b="1" dirty="0"/>
              <a:t>Level</a:t>
            </a:r>
          </a:p>
        </p:txBody>
      </p:sp>
      <p:cxnSp>
        <p:nvCxnSpPr>
          <p:cNvPr id="13" name="Straight Arrow Connector 12">
            <a:extLst>
              <a:ext uri="{FF2B5EF4-FFF2-40B4-BE49-F238E27FC236}">
                <a16:creationId xmlns:a16="http://schemas.microsoft.com/office/drawing/2014/main" id="{40326A06-B923-3CDD-5462-9101F9CA8644}"/>
              </a:ext>
            </a:extLst>
          </p:cNvPr>
          <p:cNvCxnSpPr>
            <a:cxnSpLocks/>
            <a:stCxn id="9" idx="3"/>
            <a:endCxn id="12" idx="1"/>
          </p:cNvCxnSpPr>
          <p:nvPr/>
        </p:nvCxnSpPr>
        <p:spPr>
          <a:xfrm flipV="1">
            <a:off x="7750596" y="5692326"/>
            <a:ext cx="1296144" cy="618619"/>
          </a:xfrm>
          <a:prstGeom prst="straightConnector1">
            <a:avLst/>
          </a:prstGeom>
          <a:ln w="28575">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7678ABED-4C27-2500-24A2-1C061FEC7B79}"/>
              </a:ext>
            </a:extLst>
          </p:cNvPr>
          <p:cNvSpPr txBox="1"/>
          <p:nvPr/>
        </p:nvSpPr>
        <p:spPr>
          <a:xfrm>
            <a:off x="4318077" y="993259"/>
            <a:ext cx="3162300" cy="369332"/>
          </a:xfrm>
          <a:prstGeom prst="rect">
            <a:avLst/>
          </a:prstGeom>
          <a:noFill/>
        </p:spPr>
        <p:txBody>
          <a:bodyPr wrap="square">
            <a:spAutoFit/>
          </a:bodyPr>
          <a:lstStyle/>
          <a:p>
            <a:pPr algn="ctr"/>
            <a:r>
              <a:rPr lang="en-IN" dirty="0">
                <a:latin typeface="+mj-lt"/>
                <a:ea typeface="Tahoma" panose="020B0604030504040204" pitchFamily="34" charset="0"/>
                <a:cs typeface="Times New Roman" panose="02020603050405020304" pitchFamily="18" charset="0"/>
              </a:rPr>
              <a:t>Institutional Framework </a:t>
            </a:r>
          </a:p>
        </p:txBody>
      </p:sp>
      <p:sp>
        <p:nvSpPr>
          <p:cNvPr id="42" name="TextBox 41">
            <a:extLst>
              <a:ext uri="{FF2B5EF4-FFF2-40B4-BE49-F238E27FC236}">
                <a16:creationId xmlns:a16="http://schemas.microsoft.com/office/drawing/2014/main" id="{73E1A6B1-5649-10AF-916C-31E041249898}"/>
              </a:ext>
            </a:extLst>
          </p:cNvPr>
          <p:cNvSpPr txBox="1"/>
          <p:nvPr/>
        </p:nvSpPr>
        <p:spPr>
          <a:xfrm>
            <a:off x="1603452" y="2129426"/>
            <a:ext cx="3086100" cy="369332"/>
          </a:xfrm>
          <a:prstGeom prst="rect">
            <a:avLst/>
          </a:prstGeom>
          <a:noFill/>
          <a:ln w="28575">
            <a:solidFill>
              <a:schemeClr val="tx1"/>
            </a:solidFill>
          </a:ln>
        </p:spPr>
        <p:txBody>
          <a:bodyPr wrap="square">
            <a:spAutoFit/>
          </a:bodyPr>
          <a:lstStyle/>
          <a:p>
            <a:pPr algn="ctr"/>
            <a:r>
              <a:rPr lang="en-US" b="1" dirty="0">
                <a:latin typeface="+mj-lt"/>
                <a:ea typeface="Tahoma" panose="020B0604030504040204" pitchFamily="34" charset="0"/>
                <a:cs typeface="Times New Roman" panose="02020603050405020304" pitchFamily="18" charset="0"/>
              </a:rPr>
              <a:t>Existing Authorities</a:t>
            </a:r>
            <a:endParaRPr lang="en-IN" b="1" dirty="0">
              <a:latin typeface="+mj-lt"/>
              <a:ea typeface="Tahoma" panose="020B0604030504040204" pitchFamily="34" charset="0"/>
              <a:cs typeface="Times New Roman" panose="02020603050405020304" pitchFamily="18" charset="0"/>
            </a:endParaRPr>
          </a:p>
        </p:txBody>
      </p:sp>
      <p:sp>
        <p:nvSpPr>
          <p:cNvPr id="43" name="TextBox 42">
            <a:extLst>
              <a:ext uri="{FF2B5EF4-FFF2-40B4-BE49-F238E27FC236}">
                <a16:creationId xmlns:a16="http://schemas.microsoft.com/office/drawing/2014/main" id="{68901BE1-FD1B-6F65-6531-F5619FF72CD0}"/>
              </a:ext>
            </a:extLst>
          </p:cNvPr>
          <p:cNvSpPr txBox="1"/>
          <p:nvPr/>
        </p:nvSpPr>
        <p:spPr>
          <a:xfrm>
            <a:off x="7204151" y="2107684"/>
            <a:ext cx="3086099" cy="646331"/>
          </a:xfrm>
          <a:prstGeom prst="rect">
            <a:avLst/>
          </a:prstGeom>
          <a:noFill/>
          <a:ln w="28575">
            <a:solidFill>
              <a:schemeClr val="tx1"/>
            </a:solidFill>
          </a:ln>
        </p:spPr>
        <p:txBody>
          <a:bodyPr wrap="square">
            <a:spAutoFit/>
          </a:bodyPr>
          <a:lstStyle/>
          <a:p>
            <a:pPr algn="ctr"/>
            <a:r>
              <a:rPr lang="en-IN" b="1" dirty="0">
                <a:latin typeface="+mj-lt"/>
                <a:ea typeface="Tahoma" panose="020B0604030504040204" pitchFamily="34" charset="0"/>
                <a:cs typeface="Times New Roman" panose="02020603050405020304" pitchFamily="18" charset="0"/>
              </a:rPr>
              <a:t>Unified Transport Operations Authority </a:t>
            </a:r>
          </a:p>
        </p:txBody>
      </p:sp>
      <p:sp>
        <p:nvSpPr>
          <p:cNvPr id="44" name="TextBox 43">
            <a:extLst>
              <a:ext uri="{FF2B5EF4-FFF2-40B4-BE49-F238E27FC236}">
                <a16:creationId xmlns:a16="http://schemas.microsoft.com/office/drawing/2014/main" id="{2A2775F3-9B72-501D-5467-1A7BBFD53834}"/>
              </a:ext>
            </a:extLst>
          </p:cNvPr>
          <p:cNvSpPr txBox="1"/>
          <p:nvPr/>
        </p:nvSpPr>
        <p:spPr>
          <a:xfrm>
            <a:off x="693817" y="4078776"/>
            <a:ext cx="4905368" cy="369332"/>
          </a:xfrm>
          <a:prstGeom prst="rect">
            <a:avLst/>
          </a:prstGeom>
          <a:noFill/>
          <a:ln w="28575">
            <a:solidFill>
              <a:schemeClr val="accent1"/>
            </a:solidFill>
            <a:prstDash val="dash"/>
          </a:ln>
        </p:spPr>
        <p:txBody>
          <a:bodyPr wrap="square">
            <a:spAutoFit/>
          </a:bodyPr>
          <a:lstStyle/>
          <a:p>
            <a:pPr algn="ctr"/>
            <a:r>
              <a:rPr lang="en-US" dirty="0">
                <a:latin typeface="+mj-lt"/>
                <a:ea typeface="Tahoma" panose="020B0604030504040204" pitchFamily="34" charset="0"/>
                <a:cs typeface="Times New Roman" panose="02020603050405020304" pitchFamily="18" charset="0"/>
              </a:rPr>
              <a:t>Ahmedabad </a:t>
            </a:r>
            <a:r>
              <a:rPr lang="en-US" dirty="0" err="1">
                <a:latin typeface="+mj-lt"/>
                <a:ea typeface="Tahoma" panose="020B0604030504040204" pitchFamily="34" charset="0"/>
                <a:cs typeface="Times New Roman" panose="02020603050405020304" pitchFamily="18" charset="0"/>
              </a:rPr>
              <a:t>Janmarg</a:t>
            </a:r>
            <a:r>
              <a:rPr lang="en-US" dirty="0">
                <a:latin typeface="+mj-lt"/>
                <a:ea typeface="Tahoma" panose="020B0604030504040204" pitchFamily="34" charset="0"/>
                <a:cs typeface="Times New Roman" panose="02020603050405020304" pitchFamily="18" charset="0"/>
              </a:rPr>
              <a:t> Limited – BRTS </a:t>
            </a:r>
            <a:endParaRPr lang="en-IN" dirty="0">
              <a:latin typeface="+mj-lt"/>
              <a:ea typeface="Tahoma" panose="020B0604030504040204" pitchFamily="34" charset="0"/>
              <a:cs typeface="Times New Roman" panose="02020603050405020304" pitchFamily="18" charset="0"/>
            </a:endParaRPr>
          </a:p>
        </p:txBody>
      </p:sp>
      <p:sp>
        <p:nvSpPr>
          <p:cNvPr id="45" name="TextBox 44">
            <a:extLst>
              <a:ext uri="{FF2B5EF4-FFF2-40B4-BE49-F238E27FC236}">
                <a16:creationId xmlns:a16="http://schemas.microsoft.com/office/drawing/2014/main" id="{0B7A692C-3C0B-FD12-8DA9-565520EF2BF2}"/>
              </a:ext>
            </a:extLst>
          </p:cNvPr>
          <p:cNvSpPr txBox="1"/>
          <p:nvPr/>
        </p:nvSpPr>
        <p:spPr>
          <a:xfrm>
            <a:off x="693813" y="4776452"/>
            <a:ext cx="4905375" cy="369332"/>
          </a:xfrm>
          <a:prstGeom prst="rect">
            <a:avLst/>
          </a:prstGeom>
          <a:noFill/>
          <a:ln w="28575">
            <a:solidFill>
              <a:schemeClr val="accent1"/>
            </a:solidFill>
            <a:prstDash val="dash"/>
          </a:ln>
        </p:spPr>
        <p:txBody>
          <a:bodyPr wrap="square">
            <a:spAutoFit/>
          </a:bodyPr>
          <a:lstStyle/>
          <a:p>
            <a:r>
              <a:rPr lang="en-US" dirty="0">
                <a:latin typeface="+mj-lt"/>
                <a:ea typeface="Tahoma" panose="020B0604030504040204" pitchFamily="34" charset="0"/>
                <a:cs typeface="Times New Roman" panose="02020603050405020304" pitchFamily="18" charset="0"/>
              </a:rPr>
              <a:t>Ahmedabad Municipal Transport Services – AMTS </a:t>
            </a:r>
            <a:endParaRPr lang="en-IN" dirty="0">
              <a:latin typeface="+mj-lt"/>
              <a:ea typeface="Tahoma" panose="020B0604030504040204" pitchFamily="34" charset="0"/>
              <a:cs typeface="Times New Roman" panose="02020603050405020304" pitchFamily="18" charset="0"/>
            </a:endParaRPr>
          </a:p>
        </p:txBody>
      </p:sp>
      <p:sp>
        <p:nvSpPr>
          <p:cNvPr id="46" name="TextBox 45">
            <a:extLst>
              <a:ext uri="{FF2B5EF4-FFF2-40B4-BE49-F238E27FC236}">
                <a16:creationId xmlns:a16="http://schemas.microsoft.com/office/drawing/2014/main" id="{651466B5-62FC-D4F3-D80A-2C9F379C9F12}"/>
              </a:ext>
            </a:extLst>
          </p:cNvPr>
          <p:cNvSpPr txBox="1"/>
          <p:nvPr/>
        </p:nvSpPr>
        <p:spPr>
          <a:xfrm>
            <a:off x="7776245" y="3482071"/>
            <a:ext cx="1941910" cy="369332"/>
          </a:xfrm>
          <a:prstGeom prst="rect">
            <a:avLst/>
          </a:prstGeom>
          <a:noFill/>
          <a:ln w="28575">
            <a:solidFill>
              <a:schemeClr val="accent3">
                <a:lumMod val="75000"/>
              </a:schemeClr>
            </a:solidFill>
            <a:prstDash val="dash"/>
          </a:ln>
        </p:spPr>
        <p:txBody>
          <a:bodyPr wrap="square">
            <a:spAutoFit/>
          </a:bodyPr>
          <a:lstStyle/>
          <a:p>
            <a:pPr algn="ctr"/>
            <a:r>
              <a:rPr lang="en-IN" dirty="0">
                <a:latin typeface="+mj-lt"/>
                <a:ea typeface="Tahoma" panose="020B0604030504040204" pitchFamily="34" charset="0"/>
                <a:cs typeface="Times New Roman" panose="02020603050405020304" pitchFamily="18" charset="0"/>
              </a:rPr>
              <a:t>Unified Operations</a:t>
            </a:r>
          </a:p>
        </p:txBody>
      </p:sp>
      <p:sp>
        <p:nvSpPr>
          <p:cNvPr id="47" name="TextBox 46">
            <a:extLst>
              <a:ext uri="{FF2B5EF4-FFF2-40B4-BE49-F238E27FC236}">
                <a16:creationId xmlns:a16="http://schemas.microsoft.com/office/drawing/2014/main" id="{2E79EB15-B9B0-D01B-0707-C0B7D10E983A}"/>
              </a:ext>
            </a:extLst>
          </p:cNvPr>
          <p:cNvSpPr txBox="1"/>
          <p:nvPr/>
        </p:nvSpPr>
        <p:spPr>
          <a:xfrm>
            <a:off x="6977930" y="4918109"/>
            <a:ext cx="747714" cy="369332"/>
          </a:xfrm>
          <a:prstGeom prst="rect">
            <a:avLst/>
          </a:prstGeom>
          <a:noFill/>
        </p:spPr>
        <p:txBody>
          <a:bodyPr wrap="square">
            <a:spAutoFit/>
          </a:bodyPr>
          <a:lstStyle/>
          <a:p>
            <a:pPr algn="ctr"/>
            <a:r>
              <a:rPr lang="en-IN" dirty="0">
                <a:latin typeface="+mj-lt"/>
                <a:ea typeface="Tahoma" panose="020B0604030504040204" pitchFamily="34" charset="0"/>
                <a:cs typeface="Times New Roman" panose="02020603050405020304" pitchFamily="18" charset="0"/>
              </a:rPr>
              <a:t>BRTS</a:t>
            </a:r>
          </a:p>
        </p:txBody>
      </p:sp>
      <p:sp>
        <p:nvSpPr>
          <p:cNvPr id="48" name="TextBox 47">
            <a:extLst>
              <a:ext uri="{FF2B5EF4-FFF2-40B4-BE49-F238E27FC236}">
                <a16:creationId xmlns:a16="http://schemas.microsoft.com/office/drawing/2014/main" id="{F85A1CA9-E6E4-9150-F458-AACD497BBE38}"/>
              </a:ext>
            </a:extLst>
          </p:cNvPr>
          <p:cNvSpPr txBox="1"/>
          <p:nvPr/>
        </p:nvSpPr>
        <p:spPr>
          <a:xfrm>
            <a:off x="8432874" y="4918109"/>
            <a:ext cx="838200" cy="369332"/>
          </a:xfrm>
          <a:prstGeom prst="rect">
            <a:avLst/>
          </a:prstGeom>
          <a:noFill/>
        </p:spPr>
        <p:txBody>
          <a:bodyPr wrap="square">
            <a:spAutoFit/>
          </a:bodyPr>
          <a:lstStyle/>
          <a:p>
            <a:r>
              <a:rPr lang="en-IN" dirty="0">
                <a:latin typeface="+mj-lt"/>
                <a:ea typeface="Tahoma" panose="020B0604030504040204" pitchFamily="34" charset="0"/>
                <a:cs typeface="Times New Roman" panose="02020603050405020304" pitchFamily="18" charset="0"/>
              </a:rPr>
              <a:t>AMTS</a:t>
            </a:r>
          </a:p>
        </p:txBody>
      </p:sp>
      <p:cxnSp>
        <p:nvCxnSpPr>
          <p:cNvPr id="49" name="Straight Connector 48">
            <a:extLst>
              <a:ext uri="{FF2B5EF4-FFF2-40B4-BE49-F238E27FC236}">
                <a16:creationId xmlns:a16="http://schemas.microsoft.com/office/drawing/2014/main" id="{94D064AD-48B1-4DC3-2054-5F97AA193314}"/>
              </a:ext>
            </a:extLst>
          </p:cNvPr>
          <p:cNvCxnSpPr>
            <a:stCxn id="41" idx="2"/>
          </p:cNvCxnSpPr>
          <p:nvPr/>
        </p:nvCxnSpPr>
        <p:spPr>
          <a:xfrm>
            <a:off x="5899227" y="1362591"/>
            <a:ext cx="0" cy="329684"/>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3DC2746A-0FEF-2854-8482-7927A9894363}"/>
              </a:ext>
            </a:extLst>
          </p:cNvPr>
          <p:cNvCxnSpPr>
            <a:cxnSpLocks/>
            <a:endCxn id="42" idx="0"/>
          </p:cNvCxnSpPr>
          <p:nvPr/>
        </p:nvCxnSpPr>
        <p:spPr>
          <a:xfrm>
            <a:off x="3146502" y="1692275"/>
            <a:ext cx="0" cy="437151"/>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04E03B5F-ED1A-2A06-6ECB-5BB120F5056A}"/>
              </a:ext>
            </a:extLst>
          </p:cNvPr>
          <p:cNvCxnSpPr/>
          <p:nvPr/>
        </p:nvCxnSpPr>
        <p:spPr>
          <a:xfrm>
            <a:off x="8724577" y="1690268"/>
            <a:ext cx="0" cy="417416"/>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B5A21E1C-B4A1-1A79-8B99-1B443C55DE7A}"/>
              </a:ext>
            </a:extLst>
          </p:cNvPr>
          <p:cNvSpPr txBox="1"/>
          <p:nvPr/>
        </p:nvSpPr>
        <p:spPr>
          <a:xfrm>
            <a:off x="9790187" y="4909585"/>
            <a:ext cx="838200" cy="369332"/>
          </a:xfrm>
          <a:prstGeom prst="rect">
            <a:avLst/>
          </a:prstGeom>
          <a:noFill/>
        </p:spPr>
        <p:txBody>
          <a:bodyPr wrap="square">
            <a:spAutoFit/>
          </a:bodyPr>
          <a:lstStyle/>
          <a:p>
            <a:r>
              <a:rPr lang="en-IN" dirty="0">
                <a:latin typeface="+mj-lt"/>
                <a:ea typeface="Tahoma" panose="020B0604030504040204" pitchFamily="34" charset="0"/>
                <a:cs typeface="Times New Roman" panose="02020603050405020304" pitchFamily="18" charset="0"/>
              </a:rPr>
              <a:t>Metro</a:t>
            </a:r>
          </a:p>
        </p:txBody>
      </p:sp>
      <p:sp>
        <p:nvSpPr>
          <p:cNvPr id="53" name="TextBox 52">
            <a:extLst>
              <a:ext uri="{FF2B5EF4-FFF2-40B4-BE49-F238E27FC236}">
                <a16:creationId xmlns:a16="http://schemas.microsoft.com/office/drawing/2014/main" id="{3D49510F-D9D5-30AF-13D8-D131F08D51F8}"/>
              </a:ext>
            </a:extLst>
          </p:cNvPr>
          <p:cNvSpPr txBox="1"/>
          <p:nvPr/>
        </p:nvSpPr>
        <p:spPr>
          <a:xfrm>
            <a:off x="693812" y="5511864"/>
            <a:ext cx="4905375" cy="369332"/>
          </a:xfrm>
          <a:prstGeom prst="rect">
            <a:avLst/>
          </a:prstGeom>
          <a:noFill/>
          <a:ln w="28575">
            <a:solidFill>
              <a:schemeClr val="accent1"/>
            </a:solidFill>
            <a:prstDash val="dash"/>
          </a:ln>
        </p:spPr>
        <p:txBody>
          <a:bodyPr wrap="square">
            <a:spAutoFit/>
          </a:bodyPr>
          <a:lstStyle/>
          <a:p>
            <a:pPr algn="ctr"/>
            <a:r>
              <a:rPr lang="en-US" dirty="0">
                <a:latin typeface="+mj-lt"/>
                <a:ea typeface="Tahoma" panose="020B0604030504040204" pitchFamily="34" charset="0"/>
                <a:cs typeface="Times New Roman" panose="02020603050405020304" pitchFamily="18" charset="0"/>
              </a:rPr>
              <a:t>Gujarat Metro Rail Corporation Limited – Metro  </a:t>
            </a:r>
            <a:endParaRPr lang="en-IN" dirty="0">
              <a:latin typeface="+mj-lt"/>
              <a:ea typeface="Tahoma" panose="020B0604030504040204" pitchFamily="34" charset="0"/>
              <a:cs typeface="Times New Roman" panose="02020603050405020304" pitchFamily="18" charset="0"/>
            </a:endParaRPr>
          </a:p>
        </p:txBody>
      </p:sp>
      <p:sp>
        <p:nvSpPr>
          <p:cNvPr id="54" name="TextBox 53">
            <a:extLst>
              <a:ext uri="{FF2B5EF4-FFF2-40B4-BE49-F238E27FC236}">
                <a16:creationId xmlns:a16="http://schemas.microsoft.com/office/drawing/2014/main" id="{8D8E13FA-91B3-70DD-6E5D-5580E97EF439}"/>
              </a:ext>
            </a:extLst>
          </p:cNvPr>
          <p:cNvSpPr txBox="1"/>
          <p:nvPr/>
        </p:nvSpPr>
        <p:spPr>
          <a:xfrm>
            <a:off x="693812" y="6247276"/>
            <a:ext cx="4905375" cy="369332"/>
          </a:xfrm>
          <a:prstGeom prst="rect">
            <a:avLst/>
          </a:prstGeom>
          <a:noFill/>
          <a:ln w="28575">
            <a:solidFill>
              <a:schemeClr val="accent1"/>
            </a:solidFill>
            <a:prstDash val="dash"/>
          </a:ln>
        </p:spPr>
        <p:txBody>
          <a:bodyPr wrap="square">
            <a:spAutoFit/>
          </a:bodyPr>
          <a:lstStyle/>
          <a:p>
            <a:pPr algn="ctr"/>
            <a:r>
              <a:rPr lang="en-US" dirty="0">
                <a:latin typeface="+mj-lt"/>
                <a:ea typeface="Tahoma" panose="020B0604030504040204" pitchFamily="34" charset="0"/>
                <a:cs typeface="Times New Roman" panose="02020603050405020304" pitchFamily="18" charset="0"/>
              </a:rPr>
              <a:t>Ahmedabad Urban Development Authority</a:t>
            </a:r>
            <a:endParaRPr lang="en-IN" dirty="0">
              <a:latin typeface="+mj-lt"/>
              <a:ea typeface="Tahoma" panose="020B0604030504040204" pitchFamily="34" charset="0"/>
              <a:cs typeface="Times New Roman" panose="02020603050405020304" pitchFamily="18" charset="0"/>
            </a:endParaRPr>
          </a:p>
        </p:txBody>
      </p:sp>
      <p:sp>
        <p:nvSpPr>
          <p:cNvPr id="55" name="TextBox 54">
            <a:extLst>
              <a:ext uri="{FF2B5EF4-FFF2-40B4-BE49-F238E27FC236}">
                <a16:creationId xmlns:a16="http://schemas.microsoft.com/office/drawing/2014/main" id="{FDC836D2-9827-0BE3-3ED5-944242810E8F}"/>
              </a:ext>
            </a:extLst>
          </p:cNvPr>
          <p:cNvSpPr txBox="1"/>
          <p:nvPr/>
        </p:nvSpPr>
        <p:spPr>
          <a:xfrm>
            <a:off x="1960639" y="3196434"/>
            <a:ext cx="2371725" cy="369332"/>
          </a:xfrm>
          <a:prstGeom prst="rect">
            <a:avLst/>
          </a:prstGeom>
          <a:noFill/>
        </p:spPr>
        <p:txBody>
          <a:bodyPr wrap="square">
            <a:spAutoFit/>
          </a:bodyPr>
          <a:lstStyle/>
          <a:p>
            <a:r>
              <a:rPr lang="en-US" dirty="0">
                <a:latin typeface="+mj-lt"/>
                <a:ea typeface="Tahoma" panose="020B0604030504040204" pitchFamily="34" charset="0"/>
                <a:cs typeface="Times New Roman" panose="02020603050405020304" pitchFamily="18" charset="0"/>
              </a:rPr>
              <a:t>Planning &amp; Designing </a:t>
            </a:r>
            <a:endParaRPr lang="en-IN" dirty="0">
              <a:latin typeface="+mj-lt"/>
              <a:ea typeface="Tahoma" panose="020B0604030504040204" pitchFamily="34" charset="0"/>
              <a:cs typeface="Times New Roman" panose="02020603050405020304" pitchFamily="18" charset="0"/>
            </a:endParaRPr>
          </a:p>
        </p:txBody>
      </p:sp>
      <p:cxnSp>
        <p:nvCxnSpPr>
          <p:cNvPr id="56" name="Straight Connector 55">
            <a:extLst>
              <a:ext uri="{FF2B5EF4-FFF2-40B4-BE49-F238E27FC236}">
                <a16:creationId xmlns:a16="http://schemas.microsoft.com/office/drawing/2014/main" id="{4500C05D-3557-2186-A14B-7F21F6405F9A}"/>
              </a:ext>
            </a:extLst>
          </p:cNvPr>
          <p:cNvCxnSpPr>
            <a:cxnSpLocks/>
            <a:stCxn id="42" idx="2"/>
            <a:endCxn id="55" idx="0"/>
          </p:cNvCxnSpPr>
          <p:nvPr/>
        </p:nvCxnSpPr>
        <p:spPr>
          <a:xfrm>
            <a:off x="3146502" y="2498758"/>
            <a:ext cx="0" cy="697676"/>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2CA9363B-5235-D53F-0D86-223EB7F0BE0A}"/>
              </a:ext>
            </a:extLst>
          </p:cNvPr>
          <p:cNvCxnSpPr>
            <a:cxnSpLocks/>
            <a:stCxn id="55" idx="2"/>
          </p:cNvCxnSpPr>
          <p:nvPr/>
        </p:nvCxnSpPr>
        <p:spPr>
          <a:xfrm flipH="1">
            <a:off x="3146501" y="3565766"/>
            <a:ext cx="1" cy="460902"/>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D20E8399-C494-ED43-3A2B-D037EFBF2A6D}"/>
              </a:ext>
            </a:extLst>
          </p:cNvPr>
          <p:cNvCxnSpPr>
            <a:cxnSpLocks/>
            <a:stCxn id="43" idx="2"/>
            <a:endCxn id="46" idx="0"/>
          </p:cNvCxnSpPr>
          <p:nvPr/>
        </p:nvCxnSpPr>
        <p:spPr>
          <a:xfrm flipH="1">
            <a:off x="8747200" y="2754015"/>
            <a:ext cx="1" cy="728056"/>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7E52B642-A0E6-B42D-8107-0331E751AA69}"/>
              </a:ext>
            </a:extLst>
          </p:cNvPr>
          <p:cNvCxnSpPr>
            <a:cxnSpLocks/>
            <a:stCxn id="46" idx="2"/>
            <a:endCxn id="60" idx="0"/>
          </p:cNvCxnSpPr>
          <p:nvPr/>
        </p:nvCxnSpPr>
        <p:spPr>
          <a:xfrm>
            <a:off x="8747200" y="3851403"/>
            <a:ext cx="0" cy="896002"/>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60" name="Rectangle 59">
            <a:extLst>
              <a:ext uri="{FF2B5EF4-FFF2-40B4-BE49-F238E27FC236}">
                <a16:creationId xmlns:a16="http://schemas.microsoft.com/office/drawing/2014/main" id="{CAFA2A8A-53F1-F0DE-700A-BDB72671A798}"/>
              </a:ext>
            </a:extLst>
          </p:cNvPr>
          <p:cNvSpPr/>
          <p:nvPr/>
        </p:nvSpPr>
        <p:spPr>
          <a:xfrm>
            <a:off x="6470724" y="4747405"/>
            <a:ext cx="4552952" cy="731550"/>
          </a:xfrm>
          <a:prstGeom prst="rect">
            <a:avLst/>
          </a:prstGeom>
          <a:noFill/>
          <a:ln w="28575">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mj-lt"/>
              <a:ea typeface="Tahoma" panose="020B060403050404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0DB8A0C8-BFA5-6FED-55E0-A4198425284F}"/>
              </a:ext>
            </a:extLst>
          </p:cNvPr>
          <p:cNvCxnSpPr>
            <a:cxnSpLocks/>
            <a:stCxn id="44" idx="2"/>
            <a:endCxn id="45" idx="0"/>
          </p:cNvCxnSpPr>
          <p:nvPr/>
        </p:nvCxnSpPr>
        <p:spPr>
          <a:xfrm>
            <a:off x="3146501" y="4448108"/>
            <a:ext cx="0" cy="328344"/>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A83571CF-FEA7-6327-063B-1BCDD76D5948}"/>
              </a:ext>
            </a:extLst>
          </p:cNvPr>
          <p:cNvCxnSpPr>
            <a:stCxn id="45" idx="2"/>
            <a:endCxn id="53" idx="0"/>
          </p:cNvCxnSpPr>
          <p:nvPr/>
        </p:nvCxnSpPr>
        <p:spPr>
          <a:xfrm flipH="1">
            <a:off x="3146500" y="5145784"/>
            <a:ext cx="1" cy="36608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982ACBCF-5DDE-E442-C7A4-570848808555}"/>
              </a:ext>
            </a:extLst>
          </p:cNvPr>
          <p:cNvCxnSpPr>
            <a:stCxn id="53" idx="2"/>
            <a:endCxn id="54" idx="0"/>
          </p:cNvCxnSpPr>
          <p:nvPr/>
        </p:nvCxnSpPr>
        <p:spPr>
          <a:xfrm>
            <a:off x="3146500" y="5881196"/>
            <a:ext cx="0" cy="36608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F8BF2A3D-A50F-99DE-2AAB-DDD67ADD00B3}"/>
              </a:ext>
            </a:extLst>
          </p:cNvPr>
          <p:cNvCxnSpPr>
            <a:cxnSpLocks/>
            <a:endCxn id="65" idx="0"/>
          </p:cNvCxnSpPr>
          <p:nvPr/>
        </p:nvCxnSpPr>
        <p:spPr>
          <a:xfrm flipH="1">
            <a:off x="8724576" y="5486679"/>
            <a:ext cx="1" cy="63064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65" name="Rectangle 64">
            <a:extLst>
              <a:ext uri="{FF2B5EF4-FFF2-40B4-BE49-F238E27FC236}">
                <a16:creationId xmlns:a16="http://schemas.microsoft.com/office/drawing/2014/main" id="{CF8F8807-35BD-1AFF-306A-DAF2B70DC306}"/>
              </a:ext>
            </a:extLst>
          </p:cNvPr>
          <p:cNvSpPr/>
          <p:nvPr/>
        </p:nvSpPr>
        <p:spPr>
          <a:xfrm>
            <a:off x="6448100" y="6117319"/>
            <a:ext cx="4552952" cy="429702"/>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j-lt"/>
                <a:ea typeface="Tahoma" panose="020B0604030504040204" pitchFamily="34" charset="0"/>
                <a:cs typeface="Times New Roman" panose="02020603050405020304" pitchFamily="18" charset="0"/>
              </a:rPr>
              <a:t>Ahmedabad Transport Authority </a:t>
            </a:r>
            <a:endParaRPr lang="en-IN" b="1" dirty="0">
              <a:solidFill>
                <a:schemeClr val="tx1"/>
              </a:solidFill>
              <a:latin typeface="+mj-lt"/>
              <a:ea typeface="Tahoma" panose="020B060403050404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0336229D-1014-F70C-27EC-688CF4BCE972}"/>
              </a:ext>
            </a:extLst>
          </p:cNvPr>
          <p:cNvSpPr txBox="1"/>
          <p:nvPr/>
        </p:nvSpPr>
        <p:spPr>
          <a:xfrm>
            <a:off x="9742562" y="2893395"/>
            <a:ext cx="2301478" cy="1477328"/>
          </a:xfrm>
          <a:prstGeom prst="rect">
            <a:avLst/>
          </a:prstGeom>
          <a:noFill/>
          <a:ln w="28575">
            <a:solidFill>
              <a:schemeClr val="accent3">
                <a:lumMod val="75000"/>
              </a:schemeClr>
            </a:solidFill>
            <a:prstDash val="dash"/>
          </a:ln>
        </p:spPr>
        <p:txBody>
          <a:bodyPr wrap="square">
            <a:spAutoFit/>
          </a:bodyPr>
          <a:lstStyle/>
          <a:p>
            <a:pPr marL="285750" indent="-285750">
              <a:buFont typeface="Arial" panose="020B0604020202020204" pitchFamily="34" charset="0"/>
              <a:buChar char="•"/>
            </a:pPr>
            <a:r>
              <a:rPr lang="en-IN" dirty="0">
                <a:latin typeface="+mj-lt"/>
              </a:rPr>
              <a:t>Scheduling</a:t>
            </a:r>
          </a:p>
          <a:p>
            <a:pPr marL="285750" indent="-285750">
              <a:buFont typeface="Arial" panose="020B0604020202020204" pitchFamily="34" charset="0"/>
              <a:buChar char="•"/>
            </a:pPr>
            <a:r>
              <a:rPr lang="en-IN" dirty="0">
                <a:latin typeface="+mj-lt"/>
              </a:rPr>
              <a:t>Ticketing</a:t>
            </a:r>
          </a:p>
          <a:p>
            <a:pPr marL="285750" indent="-285750">
              <a:buFont typeface="Arial" panose="020B0604020202020204" pitchFamily="34" charset="0"/>
              <a:buChar char="•"/>
            </a:pPr>
            <a:r>
              <a:rPr lang="en-IN" dirty="0">
                <a:latin typeface="+mj-lt"/>
              </a:rPr>
              <a:t>Real-Time Info</a:t>
            </a:r>
          </a:p>
          <a:p>
            <a:pPr marL="285750" indent="-285750">
              <a:buFont typeface="Arial" panose="020B0604020202020204" pitchFamily="34" charset="0"/>
              <a:buChar char="•"/>
            </a:pPr>
            <a:r>
              <a:rPr lang="en-IN" dirty="0" err="1">
                <a:latin typeface="+mj-lt"/>
              </a:rPr>
              <a:t>MaaS</a:t>
            </a:r>
            <a:r>
              <a:rPr lang="en-IN" dirty="0">
                <a:latin typeface="+mj-lt"/>
              </a:rPr>
              <a:t> Platform</a:t>
            </a:r>
          </a:p>
          <a:p>
            <a:pPr marL="285750" indent="-285750">
              <a:buFont typeface="Arial" panose="020B0604020202020204" pitchFamily="34" charset="0"/>
              <a:buChar char="•"/>
            </a:pPr>
            <a:r>
              <a:rPr lang="en-IN" dirty="0">
                <a:latin typeface="+mj-lt"/>
              </a:rPr>
              <a:t>Service Monitoring</a:t>
            </a:r>
          </a:p>
        </p:txBody>
      </p:sp>
      <p:cxnSp>
        <p:nvCxnSpPr>
          <p:cNvPr id="67" name="Straight Connector 66">
            <a:extLst>
              <a:ext uri="{FF2B5EF4-FFF2-40B4-BE49-F238E27FC236}">
                <a16:creationId xmlns:a16="http://schemas.microsoft.com/office/drawing/2014/main" id="{83868BE1-F849-880C-5FA2-363C4FC9164D}"/>
              </a:ext>
            </a:extLst>
          </p:cNvPr>
          <p:cNvCxnSpPr>
            <a:cxnSpLocks/>
          </p:cNvCxnSpPr>
          <p:nvPr/>
        </p:nvCxnSpPr>
        <p:spPr>
          <a:xfrm flipH="1">
            <a:off x="3146500" y="1690268"/>
            <a:ext cx="5578076"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68" name="Rectangle 67">
            <a:extLst>
              <a:ext uri="{FF2B5EF4-FFF2-40B4-BE49-F238E27FC236}">
                <a16:creationId xmlns:a16="http://schemas.microsoft.com/office/drawing/2014/main" id="{56260E88-C391-7B56-671D-D8460824C59E}"/>
              </a:ext>
            </a:extLst>
          </p:cNvPr>
          <p:cNvSpPr/>
          <p:nvPr/>
        </p:nvSpPr>
        <p:spPr>
          <a:xfrm>
            <a:off x="6683436" y="4887924"/>
            <a:ext cx="2768910" cy="429702"/>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tx1"/>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412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Graphic spid="7" grpId="0">
        <p:bldAsOne/>
      </p:bldGraphic>
      <p:bldP spid="8" grpId="0" animBg="1"/>
      <p:bldP spid="9" grpId="0" animBg="1"/>
      <p:bldP spid="10" grpId="0" animBg="1"/>
      <p:bldP spid="12" grpId="0" animBg="1"/>
      <p:bldP spid="41" grpId="0"/>
      <p:bldP spid="42" grpId="0" animBg="1"/>
      <p:bldP spid="43" grpId="0" animBg="1"/>
      <p:bldP spid="44" grpId="0" animBg="1"/>
      <p:bldP spid="45" grpId="0" animBg="1"/>
      <p:bldP spid="46" grpId="0" animBg="1"/>
      <p:bldP spid="47" grpId="0"/>
      <p:bldP spid="48" grpId="0"/>
      <p:bldP spid="52" grpId="0"/>
      <p:bldP spid="53" grpId="0" animBg="1"/>
      <p:bldP spid="54" grpId="0" animBg="1"/>
      <p:bldP spid="55" grpId="0"/>
      <p:bldP spid="60" grpId="0" animBg="1"/>
      <p:bldP spid="65" grpId="0" animBg="1"/>
      <p:bldP spid="66" grpId="0" animBg="1"/>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58804-4EFA-5AB7-BC6B-DF00CF97C96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0F1C95-A956-FF09-CB46-AF7D095A195B}"/>
              </a:ext>
            </a:extLst>
          </p:cNvPr>
          <p:cNvSpPr>
            <a:spLocks noGrp="1"/>
          </p:cNvSpPr>
          <p:nvPr>
            <p:ph type="sldNum" sz="quarter" idx="7"/>
          </p:nvPr>
        </p:nvSpPr>
        <p:spPr>
          <a:xfrm>
            <a:off x="11779504" y="6572783"/>
            <a:ext cx="342053" cy="179536"/>
          </a:xfrm>
        </p:spPr>
        <p:txBody>
          <a:bodyPr/>
          <a:lstStyle/>
          <a:p>
            <a:pPr marL="38100" marR="0" lvl="0" indent="0" algn="l" defTabSz="914400" rtl="0" eaLnBrk="1" fontAlgn="auto" latinLnBrk="0" hangingPunct="1">
              <a:lnSpc>
                <a:spcPts val="1435"/>
              </a:lnSpc>
              <a:spcBef>
                <a:spcPts val="0"/>
              </a:spcBef>
              <a:spcAft>
                <a:spcPts val="0"/>
              </a:spcAft>
              <a:buClrTx/>
              <a:buSzTx/>
              <a:buFontTx/>
              <a:buNone/>
              <a:tabLst/>
              <a:defRPr/>
            </a:pPr>
            <a:fld id="{81D60167-4931-47E6-BA6A-407CBD079E47}" type="slidenum">
              <a:rPr kumimoji="0" lang="en-IN" sz="1400" b="1" i="0" u="none" strike="noStrike" kern="1200" cap="none" spc="0" normalizeH="0" baseline="0" noProof="0" smtClean="0">
                <a:ln>
                  <a:noFill/>
                </a:ln>
                <a:solidFill>
                  <a:prstClr val="white"/>
                </a:solidFill>
                <a:effectLst/>
                <a:uLnTx/>
                <a:uFillTx/>
                <a:latin typeface="Calibri"/>
                <a:ea typeface="+mn-ea"/>
                <a:cs typeface="Calibri"/>
              </a:rPr>
              <a:pPr marL="38100" marR="0" lvl="0" indent="0" algn="l" defTabSz="914400" rtl="0" eaLnBrk="1" fontAlgn="auto" latinLnBrk="0" hangingPunct="1">
                <a:lnSpc>
                  <a:spcPts val="1435"/>
                </a:lnSpc>
                <a:spcBef>
                  <a:spcPts val="0"/>
                </a:spcBef>
                <a:spcAft>
                  <a:spcPts val="0"/>
                </a:spcAft>
                <a:buClrTx/>
                <a:buSzTx/>
                <a:buFontTx/>
                <a:buNone/>
                <a:tabLst/>
                <a:defRPr/>
              </a:pPr>
              <a:t>19</a:t>
            </a:fld>
            <a:endParaRPr kumimoji="0" lang="en-IN" sz="1400" b="1" i="0" u="none" strike="noStrike" kern="1200" cap="none" spc="0" normalizeH="0" baseline="0" noProof="0" dirty="0">
              <a:ln>
                <a:noFill/>
              </a:ln>
              <a:solidFill>
                <a:prstClr val="white"/>
              </a:solidFill>
              <a:effectLst/>
              <a:uLnTx/>
              <a:uFillTx/>
              <a:latin typeface="Calibri"/>
              <a:ea typeface="+mn-ea"/>
              <a:cs typeface="Calibri"/>
            </a:endParaRPr>
          </a:p>
        </p:txBody>
      </p:sp>
      <p:sp>
        <p:nvSpPr>
          <p:cNvPr id="4" name="Title 1">
            <a:extLst>
              <a:ext uri="{FF2B5EF4-FFF2-40B4-BE49-F238E27FC236}">
                <a16:creationId xmlns:a16="http://schemas.microsoft.com/office/drawing/2014/main" id="{1919AB30-4E85-7B53-28C1-0E59098FE459}"/>
              </a:ext>
            </a:extLst>
          </p:cNvPr>
          <p:cNvSpPr txBox="1">
            <a:spLocks/>
          </p:cNvSpPr>
          <p:nvPr/>
        </p:nvSpPr>
        <p:spPr>
          <a:xfrm>
            <a:off x="184764" y="386324"/>
            <a:ext cx="7892436" cy="430887"/>
          </a:xfrm>
          <a:prstGeom prst="rect">
            <a:avLst/>
          </a:prstGeom>
        </p:spPr>
        <p:txBody>
          <a:bodyPr wrap="square" lIns="0" tIns="0" rIns="0" bIns="0">
            <a:spAutoFit/>
          </a:bodyPr>
          <a:lstStyle>
            <a:lvl1pPr>
              <a:defRPr sz="3600" b="1" i="0">
                <a:solidFill>
                  <a:srgbClr val="6F2F9F"/>
                </a:solidFill>
                <a:latin typeface="Calibri"/>
                <a:ea typeface="+mj-ea"/>
                <a:cs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0" cap="none" spc="0" normalizeH="0" baseline="0" noProof="0" dirty="0">
                <a:ln>
                  <a:noFill/>
                </a:ln>
                <a:solidFill>
                  <a:srgbClr val="002060"/>
                </a:solidFill>
                <a:effectLst/>
                <a:uLnTx/>
                <a:uFillTx/>
                <a:latin typeface="Calibri"/>
                <a:ea typeface="+mj-ea"/>
                <a:cs typeface="Calibri"/>
              </a:rPr>
              <a:t>Limitations</a:t>
            </a:r>
          </a:p>
        </p:txBody>
      </p:sp>
      <p:sp>
        <p:nvSpPr>
          <p:cNvPr id="5" name="Content Placeholder 1">
            <a:extLst>
              <a:ext uri="{FF2B5EF4-FFF2-40B4-BE49-F238E27FC236}">
                <a16:creationId xmlns:a16="http://schemas.microsoft.com/office/drawing/2014/main" id="{B49F7EA6-AC43-C3FE-1AE5-77BEF9EB961F}"/>
              </a:ext>
            </a:extLst>
          </p:cNvPr>
          <p:cNvSpPr txBox="1">
            <a:spLocks/>
          </p:cNvSpPr>
          <p:nvPr/>
        </p:nvSpPr>
        <p:spPr>
          <a:xfrm>
            <a:off x="186216" y="1099442"/>
            <a:ext cx="11593288" cy="4704458"/>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gn="just">
              <a:buFont typeface="Wingdings" panose="05000000000000000000" pitchFamily="2" charset="2"/>
              <a:buChar char="§"/>
            </a:pPr>
            <a:r>
              <a:rPr lang="en-US" kern="0" dirty="0">
                <a:solidFill>
                  <a:sysClr val="windowText" lastClr="000000"/>
                </a:solidFill>
              </a:rPr>
              <a:t>The research is limited to the municipal area of Ahmedabad, focusing specifically on the city's public transport system and commuter behavior within this jurisdiction. Expanding the study to the broader metropolitan region may reveal additional variations in travel behavior. </a:t>
            </a:r>
          </a:p>
          <a:p>
            <a:pPr marL="285750" indent="-285750" algn="just">
              <a:buFont typeface="Wingdings" panose="05000000000000000000" pitchFamily="2" charset="2"/>
              <a:buChar char="§"/>
            </a:pPr>
            <a:endParaRPr lang="en-US" kern="0" dirty="0">
              <a:solidFill>
                <a:sysClr val="windowText" lastClr="000000"/>
              </a:solidFill>
            </a:endParaRPr>
          </a:p>
          <a:p>
            <a:pPr marL="285750" indent="-285750" algn="just">
              <a:buFont typeface="Wingdings" panose="05000000000000000000" pitchFamily="2" charset="2"/>
              <a:buChar char="§"/>
            </a:pPr>
            <a:r>
              <a:rPr lang="en-US" kern="0" dirty="0">
                <a:solidFill>
                  <a:sysClr val="windowText" lastClr="000000"/>
                </a:solidFill>
              </a:rPr>
              <a:t>Furthermore, as the research primarily examines public transport within the city, certain significant transport modes remain unexplored. A more localized, micro-level study could provide a deeper understanding of user preferences and refine the factors influencing public transport usage. </a:t>
            </a:r>
          </a:p>
          <a:p>
            <a:pPr marL="285750" indent="-285750" algn="just">
              <a:buFont typeface="Wingdings" panose="05000000000000000000" pitchFamily="2" charset="2"/>
              <a:buChar char="§"/>
            </a:pPr>
            <a:endParaRPr lang="en-US" kern="0" dirty="0">
              <a:solidFill>
                <a:sysClr val="windowText" lastClr="000000"/>
              </a:solidFill>
            </a:endParaRPr>
          </a:p>
          <a:p>
            <a:pPr marL="285750" indent="-285750" algn="just">
              <a:buFont typeface="Wingdings" panose="05000000000000000000" pitchFamily="2" charset="2"/>
              <a:buChar char="§"/>
            </a:pPr>
            <a:r>
              <a:rPr lang="en-US" kern="0" dirty="0">
                <a:solidFill>
                  <a:sysClr val="windowText" lastClr="000000"/>
                </a:solidFill>
              </a:rPr>
              <a:t>The study is constrained by the availability and accuracy of data, as well as other transport-related metrics, which may affect the comprehensiveness of the analysis. </a:t>
            </a:r>
          </a:p>
          <a:p>
            <a:pPr marL="285750" indent="-285750" algn="just">
              <a:buFont typeface="Wingdings" panose="05000000000000000000" pitchFamily="2" charset="2"/>
              <a:buChar char="§"/>
            </a:pPr>
            <a:endParaRPr lang="en-US" kern="0" dirty="0">
              <a:solidFill>
                <a:sysClr val="windowText" lastClr="000000"/>
              </a:solidFill>
            </a:endParaRPr>
          </a:p>
          <a:p>
            <a:pPr marL="285750" indent="-285750" algn="just">
              <a:buFont typeface="Wingdings" panose="05000000000000000000" pitchFamily="2" charset="2"/>
              <a:buChar char="§"/>
            </a:pPr>
            <a:r>
              <a:rPr lang="en-US" kern="0" dirty="0">
                <a:solidFill>
                  <a:sysClr val="windowText" lastClr="000000"/>
                </a:solidFill>
              </a:rPr>
              <a:t>Moreover, while the transit agency funding aspect falls outside the scope of this research, further studies could explore the relationship between the diﬀerent sources of funding and transit ridership. </a:t>
            </a:r>
          </a:p>
          <a:p>
            <a:pPr marL="285750" indent="-285750" algn="just">
              <a:buFont typeface="Wingdings" panose="05000000000000000000" pitchFamily="2" charset="2"/>
              <a:buChar char="§"/>
            </a:pPr>
            <a:endParaRPr lang="en-US" kern="0" dirty="0">
              <a:solidFill>
                <a:sysClr val="windowText" lastClr="000000"/>
              </a:solidFill>
            </a:endParaRPr>
          </a:p>
          <a:p>
            <a:pPr marL="285750" indent="-285750" algn="just">
              <a:buFont typeface="Wingdings" panose="05000000000000000000" pitchFamily="2" charset="2"/>
              <a:buChar char="§"/>
            </a:pPr>
            <a:r>
              <a:rPr lang="en-US" kern="0" dirty="0">
                <a:solidFill>
                  <a:sysClr val="windowText" lastClr="000000"/>
                </a:solidFill>
              </a:rPr>
              <a:t>The future research can also delve deeper into mode-specific analysis, examining each transport mode (e.g., AMTS, BRTS, and Metro) individually to assess their performance and user perceptions in greater detail, covering the Metropolitan area.</a:t>
            </a:r>
          </a:p>
        </p:txBody>
      </p:sp>
      <p:sp>
        <p:nvSpPr>
          <p:cNvPr id="6" name="Title 1">
            <a:extLst>
              <a:ext uri="{FF2B5EF4-FFF2-40B4-BE49-F238E27FC236}">
                <a16:creationId xmlns:a16="http://schemas.microsoft.com/office/drawing/2014/main" id="{535BA9BC-E2B1-6B07-D052-A4254E421B3F}"/>
              </a:ext>
            </a:extLst>
          </p:cNvPr>
          <p:cNvSpPr txBox="1">
            <a:spLocks/>
          </p:cNvSpPr>
          <p:nvPr/>
        </p:nvSpPr>
        <p:spPr>
          <a:xfrm>
            <a:off x="184764" y="386324"/>
            <a:ext cx="7892436" cy="430887"/>
          </a:xfrm>
          <a:prstGeom prst="rect">
            <a:avLst/>
          </a:prstGeom>
        </p:spPr>
        <p:txBody>
          <a:bodyPr wrap="square" lIns="0" tIns="0" rIns="0" bIns="0">
            <a:spAutoFit/>
          </a:bodyPr>
          <a:lstStyle>
            <a:lvl1pPr>
              <a:defRPr sz="3600" b="1" i="0">
                <a:solidFill>
                  <a:srgbClr val="6F2F9F"/>
                </a:solidFill>
                <a:latin typeface="Calibri"/>
                <a:ea typeface="+mj-ea"/>
                <a:cs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0" cap="none" spc="0" normalizeH="0" baseline="0" noProof="0" dirty="0">
                <a:ln>
                  <a:noFill/>
                </a:ln>
                <a:solidFill>
                  <a:srgbClr val="002060"/>
                </a:solidFill>
                <a:effectLst/>
                <a:uLnTx/>
                <a:uFillTx/>
                <a:latin typeface="Calibri"/>
                <a:ea typeface="+mj-ea"/>
                <a:cs typeface="Calibri"/>
              </a:rPr>
              <a:t>References</a:t>
            </a:r>
          </a:p>
        </p:txBody>
      </p:sp>
      <p:sp>
        <p:nvSpPr>
          <p:cNvPr id="7" name="Content Placeholder 1">
            <a:extLst>
              <a:ext uri="{FF2B5EF4-FFF2-40B4-BE49-F238E27FC236}">
                <a16:creationId xmlns:a16="http://schemas.microsoft.com/office/drawing/2014/main" id="{D8819B12-300B-46DE-8D1D-82A441CC97B4}"/>
              </a:ext>
            </a:extLst>
          </p:cNvPr>
          <p:cNvSpPr txBox="1">
            <a:spLocks/>
          </p:cNvSpPr>
          <p:nvPr/>
        </p:nvSpPr>
        <p:spPr>
          <a:xfrm>
            <a:off x="186216" y="1099442"/>
            <a:ext cx="11593288" cy="5372234"/>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gn="just" eaLnBrk="0" fontAlgn="base" hangingPunct="0">
              <a:lnSpc>
                <a:spcPct val="100000"/>
              </a:lnSpc>
              <a:spcBef>
                <a:spcPct val="0"/>
              </a:spcBef>
              <a:spcAft>
                <a:spcPct val="0"/>
              </a:spcAft>
              <a:buClrTx/>
              <a:buSzTx/>
              <a:buFont typeface="Wingdings" panose="05000000000000000000" pitchFamily="2" charset="2"/>
              <a:buChar char="§"/>
            </a:pPr>
            <a:r>
              <a:rPr lang="en-US" altLang="en-US" sz="1500" i="1" dirty="0">
                <a:ea typeface="Times New Roman" panose="02020603050405020304" pitchFamily="18" charset="0"/>
              </a:rPr>
              <a:t>AMTS, BRTS, metro not enough: AMC eyes LRT</a:t>
            </a:r>
            <a:r>
              <a:rPr lang="en-US" altLang="en-US" sz="1500" dirty="0">
                <a:ea typeface="Times New Roman" panose="02020603050405020304" pitchFamily="18" charset="0"/>
              </a:rPr>
              <a:t>. (2025, February 7). Ahmedabad Mirror. https://www.ahmedabadmirror.com/flying-taxis-next/81884911.html#goog_rewarded</a:t>
            </a:r>
            <a:endParaRPr lang="en-US" altLang="en-US" sz="1500" dirty="0"/>
          </a:p>
          <a:p>
            <a:pPr marL="285750" indent="-285750" algn="just" eaLnBrk="0" fontAlgn="base" hangingPunct="0">
              <a:lnSpc>
                <a:spcPct val="100000"/>
              </a:lnSpc>
              <a:spcBef>
                <a:spcPct val="0"/>
              </a:spcBef>
              <a:spcAft>
                <a:spcPct val="0"/>
              </a:spcAft>
              <a:buClrTx/>
              <a:buSzTx/>
              <a:buFont typeface="Wingdings" panose="05000000000000000000" pitchFamily="2" charset="2"/>
              <a:buChar char="§"/>
            </a:pPr>
            <a:r>
              <a:rPr lang="en-US" altLang="en-US" sz="1500" dirty="0">
                <a:ea typeface="Times New Roman" panose="02020603050405020304" pitchFamily="18" charset="0"/>
              </a:rPr>
              <a:t>AUDA. (2021). </a:t>
            </a:r>
            <a:r>
              <a:rPr lang="en-US" altLang="en-US" sz="1500" i="1" dirty="0">
                <a:ea typeface="Times New Roman" panose="02020603050405020304" pitchFamily="18" charset="0"/>
              </a:rPr>
              <a:t>Urban Planning &amp; Development Practices of Ahmedabad Urban Development Authority</a:t>
            </a:r>
            <a:r>
              <a:rPr lang="en-US" altLang="en-US" sz="1500" dirty="0">
                <a:ea typeface="Times New Roman" panose="02020603050405020304" pitchFamily="18" charset="0"/>
              </a:rPr>
              <a:t>.</a:t>
            </a:r>
            <a:endParaRPr lang="en-US" altLang="en-US" sz="1500" dirty="0"/>
          </a:p>
          <a:p>
            <a:pPr marL="285750" indent="-285750" algn="just" eaLnBrk="0" fontAlgn="base" hangingPunct="0">
              <a:lnSpc>
                <a:spcPct val="100000"/>
              </a:lnSpc>
              <a:spcBef>
                <a:spcPct val="0"/>
              </a:spcBef>
              <a:spcAft>
                <a:spcPct val="0"/>
              </a:spcAft>
              <a:buClrTx/>
              <a:buSzTx/>
              <a:buFont typeface="Wingdings" panose="05000000000000000000" pitchFamily="2" charset="2"/>
              <a:buChar char="§"/>
            </a:pPr>
            <a:r>
              <a:rPr lang="en-US" altLang="en-US" sz="1500" dirty="0">
                <a:ea typeface="Times New Roman" panose="02020603050405020304" pitchFamily="18" charset="0"/>
              </a:rPr>
              <a:t>Census of India. (2011). </a:t>
            </a:r>
            <a:r>
              <a:rPr lang="en-US" altLang="en-US" sz="1500" i="1" dirty="0">
                <a:ea typeface="Times New Roman" panose="02020603050405020304" pitchFamily="18" charset="0"/>
              </a:rPr>
              <a:t>District Census Handbook Ahmadabad</a:t>
            </a:r>
            <a:r>
              <a:rPr lang="en-US" altLang="en-US" sz="1500" dirty="0">
                <a:ea typeface="Times New Roman" panose="02020603050405020304" pitchFamily="18" charset="0"/>
              </a:rPr>
              <a:t>. https://censusindia.gov.in/nada/index.php/catalog/405</a:t>
            </a:r>
            <a:endParaRPr lang="en-US" altLang="en-US" sz="1500" dirty="0"/>
          </a:p>
          <a:p>
            <a:pPr marL="285750" indent="-285750" algn="just" eaLnBrk="0" fontAlgn="base" hangingPunct="0">
              <a:lnSpc>
                <a:spcPct val="100000"/>
              </a:lnSpc>
              <a:spcBef>
                <a:spcPct val="0"/>
              </a:spcBef>
              <a:spcAft>
                <a:spcPct val="0"/>
              </a:spcAft>
              <a:buClrTx/>
              <a:buSzTx/>
              <a:buFont typeface="Wingdings" panose="05000000000000000000" pitchFamily="2" charset="2"/>
              <a:buChar char="§"/>
            </a:pPr>
            <a:r>
              <a:rPr lang="en-US" altLang="en-US" sz="1500" dirty="0">
                <a:ea typeface="Times New Roman" panose="02020603050405020304" pitchFamily="18" charset="0"/>
              </a:rPr>
              <a:t>CEPT. (2011). </a:t>
            </a:r>
            <a:r>
              <a:rPr lang="en-US" altLang="en-US" sz="1500" i="1" dirty="0">
                <a:ea typeface="Times New Roman" panose="02020603050405020304" pitchFamily="18" charset="0"/>
              </a:rPr>
              <a:t>Integrated Mobility Plan 2031 Volume 2</a:t>
            </a:r>
            <a:r>
              <a:rPr lang="en-US" altLang="en-US" sz="1500" dirty="0">
                <a:ea typeface="Times New Roman" panose="02020603050405020304" pitchFamily="18" charset="0"/>
              </a:rPr>
              <a:t>.</a:t>
            </a:r>
            <a:endParaRPr lang="en-US" altLang="en-US" sz="1500" dirty="0"/>
          </a:p>
          <a:p>
            <a:pPr marL="285750" indent="-285750" algn="just" eaLnBrk="0" fontAlgn="base" hangingPunct="0">
              <a:lnSpc>
                <a:spcPct val="100000"/>
              </a:lnSpc>
              <a:spcBef>
                <a:spcPct val="0"/>
              </a:spcBef>
              <a:spcAft>
                <a:spcPct val="0"/>
              </a:spcAft>
              <a:buClrTx/>
              <a:buSzTx/>
              <a:buFont typeface="Wingdings" panose="05000000000000000000" pitchFamily="2" charset="2"/>
              <a:buChar char="§"/>
            </a:pPr>
            <a:r>
              <a:rPr lang="en-US" altLang="en-US" sz="1500" dirty="0">
                <a:ea typeface="Times New Roman" panose="02020603050405020304" pitchFamily="18" charset="0"/>
              </a:rPr>
              <a:t>Dixit, K. (2024, March 3). </a:t>
            </a:r>
            <a:r>
              <a:rPr lang="en-US" altLang="en-US" sz="1500" i="1" dirty="0">
                <a:ea typeface="Times New Roman" panose="02020603050405020304" pitchFamily="18" charset="0"/>
              </a:rPr>
              <a:t>More modern buses plying, but ridership dips in Delhi</a:t>
            </a:r>
            <a:r>
              <a:rPr lang="en-US" altLang="en-US" sz="1500" dirty="0">
                <a:ea typeface="Times New Roman" panose="02020603050405020304" pitchFamily="18" charset="0"/>
              </a:rPr>
              <a:t>. Times of India. https://timesofindia.indiatimes.com/city/delhi/more-modern-buses-plying-but-ridership-dips-in-city-delhi-news/articleshow/108172204.cms</a:t>
            </a:r>
            <a:endParaRPr lang="en-US" altLang="en-US" sz="1500" dirty="0"/>
          </a:p>
          <a:p>
            <a:pPr marL="285750" indent="-285750" algn="just" eaLnBrk="0" fontAlgn="base" hangingPunct="0">
              <a:lnSpc>
                <a:spcPct val="100000"/>
              </a:lnSpc>
              <a:spcBef>
                <a:spcPct val="0"/>
              </a:spcBef>
              <a:spcAft>
                <a:spcPct val="0"/>
              </a:spcAft>
              <a:buClrTx/>
              <a:buSzTx/>
              <a:buFont typeface="Wingdings" panose="05000000000000000000" pitchFamily="2" charset="2"/>
              <a:buChar char="§"/>
            </a:pPr>
            <a:r>
              <a:rPr lang="en-US" altLang="en-US" sz="1500" dirty="0">
                <a:ea typeface="Times New Roman" panose="02020603050405020304" pitchFamily="18" charset="0"/>
              </a:rPr>
              <a:t>Heidari, I., </a:t>
            </a:r>
            <a:r>
              <a:rPr lang="en-US" altLang="en-US" sz="1500" dirty="0" err="1">
                <a:ea typeface="Times New Roman" panose="02020603050405020304" pitchFamily="18" charset="0"/>
              </a:rPr>
              <a:t>Toloie</a:t>
            </a:r>
            <a:r>
              <a:rPr lang="en-US" altLang="en-US" sz="1500" dirty="0">
                <a:ea typeface="Times New Roman" panose="02020603050405020304" pitchFamily="18" charset="0"/>
              </a:rPr>
              <a:t> </a:t>
            </a:r>
            <a:r>
              <a:rPr lang="en-US" altLang="en-US" sz="1500" dirty="0" err="1">
                <a:ea typeface="Times New Roman" panose="02020603050405020304" pitchFamily="18" charset="0"/>
              </a:rPr>
              <a:t>Eshlaghy</a:t>
            </a:r>
            <a:r>
              <a:rPr lang="en-US" altLang="en-US" sz="1500" dirty="0">
                <a:ea typeface="Times New Roman" panose="02020603050405020304" pitchFamily="18" charset="0"/>
              </a:rPr>
              <a:t>, A., &amp; Hosseini, S. M. S. (2024). “Effect of improving sustainable transportation indicators on quality of life in Tehran.” </a:t>
            </a:r>
            <a:r>
              <a:rPr lang="en-US" altLang="en-US" sz="1500" i="1" dirty="0">
                <a:ea typeface="Times New Roman" panose="02020603050405020304" pitchFamily="18" charset="0"/>
              </a:rPr>
              <a:t>Environmental Research</a:t>
            </a:r>
            <a:r>
              <a:rPr lang="en-US" altLang="en-US" sz="1500" dirty="0">
                <a:ea typeface="Times New Roman" panose="02020603050405020304" pitchFamily="18" charset="0"/>
              </a:rPr>
              <a:t>, </a:t>
            </a:r>
            <a:r>
              <a:rPr lang="en-US" altLang="en-US" sz="1500" i="1" dirty="0">
                <a:ea typeface="Times New Roman" panose="02020603050405020304" pitchFamily="18" charset="0"/>
              </a:rPr>
              <a:t>263</a:t>
            </a:r>
            <a:r>
              <a:rPr lang="en-US" altLang="en-US" sz="1500" dirty="0">
                <a:ea typeface="Times New Roman" panose="02020603050405020304" pitchFamily="18" charset="0"/>
              </a:rPr>
              <a:t>. https://doi.org/10.1016/j.envres.2024.120241</a:t>
            </a:r>
            <a:endParaRPr lang="en-US" altLang="en-US" sz="1500" dirty="0"/>
          </a:p>
          <a:p>
            <a:pPr marL="285750" indent="-285750" algn="just" eaLnBrk="0" fontAlgn="base" hangingPunct="0">
              <a:lnSpc>
                <a:spcPct val="100000"/>
              </a:lnSpc>
              <a:spcBef>
                <a:spcPct val="0"/>
              </a:spcBef>
              <a:spcAft>
                <a:spcPct val="0"/>
              </a:spcAft>
              <a:buClrTx/>
              <a:buSzTx/>
              <a:buFont typeface="Wingdings" panose="05000000000000000000" pitchFamily="2" charset="2"/>
              <a:buChar char="§"/>
            </a:pPr>
            <a:r>
              <a:rPr lang="en-US" altLang="en-US" sz="1500" dirty="0">
                <a:ea typeface="Times New Roman" panose="02020603050405020304" pitchFamily="18" charset="0"/>
              </a:rPr>
              <a:t>Kaushik, H. (2024, August 4). </a:t>
            </a:r>
            <a:r>
              <a:rPr lang="en-US" altLang="en-US" sz="1500" i="1" dirty="0">
                <a:ea typeface="Times New Roman" panose="02020603050405020304" pitchFamily="18" charset="0"/>
              </a:rPr>
              <a:t>Ahmedabad woos traffic jams, boos AMTS, BRTS &amp; metro Trending Stories</a:t>
            </a:r>
            <a:r>
              <a:rPr lang="en-US" altLang="en-US" sz="1500" dirty="0">
                <a:ea typeface="Times New Roman" panose="02020603050405020304" pitchFamily="18" charset="0"/>
              </a:rPr>
              <a:t>. Times of India. https://timesofindia.indiat</a:t>
            </a:r>
            <a:endParaRPr lang="en-US" altLang="en-US" sz="1500" dirty="0"/>
          </a:p>
          <a:p>
            <a:pPr marL="285750" indent="-285750" algn="just" eaLnBrk="0" fontAlgn="base" hangingPunct="0">
              <a:lnSpc>
                <a:spcPct val="100000"/>
              </a:lnSpc>
              <a:spcBef>
                <a:spcPct val="0"/>
              </a:spcBef>
              <a:spcAft>
                <a:spcPct val="0"/>
              </a:spcAft>
              <a:buClrTx/>
              <a:buSzTx/>
              <a:buFont typeface="Wingdings" panose="05000000000000000000" pitchFamily="2" charset="2"/>
              <a:buChar char="§"/>
            </a:pPr>
            <a:r>
              <a:rPr lang="en-US" altLang="en-US" sz="1500" dirty="0" err="1">
                <a:ea typeface="Times New Roman" panose="02020603050405020304" pitchFamily="18" charset="0"/>
              </a:rPr>
              <a:t>Kumavat</a:t>
            </a:r>
            <a:r>
              <a:rPr lang="en-US" altLang="en-US" sz="1500" dirty="0">
                <a:ea typeface="Times New Roman" panose="02020603050405020304" pitchFamily="18" charset="0"/>
              </a:rPr>
              <a:t>, C., Sonawane, H., Patel, T., </a:t>
            </a:r>
            <a:r>
              <a:rPr lang="en-US" altLang="en-US" sz="1500" dirty="0" err="1">
                <a:ea typeface="Times New Roman" panose="02020603050405020304" pitchFamily="18" charset="0"/>
              </a:rPr>
              <a:t>Sakhalkar</a:t>
            </a:r>
            <a:r>
              <a:rPr lang="en-US" altLang="en-US" sz="1500" dirty="0">
                <a:ea typeface="Times New Roman" panose="02020603050405020304" pitchFamily="18" charset="0"/>
              </a:rPr>
              <a:t>, X., &amp; Pansare, A. (2016). Effective Learning From Delhi BRTS- A Case Study of Pune BRTS. </a:t>
            </a:r>
            <a:r>
              <a:rPr lang="en-US" altLang="en-US" sz="1500" i="1" dirty="0">
                <a:ea typeface="Times New Roman" panose="02020603050405020304" pitchFamily="18" charset="0"/>
              </a:rPr>
              <a:t>IJRET: International Journal of Research in Engineering and Technology</a:t>
            </a:r>
            <a:r>
              <a:rPr lang="en-US" altLang="en-US" sz="1500" dirty="0">
                <a:ea typeface="Times New Roman" panose="02020603050405020304" pitchFamily="18" charset="0"/>
              </a:rPr>
              <a:t>, 2321–7308. http://ijret.esatjournals.org</a:t>
            </a:r>
            <a:endParaRPr lang="en-US" altLang="en-US" sz="1500" dirty="0"/>
          </a:p>
          <a:p>
            <a:pPr marL="285750" indent="-285750" algn="just" eaLnBrk="0" fontAlgn="base" hangingPunct="0">
              <a:lnSpc>
                <a:spcPct val="100000"/>
              </a:lnSpc>
              <a:spcBef>
                <a:spcPct val="0"/>
              </a:spcBef>
              <a:spcAft>
                <a:spcPct val="0"/>
              </a:spcAft>
              <a:buClrTx/>
              <a:buSzTx/>
              <a:buFont typeface="Wingdings" panose="05000000000000000000" pitchFamily="2" charset="2"/>
              <a:buChar char="§"/>
            </a:pPr>
            <a:r>
              <a:rPr lang="en-US" altLang="en-US" sz="1500" dirty="0">
                <a:ea typeface="Times New Roman" panose="02020603050405020304" pitchFamily="18" charset="0"/>
              </a:rPr>
              <a:t>Misra, S. (2025, July 28). </a:t>
            </a:r>
            <a:r>
              <a:rPr lang="en-US" altLang="en-US" sz="1500" i="1" dirty="0">
                <a:ea typeface="Times New Roman" panose="02020603050405020304" pitchFamily="18" charset="0"/>
              </a:rPr>
              <a:t>Rise and fall of India’s BRTS. ‘World-class’ solution that made problems worse</a:t>
            </a:r>
            <a:r>
              <a:rPr lang="en-US" altLang="en-US" sz="1500" dirty="0">
                <a:ea typeface="Times New Roman" panose="02020603050405020304" pitchFamily="18" charset="0"/>
              </a:rPr>
              <a:t>. The Print. https://theprint.in/ground-reports/rise-and-fall-of-indias-brts-world-class-solution-that-made-problems-worse/2703724/</a:t>
            </a:r>
            <a:endParaRPr lang="en-US" altLang="en-US" sz="1500" dirty="0"/>
          </a:p>
          <a:p>
            <a:pPr marL="285750" indent="-285750" algn="just" eaLnBrk="0" fontAlgn="base" hangingPunct="0">
              <a:lnSpc>
                <a:spcPct val="100000"/>
              </a:lnSpc>
              <a:spcBef>
                <a:spcPct val="0"/>
              </a:spcBef>
              <a:spcAft>
                <a:spcPct val="0"/>
              </a:spcAft>
              <a:buClrTx/>
              <a:buSzTx/>
              <a:buFont typeface="Wingdings" panose="05000000000000000000" pitchFamily="2" charset="2"/>
              <a:buChar char="§"/>
            </a:pPr>
            <a:r>
              <a:rPr lang="en-US" altLang="en-US" sz="1500" dirty="0">
                <a:ea typeface="Times New Roman" panose="02020603050405020304" pitchFamily="18" charset="0"/>
              </a:rPr>
              <a:t>Parihar, M., &amp; Kumar, A. (2020). An Economic Analysis Of Mass Rapid Transit System (MRTS) In India With Special Reference To Jaipur Metro Rail In Rajasthan. </a:t>
            </a:r>
            <a:r>
              <a:rPr lang="en-US" altLang="en-US" sz="1500" i="1" dirty="0">
                <a:ea typeface="Times New Roman" panose="02020603050405020304" pitchFamily="18" charset="0"/>
              </a:rPr>
              <a:t>2020 International Conference on Computation, Automation and Knowledge Management (ICCAKM) Amity University</a:t>
            </a:r>
            <a:r>
              <a:rPr lang="en-US" altLang="en-US" sz="1500" dirty="0">
                <a:ea typeface="Times New Roman" panose="02020603050405020304" pitchFamily="18" charset="0"/>
              </a:rPr>
              <a:t>.</a:t>
            </a:r>
            <a:endParaRPr lang="en-US" altLang="en-US" sz="1500" dirty="0"/>
          </a:p>
          <a:p>
            <a:pPr marL="285750" indent="-285750" algn="just" eaLnBrk="0" fontAlgn="base" hangingPunct="0">
              <a:lnSpc>
                <a:spcPct val="100000"/>
              </a:lnSpc>
              <a:spcBef>
                <a:spcPct val="0"/>
              </a:spcBef>
              <a:spcAft>
                <a:spcPct val="0"/>
              </a:spcAft>
              <a:buClrTx/>
              <a:buSzTx/>
              <a:buFont typeface="Wingdings" panose="05000000000000000000" pitchFamily="2" charset="2"/>
              <a:buChar char="§"/>
            </a:pPr>
            <a:r>
              <a:rPr lang="en-US" altLang="en-US" sz="1500" dirty="0">
                <a:ea typeface="Times New Roman" panose="02020603050405020304" pitchFamily="18" charset="0"/>
              </a:rPr>
              <a:t>Pathak, S., &amp; Upadhyay, R. K. (2023). Macro level performance study of Ahmadabad bus rapid transit system: </a:t>
            </a:r>
            <a:r>
              <a:rPr lang="en-US" altLang="en-US" sz="1500" dirty="0" err="1">
                <a:ea typeface="Times New Roman" panose="02020603050405020304" pitchFamily="18" charset="0"/>
              </a:rPr>
              <a:t>Janmarg</a:t>
            </a:r>
            <a:r>
              <a:rPr lang="en-US" altLang="en-US" sz="1500" dirty="0">
                <a:ea typeface="Times New Roman" panose="02020603050405020304" pitchFamily="18" charset="0"/>
              </a:rPr>
              <a:t>. </a:t>
            </a:r>
            <a:r>
              <a:rPr lang="en-US" altLang="en-US" sz="1500" i="1" dirty="0">
                <a:ea typeface="Times New Roman" panose="02020603050405020304" pitchFamily="18" charset="0"/>
              </a:rPr>
              <a:t>Green Energy and Intelligent Transportation</a:t>
            </a:r>
            <a:r>
              <a:rPr lang="en-US" altLang="en-US" sz="1500" dirty="0">
                <a:ea typeface="Times New Roman" panose="02020603050405020304" pitchFamily="18" charset="0"/>
              </a:rPr>
              <a:t>, </a:t>
            </a:r>
            <a:r>
              <a:rPr lang="en-US" altLang="en-US" sz="1500" i="1" dirty="0">
                <a:ea typeface="Times New Roman" panose="02020603050405020304" pitchFamily="18" charset="0"/>
              </a:rPr>
              <a:t>2</a:t>
            </a:r>
            <a:r>
              <a:rPr lang="en-US" altLang="en-US" sz="1500" dirty="0">
                <a:ea typeface="Times New Roman" panose="02020603050405020304" pitchFamily="18" charset="0"/>
              </a:rPr>
              <a:t>(3). https://doi.org/10.1016/j.geits.2023.100093</a:t>
            </a:r>
            <a:endParaRPr lang="en-US" altLang="en-US" sz="1500" dirty="0"/>
          </a:p>
          <a:p>
            <a:pPr marL="285750" indent="-285750" algn="just" eaLnBrk="0" fontAlgn="base" hangingPunct="0">
              <a:lnSpc>
                <a:spcPct val="100000"/>
              </a:lnSpc>
              <a:spcBef>
                <a:spcPct val="0"/>
              </a:spcBef>
              <a:spcAft>
                <a:spcPct val="0"/>
              </a:spcAft>
              <a:buClrTx/>
              <a:buSzTx/>
              <a:buFont typeface="Wingdings" panose="05000000000000000000" pitchFamily="2" charset="2"/>
              <a:buChar char="§"/>
            </a:pPr>
            <a:r>
              <a:rPr lang="en-US" altLang="en-US" sz="1500" i="1" dirty="0">
                <a:ea typeface="Times New Roman" panose="02020603050405020304" pitchFamily="18" charset="0"/>
              </a:rPr>
              <a:t>Road Transport Year Book</a:t>
            </a:r>
            <a:r>
              <a:rPr lang="en-US" altLang="en-US" sz="1500" dirty="0">
                <a:ea typeface="Times New Roman" panose="02020603050405020304" pitchFamily="18" charset="0"/>
              </a:rPr>
              <a:t>. (2019).</a:t>
            </a:r>
            <a:endParaRPr lang="en-US" altLang="en-US" sz="1500" dirty="0"/>
          </a:p>
          <a:p>
            <a:pPr marL="285750" indent="-285750" algn="just" eaLnBrk="0" fontAlgn="base" hangingPunct="0">
              <a:lnSpc>
                <a:spcPct val="100000"/>
              </a:lnSpc>
              <a:spcBef>
                <a:spcPct val="0"/>
              </a:spcBef>
              <a:spcAft>
                <a:spcPct val="0"/>
              </a:spcAft>
              <a:buClrTx/>
              <a:buSzTx/>
              <a:buFont typeface="Wingdings" panose="05000000000000000000" pitchFamily="2" charset="2"/>
              <a:buChar char="§"/>
            </a:pPr>
            <a:r>
              <a:rPr lang="en-US" altLang="en-US" sz="1500" dirty="0">
                <a:ea typeface="Times New Roman" panose="02020603050405020304" pitchFamily="18" charset="0"/>
              </a:rPr>
              <a:t>TNN. (2023, December 27). </a:t>
            </a:r>
            <a:r>
              <a:rPr lang="en-US" altLang="en-US" sz="1500" i="1" dirty="0">
                <a:ea typeface="Times New Roman" panose="02020603050405020304" pitchFamily="18" charset="0"/>
              </a:rPr>
              <a:t>CM Mohan Das signals the end of the road for BRTS</a:t>
            </a:r>
            <a:r>
              <a:rPr lang="en-US" altLang="en-US" sz="1500" dirty="0">
                <a:ea typeface="Times New Roman" panose="02020603050405020304" pitchFamily="18" charset="0"/>
              </a:rPr>
              <a:t>. Times of India. https://timesofindia.indiatimes.com/city/bhopal/cm-mohan-yadav-signals-end-of-the-road-for-bhopal-brts/articleshow/106305275.cms</a:t>
            </a:r>
            <a:endParaRPr lang="en-US" altLang="en-US" sz="1500" dirty="0"/>
          </a:p>
          <a:p>
            <a:pPr marL="285750" indent="-285750" algn="just" eaLnBrk="0" fontAlgn="base" hangingPunct="0">
              <a:lnSpc>
                <a:spcPct val="100000"/>
              </a:lnSpc>
              <a:spcBef>
                <a:spcPct val="0"/>
              </a:spcBef>
              <a:spcAft>
                <a:spcPct val="0"/>
              </a:spcAft>
              <a:buClrTx/>
              <a:buSzTx/>
              <a:buFont typeface="Wingdings" panose="05000000000000000000" pitchFamily="2" charset="2"/>
              <a:buChar char="§"/>
            </a:pPr>
            <a:r>
              <a:rPr lang="en-US" altLang="en-US" sz="1500" dirty="0">
                <a:ea typeface="Times New Roman" panose="02020603050405020304" pitchFamily="18" charset="0"/>
              </a:rPr>
              <a:t>WRI. (2021). </a:t>
            </a:r>
            <a:r>
              <a:rPr lang="en-US" altLang="en-US" sz="1500" i="1" dirty="0">
                <a:ea typeface="Times New Roman" panose="02020603050405020304" pitchFamily="18" charset="0"/>
              </a:rPr>
              <a:t>AMTS Vision Plan: 2035</a:t>
            </a:r>
            <a:r>
              <a:rPr lang="en-US" altLang="en-US" sz="1500" dirty="0">
                <a:ea typeface="Times New Roman" panose="02020603050405020304" pitchFamily="18" charset="0"/>
              </a:rPr>
              <a:t>.</a:t>
            </a:r>
            <a:endParaRPr lang="en-US" altLang="en-US" sz="1500" dirty="0"/>
          </a:p>
        </p:txBody>
      </p:sp>
    </p:spTree>
    <p:extLst>
      <p:ext uri="{BB962C8B-B14F-4D97-AF65-F5344CB8AC3E}">
        <p14:creationId xmlns:p14="http://schemas.microsoft.com/office/powerpoint/2010/main" val="49604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4082819467"/>
              </p:ext>
            </p:extLst>
          </p:nvPr>
        </p:nvGraphicFramePr>
        <p:xfrm>
          <a:off x="193971" y="1053232"/>
          <a:ext cx="11778636" cy="5710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184764" y="386324"/>
            <a:ext cx="8001000" cy="430887"/>
          </a:xfrm>
          <a:prstGeom prst="rect">
            <a:avLst/>
          </a:prstGeom>
        </p:spPr>
        <p:txBody>
          <a:bodyPr wrap="square" lIns="0" tIns="0" rIns="0" bIns="0">
            <a:spAutoFit/>
          </a:bodyPr>
          <a:lstStyle>
            <a:lvl1pPr>
              <a:defRPr sz="3600" b="1" i="0">
                <a:solidFill>
                  <a:srgbClr val="6F2F9F"/>
                </a:solidFill>
                <a:latin typeface="Calibri"/>
                <a:ea typeface="+mj-ea"/>
                <a:cs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0" cap="none" spc="0" normalizeH="0" baseline="0" noProof="0" dirty="0">
                <a:ln>
                  <a:noFill/>
                </a:ln>
                <a:solidFill>
                  <a:srgbClr val="002060"/>
                </a:solidFill>
                <a:effectLst/>
                <a:uLnTx/>
                <a:uFillTx/>
                <a:latin typeface="Calibri"/>
                <a:ea typeface="+mj-ea"/>
                <a:cs typeface="Calibri"/>
              </a:rPr>
              <a:t>Presentation outline</a:t>
            </a:r>
          </a:p>
        </p:txBody>
      </p:sp>
      <p:sp>
        <p:nvSpPr>
          <p:cNvPr id="7" name="Slide Number Placeholder 6"/>
          <p:cNvSpPr>
            <a:spLocks noGrp="1"/>
          </p:cNvSpPr>
          <p:nvPr>
            <p:ph type="sldNum" sz="quarter" idx="7"/>
          </p:nvPr>
        </p:nvSpPr>
        <p:spPr/>
        <p:txBody>
          <a:bodyPr/>
          <a:lstStyle/>
          <a:p>
            <a:pPr marL="38100" marR="0" lvl="0" indent="0" algn="l" defTabSz="914400" rtl="0" eaLnBrk="1" fontAlgn="auto" latinLnBrk="0" hangingPunct="1">
              <a:lnSpc>
                <a:spcPts val="1435"/>
              </a:lnSpc>
              <a:spcBef>
                <a:spcPts val="0"/>
              </a:spcBef>
              <a:spcAft>
                <a:spcPts val="0"/>
              </a:spcAft>
              <a:buClrTx/>
              <a:buSzTx/>
              <a:buFontTx/>
              <a:buNone/>
              <a:tabLst/>
              <a:defRPr/>
            </a:pPr>
            <a:fld id="{81D60167-4931-47E6-BA6A-407CBD079E47}" type="slidenum">
              <a:rPr kumimoji="0" lang="en-IN" sz="1400" b="1" i="0" u="none" strike="noStrike" kern="1200" cap="none" spc="0" normalizeH="0" baseline="0" noProof="0" smtClean="0">
                <a:ln>
                  <a:noFill/>
                </a:ln>
                <a:solidFill>
                  <a:prstClr val="white"/>
                </a:solidFill>
                <a:effectLst/>
                <a:uLnTx/>
                <a:uFillTx/>
                <a:latin typeface="Calibri"/>
                <a:ea typeface="+mn-ea"/>
                <a:cs typeface="Calibri"/>
              </a:rPr>
              <a:pPr marL="38100" marR="0" lvl="0" indent="0" algn="l" defTabSz="914400" rtl="0" eaLnBrk="1" fontAlgn="auto" latinLnBrk="0" hangingPunct="1">
                <a:lnSpc>
                  <a:spcPts val="1435"/>
                </a:lnSpc>
                <a:spcBef>
                  <a:spcPts val="0"/>
                </a:spcBef>
                <a:spcAft>
                  <a:spcPts val="0"/>
                </a:spcAft>
                <a:buClrTx/>
                <a:buSzTx/>
                <a:buFontTx/>
                <a:buNone/>
                <a:tabLst/>
                <a:defRPr/>
              </a:pPr>
              <a:t>2</a:t>
            </a:fld>
            <a:endParaRPr kumimoji="0" lang="en-IN" sz="1400" b="1" i="0" u="none" strike="noStrike" kern="1200" cap="none" spc="0" normalizeH="0" baseline="0" noProof="0" dirty="0">
              <a:ln>
                <a:noFill/>
              </a:ln>
              <a:solidFill>
                <a:prstClr val="white"/>
              </a:solidFill>
              <a:effectLst/>
              <a:uLnTx/>
              <a:uFillTx/>
              <a:latin typeface="Calibri"/>
              <a:ea typeface="+mn-ea"/>
              <a:cs typeface="Calibri"/>
            </a:endParaRPr>
          </a:p>
        </p:txBody>
      </p:sp>
    </p:spTree>
    <p:extLst>
      <p:ext uri="{BB962C8B-B14F-4D97-AF65-F5344CB8AC3E}">
        <p14:creationId xmlns:p14="http://schemas.microsoft.com/office/powerpoint/2010/main" val="3588834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4FA55-2D1A-A025-B83D-7FD24DE0BA4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8CD176D-7A76-BD14-4BB1-99686A916ECC}"/>
              </a:ext>
            </a:extLst>
          </p:cNvPr>
          <p:cNvSpPr>
            <a:spLocks noGrp="1"/>
          </p:cNvSpPr>
          <p:nvPr>
            <p:ph type="title"/>
          </p:nvPr>
        </p:nvSpPr>
        <p:spPr>
          <a:xfrm>
            <a:off x="1676400" y="3124200"/>
            <a:ext cx="8963828" cy="738664"/>
          </a:xfrm>
        </p:spPr>
        <p:txBody>
          <a:bodyPr/>
          <a:lstStyle/>
          <a:p>
            <a:pPr algn="ctr"/>
            <a:r>
              <a:rPr lang="en-US" sz="4800" i="1" dirty="0">
                <a:effectLst>
                  <a:outerShdw blurRad="38100" dist="38100" dir="2700000" algn="tl">
                    <a:srgbClr val="000000">
                      <a:alpha val="43137"/>
                    </a:srgbClr>
                  </a:outerShdw>
                </a:effectLst>
              </a:rPr>
              <a:t>Thank you</a:t>
            </a:r>
            <a:endParaRPr lang="en-IN" sz="4800" i="1" dirty="0">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id="{D2CF49D5-F964-0371-FEEA-E0E4BA71B7C5}"/>
              </a:ext>
            </a:extLst>
          </p:cNvPr>
          <p:cNvSpPr>
            <a:spLocks noGrp="1"/>
          </p:cNvSpPr>
          <p:nvPr>
            <p:ph type="sldNum" sz="quarter" idx="7"/>
          </p:nvPr>
        </p:nvSpPr>
        <p:spPr/>
        <p:txBody>
          <a:bodyPr/>
          <a:lstStyle/>
          <a:p>
            <a:pPr marL="38100" marR="0" lvl="0" indent="0" algn="l" defTabSz="914400" rtl="0" eaLnBrk="1" fontAlgn="auto" latinLnBrk="0" hangingPunct="1">
              <a:lnSpc>
                <a:spcPts val="1435"/>
              </a:lnSpc>
              <a:spcBef>
                <a:spcPts val="0"/>
              </a:spcBef>
              <a:spcAft>
                <a:spcPts val="0"/>
              </a:spcAft>
              <a:buClrTx/>
              <a:buSzTx/>
              <a:buFontTx/>
              <a:buNone/>
              <a:tabLst/>
              <a:defRPr/>
            </a:pPr>
            <a:fld id="{81D60167-4931-47E6-BA6A-407CBD079E47}" type="slidenum">
              <a:rPr kumimoji="0" lang="en-IN" sz="1400" b="1" i="0" u="none" strike="noStrike" kern="1200" cap="none" spc="0" normalizeH="0" baseline="0" noProof="0" smtClean="0">
                <a:ln>
                  <a:noFill/>
                </a:ln>
                <a:solidFill>
                  <a:prstClr val="white"/>
                </a:solidFill>
                <a:effectLst/>
                <a:uLnTx/>
                <a:uFillTx/>
                <a:latin typeface="Calibri"/>
                <a:ea typeface="+mn-ea"/>
                <a:cs typeface="Calibri"/>
              </a:rPr>
              <a:pPr marL="38100" marR="0" lvl="0" indent="0" algn="l" defTabSz="914400" rtl="0" eaLnBrk="1" fontAlgn="auto" latinLnBrk="0" hangingPunct="1">
                <a:lnSpc>
                  <a:spcPts val="1435"/>
                </a:lnSpc>
                <a:spcBef>
                  <a:spcPts val="0"/>
                </a:spcBef>
                <a:spcAft>
                  <a:spcPts val="0"/>
                </a:spcAft>
                <a:buClrTx/>
                <a:buSzTx/>
                <a:buFontTx/>
                <a:buNone/>
                <a:tabLst/>
                <a:defRPr/>
              </a:pPr>
              <a:t>20</a:t>
            </a:fld>
            <a:endParaRPr kumimoji="0" lang="en-IN" sz="1400" b="1" i="0" u="none" strike="noStrike" kern="1200" cap="none" spc="0" normalizeH="0" baseline="0" noProof="0" dirty="0">
              <a:ln>
                <a:noFill/>
              </a:ln>
              <a:solidFill>
                <a:prstClr val="white"/>
              </a:solidFill>
              <a:effectLst/>
              <a:uLnTx/>
              <a:uFillTx/>
              <a:latin typeface="Calibri"/>
              <a:ea typeface="+mn-ea"/>
              <a:cs typeface="Calibri"/>
            </a:endParaRPr>
          </a:p>
        </p:txBody>
      </p:sp>
      <p:sp>
        <p:nvSpPr>
          <p:cNvPr id="2" name="Title 4">
            <a:extLst>
              <a:ext uri="{FF2B5EF4-FFF2-40B4-BE49-F238E27FC236}">
                <a16:creationId xmlns:a16="http://schemas.microsoft.com/office/drawing/2014/main" id="{CBA20C8B-4A62-F3FB-4B01-708184B4A9BA}"/>
              </a:ext>
            </a:extLst>
          </p:cNvPr>
          <p:cNvSpPr txBox="1">
            <a:spLocks/>
          </p:cNvSpPr>
          <p:nvPr/>
        </p:nvSpPr>
        <p:spPr>
          <a:xfrm>
            <a:off x="1676400" y="4836458"/>
            <a:ext cx="8963828" cy="1107996"/>
          </a:xfrm>
          <a:prstGeom prst="rect">
            <a:avLst/>
          </a:prstGeom>
        </p:spPr>
        <p:txBody>
          <a:bodyPr wrap="square" lIns="0" tIns="0" rIns="0" bIns="0">
            <a:spAutoFit/>
          </a:bodyPr>
          <a:lstStyle>
            <a:lvl1pPr>
              <a:defRPr sz="3600" b="1" i="0">
                <a:solidFill>
                  <a:srgbClr val="6F2F9F"/>
                </a:solidFill>
                <a:latin typeface="Calibri"/>
                <a:ea typeface="+mj-ea"/>
                <a:cs typeface="Calibri"/>
              </a:defRPr>
            </a:lvl1pPr>
          </a:lstStyle>
          <a:p>
            <a:pPr algn="ctr"/>
            <a:r>
              <a:rPr lang="en-US" sz="2400" i="1" kern="0" dirty="0">
                <a:solidFill>
                  <a:schemeClr val="tx1"/>
                </a:solidFill>
                <a:effectLst>
                  <a:outerShdw blurRad="38100" dist="38100" dir="2700000" algn="tl">
                    <a:srgbClr val="000000">
                      <a:alpha val="43137"/>
                    </a:srgbClr>
                  </a:outerShdw>
                </a:effectLst>
              </a:rPr>
              <a:t>Mohammad Shahid </a:t>
            </a:r>
            <a:br>
              <a:rPr lang="en-US" sz="2400" i="1" kern="0" dirty="0">
                <a:solidFill>
                  <a:schemeClr val="tx1"/>
                </a:solidFill>
                <a:effectLst>
                  <a:outerShdw blurRad="38100" dist="38100" dir="2700000" algn="tl">
                    <a:srgbClr val="000000">
                      <a:alpha val="43137"/>
                    </a:srgbClr>
                  </a:outerShdw>
                </a:effectLst>
              </a:rPr>
            </a:br>
            <a:r>
              <a:rPr lang="en-US" sz="2400" i="1" kern="0" dirty="0">
                <a:solidFill>
                  <a:schemeClr val="tx1"/>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mohammad_s@ar.iitr.ac.in</a:t>
            </a:r>
            <a:br>
              <a:rPr lang="en-US" sz="2400" i="1" kern="0" dirty="0">
                <a:solidFill>
                  <a:schemeClr val="tx1"/>
                </a:solidFill>
                <a:effectLst>
                  <a:outerShdw blurRad="38100" dist="38100" dir="2700000" algn="tl">
                    <a:srgbClr val="000000">
                      <a:alpha val="43137"/>
                    </a:srgbClr>
                  </a:outerShdw>
                </a:effectLst>
              </a:rPr>
            </a:br>
            <a:endParaRPr lang="en-IN" sz="2400" i="1" kern="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9834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80829C-2F4F-4392-B0BC-2AF960117158}"/>
              </a:ext>
            </a:extLst>
          </p:cNvPr>
          <p:cNvSpPr/>
          <p:nvPr/>
        </p:nvSpPr>
        <p:spPr>
          <a:xfrm>
            <a:off x="242047" y="5829461"/>
            <a:ext cx="11587658" cy="46805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err="1"/>
          </a:p>
        </p:txBody>
      </p:sp>
      <p:sp>
        <p:nvSpPr>
          <p:cNvPr id="5" name="TextBox 4">
            <a:extLst>
              <a:ext uri="{FF2B5EF4-FFF2-40B4-BE49-F238E27FC236}">
                <a16:creationId xmlns:a16="http://schemas.microsoft.com/office/drawing/2014/main" id="{7F456870-18F2-2770-7C93-6923A31ACA9D}"/>
              </a:ext>
            </a:extLst>
          </p:cNvPr>
          <p:cNvSpPr txBox="1"/>
          <p:nvPr/>
        </p:nvSpPr>
        <p:spPr>
          <a:xfrm>
            <a:off x="184764" y="1219200"/>
            <a:ext cx="11765189" cy="5078313"/>
          </a:xfrm>
          <a:prstGeom prst="rect">
            <a:avLst/>
          </a:prstGeom>
          <a:noFill/>
        </p:spPr>
        <p:txBody>
          <a:bodyPr wrap="square" rtlCol="0">
            <a:spAutoFit/>
          </a:bodyPr>
          <a:lstStyle/>
          <a:p>
            <a:pPr marL="285750" indent="-285750">
              <a:buFont typeface="Wingdings" panose="05000000000000000000" pitchFamily="2" charset="2"/>
              <a:buChar char="§"/>
            </a:pPr>
            <a:r>
              <a:rPr lang="en-US" dirty="0"/>
              <a:t>India is the most </a:t>
            </a:r>
            <a:r>
              <a:rPr lang="en-US" b="1" dirty="0"/>
              <a:t>populous country </a:t>
            </a:r>
            <a:r>
              <a:rPr lang="en-US" dirty="0"/>
              <a:t>in the world. In the last two decades, the number of registered vehicles in India has increased by </a:t>
            </a:r>
            <a:r>
              <a:rPr lang="en-US" b="1" dirty="0"/>
              <a:t>450%</a:t>
            </a:r>
            <a:r>
              <a:rPr lang="en-US" dirty="0"/>
              <a:t> (Road Transport Year Book, 2019).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Indian cities have adopted various strategies, such as at present, </a:t>
            </a:r>
            <a:r>
              <a:rPr lang="en-US" b="1" dirty="0"/>
              <a:t>20 Cities </a:t>
            </a:r>
            <a:r>
              <a:rPr lang="en-US" dirty="0"/>
              <a:t>in India have a </a:t>
            </a:r>
            <a:r>
              <a:rPr lang="en-US" b="1" dirty="0"/>
              <a:t>metro of 810 km </a:t>
            </a:r>
            <a:r>
              <a:rPr lang="en-US" dirty="0"/>
              <a:t>of operational lines and 980 km under construction, and almost </a:t>
            </a:r>
            <a:r>
              <a:rPr lang="en-US" b="1" dirty="0"/>
              <a:t>10 cities have a Bus Rapid Transit System</a:t>
            </a:r>
            <a:r>
              <a:rPr lang="en-US" dirty="0"/>
              <a:t>, but still, cities are experiencing pressure, which is likely to increase.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In Indian cities, the BRTS has been announced to be dismantled due to the lack of public acceptance and worsened congestion scenarios, such as:</a:t>
            </a:r>
          </a:p>
          <a:p>
            <a:pPr marL="742950" lvl="1" indent="-285750">
              <a:buFont typeface="Courier New" panose="02070309020205020404" pitchFamily="49" charset="0"/>
              <a:buChar char="o"/>
            </a:pPr>
            <a:r>
              <a:rPr lang="en-US" dirty="0"/>
              <a:t>The </a:t>
            </a:r>
            <a:r>
              <a:rPr lang="en-US" b="1" dirty="0"/>
              <a:t>6.6 km BRTS </a:t>
            </a:r>
            <a:r>
              <a:rPr lang="en-US" dirty="0"/>
              <a:t>stretch in Jaipur (Misra, 2025), </a:t>
            </a:r>
          </a:p>
          <a:p>
            <a:pPr marL="742950" lvl="1" indent="-285750">
              <a:buFont typeface="Courier New" panose="02070309020205020404" pitchFamily="49" charset="0"/>
              <a:buChar char="o"/>
            </a:pPr>
            <a:r>
              <a:rPr lang="en-US" dirty="0"/>
              <a:t>The </a:t>
            </a:r>
            <a:r>
              <a:rPr lang="en-US" b="1" dirty="0"/>
              <a:t>Bhopal BRTS </a:t>
            </a:r>
            <a:r>
              <a:rPr lang="en-US" dirty="0"/>
              <a:t>started dismantling in January 2024 (TNN, 2023), </a:t>
            </a:r>
          </a:p>
          <a:p>
            <a:pPr marL="742950" lvl="1" indent="-285750">
              <a:buFont typeface="Courier New" panose="02070309020205020404" pitchFamily="49" charset="0"/>
              <a:buChar char="o"/>
            </a:pPr>
            <a:r>
              <a:rPr lang="en-US" dirty="0"/>
              <a:t>The </a:t>
            </a:r>
            <a:r>
              <a:rPr lang="en-US" b="1" dirty="0"/>
              <a:t>Delhi BRTS </a:t>
            </a:r>
            <a:r>
              <a:rPr lang="en-US" dirty="0"/>
              <a:t>was dismantled in 2016 (</a:t>
            </a:r>
            <a:r>
              <a:rPr lang="en-US" dirty="0" err="1"/>
              <a:t>Kumavat</a:t>
            </a:r>
            <a:r>
              <a:rPr lang="en-US" dirty="0"/>
              <a:t> et al., 2016), and </a:t>
            </a:r>
          </a:p>
          <a:p>
            <a:pPr marL="742950" lvl="1" indent="-285750">
              <a:buFont typeface="Courier New" panose="02070309020205020404" pitchFamily="49" charset="0"/>
              <a:buChar char="o"/>
            </a:pPr>
            <a:r>
              <a:rPr lang="en-US" dirty="0"/>
              <a:t>Despite an increase in the bus fleet, ridership has declined by </a:t>
            </a:r>
            <a:r>
              <a:rPr lang="en-US" b="1" dirty="0"/>
              <a:t>48.5%</a:t>
            </a:r>
            <a:r>
              <a:rPr lang="en-US" dirty="0"/>
              <a:t> since 2017-18 (Dixit, 2024). </a:t>
            </a:r>
          </a:p>
          <a:p>
            <a:pPr marL="742950" lvl="1" indent="-285750">
              <a:buFont typeface="Courier New" panose="02070309020205020404" pitchFamily="49" charset="0"/>
              <a:buChar char="o"/>
            </a:pPr>
            <a:r>
              <a:rPr lang="en-US" dirty="0"/>
              <a:t>The </a:t>
            </a:r>
            <a:r>
              <a:rPr lang="en-US" b="1" dirty="0"/>
              <a:t>Jaipur metro </a:t>
            </a:r>
            <a:r>
              <a:rPr lang="en-US" dirty="0"/>
              <a:t>project has become economically unviable due to continuous low ridership (Parihar &amp; Kumar, 2020), such that cities such as Bengaluru, Lucknow, Kanpur, and Ahmedabad, with significant investment in metro projects, have fallen short of achieving the desired ridership.</a:t>
            </a:r>
            <a:br>
              <a:rPr lang="en-US" dirty="0"/>
            </a:br>
            <a:endParaRPr lang="en-US" dirty="0"/>
          </a:p>
          <a:p>
            <a:pPr marL="285750" indent="-285750">
              <a:buFont typeface="Wingdings" panose="05000000000000000000" pitchFamily="2" charset="2"/>
              <a:buChar char="§"/>
            </a:pPr>
            <a:r>
              <a:rPr lang="en-US" dirty="0"/>
              <a:t>There is a requirement to underline the factors that affect the ridership of public transport in Indian cities.</a:t>
            </a:r>
            <a:endParaRPr lang="en-IN" dirty="0"/>
          </a:p>
        </p:txBody>
      </p:sp>
      <p:sp>
        <p:nvSpPr>
          <p:cNvPr id="3" name="Slide Number Placeholder 2">
            <a:extLst>
              <a:ext uri="{FF2B5EF4-FFF2-40B4-BE49-F238E27FC236}">
                <a16:creationId xmlns:a16="http://schemas.microsoft.com/office/drawing/2014/main" id="{0C71DEF1-F4A5-FC7B-3D3A-5D0DB9D98A8E}"/>
              </a:ext>
            </a:extLst>
          </p:cNvPr>
          <p:cNvSpPr>
            <a:spLocks noGrp="1"/>
          </p:cNvSpPr>
          <p:nvPr>
            <p:ph type="sldNum" sz="quarter" idx="7"/>
          </p:nvPr>
        </p:nvSpPr>
        <p:spPr/>
        <p:txBody>
          <a:bodyPr/>
          <a:lstStyle/>
          <a:p>
            <a:pPr marL="38100" marR="0" lvl="0" indent="0" algn="l" defTabSz="914400" rtl="0" eaLnBrk="1" fontAlgn="auto" latinLnBrk="0" hangingPunct="1">
              <a:lnSpc>
                <a:spcPts val="1435"/>
              </a:lnSpc>
              <a:spcBef>
                <a:spcPts val="0"/>
              </a:spcBef>
              <a:spcAft>
                <a:spcPts val="0"/>
              </a:spcAft>
              <a:buClrTx/>
              <a:buSzTx/>
              <a:buFontTx/>
              <a:buNone/>
              <a:tabLst/>
              <a:defRPr/>
            </a:pPr>
            <a:fld id="{81D60167-4931-47E6-BA6A-407CBD079E47}" type="slidenum">
              <a:rPr kumimoji="0" lang="en-IN" sz="1400" b="1" i="0" u="none" strike="noStrike" kern="1200" cap="none" spc="0" normalizeH="0" baseline="0" noProof="0" smtClean="0">
                <a:ln>
                  <a:noFill/>
                </a:ln>
                <a:solidFill>
                  <a:prstClr val="white"/>
                </a:solidFill>
                <a:effectLst/>
                <a:uLnTx/>
                <a:uFillTx/>
                <a:latin typeface="Calibri"/>
                <a:ea typeface="+mn-ea"/>
                <a:cs typeface="Calibri"/>
              </a:rPr>
              <a:pPr marL="38100" marR="0" lvl="0" indent="0" algn="l" defTabSz="914400" rtl="0" eaLnBrk="1" fontAlgn="auto" latinLnBrk="0" hangingPunct="1">
                <a:lnSpc>
                  <a:spcPts val="1435"/>
                </a:lnSpc>
                <a:spcBef>
                  <a:spcPts val="0"/>
                </a:spcBef>
                <a:spcAft>
                  <a:spcPts val="0"/>
                </a:spcAft>
                <a:buClrTx/>
                <a:buSzTx/>
                <a:buFontTx/>
                <a:buNone/>
                <a:tabLst/>
                <a:defRPr/>
              </a:pPr>
              <a:t>3</a:t>
            </a:fld>
            <a:endParaRPr kumimoji="0" lang="en-IN" sz="1400" b="1" i="0" u="none" strike="noStrike" kern="1200" cap="none" spc="0" normalizeH="0" baseline="0" noProof="0" dirty="0">
              <a:ln>
                <a:noFill/>
              </a:ln>
              <a:solidFill>
                <a:prstClr val="white"/>
              </a:solidFill>
              <a:effectLst/>
              <a:uLnTx/>
              <a:uFillTx/>
              <a:latin typeface="Calibri"/>
              <a:ea typeface="+mn-ea"/>
              <a:cs typeface="Calibri"/>
            </a:endParaRPr>
          </a:p>
        </p:txBody>
      </p:sp>
      <p:sp>
        <p:nvSpPr>
          <p:cNvPr id="4" name="Title 1">
            <a:extLst>
              <a:ext uri="{FF2B5EF4-FFF2-40B4-BE49-F238E27FC236}">
                <a16:creationId xmlns:a16="http://schemas.microsoft.com/office/drawing/2014/main" id="{38FD84E0-1071-8A4C-B6E7-1E23B7AEBA22}"/>
              </a:ext>
            </a:extLst>
          </p:cNvPr>
          <p:cNvSpPr txBox="1">
            <a:spLocks/>
          </p:cNvSpPr>
          <p:nvPr/>
        </p:nvSpPr>
        <p:spPr>
          <a:xfrm>
            <a:off x="184764" y="386324"/>
            <a:ext cx="8001000" cy="430887"/>
          </a:xfrm>
          <a:prstGeom prst="rect">
            <a:avLst/>
          </a:prstGeom>
        </p:spPr>
        <p:txBody>
          <a:bodyPr wrap="square" lIns="0" tIns="0" rIns="0" bIns="0">
            <a:spAutoFit/>
          </a:bodyPr>
          <a:lstStyle>
            <a:lvl1pPr>
              <a:defRPr sz="3600" b="1" i="0">
                <a:solidFill>
                  <a:srgbClr val="6F2F9F"/>
                </a:solidFill>
                <a:latin typeface="Calibri"/>
                <a:ea typeface="+mj-ea"/>
                <a:cs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0" cap="none" spc="0" normalizeH="0" baseline="0" noProof="0" dirty="0">
                <a:ln>
                  <a:noFill/>
                </a:ln>
                <a:solidFill>
                  <a:srgbClr val="002060"/>
                </a:solidFill>
                <a:effectLst/>
                <a:uLnTx/>
                <a:uFillTx/>
                <a:latin typeface="Calibri"/>
                <a:ea typeface="+mj-ea"/>
                <a:cs typeface="Calibri"/>
              </a:rPr>
              <a:t>Introduction</a:t>
            </a:r>
          </a:p>
        </p:txBody>
      </p:sp>
    </p:spTree>
    <p:extLst>
      <p:ext uri="{BB962C8B-B14F-4D97-AF65-F5344CB8AC3E}">
        <p14:creationId xmlns:p14="http://schemas.microsoft.com/office/powerpoint/2010/main" val="332251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30508-A531-A507-BF89-7CEA3814B57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A66D71B-BEFC-B064-F99E-06DBA9D8A44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4672" y="3158264"/>
            <a:ext cx="5901478" cy="3134786"/>
          </a:xfrm>
          <a:prstGeom prst="rect">
            <a:avLst/>
          </a:prstGeom>
          <a:noFill/>
        </p:spPr>
      </p:pic>
      <p:sp>
        <p:nvSpPr>
          <p:cNvPr id="3" name="Slide Number Placeholder 2">
            <a:extLst>
              <a:ext uri="{FF2B5EF4-FFF2-40B4-BE49-F238E27FC236}">
                <a16:creationId xmlns:a16="http://schemas.microsoft.com/office/drawing/2014/main" id="{E78E94A8-80DC-9E9D-29BE-914C19ADFC26}"/>
              </a:ext>
            </a:extLst>
          </p:cNvPr>
          <p:cNvSpPr>
            <a:spLocks noGrp="1"/>
          </p:cNvSpPr>
          <p:nvPr>
            <p:ph type="sldNum" sz="quarter" idx="7"/>
          </p:nvPr>
        </p:nvSpPr>
        <p:spPr/>
        <p:txBody>
          <a:bodyPr/>
          <a:lstStyle/>
          <a:p>
            <a:pPr marL="38100" marR="0" lvl="0" indent="0" algn="l" defTabSz="914400" rtl="0" eaLnBrk="1" fontAlgn="auto" latinLnBrk="0" hangingPunct="1">
              <a:lnSpc>
                <a:spcPts val="1435"/>
              </a:lnSpc>
              <a:spcBef>
                <a:spcPts val="0"/>
              </a:spcBef>
              <a:spcAft>
                <a:spcPts val="0"/>
              </a:spcAft>
              <a:buClrTx/>
              <a:buSzTx/>
              <a:buFontTx/>
              <a:buNone/>
              <a:tabLst/>
              <a:defRPr/>
            </a:pPr>
            <a:fld id="{81D60167-4931-47E6-BA6A-407CBD079E47}" type="slidenum">
              <a:rPr kumimoji="0" lang="en-IN" sz="1400" b="1" i="0" u="none" strike="noStrike" kern="1200" cap="none" spc="0" normalizeH="0" baseline="0" noProof="0" smtClean="0">
                <a:ln>
                  <a:noFill/>
                </a:ln>
                <a:solidFill>
                  <a:prstClr val="white"/>
                </a:solidFill>
                <a:effectLst/>
                <a:uLnTx/>
                <a:uFillTx/>
                <a:latin typeface="Calibri"/>
                <a:ea typeface="+mn-ea"/>
                <a:cs typeface="Calibri"/>
              </a:rPr>
              <a:pPr marL="38100" marR="0" lvl="0" indent="0" algn="l" defTabSz="914400" rtl="0" eaLnBrk="1" fontAlgn="auto" latinLnBrk="0" hangingPunct="1">
                <a:lnSpc>
                  <a:spcPts val="1435"/>
                </a:lnSpc>
                <a:spcBef>
                  <a:spcPts val="0"/>
                </a:spcBef>
                <a:spcAft>
                  <a:spcPts val="0"/>
                </a:spcAft>
                <a:buClrTx/>
                <a:buSzTx/>
                <a:buFontTx/>
                <a:buNone/>
                <a:tabLst/>
                <a:defRPr/>
              </a:pPr>
              <a:t>4</a:t>
            </a:fld>
            <a:endParaRPr kumimoji="0" lang="en-IN" sz="1400" b="1" i="0" u="none" strike="noStrike" kern="1200" cap="none" spc="0" normalizeH="0" baseline="0" noProof="0" dirty="0">
              <a:ln>
                <a:noFill/>
              </a:ln>
              <a:solidFill>
                <a:prstClr val="white"/>
              </a:solidFill>
              <a:effectLst/>
              <a:uLnTx/>
              <a:uFillTx/>
              <a:latin typeface="Calibri"/>
              <a:ea typeface="+mn-ea"/>
              <a:cs typeface="Calibri"/>
            </a:endParaRPr>
          </a:p>
        </p:txBody>
      </p:sp>
      <p:sp>
        <p:nvSpPr>
          <p:cNvPr id="4" name="Title 1">
            <a:extLst>
              <a:ext uri="{FF2B5EF4-FFF2-40B4-BE49-F238E27FC236}">
                <a16:creationId xmlns:a16="http://schemas.microsoft.com/office/drawing/2014/main" id="{B5A331D1-2298-1E6D-1C29-F5A104964242}"/>
              </a:ext>
            </a:extLst>
          </p:cNvPr>
          <p:cNvSpPr txBox="1">
            <a:spLocks/>
          </p:cNvSpPr>
          <p:nvPr/>
        </p:nvSpPr>
        <p:spPr>
          <a:xfrm>
            <a:off x="184764" y="386324"/>
            <a:ext cx="8001000" cy="430887"/>
          </a:xfrm>
          <a:prstGeom prst="rect">
            <a:avLst/>
          </a:prstGeom>
        </p:spPr>
        <p:txBody>
          <a:bodyPr wrap="square" lIns="0" tIns="0" rIns="0" bIns="0">
            <a:spAutoFit/>
          </a:bodyPr>
          <a:lstStyle>
            <a:lvl1pPr>
              <a:defRPr sz="3600" b="1" i="0">
                <a:solidFill>
                  <a:srgbClr val="6F2F9F"/>
                </a:solidFill>
                <a:latin typeface="Calibri"/>
                <a:ea typeface="+mj-ea"/>
                <a:cs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0" cap="none" spc="0" normalizeH="0" baseline="0" noProof="0" dirty="0">
                <a:ln>
                  <a:noFill/>
                </a:ln>
                <a:solidFill>
                  <a:srgbClr val="002060"/>
                </a:solidFill>
                <a:effectLst/>
                <a:uLnTx/>
                <a:uFillTx/>
                <a:latin typeface="Calibri"/>
                <a:ea typeface="+mj-ea"/>
                <a:cs typeface="Calibri"/>
              </a:rPr>
              <a:t>Background</a:t>
            </a:r>
          </a:p>
        </p:txBody>
      </p:sp>
      <p:sp>
        <p:nvSpPr>
          <p:cNvPr id="5" name="TextBox 4">
            <a:extLst>
              <a:ext uri="{FF2B5EF4-FFF2-40B4-BE49-F238E27FC236}">
                <a16:creationId xmlns:a16="http://schemas.microsoft.com/office/drawing/2014/main" id="{A498EB3F-4A8C-844C-266D-5BE1393F8508}"/>
              </a:ext>
            </a:extLst>
          </p:cNvPr>
          <p:cNvSpPr txBox="1"/>
          <p:nvPr/>
        </p:nvSpPr>
        <p:spPr>
          <a:xfrm>
            <a:off x="184764" y="1219200"/>
            <a:ext cx="11765189" cy="2308324"/>
          </a:xfrm>
          <a:prstGeom prst="rect">
            <a:avLst/>
          </a:prstGeom>
          <a:noFill/>
        </p:spPr>
        <p:txBody>
          <a:bodyPr wrap="square" rtlCol="0">
            <a:spAutoFit/>
          </a:bodyPr>
          <a:lstStyle/>
          <a:p>
            <a:pPr marL="285750" indent="-285750" algn="just">
              <a:buFont typeface="Wingdings" panose="05000000000000000000" pitchFamily="2" charset="2"/>
              <a:buChar char="§"/>
            </a:pPr>
            <a:r>
              <a:rPr lang="en-US" dirty="0"/>
              <a:t>As per the Transport Yearbook 2019-2020, as of March 2020, Ahmedabad ranked fifth among million-plus cities with </a:t>
            </a:r>
            <a:r>
              <a:rPr lang="en-US" b="1" dirty="0"/>
              <a:t>4.57 million</a:t>
            </a:r>
            <a:r>
              <a:rPr lang="en-US" dirty="0"/>
              <a:t> registered motor vehicles, over </a:t>
            </a:r>
            <a:r>
              <a:rPr lang="en-US" b="1" dirty="0"/>
              <a:t>70%</a:t>
            </a:r>
            <a:r>
              <a:rPr lang="en-US" dirty="0"/>
              <a:t> of which are two-wheelers.</a:t>
            </a:r>
          </a:p>
          <a:p>
            <a:pPr marL="285750" indent="-285750" algn="just">
              <a:buFont typeface="Wingdings" panose="05000000000000000000" pitchFamily="2" charset="2"/>
              <a:buChar char="§"/>
            </a:pPr>
            <a:endParaRPr lang="en-US" dirty="0"/>
          </a:p>
          <a:p>
            <a:pPr marL="285750" indent="-285750" algn="just">
              <a:buFont typeface="Wingdings" panose="05000000000000000000" pitchFamily="2" charset="2"/>
              <a:buChar char="§"/>
            </a:pPr>
            <a:r>
              <a:rPr lang="en-US" dirty="0"/>
              <a:t>Over the years, there has been a steep decline in the ridership of the buses: </a:t>
            </a:r>
          </a:p>
          <a:p>
            <a:pPr marL="285750" indent="-285750" algn="just">
              <a:buFont typeface="Wingdings" panose="05000000000000000000" pitchFamily="2" charset="2"/>
              <a:buChar char="§"/>
            </a:pPr>
            <a:endParaRPr lang="en-US" dirty="0"/>
          </a:p>
          <a:p>
            <a:pPr marL="742950" lvl="1" indent="-285750" algn="just">
              <a:buFont typeface="Courier New" panose="02070309020205020404" pitchFamily="49" charset="0"/>
              <a:buChar char="o"/>
            </a:pPr>
            <a:r>
              <a:rPr lang="en-US" dirty="0"/>
              <a:t>The AMTS ridership witnessed a </a:t>
            </a:r>
            <a:r>
              <a:rPr lang="en-US" b="1" dirty="0"/>
              <a:t>47% decline </a:t>
            </a:r>
            <a:r>
              <a:rPr lang="en-US" dirty="0"/>
              <a:t>from 8.5 lakhs per day in 2008-09 (WRI, 2021) to 4.49 lakhs per day in 2024-25. (Ahmedabad Municipal Transport Service Depot, 2024) </a:t>
            </a:r>
          </a:p>
          <a:p>
            <a:pPr marL="285750" indent="-285750" algn="just">
              <a:buFont typeface="Wingdings" panose="05000000000000000000" pitchFamily="2" charset="2"/>
              <a:buChar char="§"/>
            </a:pPr>
            <a:endParaRPr lang="en-US" dirty="0"/>
          </a:p>
        </p:txBody>
      </p:sp>
      <p:sp>
        <p:nvSpPr>
          <p:cNvPr id="6" name="Content Placeholder 1">
            <a:extLst>
              <a:ext uri="{FF2B5EF4-FFF2-40B4-BE49-F238E27FC236}">
                <a16:creationId xmlns:a16="http://schemas.microsoft.com/office/drawing/2014/main" id="{7A4371CC-502C-9AE3-62C9-6A70F8473896}"/>
              </a:ext>
            </a:extLst>
          </p:cNvPr>
          <p:cNvSpPr txBox="1">
            <a:spLocks/>
          </p:cNvSpPr>
          <p:nvPr/>
        </p:nvSpPr>
        <p:spPr>
          <a:xfrm>
            <a:off x="333482" y="3249786"/>
            <a:ext cx="5955844" cy="2674003"/>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9pPr>
          </a:lstStyle>
          <a:p>
            <a:pPr lvl="1" algn="just">
              <a:buFont typeface="Courier New" panose="02070309020205020404" pitchFamily="49" charset="0"/>
              <a:buChar char="o"/>
            </a:pPr>
            <a:r>
              <a:rPr lang="en-US" sz="1800" dirty="0"/>
              <a:t>The BRTS has seen stagnant ridership growth since 2013, with a minimal increase of </a:t>
            </a:r>
            <a:r>
              <a:rPr lang="en-US" sz="1800" b="1" dirty="0"/>
              <a:t>3.60%</a:t>
            </a:r>
            <a:r>
              <a:rPr lang="en-US" sz="1800" dirty="0"/>
              <a:t> that year, and there were no significant number increases after that. </a:t>
            </a:r>
          </a:p>
          <a:p>
            <a:pPr lvl="1" algn="just">
              <a:buFont typeface="Courier New" panose="02070309020205020404" pitchFamily="49" charset="0"/>
              <a:buChar char="o"/>
            </a:pPr>
            <a:r>
              <a:rPr lang="en-US" sz="1800" dirty="0"/>
              <a:t>The BRTS network has not been extended, and ridership has plateaued at around </a:t>
            </a:r>
            <a:r>
              <a:rPr lang="en-US" sz="1800" b="1" dirty="0"/>
              <a:t>1.5 lakh </a:t>
            </a:r>
            <a:r>
              <a:rPr lang="en-US" sz="1800" dirty="0"/>
              <a:t>passengers per day. </a:t>
            </a:r>
          </a:p>
          <a:p>
            <a:pPr lvl="1" algn="just">
              <a:buFont typeface="Courier New" panose="02070309020205020404" pitchFamily="49" charset="0"/>
              <a:buChar char="o"/>
            </a:pPr>
            <a:r>
              <a:rPr lang="en-US" altLang="en-US" sz="1800" dirty="0">
                <a:solidFill>
                  <a:srgbClr val="000000"/>
                </a:solidFill>
                <a:ea typeface="Times New Roman" panose="02020603050405020304" pitchFamily="18" charset="0"/>
              </a:rPr>
              <a:t>Similarly, the metro has not met its ridership targets, achieving only up to </a:t>
            </a:r>
            <a:r>
              <a:rPr lang="en-US" altLang="en-US" sz="1800" b="1" dirty="0">
                <a:solidFill>
                  <a:srgbClr val="000000"/>
                </a:solidFill>
                <a:ea typeface="Times New Roman" panose="02020603050405020304" pitchFamily="18" charset="0"/>
              </a:rPr>
              <a:t>80,184</a:t>
            </a:r>
            <a:r>
              <a:rPr lang="en-US" altLang="en-US" sz="1800" dirty="0">
                <a:solidFill>
                  <a:srgbClr val="000000"/>
                </a:solidFill>
                <a:ea typeface="Times New Roman" panose="02020603050405020304" pitchFamily="18" charset="0"/>
              </a:rPr>
              <a:t> </a:t>
            </a:r>
            <a:r>
              <a:rPr lang="en-US" altLang="en-US" sz="1800" b="1" dirty="0">
                <a:solidFill>
                  <a:srgbClr val="000000"/>
                </a:solidFill>
                <a:ea typeface="Times New Roman" panose="02020603050405020304" pitchFamily="18" charset="0"/>
              </a:rPr>
              <a:t>average daily ridership</a:t>
            </a:r>
            <a:r>
              <a:rPr lang="en-US" altLang="en-US" sz="1800" dirty="0">
                <a:solidFill>
                  <a:srgbClr val="000000"/>
                </a:solidFill>
                <a:ea typeface="Times New Roman" panose="02020603050405020304" pitchFamily="18" charset="0"/>
              </a:rPr>
              <a:t> in FY 2023-24 (GMRCL, 2024), far below the 6.69 lakh projected for 2021 in its Phase-1 DPR (DMRC, 2015).</a:t>
            </a:r>
            <a:r>
              <a:rPr lang="en-US" altLang="en-US" sz="1800" dirty="0"/>
              <a:t> </a:t>
            </a:r>
          </a:p>
        </p:txBody>
      </p:sp>
    </p:spTree>
    <p:extLst>
      <p:ext uri="{BB962C8B-B14F-4D97-AF65-F5344CB8AC3E}">
        <p14:creationId xmlns:p14="http://schemas.microsoft.com/office/powerpoint/2010/main" val="240759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BD1F5-8AD7-0E3D-5E7D-98EE2326B149}"/>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F1B173B2-EBFD-9893-27AD-2ADF0B26D0FE}"/>
              </a:ext>
            </a:extLst>
          </p:cNvPr>
          <p:cNvSpPr/>
          <p:nvPr/>
        </p:nvSpPr>
        <p:spPr>
          <a:xfrm>
            <a:off x="261762" y="2159657"/>
            <a:ext cx="11607507" cy="110349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err="1"/>
          </a:p>
        </p:txBody>
      </p:sp>
      <p:sp>
        <p:nvSpPr>
          <p:cNvPr id="8" name="Rectangle 7">
            <a:extLst>
              <a:ext uri="{FF2B5EF4-FFF2-40B4-BE49-F238E27FC236}">
                <a16:creationId xmlns:a16="http://schemas.microsoft.com/office/drawing/2014/main" id="{5070AC73-CC60-36A8-C158-C02D71D62BF9}"/>
              </a:ext>
            </a:extLst>
          </p:cNvPr>
          <p:cNvSpPr/>
          <p:nvPr/>
        </p:nvSpPr>
        <p:spPr>
          <a:xfrm>
            <a:off x="261763" y="4203610"/>
            <a:ext cx="11607507" cy="62920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err="1"/>
          </a:p>
        </p:txBody>
      </p:sp>
      <p:sp>
        <p:nvSpPr>
          <p:cNvPr id="5" name="TextBox 4">
            <a:extLst>
              <a:ext uri="{FF2B5EF4-FFF2-40B4-BE49-F238E27FC236}">
                <a16:creationId xmlns:a16="http://schemas.microsoft.com/office/drawing/2014/main" id="{4A23304D-565B-8FC7-D93C-EF039BF02714}"/>
              </a:ext>
            </a:extLst>
          </p:cNvPr>
          <p:cNvSpPr txBox="1"/>
          <p:nvPr/>
        </p:nvSpPr>
        <p:spPr>
          <a:xfrm>
            <a:off x="184764" y="1219200"/>
            <a:ext cx="11765189" cy="3693319"/>
          </a:xfrm>
          <a:prstGeom prst="rect">
            <a:avLst/>
          </a:prstGeom>
          <a:noFill/>
        </p:spPr>
        <p:txBody>
          <a:bodyPr wrap="square" rtlCol="0">
            <a:spAutoFit/>
          </a:bodyPr>
          <a:lstStyle/>
          <a:p>
            <a:pPr marL="285750" indent="-285750" algn="just">
              <a:buFont typeface="Wingdings" panose="05000000000000000000" pitchFamily="2" charset="2"/>
              <a:buChar char="§"/>
            </a:pPr>
            <a:r>
              <a:rPr lang="en-US" dirty="0"/>
              <a:t>Instead of improving the existing transport system, the government has introduced new transport modes, such as BRTS started in 2009, then MRTS started in 2022, and now the government is aiming to introduce Light Rail Transit within the Ahmedabad Municipal Corporation area. (Ahmedabad Mirror, 2025). </a:t>
            </a:r>
          </a:p>
          <a:p>
            <a:pPr marL="285750" indent="-285750" algn="just">
              <a:buFont typeface="Wingdings" panose="05000000000000000000" pitchFamily="2" charset="2"/>
              <a:buChar char="§"/>
            </a:pPr>
            <a:endParaRPr lang="en-US" dirty="0"/>
          </a:p>
          <a:p>
            <a:pPr marL="285750" indent="-285750" algn="just">
              <a:buFont typeface="Wingdings" panose="05000000000000000000" pitchFamily="2" charset="2"/>
              <a:buChar char="§"/>
            </a:pPr>
            <a:r>
              <a:rPr lang="en-US" dirty="0"/>
              <a:t>Government-intended new initiatives without concern for the existing system raise the question: Why are commuters increasingly opting for private modes of transport over public options despite the city's substantial investment in public infrastructure? </a:t>
            </a:r>
          </a:p>
          <a:p>
            <a:pPr marL="285750" indent="-285750" algn="just">
              <a:buFont typeface="Wingdings" panose="05000000000000000000" pitchFamily="2" charset="2"/>
              <a:buChar char="§"/>
            </a:pPr>
            <a:endParaRPr lang="en-US" dirty="0"/>
          </a:p>
          <a:p>
            <a:pPr marL="285750" indent="-285750" algn="just">
              <a:buFont typeface="Wingdings" panose="05000000000000000000" pitchFamily="2" charset="2"/>
              <a:buChar char="§"/>
            </a:pPr>
            <a:r>
              <a:rPr lang="en-US" dirty="0"/>
              <a:t>The precise reasons, whether socio-economic, related to convenience, safety, or last-mile connectivity, remain unclear and require further investigation. </a:t>
            </a:r>
          </a:p>
          <a:p>
            <a:pPr marL="285750" indent="-285750" algn="just">
              <a:buFont typeface="Wingdings" panose="05000000000000000000" pitchFamily="2" charset="2"/>
              <a:buChar char="§"/>
            </a:pPr>
            <a:endParaRPr lang="en-IN" dirty="0">
              <a:solidFill>
                <a:srgbClr val="000000"/>
              </a:solidFill>
              <a:ea typeface="Times New Roman" panose="02020603050405020304" pitchFamily="18" charset="0"/>
            </a:endParaRPr>
          </a:p>
          <a:p>
            <a:pPr marL="285750" indent="-285750" algn="just">
              <a:buFont typeface="Wingdings" panose="05000000000000000000" pitchFamily="2" charset="2"/>
              <a:buChar char="§"/>
            </a:pPr>
            <a:r>
              <a:rPr lang="en-IN" dirty="0">
                <a:solidFill>
                  <a:srgbClr val="000000"/>
                </a:solidFill>
                <a:ea typeface="Times New Roman" panose="02020603050405020304" pitchFamily="18" charset="0"/>
              </a:rPr>
              <a:t>The study aims to assess the factors influencing public transport ridership decline in the city of Ahmedabad</a:t>
            </a:r>
            <a:r>
              <a:rPr lang="en-IN" b="1" dirty="0">
                <a:solidFill>
                  <a:srgbClr val="000000"/>
                </a:solidFill>
                <a:ea typeface="Times New Roman" panose="02020603050405020304" pitchFamily="18" charset="0"/>
              </a:rPr>
              <a:t> </a:t>
            </a:r>
            <a:r>
              <a:rPr lang="en-IN" dirty="0">
                <a:solidFill>
                  <a:srgbClr val="000000"/>
                </a:solidFill>
                <a:ea typeface="Times New Roman" panose="02020603050405020304" pitchFamily="18" charset="0"/>
              </a:rPr>
              <a:t>to bridge the gap between intent and reality. </a:t>
            </a:r>
            <a:endParaRPr lang="en-IN" dirty="0"/>
          </a:p>
        </p:txBody>
      </p:sp>
      <p:sp>
        <p:nvSpPr>
          <p:cNvPr id="3" name="Slide Number Placeholder 2">
            <a:extLst>
              <a:ext uri="{FF2B5EF4-FFF2-40B4-BE49-F238E27FC236}">
                <a16:creationId xmlns:a16="http://schemas.microsoft.com/office/drawing/2014/main" id="{B6A71F57-EAA5-91C1-E5F1-5952A3F2B703}"/>
              </a:ext>
            </a:extLst>
          </p:cNvPr>
          <p:cNvSpPr>
            <a:spLocks noGrp="1"/>
          </p:cNvSpPr>
          <p:nvPr>
            <p:ph type="sldNum" sz="quarter" idx="7"/>
          </p:nvPr>
        </p:nvSpPr>
        <p:spPr/>
        <p:txBody>
          <a:bodyPr/>
          <a:lstStyle/>
          <a:p>
            <a:pPr marL="38100" marR="0" lvl="0" indent="0" algn="l" defTabSz="914400" rtl="0" eaLnBrk="1" fontAlgn="auto" latinLnBrk="0" hangingPunct="1">
              <a:lnSpc>
                <a:spcPts val="1435"/>
              </a:lnSpc>
              <a:spcBef>
                <a:spcPts val="0"/>
              </a:spcBef>
              <a:spcAft>
                <a:spcPts val="0"/>
              </a:spcAft>
              <a:buClrTx/>
              <a:buSzTx/>
              <a:buFontTx/>
              <a:buNone/>
              <a:tabLst/>
              <a:defRPr/>
            </a:pPr>
            <a:fld id="{81D60167-4931-47E6-BA6A-407CBD079E47}" type="slidenum">
              <a:rPr kumimoji="0" lang="en-IN" sz="1400" b="1" i="0" u="none" strike="noStrike" kern="1200" cap="none" spc="0" normalizeH="0" baseline="0" noProof="0" smtClean="0">
                <a:ln>
                  <a:noFill/>
                </a:ln>
                <a:solidFill>
                  <a:prstClr val="white"/>
                </a:solidFill>
                <a:effectLst/>
                <a:uLnTx/>
                <a:uFillTx/>
                <a:latin typeface="Calibri"/>
                <a:ea typeface="+mn-ea"/>
                <a:cs typeface="Calibri"/>
              </a:rPr>
              <a:pPr marL="38100" marR="0" lvl="0" indent="0" algn="l" defTabSz="914400" rtl="0" eaLnBrk="1" fontAlgn="auto" latinLnBrk="0" hangingPunct="1">
                <a:lnSpc>
                  <a:spcPts val="1435"/>
                </a:lnSpc>
                <a:spcBef>
                  <a:spcPts val="0"/>
                </a:spcBef>
                <a:spcAft>
                  <a:spcPts val="0"/>
                </a:spcAft>
                <a:buClrTx/>
                <a:buSzTx/>
                <a:buFontTx/>
                <a:buNone/>
                <a:tabLst/>
                <a:defRPr/>
              </a:pPr>
              <a:t>5</a:t>
            </a:fld>
            <a:endParaRPr kumimoji="0" lang="en-IN" sz="1400" b="1" i="0" u="none" strike="noStrike" kern="1200" cap="none" spc="0" normalizeH="0" baseline="0" noProof="0" dirty="0">
              <a:ln>
                <a:noFill/>
              </a:ln>
              <a:solidFill>
                <a:prstClr val="white"/>
              </a:solidFill>
              <a:effectLst/>
              <a:uLnTx/>
              <a:uFillTx/>
              <a:latin typeface="Calibri"/>
              <a:ea typeface="+mn-ea"/>
              <a:cs typeface="Calibri"/>
            </a:endParaRPr>
          </a:p>
        </p:txBody>
      </p:sp>
      <p:sp>
        <p:nvSpPr>
          <p:cNvPr id="4" name="Title 1">
            <a:extLst>
              <a:ext uri="{FF2B5EF4-FFF2-40B4-BE49-F238E27FC236}">
                <a16:creationId xmlns:a16="http://schemas.microsoft.com/office/drawing/2014/main" id="{FE13D832-D243-EB11-2E2F-5BA834E83D22}"/>
              </a:ext>
            </a:extLst>
          </p:cNvPr>
          <p:cNvSpPr txBox="1">
            <a:spLocks/>
          </p:cNvSpPr>
          <p:nvPr/>
        </p:nvSpPr>
        <p:spPr>
          <a:xfrm>
            <a:off x="184764" y="386324"/>
            <a:ext cx="8001000" cy="430887"/>
          </a:xfrm>
          <a:prstGeom prst="rect">
            <a:avLst/>
          </a:prstGeom>
        </p:spPr>
        <p:txBody>
          <a:bodyPr wrap="square" lIns="0" tIns="0" rIns="0" bIns="0">
            <a:spAutoFit/>
          </a:bodyPr>
          <a:lstStyle>
            <a:lvl1pPr>
              <a:defRPr sz="3600" b="1" i="0">
                <a:solidFill>
                  <a:srgbClr val="6F2F9F"/>
                </a:solidFill>
                <a:latin typeface="Calibri"/>
                <a:ea typeface="+mj-ea"/>
                <a:cs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0" cap="none" spc="0" normalizeH="0" baseline="0" noProof="0" dirty="0">
                <a:ln>
                  <a:noFill/>
                </a:ln>
                <a:solidFill>
                  <a:srgbClr val="002060"/>
                </a:solidFill>
                <a:effectLst/>
                <a:uLnTx/>
                <a:uFillTx/>
                <a:latin typeface="Calibri"/>
                <a:ea typeface="+mj-ea"/>
                <a:cs typeface="Calibri"/>
              </a:rPr>
              <a:t>Research Gap</a:t>
            </a:r>
          </a:p>
        </p:txBody>
      </p:sp>
    </p:spTree>
    <p:extLst>
      <p:ext uri="{BB962C8B-B14F-4D97-AF65-F5344CB8AC3E}">
        <p14:creationId xmlns:p14="http://schemas.microsoft.com/office/powerpoint/2010/main" val="407933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93C19-B8B7-B3E3-1517-AE7E127BB23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B0518D-E6AD-DD53-5C98-548CDC1A0E8D}"/>
              </a:ext>
            </a:extLst>
          </p:cNvPr>
          <p:cNvSpPr>
            <a:spLocks noGrp="1"/>
          </p:cNvSpPr>
          <p:nvPr>
            <p:ph type="sldNum" sz="quarter" idx="7"/>
          </p:nvPr>
        </p:nvSpPr>
        <p:spPr/>
        <p:txBody>
          <a:bodyPr/>
          <a:lstStyle/>
          <a:p>
            <a:pPr marL="38100" marR="0" lvl="0" indent="0" algn="l" defTabSz="914400" rtl="0" eaLnBrk="1" fontAlgn="auto" latinLnBrk="0" hangingPunct="1">
              <a:lnSpc>
                <a:spcPts val="1435"/>
              </a:lnSpc>
              <a:spcBef>
                <a:spcPts val="0"/>
              </a:spcBef>
              <a:spcAft>
                <a:spcPts val="0"/>
              </a:spcAft>
              <a:buClrTx/>
              <a:buSzTx/>
              <a:buFontTx/>
              <a:buNone/>
              <a:tabLst/>
              <a:defRPr/>
            </a:pPr>
            <a:fld id="{81D60167-4931-47E6-BA6A-407CBD079E47}" type="slidenum">
              <a:rPr kumimoji="0" lang="en-IN" sz="1400" b="1" i="0" u="none" strike="noStrike" kern="1200" cap="none" spc="0" normalizeH="0" baseline="0" noProof="0" smtClean="0">
                <a:ln>
                  <a:noFill/>
                </a:ln>
                <a:solidFill>
                  <a:prstClr val="white"/>
                </a:solidFill>
                <a:effectLst/>
                <a:uLnTx/>
                <a:uFillTx/>
                <a:latin typeface="Calibri"/>
                <a:ea typeface="+mn-ea"/>
                <a:cs typeface="Calibri"/>
              </a:rPr>
              <a:pPr marL="38100" marR="0" lvl="0" indent="0" algn="l" defTabSz="914400" rtl="0" eaLnBrk="1" fontAlgn="auto" latinLnBrk="0" hangingPunct="1">
                <a:lnSpc>
                  <a:spcPts val="1435"/>
                </a:lnSpc>
                <a:spcBef>
                  <a:spcPts val="0"/>
                </a:spcBef>
                <a:spcAft>
                  <a:spcPts val="0"/>
                </a:spcAft>
                <a:buClrTx/>
                <a:buSzTx/>
                <a:buFontTx/>
                <a:buNone/>
                <a:tabLst/>
                <a:defRPr/>
              </a:pPr>
              <a:t>6</a:t>
            </a:fld>
            <a:endParaRPr kumimoji="0" lang="en-IN" sz="1400" b="1" i="0" u="none" strike="noStrike" kern="1200" cap="none" spc="0" normalizeH="0" baseline="0" noProof="0" dirty="0">
              <a:ln>
                <a:noFill/>
              </a:ln>
              <a:solidFill>
                <a:prstClr val="white"/>
              </a:solidFill>
              <a:effectLst/>
              <a:uLnTx/>
              <a:uFillTx/>
              <a:latin typeface="Calibri"/>
              <a:ea typeface="+mn-ea"/>
              <a:cs typeface="Calibri"/>
            </a:endParaRPr>
          </a:p>
        </p:txBody>
      </p:sp>
      <p:sp>
        <p:nvSpPr>
          <p:cNvPr id="4" name="Title 1">
            <a:extLst>
              <a:ext uri="{FF2B5EF4-FFF2-40B4-BE49-F238E27FC236}">
                <a16:creationId xmlns:a16="http://schemas.microsoft.com/office/drawing/2014/main" id="{FE1E360E-D015-DDA3-5C72-860DCFDBA655}"/>
              </a:ext>
            </a:extLst>
          </p:cNvPr>
          <p:cNvSpPr txBox="1">
            <a:spLocks/>
          </p:cNvSpPr>
          <p:nvPr/>
        </p:nvSpPr>
        <p:spPr>
          <a:xfrm>
            <a:off x="184764" y="386324"/>
            <a:ext cx="8001000" cy="430887"/>
          </a:xfrm>
          <a:prstGeom prst="rect">
            <a:avLst/>
          </a:prstGeom>
        </p:spPr>
        <p:txBody>
          <a:bodyPr wrap="square" lIns="0" tIns="0" rIns="0" bIns="0">
            <a:spAutoFit/>
          </a:bodyPr>
          <a:lstStyle>
            <a:lvl1pPr>
              <a:defRPr sz="3600" b="1" i="0">
                <a:solidFill>
                  <a:srgbClr val="6F2F9F"/>
                </a:solidFill>
                <a:latin typeface="Calibri"/>
                <a:ea typeface="+mj-ea"/>
                <a:cs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0" cap="none" spc="0" normalizeH="0" baseline="0" noProof="0" dirty="0">
                <a:ln>
                  <a:noFill/>
                </a:ln>
                <a:solidFill>
                  <a:srgbClr val="002060"/>
                </a:solidFill>
                <a:effectLst/>
                <a:uLnTx/>
                <a:uFillTx/>
                <a:latin typeface="Calibri"/>
                <a:ea typeface="+mj-ea"/>
                <a:cs typeface="Calibri"/>
              </a:rPr>
              <a:t>Research Methodology</a:t>
            </a:r>
          </a:p>
        </p:txBody>
      </p:sp>
      <p:pic>
        <p:nvPicPr>
          <p:cNvPr id="2" name="Picture 1">
            <a:extLst>
              <a:ext uri="{FF2B5EF4-FFF2-40B4-BE49-F238E27FC236}">
                <a16:creationId xmlns:a16="http://schemas.microsoft.com/office/drawing/2014/main" id="{D7A555E0-2DAF-9DE2-F395-58519D2C29A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3872" y="1221450"/>
            <a:ext cx="9721080" cy="5121022"/>
          </a:xfrm>
          <a:prstGeom prst="rect">
            <a:avLst/>
          </a:prstGeom>
          <a:noFill/>
        </p:spPr>
      </p:pic>
    </p:spTree>
    <p:extLst>
      <p:ext uri="{BB962C8B-B14F-4D97-AF65-F5344CB8AC3E}">
        <p14:creationId xmlns:p14="http://schemas.microsoft.com/office/powerpoint/2010/main" val="2189100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538E6-AA62-83F0-FF40-726E4FBDC68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207ADF-1515-5759-CE56-774F591E4BA6}"/>
              </a:ext>
            </a:extLst>
          </p:cNvPr>
          <p:cNvSpPr>
            <a:spLocks noGrp="1"/>
          </p:cNvSpPr>
          <p:nvPr>
            <p:ph type="sldNum" sz="quarter" idx="7"/>
          </p:nvPr>
        </p:nvSpPr>
        <p:spPr/>
        <p:txBody>
          <a:bodyPr/>
          <a:lstStyle/>
          <a:p>
            <a:pPr marL="38100" marR="0" lvl="0" indent="0" algn="l" defTabSz="914400" rtl="0" eaLnBrk="1" fontAlgn="auto" latinLnBrk="0" hangingPunct="1">
              <a:lnSpc>
                <a:spcPts val="1435"/>
              </a:lnSpc>
              <a:spcBef>
                <a:spcPts val="0"/>
              </a:spcBef>
              <a:spcAft>
                <a:spcPts val="0"/>
              </a:spcAft>
              <a:buClrTx/>
              <a:buSzTx/>
              <a:buFontTx/>
              <a:buNone/>
              <a:tabLst/>
              <a:defRPr/>
            </a:pPr>
            <a:fld id="{81D60167-4931-47E6-BA6A-407CBD079E47}" type="slidenum">
              <a:rPr kumimoji="0" lang="en-IN" sz="1400" b="1" i="0" u="none" strike="noStrike" kern="1200" cap="none" spc="0" normalizeH="0" baseline="0" noProof="0" smtClean="0">
                <a:ln>
                  <a:noFill/>
                </a:ln>
                <a:solidFill>
                  <a:prstClr val="white"/>
                </a:solidFill>
                <a:effectLst/>
                <a:uLnTx/>
                <a:uFillTx/>
                <a:latin typeface="Calibri"/>
                <a:ea typeface="+mn-ea"/>
                <a:cs typeface="Calibri"/>
              </a:rPr>
              <a:pPr marL="38100" marR="0" lvl="0" indent="0" algn="l" defTabSz="914400" rtl="0" eaLnBrk="1" fontAlgn="auto" latinLnBrk="0" hangingPunct="1">
                <a:lnSpc>
                  <a:spcPts val="1435"/>
                </a:lnSpc>
                <a:spcBef>
                  <a:spcPts val="0"/>
                </a:spcBef>
                <a:spcAft>
                  <a:spcPts val="0"/>
                </a:spcAft>
                <a:buClrTx/>
                <a:buSzTx/>
                <a:buFontTx/>
                <a:buNone/>
                <a:tabLst/>
                <a:defRPr/>
              </a:pPr>
              <a:t>7</a:t>
            </a:fld>
            <a:endParaRPr kumimoji="0" lang="en-IN" sz="1400" b="1" i="0" u="none" strike="noStrike" kern="1200" cap="none" spc="0" normalizeH="0" baseline="0" noProof="0" dirty="0">
              <a:ln>
                <a:noFill/>
              </a:ln>
              <a:solidFill>
                <a:prstClr val="white"/>
              </a:solidFill>
              <a:effectLst/>
              <a:uLnTx/>
              <a:uFillTx/>
              <a:latin typeface="Calibri"/>
              <a:ea typeface="+mn-ea"/>
              <a:cs typeface="Calibri"/>
            </a:endParaRPr>
          </a:p>
        </p:txBody>
      </p:sp>
      <p:sp>
        <p:nvSpPr>
          <p:cNvPr id="4" name="Title 1">
            <a:extLst>
              <a:ext uri="{FF2B5EF4-FFF2-40B4-BE49-F238E27FC236}">
                <a16:creationId xmlns:a16="http://schemas.microsoft.com/office/drawing/2014/main" id="{97D7CEF2-188B-A633-6043-007AFC93AFEC}"/>
              </a:ext>
            </a:extLst>
          </p:cNvPr>
          <p:cNvSpPr txBox="1">
            <a:spLocks/>
          </p:cNvSpPr>
          <p:nvPr/>
        </p:nvSpPr>
        <p:spPr>
          <a:xfrm>
            <a:off x="184764" y="386324"/>
            <a:ext cx="8001000" cy="430887"/>
          </a:xfrm>
          <a:prstGeom prst="rect">
            <a:avLst/>
          </a:prstGeom>
        </p:spPr>
        <p:txBody>
          <a:bodyPr wrap="square" lIns="0" tIns="0" rIns="0" bIns="0">
            <a:spAutoFit/>
          </a:bodyPr>
          <a:lstStyle>
            <a:lvl1pPr>
              <a:defRPr sz="3600" b="1" i="0">
                <a:solidFill>
                  <a:srgbClr val="6F2F9F"/>
                </a:solidFill>
                <a:latin typeface="Calibri"/>
                <a:ea typeface="+mj-ea"/>
                <a:cs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0" cap="none" spc="0" normalizeH="0" baseline="0" noProof="0" dirty="0">
                <a:ln>
                  <a:noFill/>
                </a:ln>
                <a:solidFill>
                  <a:srgbClr val="002060"/>
                </a:solidFill>
                <a:effectLst/>
                <a:uLnTx/>
                <a:uFillTx/>
                <a:latin typeface="Calibri"/>
                <a:ea typeface="+mj-ea"/>
                <a:cs typeface="Calibri"/>
              </a:rPr>
              <a:t>Study Area Profile</a:t>
            </a:r>
          </a:p>
        </p:txBody>
      </p:sp>
      <p:sp>
        <p:nvSpPr>
          <p:cNvPr id="5" name="Content Placeholder 1">
            <a:extLst>
              <a:ext uri="{FF2B5EF4-FFF2-40B4-BE49-F238E27FC236}">
                <a16:creationId xmlns:a16="http://schemas.microsoft.com/office/drawing/2014/main" id="{F2261FF0-D495-4019-829B-95DD199195B8}"/>
              </a:ext>
            </a:extLst>
          </p:cNvPr>
          <p:cNvSpPr txBox="1">
            <a:spLocks/>
          </p:cNvSpPr>
          <p:nvPr/>
        </p:nvSpPr>
        <p:spPr>
          <a:xfrm>
            <a:off x="165079" y="3005146"/>
            <a:ext cx="2718191" cy="3388949"/>
          </a:xfrm>
          <a:prstGeom prst="rect">
            <a:avLst/>
          </a:prstGeom>
          <a:solidFill>
            <a:schemeClr val="tx2">
              <a:lumMod val="20000"/>
              <a:lumOff val="80000"/>
            </a:schemeClr>
          </a:solidFill>
        </p:spPr>
        <p:txBody>
          <a:bodyPr vert="horz" lIns="91440" tIns="45720" rIns="91440" bIns="45720" rtlCol="0">
            <a:noAutofit/>
          </a:bodyPr>
          <a:lst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9pPr>
          </a:lstStyle>
          <a:p>
            <a:pPr marL="0" indent="0" algn="just">
              <a:buNone/>
            </a:pPr>
            <a:r>
              <a:rPr lang="en-US" sz="1800" dirty="0"/>
              <a:t>In Ahmedabad, the number of trips by walk accounts for </a:t>
            </a:r>
            <a:r>
              <a:rPr lang="en-US" sz="1800" b="1" dirty="0"/>
              <a:t>32%</a:t>
            </a:r>
            <a:r>
              <a:rPr lang="en-US" sz="1800" dirty="0"/>
              <a:t> of the personal trips made daily. Two-wheeler has a share of </a:t>
            </a:r>
            <a:r>
              <a:rPr lang="en-US" sz="1800" b="1" dirty="0"/>
              <a:t>26%</a:t>
            </a:r>
            <a:r>
              <a:rPr lang="en-US" sz="1800" dirty="0"/>
              <a:t> followed by public transport (</a:t>
            </a:r>
            <a:r>
              <a:rPr lang="en-US" sz="1800" b="1" dirty="0"/>
              <a:t>12%</a:t>
            </a:r>
            <a:r>
              <a:rPr lang="en-US" sz="1800" dirty="0"/>
              <a:t>) and car (8%) respectively.  It is seen that two-wheelers are the predominant mode of transportation in Ahmedabad. </a:t>
            </a:r>
          </a:p>
        </p:txBody>
      </p:sp>
      <p:sp>
        <p:nvSpPr>
          <p:cNvPr id="6" name="Content Placeholder 1">
            <a:extLst>
              <a:ext uri="{FF2B5EF4-FFF2-40B4-BE49-F238E27FC236}">
                <a16:creationId xmlns:a16="http://schemas.microsoft.com/office/drawing/2014/main" id="{C81659A3-CF32-ED59-12CE-6EF2690E4645}"/>
              </a:ext>
            </a:extLst>
          </p:cNvPr>
          <p:cNvSpPr txBox="1">
            <a:spLocks/>
          </p:cNvSpPr>
          <p:nvPr/>
        </p:nvSpPr>
        <p:spPr>
          <a:xfrm>
            <a:off x="261764" y="1196752"/>
            <a:ext cx="11637366" cy="1304401"/>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gn="just">
              <a:buFont typeface="Wingdings" panose="05000000000000000000" pitchFamily="2" charset="2"/>
              <a:buChar char="§"/>
            </a:pPr>
            <a:r>
              <a:rPr lang="en-US" kern="0" dirty="0">
                <a:solidFill>
                  <a:sysClr val="windowText" lastClr="000000"/>
                </a:solidFill>
              </a:rPr>
              <a:t>Ahmedabad, now the </a:t>
            </a:r>
            <a:r>
              <a:rPr lang="en-US" b="1" kern="0" dirty="0">
                <a:solidFill>
                  <a:sysClr val="windowText" lastClr="000000"/>
                </a:solidFill>
              </a:rPr>
              <a:t>seventh-largest Metropolis </a:t>
            </a:r>
            <a:r>
              <a:rPr lang="en-US" kern="0" dirty="0">
                <a:solidFill>
                  <a:sysClr val="windowText" lastClr="000000"/>
                </a:solidFill>
              </a:rPr>
              <a:t>in India and the largest in Gujarat, is spread over an area of 1866.47 sq. km, with a municipal area of </a:t>
            </a:r>
            <a:r>
              <a:rPr lang="en-US" b="1" kern="0" dirty="0">
                <a:solidFill>
                  <a:sysClr val="windowText" lastClr="000000"/>
                </a:solidFill>
              </a:rPr>
              <a:t>490 sq. km</a:t>
            </a:r>
            <a:r>
              <a:rPr lang="en-US" kern="0" dirty="0">
                <a:solidFill>
                  <a:sysClr val="windowText" lastClr="000000"/>
                </a:solidFill>
              </a:rPr>
              <a:t>. (AUDA, 2021) </a:t>
            </a:r>
          </a:p>
          <a:p>
            <a:pPr marL="285750" indent="-285750" algn="just">
              <a:buFont typeface="Wingdings" panose="05000000000000000000" pitchFamily="2" charset="2"/>
              <a:buChar char="§"/>
            </a:pPr>
            <a:endParaRPr lang="en-US" kern="0" dirty="0">
              <a:solidFill>
                <a:sysClr val="windowText" lastClr="000000"/>
              </a:solidFill>
            </a:endParaRPr>
          </a:p>
          <a:p>
            <a:pPr marL="285750" indent="-285750" algn="just">
              <a:buFont typeface="Wingdings" panose="05000000000000000000" pitchFamily="2" charset="2"/>
              <a:buChar char="§"/>
            </a:pPr>
            <a:r>
              <a:rPr lang="en-US" kern="0" dirty="0">
                <a:solidFill>
                  <a:sysClr val="windowText" lastClr="000000"/>
                </a:solidFill>
              </a:rPr>
              <a:t>As per the census report, in 2011, the population of the AMC was </a:t>
            </a:r>
            <a:r>
              <a:rPr lang="en-US" b="1" kern="0" dirty="0">
                <a:solidFill>
                  <a:sysClr val="windowText" lastClr="000000"/>
                </a:solidFill>
              </a:rPr>
              <a:t>5.56 million, </a:t>
            </a:r>
            <a:r>
              <a:rPr lang="en-US" kern="0" dirty="0">
                <a:solidFill>
                  <a:sysClr val="windowText" lastClr="000000"/>
                </a:solidFill>
              </a:rPr>
              <a:t>which was </a:t>
            </a:r>
            <a:r>
              <a:rPr lang="en-US" b="1" kern="0" dirty="0">
                <a:solidFill>
                  <a:sysClr val="windowText" lastClr="000000"/>
                </a:solidFill>
              </a:rPr>
              <a:t>4.5 million </a:t>
            </a:r>
            <a:r>
              <a:rPr lang="en-US" kern="0" dirty="0">
                <a:solidFill>
                  <a:sysClr val="windowText" lastClr="000000"/>
                </a:solidFill>
              </a:rPr>
              <a:t>in 2001.</a:t>
            </a:r>
          </a:p>
          <a:p>
            <a:pPr marL="285750" indent="-285750" algn="just">
              <a:buFont typeface="Wingdings" panose="05000000000000000000" pitchFamily="2" charset="2"/>
              <a:buChar char="§"/>
            </a:pPr>
            <a:endParaRPr lang="en-US" kern="0" dirty="0">
              <a:solidFill>
                <a:sysClr val="windowText" lastClr="000000"/>
              </a:solidFill>
            </a:endParaRPr>
          </a:p>
          <a:p>
            <a:pPr marL="285750" indent="-285750" algn="just">
              <a:buFont typeface="Wingdings" panose="05000000000000000000" pitchFamily="2" charset="2"/>
              <a:buChar char="§"/>
            </a:pPr>
            <a:r>
              <a:rPr lang="en-US" kern="0" dirty="0">
                <a:solidFill>
                  <a:sysClr val="windowText" lastClr="000000"/>
                </a:solidFill>
              </a:rPr>
              <a:t>The study area selected is the AMC area because the public transport system is concentrated within the AMC boundary.</a:t>
            </a:r>
          </a:p>
        </p:txBody>
      </p:sp>
      <p:pic>
        <p:nvPicPr>
          <p:cNvPr id="7" name="Picture 6" descr="A map of a city&#10;&#10;Description automatically generated">
            <a:extLst>
              <a:ext uri="{FF2B5EF4-FFF2-40B4-BE49-F238E27FC236}">
                <a16:creationId xmlns:a16="http://schemas.microsoft.com/office/drawing/2014/main" id="{D8BE8F72-80FE-36F1-3DB3-0A2756771D22}"/>
              </a:ext>
            </a:extLst>
          </p:cNvPr>
          <p:cNvPicPr>
            <a:picLocks noChangeAspect="1"/>
          </p:cNvPicPr>
          <p:nvPr/>
        </p:nvPicPr>
        <p:blipFill rotWithShape="1">
          <a:blip r:embed="rId2">
            <a:extLst>
              <a:ext uri="{28A0092B-C50C-407E-A947-70E740481C1C}">
                <a14:useLocalDpi xmlns:a14="http://schemas.microsoft.com/office/drawing/2010/main" val="0"/>
              </a:ext>
            </a:extLst>
          </a:blip>
          <a:srcRect l="9989" t="13746" r="9913" b="13759"/>
          <a:stretch/>
        </p:blipFill>
        <p:spPr bwMode="auto">
          <a:xfrm>
            <a:off x="6431736" y="2982496"/>
            <a:ext cx="5411373" cy="3460082"/>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45D7CABF-07F1-7661-E3A7-869C9E93B9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203" r="11095"/>
          <a:stretch/>
        </p:blipFill>
        <p:spPr bwMode="auto">
          <a:xfrm>
            <a:off x="2883270" y="3149069"/>
            <a:ext cx="3461397" cy="312693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7703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 calcmode="lin" valueType="num">
                                      <p:cBhvr additive="base">
                                        <p:cTn id="1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par>
                                <p:cTn id="28" presetID="16" presetClass="entr" presetSubtype="21"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E3ABB-77D6-DAC7-A011-DB554FD1849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858E435-2322-4D27-FFE0-D72BE39D639B}"/>
              </a:ext>
            </a:extLst>
          </p:cNvPr>
          <p:cNvSpPr txBox="1"/>
          <p:nvPr/>
        </p:nvSpPr>
        <p:spPr>
          <a:xfrm>
            <a:off x="184764" y="1219200"/>
            <a:ext cx="11765189" cy="923330"/>
          </a:xfrm>
          <a:prstGeom prst="rect">
            <a:avLst/>
          </a:prstGeom>
          <a:noFill/>
        </p:spPr>
        <p:txBody>
          <a:bodyPr wrap="square" rtlCol="0">
            <a:spAutoFit/>
          </a:bodyPr>
          <a:lstStyle/>
          <a:p>
            <a:pPr algn="just"/>
            <a:r>
              <a:rPr lang="en-US" dirty="0"/>
              <a:t>The minimum sample size of </a:t>
            </a:r>
            <a:r>
              <a:rPr lang="en-US" b="1" dirty="0"/>
              <a:t>196</a:t>
            </a:r>
            <a:r>
              <a:rPr lang="en-US" dirty="0"/>
              <a:t> was kept in mind (as per the Cochran formula), and accordingly, </a:t>
            </a:r>
            <a:r>
              <a:rPr lang="en-US" b="1" dirty="0"/>
              <a:t>218</a:t>
            </a:r>
            <a:r>
              <a:rPr lang="en-US" dirty="0"/>
              <a:t> responses were collected. Of these, 13 were found to be incomplete and were hence eliminated, and </a:t>
            </a:r>
            <a:r>
              <a:rPr lang="en-US" b="1" dirty="0"/>
              <a:t>205 responses were </a:t>
            </a:r>
            <a:r>
              <a:rPr lang="en-US" dirty="0"/>
              <a:t>used for the analysis.</a:t>
            </a:r>
          </a:p>
        </p:txBody>
      </p:sp>
      <p:sp>
        <p:nvSpPr>
          <p:cNvPr id="3" name="Slide Number Placeholder 2">
            <a:extLst>
              <a:ext uri="{FF2B5EF4-FFF2-40B4-BE49-F238E27FC236}">
                <a16:creationId xmlns:a16="http://schemas.microsoft.com/office/drawing/2014/main" id="{C98FDA75-D7B8-C5DE-845F-A1E4EF94D4EC}"/>
              </a:ext>
            </a:extLst>
          </p:cNvPr>
          <p:cNvSpPr>
            <a:spLocks noGrp="1"/>
          </p:cNvSpPr>
          <p:nvPr>
            <p:ph type="sldNum" sz="quarter" idx="7"/>
          </p:nvPr>
        </p:nvSpPr>
        <p:spPr/>
        <p:txBody>
          <a:bodyPr/>
          <a:lstStyle/>
          <a:p>
            <a:pPr marL="38100" marR="0" lvl="0" indent="0" algn="l" defTabSz="914400" rtl="0" eaLnBrk="1" fontAlgn="auto" latinLnBrk="0" hangingPunct="1">
              <a:lnSpc>
                <a:spcPts val="1435"/>
              </a:lnSpc>
              <a:spcBef>
                <a:spcPts val="0"/>
              </a:spcBef>
              <a:spcAft>
                <a:spcPts val="0"/>
              </a:spcAft>
              <a:buClrTx/>
              <a:buSzTx/>
              <a:buFontTx/>
              <a:buNone/>
              <a:tabLst/>
              <a:defRPr/>
            </a:pPr>
            <a:fld id="{81D60167-4931-47E6-BA6A-407CBD079E47}" type="slidenum">
              <a:rPr kumimoji="0" lang="en-IN" sz="1400" b="1" i="0" u="none" strike="noStrike" kern="1200" cap="none" spc="0" normalizeH="0" baseline="0" noProof="0" smtClean="0">
                <a:ln>
                  <a:noFill/>
                </a:ln>
                <a:solidFill>
                  <a:prstClr val="white"/>
                </a:solidFill>
                <a:effectLst/>
                <a:uLnTx/>
                <a:uFillTx/>
                <a:latin typeface="Calibri"/>
                <a:ea typeface="+mn-ea"/>
                <a:cs typeface="Calibri"/>
              </a:rPr>
              <a:pPr marL="38100" marR="0" lvl="0" indent="0" algn="l" defTabSz="914400" rtl="0" eaLnBrk="1" fontAlgn="auto" latinLnBrk="0" hangingPunct="1">
                <a:lnSpc>
                  <a:spcPts val="1435"/>
                </a:lnSpc>
                <a:spcBef>
                  <a:spcPts val="0"/>
                </a:spcBef>
                <a:spcAft>
                  <a:spcPts val="0"/>
                </a:spcAft>
                <a:buClrTx/>
                <a:buSzTx/>
                <a:buFontTx/>
                <a:buNone/>
                <a:tabLst/>
                <a:defRPr/>
              </a:pPr>
              <a:t>8</a:t>
            </a:fld>
            <a:endParaRPr kumimoji="0" lang="en-IN" sz="1400" b="1" i="0" u="none" strike="noStrike" kern="1200" cap="none" spc="0" normalizeH="0" baseline="0" noProof="0" dirty="0">
              <a:ln>
                <a:noFill/>
              </a:ln>
              <a:solidFill>
                <a:prstClr val="white"/>
              </a:solidFill>
              <a:effectLst/>
              <a:uLnTx/>
              <a:uFillTx/>
              <a:latin typeface="Calibri"/>
              <a:ea typeface="+mn-ea"/>
              <a:cs typeface="Calibri"/>
            </a:endParaRPr>
          </a:p>
        </p:txBody>
      </p:sp>
      <p:sp>
        <p:nvSpPr>
          <p:cNvPr id="4" name="Title 1">
            <a:extLst>
              <a:ext uri="{FF2B5EF4-FFF2-40B4-BE49-F238E27FC236}">
                <a16:creationId xmlns:a16="http://schemas.microsoft.com/office/drawing/2014/main" id="{AE440EC2-37C1-5FDA-5567-3AC8111154B8}"/>
              </a:ext>
            </a:extLst>
          </p:cNvPr>
          <p:cNvSpPr txBox="1">
            <a:spLocks/>
          </p:cNvSpPr>
          <p:nvPr/>
        </p:nvSpPr>
        <p:spPr>
          <a:xfrm>
            <a:off x="184764" y="386324"/>
            <a:ext cx="8001000" cy="430887"/>
          </a:xfrm>
          <a:prstGeom prst="rect">
            <a:avLst/>
          </a:prstGeom>
        </p:spPr>
        <p:txBody>
          <a:bodyPr wrap="square" lIns="0" tIns="0" rIns="0" bIns="0">
            <a:spAutoFit/>
          </a:bodyPr>
          <a:lstStyle>
            <a:lvl1pPr>
              <a:defRPr sz="3600" b="1" i="0">
                <a:solidFill>
                  <a:srgbClr val="6F2F9F"/>
                </a:solidFill>
                <a:latin typeface="Calibri"/>
                <a:ea typeface="+mj-ea"/>
                <a:cs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0" cap="none" spc="0" normalizeH="0" baseline="0" noProof="0" dirty="0">
                <a:ln>
                  <a:noFill/>
                </a:ln>
                <a:solidFill>
                  <a:srgbClr val="002060"/>
                </a:solidFill>
                <a:effectLst/>
                <a:uLnTx/>
                <a:uFillTx/>
                <a:latin typeface="Calibri"/>
                <a:ea typeface="+mj-ea"/>
                <a:cs typeface="Calibri"/>
              </a:rPr>
              <a:t>Respondent Profile</a:t>
            </a:r>
          </a:p>
        </p:txBody>
      </p:sp>
      <p:graphicFrame>
        <p:nvGraphicFramePr>
          <p:cNvPr id="2" name="Chart 1">
            <a:extLst>
              <a:ext uri="{FF2B5EF4-FFF2-40B4-BE49-F238E27FC236}">
                <a16:creationId xmlns:a16="http://schemas.microsoft.com/office/drawing/2014/main" id="{490BBEB8-1F79-4820-8E16-F5BA7A0B1B57}"/>
              </a:ext>
            </a:extLst>
          </p:cNvPr>
          <p:cNvGraphicFramePr>
            <a:graphicFrameLocks/>
          </p:cNvGraphicFramePr>
          <p:nvPr>
            <p:extLst>
              <p:ext uri="{D42A27DB-BD31-4B8C-83A1-F6EECF244321}">
                <p14:modId xmlns:p14="http://schemas.microsoft.com/office/powerpoint/2010/main" val="493846405"/>
              </p:ext>
            </p:extLst>
          </p:nvPr>
        </p:nvGraphicFramePr>
        <p:xfrm>
          <a:off x="405780" y="2199464"/>
          <a:ext cx="4343400" cy="266307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306C9ED2-C588-42B8-7E33-A4F196EC9070}"/>
              </a:ext>
            </a:extLst>
          </p:cNvPr>
          <p:cNvSpPr/>
          <p:nvPr/>
        </p:nvSpPr>
        <p:spPr>
          <a:xfrm>
            <a:off x="3862164" y="1928376"/>
            <a:ext cx="8309917" cy="4145701"/>
          </a:xfrm>
          <a:prstGeom prst="rect">
            <a:avLst/>
          </a:prstGeom>
          <a:solidFill>
            <a:srgbClr val="C6D9F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err="1"/>
          </a:p>
        </p:txBody>
      </p:sp>
      <p:sp>
        <p:nvSpPr>
          <p:cNvPr id="9" name="Content Placeholder 2">
            <a:extLst>
              <a:ext uri="{FF2B5EF4-FFF2-40B4-BE49-F238E27FC236}">
                <a16:creationId xmlns:a16="http://schemas.microsoft.com/office/drawing/2014/main" id="{DC3A75FF-7D15-BA24-B62E-56E3E5CE5ECD}"/>
              </a:ext>
            </a:extLst>
          </p:cNvPr>
          <p:cNvSpPr txBox="1">
            <a:spLocks/>
          </p:cNvSpPr>
          <p:nvPr/>
        </p:nvSpPr>
        <p:spPr>
          <a:xfrm>
            <a:off x="10918948" y="6173049"/>
            <a:ext cx="1682451" cy="251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i="1" dirty="0"/>
              <a:t>Source: Author</a:t>
            </a:r>
          </a:p>
        </p:txBody>
      </p:sp>
      <p:graphicFrame>
        <p:nvGraphicFramePr>
          <p:cNvPr id="10" name="Chart 9">
            <a:extLst>
              <a:ext uri="{FF2B5EF4-FFF2-40B4-BE49-F238E27FC236}">
                <a16:creationId xmlns:a16="http://schemas.microsoft.com/office/drawing/2014/main" id="{915816D7-8E01-CBD3-9316-67DDB040A21F}"/>
              </a:ext>
            </a:extLst>
          </p:cNvPr>
          <p:cNvGraphicFramePr>
            <a:graphicFrameLocks/>
          </p:cNvGraphicFramePr>
          <p:nvPr>
            <p:extLst>
              <p:ext uri="{D42A27DB-BD31-4B8C-83A1-F6EECF244321}">
                <p14:modId xmlns:p14="http://schemas.microsoft.com/office/powerpoint/2010/main" val="698601620"/>
              </p:ext>
            </p:extLst>
          </p:nvPr>
        </p:nvGraphicFramePr>
        <p:xfrm>
          <a:off x="3934172" y="3404415"/>
          <a:ext cx="4001368" cy="233816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1E01489A-3984-E636-326F-557816218245}"/>
              </a:ext>
            </a:extLst>
          </p:cNvPr>
          <p:cNvSpPr txBox="1"/>
          <p:nvPr/>
        </p:nvSpPr>
        <p:spPr>
          <a:xfrm>
            <a:off x="4141875" y="2067214"/>
            <a:ext cx="7569161" cy="1200329"/>
          </a:xfrm>
          <a:prstGeom prst="rect">
            <a:avLst/>
          </a:prstGeom>
          <a:noFill/>
          <a:ln>
            <a:noFill/>
          </a:ln>
        </p:spPr>
        <p:txBody>
          <a:bodyPr wrap="square">
            <a:spAutoFit/>
          </a:bodyPr>
          <a:lstStyle/>
          <a:p>
            <a:pPr algn="just"/>
            <a:r>
              <a:rPr lang="en-US" dirty="0"/>
              <a:t>62% of the population belongs to the age group of 18-25 years, followed by 21% to the age group of 26-35 years, which corresponds directly to the percentage of respondents who are students 49.27% and private employees 29.27% </a:t>
            </a:r>
            <a:endParaRPr lang="en-IN" dirty="0"/>
          </a:p>
        </p:txBody>
      </p:sp>
      <p:sp>
        <p:nvSpPr>
          <p:cNvPr id="12" name="Rectangle 11">
            <a:extLst>
              <a:ext uri="{FF2B5EF4-FFF2-40B4-BE49-F238E27FC236}">
                <a16:creationId xmlns:a16="http://schemas.microsoft.com/office/drawing/2014/main" id="{00307AE8-4B09-2D31-C35D-1D3BC3C1CAC3}"/>
              </a:ext>
            </a:extLst>
          </p:cNvPr>
          <p:cNvSpPr/>
          <p:nvPr/>
        </p:nvSpPr>
        <p:spPr>
          <a:xfrm>
            <a:off x="4006180" y="4878488"/>
            <a:ext cx="3749229" cy="1821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err="1"/>
          </a:p>
        </p:txBody>
      </p:sp>
      <p:sp>
        <p:nvSpPr>
          <p:cNvPr id="13" name="Rectangle 12">
            <a:extLst>
              <a:ext uri="{FF2B5EF4-FFF2-40B4-BE49-F238E27FC236}">
                <a16:creationId xmlns:a16="http://schemas.microsoft.com/office/drawing/2014/main" id="{A841CF57-5E5C-AF55-A472-4E80D05778BB}"/>
              </a:ext>
            </a:extLst>
          </p:cNvPr>
          <p:cNvSpPr/>
          <p:nvPr/>
        </p:nvSpPr>
        <p:spPr>
          <a:xfrm>
            <a:off x="8005514" y="4506940"/>
            <a:ext cx="4137570" cy="6595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err="1"/>
          </a:p>
        </p:txBody>
      </p:sp>
      <p:sp>
        <p:nvSpPr>
          <p:cNvPr id="14" name="Rectangle 13">
            <a:extLst>
              <a:ext uri="{FF2B5EF4-FFF2-40B4-BE49-F238E27FC236}">
                <a16:creationId xmlns:a16="http://schemas.microsoft.com/office/drawing/2014/main" id="{1380934B-6F0D-7643-2366-C0823515AC7E}"/>
              </a:ext>
            </a:extLst>
          </p:cNvPr>
          <p:cNvSpPr/>
          <p:nvPr/>
        </p:nvSpPr>
        <p:spPr>
          <a:xfrm>
            <a:off x="8005514" y="3827301"/>
            <a:ext cx="4137570" cy="2491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err="1"/>
          </a:p>
        </p:txBody>
      </p:sp>
      <p:graphicFrame>
        <p:nvGraphicFramePr>
          <p:cNvPr id="15" name="Chart 14">
            <a:extLst>
              <a:ext uri="{FF2B5EF4-FFF2-40B4-BE49-F238E27FC236}">
                <a16:creationId xmlns:a16="http://schemas.microsoft.com/office/drawing/2014/main" id="{CEB9E0AF-A2BB-4213-4B38-AA742CCB9EA6}"/>
              </a:ext>
            </a:extLst>
          </p:cNvPr>
          <p:cNvGraphicFramePr/>
          <p:nvPr>
            <p:extLst>
              <p:ext uri="{D42A27DB-BD31-4B8C-83A1-F6EECF244321}">
                <p14:modId xmlns:p14="http://schemas.microsoft.com/office/powerpoint/2010/main" val="2270319700"/>
              </p:ext>
            </p:extLst>
          </p:nvPr>
        </p:nvGraphicFramePr>
        <p:xfrm>
          <a:off x="8005514" y="3396835"/>
          <a:ext cx="4001369" cy="2345749"/>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ACA6D0FF-E8B3-A983-9648-C507F8E0AB50}"/>
              </a:ext>
            </a:extLst>
          </p:cNvPr>
          <p:cNvSpPr txBox="1"/>
          <p:nvPr/>
        </p:nvSpPr>
        <p:spPr>
          <a:xfrm>
            <a:off x="189756" y="5006640"/>
            <a:ext cx="3672408" cy="923330"/>
          </a:xfrm>
          <a:prstGeom prst="rect">
            <a:avLst/>
          </a:prstGeom>
          <a:noFill/>
          <a:ln>
            <a:noFill/>
          </a:ln>
        </p:spPr>
        <p:txBody>
          <a:bodyPr wrap="square">
            <a:spAutoFit/>
          </a:bodyPr>
          <a:lstStyle/>
          <a:p>
            <a:pPr algn="just"/>
            <a:r>
              <a:rPr lang="en-US" dirty="0"/>
              <a:t>68% correspond to male commuters, while 32% of responses are that of female commuters.</a:t>
            </a:r>
            <a:endParaRPr lang="en-IN" dirty="0"/>
          </a:p>
        </p:txBody>
      </p:sp>
    </p:spTree>
    <p:extLst>
      <p:ext uri="{BB962C8B-B14F-4D97-AF65-F5344CB8AC3E}">
        <p14:creationId xmlns:p14="http://schemas.microsoft.com/office/powerpoint/2010/main" val="295670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2" grpId="0">
        <p:bldAsOne/>
      </p:bldGraphic>
      <p:bldP spid="6" grpId="0" animBg="1"/>
      <p:bldP spid="9" grpId="0"/>
      <p:bldGraphic spid="10" grpId="0">
        <p:bldAsOne/>
      </p:bldGraphic>
      <p:bldP spid="11" grpId="0"/>
      <p:bldP spid="12" grpId="0" animBg="1"/>
      <p:bldP spid="13" grpId="0" animBg="1"/>
      <p:bldP spid="14" grpId="0" animBg="1"/>
      <p:bldGraphic spid="15" grpId="0">
        <p:bldAsOne/>
      </p:bldGraphic>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84CC8-B892-0B73-B70B-61E411EBD88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94C1CA3-BA96-4CC0-1EDB-0BF49888A571}"/>
              </a:ext>
            </a:extLst>
          </p:cNvPr>
          <p:cNvSpPr txBox="1"/>
          <p:nvPr/>
        </p:nvSpPr>
        <p:spPr>
          <a:xfrm>
            <a:off x="184764" y="1219200"/>
            <a:ext cx="11765189" cy="2031325"/>
          </a:xfrm>
          <a:prstGeom prst="rect">
            <a:avLst/>
          </a:prstGeom>
          <a:noFill/>
        </p:spPr>
        <p:txBody>
          <a:bodyPr wrap="square" rtlCol="0">
            <a:spAutoFit/>
          </a:bodyPr>
          <a:lstStyle/>
          <a:p>
            <a:pPr marL="285750" indent="-285750" algn="just">
              <a:buFont typeface="Wingdings" panose="05000000000000000000" pitchFamily="2" charset="2"/>
              <a:buChar char="§"/>
            </a:pPr>
            <a:r>
              <a:rPr lang="en-US" dirty="0"/>
              <a:t>Public transport was the </a:t>
            </a:r>
            <a:r>
              <a:rPr lang="en-US" b="1" dirty="0"/>
              <a:t>most preferred mode of transport</a:t>
            </a:r>
            <a:r>
              <a:rPr lang="en-US" dirty="0"/>
              <a:t>, i.e., 66.83%, then private vehicles, 20.97% such as two-wheelers (75%) and cars (10%).</a:t>
            </a:r>
          </a:p>
          <a:p>
            <a:pPr marL="285750" indent="-285750" algn="just">
              <a:buFont typeface="Wingdings" panose="05000000000000000000" pitchFamily="2" charset="2"/>
              <a:buChar char="§"/>
            </a:pPr>
            <a:r>
              <a:rPr lang="en-US" b="1" dirty="0"/>
              <a:t>Public transport has the highest usage </a:t>
            </a:r>
            <a:r>
              <a:rPr lang="en-US" dirty="0"/>
              <a:t>(30.73%) among families earning ₹25,000–₹50,000 monthly.</a:t>
            </a:r>
          </a:p>
          <a:p>
            <a:pPr marL="285750" indent="-285750" algn="just">
              <a:buFont typeface="Wingdings" panose="05000000000000000000" pitchFamily="2" charset="2"/>
              <a:buChar char="§"/>
            </a:pPr>
            <a:r>
              <a:rPr lang="en-US" dirty="0"/>
              <a:t>The usage of </a:t>
            </a:r>
            <a:r>
              <a:rPr lang="en-US" b="1" dirty="0"/>
              <a:t>private vehicles increases with income</a:t>
            </a:r>
            <a:r>
              <a:rPr lang="en-US" dirty="0"/>
              <a:t>, as only 2.44% of users in the lowest-income group (&lt;₹25,000) rely on private vehicles. </a:t>
            </a:r>
          </a:p>
          <a:p>
            <a:pPr marL="285750" indent="-285750" algn="just">
              <a:buFont typeface="Wingdings" panose="05000000000000000000" pitchFamily="2" charset="2"/>
              <a:buChar char="§"/>
            </a:pPr>
            <a:r>
              <a:rPr lang="en-US" dirty="0"/>
              <a:t>The lower-income groups rely more on auto-rickshaws and shared services (3.41%), while bicycle usage remains negligible across all groups.</a:t>
            </a:r>
          </a:p>
        </p:txBody>
      </p:sp>
      <p:sp>
        <p:nvSpPr>
          <p:cNvPr id="3" name="Slide Number Placeholder 2">
            <a:extLst>
              <a:ext uri="{FF2B5EF4-FFF2-40B4-BE49-F238E27FC236}">
                <a16:creationId xmlns:a16="http://schemas.microsoft.com/office/drawing/2014/main" id="{FEF9FBBE-CB96-DBF6-DD0B-560036C13AD2}"/>
              </a:ext>
            </a:extLst>
          </p:cNvPr>
          <p:cNvSpPr>
            <a:spLocks noGrp="1"/>
          </p:cNvSpPr>
          <p:nvPr>
            <p:ph type="sldNum" sz="quarter" idx="7"/>
          </p:nvPr>
        </p:nvSpPr>
        <p:spPr/>
        <p:txBody>
          <a:bodyPr/>
          <a:lstStyle/>
          <a:p>
            <a:pPr marL="38100" marR="0" lvl="0" indent="0" algn="l" defTabSz="914400" rtl="0" eaLnBrk="1" fontAlgn="auto" latinLnBrk="0" hangingPunct="1">
              <a:lnSpc>
                <a:spcPts val="1435"/>
              </a:lnSpc>
              <a:spcBef>
                <a:spcPts val="0"/>
              </a:spcBef>
              <a:spcAft>
                <a:spcPts val="0"/>
              </a:spcAft>
              <a:buClrTx/>
              <a:buSzTx/>
              <a:buFontTx/>
              <a:buNone/>
              <a:tabLst/>
              <a:defRPr/>
            </a:pPr>
            <a:fld id="{81D60167-4931-47E6-BA6A-407CBD079E47}" type="slidenum">
              <a:rPr kumimoji="0" lang="en-IN" sz="1400" b="1" i="0" u="none" strike="noStrike" kern="1200" cap="none" spc="0" normalizeH="0" baseline="0" noProof="0" smtClean="0">
                <a:ln>
                  <a:noFill/>
                </a:ln>
                <a:solidFill>
                  <a:prstClr val="white"/>
                </a:solidFill>
                <a:effectLst/>
                <a:uLnTx/>
                <a:uFillTx/>
                <a:latin typeface="Calibri"/>
                <a:ea typeface="+mn-ea"/>
                <a:cs typeface="Calibri"/>
              </a:rPr>
              <a:pPr marL="38100" marR="0" lvl="0" indent="0" algn="l" defTabSz="914400" rtl="0" eaLnBrk="1" fontAlgn="auto" latinLnBrk="0" hangingPunct="1">
                <a:lnSpc>
                  <a:spcPts val="1435"/>
                </a:lnSpc>
                <a:spcBef>
                  <a:spcPts val="0"/>
                </a:spcBef>
                <a:spcAft>
                  <a:spcPts val="0"/>
                </a:spcAft>
                <a:buClrTx/>
                <a:buSzTx/>
                <a:buFontTx/>
                <a:buNone/>
                <a:tabLst/>
                <a:defRPr/>
              </a:pPr>
              <a:t>9</a:t>
            </a:fld>
            <a:endParaRPr kumimoji="0" lang="en-IN" sz="1400" b="1" i="0" u="none" strike="noStrike" kern="1200" cap="none" spc="0" normalizeH="0" baseline="0" noProof="0" dirty="0">
              <a:ln>
                <a:noFill/>
              </a:ln>
              <a:solidFill>
                <a:prstClr val="white"/>
              </a:solidFill>
              <a:effectLst/>
              <a:uLnTx/>
              <a:uFillTx/>
              <a:latin typeface="Calibri"/>
              <a:ea typeface="+mn-ea"/>
              <a:cs typeface="Calibri"/>
            </a:endParaRPr>
          </a:p>
        </p:txBody>
      </p:sp>
      <p:sp>
        <p:nvSpPr>
          <p:cNvPr id="4" name="Title 1">
            <a:extLst>
              <a:ext uri="{FF2B5EF4-FFF2-40B4-BE49-F238E27FC236}">
                <a16:creationId xmlns:a16="http://schemas.microsoft.com/office/drawing/2014/main" id="{01B4EA74-E66D-A88D-A903-F82AA06A1692}"/>
              </a:ext>
            </a:extLst>
          </p:cNvPr>
          <p:cNvSpPr txBox="1">
            <a:spLocks/>
          </p:cNvSpPr>
          <p:nvPr/>
        </p:nvSpPr>
        <p:spPr>
          <a:xfrm>
            <a:off x="184764" y="386324"/>
            <a:ext cx="8001000" cy="430887"/>
          </a:xfrm>
          <a:prstGeom prst="rect">
            <a:avLst/>
          </a:prstGeom>
        </p:spPr>
        <p:txBody>
          <a:bodyPr wrap="square" lIns="0" tIns="0" rIns="0" bIns="0">
            <a:spAutoFit/>
          </a:bodyPr>
          <a:lstStyle>
            <a:lvl1pPr>
              <a:defRPr sz="3600" b="1" i="0">
                <a:solidFill>
                  <a:srgbClr val="6F2F9F"/>
                </a:solidFill>
                <a:latin typeface="Calibri"/>
                <a:ea typeface="+mj-ea"/>
                <a:cs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0" cap="none" spc="0" normalizeH="0" baseline="0" noProof="0" dirty="0">
                <a:ln>
                  <a:noFill/>
                </a:ln>
                <a:solidFill>
                  <a:srgbClr val="002060"/>
                </a:solidFill>
                <a:effectLst/>
                <a:uLnTx/>
                <a:uFillTx/>
                <a:latin typeface="Calibri"/>
                <a:ea typeface="+mj-ea"/>
                <a:cs typeface="Calibri"/>
              </a:rPr>
              <a:t>Usage of Public Transport</a:t>
            </a:r>
          </a:p>
        </p:txBody>
      </p:sp>
      <p:sp>
        <p:nvSpPr>
          <p:cNvPr id="2" name="Content Placeholder 2">
            <a:extLst>
              <a:ext uri="{FF2B5EF4-FFF2-40B4-BE49-F238E27FC236}">
                <a16:creationId xmlns:a16="http://schemas.microsoft.com/office/drawing/2014/main" id="{46B26B44-0ADA-DD09-6CCE-884AB5F69EC9}"/>
              </a:ext>
            </a:extLst>
          </p:cNvPr>
          <p:cNvSpPr txBox="1">
            <a:spLocks/>
          </p:cNvSpPr>
          <p:nvPr/>
        </p:nvSpPr>
        <p:spPr>
          <a:xfrm>
            <a:off x="10918948" y="5989127"/>
            <a:ext cx="1682451" cy="251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i="1" dirty="0"/>
              <a:t>Source: Author</a:t>
            </a:r>
          </a:p>
        </p:txBody>
      </p:sp>
      <p:graphicFrame>
        <p:nvGraphicFramePr>
          <p:cNvPr id="6" name="Chart 5">
            <a:extLst>
              <a:ext uri="{FF2B5EF4-FFF2-40B4-BE49-F238E27FC236}">
                <a16:creationId xmlns:a16="http://schemas.microsoft.com/office/drawing/2014/main" id="{A0337AF0-5F62-2788-986F-BA51ACD99FCB}"/>
              </a:ext>
            </a:extLst>
          </p:cNvPr>
          <p:cNvGraphicFramePr/>
          <p:nvPr>
            <p:extLst>
              <p:ext uri="{D42A27DB-BD31-4B8C-83A1-F6EECF244321}">
                <p14:modId xmlns:p14="http://schemas.microsoft.com/office/powerpoint/2010/main" val="2967197883"/>
              </p:ext>
            </p:extLst>
          </p:nvPr>
        </p:nvGraphicFramePr>
        <p:xfrm>
          <a:off x="1413892" y="3370729"/>
          <a:ext cx="9175606" cy="3400594"/>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id="{692F6590-9CE5-5FC4-27A7-D6062C882397}"/>
              </a:ext>
            </a:extLst>
          </p:cNvPr>
          <p:cNvSpPr/>
          <p:nvPr/>
        </p:nvSpPr>
        <p:spPr>
          <a:xfrm>
            <a:off x="1269876" y="5259155"/>
            <a:ext cx="9649072"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err="1"/>
          </a:p>
        </p:txBody>
      </p:sp>
      <p:cxnSp>
        <p:nvCxnSpPr>
          <p:cNvPr id="10" name="Straight Arrow Connector 9">
            <a:extLst>
              <a:ext uri="{FF2B5EF4-FFF2-40B4-BE49-F238E27FC236}">
                <a16:creationId xmlns:a16="http://schemas.microsoft.com/office/drawing/2014/main" id="{7608C4A5-B16E-0917-9ACF-D4635C1E8419}"/>
              </a:ext>
            </a:extLst>
          </p:cNvPr>
          <p:cNvCxnSpPr>
            <a:cxnSpLocks/>
          </p:cNvCxnSpPr>
          <p:nvPr/>
        </p:nvCxnSpPr>
        <p:spPr>
          <a:xfrm flipV="1">
            <a:off x="909836" y="3891003"/>
            <a:ext cx="0" cy="20981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8E0D6512-BF8E-351E-7BBE-F9AA3C12DF37}"/>
              </a:ext>
            </a:extLst>
          </p:cNvPr>
          <p:cNvCxnSpPr/>
          <p:nvPr/>
        </p:nvCxnSpPr>
        <p:spPr>
          <a:xfrm flipH="1" flipV="1">
            <a:off x="4078188" y="3746987"/>
            <a:ext cx="2736304" cy="9361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0EC72D99-0D19-837F-00B5-593E13B7CDA6}"/>
              </a:ext>
            </a:extLst>
          </p:cNvPr>
          <p:cNvSpPr/>
          <p:nvPr/>
        </p:nvSpPr>
        <p:spPr>
          <a:xfrm>
            <a:off x="6182570" y="3704323"/>
            <a:ext cx="3024336" cy="6480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dirty="0"/>
              <a:t>Decrease in PT </a:t>
            </a:r>
            <a:br>
              <a:rPr lang="en-IN" dirty="0"/>
            </a:br>
            <a:r>
              <a:rPr lang="en-IN" dirty="0"/>
              <a:t>Surge in Private Vehicles</a:t>
            </a:r>
          </a:p>
        </p:txBody>
      </p:sp>
    </p:spTree>
    <p:extLst>
      <p:ext uri="{BB962C8B-B14F-4D97-AF65-F5344CB8AC3E}">
        <p14:creationId xmlns:p14="http://schemas.microsoft.com/office/powerpoint/2010/main" val="168485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par>
                                <p:cTn id="15" presetID="16" presetClass="entr" presetSubtype="21"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par>
                                <p:cTn id="18" presetID="16" presetClass="entr" presetSubtype="21"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9" grpId="0" animBg="1"/>
      <p:bldP spid="12" grpId="0" animBg="1"/>
    </p:bldLst>
  </p:timing>
</p:sld>
</file>

<file path=ppt/theme/theme1.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3695</Words>
  <Application>Microsoft Office PowerPoint</Application>
  <PresentationFormat>Widescreen</PresentationFormat>
  <Paragraphs>474</Paragraphs>
  <Slides>20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Calibri</vt:lpstr>
      <vt:lpstr>Courier New</vt:lpstr>
      <vt:lpstr>Times New Roman</vt:lpstr>
      <vt:lpstr>Trebuchet MS</vt:lpstr>
      <vt:lpstr>Wingdings</vt:lpstr>
      <vt:lpstr>1_Office Theme</vt:lpstr>
      <vt:lpstr>2_Office Theme</vt:lpstr>
      <vt:lpstr>Intent vs Reality Conflict in Sustainable Transport Systems in India:  A Case Study of Public Transport in Ahmedabad 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Framework for Comprehensive Measurement of Urban Transport Infrastructure</dc:title>
  <dc:creator>arch</dc:creator>
  <cp:lastModifiedBy>MOHAMMAD SHAHID</cp:lastModifiedBy>
  <cp:revision>28</cp:revision>
  <dcterms:created xsi:type="dcterms:W3CDTF">2025-11-02T12:37:00Z</dcterms:created>
  <dcterms:modified xsi:type="dcterms:W3CDTF">2025-11-05T15:02:57Z</dcterms:modified>
</cp:coreProperties>
</file>