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8" r:id="rId5"/>
    <p:sldId id="375" r:id="rId6"/>
    <p:sldId id="372" r:id="rId7"/>
    <p:sldId id="345" r:id="rId8"/>
    <p:sldId id="347" r:id="rId9"/>
    <p:sldId id="356" r:id="rId10"/>
    <p:sldId id="348" r:id="rId11"/>
    <p:sldId id="338" r:id="rId12"/>
    <p:sldId id="350" r:id="rId13"/>
    <p:sldId id="378" r:id="rId14"/>
    <p:sldId id="351" r:id="rId15"/>
    <p:sldId id="361" r:id="rId16"/>
    <p:sldId id="379" r:id="rId17"/>
    <p:sldId id="380" r:id="rId18"/>
    <p:sldId id="383" r:id="rId19"/>
    <p:sldId id="385" r:id="rId20"/>
    <p:sldId id="386" r:id="rId21"/>
    <p:sldId id="387" r:id="rId22"/>
    <p:sldId id="360" r:id="rId23"/>
    <p:sldId id="374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4BDAE"/>
    <a:srgbClr val="ECB448"/>
    <a:srgbClr val="CBDFAE"/>
    <a:srgbClr val="6FBEAB"/>
    <a:srgbClr val="3081AC"/>
    <a:srgbClr val="E35A35"/>
    <a:srgbClr val="8BB74C"/>
    <a:srgbClr val="5FB7A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5159" autoAdjust="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171FFF-6D9C-48F2-8B7F-3C387C449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C49DB-A56C-46DA-B3AF-0CD989C98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5F0A6-9ABE-4233-A960-4DEF295DCA33}" type="datetimeFigureOut">
              <a:rPr lang="en-IN" smtClean="0"/>
              <a:pPr/>
              <a:t>02-11-2025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6FD61-D7FC-441C-ABCA-EA1024213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8247-E409-4D80-887D-4D8D527529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233FB-F159-45F2-92D7-0EA0EC92933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678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AE37-1B1C-4F89-8A67-D07F7533A80C}" type="datetimeFigureOut">
              <a:rPr lang="en-IN" smtClean="0"/>
              <a:pPr/>
              <a:t>02-11-2025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B3C20-A0C9-4BA6-B984-B4F32EF30A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19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9733-730B-43D1-A461-5C8DB838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A5CFF-6D9E-474C-9FEE-1122483D9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502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D5DE-665A-4E1A-8A49-1C193EDB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4920" y="6316259"/>
            <a:ext cx="2743200" cy="365125"/>
          </a:xfrm>
        </p:spPr>
        <p:txBody>
          <a:bodyPr/>
          <a:lstStyle/>
          <a:p>
            <a:fld id="{9EDA29EA-A100-4E27-BE1A-1EF6E66C008F}" type="datetime1">
              <a:rPr lang="en-IN" smtClean="0"/>
              <a:pPr/>
              <a:t>02-11-2025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5992-B7F0-49A5-BFC7-15ECF420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6823" y="631625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767F43-07C3-437F-8AE9-DE4A84552425}"/>
              </a:ext>
            </a:extLst>
          </p:cNvPr>
          <p:cNvCxnSpPr>
            <a:cxnSpLocks/>
          </p:cNvCxnSpPr>
          <p:nvPr userDrawn="1"/>
        </p:nvCxnSpPr>
        <p:spPr>
          <a:xfrm>
            <a:off x="1524000" y="2283275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A17AA1-48D3-E153-75B6-15BEFD1B5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84" y="55563"/>
            <a:ext cx="3009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6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6556-A183-4891-9DBE-72EDAE2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D0ADA-8E9F-4CAC-8BA3-4C8BF9074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6127BC-BE62-48C8-A9A6-9EB2ACC0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60455-96D6-4FC1-9332-E85CA638B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8BAF51-EE4A-48E2-9188-B398C13B1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435377-9A80-449B-A5FD-365A3A23E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694A3-4433-4F88-907D-E556E0CE9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144F0C-90CB-4EB0-A700-EF444D9C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C6005-E2A5-400C-A317-C1D9709E6B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5CE7A-8139-4C7B-96BC-BB47168DA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2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9223-5EBD-4A50-A36B-92F7F4C7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B165-D764-490F-8827-2A256989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12C-988F-4175-B301-4E690A41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9743" y="3175"/>
            <a:ext cx="2743200" cy="365125"/>
          </a:xfrm>
        </p:spPr>
        <p:txBody>
          <a:bodyPr/>
          <a:lstStyle/>
          <a:p>
            <a:fld id="{944D9CCC-C69C-4FB1-965D-D4CFAB826A61}" type="datetime1">
              <a:rPr lang="en-IN" smtClean="0"/>
              <a:pPr/>
              <a:t>02-11-2025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1694-1C3B-4F81-9DAF-BF46C144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535" y="6363823"/>
            <a:ext cx="497447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62A36-C081-4D1E-8DE4-D7FD3E5BF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AAD026-7F5C-47F2-A274-F2BB7FB7BB1F}"/>
              </a:ext>
            </a:extLst>
          </p:cNvPr>
          <p:cNvCxnSpPr>
            <a:cxnSpLocks/>
          </p:cNvCxnSpPr>
          <p:nvPr userDrawn="1"/>
        </p:nvCxnSpPr>
        <p:spPr>
          <a:xfrm flipV="1">
            <a:off x="847343" y="968370"/>
            <a:ext cx="10515600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3B6ECAA-26A6-4416-B8C6-5985D960C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566449" y="6284465"/>
            <a:ext cx="2472670" cy="474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D25EE-9020-C4F3-6E81-300157B51C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3418" y="161853"/>
            <a:ext cx="2132378" cy="7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4C847-0C2B-444C-9A9E-5E8FCE3C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B36AF-C213-4196-979A-22473B42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3BBEE-209B-4EE2-B05F-48498D77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8363" y="136527"/>
            <a:ext cx="2743200" cy="365125"/>
          </a:xfrm>
        </p:spPr>
        <p:txBody>
          <a:bodyPr/>
          <a:lstStyle/>
          <a:p>
            <a:fld id="{BC819846-35AE-4A22-A5D5-F2E10FDE1F9B}" type="datetime1">
              <a:rPr lang="en-IN" smtClean="0"/>
              <a:pPr/>
              <a:t>02-11-2025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7752-4476-42BE-80F4-0108B654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DA46F-0A30-4E7B-BF8A-C4C970653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D02C10-8905-4E24-AA65-263A1436E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D6A7-25E9-4C59-BA29-D24C052D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6119-C2B7-47CF-881D-A5444F407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A1B07-B417-4F5A-B70E-A9F64093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0C3E6-69A9-47EA-BFAF-2382D833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230188"/>
            <a:ext cx="2743200" cy="365125"/>
          </a:xfrm>
        </p:spPr>
        <p:txBody>
          <a:bodyPr/>
          <a:lstStyle/>
          <a:p>
            <a:fld id="{C68F2FF4-6502-4A29-8074-7EC427885601}" type="datetime1">
              <a:rPr lang="en-IN" smtClean="0"/>
              <a:pPr/>
              <a:t>02-11-2025</a:t>
            </a:fld>
            <a:endParaRPr lang="en-I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279A69-B12B-47D1-B178-F56C5E04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52397A-A7C9-45A4-B976-506BACA7F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F3B24D-3FF0-4217-BAA9-19EEC46CB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3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2A7B-3017-4726-98DF-052D0165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D65C7-A48F-4BDA-AA37-7EECF101C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739C5-21CB-4DBF-BCFE-24CC0CF3C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86EBC-190D-4119-8818-36C00D41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F88EF-9C40-41A9-B567-B16236468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0ECAEB3-74A2-420A-8A49-38EF8C7B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51708-EE5E-48FE-AF47-EA68E219D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1BC438-A63C-4A95-8493-4FCE20893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7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33F02-5643-4110-8526-2E01B897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D5E856-D018-4075-BD67-F49E644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3C1E0-2B73-4BEF-9430-0E60E8FD5C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775C08-E89F-4D1B-AD6A-1BCE08F85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59586E-D8DC-4422-8C0C-DF27116B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E2BC2-55C5-4360-9C80-B32899A10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C46FE8-5FEF-4545-AE52-0E780DABF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E468-BAB5-42E6-85F6-F69B2E76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1966-3E84-4C22-B309-8DB9A491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25DAE-6ACD-4CA4-9402-CD28C1D66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E4C6755-FD64-4E1F-B476-AEBDBCBF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357498-F872-44F8-934F-C48A320EF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8074ED-7604-456A-8B7E-6DA73A944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0F2D-D84C-4598-B89D-EBAF664E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5F151-DEAF-4E44-9EF0-D113DFF50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60F5-F97F-4E4A-9B9D-5405D9847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521298-D763-4CD6-8D55-5A1A765D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18050" y="635634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F2C89-FEA5-4620-B39B-FA13C779F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9"/>
          <a:stretch/>
        </p:blipFill>
        <p:spPr>
          <a:xfrm>
            <a:off x="847343" y="6254151"/>
            <a:ext cx="1541872" cy="491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619AB-807E-4369-BC46-D46A20C9C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2742" r="1660" b="17182"/>
          <a:stretch/>
        </p:blipFill>
        <p:spPr>
          <a:xfrm>
            <a:off x="8890273" y="6271333"/>
            <a:ext cx="2472670" cy="4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4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D505A-747C-4847-906D-352E925A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D4566-263E-49E1-A344-21F87C08E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688D-E7A6-4403-B754-4D2B3BD3B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4CDA-1918-44CD-9391-0C17BC001633}" type="datetime1">
              <a:rPr lang="en-IN" smtClean="0"/>
              <a:pPr/>
              <a:t>02-11-2025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0C2E-07F1-4A11-B07F-07308A0A5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AAB2-BB54-42E0-B32C-A8329DFF5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8DC6-466B-4355-9EC7-8521FC116CF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4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B43F45-1011-42F0-8D61-6A2E64849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393968" y="5818726"/>
            <a:ext cx="2168077" cy="670225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A4A3775-C7C9-410E-B4F2-B648BA071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27523"/>
              </p:ext>
            </p:extLst>
          </p:nvPr>
        </p:nvGraphicFramePr>
        <p:xfrm>
          <a:off x="3402181" y="5204211"/>
          <a:ext cx="45165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6580">
                  <a:extLst>
                    <a:ext uri="{9D8B030D-6E8A-4147-A177-3AD203B41FA5}">
                      <a16:colId xmlns:a16="http://schemas.microsoft.com/office/drawing/2014/main" val="2113814897"/>
                    </a:ext>
                  </a:extLst>
                </a:gridCol>
              </a:tblGrid>
              <a:tr h="4705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Presenter</a:t>
                      </a:r>
                      <a:r>
                        <a:rPr lang="en-IN" sz="2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  <a:r>
                        <a:rPr lang="en-IN" sz="2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Dilawaiz 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Paper ID</a:t>
                      </a:r>
                      <a:r>
                        <a:rPr lang="en-IN" sz="2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5801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665464"/>
                  </a:ext>
                </a:extLst>
              </a:tr>
            </a:tbl>
          </a:graphicData>
        </a:graphic>
      </p:graphicFrame>
      <p:pic>
        <p:nvPicPr>
          <p:cNvPr id="15" name="Google Shape;522;p45" descr="A black and white logo&#10;&#10;Description automatically generated">
            <a:extLst>
              <a:ext uri="{FF2B5EF4-FFF2-40B4-BE49-F238E27FC236}">
                <a16:creationId xmlns:a16="http://schemas.microsoft.com/office/drawing/2014/main" id="{1CC3FEFA-4226-4077-9FF5-A380BE194A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95" t="21875" r="1914" b="22545"/>
          <a:stretch/>
        </p:blipFill>
        <p:spPr>
          <a:xfrm>
            <a:off x="8950467" y="6057984"/>
            <a:ext cx="2847565" cy="430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1907AE-44EB-5975-5A0F-055E7887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535" y="6363823"/>
            <a:ext cx="497447" cy="365125"/>
          </a:xfrm>
        </p:spPr>
        <p:txBody>
          <a:bodyPr/>
          <a:lstStyle/>
          <a:p>
            <a:fld id="{165B8DC6-466B-4355-9EC7-8521FC116CF0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EFE83-C12A-F280-9D78-C350DB4CBA97}"/>
              </a:ext>
            </a:extLst>
          </p:cNvPr>
          <p:cNvSpPr txBox="1"/>
          <p:nvPr/>
        </p:nvSpPr>
        <p:spPr>
          <a:xfrm>
            <a:off x="1311214" y="1072873"/>
            <a:ext cx="9351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1130" algn="ctr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 empirical investigation of the influence of sociodemographic, travel information, satisfaction, and tech savviness on the safety perception of the first and last mile travel</a:t>
            </a:r>
            <a:endParaRPr lang="en-IN" sz="2400" b="1" dirty="0">
              <a:solidFill>
                <a:schemeClr val="accent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14464-4F5B-E5C9-727B-5E267444D480}"/>
              </a:ext>
            </a:extLst>
          </p:cNvPr>
          <p:cNvSpPr txBox="1"/>
          <p:nvPr/>
        </p:nvSpPr>
        <p:spPr>
          <a:xfrm>
            <a:off x="1478006" y="2404322"/>
            <a:ext cx="9273396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2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Authors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Dilawaiz Ali</a:t>
            </a:r>
            <a:r>
              <a:rPr lang="en-GB" sz="2100" b="1" kern="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GB" sz="21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 Prasanta K. Sahu</a:t>
            </a:r>
            <a:r>
              <a:rPr lang="en-GB" sz="2100" b="1" kern="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, Avijit </a:t>
            </a:r>
            <a:r>
              <a:rPr lang="en-US" sz="21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Maji</a:t>
            </a:r>
            <a:r>
              <a:rPr lang="en-US" sz="2100" b="1" kern="0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, Bandhan Bandhu Majumdar</a:t>
            </a:r>
            <a:r>
              <a:rPr lang="en-GB" sz="2100" b="1" kern="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, Ishant Sharma</a:t>
            </a:r>
            <a:r>
              <a:rPr lang="en-GB" sz="2100" b="1" kern="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Arkopal</a:t>
            </a:r>
            <a:r>
              <a:rPr lang="en-US" sz="21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Goswami</a:t>
            </a:r>
            <a:r>
              <a:rPr lang="en-US" sz="2100" b="1" kern="0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100" b="1" kern="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sz="2100" b="1" kern="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000" kern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Department of Civil Engineering</a:t>
            </a: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, BITS Pilani, Hyderabad Campus</a:t>
            </a:r>
            <a:endParaRPr lang="en-US" sz="2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kern="0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20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Department</a:t>
            </a: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 of Civil Engineering, IIT Bombay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kern="0" baseline="30000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0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Department</a:t>
            </a:r>
            <a:r>
              <a:rPr 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 of Civil Engineering, IIT Kharagpur</a:t>
            </a:r>
            <a:endParaRPr lang="en-US" sz="2200" kern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7963-39CB-F9D4-A444-7DB0E445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FA0F6-FEA0-5112-3C1F-24F4746D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09B192-7579-3A81-DB11-BA74EE6A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description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02BE8-E0AD-3910-5708-EB14FDDFAD70}"/>
              </a:ext>
            </a:extLst>
          </p:cNvPr>
          <p:cNvSpPr txBox="1"/>
          <p:nvPr/>
        </p:nvSpPr>
        <p:spPr>
          <a:xfrm>
            <a:off x="593721" y="5114309"/>
            <a:ext cx="5155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8.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Percentage of trips at different times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D423169E-E309-4728-AEEB-3A04261A1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76" y="1147464"/>
            <a:ext cx="4535805" cy="387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aph of a bar chart&#10;&#10;AI-generated content may be incorrect.">
            <a:extLst>
              <a:ext uri="{FF2B5EF4-FFF2-40B4-BE49-F238E27FC236}">
                <a16:creationId xmlns:a16="http://schemas.microsoft.com/office/drawing/2014/main" id="{B7E73D44-8EBB-A92B-D222-67533065E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7963"/>
            <a:ext cx="5395002" cy="3681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332D5-B1B6-ABCF-EEE7-E90E48A9ACB9}"/>
              </a:ext>
            </a:extLst>
          </p:cNvPr>
          <p:cNvSpPr txBox="1"/>
          <p:nvPr/>
        </p:nvSpPr>
        <p:spPr>
          <a:xfrm>
            <a:off x="5993716" y="5105897"/>
            <a:ext cx="5298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9.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Perception of safety travelling alone at nighttime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C62AE-705F-F79B-65D6-6E530239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BAB9-FE8B-1A1C-5112-221E1AF0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1BB650-7DA4-FAED-27D2-04A90C7C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CFA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3432F-EB24-7511-27B0-C0AE1097A429}"/>
              </a:ext>
            </a:extLst>
          </p:cNvPr>
          <p:cNvSpPr txBox="1"/>
          <p:nvPr/>
        </p:nvSpPr>
        <p:spPr>
          <a:xfrm>
            <a:off x="770964" y="931863"/>
            <a:ext cx="6096000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2.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Confirmatory factor analysis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9430CD-E414-FA2A-0D69-4544D7DEA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09240"/>
              </p:ext>
            </p:extLst>
          </p:nvPr>
        </p:nvGraphicFramePr>
        <p:xfrm>
          <a:off x="2014587" y="1240990"/>
          <a:ext cx="8162825" cy="5251885"/>
        </p:xfrm>
        <a:graphic>
          <a:graphicData uri="http://schemas.openxmlformats.org/drawingml/2006/table">
            <a:tbl>
              <a:tblPr firstRow="1" firstCol="1" bandRow="1"/>
              <a:tblGrid>
                <a:gridCol w="1578050">
                  <a:extLst>
                    <a:ext uri="{9D8B030D-6E8A-4147-A177-3AD203B41FA5}">
                      <a16:colId xmlns:a16="http://schemas.microsoft.com/office/drawing/2014/main" val="1920983463"/>
                    </a:ext>
                  </a:extLst>
                </a:gridCol>
                <a:gridCol w="2167305">
                  <a:extLst>
                    <a:ext uri="{9D8B030D-6E8A-4147-A177-3AD203B41FA5}">
                      <a16:colId xmlns:a16="http://schemas.microsoft.com/office/drawing/2014/main" val="2279462658"/>
                    </a:ext>
                  </a:extLst>
                </a:gridCol>
                <a:gridCol w="1498782">
                  <a:extLst>
                    <a:ext uri="{9D8B030D-6E8A-4147-A177-3AD203B41FA5}">
                      <a16:colId xmlns:a16="http://schemas.microsoft.com/office/drawing/2014/main" val="2096386239"/>
                    </a:ext>
                  </a:extLst>
                </a:gridCol>
                <a:gridCol w="916523">
                  <a:extLst>
                    <a:ext uri="{9D8B030D-6E8A-4147-A177-3AD203B41FA5}">
                      <a16:colId xmlns:a16="http://schemas.microsoft.com/office/drawing/2014/main" val="1212534016"/>
                    </a:ext>
                  </a:extLst>
                </a:gridCol>
                <a:gridCol w="485217">
                  <a:extLst>
                    <a:ext uri="{9D8B030D-6E8A-4147-A177-3AD203B41FA5}">
                      <a16:colId xmlns:a16="http://schemas.microsoft.com/office/drawing/2014/main" val="1830821131"/>
                    </a:ext>
                  </a:extLst>
                </a:gridCol>
                <a:gridCol w="744000">
                  <a:extLst>
                    <a:ext uri="{9D8B030D-6E8A-4147-A177-3AD203B41FA5}">
                      <a16:colId xmlns:a16="http://schemas.microsoft.com/office/drawing/2014/main" val="1749933840"/>
                    </a:ext>
                  </a:extLst>
                </a:gridCol>
                <a:gridCol w="772948">
                  <a:extLst>
                    <a:ext uri="{9D8B030D-6E8A-4147-A177-3AD203B41FA5}">
                      <a16:colId xmlns:a16="http://schemas.microsoft.com/office/drawing/2014/main" val="246665798"/>
                    </a:ext>
                  </a:extLst>
                </a:gridCol>
              </a:tblGrid>
              <a:tr h="1297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54978" marR="549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54978" marR="549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978" marR="549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453126"/>
                  </a:ext>
                </a:extLst>
              </a:tr>
              <a:tr h="2168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Loadings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Loadings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676979"/>
                  </a:ext>
                </a:extLst>
              </a:tr>
              <a:tr h="129793"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Police patrolling van 24*7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  <a:endParaRPr lang="en-IN" sz="900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0.426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0.83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0.561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0.85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85480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Signalized zebra crossing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0.601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0.658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80474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CCTV cameras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0.573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0.649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38738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Well-lit streets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0.593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0.656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59363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Crowd (non-empty streets)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0.642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0.668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307769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Clear footpath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0.671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0.696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70553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High-speed vehicular traffic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0.703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0.678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1197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Barrier from traffic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0.678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0.707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873407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Clear line of sight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0.697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0.716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9124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Navigation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0.854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0.75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0.831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029342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UPI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0.872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0.865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024512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Online shopping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0.913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0.907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9341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Ticket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0.912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0.900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95372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Cab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0.897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0.891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78126"/>
                  </a:ext>
                </a:extLst>
              </a:tr>
              <a:tr h="129793">
                <a:tc rowSpan="1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Shared services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  <a:endParaRPr lang="en-IN" sz="900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0.643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0.580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0.77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60116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GPS tracking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0.579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79117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Single services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0.698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0.687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495635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Driver details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0.648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0.621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3931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Cleanliness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0.695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0.731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189017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 driver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0.477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0.547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9983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Traffic police booth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0.574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0.669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62274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Navigation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0.826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0.77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0.840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0.78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56800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UPI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0.816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0.830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7363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Online shopping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0.902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0.909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92438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Ticket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0.896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70651"/>
                  </a:ext>
                </a:extLst>
              </a:tr>
              <a:tr h="1347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Cab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0.873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0.887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69604"/>
                  </a:ext>
                </a:extLst>
              </a:tr>
              <a:tr h="129793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Secure parking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  <a:endParaRPr lang="en-IN" sz="900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0.579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0.70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0.565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784372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Crowd (non-empty streets)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0.634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0.573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64291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Police patrolling van 24*7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0.702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0.794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76804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Good road condition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0.673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0.643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26999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Well-lit streets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0.670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93737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Navigation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0.746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0.77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0.853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0.81 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223079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UPI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0.770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0.813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85029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Online shopping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0.842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35722"/>
                  </a:ext>
                </a:extLst>
              </a:tr>
              <a:tr h="12979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Ticket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0.795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0.819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04331"/>
                  </a:ext>
                </a:extLst>
              </a:tr>
              <a:tr h="1347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Cab booking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0.846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9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0.863</a:t>
                      </a:r>
                    </a:p>
                  </a:txBody>
                  <a:tcPr marL="54978" marR="549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1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7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33485-6263-CB79-81EB-476DB2A8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D8A8B-74AE-F57F-F9F6-46A3C1AD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167183-87EF-76AE-8549-F2F06B7B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365125"/>
            <a:ext cx="678942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– 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F42E0-0168-E104-D638-B4E54F89AEB5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3432FA-1459-435A-0CFF-CB4DFA67D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51283"/>
              </p:ext>
            </p:extLst>
          </p:nvPr>
        </p:nvGraphicFramePr>
        <p:xfrm>
          <a:off x="838200" y="1245154"/>
          <a:ext cx="10248182" cy="4996866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E7E5-5922-A7C7-9B2E-B1006C43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F361A-E326-8C7C-925F-54D631B1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CAF4DA-088A-7190-4596-BD5D2DB1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5612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3A0E1-98FD-68D3-A5DD-EC6715C3A261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77E33-1CF3-8AB7-AB90-C4A5DFCEB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74868"/>
              </p:ext>
            </p:extLst>
          </p:nvPr>
        </p:nvGraphicFramePr>
        <p:xfrm>
          <a:off x="857250" y="1254679"/>
          <a:ext cx="10020813" cy="5438454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646276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74152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0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91BD7-A2DA-39C7-0713-61D3E1C9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203EB-1F45-351D-C5BF-DA207798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CC1ED-3D76-F061-C56A-2912DC67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2658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23FE5-EEF7-36C3-C392-1775B6B27D6E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8EC9A8-35CA-CBA0-9649-25647CC7E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41784"/>
              </p:ext>
            </p:extLst>
          </p:nvPr>
        </p:nvGraphicFramePr>
        <p:xfrm>
          <a:off x="838200" y="1245154"/>
          <a:ext cx="10563965" cy="5727642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26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33BF5-2684-C299-8E5A-27C78CA3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D4DAC-B84D-BC77-146E-A0762B16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72F0F8-BC9B-4E24-0D3C-F4F77D9E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514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5858B-4A65-D7BC-EF79-4757E946BCD9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66C9D5-9844-8861-BF6D-28E3FCDE9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598378"/>
              </p:ext>
            </p:extLst>
          </p:nvPr>
        </p:nvGraphicFramePr>
        <p:xfrm>
          <a:off x="838200" y="1245154"/>
          <a:ext cx="10563965" cy="5811276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123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40CD-67BA-41EA-5CD9-CE6A08C16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141E-714E-76AC-688D-F91C18AA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F18BF8-27F4-B9BE-822D-8E9AF50C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9610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06D09-BAA8-9E87-3008-08E7C3846EE7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DE6174-6207-4004-1C78-A4FE347B6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07608"/>
              </p:ext>
            </p:extLst>
          </p:nvPr>
        </p:nvGraphicFramePr>
        <p:xfrm>
          <a:off x="838200" y="1245154"/>
          <a:ext cx="10563965" cy="5438454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133860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71140">
                  <a:extLst>
                    <a:ext uri="{9D8B030D-6E8A-4147-A177-3AD203B41FA5}">
                      <a16:colId xmlns:a16="http://schemas.microsoft.com/office/drawing/2014/main" val="252788119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76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3C81A-3C64-668D-F2F8-AE2A7A91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E0AD-A5C4-F8A0-BBB2-F84A7390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17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4918ED-20DE-FE91-91EE-71AD550C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608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CFD20-F964-3CA7-F80A-E422971B880C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CD3886-1514-1A71-572E-4BC856AEF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80904"/>
              </p:ext>
            </p:extLst>
          </p:nvPr>
        </p:nvGraphicFramePr>
        <p:xfrm>
          <a:off x="838200" y="1245154"/>
          <a:ext cx="10563965" cy="5347014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59454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1045546">
                  <a:extLst>
                    <a:ext uri="{9D8B030D-6E8A-4147-A177-3AD203B41FA5}">
                      <a16:colId xmlns:a16="http://schemas.microsoft.com/office/drawing/2014/main" val="252788119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0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300A-9F1F-49A3-1657-BF0934361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A2347-3FBB-84B0-527A-5274BC46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A2EFC8-A0B9-099D-74C1-A1D3E7FD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4850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- </a:t>
            </a:r>
            <a:r>
              <a:rPr lang="en-IN" sz="3600" dirty="0">
                <a:solidFill>
                  <a:srgbClr val="002060"/>
                </a:solidFill>
              </a:rPr>
              <a:t>Ordered Probit Models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15A6C-C36C-2CD9-9070-BAD2A80F70C4}"/>
              </a:ext>
            </a:extLst>
          </p:cNvPr>
          <p:cNvSpPr txBox="1"/>
          <p:nvPr/>
        </p:nvSpPr>
        <p:spPr>
          <a:xfrm>
            <a:off x="770964" y="931863"/>
            <a:ext cx="7958968" cy="31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3.</a:t>
            </a:r>
            <a:r>
              <a:rPr lang="en-IN" sz="1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Model estimation results</a:t>
            </a:r>
            <a:endParaRPr lang="en-GB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654D6C-24F1-D131-5E8F-2C03FF46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52325"/>
              </p:ext>
            </p:extLst>
          </p:nvPr>
        </p:nvGraphicFramePr>
        <p:xfrm>
          <a:off x="838200" y="1245154"/>
          <a:ext cx="10563965" cy="5388270"/>
        </p:xfrm>
        <a:graphic>
          <a:graphicData uri="http://schemas.openxmlformats.org/drawingml/2006/table">
            <a:tbl>
              <a:tblPr firstRow="1" firstCol="1" bandRow="1"/>
              <a:tblGrid>
                <a:gridCol w="2264397">
                  <a:extLst>
                    <a:ext uri="{9D8B030D-6E8A-4147-A177-3AD203B41FA5}">
                      <a16:colId xmlns:a16="http://schemas.microsoft.com/office/drawing/2014/main" val="3503499120"/>
                    </a:ext>
                  </a:extLst>
                </a:gridCol>
                <a:gridCol w="2264397">
                  <a:extLst>
                    <a:ext uri="{9D8B030D-6E8A-4147-A177-3AD203B41FA5}">
                      <a16:colId xmlns:a16="http://schemas.microsoft.com/office/drawing/2014/main" val="495969269"/>
                    </a:ext>
                  </a:extLst>
                </a:gridCol>
                <a:gridCol w="995618">
                  <a:extLst>
                    <a:ext uri="{9D8B030D-6E8A-4147-A177-3AD203B41FA5}">
                      <a16:colId xmlns:a16="http://schemas.microsoft.com/office/drawing/2014/main" val="3074689655"/>
                    </a:ext>
                  </a:extLst>
                </a:gridCol>
                <a:gridCol w="1105000">
                  <a:extLst>
                    <a:ext uri="{9D8B030D-6E8A-4147-A177-3AD203B41FA5}">
                      <a16:colId xmlns:a16="http://schemas.microsoft.com/office/drawing/2014/main" val="2905047880"/>
                    </a:ext>
                  </a:extLst>
                </a:gridCol>
                <a:gridCol w="951346">
                  <a:extLst>
                    <a:ext uri="{9D8B030D-6E8A-4147-A177-3AD203B41FA5}">
                      <a16:colId xmlns:a16="http://schemas.microsoft.com/office/drawing/2014/main" val="4091013905"/>
                    </a:ext>
                  </a:extLst>
                </a:gridCol>
                <a:gridCol w="935336">
                  <a:extLst>
                    <a:ext uri="{9D8B030D-6E8A-4147-A177-3AD203B41FA5}">
                      <a16:colId xmlns:a16="http://schemas.microsoft.com/office/drawing/2014/main" val="3921557672"/>
                    </a:ext>
                  </a:extLst>
                </a:gridCol>
                <a:gridCol w="133860">
                  <a:extLst>
                    <a:ext uri="{9D8B030D-6E8A-4147-A177-3AD203B41FA5}">
                      <a16:colId xmlns:a16="http://schemas.microsoft.com/office/drawing/2014/main" val="3155734416"/>
                    </a:ext>
                  </a:extLst>
                </a:gridCol>
                <a:gridCol w="971140">
                  <a:extLst>
                    <a:ext uri="{9D8B030D-6E8A-4147-A177-3AD203B41FA5}">
                      <a16:colId xmlns:a16="http://schemas.microsoft.com/office/drawing/2014/main" val="2527881196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4179337662"/>
                    </a:ext>
                  </a:extLst>
                </a:gridCol>
              </a:tblGrid>
              <a:tr h="65312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First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Last mile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393986"/>
                  </a:ext>
                </a:extLst>
              </a:tr>
              <a:tr h="653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15113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Coefficients</a:t>
                      </a:r>
                    </a:p>
                  </a:txBody>
                  <a:tcPr marL="34054" marR="340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73432"/>
                  </a:ext>
                </a:extLst>
              </a:tr>
              <a:tr h="1340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NMT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Paratransit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73354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4434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-0.346***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59960"/>
                  </a:ext>
                </a:extLst>
              </a:tr>
              <a:tr h="129726">
                <a:tc rowSpan="3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Older (Over 45 years old)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3552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to 24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-0.102*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8404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to 44 years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-0.255***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781911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greater than 10 lakhs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36213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2.5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-0.551***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-0.711***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1505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 to 5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-0.227**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-0.315***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879586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to10 lakhs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-0.187**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-0.603**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90187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Highest education level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education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676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Higher education   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-0.116**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-0.236*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-0.129**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978240"/>
                  </a:ext>
                </a:extLst>
              </a:tr>
              <a:tr h="89186">
                <a:tc rowSpan="3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Unemployed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957497"/>
                  </a:ext>
                </a:extLst>
              </a:tr>
              <a:tr h="891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13448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Employed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-0.219***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576776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week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5807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week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4605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0.205**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733801"/>
                  </a:ext>
                </a:extLst>
              </a:tr>
              <a:tr h="12972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 frequency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Less than 4 times a month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1494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4 times a month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0.099*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62572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Time of the day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Early morning (6-8 AM) Reference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65791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Morning (8-12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-0.194*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64604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Afternoon (12-4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0.195**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0.376**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9749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Evening (4-8 PM)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-0.147*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00467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Origin type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Work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99680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Home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841264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Access time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-0.006**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25547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Egress time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-0.007***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20569"/>
                  </a:ext>
                </a:extLst>
              </a:tr>
              <a:tr h="89186">
                <a:tc row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If observed crime while travelling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 (Reference)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7797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-0.356*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-0.433*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-0.308***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8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70505"/>
                  </a:ext>
                </a:extLst>
              </a:tr>
              <a:tr h="129726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Perception of safety while travelling alone at night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0.137***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0.123***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85808"/>
                  </a:ext>
                </a:extLst>
              </a:tr>
              <a:tr h="170982">
                <a:tc row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Latent variables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Satisfaction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1.27***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1.64***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1.32***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0.793***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5309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Tech savviness 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0.08*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0.178***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113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40694"/>
                  </a:ext>
                </a:extLst>
              </a:tr>
              <a:tr h="129726">
                <a:tc rowSpan="4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Threshold parameters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-3.54***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-4.55*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-4.43***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-3.97***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07458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-2.41***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-2.88***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-2.28***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-3.56***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-2.62***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314262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-0.995***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-1.59***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-2.1***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-0.979***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-2.67***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-1.73***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032224"/>
                  </a:ext>
                </a:extLst>
              </a:tr>
              <a:tr h="1297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lang="en-IN" sz="800" baseline="-25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0.869***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0.63***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1.48***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-1.29***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0.763**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576073"/>
                  </a:ext>
                </a:extLst>
              </a:tr>
              <a:tr h="65312">
                <a:tc gridSpan="2">
                  <a:txBody>
                    <a:bodyPr/>
                    <a:lstStyle/>
                    <a:p>
                      <a:pPr indent="15113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McFadden pseudo-R-square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5113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IN" sz="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34054" marR="3405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6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6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6301-068A-D63D-AEEF-3DBE818E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97E81C-C6B2-DA37-3628-378A5AF0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Conclusions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730FE-E139-90B6-28BF-F7983330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3D7519-EAA9-501E-982F-3D606F4B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135349"/>
            <a:ext cx="10515600" cy="487726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Females</a:t>
            </a:r>
            <a:r>
              <a:rPr lang="en-US" sz="2400" dirty="0"/>
              <a:t> perceive the first and last mile as </a:t>
            </a:r>
            <a:r>
              <a:rPr lang="en-US" sz="2400" dirty="0">
                <a:solidFill>
                  <a:srgbClr val="FF0000"/>
                </a:solidFill>
              </a:rPr>
              <a:t>less safe than males</a:t>
            </a:r>
            <a:r>
              <a:rPr lang="en-US" sz="2400" dirty="0"/>
              <a:t>, highlighting the existence of gender inequality that can affect the mobility of female </a:t>
            </a:r>
            <a:r>
              <a:rPr lang="en-US" sz="2400" dirty="0" err="1"/>
              <a:t>travellers</a:t>
            </a:r>
            <a:r>
              <a:rPr lang="en-US" sz="2400" dirty="0"/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Notable temporal pattern in safety and security perception across FLM segments, with </a:t>
            </a:r>
            <a:r>
              <a:rPr lang="en-US" sz="2400" dirty="0">
                <a:solidFill>
                  <a:srgbClr val="FF0000"/>
                </a:solidFill>
              </a:rPr>
              <a:t>peak-hour travel associated with lower safety</a:t>
            </a:r>
            <a:r>
              <a:rPr lang="en-US" sz="2400" dirty="0"/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 Respondents with a </a:t>
            </a:r>
            <a:r>
              <a:rPr lang="en-US" sz="2400" dirty="0">
                <a:solidFill>
                  <a:srgbClr val="FF0000"/>
                </a:solidFill>
              </a:rPr>
              <a:t>prior experience of criminal activity </a:t>
            </a:r>
            <a:r>
              <a:rPr lang="en-US" sz="2400" dirty="0"/>
              <a:t>are found to have a </a:t>
            </a:r>
            <a:r>
              <a:rPr lang="en-US" sz="2400" dirty="0">
                <a:solidFill>
                  <a:srgbClr val="FF0000"/>
                </a:solidFill>
              </a:rPr>
              <a:t>negative perception of safety</a:t>
            </a:r>
            <a:r>
              <a:rPr lang="en-US" sz="2400" dirty="0"/>
              <a:t>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As the satisfaction with the safety and security facilities, built environment factors, and service-related factors increases for a particular mode, more likely commuters feel safe during FLM travel.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 Respondents who are </a:t>
            </a:r>
            <a:r>
              <a:rPr lang="en-US" sz="2400" dirty="0">
                <a:solidFill>
                  <a:srgbClr val="FF0000"/>
                </a:solidFill>
              </a:rPr>
              <a:t>technologically proficient </a:t>
            </a:r>
            <a:r>
              <a:rPr lang="en-US" sz="2400" dirty="0"/>
              <a:t>are more likely to </a:t>
            </a:r>
            <a:r>
              <a:rPr lang="en-US" sz="2400" dirty="0">
                <a:solidFill>
                  <a:srgbClr val="FF0000"/>
                </a:solidFill>
              </a:rPr>
              <a:t>feel safe in paratransit services </a:t>
            </a:r>
            <a:r>
              <a:rPr lang="en-US" sz="2400" dirty="0"/>
              <a:t>like ride-hailing autos and two-wheelers during first and last mile travel.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85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D3A0E-A34C-67D4-5639-4FD832DBE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6C4D1B-14BF-424B-9729-C30A70A8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16" y="317260"/>
            <a:ext cx="10515600" cy="565950"/>
          </a:xfrm>
        </p:spPr>
        <p:txBody>
          <a:bodyPr>
            <a:noAutofit/>
          </a:bodyPr>
          <a:lstStyle/>
          <a:p>
            <a:r>
              <a:rPr lang="en-US" sz="3600" dirty="0"/>
              <a:t>Introduction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87CC71-123A-AC3C-019E-CD18822A569C}"/>
              </a:ext>
            </a:extLst>
          </p:cNvPr>
          <p:cNvSpPr/>
          <p:nvPr/>
        </p:nvSpPr>
        <p:spPr>
          <a:xfrm>
            <a:off x="620396" y="1316046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First and last mile (FLM) is a crucial segment to improve accessibility for transit users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7062C4-A501-BC1A-8F09-17F9BC99D562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788396" y="2072046"/>
            <a:ext cx="71836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9AA699-DD0A-1F44-E331-9F742EEAECB8}"/>
              </a:ext>
            </a:extLst>
          </p:cNvPr>
          <p:cNvSpPr/>
          <p:nvPr/>
        </p:nvSpPr>
        <p:spPr>
          <a:xfrm>
            <a:off x="4506758" y="1316046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Despite high-quality main-mile services, FLM sections can deter transit ridership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231BBE-0101-B4B3-09E7-363811B8B1CA}"/>
              </a:ext>
            </a:extLst>
          </p:cNvPr>
          <p:cNvSpPr/>
          <p:nvPr/>
        </p:nvSpPr>
        <p:spPr>
          <a:xfrm>
            <a:off x="8393121" y="3767228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Probable shift to private vehicles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C91A67-CC25-66AC-4B29-BD50E780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535" y="6363823"/>
            <a:ext cx="497447" cy="365125"/>
          </a:xfrm>
        </p:spPr>
        <p:txBody>
          <a:bodyPr/>
          <a:lstStyle/>
          <a:p>
            <a:fld id="{165B8DC6-466B-4355-9EC7-8521FC116CF0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CD1096-0522-973E-A73B-8B7239C694AE}"/>
              </a:ext>
            </a:extLst>
          </p:cNvPr>
          <p:cNvSpPr/>
          <p:nvPr/>
        </p:nvSpPr>
        <p:spPr>
          <a:xfrm>
            <a:off x="8393121" y="1316046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Safety and security concerns during FLM travel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5663FD-7AEF-57BD-11AD-7CC4CC6FEBD7}"/>
              </a:ext>
            </a:extLst>
          </p:cNvPr>
          <p:cNvSpPr/>
          <p:nvPr/>
        </p:nvSpPr>
        <p:spPr>
          <a:xfrm>
            <a:off x="4465417" y="3772799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Transportation negative externalities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(congestion, pollution)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B7B1FB-458A-D21D-5642-0862AA7D4D78}"/>
              </a:ext>
            </a:extLst>
          </p:cNvPr>
          <p:cNvSpPr/>
          <p:nvPr/>
        </p:nvSpPr>
        <p:spPr>
          <a:xfrm>
            <a:off x="537713" y="3767228"/>
            <a:ext cx="3168000" cy="15120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Essential to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analyse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commuters’ safety perception during FLM travel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5921F5-6B9E-FD60-9643-FEB7601743F0}"/>
              </a:ext>
            </a:extLst>
          </p:cNvPr>
          <p:cNvCxnSpPr>
            <a:cxnSpLocks/>
          </p:cNvCxnSpPr>
          <p:nvPr/>
        </p:nvCxnSpPr>
        <p:spPr>
          <a:xfrm>
            <a:off x="7674759" y="2045004"/>
            <a:ext cx="71836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1DDFDE-D85E-656A-3CCB-9758D172B58B}"/>
              </a:ext>
            </a:extLst>
          </p:cNvPr>
          <p:cNvCxnSpPr>
            <a:cxnSpLocks/>
            <a:stCxn id="10" idx="1"/>
            <a:endCxn id="14" idx="3"/>
          </p:cNvCxnSpPr>
          <p:nvPr/>
        </p:nvCxnSpPr>
        <p:spPr>
          <a:xfrm flipH="1">
            <a:off x="7633417" y="4523228"/>
            <a:ext cx="759704" cy="55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04C236-A460-7D32-FC29-C1F16DFFF414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3705713" y="4523228"/>
            <a:ext cx="759704" cy="557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94B691-1CBE-B046-D183-39083A592163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>
            <a:off x="9977121" y="2828046"/>
            <a:ext cx="0" cy="93918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2CCED-3CDB-AE1C-77D4-48ADE22BD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5F2EE3-7AD6-3121-DBF8-4CD4A499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Policy Implications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EFF30-FA88-1B8B-C351-7C1CFBA0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11" y="1029213"/>
            <a:ext cx="10515600" cy="4897134"/>
          </a:xfrm>
        </p:spPr>
        <p:txBody>
          <a:bodyPr>
            <a:normAutofit/>
          </a:bodyPr>
          <a:lstStyle/>
          <a:p>
            <a:pPr algn="just">
              <a:lnSpc>
                <a:spcPct val="250000"/>
              </a:lnSpc>
            </a:pPr>
            <a:r>
              <a:rPr lang="en-US" sz="2400" dirty="0"/>
              <a:t>Formation of gender sensitive policies</a:t>
            </a:r>
          </a:p>
          <a:p>
            <a:pPr algn="just">
              <a:lnSpc>
                <a:spcPct val="250000"/>
              </a:lnSpc>
            </a:pPr>
            <a:r>
              <a:rPr lang="en-US" sz="2400" dirty="0"/>
              <a:t>Dedicated transit safety cell</a:t>
            </a:r>
          </a:p>
          <a:p>
            <a:pPr algn="just">
              <a:lnSpc>
                <a:spcPct val="250000"/>
              </a:lnSpc>
            </a:pPr>
            <a:r>
              <a:rPr lang="en-US" sz="2400" dirty="0"/>
              <a:t> Infrastructure-related policies</a:t>
            </a:r>
          </a:p>
          <a:p>
            <a:pPr algn="just">
              <a:lnSpc>
                <a:spcPct val="250000"/>
              </a:lnSpc>
            </a:pPr>
            <a:r>
              <a:rPr lang="en-IN" sz="2400" dirty="0"/>
              <a:t>Promoting collaborations with private mobility providers</a:t>
            </a:r>
            <a:endParaRPr lang="en-IN" sz="2400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E362B-9CE7-A785-B6E8-A3438E8A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8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ABD9539-1A1C-4D56-A174-412AA596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587" y="2642499"/>
            <a:ext cx="4064485" cy="565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IN" sz="6000" dirty="0">
                <a:ln w="0"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93A612-956F-4B5F-B0E0-A9F64E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65B8DC6-466B-4355-9EC7-8521FC116CF0}" type="slidenum">
              <a:rPr lang="en-IN" smtClean="0"/>
              <a:pPr algn="ctr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42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92965-8FD8-E33E-DC43-B571841D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20D618-5F89-AA42-129D-35323A91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en-IN" dirty="0"/>
          </a:p>
        </p:txBody>
      </p:sp>
      <p:pic>
        <p:nvPicPr>
          <p:cNvPr id="14" name="Picture 13" descr="A diagram of a train&#10;&#10;AI-generated content may be incorrect.">
            <a:extLst>
              <a:ext uri="{FF2B5EF4-FFF2-40B4-BE49-F238E27FC236}">
                <a16:creationId xmlns:a16="http://schemas.microsoft.com/office/drawing/2014/main" id="{4CB7B358-9B2C-3CD8-307D-BE4AA23B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4575" r="3612" b="33125"/>
          <a:stretch>
            <a:fillRect/>
          </a:stretch>
        </p:blipFill>
        <p:spPr bwMode="auto">
          <a:xfrm>
            <a:off x="1068195" y="1365737"/>
            <a:ext cx="9604160" cy="3212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FAE752-BE64-C29A-7C2C-41D13F5C6BC7}"/>
              </a:ext>
            </a:extLst>
          </p:cNvPr>
          <p:cNvSpPr txBox="1"/>
          <p:nvPr/>
        </p:nvSpPr>
        <p:spPr>
          <a:xfrm>
            <a:off x="3088257" y="4813807"/>
            <a:ext cx="4873924" cy="3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1. First and last mile diagram</a:t>
            </a:r>
          </a:p>
        </p:txBody>
      </p:sp>
    </p:spTree>
    <p:extLst>
      <p:ext uri="{BB962C8B-B14F-4D97-AF65-F5344CB8AC3E}">
        <p14:creationId xmlns:p14="http://schemas.microsoft.com/office/powerpoint/2010/main" val="35828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66F8-2B40-48FB-A411-FA326265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Objectives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6A78-F168-4B06-86BC-9BB107D0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FF3790-8B1A-44CA-8336-91AF32792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IN" dirty="0"/>
              <a:t>To identify the factors influencing </a:t>
            </a:r>
            <a:r>
              <a:rPr lang="en-US" dirty="0"/>
              <a:t>the safety perception of transit commuters during the </a:t>
            </a:r>
            <a:r>
              <a:rPr lang="en-IN" dirty="0"/>
              <a:t>first and last mile travel.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IN" dirty="0"/>
              <a:t>To investigate the role of psychological attributes on the safety perception of commuters.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IN" dirty="0"/>
              <a:t>To determine how the safety perception varies with first and last mile travel.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5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6D6E-C84D-E28C-AAE3-F4ACEF657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D73D-2A54-3356-50FC-15FF0CCA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Methodology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A3E00-95B2-556E-B04D-4B4A4E6D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C5B17-D8A8-D7D1-F14F-069BD72D9E68}"/>
              </a:ext>
            </a:extLst>
          </p:cNvPr>
          <p:cNvSpPr txBox="1"/>
          <p:nvPr/>
        </p:nvSpPr>
        <p:spPr>
          <a:xfrm>
            <a:off x="3161013" y="6319798"/>
            <a:ext cx="52756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2. Methodological framework</a:t>
            </a:r>
            <a:endParaRPr lang="en-GB" sz="105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9C6DC-A35A-A993-A97B-E8550136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124010"/>
            <a:ext cx="7067550" cy="50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89E1-38BC-B05F-B4F3-D5F1FECC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E65B-428A-D620-D03E-16FD5E6E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Data Collection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1DE49-B1E9-81CC-B6C2-DCBBBDE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3C7CD2-F3F9-C28A-2A8E-535D40F8CDD7}"/>
              </a:ext>
            </a:extLst>
          </p:cNvPr>
          <p:cNvSpPr/>
          <p:nvPr/>
        </p:nvSpPr>
        <p:spPr>
          <a:xfrm>
            <a:off x="7512115" y="2270301"/>
            <a:ext cx="437508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Sample size, n = 4514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Simple random sampling technique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Data collected at seven metro stations of Hyderabad.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A7D43-A088-8625-2483-28233F81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09" y="1697375"/>
            <a:ext cx="6627869" cy="39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14AEB-BEBF-5B8A-478B-373586EA0493}"/>
              </a:ext>
            </a:extLst>
          </p:cNvPr>
          <p:cNvSpPr txBox="1"/>
          <p:nvPr/>
        </p:nvSpPr>
        <p:spPr>
          <a:xfrm>
            <a:off x="1530621" y="5657375"/>
            <a:ext cx="52756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i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3. Study area (Hyderabad)</a:t>
            </a:r>
            <a:endParaRPr lang="en-GB" sz="105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3269-135C-18E0-5DB9-C988D1BF4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E8667-B8D9-F8B7-E864-87321C94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description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BD334-DA95-DEAB-D454-F6EDF20A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0D570-1A1D-C3ED-C055-0CA3477225AB}"/>
              </a:ext>
            </a:extLst>
          </p:cNvPr>
          <p:cNvSpPr txBox="1"/>
          <p:nvPr/>
        </p:nvSpPr>
        <p:spPr>
          <a:xfrm>
            <a:off x="838200" y="931076"/>
            <a:ext cx="37165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Cambria" panose="02040503050406030204" pitchFamily="18" charset="0"/>
                <a:ea typeface="Cambria" panose="02040503050406030204" pitchFamily="18" charset="0"/>
              </a:rPr>
              <a:t>Table 1</a:t>
            </a:r>
            <a:r>
              <a:rPr lang="en-GB" sz="1200" dirty="0">
                <a:latin typeface="Cambria" panose="02040503050406030204" pitchFamily="18" charset="0"/>
                <a:ea typeface="Cambria" panose="02040503050406030204" pitchFamily="18" charset="0"/>
              </a:rPr>
              <a:t>. Sample Characteristics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33430-3F4E-1A09-D33C-70D2BEBC062C}"/>
              </a:ext>
            </a:extLst>
          </p:cNvPr>
          <p:cNvSpPr txBox="1"/>
          <p:nvPr/>
        </p:nvSpPr>
        <p:spPr>
          <a:xfrm>
            <a:off x="7497118" y="1578154"/>
            <a:ext cx="373828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The majority of respondents were males.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Most of the respondents (49%) were aged between 25 and 44 years.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majority of respondents (38%) had an annual income of less than 2.5 lakhs and held a graduate degree.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46DF32-5722-138B-211D-BEFEDF651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59439"/>
              </p:ext>
            </p:extLst>
          </p:nvPr>
        </p:nvGraphicFramePr>
        <p:xfrm>
          <a:off x="775445" y="1165320"/>
          <a:ext cx="6453491" cy="5172456"/>
        </p:xfrm>
        <a:graphic>
          <a:graphicData uri="http://schemas.openxmlformats.org/drawingml/2006/table">
            <a:tbl>
              <a:tblPr firstRow="1" firstCol="1" bandRow="1"/>
              <a:tblGrid>
                <a:gridCol w="2288923">
                  <a:extLst>
                    <a:ext uri="{9D8B030D-6E8A-4147-A177-3AD203B41FA5}">
                      <a16:colId xmlns:a16="http://schemas.microsoft.com/office/drawing/2014/main" val="3374506678"/>
                    </a:ext>
                  </a:extLst>
                </a:gridCol>
                <a:gridCol w="2575038">
                  <a:extLst>
                    <a:ext uri="{9D8B030D-6E8A-4147-A177-3AD203B41FA5}">
                      <a16:colId xmlns:a16="http://schemas.microsoft.com/office/drawing/2014/main" val="3794302528"/>
                    </a:ext>
                  </a:extLst>
                </a:gridCol>
                <a:gridCol w="1589530">
                  <a:extLst>
                    <a:ext uri="{9D8B030D-6E8A-4147-A177-3AD203B41FA5}">
                      <a16:colId xmlns:a16="http://schemas.microsoft.com/office/drawing/2014/main" val="3443946164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Levels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Percentage (%)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792740"/>
                  </a:ext>
                </a:extLst>
              </a:tr>
              <a:tr h="140366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Male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75147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Female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349821"/>
                  </a:ext>
                </a:extLst>
              </a:tr>
              <a:tr h="140366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 (years)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15-24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932256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25-44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471619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45-59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411558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&gt;60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027286"/>
                  </a:ext>
                </a:extLst>
              </a:tr>
              <a:tr h="140366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Income (lakhs* per annum)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0-2.5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70258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2.5-5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74393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5-10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75853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&gt;10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24347"/>
                  </a:ext>
                </a:extLst>
              </a:tr>
              <a:tr h="140366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Self-employed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76885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Government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845527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309234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Student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323207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516481"/>
                  </a:ext>
                </a:extLst>
              </a:tr>
              <a:tr h="140366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Grade 10 or below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082591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Intermediate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40570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Graduate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17411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Postgraduate and above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626624"/>
                  </a:ext>
                </a:extLst>
              </a:tr>
              <a:tr h="140366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Commuting trips’ frequency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Once a week or less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34879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 – 3 times a week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50463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 – 5 times a week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437149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 – 6 times a week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9633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6 times a week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03009"/>
                  </a:ext>
                </a:extLst>
              </a:tr>
              <a:tr h="140366"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Non-commuting trips’ frequency</a:t>
                      </a:r>
                    </a:p>
                  </a:txBody>
                  <a:tcPr marL="63296" marR="632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Once a month or less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73978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Once in every 3 weeks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571040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Once in every 2 weeks  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529670"/>
                  </a:ext>
                </a:extLst>
              </a:tr>
              <a:tr h="14945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Once in a week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04909"/>
                  </a:ext>
                </a:extLst>
              </a:tr>
              <a:tr h="14036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More than once a week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100" b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296" marR="632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30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0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B237A-3697-452C-970A-95834E03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9E6071-9FB5-49DD-BE0F-E47B2D8B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Data description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41627-BAB2-2B3D-1E1C-FA476C512DFC}"/>
              </a:ext>
            </a:extLst>
          </p:cNvPr>
          <p:cNvSpPr txBox="1"/>
          <p:nvPr/>
        </p:nvSpPr>
        <p:spPr>
          <a:xfrm>
            <a:off x="3240491" y="5283586"/>
            <a:ext cx="5155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Figures 4 and 5.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First and last mile travel modes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4AE60-E67B-FC32-0234-F23C10EB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5" y="1333459"/>
            <a:ext cx="5155516" cy="3548530"/>
          </a:xfrm>
          <a:prstGeom prst="rect">
            <a:avLst/>
          </a:prstGeom>
        </p:spPr>
      </p:pic>
      <p:pic>
        <p:nvPicPr>
          <p:cNvPr id="3" name="Picture 2" descr="A graph of a number of different colored bars&#10;&#10;AI-generated content may be incorrect.">
            <a:extLst>
              <a:ext uri="{FF2B5EF4-FFF2-40B4-BE49-F238E27FC236}">
                <a16:creationId xmlns:a16="http://schemas.microsoft.com/office/drawing/2014/main" id="{6721AC90-0852-32C7-B987-E279F71CF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50" y="1299537"/>
            <a:ext cx="4991450" cy="3945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E56AEC-60C2-2DDC-8CF5-34E11B9568E1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715351" y="3107724"/>
            <a:ext cx="7425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5FB5B-9A03-8313-B059-F5A3C5E84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0A61-41A6-2EA4-6B7C-CE4A65E7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8DC6-466B-4355-9EC7-8521FC116CF0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716B8E-FD5D-4BE4-19F9-F06F5C35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738"/>
          </a:xfrm>
        </p:spPr>
        <p:txBody>
          <a:bodyPr>
            <a:noAutofit/>
          </a:bodyPr>
          <a:lstStyle/>
          <a:p>
            <a:r>
              <a:rPr lang="en-IN" sz="3600" dirty="0">
                <a:solidFill>
                  <a:srgbClr val="002060"/>
                </a:solidFill>
              </a:rPr>
              <a:t>Data description</a:t>
            </a:r>
            <a:endParaRPr lang="en-GB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27E93-647B-0C3A-1303-28D4DF46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4" y="1089977"/>
            <a:ext cx="5423566" cy="4149722"/>
          </a:xfrm>
          <a:prstGeom prst="rect">
            <a:avLst/>
          </a:prstGeom>
        </p:spPr>
      </p:pic>
      <p:pic>
        <p:nvPicPr>
          <p:cNvPr id="8" name="Picture 7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37A30B78-68F3-D4E9-60B2-BF8F5796F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44" y="1144706"/>
            <a:ext cx="5244766" cy="428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D5FFC9-CD2E-57CC-0290-690979E8189F}"/>
              </a:ext>
            </a:extLst>
          </p:cNvPr>
          <p:cNvSpPr txBox="1"/>
          <p:nvPr/>
        </p:nvSpPr>
        <p:spPr>
          <a:xfrm>
            <a:off x="672434" y="5397813"/>
            <a:ext cx="5731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buNone/>
            </a:pPr>
            <a:r>
              <a:rPr lang="en-IN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6. Common trip chain composition for metro users</a:t>
            </a:r>
            <a:endParaRPr lang="en-IN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587D3C-EA3B-7908-CC9C-199E3C61236D}"/>
              </a:ext>
            </a:extLst>
          </p:cNvPr>
          <p:cNvSpPr txBox="1"/>
          <p:nvPr/>
        </p:nvSpPr>
        <p:spPr>
          <a:xfrm>
            <a:off x="6961516" y="5453937"/>
            <a:ext cx="4856671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Figure 7. Modal share at different metro stations</a:t>
            </a:r>
            <a:endParaRPr lang="en-IN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0C98A97CEA914CBEE2CE219B695972" ma:contentTypeVersion="16" ma:contentTypeDescription="Create a new document." ma:contentTypeScope="" ma:versionID="16f2f3639603a9e280e5082747239c84">
  <xsd:schema xmlns:xsd="http://www.w3.org/2001/XMLSchema" xmlns:xs="http://www.w3.org/2001/XMLSchema" xmlns:p="http://schemas.microsoft.com/office/2006/metadata/properties" xmlns:ns3="c2296855-d9c3-4385-a417-ab505a76be62" xmlns:ns4="a6b85c6b-695c-4ead-9fa6-e455aa8ec3c8" targetNamespace="http://schemas.microsoft.com/office/2006/metadata/properties" ma:root="true" ma:fieldsID="19c485ffaae7dbb391649f0a853ead9d" ns3:_="" ns4:_="">
    <xsd:import namespace="c2296855-d9c3-4385-a417-ab505a76be62"/>
    <xsd:import namespace="a6b85c6b-695c-4ead-9fa6-e455aa8ec3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96855-d9c3-4385-a417-ab505a76b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85c6b-695c-4ead-9fa6-e455aa8ec3c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296855-d9c3-4385-a417-ab505a76be62" xsi:nil="true"/>
  </documentManagement>
</p:properties>
</file>

<file path=customXml/itemProps1.xml><?xml version="1.0" encoding="utf-8"?>
<ds:datastoreItem xmlns:ds="http://schemas.openxmlformats.org/officeDocument/2006/customXml" ds:itemID="{3547E4D3-295B-47AB-B447-8E11E4DD7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96855-d9c3-4385-a417-ab505a76be62"/>
    <ds:schemaRef ds:uri="a6b85c6b-695c-4ead-9fa6-e455aa8ec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78FE24-1671-47BC-9188-5F40764264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4CBE5-B033-42E3-A6A4-14AC376C784C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2296855-d9c3-4385-a417-ab505a76be62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a6b85c6b-695c-4ead-9fa6-e455aa8ec3c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59570</TotalTime>
  <Words>4141</Words>
  <Application>Microsoft Office PowerPoint</Application>
  <PresentationFormat>Widescreen</PresentationFormat>
  <Paragraphs>1754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Introduction</vt:lpstr>
      <vt:lpstr>Introduction</vt:lpstr>
      <vt:lpstr>Objectives</vt:lpstr>
      <vt:lpstr>Methodology</vt:lpstr>
      <vt:lpstr>Data Collection</vt:lpstr>
      <vt:lpstr>Data description</vt:lpstr>
      <vt:lpstr>Data description</vt:lpstr>
      <vt:lpstr>Data description</vt:lpstr>
      <vt:lpstr>Data description</vt:lpstr>
      <vt:lpstr>Results - CFA</vt:lpstr>
      <vt:lpstr>Results – Ordered Probit Models</vt:lpstr>
      <vt:lpstr>Results - Ordered Probit Models</vt:lpstr>
      <vt:lpstr>Results - Ordered Probit Models</vt:lpstr>
      <vt:lpstr>Results - Ordered Probit Models</vt:lpstr>
      <vt:lpstr>Results - Ordered Probit Models</vt:lpstr>
      <vt:lpstr>Results - Ordered Probit Models</vt:lpstr>
      <vt:lpstr>Results - Ordered Probit Models</vt:lpstr>
      <vt:lpstr>Conclusions</vt:lpstr>
      <vt:lpstr>Policy Implications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ZABIULLA</dc:creator>
  <cp:lastModifiedBy>dilawaiz ali</cp:lastModifiedBy>
  <cp:revision>666</cp:revision>
  <dcterms:created xsi:type="dcterms:W3CDTF">2022-01-23T13:06:47Z</dcterms:created>
  <dcterms:modified xsi:type="dcterms:W3CDTF">2025-11-02T08:18:33Z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0x0101006A0C98A97CEA914CBEE2CE219B695972</vt:lpwstr>
  </property>
</Properties>
</file>