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3" r:id="rId5"/>
    <p:sldMasterId id="2147483762" r:id="rId6"/>
    <p:sldMasterId id="2147483790" r:id="rId7"/>
  </p:sldMasterIdLst>
  <p:notesMasterIdLst>
    <p:notesMasterId r:id="rId19"/>
  </p:notesMasterIdLst>
  <p:handoutMasterIdLst>
    <p:handoutMasterId r:id="rId20"/>
  </p:handoutMasterIdLst>
  <p:sldIdLst>
    <p:sldId id="258" r:id="rId8"/>
    <p:sldId id="297" r:id="rId9"/>
    <p:sldId id="292" r:id="rId10"/>
    <p:sldId id="287" r:id="rId11"/>
    <p:sldId id="288" r:id="rId12"/>
    <p:sldId id="266" r:id="rId13"/>
    <p:sldId id="289" r:id="rId14"/>
    <p:sldId id="295" r:id="rId15"/>
    <p:sldId id="290" r:id="rId16"/>
    <p:sldId id="277" r:id="rId17"/>
    <p:sldId id="29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95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34" userDrawn="1">
          <p15:clr>
            <a:srgbClr val="A4A3A4"/>
          </p15:clr>
        </p15:guide>
        <p15:guide id="4" pos="6743" userDrawn="1">
          <p15:clr>
            <a:srgbClr val="A4A3A4"/>
          </p15:clr>
        </p15:guide>
        <p15:guide id="5" pos="937" userDrawn="1">
          <p15:clr>
            <a:srgbClr val="A4A3A4"/>
          </p15:clr>
        </p15:guide>
        <p15:guide id="6" orient="horz" userDrawn="1">
          <p15:clr>
            <a:srgbClr val="A4A3A4"/>
          </p15:clr>
        </p15:guide>
        <p15:guide id="7" orient="horz" pos="343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6E9"/>
    <a:srgbClr val="A55A4D"/>
    <a:srgbClr val="E6E0DE"/>
    <a:srgbClr val="FFFFFF"/>
    <a:srgbClr val="E7E7E9"/>
    <a:srgbClr val="0C5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EF7A25-686F-65FE-BC3A-EAB82440303A}" v="50" dt="2025-11-08T02:36:46.632"/>
    <p1510:client id="{3730DED5-18B2-B44D-9F76-0A7E60F490E1}" v="695" dt="2025-11-08T01:58:07.773"/>
    <p1510:client id="{4F97FEF9-5164-B4DE-BD43-C8E5EFF380D0}" v="30" dt="2025-11-08T01:47:52.899"/>
    <p1510:client id="{AA0CD6C6-AC6B-F883-725F-BD6DC93E4FDB}" v="22" dt="2025-11-08T03:57:29.1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–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–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Light Style 2 –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306799F8-075E-4A3A-A7F6-7FBC6576F1A4}" styleName="Themed Style 2 –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FD4443E-F989-4FC4-A0C8-D5A2AF1F390B}" styleName="Dark Style 1 –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>
        <p:guide orient="horz" pos="595"/>
        <p:guide pos="3840"/>
        <p:guide pos="234"/>
        <p:guide pos="6743"/>
        <p:guide pos="937"/>
        <p:guide orient="horz"/>
        <p:guide orient="horz" pos="343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0893A17-1688-0EEB-B4A9-086E023F48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F8B284-58E6-5BB5-EEE9-6B942D0E0BA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AAC702-F4DA-4591-8968-ECBA8BB72632}" type="datetimeFigureOut">
              <a:rPr lang="en-IN" smtClean="0"/>
              <a:t>26-11-2025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6AB2DC-FF4C-3785-67E8-EECF5913C6B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A656B8-D733-A3DE-AC4A-4DF1A98C30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FB27A8-4F17-41DC-9E16-BB757A8A4BA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05121843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E29FC0-18D6-9F43-B5B6-592BB6F5C87A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008175-B33A-8445-A86A-4C34A0D20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43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0F5A588-943B-5F92-AA27-22C25F878D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632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A1990-8F6E-2D11-03A7-BDBC732FB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6A83D-D012-5C2D-AA4A-7B58564EE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5C311E-F139-6543-8575-BE2A1F7184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EB7F08-A5D9-4832-899B-2DB03BCD942E}" type="datetimeFigureOut">
              <a:rPr lang="en-IN" smtClean="0"/>
              <a:t>26-11-2025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CDB1E-4143-3936-3DC6-5E3073BC7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5FC9A-131A-3D6F-FEAB-EABDDCB2E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F5D1E-02CF-4039-B07C-4286EC97F6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85781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C8882D-28B5-FCED-BDEB-0AFAB733FC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B2943C-3BB7-F7E7-F6F0-4B101D06EA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45309B-BA65-9FA5-054C-B5DEDA481C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EB7F08-A5D9-4832-899B-2DB03BCD942E}" type="datetimeFigureOut">
              <a:rPr lang="en-IN" smtClean="0"/>
              <a:t>26-11-2025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BCC668-6099-FBF8-F4F7-F752E9D6F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8DD2AE-9FA1-D500-B2E6-0DBF317E7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F5D1E-02CF-4039-B07C-4286EC97F6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95094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D Across page text - white bg (Teal) 1 1">
  <p:cSld name="CUSTOM_3_2_1">
    <p:bg>
      <p:bgPr>
        <a:solidFill>
          <a:srgbClr val="FFFFFF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2d2976ac00b_0_1447"/>
          <p:cNvSpPr/>
          <p:nvPr/>
        </p:nvSpPr>
        <p:spPr>
          <a:xfrm>
            <a:off x="0" y="0"/>
            <a:ext cx="12192000" cy="939600"/>
          </a:xfrm>
          <a:prstGeom prst="rect">
            <a:avLst/>
          </a:prstGeom>
          <a:solidFill>
            <a:srgbClr val="21525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g2d2976ac00b_0_1447"/>
          <p:cNvSpPr txBox="1">
            <a:spLocks noGrp="1"/>
          </p:cNvSpPr>
          <p:nvPr>
            <p:ph type="title"/>
          </p:nvPr>
        </p:nvSpPr>
        <p:spPr>
          <a:xfrm>
            <a:off x="457200" y="88000"/>
            <a:ext cx="9123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Fira Sans"/>
              <a:buNone/>
              <a:defRPr sz="3733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3733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3733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3733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3733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3733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3733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3733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3733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45" name="Google Shape;45;g2d2976ac00b_0_1447"/>
          <p:cNvSpPr txBox="1">
            <a:spLocks noGrp="1"/>
          </p:cNvSpPr>
          <p:nvPr>
            <p:ph type="ctrTitle" idx="2"/>
          </p:nvPr>
        </p:nvSpPr>
        <p:spPr>
          <a:xfrm>
            <a:off x="457200" y="1292900"/>
            <a:ext cx="11218000" cy="52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Fira Sans"/>
              <a:buNone/>
              <a:defRPr sz="2133" b="0">
                <a:latin typeface="Fira Sans"/>
                <a:ea typeface="Fira Sans"/>
                <a:cs typeface="Fira Sans"/>
                <a:sym typeface="Fira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 Medium"/>
              <a:buNone/>
              <a:defRPr sz="2133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 Medium"/>
              <a:buNone/>
              <a:defRPr sz="2133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 Medium"/>
              <a:buNone/>
              <a:defRPr sz="2133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 Medium"/>
              <a:buNone/>
              <a:defRPr sz="2133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 Medium"/>
              <a:buNone/>
              <a:defRPr sz="2133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 Medium"/>
              <a:buNone/>
              <a:defRPr sz="2133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 Medium"/>
              <a:buNone/>
              <a:defRPr sz="2133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 Medium"/>
              <a:buNone/>
              <a:defRPr sz="2133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pic>
        <p:nvPicPr>
          <p:cNvPr id="46" name="Google Shape;46;g2d2976ac00b_0_14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44967" y="204867"/>
            <a:ext cx="1279700" cy="529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32448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9900378-93C4-6C0C-771D-FC36C7118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4" y="2162908"/>
            <a:ext cx="11153776" cy="4152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81F6CEDE-7039-0736-5B68-799F49ABBE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000" y="6508872"/>
            <a:ext cx="540000" cy="270365"/>
          </a:xfrm>
          <a:prstGeom prst="roundRect">
            <a:avLst>
              <a:gd name="adj" fmla="val 0"/>
            </a:avLst>
          </a:prstGeom>
        </p:spPr>
        <p:txBody>
          <a:bodyPr anchor="ctr"/>
          <a:lstStyle>
            <a:lvl1pPr algn="r">
              <a:defRPr>
                <a:solidFill>
                  <a:schemeClr val="accent3"/>
                </a:solidFill>
                <a:latin typeface="Aptos Narrow" panose="020B0004020202020204" pitchFamily="34" charset="0"/>
              </a:defRPr>
            </a:lvl1pPr>
          </a:lstStyle>
          <a:p>
            <a:fld id="{AA4B4BC2-F7A7-4DFA-B1B2-EA017BB1299A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4" name="Title Placeholder 8">
            <a:extLst>
              <a:ext uri="{FF2B5EF4-FFF2-40B4-BE49-F238E27FC236}">
                <a16:creationId xmlns:a16="http://schemas.microsoft.com/office/drawing/2014/main" id="{B590C422-F5C5-995B-457A-687A7EE1E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6" y="374650"/>
            <a:ext cx="10839449" cy="511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985163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BAA9D3-9B20-E0BA-AFFE-064B6F3BD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4" y="2189285"/>
            <a:ext cx="11153776" cy="4125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022A9206-F339-A33E-1664-3039813235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000" y="6508872"/>
            <a:ext cx="540000" cy="270365"/>
          </a:xfrm>
          <a:prstGeom prst="roundRect">
            <a:avLst>
              <a:gd name="adj" fmla="val 0"/>
            </a:avLst>
          </a:prstGeom>
        </p:spPr>
        <p:txBody>
          <a:bodyPr anchor="ctr"/>
          <a:lstStyle>
            <a:lvl1pPr algn="r">
              <a:defRPr>
                <a:solidFill>
                  <a:schemeClr val="accent3"/>
                </a:solidFill>
                <a:latin typeface="Aptos Narrow" panose="020B0004020202020204" pitchFamily="34" charset="0"/>
              </a:defRPr>
            </a:lvl1pPr>
          </a:lstStyle>
          <a:p>
            <a:fld id="{AA4B4BC2-F7A7-4DFA-B1B2-EA017BB1299A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308D1BD8-553D-B57D-A392-D2BF5501A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27025"/>
            <a:ext cx="10906125" cy="6270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070062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746BC9-F63E-B633-ED43-009A6A0A88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408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78E5AB8-8D3B-5D21-4097-F9F7CDD20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5515" y="1992086"/>
            <a:ext cx="7315200" cy="70757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4B7BE65-F37A-2D46-DC82-E088F83C3D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372" y="2863623"/>
            <a:ext cx="1872343" cy="1773692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06348AF-238A-C8D3-50F1-94D592A7206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65514" y="2863623"/>
            <a:ext cx="5158922" cy="17736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006813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D691763-303E-CBA8-C351-84ADCCC62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7621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354995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D30DFB-6360-3504-AD8C-572DD32CCC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699504-057D-40B2-80F9-A4B1FD088379}" type="datetimeFigureOut">
              <a:rPr lang="en-IN" smtClean="0"/>
              <a:t>26-11-2025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AF99E7-E58E-A7B5-72FE-D6BEA0D2E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B83459-D6AF-E28C-F747-D606CA57C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C8C4AB-4DC0-4529-9E5B-5108D1CC54B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84202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79213-A0C5-7B44-16E0-F8EF887E2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69263B-2373-1BEE-E6F8-E0C702158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7F08-A5D9-4832-899B-2DB03BCD942E}" type="datetimeFigureOut">
              <a:rPr lang="en-IN" smtClean="0"/>
              <a:t>26-11-2025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78564E-F074-10E4-81C9-8A46D2026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B454EE-F534-7F6A-74F8-C3BC96E0E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F5D1E-02CF-4039-B07C-4286EC97F6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045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B5DCFA-5C30-082A-BFC7-FBEDC7A6BF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EB7F08-A5D9-4832-899B-2DB03BCD942E}" type="datetimeFigureOut">
              <a:rPr lang="en-IN" smtClean="0"/>
              <a:t>26-11-2025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61BC5-4F73-CACB-8F11-2DE64A3A7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0A9AEE-9800-8EA4-78B7-0AD64AE77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F5D1E-02CF-4039-B07C-4286EC97F6F8}" type="slidenum">
              <a:rPr lang="en-IN" smtClean="0"/>
              <a:t>‹#›</a:t>
            </a:fld>
            <a:endParaRPr lang="en-I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BB93AA4-8DC2-E985-B1CB-DE6B297E7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D436A307-9850-DAB2-DFA5-76356E8EF8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2090737"/>
            <a:ext cx="2254250" cy="2230437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455713EE-CD61-D228-8D75-4EAEB02A3E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65488" y="2090738"/>
            <a:ext cx="5834062" cy="22304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993202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C495E-5499-FD9E-CCD5-CCD419B3E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3FCA1-4527-EF1A-0033-44B99060E8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FA2048-BAB2-98F5-6364-8036E66DAC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454907-7614-0A0D-D4F5-49557AD94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7F08-A5D9-4832-899B-2DB03BCD942E}" type="datetimeFigureOut">
              <a:rPr lang="en-IN" smtClean="0"/>
              <a:t>26-11-2025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FD7079-F05A-F1DA-4784-74BE35C84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5BC987-1649-7B2F-B84D-33193F246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F5D1E-02CF-4039-B07C-4286EC97F6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83688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9900378-93C4-6C0C-771D-FC36C7118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4" y="2162908"/>
            <a:ext cx="11153776" cy="4152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81F6CEDE-7039-0736-5B68-799F49ABBE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000" y="6508872"/>
            <a:ext cx="540000" cy="270365"/>
          </a:xfrm>
          <a:prstGeom prst="roundRect">
            <a:avLst>
              <a:gd name="adj" fmla="val 0"/>
            </a:avLst>
          </a:prstGeom>
        </p:spPr>
        <p:txBody>
          <a:bodyPr anchor="ctr"/>
          <a:lstStyle>
            <a:lvl1pPr algn="r">
              <a:defRPr>
                <a:solidFill>
                  <a:schemeClr val="accent3"/>
                </a:solidFill>
                <a:latin typeface="Aptos Narrow" panose="020B0004020202020204" pitchFamily="34" charset="0"/>
              </a:defRPr>
            </a:lvl1pPr>
          </a:lstStyle>
          <a:p>
            <a:fld id="{AA4B4BC2-F7A7-4DFA-B1B2-EA017BB1299A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4" name="Title Placeholder 8">
            <a:extLst>
              <a:ext uri="{FF2B5EF4-FFF2-40B4-BE49-F238E27FC236}">
                <a16:creationId xmlns:a16="http://schemas.microsoft.com/office/drawing/2014/main" id="{B590C422-F5C5-995B-457A-687A7EE1E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6" y="374650"/>
            <a:ext cx="10839449" cy="511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917112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BAA9D3-9B20-E0BA-AFFE-064B6F3BD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4" y="2189285"/>
            <a:ext cx="11153776" cy="4125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022A9206-F339-A33E-1664-3039813235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000" y="6508872"/>
            <a:ext cx="540000" cy="270365"/>
          </a:xfrm>
          <a:prstGeom prst="roundRect">
            <a:avLst>
              <a:gd name="adj" fmla="val 0"/>
            </a:avLst>
          </a:prstGeom>
        </p:spPr>
        <p:txBody>
          <a:bodyPr anchor="ctr"/>
          <a:lstStyle>
            <a:lvl1pPr algn="r">
              <a:defRPr>
                <a:solidFill>
                  <a:schemeClr val="accent3"/>
                </a:solidFill>
                <a:latin typeface="Aptos Narrow" panose="020B0004020202020204" pitchFamily="34" charset="0"/>
              </a:defRPr>
            </a:lvl1pPr>
          </a:lstStyle>
          <a:p>
            <a:fld id="{AA4B4BC2-F7A7-4DFA-B1B2-EA017BB1299A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308D1BD8-553D-B57D-A392-D2BF5501A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27025"/>
            <a:ext cx="10906125" cy="6270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156146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0F5A588-943B-5F92-AA27-22C25F878D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9298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871AC-8FFF-7F40-BCC5-F85F0333875F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78DA9-2BA1-B047-9476-BBAF3EE61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3959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871AC-8FFF-7F40-BCC5-F85F0333875F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78DA9-2BA1-B047-9476-BBAF3EE61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404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871AC-8FFF-7F40-BCC5-F85F0333875F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78DA9-2BA1-B047-9476-BBAF3EE61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9776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7F08-A5D9-4832-899B-2DB03BCD942E}" type="datetimeFigureOut">
              <a:rPr lang="en-IN" smtClean="0"/>
              <a:t>26-11-2025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F5D1E-02CF-4039-B07C-4286EC97F6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622206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871AC-8FFF-7F40-BCC5-F85F0333875F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78DA9-2BA1-B047-9476-BBAF3EE61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0062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7F08-A5D9-4832-899B-2DB03BCD942E}" type="datetimeFigureOut">
              <a:rPr lang="en-IN" smtClean="0"/>
              <a:t>26-11-2025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F5D1E-02CF-4039-B07C-4286EC97F6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68227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9384A-60F9-245F-78F8-720C55AD8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936" y="84216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EC32C0-648C-11D8-6D82-3C8B6BE9A7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C9D459-9275-3929-C3B7-4150D06A1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EB7F08-A5D9-4832-899B-2DB03BCD942E}" type="datetimeFigureOut">
              <a:rPr lang="en-IN" smtClean="0"/>
              <a:t>26-11-2025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7D660-BE75-796E-9B4E-D4E14874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286B3-9BB7-807E-6FAF-F70D202AA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F5D1E-02CF-4039-B07C-4286EC97F6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505488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99504-057D-40B2-80F9-A4B1FD088379}" type="datetimeFigureOut">
              <a:rPr lang="en-IN" smtClean="0"/>
              <a:t>26-11-2025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8C4AB-4DC0-4529-9E5B-5108D1CC54B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906109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871AC-8FFF-7F40-BCC5-F85F0333875F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78DA9-2BA1-B047-9476-BBAF3EE61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8332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871AC-8FFF-7F40-BCC5-F85F0333875F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78DA9-2BA1-B047-9476-BBAF3EE61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287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871AC-8FFF-7F40-BCC5-F85F0333875F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78DA9-2BA1-B047-9476-BBAF3EE61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28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871AC-8FFF-7F40-BCC5-F85F0333875F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78DA9-2BA1-B047-9476-BBAF3EE61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2134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746BC9-F63E-B633-ED43-009A6A0A88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79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9DAA2-6B07-83D6-237D-F3AFB5A92D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97BD73-114F-C7F7-A921-07957CB69F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B0F205-39AB-B47A-5D36-1B9D8F955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871AC-8FFF-7F40-BCC5-F85F0333875F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E9B338-E5E8-B6C5-FD54-1E6387550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C4BD2-89AC-28CC-3BB5-A06AC69FD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78DA9-2BA1-B047-9476-BBAF3EE61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146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33B7D-7056-B59F-B618-AACC451A6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F3A91D-4A47-1DE2-CC0D-985A6450BA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B7936-9A96-F734-B9AA-26063C10E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871AC-8FFF-7F40-BCC5-F85F0333875F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D30E1-AF95-AAE2-4903-F6D70DD00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24BE8-CD47-6953-B26C-AF1D7C4A2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78DA9-2BA1-B047-9476-BBAF3EE61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850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D47D2-CD53-233D-16D3-F6C3FB6B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87EAE7-0A1B-B0DF-ECC4-1C94266193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DA4AD9-D249-D99C-6D05-59B3B2E23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7F08-A5D9-4832-899B-2DB03BCD942E}" type="datetimeFigureOut">
              <a:rPr lang="en-IN" smtClean="0"/>
              <a:t>26-11-2025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66F502-BF4A-29D9-628A-69EF37001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8E450F-44C5-BDE3-32E2-9F477DCEC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F5D1E-02CF-4039-B07C-4286EC97F6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934228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C495E-5499-FD9E-CCD5-CCD419B3E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3FCA1-4527-EF1A-0033-44B99060E8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FA2048-BAB2-98F5-6364-8036E66DAC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454907-7614-0A0D-D4F5-49557AD94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7F08-A5D9-4832-899B-2DB03BCD942E}" type="datetimeFigureOut">
              <a:rPr lang="en-IN" smtClean="0"/>
              <a:t>26-11-2025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FD7079-F05A-F1DA-4784-74BE35C84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5BC987-1649-7B2F-B84D-33193F246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F5D1E-02CF-4039-B07C-4286EC97F6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734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1FC91-2A16-6E59-2B8B-4186A148B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F8EDA-A3E1-F2F4-8D50-385A49BE34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A31B08-56D9-F493-86F3-B74BA0C21B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A8EE70-3315-9FFF-CF1E-A1A75B599E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EB7F08-A5D9-4832-899B-2DB03BCD942E}" type="datetimeFigureOut">
              <a:rPr lang="en-IN" smtClean="0"/>
              <a:t>26-11-2025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9A196-16C6-B638-C510-394ED66AC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A55D2B-C078-C00E-D46C-7893184A2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F5D1E-02CF-4039-B07C-4286EC97F6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202989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7D5D2-F795-04A3-21EF-9CC26C257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421DB2-7B8D-EE4F-A68E-77CFA942E4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11653B-ED85-886D-B51D-3A01E50723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174A18-658E-D073-EF7B-3778C98544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FAF353-3B80-BA92-16E0-8A52EE983A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0F3B90-AA82-6751-2F9F-160824584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7F08-A5D9-4832-899B-2DB03BCD942E}" type="datetimeFigureOut">
              <a:rPr lang="en-IN" smtClean="0"/>
              <a:t>26-11-2025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836B4-97E7-864F-A6EC-2E51F3AF9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09488F-D326-DF65-7E08-B879774AE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F5D1E-02CF-4039-B07C-4286EC97F6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997430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79213-A0C5-7B44-16E0-F8EF887E2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69263B-2373-1BEE-E6F8-E0C702158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7F08-A5D9-4832-899B-2DB03BCD942E}" type="datetimeFigureOut">
              <a:rPr lang="en-IN" smtClean="0"/>
              <a:t>26-11-2025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78564E-F074-10E4-81C9-8A46D2026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B454EE-F534-7F6A-74F8-C3BC96E0E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F5D1E-02CF-4039-B07C-4286EC97F6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881108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B5329E-A301-BBE9-F927-2619ADD5A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7F08-A5D9-4832-899B-2DB03BCD942E}" type="datetimeFigureOut">
              <a:rPr lang="en-IN" smtClean="0"/>
              <a:t>26-11-2025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434305-1382-5049-2C44-6CC90FB2E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771A40-C193-5AEE-840B-CCF01F9C0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F5D1E-02CF-4039-B07C-4286EC97F6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240736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55FAA-BAAE-E7C9-9355-FCBB8D2E5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E3DE2-E111-FF24-B699-73F908388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75DE8C-5007-6B68-CC71-C265A8D0C3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3C4BF1-A5B4-ADD6-BB6B-D57D94227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7F08-A5D9-4832-899B-2DB03BCD942E}" type="datetimeFigureOut">
              <a:rPr lang="en-IN" smtClean="0"/>
              <a:t>26-11-2025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FE42C9-BA79-29A8-BF49-A9198727A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093E43-A024-5371-B7BE-47A16090E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F5D1E-02CF-4039-B07C-4286EC97F6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403949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1A9A1-9E41-055C-E08F-F70D8A93F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0D2EEA-376E-66C9-1A58-6ED00CAEC0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3F8BF1-6379-E0B4-E28D-4C2C2DC723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5A3017-0BAD-217C-7BF4-4351DA79D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7F08-A5D9-4832-899B-2DB03BCD942E}" type="datetimeFigureOut">
              <a:rPr lang="en-IN" smtClean="0"/>
              <a:t>26-11-2025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947CCA-565D-0EA1-A2AC-841160E98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F1C75B-53AD-5624-CBB4-3F795BB85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F5D1E-02CF-4039-B07C-4286EC97F6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747180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DA131-8EC6-DE59-D779-4684C5288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A8EDE2-0BB2-E22D-08F2-DD6B6FAA8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B52942-9359-1E1F-AEB9-810CC1430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7F08-A5D9-4832-899B-2DB03BCD942E}" type="datetimeFigureOut">
              <a:rPr lang="en-IN" smtClean="0"/>
              <a:t>26-11-2025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68736-7912-7656-D830-2752FA1C4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05ED1-6185-C4F5-F9B7-CEC2EDF61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F5D1E-02CF-4039-B07C-4286EC97F6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470766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865D16-3752-F383-E339-2000FD7E64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F769D8-2A1B-BC86-DED7-44DE54D327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94AC4-AA15-7261-8F8A-1B2B6751E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7F08-A5D9-4832-899B-2DB03BCD942E}" type="datetimeFigureOut">
              <a:rPr lang="en-IN" smtClean="0"/>
              <a:t>26-11-2025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C3D823-A347-03E2-4AB8-0CB0FD36D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D550D-7CE1-0229-CB03-BC6BC43F8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F5D1E-02CF-4039-B07C-4286EC97F6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90526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B5DCFA-5C30-082A-BFC7-FBEDC7A6BF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EB7F08-A5D9-4832-899B-2DB03BCD942E}" type="datetimeFigureOut">
              <a:rPr lang="en-IN" smtClean="0"/>
              <a:t>26-11-2025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61BC5-4F73-CACB-8F11-2DE64A3A7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0A9AEE-9800-8EA4-78B7-0AD64AE77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F5D1E-02CF-4039-B07C-4286EC97F6F8}" type="slidenum">
              <a:rPr lang="en-IN" smtClean="0"/>
              <a:t>‹#›</a:t>
            </a:fld>
            <a:endParaRPr lang="en-I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BB93AA4-8DC2-E985-B1CB-DE6B297E7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D436A307-9850-DAB2-DFA5-76356E8EF8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2090737"/>
            <a:ext cx="2254250" cy="2230437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455713EE-CD61-D228-8D75-4EAEB02A3E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65488" y="2090738"/>
            <a:ext cx="5834062" cy="22304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63104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CB379-63F4-7271-20CC-1BB861DB8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DFA264-D8D1-0E02-E0AF-CD571E33CF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677AF6-068B-E6AB-C6C7-FF825D0A14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E8B728-7974-07A9-E8BB-861F243F2C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A90CE9-56D2-CCED-8A73-3CE2F03D12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73E4ED-D9B1-CF5F-9E31-1F7C28CF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EB7F08-A5D9-4832-899B-2DB03BCD942E}" type="datetimeFigureOut">
              <a:rPr lang="en-IN" smtClean="0"/>
              <a:t>26-11-2025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0D9A13-84CC-008D-D4E6-66625CAEE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4487C9-6EED-5BBA-2825-23ED77AD3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F5D1E-02CF-4039-B07C-4286EC97F6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0603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9700C-14D0-6669-3565-0B365098A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FD850E-0D46-57D2-90E2-3D5F786108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EB7F08-A5D9-4832-899B-2DB03BCD942E}" type="datetimeFigureOut">
              <a:rPr lang="en-IN" smtClean="0"/>
              <a:t>26-11-2025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729FED-99B1-5651-7755-0EA252773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234FFB-604C-50B6-82EA-FFAC71433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F5D1E-02CF-4039-B07C-4286EC97F6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72333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08FEA4-12F8-4788-7DEE-1DBCF7E4C3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EB7F08-A5D9-4832-899B-2DB03BCD942E}" type="datetimeFigureOut">
              <a:rPr lang="en-IN" smtClean="0"/>
              <a:t>26-11-2025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0CBC1C-67C7-8192-8A71-4B42A04FF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2C51D0-E571-48D4-BBA8-1ECC44239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F5D1E-02CF-4039-B07C-4286EC97F6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26900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7F29B-F706-E557-CBE7-DB306AD0A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CF352-A5DC-D429-847F-1A3511788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312F10-9610-C35E-1FFC-E70FB98A6D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9992FD-3CB6-FA2D-33FC-F9BC357F2B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EB7F08-A5D9-4832-899B-2DB03BCD942E}" type="datetimeFigureOut">
              <a:rPr lang="en-IN" smtClean="0"/>
              <a:t>26-11-2025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E10335-C367-A262-B382-3B2F104B6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A4012B-75B0-E3B8-A174-0527E96E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F5D1E-02CF-4039-B07C-4286EC97F6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37986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30199-BDF7-21CC-6F19-8FDFC2C72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F46822-BE2C-A0A2-0B5A-E08E312B1F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2345A6-6268-91B7-DCE4-916D0872E0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78509-0C32-7827-AB1B-EE9902AC27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EB7F08-A5D9-4832-899B-2DB03BCD942E}" type="datetimeFigureOut">
              <a:rPr lang="en-IN" smtClean="0"/>
              <a:t>26-11-2025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A8FA25-A587-D8F5-0BE6-8FC935A74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2921C-A717-41F9-889F-4B3A603E4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F5D1E-02CF-4039-B07C-4286EC97F6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51771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1DFAC1E-0A7A-485C-9D5F-FA1C326D15C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94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1" r:id="rId13"/>
    <p:sldLayoutId id="214748368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0">
            <a:extLst>
              <a:ext uri="{FF2B5EF4-FFF2-40B4-BE49-F238E27FC236}">
                <a16:creationId xmlns:a16="http://schemas.microsoft.com/office/drawing/2014/main" id="{76563322-4AB1-6422-F10D-89407CED5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1D33A3-5CCD-6979-B243-51C17C4B36D9}"/>
              </a:ext>
            </a:extLst>
          </p:cNvPr>
          <p:cNvSpPr/>
          <p:nvPr userDrawn="1"/>
        </p:nvSpPr>
        <p:spPr>
          <a:xfrm>
            <a:off x="838200" y="2035629"/>
            <a:ext cx="2351314" cy="2351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0D21F64-2FBC-5D1D-43EA-A2EDE1344CE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667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80" r:id="rId4"/>
    <p:sldLayoutId id="2147483728" r:id="rId5"/>
    <p:sldLayoutId id="2147483729" r:id="rId6"/>
    <p:sldLayoutId id="2147483730" r:id="rId7"/>
    <p:sldLayoutId id="2147483731" r:id="rId8"/>
    <p:sldLayoutId id="214748372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863AD6-F19F-B7A8-BC4C-AE2D87B35760}"/>
              </a:ext>
            </a:extLst>
          </p:cNvPr>
          <p:cNvSpPr/>
          <p:nvPr userDrawn="1"/>
        </p:nvSpPr>
        <p:spPr>
          <a:xfrm>
            <a:off x="838200" y="2035629"/>
            <a:ext cx="2351314" cy="2351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B34C91-0F0C-22A8-19C4-931FDD9DCBB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9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967E7D-60C0-F1A7-A759-607E6C689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FF1CAA-87D4-ADDC-C0A5-A3F2E1048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C4D37-1E56-8998-11A9-FA70ACA0E7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F871AC-8FFF-7F40-BCC5-F85F0333875F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E6B41B-724F-47AB-D6F9-6802A4DD4E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F4CC3-7028-03C2-0125-5A94E38D5E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A78DA9-2BA1-B047-9476-BBAF3EE614D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688C48-8BC2-31FF-7DDD-1CBE8E5F0C7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29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8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FFB53E-6D38-9C62-21D7-670DF76457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742" t="44158" r="323" b="44228"/>
          <a:stretch>
            <a:fillRect/>
          </a:stretch>
        </p:blipFill>
        <p:spPr>
          <a:xfrm>
            <a:off x="11346425" y="3030793"/>
            <a:ext cx="845575" cy="1236407"/>
          </a:xfrm>
          <a:prstGeom prst="rect">
            <a:avLst/>
          </a:prstGeom>
        </p:spPr>
      </p:pic>
      <p:sp>
        <p:nvSpPr>
          <p:cNvPr id="2" name="Google Shape;1805;g29327bd51c7_0_86">
            <a:extLst>
              <a:ext uri="{FF2B5EF4-FFF2-40B4-BE49-F238E27FC236}">
                <a16:creationId xmlns:a16="http://schemas.microsoft.com/office/drawing/2014/main" id="{F0C63502-63BF-484E-EA1B-A3FE18AE1E64}"/>
              </a:ext>
            </a:extLst>
          </p:cNvPr>
          <p:cNvSpPr txBox="1"/>
          <p:nvPr/>
        </p:nvSpPr>
        <p:spPr>
          <a:xfrm>
            <a:off x="371475" y="3327201"/>
            <a:ext cx="7778035" cy="2144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8630"/>
              </a:srgbClr>
            </a:outerShdw>
          </a:effectLst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en-US" sz="3300" b="1">
                <a:latin typeface="Montserrat"/>
                <a:ea typeface="Montserrat"/>
                <a:cs typeface="Montserrat"/>
                <a:sym typeface="Montserrat"/>
              </a:rPr>
              <a:t>Evolving Low Emission Zones in Indian Cities</a:t>
            </a:r>
          </a:p>
          <a:p>
            <a:endParaRPr lang="en-US" sz="3300"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825941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1;g26105f029c3_0_6">
            <a:extLst>
              <a:ext uri="{FF2B5EF4-FFF2-40B4-BE49-F238E27FC236}">
                <a16:creationId xmlns:a16="http://schemas.microsoft.com/office/drawing/2014/main" id="{C3F4D706-58FD-24D4-5EA4-91F1077AC9F1}"/>
              </a:ext>
            </a:extLst>
          </p:cNvPr>
          <p:cNvSpPr txBox="1">
            <a:spLocks/>
          </p:cNvSpPr>
          <p:nvPr/>
        </p:nvSpPr>
        <p:spPr>
          <a:xfrm>
            <a:off x="410938" y="180921"/>
            <a:ext cx="10778430" cy="665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ts val="990"/>
            </a:pPr>
            <a:r>
              <a:rPr lang="en" sz="3200" b="1">
                <a:latin typeface="Fira Sans"/>
                <a:ea typeface="Fira Sans"/>
                <a:cs typeface="Fira Sans"/>
                <a:sym typeface="Fira Sans"/>
              </a:rPr>
              <a:t>Around 20 Indian cities are exploring LEZs</a:t>
            </a:r>
            <a:endParaRPr lang="en-US" sz="2400" b="1">
              <a:latin typeface="Fira Sans"/>
              <a:ea typeface="Fira Sans"/>
              <a:cs typeface="Fira Sans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B68ECEC9-A9F3-2D4E-62A3-FE0FF94D21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4775" y="-167259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049955-F8F7-3C2F-115D-01B27FDC7FF0}"/>
              </a:ext>
            </a:extLst>
          </p:cNvPr>
          <p:cNvSpPr/>
          <p:nvPr/>
        </p:nvSpPr>
        <p:spPr>
          <a:xfrm>
            <a:off x="4767071" y="5620512"/>
            <a:ext cx="2523743" cy="633984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map of india with names&#10;&#10;AI-generated content may be incorrect.">
            <a:extLst>
              <a:ext uri="{FF2B5EF4-FFF2-40B4-BE49-F238E27FC236}">
                <a16:creationId xmlns:a16="http://schemas.microsoft.com/office/drawing/2014/main" id="{FF7A64E8-36AF-369F-3FF4-A6F58B80AF8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CAE2D8"/>
              </a:clrFrom>
              <a:clrTo>
                <a:srgbClr val="CAE2D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" t="14019" b="15871"/>
          <a:stretch>
            <a:fillRect/>
          </a:stretch>
        </p:blipFill>
        <p:spPr>
          <a:xfrm>
            <a:off x="3678124" y="732215"/>
            <a:ext cx="5375725" cy="56317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7569ED-0EC6-C1A7-2C1E-CE6C2C65D4C3}"/>
              </a:ext>
            </a:extLst>
          </p:cNvPr>
          <p:cNvSpPr/>
          <p:nvPr/>
        </p:nvSpPr>
        <p:spPr>
          <a:xfrm>
            <a:off x="6924311" y="5154843"/>
            <a:ext cx="593313" cy="111682"/>
          </a:xfrm>
          <a:prstGeom prst="rect">
            <a:avLst/>
          </a:prstGeom>
          <a:solidFill>
            <a:srgbClr val="E8E6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2FED48-A778-E5AF-F0C3-C552605AF0DE}"/>
              </a:ext>
            </a:extLst>
          </p:cNvPr>
          <p:cNvSpPr txBox="1"/>
          <p:nvPr/>
        </p:nvSpPr>
        <p:spPr>
          <a:xfrm>
            <a:off x="6868514" y="5118352"/>
            <a:ext cx="7678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>
                <a:solidFill>
                  <a:srgbClr val="A55A4D"/>
                </a:solidFill>
                <a:latin typeface="Montserrat" pitchFamily="2" charset="77"/>
              </a:rPr>
              <a:t>MADURAI</a:t>
            </a:r>
          </a:p>
        </p:txBody>
      </p:sp>
    </p:spTree>
    <p:extLst>
      <p:ext uri="{BB962C8B-B14F-4D97-AF65-F5344CB8AC3E}">
        <p14:creationId xmlns:p14="http://schemas.microsoft.com/office/powerpoint/2010/main" val="2572445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9D9FB-1D40-8F30-BA73-2B9C9D956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1;g26105f029c3_0_6">
            <a:extLst>
              <a:ext uri="{FF2B5EF4-FFF2-40B4-BE49-F238E27FC236}">
                <a16:creationId xmlns:a16="http://schemas.microsoft.com/office/drawing/2014/main" id="{DA172C3A-9B96-32BB-4D31-7DA18C7A1A07}"/>
              </a:ext>
            </a:extLst>
          </p:cNvPr>
          <p:cNvSpPr txBox="1">
            <a:spLocks/>
          </p:cNvSpPr>
          <p:nvPr/>
        </p:nvSpPr>
        <p:spPr>
          <a:xfrm>
            <a:off x="410938" y="180921"/>
            <a:ext cx="10778430" cy="665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ts val="990"/>
            </a:pPr>
            <a:r>
              <a:rPr lang="en" sz="3200" b="1">
                <a:latin typeface="Fira Sans"/>
                <a:ea typeface="Fira Sans"/>
                <a:cs typeface="Fira Sans"/>
                <a:sym typeface="Fira Sans"/>
              </a:rPr>
              <a:t>Various aspects need to be figured out</a:t>
            </a:r>
            <a:endParaRPr lang="en-US" sz="2400" b="1">
              <a:latin typeface="Fira Sans"/>
              <a:ea typeface="Fira Sans"/>
              <a:cs typeface="Fira Sans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194315D8-56A8-06AA-97B6-7D56E6A9C0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4775" y="-167259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B97D91-1C5A-0259-EC7C-14134C2C7F53}"/>
              </a:ext>
            </a:extLst>
          </p:cNvPr>
          <p:cNvSpPr/>
          <p:nvPr/>
        </p:nvSpPr>
        <p:spPr>
          <a:xfrm>
            <a:off x="4767071" y="5620512"/>
            <a:ext cx="2523743" cy="633984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A black and white logo with a book and scales&#10;&#10;AI-generated content may be incorrect.">
            <a:extLst>
              <a:ext uri="{FF2B5EF4-FFF2-40B4-BE49-F238E27FC236}">
                <a16:creationId xmlns:a16="http://schemas.microsoft.com/office/drawing/2014/main" id="{593009DF-91A5-D928-38A5-9C0DEFFFA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31" b="67773" l="21191" r="77051">
                        <a14:foregroundMark x1="58301" y1="67773" x2="58301" y2="67773"/>
                        <a14:foregroundMark x1="59375" y1="62891" x2="59375" y2="628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34" r="15924" b="28722"/>
          <a:stretch>
            <a:fillRect/>
          </a:stretch>
        </p:blipFill>
        <p:spPr>
          <a:xfrm>
            <a:off x="2578036" y="1002201"/>
            <a:ext cx="1186449" cy="1210836"/>
          </a:xfrm>
          <a:prstGeom prst="rect">
            <a:avLst/>
          </a:prstGeom>
        </p:spPr>
      </p:pic>
      <p:pic>
        <p:nvPicPr>
          <p:cNvPr id="14" name="Picture 13" descr="A car with smoke coming out of it&#10;&#10;AI-generated content may be incorrect.">
            <a:extLst>
              <a:ext uri="{FF2B5EF4-FFF2-40B4-BE49-F238E27FC236}">
                <a16:creationId xmlns:a16="http://schemas.microsoft.com/office/drawing/2014/main" id="{2CB0BCD1-2ABA-82B7-2FC0-BF32345E62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641" b="66895" l="25130" r="74805">
                        <a14:foregroundMark x1="25195" y1="41211" x2="25195" y2="41211"/>
                        <a14:foregroundMark x1="25977" y1="59082" x2="25977" y2="59082"/>
                        <a14:foregroundMark x1="74805" y1="48535" x2="74805" y2="48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47" t="27332" r="21883" b="28662"/>
          <a:stretch>
            <a:fillRect/>
          </a:stretch>
        </p:blipFill>
        <p:spPr>
          <a:xfrm>
            <a:off x="4998662" y="1364958"/>
            <a:ext cx="1614937" cy="858760"/>
          </a:xfrm>
          <a:prstGeom prst="rect">
            <a:avLst/>
          </a:prstGeom>
        </p:spPr>
      </p:pic>
      <p:pic>
        <p:nvPicPr>
          <p:cNvPr id="16" name="Picture 15" descr="A black and white camera&#10;&#10;AI-generated content may be incorrect.">
            <a:extLst>
              <a:ext uri="{FF2B5EF4-FFF2-40B4-BE49-F238E27FC236}">
                <a16:creationId xmlns:a16="http://schemas.microsoft.com/office/drawing/2014/main" id="{E44F8288-0E2A-3F87-0E41-B2FBB1D8B1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750" b="77637" l="17383" r="80859">
                        <a14:foregroundMark x1="17480" y1="53906" x2="17480" y2="53906"/>
                        <a14:foregroundMark x1="27148" y1="75977" x2="27148" y2="75977"/>
                        <a14:foregroundMark x1="22363" y1="77637" x2="22363" y2="77637"/>
                        <a14:foregroundMark x1="65332" y1="51660" x2="65332" y2="51660"/>
                        <a14:foregroundMark x1="77832" y1="41016" x2="77832" y2="41016"/>
                        <a14:foregroundMark x1="80957" y1="42871" x2="80957" y2="42871"/>
                        <a14:foregroundMark x1="64551" y1="24023" x2="64551" y2="24023"/>
                        <a14:foregroundMark x1="61133" y1="18750" x2="61133" y2="18750"/>
                        <a14:foregroundMark x1="65918" y1="30664" x2="65918" y2="30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50" t="15889" r="16427" b="20025"/>
          <a:stretch>
            <a:fillRect/>
          </a:stretch>
        </p:blipFill>
        <p:spPr>
          <a:xfrm>
            <a:off x="7712317" y="1009447"/>
            <a:ext cx="1243756" cy="1136683"/>
          </a:xfrm>
          <a:prstGeom prst="rect">
            <a:avLst/>
          </a:prstGeom>
        </p:spPr>
      </p:pic>
      <p:pic>
        <p:nvPicPr>
          <p:cNvPr id="9220" name="Picture 4" descr="Meeting Line Icon 15375914 Vector Art at Vecteezy">
            <a:extLst>
              <a:ext uri="{FF2B5EF4-FFF2-40B4-BE49-F238E27FC236}">
                <a16:creationId xmlns:a16="http://schemas.microsoft.com/office/drawing/2014/main" id="{56C55B93-A945-56C6-7ED7-FFF8650FA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8" b="91122" l="5102" r="92449">
                        <a14:foregroundMark x1="89490" y1="72959" x2="89490" y2="72959"/>
                        <a14:foregroundMark x1="92653" y1="80612" x2="92653" y2="80612"/>
                        <a14:foregroundMark x1="76327" y1="90816" x2="76327" y2="90816"/>
                        <a14:foregroundMark x1="49184" y1="9898" x2="49184" y2="9898"/>
                        <a14:foregroundMark x1="9796" y1="76327" x2="9796" y2="76327"/>
                        <a14:foregroundMark x1="5204" y1="81224" x2="5204" y2="81224"/>
                        <a14:foregroundMark x1="20918" y1="91122" x2="20918" y2="9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475" y="3094503"/>
            <a:ext cx="1401353" cy="140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7" name="Picture 11" descr="Vector Organization Icon, Organization Icons, Business, Network PNG and  Vector with Transparent Background for Free Download">
            <a:extLst>
              <a:ext uri="{FF2B5EF4-FFF2-40B4-BE49-F238E27FC236}">
                <a16:creationId xmlns:a16="http://schemas.microsoft.com/office/drawing/2014/main" id="{00952D32-E73E-469A-A6C3-1F7AE78FC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4583" y1="24667" x2="44583" y2="24667"/>
                        <a14:foregroundMark x1="22250" y1="51000" x2="22250" y2="51000"/>
                        <a14:foregroundMark x1="77750" y1="70250" x2="77750" y2="70250"/>
                        <a14:foregroundMark x1="25000" y1="69417" x2="25000" y2="69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193" y="3019177"/>
            <a:ext cx="1552003" cy="155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F6E94BE-4E38-DEE5-3795-A58A464E8F78}"/>
              </a:ext>
            </a:extLst>
          </p:cNvPr>
          <p:cNvGrpSpPr/>
          <p:nvPr/>
        </p:nvGrpSpPr>
        <p:grpSpPr>
          <a:xfrm>
            <a:off x="2489972" y="3017853"/>
            <a:ext cx="1359029" cy="1387317"/>
            <a:chOff x="2174488" y="3576653"/>
            <a:chExt cx="1359029" cy="1387317"/>
          </a:xfrm>
        </p:grpSpPr>
        <p:pic>
          <p:nvPicPr>
            <p:cNvPr id="18" name="Picture 17" descr="A calculator and a notepad&#10;&#10;AI-generated content may be incorrect.">
              <a:extLst>
                <a:ext uri="{FF2B5EF4-FFF2-40B4-BE49-F238E27FC236}">
                  <a16:creationId xmlns:a16="http://schemas.microsoft.com/office/drawing/2014/main" id="{602523C1-2F59-90EB-123F-5CE6D22E5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0508" b="81641" l="28060" r="70898">
                          <a14:foregroundMark x1="28060" y1="38379" x2="28060" y2="38379"/>
                          <a14:foregroundMark x1="39844" y1="44238" x2="39844" y2="44238"/>
                          <a14:foregroundMark x1="42513" y1="36426" x2="42513" y2="36426"/>
                          <a14:foregroundMark x1="55143" y1="55371" x2="55143" y2="55371"/>
                          <a14:foregroundMark x1="57357" y1="61914" x2="57357" y2="61914"/>
                          <a14:foregroundMark x1="61719" y1="62598" x2="61719" y2="62598"/>
                          <a14:foregroundMark x1="61719" y1="63281" x2="61719" y2="63281"/>
                          <a14:foregroundMark x1="66081" y1="63281" x2="66081" y2="63281"/>
                          <a14:foregroundMark x1="61719" y1="73145" x2="61719" y2="73145"/>
                          <a14:foregroundMark x1="62174" y1="73145" x2="62174" y2="73145"/>
                          <a14:foregroundMark x1="57357" y1="73730" x2="57357" y2="73730"/>
                          <a14:foregroundMark x1="59505" y1="81641" x2="59505" y2="81641"/>
                          <a14:foregroundMark x1="69141" y1="56738" x2="69141" y2="56738"/>
                          <a14:foregroundMark x1="69596" y1="54102" x2="69596" y2="54102"/>
                          <a14:foregroundMark x1="70898" y1="54102" x2="70898" y2="541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39" t="13246" r="26516" b="13799"/>
            <a:stretch>
              <a:fillRect/>
            </a:stretch>
          </p:blipFill>
          <p:spPr>
            <a:xfrm>
              <a:off x="2174488" y="3576653"/>
              <a:ext cx="1359029" cy="138731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8CA4F6C-323D-CB39-4383-307BA63BE64F}"/>
                </a:ext>
              </a:extLst>
            </p:cNvPr>
            <p:cNvSpPr txBox="1"/>
            <p:nvPr/>
          </p:nvSpPr>
          <p:spPr>
            <a:xfrm>
              <a:off x="2376197" y="4103043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/>
                <a:t>₹</a:t>
              </a:r>
            </a:p>
          </p:txBody>
        </p:sp>
      </p:grpSp>
      <p:sp>
        <p:nvSpPr>
          <p:cNvPr id="22" name="Google Shape;1530;g26e1dce2046_0_610">
            <a:extLst>
              <a:ext uri="{FF2B5EF4-FFF2-40B4-BE49-F238E27FC236}">
                <a16:creationId xmlns:a16="http://schemas.microsoft.com/office/drawing/2014/main" id="{37932A25-84F2-20C8-6EFB-5C9C419D2C5F}"/>
              </a:ext>
            </a:extLst>
          </p:cNvPr>
          <p:cNvSpPr txBox="1"/>
          <p:nvPr/>
        </p:nvSpPr>
        <p:spPr>
          <a:xfrm>
            <a:off x="2274202" y="2130952"/>
            <a:ext cx="1897321" cy="107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1333"/>
              </a:spcBef>
              <a:buSzPts val="1100"/>
            </a:pPr>
            <a:r>
              <a:rPr lang="en" sz="1600" b="1">
                <a:highlight>
                  <a:srgbClr val="FFFFFF"/>
                </a:highlight>
                <a:latin typeface="Fira Sans"/>
                <a:ea typeface="Fira Sans"/>
                <a:cs typeface="Fira Sans"/>
              </a:rPr>
              <a:t>Legal aspects</a:t>
            </a:r>
          </a:p>
          <a:p>
            <a:pPr algn="ctr">
              <a:spcBef>
                <a:spcPts val="1333"/>
              </a:spcBef>
              <a:buSzPts val="1100"/>
            </a:pPr>
            <a:endParaRPr sz="1600" b="1">
              <a:highlight>
                <a:srgbClr val="FFFFFF"/>
              </a:highlight>
              <a:latin typeface="Fira Sans"/>
              <a:ea typeface="Fira Sans"/>
              <a:cs typeface="Fira Sans"/>
            </a:endParaRPr>
          </a:p>
        </p:txBody>
      </p:sp>
      <p:sp>
        <p:nvSpPr>
          <p:cNvPr id="23" name="Google Shape;1530;g26e1dce2046_0_610">
            <a:extLst>
              <a:ext uri="{FF2B5EF4-FFF2-40B4-BE49-F238E27FC236}">
                <a16:creationId xmlns:a16="http://schemas.microsoft.com/office/drawing/2014/main" id="{1ADB270D-EFCF-3727-FB8F-5DE46B4648E9}"/>
              </a:ext>
            </a:extLst>
          </p:cNvPr>
          <p:cNvSpPr txBox="1"/>
          <p:nvPr/>
        </p:nvSpPr>
        <p:spPr>
          <a:xfrm>
            <a:off x="4605843" y="2122690"/>
            <a:ext cx="2382057" cy="1318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1333"/>
              </a:spcBef>
              <a:buSzPts val="1100"/>
            </a:pPr>
            <a:r>
              <a:rPr lang="en" sz="1600" b="1">
                <a:highlight>
                  <a:srgbClr val="FFFFFF"/>
                </a:highlight>
                <a:latin typeface="Fira Sans"/>
                <a:ea typeface="Fira Sans"/>
                <a:cs typeface="Fira Sans"/>
              </a:rPr>
              <a:t>Air pollution &amp; vehicle emissions monitoring</a:t>
            </a:r>
          </a:p>
          <a:p>
            <a:pPr algn="ctr">
              <a:spcBef>
                <a:spcPts val="1333"/>
              </a:spcBef>
              <a:buSzPts val="1100"/>
            </a:pPr>
            <a:endParaRPr sz="1600" b="1">
              <a:highlight>
                <a:srgbClr val="FFFFFF"/>
              </a:highlight>
              <a:latin typeface="Fira Sans"/>
              <a:ea typeface="Fira Sans"/>
              <a:cs typeface="Fira Sans"/>
            </a:endParaRPr>
          </a:p>
        </p:txBody>
      </p:sp>
      <p:sp>
        <p:nvSpPr>
          <p:cNvPr id="24" name="Google Shape;1530;g26e1dce2046_0_610">
            <a:extLst>
              <a:ext uri="{FF2B5EF4-FFF2-40B4-BE49-F238E27FC236}">
                <a16:creationId xmlns:a16="http://schemas.microsoft.com/office/drawing/2014/main" id="{285AB5A6-0F4D-86E3-4AC0-9E2EB7A31394}"/>
              </a:ext>
            </a:extLst>
          </p:cNvPr>
          <p:cNvSpPr txBox="1"/>
          <p:nvPr/>
        </p:nvSpPr>
        <p:spPr>
          <a:xfrm>
            <a:off x="7304230" y="2081861"/>
            <a:ext cx="2086163" cy="1318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1333"/>
              </a:spcBef>
              <a:buSzPts val="1100"/>
            </a:pPr>
            <a:r>
              <a:rPr lang="en" sz="1600" b="1">
                <a:highlight>
                  <a:srgbClr val="FFFFFF"/>
                </a:highlight>
                <a:latin typeface="Fira Sans"/>
                <a:ea typeface="Fira Sans"/>
                <a:cs typeface="Fira Sans"/>
              </a:rPr>
              <a:t>Data &amp; technology for enforcement</a:t>
            </a:r>
          </a:p>
          <a:p>
            <a:pPr algn="ctr">
              <a:spcBef>
                <a:spcPts val="1333"/>
              </a:spcBef>
              <a:buSzPts val="1100"/>
            </a:pPr>
            <a:endParaRPr sz="1600" b="1">
              <a:highlight>
                <a:srgbClr val="FFFFFF"/>
              </a:highlight>
              <a:latin typeface="Fira Sans"/>
              <a:ea typeface="Fira Sans"/>
              <a:cs typeface="Fira Sans"/>
            </a:endParaRPr>
          </a:p>
        </p:txBody>
      </p:sp>
      <p:sp>
        <p:nvSpPr>
          <p:cNvPr id="25" name="Google Shape;1530;g26e1dce2046_0_610">
            <a:extLst>
              <a:ext uri="{FF2B5EF4-FFF2-40B4-BE49-F238E27FC236}">
                <a16:creationId xmlns:a16="http://schemas.microsoft.com/office/drawing/2014/main" id="{E740BB67-7221-2380-F068-93F80748D3B0}"/>
              </a:ext>
            </a:extLst>
          </p:cNvPr>
          <p:cNvSpPr txBox="1"/>
          <p:nvPr/>
        </p:nvSpPr>
        <p:spPr>
          <a:xfrm>
            <a:off x="1994665" y="4327628"/>
            <a:ext cx="2608842" cy="107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1333"/>
              </a:spcBef>
              <a:buSzPts val="1100"/>
            </a:pPr>
            <a:r>
              <a:rPr lang="en" sz="1600" b="1">
                <a:highlight>
                  <a:srgbClr val="FFFFFF"/>
                </a:highlight>
                <a:latin typeface="Fira Sans"/>
                <a:ea typeface="Fira Sans"/>
                <a:cs typeface="Fira Sans"/>
              </a:rPr>
              <a:t>Funding &amp; financing</a:t>
            </a:r>
          </a:p>
          <a:p>
            <a:pPr algn="ctr">
              <a:spcBef>
                <a:spcPts val="1333"/>
              </a:spcBef>
              <a:buSzPts val="1100"/>
            </a:pPr>
            <a:endParaRPr sz="1600" b="1">
              <a:highlight>
                <a:srgbClr val="FFFFFF"/>
              </a:highlight>
              <a:latin typeface="Fira Sans"/>
              <a:ea typeface="Fira Sans"/>
              <a:cs typeface="Fira Sans"/>
            </a:endParaRPr>
          </a:p>
        </p:txBody>
      </p:sp>
      <p:sp>
        <p:nvSpPr>
          <p:cNvPr id="26" name="Google Shape;1530;g26e1dce2046_0_610">
            <a:extLst>
              <a:ext uri="{FF2B5EF4-FFF2-40B4-BE49-F238E27FC236}">
                <a16:creationId xmlns:a16="http://schemas.microsoft.com/office/drawing/2014/main" id="{9E5EADE0-997C-C6EA-859D-D4F576322591}"/>
              </a:ext>
            </a:extLst>
          </p:cNvPr>
          <p:cNvSpPr txBox="1"/>
          <p:nvPr/>
        </p:nvSpPr>
        <p:spPr>
          <a:xfrm>
            <a:off x="4848212" y="4351378"/>
            <a:ext cx="1897321" cy="107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1333"/>
              </a:spcBef>
              <a:buSzPts val="1100"/>
            </a:pPr>
            <a:r>
              <a:rPr lang="en" sz="1600" b="1">
                <a:highlight>
                  <a:srgbClr val="FFFFFF"/>
                </a:highlight>
                <a:latin typeface="Fira Sans"/>
                <a:ea typeface="Fira Sans"/>
                <a:cs typeface="Fira Sans"/>
              </a:rPr>
              <a:t>Building support</a:t>
            </a:r>
          </a:p>
          <a:p>
            <a:pPr algn="ctr">
              <a:spcBef>
                <a:spcPts val="1333"/>
              </a:spcBef>
              <a:buSzPts val="1100"/>
            </a:pPr>
            <a:endParaRPr sz="1600" b="1">
              <a:highlight>
                <a:srgbClr val="FFFFFF"/>
              </a:highlight>
              <a:latin typeface="Fira Sans"/>
              <a:ea typeface="Fira Sans"/>
              <a:cs typeface="Fira Sans"/>
            </a:endParaRPr>
          </a:p>
        </p:txBody>
      </p:sp>
      <p:sp>
        <p:nvSpPr>
          <p:cNvPr id="27" name="Google Shape;1530;g26e1dce2046_0_610">
            <a:extLst>
              <a:ext uri="{FF2B5EF4-FFF2-40B4-BE49-F238E27FC236}">
                <a16:creationId xmlns:a16="http://schemas.microsoft.com/office/drawing/2014/main" id="{F6290CF4-A4F8-D7F8-7D28-B1FD34910DA7}"/>
              </a:ext>
            </a:extLst>
          </p:cNvPr>
          <p:cNvSpPr txBox="1"/>
          <p:nvPr/>
        </p:nvSpPr>
        <p:spPr>
          <a:xfrm>
            <a:off x="7385535" y="4362059"/>
            <a:ext cx="1897321" cy="1318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1333"/>
              </a:spcBef>
              <a:buSzPts val="1100"/>
            </a:pPr>
            <a:r>
              <a:rPr lang="en" sz="1600" b="1">
                <a:highlight>
                  <a:srgbClr val="FFFFFF"/>
                </a:highlight>
                <a:latin typeface="Fira Sans"/>
                <a:ea typeface="Fira Sans"/>
                <a:cs typeface="Fira Sans"/>
              </a:rPr>
              <a:t>Institutional structure</a:t>
            </a:r>
          </a:p>
          <a:p>
            <a:pPr algn="ctr">
              <a:spcBef>
                <a:spcPts val="1333"/>
              </a:spcBef>
              <a:buSzPts val="1100"/>
            </a:pPr>
            <a:endParaRPr sz="1600" b="1">
              <a:highlight>
                <a:srgbClr val="FFFFFF"/>
              </a:highlight>
              <a:latin typeface="Fira Sans"/>
              <a:ea typeface="Fira Sans"/>
              <a:cs typeface="Fira Sans"/>
            </a:endParaRPr>
          </a:p>
        </p:txBody>
      </p:sp>
    </p:spTree>
    <p:extLst>
      <p:ext uri="{BB962C8B-B14F-4D97-AF65-F5344CB8AC3E}">
        <p14:creationId xmlns:p14="http://schemas.microsoft.com/office/powerpoint/2010/main" val="3678369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B6540-9DBB-E8D5-B258-6D2A85318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31;g26105f029c3_0_6">
            <a:extLst>
              <a:ext uri="{FF2B5EF4-FFF2-40B4-BE49-F238E27FC236}">
                <a16:creationId xmlns:a16="http://schemas.microsoft.com/office/drawing/2014/main" id="{2ACD323B-90A1-8A94-9294-AF5EDEA6B6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5961" y="359315"/>
            <a:ext cx="1916655" cy="3396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" sz="2800" b="1">
                <a:latin typeface="Fira Sans"/>
                <a:sym typeface="Fira Sans"/>
              </a:rPr>
              <a:t>Road transport accounts for around 20-30% of urban air pollution (PM 2.5 emissions)</a:t>
            </a:r>
            <a:endParaRPr lang="en-US" sz="2800">
              <a:ea typeface="Calibri Light"/>
              <a:cs typeface="Calibri Light"/>
            </a:endParaRPr>
          </a:p>
        </p:txBody>
      </p:sp>
      <p:sp>
        <p:nvSpPr>
          <p:cNvPr id="3" name="Google Shape;643;p2">
            <a:extLst>
              <a:ext uri="{FF2B5EF4-FFF2-40B4-BE49-F238E27FC236}">
                <a16:creationId xmlns:a16="http://schemas.microsoft.com/office/drawing/2014/main" id="{3DF9F9A9-625E-50F9-5005-778F930CC528}"/>
              </a:ext>
            </a:extLst>
          </p:cNvPr>
          <p:cNvSpPr txBox="1"/>
          <p:nvPr/>
        </p:nvSpPr>
        <p:spPr>
          <a:xfrm>
            <a:off x="146426" y="3838550"/>
            <a:ext cx="2117124" cy="877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900" b="1" i="1">
                <a:solidFill>
                  <a:schemeClr val="dk2"/>
                </a:solidFill>
                <a:highlight>
                  <a:srgbClr val="FFFFFF"/>
                </a:highlight>
                <a:latin typeface="Fira Sans"/>
                <a:sym typeface="Fira Sans"/>
              </a:rPr>
              <a:t>Title Data Source: Transitioning India's Road Transport Sector, </a:t>
            </a:r>
            <a:r>
              <a:rPr lang="en" sz="900" b="1" i="1" err="1">
                <a:solidFill>
                  <a:schemeClr val="dk2"/>
                </a:solidFill>
                <a:highlight>
                  <a:srgbClr val="FFFFFF"/>
                </a:highlight>
                <a:latin typeface="Fira Sans"/>
                <a:sym typeface="Fira Sans"/>
              </a:rPr>
              <a:t>Realising</a:t>
            </a:r>
            <a:r>
              <a:rPr lang="en" sz="900" b="1" i="1">
                <a:solidFill>
                  <a:schemeClr val="dk2"/>
                </a:solidFill>
                <a:highlight>
                  <a:srgbClr val="FFFFFF"/>
                </a:highlight>
                <a:latin typeface="Fira Sans"/>
                <a:sym typeface="Fira Sans"/>
              </a:rPr>
              <a:t> Climate &amp; Air Quality Benefits Report by the International Energy Agency &amp; NITI Aayog, 2023</a:t>
            </a:r>
            <a:endParaRPr lang="en-US" b="1">
              <a:solidFill>
                <a:schemeClr val="dk2"/>
              </a:solidFill>
              <a:ea typeface="Calibri"/>
              <a:cs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4ABE0E-D3ED-A903-9A78-91884F4A5F0A}"/>
              </a:ext>
            </a:extLst>
          </p:cNvPr>
          <p:cNvSpPr/>
          <p:nvPr/>
        </p:nvSpPr>
        <p:spPr>
          <a:xfrm>
            <a:off x="4767071" y="5620512"/>
            <a:ext cx="2523743" cy="633984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48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14F1A29-138D-39E1-8212-4349CEA8C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880" y="-434"/>
            <a:ext cx="9931189" cy="634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643;p2">
            <a:extLst>
              <a:ext uri="{FF2B5EF4-FFF2-40B4-BE49-F238E27FC236}">
                <a16:creationId xmlns:a16="http://schemas.microsoft.com/office/drawing/2014/main" id="{FCE302A0-B81D-FED6-19AF-3E1FA1ED0FA9}"/>
              </a:ext>
            </a:extLst>
          </p:cNvPr>
          <p:cNvSpPr txBox="1"/>
          <p:nvPr/>
        </p:nvSpPr>
        <p:spPr>
          <a:xfrm>
            <a:off x="148018" y="5737379"/>
            <a:ext cx="2013931" cy="60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900" b="1" i="1">
                <a:solidFill>
                  <a:schemeClr val="dk2"/>
                </a:solidFill>
                <a:highlight>
                  <a:srgbClr val="FFFFFF"/>
                </a:highlight>
                <a:latin typeface="Fira Sans"/>
                <a:sym typeface="Fira Sans"/>
              </a:rPr>
              <a:t>Graph Source: </a:t>
            </a:r>
            <a:r>
              <a:rPr lang="en-IN" sz="900" b="1" i="1">
                <a:solidFill>
                  <a:schemeClr val="dk2"/>
                </a:solidFill>
                <a:highlight>
                  <a:srgbClr val="FFFFFF"/>
                </a:highlight>
                <a:latin typeface="Fira Sans"/>
              </a:rPr>
              <a:t>National Clean Air Programme, an Agenda for Reform, CSE, 2024</a:t>
            </a:r>
            <a:endParaRPr lang="en-US" sz="900" b="1" i="1">
              <a:solidFill>
                <a:schemeClr val="dk2"/>
              </a:solidFill>
              <a:highlight>
                <a:srgbClr val="FFFFFF"/>
              </a:highlight>
              <a:latin typeface="Fira Sans"/>
            </a:endParaRPr>
          </a:p>
        </p:txBody>
      </p:sp>
      <p:sp>
        <p:nvSpPr>
          <p:cNvPr id="4" name="Google Shape;1816;g2e61bab1b1f_0_131">
            <a:extLst>
              <a:ext uri="{FF2B5EF4-FFF2-40B4-BE49-F238E27FC236}">
                <a16:creationId xmlns:a16="http://schemas.microsoft.com/office/drawing/2014/main" id="{A03C7E70-2432-8576-6D5B-405C5B172238}"/>
              </a:ext>
            </a:extLst>
          </p:cNvPr>
          <p:cNvSpPr txBox="1"/>
          <p:nvPr/>
        </p:nvSpPr>
        <p:spPr>
          <a:xfrm>
            <a:off x="2933432" y="5831146"/>
            <a:ext cx="5301049" cy="37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buSzPts val="1400"/>
            </a:pPr>
            <a:r>
              <a:rPr lang="en-IN" b="1">
                <a:highlight>
                  <a:srgbClr val="FFFFFF"/>
                </a:highlight>
                <a:latin typeface="Fira Sans" panose="020B0503050000020004" pitchFamily="34" charset="0"/>
              </a:rPr>
              <a:t>PM 2.5 emissions contribution from different sources, based on data from various emission inventories</a:t>
            </a:r>
            <a:endParaRPr lang="en-IN" sz="1600" b="1" i="0" u="none" strike="noStrike" cap="none">
              <a:solidFill>
                <a:srgbClr val="000000"/>
              </a:solidFill>
              <a:highlight>
                <a:srgbClr val="FFFFFF"/>
              </a:highlight>
              <a:latin typeface="Fira Sans" panose="020B0503050000020004" pitchFamily="34" charset="0"/>
              <a:ea typeface="Fira Sans"/>
              <a:cs typeface="Fira Sans"/>
            </a:endParaRPr>
          </a:p>
        </p:txBody>
      </p:sp>
    </p:spTree>
    <p:extLst>
      <p:ext uri="{BB962C8B-B14F-4D97-AF65-F5344CB8AC3E}">
        <p14:creationId xmlns:p14="http://schemas.microsoft.com/office/powerpoint/2010/main" val="3635894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B0CEC-DDA5-C9D2-2584-B3C21594E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31;g26105f029c3_0_6">
            <a:extLst>
              <a:ext uri="{FF2B5EF4-FFF2-40B4-BE49-F238E27FC236}">
                <a16:creationId xmlns:a16="http://schemas.microsoft.com/office/drawing/2014/main" id="{02305BDB-06FB-D0FD-630B-6C5B803909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5782" y="319803"/>
            <a:ext cx="9638255" cy="665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" sz="2800" b="1">
                <a:latin typeface="Fira Sans"/>
                <a:sym typeface="Fira Sans"/>
              </a:rPr>
              <a:t>3 Mantras to reduce vehicular pollution</a:t>
            </a:r>
            <a:endParaRPr lang="en-US"/>
          </a:p>
        </p:txBody>
      </p:sp>
      <p:sp>
        <p:nvSpPr>
          <p:cNvPr id="2" name="Google Shape;1816;g2e61bab1b1f_0_131">
            <a:extLst>
              <a:ext uri="{FF2B5EF4-FFF2-40B4-BE49-F238E27FC236}">
                <a16:creationId xmlns:a16="http://schemas.microsoft.com/office/drawing/2014/main" id="{ABB96B3F-6A03-3145-CA57-8B8B1001BAFF}"/>
              </a:ext>
            </a:extLst>
          </p:cNvPr>
          <p:cNvSpPr txBox="1"/>
          <p:nvPr/>
        </p:nvSpPr>
        <p:spPr>
          <a:xfrm>
            <a:off x="4635348" y="3928515"/>
            <a:ext cx="2637377" cy="37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N" sz="1600" b="1">
                <a:highlight>
                  <a:srgbClr val="FFFFFF"/>
                </a:highlight>
                <a:latin typeface="Fira Sans SemiBold"/>
                <a:ea typeface="Fira Sans"/>
                <a:cs typeface="Fira Sans"/>
                <a:sym typeface="Fira Sans"/>
              </a:rPr>
              <a:t>Shift to </a:t>
            </a:r>
            <a:r>
              <a:rPr lang="en-IN" sz="16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Fira Sans SemiBold"/>
                <a:ea typeface="Fira Sans"/>
                <a:cs typeface="Fira Sans"/>
                <a:sym typeface="Fira Sans"/>
              </a:rPr>
              <a:t>Public transport, walking and cycling</a:t>
            </a:r>
            <a:endParaRPr lang="en-IN" sz="1600" b="1" i="0" u="none" strike="noStrike" cap="none">
              <a:solidFill>
                <a:srgbClr val="000000"/>
              </a:solidFill>
              <a:highlight>
                <a:srgbClr val="FFFFFF"/>
              </a:highlight>
              <a:latin typeface="Fira Sans SemiBold"/>
              <a:ea typeface="Fira Sans"/>
              <a:cs typeface="Fira Sans"/>
            </a:endParaRPr>
          </a:p>
        </p:txBody>
      </p:sp>
      <p:sp>
        <p:nvSpPr>
          <p:cNvPr id="4" name="Google Shape;1818;g2e61bab1b1f_0_131">
            <a:extLst>
              <a:ext uri="{FF2B5EF4-FFF2-40B4-BE49-F238E27FC236}">
                <a16:creationId xmlns:a16="http://schemas.microsoft.com/office/drawing/2014/main" id="{AC401FD9-D3B3-F3F3-57DB-9D479BF8C69A}"/>
              </a:ext>
            </a:extLst>
          </p:cNvPr>
          <p:cNvSpPr txBox="1"/>
          <p:nvPr/>
        </p:nvSpPr>
        <p:spPr>
          <a:xfrm>
            <a:off x="7969756" y="3905939"/>
            <a:ext cx="2626366" cy="3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1400"/>
            </a:pPr>
            <a:r>
              <a:rPr lang="en-IN" sz="1600" b="1">
                <a:highlight>
                  <a:srgbClr val="FFFFFF"/>
                </a:highlight>
                <a:latin typeface="Fira Sans SemiBold"/>
                <a:ea typeface="Fira Sans"/>
                <a:cs typeface="Fira Sans"/>
                <a:sym typeface="Fira Sans"/>
              </a:rPr>
              <a:t>Discourage the use of high polluting vehicles</a:t>
            </a:r>
            <a:endParaRPr lang="en-IN" sz="1600" b="1" i="0" u="none" strike="noStrike" cap="none">
              <a:solidFill>
                <a:srgbClr val="000000"/>
              </a:solidFill>
              <a:highlight>
                <a:srgbClr val="FFFFFF"/>
              </a:highlight>
              <a:latin typeface="Fira Sans SemiBold"/>
              <a:ea typeface="Fira Sans"/>
              <a:cs typeface="Fira Sans"/>
            </a:endParaRPr>
          </a:p>
        </p:txBody>
      </p:sp>
      <p:sp>
        <p:nvSpPr>
          <p:cNvPr id="5" name="Google Shape;1819;g2e61bab1b1f_0_131">
            <a:extLst>
              <a:ext uri="{FF2B5EF4-FFF2-40B4-BE49-F238E27FC236}">
                <a16:creationId xmlns:a16="http://schemas.microsoft.com/office/drawing/2014/main" id="{C9FF53B1-8018-1523-0C23-372CD37F50C6}"/>
              </a:ext>
            </a:extLst>
          </p:cNvPr>
          <p:cNvSpPr txBox="1"/>
          <p:nvPr/>
        </p:nvSpPr>
        <p:spPr>
          <a:xfrm>
            <a:off x="1095926" y="3917239"/>
            <a:ext cx="3030966" cy="402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N" sz="1600" b="1">
                <a:highlight>
                  <a:srgbClr val="FFFFFF"/>
                </a:highlight>
                <a:latin typeface="Fira Sans SemiBold"/>
                <a:ea typeface="Fira Sans"/>
                <a:cs typeface="Fira Sans"/>
                <a:sym typeface="Fira Sans"/>
              </a:rPr>
              <a:t>Improve vehicle engine technology</a:t>
            </a:r>
            <a:endParaRPr lang="en-IN" sz="1600" b="1" i="0" u="none" strike="noStrike" cap="none">
              <a:solidFill>
                <a:srgbClr val="000000"/>
              </a:solidFill>
              <a:highlight>
                <a:srgbClr val="FFFFFF"/>
              </a:highlight>
              <a:latin typeface="Fira Sans SemiBold"/>
              <a:ea typeface="Fira Sans"/>
              <a:cs typeface="Fira Sans"/>
            </a:endParaRPr>
          </a:p>
        </p:txBody>
      </p:sp>
      <p:sp>
        <p:nvSpPr>
          <p:cNvPr id="7" name="Google Shape;1820;g2e61bab1b1f_0_131">
            <a:extLst>
              <a:ext uri="{FF2B5EF4-FFF2-40B4-BE49-F238E27FC236}">
                <a16:creationId xmlns:a16="http://schemas.microsoft.com/office/drawing/2014/main" id="{F6089ED9-3F08-BE02-7BF2-FCBBEBA1A444}"/>
              </a:ext>
            </a:extLst>
          </p:cNvPr>
          <p:cNvSpPr/>
          <p:nvPr/>
        </p:nvSpPr>
        <p:spPr>
          <a:xfrm>
            <a:off x="4890921" y="1595554"/>
            <a:ext cx="2229455" cy="2263321"/>
          </a:xfrm>
          <a:prstGeom prst="ellipse">
            <a:avLst/>
          </a:prstGeom>
          <a:solidFill>
            <a:srgbClr val="00B050"/>
          </a:solidFill>
          <a:ln w="12700">
            <a:solidFill>
              <a:srgbClr val="92D05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>
                <a:solidFill>
                  <a:schemeClr val="bg1"/>
                </a:solidFill>
                <a:latin typeface="Fira Sans SemiBold"/>
                <a:sym typeface="Fira Sans"/>
              </a:rPr>
              <a:t>Shift</a:t>
            </a:r>
            <a:endParaRPr lang="en-US" sz="2400" b="1">
              <a:solidFill>
                <a:schemeClr val="bg1"/>
              </a:solidFill>
              <a:latin typeface="Fira Sans SemiBold"/>
            </a:endParaRPr>
          </a:p>
        </p:txBody>
      </p:sp>
      <p:sp>
        <p:nvSpPr>
          <p:cNvPr id="8" name="Google Shape;1821;g2e61bab1b1f_0_131">
            <a:extLst>
              <a:ext uri="{FF2B5EF4-FFF2-40B4-BE49-F238E27FC236}">
                <a16:creationId xmlns:a16="http://schemas.microsoft.com/office/drawing/2014/main" id="{4CFDD760-D21D-6976-9207-0480C0CBFD60}"/>
              </a:ext>
            </a:extLst>
          </p:cNvPr>
          <p:cNvSpPr/>
          <p:nvPr/>
        </p:nvSpPr>
        <p:spPr>
          <a:xfrm>
            <a:off x="8170657" y="1595554"/>
            <a:ext cx="2218166" cy="224638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>
                <a:solidFill>
                  <a:schemeClr val="bg1"/>
                </a:solidFill>
                <a:latin typeface="Fira Sans SemiBold"/>
                <a:sym typeface="Fira Sans"/>
              </a:rPr>
              <a:t>Restrict</a:t>
            </a:r>
            <a:endParaRPr lang="en-US" sz="2400" b="1">
              <a:solidFill>
                <a:schemeClr val="bg1"/>
              </a:solidFill>
              <a:latin typeface="Fira Sans SemiBold"/>
            </a:endParaRPr>
          </a:p>
        </p:txBody>
      </p:sp>
      <p:sp>
        <p:nvSpPr>
          <p:cNvPr id="9" name="Google Shape;1822;g2e61bab1b1f_0_131">
            <a:extLst>
              <a:ext uri="{FF2B5EF4-FFF2-40B4-BE49-F238E27FC236}">
                <a16:creationId xmlns:a16="http://schemas.microsoft.com/office/drawing/2014/main" id="{02E51B9E-B46B-83A7-3C1C-7F1934E93EB9}"/>
              </a:ext>
            </a:extLst>
          </p:cNvPr>
          <p:cNvSpPr/>
          <p:nvPr/>
        </p:nvSpPr>
        <p:spPr>
          <a:xfrm>
            <a:off x="1491029" y="1584266"/>
            <a:ext cx="2246388" cy="2280254"/>
          </a:xfrm>
          <a:prstGeom prst="ellipse">
            <a:avLst/>
          </a:prstGeom>
          <a:solidFill>
            <a:srgbClr val="0070C0"/>
          </a:solidFill>
          <a:ln w="12700"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>
                <a:solidFill>
                  <a:schemeClr val="bg1"/>
                </a:solidFill>
                <a:latin typeface="Fira Sans SemiBold"/>
                <a:sym typeface="Fira Sans"/>
              </a:rPr>
              <a:t>Improve</a:t>
            </a:r>
            <a:endParaRPr lang="en" sz="2400" b="1">
              <a:solidFill>
                <a:schemeClr val="bg1"/>
              </a:solidFill>
              <a:latin typeface="Fira Sans SemiBold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637CF5-444F-3D08-D84A-AB7085E34FF3}"/>
              </a:ext>
            </a:extLst>
          </p:cNvPr>
          <p:cNvSpPr/>
          <p:nvPr/>
        </p:nvSpPr>
        <p:spPr>
          <a:xfrm>
            <a:off x="4767071" y="5620512"/>
            <a:ext cx="2523743" cy="633984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0223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345F23-FC6C-98E3-3620-FBC7E4B0D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31;g26105f029c3_0_6">
            <a:extLst>
              <a:ext uri="{FF2B5EF4-FFF2-40B4-BE49-F238E27FC236}">
                <a16:creationId xmlns:a16="http://schemas.microsoft.com/office/drawing/2014/main" id="{B295A2FC-670F-FFE3-26E7-1EB9599997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5782" y="319803"/>
            <a:ext cx="10637321" cy="687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" sz="2800" b="1">
                <a:latin typeface="Fira Sans"/>
                <a:sym typeface="Fira Sans"/>
              </a:rPr>
              <a:t>Low Emission Zones (LEZ) discourage the use of high polluting vehicles</a:t>
            </a:r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36245FA-C8EA-5406-E6C4-DF565FB61666}"/>
              </a:ext>
            </a:extLst>
          </p:cNvPr>
          <p:cNvGrpSpPr/>
          <p:nvPr/>
        </p:nvGrpSpPr>
        <p:grpSpPr>
          <a:xfrm>
            <a:off x="353415" y="1713353"/>
            <a:ext cx="4156144" cy="4351427"/>
            <a:chOff x="167148" y="1481931"/>
            <a:chExt cx="3196589" cy="3369294"/>
          </a:xfrm>
        </p:grpSpPr>
        <p:pic>
          <p:nvPicPr>
            <p:cNvPr id="10" name="Picture 9" descr="A map of a city&#10;&#10;AI-generated content may be incorrect.">
              <a:extLst>
                <a:ext uri="{FF2B5EF4-FFF2-40B4-BE49-F238E27FC236}">
                  <a16:creationId xmlns:a16="http://schemas.microsoft.com/office/drawing/2014/main" id="{5373637F-E1CE-7EDB-AECE-927F39DD9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241"/>
            <a:stretch>
              <a:fillRect/>
            </a:stretch>
          </p:blipFill>
          <p:spPr>
            <a:xfrm>
              <a:off x="167148" y="1481931"/>
              <a:ext cx="3196589" cy="3369294"/>
            </a:xfrm>
            <a:prstGeom prst="rect">
              <a:avLst/>
            </a:prstGeom>
          </p:spPr>
        </p:pic>
        <p:pic>
          <p:nvPicPr>
            <p:cNvPr id="11" name="Google Shape;1852;g26e1dce2046_0_610">
              <a:extLst>
                <a:ext uri="{FF2B5EF4-FFF2-40B4-BE49-F238E27FC236}">
                  <a16:creationId xmlns:a16="http://schemas.microsoft.com/office/drawing/2014/main" id="{B2CE0DC2-8CD5-A084-B4D5-B6F43DF870F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21273" y="2894730"/>
              <a:ext cx="503503" cy="3375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1853;g26e1dce2046_0_610">
              <a:extLst>
                <a:ext uri="{FF2B5EF4-FFF2-40B4-BE49-F238E27FC236}">
                  <a16:creationId xmlns:a16="http://schemas.microsoft.com/office/drawing/2014/main" id="{264F94C4-5988-799E-1085-56A16697C00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779369" y="2685826"/>
              <a:ext cx="337590" cy="337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854;g26e1dce2046_0_610">
              <a:extLst>
                <a:ext uri="{FF2B5EF4-FFF2-40B4-BE49-F238E27FC236}">
                  <a16:creationId xmlns:a16="http://schemas.microsoft.com/office/drawing/2014/main" id="{8ACC25AC-6A03-6D52-33A1-EFBB7ECD3F1F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1623096" y="2174809"/>
              <a:ext cx="978052" cy="10553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855;g26e1dce2046_0_610">
              <a:extLst>
                <a:ext uri="{FF2B5EF4-FFF2-40B4-BE49-F238E27FC236}">
                  <a16:creationId xmlns:a16="http://schemas.microsoft.com/office/drawing/2014/main" id="{B357195B-015C-8D92-2480-D9425D973BEA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20873" t="15275" r="22740" b="57296"/>
            <a:stretch/>
          </p:blipFill>
          <p:spPr>
            <a:xfrm>
              <a:off x="1051675" y="2310708"/>
              <a:ext cx="636705" cy="30974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3D2458E-9E92-1DCF-B443-9DE6155C792D}"/>
              </a:ext>
            </a:extLst>
          </p:cNvPr>
          <p:cNvGrpSpPr/>
          <p:nvPr/>
        </p:nvGrpSpPr>
        <p:grpSpPr>
          <a:xfrm>
            <a:off x="4891078" y="1456845"/>
            <a:ext cx="1216021" cy="1013536"/>
            <a:chOff x="3739611" y="1197200"/>
            <a:chExt cx="922511" cy="748248"/>
          </a:xfrm>
        </p:grpSpPr>
        <p:pic>
          <p:nvPicPr>
            <p:cNvPr id="32" name="Google Shape;1856;g26e1dce2046_0_610">
              <a:extLst>
                <a:ext uri="{FF2B5EF4-FFF2-40B4-BE49-F238E27FC236}">
                  <a16:creationId xmlns:a16="http://schemas.microsoft.com/office/drawing/2014/main" id="{6DAA68C2-03F0-C66C-A226-D6FFCA27F949}"/>
                </a:ext>
              </a:extLst>
            </p:cNvPr>
            <p:cNvPicPr preferRelativeResize="0"/>
            <p:nvPr/>
          </p:nvPicPr>
          <p:blipFill rotWithShape="1">
            <a:blip r:embed="rId7">
              <a:alphaModFix amt="33000"/>
            </a:blip>
            <a:srcRect/>
            <a:stretch/>
          </p:blipFill>
          <p:spPr>
            <a:xfrm>
              <a:off x="3790630" y="1385507"/>
              <a:ext cx="871492" cy="371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1857;g26e1dce2046_0_610">
              <a:extLst>
                <a:ext uri="{FF2B5EF4-FFF2-40B4-BE49-F238E27FC236}">
                  <a16:creationId xmlns:a16="http://schemas.microsoft.com/office/drawing/2014/main" id="{3AF8D519-92DC-B110-819A-79E0009F470D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739611" y="1197200"/>
              <a:ext cx="748234" cy="74824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Google Shape;1858;g26e1dce2046_0_610">
            <a:extLst>
              <a:ext uri="{FF2B5EF4-FFF2-40B4-BE49-F238E27FC236}">
                <a16:creationId xmlns:a16="http://schemas.microsoft.com/office/drawing/2014/main" id="{02DCD481-F361-3D15-2E17-5BA74145FF33}"/>
              </a:ext>
            </a:extLst>
          </p:cNvPr>
          <p:cNvSpPr txBox="1"/>
          <p:nvPr/>
        </p:nvSpPr>
        <p:spPr>
          <a:xfrm>
            <a:off x="6175052" y="1780539"/>
            <a:ext cx="1914685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00"/>
            </a:pPr>
            <a:r>
              <a:rPr lang="en" b="1" i="1" u="sng">
                <a:latin typeface="Fira Sans SemiBold"/>
                <a:ea typeface="Fira Sans"/>
                <a:cs typeface="Fira Sans"/>
                <a:sym typeface="Fira Sans"/>
              </a:rPr>
              <a:t>Ban</a:t>
            </a:r>
            <a:r>
              <a:rPr lang="en" b="1" i="1" u="sng">
                <a:latin typeface="Fira Sans SemiBold"/>
                <a:ea typeface="Fira Sans"/>
                <a:cs typeface="Fira Sans"/>
                <a:sym typeface="Fira Sans SemiBold"/>
              </a:rPr>
              <a:t> </a:t>
            </a:r>
            <a:endParaRPr lang="en-US" i="1">
              <a:latin typeface="Fira Sans SemiBold"/>
              <a:ea typeface="Fira Sans"/>
              <a:cs typeface="Fira Sans"/>
              <a:sym typeface="Fira Sans SemiBold"/>
            </a:endParaRPr>
          </a:p>
          <a:p>
            <a:pPr>
              <a:buSzPts val="900"/>
            </a:pPr>
            <a:r>
              <a:rPr lang="en" i="1" u="none" strike="noStrike" cap="none">
                <a:solidFill>
                  <a:srgbClr val="000000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(Brussels, Seoul)</a:t>
            </a:r>
            <a:endParaRPr lang="en-US" i="1" u="none" strike="noStrike" cap="none">
              <a:solidFill>
                <a:srgbClr val="000000"/>
              </a:solidFill>
              <a:latin typeface="Fira Sans SemiBold"/>
              <a:ea typeface="Fira Sans SemiBold"/>
              <a:cs typeface="Fira Sans SemiBold"/>
            </a:endParaRPr>
          </a:p>
        </p:txBody>
      </p:sp>
      <p:sp>
        <p:nvSpPr>
          <p:cNvPr id="17" name="Google Shape;1860;g26e1dce2046_0_610">
            <a:extLst>
              <a:ext uri="{FF2B5EF4-FFF2-40B4-BE49-F238E27FC236}">
                <a16:creationId xmlns:a16="http://schemas.microsoft.com/office/drawing/2014/main" id="{F40304DF-C611-CC87-D71D-43CCE2D5ABDC}"/>
              </a:ext>
            </a:extLst>
          </p:cNvPr>
          <p:cNvSpPr txBox="1"/>
          <p:nvPr/>
        </p:nvSpPr>
        <p:spPr>
          <a:xfrm>
            <a:off x="9477437" y="1782178"/>
            <a:ext cx="145401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b="1" i="1" u="sng">
                <a:latin typeface="Fira Sans SemiBold"/>
                <a:ea typeface="Fira Sans"/>
                <a:cs typeface="Fira Sans"/>
                <a:sym typeface="Fira Sans"/>
              </a:rPr>
              <a:t>Pricing</a:t>
            </a:r>
            <a:endParaRPr lang="en-US" b="1" i="1" u="sng" strike="noStrike" cap="none">
              <a:solidFill>
                <a:srgbClr val="000000"/>
              </a:solidFill>
              <a:latin typeface="Fira Sans SemiBold"/>
              <a:ea typeface="Fira Sans"/>
              <a:cs typeface="Fira Sans"/>
            </a:endParaRPr>
          </a:p>
          <a:p>
            <a:pPr>
              <a:buSzPts val="700"/>
            </a:pPr>
            <a:r>
              <a:rPr lang="en" b="1" i="1" u="none" strike="noStrike" cap="none">
                <a:solidFill>
                  <a:srgbClr val="000000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(London)</a:t>
            </a:r>
            <a:endParaRPr b="1" i="1" u="none" strike="noStrike" cap="none">
              <a:solidFill>
                <a:srgbClr val="000000"/>
              </a:solidFill>
              <a:latin typeface="Fira Sans SemiBold"/>
              <a:ea typeface="Fira Sans SemiBold"/>
              <a:cs typeface="Fira Sans SemiBold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B2BD9BC-FA35-CC5E-A64A-B339B3CD55CB}"/>
              </a:ext>
            </a:extLst>
          </p:cNvPr>
          <p:cNvGrpSpPr/>
          <p:nvPr/>
        </p:nvGrpSpPr>
        <p:grpSpPr>
          <a:xfrm>
            <a:off x="8125304" y="1479424"/>
            <a:ext cx="1191358" cy="971410"/>
            <a:chOff x="6697258" y="1197200"/>
            <a:chExt cx="914782" cy="728700"/>
          </a:xfrm>
        </p:grpSpPr>
        <p:pic>
          <p:nvPicPr>
            <p:cNvPr id="29" name="Google Shape;1859;g26e1dce2046_0_610">
              <a:extLst>
                <a:ext uri="{FF2B5EF4-FFF2-40B4-BE49-F238E27FC236}">
                  <a16:creationId xmlns:a16="http://schemas.microsoft.com/office/drawing/2014/main" id="{C7023237-D5E7-F812-B176-58ACA17DC691}"/>
                </a:ext>
              </a:extLst>
            </p:cNvPr>
            <p:cNvPicPr preferRelativeResize="0"/>
            <p:nvPr/>
          </p:nvPicPr>
          <p:blipFill rotWithShape="1">
            <a:blip r:embed="rId7">
              <a:alphaModFix amt="33000"/>
            </a:blip>
            <a:srcRect/>
            <a:stretch/>
          </p:blipFill>
          <p:spPr>
            <a:xfrm>
              <a:off x="6740548" y="1399323"/>
              <a:ext cx="871492" cy="371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1861;g26e1dce2046_0_610">
              <a:extLst>
                <a:ext uri="{FF2B5EF4-FFF2-40B4-BE49-F238E27FC236}">
                  <a16:creationId xmlns:a16="http://schemas.microsoft.com/office/drawing/2014/main" id="{5C21561E-F475-7E46-6A79-C176261199E4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769024" y="1273405"/>
              <a:ext cx="576298" cy="5762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Google Shape;1862;g26e1dce2046_0_610">
              <a:extLst>
                <a:ext uri="{FF2B5EF4-FFF2-40B4-BE49-F238E27FC236}">
                  <a16:creationId xmlns:a16="http://schemas.microsoft.com/office/drawing/2014/main" id="{DBED867E-0E2E-C9C0-29DE-E86237AD500D}"/>
                </a:ext>
              </a:extLst>
            </p:cNvPr>
            <p:cNvSpPr/>
            <p:nvPr/>
          </p:nvSpPr>
          <p:spPr>
            <a:xfrm>
              <a:off x="6697258" y="1197200"/>
              <a:ext cx="728700" cy="728700"/>
            </a:xfrm>
            <a:prstGeom prst="ellipse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ontserrat" pitchFamily="2" charset="77"/>
                <a:sym typeface="Arial"/>
              </a:endParaRPr>
            </a:p>
          </p:txBody>
        </p:sp>
      </p:grpSp>
      <p:sp>
        <p:nvSpPr>
          <p:cNvPr id="19" name="Google Shape;1868;g26e1dce2046_0_610">
            <a:extLst>
              <a:ext uri="{FF2B5EF4-FFF2-40B4-BE49-F238E27FC236}">
                <a16:creationId xmlns:a16="http://schemas.microsoft.com/office/drawing/2014/main" id="{859F8A38-452D-70FD-2A45-B905F825C4A3}"/>
              </a:ext>
            </a:extLst>
          </p:cNvPr>
          <p:cNvSpPr txBox="1"/>
          <p:nvPr/>
        </p:nvSpPr>
        <p:spPr>
          <a:xfrm>
            <a:off x="4852469" y="980444"/>
            <a:ext cx="5351233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1600" b="1">
                <a:latin typeface="Fira Sans SemiBold"/>
                <a:sym typeface="Fira Sans"/>
              </a:rPr>
              <a:t>High polluting vehicles are discouraged through:</a:t>
            </a:r>
            <a:endParaRPr lang="en" sz="1600" b="1">
              <a:latin typeface="Fira Sans SemiBold"/>
            </a:endParaRPr>
          </a:p>
        </p:txBody>
      </p:sp>
      <p:sp>
        <p:nvSpPr>
          <p:cNvPr id="20" name="Google Shape;1530;g26e1dce2046_0_610">
            <a:extLst>
              <a:ext uri="{FF2B5EF4-FFF2-40B4-BE49-F238E27FC236}">
                <a16:creationId xmlns:a16="http://schemas.microsoft.com/office/drawing/2014/main" id="{DDBA7D11-45B3-9E14-99EE-33B3413256A4}"/>
              </a:ext>
            </a:extLst>
          </p:cNvPr>
          <p:cNvSpPr txBox="1"/>
          <p:nvPr/>
        </p:nvSpPr>
        <p:spPr>
          <a:xfrm>
            <a:off x="296294" y="819515"/>
            <a:ext cx="4144945" cy="879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4999"/>
              </a:lnSpc>
              <a:spcBef>
                <a:spcPts val="1000"/>
              </a:spcBef>
            </a:pPr>
            <a:r>
              <a:rPr lang="en" sz="1600" b="1">
                <a:latin typeface="Fira Sans SemiBold"/>
              </a:rPr>
              <a:t>LEZ can be part area of the city, or the entire city or the metropolitan area</a:t>
            </a:r>
            <a:endParaRPr lang="en-US" sz="1600">
              <a:latin typeface="Fira Sans SemiBold"/>
            </a:endParaRPr>
          </a:p>
        </p:txBody>
      </p:sp>
      <p:sp>
        <p:nvSpPr>
          <p:cNvPr id="23" name="Google Shape;2665;g2c6a65074d8_0_108">
            <a:extLst>
              <a:ext uri="{FF2B5EF4-FFF2-40B4-BE49-F238E27FC236}">
                <a16:creationId xmlns:a16="http://schemas.microsoft.com/office/drawing/2014/main" id="{1A67F282-ABD0-3B8B-4E07-9C4AC180ACED}"/>
              </a:ext>
            </a:extLst>
          </p:cNvPr>
          <p:cNvSpPr txBox="1"/>
          <p:nvPr/>
        </p:nvSpPr>
        <p:spPr>
          <a:xfrm>
            <a:off x="9585883" y="2667382"/>
            <a:ext cx="2603496" cy="1051540"/>
          </a:xfrm>
          <a:prstGeom prst="rect">
            <a:avLst/>
          </a:prstGeom>
          <a:noFill/>
          <a:ln w="19050"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000"/>
              </a:spcAft>
            </a:pPr>
            <a:r>
              <a:rPr lang="en" sz="1600" b="1">
                <a:solidFill>
                  <a:schemeClr val="dk1"/>
                </a:solidFill>
                <a:latin typeface="Fira Sans SemiBold"/>
                <a:ea typeface="Fira Sans"/>
                <a:cs typeface="Fira Sans"/>
                <a:sym typeface="Fira Sans"/>
              </a:rPr>
              <a:t>LEZ are demarcated through signages &amp; markings </a:t>
            </a:r>
            <a:endParaRPr lang="en" sz="1600" b="1">
              <a:solidFill>
                <a:schemeClr val="dk1"/>
              </a:solidFill>
              <a:latin typeface="Fira Sans SemiBold"/>
            </a:endParaRPr>
          </a:p>
        </p:txBody>
      </p:sp>
      <p:sp>
        <p:nvSpPr>
          <p:cNvPr id="24" name="Google Shape;2662;g2c6a65074d8_0_108">
            <a:extLst>
              <a:ext uri="{FF2B5EF4-FFF2-40B4-BE49-F238E27FC236}">
                <a16:creationId xmlns:a16="http://schemas.microsoft.com/office/drawing/2014/main" id="{DA7DAC6B-E228-AB79-49F3-E43FEC8E5BC5}"/>
              </a:ext>
            </a:extLst>
          </p:cNvPr>
          <p:cNvSpPr txBox="1"/>
          <p:nvPr/>
        </p:nvSpPr>
        <p:spPr>
          <a:xfrm>
            <a:off x="9583435" y="5366546"/>
            <a:ext cx="2925300" cy="42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900" i="1">
                <a:solidFill>
                  <a:schemeClr val="tx1"/>
                </a:solidFill>
                <a:highlight>
                  <a:srgbClr val="FFFFFF"/>
                </a:highlight>
                <a:latin typeface="Fira Sans SemiBold"/>
                <a:sym typeface="Fira Sans SemiBold"/>
              </a:rPr>
              <a:t>Image Source (LHS): Business Green </a:t>
            </a:r>
            <a:endParaRPr sz="900" i="1">
              <a:solidFill>
                <a:schemeClr val="tx1"/>
              </a:solidFill>
              <a:latin typeface="Montserrat" pitchFamily="2" charset="77"/>
              <a:ea typeface="Fira Sans SemiBold"/>
              <a:cs typeface="Fira Sans SemiBold"/>
              <a:sym typeface="Fira Sans SemiBold"/>
            </a:endParaRPr>
          </a:p>
        </p:txBody>
      </p:sp>
      <p:sp>
        <p:nvSpPr>
          <p:cNvPr id="25" name="Google Shape;2664;g2c6a65074d8_0_108">
            <a:extLst>
              <a:ext uri="{FF2B5EF4-FFF2-40B4-BE49-F238E27FC236}">
                <a16:creationId xmlns:a16="http://schemas.microsoft.com/office/drawing/2014/main" id="{38A3A0AA-E7FB-4DF8-783A-1FF89CC58A97}"/>
              </a:ext>
            </a:extLst>
          </p:cNvPr>
          <p:cNvSpPr txBox="1"/>
          <p:nvPr/>
        </p:nvSpPr>
        <p:spPr>
          <a:xfrm>
            <a:off x="9583435" y="5663626"/>
            <a:ext cx="2429650" cy="381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900" i="1">
                <a:solidFill>
                  <a:schemeClr val="tx1"/>
                </a:solidFill>
                <a:highlight>
                  <a:srgbClr val="FFFFFF"/>
                </a:highlight>
                <a:latin typeface="Fira Sans SemiBold"/>
                <a:ea typeface="Fira Sans SemiBold"/>
                <a:cs typeface="Fira Sans SemiBold"/>
                <a:sym typeface="Fira Sans SemiBold"/>
              </a:rPr>
              <a:t>Image Source (RHS) : Article by Joanna Bremner on the courier.co.uk</a:t>
            </a:r>
            <a:endParaRPr lang="en-US" sz="900" i="1">
              <a:solidFill>
                <a:schemeClr val="tx1"/>
              </a:solidFill>
              <a:highlight>
                <a:srgbClr val="FFFFFF"/>
              </a:highlight>
              <a:latin typeface="Fira Sans SemiBold"/>
              <a:ea typeface="Fira Sans SemiBold"/>
              <a:cs typeface="Fira Sans SemiBold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B2B3539-2527-FA0D-A6BA-0B1E4D141FC0}"/>
              </a:ext>
            </a:extLst>
          </p:cNvPr>
          <p:cNvSpPr/>
          <p:nvPr/>
        </p:nvSpPr>
        <p:spPr>
          <a:xfrm>
            <a:off x="4767071" y="5620512"/>
            <a:ext cx="2523743" cy="633984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Google Shape;2661;g2c6a65074d8_0_108" descr="A green and white sign on a black pole&#10;&#10;AI-generated content may be incorrect.">
            <a:extLst>
              <a:ext uri="{FF2B5EF4-FFF2-40B4-BE49-F238E27FC236}">
                <a16:creationId xmlns:a16="http://schemas.microsoft.com/office/drawing/2014/main" id="{47B7AFE6-A373-4808-DC2C-4333F1F445DF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32593" t="-758" r="38610" b="116"/>
          <a:stretch/>
        </p:blipFill>
        <p:spPr>
          <a:xfrm>
            <a:off x="5010991" y="2773027"/>
            <a:ext cx="1330395" cy="3302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663;g2c6a65074d8_0_108" descr="A street with a green circle painted on it&#10;&#10;AI-generated content may be incorrect.">
            <a:extLst>
              <a:ext uri="{FF2B5EF4-FFF2-40B4-BE49-F238E27FC236}">
                <a16:creationId xmlns:a16="http://schemas.microsoft.com/office/drawing/2014/main" id="{0D99E45D-AEF4-C266-6377-F521E17A3929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r="42389"/>
          <a:stretch/>
        </p:blipFill>
        <p:spPr>
          <a:xfrm>
            <a:off x="6724010" y="2772551"/>
            <a:ext cx="2715545" cy="32798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4033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5631A-12BA-5585-1628-EEB77E2C2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31;g26105f029c3_0_6">
            <a:extLst>
              <a:ext uri="{FF2B5EF4-FFF2-40B4-BE49-F238E27FC236}">
                <a16:creationId xmlns:a16="http://schemas.microsoft.com/office/drawing/2014/main" id="{D18787ED-BD51-1D9D-AACD-FCA822C1EE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5782" y="319803"/>
            <a:ext cx="11274283" cy="687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" sz="2800" b="1">
                <a:latin typeface="Fira Sans"/>
                <a:sym typeface="Fira Sans"/>
              </a:rPr>
              <a:t>Non-compliant vehicles in LEZs are enforced by cameras or sticker system</a:t>
            </a:r>
            <a:endParaRPr lang="en-US"/>
          </a:p>
        </p:txBody>
      </p:sp>
      <p:sp>
        <p:nvSpPr>
          <p:cNvPr id="20" name="Google Shape;1530;g26e1dce2046_0_610">
            <a:extLst>
              <a:ext uri="{FF2B5EF4-FFF2-40B4-BE49-F238E27FC236}">
                <a16:creationId xmlns:a16="http://schemas.microsoft.com/office/drawing/2014/main" id="{3129B093-F363-77E0-C3DA-96D3DC36655D}"/>
              </a:ext>
            </a:extLst>
          </p:cNvPr>
          <p:cNvSpPr txBox="1"/>
          <p:nvPr/>
        </p:nvSpPr>
        <p:spPr>
          <a:xfrm>
            <a:off x="2249690" y="1277907"/>
            <a:ext cx="2591313" cy="596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4999"/>
              </a:lnSpc>
              <a:spcBef>
                <a:spcPts val="1000"/>
              </a:spcBef>
            </a:pPr>
            <a:r>
              <a:rPr lang="en" sz="1600" b="1">
                <a:latin typeface="Fira Sans SemiBold"/>
              </a:rPr>
              <a:t>ANPR cameras in London</a:t>
            </a:r>
            <a:endParaRPr lang="en-US" sz="1600">
              <a:latin typeface="Fira Sans SemiBold"/>
            </a:endParaRPr>
          </a:p>
        </p:txBody>
      </p:sp>
      <p:sp>
        <p:nvSpPr>
          <p:cNvPr id="25" name="Google Shape;2664;g2c6a65074d8_0_108">
            <a:extLst>
              <a:ext uri="{FF2B5EF4-FFF2-40B4-BE49-F238E27FC236}">
                <a16:creationId xmlns:a16="http://schemas.microsoft.com/office/drawing/2014/main" id="{3A818DE0-503E-EEE0-6DE1-A71585063816}"/>
              </a:ext>
            </a:extLst>
          </p:cNvPr>
          <p:cNvSpPr txBox="1"/>
          <p:nvPr/>
        </p:nvSpPr>
        <p:spPr>
          <a:xfrm>
            <a:off x="7991214" y="5624255"/>
            <a:ext cx="2429650" cy="381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IN" sz="900" b="1" i="1">
                <a:highlight>
                  <a:srgbClr val="FFFFFF"/>
                </a:highlight>
                <a:latin typeface="Fira Sans" panose="020B0503050000020004" pitchFamily="34" charset="0"/>
              </a:rPr>
              <a:t>Image Source: https://</a:t>
            </a:r>
            <a:r>
              <a:rPr lang="en-IN" sz="900" b="1" i="1" err="1">
                <a:highlight>
                  <a:srgbClr val="FFFFFF"/>
                </a:highlight>
                <a:latin typeface="Fira Sans" panose="020B0503050000020004" pitchFamily="34" charset="0"/>
              </a:rPr>
              <a:t>www.france.fr</a:t>
            </a:r>
            <a:r>
              <a:rPr lang="en-IN" sz="900" b="1" i="1">
                <a:highlight>
                  <a:srgbClr val="FFFFFF"/>
                </a:highlight>
                <a:latin typeface="Fira Sans" panose="020B0503050000020004" pitchFamily="34" charset="0"/>
              </a:rPr>
              <a:t>​</a:t>
            </a:r>
            <a:endParaRPr lang="en-US" sz="900" b="1" i="1">
              <a:highlight>
                <a:srgbClr val="FFFFFF"/>
              </a:highlight>
              <a:latin typeface="Fira Sans" panose="020B0503050000020004" pitchFamily="34" charset="0"/>
            </a:endParaRPr>
          </a:p>
        </p:txBody>
      </p:sp>
      <p:pic>
        <p:nvPicPr>
          <p:cNvPr id="1026" name="Picture 2" descr="A camera on a pole&#10;&#10;AI-generated content may be incorrect.">
            <a:extLst>
              <a:ext uri="{FF2B5EF4-FFF2-40B4-BE49-F238E27FC236}">
                <a16:creationId xmlns:a16="http://schemas.microsoft.com/office/drawing/2014/main" id="{FB5AB925-DD00-0F10-0732-C73CF3CC7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689" y="1887493"/>
            <a:ext cx="2693013" cy="374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815C36E5-76AB-7554-3B9E-B8A98DD63A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43"/>
          <a:stretch>
            <a:fillRect/>
          </a:stretch>
        </p:blipFill>
        <p:spPr bwMode="auto">
          <a:xfrm>
            <a:off x="5276334" y="1887493"/>
            <a:ext cx="4665977" cy="374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530;g26e1dce2046_0_610">
            <a:extLst>
              <a:ext uri="{FF2B5EF4-FFF2-40B4-BE49-F238E27FC236}">
                <a16:creationId xmlns:a16="http://schemas.microsoft.com/office/drawing/2014/main" id="{CD074B5E-4D80-EF6F-2E8E-38AABEE3C495}"/>
              </a:ext>
            </a:extLst>
          </p:cNvPr>
          <p:cNvSpPr txBox="1"/>
          <p:nvPr/>
        </p:nvSpPr>
        <p:spPr>
          <a:xfrm>
            <a:off x="5239263" y="1259696"/>
            <a:ext cx="2591313" cy="596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4999"/>
              </a:lnSpc>
              <a:spcBef>
                <a:spcPts val="1000"/>
              </a:spcBef>
            </a:pPr>
            <a:r>
              <a:rPr lang="en" sz="1600" b="1">
                <a:latin typeface="Fira Sans SemiBold"/>
              </a:rPr>
              <a:t>Sticker system in Paris</a:t>
            </a:r>
            <a:endParaRPr lang="en-US" sz="1600">
              <a:latin typeface="Fira Sans SemiBold"/>
            </a:endParaRPr>
          </a:p>
        </p:txBody>
      </p:sp>
      <p:sp>
        <p:nvSpPr>
          <p:cNvPr id="24" name="Google Shape;2662;g2c6a65074d8_0_108">
            <a:extLst>
              <a:ext uri="{FF2B5EF4-FFF2-40B4-BE49-F238E27FC236}">
                <a16:creationId xmlns:a16="http://schemas.microsoft.com/office/drawing/2014/main" id="{4E02B2A0-00AB-9CD6-0919-7F07F5AFB932}"/>
              </a:ext>
            </a:extLst>
          </p:cNvPr>
          <p:cNvSpPr txBox="1"/>
          <p:nvPr/>
        </p:nvSpPr>
        <p:spPr>
          <a:xfrm>
            <a:off x="3479622" y="5624255"/>
            <a:ext cx="2925300" cy="42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IN" sz="900" b="1" i="1">
                <a:highlight>
                  <a:srgbClr val="FFFFFF"/>
                </a:highlight>
                <a:latin typeface="Fira Sans" panose="020B0503050000020004" pitchFamily="34" charset="0"/>
              </a:rPr>
              <a:t>Image Source: </a:t>
            </a:r>
            <a:r>
              <a:rPr lang="en-IN" sz="900" b="1" i="1" err="1">
                <a:highlight>
                  <a:srgbClr val="FFFFFF"/>
                </a:highlight>
                <a:latin typeface="Fira Sans" panose="020B0503050000020004" pitchFamily="34" charset="0"/>
              </a:rPr>
              <a:t>alamy.com</a:t>
            </a:r>
            <a:r>
              <a:rPr lang="en-IN" sz="900" b="1">
                <a:highlight>
                  <a:srgbClr val="FFFFFF"/>
                </a:highlight>
                <a:latin typeface="Fira Sans" panose="020B0503050000020004" pitchFamily="34" charset="0"/>
              </a:rPr>
              <a:t>​</a:t>
            </a:r>
            <a:endParaRPr sz="900" b="1" i="1">
              <a:solidFill>
                <a:schemeClr val="tx1"/>
              </a:solidFill>
              <a:latin typeface="Fira Sans" panose="020B0503050000020004" pitchFamily="34" charset="0"/>
              <a:ea typeface="Fira Sans SemiBold"/>
              <a:cs typeface="Fira Sans SemiBold"/>
              <a:sym typeface="Fira Sans SemiBold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43523A-E881-35CF-B65C-821B4E9FB293}"/>
              </a:ext>
            </a:extLst>
          </p:cNvPr>
          <p:cNvSpPr/>
          <p:nvPr/>
        </p:nvSpPr>
        <p:spPr>
          <a:xfrm>
            <a:off x="4767071" y="5620512"/>
            <a:ext cx="2523743" cy="633984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4538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702;p24">
            <a:extLst>
              <a:ext uri="{FF2B5EF4-FFF2-40B4-BE49-F238E27FC236}">
                <a16:creationId xmlns:a16="http://schemas.microsoft.com/office/drawing/2014/main" id="{FAF8896C-19D5-3999-45DF-9BEE645A397A}"/>
              </a:ext>
            </a:extLst>
          </p:cNvPr>
          <p:cNvGrpSpPr/>
          <p:nvPr/>
        </p:nvGrpSpPr>
        <p:grpSpPr>
          <a:xfrm>
            <a:off x="8387821" y="1724125"/>
            <a:ext cx="2204016" cy="2271488"/>
            <a:chOff x="884075" y="2314425"/>
            <a:chExt cx="1004791" cy="1035550"/>
          </a:xfrm>
        </p:grpSpPr>
        <p:pic>
          <p:nvPicPr>
            <p:cNvPr id="6" name="Google Shape;703;p24">
              <a:extLst>
                <a:ext uri="{FF2B5EF4-FFF2-40B4-BE49-F238E27FC236}">
                  <a16:creationId xmlns:a16="http://schemas.microsoft.com/office/drawing/2014/main" id="{7982BF87-18F3-98E3-D2F6-09D297517C47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84075" y="2314425"/>
              <a:ext cx="641450" cy="273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704;p24">
              <a:extLst>
                <a:ext uri="{FF2B5EF4-FFF2-40B4-BE49-F238E27FC236}">
                  <a16:creationId xmlns:a16="http://schemas.microsoft.com/office/drawing/2014/main" id="{69B2257F-AB1F-6485-5FCF-491AA6EAC207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84075" y="2695425"/>
              <a:ext cx="641450" cy="273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705;p24">
              <a:extLst>
                <a:ext uri="{FF2B5EF4-FFF2-40B4-BE49-F238E27FC236}">
                  <a16:creationId xmlns:a16="http://schemas.microsoft.com/office/drawing/2014/main" id="{13AC37DF-CA49-0C00-133B-D7A039A0C62B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84075" y="3076425"/>
              <a:ext cx="641450" cy="273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706;p24">
              <a:extLst>
                <a:ext uri="{FF2B5EF4-FFF2-40B4-BE49-F238E27FC236}">
                  <a16:creationId xmlns:a16="http://schemas.microsoft.com/office/drawing/2014/main" id="{1A7DFCC4-C393-67E4-1185-7F3F43C0F93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75096" b="26776"/>
            <a:stretch/>
          </p:blipFill>
          <p:spPr>
            <a:xfrm>
              <a:off x="1557170" y="2314425"/>
              <a:ext cx="150021" cy="1881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707;p24">
              <a:extLst>
                <a:ext uri="{FF2B5EF4-FFF2-40B4-BE49-F238E27FC236}">
                  <a16:creationId xmlns:a16="http://schemas.microsoft.com/office/drawing/2014/main" id="{777B66A3-A6D3-66E4-0586-20C96AE0B8F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75096" b="26776"/>
            <a:stretch/>
          </p:blipFill>
          <p:spPr>
            <a:xfrm>
              <a:off x="1738845" y="2314425"/>
              <a:ext cx="150021" cy="1881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708;p24">
              <a:extLst>
                <a:ext uri="{FF2B5EF4-FFF2-40B4-BE49-F238E27FC236}">
                  <a16:creationId xmlns:a16="http://schemas.microsoft.com/office/drawing/2014/main" id="{F6E09975-2298-51C6-316D-73BD1D7F7E79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75096" b="26776"/>
            <a:stretch/>
          </p:blipFill>
          <p:spPr>
            <a:xfrm>
              <a:off x="1557170" y="2695425"/>
              <a:ext cx="150021" cy="18811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Google Shape;709;p24">
            <a:extLst>
              <a:ext uri="{FF2B5EF4-FFF2-40B4-BE49-F238E27FC236}">
                <a16:creationId xmlns:a16="http://schemas.microsoft.com/office/drawing/2014/main" id="{930DFCE1-775B-718B-6063-BE280CB040C5}"/>
              </a:ext>
            </a:extLst>
          </p:cNvPr>
          <p:cNvSpPr txBox="1"/>
          <p:nvPr/>
        </p:nvSpPr>
        <p:spPr>
          <a:xfrm>
            <a:off x="6096000" y="1110818"/>
            <a:ext cx="5685062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IN" sz="1600" b="1" i="0" u="none" strike="noStrike" cap="none">
                <a:solidFill>
                  <a:srgbClr val="000000"/>
                </a:solidFill>
                <a:latin typeface="Fira Sans" panose="020B0503050000020004" pitchFamily="34" charset="0"/>
                <a:ea typeface="Montserrat"/>
                <a:cs typeface="Montserrat"/>
                <a:sym typeface="Montserrat"/>
              </a:rPr>
              <a:t>H</a:t>
            </a:r>
            <a:r>
              <a:rPr lang="en" sz="1600" b="1" i="0" u="none" strike="noStrike" cap="none" err="1">
                <a:solidFill>
                  <a:srgbClr val="000000"/>
                </a:solidFill>
                <a:latin typeface="Fira Sans" panose="020B0503050000020004" pitchFamily="34" charset="0"/>
                <a:ea typeface="Montserrat"/>
                <a:cs typeface="Montserrat"/>
                <a:sym typeface="Montserrat"/>
              </a:rPr>
              <a:t>igh</a:t>
            </a:r>
            <a:r>
              <a:rPr lang="en" sz="1600" b="1">
                <a:solidFill>
                  <a:srgbClr val="000000"/>
                </a:solidFill>
                <a:latin typeface="Fira Sans" panose="020B0503050000020004" pitchFamily="34" charset="0"/>
                <a:ea typeface="Montserrat"/>
                <a:cs typeface="Montserrat"/>
                <a:sym typeface="Montserrat"/>
              </a:rPr>
              <a:t>-</a:t>
            </a:r>
            <a:r>
              <a:rPr lang="en" sz="1600" b="1" i="0" u="none" strike="noStrike" cap="none">
                <a:solidFill>
                  <a:srgbClr val="000000"/>
                </a:solidFill>
                <a:latin typeface="Fira Sans" panose="020B0503050000020004" pitchFamily="34" charset="0"/>
                <a:ea typeface="Montserrat"/>
                <a:cs typeface="Montserrat"/>
                <a:sym typeface="Montserrat"/>
              </a:rPr>
              <a:t>polluting engines and vehicle types are targeted first</a:t>
            </a:r>
            <a:endParaRPr sz="1600" b="0" i="0" u="none" strike="noStrike" cap="none">
              <a:solidFill>
                <a:srgbClr val="000000"/>
              </a:solidFill>
              <a:latin typeface="Fira Sans" panose="020B0503050000020004" pitchFamily="34" charset="0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3" name="Google Shape;710;p24">
            <a:extLst>
              <a:ext uri="{FF2B5EF4-FFF2-40B4-BE49-F238E27FC236}">
                <a16:creationId xmlns:a16="http://schemas.microsoft.com/office/drawing/2014/main" id="{205ACA14-043A-EC2D-3709-A71D96394517}"/>
              </a:ext>
            </a:extLst>
          </p:cNvPr>
          <p:cNvSpPr txBox="1"/>
          <p:nvPr/>
        </p:nvSpPr>
        <p:spPr>
          <a:xfrm>
            <a:off x="1157931" y="3159886"/>
            <a:ext cx="983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2024</a:t>
            </a:r>
            <a:endParaRPr sz="1400" b="0" i="0" u="none" strike="noStrike" cap="non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4" name="Google Shape;711;p24">
            <a:extLst>
              <a:ext uri="{FF2B5EF4-FFF2-40B4-BE49-F238E27FC236}">
                <a16:creationId xmlns:a16="http://schemas.microsoft.com/office/drawing/2014/main" id="{FD020675-2A7E-70DF-6006-0D839B4DDF1A}"/>
              </a:ext>
            </a:extLst>
          </p:cNvPr>
          <p:cNvSpPr txBox="1"/>
          <p:nvPr/>
        </p:nvSpPr>
        <p:spPr>
          <a:xfrm>
            <a:off x="7335288" y="2697589"/>
            <a:ext cx="983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2030</a:t>
            </a:r>
            <a:endParaRPr sz="1400" b="0" i="0" u="none" strike="noStrike" cap="non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5" name="Google Shape;712;p24">
            <a:extLst>
              <a:ext uri="{FF2B5EF4-FFF2-40B4-BE49-F238E27FC236}">
                <a16:creationId xmlns:a16="http://schemas.microsoft.com/office/drawing/2014/main" id="{EF622BD2-D20E-E258-F7A3-5EA3D519ED2D}"/>
              </a:ext>
            </a:extLst>
          </p:cNvPr>
          <p:cNvSpPr txBox="1"/>
          <p:nvPr/>
        </p:nvSpPr>
        <p:spPr>
          <a:xfrm>
            <a:off x="7349583" y="3571136"/>
            <a:ext cx="983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2035</a:t>
            </a:r>
            <a:endParaRPr sz="1400" b="0" i="0" u="none" strike="noStrike" cap="non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6" name="Google Shape;694;p24">
            <a:extLst>
              <a:ext uri="{FF2B5EF4-FFF2-40B4-BE49-F238E27FC236}">
                <a16:creationId xmlns:a16="http://schemas.microsoft.com/office/drawing/2014/main" id="{4EABC92E-7431-8BB1-3534-551814222EBF}"/>
              </a:ext>
            </a:extLst>
          </p:cNvPr>
          <p:cNvSpPr txBox="1"/>
          <p:nvPr/>
        </p:nvSpPr>
        <p:spPr>
          <a:xfrm>
            <a:off x="586206" y="1148503"/>
            <a:ext cx="5022121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600" b="1" i="0" u="none" strike="noStrike" cap="none">
                <a:solidFill>
                  <a:srgbClr val="000000"/>
                </a:solidFill>
                <a:latin typeface="Fira Sans" panose="020B0503050000020004" pitchFamily="34" charset="0"/>
                <a:ea typeface="Montserrat"/>
                <a:cs typeface="Montserrat"/>
                <a:sym typeface="Montserrat"/>
              </a:rPr>
              <a:t>LEZ area have expanded gradually</a:t>
            </a:r>
            <a:endParaRPr sz="1600" b="0" i="0" u="none" strike="noStrike" cap="none">
              <a:solidFill>
                <a:srgbClr val="000000"/>
              </a:solidFill>
              <a:latin typeface="Fira Sans" panose="020B0503050000020004" pitchFamily="34" charset="0"/>
              <a:ea typeface="Montserrat SemiBold"/>
              <a:cs typeface="Montserrat SemiBold"/>
              <a:sym typeface="Montserrat SemiBold"/>
            </a:endParaRPr>
          </a:p>
        </p:txBody>
      </p:sp>
      <p:grpSp>
        <p:nvGrpSpPr>
          <p:cNvPr id="17" name="Google Shape;695;p24">
            <a:extLst>
              <a:ext uri="{FF2B5EF4-FFF2-40B4-BE49-F238E27FC236}">
                <a16:creationId xmlns:a16="http://schemas.microsoft.com/office/drawing/2014/main" id="{6E84D98B-801F-90A3-21A3-52A723AD7829}"/>
              </a:ext>
            </a:extLst>
          </p:cNvPr>
          <p:cNvGrpSpPr/>
          <p:nvPr/>
        </p:nvGrpSpPr>
        <p:grpSpPr>
          <a:xfrm>
            <a:off x="988191" y="1731779"/>
            <a:ext cx="1322581" cy="1322581"/>
            <a:chOff x="361125" y="1685500"/>
            <a:chExt cx="2741100" cy="2741100"/>
          </a:xfrm>
        </p:grpSpPr>
        <p:sp>
          <p:nvSpPr>
            <p:cNvPr id="18" name="Google Shape;696;p24">
              <a:extLst>
                <a:ext uri="{FF2B5EF4-FFF2-40B4-BE49-F238E27FC236}">
                  <a16:creationId xmlns:a16="http://schemas.microsoft.com/office/drawing/2014/main" id="{51C77BA4-B703-4462-E1F7-DF5D9AE880BD}"/>
                </a:ext>
              </a:extLst>
            </p:cNvPr>
            <p:cNvSpPr/>
            <p:nvPr/>
          </p:nvSpPr>
          <p:spPr>
            <a:xfrm>
              <a:off x="361125" y="1685500"/>
              <a:ext cx="2741100" cy="2741100"/>
            </a:xfrm>
            <a:prstGeom prst="ellipse">
              <a:avLst/>
            </a:prstGeom>
            <a:solidFill>
              <a:srgbClr val="E7E6E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697;p24">
              <a:extLst>
                <a:ext uri="{FF2B5EF4-FFF2-40B4-BE49-F238E27FC236}">
                  <a16:creationId xmlns:a16="http://schemas.microsoft.com/office/drawing/2014/main" id="{8450F098-D6D8-7F95-8A17-CD0BC472C226}"/>
                </a:ext>
              </a:extLst>
            </p:cNvPr>
            <p:cNvSpPr/>
            <p:nvPr/>
          </p:nvSpPr>
          <p:spPr>
            <a:xfrm>
              <a:off x="1218075" y="2542450"/>
              <a:ext cx="1027200" cy="1027200"/>
            </a:xfrm>
            <a:prstGeom prst="ellipse">
              <a:avLst/>
            </a:prstGeom>
            <a:solidFill>
              <a:srgbClr val="00B0F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" name="Google Shape;698;p24">
            <a:extLst>
              <a:ext uri="{FF2B5EF4-FFF2-40B4-BE49-F238E27FC236}">
                <a16:creationId xmlns:a16="http://schemas.microsoft.com/office/drawing/2014/main" id="{CEC11CC0-2594-6005-EDB5-A6C350535036}"/>
              </a:ext>
            </a:extLst>
          </p:cNvPr>
          <p:cNvGrpSpPr/>
          <p:nvPr/>
        </p:nvGrpSpPr>
        <p:grpSpPr>
          <a:xfrm>
            <a:off x="2435928" y="1733329"/>
            <a:ext cx="1322700" cy="1322700"/>
            <a:chOff x="5936524" y="2299764"/>
            <a:chExt cx="1322700" cy="1322700"/>
          </a:xfrm>
        </p:grpSpPr>
        <p:sp>
          <p:nvSpPr>
            <p:cNvPr id="21" name="Google Shape;699;p24">
              <a:extLst>
                <a:ext uri="{FF2B5EF4-FFF2-40B4-BE49-F238E27FC236}">
                  <a16:creationId xmlns:a16="http://schemas.microsoft.com/office/drawing/2014/main" id="{BD801A67-EE52-90F2-6A0A-F26A3D56794B}"/>
                </a:ext>
              </a:extLst>
            </p:cNvPr>
            <p:cNvSpPr/>
            <p:nvPr/>
          </p:nvSpPr>
          <p:spPr>
            <a:xfrm>
              <a:off x="5936524" y="2299764"/>
              <a:ext cx="1322700" cy="1322700"/>
            </a:xfrm>
            <a:prstGeom prst="ellipse">
              <a:avLst/>
            </a:prstGeom>
            <a:solidFill>
              <a:srgbClr val="E7E6E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700;p24">
              <a:extLst>
                <a:ext uri="{FF2B5EF4-FFF2-40B4-BE49-F238E27FC236}">
                  <a16:creationId xmlns:a16="http://schemas.microsoft.com/office/drawing/2014/main" id="{0E4BDFAB-5826-86C2-468E-FFC1B736D9C2}"/>
                </a:ext>
              </a:extLst>
            </p:cNvPr>
            <p:cNvSpPr/>
            <p:nvPr/>
          </p:nvSpPr>
          <p:spPr>
            <a:xfrm>
              <a:off x="6196013" y="2559274"/>
              <a:ext cx="803700" cy="803700"/>
            </a:xfrm>
            <a:prstGeom prst="ellipse">
              <a:avLst/>
            </a:prstGeom>
            <a:solidFill>
              <a:srgbClr val="00B0F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" name="Google Shape;701;p24">
            <a:extLst>
              <a:ext uri="{FF2B5EF4-FFF2-40B4-BE49-F238E27FC236}">
                <a16:creationId xmlns:a16="http://schemas.microsoft.com/office/drawing/2014/main" id="{38509905-D33F-775F-EE16-1539D8D36542}"/>
              </a:ext>
            </a:extLst>
          </p:cNvPr>
          <p:cNvSpPr/>
          <p:nvPr/>
        </p:nvSpPr>
        <p:spPr>
          <a:xfrm>
            <a:off x="3883791" y="1731779"/>
            <a:ext cx="1322700" cy="1322700"/>
          </a:xfrm>
          <a:prstGeom prst="ellipse">
            <a:avLst/>
          </a:prstGeom>
          <a:solidFill>
            <a:srgbClr val="00B0F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719;p24">
            <a:extLst>
              <a:ext uri="{FF2B5EF4-FFF2-40B4-BE49-F238E27FC236}">
                <a16:creationId xmlns:a16="http://schemas.microsoft.com/office/drawing/2014/main" id="{8A657A34-A358-D8FB-6C29-62883A0360DA}"/>
              </a:ext>
            </a:extLst>
          </p:cNvPr>
          <p:cNvSpPr txBox="1"/>
          <p:nvPr/>
        </p:nvSpPr>
        <p:spPr>
          <a:xfrm>
            <a:off x="4345260" y="3842924"/>
            <a:ext cx="3004323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IN" sz="1600" b="1">
                <a:solidFill>
                  <a:srgbClr val="000000"/>
                </a:solidFill>
                <a:latin typeface="Fira Sans" panose="020B0503050000020004" pitchFamily="34" charset="0"/>
                <a:ea typeface="Montserrat"/>
                <a:cs typeface="Montserrat"/>
                <a:sym typeface="Montserrat"/>
              </a:rPr>
              <a:t>D</a:t>
            </a:r>
            <a:r>
              <a:rPr lang="en-IN" sz="1600" b="1" i="0" u="none" strike="noStrike" cap="none">
                <a:solidFill>
                  <a:srgbClr val="000000"/>
                </a:solidFill>
                <a:latin typeface="Fira Sans" panose="020B0503050000020004" pitchFamily="34" charset="0"/>
                <a:ea typeface="Montserrat"/>
                <a:cs typeface="Montserrat"/>
                <a:sym typeface="Montserrat"/>
              </a:rPr>
              <a:t>ifferent rules for different zones are also planned</a:t>
            </a:r>
            <a:endParaRPr lang="en-IN" sz="1600" b="0" i="0" u="none" strike="noStrike" cap="none">
              <a:solidFill>
                <a:srgbClr val="000000"/>
              </a:solidFill>
              <a:latin typeface="Fira Sans" panose="020B0503050000020004" pitchFamily="34" charset="0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" name="Google Shape;631;g26105f029c3_0_6">
            <a:extLst>
              <a:ext uri="{FF2B5EF4-FFF2-40B4-BE49-F238E27FC236}">
                <a16:creationId xmlns:a16="http://schemas.microsoft.com/office/drawing/2014/main" id="{BCCEE237-8B21-432E-F692-13F6A239C751}"/>
              </a:ext>
            </a:extLst>
          </p:cNvPr>
          <p:cNvSpPr txBox="1">
            <a:spLocks/>
          </p:cNvSpPr>
          <p:nvPr/>
        </p:nvSpPr>
        <p:spPr>
          <a:xfrm>
            <a:off x="365782" y="319803"/>
            <a:ext cx="10637321" cy="687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" sz="2800" b="1">
                <a:latin typeface="Fira Sans"/>
                <a:sym typeface="Fira Sans"/>
              </a:rPr>
              <a:t>Global cities have implemented LEZs incrementally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B7CAA3-6E37-712F-82B0-2009E6B01B25}"/>
              </a:ext>
            </a:extLst>
          </p:cNvPr>
          <p:cNvSpPr/>
          <p:nvPr/>
        </p:nvSpPr>
        <p:spPr>
          <a:xfrm>
            <a:off x="4767071" y="5620512"/>
            <a:ext cx="2523743" cy="633984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7" name="Google Shape;716;p24">
            <a:extLst>
              <a:ext uri="{FF2B5EF4-FFF2-40B4-BE49-F238E27FC236}">
                <a16:creationId xmlns:a16="http://schemas.microsoft.com/office/drawing/2014/main" id="{C60B00D1-93AD-8290-4568-275B701AD518}"/>
              </a:ext>
            </a:extLst>
          </p:cNvPr>
          <p:cNvGrpSpPr/>
          <p:nvPr/>
        </p:nvGrpSpPr>
        <p:grpSpPr>
          <a:xfrm>
            <a:off x="5206491" y="4554501"/>
            <a:ext cx="1322581" cy="1322581"/>
            <a:chOff x="361125" y="1685500"/>
            <a:chExt cx="2741100" cy="2741100"/>
          </a:xfrm>
        </p:grpSpPr>
        <p:sp>
          <p:nvSpPr>
            <p:cNvPr id="28" name="Google Shape;717;p24">
              <a:extLst>
                <a:ext uri="{FF2B5EF4-FFF2-40B4-BE49-F238E27FC236}">
                  <a16:creationId xmlns:a16="http://schemas.microsoft.com/office/drawing/2014/main" id="{7148D7AD-8882-4E7A-416F-1A5E8AA11E68}"/>
                </a:ext>
              </a:extLst>
            </p:cNvPr>
            <p:cNvSpPr/>
            <p:nvPr/>
          </p:nvSpPr>
          <p:spPr>
            <a:xfrm>
              <a:off x="361125" y="1685500"/>
              <a:ext cx="2741100" cy="274110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718;p24">
              <a:extLst>
                <a:ext uri="{FF2B5EF4-FFF2-40B4-BE49-F238E27FC236}">
                  <a16:creationId xmlns:a16="http://schemas.microsoft.com/office/drawing/2014/main" id="{43A8B939-7FC2-E335-8D79-DB47FB14B2E2}"/>
                </a:ext>
              </a:extLst>
            </p:cNvPr>
            <p:cNvSpPr/>
            <p:nvPr/>
          </p:nvSpPr>
          <p:spPr>
            <a:xfrm>
              <a:off x="1218075" y="2542450"/>
              <a:ext cx="1027200" cy="1027200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" name="Google Shape;710;p24">
            <a:extLst>
              <a:ext uri="{FF2B5EF4-FFF2-40B4-BE49-F238E27FC236}">
                <a16:creationId xmlns:a16="http://schemas.microsoft.com/office/drawing/2014/main" id="{808F8632-1118-0022-E45B-62E4DBFDBCBC}"/>
              </a:ext>
            </a:extLst>
          </p:cNvPr>
          <p:cNvSpPr txBox="1"/>
          <p:nvPr/>
        </p:nvSpPr>
        <p:spPr>
          <a:xfrm>
            <a:off x="7339404" y="1976442"/>
            <a:ext cx="983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2024</a:t>
            </a:r>
            <a:endParaRPr sz="1400" b="0" i="0" u="none" strike="noStrike" cap="non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2" name="Google Shape;710;p24">
            <a:extLst>
              <a:ext uri="{FF2B5EF4-FFF2-40B4-BE49-F238E27FC236}">
                <a16:creationId xmlns:a16="http://schemas.microsoft.com/office/drawing/2014/main" id="{9A5D8958-A9F1-3D57-0DB4-797513D7EF8F}"/>
              </a:ext>
            </a:extLst>
          </p:cNvPr>
          <p:cNvSpPr txBox="1"/>
          <p:nvPr/>
        </p:nvSpPr>
        <p:spPr>
          <a:xfrm>
            <a:off x="4085261" y="3126167"/>
            <a:ext cx="983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2035</a:t>
            </a:r>
            <a:endParaRPr sz="1400" b="0" i="0" u="none" strike="noStrike" cap="non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3" name="Google Shape;710;p24">
            <a:extLst>
              <a:ext uri="{FF2B5EF4-FFF2-40B4-BE49-F238E27FC236}">
                <a16:creationId xmlns:a16="http://schemas.microsoft.com/office/drawing/2014/main" id="{E1C23C5E-4BF6-B140-0A9B-CC2EA26BBA15}"/>
              </a:ext>
            </a:extLst>
          </p:cNvPr>
          <p:cNvSpPr txBox="1"/>
          <p:nvPr/>
        </p:nvSpPr>
        <p:spPr>
          <a:xfrm>
            <a:off x="2605716" y="3150881"/>
            <a:ext cx="983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2030</a:t>
            </a:r>
            <a:endParaRPr sz="1400" b="0" i="0" u="none" strike="noStrike" cap="non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2587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0F85F-6D70-1CB7-D72A-E71EB1FCC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31;g26105f029c3_0_6">
            <a:extLst>
              <a:ext uri="{FF2B5EF4-FFF2-40B4-BE49-F238E27FC236}">
                <a16:creationId xmlns:a16="http://schemas.microsoft.com/office/drawing/2014/main" id="{A6FDD6DD-5816-8008-9826-67F3BA0E1AD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5782" y="319803"/>
            <a:ext cx="9185991" cy="687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" sz="2800" b="1">
                <a:latin typeface="Fira Sans"/>
                <a:sym typeface="Fira Sans"/>
              </a:rPr>
              <a:t>Global cities have considered other interventions along with restriction measures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CD77D5-0AAC-47FC-6E4D-53539B1D15D7}"/>
              </a:ext>
            </a:extLst>
          </p:cNvPr>
          <p:cNvSpPr/>
          <p:nvPr/>
        </p:nvSpPr>
        <p:spPr>
          <a:xfrm>
            <a:off x="4767071" y="5620512"/>
            <a:ext cx="2523743" cy="633984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oogle Shape;1888;g2734db5d06f_1_529">
            <a:extLst>
              <a:ext uri="{FF2B5EF4-FFF2-40B4-BE49-F238E27FC236}">
                <a16:creationId xmlns:a16="http://schemas.microsoft.com/office/drawing/2014/main" id="{BD8C7E02-E533-D7F7-7994-0943D5D0CA3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2971" t="5891"/>
          <a:stretch/>
        </p:blipFill>
        <p:spPr>
          <a:xfrm>
            <a:off x="4564228" y="1772406"/>
            <a:ext cx="2880000" cy="2880000"/>
          </a:xfrm>
          <a:prstGeom prst="ellips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" name="Google Shape;1902;g2e7cf5a83e2_2_5">
            <a:extLst>
              <a:ext uri="{FF2B5EF4-FFF2-40B4-BE49-F238E27FC236}">
                <a16:creationId xmlns:a16="http://schemas.microsoft.com/office/drawing/2014/main" id="{DCBE34A9-CED1-0E05-4E76-86C1B1569AE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3224" r="22398"/>
          <a:stretch/>
        </p:blipFill>
        <p:spPr>
          <a:xfrm>
            <a:off x="961330" y="1772406"/>
            <a:ext cx="2880000" cy="2880000"/>
          </a:xfrm>
          <a:prstGeom prst="ellips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Google Shape;1904;g2e7cf5a83e2_2_5">
            <a:extLst>
              <a:ext uri="{FF2B5EF4-FFF2-40B4-BE49-F238E27FC236}">
                <a16:creationId xmlns:a16="http://schemas.microsoft.com/office/drawing/2014/main" id="{471E979B-7EF4-F0B4-75CB-A98BCEBE4DA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2473" t="6110" r="27603" b="32659"/>
          <a:stretch/>
        </p:blipFill>
        <p:spPr>
          <a:xfrm>
            <a:off x="8167126" y="1772406"/>
            <a:ext cx="2880000" cy="2880000"/>
          </a:xfrm>
          <a:prstGeom prst="ellips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" name="Google Shape;1889;g2734db5d06f_1_529">
            <a:extLst>
              <a:ext uri="{FF2B5EF4-FFF2-40B4-BE49-F238E27FC236}">
                <a16:creationId xmlns:a16="http://schemas.microsoft.com/office/drawing/2014/main" id="{8584CF47-0B84-9441-99C1-BDB779A9E684}"/>
              </a:ext>
            </a:extLst>
          </p:cNvPr>
          <p:cNvSpPr txBox="1"/>
          <p:nvPr/>
        </p:nvSpPr>
        <p:spPr>
          <a:xfrm>
            <a:off x="4337155" y="4751259"/>
            <a:ext cx="3205553" cy="3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6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Complementary interventions such as public transport that provide cleaner alternatives</a:t>
            </a:r>
            <a:endParaRPr sz="1600" b="1" i="0" u="none" strike="noStrike" cap="none">
              <a:solidFill>
                <a:srgbClr val="000000"/>
              </a:solidFill>
              <a:highlight>
                <a:srgbClr val="FFFFFF"/>
              </a:highlight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9" name="Google Shape;1889;g2734db5d06f_1_529">
            <a:extLst>
              <a:ext uri="{FF2B5EF4-FFF2-40B4-BE49-F238E27FC236}">
                <a16:creationId xmlns:a16="http://schemas.microsoft.com/office/drawing/2014/main" id="{E478CCB3-907D-147A-4F8C-9D523C66C3EF}"/>
              </a:ext>
            </a:extLst>
          </p:cNvPr>
          <p:cNvSpPr txBox="1"/>
          <p:nvPr/>
        </p:nvSpPr>
        <p:spPr>
          <a:xfrm>
            <a:off x="822816" y="4751259"/>
            <a:ext cx="2893417" cy="3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600" b="1">
                <a:solidFill>
                  <a:srgbClr val="000000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Mitigation measures such as fiscal incentives that reduce the burden on those affected</a:t>
            </a:r>
            <a:endParaRPr sz="1600" b="1" i="0" u="none" strike="noStrike" cap="none">
              <a:solidFill>
                <a:srgbClr val="000000"/>
              </a:solidFill>
              <a:highlight>
                <a:srgbClr val="FFFFFF"/>
              </a:highlight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0" name="Google Shape;1889;g2734db5d06f_1_529">
            <a:extLst>
              <a:ext uri="{FF2B5EF4-FFF2-40B4-BE49-F238E27FC236}">
                <a16:creationId xmlns:a16="http://schemas.microsoft.com/office/drawing/2014/main" id="{296D9E5C-F32F-90DB-B3C7-842BDA3B74A9}"/>
              </a:ext>
            </a:extLst>
          </p:cNvPr>
          <p:cNvSpPr txBox="1"/>
          <p:nvPr/>
        </p:nvSpPr>
        <p:spPr>
          <a:xfrm>
            <a:off x="7854846" y="4751259"/>
            <a:ext cx="3837482" cy="3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" sz="1600" b="1">
                <a:solidFill>
                  <a:srgbClr val="000000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Travel Demand Management measures such as parking &amp; congestion pricing, license plate lotteries to manage traffic congestion</a:t>
            </a:r>
            <a:endParaRPr lang="en-IN" sz="1600" b="1" i="0" u="none" strike="noStrike" cap="none">
              <a:solidFill>
                <a:srgbClr val="000000"/>
              </a:solidFill>
              <a:highlight>
                <a:srgbClr val="FFFFFF"/>
              </a:highlight>
              <a:latin typeface="Fira Sans"/>
              <a:ea typeface="Fira Sans"/>
              <a:cs typeface="Fira Sans"/>
              <a:sym typeface="Fira Sans"/>
            </a:endParaRPr>
          </a:p>
        </p:txBody>
      </p:sp>
    </p:spTree>
    <p:extLst>
      <p:ext uri="{BB962C8B-B14F-4D97-AF65-F5344CB8AC3E}">
        <p14:creationId xmlns:p14="http://schemas.microsoft.com/office/powerpoint/2010/main" val="118793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530;g26e1dce2046_0_610">
            <a:extLst>
              <a:ext uri="{FF2B5EF4-FFF2-40B4-BE49-F238E27FC236}">
                <a16:creationId xmlns:a16="http://schemas.microsoft.com/office/drawing/2014/main" id="{2FD95F32-A075-194C-C8E1-D0187B30746B}"/>
              </a:ext>
            </a:extLst>
          </p:cNvPr>
          <p:cNvSpPr txBox="1"/>
          <p:nvPr/>
        </p:nvSpPr>
        <p:spPr>
          <a:xfrm>
            <a:off x="342970" y="1117557"/>
            <a:ext cx="5217571" cy="3621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1333"/>
              </a:spcBef>
              <a:buSzPts val="1100"/>
            </a:pPr>
            <a:r>
              <a:rPr lang="en" sz="1800" b="1">
                <a:highlight>
                  <a:srgbClr val="FFFFFF"/>
                </a:highlight>
                <a:latin typeface="Fira Sans"/>
              </a:rPr>
              <a:t>Of the total 2000 car and 2-wheeler users in Pune and Pimpri-Chinchwad, 95% would not use </a:t>
            </a:r>
            <a:r>
              <a:rPr lang="en" sz="1800" b="1" err="1">
                <a:highlight>
                  <a:srgbClr val="FFFFFF"/>
                </a:highlight>
                <a:latin typeface="Fira Sans"/>
              </a:rPr>
              <a:t>th</a:t>
            </a:r>
            <a:r>
              <a:rPr lang="en-IN" sz="1800" b="1" err="1">
                <a:highlight>
                  <a:srgbClr val="FFFFFF"/>
                </a:highlight>
                <a:latin typeface="Fira Sans"/>
              </a:rPr>
              <a:t>ei</a:t>
            </a:r>
            <a:r>
              <a:rPr lang="en" sz="1800" b="1">
                <a:highlight>
                  <a:srgbClr val="FFFFFF"/>
                </a:highlight>
                <a:latin typeface="Fira Sans"/>
              </a:rPr>
              <a:t>r non-compliant vehicles, if LEZ charge was around Rs. 100 and Rs. 50 per day respectively. </a:t>
            </a:r>
            <a:endParaRPr lang="en-US" sz="1050" i="1">
              <a:highlight>
                <a:srgbClr val="FFFFFF"/>
              </a:highlight>
              <a:latin typeface="Fira Sans"/>
            </a:endParaRPr>
          </a:p>
          <a:p>
            <a:pPr>
              <a:spcBef>
                <a:spcPts val="1333"/>
              </a:spcBef>
              <a:buSzPts val="1100"/>
            </a:pPr>
            <a:r>
              <a:rPr lang="en" sz="1800" b="1">
                <a:highlight>
                  <a:srgbClr val="FFFFFF"/>
                </a:highlight>
                <a:latin typeface="Fira Sans"/>
              </a:rPr>
              <a:t>Around 60% users would shift to a compliant ICE vehicle or Electric vehicle. </a:t>
            </a:r>
          </a:p>
          <a:p>
            <a:pPr>
              <a:spcBef>
                <a:spcPts val="1333"/>
              </a:spcBef>
              <a:buSzPts val="1100"/>
            </a:pPr>
            <a:r>
              <a:rPr lang="en" sz="1800" b="1">
                <a:highlight>
                  <a:srgbClr val="FFFFFF"/>
                </a:highlight>
                <a:latin typeface="Fira Sans"/>
              </a:rPr>
              <a:t>Around 20% users would also use public transport, walk, and cycle. </a:t>
            </a:r>
          </a:p>
          <a:p>
            <a:pPr>
              <a:spcBef>
                <a:spcPts val="1333"/>
              </a:spcBef>
              <a:buSzPts val="1100"/>
            </a:pPr>
            <a:endParaRPr lang="en">
              <a:highlight>
                <a:srgbClr val="FFFFFF"/>
              </a:highlight>
              <a:latin typeface="Fira Sans"/>
              <a:ea typeface="Fira Sans"/>
              <a:cs typeface="Fira Sans"/>
            </a:endParaRPr>
          </a:p>
        </p:txBody>
      </p:sp>
      <p:sp>
        <p:nvSpPr>
          <p:cNvPr id="6" name="Google Shape;631;g26105f029c3_0_6">
            <a:extLst>
              <a:ext uri="{FF2B5EF4-FFF2-40B4-BE49-F238E27FC236}">
                <a16:creationId xmlns:a16="http://schemas.microsoft.com/office/drawing/2014/main" id="{17A255D3-3D6A-1AB6-53E3-AEE0C0FAF4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6799" y="256965"/>
            <a:ext cx="10100391" cy="687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" sz="2800" b="1">
                <a:latin typeface="Fira Sans"/>
                <a:sym typeface="Fira Sans"/>
              </a:rPr>
              <a:t>LEZ charge could bring </a:t>
            </a:r>
            <a:r>
              <a:rPr lang="en" sz="2800" b="1" err="1">
                <a:latin typeface="Fira Sans"/>
                <a:sym typeface="Fira Sans"/>
              </a:rPr>
              <a:t>behaviour</a:t>
            </a:r>
            <a:r>
              <a:rPr lang="en" sz="2800" b="1">
                <a:latin typeface="Fira Sans"/>
                <a:sym typeface="Fira Sans"/>
              </a:rPr>
              <a:t> shift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F7886C-382B-EDE0-86B4-E8B6B5469C26}"/>
              </a:ext>
            </a:extLst>
          </p:cNvPr>
          <p:cNvSpPr/>
          <p:nvPr/>
        </p:nvSpPr>
        <p:spPr>
          <a:xfrm>
            <a:off x="4767071" y="5620512"/>
            <a:ext cx="2523743" cy="633984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79FF3F-64C9-702D-BBA1-73F7C5081B4F}"/>
              </a:ext>
            </a:extLst>
          </p:cNvPr>
          <p:cNvSpPr/>
          <p:nvPr/>
        </p:nvSpPr>
        <p:spPr>
          <a:xfrm>
            <a:off x="4919471" y="5673759"/>
            <a:ext cx="2523743" cy="633984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60DA3406-5103-4EE7-3EDB-5A992EEBB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030" y="1377822"/>
            <a:ext cx="6096000" cy="461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1532;g26e1dce2046_0_610">
            <a:extLst>
              <a:ext uri="{FF2B5EF4-FFF2-40B4-BE49-F238E27FC236}">
                <a16:creationId xmlns:a16="http://schemas.microsoft.com/office/drawing/2014/main" id="{E4FBA0A4-9CEE-D3DE-E417-AAE7A960134A}"/>
              </a:ext>
            </a:extLst>
          </p:cNvPr>
          <p:cNvSpPr txBox="1"/>
          <p:nvPr/>
        </p:nvSpPr>
        <p:spPr>
          <a:xfrm>
            <a:off x="342970" y="4347285"/>
            <a:ext cx="3040481" cy="564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5000"/>
              </a:lnSpc>
              <a:buSzPts val="800"/>
            </a:pPr>
            <a:r>
              <a:rPr lang="en" sz="900" b="1" i="1"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Data Source: As per the survey conducted by </a:t>
            </a:r>
          </a:p>
          <a:p>
            <a:pPr>
              <a:lnSpc>
                <a:spcPct val="115000"/>
              </a:lnSpc>
              <a:buSzPts val="800"/>
            </a:pPr>
            <a:r>
              <a:rPr lang="en" sz="900" b="1" i="1"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ITDP India in 2025</a:t>
            </a:r>
            <a:endParaRPr lang="en" sz="900" b="1" i="1">
              <a:highlight>
                <a:srgbClr val="FFFFFF"/>
              </a:highlight>
              <a:latin typeface="Fira Sans"/>
            </a:endParaRPr>
          </a:p>
        </p:txBody>
      </p:sp>
      <p:sp>
        <p:nvSpPr>
          <p:cNvPr id="10" name="Google Shape;1532;g26e1dce2046_0_610">
            <a:extLst>
              <a:ext uri="{FF2B5EF4-FFF2-40B4-BE49-F238E27FC236}">
                <a16:creationId xmlns:a16="http://schemas.microsoft.com/office/drawing/2014/main" id="{CE23B931-0474-FA58-76DC-75920DC8804A}"/>
              </a:ext>
            </a:extLst>
          </p:cNvPr>
          <p:cNvSpPr txBox="1"/>
          <p:nvPr/>
        </p:nvSpPr>
        <p:spPr>
          <a:xfrm>
            <a:off x="5844474" y="5420047"/>
            <a:ext cx="3040481" cy="564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5000"/>
              </a:lnSpc>
              <a:buSzPts val="800"/>
            </a:pPr>
            <a:r>
              <a:rPr lang="en" sz="900" b="1" i="1"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Focused group discussion conducted with residents in Pimpri Chinchwad on LEZ</a:t>
            </a:r>
            <a:endParaRPr lang="en" sz="900" b="1" i="1">
              <a:highlight>
                <a:srgbClr val="FFFFFF"/>
              </a:highlight>
              <a:latin typeface="Fira Sans"/>
            </a:endParaRPr>
          </a:p>
        </p:txBody>
      </p:sp>
    </p:spTree>
    <p:extLst>
      <p:ext uri="{BB962C8B-B14F-4D97-AF65-F5344CB8AC3E}">
        <p14:creationId xmlns:p14="http://schemas.microsoft.com/office/powerpoint/2010/main" val="3045224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AB32B-2322-CD6D-2CFE-5A7DDC0CD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31;g26105f029c3_0_6">
            <a:extLst>
              <a:ext uri="{FF2B5EF4-FFF2-40B4-BE49-F238E27FC236}">
                <a16:creationId xmlns:a16="http://schemas.microsoft.com/office/drawing/2014/main" id="{84CA63AE-74DC-91F6-84B3-2DD651E271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5782" y="319803"/>
            <a:ext cx="10100391" cy="687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" sz="2800" b="1">
                <a:latin typeface="Fira Sans"/>
                <a:sym typeface="Fira Sans"/>
              </a:rPr>
              <a:t>LEZs are a way to fast-track the reduction in vehicular pollution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4476C3-C9C7-F03F-6B99-96696647066E}"/>
              </a:ext>
            </a:extLst>
          </p:cNvPr>
          <p:cNvSpPr/>
          <p:nvPr/>
        </p:nvSpPr>
        <p:spPr>
          <a:xfrm>
            <a:off x="4767071" y="5620512"/>
            <a:ext cx="2523743" cy="633984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6" name="Google Shape;2455;g26ae93f898d_1_156">
            <a:extLst>
              <a:ext uri="{FF2B5EF4-FFF2-40B4-BE49-F238E27FC236}">
                <a16:creationId xmlns:a16="http://schemas.microsoft.com/office/drawing/2014/main" id="{FB3461EB-5977-4192-A313-45528E9C060E}"/>
              </a:ext>
            </a:extLst>
          </p:cNvPr>
          <p:cNvGrpSpPr/>
          <p:nvPr/>
        </p:nvGrpSpPr>
        <p:grpSpPr>
          <a:xfrm>
            <a:off x="5226908" y="1166145"/>
            <a:ext cx="6400799" cy="4295623"/>
            <a:chOff x="303913" y="1024200"/>
            <a:chExt cx="3897679" cy="2616351"/>
          </a:xfrm>
        </p:grpSpPr>
        <p:pic>
          <p:nvPicPr>
            <p:cNvPr id="17" name="Google Shape;2456;g26ae93f898d_1_156">
              <a:extLst>
                <a:ext uri="{FF2B5EF4-FFF2-40B4-BE49-F238E27FC236}">
                  <a16:creationId xmlns:a16="http://schemas.microsoft.com/office/drawing/2014/main" id="{57AAF809-C343-2BE1-C023-172844942258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1901" t="26510" r="53128" b="19823"/>
            <a:stretch>
              <a:fillRect/>
            </a:stretch>
          </p:blipFill>
          <p:spPr>
            <a:xfrm>
              <a:off x="303913" y="1024200"/>
              <a:ext cx="3897679" cy="26163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2457;g26ae93f898d_1_156">
              <a:extLst>
                <a:ext uri="{FF2B5EF4-FFF2-40B4-BE49-F238E27FC236}">
                  <a16:creationId xmlns:a16="http://schemas.microsoft.com/office/drawing/2014/main" id="{3B1BD808-4815-075A-CD23-9552AE6E1221}"/>
                </a:ext>
              </a:extLst>
            </p:cNvPr>
            <p:cNvSpPr/>
            <p:nvPr/>
          </p:nvSpPr>
          <p:spPr>
            <a:xfrm>
              <a:off x="960682" y="1413500"/>
              <a:ext cx="864618" cy="363225"/>
            </a:xfrm>
            <a:custGeom>
              <a:avLst/>
              <a:gdLst/>
              <a:ahLst/>
              <a:cxnLst/>
              <a:rect l="l" t="t" r="r" b="b"/>
              <a:pathLst>
                <a:path w="36372" h="14529" extrusionOk="0">
                  <a:moveTo>
                    <a:pt x="0" y="0"/>
                  </a:moveTo>
                  <a:lnTo>
                    <a:pt x="19354" y="7163"/>
                  </a:lnTo>
                  <a:lnTo>
                    <a:pt x="36372" y="14529"/>
                  </a:lnTo>
                </a:path>
              </a:pathLst>
            </a:custGeom>
            <a:noFill/>
            <a:ln w="19050" cap="flat" cmpd="sng">
              <a:solidFill>
                <a:srgbClr val="98293B"/>
              </a:solidFill>
              <a:prstDash val="solid"/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9" name="Google Shape;2458;g26ae93f898d_1_156">
              <a:extLst>
                <a:ext uri="{FF2B5EF4-FFF2-40B4-BE49-F238E27FC236}">
                  <a16:creationId xmlns:a16="http://schemas.microsoft.com/office/drawing/2014/main" id="{B391D21C-FAC5-49DE-B57A-8B3D084E9DBA}"/>
                </a:ext>
              </a:extLst>
            </p:cNvPr>
            <p:cNvSpPr/>
            <p:nvPr/>
          </p:nvSpPr>
          <p:spPr>
            <a:xfrm>
              <a:off x="1358925" y="1564213"/>
              <a:ext cx="61800" cy="61800"/>
            </a:xfrm>
            <a:prstGeom prst="ellipse">
              <a:avLst/>
            </a:prstGeom>
            <a:solidFill>
              <a:srgbClr val="982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sp>
        <p:nvSpPr>
          <p:cNvPr id="20" name="Title 2">
            <a:extLst>
              <a:ext uri="{FF2B5EF4-FFF2-40B4-BE49-F238E27FC236}">
                <a16:creationId xmlns:a16="http://schemas.microsoft.com/office/drawing/2014/main" id="{1F361404-CA20-B20D-B588-91F2EB75E275}"/>
              </a:ext>
            </a:extLst>
          </p:cNvPr>
          <p:cNvSpPr txBox="1">
            <a:spLocks/>
          </p:cNvSpPr>
          <p:nvPr/>
        </p:nvSpPr>
        <p:spPr>
          <a:xfrm>
            <a:off x="564292" y="991148"/>
            <a:ext cx="4366053" cy="3766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1400" b="1">
                <a:latin typeface="Fira Sans" panose="020B0503050000020004" pitchFamily="34" charset="0"/>
              </a:rPr>
            </a:br>
            <a:r>
              <a:rPr lang="en-US" sz="1400" b="1">
                <a:latin typeface="Fira Sans" panose="020B0503050000020004" pitchFamily="34" charset="0"/>
              </a:rPr>
              <a:t>Business as usual scenario: </a:t>
            </a:r>
            <a:r>
              <a:rPr lang="en-US" sz="1400">
                <a:latin typeface="Fira Sans" panose="020B0503050000020004" pitchFamily="34" charset="0"/>
              </a:rPr>
              <a:t>There are no restrictions; there is a natural fleet turn-over, BS-6 vehicles proportion increase year-after-year</a:t>
            </a:r>
            <a:br>
              <a:rPr lang="en-US" sz="1400">
                <a:latin typeface="Fira Sans" panose="020B0503050000020004" pitchFamily="34" charset="0"/>
              </a:rPr>
            </a:br>
            <a:endParaRPr lang="en-US" sz="1400">
              <a:latin typeface="Fira Sans" panose="020B0503050000020004" pitchFamily="34" charset="0"/>
            </a:endParaRPr>
          </a:p>
          <a:p>
            <a:pPr>
              <a:spcBef>
                <a:spcPts val="667"/>
              </a:spcBef>
            </a:pPr>
            <a:r>
              <a:rPr lang="en-US" sz="1400" b="1">
                <a:latin typeface="Fira Sans" panose="020B0503050000020004" pitchFamily="34" charset="0"/>
              </a:rPr>
              <a:t>LEZ scenario 1:</a:t>
            </a:r>
            <a:r>
              <a:rPr lang="en-US" sz="1400">
                <a:latin typeface="Fira Sans" panose="020B0503050000020004" pitchFamily="34" charset="0"/>
              </a:rPr>
              <a:t> BS-4 and below vehicles are restricted &amp; those affected shift to BS-6 vehicles</a:t>
            </a:r>
            <a:br>
              <a:rPr lang="en-US" sz="1400">
                <a:latin typeface="Fira Sans" panose="020B0503050000020004" pitchFamily="34" charset="0"/>
              </a:rPr>
            </a:br>
            <a:endParaRPr lang="en-US" sz="1400">
              <a:latin typeface="Fira Sans" panose="020B0503050000020004" pitchFamily="34" charset="0"/>
            </a:endParaRPr>
          </a:p>
          <a:p>
            <a:pPr>
              <a:spcBef>
                <a:spcPts val="667"/>
              </a:spcBef>
              <a:spcAft>
                <a:spcPts val="667"/>
              </a:spcAft>
            </a:pPr>
            <a:r>
              <a:rPr lang="en-US" sz="1400" b="1">
                <a:latin typeface="Fira Sans" panose="020B0503050000020004" pitchFamily="34" charset="0"/>
              </a:rPr>
              <a:t>LEZ scenario 2:</a:t>
            </a:r>
            <a:r>
              <a:rPr lang="en-US" sz="1400">
                <a:latin typeface="Fira Sans" panose="020B0503050000020004" pitchFamily="34" charset="0"/>
              </a:rPr>
              <a:t> BS-4 and below vehicles are restricted &amp; those affected shift to electric vehicles</a:t>
            </a:r>
          </a:p>
        </p:txBody>
      </p:sp>
      <p:sp>
        <p:nvSpPr>
          <p:cNvPr id="21" name="Google Shape;2451;g26ae93f898d_1_156">
            <a:extLst>
              <a:ext uri="{FF2B5EF4-FFF2-40B4-BE49-F238E27FC236}">
                <a16:creationId xmlns:a16="http://schemas.microsoft.com/office/drawing/2014/main" id="{490AC3E5-2A15-6F25-C772-7B62F262A161}"/>
              </a:ext>
            </a:extLst>
          </p:cNvPr>
          <p:cNvSpPr/>
          <p:nvPr/>
        </p:nvSpPr>
        <p:spPr>
          <a:xfrm>
            <a:off x="365788" y="1222815"/>
            <a:ext cx="182800" cy="182800"/>
          </a:xfrm>
          <a:prstGeom prst="ellipse">
            <a:avLst/>
          </a:prstGeom>
          <a:solidFill>
            <a:srgbClr val="9B243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b="1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2" name="Google Shape;2452;g26ae93f898d_1_156">
            <a:extLst>
              <a:ext uri="{FF2B5EF4-FFF2-40B4-BE49-F238E27FC236}">
                <a16:creationId xmlns:a16="http://schemas.microsoft.com/office/drawing/2014/main" id="{5D759D28-0CCC-2407-C529-A58B5ABFF762}"/>
              </a:ext>
            </a:extLst>
          </p:cNvPr>
          <p:cNvSpPr/>
          <p:nvPr/>
        </p:nvSpPr>
        <p:spPr>
          <a:xfrm>
            <a:off x="365788" y="2124732"/>
            <a:ext cx="182800" cy="182800"/>
          </a:xfrm>
          <a:prstGeom prst="ellipse">
            <a:avLst/>
          </a:prstGeom>
          <a:solidFill>
            <a:srgbClr val="007A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b="1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3" name="Google Shape;2453;g26ae93f898d_1_156">
            <a:extLst>
              <a:ext uri="{FF2B5EF4-FFF2-40B4-BE49-F238E27FC236}">
                <a16:creationId xmlns:a16="http://schemas.microsoft.com/office/drawing/2014/main" id="{41FB5012-000D-824C-5F16-528F350712EA}"/>
              </a:ext>
            </a:extLst>
          </p:cNvPr>
          <p:cNvSpPr/>
          <p:nvPr/>
        </p:nvSpPr>
        <p:spPr>
          <a:xfrm>
            <a:off x="365782" y="2843849"/>
            <a:ext cx="182800" cy="182800"/>
          </a:xfrm>
          <a:prstGeom prst="ellipse">
            <a:avLst/>
          </a:prstGeom>
          <a:solidFill>
            <a:srgbClr val="6C95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b="1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7" name="Google Shape;2664;g2c6a65074d8_0_108">
            <a:extLst>
              <a:ext uri="{FF2B5EF4-FFF2-40B4-BE49-F238E27FC236}">
                <a16:creationId xmlns:a16="http://schemas.microsoft.com/office/drawing/2014/main" id="{2F8F81D5-FCEC-96D4-BBCF-942A771198FD}"/>
              </a:ext>
            </a:extLst>
          </p:cNvPr>
          <p:cNvSpPr txBox="1"/>
          <p:nvPr/>
        </p:nvSpPr>
        <p:spPr>
          <a:xfrm>
            <a:off x="9583435" y="5663626"/>
            <a:ext cx="2155484" cy="381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900" i="1">
                <a:solidFill>
                  <a:schemeClr val="tx1"/>
                </a:solidFill>
                <a:highlight>
                  <a:srgbClr val="FFFFFF"/>
                </a:highlight>
                <a:latin typeface="Fira Sans SemiBold"/>
                <a:ea typeface="Fira Sans SemiBold"/>
                <a:cs typeface="Fira Sans SemiBold"/>
                <a:sym typeface="Fira Sans SemiBold"/>
              </a:rPr>
              <a:t>Data Source: ITDP India &amp; ICCT study on LEZ in Pimpri Chinchwad, 2023</a:t>
            </a:r>
            <a:endParaRPr lang="en-US" sz="900" i="1">
              <a:solidFill>
                <a:schemeClr val="tx1"/>
              </a:solidFill>
              <a:highlight>
                <a:srgbClr val="FFFFFF"/>
              </a:highlight>
              <a:latin typeface="Fira Sans SemiBold"/>
              <a:ea typeface="Fira Sans SemiBold"/>
              <a:cs typeface="Fira Sans SemiBold"/>
            </a:endParaRPr>
          </a:p>
        </p:txBody>
      </p:sp>
      <p:sp>
        <p:nvSpPr>
          <p:cNvPr id="28" name="Google Shape;2664;g2c6a65074d8_0_108">
            <a:extLst>
              <a:ext uri="{FF2B5EF4-FFF2-40B4-BE49-F238E27FC236}">
                <a16:creationId xmlns:a16="http://schemas.microsoft.com/office/drawing/2014/main" id="{FBD45FA3-C86E-2E57-4719-1DF21604AA43}"/>
              </a:ext>
            </a:extLst>
          </p:cNvPr>
          <p:cNvSpPr txBox="1"/>
          <p:nvPr/>
        </p:nvSpPr>
        <p:spPr>
          <a:xfrm>
            <a:off x="5112216" y="5544558"/>
            <a:ext cx="3996313" cy="381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>
                <a:solidFill>
                  <a:schemeClr val="tx1"/>
                </a:solidFill>
                <a:highlight>
                  <a:srgbClr val="FFFFFF"/>
                </a:highlight>
                <a:latin typeface="Fira Sans SemiBold"/>
                <a:ea typeface="Fira Sans SemiBold"/>
                <a:cs typeface="Fira Sans SemiBold"/>
                <a:sym typeface="Fira Sans SemiBold"/>
              </a:rPr>
              <a:t>Estimates in PM reductions from vehicles after implementing LEZ in Pimpri Chinchwad</a:t>
            </a:r>
            <a:endParaRPr lang="en-US">
              <a:solidFill>
                <a:schemeClr val="tx1"/>
              </a:solidFill>
              <a:highlight>
                <a:srgbClr val="FFFFFF"/>
              </a:highlight>
              <a:latin typeface="Fira Sans SemiBold"/>
              <a:ea typeface="Fira Sans SemiBold"/>
              <a:cs typeface="Fira Sans SemiBold"/>
            </a:endParaRPr>
          </a:p>
        </p:txBody>
      </p:sp>
      <p:sp>
        <p:nvSpPr>
          <p:cNvPr id="33" name="Google Shape;1530;g26e1dce2046_0_610">
            <a:extLst>
              <a:ext uri="{FF2B5EF4-FFF2-40B4-BE49-F238E27FC236}">
                <a16:creationId xmlns:a16="http://schemas.microsoft.com/office/drawing/2014/main" id="{89EBEC0B-34FE-C759-A72B-AEA3E2064EB0}"/>
              </a:ext>
            </a:extLst>
          </p:cNvPr>
          <p:cNvSpPr txBox="1"/>
          <p:nvPr/>
        </p:nvSpPr>
        <p:spPr>
          <a:xfrm>
            <a:off x="267729" y="3324428"/>
            <a:ext cx="4844487" cy="2056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1333"/>
              </a:spcBef>
              <a:buSzPts val="1100"/>
            </a:pPr>
            <a:r>
              <a:rPr lang="en" sz="1600" b="1">
                <a:highlight>
                  <a:srgbClr val="FFFFFF"/>
                </a:highlight>
                <a:latin typeface="Fira Sans"/>
                <a:ea typeface="Fira Sans"/>
                <a:cs typeface="Fira Sans"/>
              </a:rPr>
              <a:t>96% of vehicles in London’s LEZ are cleaner, compared to 39% in 2017</a:t>
            </a:r>
          </a:p>
          <a:p>
            <a:pPr>
              <a:spcBef>
                <a:spcPts val="1333"/>
              </a:spcBef>
              <a:buSzPts val="1100"/>
            </a:pPr>
            <a:r>
              <a:rPr lang="en" sz="1600" b="1"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LEZ helped to reduce PM2.5 road side concentrations by 40% in Central London between 2017 and 2023,</a:t>
            </a:r>
            <a:r>
              <a:rPr lang="en" sz="1600"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  </a:t>
            </a:r>
            <a:r>
              <a:rPr lang="en" sz="1600" b="1"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and roadside NO</a:t>
            </a:r>
            <a:r>
              <a:rPr lang="en" sz="1600" b="1" baseline="-25000"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2</a:t>
            </a:r>
            <a:r>
              <a:rPr lang="en" sz="1600" b="1"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 concentrations have reduced by 62% </a:t>
            </a:r>
            <a:endParaRPr sz="1600" b="1">
              <a:highlight>
                <a:srgbClr val="FFFFFF"/>
              </a:highlight>
              <a:latin typeface="Fira Sans"/>
              <a:ea typeface="Fira Sans"/>
              <a:cs typeface="Fira Sans"/>
            </a:endParaRPr>
          </a:p>
        </p:txBody>
      </p:sp>
      <p:sp>
        <p:nvSpPr>
          <p:cNvPr id="34" name="Google Shape;1532;g26e1dce2046_0_610">
            <a:extLst>
              <a:ext uri="{FF2B5EF4-FFF2-40B4-BE49-F238E27FC236}">
                <a16:creationId xmlns:a16="http://schemas.microsoft.com/office/drawing/2014/main" id="{9F2F0FF6-B6FE-A305-2364-576A29A7F13E}"/>
              </a:ext>
            </a:extLst>
          </p:cNvPr>
          <p:cNvSpPr txBox="1"/>
          <p:nvPr/>
        </p:nvSpPr>
        <p:spPr>
          <a:xfrm>
            <a:off x="267729" y="5320745"/>
            <a:ext cx="3040481" cy="564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5000"/>
              </a:lnSpc>
              <a:buSzPts val="800"/>
            </a:pPr>
            <a:r>
              <a:rPr lang="en" sz="900" b="1" i="1"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Data Source: London wide Ultra Low Emission Zone 6 month </a:t>
            </a:r>
            <a:r>
              <a:rPr lang="en" sz="900" b="1" i="1">
                <a:highlight>
                  <a:srgbClr val="FFFFFF"/>
                </a:highlight>
                <a:latin typeface="Fira Sans"/>
                <a:sym typeface="Fira Sans"/>
              </a:rPr>
              <a:t>Report 2024</a:t>
            </a:r>
            <a:endParaRPr lang="en" sz="900" b="1" i="1">
              <a:highlight>
                <a:srgbClr val="FFFFFF"/>
              </a:highlight>
              <a:latin typeface="Fira Sans"/>
            </a:endParaRPr>
          </a:p>
        </p:txBody>
      </p:sp>
    </p:spTree>
    <p:extLst>
      <p:ext uri="{BB962C8B-B14F-4D97-AF65-F5344CB8AC3E}">
        <p14:creationId xmlns:p14="http://schemas.microsoft.com/office/powerpoint/2010/main" val="32346962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97E0A228-C590-4D20-B05F-A6BF04A05448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356006AE561D42B1F0E3EC12DF5372" ma:contentTypeVersion="13" ma:contentTypeDescription="Create a new document." ma:contentTypeScope="" ma:versionID="1a3f977e334a47d2abeb497b38687d84">
  <xsd:schema xmlns:xsd="http://www.w3.org/2001/XMLSchema" xmlns:xs="http://www.w3.org/2001/XMLSchema" xmlns:p="http://schemas.microsoft.com/office/2006/metadata/properties" xmlns:ns2="49ba7398-da7f-473b-be21-e7963ff45a4b" xmlns:ns3="f1492d65-04ae-4c2c-bcb0-fa359abb6cff" targetNamespace="http://schemas.microsoft.com/office/2006/metadata/properties" ma:root="true" ma:fieldsID="3d6db12a7c267355ac9df42984ea88d8" ns2:_="" ns3:_="">
    <xsd:import namespace="49ba7398-da7f-473b-be21-e7963ff45a4b"/>
    <xsd:import namespace="f1492d65-04ae-4c2c-bcb0-fa359abb6c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ba7398-da7f-473b-be21-e7963ff45a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dc5786fa-5b08-406d-90e1-5a68634725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492d65-04ae-4c2c-bcb0-fa359abb6cff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76e23b62-45bf-495a-9ec0-d13b52dd971c}" ma:internalName="TaxCatchAll" ma:showField="CatchAllData" ma:web="f1492d65-04ae-4c2c-bcb0-fa359abb6c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9ba7398-da7f-473b-be21-e7963ff45a4b">
      <Terms xmlns="http://schemas.microsoft.com/office/infopath/2007/PartnerControls"/>
    </lcf76f155ced4ddcb4097134ff3c332f>
    <TaxCatchAll xmlns="f1492d65-04ae-4c2c-bcb0-fa359abb6cf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01B28D8-08F3-477A-B72E-113EAC6F56AF}">
  <ds:schemaRefs>
    <ds:schemaRef ds:uri="49ba7398-da7f-473b-be21-e7963ff45a4b"/>
    <ds:schemaRef ds:uri="f1492d65-04ae-4c2c-bcb0-fa359abb6cf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E228559-58D4-41AB-B767-D4CFF2F70783}">
  <ds:schemaRefs>
    <ds:schemaRef ds:uri="49ba7398-da7f-473b-be21-e7963ff45a4b"/>
    <ds:schemaRef ds:uri="f1492d65-04ae-4c2c-bcb0-fa359abb6cf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E6FFDCA-3636-492C-A196-72FD9A52594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599</Words>
  <Application>Microsoft Office PowerPoint</Application>
  <PresentationFormat>Widescreen</PresentationFormat>
  <Paragraphs>68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Aptos</vt:lpstr>
      <vt:lpstr>Aptos Display</vt:lpstr>
      <vt:lpstr>Aptos Narrow</vt:lpstr>
      <vt:lpstr>Arial</vt:lpstr>
      <vt:lpstr>Calibri</vt:lpstr>
      <vt:lpstr>Calibri Light</vt:lpstr>
      <vt:lpstr>Fira Sans</vt:lpstr>
      <vt:lpstr>Fira Sans SemiBold</vt:lpstr>
      <vt:lpstr>Montserrat</vt:lpstr>
      <vt:lpstr>Montserrat Medium</vt:lpstr>
      <vt:lpstr>Montserrat SemiBold</vt:lpstr>
      <vt:lpstr>Custom Design</vt:lpstr>
      <vt:lpstr>Office Theme</vt:lpstr>
      <vt:lpstr>1_Office Theme</vt:lpstr>
      <vt:lpstr>2_Office Theme</vt:lpstr>
      <vt:lpstr>PowerPoint Presentation</vt:lpstr>
      <vt:lpstr>Road transport accounts for around 20-30% of urban air pollution (PM 2.5 emissions)</vt:lpstr>
      <vt:lpstr>3 Mantras to reduce vehicular pollution</vt:lpstr>
      <vt:lpstr>Low Emission Zones (LEZ) discourage the use of high polluting vehicles</vt:lpstr>
      <vt:lpstr>Non-compliant vehicles in LEZs are enforced by cameras or sticker system</vt:lpstr>
      <vt:lpstr>PowerPoint Presentation</vt:lpstr>
      <vt:lpstr>Global cities have considered other interventions along with restriction measures</vt:lpstr>
      <vt:lpstr>LEZ charge could bring behaviour shift</vt:lpstr>
      <vt:lpstr>LEZs are a way to fast-track the reduction in vehicular pollution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Karan Basantani</dc:creator>
  <cp:lastModifiedBy>K N Kishore</cp:lastModifiedBy>
  <cp:revision>22</cp:revision>
  <dcterms:created xsi:type="dcterms:W3CDTF">2025-10-22T12:51:53Z</dcterms:created>
  <dcterms:modified xsi:type="dcterms:W3CDTF">2025-11-26T06:24:10Z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0x010100A4356006AE561D42B1F0E3EC12DF5372</vt:lpwstr>
  </property>
  <property fmtid="{D5CDD505-2E9C-101B-9397-08002B2CF9AE}" pid="3" name="MediaServiceImageTags">
    <vt:lpwstr/>
  </property>
</Properties>
</file>