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58" r:id="rId5"/>
    <p:sldId id="279" r:id="rId6"/>
    <p:sldId id="278" r:id="rId7"/>
    <p:sldId id="262" r:id="rId8"/>
    <p:sldId id="261" r:id="rId9"/>
    <p:sldId id="265" r:id="rId10"/>
    <p:sldId id="266" r:id="rId11"/>
    <p:sldId id="268" r:id="rId12"/>
    <p:sldId id="269" r:id="rId13"/>
    <p:sldId id="280" r:id="rId14"/>
    <p:sldId id="271" r:id="rId15"/>
    <p:sldId id="272" r:id="rId16"/>
    <p:sldId id="282" r:id="rId17"/>
    <p:sldId id="283" r:id="rId18"/>
    <p:sldId id="281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sha\Downloads\nish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2344463732935"/>
          <c:y val="0.1310117485314336"/>
          <c:w val="0.66334810643931674"/>
          <c:h val="0.82539682539682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Healthcare Centres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Palma Ratio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6-4907-BFB8-90E0A92442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Education Centres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Palma Ratio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16-4907-BFB8-90E0A92442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Tourist Attraction Centres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Palma Ratio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16-4907-BFB8-90E0A92442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Residential Areas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Palma Ratio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16-4907-BFB8-90E0A924420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Commerical Centres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Palma Ratio</c:v>
                </c:pt>
              </c:strCache>
            </c:strRef>
          </c:cat>
          <c:val>
            <c:numRef>
              <c:f>Sheet1!$B$6</c:f>
              <c:numCache>
                <c:formatCode>0.00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16-4907-BFB8-90E0A924420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Major Transport Centre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Palma Ratio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16-4907-BFB8-90E0A92442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42481440"/>
        <c:axId val="942491040"/>
      </c:barChart>
      <c:catAx>
        <c:axId val="94248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2491040"/>
        <c:crosses val="autoZero"/>
        <c:auto val="1"/>
        <c:lblAlgn val="ctr"/>
        <c:lblOffset val="100"/>
        <c:noMultiLvlLbl val="0"/>
      </c:catAx>
      <c:valAx>
        <c:axId val="9424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4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D446-F9AD-C35B-04D3-39EF3DC20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7F405-D037-8E01-E214-A9F9864C6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E2CAA-BA05-CE57-E629-FC35EBDE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46E3-3F45-FF12-6127-FCAF1109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5AF1-D74F-98F1-5565-FE33961D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74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E5E2-8B14-7818-D0B0-AAA746CF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3A3A-C21D-E7F9-9EA5-5EF95E7A9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6786-3AAD-3B8F-17C7-1A0936CD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807B-48DF-9871-9A3A-A4CA0587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459E-8D7B-0FCA-7F25-1F70156B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059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0F6398-0E62-2AEA-4276-7B90048D8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4EC16-CF64-FACD-467D-DF3C262BD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B6A0-ADA8-6DE1-C205-601F65FF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E3B24-F6B5-9D60-8FCB-48C35B2B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58D8-5A75-1C8F-970A-32D53887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805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2B4F-FC33-137E-90F6-393C692B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BA908-BA73-61D5-D51D-5A8133191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94127-D044-CC1D-C26F-F58A3F3B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AAE1-3C53-F9F3-32F5-F6648E90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E0AEF-6376-D518-A400-971F74D7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978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3611-3E94-C8CE-C623-5E39BCF7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1827F-DF87-B2DD-3195-B422396ED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7D7C-F56A-A3D0-F493-6D28A6D0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69045-D130-2E5B-5F0C-B88A4792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0631-8D29-7150-7ADA-847F4B71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91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F78E-CE67-A97D-1FBB-0E5F7755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6DBC-8C5F-6182-EE1A-F48B141C3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38F29-F56F-67D3-3A61-371398CA1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AE08A-53E1-4EC3-745C-9288BD48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89ED8-C85C-1A68-6ED5-802C5E1B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83FA9-3F5D-7504-66E7-2DB968B1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63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030F-1553-E364-A1E8-2E0ED6B8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CA154-0D0F-F676-60FF-0B078F835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046F2-8F1D-8F26-55F7-5ECB213CB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7F86D-F4A6-F655-6AEB-DD721F24B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9E069-6C3B-33EB-382C-D34EC7180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C1B8C-CC74-5503-14B7-DB9F537F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2742F-1AE4-8375-B668-03FE8618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33650-5B47-EF72-AC4E-33A80091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82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13B0-4DE6-B937-E3ED-746DD15D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421FB-458B-05AA-A785-9A08B46C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6C534-4133-56F0-7023-FA262426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BCD47-66F0-4135-74C3-DDBDD356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963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9E500-DE97-1E87-4307-25300ECE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AF025-8D2E-FF1D-F780-0B1E64E8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28CAF-86BB-4457-3649-BCCDA5E9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645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6B91-D57F-8EB6-AB19-9E577392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E885-0EB4-7F01-E8A4-C3E8DF139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858CA-FFD8-968A-3AC9-08BD1E286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9B818-4AE2-E4D7-413F-2D3BFBEF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0FE7A-C02A-856E-17EB-D872BACA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AA6A5-EA4B-EA01-3730-C14F4501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95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CEE9-373B-E143-D178-0430617D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C99E7-118A-B5EB-B8CB-470FAEAA7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F090D-978D-D028-2012-DB1EBB79D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55B8D-303A-2E3C-2FDA-D1EE0747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896EC-CDF3-9696-0506-250FCD75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CF4BE-5C54-DA67-6525-94BE7163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27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A4438-F8A6-1F27-3A2D-DE88F134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FFFC6-59C8-1AFE-4FFD-958CA8E46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E93B3-BB6A-F135-AE5C-CECB1E250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416EFC-7265-4F4B-BCFA-BE09C587236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E0D2-F926-F449-901B-95873146A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F842-9DCA-897C-6DB7-2049F872F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C8AF24-9267-4216-8486-5018CDC34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20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CB90-34CD-4E67-51F1-64C49855D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1600199"/>
            <a:ext cx="9550400" cy="16557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Rethinking Urban Transport: The Assessment of Public Transport Accessibility and Equality in Tier-2 Indian City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47FD7-B509-79A7-71FF-750557254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00602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Nisha Jangid, PhD Scholar, IIM Jammu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Bijoy Rakshit, Assistant Professor, IIM Jammu</a:t>
            </a:r>
          </a:p>
        </p:txBody>
      </p:sp>
    </p:spTree>
    <p:extLst>
      <p:ext uri="{BB962C8B-B14F-4D97-AF65-F5344CB8AC3E}">
        <p14:creationId xmlns:p14="http://schemas.microsoft.com/office/powerpoint/2010/main" val="400110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9AF8-F1DF-18AB-3310-13E15000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99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Measure Framework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B5DD3-1DD5-4862-133D-7C9F93D8F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760" y="1444624"/>
                <a:ext cx="10515600" cy="50898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Combined Travel Time Calculation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𝑇𝑇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𝑜𝑑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𝑤𝑡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𝑊𝑇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𝑡𝑣𝑡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𝑇𝑉𝑇</m:t>
                      </m:r>
                    </m:oMath>
                  </m:oMathPara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𝑇𝑇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𝑜𝑑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total travel time from origin </a:t>
                </a:r>
                <a:r>
                  <a:rPr lang="en-I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destination </a:t>
                </a:r>
                <a:r>
                  <a:rPr lang="en-I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WT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walking time (first and last mile)</a:t>
                </a:r>
              </a:p>
              <a:p>
                <a:r>
                  <a:rPr lang="en-I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TVT -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in-vehicle travel time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𝑤𝑡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𝑡𝑣𝑡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weights assigned to walking  and travel time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Adopted weights from Tahmasbi &amp;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Haghshenas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(2019): Walking = 0.67, Travel = 0.33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Reflects higher perceived cost of walking in semi-arid climates like Jaipur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Boarnet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al., 2017)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Provides a consistent, climate-justified benchmark for accessibility comparison across wards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B5DD3-1DD5-4862-133D-7C9F93D8F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760" y="1444624"/>
                <a:ext cx="10515600" cy="5089843"/>
              </a:xfrm>
              <a:blipFill>
                <a:blip r:embed="rId2"/>
                <a:stretch>
                  <a:fillRect l="-928" t="-1677" r="-2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 descr="A screenshot of a video game">
            <a:extLst>
              <a:ext uri="{FF2B5EF4-FFF2-40B4-BE49-F238E27FC236}">
                <a16:creationId xmlns:a16="http://schemas.microsoft.com/office/drawing/2014/main" id="{E04A4E1B-3511-FDEE-56F7-4F39A4987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73" y="1280160"/>
            <a:ext cx="4737627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F160-F0EC-E141-7201-0D5A4695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1285"/>
            <a:ext cx="10515600" cy="98615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Opportunity Measure (COM)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CEC8-7667-EE6E-27F5-6871DDC12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1280"/>
                <a:ext cx="10515600" cy="514159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IN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=1 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𝑇h𝑟𝑒𝑠h𝑜𝑙𝑑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</m:e>
                    </m:nary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the accessibility score for a location </a:t>
                </a:r>
                <a:r>
                  <a:rPr lang="en-IN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the number of destinations within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threshold, its value is 1 if it lies within the threshold, otherwise 0</a:t>
                </a:r>
              </a:p>
              <a:p>
                <a:pPr algn="just"/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xtended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adding walking time (first &amp; last mile) to total travel time and uses multiple thresholds for a clearer accessibility profile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IN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𝑇𝑇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𝑇𝑇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=1 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𝑇h𝑟𝑒𝑠h𝑜𝑙𝑑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(2) 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𝑊𝑇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𝑡𝑣𝑡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𝑇𝑉𝑇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𝑇𝑇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=1 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𝑇h𝑟𝑒𝑠h𝑜𝑙𝑑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the weight assigned to a destination </a:t>
                </a:r>
                <a:r>
                  <a:rPr lang="en-I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its relative attractiveness</a:t>
                </a:r>
              </a:p>
              <a:p>
                <a:pPr marL="0" indent="0" algn="just">
                  <a:buNone/>
                </a:pP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9CEC8-7667-EE6E-27F5-6871DDC12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1280"/>
                <a:ext cx="10515600" cy="5141595"/>
              </a:xfrm>
              <a:blipFill>
                <a:blip r:embed="rId2"/>
                <a:stretch>
                  <a:fillRect l="-812" r="-870" b="-7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8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12D9-8601-678A-D473-D259B47A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73215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Gravity-Based Measure (GBM)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2F90E-032C-AD89-05B2-CF2EB67E9C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8240"/>
                <a:ext cx="10744200" cy="55372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GBM offers a continuous, theory-based measure; COM provides intuitive interpretation (e.g., 30-minute city)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Accessibility decreases with distance but never reaches zero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Uses negative exponential impedance function (Verma &amp; Kumar, 2024)</a:t>
                </a:r>
                <a:endParaRPr lang="en-I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(4)</a:t>
                </a:r>
              </a:p>
              <a:p>
                <a:pPr marL="0" indent="0" algn="just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the impedance function is presented as:</a:t>
                </a:r>
              </a:p>
              <a:p>
                <a:pPr marL="0" indent="0" algn="just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𝑊𝑇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𝑡𝑣𝑡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𝑇𝑉𝑇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(4.1)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Accessibility computed for β = 0 to 1 (step 0.1)</a:t>
                </a:r>
              </a:p>
              <a:p>
                <a:pPr algn="just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Kneedle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algorithm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Satopaa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al., 2011) used to find optimal β* objectively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 β identifies where accessibility declines most sharply with increasing travel effort	</a:t>
                </a:r>
                <a:endParaRPr lang="en-I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limLow>
                          <m:limLow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lim>
                        </m:limLow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(5)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2F90E-032C-AD89-05B2-CF2EB67E9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8240"/>
                <a:ext cx="10744200" cy="5537200"/>
              </a:xfrm>
              <a:blipFill>
                <a:blip r:embed="rId2"/>
                <a:stretch>
                  <a:fillRect l="-908" t="-1542" r="-8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02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CE1E86-2B16-9D88-9EDE-94F068F49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30032"/>
              </p:ext>
            </p:extLst>
          </p:nvPr>
        </p:nvGraphicFramePr>
        <p:xfrm>
          <a:off x="838200" y="1496219"/>
          <a:ext cx="10515600" cy="46634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38214265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5231048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254893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Subtypes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 Basis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925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Airport (1), Bus (0.25–0.10), Rail (0.455–0.036)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coverage &amp; train frequency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1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(0.887), Higher Ed (0.113)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enrolment (UDSIE, AISHE 2021–22)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93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(0.445), Private (0.555)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Hierarchy &amp; capacity (beds, staff)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Localities &amp; societies (1)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Equal weight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1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Malls (rating ≤ 4.9 → 0.4 to 0.1)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Maps rating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302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Forts, Museums, Parks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0.3Rᵗ + 0.7Rᵛ</a:t>
                      </a:r>
                      <a:r>
                        <a:rPr lang="pt-B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from Maps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654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753B2DB-65C5-E215-C0C9-D45AC2BE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424021"/>
            <a:ext cx="10312400" cy="640715"/>
          </a:xfrm>
        </p:spPr>
        <p:txBody>
          <a:bodyPr>
            <a:no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 value for destinations</a:t>
            </a:r>
          </a:p>
        </p:txBody>
      </p:sp>
    </p:spTree>
    <p:extLst>
      <p:ext uri="{BB962C8B-B14F-4D97-AF65-F5344CB8AC3E}">
        <p14:creationId xmlns:p14="http://schemas.microsoft.com/office/powerpoint/2010/main" val="1214293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4780-88E2-13EF-BA3B-F8EF715A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365125"/>
            <a:ext cx="6314440" cy="803275"/>
          </a:xfrm>
        </p:spPr>
        <p:txBody>
          <a:bodyPr>
            <a:normAutofit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and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F06F-D7FE-263C-B25C-7B55A79A4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62" y="1570037"/>
            <a:ext cx="5752137" cy="492283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assessed for 15–75 min thresholds; 30-minute chosen as most balanced measure (Moreno, 2021)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skewness and higher variation at 30-min → most meaningful for planning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High-accessibility wards (e.g., 34, 77, 79, 138, 142, 149, 150) cluster near central zones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wards show low accessibility, revealing strong spatial inequity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co-accessibility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observed for health &amp; education centers; peripheral wards lag behind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0372E6-9E73-5291-6986-9E5F8D8817A7}"/>
              </a:ext>
            </a:extLst>
          </p:cNvPr>
          <p:cNvSpPr txBox="1">
            <a:spLocks/>
          </p:cNvSpPr>
          <p:nvPr/>
        </p:nvSpPr>
        <p:spPr>
          <a:xfrm>
            <a:off x="343862" y="886839"/>
            <a:ext cx="7086599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(Accessibility measure using Cumulative Opportunity)</a:t>
            </a:r>
          </a:p>
        </p:txBody>
      </p:sp>
      <p:pic>
        <p:nvPicPr>
          <p:cNvPr id="5124" name="Picture 9">
            <a:extLst>
              <a:ext uri="{FF2B5EF4-FFF2-40B4-BE49-F238E27FC236}">
                <a16:creationId xmlns:a16="http://schemas.microsoft.com/office/drawing/2014/main" id="{9C2CE964-B944-56E2-2506-94444A5D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98" y="339129"/>
            <a:ext cx="3097882" cy="27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0" descr="A map of a city&#10;&#10;AI-generated content may be incorrect.">
            <a:extLst>
              <a:ext uri="{FF2B5EF4-FFF2-40B4-BE49-F238E27FC236}">
                <a16:creationId xmlns:a16="http://schemas.microsoft.com/office/drawing/2014/main" id="{14378085-FA52-5639-7922-A2D866FE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9129"/>
            <a:ext cx="3002188" cy="27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map of different colored areas&#10;&#10;AI-generated content may be incorrect.">
            <a:extLst>
              <a:ext uri="{FF2B5EF4-FFF2-40B4-BE49-F238E27FC236}">
                <a16:creationId xmlns:a16="http://schemas.microsoft.com/office/drawing/2014/main" id="{14096F7E-0CEC-EC94-38BB-5AC0AA39E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19" y="3289423"/>
            <a:ext cx="3545841" cy="34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8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02FA5C3-D093-E51E-DACE-7AFCBF0A7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028375"/>
              </p:ext>
            </p:extLst>
          </p:nvPr>
        </p:nvGraphicFramePr>
        <p:xfrm>
          <a:off x="910431" y="2975770"/>
          <a:ext cx="10515600" cy="3657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928443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2171057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4912360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38713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 Type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High Accessibility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Low Accessibility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Insight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183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wards (8.7%)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wards (19.3%)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Core–periphery divide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5962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wards (2.6%)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wards (22%)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 connectivity to outer zones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04684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wards (7.3%)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wards (22.6%)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overlap with healthcare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0845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wards (7.3%)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wards (22.6%)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Similar to education pattern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79718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wards (16%)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wards (14.7%)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evenly spread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4568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wards (2.6%)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wards (22%)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Concentrated around heritage core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650889"/>
                  </a:ext>
                </a:extLst>
              </a:tr>
            </a:tbl>
          </a:graphicData>
        </a:graphic>
      </p:graphicFrame>
      <p:pic>
        <p:nvPicPr>
          <p:cNvPr id="5125" name="Picture 11" descr="A map of a city&#10;&#10;AI-generated content may be incorrect.">
            <a:extLst>
              <a:ext uri="{FF2B5EF4-FFF2-40B4-BE49-F238E27FC236}">
                <a16:creationId xmlns:a16="http://schemas.microsoft.com/office/drawing/2014/main" id="{736AFFB8-6A04-51B3-7DF7-0A2C5CF5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24" y="174317"/>
            <a:ext cx="2778437" cy="25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BA4207D0-4378-71AD-4FF6-F340D10E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7DB6017-6061-2BCB-EA77-89FF17A9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9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570F2AC-0CF9-7CAF-C622-A5D487EB9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586E7C0-F13A-E857-28B2-E29222D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89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8D24E74-4F79-5613-4F52-C31EE4E0C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34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8D16CAF-E0C5-3046-9A47-D5525ECEF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64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Fig. 2(a-f). Cumulative Opportunity-based accessibility measure for a 30-minute threshold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map of a neighborhood&#10;&#10;AI-generated content may be incorrect.">
            <a:extLst>
              <a:ext uri="{FF2B5EF4-FFF2-40B4-BE49-F238E27FC236}">
                <a16:creationId xmlns:a16="http://schemas.microsoft.com/office/drawing/2014/main" id="{7F089ED9-E9B1-E62C-43F8-52CFAB3A5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27" y="124402"/>
            <a:ext cx="2753927" cy="2545254"/>
          </a:xfrm>
          <a:prstGeom prst="rect">
            <a:avLst/>
          </a:prstGeom>
        </p:spPr>
      </p:pic>
      <p:pic>
        <p:nvPicPr>
          <p:cNvPr id="12" name="Picture 11" descr="A map of a city&#10;&#10;AI-generated content may be incorrect.">
            <a:extLst>
              <a:ext uri="{FF2B5EF4-FFF2-40B4-BE49-F238E27FC236}">
                <a16:creationId xmlns:a16="http://schemas.microsoft.com/office/drawing/2014/main" id="{DE863B53-C706-724D-F5D6-4587DA36D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09" y="141040"/>
            <a:ext cx="2740615" cy="2545254"/>
          </a:xfrm>
          <a:prstGeom prst="rect">
            <a:avLst/>
          </a:prstGeom>
        </p:spPr>
      </p:pic>
      <p:pic>
        <p:nvPicPr>
          <p:cNvPr id="13" name="Picture 12" descr="A map of a city&#10;&#10;AI-generated content may be incorrect.">
            <a:extLst>
              <a:ext uri="{FF2B5EF4-FFF2-40B4-BE49-F238E27FC236}">
                <a16:creationId xmlns:a16="http://schemas.microsoft.com/office/drawing/2014/main" id="{EFF6611A-93C3-E8E6-80A8-8F7BFCACD3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4" y="124402"/>
            <a:ext cx="2928508" cy="25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4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5E63-2F7A-07DD-DA96-5C2C400B8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551026"/>
            <a:ext cx="7604760" cy="480913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continuous and nuanced measure of accessibility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in-vehicle and out-of-vehicle (walking) travel time in the impedance term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calculated for β = 0 to 1 (step 0.01)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Kneedle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used to identify optimal β for each destination type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Detects maximum curvature in decay curve (point where accessibility gain levels off)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data-driven calibration in the absence of behavioral travel data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ANOVA test confirms significant variation across β values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destination-wise spatial accessibility maps for 150 wards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3E3A2C-3BC0-807E-A606-2652D833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330976"/>
            <a:ext cx="6954520" cy="681355"/>
          </a:xfrm>
        </p:spPr>
        <p:txBody>
          <a:bodyPr>
            <a:no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and Result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92138-5F20-13ED-0E34-E17CADA1F2A6}"/>
              </a:ext>
            </a:extLst>
          </p:cNvPr>
          <p:cNvSpPr txBox="1"/>
          <p:nvPr/>
        </p:nvSpPr>
        <p:spPr>
          <a:xfrm>
            <a:off x="594361" y="94319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(Accessibility measure using Gravity-based Measure)</a:t>
            </a:r>
          </a:p>
        </p:txBody>
      </p:sp>
      <p:pic>
        <p:nvPicPr>
          <p:cNvPr id="15362" name="Picture 2" descr="A map of a health care facility&#10;&#10;AI-generated content may be incorrect.">
            <a:extLst>
              <a:ext uri="{FF2B5EF4-FFF2-40B4-BE49-F238E27FC236}">
                <a16:creationId xmlns:a16="http://schemas.microsoft.com/office/drawing/2014/main" id="{8194E769-5940-7C78-3F72-918EEB95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40" y="317672"/>
            <a:ext cx="2809240" cy="24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91D6BE07-1F31-B288-8634-FD0B9BA4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39" y="2784380"/>
            <a:ext cx="2809241" cy="24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01F8E60C-2CCC-974D-024E-B6B7E7FD0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F0E1C1E-2A1A-6B38-2331-7057E5EAB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3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FE3B3C5-D489-FD9B-9BB7-1583B87E2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9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BCF6C9B-5067-2851-C33E-E8990A14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4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9F2835C-017A-FDB0-8EEB-03341356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8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89FD090-1294-BBEB-5961-2AF33234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34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678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9C08-341D-9D3C-4A70-7F300012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3B6995-B30F-DC27-1437-6FF946C5F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468539"/>
              </p:ext>
            </p:extLst>
          </p:nvPr>
        </p:nvGraphicFramePr>
        <p:xfrm>
          <a:off x="838200" y="2634774"/>
          <a:ext cx="10703560" cy="3896076"/>
        </p:xfrm>
        <a:graphic>
          <a:graphicData uri="http://schemas.openxmlformats.org/drawingml/2006/table">
            <a:tbl>
              <a:tblPr/>
              <a:tblGrid>
                <a:gridCol w="2675890">
                  <a:extLst>
                    <a:ext uri="{9D8B030D-6E8A-4147-A177-3AD203B41FA5}">
                      <a16:colId xmlns:a16="http://schemas.microsoft.com/office/drawing/2014/main" val="1020166971"/>
                    </a:ext>
                  </a:extLst>
                </a:gridCol>
                <a:gridCol w="2675890">
                  <a:extLst>
                    <a:ext uri="{9D8B030D-6E8A-4147-A177-3AD203B41FA5}">
                      <a16:colId xmlns:a16="http://schemas.microsoft.com/office/drawing/2014/main" val="1692294441"/>
                    </a:ext>
                  </a:extLst>
                </a:gridCol>
                <a:gridCol w="2675890">
                  <a:extLst>
                    <a:ext uri="{9D8B030D-6E8A-4147-A177-3AD203B41FA5}">
                      <a16:colId xmlns:a16="http://schemas.microsoft.com/office/drawing/2014/main" val="3907660368"/>
                    </a:ext>
                  </a:extLst>
                </a:gridCol>
                <a:gridCol w="2675890">
                  <a:extLst>
                    <a:ext uri="{9D8B030D-6E8A-4147-A177-3AD203B41FA5}">
                      <a16:colId xmlns:a16="http://schemas.microsoft.com/office/drawing/2014/main" val="806571021"/>
                    </a:ext>
                  </a:extLst>
                </a:gridCol>
              </a:tblGrid>
              <a:tr h="3452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 Type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High Accessibility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Low Accessibility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Insight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96186"/>
                  </a:ext>
                </a:extLst>
              </a:tr>
              <a:tr h="6042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wards (12.6%)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wards (16.6%)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Highest co-accessibility with healthcare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38981"/>
                  </a:ext>
                </a:extLst>
              </a:tr>
              <a:tr h="6042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wards (12.6%)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wards (16.6%)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Similar pattern; spatial overlap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01515"/>
                  </a:ext>
                </a:extLst>
              </a:tr>
              <a:tr h="6042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wards (8.7%)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wards (16.7%)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Linked with tourist centres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5718"/>
                  </a:ext>
                </a:extLst>
              </a:tr>
              <a:tr h="6042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wards (10.7%)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wards (26%)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dispersed; mixed-use benefit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62006"/>
                  </a:ext>
                </a:extLst>
              </a:tr>
              <a:tr h="3452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wards (6.7%)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wards (14%)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Peripheral disadvantage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858554"/>
                  </a:ext>
                </a:extLst>
              </a:tr>
              <a:tr h="6042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wards (2.6%)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wards (25.3%)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Concentrated near heritage core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991986"/>
                  </a:ext>
                </a:extLst>
              </a:tr>
            </a:tbl>
          </a:graphicData>
        </a:graphic>
      </p:graphicFrame>
      <p:pic>
        <p:nvPicPr>
          <p:cNvPr id="15366" name="Picture 5" descr="A map of a tourist attraction&#10;&#10;AI-generated content may be incorrect.">
            <a:extLst>
              <a:ext uri="{FF2B5EF4-FFF2-40B4-BE49-F238E27FC236}">
                <a16:creationId xmlns:a16="http://schemas.microsoft.com/office/drawing/2014/main" id="{68338EF3-9466-4635-3526-37E897DCB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823" y="343852"/>
            <a:ext cx="2595806" cy="22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4" descr="A map of a commercial centre&#10;&#10;AI-generated content may be incorrect.">
            <a:extLst>
              <a:ext uri="{FF2B5EF4-FFF2-40B4-BE49-F238E27FC236}">
                <a16:creationId xmlns:a16="http://schemas.microsoft.com/office/drawing/2014/main" id="{CEC631F7-E6EA-7910-CF32-1CDFDBA0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17" y="323391"/>
            <a:ext cx="2595808" cy="22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 descr="A map of a city&#10;&#10;AI-generated content may be incorrect.">
            <a:extLst>
              <a:ext uri="{FF2B5EF4-FFF2-40B4-BE49-F238E27FC236}">
                <a16:creationId xmlns:a16="http://schemas.microsoft.com/office/drawing/2014/main" id="{6D7FFC59-0161-A6FC-62EF-0C1334E8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11" y="291306"/>
            <a:ext cx="2595806" cy="22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A map of a residential area&#10;&#10;AI-generated content may be incorrect.">
            <a:extLst>
              <a:ext uri="{FF2B5EF4-FFF2-40B4-BE49-F238E27FC236}">
                <a16:creationId xmlns:a16="http://schemas.microsoft.com/office/drawing/2014/main" id="{5D56787F-987D-4C64-F692-83BAB2C95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3" y="291306"/>
            <a:ext cx="2595808" cy="22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8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A944-95B9-BFB7-E832-95C3F182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691515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spatial equality using the Palma ratio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AA10BA-3520-4690-D597-D8C38846A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836281"/>
              </p:ext>
            </p:extLst>
          </p:nvPr>
        </p:nvGraphicFramePr>
        <p:xfrm>
          <a:off x="2029460" y="2872105"/>
          <a:ext cx="8133080" cy="380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B61A466-577C-CE37-62FE-ECDBDC57F846}"/>
              </a:ext>
            </a:extLst>
          </p:cNvPr>
          <p:cNvSpPr txBox="1"/>
          <p:nvPr/>
        </p:nvSpPr>
        <p:spPr>
          <a:xfrm>
            <a:off x="1010920" y="1056641"/>
            <a:ext cx="10469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Inequality in accessibility affects vulnerable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marginalised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groups most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Palma Ratio (Cobham et al., 2016; Palma, 2011) used to assess disparity across wards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Compares the top 10% and the bottom 40% of wards by accessibility level</a:t>
            </a:r>
          </a:p>
        </p:txBody>
      </p:sp>
    </p:spTree>
    <p:extLst>
      <p:ext uri="{BB962C8B-B14F-4D97-AF65-F5344CB8AC3E}">
        <p14:creationId xmlns:p14="http://schemas.microsoft.com/office/powerpoint/2010/main" val="311314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2DA1-E8F5-2935-4654-360780D2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Implication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D95E3-08EB-5032-DAE7-CDEA25547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0" y="1313710"/>
            <a:ext cx="11241399" cy="5544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72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6AC4FE-0E9F-9258-A5A1-002A13F5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926"/>
            <a:ext cx="10515600" cy="661035"/>
          </a:xfrm>
        </p:spPr>
        <p:txBody>
          <a:bodyPr>
            <a:no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pic>
        <p:nvPicPr>
          <p:cNvPr id="51" name="Content Placeholder 50">
            <a:extLst>
              <a:ext uri="{FF2B5EF4-FFF2-40B4-BE49-F238E27FC236}">
                <a16:creationId xmlns:a16="http://schemas.microsoft.com/office/drawing/2014/main" id="{ECE411CB-2C2E-8372-63F4-5F48ECF83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1243961"/>
            <a:ext cx="9916160" cy="540343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7577373-378E-76F8-33E6-913332B2BC69}"/>
              </a:ext>
            </a:extLst>
          </p:cNvPr>
          <p:cNvSpPr txBox="1"/>
          <p:nvPr/>
        </p:nvSpPr>
        <p:spPr>
          <a:xfrm>
            <a:off x="9885680" y="6316050"/>
            <a:ext cx="171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Authors</a:t>
            </a:r>
          </a:p>
        </p:txBody>
      </p:sp>
    </p:spTree>
    <p:extLst>
      <p:ext uri="{BB962C8B-B14F-4D97-AF65-F5344CB8AC3E}">
        <p14:creationId xmlns:p14="http://schemas.microsoft.com/office/powerpoint/2010/main" val="1092635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3143-0CCA-D0E8-0203-2DADB96C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595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83E80-4D17-AE8B-FD58-9E8D86608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506720"/>
          </a:xfrm>
        </p:spPr>
        <p:txBody>
          <a:bodyPr>
            <a:no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Abreu, M., Comim, F., &amp; Jones, C. (2024). A capability-approach perspective on regional development. Regional Studies, 58(11), 2208–2220.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Vickerman, R. (2024). The transport problem: The need for consistent policies on pricing and investment. Transport Policy, 149, 49–58.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Handy, S. (2020). Is accessibility an idea whose time has finally come? Transportation Research Part D, 83, 102319.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Boisjoly, G., &amp; El-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Geneidy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M. (2017). How to get there? A critical assessment of accessibility objectives and indicators in metropolitan transportation plans. Transport Policy, 55, 38–50.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Levine, J. (2020). A century of evolution of the accessibility concept. Transportation Research Part D, 83, 102309.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Cavallaro, F., &amp;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Dianin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(2020). Efficiency of public transport for cross-border commuting: An accessibility-based analysis in Central Europe. Journal of Transport Geography, 89, 102876.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Mann, I., &amp; Levinson, D. M. (2024). Access-based cost-benefit analysis. Journal of Transport Geography, 119, 103952.</a:t>
            </a:r>
          </a:p>
          <a:p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Hensher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A., Ho, C. Q., &amp; Wei, E. (2025). Development, practical challenges, and application of a state-wide transport model system in Australia. Transportation Planning and Technology, 48(1), 1–42.Indian Context Studies (Empirical References)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Sharma, G., &amp; Patil, G. R. (2024). Urban spatial structure and equity for urban services through the lens of accessibility. Transport Policy, 146, 72–90.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Sharma, G., &amp; Patil, G. R. (2021). Public transit accessibility approach to understand equity for public healthcare services: A case study of Greater Mumbai. Journal of Transport Geography, 94, 103123.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Sharma, G., &amp; Patil, G. R. (2022). Spatial and social inequities for educational services accessibility: A case study for schools in Greater Mumbai. Cities, 122, 103543.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Adhvaryu, B., &amp; Kumar, S. (2021). Public transport accessibility mapping and its policy applications: A case study of Lucknow, India. Case Studies on Transport Policy, 9(4), 1503–1517.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Adhvaryu, B.,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Chopde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Dashora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(2019). Mapping public transport accessibility levels (PTAL) in India and its applications: A case study of Surat. Case Studies on Transport Policy, 7(2), 293–300.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Adhvaryu, B., &amp; Mudhol, S. S. (2022).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Visualising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transport accessibility to inform urban planning policy in Hubli-Dharwad, India.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GeoJournal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87(Suppl 4), 485–509.</a:t>
            </a:r>
          </a:p>
          <a:p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Marwal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Silva, E. A. (2024).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inequity in accessibility to services with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location and socio-economic characteristics in Delhi. Geographical Analysis, 56(4), 651–677.Methodological References (Models &amp; Measures)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Hansen, W. G. (1959). How accessibility shapes land use. Journal of the American Institute of Planners, 25(2), 73–76.</a:t>
            </a:r>
          </a:p>
          <a:p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Satopaa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A., Albrecht, J. R., Irwin, D., &amp; Raghavan, B. (2011). Finding a “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Kneedle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a Haystack: Detecting Knee Points in System Behavior. ICDCSW, Minneapolis, MN, 166–171.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Cobham, A.,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Schlögl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&amp; Sumner, A. (2016). Inequality and the tails: the Palma proposition and ratio. Global Policy, 7(1), 25–36.</a:t>
            </a: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1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263C-9EBB-0357-920D-7ACD9A27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158392"/>
            <a:ext cx="10515600" cy="985520"/>
          </a:xfrm>
        </p:spPr>
        <p:txBody>
          <a:bodyPr>
            <a:no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DC5B9-1CCC-4F1A-4A90-37D8AFF3198C}"/>
              </a:ext>
            </a:extLst>
          </p:cNvPr>
          <p:cNvSpPr txBox="1"/>
          <p:nvPr/>
        </p:nvSpPr>
        <p:spPr>
          <a:xfrm>
            <a:off x="533400" y="914736"/>
            <a:ext cx="1097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Sen’s Capability Approach (1999)- resources alone don’t ensure well-being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Equity depends on the ability to convert resources into real opportunities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Left-behind groups face spatial, economic, and social barriers (Abreu et al., 2024)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countries remain mobility-focused, prioritizing speed and capacity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expansion ≠ Livability unless everyone can access key destinations (Vickerman, 2024)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8425F9-FCAC-2EB2-2094-34E3F4B4C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43852"/>
              </p:ext>
            </p:extLst>
          </p:nvPr>
        </p:nvGraphicFramePr>
        <p:xfrm>
          <a:off x="838200" y="3038394"/>
          <a:ext cx="10515600" cy="19812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9258683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28234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Mobility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Accessibility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56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Ease of movement (speed, distance, time)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Ease of reaching desired destinations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362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an 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IN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 goal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itself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098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Focuses on infrastructure and flow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Integrates transport and land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723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Prioritizes movement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Prioritizes opportunity access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3418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715B07C-A59A-D6F0-D07C-21174F5D45DE}"/>
              </a:ext>
            </a:extLst>
          </p:cNvPr>
          <p:cNvSpPr txBox="1"/>
          <p:nvPr/>
        </p:nvSpPr>
        <p:spPr>
          <a:xfrm>
            <a:off x="685800" y="5162052"/>
            <a:ext cx="10820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Shift Toward Accessibility: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Europe: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15-minute city and compact city planning (Cavallaro &amp;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Dianin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USA, Australia, Canada: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integrated into transport policy (Handy, 2020; Mann &amp; Levinson, 2024;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Hensher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2025)</a:t>
            </a:r>
          </a:p>
        </p:txBody>
      </p:sp>
    </p:spTree>
    <p:extLst>
      <p:ext uri="{BB962C8B-B14F-4D97-AF65-F5344CB8AC3E}">
        <p14:creationId xmlns:p14="http://schemas.microsoft.com/office/powerpoint/2010/main" val="358416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791E-E9BD-D54F-26F2-7825511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562"/>
            <a:ext cx="10515600" cy="1325563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 </a:t>
            </a:r>
          </a:p>
        </p:txBody>
      </p:sp>
      <p:pic>
        <p:nvPicPr>
          <p:cNvPr id="17" name="Picture 16" descr="A close-up of a blue and black text&#10;&#10;AI-generated content may be incorrect.">
            <a:extLst>
              <a:ext uri="{FF2B5EF4-FFF2-40B4-BE49-F238E27FC236}">
                <a16:creationId xmlns:a16="http://schemas.microsoft.com/office/drawing/2014/main" id="{3EBC3CF0-7F2F-30E0-2A3D-386C7FBD6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613604"/>
            <a:ext cx="11531600" cy="18153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FA4D6A-46DA-D2C2-84FE-EF634E365FF3}"/>
              </a:ext>
            </a:extLst>
          </p:cNvPr>
          <p:cNvSpPr txBox="1"/>
          <p:nvPr/>
        </p:nvSpPr>
        <p:spPr>
          <a:xfrm>
            <a:off x="838200" y="3615958"/>
            <a:ext cx="1076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Measures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Infrastructure-based: focuses on route and network efficiency (Albuquerque-Oliveira, 2023; Luo, 2019)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/ Location-based: opportunity dispersion and travel impedance using cumulative and gravity models (Hansen, 1959; Klar, 2023;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Kapatsila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Person-based: Individual perception and utility-based approach (Ben-Akiva &amp; Lerman,1979; Guzman, 2023)</a:t>
            </a:r>
          </a:p>
        </p:txBody>
      </p:sp>
    </p:spTree>
    <p:extLst>
      <p:ext uri="{BB962C8B-B14F-4D97-AF65-F5344CB8AC3E}">
        <p14:creationId xmlns:p14="http://schemas.microsoft.com/office/powerpoint/2010/main" val="245929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71DB-4258-8950-E760-4627C209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Literature based on Indian Cities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38CB-5625-0448-405A-1376D59C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240"/>
            <a:ext cx="10515600" cy="508063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studies in India are largely limited to metro cities such as Mumbai and Delhi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Sharma &amp; Patil (2022, 2021) assessed public transport accessibility in Mumbai for education and healthcare services using location-based indicators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Marwal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Silva (2024) examined accessibility and its relationship with the built environment in Delhi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Adhvaryu et al (2019, 2021) evaluated accessibility in Tier II cities like Surat, Ahmedabad, Lucknow, and Hubli-Dharwad using the PTAL approach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studies focus on stop proximity and service frequency, adopting a static, origin-based framework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ignore destination attractiveness, travel impedance, and first–last mile connectivity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research for Tier II cities remains limited, despite their growing urban and economic importance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0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E5E1-E843-4449-FD2C-209AD496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and Contribution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F6F84-B554-AFD1-25FA-AAC620978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public transport accessibility of the bus network in Jaipur and the spatial equality </a:t>
            </a:r>
          </a:p>
          <a:p>
            <a:pPr algn="just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contributes in the following ways:</a:t>
            </a:r>
          </a:p>
          <a:p>
            <a:pPr marL="457200" indent="263525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Integrates First and Last Mile (FLM) walking time into both cumulative and gravity-based measures</a:t>
            </a:r>
          </a:p>
          <a:p>
            <a:pPr marL="457200" indent="263525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Considers multiple time thresholds to capture variation and explain co-accessibility</a:t>
            </a:r>
          </a:p>
          <a:p>
            <a:pPr marL="457200" indent="263525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Employs a data-driven decay factor using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Kneedle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for different destinations</a:t>
            </a:r>
          </a:p>
          <a:p>
            <a:pPr marL="457200" indent="263525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Assesses accessibility for 4919 non-work destinations, including healthcare, education, and recreation</a:t>
            </a:r>
          </a:p>
          <a:p>
            <a:pPr marL="457200" indent="263525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the Palma ratio to evaluate spatial equity in accessibility distribution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4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">
            <a:extLst>
              <a:ext uri="{FF2B5EF4-FFF2-40B4-BE49-F238E27FC236}">
                <a16:creationId xmlns:a16="http://schemas.microsoft.com/office/drawing/2014/main" id="{9356B6AF-8BC1-0EA4-C217-434C4AB3D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1" y="1450232"/>
            <a:ext cx="6020756" cy="4971687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818884-E88D-3B0F-5142-C2776450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1" y="317500"/>
            <a:ext cx="3451159" cy="966788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pic>
        <p:nvPicPr>
          <p:cNvPr id="26" name="Picture 25" descr="A diagram of a city&#10;&#10;AI-generated content may be incorrect.">
            <a:extLst>
              <a:ext uri="{FF2B5EF4-FFF2-40B4-BE49-F238E27FC236}">
                <a16:creationId xmlns:a16="http://schemas.microsoft.com/office/drawing/2014/main" id="{E25FA93C-AC4F-3A23-5D2E-ADF7E0BB8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51" y="317500"/>
            <a:ext cx="4921588" cy="61728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562BE70-45A3-AE01-87E1-7CF51973B59A}"/>
              </a:ext>
            </a:extLst>
          </p:cNvPr>
          <p:cNvSpPr txBox="1"/>
          <p:nvPr/>
        </p:nvSpPr>
        <p:spPr>
          <a:xfrm>
            <a:off x="480761" y="6421919"/>
            <a:ext cx="1737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Authors</a:t>
            </a:r>
          </a:p>
        </p:txBody>
      </p:sp>
    </p:spTree>
    <p:extLst>
      <p:ext uri="{BB962C8B-B14F-4D97-AF65-F5344CB8AC3E}">
        <p14:creationId xmlns:p14="http://schemas.microsoft.com/office/powerpoint/2010/main" val="382601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EE7A-D989-C33C-2422-11CFB2D7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920" y="167960"/>
            <a:ext cx="6781800" cy="94614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and Destinations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7A590E-7A89-7FBC-A278-3B687EF5C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853655"/>
              </p:ext>
            </p:extLst>
          </p:nvPr>
        </p:nvGraphicFramePr>
        <p:xfrm>
          <a:off x="4465273" y="1157164"/>
          <a:ext cx="7476490" cy="55328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75712">
                  <a:extLst>
                    <a:ext uri="{9D8B030D-6E8A-4147-A177-3AD203B41FA5}">
                      <a16:colId xmlns:a16="http://schemas.microsoft.com/office/drawing/2014/main" val="1094802294"/>
                    </a:ext>
                  </a:extLst>
                </a:gridCol>
                <a:gridCol w="5700778">
                  <a:extLst>
                    <a:ext uri="{9D8B030D-6E8A-4147-A177-3AD203B41FA5}">
                      <a16:colId xmlns:a16="http://schemas.microsoft.com/office/drawing/2014/main" val="2402194882"/>
                    </a:ext>
                  </a:extLst>
                </a:gridCol>
              </a:tblGrid>
              <a:tr h="4373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Specifics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 / Relevance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97434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Origin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Centroid of municipal wards of Jaipur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47452"/>
                  </a:ext>
                </a:extLst>
              </a:tr>
              <a:tr h="725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&amp; Healthcare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for spatial equity and quality of life (Sharma &amp; Patil, 2022)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94651"/>
                  </a:ext>
                </a:extLst>
              </a:tr>
              <a:tr h="10933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Tourism Sites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Jaipur as a UNESCO Heritage city; improved public transport supports sustainable tourism and reduces emissions (Kim et al., 2024)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66167"/>
                  </a:ext>
                </a:extLst>
              </a:tr>
              <a:tr h="765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 Centres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Malls and markets represent daily needs, employment, and recreation (Li et al., 2020)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0578"/>
                  </a:ext>
                </a:extLst>
              </a:tr>
              <a:tr h="765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Transport Centres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Airports, bus stands, and railway stations capture inter-city and regional connectivity (Kim et al., 2024)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57842"/>
                  </a:ext>
                </a:extLst>
              </a:tr>
              <a:tr h="10933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 Areas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Reflect social interaction and community life, adding a social dimension to accessibility (Li &amp; Farber, 2013; Hofstede, 1980)</a:t>
                      </a:r>
                    </a:p>
                  </a:txBody>
                  <a:tcPr marL="66647" marR="66647" marT="33324" marB="333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380"/>
                  </a:ext>
                </a:extLst>
              </a:tr>
            </a:tbl>
          </a:graphicData>
        </a:graphic>
      </p:graphicFrame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73C7CE-87EA-B60D-0B4E-AB6D3BAFD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7" y="147640"/>
            <a:ext cx="3895043" cy="6779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77DBF2-D74C-9721-7E8A-686F64EBFFCB}"/>
              </a:ext>
            </a:extLst>
          </p:cNvPr>
          <p:cNvSpPr txBox="1"/>
          <p:nvPr/>
        </p:nvSpPr>
        <p:spPr>
          <a:xfrm>
            <a:off x="132080" y="6451600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Authors</a:t>
            </a:r>
          </a:p>
        </p:txBody>
      </p:sp>
    </p:spTree>
    <p:extLst>
      <p:ext uri="{BB962C8B-B14F-4D97-AF65-F5344CB8AC3E}">
        <p14:creationId xmlns:p14="http://schemas.microsoft.com/office/powerpoint/2010/main" val="384186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4C3B-E18F-D697-4F9E-C4B61806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3061"/>
            <a:ext cx="10515600" cy="82359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Preparation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4A35B-87A5-22F6-650B-8D111F6D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99" y="1176656"/>
            <a:ext cx="10795000" cy="823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multi-source datasets- Used Google Maps API for real-time travel time extraction( Reference time: 13 Feb 2025, 12:00 PM (weekday))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03464E-4360-A43E-F27D-842070C90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50359"/>
              </p:ext>
            </p:extLst>
          </p:nvPr>
        </p:nvGraphicFramePr>
        <p:xfrm>
          <a:off x="269239" y="2000251"/>
          <a:ext cx="11653521" cy="473173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944343">
                  <a:extLst>
                    <a:ext uri="{9D8B030D-6E8A-4147-A177-3AD203B41FA5}">
                      <a16:colId xmlns:a16="http://schemas.microsoft.com/office/drawing/2014/main" val="3410005186"/>
                    </a:ext>
                  </a:extLst>
                </a:gridCol>
                <a:gridCol w="3332242">
                  <a:extLst>
                    <a:ext uri="{9D8B030D-6E8A-4147-A177-3AD203B41FA5}">
                      <a16:colId xmlns:a16="http://schemas.microsoft.com/office/drawing/2014/main" val="3888811549"/>
                    </a:ext>
                  </a:extLst>
                </a:gridCol>
                <a:gridCol w="1047680">
                  <a:extLst>
                    <a:ext uri="{9D8B030D-6E8A-4147-A177-3AD203B41FA5}">
                      <a16:colId xmlns:a16="http://schemas.microsoft.com/office/drawing/2014/main" val="2928486207"/>
                    </a:ext>
                  </a:extLst>
                </a:gridCol>
                <a:gridCol w="4329256">
                  <a:extLst>
                    <a:ext uri="{9D8B030D-6E8A-4147-A177-3AD203B41FA5}">
                      <a16:colId xmlns:a16="http://schemas.microsoft.com/office/drawing/2014/main" val="3983630102"/>
                    </a:ext>
                  </a:extLst>
                </a:gridCol>
              </a:tblGrid>
              <a:tr h="322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 </a:t>
                      </a:r>
                      <a:endParaRPr lang="en-IN" sz="2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Specifics</a:t>
                      </a:r>
                      <a:endParaRPr lang="en-IN" sz="2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IN" sz="2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Sources </a:t>
                      </a:r>
                      <a:endParaRPr lang="en-IN" sz="2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extLst>
                  <a:ext uri="{0D108BD9-81ED-4DB2-BD59-A6C34878D82A}">
                    <a16:rowId xmlns:a16="http://schemas.microsoft.com/office/drawing/2014/main" val="1953218811"/>
                  </a:ext>
                </a:extLst>
              </a:tr>
              <a:tr h="566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b="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Transport Centers</a:t>
                      </a:r>
                      <a:endParaRPr lang="en-IN" sz="2200" b="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Airport, Bus Stands, Railway Stations</a:t>
                      </a:r>
                      <a:endParaRPr lang="en-IN" sz="2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N" sz="22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Maps, </a:t>
                      </a:r>
                      <a:r>
                        <a:rPr lang="en-IN" sz="2200" kern="1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Railyatri</a:t>
                      </a: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website, RSRTC official website  </a:t>
                      </a:r>
                      <a:endParaRPr lang="en-IN" sz="2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extLst>
                  <a:ext uri="{0D108BD9-81ED-4DB2-BD59-A6C34878D82A}">
                    <a16:rowId xmlns:a16="http://schemas.microsoft.com/office/drawing/2014/main" val="356769069"/>
                  </a:ext>
                </a:extLst>
              </a:tr>
              <a:tr h="419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b="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 Centres  </a:t>
                      </a:r>
                      <a:endParaRPr lang="en-IN" sz="2200" b="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Shopping malls, Complexes </a:t>
                      </a:r>
                      <a:endParaRPr lang="en-IN" sz="22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IN" sz="2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Maps, OpenStreetMaps </a:t>
                      </a:r>
                      <a:endParaRPr lang="en-IN" sz="22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extLst>
                  <a:ext uri="{0D108BD9-81ED-4DB2-BD59-A6C34878D82A}">
                    <a16:rowId xmlns:a16="http://schemas.microsoft.com/office/drawing/2014/main" val="622729831"/>
                  </a:ext>
                </a:extLst>
              </a:tr>
              <a:tr h="42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b="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Tourist Attraction Centers</a:t>
                      </a:r>
                      <a:endParaRPr lang="en-IN" sz="2200" b="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Forts, Museums, Zoo, Temples, Parks, etc.</a:t>
                      </a:r>
                      <a:endParaRPr lang="en-IN" sz="22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IN" sz="2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Maps </a:t>
                      </a:r>
                      <a:endParaRPr lang="en-IN" sz="2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extLst>
                  <a:ext uri="{0D108BD9-81ED-4DB2-BD59-A6C34878D82A}">
                    <a16:rowId xmlns:a16="http://schemas.microsoft.com/office/drawing/2014/main" val="2219359221"/>
                  </a:ext>
                </a:extLst>
              </a:tr>
              <a:tr h="655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b="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Educational Centers </a:t>
                      </a:r>
                      <a:endParaRPr lang="en-IN" sz="2200" b="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Schools, Colleges, Universities </a:t>
                      </a:r>
                      <a:endParaRPr lang="en-IN" sz="22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3529</a:t>
                      </a:r>
                      <a:endParaRPr lang="en-IN" sz="22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Shala Darpan official website, Department of College Education official website</a:t>
                      </a:r>
                      <a:endParaRPr lang="en-IN" sz="2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extLst>
                  <a:ext uri="{0D108BD9-81ED-4DB2-BD59-A6C34878D82A}">
                    <a16:rowId xmlns:a16="http://schemas.microsoft.com/office/drawing/2014/main" val="1938180808"/>
                  </a:ext>
                </a:extLst>
              </a:tr>
              <a:tr h="844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b="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Healthcare Centers</a:t>
                      </a:r>
                      <a:endParaRPr lang="en-IN" sz="2200" b="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Healthcare Centers, Private Healthcare Centers</a:t>
                      </a:r>
                      <a:endParaRPr lang="en-IN" sz="2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en-IN" sz="22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Empanelled Hospital RUHS,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Ministry of welfare and health </a:t>
                      </a:r>
                      <a:endParaRPr lang="en-IN" sz="2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extLst>
                  <a:ext uri="{0D108BD9-81ED-4DB2-BD59-A6C34878D82A}">
                    <a16:rowId xmlns:a16="http://schemas.microsoft.com/office/drawing/2014/main" val="2318588751"/>
                  </a:ext>
                </a:extLst>
              </a:tr>
              <a:tr h="322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b="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 Areas </a:t>
                      </a:r>
                      <a:endParaRPr lang="en-IN" sz="2200" b="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Localities, colonies, and societies </a:t>
                      </a:r>
                      <a:endParaRPr lang="en-IN" sz="22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</a:t>
                      </a:r>
                      <a:endParaRPr lang="en-IN" sz="2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traffic websites, magicbricks.com, housing.com</a:t>
                      </a:r>
                      <a:endParaRPr lang="en-IN" sz="2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3" marR="67183" marT="0" marB="0"/>
                </a:tc>
                <a:extLst>
                  <a:ext uri="{0D108BD9-81ED-4DB2-BD59-A6C34878D82A}">
                    <a16:rowId xmlns:a16="http://schemas.microsoft.com/office/drawing/2014/main" val="1215279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964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2293</Words>
  <Application>Microsoft Office PowerPoint</Application>
  <PresentationFormat>Widescreen</PresentationFormat>
  <Paragraphs>250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Times New Roman</vt:lpstr>
      <vt:lpstr>Office Theme</vt:lpstr>
      <vt:lpstr>Rethinking Urban Transport: The Assessment of Public Transport Accessibility and Equality in Tier-2 Indian City</vt:lpstr>
      <vt:lpstr>Background</vt:lpstr>
      <vt:lpstr>Introduction </vt:lpstr>
      <vt:lpstr>Literature Review  </vt:lpstr>
      <vt:lpstr>Prior Literature based on Indian Cities </vt:lpstr>
      <vt:lpstr>Objective and Contribution </vt:lpstr>
      <vt:lpstr>Study Area</vt:lpstr>
      <vt:lpstr>Origin and Destinations</vt:lpstr>
      <vt:lpstr>Data Preparation </vt:lpstr>
      <vt:lpstr>Accessibility Measure Framework </vt:lpstr>
      <vt:lpstr>Cumulative Opportunity Measure (COM)</vt:lpstr>
      <vt:lpstr>Gravity-Based Measure (GBM)</vt:lpstr>
      <vt:lpstr>Attraction value for destinations</vt:lpstr>
      <vt:lpstr>Implementation and Result</vt:lpstr>
      <vt:lpstr>PowerPoint Presentation</vt:lpstr>
      <vt:lpstr>Implementation and Result</vt:lpstr>
      <vt:lpstr>PowerPoint Presentation</vt:lpstr>
      <vt:lpstr>Measuring spatial equality using the Palma ratio</vt:lpstr>
      <vt:lpstr>Policy Implication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Nisha  Jangid</dc:creator>
  <cp:lastModifiedBy>Mahesh Verma</cp:lastModifiedBy>
  <cp:revision>2</cp:revision>
  <dcterms:created xsi:type="dcterms:W3CDTF">2025-11-03T08:33:30Z</dcterms:created>
  <dcterms:modified xsi:type="dcterms:W3CDTF">2025-11-08T03:47:44Z</dcterms:modified>
</cp:coreProperties>
</file>