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75" r:id="rId4"/>
    <p:sldId id="257" r:id="rId5"/>
    <p:sldId id="268" r:id="rId6"/>
    <p:sldId id="264" r:id="rId7"/>
    <p:sldId id="271" r:id="rId8"/>
    <p:sldId id="261" r:id="rId9"/>
    <p:sldId id="270" r:id="rId10"/>
    <p:sldId id="272" r:id="rId11"/>
    <p:sldId id="260" r:id="rId12"/>
    <p:sldId id="27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5DB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8354-1623-4708-B19B-8418741274FE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CC2A-91F5-4EE8-9B4B-D0AED1AEBB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41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CC2A-91F5-4EE8-9B4B-D0AED1AEBB9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51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CC2A-91F5-4EE8-9B4B-D0AED1AEBB9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3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CC2A-91F5-4EE8-9B4B-D0AED1AEBB9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23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F92CE-A247-E87E-E40E-19C1694D7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9765A-2847-DA48-2114-0524BDE50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4E060E-10E1-70C2-024B-175834290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77D60-8E28-F44A-CC73-36D9AF5D3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2CC2A-91F5-4EE8-9B4B-D0AED1AEBB9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92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A8A5-DAEB-6096-AE80-83FCBEA1D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9D139-0254-51B9-4483-F365FBB3A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3A2D-9BDF-1C88-E42E-9059E6B8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5CCA-1FDA-1441-9720-A07478E1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130C-EA3D-4FB8-7B5E-7B00BCF0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23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99DC-7252-03CF-001E-544560D3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A15AA-40B4-0E90-F704-6E9D8515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22F-E020-4D78-00F6-D2581D70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036EA-4D6C-F87F-77B3-1973A783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98AD-AFE1-8859-F783-D8BD4C37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41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CE7F-EB0A-1D24-EC58-906587BB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51E97-5FD4-5F7B-B282-AB115316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BE74-E93D-1BB3-155A-BEB6578A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73D6D-BC9E-688C-BD85-B11621A1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7973-3A1E-7017-3C48-3B0F34E9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27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DAFB-8350-F5CE-6850-8B9FDD70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A5DB-97E2-5E8A-05D6-9817F1638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4ED6-4C84-3D44-9EED-FAF775C4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56076-23F3-F6D5-5793-44705963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6E59-A8F1-6037-3EC8-AFF46209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3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5E32-515E-9738-586B-851DD1B6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85EB5-0ECC-1D41-1FA0-097E3CB4B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8D887-7013-1606-0E5E-95EF39C9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3951-B779-9F54-B619-5DD99ED9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676C-A74D-5E63-58A9-04E33382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5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9EB1-8966-509A-40AB-EB553BF1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B617-4373-9EB2-3B63-D8DC7683F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BEE49-4449-B6FF-5699-403A65C45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C2314-6A36-B9D0-0DFA-84877B50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73E5-4602-1C08-8709-1119666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C5D59-1FCF-9572-A5DF-8625921C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83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548B-FF8E-FB30-343A-D27AECD9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DC036-41A5-5772-A728-A7A7340C4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56770-D583-9ADE-3F9F-AC00DEB88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D42F9-8B35-949F-E483-6CFB71EA9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BE798-D7E6-1B17-087B-128AD924C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F9FD9-696B-C04A-D3FC-AF1D2C17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043D9-8CE4-169E-8FFF-1C868914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84666-E800-0B61-165F-D68717B2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69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5117-8A13-125A-9A67-B5E2495F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9D9F7-57BE-0C38-9685-4B1785DA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9AC55-45F8-F585-1410-04E65569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09ED3-23CD-EAAE-9E45-BB18C45A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02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64E0D-10C7-F2A5-E1D8-409422C1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88DC6-9A0C-82E2-383A-FB7F983C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62BC8-D0B6-D566-E3D9-C2110B27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30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EFB-2F2E-53F5-14DB-670D82D5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5211-F7A4-8927-22A2-82BD61FD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D741D-D828-C74A-F504-7FB763F1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71C70-BB53-BA66-3CDA-B5B65B22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AF768-6C36-C5EF-237B-4B281A38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27927-BB22-22E5-EECD-B97D9E84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40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6BB4-97B6-DBA8-8544-E8C9F031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932B2-C65F-6659-66C3-177C15AB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C6343-2536-13FF-AF67-C3E59B104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DCC82-5E70-93D2-C14D-E35921C2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1288F-1290-C315-90CE-09E2390B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87515-AD90-8084-9F49-C8931E15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38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23780-D84C-F9B6-F1E9-70F19B31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99B7D-F5D7-6475-ABFE-B5B44576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08578-9F22-8987-B447-BA0EA0305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77C4-4CB7-4A4C-914C-29ED86D4FB49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614C-6605-E43A-32F7-3787909A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5314-AD7B-57E9-FFD0-40B1FCCC3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8B18-DAA5-485B-BD48-692C00E6F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19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75B9C-BFAE-74D3-B0BF-51E412F88018}"/>
              </a:ext>
            </a:extLst>
          </p:cNvPr>
          <p:cNvSpPr/>
          <p:nvPr/>
        </p:nvSpPr>
        <p:spPr>
          <a:xfrm>
            <a:off x="0" y="1111171"/>
            <a:ext cx="12192000" cy="2755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F711C-2218-EF03-8ADC-F28417C79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51" y="610172"/>
            <a:ext cx="11231217" cy="325615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18th Urban Mobility India Conference cum Exhibition 2025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000" dirty="0"/>
            </a:br>
            <a:r>
              <a:rPr lang="en-US" sz="4400" b="1" dirty="0">
                <a:latin typeface="+mn-lt"/>
              </a:rPr>
              <a:t>Automation Protocol for Urban Transit Operation Using Machine Learning: A Short-Term Demand Forecasting</a:t>
            </a:r>
            <a:br>
              <a:rPr lang="en-US" sz="4000" b="1" dirty="0"/>
            </a:br>
            <a:endParaRPr lang="en-IN" sz="4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F8433-1AB1-4448-249F-AA4E6B4BC01B}"/>
              </a:ext>
            </a:extLst>
          </p:cNvPr>
          <p:cNvSpPr/>
          <p:nvPr/>
        </p:nvSpPr>
        <p:spPr>
          <a:xfrm>
            <a:off x="0" y="3999775"/>
            <a:ext cx="12192000" cy="1746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F85E6-FB67-69AD-460D-0E6C2D6FFD10}"/>
              </a:ext>
            </a:extLst>
          </p:cNvPr>
          <p:cNvSpPr txBox="1"/>
          <p:nvPr/>
        </p:nvSpPr>
        <p:spPr>
          <a:xfrm>
            <a:off x="1022942" y="4846994"/>
            <a:ext cx="20559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Sneha Sahni 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Department of Architecture and Regional Planning, IIT Kharagpur</a:t>
            </a:r>
            <a:endParaRPr lang="en-IN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4BA47-898D-010A-717D-F17C7DFF8164}"/>
              </a:ext>
            </a:extLst>
          </p:cNvPr>
          <p:cNvSpPr txBox="1"/>
          <p:nvPr/>
        </p:nvSpPr>
        <p:spPr>
          <a:xfrm>
            <a:off x="3354032" y="4846994"/>
            <a:ext cx="205597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 err="1">
                <a:solidFill>
                  <a:schemeClr val="accent2">
                    <a:lumMod val="50000"/>
                  </a:schemeClr>
                </a:solidFill>
              </a:rPr>
              <a:t>Debapratim</a:t>
            </a:r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 Pandit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Department of Architecture and Regional Planning, IIT Kharagpur</a:t>
            </a:r>
            <a:endParaRPr lang="en-IN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BEF5E-5C04-8911-A212-C5328A7F2A7A}"/>
              </a:ext>
            </a:extLst>
          </p:cNvPr>
          <p:cNvSpPr txBox="1"/>
          <p:nvPr/>
        </p:nvSpPr>
        <p:spPr>
          <a:xfrm>
            <a:off x="7601908" y="4846994"/>
            <a:ext cx="205597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Aditi Gupta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Department of Architecture and Regional Planning, IIT Kharagpur</a:t>
            </a:r>
            <a:endParaRPr lang="en-IN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AAE51-AF3C-F264-5FA8-ED7D234E9ABD}"/>
              </a:ext>
            </a:extLst>
          </p:cNvPr>
          <p:cNvSpPr txBox="1"/>
          <p:nvPr/>
        </p:nvSpPr>
        <p:spPr>
          <a:xfrm>
            <a:off x="5253942" y="3369602"/>
            <a:ext cx="3238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Paper ID: 5998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0651E-24D9-A4E9-A0BF-CFE812DC54F2}"/>
              </a:ext>
            </a:extLst>
          </p:cNvPr>
          <p:cNvSpPr txBox="1"/>
          <p:nvPr/>
        </p:nvSpPr>
        <p:spPr>
          <a:xfrm>
            <a:off x="5808131" y="4846994"/>
            <a:ext cx="20559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 err="1">
                <a:solidFill>
                  <a:schemeClr val="accent2">
                    <a:lumMod val="50000"/>
                  </a:schemeClr>
                </a:solidFill>
              </a:rPr>
              <a:t>Krati</a:t>
            </a:r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 Sharma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IIT Kharagpur</a:t>
            </a:r>
            <a:endParaRPr lang="en-IN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41A72-EAFF-D0FA-64AF-7DA6F49368F1}"/>
              </a:ext>
            </a:extLst>
          </p:cNvPr>
          <p:cNvSpPr txBox="1"/>
          <p:nvPr/>
        </p:nvSpPr>
        <p:spPr>
          <a:xfrm>
            <a:off x="9990908" y="4846993"/>
            <a:ext cx="20559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Jayesh Dubey</a:t>
            </a:r>
          </a:p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IIT Kharagpur</a:t>
            </a:r>
            <a:endParaRPr lang="en-IN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8F8098-C552-2AEE-CD9D-BFD2C49DEE98}"/>
              </a:ext>
            </a:extLst>
          </p:cNvPr>
          <p:cNvCxnSpPr>
            <a:cxnSpLocks/>
          </p:cNvCxnSpPr>
          <p:nvPr/>
        </p:nvCxnSpPr>
        <p:spPr>
          <a:xfrm>
            <a:off x="3258710" y="4846994"/>
            <a:ext cx="0" cy="98488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1B523E-C03C-ED0A-766B-DAEFD9757B8D}"/>
              </a:ext>
            </a:extLst>
          </p:cNvPr>
          <p:cNvCxnSpPr>
            <a:cxnSpLocks/>
          </p:cNvCxnSpPr>
          <p:nvPr/>
        </p:nvCxnSpPr>
        <p:spPr>
          <a:xfrm>
            <a:off x="5676790" y="4846994"/>
            <a:ext cx="0" cy="98488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8D2AE6-4AE1-4AAF-0D2E-D4C669DE7865}"/>
              </a:ext>
            </a:extLst>
          </p:cNvPr>
          <p:cNvCxnSpPr>
            <a:cxnSpLocks/>
          </p:cNvCxnSpPr>
          <p:nvPr/>
        </p:nvCxnSpPr>
        <p:spPr>
          <a:xfrm>
            <a:off x="7470568" y="4846994"/>
            <a:ext cx="0" cy="98488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63E30-2F57-F375-2615-F04A2F517280}"/>
              </a:ext>
            </a:extLst>
          </p:cNvPr>
          <p:cNvCxnSpPr>
            <a:cxnSpLocks/>
          </p:cNvCxnSpPr>
          <p:nvPr/>
        </p:nvCxnSpPr>
        <p:spPr>
          <a:xfrm>
            <a:off x="9862516" y="4846994"/>
            <a:ext cx="0" cy="98488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46C4048-3DCB-E8C6-C9E0-F07BC747F2A6}"/>
              </a:ext>
            </a:extLst>
          </p:cNvPr>
          <p:cNvSpPr/>
          <p:nvPr/>
        </p:nvSpPr>
        <p:spPr>
          <a:xfrm>
            <a:off x="0" y="851461"/>
            <a:ext cx="12192000" cy="1746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5FB1-6D77-F6E0-BDF0-258FF848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2379DD3-8AFB-02B2-F0A8-E487FE1CCDE9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2B73FF-86E0-4520-18C0-463788E064D2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541DC6-E310-3420-9480-9F21C37B8930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D37880-4E58-ECA5-9BF1-738BE311F05C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3DAF27-5C1E-D6AA-A502-44B4A623C6DD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C038F9-C349-FA41-55AB-6C111069158F}"/>
              </a:ext>
            </a:extLst>
          </p:cNvPr>
          <p:cNvGrpSpPr/>
          <p:nvPr/>
        </p:nvGrpSpPr>
        <p:grpSpPr>
          <a:xfrm>
            <a:off x="3784050" y="765627"/>
            <a:ext cx="7926984" cy="1757144"/>
            <a:chOff x="-71520" y="0"/>
            <a:chExt cx="5237437" cy="11075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57B0899-8BBD-7BAC-116A-260F58AFF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1520" y="0"/>
              <a:ext cx="2705500" cy="110750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AEBBBFE-4FD2-E7AB-30C8-720B28F7F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7721" y="21768"/>
              <a:ext cx="2588196" cy="107479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7EEEAF-E59F-3F0A-6D71-AABC91100872}"/>
              </a:ext>
            </a:extLst>
          </p:cNvPr>
          <p:cNvGrpSpPr/>
          <p:nvPr/>
        </p:nvGrpSpPr>
        <p:grpSpPr>
          <a:xfrm>
            <a:off x="3784050" y="2517581"/>
            <a:ext cx="7926984" cy="1744861"/>
            <a:chOff x="0" y="0"/>
            <a:chExt cx="5188444" cy="10947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D7A3F5-BA57-E630-8434-B27D0607F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599690" cy="10775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24B49C0-709A-9681-1F47-728C4881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2089" y="0"/>
              <a:ext cx="2586355" cy="109474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5FABC4-D603-35D2-EE84-E15E06740F66}"/>
              </a:ext>
            </a:extLst>
          </p:cNvPr>
          <p:cNvGrpSpPr/>
          <p:nvPr/>
        </p:nvGrpSpPr>
        <p:grpSpPr>
          <a:xfrm>
            <a:off x="3825080" y="4190349"/>
            <a:ext cx="7937317" cy="1952034"/>
            <a:chOff x="0" y="0"/>
            <a:chExt cx="5407298" cy="11506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0F9D237-780A-647C-515A-AA0038AB7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732405" cy="11506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D0CFE8-080D-5100-22BB-8772E697E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30138" y="0"/>
              <a:ext cx="2677160" cy="112712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87CD6C1-A684-32D0-A522-5FD565972070}"/>
              </a:ext>
            </a:extLst>
          </p:cNvPr>
          <p:cNvSpPr txBox="1"/>
          <p:nvPr/>
        </p:nvSpPr>
        <p:spPr>
          <a:xfrm>
            <a:off x="277644" y="554180"/>
            <a:ext cx="3415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2">
                    <a:lumMod val="50000"/>
                  </a:schemeClr>
                </a:solidFill>
              </a:rPr>
              <a:t>Model Performance on Test Set and forecasted results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78DFC-0374-CB42-ADFD-B036CAA4EE2E}"/>
              </a:ext>
            </a:extLst>
          </p:cNvPr>
          <p:cNvSpPr/>
          <p:nvPr/>
        </p:nvSpPr>
        <p:spPr>
          <a:xfrm>
            <a:off x="1605280" y="2091106"/>
            <a:ext cx="1076960" cy="447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Stop1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0642F-F9F4-7277-FF4A-C4412FDAFA6A}"/>
              </a:ext>
            </a:extLst>
          </p:cNvPr>
          <p:cNvSpPr/>
          <p:nvPr/>
        </p:nvSpPr>
        <p:spPr>
          <a:xfrm>
            <a:off x="1605280" y="3675759"/>
            <a:ext cx="1076960" cy="447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Stop2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78297-C7CD-94D9-84AF-1F6CAA3F323A}"/>
              </a:ext>
            </a:extLst>
          </p:cNvPr>
          <p:cNvSpPr/>
          <p:nvPr/>
        </p:nvSpPr>
        <p:spPr>
          <a:xfrm>
            <a:off x="1605280" y="5465974"/>
            <a:ext cx="1076960" cy="447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Stop3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F19C1-240A-3207-2353-D9BA31A57256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169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A35FA5A-60F8-9C49-70EF-FDC5AB89BB2A}"/>
              </a:ext>
            </a:extLst>
          </p:cNvPr>
          <p:cNvSpPr/>
          <p:nvPr/>
        </p:nvSpPr>
        <p:spPr>
          <a:xfrm>
            <a:off x="439840" y="2895453"/>
            <a:ext cx="5822236" cy="8503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proposed protocol will enable the system to bridge the gap between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short-term and long-term demand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599C58-BE4F-3CCD-1DE5-E7C2BA482290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0CFB36-52AC-3A92-0DCF-CCFBDA4090E1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1EDDE4-DBB0-86A7-6A19-7903F2D74EFB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F6A46F-9614-F711-37C6-48F5237CC59C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C2E8E3-283D-CE30-6E4D-FDA5DB98FAD1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9E251E-E70B-39D1-8C29-D988CC204DB7}"/>
              </a:ext>
            </a:extLst>
          </p:cNvPr>
          <p:cNvSpPr txBox="1"/>
          <p:nvPr/>
        </p:nvSpPr>
        <p:spPr>
          <a:xfrm>
            <a:off x="1866166" y="523452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D3787-080F-446C-1977-CABA4BE8C5AF}"/>
              </a:ext>
            </a:extLst>
          </p:cNvPr>
          <p:cNvSpPr txBox="1"/>
          <p:nvPr/>
        </p:nvSpPr>
        <p:spPr>
          <a:xfrm>
            <a:off x="8027505" y="523451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Future scope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692AFBB-BCB9-8FF1-6E3B-7BA25EF611D4}"/>
              </a:ext>
            </a:extLst>
          </p:cNvPr>
          <p:cNvSpPr/>
          <p:nvPr/>
        </p:nvSpPr>
        <p:spPr>
          <a:xfrm>
            <a:off x="7232288" y="1473115"/>
            <a:ext cx="4400096" cy="3911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EAB9B4-D40B-445F-C918-ADD969FFA881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10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82F381E0-0612-63CE-CC08-E9A1EC6A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410" y="1935160"/>
            <a:ext cx="40253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Apply the proposed protocol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real-world large-scale datasets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for improved generalization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Extend model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network-level demand forecasting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across multiple routes/corridors.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Incorporate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service design parameters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, such as vehicle load factors and the availability of alternative modes of transportation.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D31556F-6A01-F966-9B88-052D3DF5EECE}"/>
              </a:ext>
            </a:extLst>
          </p:cNvPr>
          <p:cNvSpPr/>
          <p:nvPr/>
        </p:nvSpPr>
        <p:spPr>
          <a:xfrm>
            <a:off x="439840" y="3852798"/>
            <a:ext cx="5822236" cy="8503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Dynamically adjust services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aligning supply with fluctuating demand .Protocol is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scalable, reusable, and city-adaptable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6F1E560-1E0A-7B72-CC6F-9007F4BD87FA}"/>
              </a:ext>
            </a:extLst>
          </p:cNvPr>
          <p:cNvSpPr/>
          <p:nvPr/>
        </p:nvSpPr>
        <p:spPr>
          <a:xfrm>
            <a:off x="439840" y="4809988"/>
            <a:ext cx="5822236" cy="8503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Enables improved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service reliability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frequency optimization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capable to support infrastructure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resource allocation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descision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0B3103-6145-D705-75EE-34E5EA048746}"/>
              </a:ext>
            </a:extLst>
          </p:cNvPr>
          <p:cNvSpPr/>
          <p:nvPr/>
        </p:nvSpPr>
        <p:spPr>
          <a:xfrm>
            <a:off x="439840" y="1488689"/>
            <a:ext cx="5822236" cy="13191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587C0-17BB-2E4F-E187-CCF2AD6E46B7}"/>
              </a:ext>
            </a:extLst>
          </p:cNvPr>
          <p:cNvSpPr txBox="1"/>
          <p:nvPr/>
        </p:nvSpPr>
        <p:spPr>
          <a:xfrm>
            <a:off x="439840" y="1564065"/>
            <a:ext cx="5965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automated, multivariate LSTM framework successfully demonstrated the prediction protocol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for short-term passenger demand by integrating temporal, spatial, and contextual data. </a:t>
            </a:r>
          </a:p>
        </p:txBody>
      </p:sp>
    </p:spTree>
    <p:extLst>
      <p:ext uri="{BB962C8B-B14F-4D97-AF65-F5344CB8AC3E}">
        <p14:creationId xmlns:p14="http://schemas.microsoft.com/office/powerpoint/2010/main" val="306823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4F20E-56FA-2E32-5A08-5F7820EC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A42761-E250-4F22-E868-42CEFF15885F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AC7E99-F0E1-D647-6185-799722E79F3E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29C7D-D210-43A4-3AD3-4BB07AA67F9C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37CA85-6E90-BD60-AF0B-D6130D300475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59F7BD-12D2-7FDC-520E-316057F71E6C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8E97AA9-EA2A-F47A-2B6D-2682DCE92E2E}"/>
              </a:ext>
            </a:extLst>
          </p:cNvPr>
          <p:cNvSpPr txBox="1"/>
          <p:nvPr/>
        </p:nvSpPr>
        <p:spPr>
          <a:xfrm>
            <a:off x="5367491" y="339934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Reference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45A7A8-93B8-EA7C-5479-52B5D32EC5F9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93FDF-6E46-B0A9-2120-E1F3CC972F7D}"/>
              </a:ext>
            </a:extLst>
          </p:cNvPr>
          <p:cNvSpPr txBox="1"/>
          <p:nvPr/>
        </p:nvSpPr>
        <p:spPr>
          <a:xfrm>
            <a:off x="936349" y="1120676"/>
            <a:ext cx="1031930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142875" indent="180340" algn="just">
              <a:spcBef>
                <a:spcPts val="35"/>
              </a:spcBef>
              <a:buNone/>
            </a:pPr>
            <a:r>
              <a:rPr lang="en-I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Boateng, A., Anum Adams, C., &amp; Kofi </a:t>
            </a:r>
            <a:r>
              <a:rPr lang="en-IN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Akowuah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(2023). Estimating Passenger Demand Using Machine Learning Models: A Systematic Review.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E3S Web of Conferences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418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03002. https://doi.org/10.1051/e3sconf/202341803002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Silva, D. G., Geller, M. T. B., Moura, M. S. D. S., &amp; Meneses, A. A. D. M. (2022). Performance evaluation of LSTM neural networks for consumption prediction.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E-Prime - Advances in Electrical Engineering, Electronics and Energy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100030. https://doi.org/10.1016/j.prime.2022.100030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Halyal, S., </a:t>
            </a:r>
            <a:r>
              <a:rPr lang="en-IN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Mulangi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H., &amp; Harsha, M. M. (2022). Forecasting public transit passenger demand: With neural networks using APC data.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Case Studies on Transport Policy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965–975. https://doi.org/10.1016/j.cstp.2022.03.011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Li, L., Dai, S., &amp; Cao, Z. (2019). Deep Long Short-term Memory (LSTM) Network with Sliding-window Approach in Urban Thermal Analysis.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 IEEE/CIC International Conference on Communications Workshops in China (ICCC Workshops)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222–227. https://doi.org/10.1109/ICCChinaW.2019.8849965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Liyanage, S., Abduljabbar, R., Dia, H., &amp; Tsai, P.-W. (2022). AI-based neural network models for bus passenger demand forecasting using smart card data.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Urban Management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365–380. https://doi.org/10.1016/j.jum.2022.05.002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Mekouar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(2025). Enhanced LSTM model with integrated attention mechanism and data augmentation for projecting COVID-19 trends in Africa.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Scientific African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e02617. https://doi.org/10.1016/j.sciaf.2025.e02617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Toque, F., </a:t>
            </a:r>
            <a:r>
              <a:rPr lang="en-IN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Khouadjia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Come, E., Trepanier, M., &amp; </a:t>
            </a:r>
            <a:r>
              <a:rPr lang="en-IN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Oukhellou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(2017). Short &amp; long-term forecasting of multimodal transport passenger flows with machine learning methods.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 IEEE 20th International Conference on Intelligent Transportation Systems (ITSC)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560–566. https://doi.org/10.1109/ITSC.2017.8317939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Zhang, J., &amp; Zhang, J. (2024). Enhancing Intelligent Mobility: LSTM Neural Networks for Short-Term Passenger Flow Prediction in Rail Transit: 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Proceedings of the 1st International Conference on Data Science and Engineering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410–415. https://doi.org/10.5220/0012797600004547</a:t>
            </a:r>
          </a:p>
        </p:txBody>
      </p:sp>
    </p:spTree>
    <p:extLst>
      <p:ext uri="{BB962C8B-B14F-4D97-AF65-F5344CB8AC3E}">
        <p14:creationId xmlns:p14="http://schemas.microsoft.com/office/powerpoint/2010/main" val="302000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F773A6-2BD5-8783-8E2C-D8284CB1BDF2}"/>
              </a:ext>
            </a:extLst>
          </p:cNvPr>
          <p:cNvSpPr/>
          <p:nvPr/>
        </p:nvSpPr>
        <p:spPr>
          <a:xfrm>
            <a:off x="0" y="2032221"/>
            <a:ext cx="12192000" cy="2504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>
                <a:solidFill>
                  <a:schemeClr val="accent2">
                    <a:lumMod val="50000"/>
                  </a:schemeClr>
                </a:solidFill>
              </a:rPr>
              <a:t>THANK YOU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A4909-4C43-C69B-17BE-F558CA6C213D}"/>
              </a:ext>
            </a:extLst>
          </p:cNvPr>
          <p:cNvSpPr/>
          <p:nvPr/>
        </p:nvSpPr>
        <p:spPr>
          <a:xfrm>
            <a:off x="0" y="4670335"/>
            <a:ext cx="12192000" cy="1746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D822F-22D9-E3A1-DA5A-1D18979499BD}"/>
              </a:ext>
            </a:extLst>
          </p:cNvPr>
          <p:cNvSpPr/>
          <p:nvPr/>
        </p:nvSpPr>
        <p:spPr>
          <a:xfrm>
            <a:off x="0" y="1724108"/>
            <a:ext cx="12192000" cy="17466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4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B4791-1EEB-1726-AF7B-227E44CDE451}"/>
              </a:ext>
            </a:extLst>
          </p:cNvPr>
          <p:cNvSpPr txBox="1"/>
          <p:nvPr/>
        </p:nvSpPr>
        <p:spPr>
          <a:xfrm>
            <a:off x="3972736" y="295703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A603D6-8EC8-5C3D-6D96-2D32840575D2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FED44C-D340-6F97-E08D-9AF179C1FBDB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22254C-9D3A-6322-67AF-4E45E37278B5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CF0EEF-9BB6-8280-87E9-FDBDF56E91E0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D8265D-CB42-5D26-E2A0-F96832177A76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46BFBE-16E3-556D-C28E-A010ED9F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3559" y="1268635"/>
            <a:ext cx="2030830" cy="13107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050B2A-4A24-7A76-8129-0216A15ACB72}"/>
              </a:ext>
            </a:extLst>
          </p:cNvPr>
          <p:cNvSpPr txBox="1"/>
          <p:nvPr/>
        </p:nvSpPr>
        <p:spPr>
          <a:xfrm>
            <a:off x="7394242" y="3767433"/>
            <a:ext cx="21289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Not capture the Dynamic demand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CB52E-6BCB-A817-8035-9935C354442A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E6D67-99B4-1572-C209-5F5C28B32100}"/>
              </a:ext>
            </a:extLst>
          </p:cNvPr>
          <p:cNvSpPr txBox="1"/>
          <p:nvPr/>
        </p:nvSpPr>
        <p:spPr>
          <a:xfrm>
            <a:off x="2911705" y="86251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ea typeface="SimSun" panose="02010600030101010101" pitchFamily="2" charset="-122"/>
              </a:rPr>
              <a:t>Data is the new oil, but underutilised data is wasted potential</a:t>
            </a:r>
            <a:endParaRPr lang="en-IN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9B05D2-A3A6-9A54-1E64-69E75FD04BBE}"/>
              </a:ext>
            </a:extLst>
          </p:cNvPr>
          <p:cNvSpPr txBox="1"/>
          <p:nvPr/>
        </p:nvSpPr>
        <p:spPr>
          <a:xfrm>
            <a:off x="2546735" y="2558734"/>
            <a:ext cx="709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bus transit has the same potential in the form of ETM and AVL data</a:t>
            </a:r>
            <a:endParaRPr lang="en-IN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EEBD6E-D915-3663-6060-488A0C4049A9}"/>
              </a:ext>
            </a:extLst>
          </p:cNvPr>
          <p:cNvSpPr txBox="1"/>
          <p:nvPr/>
        </p:nvSpPr>
        <p:spPr>
          <a:xfrm>
            <a:off x="2875156" y="4849114"/>
            <a:ext cx="65246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Existing automation ends at data acquisition, So there is an absence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integrated frameworks for data organization and processing to support decision-making according to dynamic demand 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Graphic 35" descr="Gears">
            <a:extLst>
              <a:ext uri="{FF2B5EF4-FFF2-40B4-BE49-F238E27FC236}">
                <a16:creationId xmlns:a16="http://schemas.microsoft.com/office/drawing/2014/main" id="{7A182B8C-3908-35A1-B09C-B165868D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6643" y="2974536"/>
            <a:ext cx="914400" cy="914400"/>
          </a:xfrm>
          <a:prstGeom prst="rect">
            <a:avLst/>
          </a:prstGeom>
        </p:spPr>
      </p:pic>
      <p:pic>
        <p:nvPicPr>
          <p:cNvPr id="37" name="Graphic 36" descr="Business Growth">
            <a:extLst>
              <a:ext uri="{FF2B5EF4-FFF2-40B4-BE49-F238E27FC236}">
                <a16:creationId xmlns:a16="http://schemas.microsoft.com/office/drawing/2014/main" id="{6C5C64E9-D041-31A5-095D-D62C8E1AF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9965" y="2876465"/>
            <a:ext cx="9144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6712911-D2C6-46A3-23CD-A549EBE98C96}"/>
              </a:ext>
            </a:extLst>
          </p:cNvPr>
          <p:cNvSpPr txBox="1"/>
          <p:nvPr/>
        </p:nvSpPr>
        <p:spPr>
          <a:xfrm>
            <a:off x="5196545" y="3279153"/>
            <a:ext cx="156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Current transit system</a:t>
            </a:r>
            <a:endParaRPr lang="en-IN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25C2F8-7C9B-69AA-5AC4-91DB9D04A480}"/>
              </a:ext>
            </a:extLst>
          </p:cNvPr>
          <p:cNvSpPr txBox="1"/>
          <p:nvPr/>
        </p:nvSpPr>
        <p:spPr>
          <a:xfrm>
            <a:off x="2677533" y="3832327"/>
            <a:ext cx="21289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Automation limited to data collection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668F1-08F1-807B-A524-AEA7C5ADB837}"/>
              </a:ext>
            </a:extLst>
          </p:cNvPr>
          <p:cNvSpPr txBox="1"/>
          <p:nvPr/>
        </p:nvSpPr>
        <p:spPr>
          <a:xfrm>
            <a:off x="9789940" y="3758963"/>
            <a:ext cx="182238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Mismatch: Static supply and dynamic demand</a:t>
            </a:r>
            <a:endParaRPr lang="en-IN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4061BB-98DE-B9B2-B154-B1F7A34F0BB1}"/>
              </a:ext>
            </a:extLst>
          </p:cNvPr>
          <p:cNvSpPr txBox="1"/>
          <p:nvPr/>
        </p:nvSpPr>
        <p:spPr>
          <a:xfrm>
            <a:off x="9810004" y="4656988"/>
            <a:ext cx="180231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Operational inefficiency</a:t>
            </a:r>
            <a:endParaRPr lang="en-IN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EA2F06-7E90-F42D-5A5C-CA7C82000242}"/>
              </a:ext>
            </a:extLst>
          </p:cNvPr>
          <p:cNvSpPr txBox="1"/>
          <p:nvPr/>
        </p:nvSpPr>
        <p:spPr>
          <a:xfrm>
            <a:off x="553276" y="3829949"/>
            <a:ext cx="182238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No standardized data handling</a:t>
            </a:r>
            <a:endParaRPr lang="en-IN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C179FA-3968-4D31-EA68-CE5DABFB3311}"/>
              </a:ext>
            </a:extLst>
          </p:cNvPr>
          <p:cNvSpPr txBox="1"/>
          <p:nvPr/>
        </p:nvSpPr>
        <p:spPr>
          <a:xfrm>
            <a:off x="553275" y="4507664"/>
            <a:ext cx="182238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Disconnected, noisy data stream</a:t>
            </a:r>
            <a:endParaRPr lang="en-IN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9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EA10D-2733-465D-BB33-5462E890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35B8D58-4FDB-3BB7-95A4-9B6357F4DE80}"/>
              </a:ext>
            </a:extLst>
          </p:cNvPr>
          <p:cNvSpPr txBox="1"/>
          <p:nvPr/>
        </p:nvSpPr>
        <p:spPr>
          <a:xfrm>
            <a:off x="5421791" y="2582614"/>
            <a:ext cx="28141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While developing a robust model for short-term demand prediction, the approach focuses on enhancing overall demand forecasting capability through a transitional framework that bridges the short-term (operational) and long-term (strategic) prediction horizons.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EB9CFDD-799F-CD0B-D4CA-239859DB81E8}"/>
              </a:ext>
            </a:extLst>
          </p:cNvPr>
          <p:cNvSpPr/>
          <p:nvPr/>
        </p:nvSpPr>
        <p:spPr>
          <a:xfrm>
            <a:off x="5025961" y="1110514"/>
            <a:ext cx="1321905" cy="10913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D7CF52E-C7F3-85CF-37F7-F7C09D6FF34F}"/>
              </a:ext>
            </a:extLst>
          </p:cNvPr>
          <p:cNvSpPr/>
          <p:nvPr/>
        </p:nvSpPr>
        <p:spPr>
          <a:xfrm>
            <a:off x="7327623" y="1091944"/>
            <a:ext cx="1321905" cy="10913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74B38-7EED-5443-8B0C-AEC90860E1DD}"/>
              </a:ext>
            </a:extLst>
          </p:cNvPr>
          <p:cNvSpPr txBox="1"/>
          <p:nvPr/>
        </p:nvSpPr>
        <p:spPr>
          <a:xfrm>
            <a:off x="3963228" y="207712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Research Approach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354F16-854A-3E95-F19E-F58C71F0056C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871D7FA-FBD0-A960-61D9-FF54452607D0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80553B-DF0F-8569-75DC-508BDDC2480B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3A7290-1266-BC22-B722-65EF5B5B74C5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1D6B9A-9C67-D6C5-6A5A-4C801F30F25E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E7446AD-AD66-97E9-84D2-9F91F58C7F6F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D95476-C09D-4D42-E479-0FDECAADB581}"/>
              </a:ext>
            </a:extLst>
          </p:cNvPr>
          <p:cNvSpPr txBox="1"/>
          <p:nvPr/>
        </p:nvSpPr>
        <p:spPr>
          <a:xfrm>
            <a:off x="5127719" y="1205819"/>
            <a:ext cx="132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Short-Term Demand Prediction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513B0-9251-2788-529D-187E0456C665}"/>
              </a:ext>
            </a:extLst>
          </p:cNvPr>
          <p:cNvSpPr txBox="1"/>
          <p:nvPr/>
        </p:nvSpPr>
        <p:spPr>
          <a:xfrm>
            <a:off x="7327623" y="1164970"/>
            <a:ext cx="132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Long-Term Demand Prediction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9D7C46-3CC9-856E-2C27-9EC400ED6B6B}"/>
              </a:ext>
            </a:extLst>
          </p:cNvPr>
          <p:cNvSpPr txBox="1"/>
          <p:nvPr/>
        </p:nvSpPr>
        <p:spPr>
          <a:xfrm>
            <a:off x="449691" y="1110514"/>
            <a:ext cx="4260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Integrated automation frameworks for data collection, organization, and processing, with a continuous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ea typeface="SimSun" panose="02010600030101010101" pitchFamily="2" charset="-122"/>
              </a:rPr>
              <a:t>predictive and adaptive system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FBBE7B-CF14-19E8-470C-CB431F99560B}"/>
              </a:ext>
            </a:extLst>
          </p:cNvPr>
          <p:cNvSpPr/>
          <p:nvPr/>
        </p:nvSpPr>
        <p:spPr>
          <a:xfrm>
            <a:off x="768226" y="2919823"/>
            <a:ext cx="3576431" cy="7263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Automatically utilizing variables that have at least 90% data points present in the dataset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12C784-2963-0D35-90FB-2BDBB815DC05}"/>
              </a:ext>
            </a:extLst>
          </p:cNvPr>
          <p:cNvSpPr/>
          <p:nvPr/>
        </p:nvSpPr>
        <p:spPr>
          <a:xfrm>
            <a:off x="786449" y="3734675"/>
            <a:ext cx="3558208" cy="91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Considered an increase of 5 %(Gradual decrease over years ) in hourly Passenger arrivals on stop as ETM does not record Passenger lost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DE0D9A-65EC-8DCA-D93F-77DD8DB7BAE8}"/>
              </a:ext>
            </a:extLst>
          </p:cNvPr>
          <p:cNvSpPr/>
          <p:nvPr/>
        </p:nvSpPr>
        <p:spPr>
          <a:xfrm>
            <a:off x="786449" y="4766904"/>
            <a:ext cx="3558207" cy="814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Automatic execution of training module after regular interval as more data is available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790EA4-7150-B75B-A87C-FB8BDBD5268B}"/>
              </a:ext>
            </a:extLst>
          </p:cNvPr>
          <p:cNvSpPr/>
          <p:nvPr/>
        </p:nvSpPr>
        <p:spPr>
          <a:xfrm>
            <a:off x="768225" y="2330722"/>
            <a:ext cx="3576431" cy="518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Daily accumulation of data and daily processing </a:t>
            </a:r>
          </a:p>
        </p:txBody>
      </p:sp>
      <p:pic>
        <p:nvPicPr>
          <p:cNvPr id="36" name="Graphic 35" descr="Chevron arrows">
            <a:extLst>
              <a:ext uri="{FF2B5EF4-FFF2-40B4-BE49-F238E27FC236}">
                <a16:creationId xmlns:a16="http://schemas.microsoft.com/office/drawing/2014/main" id="{F2593C38-1F91-61C8-DC2B-D10E25BC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8720" y="3096015"/>
            <a:ext cx="914400" cy="914400"/>
          </a:xfrm>
          <a:prstGeom prst="rect">
            <a:avLst/>
          </a:prstGeom>
        </p:spPr>
      </p:pic>
      <p:pic>
        <p:nvPicPr>
          <p:cNvPr id="38" name="Graphic 37" descr="Chevron arrows">
            <a:extLst>
              <a:ext uri="{FF2B5EF4-FFF2-40B4-BE49-F238E27FC236}">
                <a16:creationId xmlns:a16="http://schemas.microsoft.com/office/drawing/2014/main" id="{40A217B3-FA0A-E44E-4D68-7E62FDD46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022" y="3124073"/>
            <a:ext cx="914400" cy="9144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E67D579-B08A-4358-5905-821A7615E434}"/>
              </a:ext>
            </a:extLst>
          </p:cNvPr>
          <p:cNvSpPr/>
          <p:nvPr/>
        </p:nvSpPr>
        <p:spPr>
          <a:xfrm>
            <a:off x="9448800" y="3250527"/>
            <a:ext cx="2094132" cy="1211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/>
            <a:r>
              <a:rPr lang="en-US" sz="1600" dirty="0">
                <a:solidFill>
                  <a:schemeClr val="tx1"/>
                </a:solidFill>
              </a:rPr>
              <a:t>Continuous learning, operationally deployable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B6DFC4-1832-D92F-AA15-CAFB79752228}"/>
              </a:ext>
            </a:extLst>
          </p:cNvPr>
          <p:cNvSpPr/>
          <p:nvPr/>
        </p:nvSpPr>
        <p:spPr>
          <a:xfrm>
            <a:off x="9448800" y="2582614"/>
            <a:ext cx="2094132" cy="518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Scalable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B5988A-8C7B-0A77-B138-2067BD4F8189}"/>
              </a:ext>
            </a:extLst>
          </p:cNvPr>
          <p:cNvSpPr/>
          <p:nvPr/>
        </p:nvSpPr>
        <p:spPr>
          <a:xfrm>
            <a:off x="9448800" y="4591039"/>
            <a:ext cx="2094132" cy="518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algn="ctr"/>
            <a:r>
              <a:rPr lang="en-IN" sz="1600" dirty="0">
                <a:solidFill>
                  <a:schemeClr val="tx1"/>
                </a:solidFill>
              </a:rPr>
              <a:t>Data Adaptive</a:t>
            </a:r>
          </a:p>
        </p:txBody>
      </p:sp>
      <p:pic>
        <p:nvPicPr>
          <p:cNvPr id="46" name="Graphic 45" descr="Ethernet">
            <a:extLst>
              <a:ext uri="{FF2B5EF4-FFF2-40B4-BE49-F238E27FC236}">
                <a16:creationId xmlns:a16="http://schemas.microsoft.com/office/drawing/2014/main" id="{DAA062B6-7108-FE82-6A6E-222D2B6C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544" y="1268935"/>
            <a:ext cx="914400" cy="914400"/>
          </a:xfrm>
          <a:prstGeom prst="rect">
            <a:avLst/>
          </a:prstGeom>
        </p:spPr>
      </p:pic>
      <p:pic>
        <p:nvPicPr>
          <p:cNvPr id="54" name="Graphic 53" descr="Open folder">
            <a:extLst>
              <a:ext uri="{FF2B5EF4-FFF2-40B4-BE49-F238E27FC236}">
                <a16:creationId xmlns:a16="http://schemas.microsoft.com/office/drawing/2014/main" id="{B20FE6C6-5D1C-6017-7056-189CF0705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4609" y="3581273"/>
            <a:ext cx="396239" cy="396239"/>
          </a:xfrm>
          <a:prstGeom prst="rect">
            <a:avLst/>
          </a:prstGeom>
        </p:spPr>
      </p:pic>
      <p:pic>
        <p:nvPicPr>
          <p:cNvPr id="56" name="Graphic 55" descr="Network">
            <a:extLst>
              <a:ext uri="{FF2B5EF4-FFF2-40B4-BE49-F238E27FC236}">
                <a16:creationId xmlns:a16="http://schemas.microsoft.com/office/drawing/2014/main" id="{1D5FB8FD-1D8D-168C-0FAF-EF413B3DB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2626" y="2657441"/>
            <a:ext cx="438574" cy="438574"/>
          </a:xfrm>
          <a:prstGeom prst="rect">
            <a:avLst/>
          </a:prstGeom>
        </p:spPr>
      </p:pic>
      <p:pic>
        <p:nvPicPr>
          <p:cNvPr id="58" name="Graphic 57" descr="Pyramid with levels">
            <a:extLst>
              <a:ext uri="{FF2B5EF4-FFF2-40B4-BE49-F238E27FC236}">
                <a16:creationId xmlns:a16="http://schemas.microsoft.com/office/drawing/2014/main" id="{42DE6907-B193-B601-9C94-32CDA8CD71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35915" y="4697265"/>
            <a:ext cx="392005" cy="32528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D28BF5B-35ED-9AA6-9479-E252E042AD21}"/>
              </a:ext>
            </a:extLst>
          </p:cNvPr>
          <p:cNvSpPr txBox="1"/>
          <p:nvPr/>
        </p:nvSpPr>
        <p:spPr>
          <a:xfrm>
            <a:off x="9066693" y="1535939"/>
            <a:ext cx="27900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Leveraging the advancement in machine learning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29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8824A-C6BC-9D31-5EE5-308A284CE96F}"/>
              </a:ext>
            </a:extLst>
          </p:cNvPr>
          <p:cNvSpPr txBox="1"/>
          <p:nvPr/>
        </p:nvSpPr>
        <p:spPr>
          <a:xfrm>
            <a:off x="760232" y="220639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Methodology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67C615-3762-7D9D-3156-E98831470201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A0F5DA-3E8B-8B21-B878-ADADED824BA0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A91E49-8D68-0F2C-E6AB-0457494733B0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5AE191-8F80-8CBF-BD48-AED0FFBC418B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45CD8B-CC34-09A0-21D9-9184A7A9AF81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C57BC1F-0D04-BCD0-313F-C5784984F16D}"/>
              </a:ext>
            </a:extLst>
          </p:cNvPr>
          <p:cNvSpPr txBox="1"/>
          <p:nvPr/>
        </p:nvSpPr>
        <p:spPr>
          <a:xfrm>
            <a:off x="327823" y="977670"/>
            <a:ext cx="3197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Sequential methodological stages ensure robustness and continuity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A02F820-76C1-79E4-60CF-D27FA67A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5" y="1562445"/>
            <a:ext cx="2314315" cy="45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DAD967-AA52-BFF4-4666-2DE91EA234D0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0B005-7D17-3BF9-E60B-5F0FE399176A}"/>
              </a:ext>
            </a:extLst>
          </p:cNvPr>
          <p:cNvSpPr txBox="1"/>
          <p:nvPr/>
        </p:nvSpPr>
        <p:spPr>
          <a:xfrm>
            <a:off x="5976231" y="3014778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Data 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FB363-C3AE-2EC5-EF47-B5A2B809A2CE}"/>
              </a:ext>
            </a:extLst>
          </p:cNvPr>
          <p:cNvSpPr txBox="1"/>
          <p:nvPr/>
        </p:nvSpPr>
        <p:spPr>
          <a:xfrm>
            <a:off x="3413760" y="3664954"/>
            <a:ext cx="8166475" cy="1900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Electronic Ticketing Machine (ETM)</a:t>
            </a:r>
            <a:r>
              <a:rPr lang="en-US" sz="1600" dirty="0"/>
              <a:t> – Hourly passenger boarding counts at each stop.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Automatic Vehicle Location (AVL)</a:t>
            </a:r>
            <a:r>
              <a:rPr lang="en-US" sz="1600" dirty="0"/>
              <a:t> – Bus trajectories, stop arrivals, and schedule adherence.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Land Use &amp; Stop Characteristics</a:t>
            </a:r>
            <a:r>
              <a:rPr lang="en-US" sz="1600" dirty="0"/>
              <a:t> – Spatial data (residential, commercial, recreational, public use).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Weather API</a:t>
            </a:r>
            <a:r>
              <a:rPr lang="en-US" sz="1600" dirty="0"/>
              <a:t> – Hourly temperature, humidity, and precipitation data.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Calendar &amp; Event API</a:t>
            </a:r>
            <a:r>
              <a:rPr lang="en-US" sz="1600" dirty="0"/>
              <a:t> – Public holidays, city events, and special conditions.</a:t>
            </a:r>
            <a:endParaRPr lang="en-I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3863-0227-1687-76E6-28C785A40D32}"/>
              </a:ext>
            </a:extLst>
          </p:cNvPr>
          <p:cNvSpPr txBox="1"/>
          <p:nvPr/>
        </p:nvSpPr>
        <p:spPr>
          <a:xfrm>
            <a:off x="5868470" y="335868"/>
            <a:ext cx="325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Limitation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DD0D4A-93CF-FAD0-BAAB-385B019D6860}"/>
              </a:ext>
            </a:extLst>
          </p:cNvPr>
          <p:cNvSpPr txBox="1"/>
          <p:nvPr/>
        </p:nvSpPr>
        <p:spPr>
          <a:xfrm>
            <a:off x="4137285" y="952026"/>
            <a:ext cx="6406653" cy="1900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/>
              <a:t>Reliance on </a:t>
            </a:r>
            <a:r>
              <a:rPr lang="en-US" sz="1600" b="1" dirty="0"/>
              <a:t>synthesized data due to limited real-world dataset access</a:t>
            </a:r>
            <a:r>
              <a:rPr lang="en-US" sz="1600" dirty="0"/>
              <a:t>. So, the seven-day data set is synthesized to form six months of data on hourly passenger arrival using random noise, peak hour effect introduction addition, which ensures realistic variability and non-deterministic passenger flow patterns. </a:t>
            </a:r>
          </a:p>
        </p:txBody>
      </p:sp>
    </p:spTree>
    <p:extLst>
      <p:ext uri="{BB962C8B-B14F-4D97-AF65-F5344CB8AC3E}">
        <p14:creationId xmlns:p14="http://schemas.microsoft.com/office/powerpoint/2010/main" val="351621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D6F0-78F2-3E48-961B-43304771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73593-6BB8-EAE7-8F95-10AA9CCB4723}"/>
              </a:ext>
            </a:extLst>
          </p:cNvPr>
          <p:cNvSpPr txBox="1"/>
          <p:nvPr/>
        </p:nvSpPr>
        <p:spPr>
          <a:xfrm>
            <a:off x="4552121" y="285615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Variable selection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18A52-32AB-3992-01D0-C254FF886C22}"/>
              </a:ext>
            </a:extLst>
          </p:cNvPr>
          <p:cNvSpPr txBox="1"/>
          <p:nvPr/>
        </p:nvSpPr>
        <p:spPr>
          <a:xfrm>
            <a:off x="700924" y="803745"/>
            <a:ext cx="1125192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Variable selection is important to identify and engineer variables that capture temporal, spatial, and contextual dynamics influencing hourly passenger demand at bus stops.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D40C4A-BB84-CD82-591C-BB4638E8ECE9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733282-28C9-B6C9-2E72-ECB9338D2F5B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2D2C68-60B3-13D5-AF25-F6588295D44C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26092A-9B31-0C93-27B7-94E08E6C04F5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C9E7BA-D5DB-6FFF-4EB7-D42D909BC166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C0C9ABD-4A7E-175B-6D3A-6047721C35B2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2CCD3F-FD85-C182-FB00-88622CC6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46380"/>
              </p:ext>
            </p:extLst>
          </p:nvPr>
        </p:nvGraphicFramePr>
        <p:xfrm>
          <a:off x="592210" y="1919689"/>
          <a:ext cx="5255123" cy="38404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73050">
                  <a:extLst>
                    <a:ext uri="{9D8B030D-6E8A-4147-A177-3AD203B41FA5}">
                      <a16:colId xmlns:a16="http://schemas.microsoft.com/office/drawing/2014/main" val="415562557"/>
                    </a:ext>
                  </a:extLst>
                </a:gridCol>
                <a:gridCol w="1151804">
                  <a:extLst>
                    <a:ext uri="{9D8B030D-6E8A-4147-A177-3AD203B41FA5}">
                      <a16:colId xmlns:a16="http://schemas.microsoft.com/office/drawing/2014/main" val="105351334"/>
                    </a:ext>
                  </a:extLst>
                </a:gridCol>
                <a:gridCol w="2483438">
                  <a:extLst>
                    <a:ext uri="{9D8B030D-6E8A-4147-A177-3AD203B41FA5}">
                      <a16:colId xmlns:a16="http://schemas.microsoft.com/office/drawing/2014/main" val="530268991"/>
                    </a:ext>
                  </a:extLst>
                </a:gridCol>
                <a:gridCol w="1346831">
                  <a:extLst>
                    <a:ext uri="{9D8B030D-6E8A-4147-A177-3AD203B41FA5}">
                      <a16:colId xmlns:a16="http://schemas.microsoft.com/office/drawing/2014/main" val="2232657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Basic Variables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Input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>
                        <a:buNone/>
                      </a:pPr>
                      <a:r>
                        <a:rPr lang="en-US" sz="1400">
                          <a:effectLst/>
                        </a:rPr>
                        <a:t>Data type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7347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1.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Timestamp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hourly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Datetime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550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2.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Passenger count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Hourly passengers arriving at each stop during all service hours 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Numerical Variable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2537615"/>
                  </a:ext>
                </a:extLst>
              </a:tr>
              <a:tr h="522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3.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Day of the week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Monday to Sunday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Categorical Variable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270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4.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Hour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6 to 21 hours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Categorical Variable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4250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5.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Month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January to December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Categorical Variable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7723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6.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Temperature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Degree Celsius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Numerical Variable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6057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7.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Precipitation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Millimeter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Numerical Variable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284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8.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Holiday 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Yes or 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Categorical Variable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7815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9.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Event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>
                          <a:effectLst/>
                        </a:rPr>
                        <a:t>Yes or 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>
                          <a:effectLst/>
                        </a:rPr>
                        <a:t>Categorical Variable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846941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98044E84-9FC7-ED84-B641-D13A003A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369" y="4440475"/>
            <a:ext cx="4107848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Residential Land Use × Peak Hour (0/1)</a:t>
            </a:r>
            <a:endParaRPr lang="en-US" altLang="en-US" sz="1400" dirty="0">
              <a:latin typeface="+mj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Recreational Land Use × Weekend (0/1)</a:t>
            </a:r>
            <a:endParaRPr lang="en-US" altLang="en-US" sz="1400" dirty="0">
              <a:latin typeface="+mj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Peak Hour × Temperature</a:t>
            </a:r>
            <a:endParaRPr lang="en-US" altLang="en-US" sz="1400" dirty="0">
              <a:latin typeface="+mj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Centrality Score × Peak Hour</a:t>
            </a:r>
            <a:endParaRPr lang="en-US" altLang="en-US" sz="1400" dirty="0">
              <a:latin typeface="+mj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Land Use × Passenger Count</a:t>
            </a:r>
            <a:endParaRPr lang="en-US" altLang="en-US" sz="1400" dirty="0">
              <a:latin typeface="+mj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Facility Type × Time Window (0/1)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CE2075-8DB7-FD5E-212C-D5B49E728FFD}"/>
              </a:ext>
            </a:extLst>
          </p:cNvPr>
          <p:cNvSpPr txBox="1"/>
          <p:nvPr/>
        </p:nvSpPr>
        <p:spPr>
          <a:xfrm>
            <a:off x="6712025" y="1957306"/>
            <a:ext cx="24202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Spatial variables </a:t>
            </a:r>
            <a:r>
              <a:rPr lang="en-US" sz="1400" dirty="0"/>
              <a:t>are </a:t>
            </a:r>
            <a:r>
              <a:rPr lang="en-US" sz="1400" b="1" dirty="0"/>
              <a:t>static</a:t>
            </a:r>
            <a:r>
              <a:rPr lang="en-US" sz="1400" dirty="0"/>
              <a:t> for a stop across hours, but</a:t>
            </a:r>
            <a:endParaRPr lang="en-IN" sz="1400" dirty="0"/>
          </a:p>
          <a:p>
            <a:pPr algn="ctr"/>
            <a:r>
              <a:rPr lang="en-IN" sz="1400" dirty="0">
                <a:effectLst/>
                <a:ea typeface="Times New Roman" panose="02020603050405020304" pitchFamily="18" charset="0"/>
              </a:rPr>
              <a:t>The travel pattern depicts that an area with high residential land use will generate more trips during peak hours</a:t>
            </a:r>
            <a:endParaRPr lang="en-IN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3378A-9746-4CDF-70D9-A97FDB0FA3F3}"/>
              </a:ext>
            </a:extLst>
          </p:cNvPr>
          <p:cNvSpPr txBox="1"/>
          <p:nvPr/>
        </p:nvSpPr>
        <p:spPr>
          <a:xfrm>
            <a:off x="9212185" y="1955648"/>
            <a:ext cx="2420199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ea typeface="Times New Roman" panose="02020603050405020304" pitchFamily="18" charset="0"/>
              </a:rPr>
              <a:t>To capture the </a:t>
            </a:r>
            <a:r>
              <a:rPr lang="en-IN" sz="1400" b="1" dirty="0">
                <a:effectLst/>
                <a:ea typeface="Times New Roman" panose="02020603050405020304" pitchFamily="18" charset="0"/>
              </a:rPr>
              <a:t>weights of static spatial variables across hourly temporal change in passenger </a:t>
            </a:r>
            <a:r>
              <a:rPr lang="en-IN" sz="1400" dirty="0">
                <a:effectLst/>
                <a:ea typeface="Times New Roman" panose="02020603050405020304" pitchFamily="18" charset="0"/>
              </a:rPr>
              <a:t>count, Interaction variables are required</a:t>
            </a:r>
          </a:p>
          <a:p>
            <a:endParaRPr lang="en-IN" sz="1400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0C221-E764-787F-B0F8-F9C56A4F5D53}"/>
              </a:ext>
            </a:extLst>
          </p:cNvPr>
          <p:cNvSpPr/>
          <p:nvPr/>
        </p:nvSpPr>
        <p:spPr>
          <a:xfrm>
            <a:off x="6636390" y="3714716"/>
            <a:ext cx="5206228" cy="484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Interaction variable =Spatial variable x dummy temporal variable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7EA7C7-5308-2E29-55F3-976938349053}"/>
              </a:ext>
            </a:extLst>
          </p:cNvPr>
          <p:cNvSpPr/>
          <p:nvPr/>
        </p:nvSpPr>
        <p:spPr>
          <a:xfrm>
            <a:off x="2668461" y="1450076"/>
            <a:ext cx="1578450" cy="484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Basic Variables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4F467-DF9F-4D99-1466-B4FAA8F07219}"/>
              </a:ext>
            </a:extLst>
          </p:cNvPr>
          <p:cNvSpPr/>
          <p:nvPr/>
        </p:nvSpPr>
        <p:spPr>
          <a:xfrm>
            <a:off x="6746620" y="1423797"/>
            <a:ext cx="5206228" cy="484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2">
                    <a:lumMod val="50000"/>
                  </a:schemeClr>
                </a:solidFill>
              </a:rPr>
              <a:t>Interaction variable</a:t>
            </a:r>
          </a:p>
        </p:txBody>
      </p:sp>
    </p:spTree>
    <p:extLst>
      <p:ext uri="{BB962C8B-B14F-4D97-AF65-F5344CB8AC3E}">
        <p14:creationId xmlns:p14="http://schemas.microsoft.com/office/powerpoint/2010/main" val="311377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FF9AE3E-90BE-392D-B94C-BCFE4180E814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A24F14-42A5-7C0C-677C-4E47C9DF3109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16196F-8A68-BEAB-9F7B-8066733AE6B5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540FD8-9739-0C65-4655-1D4D7E323424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20A3D0-0D25-B0A7-7296-C1003E39E4BD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FE6D62-CE51-E31C-9702-869ED265F723}"/>
              </a:ext>
            </a:extLst>
          </p:cNvPr>
          <p:cNvSpPr txBox="1"/>
          <p:nvPr/>
        </p:nvSpPr>
        <p:spPr>
          <a:xfrm>
            <a:off x="3821486" y="214323"/>
            <a:ext cx="454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Automated Data Pipeline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7F9BE2-7826-FECC-BD9B-7EEC4718FF86}"/>
              </a:ext>
            </a:extLst>
          </p:cNvPr>
          <p:cNvSpPr txBox="1"/>
          <p:nvPr/>
        </p:nvSpPr>
        <p:spPr>
          <a:xfrm>
            <a:off x="447040" y="799098"/>
            <a:ext cx="112979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Convert raw ETM, AVL, and multisource datasets into structured, cleaned, and feature-engineered, high-quality inputs through a fully automated data pipeline that feeds the LSTM model for short-term passenger demand forecasting.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284576-CF32-A448-24DD-FA5D261A349D}"/>
              </a:ext>
            </a:extLst>
          </p:cNvPr>
          <p:cNvSpPr txBox="1"/>
          <p:nvPr/>
        </p:nvSpPr>
        <p:spPr>
          <a:xfrm>
            <a:off x="582398" y="1459690"/>
            <a:ext cx="716147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400" b="1" dirty="0"/>
              <a:t>Data Collection &amp; Integration</a:t>
            </a:r>
            <a:endParaRPr lang="en-US" sz="1400" dirty="0"/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ETM and AVL datasets merged using unique </a:t>
            </a:r>
            <a:r>
              <a:rPr lang="en-US" sz="1400" b="1" dirty="0"/>
              <a:t>Trip IDs</a:t>
            </a:r>
            <a:r>
              <a:rPr lang="en-US" sz="1400" dirty="0"/>
              <a:t>..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Ensures accurate temporal alignment of passenger activity and bus movement.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Preprocessing, Cleaning, and Structuring</a:t>
            </a:r>
            <a:endParaRPr lang="en-US" sz="1400" dirty="0"/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Sequential hourly data grouped </a:t>
            </a:r>
            <a:r>
              <a:rPr lang="en-US" sz="1400" b="1" dirty="0"/>
              <a:t>by stop</a:t>
            </a:r>
            <a:r>
              <a:rPr lang="en-US" sz="1400" dirty="0"/>
              <a:t> over six months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Handle missing values, normalize passenger counts, and fill missing hours with zeros.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Ensure consistent hourly time steps for each stop, integrating the passenger lost factor.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Feature Engineering</a:t>
            </a:r>
            <a:endParaRPr lang="en-US" sz="1400" dirty="0"/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Generate </a:t>
            </a:r>
            <a:r>
              <a:rPr lang="en-US" sz="1400" b="1" dirty="0"/>
              <a:t>temporal features</a:t>
            </a:r>
            <a:r>
              <a:rPr lang="en-US" sz="1400" dirty="0"/>
              <a:t> (hour, day, month, holiday, event).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Capture weather data through Hourly time step and coordinates of stops from API </a:t>
            </a:r>
            <a:endParaRPr lang="en-US" sz="1400" b="1" dirty="0"/>
          </a:p>
          <a:p>
            <a:pPr marL="742950" lvl="1" indent="-285750">
              <a:buFont typeface="+mj-lt"/>
              <a:buAutoNum type="arabicPeriod"/>
            </a:pPr>
            <a:r>
              <a:rPr lang="en-US" sz="1400" dirty="0"/>
              <a:t> create </a:t>
            </a:r>
            <a:r>
              <a:rPr lang="en-US" sz="1400" b="1" dirty="0"/>
              <a:t>interaction variables</a:t>
            </a:r>
            <a:r>
              <a:rPr lang="en-US" sz="1400" dirty="0"/>
              <a:t> (e.g., Residential × Peak Hour, Temperature × Peak Hour).</a:t>
            </a:r>
          </a:p>
          <a:p>
            <a:r>
              <a:rPr lang="en-US" sz="14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FF8F3D-09D8-5EE6-3972-79F83EE845A2}"/>
              </a:ext>
            </a:extLst>
          </p:cNvPr>
          <p:cNvSpPr txBox="1"/>
          <p:nvPr/>
        </p:nvSpPr>
        <p:spPr>
          <a:xfrm>
            <a:off x="769949" y="4092888"/>
            <a:ext cx="7161474" cy="130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Automation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en-US" sz="1400" dirty="0"/>
              <a:t>Automated </a:t>
            </a:r>
            <a:r>
              <a:rPr lang="en-US" sz="1400" b="1" dirty="0"/>
              <a:t>SQL queries are triggered daily</a:t>
            </a:r>
            <a:r>
              <a:rPr lang="en-US" sz="1400" dirty="0"/>
              <a:t> to fetch new ETM, AVL, and API data. Leads to automation of data collection for demand prediction</a:t>
            </a:r>
          </a:p>
          <a:p>
            <a:pPr lvl="1" algn="ctr">
              <a:lnSpc>
                <a:spcPct val="150000"/>
              </a:lnSpc>
            </a:pPr>
            <a:r>
              <a:rPr lang="en-US" sz="1400" b="1" dirty="0"/>
              <a:t>Updated data automatically ingested </a:t>
            </a:r>
            <a:r>
              <a:rPr lang="en-US" sz="1400" dirty="0"/>
              <a:t>into the LSTM model for next-day prediction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A2097F-526F-3DEA-F75B-335D21675876}"/>
              </a:ext>
            </a:extLst>
          </p:cNvPr>
          <p:cNvSpPr txBox="1"/>
          <p:nvPr/>
        </p:nvSpPr>
        <p:spPr>
          <a:xfrm>
            <a:off x="-325675" y="5492078"/>
            <a:ext cx="9352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Structured data grouped by stop name and hourly timestamps to serve as input to the model</a:t>
            </a:r>
          </a:p>
          <a:p>
            <a:pPr lvl="1"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End-to-end automated data ingestion system will lead transform this to a long term demand data set</a:t>
            </a:r>
            <a:endParaRPr lang="en-IN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700AAE44-46D5-AB1B-07D9-2D926B86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51" y="1560729"/>
            <a:ext cx="3249641" cy="44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A77975-49F3-855F-D11C-36CCA3C10C45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871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BB631-B207-F413-4E93-7D6DC751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53F06E-366F-2646-582E-2EC1F7F66CC0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F5F1AB-3875-B000-38AC-86115B1B0584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084204-ADD0-FC54-582A-F9A0DFBDAAC6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1DF249-F96E-619E-E691-05B54EB9307B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DE2BE3-F17B-83D4-9073-0BDAE8B7918E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A75C012-85AE-4F8C-43C5-02DB6C78C525}"/>
              </a:ext>
            </a:extLst>
          </p:cNvPr>
          <p:cNvSpPr txBox="1"/>
          <p:nvPr/>
        </p:nvSpPr>
        <p:spPr>
          <a:xfrm>
            <a:off x="3821486" y="337930"/>
            <a:ext cx="454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Model Framework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0C978C-1F76-1296-1C6F-F4A262F40CF9}"/>
              </a:ext>
            </a:extLst>
          </p:cNvPr>
          <p:cNvGrpSpPr/>
          <p:nvPr/>
        </p:nvGrpSpPr>
        <p:grpSpPr>
          <a:xfrm>
            <a:off x="680662" y="3125527"/>
            <a:ext cx="5180636" cy="482056"/>
            <a:chOff x="7011364" y="3171002"/>
            <a:chExt cx="5180636" cy="4820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12A6514-C94B-9313-40FD-80153EADA2DF}"/>
                </a:ext>
              </a:extLst>
            </p:cNvPr>
            <p:cNvGrpSpPr/>
            <p:nvPr/>
          </p:nvGrpSpPr>
          <p:grpSpPr>
            <a:xfrm>
              <a:off x="7011364" y="3187972"/>
              <a:ext cx="1725179" cy="448116"/>
              <a:chOff x="1416" y="0"/>
              <a:chExt cx="1725179" cy="448116"/>
            </a:xfrm>
          </p:grpSpPr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A130E88A-DC98-6A0F-6837-FCA9DA903873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Arrow: Chevron 4">
                <a:extLst>
                  <a:ext uri="{FF2B5EF4-FFF2-40B4-BE49-F238E27FC236}">
                    <a16:creationId xmlns:a16="http://schemas.microsoft.com/office/drawing/2014/main" id="{9483D677-2257-83B0-8B29-465BBEDEFF41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Sequence Length</a:t>
                </a:r>
                <a:endParaRPr lang="en-IN" sz="1400" b="1" kern="12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9A9F87-7C0D-FC7E-BCC0-D9E21C21F684}"/>
                </a:ext>
              </a:extLst>
            </p:cNvPr>
            <p:cNvGrpSpPr/>
            <p:nvPr/>
          </p:nvGrpSpPr>
          <p:grpSpPr>
            <a:xfrm>
              <a:off x="8798188" y="3171002"/>
              <a:ext cx="3393812" cy="482056"/>
              <a:chOff x="1416" y="-33940"/>
              <a:chExt cx="3393812" cy="482056"/>
            </a:xfrm>
          </p:grpSpPr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FD0BB39D-B729-91A6-8DE1-997D59015A9B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Arrow: Chevron 4">
                <a:extLst>
                  <a:ext uri="{FF2B5EF4-FFF2-40B4-BE49-F238E27FC236}">
                    <a16:creationId xmlns:a16="http://schemas.microsoft.com/office/drawing/2014/main" id="{B6D26270-60DB-4569-3A8C-6ECB9C584469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7 days (112 time steps)</a:t>
                </a:r>
                <a:endParaRPr lang="en-IN" sz="1400" kern="1200" dirty="0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C8F3423F-7818-4249-5952-9D91B4281986}"/>
                  </a:ext>
                </a:extLst>
              </p:cNvPr>
              <p:cNvSpPr/>
              <p:nvPr/>
            </p:nvSpPr>
            <p:spPr>
              <a:xfrm>
                <a:off x="1670049" y="-16970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Arrow: Chevron 4">
                <a:extLst>
                  <a:ext uri="{FF2B5EF4-FFF2-40B4-BE49-F238E27FC236}">
                    <a16:creationId xmlns:a16="http://schemas.microsoft.com/office/drawing/2014/main" id="{D12BB0FC-24BB-90C3-E770-6A82A35348A5}"/>
                  </a:ext>
                </a:extLst>
              </p:cNvPr>
              <p:cNvSpPr txBox="1"/>
              <p:nvPr/>
            </p:nvSpPr>
            <p:spPr>
              <a:xfrm>
                <a:off x="1862552" y="-3394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Predict the next hour</a:t>
                </a:r>
                <a:endParaRPr lang="en-IN" sz="1400" kern="1200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90AB08E-6C85-2AD2-63A1-CC6E8A5DB40E}"/>
              </a:ext>
            </a:extLst>
          </p:cNvPr>
          <p:cNvSpPr txBox="1"/>
          <p:nvPr/>
        </p:nvSpPr>
        <p:spPr>
          <a:xfrm>
            <a:off x="375006" y="1192793"/>
            <a:ext cx="7182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Multivariate Stacked </a:t>
            </a:r>
            <a:r>
              <a:rPr lang="en-US" b="1" dirty="0"/>
              <a:t>Long Short-Term Memory (LSTM)</a:t>
            </a:r>
            <a:r>
              <a:rPr lang="en-US" dirty="0"/>
              <a:t> neural network designed for </a:t>
            </a:r>
            <a:r>
              <a:rPr lang="en-US" b="1" dirty="0"/>
              <a:t>automation</a:t>
            </a:r>
            <a:r>
              <a:rPr lang="en-US" dirty="0"/>
              <a:t> and </a:t>
            </a:r>
            <a:r>
              <a:rPr lang="en-US" b="1" dirty="0"/>
              <a:t>integration with an SQL-based data pipeline </a:t>
            </a:r>
            <a:r>
              <a:rPr lang="en-US" dirty="0"/>
              <a:t>for short-term passenger demand prediction.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D83963-28B7-A2CC-9A67-95856F14F327}"/>
              </a:ext>
            </a:extLst>
          </p:cNvPr>
          <p:cNvGrpSpPr/>
          <p:nvPr/>
        </p:nvGrpSpPr>
        <p:grpSpPr>
          <a:xfrm>
            <a:off x="680662" y="2466226"/>
            <a:ext cx="6877052" cy="482056"/>
            <a:chOff x="7011364" y="3171002"/>
            <a:chExt cx="6877052" cy="4820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91C7B6-AA5F-A622-8A60-EA6D09ACF853}"/>
                </a:ext>
              </a:extLst>
            </p:cNvPr>
            <p:cNvGrpSpPr/>
            <p:nvPr/>
          </p:nvGrpSpPr>
          <p:grpSpPr>
            <a:xfrm>
              <a:off x="7011364" y="3187972"/>
              <a:ext cx="1725179" cy="448116"/>
              <a:chOff x="1416" y="0"/>
              <a:chExt cx="1725179" cy="448116"/>
            </a:xfrm>
          </p:grpSpPr>
          <p:sp>
            <p:nvSpPr>
              <p:cNvPr id="35" name="Arrow: Chevron 34">
                <a:extLst>
                  <a:ext uri="{FF2B5EF4-FFF2-40B4-BE49-F238E27FC236}">
                    <a16:creationId xmlns:a16="http://schemas.microsoft.com/office/drawing/2014/main" id="{7D24517F-E7EA-1357-B790-F1F9662F4351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Arrow: Chevron 4">
                <a:extLst>
                  <a:ext uri="{FF2B5EF4-FFF2-40B4-BE49-F238E27FC236}">
                    <a16:creationId xmlns:a16="http://schemas.microsoft.com/office/drawing/2014/main" id="{F8AA0039-A4CD-E125-E20D-11FD13C4126B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Data Split</a:t>
                </a:r>
                <a:endParaRPr lang="en-IN" sz="1400" b="1" kern="120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9DFBAAD-F783-CAAB-7436-489506573807}"/>
                </a:ext>
              </a:extLst>
            </p:cNvPr>
            <p:cNvGrpSpPr/>
            <p:nvPr/>
          </p:nvGrpSpPr>
          <p:grpSpPr>
            <a:xfrm>
              <a:off x="8798188" y="3171002"/>
              <a:ext cx="5090228" cy="482056"/>
              <a:chOff x="1416" y="-33940"/>
              <a:chExt cx="5090228" cy="482056"/>
            </a:xfrm>
          </p:grpSpPr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2C344509-67BC-1310-CFB3-1A435D1F6F8F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Arrow: Chevron 4">
                <a:extLst>
                  <a:ext uri="{FF2B5EF4-FFF2-40B4-BE49-F238E27FC236}">
                    <a16:creationId xmlns:a16="http://schemas.microsoft.com/office/drawing/2014/main" id="{8F5C494B-1451-F3C8-4DEC-488EF18248A9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70% training</a:t>
                </a:r>
                <a:endParaRPr lang="en-IN" sz="1400" kern="1200" dirty="0"/>
              </a:p>
            </p:txBody>
          </p:sp>
          <p:sp>
            <p:nvSpPr>
              <p:cNvPr id="33" name="Arrow: Chevron 32">
                <a:extLst>
                  <a:ext uri="{FF2B5EF4-FFF2-40B4-BE49-F238E27FC236}">
                    <a16:creationId xmlns:a16="http://schemas.microsoft.com/office/drawing/2014/main" id="{ECE2093A-F9B7-A2EE-F953-62CF3914C12E}"/>
                  </a:ext>
                </a:extLst>
              </p:cNvPr>
              <p:cNvSpPr/>
              <p:nvPr/>
            </p:nvSpPr>
            <p:spPr>
              <a:xfrm>
                <a:off x="1670049" y="-16970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34" name="Arrow: Chevron 4">
                <a:extLst>
                  <a:ext uri="{FF2B5EF4-FFF2-40B4-BE49-F238E27FC236}">
                    <a16:creationId xmlns:a16="http://schemas.microsoft.com/office/drawing/2014/main" id="{31FC8414-488D-2F96-1E66-A9705E1F3379}"/>
                  </a:ext>
                </a:extLst>
              </p:cNvPr>
              <p:cNvSpPr txBox="1"/>
              <p:nvPr/>
            </p:nvSpPr>
            <p:spPr>
              <a:xfrm>
                <a:off x="1862552" y="-3394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15% validation</a:t>
                </a:r>
                <a:endParaRPr lang="en-IN" sz="1400" kern="1200" dirty="0"/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:a16="http://schemas.microsoft.com/office/drawing/2014/main" id="{B3FBD5EA-9DD0-86EE-31DE-3E86A0A387DA}"/>
                  </a:ext>
                </a:extLst>
              </p:cNvPr>
              <p:cNvSpPr/>
              <p:nvPr/>
            </p:nvSpPr>
            <p:spPr>
              <a:xfrm>
                <a:off x="3366465" y="-3903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numCol="1"/>
              <a:lstStyle/>
              <a:p>
                <a:pPr algn="ctr"/>
                <a:r>
                  <a:rPr lang="en-US" sz="1400" dirty="0"/>
                  <a:t>15% testing</a:t>
                </a:r>
                <a:endParaRPr lang="en-IN" sz="1400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4FB7AAA-8D51-BF59-455D-DF4A8C20D22E}"/>
              </a:ext>
            </a:extLst>
          </p:cNvPr>
          <p:cNvGrpSpPr/>
          <p:nvPr/>
        </p:nvGrpSpPr>
        <p:grpSpPr>
          <a:xfrm>
            <a:off x="711484" y="3793313"/>
            <a:ext cx="3512003" cy="465086"/>
            <a:chOff x="7011364" y="3187972"/>
            <a:chExt cx="3512003" cy="4650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F32F1A5-13E3-CFE6-ADA5-91D181989CA7}"/>
                </a:ext>
              </a:extLst>
            </p:cNvPr>
            <p:cNvGrpSpPr/>
            <p:nvPr/>
          </p:nvGrpSpPr>
          <p:grpSpPr>
            <a:xfrm>
              <a:off x="7011364" y="3187972"/>
              <a:ext cx="1725179" cy="448116"/>
              <a:chOff x="1416" y="0"/>
              <a:chExt cx="1725179" cy="44811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D8355365-30B0-77C4-C084-95497DD403F0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Arrow: Chevron 4">
                <a:extLst>
                  <a:ext uri="{FF2B5EF4-FFF2-40B4-BE49-F238E27FC236}">
                    <a16:creationId xmlns:a16="http://schemas.microsoft.com/office/drawing/2014/main" id="{CCCC2640-36F3-77B9-FED6-4F95D4663D12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Normalization</a:t>
                </a:r>
                <a:endParaRPr lang="en-IN" sz="1400" b="1" kern="1200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F26999F-8153-FA40-D3D3-12483C56161E}"/>
                </a:ext>
              </a:extLst>
            </p:cNvPr>
            <p:cNvGrpSpPr/>
            <p:nvPr/>
          </p:nvGrpSpPr>
          <p:grpSpPr>
            <a:xfrm>
              <a:off x="8798188" y="3204942"/>
              <a:ext cx="1725179" cy="448116"/>
              <a:chOff x="1416" y="0"/>
              <a:chExt cx="1725179" cy="448116"/>
            </a:xfrm>
          </p:grpSpPr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7EA3D504-830D-9C10-9C01-DDE726435E64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Arrow: Chevron 4">
                <a:extLst>
                  <a:ext uri="{FF2B5EF4-FFF2-40B4-BE49-F238E27FC236}">
                    <a16:creationId xmlns:a16="http://schemas.microsoft.com/office/drawing/2014/main" id="{DE24C5F0-ABBC-777B-1851-D5650B45943B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Min–Max Scaler</a:t>
                </a:r>
                <a:endParaRPr lang="en-IN" sz="1400" kern="1200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D766E9-8373-66EA-3F80-3A1BE6A5ED63}"/>
              </a:ext>
            </a:extLst>
          </p:cNvPr>
          <p:cNvGrpSpPr/>
          <p:nvPr/>
        </p:nvGrpSpPr>
        <p:grpSpPr>
          <a:xfrm>
            <a:off x="711484" y="4509059"/>
            <a:ext cx="3512003" cy="465086"/>
            <a:chOff x="7011364" y="3187972"/>
            <a:chExt cx="3512003" cy="46508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0564CE-4FF3-CE06-7E74-8C4377C7C999}"/>
                </a:ext>
              </a:extLst>
            </p:cNvPr>
            <p:cNvGrpSpPr/>
            <p:nvPr/>
          </p:nvGrpSpPr>
          <p:grpSpPr>
            <a:xfrm>
              <a:off x="7011364" y="3187972"/>
              <a:ext cx="1725179" cy="448116"/>
              <a:chOff x="1416" y="0"/>
              <a:chExt cx="1725179" cy="448116"/>
            </a:xfrm>
          </p:grpSpPr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EA61DF38-9E44-901A-4E3E-D79BFA1194E0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Arrow: Chevron 4">
                <a:extLst>
                  <a:ext uri="{FF2B5EF4-FFF2-40B4-BE49-F238E27FC236}">
                    <a16:creationId xmlns:a16="http://schemas.microsoft.com/office/drawing/2014/main" id="{1292968A-5DAD-3B39-3E2D-1ABB4274BA88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Label Encoding</a:t>
                </a:r>
                <a:endParaRPr lang="en-IN" sz="1400" b="1" kern="1200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D87011-D622-484D-CAD3-4918FA53C377}"/>
                </a:ext>
              </a:extLst>
            </p:cNvPr>
            <p:cNvGrpSpPr/>
            <p:nvPr/>
          </p:nvGrpSpPr>
          <p:grpSpPr>
            <a:xfrm>
              <a:off x="8798188" y="3204942"/>
              <a:ext cx="1725179" cy="448116"/>
              <a:chOff x="1416" y="0"/>
              <a:chExt cx="1725179" cy="448116"/>
            </a:xfrm>
          </p:grpSpPr>
          <p:sp>
            <p:nvSpPr>
              <p:cNvPr id="51" name="Arrow: Chevron 50">
                <a:extLst>
                  <a:ext uri="{FF2B5EF4-FFF2-40B4-BE49-F238E27FC236}">
                    <a16:creationId xmlns:a16="http://schemas.microsoft.com/office/drawing/2014/main" id="{A116F16F-7927-4A7C-2A66-4D711F1E873B}"/>
                  </a:ext>
                </a:extLst>
              </p:cNvPr>
              <p:cNvSpPr/>
              <p:nvPr/>
            </p:nvSpPr>
            <p:spPr>
              <a:xfrm>
                <a:off x="1416" y="0"/>
                <a:ext cx="1725179" cy="448116"/>
              </a:xfrm>
              <a:prstGeom prst="chevron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Arrow: Chevron 4">
                <a:extLst>
                  <a:ext uri="{FF2B5EF4-FFF2-40B4-BE49-F238E27FC236}">
                    <a16:creationId xmlns:a16="http://schemas.microsoft.com/office/drawing/2014/main" id="{D5FE3D39-CDD8-E076-BFBA-5EE4695D86E0}"/>
                  </a:ext>
                </a:extLst>
              </p:cNvPr>
              <p:cNvSpPr txBox="1"/>
              <p:nvPr/>
            </p:nvSpPr>
            <p:spPr>
              <a:xfrm>
                <a:off x="225474" y="0"/>
                <a:ext cx="1277063" cy="448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007" tIns="18669" rIns="18669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en-US" altLang="en-US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Categorical variables</a:t>
                </a:r>
                <a:endParaRPr lang="en-IN" sz="1400" kern="1200" dirty="0">
                  <a:latin typeface="+mj-lt"/>
                </a:endParaRPr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1DEED32-DC96-60A0-32D1-CC7034C10B7D}"/>
              </a:ext>
            </a:extLst>
          </p:cNvPr>
          <p:cNvSpPr txBox="1"/>
          <p:nvPr/>
        </p:nvSpPr>
        <p:spPr>
          <a:xfrm>
            <a:off x="7794776" y="1282030"/>
            <a:ext cx="3858802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Training module</a:t>
            </a:r>
          </a:p>
          <a:p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Many-to-one</a:t>
            </a:r>
            <a:r>
              <a:rPr lang="en-IN" sz="1600" dirty="0"/>
              <a:t>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Initially, trained on 6 months of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Retrained at regular intervals </a:t>
            </a:r>
            <a:r>
              <a:rPr lang="en-IN" sz="1600" dirty="0"/>
              <a:t>to capture changing patterns after more data is available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2F3C096-91F1-C040-0A3B-AC46389FC2BF}"/>
              </a:ext>
            </a:extLst>
          </p:cNvPr>
          <p:cNvSpPr txBox="1"/>
          <p:nvPr/>
        </p:nvSpPr>
        <p:spPr>
          <a:xfrm>
            <a:off x="7794776" y="3408497"/>
            <a:ext cx="385880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Forecasting module</a:t>
            </a:r>
          </a:p>
          <a:p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Many-to-one</a:t>
            </a:r>
            <a:r>
              <a:rPr lang="en-IN" sz="1600" dirty="0"/>
              <a:t> architecture was </a:t>
            </a:r>
            <a:r>
              <a:rPr lang="en-IN" sz="1600" b="1" dirty="0"/>
              <a:t>iterated 16 times</a:t>
            </a:r>
            <a:r>
              <a:rPr lang="en-IN" sz="1600" dirty="0"/>
              <a:t> to capture demand for all service hours.</a:t>
            </a:r>
            <a:r>
              <a:rPr lang="en-IN" sz="1600" dirty="0">
                <a:effectLst/>
                <a:ea typeface="Times New Roman" panose="02020603050405020304" pitchFamily="18" charset="0"/>
              </a:rPr>
              <a:t> Transforming the single-step model into a multi-step predictor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Forecasts</a:t>
            </a:r>
            <a:r>
              <a:rPr lang="en-US" sz="1600" dirty="0"/>
              <a:t> are scheduled </a:t>
            </a:r>
            <a:r>
              <a:rPr lang="en-US" sz="1600" b="1" dirty="0"/>
              <a:t>automatically </a:t>
            </a:r>
            <a:r>
              <a:rPr lang="en-US" sz="1600" dirty="0"/>
              <a:t>via a daily </a:t>
            </a:r>
            <a:r>
              <a:rPr lang="en-US" sz="1600" b="1" dirty="0"/>
              <a:t>time-based trigger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642CEA-7220-2070-31B3-73C53353F821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42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88D4F1-7325-DD2E-DE35-4B6DAE9CB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37197"/>
              </p:ext>
            </p:extLst>
          </p:nvPr>
        </p:nvGraphicFramePr>
        <p:xfrm>
          <a:off x="2886714" y="1717620"/>
          <a:ext cx="6140779" cy="2346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6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r>
                        <a:rPr sz="1600"/>
                        <a:t>Parameter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Possible Values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Best Value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sz="1600" dirty="0"/>
                        <a:t>LSTM Layer 1 Units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[32,64,128]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64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sz="1600"/>
                        <a:t>LSTM Layer 2 Units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[16,32,64]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16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sz="1600" dirty="0"/>
                        <a:t>Dense Units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[8,16,32]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32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sz="1600"/>
                        <a:t>Dropout Rate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[0.1–0.4]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0.1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sz="1600"/>
                        <a:t>Batch Size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[8,16,32]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8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r>
                        <a:rPr sz="1600" dirty="0"/>
                        <a:t>Optimizer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[adam, rmsprop, nadam]</a:t>
                      </a:r>
                      <a:endParaRPr sz="16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 err="1"/>
                        <a:t>nadam</a:t>
                      </a:r>
                      <a:endParaRPr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7D5F0C-792B-4406-CD48-70456DBC00FE}"/>
              </a:ext>
            </a:extLst>
          </p:cNvPr>
          <p:cNvSpPr txBox="1"/>
          <p:nvPr/>
        </p:nvSpPr>
        <p:spPr>
          <a:xfrm>
            <a:off x="802640" y="1093088"/>
            <a:ext cx="9794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Random Search (12 iterations) on the validation set is used for hyperparameter tuning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EA4A3-395E-8E01-A534-8AEB010E2060}"/>
              </a:ext>
            </a:extLst>
          </p:cNvPr>
          <p:cNvSpPr txBox="1"/>
          <p:nvPr/>
        </p:nvSpPr>
        <p:spPr>
          <a:xfrm>
            <a:off x="1437241" y="4506811"/>
            <a:ext cx="908612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b="1" dirty="0"/>
              <a:t>ReLU</a:t>
            </a:r>
            <a:r>
              <a:rPr lang="en-US" dirty="0"/>
              <a:t> activation function</a:t>
            </a:r>
          </a:p>
          <a:p>
            <a:pPr lvl="1" algn="ctr"/>
            <a:r>
              <a:rPr lang="en-US" b="1" dirty="0"/>
              <a:t>Loss Function:</a:t>
            </a:r>
            <a:r>
              <a:rPr lang="en-US" dirty="0"/>
              <a:t> Mean Squared Error (MSE)</a:t>
            </a:r>
          </a:p>
          <a:p>
            <a:pPr lvl="1" algn="ctr"/>
            <a:r>
              <a:rPr lang="en-US" dirty="0"/>
              <a:t>Trained for </a:t>
            </a:r>
            <a:r>
              <a:rPr lang="en-US" b="1" dirty="0"/>
              <a:t>100 epochs</a:t>
            </a:r>
            <a:endParaRPr lang="en-US" dirty="0"/>
          </a:p>
          <a:p>
            <a:pPr lvl="1" algn="ctr"/>
            <a:r>
              <a:rPr lang="en-US" b="1" dirty="0"/>
              <a:t>Early stopping</a:t>
            </a:r>
            <a:r>
              <a:rPr lang="en-US" dirty="0"/>
              <a:t> if validation loss doesn’t improve for 8 epochs prevents the model from overfitting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80C643-C634-5A78-737B-177FC0804D00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0C1E00-C521-A6E8-1849-6A5009C2D4EB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FB8FF2-8770-E111-1CD8-52A67C61FB26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030E91-5327-DE3E-0D6F-97A6DF19255A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C3BF59-B551-E35E-616C-56A0DA0699BF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CB4CCF-91D0-E7E1-4820-47BE6EB5A26E}"/>
              </a:ext>
            </a:extLst>
          </p:cNvPr>
          <p:cNvSpPr txBox="1"/>
          <p:nvPr/>
        </p:nvSpPr>
        <p:spPr>
          <a:xfrm>
            <a:off x="3821486" y="337930"/>
            <a:ext cx="454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Hyperparameter tuning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8E02C-D07A-E168-A9E0-0984DB12483E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069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80A6-F701-6B70-4F63-97CDF2EB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D2858C-D849-32D0-9CD3-B93547246592}"/>
              </a:ext>
            </a:extLst>
          </p:cNvPr>
          <p:cNvGrpSpPr/>
          <p:nvPr/>
        </p:nvGrpSpPr>
        <p:grpSpPr>
          <a:xfrm>
            <a:off x="0" y="198781"/>
            <a:ext cx="12192000" cy="6659219"/>
            <a:chOff x="0" y="198781"/>
            <a:chExt cx="12192000" cy="66592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794D86-6722-3F69-90B3-8B4E1EBF20A6}"/>
                </a:ext>
              </a:extLst>
            </p:cNvPr>
            <p:cNvSpPr/>
            <p:nvPr/>
          </p:nvSpPr>
          <p:spPr>
            <a:xfrm>
              <a:off x="0" y="6142383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C65E06-81A1-B4D4-9953-AD5C4DB19080}"/>
                </a:ext>
              </a:extLst>
            </p:cNvPr>
            <p:cNvSpPr/>
            <p:nvPr/>
          </p:nvSpPr>
          <p:spPr>
            <a:xfrm>
              <a:off x="0" y="6281532"/>
              <a:ext cx="12192000" cy="5764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ADBD1C-B14F-D3B8-2CF1-9B69F762D076}"/>
                </a:ext>
              </a:extLst>
            </p:cNvPr>
            <p:cNvSpPr/>
            <p:nvPr/>
          </p:nvSpPr>
          <p:spPr>
            <a:xfrm>
              <a:off x="0" y="198781"/>
              <a:ext cx="12192000" cy="993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020C34-9641-7C97-2183-00E74177ED68}"/>
                </a:ext>
              </a:extLst>
            </p:cNvPr>
            <p:cNvSpPr txBox="1"/>
            <p:nvPr/>
          </p:nvSpPr>
          <p:spPr>
            <a:xfrm>
              <a:off x="139147" y="6388387"/>
              <a:ext cx="109554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1" dirty="0"/>
                <a:t>18</a:t>
              </a:r>
              <a:r>
                <a:rPr lang="en-IN" sz="1600" b="1" baseline="30000" dirty="0"/>
                <a:t>th</a:t>
              </a:r>
              <a:r>
                <a:rPr lang="en-IN" sz="1600" b="1" dirty="0"/>
                <a:t> Urban Mobility India Conference cum Exhibition 2025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57B7FC-6B46-68B3-CE55-CFC70BE202A1}"/>
              </a:ext>
            </a:extLst>
          </p:cNvPr>
          <p:cNvSpPr txBox="1"/>
          <p:nvPr/>
        </p:nvSpPr>
        <p:spPr>
          <a:xfrm>
            <a:off x="1503680" y="720282"/>
            <a:ext cx="990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The model demonstrated a strong predictive performance, suitable for short-term operational planning</a:t>
            </a:r>
          </a:p>
          <a:p>
            <a:pPr algn="ctr"/>
            <a:endParaRPr lang="en-IN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D4EA741-2D88-73F5-FBEC-BF8CF1C5E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83016"/>
              </p:ext>
            </p:extLst>
          </p:nvPr>
        </p:nvGraphicFramePr>
        <p:xfrm>
          <a:off x="2353711" y="1624247"/>
          <a:ext cx="7294880" cy="12192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749">
                  <a:extLst>
                    <a:ext uri="{9D8B030D-6E8A-4147-A177-3AD203B41FA5}">
                      <a16:colId xmlns:a16="http://schemas.microsoft.com/office/drawing/2014/main" val="890747754"/>
                    </a:ext>
                  </a:extLst>
                </a:gridCol>
                <a:gridCol w="1302684">
                  <a:extLst>
                    <a:ext uri="{9D8B030D-6E8A-4147-A177-3AD203B41FA5}">
                      <a16:colId xmlns:a16="http://schemas.microsoft.com/office/drawing/2014/main" val="1815138108"/>
                    </a:ext>
                  </a:extLst>
                </a:gridCol>
                <a:gridCol w="576839">
                  <a:extLst>
                    <a:ext uri="{9D8B030D-6E8A-4147-A177-3AD203B41FA5}">
                      <a16:colId xmlns:a16="http://schemas.microsoft.com/office/drawing/2014/main" val="377498727"/>
                    </a:ext>
                  </a:extLst>
                </a:gridCol>
                <a:gridCol w="966268">
                  <a:extLst>
                    <a:ext uri="{9D8B030D-6E8A-4147-A177-3AD203B41FA5}">
                      <a16:colId xmlns:a16="http://schemas.microsoft.com/office/drawing/2014/main" val="2165176886"/>
                    </a:ext>
                  </a:extLst>
                </a:gridCol>
                <a:gridCol w="858904">
                  <a:extLst>
                    <a:ext uri="{9D8B030D-6E8A-4147-A177-3AD203B41FA5}">
                      <a16:colId xmlns:a16="http://schemas.microsoft.com/office/drawing/2014/main" val="465164096"/>
                    </a:ext>
                  </a:extLst>
                </a:gridCol>
                <a:gridCol w="1682023">
                  <a:extLst>
                    <a:ext uri="{9D8B030D-6E8A-4147-A177-3AD203B41FA5}">
                      <a16:colId xmlns:a16="http://schemas.microsoft.com/office/drawing/2014/main" val="1825964553"/>
                    </a:ext>
                  </a:extLst>
                </a:gridCol>
                <a:gridCol w="1680413">
                  <a:extLst>
                    <a:ext uri="{9D8B030D-6E8A-4147-A177-3AD203B41FA5}">
                      <a16:colId xmlns:a16="http://schemas.microsoft.com/office/drawing/2014/main" val="3285206146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Stop Name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MAE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RMSE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sz="1600">
                          <a:effectLst/>
                        </a:rPr>
                        <a:t>R²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070">
                        <a:buNone/>
                      </a:pPr>
                      <a:r>
                        <a:rPr lang="en-US" sz="1600">
                          <a:effectLst/>
                        </a:rPr>
                        <a:t>Accuracy within (%)</a:t>
                      </a:r>
                      <a:r>
                        <a:rPr lang="en-US" sz="1600" u="sng">
                          <a:effectLst/>
                        </a:rPr>
                        <a:t>+</a:t>
                      </a:r>
                      <a:r>
                        <a:rPr lang="en-US" sz="1600">
                          <a:effectLst/>
                        </a:rPr>
                        <a:t>5 Passenger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Normalized Accuracy (%)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039919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Stop 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4.12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5.45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0.79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74.21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92.37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905829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Stop 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4.92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6.58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0.82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78.10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93.44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249505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Stop 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3.83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4.86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0.80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78.35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91.30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829841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C08EBAD-ABDD-499E-890E-1FD36001B830}"/>
              </a:ext>
            </a:extLst>
          </p:cNvPr>
          <p:cNvSpPr txBox="1"/>
          <p:nvPr/>
        </p:nvSpPr>
        <p:spPr>
          <a:xfrm>
            <a:off x="5176568" y="198781"/>
            <a:ext cx="215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62D197-AF2D-D233-B9DD-392A1FAE1CA3}"/>
              </a:ext>
            </a:extLst>
          </p:cNvPr>
          <p:cNvSpPr txBox="1"/>
          <p:nvPr/>
        </p:nvSpPr>
        <p:spPr>
          <a:xfrm>
            <a:off x="2017279" y="1258679"/>
            <a:ext cx="796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spcAft>
                <a:spcPts val="1000"/>
              </a:spcAft>
              <a:buNone/>
            </a:pPr>
            <a:r>
              <a:rPr lang="en-IN" b="1" i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Evaluation metrics result on the testing set for each stop</a:t>
            </a:r>
            <a:endParaRPr lang="en-IN" b="1" i="1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B80625-BDAA-92E4-BED9-254C098808B4}"/>
              </a:ext>
            </a:extLst>
          </p:cNvPr>
          <p:cNvSpPr txBox="1"/>
          <p:nvPr/>
        </p:nvSpPr>
        <p:spPr>
          <a:xfrm>
            <a:off x="3522801" y="3205252"/>
            <a:ext cx="4606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spcAft>
                <a:spcPts val="1000"/>
              </a:spcAft>
              <a:buNone/>
            </a:pPr>
            <a:r>
              <a:rPr lang="en-IN" b="1" i="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Overall performance across the stop</a:t>
            </a:r>
            <a:endParaRPr lang="en-IN" b="1" i="1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C0E8079B-1FFC-7EEB-4C33-ECE74F72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751" y="3646826"/>
            <a:ext cx="470679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Average MAE: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4.29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Average RMSE: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5.63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Average R²: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0.80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Average Accuracy: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76.8%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Normalized Accuracy: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92.37%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BEED38DF-C74C-C40A-8609-954C28A26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876" y="5149636"/>
            <a:ext cx="58065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It can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proactively regulate service supply based on demand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. Supports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fleet optimization, overcrowding control.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E921D8-1945-6AC3-36A7-A3A68F54652A}"/>
              </a:ext>
            </a:extLst>
          </p:cNvPr>
          <p:cNvSpPr txBox="1"/>
          <p:nvPr/>
        </p:nvSpPr>
        <p:spPr>
          <a:xfrm>
            <a:off x="11632384" y="6309764"/>
            <a:ext cx="420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2015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1898</Words>
  <Application>Microsoft Office PowerPoint</Application>
  <PresentationFormat>Widescreen</PresentationFormat>
  <Paragraphs>257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Times New Roman</vt:lpstr>
      <vt:lpstr>Office Theme</vt:lpstr>
      <vt:lpstr>18th Urban Mobility India Conference cum Exhibition 2025    Automation Protocol for Urban Transit Operation Using Machine Learning: A Short-Term Demand Forecasting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Sneha Sahni</dc:creator>
  <cp:lastModifiedBy>Sneha Sahni</cp:lastModifiedBy>
  <cp:revision>63</cp:revision>
  <dcterms:created xsi:type="dcterms:W3CDTF">2025-11-01T10:49:42Z</dcterms:created>
  <dcterms:modified xsi:type="dcterms:W3CDTF">2025-11-02T17:22:48Z</dcterms:modified>
</cp:coreProperties>
</file>