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media/image3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304" r:id="rId3"/>
    <p:sldId id="274" r:id="rId4"/>
    <p:sldId id="315" r:id="rId5"/>
    <p:sldId id="307" r:id="rId6"/>
    <p:sldId id="318" r:id="rId7"/>
    <p:sldId id="309" r:id="rId8"/>
    <p:sldId id="311" r:id="rId9"/>
    <p:sldId id="317" r:id="rId10"/>
    <p:sldId id="310" r:id="rId11"/>
    <p:sldId id="314" r:id="rId12"/>
    <p:sldId id="319" r:id="rId13"/>
    <p:sldId id="316" r:id="rId14"/>
    <p:sldId id="313" r:id="rId15"/>
    <p:sldId id="312" r:id="rId16"/>
    <p:sldId id="321" r:id="rId17"/>
    <p:sldId id="320" r:id="rId18"/>
    <p:sldId id="296" r:id="rId19"/>
    <p:sldId id="322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26"/>
    <a:srgbClr val="FFC000"/>
    <a:srgbClr val="B9E0FF"/>
    <a:srgbClr val="B9E3DA"/>
    <a:srgbClr val="FFFFFF"/>
    <a:srgbClr val="0F8083"/>
    <a:srgbClr val="0D7375"/>
    <a:srgbClr val="14B0B4"/>
    <a:srgbClr val="0F888B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75" d="100"/>
          <a:sy n="75" d="100"/>
        </p:scale>
        <p:origin x="341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BD78D7-69EF-4083-8C1B-D54794A919F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9145DC-B0C0-4F1D-A72B-31C74631748B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IN" sz="1600" b="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Traffic and Road Safety</a:t>
          </a:r>
          <a:endParaRPr lang="en-US" sz="1600" b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D128E2-0646-482E-ACFC-CF45921BBE71}" type="parTrans" cxnId="{FF7A8453-91F9-40D3-9CEA-21EBC2C6E836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US" sz="1400">
            <a:latin typeface="Arial Nova" panose="020B0504020202020204"/>
          </a:endParaRPr>
        </a:p>
      </dgm:t>
    </dgm:pt>
    <dgm:pt modelId="{B0913A8A-E4A7-4BBD-AD95-E83FA11A137F}" type="sibTrans" cxnId="{FF7A8453-91F9-40D3-9CEA-21EBC2C6E836}">
      <dgm:prSet/>
      <dgm:spPr/>
      <dgm:t>
        <a:bodyPr/>
        <a:lstStyle/>
        <a:p>
          <a:endParaRPr lang="en-US" sz="1400">
            <a:latin typeface="Arial Nova" panose="020B0504020202020204"/>
          </a:endParaRPr>
        </a:p>
      </dgm:t>
    </dgm:pt>
    <dgm:pt modelId="{6A0CB750-1887-4162-885E-C1FD31686C50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Infrastructure</a:t>
          </a:r>
        </a:p>
      </dgm:t>
    </dgm:pt>
    <dgm:pt modelId="{2D84E78D-AB0A-4CAA-93FC-DB8C777B63F8}" type="sibTrans" cxnId="{B48D1480-747D-4956-BB43-4D25508C309D}">
      <dgm:prSet/>
      <dgm:spPr/>
      <dgm:t>
        <a:bodyPr/>
        <a:lstStyle/>
        <a:p>
          <a:endParaRPr lang="en-US" sz="1400">
            <a:latin typeface="Arial Nova" panose="020B0504020202020204"/>
          </a:endParaRPr>
        </a:p>
      </dgm:t>
    </dgm:pt>
    <dgm:pt modelId="{FB836203-24BE-41DC-A934-09454F4D4855}" type="parTrans" cxnId="{B48D1480-747D-4956-BB43-4D25508C309D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US" sz="1400">
            <a:latin typeface="Arial Nova" panose="020B0504020202020204"/>
          </a:endParaRPr>
        </a:p>
      </dgm:t>
    </dgm:pt>
    <dgm:pt modelId="{414EAE39-A236-4747-BF60-E20AD0B18395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IN" sz="1600" b="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Environmental factors</a:t>
          </a:r>
        </a:p>
      </dgm:t>
    </dgm:pt>
    <dgm:pt modelId="{9D0924F4-BD93-47E6-950B-B4231AF9C412}" type="parTrans" cxnId="{7A8E9795-AB25-4600-88E6-9E115F472212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US" sz="1600"/>
        </a:p>
      </dgm:t>
    </dgm:pt>
    <dgm:pt modelId="{0EE1AF67-21C9-481A-9F34-B9A742862BFA}" type="sibTrans" cxnId="{7A8E9795-AB25-4600-88E6-9E115F472212}">
      <dgm:prSet/>
      <dgm:spPr/>
      <dgm:t>
        <a:bodyPr/>
        <a:lstStyle/>
        <a:p>
          <a:endParaRPr lang="en-US" sz="1600"/>
        </a:p>
      </dgm:t>
    </dgm:pt>
    <dgm:pt modelId="{29ECAC3B-C473-40C9-887C-AC0CDCBE9A8D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IN" sz="1600" b="0" i="0" u="none" strike="noStrike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Child specific factors</a:t>
          </a:r>
        </a:p>
      </dgm:t>
    </dgm:pt>
    <dgm:pt modelId="{70F6B6C7-D77F-4B71-8E91-3EEEA251313E}" type="parTrans" cxnId="{DF0CF4E1-E93D-4A5F-8A4A-09AA4D0CCE46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US" sz="1600"/>
        </a:p>
      </dgm:t>
    </dgm:pt>
    <dgm:pt modelId="{ABA4F539-5D4F-475B-B8D0-0C865F7D84F7}" type="sibTrans" cxnId="{DF0CF4E1-E93D-4A5F-8A4A-09AA4D0CCE46}">
      <dgm:prSet/>
      <dgm:spPr/>
      <dgm:t>
        <a:bodyPr/>
        <a:lstStyle/>
        <a:p>
          <a:endParaRPr lang="en-US" sz="1600"/>
        </a:p>
      </dgm:t>
    </dgm:pt>
    <dgm:pt modelId="{BFFF7795-22E5-465C-8B56-B41E4D658F8F}" type="pres">
      <dgm:prSet presAssocID="{6FBD78D7-69EF-4083-8C1B-D54794A919F4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B62FA82B-5C7E-41C7-BC61-FD977C6DED45}" type="pres">
      <dgm:prSet presAssocID="{6FBD78D7-69EF-4083-8C1B-D54794A919F4}" presName="cycle" presStyleCnt="0"/>
      <dgm:spPr/>
    </dgm:pt>
    <dgm:pt modelId="{0742DB36-A7E3-4F34-97B6-C6B40E2260EB}" type="pres">
      <dgm:prSet presAssocID="{6FBD78D7-69EF-4083-8C1B-D54794A919F4}" presName="centerShape" presStyleCnt="0"/>
      <dgm:spPr/>
    </dgm:pt>
    <dgm:pt modelId="{215FAC56-00DE-487B-9667-A98C51EB7881}" type="pres">
      <dgm:prSet presAssocID="{6FBD78D7-69EF-4083-8C1B-D54794A919F4}" presName="connSite" presStyleLbl="node1" presStyleIdx="0" presStyleCnt="5"/>
      <dgm:spPr/>
    </dgm:pt>
    <dgm:pt modelId="{49F0A668-3E59-4EAF-B790-E090B8099D28}" type="pres">
      <dgm:prSet presAssocID="{6FBD78D7-69EF-4083-8C1B-D54794A919F4}" presName="visible" presStyleLbl="node1" presStyleIdx="0" presStyleCnt="5" custScaleX="120111" custLinFactNeighborX="-22262" custLinFactNeighborY="60"/>
      <dgm:spPr>
        <a:solidFill>
          <a:schemeClr val="bg2">
            <a:lumMod val="90000"/>
          </a:schemeClr>
        </a:solidFill>
      </dgm:spPr>
    </dgm:pt>
    <dgm:pt modelId="{D3B2C45C-1CE2-42BA-B5D0-1AAC792D66A9}" type="pres">
      <dgm:prSet presAssocID="{FB836203-24BE-41DC-A934-09454F4D4855}" presName="Name25" presStyleLbl="parChTrans1D1" presStyleIdx="0" presStyleCnt="4"/>
      <dgm:spPr/>
    </dgm:pt>
    <dgm:pt modelId="{A5BF21BF-9243-4353-92CA-4D4064453C85}" type="pres">
      <dgm:prSet presAssocID="{6A0CB750-1887-4162-885E-C1FD31686C50}" presName="node" presStyleCnt="0"/>
      <dgm:spPr/>
    </dgm:pt>
    <dgm:pt modelId="{A225CE15-23CB-4ABA-8451-6DDFB02BC58C}" type="pres">
      <dgm:prSet presAssocID="{6A0CB750-1887-4162-885E-C1FD31686C50}" presName="parentNode" presStyleLbl="node1" presStyleIdx="1" presStyleCnt="5" custScaleX="173533">
        <dgm:presLayoutVars>
          <dgm:chMax val="1"/>
          <dgm:bulletEnabled val="1"/>
        </dgm:presLayoutVars>
      </dgm:prSet>
      <dgm:spPr/>
    </dgm:pt>
    <dgm:pt modelId="{07D70683-16F2-4188-BA20-3157F150FA8B}" type="pres">
      <dgm:prSet presAssocID="{6A0CB750-1887-4162-885E-C1FD31686C50}" presName="childNode" presStyleLbl="revTx" presStyleIdx="0" presStyleCnt="0">
        <dgm:presLayoutVars>
          <dgm:bulletEnabled val="1"/>
        </dgm:presLayoutVars>
      </dgm:prSet>
      <dgm:spPr/>
    </dgm:pt>
    <dgm:pt modelId="{27D3E412-F32B-4403-9865-66A52EDA19D2}" type="pres">
      <dgm:prSet presAssocID="{DED128E2-0646-482E-ACFC-CF45921BBE71}" presName="Name25" presStyleLbl="parChTrans1D1" presStyleIdx="1" presStyleCnt="4"/>
      <dgm:spPr/>
    </dgm:pt>
    <dgm:pt modelId="{EDFD0F57-AFD1-4BE7-BF25-C90DC8CABEFE}" type="pres">
      <dgm:prSet presAssocID="{DA9145DC-B0C0-4F1D-A72B-31C74631748B}" presName="node" presStyleCnt="0"/>
      <dgm:spPr/>
    </dgm:pt>
    <dgm:pt modelId="{BB33E12C-6585-421A-890E-52AAE911E9F2}" type="pres">
      <dgm:prSet presAssocID="{DA9145DC-B0C0-4F1D-A72B-31C74631748B}" presName="parentNode" presStyleLbl="node1" presStyleIdx="2" presStyleCnt="5" custScaleX="173533">
        <dgm:presLayoutVars>
          <dgm:chMax val="1"/>
          <dgm:bulletEnabled val="1"/>
        </dgm:presLayoutVars>
      </dgm:prSet>
      <dgm:spPr/>
    </dgm:pt>
    <dgm:pt modelId="{D44E0A4B-4C4F-4C63-8FAF-EC8B0C30FA5D}" type="pres">
      <dgm:prSet presAssocID="{DA9145DC-B0C0-4F1D-A72B-31C74631748B}" presName="childNode" presStyleLbl="revTx" presStyleIdx="0" presStyleCnt="0">
        <dgm:presLayoutVars>
          <dgm:bulletEnabled val="1"/>
        </dgm:presLayoutVars>
      </dgm:prSet>
      <dgm:spPr/>
    </dgm:pt>
    <dgm:pt modelId="{AD2F0527-32E2-42FF-B680-6CFBAB1D0D6D}" type="pres">
      <dgm:prSet presAssocID="{9D0924F4-BD93-47E6-950B-B4231AF9C412}" presName="Name25" presStyleLbl="parChTrans1D1" presStyleIdx="2" presStyleCnt="4"/>
      <dgm:spPr/>
    </dgm:pt>
    <dgm:pt modelId="{3C84C868-8CC7-4BC8-8F17-5D47603EC192}" type="pres">
      <dgm:prSet presAssocID="{414EAE39-A236-4747-BF60-E20AD0B18395}" presName="node" presStyleCnt="0"/>
      <dgm:spPr/>
    </dgm:pt>
    <dgm:pt modelId="{DBC00512-CD7B-4703-A4CC-ABDAFA297BFA}" type="pres">
      <dgm:prSet presAssocID="{414EAE39-A236-4747-BF60-E20AD0B18395}" presName="parentNode" presStyleLbl="node1" presStyleIdx="3" presStyleCnt="5" custScaleX="173533">
        <dgm:presLayoutVars>
          <dgm:chMax val="1"/>
          <dgm:bulletEnabled val="1"/>
        </dgm:presLayoutVars>
      </dgm:prSet>
      <dgm:spPr/>
    </dgm:pt>
    <dgm:pt modelId="{43F771BD-014C-45B4-AC54-51F2A24B415D}" type="pres">
      <dgm:prSet presAssocID="{414EAE39-A236-4747-BF60-E20AD0B18395}" presName="childNode" presStyleLbl="revTx" presStyleIdx="0" presStyleCnt="0">
        <dgm:presLayoutVars>
          <dgm:bulletEnabled val="1"/>
        </dgm:presLayoutVars>
      </dgm:prSet>
      <dgm:spPr/>
    </dgm:pt>
    <dgm:pt modelId="{7C593A8E-E9BD-445D-B33E-06E73E698758}" type="pres">
      <dgm:prSet presAssocID="{70F6B6C7-D77F-4B71-8E91-3EEEA251313E}" presName="Name25" presStyleLbl="parChTrans1D1" presStyleIdx="3" presStyleCnt="4"/>
      <dgm:spPr/>
    </dgm:pt>
    <dgm:pt modelId="{DA81FA8E-B4FF-470B-818E-568C2AB8DDAD}" type="pres">
      <dgm:prSet presAssocID="{29ECAC3B-C473-40C9-887C-AC0CDCBE9A8D}" presName="node" presStyleCnt="0"/>
      <dgm:spPr/>
    </dgm:pt>
    <dgm:pt modelId="{DBA004C8-C2EE-4ABC-A7B8-70FC0A9BCD91}" type="pres">
      <dgm:prSet presAssocID="{29ECAC3B-C473-40C9-887C-AC0CDCBE9A8D}" presName="parentNode" presStyleLbl="node1" presStyleIdx="4" presStyleCnt="5" custScaleX="173533">
        <dgm:presLayoutVars>
          <dgm:chMax val="1"/>
          <dgm:bulletEnabled val="1"/>
        </dgm:presLayoutVars>
      </dgm:prSet>
      <dgm:spPr/>
    </dgm:pt>
    <dgm:pt modelId="{8AB5CFD0-4324-434F-BE83-34916F162405}" type="pres">
      <dgm:prSet presAssocID="{29ECAC3B-C473-40C9-887C-AC0CDCBE9A8D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8F32D102-C8CA-429A-AB71-986516835495}" type="presOf" srcId="{29ECAC3B-C473-40C9-887C-AC0CDCBE9A8D}" destId="{DBA004C8-C2EE-4ABC-A7B8-70FC0A9BCD91}" srcOrd="0" destOrd="0" presId="urn:microsoft.com/office/officeart/2005/8/layout/radial2"/>
    <dgm:cxn modelId="{22807D1B-D86F-43C8-8BAB-8A33EE7479EA}" type="presOf" srcId="{6FBD78D7-69EF-4083-8C1B-D54794A919F4}" destId="{BFFF7795-22E5-465C-8B56-B41E4D658F8F}" srcOrd="0" destOrd="0" presId="urn:microsoft.com/office/officeart/2005/8/layout/radial2"/>
    <dgm:cxn modelId="{F96B534C-4614-481B-879C-E8D861BD39D7}" type="presOf" srcId="{FB836203-24BE-41DC-A934-09454F4D4855}" destId="{D3B2C45C-1CE2-42BA-B5D0-1AAC792D66A9}" srcOrd="0" destOrd="0" presId="urn:microsoft.com/office/officeart/2005/8/layout/radial2"/>
    <dgm:cxn modelId="{FF7A8453-91F9-40D3-9CEA-21EBC2C6E836}" srcId="{6FBD78D7-69EF-4083-8C1B-D54794A919F4}" destId="{DA9145DC-B0C0-4F1D-A72B-31C74631748B}" srcOrd="1" destOrd="0" parTransId="{DED128E2-0646-482E-ACFC-CF45921BBE71}" sibTransId="{B0913A8A-E4A7-4BBD-AD95-E83FA11A137F}"/>
    <dgm:cxn modelId="{577BAA7A-EB1A-4622-BC23-4C3B2BC482D3}" type="presOf" srcId="{6A0CB750-1887-4162-885E-C1FD31686C50}" destId="{A225CE15-23CB-4ABA-8451-6DDFB02BC58C}" srcOrd="0" destOrd="0" presId="urn:microsoft.com/office/officeart/2005/8/layout/radial2"/>
    <dgm:cxn modelId="{B48D1480-747D-4956-BB43-4D25508C309D}" srcId="{6FBD78D7-69EF-4083-8C1B-D54794A919F4}" destId="{6A0CB750-1887-4162-885E-C1FD31686C50}" srcOrd="0" destOrd="0" parTransId="{FB836203-24BE-41DC-A934-09454F4D4855}" sibTransId="{2D84E78D-AB0A-4CAA-93FC-DB8C777B63F8}"/>
    <dgm:cxn modelId="{1023A884-80D2-4884-8127-3270510C3547}" type="presOf" srcId="{DED128E2-0646-482E-ACFC-CF45921BBE71}" destId="{27D3E412-F32B-4403-9865-66A52EDA19D2}" srcOrd="0" destOrd="0" presId="urn:microsoft.com/office/officeart/2005/8/layout/radial2"/>
    <dgm:cxn modelId="{58ABE48A-FDC3-446C-8F1D-E1170626C93B}" type="presOf" srcId="{DA9145DC-B0C0-4F1D-A72B-31C74631748B}" destId="{BB33E12C-6585-421A-890E-52AAE911E9F2}" srcOrd="0" destOrd="0" presId="urn:microsoft.com/office/officeart/2005/8/layout/radial2"/>
    <dgm:cxn modelId="{7A8E9795-AB25-4600-88E6-9E115F472212}" srcId="{6FBD78D7-69EF-4083-8C1B-D54794A919F4}" destId="{414EAE39-A236-4747-BF60-E20AD0B18395}" srcOrd="2" destOrd="0" parTransId="{9D0924F4-BD93-47E6-950B-B4231AF9C412}" sibTransId="{0EE1AF67-21C9-481A-9F34-B9A742862BFA}"/>
    <dgm:cxn modelId="{B5FE95A0-DB88-4A70-8968-45647864FDDE}" type="presOf" srcId="{9D0924F4-BD93-47E6-950B-B4231AF9C412}" destId="{AD2F0527-32E2-42FF-B680-6CFBAB1D0D6D}" srcOrd="0" destOrd="0" presId="urn:microsoft.com/office/officeart/2005/8/layout/radial2"/>
    <dgm:cxn modelId="{D921D0A1-5BEF-4635-9612-A17993B6DDD1}" type="presOf" srcId="{414EAE39-A236-4747-BF60-E20AD0B18395}" destId="{DBC00512-CD7B-4703-A4CC-ABDAFA297BFA}" srcOrd="0" destOrd="0" presId="urn:microsoft.com/office/officeart/2005/8/layout/radial2"/>
    <dgm:cxn modelId="{86031ABC-080F-49D3-BC1E-8346ACD2557C}" type="presOf" srcId="{70F6B6C7-D77F-4B71-8E91-3EEEA251313E}" destId="{7C593A8E-E9BD-445D-B33E-06E73E698758}" srcOrd="0" destOrd="0" presId="urn:microsoft.com/office/officeart/2005/8/layout/radial2"/>
    <dgm:cxn modelId="{DF0CF4E1-E93D-4A5F-8A4A-09AA4D0CCE46}" srcId="{6FBD78D7-69EF-4083-8C1B-D54794A919F4}" destId="{29ECAC3B-C473-40C9-887C-AC0CDCBE9A8D}" srcOrd="3" destOrd="0" parTransId="{70F6B6C7-D77F-4B71-8E91-3EEEA251313E}" sibTransId="{ABA4F539-5D4F-475B-B8D0-0C865F7D84F7}"/>
    <dgm:cxn modelId="{97D00499-1C28-43C2-B61D-E9130C8F6350}" type="presParOf" srcId="{BFFF7795-22E5-465C-8B56-B41E4D658F8F}" destId="{B62FA82B-5C7E-41C7-BC61-FD977C6DED45}" srcOrd="0" destOrd="0" presId="urn:microsoft.com/office/officeart/2005/8/layout/radial2"/>
    <dgm:cxn modelId="{8FCF2191-1CB2-4543-97C0-3625A3DB1B88}" type="presParOf" srcId="{B62FA82B-5C7E-41C7-BC61-FD977C6DED45}" destId="{0742DB36-A7E3-4F34-97B6-C6B40E2260EB}" srcOrd="0" destOrd="0" presId="urn:microsoft.com/office/officeart/2005/8/layout/radial2"/>
    <dgm:cxn modelId="{A2B1C360-7D1E-4D9A-8B60-199D9393A437}" type="presParOf" srcId="{0742DB36-A7E3-4F34-97B6-C6B40E2260EB}" destId="{215FAC56-00DE-487B-9667-A98C51EB7881}" srcOrd="0" destOrd="0" presId="urn:microsoft.com/office/officeart/2005/8/layout/radial2"/>
    <dgm:cxn modelId="{A06B20F8-3FEC-4C83-AA6C-D3666F867BFD}" type="presParOf" srcId="{0742DB36-A7E3-4F34-97B6-C6B40E2260EB}" destId="{49F0A668-3E59-4EAF-B790-E090B8099D28}" srcOrd="1" destOrd="0" presId="urn:microsoft.com/office/officeart/2005/8/layout/radial2"/>
    <dgm:cxn modelId="{FD8D53D2-F87E-4261-868A-4EB348E00FCA}" type="presParOf" srcId="{B62FA82B-5C7E-41C7-BC61-FD977C6DED45}" destId="{D3B2C45C-1CE2-42BA-B5D0-1AAC792D66A9}" srcOrd="1" destOrd="0" presId="urn:microsoft.com/office/officeart/2005/8/layout/radial2"/>
    <dgm:cxn modelId="{3149ACAA-0C32-491F-98C7-E75373CE2254}" type="presParOf" srcId="{B62FA82B-5C7E-41C7-BC61-FD977C6DED45}" destId="{A5BF21BF-9243-4353-92CA-4D4064453C85}" srcOrd="2" destOrd="0" presId="urn:microsoft.com/office/officeart/2005/8/layout/radial2"/>
    <dgm:cxn modelId="{3DDF5676-06E4-4F9F-B088-512422C248C8}" type="presParOf" srcId="{A5BF21BF-9243-4353-92CA-4D4064453C85}" destId="{A225CE15-23CB-4ABA-8451-6DDFB02BC58C}" srcOrd="0" destOrd="0" presId="urn:microsoft.com/office/officeart/2005/8/layout/radial2"/>
    <dgm:cxn modelId="{66CA1739-E6E1-4A7F-B46C-99B96C42C571}" type="presParOf" srcId="{A5BF21BF-9243-4353-92CA-4D4064453C85}" destId="{07D70683-16F2-4188-BA20-3157F150FA8B}" srcOrd="1" destOrd="0" presId="urn:microsoft.com/office/officeart/2005/8/layout/radial2"/>
    <dgm:cxn modelId="{E383F6B6-D324-499F-B945-FF3AF8FDB5EB}" type="presParOf" srcId="{B62FA82B-5C7E-41C7-BC61-FD977C6DED45}" destId="{27D3E412-F32B-4403-9865-66A52EDA19D2}" srcOrd="3" destOrd="0" presId="urn:microsoft.com/office/officeart/2005/8/layout/radial2"/>
    <dgm:cxn modelId="{031C7A4D-DA77-447B-A691-76B22323272F}" type="presParOf" srcId="{B62FA82B-5C7E-41C7-BC61-FD977C6DED45}" destId="{EDFD0F57-AFD1-4BE7-BF25-C90DC8CABEFE}" srcOrd="4" destOrd="0" presId="urn:microsoft.com/office/officeart/2005/8/layout/radial2"/>
    <dgm:cxn modelId="{CD1BCC4F-CDC4-4DFD-B423-786B3BDDB6B7}" type="presParOf" srcId="{EDFD0F57-AFD1-4BE7-BF25-C90DC8CABEFE}" destId="{BB33E12C-6585-421A-890E-52AAE911E9F2}" srcOrd="0" destOrd="0" presId="urn:microsoft.com/office/officeart/2005/8/layout/radial2"/>
    <dgm:cxn modelId="{BA0C569B-A3F9-4E3E-B73E-8900D8F8E258}" type="presParOf" srcId="{EDFD0F57-AFD1-4BE7-BF25-C90DC8CABEFE}" destId="{D44E0A4B-4C4F-4C63-8FAF-EC8B0C30FA5D}" srcOrd="1" destOrd="0" presId="urn:microsoft.com/office/officeart/2005/8/layout/radial2"/>
    <dgm:cxn modelId="{CE9E1422-1467-4923-AE2B-58B49482A03B}" type="presParOf" srcId="{B62FA82B-5C7E-41C7-BC61-FD977C6DED45}" destId="{AD2F0527-32E2-42FF-B680-6CFBAB1D0D6D}" srcOrd="5" destOrd="0" presId="urn:microsoft.com/office/officeart/2005/8/layout/radial2"/>
    <dgm:cxn modelId="{E9109752-E011-40F4-81F0-A429C69246AB}" type="presParOf" srcId="{B62FA82B-5C7E-41C7-BC61-FD977C6DED45}" destId="{3C84C868-8CC7-4BC8-8F17-5D47603EC192}" srcOrd="6" destOrd="0" presId="urn:microsoft.com/office/officeart/2005/8/layout/radial2"/>
    <dgm:cxn modelId="{19C327AF-6B79-452E-B12C-5B8635EAB16A}" type="presParOf" srcId="{3C84C868-8CC7-4BC8-8F17-5D47603EC192}" destId="{DBC00512-CD7B-4703-A4CC-ABDAFA297BFA}" srcOrd="0" destOrd="0" presId="urn:microsoft.com/office/officeart/2005/8/layout/radial2"/>
    <dgm:cxn modelId="{8AEA7CA6-005E-4948-847A-0305528E8130}" type="presParOf" srcId="{3C84C868-8CC7-4BC8-8F17-5D47603EC192}" destId="{43F771BD-014C-45B4-AC54-51F2A24B415D}" srcOrd="1" destOrd="0" presId="urn:microsoft.com/office/officeart/2005/8/layout/radial2"/>
    <dgm:cxn modelId="{42EED8BD-BB92-4870-8EE4-3022B6C1C166}" type="presParOf" srcId="{B62FA82B-5C7E-41C7-BC61-FD977C6DED45}" destId="{7C593A8E-E9BD-445D-B33E-06E73E698758}" srcOrd="7" destOrd="0" presId="urn:microsoft.com/office/officeart/2005/8/layout/radial2"/>
    <dgm:cxn modelId="{AB2A877D-B72F-43EB-A39B-93E986963FB6}" type="presParOf" srcId="{B62FA82B-5C7E-41C7-BC61-FD977C6DED45}" destId="{DA81FA8E-B4FF-470B-818E-568C2AB8DDAD}" srcOrd="8" destOrd="0" presId="urn:microsoft.com/office/officeart/2005/8/layout/radial2"/>
    <dgm:cxn modelId="{64BA01A5-5103-4A8C-9F83-A7D450BDAADC}" type="presParOf" srcId="{DA81FA8E-B4FF-470B-818E-568C2AB8DDAD}" destId="{DBA004C8-C2EE-4ABC-A7B8-70FC0A9BCD91}" srcOrd="0" destOrd="0" presId="urn:microsoft.com/office/officeart/2005/8/layout/radial2"/>
    <dgm:cxn modelId="{7E016E49-1964-4210-9D7D-85A20C49BB98}" type="presParOf" srcId="{DA81FA8E-B4FF-470B-818E-568C2AB8DDAD}" destId="{8AB5CFD0-4324-434F-BE83-34916F16240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93A8E-E9BD-445D-B33E-06E73E698758}">
      <dsp:nvSpPr>
        <dsp:cNvPr id="0" name=""/>
        <dsp:cNvSpPr/>
      </dsp:nvSpPr>
      <dsp:spPr>
        <a:xfrm rot="3824904">
          <a:off x="1978863" y="3333368"/>
          <a:ext cx="814969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814969" y="22104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F0527-32E2-42FF-B680-6CFBAB1D0D6D}">
      <dsp:nvSpPr>
        <dsp:cNvPr id="0" name=""/>
        <dsp:cNvSpPr/>
      </dsp:nvSpPr>
      <dsp:spPr>
        <a:xfrm rot="1384453">
          <a:off x="2506237" y="2667760"/>
          <a:ext cx="263866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263866" y="22104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D3E412-F32B-4403-9865-66A52EDA19D2}">
      <dsp:nvSpPr>
        <dsp:cNvPr id="0" name=""/>
        <dsp:cNvSpPr/>
      </dsp:nvSpPr>
      <dsp:spPr>
        <a:xfrm rot="20215547">
          <a:off x="2506237" y="2042064"/>
          <a:ext cx="263866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263866" y="22104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2C45C-1CE2-42BA-B5D0-1AAC792D66A9}">
      <dsp:nvSpPr>
        <dsp:cNvPr id="0" name=""/>
        <dsp:cNvSpPr/>
      </dsp:nvSpPr>
      <dsp:spPr>
        <a:xfrm rot="17775096">
          <a:off x="1978863" y="1376456"/>
          <a:ext cx="814969" cy="44208"/>
        </a:xfrm>
        <a:custGeom>
          <a:avLst/>
          <a:gdLst/>
          <a:ahLst/>
          <a:cxnLst/>
          <a:rect l="0" t="0" r="0" b="0"/>
          <a:pathLst>
            <a:path>
              <a:moveTo>
                <a:pt x="0" y="22104"/>
              </a:moveTo>
              <a:lnTo>
                <a:pt x="814969" y="22104"/>
              </a:lnTo>
            </a:path>
          </a:pathLst>
        </a:custGeom>
        <a:noFill/>
        <a:ln w="19050" cap="flat" cmpd="sng" algn="ctr">
          <a:solidFill>
            <a:scrgbClr r="0" g="0" b="0"/>
          </a:solidFill>
          <a:prstDash val="solid"/>
          <a:miter lim="800000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F0A668-3E59-4EAF-B790-E090B8099D28}">
      <dsp:nvSpPr>
        <dsp:cNvPr id="0" name=""/>
        <dsp:cNvSpPr/>
      </dsp:nvSpPr>
      <dsp:spPr>
        <a:xfrm>
          <a:off x="462064" y="1502355"/>
          <a:ext cx="2103653" cy="1751424"/>
        </a:xfrm>
        <a:prstGeom prst="ellipse">
          <a:avLst/>
        </a:prstGeom>
        <a:solidFill>
          <a:schemeClr val="bg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25CE15-23CB-4ABA-8451-6DDFB02BC58C}">
      <dsp:nvSpPr>
        <dsp:cNvPr id="0" name=""/>
        <dsp:cNvSpPr/>
      </dsp:nvSpPr>
      <dsp:spPr>
        <a:xfrm>
          <a:off x="1904054" y="2264"/>
          <a:ext cx="1823580" cy="1050854"/>
        </a:xfrm>
        <a:prstGeom prst="ellipse">
          <a:avLst/>
        </a:prstGeom>
        <a:solidFill>
          <a:schemeClr val="bg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Infrastructure</a:t>
          </a:r>
        </a:p>
      </dsp:txBody>
      <dsp:txXfrm>
        <a:off x="2171111" y="156158"/>
        <a:ext cx="1289466" cy="743066"/>
      </dsp:txXfrm>
    </dsp:sp>
    <dsp:sp modelId="{BB33E12C-6585-421A-890E-52AAE911E9F2}">
      <dsp:nvSpPr>
        <dsp:cNvPr id="0" name=""/>
        <dsp:cNvSpPr/>
      </dsp:nvSpPr>
      <dsp:spPr>
        <a:xfrm>
          <a:off x="2580954" y="1174689"/>
          <a:ext cx="1823580" cy="1050854"/>
        </a:xfrm>
        <a:prstGeom prst="ellipse">
          <a:avLst/>
        </a:prstGeom>
        <a:solidFill>
          <a:schemeClr val="bg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0" i="0" u="none" strike="noStrike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Traffic and Road Safety</a:t>
          </a:r>
          <a:endParaRPr lang="en-US" sz="1600" b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48011" y="1328583"/>
        <a:ext cx="1289466" cy="743066"/>
      </dsp:txXfrm>
    </dsp:sp>
    <dsp:sp modelId="{DBC00512-CD7B-4703-A4CC-ABDAFA297BFA}">
      <dsp:nvSpPr>
        <dsp:cNvPr id="0" name=""/>
        <dsp:cNvSpPr/>
      </dsp:nvSpPr>
      <dsp:spPr>
        <a:xfrm>
          <a:off x="2580954" y="2528489"/>
          <a:ext cx="1823580" cy="1050854"/>
        </a:xfrm>
        <a:prstGeom prst="ellipse">
          <a:avLst/>
        </a:prstGeom>
        <a:solidFill>
          <a:schemeClr val="bg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0" i="0" u="none" strike="noStrike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Environmental factors</a:t>
          </a:r>
        </a:p>
      </dsp:txBody>
      <dsp:txXfrm>
        <a:off x="2848011" y="2682383"/>
        <a:ext cx="1289466" cy="743066"/>
      </dsp:txXfrm>
    </dsp:sp>
    <dsp:sp modelId="{DBA004C8-C2EE-4ABC-A7B8-70FC0A9BCD91}">
      <dsp:nvSpPr>
        <dsp:cNvPr id="0" name=""/>
        <dsp:cNvSpPr/>
      </dsp:nvSpPr>
      <dsp:spPr>
        <a:xfrm>
          <a:off x="1904054" y="3700914"/>
          <a:ext cx="1823580" cy="1050854"/>
        </a:xfrm>
        <a:prstGeom prst="ellipse">
          <a:avLst/>
        </a:prstGeom>
        <a:solidFill>
          <a:schemeClr val="bg2">
            <a:lumMod val="9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600" b="0" i="0" u="none" strike="noStrike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Child specific factors</a:t>
          </a:r>
        </a:p>
      </dsp:txBody>
      <dsp:txXfrm>
        <a:off x="2171111" y="3854808"/>
        <a:ext cx="1289466" cy="743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BCCD7-E754-4F82-97C0-8277C4955352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AB54BF-6BB4-4B7C-9092-4D871F208DE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0637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AB54BF-6BB4-4B7C-9092-4D871F208DE6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722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CCD0A-9C4F-B8CC-6137-AFCE66B91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08B56-CD17-9901-265F-0C75EF0C3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72EB4-CE3D-74A2-3033-3C22AA41B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07B67-2148-9289-8A1C-F726BFB81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3FC23-EB49-B381-45DB-C9BFE06F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230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0E7BD-A5DB-F18A-FA3C-2093A15D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3781D-B545-BCC7-4144-5E72D1602D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62AE66-4920-4C70-3C55-6545EC23E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DF3E9-3C14-F6F0-5038-F05DFF1DF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55ECB-D66E-0448-F496-9F886C86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391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FEBCB5-4086-D2F3-4C1C-BB0B676DB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0313B3-5164-D327-A4D5-0F70A69C9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BEFA5-35E8-A5C3-2BE0-228B1776C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85ECA-7D20-95AB-6C06-3CD92F1B3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769CB-8A61-0409-E97E-9126295F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9733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220A7DC-7D8B-91C5-0BA3-C0049AFA0D2D}"/>
              </a:ext>
            </a:extLst>
          </p:cNvPr>
          <p:cNvSpPr/>
          <p:nvPr userDrawn="1"/>
        </p:nvSpPr>
        <p:spPr>
          <a:xfrm>
            <a:off x="11571091" y="6171738"/>
            <a:ext cx="439933" cy="546100"/>
          </a:xfrm>
          <a:prstGeom prst="rect">
            <a:avLst/>
          </a:prstGeom>
          <a:solidFill>
            <a:srgbClr val="0F808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A087DDF7-1FB1-D80A-1E0C-E15D6E021590}"/>
              </a:ext>
            </a:extLst>
          </p:cNvPr>
          <p:cNvSpPr/>
          <p:nvPr userDrawn="1"/>
        </p:nvSpPr>
        <p:spPr>
          <a:xfrm>
            <a:off x="190499" y="123277"/>
            <a:ext cx="6877566" cy="574933"/>
          </a:xfrm>
          <a:custGeom>
            <a:avLst/>
            <a:gdLst>
              <a:gd name="connsiteX0" fmla="*/ 0 w 4891506"/>
              <a:gd name="connsiteY0" fmla="*/ 0 h 574933"/>
              <a:gd name="connsiteX1" fmla="*/ 48915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4724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1506" h="574933">
                <a:moveTo>
                  <a:pt x="0" y="0"/>
                </a:moveTo>
                <a:lnTo>
                  <a:pt x="4472406" y="0"/>
                </a:lnTo>
                <a:lnTo>
                  <a:pt x="4891506" y="574933"/>
                </a:lnTo>
                <a:lnTo>
                  <a:pt x="0" y="574933"/>
                </a:lnTo>
                <a:lnTo>
                  <a:pt x="0" y="0"/>
                </a:lnTo>
                <a:close/>
              </a:path>
            </a:pathLst>
          </a:custGeom>
          <a:solidFill>
            <a:srgbClr val="0F808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1BA42FE-B41B-08BD-6CD0-B40AC95A32F3}"/>
              </a:ext>
            </a:extLst>
          </p:cNvPr>
          <p:cNvSpPr/>
          <p:nvPr userDrawn="1"/>
        </p:nvSpPr>
        <p:spPr>
          <a:xfrm flipH="1">
            <a:off x="4917988" y="6157322"/>
            <a:ext cx="4822945" cy="574933"/>
          </a:xfrm>
          <a:custGeom>
            <a:avLst/>
            <a:gdLst>
              <a:gd name="connsiteX0" fmla="*/ 0 w 4891506"/>
              <a:gd name="connsiteY0" fmla="*/ 0 h 574933"/>
              <a:gd name="connsiteX1" fmla="*/ 48915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4724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628581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503642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891506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683989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531249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660" h="574933">
                <a:moveTo>
                  <a:pt x="0" y="0"/>
                </a:moveTo>
                <a:lnTo>
                  <a:pt x="5170660" y="0"/>
                </a:lnTo>
                <a:lnTo>
                  <a:pt x="4531249" y="574933"/>
                </a:lnTo>
                <a:lnTo>
                  <a:pt x="0" y="574933"/>
                </a:lnTo>
                <a:lnTo>
                  <a:pt x="0" y="0"/>
                </a:lnTo>
                <a:close/>
              </a:path>
            </a:pathLst>
          </a:custGeom>
          <a:solidFill>
            <a:srgbClr val="0F808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065453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60B3B1-1E47-26C9-3B14-686B7E616BFA}"/>
              </a:ext>
            </a:extLst>
          </p:cNvPr>
          <p:cNvSpPr/>
          <p:nvPr userDrawn="1"/>
        </p:nvSpPr>
        <p:spPr>
          <a:xfrm>
            <a:off x="11827180" y="106853"/>
            <a:ext cx="183844" cy="574933"/>
          </a:xfrm>
          <a:prstGeom prst="rect">
            <a:avLst/>
          </a:prstGeom>
          <a:solidFill>
            <a:srgbClr val="0F808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523B25-3892-BF84-0176-900015BE0AB7}"/>
              </a:ext>
            </a:extLst>
          </p:cNvPr>
          <p:cNvSpPr txBox="1"/>
          <p:nvPr userDrawn="1"/>
        </p:nvSpPr>
        <p:spPr>
          <a:xfrm>
            <a:off x="919086" y="6195645"/>
            <a:ext cx="49058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0" dirty="0">
                <a:solidFill>
                  <a:srgbClr val="095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Saurabh Choudhary, Manan Monga, </a:t>
            </a:r>
            <a:r>
              <a:rPr lang="en-IN" sz="1200" b="0" dirty="0" err="1">
                <a:solidFill>
                  <a:srgbClr val="095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Shubhajit</a:t>
            </a:r>
            <a:r>
              <a:rPr lang="en-IN" sz="1200" b="0" dirty="0">
                <a:solidFill>
                  <a:srgbClr val="095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Sadhukhan</a:t>
            </a:r>
          </a:p>
          <a:p>
            <a:r>
              <a:rPr lang="en-IN" sz="1400" b="1" dirty="0">
                <a:solidFill>
                  <a:srgbClr val="095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Technology Roorkee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60D2C1C-3CC4-1274-7804-F37E38E3F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047960"/>
            <a:ext cx="703186" cy="7031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996D38-6C4E-9391-DD05-B320E7386981}"/>
              </a:ext>
            </a:extLst>
          </p:cNvPr>
          <p:cNvSpPr txBox="1"/>
          <p:nvPr userDrawn="1"/>
        </p:nvSpPr>
        <p:spPr>
          <a:xfrm>
            <a:off x="6751562" y="132709"/>
            <a:ext cx="50736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Investigating Parents’ Priorities for Improvement of Child Walkability to School: Insights from Roorkee City</a:t>
            </a:r>
            <a:endParaRPr lang="en-US" sz="1400" b="0" i="1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84466E7B-D4BF-05EF-3CA7-B46B5AC01814}"/>
              </a:ext>
            </a:extLst>
          </p:cNvPr>
          <p:cNvSpPr/>
          <p:nvPr userDrawn="1"/>
        </p:nvSpPr>
        <p:spPr>
          <a:xfrm flipH="1">
            <a:off x="6634684" y="123277"/>
            <a:ext cx="781234" cy="574933"/>
          </a:xfrm>
          <a:prstGeom prst="parallelogram">
            <a:avLst>
              <a:gd name="adj" fmla="val 94486"/>
            </a:avLst>
          </a:prstGeom>
          <a:solidFill>
            <a:srgbClr val="0F8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C5980B8E-549C-7B6F-4DEB-A5E38FA395F8}"/>
              </a:ext>
            </a:extLst>
          </p:cNvPr>
          <p:cNvSpPr/>
          <p:nvPr userDrawn="1"/>
        </p:nvSpPr>
        <p:spPr>
          <a:xfrm flipH="1">
            <a:off x="5168170" y="6138429"/>
            <a:ext cx="733246" cy="612718"/>
          </a:xfrm>
          <a:prstGeom prst="parallelogram">
            <a:avLst>
              <a:gd name="adj" fmla="val 94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208C17A-86AD-E93F-C8CD-3EC65839A21D}"/>
              </a:ext>
            </a:extLst>
          </p:cNvPr>
          <p:cNvSpPr txBox="1">
            <a:spLocks/>
          </p:cNvSpPr>
          <p:nvPr userDrawn="1"/>
        </p:nvSpPr>
        <p:spPr>
          <a:xfrm>
            <a:off x="454026" y="106854"/>
            <a:ext cx="2949574" cy="673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88EF7A6E-868D-FC6F-B1F4-46A66A9B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1090" y="6262225"/>
            <a:ext cx="43993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fld id="{B0B95C5B-A4DF-4D5B-AADC-E231D782AD0F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3" name="Picture 2" descr="A logo for a bicycle conference&#10;&#10;AI-generated content may be incorrect.">
            <a:extLst>
              <a:ext uri="{FF2B5EF4-FFF2-40B4-BE49-F238E27FC236}">
                <a16:creationId xmlns:a16="http://schemas.microsoft.com/office/drawing/2014/main" id="{BFA25DCF-F9D6-9464-8E27-DBBD37072B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61" y="6168752"/>
            <a:ext cx="1635906" cy="5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31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220A7DC-7D8B-91C5-0BA3-C0049AFA0D2D}"/>
              </a:ext>
            </a:extLst>
          </p:cNvPr>
          <p:cNvSpPr/>
          <p:nvPr userDrawn="1"/>
        </p:nvSpPr>
        <p:spPr>
          <a:xfrm>
            <a:off x="11571091" y="6171738"/>
            <a:ext cx="439933" cy="546100"/>
          </a:xfrm>
          <a:prstGeom prst="rect">
            <a:avLst/>
          </a:prstGeom>
          <a:solidFill>
            <a:srgbClr val="0F808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A087DDF7-1FB1-D80A-1E0C-E15D6E021590}"/>
              </a:ext>
            </a:extLst>
          </p:cNvPr>
          <p:cNvSpPr/>
          <p:nvPr userDrawn="1"/>
        </p:nvSpPr>
        <p:spPr>
          <a:xfrm>
            <a:off x="190499" y="123277"/>
            <a:ext cx="6388101" cy="574933"/>
          </a:xfrm>
          <a:custGeom>
            <a:avLst/>
            <a:gdLst>
              <a:gd name="connsiteX0" fmla="*/ 0 w 4891506"/>
              <a:gd name="connsiteY0" fmla="*/ 0 h 574933"/>
              <a:gd name="connsiteX1" fmla="*/ 48915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4724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1506" h="574933">
                <a:moveTo>
                  <a:pt x="0" y="0"/>
                </a:moveTo>
                <a:lnTo>
                  <a:pt x="4472406" y="0"/>
                </a:lnTo>
                <a:lnTo>
                  <a:pt x="4891506" y="574933"/>
                </a:lnTo>
                <a:lnTo>
                  <a:pt x="0" y="574933"/>
                </a:lnTo>
                <a:lnTo>
                  <a:pt x="0" y="0"/>
                </a:lnTo>
                <a:close/>
              </a:path>
            </a:pathLst>
          </a:custGeom>
          <a:solidFill>
            <a:srgbClr val="0F808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1BA42FE-B41B-08BD-6CD0-B40AC95A32F3}"/>
              </a:ext>
            </a:extLst>
          </p:cNvPr>
          <p:cNvSpPr/>
          <p:nvPr userDrawn="1"/>
        </p:nvSpPr>
        <p:spPr>
          <a:xfrm flipH="1">
            <a:off x="5533451" y="6157322"/>
            <a:ext cx="4207483" cy="574933"/>
          </a:xfrm>
          <a:custGeom>
            <a:avLst/>
            <a:gdLst>
              <a:gd name="connsiteX0" fmla="*/ 0 w 4891506"/>
              <a:gd name="connsiteY0" fmla="*/ 0 h 574933"/>
              <a:gd name="connsiteX1" fmla="*/ 48915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4724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628581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503642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891506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683989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531249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660" h="574933">
                <a:moveTo>
                  <a:pt x="0" y="0"/>
                </a:moveTo>
                <a:lnTo>
                  <a:pt x="5170660" y="0"/>
                </a:lnTo>
                <a:lnTo>
                  <a:pt x="4531249" y="574933"/>
                </a:lnTo>
                <a:lnTo>
                  <a:pt x="0" y="574933"/>
                </a:lnTo>
                <a:lnTo>
                  <a:pt x="0" y="0"/>
                </a:lnTo>
                <a:close/>
              </a:path>
            </a:pathLst>
          </a:custGeom>
          <a:solidFill>
            <a:srgbClr val="0F808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065453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60B3B1-1E47-26C9-3B14-686B7E616BFA}"/>
              </a:ext>
            </a:extLst>
          </p:cNvPr>
          <p:cNvSpPr/>
          <p:nvPr userDrawn="1"/>
        </p:nvSpPr>
        <p:spPr>
          <a:xfrm>
            <a:off x="11827180" y="106853"/>
            <a:ext cx="183844" cy="574933"/>
          </a:xfrm>
          <a:prstGeom prst="rect">
            <a:avLst/>
          </a:prstGeom>
          <a:solidFill>
            <a:srgbClr val="0F808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523B25-3892-BF84-0176-900015BE0AB7}"/>
              </a:ext>
            </a:extLst>
          </p:cNvPr>
          <p:cNvSpPr txBox="1"/>
          <p:nvPr userDrawn="1"/>
        </p:nvSpPr>
        <p:spPr>
          <a:xfrm>
            <a:off x="919086" y="6210159"/>
            <a:ext cx="490587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100" b="0" dirty="0">
                <a:solidFill>
                  <a:srgbClr val="095354"/>
                </a:solidFill>
                <a:latin typeface="Arial Nova" panose="020B0604020202020204" pitchFamily="34" charset="0"/>
              </a:rPr>
              <a:t>Manan Monga, </a:t>
            </a:r>
            <a:r>
              <a:rPr lang="en-IN" sz="1100" b="0" dirty="0" err="1">
                <a:solidFill>
                  <a:srgbClr val="095354"/>
                </a:solidFill>
                <a:latin typeface="Arial Nova" panose="020B0604020202020204" pitchFamily="34" charset="0"/>
              </a:rPr>
              <a:t>Shubhajit</a:t>
            </a:r>
            <a:r>
              <a:rPr lang="en-IN" sz="1100" b="0" dirty="0">
                <a:solidFill>
                  <a:srgbClr val="095354"/>
                </a:solidFill>
                <a:latin typeface="Arial Nova" panose="020B0604020202020204" pitchFamily="34" charset="0"/>
              </a:rPr>
              <a:t> </a:t>
            </a:r>
            <a:r>
              <a:rPr lang="en-IN" sz="1100" b="0" dirty="0" err="1">
                <a:solidFill>
                  <a:srgbClr val="095354"/>
                </a:solidFill>
                <a:latin typeface="Arial Nova" panose="020B0604020202020204" pitchFamily="34" charset="0"/>
              </a:rPr>
              <a:t>Sadhukhan</a:t>
            </a:r>
            <a:r>
              <a:rPr lang="en-IN" sz="1100" b="0" dirty="0">
                <a:solidFill>
                  <a:srgbClr val="095354"/>
                </a:solidFill>
                <a:latin typeface="Arial Nova" panose="020B0604020202020204" pitchFamily="34" charset="0"/>
              </a:rPr>
              <a:t>, Saurabh Choudhary, </a:t>
            </a:r>
            <a:r>
              <a:rPr lang="en-IN" sz="1100" b="0" dirty="0" err="1">
                <a:solidFill>
                  <a:srgbClr val="095354"/>
                </a:solidFill>
                <a:latin typeface="Arial Nova" panose="020B0604020202020204" pitchFamily="34" charset="0"/>
              </a:rPr>
              <a:t>Aarya</a:t>
            </a:r>
            <a:r>
              <a:rPr lang="en-IN" sz="1100" b="0" dirty="0">
                <a:solidFill>
                  <a:srgbClr val="095354"/>
                </a:solidFill>
                <a:latin typeface="Arial Nova" panose="020B0604020202020204" pitchFamily="34" charset="0"/>
              </a:rPr>
              <a:t> </a:t>
            </a:r>
            <a:r>
              <a:rPr lang="en-IN" sz="1100" b="0" dirty="0" err="1">
                <a:solidFill>
                  <a:srgbClr val="095354"/>
                </a:solidFill>
                <a:latin typeface="Arial Nova" panose="020B0604020202020204" pitchFamily="34" charset="0"/>
              </a:rPr>
              <a:t>Paigwar</a:t>
            </a:r>
            <a:endParaRPr lang="en-IN" sz="1100" b="0" dirty="0">
              <a:solidFill>
                <a:srgbClr val="095354"/>
              </a:solidFill>
              <a:latin typeface="Arial Nova" panose="020B0604020202020204" pitchFamily="34" charset="0"/>
            </a:endParaRPr>
          </a:p>
          <a:p>
            <a:r>
              <a:rPr lang="en-IN" sz="1200" b="1" dirty="0">
                <a:solidFill>
                  <a:srgbClr val="095354"/>
                </a:solidFill>
                <a:latin typeface="Arial Nova" panose="020B0604020202020204" pitchFamily="34" charset="0"/>
              </a:rPr>
              <a:t>Indian Institute of Technology Roorkee</a:t>
            </a: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60D2C1C-3CC4-1274-7804-F37E38E3FE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047960"/>
            <a:ext cx="703186" cy="70318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996D38-6C4E-9391-DD05-B320E7386981}"/>
              </a:ext>
            </a:extLst>
          </p:cNvPr>
          <p:cNvSpPr txBox="1"/>
          <p:nvPr userDrawn="1"/>
        </p:nvSpPr>
        <p:spPr>
          <a:xfrm>
            <a:off x="6578600" y="212844"/>
            <a:ext cx="53027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Analyzing the Influence of Socio-demographics and Distance to School on Mode Choice for School Trips: A Case Study of Roorkee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84466E7B-D4BF-05EF-3CA7-B46B5AC01814}"/>
              </a:ext>
            </a:extLst>
          </p:cNvPr>
          <p:cNvSpPr/>
          <p:nvPr userDrawn="1"/>
        </p:nvSpPr>
        <p:spPr>
          <a:xfrm flipH="1">
            <a:off x="6178858" y="123277"/>
            <a:ext cx="781234" cy="574933"/>
          </a:xfrm>
          <a:prstGeom prst="parallelogram">
            <a:avLst>
              <a:gd name="adj" fmla="val 94486"/>
            </a:avLst>
          </a:prstGeom>
          <a:solidFill>
            <a:srgbClr val="0F8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C5980B8E-549C-7B6F-4DEB-A5E38FA395F8}"/>
              </a:ext>
            </a:extLst>
          </p:cNvPr>
          <p:cNvSpPr/>
          <p:nvPr userDrawn="1"/>
        </p:nvSpPr>
        <p:spPr>
          <a:xfrm flipH="1">
            <a:off x="5727700" y="6138429"/>
            <a:ext cx="733246" cy="612718"/>
          </a:xfrm>
          <a:prstGeom prst="parallelogram">
            <a:avLst>
              <a:gd name="adj" fmla="val 94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208C17A-86AD-E93F-C8CD-3EC65839A21D}"/>
              </a:ext>
            </a:extLst>
          </p:cNvPr>
          <p:cNvSpPr txBox="1">
            <a:spLocks/>
          </p:cNvSpPr>
          <p:nvPr userDrawn="1"/>
        </p:nvSpPr>
        <p:spPr>
          <a:xfrm>
            <a:off x="454026" y="106854"/>
            <a:ext cx="2949574" cy="673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2DC17BB2-6D0E-900A-BFD5-C0BC51B8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8" y="73919"/>
            <a:ext cx="4656709" cy="67364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IN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88EF7A6E-868D-FC6F-B1F4-46A66A9B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1090" y="6262225"/>
            <a:ext cx="43993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fld id="{B0B95C5B-A4DF-4D5B-AADC-E231D782AD0F}" type="slidenum">
              <a:rPr lang="en-IN" smtClean="0"/>
              <a:pPr/>
              <a:t>‹#›</a:t>
            </a:fld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CDEEDD-C4D1-EA36-E32B-1F8D141F61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8059" y="6171738"/>
            <a:ext cx="1635906" cy="5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52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A2BEBF8-E792-3975-14A6-996754491207}"/>
              </a:ext>
            </a:extLst>
          </p:cNvPr>
          <p:cNvSpPr/>
          <p:nvPr userDrawn="1"/>
        </p:nvSpPr>
        <p:spPr>
          <a:xfrm>
            <a:off x="11571091" y="6171738"/>
            <a:ext cx="439933" cy="546100"/>
          </a:xfrm>
          <a:prstGeom prst="rect">
            <a:avLst/>
          </a:prstGeom>
          <a:solidFill>
            <a:srgbClr val="095354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AFB6F83-72BC-9531-A231-FAA3AE39F8DB}"/>
              </a:ext>
            </a:extLst>
          </p:cNvPr>
          <p:cNvSpPr/>
          <p:nvPr userDrawn="1"/>
        </p:nvSpPr>
        <p:spPr>
          <a:xfrm>
            <a:off x="190499" y="123277"/>
            <a:ext cx="6388101" cy="574933"/>
          </a:xfrm>
          <a:custGeom>
            <a:avLst/>
            <a:gdLst>
              <a:gd name="connsiteX0" fmla="*/ 0 w 4891506"/>
              <a:gd name="connsiteY0" fmla="*/ 0 h 574933"/>
              <a:gd name="connsiteX1" fmla="*/ 48915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4724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1506" h="574933">
                <a:moveTo>
                  <a:pt x="0" y="0"/>
                </a:moveTo>
                <a:lnTo>
                  <a:pt x="4472406" y="0"/>
                </a:lnTo>
                <a:lnTo>
                  <a:pt x="4891506" y="574933"/>
                </a:lnTo>
                <a:lnTo>
                  <a:pt x="0" y="574933"/>
                </a:lnTo>
                <a:lnTo>
                  <a:pt x="0" y="0"/>
                </a:lnTo>
                <a:close/>
              </a:path>
            </a:pathLst>
          </a:custGeom>
          <a:solidFill>
            <a:srgbClr val="095354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6CE75DB-108F-728A-4800-8FC98824E672}"/>
              </a:ext>
            </a:extLst>
          </p:cNvPr>
          <p:cNvSpPr/>
          <p:nvPr userDrawn="1"/>
        </p:nvSpPr>
        <p:spPr>
          <a:xfrm flipH="1">
            <a:off x="5533451" y="6157322"/>
            <a:ext cx="4207483" cy="574933"/>
          </a:xfrm>
          <a:custGeom>
            <a:avLst/>
            <a:gdLst>
              <a:gd name="connsiteX0" fmla="*/ 0 w 4891506"/>
              <a:gd name="connsiteY0" fmla="*/ 0 h 574933"/>
              <a:gd name="connsiteX1" fmla="*/ 48915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4724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628581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503642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891506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683989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531249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660" h="574933">
                <a:moveTo>
                  <a:pt x="0" y="0"/>
                </a:moveTo>
                <a:lnTo>
                  <a:pt x="5170660" y="0"/>
                </a:lnTo>
                <a:lnTo>
                  <a:pt x="4531249" y="574933"/>
                </a:lnTo>
                <a:lnTo>
                  <a:pt x="0" y="574933"/>
                </a:lnTo>
                <a:lnTo>
                  <a:pt x="0" y="0"/>
                </a:lnTo>
                <a:close/>
              </a:path>
            </a:pathLst>
          </a:custGeom>
          <a:solidFill>
            <a:srgbClr val="095354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06545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DF997-E27F-04D9-17F1-B4F308B90C43}"/>
              </a:ext>
            </a:extLst>
          </p:cNvPr>
          <p:cNvSpPr/>
          <p:nvPr userDrawn="1"/>
        </p:nvSpPr>
        <p:spPr>
          <a:xfrm>
            <a:off x="11836400" y="106854"/>
            <a:ext cx="174624" cy="546100"/>
          </a:xfrm>
          <a:prstGeom prst="rect">
            <a:avLst/>
          </a:prstGeom>
          <a:solidFill>
            <a:srgbClr val="095354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2" descr="15th Urban Mobility India Conference and Expo 2022">
            <a:extLst>
              <a:ext uri="{FF2B5EF4-FFF2-40B4-BE49-F238E27FC236}">
                <a16:creationId xmlns:a16="http://schemas.microsoft.com/office/drawing/2014/main" id="{E9F67A7D-5464-D53B-D442-9E4789717F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954" y="6130054"/>
            <a:ext cx="1688120" cy="59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0EE3B5-61E6-BA40-505E-D6DB8B4A409C}"/>
              </a:ext>
            </a:extLst>
          </p:cNvPr>
          <p:cNvSpPr txBox="1"/>
          <p:nvPr userDrawn="1"/>
        </p:nvSpPr>
        <p:spPr>
          <a:xfrm>
            <a:off x="1011161" y="6182994"/>
            <a:ext cx="44302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b="0" dirty="0">
                <a:solidFill>
                  <a:srgbClr val="095354"/>
                </a:solidFill>
                <a:latin typeface="Arial Nova" panose="020B0604020202020204" pitchFamily="34" charset="0"/>
              </a:rPr>
              <a:t>Aditya Manish </a:t>
            </a:r>
            <a:r>
              <a:rPr lang="en-IN" sz="1200" b="0" dirty="0" err="1">
                <a:solidFill>
                  <a:srgbClr val="095354"/>
                </a:solidFill>
                <a:latin typeface="Arial Nova" panose="020B0604020202020204" pitchFamily="34" charset="0"/>
              </a:rPr>
              <a:t>Pitale</a:t>
            </a:r>
            <a:r>
              <a:rPr lang="en-IN" sz="1200" b="0" dirty="0">
                <a:solidFill>
                  <a:srgbClr val="095354"/>
                </a:solidFill>
                <a:latin typeface="Arial Nova" panose="020B0604020202020204" pitchFamily="34" charset="0"/>
              </a:rPr>
              <a:t>, </a:t>
            </a:r>
            <a:r>
              <a:rPr lang="en-IN" sz="1200" b="0" dirty="0" err="1">
                <a:solidFill>
                  <a:srgbClr val="095354"/>
                </a:solidFill>
                <a:latin typeface="Arial Nova" panose="020B0604020202020204" pitchFamily="34" charset="0"/>
              </a:rPr>
              <a:t>Shubhajit</a:t>
            </a:r>
            <a:r>
              <a:rPr lang="en-IN" sz="1200" b="0" dirty="0">
                <a:solidFill>
                  <a:srgbClr val="095354"/>
                </a:solidFill>
                <a:latin typeface="Arial Nova" panose="020B0604020202020204" pitchFamily="34" charset="0"/>
              </a:rPr>
              <a:t> </a:t>
            </a:r>
            <a:r>
              <a:rPr lang="en-IN" sz="1200" b="0" dirty="0" err="1">
                <a:solidFill>
                  <a:srgbClr val="095354"/>
                </a:solidFill>
                <a:latin typeface="Arial Nova" panose="020B0604020202020204" pitchFamily="34" charset="0"/>
              </a:rPr>
              <a:t>Sadhukhan</a:t>
            </a:r>
            <a:r>
              <a:rPr lang="en-IN" sz="1200" b="0" dirty="0">
                <a:solidFill>
                  <a:srgbClr val="095354"/>
                </a:solidFill>
                <a:latin typeface="Arial Nova" panose="020B0604020202020204" pitchFamily="34" charset="0"/>
              </a:rPr>
              <a:t>, </a:t>
            </a:r>
            <a:r>
              <a:rPr lang="en-IN" sz="1200" b="0" dirty="0" err="1">
                <a:solidFill>
                  <a:srgbClr val="095354"/>
                </a:solidFill>
                <a:latin typeface="Arial Nova" panose="020B0604020202020204" pitchFamily="34" charset="0"/>
              </a:rPr>
              <a:t>Manoranjan</a:t>
            </a:r>
            <a:r>
              <a:rPr lang="en-IN" sz="1200" b="0" dirty="0">
                <a:solidFill>
                  <a:srgbClr val="095354"/>
                </a:solidFill>
                <a:latin typeface="Arial Nova" panose="020B0604020202020204" pitchFamily="34" charset="0"/>
              </a:rPr>
              <a:t> </a:t>
            </a:r>
            <a:r>
              <a:rPr lang="en-IN" sz="1200" b="0" dirty="0" err="1">
                <a:solidFill>
                  <a:srgbClr val="095354"/>
                </a:solidFill>
                <a:latin typeface="Arial Nova" panose="020B0604020202020204" pitchFamily="34" charset="0"/>
              </a:rPr>
              <a:t>Parida</a:t>
            </a:r>
            <a:endParaRPr lang="en-IN" sz="1200" b="0" dirty="0">
              <a:solidFill>
                <a:srgbClr val="095354"/>
              </a:solidFill>
              <a:latin typeface="Arial Nova" panose="020B0604020202020204" pitchFamily="34" charset="0"/>
            </a:endParaRPr>
          </a:p>
          <a:p>
            <a:r>
              <a:rPr lang="en-IN" sz="1400" dirty="0">
                <a:solidFill>
                  <a:srgbClr val="095354"/>
                </a:solidFill>
                <a:latin typeface="Arial Nova" panose="020B0604020202020204" pitchFamily="34" charset="0"/>
              </a:rPr>
              <a:t>Indian Institute of Technology Roorkee</a:t>
            </a:r>
            <a:endParaRPr lang="en-IN" sz="1400" b="0" dirty="0">
              <a:solidFill>
                <a:srgbClr val="095354"/>
              </a:solidFill>
              <a:latin typeface="Arial Nova" panose="020B0604020202020204" pitchFamily="34" charset="0"/>
            </a:endParaRP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2466A0A-7F50-4EAE-466A-EA448FDFDB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6047960"/>
            <a:ext cx="703186" cy="7031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8E64FB-D7CE-E631-3C1E-28AA189E3C8E}"/>
              </a:ext>
            </a:extLst>
          </p:cNvPr>
          <p:cNvSpPr txBox="1"/>
          <p:nvPr userDrawn="1"/>
        </p:nvSpPr>
        <p:spPr>
          <a:xfrm>
            <a:off x="7505700" y="128305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Assessing the Disparity in Connectivity of Multiple Unit Trains in the National Capital Region</a:t>
            </a:r>
            <a:endParaRPr lang="en-IN" sz="1400" b="0" i="1" dirty="0">
              <a:solidFill>
                <a:schemeClr val="tx1">
                  <a:lumMod val="50000"/>
                  <a:lumOff val="50000"/>
                </a:schemeClr>
              </a:solidFill>
              <a:latin typeface="Arial Nova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B79B67EF-1F07-30C8-BD0E-8C9101A824A0}"/>
              </a:ext>
            </a:extLst>
          </p:cNvPr>
          <p:cNvSpPr/>
          <p:nvPr userDrawn="1"/>
        </p:nvSpPr>
        <p:spPr>
          <a:xfrm flipH="1">
            <a:off x="6178858" y="123277"/>
            <a:ext cx="781234" cy="574933"/>
          </a:xfrm>
          <a:prstGeom prst="parallelogram">
            <a:avLst>
              <a:gd name="adj" fmla="val 94486"/>
            </a:avLst>
          </a:prstGeom>
          <a:solidFill>
            <a:srgbClr val="0953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E2DF8FE-ED2A-C5EC-EC8E-FCF182F1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1090" y="6262225"/>
            <a:ext cx="439933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fld id="{B0B95C5B-A4DF-4D5B-AADC-E231D782AD0F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003E9FF1-4BE3-AF21-A15E-D3BC4C7B7DCA}"/>
              </a:ext>
            </a:extLst>
          </p:cNvPr>
          <p:cNvSpPr/>
          <p:nvPr userDrawn="1"/>
        </p:nvSpPr>
        <p:spPr>
          <a:xfrm flipH="1">
            <a:off x="5727700" y="6138429"/>
            <a:ext cx="733246" cy="612718"/>
          </a:xfrm>
          <a:prstGeom prst="parallelogram">
            <a:avLst>
              <a:gd name="adj" fmla="val 944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A01D592-4B5C-DB90-9519-CB51CCE27C30}"/>
              </a:ext>
            </a:extLst>
          </p:cNvPr>
          <p:cNvSpPr txBox="1">
            <a:spLocks/>
          </p:cNvSpPr>
          <p:nvPr userDrawn="1"/>
        </p:nvSpPr>
        <p:spPr>
          <a:xfrm>
            <a:off x="454026" y="106854"/>
            <a:ext cx="2949574" cy="673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3C2A6E88-1C07-856A-03FA-3A3C48449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8" y="73919"/>
            <a:ext cx="4656709" cy="67364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IN" b="1" dirty="0">
              <a:solidFill>
                <a:schemeClr val="bg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63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530C2-C69E-630F-1F0F-09D933F34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7E4DC-07E4-F2A8-C0A3-CF43E38FD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395DD-3912-226D-03A3-A7443AFF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D11E2-65AB-C3B7-B739-0AC6DA49C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1A111-9CD8-6AD4-EE0F-F19A2434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20279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009BD-0AAB-BC69-6240-D5926841E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99218-E62A-2D8D-ADD7-46BE0CFF6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05D6A-7704-3686-A8E6-D1B6D4AC4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3A96B-FCD8-99B2-469F-F09F2D5F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0D938-1735-BB0B-5081-FD9DCDDC3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623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9B866-7FFB-4665-DC6B-D92CAD098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CDD08-F9B1-195D-8C2A-DBD80DFF94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C5D52-E675-89FB-6F63-1EE5392BA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554F7E-BE47-4982-147B-CFCAD077B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043B5F-271E-13CC-8D42-51195C88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9B76B-225C-D4E8-4343-DD0DB530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92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99DF-0417-7DC7-768B-2D8B2E93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B750D-A543-3A70-B83E-336AF9923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3AA4C-9E21-DE6C-66B9-F866CC2C2B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BD55F-95A8-2F89-CACD-1A30DA2C9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23ABD6-355D-95FD-DFD3-45FD012884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DF9A3-493C-A83E-DF67-449ED288E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3B98A4-AA97-9387-C8EF-4D0D25CB1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E9AE01-7FB9-EB60-8DEA-BC91862D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8778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16769-B649-30D6-2599-97667BC36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B822C0-EF53-F5E2-D265-05E1B9C9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77037C-9AED-35DD-E5CF-379DF9DC7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BACC52-D6D2-5DBC-6140-F32A3B6B6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2887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42A973-E3B4-2604-E5E3-25F1D9A26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118C4A-58CE-C1F2-59FE-E3174710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92443-8F09-2286-BC7A-F3171296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7438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0E8DF-C368-2AE2-9139-AAC96454E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41337-37C3-143A-189D-E614FF632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C1C29-CAA1-BBAA-9AA3-A8BDAEB01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8E16D-5CCF-D259-4F4A-EB1B1E591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78895-3749-F348-57B2-8700ACC01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E0BB9-E861-D629-8483-8416C6CEC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4689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BF6C3-81ED-A9EF-F78B-927A88C74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4F9DF5-701B-CAF0-333A-6905CD8961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E29B0-A9CF-D3A5-57F6-32195B7C2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1234D-07B5-0DE2-9A51-AE185BE43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4C45FE-DDA4-E280-C2B5-526484528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50DB2-4AE0-2816-5451-449838DC3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9941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47E44E-9971-4CFD-4516-50520597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7F9EC-7186-EEAA-A43E-AE7A58C909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33103-4605-497E-68AA-D11A5404CA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886AF0-97BF-4D74-8A3F-A4FB5FC664D4}" type="datetimeFigureOut">
              <a:rPr lang="en-IN" smtClean="0"/>
              <a:t>07-11-2025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B3AB2-4BC8-59FB-676E-A084FF5D75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3F380-F894-48FD-4835-4639000B3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7ED7FF-AD68-4FE7-B201-D5679BA69A4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280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0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hindu.com/news/national/other-states/commuting-to-school-a-risky-path-for-kids/article36907040.ece" TargetMode="External"/><Relationship Id="rId2" Type="http://schemas.openxmlformats.org/officeDocument/2006/relationships/hyperlink" Target="https://doi.org/10.1016/j.jesf.2022.10.013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ukmrc.org/pdfs/CMP%2025July/CMP%20Final%20July.pdf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jpeg"/><Relationship Id="rId25" Type="http://schemas.openxmlformats.org/officeDocument/2006/relationships/image" Target="../media/image34.png"/><Relationship Id="rId2" Type="http://schemas.openxmlformats.org/officeDocument/2006/relationships/diagramData" Target="../diagrams/data1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97FA97F2-4394-776E-594F-0DB1C86CA298}"/>
              </a:ext>
            </a:extLst>
          </p:cNvPr>
          <p:cNvSpPr/>
          <p:nvPr/>
        </p:nvSpPr>
        <p:spPr>
          <a:xfrm>
            <a:off x="618978" y="478302"/>
            <a:ext cx="10954044" cy="5901396"/>
          </a:xfrm>
          <a:prstGeom prst="frame">
            <a:avLst>
              <a:gd name="adj1" fmla="val 3435"/>
            </a:avLst>
          </a:prstGeom>
          <a:solidFill>
            <a:srgbClr val="0C82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A396F11-D3E5-6E65-4CE9-AC7C84BFE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188"/>
            <a:ext cx="12177053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36BC3D-0F06-29AC-6185-7194C788BEDB}"/>
              </a:ext>
            </a:extLst>
          </p:cNvPr>
          <p:cNvSpPr txBox="1"/>
          <p:nvPr/>
        </p:nvSpPr>
        <p:spPr>
          <a:xfrm>
            <a:off x="961763" y="1489508"/>
            <a:ext cx="10009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95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Investigating Parents’ Priorities for Improvement of Child Walkability </a:t>
            </a:r>
          </a:p>
          <a:p>
            <a:pPr algn="ctr"/>
            <a:r>
              <a:rPr lang="en-US" sz="2400" b="1" dirty="0">
                <a:solidFill>
                  <a:srgbClr val="0953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School: Insights from Roorkee 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D31E29-D1A1-2981-E669-3BA0C55184A0}"/>
              </a:ext>
            </a:extLst>
          </p:cNvPr>
          <p:cNvSpPr txBox="1"/>
          <p:nvPr/>
        </p:nvSpPr>
        <p:spPr>
          <a:xfrm>
            <a:off x="2161735" y="1072184"/>
            <a:ext cx="7868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Paper ID 3113</a:t>
            </a:r>
            <a:endParaRPr lang="en-I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4D3372-8016-D749-B453-5DBB2C9808C9}"/>
              </a:ext>
            </a:extLst>
          </p:cNvPr>
          <p:cNvSpPr txBox="1"/>
          <p:nvPr/>
        </p:nvSpPr>
        <p:spPr>
          <a:xfrm>
            <a:off x="1534160" y="2429554"/>
            <a:ext cx="912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Saurabh Choudhary, Manan Monga and </a:t>
            </a:r>
            <a:r>
              <a:rPr lang="en-I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Shubhajit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Sadhukhan</a:t>
            </a:r>
            <a:r>
              <a:rPr lang="en-I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8EDCE7-5B24-2F3C-9CF1-A84A93C3AAA4}"/>
              </a:ext>
            </a:extLst>
          </p:cNvPr>
          <p:cNvSpPr txBox="1"/>
          <p:nvPr/>
        </p:nvSpPr>
        <p:spPr>
          <a:xfrm>
            <a:off x="1676399" y="3466143"/>
            <a:ext cx="8839201" cy="97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Symposium on </a:t>
            </a:r>
            <a:r>
              <a:rPr lang="en-US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Integrated Land Use Transport Planning</a:t>
            </a:r>
          </a:p>
          <a:p>
            <a:pPr algn="ctr">
              <a:lnSpc>
                <a:spcPct val="114000"/>
              </a:lnSpc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November 2025</a:t>
            </a:r>
          </a:p>
          <a:p>
            <a:pPr algn="ctr">
              <a:lnSpc>
                <a:spcPct val="114000"/>
              </a:lnSpc>
            </a:pP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Gurugram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Haryana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B40C0D-7141-40A6-8EA0-58728A6E5935}"/>
              </a:ext>
            </a:extLst>
          </p:cNvPr>
          <p:cNvSpPr txBox="1"/>
          <p:nvPr/>
        </p:nvSpPr>
        <p:spPr>
          <a:xfrm>
            <a:off x="2161735" y="2920095"/>
            <a:ext cx="7868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Department of Architecture and Planning, IIT Roorkee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EC98C6-54A3-3D3B-A60B-18814BA401F1}"/>
              </a:ext>
            </a:extLst>
          </p:cNvPr>
          <p:cNvGrpSpPr/>
          <p:nvPr/>
        </p:nvGrpSpPr>
        <p:grpSpPr>
          <a:xfrm>
            <a:off x="9040070" y="236284"/>
            <a:ext cx="2085130" cy="675553"/>
            <a:chOff x="9040070" y="287084"/>
            <a:chExt cx="2085130" cy="675553"/>
          </a:xfrm>
        </p:grpSpPr>
        <p:pic>
          <p:nvPicPr>
            <p:cNvPr id="3" name="Picture 2" descr="IIT Roorkee | 175 Years of celebration">
              <a:extLst>
                <a:ext uri="{FF2B5EF4-FFF2-40B4-BE49-F238E27FC236}">
                  <a16:creationId xmlns:a16="http://schemas.microsoft.com/office/drawing/2014/main" id="{CC79F2BD-F486-4028-BBCC-DB1DD2ADE7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-4380" r="64007" b="-1"/>
            <a:stretch/>
          </p:blipFill>
          <p:spPr bwMode="auto">
            <a:xfrm>
              <a:off x="9040070" y="287084"/>
              <a:ext cx="713530" cy="67555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JRF / SRF Position in various Departments at IIT Roorkee, India - Vacancy  Edu">
              <a:extLst>
                <a:ext uri="{FF2B5EF4-FFF2-40B4-BE49-F238E27FC236}">
                  <a16:creationId xmlns:a16="http://schemas.microsoft.com/office/drawing/2014/main" id="{896D8082-C169-65E0-BBFB-17200A17CE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0" t="60528" r="7334" b="14938"/>
            <a:stretch/>
          </p:blipFill>
          <p:spPr bwMode="auto">
            <a:xfrm>
              <a:off x="9753600" y="432563"/>
              <a:ext cx="1371600" cy="41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logo for a bicycle conference&#10;&#10;AI-generated content may be incorrect.">
            <a:extLst>
              <a:ext uri="{FF2B5EF4-FFF2-40B4-BE49-F238E27FC236}">
                <a16:creationId xmlns:a16="http://schemas.microsoft.com/office/drawing/2014/main" id="{CA784728-FF8C-6AE9-A741-4D08F6EA9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5" b="10786"/>
          <a:stretch>
            <a:fillRect/>
          </a:stretch>
        </p:blipFill>
        <p:spPr>
          <a:xfrm>
            <a:off x="961763" y="184640"/>
            <a:ext cx="2282881" cy="68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00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EB9F6C-D294-D29F-B331-3622C8BD067B}"/>
              </a:ext>
            </a:extLst>
          </p:cNvPr>
          <p:cNvSpPr txBox="1"/>
          <p:nvPr/>
        </p:nvSpPr>
        <p:spPr>
          <a:xfrm>
            <a:off x="545011" y="127792"/>
            <a:ext cx="686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Revised ISA &amp; K-means clustering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D2BACA3-3D38-E31E-3AA4-3759BBDE7ACB}"/>
              </a:ext>
            </a:extLst>
          </p:cNvPr>
          <p:cNvPicPr/>
          <p:nvPr/>
        </p:nvPicPr>
        <p:blipFill rotWithShape="1">
          <a:blip r:embed="rId2"/>
          <a:srcRect t="1" b="2770"/>
          <a:stretch>
            <a:fillRect/>
          </a:stretch>
        </p:blipFill>
        <p:spPr bwMode="auto">
          <a:xfrm>
            <a:off x="755933" y="1195614"/>
            <a:ext cx="10429232" cy="466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4186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AD2BACA3-3D38-E31E-3AA4-3759BBDE7ACB}"/>
              </a:ext>
            </a:extLst>
          </p:cNvPr>
          <p:cNvPicPr/>
          <p:nvPr/>
        </p:nvPicPr>
        <p:blipFill rotWithShape="1">
          <a:blip r:embed="rId2"/>
          <a:srcRect l="58753" t="1" b="2770"/>
          <a:stretch/>
        </p:blipFill>
        <p:spPr bwMode="auto">
          <a:xfrm>
            <a:off x="6883399" y="1195614"/>
            <a:ext cx="4301765" cy="4666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701BEC10-515F-4E8E-D9FA-546A6550F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1405129"/>
            <a:ext cx="5626369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Basic Factors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Must-have elements; their absence causes dissatisfaction, but their presence doesn't enhance satisfaction.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Excitement Factors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Unexpected features that delight users; their presence boosts satisfaction, but absence doesn’t cause dissatisfaction.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Performance Factors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Directly impact satisfaction; more satisfaction with these leads to higher overall satisfaction, and vice versa.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Performance Factors are split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into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Low Performance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 Performance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factors based on their contribution to overall satisfaction.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EB9F6C-D294-D29F-B331-3622C8BD067B}"/>
              </a:ext>
            </a:extLst>
          </p:cNvPr>
          <p:cNvSpPr txBox="1"/>
          <p:nvPr/>
        </p:nvSpPr>
        <p:spPr>
          <a:xfrm>
            <a:off x="545011" y="127792"/>
            <a:ext cx="686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Revised ISA &amp; K-means clustering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351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122B1C-9255-12FA-A407-AF0A53150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004793"/>
              </p:ext>
            </p:extLst>
          </p:nvPr>
        </p:nvGraphicFramePr>
        <p:xfrm>
          <a:off x="787400" y="1014889"/>
          <a:ext cx="10579100" cy="4750911"/>
        </p:xfrm>
        <a:graphic>
          <a:graphicData uri="http://schemas.openxmlformats.org/drawingml/2006/table">
            <a:tbl>
              <a:tblPr firstRow="1" firstCol="1" bandRow="1"/>
              <a:tblGrid>
                <a:gridCol w="1524000">
                  <a:extLst>
                    <a:ext uri="{9D8B030D-6E8A-4147-A177-3AD203B41FA5}">
                      <a16:colId xmlns:a16="http://schemas.microsoft.com/office/drawing/2014/main" val="879708643"/>
                    </a:ext>
                  </a:extLst>
                </a:gridCol>
                <a:gridCol w="9055100">
                  <a:extLst>
                    <a:ext uri="{9D8B030D-6E8A-4147-A177-3AD203B41FA5}">
                      <a16:colId xmlns:a16="http://schemas.microsoft.com/office/drawing/2014/main" val="1772759109"/>
                    </a:ext>
                  </a:extLst>
                </a:gridCol>
              </a:tblGrid>
              <a:tr h="43138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Phase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Criteria (Combination of Clusters)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384792"/>
                  </a:ext>
                </a:extLst>
              </a:tr>
              <a:tr h="82702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Priority 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Concentrate Here (C.H.) + Basic Factor (B.F.); Concentrate Here (C.H.) + High Performance Factor (H.P.F.); Keep Up the Good Work (K.U.G.W.) + Basic Factor (B.F.)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242345"/>
                  </a:ext>
                </a:extLst>
              </a:tr>
              <a:tr h="13335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Priority 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Concentrate Here (C.H.) + Excitement Factor (E.F.); Keep Up the Good Work (K.U.G.W.) + High Performance Factor (H.P.F.); Keep Up the Good Work (K.U.G.W.) + Excitement Factor (E.F.); Low Priority (L.P.) + Basic Factor (B.F.); Low Priority (L.P.) + High Performance Factor (H.P.F.)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40995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Priority 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Concentrate Here (C.H.) + Low Performance Factor (L.P.F.); Keep Up the Good Work (K.U.G.W.) + Low Performance Factor (L.P.F.); Low Priority (L.P.) + Excitement Factor (E.F.); Possible Overkill (P.O.) + Basic Factor (B.F.)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69889"/>
                  </a:ext>
                </a:extLst>
              </a:tr>
              <a:tr h="109220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Priority 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Low Priority (L.P.) + Low Performance Factor (L.P.F.); Possible Overkill (P.O.) + High Performance Factor (H.P.F.); Possible Overkill (P.O.) + Excitement Factor (E.F.); Possible Overkill (P.O.) + Low Performance Factor (L.P.F.)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2745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DEB9F6C-D294-D29F-B331-3622C8BD067B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Priority-wise Criteria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86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1A42CE-8561-3390-4805-69A554A38E16}"/>
              </a:ext>
            </a:extLst>
          </p:cNvPr>
          <p:cNvPicPr/>
          <p:nvPr/>
        </p:nvPicPr>
        <p:blipFill rotWithShape="1">
          <a:blip r:embed="rId2"/>
          <a:srcRect r="55238" b="3266"/>
          <a:stretch/>
        </p:blipFill>
        <p:spPr bwMode="auto">
          <a:xfrm>
            <a:off x="430711" y="1498600"/>
            <a:ext cx="3897691" cy="3574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EB9F6C-D294-D29F-B331-3622C8BD067B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Parent’s Perception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606373"/>
              </p:ext>
            </p:extLst>
          </p:nvPr>
        </p:nvGraphicFramePr>
        <p:xfrm>
          <a:off x="8978159" y="836073"/>
          <a:ext cx="2781300" cy="4308738"/>
        </p:xfrm>
        <a:graphic>
          <a:graphicData uri="http://schemas.openxmlformats.org/drawingml/2006/table">
            <a:tbl>
              <a:tblPr firstRow="1" firstCol="1" bandRow="1"/>
              <a:tblGrid>
                <a:gridCol w="367196">
                  <a:extLst>
                    <a:ext uri="{9D8B030D-6E8A-4147-A177-3AD203B41FA5}">
                      <a16:colId xmlns:a16="http://schemas.microsoft.com/office/drawing/2014/main" val="2914097330"/>
                    </a:ext>
                  </a:extLst>
                </a:gridCol>
                <a:gridCol w="2414104">
                  <a:extLst>
                    <a:ext uri="{9D8B030D-6E8A-4147-A177-3AD203B41FA5}">
                      <a16:colId xmlns:a16="http://schemas.microsoft.com/office/drawing/2014/main" val="241890532"/>
                    </a:ext>
                  </a:extLst>
                </a:gridCol>
              </a:tblGrid>
              <a:tr h="17526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Attribute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145261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A1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Sidewalk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336396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A2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Pedestrian Crossing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818350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A3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Traffic Light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42987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A4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Sign Boards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983279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B1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Less Vehicular Traffic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9796000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B2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Vehicular Speed Limit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946147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B3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Safety from Strangers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201465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B4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Crossing Guard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6925544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B5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Safety From Street Animals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9672923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C1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Shaded Areas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780963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C2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Greenery Along School Routes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8850410"/>
                  </a:ext>
                </a:extLst>
              </a:tr>
              <a:tr h="162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D1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Distance to school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151075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D2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Child Physical Activities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5319305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D3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Walking Companion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4335001"/>
                  </a:ext>
                </a:extLst>
              </a:tr>
              <a:tr h="4052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D4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Child’s Ability to Cross Busy Roads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647658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D5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Weight of School Bag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712579"/>
                  </a:ext>
                </a:extLst>
              </a:tr>
              <a:tr h="1111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D6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mbria" panose="02040503050406030204" pitchFamily="18" charset="0"/>
                          <a:cs typeface="Mangal" panose="02040503050203030202"/>
                        </a:rPr>
                        <a:t>Child’s Preference for Walking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039337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CF1A42CE-8561-3390-4805-69A554A38E16}"/>
              </a:ext>
            </a:extLst>
          </p:cNvPr>
          <p:cNvPicPr/>
          <p:nvPr/>
        </p:nvPicPr>
        <p:blipFill rotWithShape="1">
          <a:blip r:embed="rId2"/>
          <a:srcRect l="52148" b="3266"/>
          <a:stretch/>
        </p:blipFill>
        <p:spPr bwMode="auto">
          <a:xfrm>
            <a:off x="4595281" y="1498600"/>
            <a:ext cx="4166799" cy="3574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464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122B1C-9255-12FA-A407-AF0A53150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625112"/>
              </p:ext>
            </p:extLst>
          </p:nvPr>
        </p:nvGraphicFramePr>
        <p:xfrm>
          <a:off x="619762" y="1524001"/>
          <a:ext cx="10802981" cy="4327212"/>
        </p:xfrm>
        <a:graphic>
          <a:graphicData uri="http://schemas.openxmlformats.org/drawingml/2006/table">
            <a:tbl>
              <a:tblPr firstRow="1" firstCol="1" bandRow="1"/>
              <a:tblGrid>
                <a:gridCol w="3690981">
                  <a:extLst>
                    <a:ext uri="{9D8B030D-6E8A-4147-A177-3AD203B41FA5}">
                      <a16:colId xmlns:a16="http://schemas.microsoft.com/office/drawing/2014/main" val="2453513344"/>
                    </a:ext>
                  </a:extLst>
                </a:gridCol>
                <a:gridCol w="7112000">
                  <a:extLst>
                    <a:ext uri="{9D8B030D-6E8A-4147-A177-3AD203B41FA5}">
                      <a16:colId xmlns:a16="http://schemas.microsoft.com/office/drawing/2014/main" val="2742778551"/>
                    </a:ext>
                  </a:extLst>
                </a:gridCol>
              </a:tblGrid>
              <a:tr h="36024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IN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Phase</a:t>
                      </a:r>
                    </a:p>
                  </a:txBody>
                  <a:tcPr marL="64493" marR="64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IN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Factors</a:t>
                      </a:r>
                      <a:endParaRPr lang="en-IN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4493" marR="64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384792"/>
                  </a:ext>
                </a:extLst>
              </a:tr>
              <a:tr h="94980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Phase 1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(CH+BF, CH+HPF, KUGW+BF)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4493" marR="64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Sidewalk (A1), Traffic Light (A3), Crossing Guard (B4), Greenery Along School Routes (C2), Child Physical Activities (D2), Child’s Ability to Cross Busy Roads (D4), Weight of School Bag (D5)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4493" marR="64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242345"/>
                  </a:ext>
                </a:extLst>
              </a:tr>
              <a:tr h="1005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Phase 2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(CH+EF, KUGW+HPF, KUGW+EF, LP+BF, LP+HPF)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4493" marR="64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Less Vehicular Traffic (B1), Vehicular Speed Limit (B2), Safety from Strangers (B3), Distance to School (D1), Walking Companion (D3), Child’s Preference for Walking (D6)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4493" marR="64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40995"/>
                  </a:ext>
                </a:extLst>
              </a:tr>
              <a:tr h="1005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Phase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(CH+LPF, KUGW+LPF, LP+EF, PO+BF)</a:t>
                      </a:r>
                    </a:p>
                  </a:txBody>
                  <a:tcPr marL="64493" marR="64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Safety From Street Animals (B5)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4493" marR="64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69889"/>
                  </a:ext>
                </a:extLst>
              </a:tr>
              <a:tr h="1005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Phase 4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Mangal" panose="02040503050203030202" pitchFamily="18" charset="0"/>
                        </a:rPr>
                        <a:t> (LP+LPF, PO+HPF, PO+EF, PO+LPF)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4493" marR="64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Pedestrian Crossing (A2), Sign Boards (A4), Shaded Areas (C1)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4493" marR="6449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AE88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27451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16C07F4-B156-7C22-2F4F-B96C7529CF4F}"/>
              </a:ext>
            </a:extLst>
          </p:cNvPr>
          <p:cNvSpPr txBox="1"/>
          <p:nvPr/>
        </p:nvSpPr>
        <p:spPr>
          <a:xfrm>
            <a:off x="2565204" y="970520"/>
            <a:ext cx="6625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GB" sz="2000" b="1" kern="0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  <a:sym typeface="Arial"/>
              </a:rPr>
              <a:t>Phase-wise Resource Allocation and Improvement </a:t>
            </a:r>
            <a:r>
              <a:rPr lang="en-IN" sz="2000" b="1" kern="0" dirty="0"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  <a:sym typeface="Arial"/>
              </a:rPr>
              <a:t>Criteria</a:t>
            </a:r>
            <a:endParaRPr lang="en-IN" sz="2000" kern="0" dirty="0">
              <a:latin typeface="Times New Roman" panose="02020603050405020304" pitchFamily="18" charset="0"/>
              <a:ea typeface="Times New Roman" panose="02020603050405020304" pitchFamily="18" charset="0"/>
              <a:cs typeface="Mangal" panose="02040503050203030202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79303-6E45-D0E7-8F74-FE093246B325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Findings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414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879303-6E45-D0E7-8F74-FE093246B325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Findings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4066" y="1311507"/>
            <a:ext cx="65572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priority is to address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sidewalks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absent on 68% of roads (UKMRC, 2019), along with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poor condition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absence of traffic lights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061358" y="908285"/>
            <a:ext cx="4558521" cy="2275731"/>
            <a:chOff x="1649216" y="2151546"/>
            <a:chExt cx="7657408" cy="3822775"/>
          </a:xfrm>
        </p:grpSpPr>
        <p:pic>
          <p:nvPicPr>
            <p:cNvPr id="4" name="Picture 3" descr="A street with traffic lights and people on it&#10;&#10;AI-generated content may be incorrect.">
              <a:extLst>
                <a:ext uri="{FF2B5EF4-FFF2-40B4-BE49-F238E27FC236}">
                  <a16:creationId xmlns:a16="http://schemas.microsoft.com/office/drawing/2014/main" id="{B1CC4FB5-E9D4-3C64-CCA5-F959AADB6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1454"/>
            <a:stretch/>
          </p:blipFill>
          <p:spPr>
            <a:xfrm>
              <a:off x="1649216" y="2619668"/>
              <a:ext cx="3279280" cy="2786862"/>
            </a:xfrm>
            <a:prstGeom prst="rect">
              <a:avLst/>
            </a:prstGeom>
          </p:spPr>
        </p:pic>
        <p:sp>
          <p:nvSpPr>
            <p:cNvPr id="5" name="Rectangle: Rounded Corners 31">
              <a:extLst>
                <a:ext uri="{FF2B5EF4-FFF2-40B4-BE49-F238E27FC236}">
                  <a16:creationId xmlns:a16="http://schemas.microsoft.com/office/drawing/2014/main" id="{842895E5-029C-4F4D-2DE8-FA6E89012926}"/>
                </a:ext>
              </a:extLst>
            </p:cNvPr>
            <p:cNvSpPr/>
            <p:nvPr/>
          </p:nvSpPr>
          <p:spPr>
            <a:xfrm rot="1365787">
              <a:off x="2777853" y="3007497"/>
              <a:ext cx="548640" cy="228600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Rectangle: Rounded Corners 34">
              <a:extLst>
                <a:ext uri="{FF2B5EF4-FFF2-40B4-BE49-F238E27FC236}">
                  <a16:creationId xmlns:a16="http://schemas.microsoft.com/office/drawing/2014/main" id="{7006205C-10D1-1780-DE7E-E8DACF50B2D4}"/>
                </a:ext>
              </a:extLst>
            </p:cNvPr>
            <p:cNvSpPr/>
            <p:nvPr/>
          </p:nvSpPr>
          <p:spPr>
            <a:xfrm rot="16200000">
              <a:off x="2170055" y="3573387"/>
              <a:ext cx="609810" cy="293367"/>
            </a:xfrm>
            <a:prstGeom prst="round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BDC3190-B947-30AF-1587-FB09D19BF9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3711" y="2311790"/>
              <a:ext cx="0" cy="606089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3FD5258-B9B6-F441-A08B-826A810117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4409" y="2311790"/>
              <a:ext cx="0" cy="1103375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E3B689-4A1C-C5F9-EC5A-4D0C22CB68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8695" y="2311790"/>
              <a:ext cx="49347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9D8217-5586-6EB4-F884-999C0F92EFAF}"/>
                </a:ext>
              </a:extLst>
            </p:cNvPr>
            <p:cNvSpPr txBox="1"/>
            <p:nvPr/>
          </p:nvSpPr>
          <p:spPr>
            <a:xfrm>
              <a:off x="3015786" y="2151546"/>
              <a:ext cx="3415022" cy="517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Traffic lights not working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15E33-5DC9-42CF-EFF3-E4C0B7D296E4}"/>
                </a:ext>
              </a:extLst>
            </p:cNvPr>
            <p:cNvSpPr txBox="1"/>
            <p:nvPr/>
          </p:nvSpPr>
          <p:spPr>
            <a:xfrm>
              <a:off x="5807654" y="5457317"/>
              <a:ext cx="2876370" cy="517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Absence of Sidewalk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1C8208-B72C-3959-E115-4B22C4A35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2704" y="5184262"/>
              <a:ext cx="0" cy="377426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99E12E3-BB8B-E585-CB75-76A171A193AB}"/>
                </a:ext>
              </a:extLst>
            </p:cNvPr>
            <p:cNvSpPr/>
            <p:nvPr/>
          </p:nvSpPr>
          <p:spPr>
            <a:xfrm>
              <a:off x="3125215" y="5126500"/>
              <a:ext cx="153853" cy="1538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4420303-05B7-D83A-0D50-E52BDDE4FA90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5442287" y="5715820"/>
              <a:ext cx="365367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9079" y="2614834"/>
              <a:ext cx="4187545" cy="2791696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1C8208-B72C-3959-E115-4B22C4A35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2311" y="4854836"/>
              <a:ext cx="0" cy="852497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99E12E3-BB8B-E585-CB75-76A171A193AB}"/>
                </a:ext>
              </a:extLst>
            </p:cNvPr>
            <p:cNvSpPr/>
            <p:nvPr/>
          </p:nvSpPr>
          <p:spPr>
            <a:xfrm>
              <a:off x="9044822" y="4797075"/>
              <a:ext cx="153853" cy="1538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0F1C8208-B72C-3959-E115-4B22C4A35B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2287" y="4389592"/>
              <a:ext cx="0" cy="1317742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99E12E3-BB8B-E585-CB75-76A171A193AB}"/>
                </a:ext>
              </a:extLst>
            </p:cNvPr>
            <p:cNvSpPr/>
            <p:nvPr/>
          </p:nvSpPr>
          <p:spPr>
            <a:xfrm>
              <a:off x="5364798" y="4331828"/>
              <a:ext cx="153853" cy="15385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420303-05B7-D83A-0D50-E52BDDE4FA90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 flipV="1">
              <a:off x="8684024" y="5707333"/>
              <a:ext cx="437724" cy="8486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6415E33-5DC9-42CF-EFF3-E4C0B7D296E4}"/>
                </a:ext>
              </a:extLst>
            </p:cNvPr>
            <p:cNvSpPr txBox="1"/>
            <p:nvPr/>
          </p:nvSpPr>
          <p:spPr>
            <a:xfrm>
              <a:off x="1884769" y="5457317"/>
              <a:ext cx="2876370" cy="5170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Absence of Sidewalk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510046" y="2909344"/>
            <a:ext cx="65022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weight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school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highlighted as a major concern, resulting in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parental chauffeuring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concern over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children’s independent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mobility to school.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7061358" y="3425371"/>
            <a:ext cx="4477499" cy="2549804"/>
            <a:chOff x="7061358" y="3381829"/>
            <a:chExt cx="4477499" cy="254980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A1E3D24-0B07-A868-9B7B-82C96C3C94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710" t="29588" r="40679" b="27328"/>
            <a:stretch/>
          </p:blipFill>
          <p:spPr>
            <a:xfrm>
              <a:off x="7061358" y="3381829"/>
              <a:ext cx="1922968" cy="224427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389F3CB-8515-55F5-2E0B-DDA08A2A7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025" t="29715" r="24056" b="7523"/>
            <a:stretch/>
          </p:blipFill>
          <p:spPr>
            <a:xfrm>
              <a:off x="9129486" y="3381829"/>
              <a:ext cx="2409371" cy="224427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6415E33-5DC9-42CF-EFF3-E4C0B7D296E4}"/>
                </a:ext>
              </a:extLst>
            </p:cNvPr>
            <p:cNvSpPr txBox="1"/>
            <p:nvPr/>
          </p:nvSpPr>
          <p:spPr>
            <a:xfrm>
              <a:off x="7824826" y="5670023"/>
              <a:ext cx="299312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N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Children and Parent Carrying Heavy School Bag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504066" y="2248925"/>
            <a:ext cx="64687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Parents’ concerns over their children’s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activity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 to be addressed to meet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thresholds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04066" y="3846762"/>
            <a:ext cx="65572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Parents’ safety concern from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traffic, vehicular speed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unknown danger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prevents adds to restriction over independent mobility.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45011" y="4847519"/>
            <a:ext cx="63711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Walking companion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child’s own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preference for walking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reflects upon the child’s natural willingness and motivation to walk to school.</a:t>
            </a:r>
          </a:p>
        </p:txBody>
      </p:sp>
    </p:spTree>
    <p:extLst>
      <p:ext uri="{BB962C8B-B14F-4D97-AF65-F5344CB8AC3E}">
        <p14:creationId xmlns:p14="http://schemas.microsoft.com/office/powerpoint/2010/main" val="3002184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879303-6E45-D0E7-8F74-FE093246B325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 Challenges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7315" y="1435464"/>
            <a:ext cx="107986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Congested roads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 motorized traffic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 create difficulties in implementing the suggestions on the ground.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Scarcity of land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makes expanding roads and integrating wider, safer sidewalks a complex issue in the 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Securing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adequate funding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different initiatives and programs becomes difficult.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Lack of sufficient human resources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public service and even their limited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willingness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take up the work add more challenges.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Conflict over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overlapping jurisdiction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among different agencies results in delayed implementation.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48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879303-6E45-D0E7-8F74-FE093246B325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Interventions at different levels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011" y="1301506"/>
            <a:ext cx="110519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level initiatives should focus on providing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 safety knowledge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maintaining the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activity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students through courses.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Ensuring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crossing guard presence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either police or school staff, at major intersections will ensure children’s safety.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Policies on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regulating school bag weight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ensure children’s willingness to walk to school.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Policymakers must ensure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supportive policies and funding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Exploration of different financing options including government schemes, public-private partnerships (PPPs), corporate social responsibility (CSR) initiatives, and collaboration with national and international agencies.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among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stakeholders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critical in ensuring safe walking routes for children in the city.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06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7D15C-2BCA-3DD3-1115-3183FF8F8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A9302352-447D-D803-0C5F-C7148A362EAD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FA2B3-7CCA-9227-97D5-94E4136E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5C5B-A4DF-4D5B-AADC-E231D782AD0F}" type="slidenum">
              <a:rPr lang="en-IN" smtClean="0"/>
              <a:pPr/>
              <a:t>18</a:t>
            </a:fld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3427BE-BF47-16E4-0E01-C133DB0D95B3}"/>
              </a:ext>
            </a:extLst>
          </p:cNvPr>
          <p:cNvSpPr txBox="1"/>
          <p:nvPr/>
        </p:nvSpPr>
        <p:spPr>
          <a:xfrm>
            <a:off x="400944" y="1047546"/>
            <a:ext cx="1117014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Bhawra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Khadilkar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Krishnaveni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V.,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Kumaran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Katapally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R. (2023). The 2022 India Report Card on physical activity for children and adolescents.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Exercise Science &amp; Fitness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74–82.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https://doi.org/10.1016/j.jesf.2022.10.013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Anand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(2021, October 9). Commuting to school a risky path for kids. The Hindu.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https://www.thehindu.com/news/national/other-states/commuting-to-school-a-risky-path-for-kids/article36907040.ece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Roads Congress. (2023). IRC:SP:32-2023 Guidelines for Safer Commute to Schools.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UKMRC. (2019).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Mobility Plan For Dehradun -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Rishikesh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Metropolitan Area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https://www.ukmrc.org/pdfs/CMP 25July/CMP Final July.pdf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Aranda-Balboa, M. J.,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Huertas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-Delgado, F. J.,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Herrador-Colmenero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Cardon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Chillón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P. (2020). Parental barriers to active transport to school: a systematic review.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Public Health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87–98. https://doi.org/10.1007/s00038-019-01313-1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Bacon, D. R. (2003). A comparison of approaches to importance-performance analysis.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Market Research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55–71. https://doi.org/10.1177/147078530304500101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Ban, O. I.,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Droj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Tușe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A.,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Botezat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(2022). Operationalization of importance-performance analysis with nine categories and tested for green practices and financial evaluation.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Technological and Economic Development of Economy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(6), 1711–1738. https://doi.org/10.3846/TEDE.2022.17653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Bhawra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Khadilkar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Krishnaveni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 V.,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Kumaran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Katapally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T. R. (2023). The 2022 India Report Card on physical activity for children and adolescents.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Exercise Science &amp; Fitness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74–82. https://doi.org/10.1016/j.jesf.2022.10.013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Binns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J., Forman, J. A., Karr, C. J.,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Osterhoudt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Paulson, J. A., Roberts, J. R.,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Sandel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T., Seltzer, J. M., Wright, R. O., Kim, J. J., Blackburn, E., Anderson, M., Savage, S., Rogan, W. J., Jackson, R. J., Tester, J. M., &amp; Spire, P. (2009). The built environment: Designing communities to promote physical activity in children.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Pediatrics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(6), 1591–1598. https://doi.org/10.1542/peds.2009-0750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Forman, H., Kerr, J., Norman, G. J.,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Saelens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 E., Durant, N. H., Harris, S. K.,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Sallis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F. (2008). Reliability and validity of destination-specific barriers to walking and cycling for youth.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Preventive Medicine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(4), 311–316. https://doi.org/10.1016/j.ypmed.2007.12.006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Helbich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Emmichoven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J. Z. van,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Dijst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J., Kwan, M. P.,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Pierik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 H., &amp;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Vries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I. d. (2016). Natural and built environmental exposures on children’s active school travel: A Dutch global positioning system-based cross-sectional study.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and Place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101–109. https://doi.org/10.1016/j.healthplace.2016.03.003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Hume, C., Timperio, A., Salmon, J., Carver, A., Giles-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Corti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&amp; Crawford, D. (2009). Walking and Cycling to School: Predictors of Increases Among Children and Adolescents.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Journal of Preventive Medicine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(3), 195–200. https://doi.org/10.1016/J.AMEPRE.2008.10.011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Kerr, J., Rosenberg, D.,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Sallis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F.,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Saelens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 E., Frank, L. D., &amp; Conway, T. L. (2006). Active commuting to school: Associations with environment and parental concerns.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Medicine and Science in Sports and Exercise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(4), 787–794. https://doi.org/10.1249/01.MSS.0000210208.63565.73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Larsen, K., Gilliland, J., Hess, P., Tucker, P., Irwin, J., &amp; He, M. (2009). The influence of the physical environment and sociodemographic characteristics on children’s mode of travel to and from school.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Journal of Public Health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(3), 520–526. https://doi.org/10.2105/AJPH.2008.135319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Leslie, E., Kremer, P.,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Toumbourou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W., &amp; Williams, J. W. (2010). Gender differences in personal, social and environmental influences on active travel to and from school for Australian adolescents.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Science and Medicine in Sport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(6), 597–601. https://doi.org/10.1016/j.jsams.2010.04.004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Lin, E. Y., Witten, K., Smith, M., Carroll, P.,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Asiasiga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L., Badland, H., &amp; Parker, K. (2017). Social and built-environment factors related to children’s independent mobility: The importance of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cohesion and connectedness.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and Place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(November 2016), 107–113. https://doi.org/10.1016/j.healthplace.2017.05.002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Lu, W.,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McKyer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L. J., Lee, C., Goodson, P., </a:t>
            </a:r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G., &amp; Wang, S. (2014). Perceived barriers to children’s active commuting to school: A systematic review of empirical, methodological and theoretical evidence.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Behavioral Nutrition and Physical Activity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1–20. https://doi.org/10.1186/s12966-014-0140-x</a:t>
            </a:r>
          </a:p>
        </p:txBody>
      </p:sp>
    </p:spTree>
    <p:extLst>
      <p:ext uri="{BB962C8B-B14F-4D97-AF65-F5344CB8AC3E}">
        <p14:creationId xmlns:p14="http://schemas.microsoft.com/office/powerpoint/2010/main" val="3660561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945" y="1104672"/>
            <a:ext cx="11170146" cy="4455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Mammen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G., Faulkner, G.,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Buliung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R., &amp; Lay, J. (2012). Understanding the drive to escort: A cross-sectional analysis examining parental attitudes towards children’s school travel and independent mobility.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BMC Public Health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1–12. https://doi.org/10.1186/1471-2458-12-862/FIGURES/1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Matzler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K.,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Bailom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F.,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Hinterhuber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H.,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Renzl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B., &amp;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Pichler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(2004). The asymmetric relationship between attribute-level performance and overall customer satisfaction: a reconsideration of the importance–performance analysis.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Industrial Marketing Management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(4), 271–277. https://doi.org/10.1016/S0019-8501(03)00055-5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McDonald, N. C. (2008). Children’s mode choice for the school trip: The role of distance and school location in walking to school.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23–35. https://doi.org/10.1007/s11116-007-9135-7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Nikitas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A., Wang, J. Y. T., &amp;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Knamiller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C. (2019). Exploring parental perceptions about school travel and walking school buses: A thematic analysis approach.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Research Part A: Policy and Practice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468–487. https://doi.org/10.1016/j.tra.2019.04.011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Oluyomi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A. O., Lee, C.,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Nehme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E., Dowdy, D.,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M. G., &amp;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Hoelscher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 M. (2014). Parental safety concerns and active school commute: Correlates across multiple domains in the home-to-school journey.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Behavioral Nutrition and Physical Activity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1–14. https://doi.org/10.1186/1479-5868-11-32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Panter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R., Jones, A. P., Van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Sluijs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 M. F., &amp; Griffin, S. J. (2010). Attitudes, social support and environmental perceptions as predictors of active commuting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school children.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Epidemiology and Community Health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41–48. https://doi.org/10.1136/jech.2009.086918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Robertson-Wilson, J. E.,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Leatherdale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T., &amp; Wong, S. L. (2008). Social-Ecological Correlates of Active Commuting to School Among High School Students.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Adolescent Health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(5), 486–495. https://doi.org/10.1016/j.jadohealth.2007.10.006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Rothman, L., Macpherson, A. K., Ross, T., &amp;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Buliung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N. (2018). The decline in active school transportation (AST): A systematic review of the factors related to AST and changes in school transport over time in North America.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Preventive Medicine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111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(October 2017), 314–322. https://doi.org/10.1016/j.ypmed.2017.11.018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Ryan, C., &amp;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Huyton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J. (2002). Tourists and Aboriginal people.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Annals of Tourism Research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(3), 631–647. https://doi.org/10.1016/S0160-7383(01)00073-1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Sharma, M. (2024).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Creating safer pathways to schools | Latest News Delhi - Hindustan Times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Hindustan Times. https://www.hindustantimes.com/cities/delhi-news/creating-safer-pathways-to-schools-101727634723053.html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Timperio, A., Crawford, D., Telford, A., &amp; Salmon, J. (2004). Perceptions about the local neighborhood and walking and cycling among children.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Preventive Medicine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39–47. https://doi.org/10.1016/J.YPMED.2003.09.026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Dyck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D., De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Bourdeaudhuij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I.,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Cardon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G., &amp;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Deforche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B. (2010). Criterion distances and correlates of active transportation to school in Belgian older adolescents.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Behavioral Nutrition and Physical Activity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1–9. https://doi.org/10.1186/1479-5868-7-87/TABLES/3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Wilson, K., Clark, A. F., &amp; Gilliland, J. A. (2018). Understanding child and parent perceptions of barriers influencing children’s active school travel.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BMC Public Health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(1), 1–14. https://doi.org/doi.org/10.1186/s12889-018-5874-y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Wong, B., Faulkner, G., &amp;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Buliung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R. (2011). GIS measured environmental correlates of active school transport : A systematic Review of 14 studies.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Journal of Behavioral Nutrition and Physical Activity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(39). https://doi.org/10.1186/1479-5868-8-39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302352-447D-D803-0C5F-C7148A362EAD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785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84EB62-DE39-2526-73BB-7C981A835D95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United Nations Sustainable Development">
            <a:extLst>
              <a:ext uri="{FF2B5EF4-FFF2-40B4-BE49-F238E27FC236}">
                <a16:creationId xmlns:a16="http://schemas.microsoft.com/office/drawing/2014/main" id="{FA5864AD-AC58-DE75-62A8-9B150682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7" y="950840"/>
            <a:ext cx="969954" cy="9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walking on a bus&#10;&#10;AI-generated content may be incorrect.">
            <a:extLst>
              <a:ext uri="{FF2B5EF4-FFF2-40B4-BE49-F238E27FC236}">
                <a16:creationId xmlns:a16="http://schemas.microsoft.com/office/drawing/2014/main" id="{24C6E67E-63C2-D439-2E63-96A856BA8F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23" y="1176372"/>
            <a:ext cx="5705877" cy="438475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53977" y="4077139"/>
            <a:ext cx="5158369" cy="2136080"/>
            <a:chOff x="184639" y="2782112"/>
            <a:chExt cx="5158369" cy="213608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38DC70-8CF0-0794-0EF0-AB97BACB6CDE}"/>
                </a:ext>
              </a:extLst>
            </p:cNvPr>
            <p:cNvSpPr txBox="1"/>
            <p:nvPr/>
          </p:nvSpPr>
          <p:spPr>
            <a:xfrm>
              <a:off x="184639" y="2782112"/>
              <a:ext cx="46528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Raleway"/>
                  <a:cs typeface="Times New Roman" panose="02020603050405020304" pitchFamily="18" charset="0"/>
                  <a:sym typeface="Raleway"/>
                </a:rPr>
                <a:t>Benefits of Walking</a:t>
              </a:r>
              <a:endParaRPr lang="en-IN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BEA117-E604-7C16-2CA1-F63654E70215}"/>
                </a:ext>
              </a:extLst>
            </p:cNvPr>
            <p:cNvGrpSpPr/>
            <p:nvPr/>
          </p:nvGrpSpPr>
          <p:grpSpPr>
            <a:xfrm>
              <a:off x="329293" y="3103403"/>
              <a:ext cx="5013715" cy="1814789"/>
              <a:chOff x="329293" y="1475194"/>
              <a:chExt cx="5013715" cy="1814789"/>
            </a:xfrm>
          </p:grpSpPr>
          <p:pic>
            <p:nvPicPr>
              <p:cNvPr id="13" name="Picture 2" descr="Metabolism icon simple from healthy lifestyle Vector Image">
                <a:extLst>
                  <a:ext uri="{FF2B5EF4-FFF2-40B4-BE49-F238E27FC236}">
                    <a16:creationId xmlns:a16="http://schemas.microsoft.com/office/drawing/2014/main" id="{86C47141-446C-B992-210C-81D9842329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hq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93" t="11346" r="23031" b="36176"/>
              <a:stretch/>
            </p:blipFill>
            <p:spPr bwMode="auto">
              <a:xfrm>
                <a:off x="425855" y="1580371"/>
                <a:ext cx="1168449" cy="120681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9294B57-5A3D-333F-77CE-45AB3F8F91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69574" y="1610679"/>
                <a:ext cx="1168449" cy="1168445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DF2CB93-F63E-C12F-4585-C17B38E72F28}"/>
                  </a:ext>
                </a:extLst>
              </p:cNvPr>
              <p:cNvSpPr txBox="1"/>
              <p:nvPr/>
            </p:nvSpPr>
            <p:spPr>
              <a:xfrm>
                <a:off x="329293" y="2765384"/>
                <a:ext cx="149275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Physical Benefits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C23D08D-06B1-9904-D85F-1E524BFF1409}"/>
                  </a:ext>
                </a:extLst>
              </p:cNvPr>
              <p:cNvSpPr txBox="1"/>
              <p:nvPr/>
            </p:nvSpPr>
            <p:spPr>
              <a:xfrm>
                <a:off x="2088569" y="2765383"/>
                <a:ext cx="146394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Mental Benefits</a:t>
                </a:r>
              </a:p>
            </p:txBody>
          </p:sp>
          <p:pic>
            <p:nvPicPr>
              <p:cNvPr id="19" name="object 3">
                <a:extLst>
                  <a:ext uri="{FF2B5EF4-FFF2-40B4-BE49-F238E27FC236}">
                    <a16:creationId xmlns:a16="http://schemas.microsoft.com/office/drawing/2014/main" id="{9179EA80-093A-9AC7-D90C-FE32DFA2D795}"/>
                  </a:ext>
                </a:extLst>
              </p:cNvPr>
              <p:cNvPicPr/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</a:extLst>
              </a:blip>
              <a:srcRect l="65568" t="11995" r="26635" b="82402"/>
              <a:stretch/>
            </p:blipFill>
            <p:spPr>
              <a:xfrm>
                <a:off x="3913293" y="1475194"/>
                <a:ext cx="1245912" cy="1266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5C2F60-CCEE-D47F-854F-A561BF081704}"/>
                  </a:ext>
                </a:extLst>
              </p:cNvPr>
              <p:cNvSpPr txBox="1"/>
              <p:nvPr/>
            </p:nvSpPr>
            <p:spPr>
              <a:xfrm>
                <a:off x="3779200" y="2766763"/>
                <a:ext cx="156380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Independence &amp; Self-reliance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3B9BEC6-411C-5BE8-CACD-82BF2628787F}"/>
              </a:ext>
            </a:extLst>
          </p:cNvPr>
          <p:cNvSpPr txBox="1"/>
          <p:nvPr/>
        </p:nvSpPr>
        <p:spPr>
          <a:xfrm>
            <a:off x="1588966" y="942647"/>
            <a:ext cx="4821225" cy="934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Safe, accessible and sustainable mobility for all.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Promote walking and create pedestrian friendly environment</a:t>
            </a:r>
            <a:endParaRPr lang="en-I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F1B804-553D-5F48-4DE7-1250913C38C3}"/>
              </a:ext>
            </a:extLst>
          </p:cNvPr>
          <p:cNvGrpSpPr/>
          <p:nvPr/>
        </p:nvGrpSpPr>
        <p:grpSpPr>
          <a:xfrm>
            <a:off x="435017" y="2291531"/>
            <a:ext cx="2659897" cy="1299154"/>
            <a:chOff x="-238293" y="1968019"/>
            <a:chExt cx="2855013" cy="129915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ED19A5-8916-A7EC-6F9A-1448306CCD29}"/>
                </a:ext>
              </a:extLst>
            </p:cNvPr>
            <p:cNvSpPr txBox="1"/>
            <p:nvPr/>
          </p:nvSpPr>
          <p:spPr>
            <a:xfrm>
              <a:off x="-225560" y="1968019"/>
              <a:ext cx="272901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Half of adolescents in India do not meet the WHOs recommendations of daily physical activity. </a:t>
              </a:r>
              <a:endParaRPr lang="en-IN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B688B8-82F9-7DE6-E45C-864FC1EACB4A}"/>
                </a:ext>
              </a:extLst>
            </p:cNvPr>
            <p:cNvSpPr txBox="1"/>
            <p:nvPr/>
          </p:nvSpPr>
          <p:spPr>
            <a:xfrm>
              <a:off x="-238293" y="3036341"/>
              <a:ext cx="2855013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(Source: (</a:t>
              </a:r>
              <a:r>
                <a:rPr lang="en-US" sz="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Bhawra</a:t>
              </a:r>
              <a:r>
                <a:rPr 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al., 2023).</a:t>
              </a:r>
              <a:endParaRPr lang="en-IN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BF9E39A-649D-85B3-A750-9414FDA28F1C}"/>
              </a:ext>
            </a:extLst>
          </p:cNvPr>
          <p:cNvGrpSpPr/>
          <p:nvPr/>
        </p:nvGrpSpPr>
        <p:grpSpPr>
          <a:xfrm>
            <a:off x="3159949" y="1632338"/>
            <a:ext cx="2928610" cy="2572801"/>
            <a:chOff x="3159949" y="1632338"/>
            <a:chExt cx="2928610" cy="2572801"/>
          </a:xfrm>
        </p:grpSpPr>
        <p:grpSp>
          <p:nvGrpSpPr>
            <p:cNvPr id="25" name="Group 24"/>
            <p:cNvGrpSpPr/>
            <p:nvPr/>
          </p:nvGrpSpPr>
          <p:grpSpPr>
            <a:xfrm>
              <a:off x="3159949" y="1632338"/>
              <a:ext cx="2875899" cy="2572801"/>
              <a:chOff x="711909" y="1963150"/>
              <a:chExt cx="2553334" cy="2284230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04F196F-BE05-BA91-43D1-2DB5A7B3EA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</a:extLst>
              </a:blip>
              <a:srcRect l="8874" r="13053"/>
              <a:stretch/>
            </p:blipFill>
            <p:spPr>
              <a:xfrm>
                <a:off x="873596" y="1963150"/>
                <a:ext cx="2324233" cy="179013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3D2C9F4-E0A3-AB3D-E32C-04B0D5BB75FE}"/>
                  </a:ext>
                </a:extLst>
              </p:cNvPr>
              <p:cNvSpPr txBox="1"/>
              <p:nvPr/>
            </p:nvSpPr>
            <p:spPr>
              <a:xfrm>
                <a:off x="711909" y="4056101"/>
                <a:ext cx="2553334" cy="191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IN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(Source: </a:t>
                </a:r>
                <a:r>
                  <a:rPr lang="en-US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(Ministry of Statistics &amp; Program Implementation, 2017)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199683" y="3639907"/>
              <a:ext cx="2888876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Student Distribution by Mode of Transport to Institution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050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82A468F-5C13-4B54-99A3-9361BB5811F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EA105-A17A-4628-8779-766A6057C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479024" cy="685800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9E32340E-8953-29B8-ECF5-BE07FE643686}"/>
              </a:ext>
            </a:extLst>
          </p:cNvPr>
          <p:cNvSpPr/>
          <p:nvPr/>
        </p:nvSpPr>
        <p:spPr>
          <a:xfrm flipH="1" flipV="1">
            <a:off x="6398854" y="-9530"/>
            <a:ext cx="5793146" cy="6867530"/>
          </a:xfrm>
          <a:custGeom>
            <a:avLst/>
            <a:gdLst>
              <a:gd name="connsiteX0" fmla="*/ 0 w 4891506"/>
              <a:gd name="connsiteY0" fmla="*/ 0 h 574933"/>
              <a:gd name="connsiteX1" fmla="*/ 48915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472406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628581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4891506"/>
              <a:gd name="connsiteY0" fmla="*/ 0 h 574933"/>
              <a:gd name="connsiteX1" fmla="*/ 4503642 w 4891506"/>
              <a:gd name="connsiteY1" fmla="*/ 0 h 574933"/>
              <a:gd name="connsiteX2" fmla="*/ 4891506 w 4891506"/>
              <a:gd name="connsiteY2" fmla="*/ 574933 h 574933"/>
              <a:gd name="connsiteX3" fmla="*/ 0 w 4891506"/>
              <a:gd name="connsiteY3" fmla="*/ 574933 h 574933"/>
              <a:gd name="connsiteX4" fmla="*/ 0 w 4891506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891506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683989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  <a:gd name="connsiteX0" fmla="*/ 0 w 5170660"/>
              <a:gd name="connsiteY0" fmla="*/ 0 h 574933"/>
              <a:gd name="connsiteX1" fmla="*/ 5170660 w 5170660"/>
              <a:gd name="connsiteY1" fmla="*/ 0 h 574933"/>
              <a:gd name="connsiteX2" fmla="*/ 4531249 w 5170660"/>
              <a:gd name="connsiteY2" fmla="*/ 574933 h 574933"/>
              <a:gd name="connsiteX3" fmla="*/ 0 w 5170660"/>
              <a:gd name="connsiteY3" fmla="*/ 574933 h 574933"/>
              <a:gd name="connsiteX4" fmla="*/ 0 w 5170660"/>
              <a:gd name="connsiteY4" fmla="*/ 0 h 574933"/>
              <a:gd name="connsiteX0" fmla="*/ 0 w 5588525"/>
              <a:gd name="connsiteY0" fmla="*/ 0 h 574933"/>
              <a:gd name="connsiteX1" fmla="*/ 5588525 w 5588525"/>
              <a:gd name="connsiteY1" fmla="*/ 0 h 574933"/>
              <a:gd name="connsiteX2" fmla="*/ 4531249 w 5588525"/>
              <a:gd name="connsiteY2" fmla="*/ 574933 h 574933"/>
              <a:gd name="connsiteX3" fmla="*/ 0 w 5588525"/>
              <a:gd name="connsiteY3" fmla="*/ 574933 h 574933"/>
              <a:gd name="connsiteX4" fmla="*/ 0 w 5588525"/>
              <a:gd name="connsiteY4" fmla="*/ 0 h 574933"/>
              <a:gd name="connsiteX0" fmla="*/ 0 w 5588525"/>
              <a:gd name="connsiteY0" fmla="*/ 0 h 574933"/>
              <a:gd name="connsiteX1" fmla="*/ 5588525 w 5588525"/>
              <a:gd name="connsiteY1" fmla="*/ 0 h 574933"/>
              <a:gd name="connsiteX2" fmla="*/ 4531249 w 5588525"/>
              <a:gd name="connsiteY2" fmla="*/ 574933 h 574933"/>
              <a:gd name="connsiteX3" fmla="*/ 0 w 5588525"/>
              <a:gd name="connsiteY3" fmla="*/ 574933 h 574933"/>
              <a:gd name="connsiteX4" fmla="*/ 0 w 5588525"/>
              <a:gd name="connsiteY4" fmla="*/ 0 h 574933"/>
              <a:gd name="connsiteX0" fmla="*/ 0 w 5588525"/>
              <a:gd name="connsiteY0" fmla="*/ 0 h 575732"/>
              <a:gd name="connsiteX1" fmla="*/ 5588525 w 5588525"/>
              <a:gd name="connsiteY1" fmla="*/ 0 h 575732"/>
              <a:gd name="connsiteX2" fmla="*/ 3740940 w 5588525"/>
              <a:gd name="connsiteY2" fmla="*/ 575732 h 575732"/>
              <a:gd name="connsiteX3" fmla="*/ 0 w 5588525"/>
              <a:gd name="connsiteY3" fmla="*/ 574933 h 575732"/>
              <a:gd name="connsiteX4" fmla="*/ 0 w 5588525"/>
              <a:gd name="connsiteY4" fmla="*/ 0 h 57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8525" h="575732">
                <a:moveTo>
                  <a:pt x="0" y="0"/>
                </a:moveTo>
                <a:lnTo>
                  <a:pt x="5588525" y="0"/>
                </a:lnTo>
                <a:lnTo>
                  <a:pt x="3740940" y="575732"/>
                </a:lnTo>
                <a:lnTo>
                  <a:pt x="0" y="574933"/>
                </a:lnTo>
                <a:lnTo>
                  <a:pt x="0" y="0"/>
                </a:lnTo>
                <a:close/>
              </a:path>
            </a:pathLst>
          </a:custGeom>
          <a:solidFill>
            <a:srgbClr val="095354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rgbClr val="065453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25EF6B-6BD4-4B92-BB83-B86B09FF45D6}"/>
              </a:ext>
            </a:extLst>
          </p:cNvPr>
          <p:cNvSpPr/>
          <p:nvPr/>
        </p:nvSpPr>
        <p:spPr>
          <a:xfrm>
            <a:off x="8596187" y="2864033"/>
            <a:ext cx="24288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Edwardian Script ITC" panose="030303020407070D0804" pitchFamily="66" charset="0"/>
              </a:rPr>
              <a:t>Thank You</a:t>
            </a:r>
          </a:p>
        </p:txBody>
      </p:sp>
      <p:pic>
        <p:nvPicPr>
          <p:cNvPr id="1026" name="Picture 2" descr="IIT Roorkee | 175 Years of celebration">
            <a:extLst>
              <a:ext uri="{FF2B5EF4-FFF2-40B4-BE49-F238E27FC236}">
                <a16:creationId xmlns:a16="http://schemas.microsoft.com/office/drawing/2014/main" id="{84828E5F-F45C-8E83-869F-1D60805D3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81"/>
          <a:stretch/>
        </p:blipFill>
        <p:spPr bwMode="auto">
          <a:xfrm>
            <a:off x="114300" y="301904"/>
            <a:ext cx="1644162" cy="120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CBCD4B-F87A-14E7-E824-CC6783B71EA3}"/>
              </a:ext>
            </a:extLst>
          </p:cNvPr>
          <p:cNvSpPr/>
          <p:nvPr/>
        </p:nvSpPr>
        <p:spPr>
          <a:xfrm>
            <a:off x="8733851" y="4664258"/>
            <a:ext cx="314682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Saurabh Choudhary</a:t>
            </a:r>
          </a:p>
          <a:p>
            <a:pPr algn="r"/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Master of Urban and Rural Planning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Planning Lab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Architecture and Planning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Technology Roorkee</a:t>
            </a:r>
          </a:p>
          <a:p>
            <a:pPr algn="r"/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saurabh_c@ar.iitr.ac.in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7171C-C645-0FD3-8BCF-76B95646EB2C}"/>
              </a:ext>
            </a:extLst>
          </p:cNvPr>
          <p:cNvSpPr txBox="1"/>
          <p:nvPr/>
        </p:nvSpPr>
        <p:spPr>
          <a:xfrm>
            <a:off x="7191375" y="4345082"/>
            <a:ext cx="21082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Presenting Author: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42A2E2B-4C6D-A247-35EE-36A234B183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522" y="177029"/>
            <a:ext cx="1192256" cy="1192256"/>
          </a:xfrm>
          <a:prstGeom prst="rect">
            <a:avLst/>
          </a:prstGeom>
        </p:spPr>
      </p:pic>
      <p:pic>
        <p:nvPicPr>
          <p:cNvPr id="9" name="Picture 8" descr="A black and blue logo&#10;&#10;Description automatically generated">
            <a:extLst>
              <a:ext uri="{FF2B5EF4-FFF2-40B4-BE49-F238E27FC236}">
                <a16:creationId xmlns:a16="http://schemas.microsoft.com/office/drawing/2014/main" id="{1187E218-8466-33F1-2A25-B82BCD9C3DE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3" y="244520"/>
            <a:ext cx="1057274" cy="105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5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9736F-53B5-8E0D-55AF-C2922BB82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>
            <a:extLst>
              <a:ext uri="{FF2B5EF4-FFF2-40B4-BE49-F238E27FC236}">
                <a16:creationId xmlns:a16="http://schemas.microsoft.com/office/drawing/2014/main" id="{5DEB9F6C-D294-D29F-B331-3622C8BD067B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F206B-CC16-5B76-9020-337D6C19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5C5B-A4DF-4D5B-AADC-E231D782AD0F}" type="slidenum">
              <a:rPr lang="en-IN" smtClean="0"/>
              <a:pPr/>
              <a:t>3</a:t>
            </a:fld>
            <a:endParaRPr lang="en-IN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90F98-37B2-223F-F38C-07DC816DD1A1}"/>
              </a:ext>
            </a:extLst>
          </p:cNvPr>
          <p:cNvGrpSpPr/>
          <p:nvPr/>
        </p:nvGrpSpPr>
        <p:grpSpPr>
          <a:xfrm>
            <a:off x="5942876" y="954458"/>
            <a:ext cx="5586921" cy="1700211"/>
            <a:chOff x="6243129" y="954458"/>
            <a:chExt cx="5586921" cy="1700211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B1DBB90E-D44B-1F1A-3F74-0830DAEE461B}"/>
                </a:ext>
              </a:extLst>
            </p:cNvPr>
            <p:cNvSpPr/>
            <p:nvPr/>
          </p:nvSpPr>
          <p:spPr>
            <a:xfrm>
              <a:off x="6243129" y="954458"/>
              <a:ext cx="5586921" cy="1700211"/>
            </a:xfrm>
            <a:prstGeom prst="roundRect">
              <a:avLst/>
            </a:prstGeom>
            <a:solidFill>
              <a:schemeClr val="bg1"/>
            </a:solidFill>
            <a:ln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D8131DF-BD54-4023-3A50-226E5B8C31D2}"/>
                </a:ext>
              </a:extLst>
            </p:cNvPr>
            <p:cNvSpPr txBox="1"/>
            <p:nvPr/>
          </p:nvSpPr>
          <p:spPr>
            <a:xfrm>
              <a:off x="7763270" y="1028197"/>
              <a:ext cx="239119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2000" b="1" dirty="0">
                  <a:latin typeface="Times New Roman" panose="02020603050405020304" pitchFamily="18" charset="0"/>
                  <a:ea typeface="Raleway"/>
                  <a:cs typeface="Times New Roman" panose="02020603050405020304" pitchFamily="18" charset="0"/>
                  <a:sym typeface="Raleway"/>
                </a:rPr>
                <a:t>Aim of the Study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98706B3C-5979-DB1B-90EC-69AEC6C22CBE}"/>
                </a:ext>
              </a:extLst>
            </p:cNvPr>
            <p:cNvSpPr txBox="1"/>
            <p:nvPr/>
          </p:nvSpPr>
          <p:spPr>
            <a:xfrm>
              <a:off x="6243900" y="1510270"/>
              <a:ext cx="5586150" cy="10397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investigate parents’ perceptions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identifying the 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priority attributes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for improvement towards child </a:t>
              </a:r>
            </a:p>
            <a:p>
              <a:pPr algn="ctr">
                <a:lnSpc>
                  <a:spcPct val="114000"/>
                </a:lnSpc>
              </a:pP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walkability to school</a:t>
              </a:r>
              <a:endParaRPr lang="en-IN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C4775DF6-FE0D-DEF4-1780-EE11A35884EC}"/>
              </a:ext>
            </a:extLst>
          </p:cNvPr>
          <p:cNvSpPr txBox="1"/>
          <p:nvPr/>
        </p:nvSpPr>
        <p:spPr>
          <a:xfrm>
            <a:off x="7567087" y="2967194"/>
            <a:ext cx="2236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F5B78-6C5C-9E36-98C7-741A0C612F97}"/>
              </a:ext>
            </a:extLst>
          </p:cNvPr>
          <p:cNvSpPr txBox="1"/>
          <p:nvPr/>
        </p:nvSpPr>
        <p:spPr>
          <a:xfrm>
            <a:off x="5997641" y="3435717"/>
            <a:ext cx="5532156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50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attributes influencing child walkability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school in existing studies </a:t>
            </a:r>
          </a:p>
          <a:p>
            <a:pPr marL="342900" indent="-342900">
              <a:spcAft>
                <a:spcPts val="150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Collecting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parents’ perception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identified attributes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study area </a:t>
            </a:r>
          </a:p>
          <a:p>
            <a:pPr marL="342900" indent="-342900">
              <a:spcAft>
                <a:spcPts val="1500"/>
              </a:spcAft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Identifying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priority attributes for improving child walkability to school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study area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5011" y="4571266"/>
            <a:ext cx="51490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Parents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decision makers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their children during school years, their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perception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largely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their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children’s school commuting choices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Nikitas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2019)</a:t>
            </a:r>
          </a:p>
        </p:txBody>
      </p:sp>
      <p:pic>
        <p:nvPicPr>
          <p:cNvPr id="23" name="Picture 4" descr="Rajasthan first state to submit Annual Action Plan under Atal Mission (AMRUT)  – Samanvaya">
            <a:extLst>
              <a:ext uri="{FF2B5EF4-FFF2-40B4-BE49-F238E27FC236}">
                <a16:creationId xmlns:a16="http://schemas.microsoft.com/office/drawing/2014/main" id="{3199B169-CCB4-B7CF-1B90-D09173753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19" y="1484124"/>
            <a:ext cx="2252957" cy="99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94" y="1562549"/>
            <a:ext cx="2498048" cy="64680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4775DF6-FE0D-DEF4-1780-EE11A35884EC}"/>
              </a:ext>
            </a:extLst>
          </p:cNvPr>
          <p:cNvSpPr txBox="1"/>
          <p:nvPr/>
        </p:nvSpPr>
        <p:spPr>
          <a:xfrm>
            <a:off x="407265" y="949904"/>
            <a:ext cx="22360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GOI Initiatives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99451" y="2712472"/>
            <a:ext cx="5194575" cy="1321002"/>
            <a:chOff x="358214" y="2639902"/>
            <a:chExt cx="5327390" cy="132100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4775DF6-FE0D-DEF4-1780-EE11A35884EC}"/>
                </a:ext>
              </a:extLst>
            </p:cNvPr>
            <p:cNvSpPr txBox="1"/>
            <p:nvPr/>
          </p:nvSpPr>
          <p:spPr>
            <a:xfrm>
              <a:off x="358214" y="2639902"/>
              <a:ext cx="277163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2000" b="1" dirty="0">
                  <a:latin typeface="Times New Roman" panose="02020603050405020304" pitchFamily="18" charset="0"/>
                  <a:ea typeface="Raleway"/>
                  <a:cs typeface="Times New Roman" panose="02020603050405020304" pitchFamily="18" charset="0"/>
                  <a:sym typeface="Raleway"/>
                </a:rPr>
                <a:t>State Level Initiatives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4940" y="3037574"/>
              <a:ext cx="528066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Cities like Delhi, Chennai, Pune, Bengaluru, and Mumbai have undertaken multiple pilot projects establishing ‘Safe School Zones’ (Sharma, 2024).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4775DF6-FE0D-DEF4-1780-EE11A35884EC}"/>
              </a:ext>
            </a:extLst>
          </p:cNvPr>
          <p:cNvSpPr txBox="1"/>
          <p:nvPr/>
        </p:nvSpPr>
        <p:spPr>
          <a:xfrm>
            <a:off x="545011" y="4206818"/>
            <a:ext cx="37632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2000" b="1" dirty="0"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Capturing Parents’ Perception</a:t>
            </a:r>
          </a:p>
        </p:txBody>
      </p:sp>
    </p:spTree>
    <p:extLst>
      <p:ext uri="{BB962C8B-B14F-4D97-AF65-F5344CB8AC3E}">
        <p14:creationId xmlns:p14="http://schemas.microsoft.com/office/powerpoint/2010/main" val="373977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/>
      <p:bldP spid="7" grpId="0"/>
      <p:bldP spid="3" grpId="0"/>
      <p:bldP spid="2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F17ACA-EB19-9498-470F-687BD0FA521F}"/>
              </a:ext>
            </a:extLst>
          </p:cNvPr>
          <p:cNvGrpSpPr/>
          <p:nvPr/>
        </p:nvGrpSpPr>
        <p:grpSpPr>
          <a:xfrm>
            <a:off x="704244" y="947502"/>
            <a:ext cx="4651652" cy="2293422"/>
            <a:chOff x="2340730" y="1363224"/>
            <a:chExt cx="4651652" cy="2293422"/>
          </a:xfrm>
        </p:grpSpPr>
        <p:sp>
          <p:nvSpPr>
            <p:cNvPr id="3" name="Rectangle: Rounded Corners 24">
              <a:extLst>
                <a:ext uri="{FF2B5EF4-FFF2-40B4-BE49-F238E27FC236}">
                  <a16:creationId xmlns:a16="http://schemas.microsoft.com/office/drawing/2014/main" id="{E3ECF037-4789-899C-D632-FF21183FCDE1}"/>
                </a:ext>
              </a:extLst>
            </p:cNvPr>
            <p:cNvSpPr/>
            <p:nvPr/>
          </p:nvSpPr>
          <p:spPr>
            <a:xfrm>
              <a:off x="2340730" y="1545113"/>
              <a:ext cx="1218065" cy="338554"/>
            </a:xfrm>
            <a:prstGeom prst="roundRect">
              <a:avLst/>
            </a:prstGeom>
            <a:solidFill>
              <a:srgbClr val="0099E8">
                <a:lumMod val="20000"/>
                <a:lumOff val="80000"/>
              </a:srgbClr>
            </a:solidFill>
            <a:ln w="25400" cap="flat" cmpd="sng" algn="ctr">
              <a:solidFill>
                <a:srgbClr val="757575">
                  <a:lumMod val="75000"/>
                </a:srgb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Data Source</a:t>
              </a: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: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Web of Science</a:t>
              </a:r>
            </a:p>
          </p:txBody>
        </p:sp>
        <p:sp>
          <p:nvSpPr>
            <p:cNvPr id="4" name="Rectangle: Rounded Corners 25">
              <a:extLst>
                <a:ext uri="{FF2B5EF4-FFF2-40B4-BE49-F238E27FC236}">
                  <a16:creationId xmlns:a16="http://schemas.microsoft.com/office/drawing/2014/main" id="{4A8657DD-02AA-E36B-F589-702DA1533924}"/>
                </a:ext>
              </a:extLst>
            </p:cNvPr>
            <p:cNvSpPr/>
            <p:nvPr/>
          </p:nvSpPr>
          <p:spPr>
            <a:xfrm>
              <a:off x="3802606" y="1363224"/>
              <a:ext cx="3189776" cy="707736"/>
            </a:xfrm>
            <a:prstGeom prst="roundRect">
              <a:avLst/>
            </a:prstGeom>
            <a:solidFill>
              <a:srgbClr val="0099E8">
                <a:lumMod val="20000"/>
                <a:lumOff val="80000"/>
              </a:srgbClr>
            </a:solidFill>
            <a:ln w="25400" cap="flat" cmpd="sng" algn="ctr">
              <a:solidFill>
                <a:srgbClr val="757575">
                  <a:lumMod val="75000"/>
                </a:srgb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Keywords Used</a:t>
              </a: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: (Child OR Student*) AND (School OR Education) AND (Walk* OR Pedestrian) AND (Factors OR Covariates OR Determinants OR Attributes OR Predictors OR Motivators OR Barriers OR Deterrents)</a:t>
              </a: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3BDCC8B-FA13-936D-42DE-503C2A5CE994}"/>
                </a:ext>
              </a:extLst>
            </p:cNvPr>
            <p:cNvCxnSpPr>
              <a:cxnSpLocks/>
              <a:stCxn id="3" idx="3"/>
              <a:endCxn id="4" idx="1"/>
            </p:cNvCxnSpPr>
            <p:nvPr/>
          </p:nvCxnSpPr>
          <p:spPr>
            <a:xfrm>
              <a:off x="3558795" y="1714390"/>
              <a:ext cx="243811" cy="2702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/>
          </p:spPr>
        </p:cxnSp>
        <p:sp>
          <p:nvSpPr>
            <p:cNvPr id="6" name="Rectangle: Rounded Corners 27">
              <a:extLst>
                <a:ext uri="{FF2B5EF4-FFF2-40B4-BE49-F238E27FC236}">
                  <a16:creationId xmlns:a16="http://schemas.microsoft.com/office/drawing/2014/main" id="{FC7D9640-80DD-651F-393D-D6C8CAD37234}"/>
                </a:ext>
              </a:extLst>
            </p:cNvPr>
            <p:cNvSpPr/>
            <p:nvPr/>
          </p:nvSpPr>
          <p:spPr>
            <a:xfrm>
              <a:off x="6068974" y="2828888"/>
              <a:ext cx="923408" cy="333151"/>
            </a:xfrm>
            <a:prstGeom prst="roundRect">
              <a:avLst/>
            </a:prstGeom>
            <a:solidFill>
              <a:srgbClr val="0099E8">
                <a:lumMod val="20000"/>
                <a:lumOff val="80000"/>
              </a:srgbClr>
            </a:solidFill>
            <a:ln w="25400" cap="flat" cmpd="sng" algn="ctr">
              <a:solidFill>
                <a:srgbClr val="757575">
                  <a:lumMod val="75000"/>
                </a:srgb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Total Papers: 1487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9A21CF-511F-31D3-D30E-55368B8F6041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6530678" y="2070960"/>
              <a:ext cx="0" cy="75792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/>
          </p:spPr>
        </p:cxnSp>
        <p:sp>
          <p:nvSpPr>
            <p:cNvPr id="8" name="Rectangle: Rounded Corners 29">
              <a:extLst>
                <a:ext uri="{FF2B5EF4-FFF2-40B4-BE49-F238E27FC236}">
                  <a16:creationId xmlns:a16="http://schemas.microsoft.com/office/drawing/2014/main" id="{51D8A42E-5BF0-773D-40B8-D9B78B6C96D9}"/>
                </a:ext>
              </a:extLst>
            </p:cNvPr>
            <p:cNvSpPr/>
            <p:nvPr/>
          </p:nvSpPr>
          <p:spPr>
            <a:xfrm>
              <a:off x="4905798" y="2828511"/>
              <a:ext cx="922279" cy="333151"/>
            </a:xfrm>
            <a:prstGeom prst="roundRect">
              <a:avLst/>
            </a:prstGeom>
            <a:solidFill>
              <a:srgbClr val="0099E8">
                <a:lumMod val="20000"/>
                <a:lumOff val="80000"/>
              </a:srgbClr>
            </a:solidFill>
            <a:ln w="25400" cap="flat" cmpd="sng" algn="ctr">
              <a:solidFill>
                <a:srgbClr val="757575">
                  <a:lumMod val="75000"/>
                </a:srgb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Total Papers: 341</a:t>
              </a:r>
            </a:p>
          </p:txBody>
        </p:sp>
        <p:sp>
          <p:nvSpPr>
            <p:cNvPr id="9" name="Rectangle: Rounded Corners 30">
              <a:extLst>
                <a:ext uri="{FF2B5EF4-FFF2-40B4-BE49-F238E27FC236}">
                  <a16:creationId xmlns:a16="http://schemas.microsoft.com/office/drawing/2014/main" id="{F293D533-BBD9-D1FD-E171-1B0671FEECE6}"/>
                </a:ext>
              </a:extLst>
            </p:cNvPr>
            <p:cNvSpPr/>
            <p:nvPr/>
          </p:nvSpPr>
          <p:spPr>
            <a:xfrm>
              <a:off x="5148092" y="2295550"/>
              <a:ext cx="1113200" cy="326363"/>
            </a:xfrm>
            <a:prstGeom prst="roundRect">
              <a:avLst/>
            </a:prstGeom>
            <a:noFill/>
            <a:ln w="12700" cap="flat" cmpd="sng" algn="ctr">
              <a:solidFill>
                <a:srgbClr val="FFC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Filter: Language (English)</a:t>
              </a:r>
            </a:p>
          </p:txBody>
        </p:sp>
        <p:sp>
          <p:nvSpPr>
            <p:cNvPr id="10" name="Rectangle: Rounded Corners 31">
              <a:extLst>
                <a:ext uri="{FF2B5EF4-FFF2-40B4-BE49-F238E27FC236}">
                  <a16:creationId xmlns:a16="http://schemas.microsoft.com/office/drawing/2014/main" id="{59B780C8-6D67-E195-D345-1A06A83B64FB}"/>
                </a:ext>
              </a:extLst>
            </p:cNvPr>
            <p:cNvSpPr/>
            <p:nvPr/>
          </p:nvSpPr>
          <p:spPr>
            <a:xfrm>
              <a:off x="3762789" y="2828511"/>
              <a:ext cx="922280" cy="333151"/>
            </a:xfrm>
            <a:prstGeom prst="roundRect">
              <a:avLst/>
            </a:prstGeom>
            <a:solidFill>
              <a:srgbClr val="0099E8">
                <a:lumMod val="20000"/>
                <a:lumOff val="80000"/>
              </a:srgbClr>
            </a:solidFill>
            <a:ln w="25400" cap="flat" cmpd="sng" algn="ctr">
              <a:solidFill>
                <a:srgbClr val="757575">
                  <a:lumMod val="75000"/>
                </a:srgb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Total Papers: 61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5B61758-16C5-0DC3-D47B-DEBFF8B2B540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4685069" y="2995087"/>
              <a:ext cx="240499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triangl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AFB4597-E0D4-C051-5464-0C44DEA34961}"/>
                </a:ext>
              </a:extLst>
            </p:cNvPr>
            <p:cNvCxnSpPr>
              <a:cxnSpLocks/>
              <a:stCxn id="9" idx="3"/>
            </p:cNvCxnSpPr>
            <p:nvPr/>
          </p:nvCxnSpPr>
          <p:spPr>
            <a:xfrm>
              <a:off x="6261292" y="2458732"/>
              <a:ext cx="269386" cy="0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dash"/>
            </a:ln>
            <a:effectLst/>
          </p:spPr>
        </p:cxnSp>
        <p:sp>
          <p:nvSpPr>
            <p:cNvPr id="13" name="Rectangle: Rounded Corners 34">
              <a:extLst>
                <a:ext uri="{FF2B5EF4-FFF2-40B4-BE49-F238E27FC236}">
                  <a16:creationId xmlns:a16="http://schemas.microsoft.com/office/drawing/2014/main" id="{78666647-E9F0-4D89-E6A2-0800ACE2B07D}"/>
                </a:ext>
              </a:extLst>
            </p:cNvPr>
            <p:cNvSpPr/>
            <p:nvPr/>
          </p:nvSpPr>
          <p:spPr>
            <a:xfrm>
              <a:off x="2355072" y="2725597"/>
              <a:ext cx="1177236" cy="534238"/>
            </a:xfrm>
            <a:prstGeom prst="roundRect">
              <a:avLst/>
            </a:prstGeom>
            <a:solidFill>
              <a:srgbClr val="0099E8">
                <a:lumMod val="20000"/>
                <a:lumOff val="80000"/>
              </a:srgbClr>
            </a:solidFill>
            <a:ln w="25400" cap="flat" cmpd="sng" algn="ctr">
              <a:solidFill>
                <a:srgbClr val="757575">
                  <a:lumMod val="75000"/>
                </a:srgb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IN" sz="1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Attributes</a:t>
              </a: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IN" sz="1000" kern="0" noProof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ffecting </a:t>
              </a:r>
              <a:r>
                <a:rPr lang="en-IN" sz="1000" kern="0" noProof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hild </a:t>
              </a:r>
              <a:r>
                <a:rPr lang="en-IN" sz="1000" kern="0" noProof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w</a:t>
              </a: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alking to </a:t>
              </a:r>
              <a:r>
                <a:rPr lang="en-IN" sz="1000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</a:t>
              </a:r>
              <a:r>
                <a:rPr kumimoji="0" lang="en-IN" sz="1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chool</a:t>
              </a:r>
              <a:endParaRPr kumimoji="0" lang="en-IN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19F9DFF-C1DF-6BCE-B593-2636BAD35EC6}"/>
                </a:ext>
              </a:extLst>
            </p:cNvPr>
            <p:cNvCxnSpPr>
              <a:cxnSpLocks/>
              <a:stCxn id="13" idx="3"/>
              <a:endCxn id="10" idx="1"/>
            </p:cNvCxnSpPr>
            <p:nvPr/>
          </p:nvCxnSpPr>
          <p:spPr>
            <a:xfrm>
              <a:off x="3532308" y="2992716"/>
              <a:ext cx="230481" cy="2371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triangl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CAB491D-718A-9D95-7FBD-D46D21269588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>
              <a:off x="3648675" y="2621913"/>
              <a:ext cx="0" cy="370803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dash"/>
            </a:ln>
            <a:effectLst/>
          </p:spPr>
        </p:cxnSp>
        <p:sp>
          <p:nvSpPr>
            <p:cNvPr id="16" name="Rectangle: Rounded Corners 37">
              <a:extLst>
                <a:ext uri="{FF2B5EF4-FFF2-40B4-BE49-F238E27FC236}">
                  <a16:creationId xmlns:a16="http://schemas.microsoft.com/office/drawing/2014/main" id="{00AEA5A4-D73D-324D-A369-9B0C95EDDBC9}"/>
                </a:ext>
              </a:extLst>
            </p:cNvPr>
            <p:cNvSpPr/>
            <p:nvPr/>
          </p:nvSpPr>
          <p:spPr>
            <a:xfrm>
              <a:off x="3030531" y="2288762"/>
              <a:ext cx="1236288" cy="333151"/>
            </a:xfrm>
            <a:prstGeom prst="roundRect">
              <a:avLst/>
            </a:prstGeom>
            <a:noFill/>
            <a:ln w="12700" cap="flat" cmpd="sng" algn="ctr">
              <a:solidFill>
                <a:srgbClr val="FFC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Inclusion and Exclusion Criteria</a:t>
              </a:r>
            </a:p>
          </p:txBody>
        </p:sp>
        <p:sp>
          <p:nvSpPr>
            <p:cNvPr id="17" name="Rectangle: Rounded Corners 38">
              <a:extLst>
                <a:ext uri="{FF2B5EF4-FFF2-40B4-BE49-F238E27FC236}">
                  <a16:creationId xmlns:a16="http://schemas.microsoft.com/office/drawing/2014/main" id="{F0EF3D9E-40E2-09F2-7A73-1D8C6A392AA0}"/>
                </a:ext>
              </a:extLst>
            </p:cNvPr>
            <p:cNvSpPr/>
            <p:nvPr/>
          </p:nvSpPr>
          <p:spPr>
            <a:xfrm>
              <a:off x="5694808" y="3327875"/>
              <a:ext cx="1033645" cy="328771"/>
            </a:xfrm>
            <a:prstGeom prst="roundRect">
              <a:avLst/>
            </a:prstGeom>
            <a:noFill/>
            <a:ln w="12700" cap="flat" cmpd="sng" algn="ctr">
              <a:solidFill>
                <a:srgbClr val="FFC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Title Screening</a:t>
              </a:r>
            </a:p>
          </p:txBody>
        </p:sp>
        <p:sp>
          <p:nvSpPr>
            <p:cNvPr id="18" name="Rectangle: Rounded Corners 39">
              <a:extLst>
                <a:ext uri="{FF2B5EF4-FFF2-40B4-BE49-F238E27FC236}">
                  <a16:creationId xmlns:a16="http://schemas.microsoft.com/office/drawing/2014/main" id="{5F97CE71-A133-7F6B-70B1-8CE4597815F7}"/>
                </a:ext>
              </a:extLst>
            </p:cNvPr>
            <p:cNvSpPr/>
            <p:nvPr/>
          </p:nvSpPr>
          <p:spPr>
            <a:xfrm>
              <a:off x="4027616" y="3323494"/>
              <a:ext cx="1314906" cy="333152"/>
            </a:xfrm>
            <a:prstGeom prst="roundRect">
              <a:avLst/>
            </a:prstGeom>
            <a:noFill/>
            <a:ln w="12700" cap="flat" cmpd="sng" algn="ctr">
              <a:solidFill>
                <a:srgbClr val="FFC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IN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Abstract Screening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4F0822C-933F-2AAD-FD84-299C0C4F0E61}"/>
                </a:ext>
              </a:extLst>
            </p:cNvPr>
            <p:cNvCxnSpPr>
              <a:cxnSpLocks/>
            </p:cNvCxnSpPr>
            <p:nvPr/>
          </p:nvCxnSpPr>
          <p:spPr>
            <a:xfrm>
              <a:off x="4829650" y="2992716"/>
              <a:ext cx="0" cy="330778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dash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511670C-1B25-170B-5CBD-B18E6A0813D8}"/>
                </a:ext>
              </a:extLst>
            </p:cNvPr>
            <p:cNvCxnSpPr>
              <a:cxnSpLocks/>
            </p:cNvCxnSpPr>
            <p:nvPr/>
          </p:nvCxnSpPr>
          <p:spPr>
            <a:xfrm>
              <a:off x="5959950" y="2992716"/>
              <a:ext cx="0" cy="330778"/>
            </a:xfrm>
            <a:prstGeom prst="line">
              <a:avLst/>
            </a:prstGeom>
            <a:noFill/>
            <a:ln w="12700" cap="flat" cmpd="sng" algn="ctr">
              <a:solidFill>
                <a:srgbClr val="FFC000"/>
              </a:solidFill>
              <a:prstDash val="dash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3682693-850D-ED83-3C3E-AEAC92EDF0AF}"/>
                </a:ext>
              </a:extLst>
            </p:cNvPr>
            <p:cNvCxnSpPr>
              <a:cxnSpLocks/>
            </p:cNvCxnSpPr>
            <p:nvPr/>
          </p:nvCxnSpPr>
          <p:spPr>
            <a:xfrm>
              <a:off x="5828077" y="2995087"/>
              <a:ext cx="240499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triangle" w="med" len="med"/>
              <a:tailEnd type="none" w="med" len="med"/>
            </a:ln>
            <a:effectLst/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DEB9F6C-D294-D29F-B331-3622C8BD067B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attributes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071561"/>
              </p:ext>
            </p:extLst>
          </p:nvPr>
        </p:nvGraphicFramePr>
        <p:xfrm>
          <a:off x="6180504" y="947502"/>
          <a:ext cx="5380926" cy="46821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319">
                  <a:extLst>
                    <a:ext uri="{9D8B030D-6E8A-4147-A177-3AD203B41FA5}">
                      <a16:colId xmlns:a16="http://schemas.microsoft.com/office/drawing/2014/main" val="2550222448"/>
                    </a:ext>
                  </a:extLst>
                </a:gridCol>
                <a:gridCol w="3472607">
                  <a:extLst>
                    <a:ext uri="{9D8B030D-6E8A-4147-A177-3AD203B41FA5}">
                      <a16:colId xmlns:a16="http://schemas.microsoft.com/office/drawing/2014/main" val="2973559937"/>
                    </a:ext>
                  </a:extLst>
                </a:gridCol>
              </a:tblGrid>
              <a:tr h="315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Attribute</a:t>
                      </a: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745340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Sidewalk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(J. R. </a:t>
                      </a:r>
                      <a:r>
                        <a:rPr lang="en-US" sz="15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Panter</a:t>
                      </a:r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al., 2010), (Wong et al., 2011) 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077006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Pedestrian Crossing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(Mammen et al., 2012), (Oluyomi et al., 2014)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781925"/>
                  </a:ext>
                </a:extLst>
              </a:tr>
              <a:tr h="142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Traffic Light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(Hume et al., 2009) (Lu et al., 2014)</a:t>
                      </a:r>
                      <a:endParaRPr lang="da-DK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163145"/>
                  </a:ext>
                </a:extLst>
              </a:tr>
              <a:tr h="142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Sign Boards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(Indian Roads Congress, 2023)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207277"/>
                  </a:ext>
                </a:extLst>
              </a:tr>
              <a:tr h="142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Less Vehicular Traffic 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(Kerr et al., 2006), (J. R. </a:t>
                      </a:r>
                      <a:r>
                        <a:rPr lang="en-US" sz="15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Panter</a:t>
                      </a:r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al., 2010)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99290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Vehicular Speed Limit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(Rothman et al., 2018), (Aranda-Balboa et al., 2020)</a:t>
                      </a:r>
                      <a:endParaRPr lang="da-DK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498252"/>
                  </a:ext>
                </a:extLst>
              </a:tr>
              <a:tr h="142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Safety from Strangers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(Hume et al., 2009), (Mammen et al., 2012)</a:t>
                      </a:r>
                      <a:endParaRPr lang="da-DK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128427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Crossing Guard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(Rothman et al., 2018), (Van </a:t>
                      </a:r>
                      <a:r>
                        <a:rPr lang="en-US" sz="1500" b="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Dyck</a:t>
                      </a:r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et al., 2010) 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760995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Safety From Street Animals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(Oluyomi et al., 2014)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260849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Shaded Areas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(Binns et al., 2009), (Aranda-Balboa et al., 2020)</a:t>
                      </a:r>
                      <a:endParaRPr lang="da-DK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466876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Greenery Along School Routes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(Larsen et al., 2009), (Wong et al., 2011)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4985818"/>
                  </a:ext>
                </a:extLst>
              </a:tr>
              <a:tr h="142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Distance to school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(McDonald, 2008), (Wong et al., 2011)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1540907"/>
                  </a:ext>
                </a:extLst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366319"/>
              </p:ext>
            </p:extLst>
          </p:nvPr>
        </p:nvGraphicFramePr>
        <p:xfrm>
          <a:off x="578849" y="3498750"/>
          <a:ext cx="5380926" cy="21538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08319">
                  <a:extLst>
                    <a:ext uri="{9D8B030D-6E8A-4147-A177-3AD203B41FA5}">
                      <a16:colId xmlns:a16="http://schemas.microsoft.com/office/drawing/2014/main" val="2550222448"/>
                    </a:ext>
                  </a:extLst>
                </a:gridCol>
                <a:gridCol w="3472607">
                  <a:extLst>
                    <a:ext uri="{9D8B030D-6E8A-4147-A177-3AD203B41FA5}">
                      <a16:colId xmlns:a16="http://schemas.microsoft.com/office/drawing/2014/main" val="2973559937"/>
                    </a:ext>
                  </a:extLst>
                </a:gridCol>
              </a:tblGrid>
              <a:tr h="315241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Attribute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Sources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745340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 Physical Activities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(Leslie et al., 2010), (Robertson-Wilson et al., 2008)</a:t>
                      </a:r>
                      <a:endParaRPr lang="fr-FR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399849"/>
                  </a:ext>
                </a:extLst>
              </a:tr>
              <a:tr h="142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Walking Companion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(Wilson et al., 2018) , (Lin et al., 2017)</a:t>
                      </a:r>
                      <a:endParaRPr lang="da-DK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154492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Child’s Ability to Cross Busy Roads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(Timperio et al., 2004), (Helbich et al., 2016)</a:t>
                      </a:r>
                      <a:endParaRPr lang="da-DK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936761"/>
                  </a:ext>
                </a:extLst>
              </a:tr>
              <a:tr h="142496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Weight of School Bag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(Forman et al., 2008), (Lu et al., 2014)</a:t>
                      </a:r>
                      <a:endParaRPr lang="da-DK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282294"/>
                  </a:ext>
                </a:extLst>
              </a:tr>
              <a:tr h="283781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Child’s Preference for Walking</a:t>
                      </a:r>
                      <a:endParaRPr lang="en-US" sz="15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(Aranda-Balboa et al., 2020), (Forman et al., 2008)</a:t>
                      </a:r>
                      <a:endParaRPr 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645" marR="1961" marT="196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8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487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-182871" y="1022945"/>
            <a:ext cx="7131050" cy="4754034"/>
            <a:chOff x="-182871" y="1022945"/>
            <a:chExt cx="7131050" cy="4754034"/>
          </a:xfrm>
        </p:grpSpPr>
        <p:graphicFrame>
          <p:nvGraphicFramePr>
            <p:cNvPr id="28" name="Diagram 27"/>
            <p:cNvGraphicFramePr/>
            <p:nvPr>
              <p:extLst>
                <p:ext uri="{D42A27DB-BD31-4B8C-83A1-F6EECF244321}">
                  <p14:modId xmlns:p14="http://schemas.microsoft.com/office/powerpoint/2010/main" val="2942770759"/>
                </p:ext>
              </p:extLst>
            </p:nvPr>
          </p:nvGraphicFramePr>
          <p:xfrm>
            <a:off x="-182871" y="1022945"/>
            <a:ext cx="7131050" cy="47540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29" name="TextBox 28"/>
            <p:cNvSpPr txBox="1"/>
            <p:nvPr/>
          </p:nvSpPr>
          <p:spPr>
            <a:xfrm>
              <a:off x="545011" y="3155145"/>
              <a:ext cx="1564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Attributes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738387" y="1022945"/>
            <a:ext cx="9751777" cy="4828899"/>
            <a:chOff x="1738387" y="1022945"/>
            <a:chExt cx="9751777" cy="4828899"/>
          </a:xfrm>
        </p:grpSpPr>
        <p:grpSp>
          <p:nvGrpSpPr>
            <p:cNvPr id="36" name="Group 35"/>
            <p:cNvGrpSpPr/>
            <p:nvPr/>
          </p:nvGrpSpPr>
          <p:grpSpPr>
            <a:xfrm>
              <a:off x="5394302" y="1198994"/>
              <a:ext cx="6095862" cy="4652850"/>
              <a:chOff x="5495307" y="1198994"/>
              <a:chExt cx="6095862" cy="465285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E203899-81E1-941B-AB26-3CB2C8CF4C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r="4961" b="9330"/>
              <a:stretch/>
            </p:blipFill>
            <p:spPr>
              <a:xfrm>
                <a:off x="5495307" y="1265072"/>
                <a:ext cx="1669904" cy="1640919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E60A77F-2460-258B-FA08-3B8358D7A3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21971" y="1198994"/>
                <a:ext cx="2129273" cy="158316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3E3797E-552D-3BB1-344F-EAFF70FEE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08004" y="1265072"/>
                <a:ext cx="1583165" cy="1583165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8784A56-8F4C-23BF-472A-CF5035FD47B6}"/>
                  </a:ext>
                </a:extLst>
              </p:cNvPr>
              <p:cNvSpPr txBox="1"/>
              <p:nvPr/>
            </p:nvSpPr>
            <p:spPr>
              <a:xfrm>
                <a:off x="5823980" y="2931414"/>
                <a:ext cx="9492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Sidewalk</a:t>
                </a:r>
                <a:endParaRPr lang="en-IN" sz="1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89C27B-909B-3758-4EA5-DA7D4C9092BB}"/>
                  </a:ext>
                </a:extLst>
              </p:cNvPr>
              <p:cNvSpPr txBox="1"/>
              <p:nvPr/>
            </p:nvSpPr>
            <p:spPr>
              <a:xfrm>
                <a:off x="10271510" y="2923102"/>
                <a:ext cx="12429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Traffic Light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7D61DFD-DEBC-DF9D-687B-807FFA6E5576}"/>
                  </a:ext>
                </a:extLst>
              </p:cNvPr>
              <p:cNvGrpSpPr/>
              <p:nvPr/>
            </p:nvGrpSpPr>
            <p:grpSpPr>
              <a:xfrm>
                <a:off x="6040673" y="3767923"/>
                <a:ext cx="1431691" cy="2064688"/>
                <a:chOff x="2508758" y="8955392"/>
                <a:chExt cx="899999" cy="1297915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E444BFF-A883-D4CC-8B5B-7C010EECE1AB}"/>
                    </a:ext>
                  </a:extLst>
                </p:cNvPr>
                <p:cNvSpPr txBox="1"/>
                <p:nvPr/>
              </p:nvSpPr>
              <p:spPr>
                <a:xfrm>
                  <a:off x="2508758" y="10040483"/>
                  <a:ext cx="899999" cy="2128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(School Zone)</a:t>
                  </a:r>
                </a:p>
              </p:txBody>
            </p:sp>
            <p:pic>
              <p:nvPicPr>
                <p:cNvPr id="22" name="Picture 21" descr="A red and white sign with black text&#10;&#10;Description automatically generated">
                  <a:extLst>
                    <a:ext uri="{FF2B5EF4-FFF2-40B4-BE49-F238E27FC236}">
                      <a16:creationId xmlns:a16="http://schemas.microsoft.com/office/drawing/2014/main" id="{CC74FFF3-A5B9-114C-E6F1-F2BB9A519A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11754" y="8955392"/>
                  <a:ext cx="708571" cy="1126601"/>
                </a:xfrm>
                <a:prstGeom prst="rect">
                  <a:avLst/>
                </a:prstGeom>
              </p:spPr>
            </p:pic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DA98008-507C-5365-8083-BDEAD64D735B}"/>
                  </a:ext>
                </a:extLst>
              </p:cNvPr>
              <p:cNvGrpSpPr/>
              <p:nvPr/>
            </p:nvGrpSpPr>
            <p:grpSpPr>
              <a:xfrm>
                <a:off x="8255023" y="3873717"/>
                <a:ext cx="908341" cy="1912263"/>
                <a:chOff x="3373714" y="8975989"/>
                <a:chExt cx="614257" cy="1293150"/>
              </a:xfrm>
            </p:grpSpPr>
            <p:pic>
              <p:nvPicPr>
                <p:cNvPr id="19" name="Picture 18" descr="A stop sign on a pole&#10;&#10;Description automatically generated">
                  <a:extLst>
                    <a:ext uri="{FF2B5EF4-FFF2-40B4-BE49-F238E27FC236}">
                      <a16:creationId xmlns:a16="http://schemas.microsoft.com/office/drawing/2014/main" id="{EB4ABB05-FDFA-1774-3D83-5BACA34D0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766" t="3012" r="35665" b="3021"/>
                <a:stretch/>
              </p:blipFill>
              <p:spPr>
                <a:xfrm>
                  <a:off x="3411065" y="8975989"/>
                  <a:ext cx="387076" cy="1107674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31FBC85-EC00-4A5E-4E31-376931F8E708}"/>
                    </a:ext>
                  </a:extLst>
                </p:cNvPr>
                <p:cNvSpPr txBox="1"/>
                <p:nvPr/>
              </p:nvSpPr>
              <p:spPr>
                <a:xfrm>
                  <a:off x="3373714" y="10040195"/>
                  <a:ext cx="614257" cy="228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I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(Stop)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3BF1781-28FF-9F79-D804-48D8F71EB0A1}"/>
                  </a:ext>
                </a:extLst>
              </p:cNvPr>
              <p:cNvGrpSpPr/>
              <p:nvPr/>
            </p:nvGrpSpPr>
            <p:grpSpPr>
              <a:xfrm>
                <a:off x="9609223" y="3760643"/>
                <a:ext cx="1383570" cy="2091201"/>
                <a:chOff x="4400668" y="8950090"/>
                <a:chExt cx="1211344" cy="1830889"/>
              </a:xfrm>
            </p:grpSpPr>
            <p:pic>
              <p:nvPicPr>
                <p:cNvPr id="17" name="Picture 4" descr="No Parking Sign PNGs for Free Download">
                  <a:extLst>
                    <a:ext uri="{FF2B5EF4-FFF2-40B4-BE49-F238E27FC236}">
                      <a16:creationId xmlns:a16="http://schemas.microsoft.com/office/drawing/2014/main" id="{8A225004-31FB-6C16-A710-4E40D806775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262" b="28746"/>
                <a:stretch/>
              </p:blipFill>
              <p:spPr bwMode="auto">
                <a:xfrm>
                  <a:off x="4481574" y="8950090"/>
                  <a:ext cx="1130438" cy="149936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056D884-75A6-A375-6A3C-1263D2E64F30}"/>
                    </a:ext>
                  </a:extLst>
                </p:cNvPr>
                <p:cNvSpPr txBox="1"/>
                <p:nvPr/>
              </p:nvSpPr>
              <p:spPr>
                <a:xfrm>
                  <a:off x="4400668" y="10484568"/>
                  <a:ext cx="1211344" cy="2964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(No Parking)</a:t>
                  </a: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589C27B-909B-3758-4EA5-DA7D4C9092BB}"/>
                  </a:ext>
                </a:extLst>
              </p:cNvPr>
              <p:cNvSpPr txBox="1"/>
              <p:nvPr/>
            </p:nvSpPr>
            <p:spPr>
              <a:xfrm>
                <a:off x="7899949" y="2959622"/>
                <a:ext cx="182453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I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Pedestrian Crossing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738387" y="1022945"/>
              <a:ext cx="1785863" cy="1043979"/>
              <a:chOff x="1738387" y="1022945"/>
              <a:chExt cx="1785863" cy="1043979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1738387" y="1022945"/>
                <a:ext cx="1785863" cy="1043979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29335" y="1361431"/>
                <a:ext cx="16039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Infrastructure</a:t>
                </a: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2425870" y="1300978"/>
            <a:ext cx="9310043" cy="4499897"/>
            <a:chOff x="2425870" y="1300978"/>
            <a:chExt cx="9310043" cy="4499897"/>
          </a:xfrm>
        </p:grpSpPr>
        <p:grpSp>
          <p:nvGrpSpPr>
            <p:cNvPr id="40" name="Group 39"/>
            <p:cNvGrpSpPr/>
            <p:nvPr/>
          </p:nvGrpSpPr>
          <p:grpSpPr>
            <a:xfrm>
              <a:off x="2425870" y="2199417"/>
              <a:ext cx="1785863" cy="1043979"/>
              <a:chOff x="1738387" y="1022945"/>
              <a:chExt cx="1785863" cy="1043979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1738387" y="1022945"/>
                <a:ext cx="1785863" cy="1043979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857936" y="1220593"/>
                <a:ext cx="15168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Traffic and Road Safety</a:t>
                </a: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4473723" y="1300978"/>
              <a:ext cx="7262190" cy="4499897"/>
              <a:chOff x="7444551" y="310014"/>
              <a:chExt cx="7262190" cy="4499897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7459880" y="310014"/>
                <a:ext cx="7246861" cy="4142053"/>
                <a:chOff x="2360957" y="1089446"/>
                <a:chExt cx="5832347" cy="3333567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69F1671C-CF5A-01BB-4D33-B9DA59D3D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rcRect l="1670" r="7425" b="9575"/>
                <a:stretch/>
              </p:blipFill>
              <p:spPr>
                <a:xfrm>
                  <a:off x="5431796" y="1089446"/>
                  <a:ext cx="2192043" cy="1080465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8DBE2B41-76F7-2218-AC73-2B6C63AA53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65192" y="1089446"/>
                  <a:ext cx="2093693" cy="1236588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B33F6D27-9AE6-271E-C8BB-B1085C5A8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rcRect l="2413" t="7558" r="3884" b="5985"/>
                <a:stretch/>
              </p:blipFill>
              <p:spPr>
                <a:xfrm>
                  <a:off x="2360957" y="2960349"/>
                  <a:ext cx="1577907" cy="1455884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DD01232B-C9A2-EC1D-B532-23753B3AC4C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rcRect l="221" t="11013"/>
                <a:stretch/>
              </p:blipFill>
              <p:spPr>
                <a:xfrm>
                  <a:off x="4280478" y="3035992"/>
                  <a:ext cx="1555228" cy="1387021"/>
                </a:xfrm>
                <a:prstGeom prst="rect">
                  <a:avLst/>
                </a:prstGeom>
              </p:spPr>
            </p:pic>
            <p:pic>
              <p:nvPicPr>
                <p:cNvPr id="58" name="Picture 18" descr="3,106 Stray Animals Stock Vectors and Vector Art | Shutterstock">
                  <a:extLst>
                    <a:ext uri="{FF2B5EF4-FFF2-40B4-BE49-F238E27FC236}">
                      <a16:creationId xmlns:a16="http://schemas.microsoft.com/office/drawing/2014/main" id="{3C21D5D9-4F62-8E29-B157-EC2FFB9635D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697" t="10257" r="4697" b="18286"/>
                <a:stretch/>
              </p:blipFill>
              <p:spPr bwMode="auto">
                <a:xfrm>
                  <a:off x="6135438" y="2973591"/>
                  <a:ext cx="2057866" cy="139823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64" name="TextBox 63"/>
              <p:cNvSpPr txBox="1"/>
              <p:nvPr/>
            </p:nvSpPr>
            <p:spPr>
              <a:xfrm>
                <a:off x="8440410" y="1865948"/>
                <a:ext cx="20574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3" algn="ctr"/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Less Vehicular Traffic </a:t>
                </a:r>
                <a:endParaRPr lang="en-IN" sz="1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444551" y="4471357"/>
                <a:ext cx="19912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3" algn="ctr"/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Safety from Strangers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0159543" y="4452068"/>
                <a:ext cx="14943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3" algn="ctr"/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Crossing Guard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11932169" y="1779241"/>
                <a:ext cx="20409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3" algn="ctr"/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Vehicular Speed Limit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2158509" y="4452068"/>
                <a:ext cx="24768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3" algn="ctr"/>
                <a:r>
                  <a:rPr lang="en-GB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Safety From Street Animals</a:t>
                </a: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2415842" y="2304239"/>
            <a:ext cx="9074322" cy="2295015"/>
            <a:chOff x="2415842" y="2304239"/>
            <a:chExt cx="9074322" cy="2295015"/>
          </a:xfrm>
        </p:grpSpPr>
        <p:grpSp>
          <p:nvGrpSpPr>
            <p:cNvPr id="43" name="Group 42"/>
            <p:cNvGrpSpPr/>
            <p:nvPr/>
          </p:nvGrpSpPr>
          <p:grpSpPr>
            <a:xfrm>
              <a:off x="2415842" y="3550927"/>
              <a:ext cx="1785863" cy="1043979"/>
              <a:chOff x="1738387" y="1022945"/>
              <a:chExt cx="1785863" cy="1043979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1738387" y="1022945"/>
                <a:ext cx="1785863" cy="1043979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  <a:latin typeface="Arial Nova" panose="020B0504020202020204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806316" y="1271623"/>
                <a:ext cx="166937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Environmental factors</a:t>
                </a: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4850720" y="2304239"/>
              <a:ext cx="6639444" cy="2295015"/>
              <a:chOff x="2124933" y="1816368"/>
              <a:chExt cx="6639444" cy="2295015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13AC30EC-34D5-1C8D-83C1-FF1B962ECC02}"/>
                  </a:ext>
                </a:extLst>
              </p:cNvPr>
              <p:cNvGrpSpPr/>
              <p:nvPr/>
            </p:nvGrpSpPr>
            <p:grpSpPr>
              <a:xfrm>
                <a:off x="5839426" y="1816368"/>
                <a:ext cx="2924951" cy="2251688"/>
                <a:chOff x="2197441" y="1816368"/>
                <a:chExt cx="2924951" cy="2251688"/>
              </a:xfrm>
            </p:grpSpPr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897E517-47C4-D031-C456-EF95D3415AEA}"/>
                    </a:ext>
                  </a:extLst>
                </p:cNvPr>
                <p:cNvSpPr txBox="1"/>
                <p:nvPr/>
              </p:nvSpPr>
              <p:spPr>
                <a:xfrm>
                  <a:off x="2295977" y="3729502"/>
                  <a:ext cx="282641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Greenery Along School Routes</a:t>
                  </a:r>
                  <a:endParaRPr lang="en-IN" sz="1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82BF571-76D1-498B-48DB-67A0FE8ABD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97441" y="1816368"/>
                  <a:ext cx="2900610" cy="1925683"/>
                </a:xfrm>
                <a:prstGeom prst="rect">
                  <a:avLst/>
                </a:prstGeom>
              </p:spPr>
            </p:pic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8EB91CA-81C6-B845-D9DC-846A2569D7DD}"/>
                  </a:ext>
                </a:extLst>
              </p:cNvPr>
              <p:cNvGrpSpPr/>
              <p:nvPr/>
            </p:nvGrpSpPr>
            <p:grpSpPr>
              <a:xfrm>
                <a:off x="2124933" y="1818376"/>
                <a:ext cx="3378589" cy="2293007"/>
                <a:chOff x="5339098" y="1818376"/>
                <a:chExt cx="3378589" cy="2293007"/>
              </a:xfrm>
            </p:grpSpPr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464ADFA-F27D-D2B6-5FA2-C666A0B3CB24}"/>
                    </a:ext>
                  </a:extLst>
                </p:cNvPr>
                <p:cNvSpPr txBox="1"/>
                <p:nvPr/>
              </p:nvSpPr>
              <p:spPr>
                <a:xfrm>
                  <a:off x="6165271" y="3742051"/>
                  <a:ext cx="189664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Shaded areas</a:t>
                  </a:r>
                </a:p>
              </p:txBody>
            </p:sp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9ACE9502-B474-A33F-1D95-06595E1BDA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rcRect l="-1" r="1310"/>
                <a:stretch/>
              </p:blipFill>
              <p:spPr>
                <a:xfrm>
                  <a:off x="5339098" y="1818376"/>
                  <a:ext cx="3378589" cy="1925683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16" name="Group 115"/>
          <p:cNvGrpSpPr/>
          <p:nvPr/>
        </p:nvGrpSpPr>
        <p:grpSpPr>
          <a:xfrm>
            <a:off x="1738387" y="1152408"/>
            <a:ext cx="10218811" cy="4768010"/>
            <a:chOff x="1738387" y="1152408"/>
            <a:chExt cx="10218811" cy="4768010"/>
          </a:xfrm>
        </p:grpSpPr>
        <p:grpSp>
          <p:nvGrpSpPr>
            <p:cNvPr id="46" name="Group 45"/>
            <p:cNvGrpSpPr/>
            <p:nvPr/>
          </p:nvGrpSpPr>
          <p:grpSpPr>
            <a:xfrm>
              <a:off x="1738387" y="4727399"/>
              <a:ext cx="1785863" cy="1043979"/>
              <a:chOff x="1738387" y="1022945"/>
              <a:chExt cx="1785863" cy="1043979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1738387" y="1022945"/>
                <a:ext cx="1785863" cy="1043979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>
                  <a:solidFill>
                    <a:schemeClr val="tx1"/>
                  </a:solidFill>
                  <a:latin typeface="Arial Nova" panose="020B0504020202020204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900991" y="1252546"/>
                <a:ext cx="151680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I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Child specific factors</a:t>
                </a: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4536007" y="1152408"/>
              <a:ext cx="7421191" cy="4768010"/>
              <a:chOff x="1646651" y="396672"/>
              <a:chExt cx="7421191" cy="4768010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08C12A04-0DE4-C403-BB60-CC3E8B1540D7}"/>
                  </a:ext>
                </a:extLst>
              </p:cNvPr>
              <p:cNvSpPr txBox="1"/>
              <p:nvPr/>
            </p:nvSpPr>
            <p:spPr>
              <a:xfrm>
                <a:off x="2458568" y="1962504"/>
                <a:ext cx="14103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3" algn="ctr">
                  <a:spcBef>
                    <a:spcPts val="600"/>
                  </a:spcBef>
                  <a:spcAft>
                    <a:spcPts val="600"/>
                  </a:spcAft>
                  <a:buNone/>
                </a:pPr>
                <a:endParaRPr lang="en-IN" sz="1600" dirty="0">
                  <a:latin typeface="Arial Nova" panose="020B0504020202020204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14777885-8D89-465C-2CC5-BF7D636296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370200" y="396672"/>
                <a:ext cx="1584414" cy="1584414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0FAE0496-9930-4F8C-6D34-55CCAA0F5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rcRect l="52195" t="29255" b="14281"/>
              <a:stretch/>
            </p:blipFill>
            <p:spPr>
              <a:xfrm>
                <a:off x="4446459" y="460272"/>
                <a:ext cx="1667805" cy="1538625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B911506A-0A88-0A2C-C629-B4567ECD8E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rcRect r="5369"/>
              <a:stretch/>
            </p:blipFill>
            <p:spPr>
              <a:xfrm>
                <a:off x="4086382" y="2862626"/>
                <a:ext cx="2858094" cy="1698901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1FAA5A70-A887-F940-9773-6CD837B17C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rcRect l="15952" t="5763" r="13965" b="10908"/>
              <a:stretch/>
            </p:blipFill>
            <p:spPr>
              <a:xfrm>
                <a:off x="1950595" y="2753775"/>
                <a:ext cx="1429079" cy="1829854"/>
              </a:xfrm>
              <a:prstGeom prst="rect">
                <a:avLst/>
              </a:prstGeom>
            </p:spPr>
          </p:pic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DC5ED72E-A1F3-E3FE-7F5E-5B1E6711A732}"/>
                  </a:ext>
                </a:extLst>
              </p:cNvPr>
              <p:cNvGrpSpPr/>
              <p:nvPr/>
            </p:nvGrpSpPr>
            <p:grpSpPr>
              <a:xfrm>
                <a:off x="7171200" y="2798038"/>
                <a:ext cx="1896642" cy="2333242"/>
                <a:chOff x="7020728" y="2798038"/>
                <a:chExt cx="1896642" cy="2333242"/>
              </a:xfrm>
            </p:grpSpPr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2CD792BA-07D9-B188-B59F-0CF8B7324755}"/>
                    </a:ext>
                  </a:extLst>
                </p:cNvPr>
                <p:cNvSpPr txBox="1"/>
                <p:nvPr/>
              </p:nvSpPr>
              <p:spPr>
                <a:xfrm>
                  <a:off x="7020728" y="4546505"/>
                  <a:ext cx="189664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ctr"/>
                  <a:r>
                    <a:rPr lang="en-GB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Child’s Preference for Walking</a:t>
                  </a:r>
                  <a:endParaRPr lang="en-IN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8C5DDF7D-4792-D867-6CD9-67A53D8CF8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/>
                <a:srcRect l="17256" t="7575" r="18700" b="8198"/>
                <a:stretch/>
              </p:blipFill>
              <p:spPr>
                <a:xfrm>
                  <a:off x="7470565" y="2798038"/>
                  <a:ext cx="895052" cy="1648505"/>
                </a:xfrm>
                <a:prstGeom prst="rect">
                  <a:avLst/>
                </a:prstGeom>
              </p:spPr>
            </p:pic>
          </p:grpSp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ACFCD0B1-0235-0DF0-F5E6-EF3CB57A5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rcRect l="9633" t="2568" r="9147" b="2814"/>
              <a:stretch/>
            </p:blipFill>
            <p:spPr>
              <a:xfrm>
                <a:off x="6925304" y="409021"/>
                <a:ext cx="1255956" cy="1463118"/>
              </a:xfrm>
              <a:prstGeom prst="rect">
                <a:avLst/>
              </a:prstGeom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1AF1A3BB-E2EA-7013-5C90-BF45AC5F186D}"/>
                  </a:ext>
                </a:extLst>
              </p:cNvPr>
              <p:cNvSpPr txBox="1"/>
              <p:nvPr/>
            </p:nvSpPr>
            <p:spPr>
              <a:xfrm>
                <a:off x="1646651" y="4579907"/>
                <a:ext cx="20506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en-IN" sz="1600" b="0" i="0" u="none" strike="noStrike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Weight of school bag 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AF1A3BB-E2EA-7013-5C90-BF45AC5F186D}"/>
                  </a:ext>
                </a:extLst>
              </p:cNvPr>
              <p:cNvSpPr txBox="1"/>
              <p:nvPr/>
            </p:nvSpPr>
            <p:spPr>
              <a:xfrm>
                <a:off x="2068569" y="2062412"/>
                <a:ext cx="20506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en-IN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Distance to school</a:t>
                </a: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AF1A3BB-E2EA-7013-5C90-BF45AC5F186D}"/>
                  </a:ext>
                </a:extLst>
              </p:cNvPr>
              <p:cNvSpPr txBox="1"/>
              <p:nvPr/>
            </p:nvSpPr>
            <p:spPr>
              <a:xfrm>
                <a:off x="4230725" y="2058401"/>
                <a:ext cx="20506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en-IN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Child Physical Activities</a:t>
                </a: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1AF1A3BB-E2EA-7013-5C90-BF45AC5F186D}"/>
                  </a:ext>
                </a:extLst>
              </p:cNvPr>
              <p:cNvSpPr txBox="1"/>
              <p:nvPr/>
            </p:nvSpPr>
            <p:spPr>
              <a:xfrm>
                <a:off x="6513185" y="2058401"/>
                <a:ext cx="20506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en-IN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Walking Companion</a:t>
                </a: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AF1A3BB-E2EA-7013-5C90-BF45AC5F186D}"/>
                  </a:ext>
                </a:extLst>
              </p:cNvPr>
              <p:cNvSpPr txBox="1"/>
              <p:nvPr/>
            </p:nvSpPr>
            <p:spPr>
              <a:xfrm>
                <a:off x="4218674" y="4579907"/>
                <a:ext cx="256846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ctr"/>
                <a:r>
                  <a:rPr 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Child’s Ability to Cross Busy Roads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DEB9F6C-D294-D29F-B331-3622C8BD067B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of attributes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6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0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6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0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600" tmFilter="0, 0; .2, .5; .8, .5; 1, 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00" autoRev="1" fill="hold"/>
                                        <p:tgtEl>
                                          <p:spTgt spid="1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B7E12-D568-6FF9-532B-C7011B887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F971B-C955-32F2-932E-C3292E3C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95C5B-A4DF-4D5B-AADC-E231D782AD0F}" type="slidenum">
              <a:rPr lang="en-IN" smtClean="0"/>
              <a:pPr/>
              <a:t>6</a:t>
            </a:fld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870698-9F33-C425-5B36-4D337B35E419}"/>
              </a:ext>
            </a:extLst>
          </p:cNvPr>
          <p:cNvSpPr txBox="1"/>
          <p:nvPr/>
        </p:nvSpPr>
        <p:spPr>
          <a:xfrm>
            <a:off x="712860" y="1245987"/>
            <a:ext cx="59804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Roorkee, Haridwar district, Uttarakhand.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Population: 1,18,200 (2011 Census).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Geography: Linear city layout along the Ganga Canal.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Urban Area: 8.11 </a:t>
            </a:r>
            <a:r>
              <a:rPr lang="en-I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sq</a:t>
            </a:r>
            <a:r>
              <a:rPr lang="en-I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 under Roorkee Nagar Nigam.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7BC69CB8-966B-CC14-0AF8-68FD17B0BCCC}"/>
              </a:ext>
            </a:extLst>
          </p:cNvPr>
          <p:cNvSpPr txBox="1"/>
          <p:nvPr/>
        </p:nvSpPr>
        <p:spPr>
          <a:xfrm>
            <a:off x="712860" y="865118"/>
            <a:ext cx="15818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Roorkee</a:t>
            </a:r>
            <a:endParaRPr lang="en-IN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EB9F6C-D294-D29F-B331-3622C8BD067B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Area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90068" y="700622"/>
            <a:ext cx="3817085" cy="5308607"/>
            <a:chOff x="7693268" y="700622"/>
            <a:chExt cx="3817085" cy="53086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66BA8B-3C9F-20EA-D8E9-22BD47D489F1}"/>
                </a:ext>
              </a:extLst>
            </p:cNvPr>
            <p:cNvSpPr txBox="1"/>
            <p:nvPr/>
          </p:nvSpPr>
          <p:spPr>
            <a:xfrm>
              <a:off x="7890455" y="700622"/>
              <a:ext cx="342271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ea typeface="Raleway"/>
                  <a:cs typeface="Times New Roman" panose="02020603050405020304" pitchFamily="18" charset="0"/>
                  <a:sym typeface="Raleway"/>
                </a:rPr>
                <a:t>Locations of Institutions in Roorkee</a:t>
              </a:r>
              <a:endParaRPr lang="en-IN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3268" y="1010148"/>
              <a:ext cx="3817085" cy="499908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934624" y="3222939"/>
            <a:ext cx="5898562" cy="2775966"/>
            <a:chOff x="934624" y="3222939"/>
            <a:chExt cx="5898562" cy="27759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98BAF4-7931-670C-9792-C010E63D39BF}"/>
                </a:ext>
              </a:extLst>
            </p:cNvPr>
            <p:cNvSpPr txBox="1"/>
            <p:nvPr/>
          </p:nvSpPr>
          <p:spPr>
            <a:xfrm>
              <a:off x="934624" y="5721905"/>
              <a:ext cx="5898562" cy="277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Children Walking to School (Location: </a:t>
              </a:r>
              <a:r>
                <a:rPr lang="en-IN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Roorkee</a:t>
              </a:r>
              <a:r>
                <a:rPr lang="en-I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8481" b="54501"/>
            <a:stretch/>
          </p:blipFill>
          <p:spPr>
            <a:xfrm>
              <a:off x="934624" y="3222940"/>
              <a:ext cx="2878121" cy="247356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58481" t="47130" b="4906"/>
            <a:stretch/>
          </p:blipFill>
          <p:spPr>
            <a:xfrm>
              <a:off x="4102988" y="3222939"/>
              <a:ext cx="2730198" cy="2473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574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EB9F6C-D294-D29F-B331-3622C8BD067B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61294-E3D5-B82E-5176-C5C5C9E06954}"/>
              </a:ext>
            </a:extLst>
          </p:cNvPr>
          <p:cNvSpPr txBox="1"/>
          <p:nvPr/>
        </p:nvSpPr>
        <p:spPr>
          <a:xfrm>
            <a:off x="1021074" y="5467077"/>
            <a:ext cx="4254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Schools and </a:t>
            </a:r>
            <a:r>
              <a:rPr lang="en-I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Coachings</a:t>
            </a:r>
            <a:r>
              <a:rPr lang="en-I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approached for survey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7AD64-3A82-82B9-CDD3-2152C5AB5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79" y="956051"/>
            <a:ext cx="5735646" cy="45110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25430" y="1960933"/>
            <a:ext cx="30575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Perception on a 5 Point Likert scale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1 represented least importance or satisfaction and 5 represented maximum importance or satisfaction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8725430" y="968622"/>
            <a:ext cx="30575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878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completely filled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responses from parents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school going children.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268903" y="875085"/>
            <a:ext cx="2461849" cy="3272264"/>
            <a:chOff x="7314128" y="799575"/>
            <a:chExt cx="2461849" cy="32722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4128" y="799575"/>
              <a:ext cx="2461849" cy="310567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368178" y="3810229"/>
              <a:ext cx="23156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Locations of Educational Facilities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14794"/>
          <a:stretch/>
        </p:blipFill>
        <p:spPr>
          <a:xfrm>
            <a:off x="6322953" y="4239145"/>
            <a:ext cx="5285690" cy="15012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661294-E3D5-B82E-5176-C5C5C9E06954}"/>
              </a:ext>
            </a:extLst>
          </p:cNvPr>
          <p:cNvSpPr txBox="1"/>
          <p:nvPr/>
        </p:nvSpPr>
        <p:spPr>
          <a:xfrm>
            <a:off x="6296577" y="5707128"/>
            <a:ext cx="1516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Children’s Gender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661294-E3D5-B82E-5176-C5C5C9E06954}"/>
              </a:ext>
            </a:extLst>
          </p:cNvPr>
          <p:cNvSpPr txBox="1"/>
          <p:nvPr/>
        </p:nvSpPr>
        <p:spPr>
          <a:xfrm>
            <a:off x="7910125" y="5707128"/>
            <a:ext cx="1369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Children’s Class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661294-E3D5-B82E-5176-C5C5C9E06954}"/>
              </a:ext>
            </a:extLst>
          </p:cNvPr>
          <p:cNvSpPr txBox="1"/>
          <p:nvPr/>
        </p:nvSpPr>
        <p:spPr>
          <a:xfrm>
            <a:off x="9499616" y="5716833"/>
            <a:ext cx="21162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Children’s Mode to School</a:t>
            </a:r>
          </a:p>
        </p:txBody>
      </p:sp>
    </p:spTree>
    <p:extLst>
      <p:ext uri="{BB962C8B-B14F-4D97-AF65-F5344CB8AC3E}">
        <p14:creationId xmlns:p14="http://schemas.microsoft.com/office/powerpoint/2010/main" val="2272020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2971ED-B633-67F5-5D2D-A5B41198E12B}"/>
              </a:ext>
            </a:extLst>
          </p:cNvPr>
          <p:cNvSpPr txBox="1"/>
          <p:nvPr/>
        </p:nvSpPr>
        <p:spPr>
          <a:xfrm>
            <a:off x="609599" y="2092361"/>
            <a:ext cx="5660571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“Keep Up the Good Work”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Highly important and satisfying factors. No urgent action needed, but continuous monitoring is required.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“Concentrate Here”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Highly important but low satisfaction factors. Immediate improvements are needed to boost satisfaction.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“Low Priority”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Low importance and low satisfaction factors. These are not a priority for improvement.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“Possible Overkill”</a:t>
            </a:r>
            <a:r>
              <a:rPr lang="en-US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High satisfaction but low importance factors. Resources here can be redirected to more critical areas.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7D0D4-76B2-FA5B-E2EE-0BA57056E36E}"/>
              </a:ext>
            </a:extLst>
          </p:cNvPr>
          <p:cNvSpPr txBox="1"/>
          <p:nvPr/>
        </p:nvSpPr>
        <p:spPr>
          <a:xfrm>
            <a:off x="609600" y="1194426"/>
            <a:ext cx="5863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 Satisfation Analysis: </a:t>
            </a:r>
            <a:r>
              <a:rPr lang="en-US" sz="2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Factors are divided into 4 quadrants in a 2D graph </a:t>
            </a:r>
            <a:r>
              <a:rPr lang="en-I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 descr="A screen shot of a chart&#10;&#10;AI-generated content may be incorrect.">
            <a:extLst>
              <a:ext uri="{FF2B5EF4-FFF2-40B4-BE49-F238E27FC236}">
                <a16:creationId xmlns:a16="http://schemas.microsoft.com/office/drawing/2014/main" id="{84C10D7E-981F-6F17-8029-6830D1CDB2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535"/>
          <a:stretch>
            <a:fillRect/>
          </a:stretch>
        </p:blipFill>
        <p:spPr>
          <a:xfrm>
            <a:off x="6473370" y="1026810"/>
            <a:ext cx="5181601" cy="50902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EB9F6C-D294-D29F-B331-3622C8BD067B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ISA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665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EB9F6C-D294-D29F-B331-3622C8BD067B}"/>
              </a:ext>
            </a:extLst>
          </p:cNvPr>
          <p:cNvSpPr txBox="1"/>
          <p:nvPr/>
        </p:nvSpPr>
        <p:spPr>
          <a:xfrm>
            <a:off x="545011" y="127792"/>
            <a:ext cx="6123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Revised ISA</a:t>
            </a:r>
            <a:endParaRPr lang="en-I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9066" y="997943"/>
            <a:ext cx="1086882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Assumptions in Conventional 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 assumes 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relation between attribute performance and overall satisfaction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Studies have proven that this relation can be asymmetrical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Matzler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2004).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Independence between the importance and satisfaction of attributes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Ryan &amp;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Huyton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(2002) found that there is an association between the importance and satisfaction level of the attributes.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699066" y="3310625"/>
            <a:ext cx="108688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 in Conventional 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Placement of dividers in forming quadrants depends on judgment (Bacon, 2003).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attribute falls close to the line separating two quadrants, it becomes difficult to justify which management scheme is the most suitable for it (Ban et al., 2022).</a:t>
            </a:r>
          </a:p>
        </p:txBody>
      </p:sp>
    </p:spTree>
    <p:extLst>
      <p:ext uri="{BB962C8B-B14F-4D97-AF65-F5344CB8AC3E}">
        <p14:creationId xmlns:p14="http://schemas.microsoft.com/office/powerpoint/2010/main" val="2698866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6298</TotalTime>
  <Words>3928</Words>
  <Application>Microsoft Office PowerPoint</Application>
  <PresentationFormat>Widescreen</PresentationFormat>
  <Paragraphs>291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Aptos</vt:lpstr>
      <vt:lpstr>Aptos Display</vt:lpstr>
      <vt:lpstr>Arial</vt:lpstr>
      <vt:lpstr>Arial Nova</vt:lpstr>
      <vt:lpstr>Edwardian Script ITC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SAURABH CHOUDHARY</dc:creator>
  <cp:lastModifiedBy>SAURABH CHOUDHARY</cp:lastModifiedBy>
  <cp:revision>125</cp:revision>
  <dcterms:created xsi:type="dcterms:W3CDTF">2024-10-15T18:12:19Z</dcterms:created>
  <dcterms:modified xsi:type="dcterms:W3CDTF">2025-11-07T15:50:11Z</dcterms:modified>
</cp:coreProperties>
</file>