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7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8.xml" ContentType="application/vnd.openxmlformats-officedocument.presentationml.notesSlid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9.xml" ContentType="application/vnd.openxmlformats-officedocument.presentationml.notesSlid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10.xml" ContentType="application/vnd.openxmlformats-officedocument.presentationml.notesSlid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13.xml" ContentType="application/vnd.openxmlformats-officedocument.presentationml.notesSlid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20" r:id="rId3"/>
    <p:sldMasterId id="2147483732" r:id="rId4"/>
  </p:sldMasterIdLst>
  <p:notesMasterIdLst>
    <p:notesMasterId r:id="rId51"/>
  </p:notesMasterIdLst>
  <p:sldIdLst>
    <p:sldId id="3855" r:id="rId5"/>
    <p:sldId id="3675" r:id="rId6"/>
    <p:sldId id="3729" r:id="rId7"/>
    <p:sldId id="3843" r:id="rId8"/>
    <p:sldId id="3730" r:id="rId9"/>
    <p:sldId id="3863" r:id="rId10"/>
    <p:sldId id="3733" r:id="rId11"/>
    <p:sldId id="3734" r:id="rId12"/>
    <p:sldId id="3735" r:id="rId13"/>
    <p:sldId id="3736" r:id="rId14"/>
    <p:sldId id="3737" r:id="rId15"/>
    <p:sldId id="3738" r:id="rId16"/>
    <p:sldId id="3739" r:id="rId17"/>
    <p:sldId id="3741" r:id="rId18"/>
    <p:sldId id="3743" r:id="rId19"/>
    <p:sldId id="3744" r:id="rId20"/>
    <p:sldId id="3745" r:id="rId21"/>
    <p:sldId id="3746" r:id="rId22"/>
    <p:sldId id="3748" r:id="rId23"/>
    <p:sldId id="3784" r:id="rId24"/>
    <p:sldId id="3781" r:id="rId25"/>
    <p:sldId id="3783" r:id="rId26"/>
    <p:sldId id="3785" r:id="rId27"/>
    <p:sldId id="3786" r:id="rId28"/>
    <p:sldId id="3788" r:id="rId29"/>
    <p:sldId id="3790" r:id="rId30"/>
    <p:sldId id="3791" r:id="rId31"/>
    <p:sldId id="3792" r:id="rId32"/>
    <p:sldId id="3793" r:id="rId33"/>
    <p:sldId id="3810" r:id="rId34"/>
    <p:sldId id="3811" r:id="rId35"/>
    <p:sldId id="3812" r:id="rId36"/>
    <p:sldId id="3813" r:id="rId37"/>
    <p:sldId id="3929" r:id="rId38"/>
    <p:sldId id="3864" r:id="rId39"/>
    <p:sldId id="3866" r:id="rId40"/>
    <p:sldId id="3867" r:id="rId41"/>
    <p:sldId id="3868" r:id="rId42"/>
    <p:sldId id="3871" r:id="rId43"/>
    <p:sldId id="3930" r:id="rId44"/>
    <p:sldId id="3872" r:id="rId45"/>
    <p:sldId id="3875" r:id="rId46"/>
    <p:sldId id="3876" r:id="rId47"/>
    <p:sldId id="3877" r:id="rId48"/>
    <p:sldId id="3878" r:id="rId49"/>
    <p:sldId id="393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C9AE"/>
    <a:srgbClr val="BBCFC4"/>
    <a:srgbClr val="FF9966"/>
    <a:srgbClr val="FF9933"/>
    <a:srgbClr val="FFCCCC"/>
    <a:srgbClr val="FFFFFF"/>
    <a:srgbClr val="4472C4"/>
    <a:srgbClr val="2F528F"/>
    <a:srgbClr val="FF696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249" autoAdjust="0"/>
    <p:restoredTop sz="94660"/>
  </p:normalViewPr>
  <p:slideViewPr>
    <p:cSldViewPr snapToGrid="0">
      <p:cViewPr>
        <p:scale>
          <a:sx n="70" d="100"/>
          <a:sy n="70" d="100"/>
        </p:scale>
        <p:origin x="322" y="26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%20VALAND\Desktop\9%20CITIES%20CHARTS%20%20UPDAT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%20VALAND\Desktop\9%20CITIES%20CHART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%20VALAND\Desktop\9%20CITIES%20CHART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%20VALAND\Desktop\9%20CITIES%20CHART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%20VALAND\Desktop\9%20CITIES%20CHART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%20VALAND\Desktop\9%20CITIES%20CHART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P\FINaaaallllllll\EXCEL\9%20CITIES%20CHAR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%20VALAND\Desktop\builtup%209%20cities%20updated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%20VALAND\Desktop\3%20CITY%20DATA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%20VALAND\Desktop\3%20CITY%20DATA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OneDrive\Desktop\TOD%20ANALYSIS\Working%20files\change%20in%20buit%20up_150525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P\FINaaaallllllll\EXCEL\9%20CITIES%20CHAR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%20VALAND\Desktop\9%20CITIES%20CHARTS%20%20UPDATE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%20VALAND\Desktop\9%20CITIES%20CHAR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J%20VALAND\Desktop\9%20CITIES%20CHARTS%20%20UPDATED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J%20VALAND\Desktop\9%20CITIES%20CHAR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28915135608043"/>
          <c:y val="0.16783136482939634"/>
          <c:w val="0.39453302712160981"/>
          <c:h val="0.65755504520268304"/>
        </c:manualLayout>
      </c:layout>
      <c:pieChart>
        <c:varyColors val="1"/>
        <c:ser>
          <c:idx val="1"/>
          <c:order val="0"/>
          <c:spPr>
            <a:ln w="25400">
              <a:solidFill>
                <a:schemeClr val="bg2">
                  <a:lumMod val="90000"/>
                </a:schemeClr>
              </a:solidFill>
            </a:ln>
          </c:spPr>
          <c:dPt>
            <c:idx val="0"/>
            <c:bubble3D val="0"/>
            <c:spPr>
              <a:solidFill>
                <a:srgbClr val="828282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BE-4158-839A-E295E62078E8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BE-4158-839A-E295E62078E8}"/>
              </c:ext>
            </c:extLst>
          </c:dPt>
          <c:dPt>
            <c:idx val="2"/>
            <c:bubble3D val="0"/>
            <c:spPr>
              <a:solidFill>
                <a:srgbClr val="E1E1E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EBE-4158-839A-E295E62078E8}"/>
              </c:ext>
            </c:extLst>
          </c:dPt>
          <c:dPt>
            <c:idx val="3"/>
            <c:bubble3D val="0"/>
            <c:spPr>
              <a:solidFill>
                <a:srgbClr val="E9FFBE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EBE-4158-839A-E295E62078E8}"/>
              </c:ext>
            </c:extLst>
          </c:dPt>
          <c:dLbls>
            <c:dLbl>
              <c:idx val="0"/>
              <c:layout>
                <c:manualLayout>
                  <c:x val="9.8770708092025358E-2"/>
                  <c:y val="-9.259259259259286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200" b="1" i="0" u="none" strike="noStrike" kern="1200" spc="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DA28207-38E7-45AA-A004-60E537A69D23}" type="CATEGORYNAME">
                      <a:rPr lang="en-US"/>
                      <a:pPr algn="ctr">
                        <a:def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 </a:t>
                    </a:r>
                    <a:fld id="{C8FFB0E9-6716-45C1-BB10-ABC95E3A463F}" type="VALUE">
                      <a:rPr lang="en-US" baseline="0"/>
                      <a:pPr algn="ctr">
                        <a:def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EBE-4158-839A-E295E62078E8}"/>
                </c:ext>
                <c:ext xmlns:c15="http://schemas.microsoft.com/office/drawing/2012/chart" uri="{CE6537A1-D6FC-4f65-9D91-7224C49458BB}">
                  <c15:layout>
                    <c:manualLayout>
                      <c:w val="0.37002926030978439"/>
                      <c:h val="0.2173611111111110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7.9482888049483641E-2"/>
                  <c:y val="9.25925925925923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200" b="1" i="0" u="none" strike="noStrike" kern="1200" spc="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8D9AFC8-1C1D-41D1-A92B-C892D612D1E7}" type="CATEGORYNAME">
                      <a:rPr lang="en-US"/>
                      <a:pPr algn="ctr">
                        <a:def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 </a:t>
                    </a:r>
                    <a:fld id="{96AB5863-1200-4068-9974-F5BAC4648AD0}" type="VALUE">
                      <a:rPr lang="en-US" baseline="0"/>
                      <a:pPr algn="ctr">
                        <a:def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EBE-4158-839A-E295E62078E8}"/>
                </c:ext>
                <c:ext xmlns:c15="http://schemas.microsoft.com/office/drawing/2012/chart" uri="{CE6537A1-D6FC-4f65-9D91-7224C49458BB}">
                  <c15:layout>
                    <c:manualLayout>
                      <c:w val="0.27263416214476455"/>
                      <c:h val="0.2173611111111110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0225332301453678"/>
                  <c:y val="9.77462452610090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1200" b="1" i="0" u="none" strike="noStrike" kern="1200" spc="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C9210BF-E661-427B-9FCE-1F06DC80552C}" type="CATEGORYNAME">
                      <a:rPr lang="en-US"/>
                      <a:pPr algn="ctr">
                        <a:def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 </a:t>
                    </a:r>
                  </a:p>
                  <a:p>
                    <a:pPr algn="ctr">
                      <a:defRPr lang="en-US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defRPr>
                    </a:pPr>
                    <a:fld id="{2FA42155-89CC-4060-A6DC-E72D99560192}" type="VALUE">
                      <a:rPr lang="en-US" baseline="0" smtClean="0"/>
                      <a:pPr algn="ctr">
                        <a:def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EBE-4158-839A-E295E62078E8}"/>
                </c:ext>
                <c:ext xmlns:c15="http://schemas.microsoft.com/office/drawing/2012/chart" uri="{CE6537A1-D6FC-4f65-9D91-7224C49458BB}">
                  <c15:layout>
                    <c:manualLayout>
                      <c:w val="0.36621343253015465"/>
                      <c:h val="0.1972222222222221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6088126713820661"/>
                  <c:y val="2.77779600466608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1200" b="1" i="0" u="none" strike="noStrike" kern="1200" spc="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B156BC5-048A-4FA0-80AA-ECFE40A1A87E}" type="CATEGORYNAME">
                      <a:rPr lang="en-US" smtClean="0"/>
                      <a:pPr algn="ctr">
                        <a:def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[CATEGORY NAME]</a:t>
                    </a:fld>
                    <a:endParaRPr lang="en-US" baseline="0" dirty="0"/>
                  </a:p>
                  <a:p>
                    <a:pPr algn="ctr">
                      <a:defRPr lang="en-US" sz="12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defRPr>
                    </a:pPr>
                    <a:fld id="{0D8B5DA9-A57A-4AB5-B1E9-3688BCD39E5B}" type="VALUE">
                      <a:rPr lang="en-US" baseline="0" smtClean="0"/>
                      <a:pPr algn="ctr">
                        <a:def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EBE-4158-839A-E295E62078E8}"/>
                </c:ext>
                <c:ext xmlns:c15="http://schemas.microsoft.com/office/drawing/2012/chart" uri="{CE6537A1-D6FC-4f65-9D91-7224C49458BB}">
                  <c15:layout>
                    <c:manualLayout>
                      <c:w val="0.33729937639155377"/>
                      <c:h val="0.21736111111111106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spc="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(DELHI!$I$129:$K$129,DELHI!$M$129)</c:f>
              <c:strCache>
                <c:ptCount val="4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PUBLIC OPEN SPACE</c:v>
                </c:pt>
              </c:strCache>
              <c:extLst xmlns:c16r2="http://schemas.microsoft.com/office/drawing/2015/06/chart"/>
            </c:strRef>
          </c:cat>
          <c:val>
            <c:numRef>
              <c:f>(DELHI!$I$44:$K$44,DELHI!$M$44)</c:f>
              <c:numCache>
                <c:formatCode>0.0%</c:formatCode>
                <c:ptCount val="4"/>
                <c:pt idx="0">
                  <c:v>0.18564928720863022</c:v>
                </c:pt>
                <c:pt idx="1">
                  <c:v>0.16185504785190716</c:v>
                </c:pt>
                <c:pt idx="2">
                  <c:v>0.60354784423449737</c:v>
                </c:pt>
                <c:pt idx="3" formatCode="0%">
                  <c:v>4.8947820704965242E-2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EBE-4158-839A-E295E62078E8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9EBE-4158-839A-E295E62078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9EBE-4158-839A-E295E62078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9EBE-4158-839A-E295E62078E8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2646C7-F24D-494E-AB62-5E58F00C8C5F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A7E88AA1-23C4-4A8A-925E-8317171F8B09}" type="VALUE">
                      <a:rPr lang="en-US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9EBE-4158-839A-E295E62078E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784875-01AF-43B7-831D-0A89E549C68E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431F5E0-1114-462F-80F9-425A0E08303F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9EBE-4158-839A-E295E62078E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2D512C-F833-467D-9BC9-D8CC3F42214D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7B403C0-7FDF-47A7-A22F-D3EDC83950E8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9EBE-4158-839A-E295E62078E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(DELHI!$I$129:$K$129,DELHI!$M$129)</c:f>
              <c:strCache>
                <c:ptCount val="4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PUBLIC OPEN SPACE</c:v>
                </c:pt>
              </c:strCache>
              <c:extLst xmlns:c16r2="http://schemas.microsoft.com/office/drawing/2015/06/chart"/>
            </c:strRef>
          </c:cat>
          <c:val>
            <c:numRef>
              <c:f>JAIPUR!$F$3:$H$3</c:f>
              <c:numCache>
                <c:formatCode>0%</c:formatCode>
                <c:ptCount val="3"/>
                <c:pt idx="0">
                  <c:v>0.41373007656224037</c:v>
                </c:pt>
                <c:pt idx="1">
                  <c:v>0.15121362015414702</c:v>
                </c:pt>
                <c:pt idx="2">
                  <c:v>0.43505630328361261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9EBE-4158-839A-E295E62078E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28915135608043"/>
          <c:y val="0.16783136482939634"/>
          <c:w val="0.39453302712160981"/>
          <c:h val="0.65755504520268304"/>
        </c:manualLayout>
      </c:layout>
      <c:pieChart>
        <c:varyColors val="1"/>
        <c:ser>
          <c:idx val="1"/>
          <c:order val="0"/>
          <c:spPr>
            <a:ln w="25400">
              <a:solidFill>
                <a:schemeClr val="bg2">
                  <a:lumMod val="90000"/>
                </a:schemeClr>
              </a:solidFill>
            </a:ln>
          </c:spPr>
          <c:dPt>
            <c:idx val="0"/>
            <c:bubble3D val="0"/>
            <c:spPr>
              <a:solidFill>
                <a:srgbClr val="828282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2A6-4BAA-82C7-6E37B1EB8897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2A6-4BAA-82C7-6E37B1EB8897}"/>
              </c:ext>
            </c:extLst>
          </c:dPt>
          <c:dPt>
            <c:idx val="2"/>
            <c:bubble3D val="0"/>
            <c:spPr>
              <a:solidFill>
                <a:srgbClr val="E1E1E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2A6-4BAA-82C7-6E37B1EB8897}"/>
              </c:ext>
            </c:extLst>
          </c:dPt>
          <c:dPt>
            <c:idx val="3"/>
            <c:bubble3D val="0"/>
            <c:spPr>
              <a:solidFill>
                <a:srgbClr val="00A8FF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2A6-4BAA-82C7-6E37B1EB8897}"/>
              </c:ext>
            </c:extLst>
          </c:dPt>
          <c:dLbls>
            <c:dLbl>
              <c:idx val="0"/>
              <c:layout>
                <c:manualLayout>
                  <c:x val="-4.0021236464750191E-2"/>
                  <c:y val="6.64691113575694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2A6-4BAA-82C7-6E37B1EB8897}"/>
                </c:ext>
                <c:ext xmlns:c15="http://schemas.microsoft.com/office/drawing/2012/chart" uri="{CE6537A1-D6FC-4f65-9D91-7224C49458BB}">
                  <c15:layout>
                    <c:manualLayout>
                      <c:w val="0.45742080707919769"/>
                      <c:h val="0.213850875896806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2.2504061107058236E-2"/>
                  <c:y val="0.164702126801291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2A6-4BAA-82C7-6E37B1EB8897}"/>
                </c:ext>
                <c:ext xmlns:c15="http://schemas.microsoft.com/office/drawing/2012/chart" uri="{CE6537A1-D6FC-4f65-9D91-7224C49458BB}">
                  <c15:layout>
                    <c:manualLayout>
                      <c:w val="0.27652460637742038"/>
                      <c:h val="0.2138507076412340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30068707776212761"/>
                  <c:y val="-0.212034777087798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2A6-4BAA-82C7-6E37B1EB8897}"/>
                </c:ext>
                <c:ext xmlns:c15="http://schemas.microsoft.com/office/drawing/2012/chart" uri="{CE6537A1-D6FC-4f65-9D91-7224C49458BB}">
                  <c15:layout>
                    <c:manualLayout>
                      <c:w val="0.3892358309670253"/>
                      <c:h val="0.17741196200597653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8.6855986672165181E-2"/>
                  <c:y val="-1.70831985397228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2A6-4BAA-82C7-6E37B1EB8897}"/>
                </c:ext>
                <c:ext xmlns:c15="http://schemas.microsoft.com/office/drawing/2012/chart" uri="{CE6537A1-D6FC-4f65-9D91-7224C49458BB}">
                  <c15:layout>
                    <c:manualLayout>
                      <c:w val="0.21290097587709808"/>
                      <c:h val="0.1471221148342244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spc="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DELHI!$I$129:$L$129</c:f>
              <c:strCache>
                <c:ptCount val="4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WATERBODY</c:v>
                </c:pt>
              </c:strCache>
              <c:extLst xmlns:c16r2="http://schemas.microsoft.com/office/drawing/2015/06/chart"/>
            </c:strRef>
          </c:cat>
          <c:val>
            <c:numRef>
              <c:f>BANGALORE!$J$5:$M$5</c:f>
              <c:numCache>
                <c:formatCode>0.0%</c:formatCode>
                <c:ptCount val="4"/>
                <c:pt idx="0">
                  <c:v>0.17304436339827825</c:v>
                </c:pt>
                <c:pt idx="1">
                  <c:v>0.10353889278206027</c:v>
                </c:pt>
                <c:pt idx="2">
                  <c:v>0.69777211136629858</c:v>
                </c:pt>
                <c:pt idx="3">
                  <c:v>2.5644632453362931E-2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2A6-4BAA-82C7-6E37B1EB8897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B2A6-4BAA-82C7-6E37B1EB88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B2A6-4BAA-82C7-6E37B1EB88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B2A6-4BAA-82C7-6E37B1EB8897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2646C7-F24D-494E-AB62-5E58F00C8C5F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A7E88AA1-23C4-4A8A-925E-8317171F8B09}" type="VALUE">
                      <a:rPr lang="en-US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2A6-4BAA-82C7-6E37B1EB8897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784875-01AF-43B7-831D-0A89E549C68E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431F5E0-1114-462F-80F9-425A0E08303F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B2A6-4BAA-82C7-6E37B1EB8897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2D512C-F833-467D-9BC9-D8CC3F42214D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7B403C0-7FDF-47A7-A22F-D3EDC83950E8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B2A6-4BAA-82C7-6E37B1EB8897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DELHI!$I$129:$L$129</c:f>
              <c:strCache>
                <c:ptCount val="4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WATERBODY</c:v>
                </c:pt>
              </c:strCache>
              <c:extLst xmlns:c16r2="http://schemas.microsoft.com/office/drawing/2015/06/chart"/>
            </c:strRef>
          </c:cat>
          <c:val>
            <c:numRef>
              <c:f>JAIPUR!$F$3:$H$3</c:f>
              <c:numCache>
                <c:formatCode>0%</c:formatCode>
                <c:ptCount val="3"/>
                <c:pt idx="0">
                  <c:v>0.41373007656224037</c:v>
                </c:pt>
                <c:pt idx="1">
                  <c:v>0.15121362015414702</c:v>
                </c:pt>
                <c:pt idx="2">
                  <c:v>0.43505630328361261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B2A6-4BAA-82C7-6E37B1EB88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28915135608043"/>
          <c:y val="0.16783136482939634"/>
          <c:w val="0.39453302712160981"/>
          <c:h val="0.65755504520268304"/>
        </c:manualLayout>
      </c:layout>
      <c:pieChart>
        <c:varyColors val="1"/>
        <c:ser>
          <c:idx val="1"/>
          <c:order val="0"/>
          <c:spPr>
            <a:ln w="25400">
              <a:solidFill>
                <a:schemeClr val="bg2">
                  <a:lumMod val="90000"/>
                </a:schemeClr>
              </a:solidFill>
            </a:ln>
          </c:spPr>
          <c:dPt>
            <c:idx val="0"/>
            <c:bubble3D val="0"/>
            <c:spPr>
              <a:solidFill>
                <a:srgbClr val="828282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CAF-421A-A25B-434DC268D63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CAF-421A-A25B-434DC268D63A}"/>
              </c:ext>
            </c:extLst>
          </c:dPt>
          <c:dPt>
            <c:idx val="2"/>
            <c:bubble3D val="0"/>
            <c:spPr>
              <a:solidFill>
                <a:srgbClr val="E1E1E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CAF-421A-A25B-434DC268D63A}"/>
              </c:ext>
            </c:extLst>
          </c:dPt>
          <c:dPt>
            <c:idx val="3"/>
            <c:bubble3D val="0"/>
            <c:spPr>
              <a:solidFill>
                <a:srgbClr val="E9FFBE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CAF-421A-A25B-434DC268D63A}"/>
              </c:ext>
            </c:extLst>
          </c:dPt>
          <c:dLbls>
            <c:dLbl>
              <c:idx val="0"/>
              <c:layout>
                <c:manualLayout>
                  <c:x val="-0.10555575038098236"/>
                  <c:y val="-6.27341366392461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CAF-421A-A25B-434DC268D63A}"/>
                </c:ext>
                <c:ext xmlns:c15="http://schemas.microsoft.com/office/drawing/2012/chart" uri="{CE6537A1-D6FC-4f65-9D91-7224C49458BB}">
                  <c15:layout>
                    <c:manualLayout>
                      <c:w val="0.29680926818456044"/>
                      <c:h val="0.213850875896806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4.5920525726796252E-2"/>
                  <c:y val="-7.98671455605763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CAF-421A-A25B-434DC268D63A}"/>
                </c:ext>
                <c:ext xmlns:c15="http://schemas.microsoft.com/office/drawing/2012/chart" uri="{CE6537A1-D6FC-4f65-9D91-7224C49458BB}">
                  <c15:layout>
                    <c:manualLayout>
                      <c:w val="0.29217522123171774"/>
                      <c:h val="0.213850875896806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2038909251845203"/>
                  <c:y val="1.305854864248968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CAF-421A-A25B-434DC268D63A}"/>
                </c:ext>
                <c:ext xmlns:c15="http://schemas.microsoft.com/office/drawing/2012/chart" uri="{CE6537A1-D6FC-4f65-9D91-7224C49458BB}">
                  <c15:layout>
                    <c:manualLayout>
                      <c:w val="0.34985615348946209"/>
                      <c:h val="0.14097304811514694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6.0460224021620053E-2"/>
                  <c:y val="4.90021434364499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CAF-421A-A25B-434DC268D63A}"/>
                </c:ext>
                <c:ext xmlns:c15="http://schemas.microsoft.com/office/drawing/2012/chart" uri="{CE6537A1-D6FC-4f65-9D91-7224C49458BB}">
                  <c15:layout>
                    <c:manualLayout>
                      <c:w val="0.32010891268174591"/>
                      <c:h val="0.213850875896806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lang="en-US" sz="1100" b="1" i="0" u="none" strike="noStrike" kern="1200" spc="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.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(DELHI!$I$129:$K$129,DELHI!$M$129)</c:f>
              <c:strCache>
                <c:ptCount val="4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PUBLIC OPEN SPACE</c:v>
                </c:pt>
              </c:strCache>
              <c:extLst xmlns:c16r2="http://schemas.microsoft.com/office/drawing/2015/06/chart"/>
            </c:strRef>
          </c:cat>
          <c:val>
            <c:numRef>
              <c:f>(BANGALORE!$J$4:$L$4,BANGALORE!$N$4)</c:f>
              <c:numCache>
                <c:formatCode>0.0%</c:formatCode>
                <c:ptCount val="4"/>
                <c:pt idx="0">
                  <c:v>0.36320262507736611</c:v>
                </c:pt>
                <c:pt idx="1">
                  <c:v>0.16043176691440877</c:v>
                </c:pt>
                <c:pt idx="2">
                  <c:v>0.46493716080389158</c:v>
                </c:pt>
                <c:pt idx="3" formatCode="0%">
                  <c:v>1.1428447204333525E-2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CAF-421A-A25B-434DC268D63A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0CAF-421A-A25B-434DC268D63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0CAF-421A-A25B-434DC268D63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0CAF-421A-A25B-434DC268D63A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lang="en-US" sz="1400" b="1" i="0" u="none" strike="noStrike" kern="1200" spc="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2646C7-F24D-494E-AB62-5E58F00C8C5F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A7E88AA1-23C4-4A8A-925E-8317171F8B09}" type="VALUE">
                      <a:rPr lang="en-US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4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0CAF-421A-A25B-434DC268D63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lang="en-US" sz="1400" b="1" i="0" u="none" strike="noStrike" kern="1200" spc="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784875-01AF-43B7-831D-0A89E549C68E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4431F5E0-1114-462F-80F9-425A0E08303F}" type="VALUE">
                      <a:rPr lang="en-US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4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0CAF-421A-A25B-434DC268D63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lang="en-US" sz="1400" b="1" i="0" u="none" strike="noStrike" kern="1200" spc="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2D512C-F833-467D-9BC9-D8CC3F42214D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47B403C0-7FDF-47A7-A22F-D3EDC83950E8}" type="VALUE">
                      <a:rPr lang="en-US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lang="en-US" sz="14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0CAF-421A-A25B-434DC268D63A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400" b="1" i="0" u="none" strike="noStrike" kern="1200" spc="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(DELHI!$I$129:$K$129,DELHI!$M$129)</c:f>
              <c:strCache>
                <c:ptCount val="4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PUBLIC OPEN SPACE</c:v>
                </c:pt>
              </c:strCache>
              <c:extLst xmlns:c16r2="http://schemas.microsoft.com/office/drawing/2015/06/chart"/>
            </c:strRef>
          </c:cat>
          <c:val>
            <c:numRef>
              <c:f>JAIPUR!$F$3:$H$3</c:f>
              <c:numCache>
                <c:formatCode>0%</c:formatCode>
                <c:ptCount val="3"/>
                <c:pt idx="0">
                  <c:v>0.41373007656224037</c:v>
                </c:pt>
                <c:pt idx="1">
                  <c:v>0.15121362015414702</c:v>
                </c:pt>
                <c:pt idx="2">
                  <c:v>0.43505630328361261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0CAF-421A-A25B-434DC268D6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noFill/>
    <a:ln w="9525" cap="flat" cmpd="sng" algn="ctr">
      <a:noFill/>
      <a:round/>
    </a:ln>
    <a:effectLst/>
  </c:spPr>
  <c:txPr>
    <a:bodyPr/>
    <a:lstStyle/>
    <a:p>
      <a:pPr algn="ctr">
        <a:defRPr lang="en-US" sz="1400" b="1" i="0" u="none" strike="noStrike" kern="1200" spc="0" baseline="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28915135608043"/>
          <c:y val="0.16783136482939634"/>
          <c:w val="0.39453302712160981"/>
          <c:h val="0.65755504520268304"/>
        </c:manualLayout>
      </c:layout>
      <c:pieChart>
        <c:varyColors val="1"/>
        <c:ser>
          <c:idx val="1"/>
          <c:order val="0"/>
          <c:spPr>
            <a:ln w="25400">
              <a:solidFill>
                <a:schemeClr val="bg2">
                  <a:lumMod val="90000"/>
                </a:schemeClr>
              </a:solidFill>
            </a:ln>
          </c:spPr>
          <c:dPt>
            <c:idx val="0"/>
            <c:bubble3D val="0"/>
            <c:spPr>
              <a:solidFill>
                <a:srgbClr val="828282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39B-42D4-8E62-FB2DE1C29B3B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39B-42D4-8E62-FB2DE1C29B3B}"/>
              </c:ext>
            </c:extLst>
          </c:dPt>
          <c:dPt>
            <c:idx val="2"/>
            <c:bubble3D val="0"/>
            <c:spPr>
              <a:solidFill>
                <a:srgbClr val="E1E1E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39B-42D4-8E62-FB2DE1C29B3B}"/>
              </c:ext>
            </c:extLst>
          </c:dPt>
          <c:dLbls>
            <c:dLbl>
              <c:idx val="0"/>
              <c:layout>
                <c:manualLayout>
                  <c:x val="-0.21670181626456739"/>
                  <c:y val="6.47966202040925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39B-42D4-8E62-FB2DE1C29B3B}"/>
                </c:ext>
                <c:ext xmlns:c15="http://schemas.microsoft.com/office/drawing/2012/chart" uri="{CE6537A1-D6FC-4f65-9D91-7224C49458BB}">
                  <c15:layout>
                    <c:manualLayout>
                      <c:w val="0.37392977478733896"/>
                      <c:h val="0.213850875896806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2122043343090377"/>
                  <c:y val="5.05508958890285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39B-42D4-8E62-FB2DE1C29B3B}"/>
                </c:ext>
                <c:ext xmlns:c15="http://schemas.microsoft.com/office/drawing/2012/chart" uri="{CE6537A1-D6FC-4f65-9D91-7224C49458BB}">
                  <c15:layout>
                    <c:manualLayout>
                      <c:w val="0.2636963139704197"/>
                      <c:h val="0.213850875896806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3276571277930294"/>
                  <c:y val="-4.56431607842931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.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39B-42D4-8E62-FB2DE1C29B3B}"/>
                </c:ext>
                <c:ext xmlns:c15="http://schemas.microsoft.com/office/drawing/2012/chart" uri="{CE6537A1-D6FC-4f65-9D91-7224C49458BB}">
                  <c15:layout>
                    <c:manualLayout>
                      <c:w val="0.45857119699838433"/>
                      <c:h val="0.2168115376504360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spc="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.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DELHI!$I$129:$K$129</c:f>
              <c:strCache>
                <c:ptCount val="3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</c:strCache>
              <c:extLst xmlns:c16r2="http://schemas.microsoft.com/office/drawing/2015/06/chart"/>
            </c:strRef>
          </c:cat>
          <c:val>
            <c:numRef>
              <c:f>BANGALORE!$J$3:$L$3</c:f>
              <c:numCache>
                <c:formatCode>0.0%</c:formatCode>
                <c:ptCount val="3"/>
                <c:pt idx="0">
                  <c:v>0.26422257914362735</c:v>
                </c:pt>
                <c:pt idx="1">
                  <c:v>8.5889186133944417E-2</c:v>
                </c:pt>
                <c:pt idx="2">
                  <c:v>0.64988823472242829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39B-42D4-8E62-FB2DE1C29B3B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739B-42D4-8E62-FB2DE1C29B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739B-42D4-8E62-FB2DE1C29B3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739B-42D4-8E62-FB2DE1C29B3B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2646C7-F24D-494E-AB62-5E58F00C8C5F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A7E88AA1-23C4-4A8A-925E-8317171F8B09}" type="VALUE">
                      <a:rPr lang="en-US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39B-42D4-8E62-FB2DE1C29B3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784875-01AF-43B7-831D-0A89E549C68E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431F5E0-1114-462F-80F9-425A0E08303F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39B-42D4-8E62-FB2DE1C29B3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2D512C-F833-467D-9BC9-D8CC3F42214D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7B403C0-7FDF-47A7-A22F-D3EDC83950E8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39B-42D4-8E62-FB2DE1C29B3B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DELHI!$I$129:$K$129</c:f>
              <c:strCache>
                <c:ptCount val="3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</c:strCache>
              <c:extLst xmlns:c16r2="http://schemas.microsoft.com/office/drawing/2015/06/chart"/>
            </c:strRef>
          </c:cat>
          <c:val>
            <c:numRef>
              <c:f>JAIPUR!$F$3:$H$3</c:f>
              <c:numCache>
                <c:formatCode>0%</c:formatCode>
                <c:ptCount val="3"/>
                <c:pt idx="0">
                  <c:v>0.41373007656224037</c:v>
                </c:pt>
                <c:pt idx="1">
                  <c:v>0.15121362015414702</c:v>
                </c:pt>
                <c:pt idx="2">
                  <c:v>0.43505630328361261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739B-42D4-8E62-FB2DE1C29B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28915135608043"/>
          <c:y val="0.16783136482939634"/>
          <c:w val="0.39453302712160981"/>
          <c:h val="0.65755504520268304"/>
        </c:manualLayout>
      </c:layout>
      <c:pieChart>
        <c:varyColors val="1"/>
        <c:ser>
          <c:idx val="1"/>
          <c:order val="0"/>
          <c:spPr>
            <a:ln w="25400">
              <a:solidFill>
                <a:schemeClr val="bg2">
                  <a:lumMod val="90000"/>
                </a:schemeClr>
              </a:solidFill>
            </a:ln>
          </c:spPr>
          <c:dPt>
            <c:idx val="0"/>
            <c:bubble3D val="0"/>
            <c:spPr>
              <a:solidFill>
                <a:srgbClr val="828282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8C-4E68-90F6-7E8DE3841538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8C-4E68-90F6-7E8DE3841538}"/>
              </c:ext>
            </c:extLst>
          </c:dPt>
          <c:dPt>
            <c:idx val="2"/>
            <c:bubble3D val="0"/>
            <c:spPr>
              <a:solidFill>
                <a:srgbClr val="E1E1E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F8C-4E68-90F6-7E8DE3841538}"/>
              </c:ext>
            </c:extLst>
          </c:dPt>
          <c:dLbls>
            <c:dLbl>
              <c:idx val="0"/>
              <c:layout>
                <c:manualLayout>
                  <c:x val="-5.2573495991127754E-2"/>
                  <c:y val="1.74276034297117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1" i="0" u="none" strike="noStrike" kern="1200" spc="0" baseline="0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F8C-4E68-90F6-7E8DE3841538}"/>
                </c:ext>
                <c:ext xmlns:c15="http://schemas.microsoft.com/office/drawing/2012/chart" uri="{CE6537A1-D6FC-4f65-9D91-7224C49458BB}">
                  <c15:layout>
                    <c:manualLayout>
                      <c:w val="0.47224610470513195"/>
                      <c:h val="0.213850875896806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5.4702470774321402E-2"/>
                  <c:y val="-5.059444954930069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1" i="0" u="none" strike="noStrike" kern="1200" spc="0" baseline="0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F8C-4E68-90F6-7E8DE3841538}"/>
                </c:ext>
                <c:ext xmlns:c15="http://schemas.microsoft.com/office/drawing/2012/chart" uri="{CE6537A1-D6FC-4f65-9D91-7224C49458BB}">
                  <c15:layout>
                    <c:manualLayout>
                      <c:w val="0.26965487941998284"/>
                      <c:h val="0.213850875896806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23632210970310713"/>
                  <c:y val="0.230392184496394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100" b="1" i="0" u="none" strike="noStrike" kern="1200" spc="0" baseline="0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F8C-4E68-90F6-7E8DE3841538}"/>
                </c:ext>
                <c:ext xmlns:c15="http://schemas.microsoft.com/office/drawing/2012/chart" uri="{CE6537A1-D6FC-4f65-9D91-7224C49458BB}">
                  <c15:layout>
                    <c:manualLayout>
                      <c:w val="0.38110984615406263"/>
                      <c:h val="0.15304343834148423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100" b="1" i="0" u="none" strike="noStrike" kern="1200" spc="0" baseline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DELHI!$I$129:$K$129</c:f>
              <c:strCache>
                <c:ptCount val="3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</c:strCache>
              <c:extLst xmlns:c16r2="http://schemas.microsoft.com/office/drawing/2015/06/chart"/>
            </c:strRef>
          </c:cat>
          <c:val>
            <c:numRef>
              <c:f>BANGALORE!$J$6:$L$6</c:f>
              <c:numCache>
                <c:formatCode>0.0%</c:formatCode>
                <c:ptCount val="3"/>
                <c:pt idx="0">
                  <c:v>0.25239771047422238</c:v>
                </c:pt>
                <c:pt idx="1">
                  <c:v>0.14608003109990333</c:v>
                </c:pt>
                <c:pt idx="2">
                  <c:v>0.60152225842587426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F8C-4E68-90F6-7E8DE3841538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2F8C-4E68-90F6-7E8DE384153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2F8C-4E68-90F6-7E8DE384153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2F8C-4E68-90F6-7E8DE3841538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2646C7-F24D-494E-AB62-5E58F00C8C5F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A7E88AA1-23C4-4A8A-925E-8317171F8B09}" type="VALUE">
                      <a:rPr lang="en-US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2F8C-4E68-90F6-7E8DE384153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784875-01AF-43B7-831D-0A89E549C68E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431F5E0-1114-462F-80F9-425A0E08303F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2F8C-4E68-90F6-7E8DE384153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2D512C-F833-467D-9BC9-D8CC3F42214D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7B403C0-7FDF-47A7-A22F-D3EDC83950E8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2F8C-4E68-90F6-7E8DE384153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DELHI!$I$129:$K$129</c:f>
              <c:strCache>
                <c:ptCount val="3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</c:strCache>
              <c:extLst xmlns:c16r2="http://schemas.microsoft.com/office/drawing/2015/06/chart"/>
            </c:strRef>
          </c:cat>
          <c:val>
            <c:numRef>
              <c:f>JAIPUR!$F$3:$H$3</c:f>
              <c:numCache>
                <c:formatCode>0%</c:formatCode>
                <c:ptCount val="3"/>
                <c:pt idx="0">
                  <c:v>0.41373007656224037</c:v>
                </c:pt>
                <c:pt idx="1">
                  <c:v>0.15121362015414702</c:v>
                </c:pt>
                <c:pt idx="2">
                  <c:v>0.43505630328361261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2F8C-4E68-90F6-7E8DE38415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28915135608043"/>
          <c:y val="0.16783136482939634"/>
          <c:w val="0.39453302712160981"/>
          <c:h val="0.65755504520268304"/>
        </c:manualLayout>
      </c:layout>
      <c:pieChart>
        <c:varyColors val="1"/>
        <c:ser>
          <c:idx val="1"/>
          <c:order val="0"/>
          <c:spPr>
            <a:ln w="25400">
              <a:solidFill>
                <a:schemeClr val="bg2">
                  <a:lumMod val="90000"/>
                </a:schemeClr>
              </a:solidFill>
            </a:ln>
          </c:spPr>
          <c:dPt>
            <c:idx val="0"/>
            <c:bubble3D val="0"/>
            <c:spPr>
              <a:solidFill>
                <a:srgbClr val="828282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65-4DC8-BC5B-B07BB3EB14E5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665-4DC8-BC5B-B07BB3EB14E5}"/>
              </c:ext>
            </c:extLst>
          </c:dPt>
          <c:dPt>
            <c:idx val="2"/>
            <c:bubble3D val="0"/>
            <c:spPr>
              <a:solidFill>
                <a:srgbClr val="E1E1E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665-4DC8-BC5B-B07BB3EB14E5}"/>
              </c:ext>
            </c:extLst>
          </c:dPt>
          <c:dPt>
            <c:idx val="3"/>
            <c:bubble3D val="0"/>
            <c:spPr>
              <a:solidFill>
                <a:srgbClr val="00A8FF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665-4DC8-BC5B-B07BB3EB14E5}"/>
              </c:ext>
            </c:extLst>
          </c:dPt>
          <c:dLbls>
            <c:dLbl>
              <c:idx val="0"/>
              <c:layout>
                <c:manualLayout>
                  <c:x val="-3.1755191822475153E-2"/>
                  <c:y val="4.0181052787959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665-4DC8-BC5B-B07BB3EB14E5}"/>
                </c:ext>
                <c:ext xmlns:c15="http://schemas.microsoft.com/office/drawing/2012/chart" uri="{CE6537A1-D6FC-4f65-9D91-7224C49458BB}">
                  <c15:layout>
                    <c:manualLayout>
                      <c:w val="0.25643961961053785"/>
                      <c:h val="0.213850875896806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7.6578033684846132E-4"/>
                  <c:y val="-1.51382133187846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665-4DC8-BC5B-B07BB3EB14E5}"/>
                </c:ext>
                <c:ext xmlns:c15="http://schemas.microsoft.com/office/drawing/2012/chart" uri="{CE6537A1-D6FC-4f65-9D91-7224C49458BB}">
                  <c15:layout>
                    <c:manualLayout>
                      <c:w val="0.29453486649588795"/>
                      <c:h val="0.213850875896806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22626339738198442"/>
                  <c:y val="2.03401031220944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665-4DC8-BC5B-B07BB3EB14E5}"/>
                </c:ext>
                <c:ext xmlns:c15="http://schemas.microsoft.com/office/drawing/2012/chart" uri="{CE6537A1-D6FC-4f65-9D91-7224C49458BB}">
                  <c15:layout>
                    <c:manualLayout>
                      <c:w val="0.42358984132902799"/>
                      <c:h val="0.16830223353326915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3754889909641801"/>
                  <c:y val="7.155279948567013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665-4DC8-BC5B-B07BB3EB14E5}"/>
                </c:ext>
                <c:ext xmlns:c15="http://schemas.microsoft.com/office/drawing/2012/chart" uri="{CE6537A1-D6FC-4f65-9D91-7224C49458BB}">
                  <c15:layout>
                    <c:manualLayout>
                      <c:w val="0.24496697412061358"/>
                      <c:h val="0.1471221148342244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spc="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DELHI!$I$129:$L$129</c:f>
              <c:strCache>
                <c:ptCount val="4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WATERBODY</c:v>
                </c:pt>
              </c:strCache>
              <c:extLst xmlns:c16r2="http://schemas.microsoft.com/office/drawing/2015/06/chart"/>
            </c:strRef>
          </c:cat>
          <c:val>
            <c:numRef>
              <c:f>BANGALORE!$J$7:$M$7</c:f>
              <c:numCache>
                <c:formatCode>0.0%</c:formatCode>
                <c:ptCount val="4"/>
                <c:pt idx="0">
                  <c:v>0.27504744269791659</c:v>
                </c:pt>
                <c:pt idx="1">
                  <c:v>0.16104941713256846</c:v>
                </c:pt>
                <c:pt idx="2">
                  <c:v>0.55806935073836694</c:v>
                </c:pt>
                <c:pt idx="3">
                  <c:v>5.8337894311479852E-3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665-4DC8-BC5B-B07BB3EB14E5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3665-4DC8-BC5B-B07BB3EB14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3665-4DC8-BC5B-B07BB3EB14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3665-4DC8-BC5B-B07BB3EB14E5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2646C7-F24D-494E-AB62-5E58F00C8C5F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A7E88AA1-23C4-4A8A-925E-8317171F8B09}" type="VALUE">
                      <a:rPr lang="en-US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3665-4DC8-BC5B-B07BB3EB14E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784875-01AF-43B7-831D-0A89E549C68E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431F5E0-1114-462F-80F9-425A0E08303F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3665-4DC8-BC5B-B07BB3EB14E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2D512C-F833-467D-9BC9-D8CC3F42214D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7B403C0-7FDF-47A7-A22F-D3EDC83950E8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3665-4DC8-BC5B-B07BB3EB14E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DELHI!$I$129:$L$129</c:f>
              <c:strCache>
                <c:ptCount val="4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WATERBODY</c:v>
                </c:pt>
              </c:strCache>
              <c:extLst xmlns:c16r2="http://schemas.microsoft.com/office/drawing/2015/06/chart"/>
            </c:strRef>
          </c:cat>
          <c:val>
            <c:numRef>
              <c:f>JAIPUR!$F$3:$H$3</c:f>
              <c:numCache>
                <c:formatCode>0%</c:formatCode>
                <c:ptCount val="3"/>
                <c:pt idx="0">
                  <c:v>0.41373007656224037</c:v>
                </c:pt>
                <c:pt idx="1">
                  <c:v>0.15121362015414702</c:v>
                </c:pt>
                <c:pt idx="2">
                  <c:v>0.43505630328361261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3665-4DC8-BC5B-B07BB3EB1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B68F"/>
            </a:solidFill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9D9D9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13-41DE-90C7-BBDEE9971208}"/>
              </c:ext>
            </c:extLst>
          </c:dPt>
          <c:dPt>
            <c:idx val="1"/>
            <c:bubble3D val="0"/>
            <c:spPr>
              <a:solidFill>
                <a:srgbClr val="D1DD97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13-41DE-90C7-BBDEE9971208}"/>
              </c:ext>
            </c:extLst>
          </c:dPt>
          <c:dPt>
            <c:idx val="2"/>
            <c:bubble3D val="0"/>
            <c:spPr>
              <a:solidFill>
                <a:srgbClr val="BBB68F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713-41DE-90C7-BBDEE9971208}"/>
              </c:ext>
            </c:extLst>
          </c:dPt>
          <c:dPt>
            <c:idx val="3"/>
            <c:bubble3D val="0"/>
            <c:spPr>
              <a:solidFill>
                <a:srgbClr val="9C9C9C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713-41DE-90C7-BBDEE9971208}"/>
              </c:ext>
            </c:extLst>
          </c:dPt>
          <c:dLbls>
            <c:dLbl>
              <c:idx val="1"/>
              <c:layout>
                <c:manualLayout>
                  <c:x val="7.9597084156158487E-2"/>
                  <c:y val="0.2139171916014097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713-41DE-90C7-BBDEE997120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Public streets</c:v>
                </c:pt>
                <c:pt idx="1">
                  <c:v>Green spaces</c:v>
                </c:pt>
                <c:pt idx="2">
                  <c:v>Private open spaces</c:v>
                </c:pt>
                <c:pt idx="3">
                  <c:v>Building footprint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0.13</c:v>
                </c:pt>
                <c:pt idx="1">
                  <c:v>0</c:v>
                </c:pt>
                <c:pt idx="2">
                  <c:v>0.6</c:v>
                </c:pt>
                <c:pt idx="3">
                  <c:v>0.27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713-41DE-90C7-BBDEE997120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63206501326679"/>
          <c:y val="0.27166757156454951"/>
          <c:w val="0.477547190956783"/>
          <c:h val="0.7163213288595787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B68F"/>
            </a:solidFill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9D9D9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B8-4CF4-A2E9-E1E24AD443C7}"/>
              </c:ext>
            </c:extLst>
          </c:dPt>
          <c:dPt>
            <c:idx val="1"/>
            <c:bubble3D val="0"/>
            <c:spPr>
              <a:solidFill>
                <a:srgbClr val="D1DD97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2B8-4CF4-A2E9-E1E24AD443C7}"/>
              </c:ext>
            </c:extLst>
          </c:dPt>
          <c:dPt>
            <c:idx val="2"/>
            <c:bubble3D val="0"/>
            <c:spPr>
              <a:solidFill>
                <a:srgbClr val="BBB68F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2B8-4CF4-A2E9-E1E24AD443C7}"/>
              </c:ext>
            </c:extLst>
          </c:dPt>
          <c:dPt>
            <c:idx val="3"/>
            <c:bubble3D val="0"/>
            <c:spPr>
              <a:solidFill>
                <a:srgbClr val="9C9C9C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2B8-4CF4-A2E9-E1E24AD443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Public streets</c:v>
                </c:pt>
                <c:pt idx="1">
                  <c:v>Green spaces</c:v>
                </c:pt>
                <c:pt idx="2">
                  <c:v>Private open spaces</c:v>
                </c:pt>
                <c:pt idx="3">
                  <c:v>Building footprint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0.18</c:v>
                </c:pt>
                <c:pt idx="2" formatCode="0%">
                  <c:v>0.49</c:v>
                </c:pt>
                <c:pt idx="3" formatCode="0%">
                  <c:v>0.32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2B8-4CF4-A2E9-E1E24AD443C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B68F"/>
            </a:solidFill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9D9D9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A9-40C1-9F69-C5CD870D2152}"/>
              </c:ext>
            </c:extLst>
          </c:dPt>
          <c:dPt>
            <c:idx val="1"/>
            <c:bubble3D val="0"/>
            <c:spPr>
              <a:solidFill>
                <a:srgbClr val="D1DD97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A9-40C1-9F69-C5CD870D2152}"/>
              </c:ext>
            </c:extLst>
          </c:dPt>
          <c:dPt>
            <c:idx val="2"/>
            <c:bubble3D val="0"/>
            <c:spPr>
              <a:solidFill>
                <a:srgbClr val="BBB68F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7A9-40C1-9F69-C5CD870D2152}"/>
              </c:ext>
            </c:extLst>
          </c:dPt>
          <c:dPt>
            <c:idx val="3"/>
            <c:bubble3D val="0"/>
            <c:spPr>
              <a:solidFill>
                <a:srgbClr val="9C9C9C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7A9-40C1-9F69-C5CD870D2152}"/>
              </c:ext>
            </c:extLst>
          </c:dPt>
          <c:dLbls>
            <c:dLbl>
              <c:idx val="0"/>
              <c:layout>
                <c:manualLayout>
                  <c:x val="-6.6112962974181275E-2"/>
                  <c:y val="0.130935126772785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7A9-40C1-9F69-C5CD870D215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Public streets</c:v>
                </c:pt>
                <c:pt idx="1">
                  <c:v>Green spaces</c:v>
                </c:pt>
                <c:pt idx="2">
                  <c:v>Private open spaces</c:v>
                </c:pt>
                <c:pt idx="3">
                  <c:v>Building footprint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0.1</c:v>
                </c:pt>
                <c:pt idx="2" formatCode="0%">
                  <c:v>0.61</c:v>
                </c:pt>
                <c:pt idx="3" formatCode="0%">
                  <c:v>0.28999999999999998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7A9-40C1-9F69-C5CD870D215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B68F"/>
            </a:solidFill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9D9D9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A02-44E5-800D-525BD4E1CF76}"/>
              </c:ext>
            </c:extLst>
          </c:dPt>
          <c:dPt>
            <c:idx val="1"/>
            <c:bubble3D val="0"/>
            <c:spPr>
              <a:solidFill>
                <a:srgbClr val="D1DD97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A02-44E5-800D-525BD4E1CF76}"/>
              </c:ext>
            </c:extLst>
          </c:dPt>
          <c:dPt>
            <c:idx val="2"/>
            <c:bubble3D val="0"/>
            <c:spPr>
              <a:solidFill>
                <a:srgbClr val="BBB68F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A02-44E5-800D-525BD4E1CF76}"/>
              </c:ext>
            </c:extLst>
          </c:dPt>
          <c:dPt>
            <c:idx val="3"/>
            <c:bubble3D val="0"/>
            <c:spPr>
              <a:solidFill>
                <a:srgbClr val="9C9C9C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A02-44E5-800D-525BD4E1CF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Public streets</c:v>
                </c:pt>
                <c:pt idx="1">
                  <c:v>Green spaces</c:v>
                </c:pt>
                <c:pt idx="2">
                  <c:v>Private open spaces</c:v>
                </c:pt>
                <c:pt idx="3">
                  <c:v>Building footprint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0.18</c:v>
                </c:pt>
                <c:pt idx="2" formatCode="0%">
                  <c:v>0.49</c:v>
                </c:pt>
                <c:pt idx="3" formatCode="0%">
                  <c:v>0.32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A02-44E5-800D-525BD4E1CF7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B68F"/>
            </a:solidFill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9D9D9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62B-4046-925D-3FA910D5931A}"/>
              </c:ext>
            </c:extLst>
          </c:dPt>
          <c:dPt>
            <c:idx val="1"/>
            <c:bubble3D val="0"/>
            <c:spPr>
              <a:solidFill>
                <a:srgbClr val="D1DD97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62B-4046-925D-3FA910D5931A}"/>
              </c:ext>
            </c:extLst>
          </c:dPt>
          <c:dPt>
            <c:idx val="2"/>
            <c:bubble3D val="0"/>
            <c:spPr>
              <a:solidFill>
                <a:srgbClr val="BBB68F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62B-4046-925D-3FA910D5931A}"/>
              </c:ext>
            </c:extLst>
          </c:dPt>
          <c:dPt>
            <c:idx val="3"/>
            <c:bubble3D val="0"/>
            <c:spPr>
              <a:solidFill>
                <a:srgbClr val="9C9C9C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62B-4046-925D-3FA910D5931A}"/>
              </c:ext>
            </c:extLst>
          </c:dPt>
          <c:dLbls>
            <c:dLbl>
              <c:idx val="0"/>
              <c:layout>
                <c:manualLayout>
                  <c:x val="-6.6112962974181275E-2"/>
                  <c:y val="0.130935126772785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62B-4046-925D-3FA910D593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Public streets</c:v>
                </c:pt>
                <c:pt idx="1">
                  <c:v>Green spaces</c:v>
                </c:pt>
                <c:pt idx="2">
                  <c:v>Private open spaces</c:v>
                </c:pt>
                <c:pt idx="3">
                  <c:v>Building footprint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0.1</c:v>
                </c:pt>
                <c:pt idx="2" formatCode="0%">
                  <c:v>0.61</c:v>
                </c:pt>
                <c:pt idx="3" formatCode="0%">
                  <c:v>0.28999999999999998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62B-4046-925D-3FA910D5931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28915135608043"/>
          <c:y val="0.16783136482939634"/>
          <c:w val="0.39453302712160981"/>
          <c:h val="0.65755504520268304"/>
        </c:manualLayout>
      </c:layout>
      <c:pieChart>
        <c:varyColors val="1"/>
        <c:ser>
          <c:idx val="1"/>
          <c:order val="0"/>
          <c:spPr>
            <a:ln w="25400">
              <a:solidFill>
                <a:schemeClr val="bg2">
                  <a:lumMod val="90000"/>
                </a:schemeClr>
              </a:solidFill>
            </a:ln>
          </c:spPr>
          <c:dPt>
            <c:idx val="0"/>
            <c:bubble3D val="0"/>
            <c:spPr>
              <a:solidFill>
                <a:srgbClr val="828282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2DA-4E90-BDDE-E10FCAD9327E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2DA-4E90-BDDE-E10FCAD9327E}"/>
              </c:ext>
            </c:extLst>
          </c:dPt>
          <c:dPt>
            <c:idx val="2"/>
            <c:bubble3D val="0"/>
            <c:spPr>
              <a:solidFill>
                <a:srgbClr val="E1E1E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2DA-4E90-BDDE-E10FCAD9327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2DA-4E90-BDDE-E10FCAD9327E}"/>
              </c:ext>
            </c:extLst>
          </c:dPt>
          <c:dPt>
            <c:idx val="4"/>
            <c:bubble3D val="0"/>
            <c:spPr>
              <a:solidFill>
                <a:srgbClr val="E4FFC9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2DA-4E90-BDDE-E10FCAD9327E}"/>
              </c:ext>
            </c:extLst>
          </c:dPt>
          <c:dLbls>
            <c:dLbl>
              <c:idx val="0"/>
              <c:layout>
                <c:manualLayout>
                  <c:x val="8.3632008625729708E-3"/>
                  <c:y val="-9.259259259259258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2DA-4E90-BDDE-E10FCAD932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938668104288354E-2"/>
                  <c:y val="9.259259259259258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2DA-4E90-BDDE-E10FCAD932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393866810428847E-2"/>
                  <c:y val="-3.70370370370370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2DA-4E90-BDDE-E10FCAD932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2DA-4E90-BDDE-E10FCAD9327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spc="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DELHI!$I$129:$M$129</c:f>
              <c:strCache>
                <c:ptCount val="5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WATERBODY</c:v>
                </c:pt>
                <c:pt idx="4">
                  <c:v>PUBLIC OPEN SPACE</c:v>
                </c:pt>
              </c:strCache>
            </c:strRef>
          </c:cat>
          <c:val>
            <c:numRef>
              <c:f>DELHI!$I$236:$M$236</c:f>
              <c:numCache>
                <c:formatCode>0.0%</c:formatCode>
                <c:ptCount val="5"/>
                <c:pt idx="0">
                  <c:v>0.1256067805973432</c:v>
                </c:pt>
                <c:pt idx="1">
                  <c:v>0.15490360564504166</c:v>
                </c:pt>
                <c:pt idx="2">
                  <c:v>0.57464360431511163</c:v>
                </c:pt>
                <c:pt idx="3">
                  <c:v>0</c:v>
                </c:pt>
                <c:pt idx="4" formatCode="0%">
                  <c:v>0.14484600944250353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2DA-4E90-BDDE-E10FCAD9327E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A2DA-4E90-BDDE-E10FCAD932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A2DA-4E90-BDDE-E10FCAD932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A2DA-4E90-BDDE-E10FCAD9327E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2646C7-F24D-494E-AB62-5E58F00C8C5F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A7E88AA1-23C4-4A8A-925E-8317171F8B09}" type="VALUE">
                      <a:rPr lang="en-US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A2DA-4E90-BDDE-E10FCAD9327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784875-01AF-43B7-831D-0A89E549C68E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431F5E0-1114-462F-80F9-425A0E08303F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A2DA-4E90-BDDE-E10FCAD9327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2D512C-F833-467D-9BC9-D8CC3F42214D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7B403C0-7FDF-47A7-A22F-D3EDC83950E8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A2DA-4E90-BDDE-E10FCAD9327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DELHI!$I$129:$M$129</c:f>
              <c:strCache>
                <c:ptCount val="5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WATERBODY</c:v>
                </c:pt>
                <c:pt idx="4">
                  <c:v>PUBLIC OPEN SPACE</c:v>
                </c:pt>
              </c:strCache>
            </c:strRef>
          </c:cat>
          <c:val>
            <c:numRef>
              <c:f>JAIPUR!$F$3:$H$3</c:f>
              <c:numCache>
                <c:formatCode>0%</c:formatCode>
                <c:ptCount val="3"/>
                <c:pt idx="0">
                  <c:v>0.41373007656224037</c:v>
                </c:pt>
                <c:pt idx="1">
                  <c:v>0.15121362015414702</c:v>
                </c:pt>
                <c:pt idx="2">
                  <c:v>0.43505630328361261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A2DA-4E90-BDDE-E10FCAD932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B68F"/>
            </a:solidFill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9D9D9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A02-44E5-800D-525BD4E1CF76}"/>
              </c:ext>
            </c:extLst>
          </c:dPt>
          <c:dPt>
            <c:idx val="1"/>
            <c:bubble3D val="0"/>
            <c:spPr>
              <a:solidFill>
                <a:srgbClr val="D1DD97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A02-44E5-800D-525BD4E1CF76}"/>
              </c:ext>
            </c:extLst>
          </c:dPt>
          <c:dPt>
            <c:idx val="2"/>
            <c:bubble3D val="0"/>
            <c:spPr>
              <a:solidFill>
                <a:srgbClr val="BBB68F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A02-44E5-800D-525BD4E1CF76}"/>
              </c:ext>
            </c:extLst>
          </c:dPt>
          <c:dPt>
            <c:idx val="3"/>
            <c:bubble3D val="0"/>
            <c:spPr>
              <a:solidFill>
                <a:srgbClr val="9C9C9C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A02-44E5-800D-525BD4E1CF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Public streets</c:v>
                </c:pt>
                <c:pt idx="1">
                  <c:v>Green spaces</c:v>
                </c:pt>
                <c:pt idx="2">
                  <c:v>Private open spaces</c:v>
                </c:pt>
                <c:pt idx="3">
                  <c:v>Building footprint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0.18</c:v>
                </c:pt>
                <c:pt idx="2" formatCode="0%">
                  <c:v>0.49</c:v>
                </c:pt>
                <c:pt idx="3" formatCode="0%">
                  <c:v>0.32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A02-44E5-800D-525BD4E1CF7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B68F"/>
            </a:solidFill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9D9D9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62B-4046-925D-3FA910D5931A}"/>
              </c:ext>
            </c:extLst>
          </c:dPt>
          <c:dPt>
            <c:idx val="1"/>
            <c:bubble3D val="0"/>
            <c:spPr>
              <a:solidFill>
                <a:srgbClr val="D1DD97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62B-4046-925D-3FA910D5931A}"/>
              </c:ext>
            </c:extLst>
          </c:dPt>
          <c:dPt>
            <c:idx val="2"/>
            <c:bubble3D val="0"/>
            <c:spPr>
              <a:solidFill>
                <a:srgbClr val="BBB68F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62B-4046-925D-3FA910D5931A}"/>
              </c:ext>
            </c:extLst>
          </c:dPt>
          <c:dPt>
            <c:idx val="3"/>
            <c:bubble3D val="0"/>
            <c:spPr>
              <a:solidFill>
                <a:srgbClr val="9C9C9C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62B-4046-925D-3FA910D5931A}"/>
              </c:ext>
            </c:extLst>
          </c:dPt>
          <c:dLbls>
            <c:dLbl>
              <c:idx val="0"/>
              <c:layout>
                <c:manualLayout>
                  <c:x val="-6.6112962974181275E-2"/>
                  <c:y val="0.130935126772785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62B-4046-925D-3FA910D5931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Public streets</c:v>
                </c:pt>
                <c:pt idx="1">
                  <c:v>Green spaces</c:v>
                </c:pt>
                <c:pt idx="2">
                  <c:v>Private open spaces</c:v>
                </c:pt>
                <c:pt idx="3">
                  <c:v>Building footprint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0.1</c:v>
                </c:pt>
                <c:pt idx="2" formatCode="0%">
                  <c:v>0.61</c:v>
                </c:pt>
                <c:pt idx="3" formatCode="0%">
                  <c:v>0.28999999999999998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62B-4046-925D-3FA910D5931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3"/>
          <c:tx>
            <c:strRef>
              <c:f>'delhi '!$E$3</c:f>
              <c:strCache>
                <c:ptCount val="1"/>
                <c:pt idx="0">
                  <c:v>Change in built-up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'delhi '!$A$4:$A$33</c:f>
              <c:strCache>
                <c:ptCount val="30"/>
                <c:pt idx="0">
                  <c:v>Aerocity</c:v>
                </c:pt>
                <c:pt idx="1">
                  <c:v>Anand Vihar ISBT</c:v>
                </c:pt>
                <c:pt idx="2">
                  <c:v>Bhikaji Cama Place</c:v>
                </c:pt>
                <c:pt idx="3">
                  <c:v>Botanical Garen</c:v>
                </c:pt>
                <c:pt idx="4">
                  <c:v>Delhi Haat INA</c:v>
                </c:pt>
                <c:pt idx="5">
                  <c:v>Durgabai Deshmukh South Campus</c:v>
                </c:pt>
                <c:pt idx="6">
                  <c:v>Dwarka</c:v>
                </c:pt>
                <c:pt idx="7">
                  <c:v>GTB Nagar</c:v>
                </c:pt>
                <c:pt idx="8">
                  <c:v>Hauz Khas</c:v>
                </c:pt>
                <c:pt idx="9">
                  <c:v>Jahangirpuri</c:v>
                </c:pt>
                <c:pt idx="10">
                  <c:v>Janakpuri West</c:v>
                </c:pt>
                <c:pt idx="11">
                  <c:v>Kalkaji Mandir</c:v>
                </c:pt>
                <c:pt idx="12">
                  <c:v>Kashmere Gate</c:v>
                </c:pt>
                <c:pt idx="13">
                  <c:v>Kirti Nagar</c:v>
                </c:pt>
                <c:pt idx="14">
                  <c:v>Lajpat Nagar</c:v>
                </c:pt>
                <c:pt idx="15">
                  <c:v>Mandi House</c:v>
                </c:pt>
                <c:pt idx="16">
                  <c:v>Netaji Subash Place</c:v>
                </c:pt>
                <c:pt idx="17">
                  <c:v>Panchsheel Park</c:v>
                </c:pt>
                <c:pt idx="18">
                  <c:v>Punjabi Bagh West</c:v>
                </c:pt>
                <c:pt idx="19">
                  <c:v>Rajiv Chowk</c:v>
                </c:pt>
                <c:pt idx="20">
                  <c:v>Rithala</c:v>
                </c:pt>
                <c:pt idx="21">
                  <c:v>RK Ashram Marg</c:v>
                </c:pt>
                <c:pt idx="22">
                  <c:v>Sector 52 Noida</c:v>
                </c:pt>
                <c:pt idx="23">
                  <c:v>Shaheed Stal New Bus Adda</c:v>
                </c:pt>
                <c:pt idx="24">
                  <c:v>Supreme Court</c:v>
                </c:pt>
                <c:pt idx="25">
                  <c:v>Terminal 1 IGI Airport</c:v>
                </c:pt>
                <c:pt idx="26">
                  <c:v>Vinobapuri</c:v>
                </c:pt>
                <c:pt idx="27">
                  <c:v>Vishwavidhyala</c:v>
                </c:pt>
                <c:pt idx="28">
                  <c:v>Welcome</c:v>
                </c:pt>
                <c:pt idx="29">
                  <c:v>Yamuna Bank</c:v>
                </c:pt>
              </c:strCache>
            </c:strRef>
          </c:cat>
          <c:val>
            <c:numRef>
              <c:f>'delhi '!$E$4:$E$33</c:f>
              <c:numCache>
                <c:formatCode>0%</c:formatCode>
                <c:ptCount val="30"/>
                <c:pt idx="0">
                  <c:v>0.15300944349426221</c:v>
                </c:pt>
                <c:pt idx="1">
                  <c:v>4.8955327562252862E-2</c:v>
                </c:pt>
                <c:pt idx="2">
                  <c:v>-0.14888437224455636</c:v>
                </c:pt>
                <c:pt idx="3">
                  <c:v>0.62388602131475057</c:v>
                </c:pt>
                <c:pt idx="4">
                  <c:v>1.5758735407266957</c:v>
                </c:pt>
                <c:pt idx="5">
                  <c:v>1.5246429590574935E-2</c:v>
                </c:pt>
                <c:pt idx="6">
                  <c:v>6.7411950620374569E-2</c:v>
                </c:pt>
                <c:pt idx="7">
                  <c:v>1.8565279680881945E-2</c:v>
                </c:pt>
                <c:pt idx="8">
                  <c:v>4.0846828526316659E-2</c:v>
                </c:pt>
                <c:pt idx="9">
                  <c:v>-3.0529023155464116E-3</c:v>
                </c:pt>
                <c:pt idx="10">
                  <c:v>6.5007378336780081E-2</c:v>
                </c:pt>
                <c:pt idx="11">
                  <c:v>9.7204713722077812E-2</c:v>
                </c:pt>
                <c:pt idx="12">
                  <c:v>-2.9147028887462751E-2</c:v>
                </c:pt>
                <c:pt idx="13">
                  <c:v>-5.9921302756799168E-2</c:v>
                </c:pt>
                <c:pt idx="14">
                  <c:v>-8.2798932720974383E-3</c:v>
                </c:pt>
                <c:pt idx="15">
                  <c:v>3.7709927385455373E-2</c:v>
                </c:pt>
                <c:pt idx="16">
                  <c:v>0.19869805864514686</c:v>
                </c:pt>
                <c:pt idx="17">
                  <c:v>-4.9912844249238282E-3</c:v>
                </c:pt>
                <c:pt idx="18">
                  <c:v>4.3090523953688571E-2</c:v>
                </c:pt>
                <c:pt idx="19">
                  <c:v>4.6106872617476966E-2</c:v>
                </c:pt>
                <c:pt idx="20">
                  <c:v>0.48975158462489471</c:v>
                </c:pt>
                <c:pt idx="21">
                  <c:v>1.785988326251118E-3</c:v>
                </c:pt>
                <c:pt idx="22">
                  <c:v>0.4855656871384238</c:v>
                </c:pt>
                <c:pt idx="23">
                  <c:v>4.7701478462937395E-2</c:v>
                </c:pt>
                <c:pt idx="24">
                  <c:v>0.63961187616666082</c:v>
                </c:pt>
                <c:pt idx="25">
                  <c:v>0.14648868916139843</c:v>
                </c:pt>
                <c:pt idx="26">
                  <c:v>-0.10311406551353494</c:v>
                </c:pt>
                <c:pt idx="27">
                  <c:v>9.5463753335475493E-2</c:v>
                </c:pt>
                <c:pt idx="28">
                  <c:v>3.1746150463260743E-2</c:v>
                </c:pt>
                <c:pt idx="29">
                  <c:v>-0.31099226403676627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FF-453F-9E18-FB0667B400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908247008"/>
        <c:axId val="-908239392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'delhi '!$B$3</c15:sqref>
                        </c15:formulaRef>
                      </c:ext>
                    </c:extLst>
                    <c:strCache>
                      <c:ptCount val="1"/>
                      <c:pt idx="0">
                        <c:v>2013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'delhi '!$A$4:$A$33</c15:sqref>
                        </c15:formulaRef>
                      </c:ext>
                    </c:extLst>
                    <c:strCache>
                      <c:ptCount val="30"/>
                      <c:pt idx="0">
                        <c:v>Aerocity</c:v>
                      </c:pt>
                      <c:pt idx="1">
                        <c:v>Anand Vihar ISBT</c:v>
                      </c:pt>
                      <c:pt idx="2">
                        <c:v>Bhikaji Cama Place</c:v>
                      </c:pt>
                      <c:pt idx="3">
                        <c:v>Botanical Garen</c:v>
                      </c:pt>
                      <c:pt idx="4">
                        <c:v>Delhi Haat INA</c:v>
                      </c:pt>
                      <c:pt idx="5">
                        <c:v>Durgabai Deshmukh South Campus</c:v>
                      </c:pt>
                      <c:pt idx="6">
                        <c:v>Dwarka</c:v>
                      </c:pt>
                      <c:pt idx="7">
                        <c:v>GTB Nagar</c:v>
                      </c:pt>
                      <c:pt idx="8">
                        <c:v>Hauz Khas</c:v>
                      </c:pt>
                      <c:pt idx="9">
                        <c:v>Jahangirpuri</c:v>
                      </c:pt>
                      <c:pt idx="10">
                        <c:v>Janakpuri West</c:v>
                      </c:pt>
                      <c:pt idx="11">
                        <c:v>Kalkaji Mandir</c:v>
                      </c:pt>
                      <c:pt idx="12">
                        <c:v>Kashmere Gate</c:v>
                      </c:pt>
                      <c:pt idx="13">
                        <c:v>Kirti Nagar</c:v>
                      </c:pt>
                      <c:pt idx="14">
                        <c:v>Lajpat Nagar</c:v>
                      </c:pt>
                      <c:pt idx="15">
                        <c:v>Mandi House</c:v>
                      </c:pt>
                      <c:pt idx="16">
                        <c:v>Netaji Subash Place</c:v>
                      </c:pt>
                      <c:pt idx="17">
                        <c:v>Panchsheel Park</c:v>
                      </c:pt>
                      <c:pt idx="18">
                        <c:v>Punjabi Bagh West</c:v>
                      </c:pt>
                      <c:pt idx="19">
                        <c:v>Rajiv Chowk</c:v>
                      </c:pt>
                      <c:pt idx="20">
                        <c:v>Rithala</c:v>
                      </c:pt>
                      <c:pt idx="21">
                        <c:v>RK Ashram Marg</c:v>
                      </c:pt>
                      <c:pt idx="22">
                        <c:v>Sector 52 Noida</c:v>
                      </c:pt>
                      <c:pt idx="23">
                        <c:v>Shaheed Stal New Bus Adda</c:v>
                      </c:pt>
                      <c:pt idx="24">
                        <c:v>Supreme Court</c:v>
                      </c:pt>
                      <c:pt idx="25">
                        <c:v>Terminal 1 IGI Airport</c:v>
                      </c:pt>
                      <c:pt idx="26">
                        <c:v>Vinobapuri</c:v>
                      </c:pt>
                      <c:pt idx="27">
                        <c:v>Vishwavidhyala</c:v>
                      </c:pt>
                      <c:pt idx="28">
                        <c:v>Welcome</c:v>
                      </c:pt>
                      <c:pt idx="29">
                        <c:v>Yamuna Bank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'delhi '!$B$4:$B$33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354318</c:v>
                      </c:pt>
                      <c:pt idx="1">
                        <c:v>374280</c:v>
                      </c:pt>
                      <c:pt idx="2">
                        <c:v>669130</c:v>
                      </c:pt>
                      <c:pt idx="3">
                        <c:v>293318</c:v>
                      </c:pt>
                      <c:pt idx="4">
                        <c:v>345977</c:v>
                      </c:pt>
                      <c:pt idx="5">
                        <c:v>367955</c:v>
                      </c:pt>
                      <c:pt idx="6">
                        <c:v>511304</c:v>
                      </c:pt>
                      <c:pt idx="7">
                        <c:v>640766</c:v>
                      </c:pt>
                      <c:pt idx="8">
                        <c:v>604845</c:v>
                      </c:pt>
                      <c:pt idx="9">
                        <c:v>1068819</c:v>
                      </c:pt>
                      <c:pt idx="10">
                        <c:v>756268</c:v>
                      </c:pt>
                      <c:pt idx="11">
                        <c:v>268917</c:v>
                      </c:pt>
                      <c:pt idx="12">
                        <c:v>489278</c:v>
                      </c:pt>
                      <c:pt idx="13">
                        <c:v>667876</c:v>
                      </c:pt>
                      <c:pt idx="14">
                        <c:v>766435</c:v>
                      </c:pt>
                      <c:pt idx="15">
                        <c:v>451287</c:v>
                      </c:pt>
                      <c:pt idx="16">
                        <c:v>398021</c:v>
                      </c:pt>
                      <c:pt idx="17">
                        <c:v>625891</c:v>
                      </c:pt>
                      <c:pt idx="18">
                        <c:v>413548</c:v>
                      </c:pt>
                      <c:pt idx="19">
                        <c:v>767044</c:v>
                      </c:pt>
                      <c:pt idx="20">
                        <c:v>1248876</c:v>
                      </c:pt>
                      <c:pt idx="21">
                        <c:v>755884</c:v>
                      </c:pt>
                      <c:pt idx="22">
                        <c:v>313212</c:v>
                      </c:pt>
                      <c:pt idx="23">
                        <c:v>445395</c:v>
                      </c:pt>
                      <c:pt idx="24">
                        <c:v>397502</c:v>
                      </c:pt>
                      <c:pt idx="25">
                        <c:v>262580</c:v>
                      </c:pt>
                      <c:pt idx="26">
                        <c:v>655895</c:v>
                      </c:pt>
                      <c:pt idx="27">
                        <c:v>357895</c:v>
                      </c:pt>
                      <c:pt idx="28">
                        <c:v>668522</c:v>
                      </c:pt>
                      <c:pt idx="29">
                        <c:v>61143</c:v>
                      </c:pt>
                    </c:numCache>
                  </c:numRef>
                </c:val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1-2DFF-453F-9E18-FB0667B400D7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'delhi '!$C$3</c15:sqref>
                        </c15:formulaRef>
                      </c:ext>
                    </c:extLst>
                    <c:strCache>
                      <c:ptCount val="1"/>
                      <c:pt idx="0">
                        <c:v>2023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2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2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2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'delhi '!$A$4:$A$33</c15:sqref>
                        </c15:formulaRef>
                      </c:ext>
                    </c:extLst>
                    <c:strCache>
                      <c:ptCount val="30"/>
                      <c:pt idx="0">
                        <c:v>Aerocity</c:v>
                      </c:pt>
                      <c:pt idx="1">
                        <c:v>Anand Vihar ISBT</c:v>
                      </c:pt>
                      <c:pt idx="2">
                        <c:v>Bhikaji Cama Place</c:v>
                      </c:pt>
                      <c:pt idx="3">
                        <c:v>Botanical Garen</c:v>
                      </c:pt>
                      <c:pt idx="4">
                        <c:v>Delhi Haat INA</c:v>
                      </c:pt>
                      <c:pt idx="5">
                        <c:v>Durgabai Deshmukh South Campus</c:v>
                      </c:pt>
                      <c:pt idx="6">
                        <c:v>Dwarka</c:v>
                      </c:pt>
                      <c:pt idx="7">
                        <c:v>GTB Nagar</c:v>
                      </c:pt>
                      <c:pt idx="8">
                        <c:v>Hauz Khas</c:v>
                      </c:pt>
                      <c:pt idx="9">
                        <c:v>Jahangirpuri</c:v>
                      </c:pt>
                      <c:pt idx="10">
                        <c:v>Janakpuri West</c:v>
                      </c:pt>
                      <c:pt idx="11">
                        <c:v>Kalkaji Mandir</c:v>
                      </c:pt>
                      <c:pt idx="12">
                        <c:v>Kashmere Gate</c:v>
                      </c:pt>
                      <c:pt idx="13">
                        <c:v>Kirti Nagar</c:v>
                      </c:pt>
                      <c:pt idx="14">
                        <c:v>Lajpat Nagar</c:v>
                      </c:pt>
                      <c:pt idx="15">
                        <c:v>Mandi House</c:v>
                      </c:pt>
                      <c:pt idx="16">
                        <c:v>Netaji Subash Place</c:v>
                      </c:pt>
                      <c:pt idx="17">
                        <c:v>Panchsheel Park</c:v>
                      </c:pt>
                      <c:pt idx="18">
                        <c:v>Punjabi Bagh West</c:v>
                      </c:pt>
                      <c:pt idx="19">
                        <c:v>Rajiv Chowk</c:v>
                      </c:pt>
                      <c:pt idx="20">
                        <c:v>Rithala</c:v>
                      </c:pt>
                      <c:pt idx="21">
                        <c:v>RK Ashram Marg</c:v>
                      </c:pt>
                      <c:pt idx="22">
                        <c:v>Sector 52 Noida</c:v>
                      </c:pt>
                      <c:pt idx="23">
                        <c:v>Shaheed Stal New Bus Adda</c:v>
                      </c:pt>
                      <c:pt idx="24">
                        <c:v>Supreme Court</c:v>
                      </c:pt>
                      <c:pt idx="25">
                        <c:v>Terminal 1 IGI Airport</c:v>
                      </c:pt>
                      <c:pt idx="26">
                        <c:v>Vinobapuri</c:v>
                      </c:pt>
                      <c:pt idx="27">
                        <c:v>Vishwavidhyala</c:v>
                      </c:pt>
                      <c:pt idx="28">
                        <c:v>Welcome</c:v>
                      </c:pt>
                      <c:pt idx="29">
                        <c:v>Yamuna Bank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'delhi '!$C$4:$C$33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408532</c:v>
                      </c:pt>
                      <c:pt idx="1">
                        <c:v>392603</c:v>
                      </c:pt>
                      <c:pt idx="2">
                        <c:v>569507</c:v>
                      </c:pt>
                      <c:pt idx="3">
                        <c:v>476315</c:v>
                      </c:pt>
                      <c:pt idx="4">
                        <c:v>891193</c:v>
                      </c:pt>
                      <c:pt idx="5">
                        <c:v>373565</c:v>
                      </c:pt>
                      <c:pt idx="6">
                        <c:v>545772</c:v>
                      </c:pt>
                      <c:pt idx="7">
                        <c:v>652662</c:v>
                      </c:pt>
                      <c:pt idx="8">
                        <c:v>629551</c:v>
                      </c:pt>
                      <c:pt idx="9">
                        <c:v>1065556</c:v>
                      </c:pt>
                      <c:pt idx="10">
                        <c:v>805431</c:v>
                      </c:pt>
                      <c:pt idx="11">
                        <c:v>295057</c:v>
                      </c:pt>
                      <c:pt idx="12">
                        <c:v>475017</c:v>
                      </c:pt>
                      <c:pt idx="13">
                        <c:v>627856</c:v>
                      </c:pt>
                      <c:pt idx="14">
                        <c:v>760089</c:v>
                      </c:pt>
                      <c:pt idx="15">
                        <c:v>468305</c:v>
                      </c:pt>
                      <c:pt idx="16">
                        <c:v>477107</c:v>
                      </c:pt>
                      <c:pt idx="17">
                        <c:v>622767</c:v>
                      </c:pt>
                      <c:pt idx="18">
                        <c:v>431368</c:v>
                      </c:pt>
                      <c:pt idx="19">
                        <c:v>802410</c:v>
                      </c:pt>
                      <c:pt idx="20">
                        <c:v>1860515</c:v>
                      </c:pt>
                      <c:pt idx="21">
                        <c:v>757234</c:v>
                      </c:pt>
                      <c:pt idx="22">
                        <c:v>465297</c:v>
                      </c:pt>
                      <c:pt idx="23">
                        <c:v>466641</c:v>
                      </c:pt>
                      <c:pt idx="24">
                        <c:v>651749</c:v>
                      </c:pt>
                      <c:pt idx="25">
                        <c:v>301045</c:v>
                      </c:pt>
                      <c:pt idx="26">
                        <c:v>588263</c:v>
                      </c:pt>
                      <c:pt idx="27">
                        <c:v>392061</c:v>
                      </c:pt>
                      <c:pt idx="28">
                        <c:v>689745</c:v>
                      </c:pt>
                      <c:pt idx="29">
                        <c:v>42128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2-2DFF-453F-9E18-FB0667B400D7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'delhi '!$D$3</c15:sqref>
                        </c15:formulaRef>
                      </c:ext>
                    </c:extLst>
                    <c:strCache>
                      <c:ptCount val="1"/>
                      <c:pt idx="0">
                        <c:v>Change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3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3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6r2="http://schemas.microsoft.com/office/drawing/2015/06/chart"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'delhi '!$A$4:$A$33</c15:sqref>
                        </c15:formulaRef>
                      </c:ext>
                    </c:extLst>
                    <c:strCache>
                      <c:ptCount val="30"/>
                      <c:pt idx="0">
                        <c:v>Aerocity</c:v>
                      </c:pt>
                      <c:pt idx="1">
                        <c:v>Anand Vihar ISBT</c:v>
                      </c:pt>
                      <c:pt idx="2">
                        <c:v>Bhikaji Cama Place</c:v>
                      </c:pt>
                      <c:pt idx="3">
                        <c:v>Botanical Garen</c:v>
                      </c:pt>
                      <c:pt idx="4">
                        <c:v>Delhi Haat INA</c:v>
                      </c:pt>
                      <c:pt idx="5">
                        <c:v>Durgabai Deshmukh South Campus</c:v>
                      </c:pt>
                      <c:pt idx="6">
                        <c:v>Dwarka</c:v>
                      </c:pt>
                      <c:pt idx="7">
                        <c:v>GTB Nagar</c:v>
                      </c:pt>
                      <c:pt idx="8">
                        <c:v>Hauz Khas</c:v>
                      </c:pt>
                      <c:pt idx="9">
                        <c:v>Jahangirpuri</c:v>
                      </c:pt>
                      <c:pt idx="10">
                        <c:v>Janakpuri West</c:v>
                      </c:pt>
                      <c:pt idx="11">
                        <c:v>Kalkaji Mandir</c:v>
                      </c:pt>
                      <c:pt idx="12">
                        <c:v>Kashmere Gate</c:v>
                      </c:pt>
                      <c:pt idx="13">
                        <c:v>Kirti Nagar</c:v>
                      </c:pt>
                      <c:pt idx="14">
                        <c:v>Lajpat Nagar</c:v>
                      </c:pt>
                      <c:pt idx="15">
                        <c:v>Mandi House</c:v>
                      </c:pt>
                      <c:pt idx="16">
                        <c:v>Netaji Subash Place</c:v>
                      </c:pt>
                      <c:pt idx="17">
                        <c:v>Panchsheel Park</c:v>
                      </c:pt>
                      <c:pt idx="18">
                        <c:v>Punjabi Bagh West</c:v>
                      </c:pt>
                      <c:pt idx="19">
                        <c:v>Rajiv Chowk</c:v>
                      </c:pt>
                      <c:pt idx="20">
                        <c:v>Rithala</c:v>
                      </c:pt>
                      <c:pt idx="21">
                        <c:v>RK Ashram Marg</c:v>
                      </c:pt>
                      <c:pt idx="22">
                        <c:v>Sector 52 Noida</c:v>
                      </c:pt>
                      <c:pt idx="23">
                        <c:v>Shaheed Stal New Bus Adda</c:v>
                      </c:pt>
                      <c:pt idx="24">
                        <c:v>Supreme Court</c:v>
                      </c:pt>
                      <c:pt idx="25">
                        <c:v>Terminal 1 IGI Airport</c:v>
                      </c:pt>
                      <c:pt idx="26">
                        <c:v>Vinobapuri</c:v>
                      </c:pt>
                      <c:pt idx="27">
                        <c:v>Vishwavidhyala</c:v>
                      </c:pt>
                      <c:pt idx="28">
                        <c:v>Welcome</c:v>
                      </c:pt>
                      <c:pt idx="29">
                        <c:v>Yamuna Bank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'delhi '!$D$4:$D$33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54214</c:v>
                      </c:pt>
                      <c:pt idx="1">
                        <c:v>18323</c:v>
                      </c:pt>
                      <c:pt idx="2">
                        <c:v>-99623</c:v>
                      </c:pt>
                      <c:pt idx="3">
                        <c:v>182997</c:v>
                      </c:pt>
                      <c:pt idx="4">
                        <c:v>545216</c:v>
                      </c:pt>
                      <c:pt idx="5">
                        <c:v>5610</c:v>
                      </c:pt>
                      <c:pt idx="6">
                        <c:v>34468</c:v>
                      </c:pt>
                      <c:pt idx="7">
                        <c:v>11896</c:v>
                      </c:pt>
                      <c:pt idx="8">
                        <c:v>24706</c:v>
                      </c:pt>
                      <c:pt idx="9">
                        <c:v>-3263</c:v>
                      </c:pt>
                      <c:pt idx="10">
                        <c:v>49163</c:v>
                      </c:pt>
                      <c:pt idx="11">
                        <c:v>26140</c:v>
                      </c:pt>
                      <c:pt idx="12">
                        <c:v>-14261</c:v>
                      </c:pt>
                      <c:pt idx="13">
                        <c:v>-40020</c:v>
                      </c:pt>
                      <c:pt idx="14">
                        <c:v>-6346</c:v>
                      </c:pt>
                      <c:pt idx="15">
                        <c:v>17018</c:v>
                      </c:pt>
                      <c:pt idx="16">
                        <c:v>79086</c:v>
                      </c:pt>
                      <c:pt idx="17">
                        <c:v>-3124</c:v>
                      </c:pt>
                      <c:pt idx="18">
                        <c:v>17820</c:v>
                      </c:pt>
                      <c:pt idx="19">
                        <c:v>35366</c:v>
                      </c:pt>
                      <c:pt idx="20">
                        <c:v>611639</c:v>
                      </c:pt>
                      <c:pt idx="21">
                        <c:v>1350</c:v>
                      </c:pt>
                      <c:pt idx="22">
                        <c:v>152085</c:v>
                      </c:pt>
                      <c:pt idx="23">
                        <c:v>21246</c:v>
                      </c:pt>
                      <c:pt idx="24">
                        <c:v>254247</c:v>
                      </c:pt>
                      <c:pt idx="25">
                        <c:v>38465</c:v>
                      </c:pt>
                      <c:pt idx="26">
                        <c:v>-67632</c:v>
                      </c:pt>
                      <c:pt idx="27">
                        <c:v>34166</c:v>
                      </c:pt>
                      <c:pt idx="28">
                        <c:v>21223</c:v>
                      </c:pt>
                      <c:pt idx="29">
                        <c:v>-19015</c:v>
                      </c:pt>
                    </c:numCache>
                  </c:numRef>
                </c:val>
                <c:extLst xmlns:c16r2="http://schemas.microsoft.com/office/drawing/2015/06/chart" xmlns:c15="http://schemas.microsoft.com/office/drawing/2012/chart">
                  <c:ext xmlns:c16="http://schemas.microsoft.com/office/drawing/2014/chart" uri="{C3380CC4-5D6E-409C-BE32-E72D297353CC}">
                    <c16:uniqueId val="{00000003-2DFF-453F-9E18-FB0667B400D7}"/>
                  </c:ext>
                </c:extLst>
              </c15:ser>
            </c15:filteredBarSeries>
          </c:ext>
        </c:extLst>
      </c:barChart>
      <c:catAx>
        <c:axId val="-90824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-908239392"/>
        <c:crosses val="autoZero"/>
        <c:auto val="1"/>
        <c:lblAlgn val="ctr"/>
        <c:lblOffset val="100"/>
        <c:noMultiLvlLbl val="0"/>
      </c:catAx>
      <c:valAx>
        <c:axId val="-908239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-90824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"/>
                <a:ea typeface="+mn-ea"/>
                <a:cs typeface="+mn-cs"/>
              </a:defRPr>
            </a:pPr>
            <a:r>
              <a:rPr lang="en-IN" sz="1050"/>
              <a:t>Built FAR in station areas of Bangalore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e UI 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'bangalore FAR'!$R$2</c:f>
              <c:strCache>
                <c:ptCount val="1"/>
                <c:pt idx="0">
                  <c:v>Gross FAR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'bangalore FAR'!$Q$3:$Q$7</c:f>
              <c:strCache>
                <c:ptCount val="5"/>
                <c:pt idx="0">
                  <c:v>BAIYAPPANAHALLI</c:v>
                </c:pt>
                <c:pt idx="1">
                  <c:v>KEMPEGOWDA MAJESTIC</c:v>
                </c:pt>
                <c:pt idx="2">
                  <c:v>KENGERI</c:v>
                </c:pt>
                <c:pt idx="3">
                  <c:v>MG ROAD</c:v>
                </c:pt>
                <c:pt idx="4">
                  <c:v>NAGASANDRA</c:v>
                </c:pt>
              </c:strCache>
            </c:strRef>
          </c:cat>
          <c:val>
            <c:numRef>
              <c:f>'bangalore FAR'!$R$3:$R$7</c:f>
              <c:numCache>
                <c:formatCode>0.0</c:formatCode>
                <c:ptCount val="5"/>
                <c:pt idx="0">
                  <c:v>0.50987995764033733</c:v>
                </c:pt>
                <c:pt idx="1">
                  <c:v>1.2226120364050759</c:v>
                </c:pt>
                <c:pt idx="2">
                  <c:v>0.35364440691655347</c:v>
                </c:pt>
                <c:pt idx="3">
                  <c:v>1.1432037162941286</c:v>
                </c:pt>
                <c:pt idx="4">
                  <c:v>1.1457833840373051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E3-43B3-8DE9-39125B48E8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864944032"/>
        <c:axId val="-864933696"/>
      </c:barChart>
      <c:catAx>
        <c:axId val="-86494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"/>
                <a:ea typeface="+mn-ea"/>
                <a:cs typeface="+mn-cs"/>
              </a:defRPr>
            </a:pPr>
            <a:endParaRPr lang="en-US"/>
          </a:p>
        </c:txPr>
        <c:crossAx val="-864933696"/>
        <c:crosses val="autoZero"/>
        <c:auto val="1"/>
        <c:lblAlgn val="ctr"/>
        <c:lblOffset val="100"/>
        <c:noMultiLvlLbl val="0"/>
      </c:catAx>
      <c:valAx>
        <c:axId val="-86493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"/>
                <a:ea typeface="+mn-ea"/>
                <a:cs typeface="+mn-cs"/>
              </a:defRPr>
            </a:pPr>
            <a:endParaRPr lang="en-US"/>
          </a:p>
        </c:txPr>
        <c:crossAx val="-864944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Segoe UI "/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GLOBAL!$X$3</c:f>
              <c:strCache>
                <c:ptCount val="1"/>
                <c:pt idx="0">
                  <c:v>GROSS FAR 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GLOBAL!$W$4:$W$10</c:f>
              <c:strCache>
                <c:ptCount val="7"/>
                <c:pt idx="0">
                  <c:v>AMSTERDAM</c:v>
                </c:pt>
                <c:pt idx="1">
                  <c:v>HONG KONG</c:v>
                </c:pt>
                <c:pt idx="2">
                  <c:v>PRAGUE</c:v>
                </c:pt>
                <c:pt idx="3">
                  <c:v>PARIS </c:v>
                </c:pt>
                <c:pt idx="4">
                  <c:v>LONDON</c:v>
                </c:pt>
                <c:pt idx="5">
                  <c:v>BARCELONA</c:v>
                </c:pt>
                <c:pt idx="6">
                  <c:v>SAN FRANCISCO</c:v>
                </c:pt>
              </c:strCache>
            </c:strRef>
          </c:cat>
          <c:val>
            <c:numRef>
              <c:f>GLOBAL!$X$4:$X$10</c:f>
              <c:numCache>
                <c:formatCode>General</c:formatCode>
                <c:ptCount val="7"/>
                <c:pt idx="0">
                  <c:v>1.8</c:v>
                </c:pt>
                <c:pt idx="1">
                  <c:v>3.1</c:v>
                </c:pt>
                <c:pt idx="2">
                  <c:v>2.8</c:v>
                </c:pt>
                <c:pt idx="3">
                  <c:v>3.4</c:v>
                </c:pt>
                <c:pt idx="4">
                  <c:v>3.3</c:v>
                </c:pt>
                <c:pt idx="5">
                  <c:v>3.6</c:v>
                </c:pt>
                <c:pt idx="6">
                  <c:v>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E1-4B4F-910E-1ED02224201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900500064"/>
        <c:axId val="-900496256"/>
      </c:barChart>
      <c:catAx>
        <c:axId val="-90050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00496256"/>
        <c:crosses val="autoZero"/>
        <c:auto val="1"/>
        <c:lblAlgn val="ctr"/>
        <c:lblOffset val="100"/>
        <c:noMultiLvlLbl val="0"/>
      </c:catAx>
      <c:valAx>
        <c:axId val="-900496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00500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927288385826762E-2"/>
          <c:y val="0.10258353207532406"/>
          <c:w val="0.93163521161417318"/>
          <c:h val="0.841853725279667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59E97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66E-4B61-A9A0-8BE5477C2691}"/>
              </c:ext>
            </c:extLst>
          </c:dPt>
          <c:dPt>
            <c:idx val="1"/>
            <c:invertIfNegative val="0"/>
            <c:bubble3D val="0"/>
            <c:spPr>
              <a:solidFill>
                <a:srgbClr val="62640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66E-4B61-A9A0-8BE5477C2691}"/>
              </c:ext>
            </c:extLst>
          </c:dPt>
          <c:dPt>
            <c:idx val="2"/>
            <c:invertIfNegative val="0"/>
            <c:bubble3D val="0"/>
            <c:spPr>
              <a:solidFill>
                <a:srgbClr val="E8931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66E-4B61-A9A0-8BE5477C2691}"/>
              </c:ext>
            </c:extLst>
          </c:dPt>
          <c:dPt>
            <c:idx val="3"/>
            <c:invertIfNegative val="0"/>
            <c:bubble3D val="0"/>
            <c:spPr>
              <a:solidFill>
                <a:srgbClr val="3B7D2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66E-4B61-A9A0-8BE5477C2691}"/>
              </c:ext>
            </c:extLst>
          </c:dPt>
          <c:dPt>
            <c:idx val="4"/>
            <c:invertIfNegative val="0"/>
            <c:bubble3D val="0"/>
            <c:spPr>
              <a:solidFill>
                <a:srgbClr val="60747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66E-4B61-A9A0-8BE5477C26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Delhi</c:v>
                </c:pt>
                <c:pt idx="1">
                  <c:v>Mumbai</c:v>
                </c:pt>
                <c:pt idx="2">
                  <c:v>Bangalore</c:v>
                </c:pt>
                <c:pt idx="3">
                  <c:v>Hyderabad</c:v>
                </c:pt>
                <c:pt idx="4">
                  <c:v>Chennai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1.7</c:v>
                </c:pt>
                <c:pt idx="2">
                  <c:v>0.9</c:v>
                </c:pt>
                <c:pt idx="3">
                  <c:v>1</c:v>
                </c:pt>
                <c:pt idx="4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6E-4B61-A9A0-8BE5477C2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900501696"/>
        <c:axId val="-900490816"/>
      </c:barChart>
      <c:catAx>
        <c:axId val="-900501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-900490816"/>
        <c:crosses val="autoZero"/>
        <c:auto val="1"/>
        <c:lblAlgn val="ctr"/>
        <c:lblOffset val="100"/>
        <c:noMultiLvlLbl val="0"/>
      </c:catAx>
      <c:valAx>
        <c:axId val="-900490816"/>
        <c:scaling>
          <c:orientation val="minMax"/>
          <c:max val="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00501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GLOBAL!$X$3</c:f>
              <c:strCache>
                <c:ptCount val="1"/>
                <c:pt idx="0">
                  <c:v>GROSS FAR 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GLOBAL!$W$4:$W$10</c:f>
              <c:strCache>
                <c:ptCount val="7"/>
                <c:pt idx="0">
                  <c:v>AMSTERDAM</c:v>
                </c:pt>
                <c:pt idx="1">
                  <c:v>HONG KONG</c:v>
                </c:pt>
                <c:pt idx="2">
                  <c:v>PRAGUE</c:v>
                </c:pt>
                <c:pt idx="3">
                  <c:v>PARIS </c:v>
                </c:pt>
                <c:pt idx="4">
                  <c:v>LONDON</c:v>
                </c:pt>
                <c:pt idx="5">
                  <c:v>BARCELONA</c:v>
                </c:pt>
                <c:pt idx="6">
                  <c:v>SAN FRANCISCO</c:v>
                </c:pt>
              </c:strCache>
            </c:strRef>
          </c:cat>
          <c:val>
            <c:numRef>
              <c:f>GLOBAL!$X$4:$X$10</c:f>
              <c:numCache>
                <c:formatCode>General</c:formatCode>
                <c:ptCount val="7"/>
                <c:pt idx="0">
                  <c:v>1.8</c:v>
                </c:pt>
                <c:pt idx="1">
                  <c:v>3.1</c:v>
                </c:pt>
                <c:pt idx="2">
                  <c:v>2.8</c:v>
                </c:pt>
                <c:pt idx="3">
                  <c:v>3.4</c:v>
                </c:pt>
                <c:pt idx="4">
                  <c:v>3.3</c:v>
                </c:pt>
                <c:pt idx="5">
                  <c:v>3.6</c:v>
                </c:pt>
                <c:pt idx="6">
                  <c:v>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E1-4B4F-910E-1ED02224201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900494624"/>
        <c:axId val="-900493536"/>
      </c:barChart>
      <c:catAx>
        <c:axId val="-90049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00493536"/>
        <c:crosses val="autoZero"/>
        <c:auto val="1"/>
        <c:lblAlgn val="ctr"/>
        <c:lblOffset val="100"/>
        <c:noMultiLvlLbl val="0"/>
      </c:catAx>
      <c:valAx>
        <c:axId val="-900493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00494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927288385826762E-2"/>
          <c:y val="0.10258353207532406"/>
          <c:w val="0.93163521161417318"/>
          <c:h val="0.698369133209109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59E97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66E-4B61-A9A0-8BE5477C2691}"/>
              </c:ext>
            </c:extLst>
          </c:dPt>
          <c:dPt>
            <c:idx val="1"/>
            <c:invertIfNegative val="0"/>
            <c:bubble3D val="0"/>
            <c:spPr>
              <a:solidFill>
                <a:srgbClr val="62640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66E-4B61-A9A0-8BE5477C2691}"/>
              </c:ext>
            </c:extLst>
          </c:dPt>
          <c:dPt>
            <c:idx val="2"/>
            <c:invertIfNegative val="0"/>
            <c:bubble3D val="0"/>
            <c:spPr>
              <a:solidFill>
                <a:srgbClr val="E8931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66E-4B61-A9A0-8BE5477C2691}"/>
              </c:ext>
            </c:extLst>
          </c:dPt>
          <c:dPt>
            <c:idx val="3"/>
            <c:invertIfNegative val="0"/>
            <c:bubble3D val="0"/>
            <c:spPr>
              <a:solidFill>
                <a:srgbClr val="3B7D2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66E-4B61-A9A0-8BE5477C2691}"/>
              </c:ext>
            </c:extLst>
          </c:dPt>
          <c:dPt>
            <c:idx val="4"/>
            <c:invertIfNegative val="0"/>
            <c:bubble3D val="0"/>
            <c:spPr>
              <a:solidFill>
                <a:srgbClr val="60747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66E-4B61-A9A0-8BE5477C2691}"/>
              </c:ext>
            </c:extLst>
          </c:dPt>
          <c:dPt>
            <c:idx val="5"/>
            <c:invertIfNegative val="0"/>
            <c:bubble3D val="0"/>
            <c:spPr>
              <a:solidFill>
                <a:srgbClr val="215F9A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B66E-4B61-A9A0-8BE5477C2691}"/>
              </c:ext>
            </c:extLst>
          </c:dPt>
          <c:dPt>
            <c:idx val="6"/>
            <c:invertIfNegative val="0"/>
            <c:bubble3D val="0"/>
            <c:spPr>
              <a:solidFill>
                <a:srgbClr val="FFC3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66E-4B61-A9A0-8BE5477C2691}"/>
              </c:ext>
            </c:extLst>
          </c:dPt>
          <c:dPt>
            <c:idx val="7"/>
            <c:invertIfNegative val="0"/>
            <c:bubble3D val="0"/>
            <c:spPr>
              <a:solidFill>
                <a:srgbClr val="C45115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B66E-4B61-A9A0-8BE5477C2691}"/>
              </c:ext>
            </c:extLst>
          </c:dPt>
          <c:dPt>
            <c:idx val="8"/>
            <c:invertIfNegative val="0"/>
            <c:bubble3D val="0"/>
            <c:spPr>
              <a:solidFill>
                <a:srgbClr val="8FB57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66E-4B61-A9A0-8BE5477C269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Delhi</c:v>
                </c:pt>
                <c:pt idx="1">
                  <c:v>Mumbai</c:v>
                </c:pt>
                <c:pt idx="2">
                  <c:v>Bangalore</c:v>
                </c:pt>
                <c:pt idx="3">
                  <c:v>Hyderabad</c:v>
                </c:pt>
                <c:pt idx="4">
                  <c:v>Chennai</c:v>
                </c:pt>
                <c:pt idx="5">
                  <c:v>Jaipur</c:v>
                </c:pt>
                <c:pt idx="6">
                  <c:v>Kochi</c:v>
                </c:pt>
                <c:pt idx="7">
                  <c:v>Lucknow</c:v>
                </c:pt>
                <c:pt idx="8">
                  <c:v>Nagpur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</c:v>
                </c:pt>
                <c:pt idx="1">
                  <c:v>1.7</c:v>
                </c:pt>
                <c:pt idx="2">
                  <c:v>0.9</c:v>
                </c:pt>
                <c:pt idx="3">
                  <c:v>1</c:v>
                </c:pt>
                <c:pt idx="4">
                  <c:v>0.9</c:v>
                </c:pt>
                <c:pt idx="5">
                  <c:v>1.4</c:v>
                </c:pt>
                <c:pt idx="6">
                  <c:v>1.1000000000000001</c:v>
                </c:pt>
                <c:pt idx="7">
                  <c:v>0.7</c:v>
                </c:pt>
                <c:pt idx="8">
                  <c:v>1.1000000000000001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6E-4B61-A9A0-8BE5477C2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900491904"/>
        <c:axId val="-900490272"/>
      </c:barChart>
      <c:catAx>
        <c:axId val="-900491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-900490272"/>
        <c:crosses val="autoZero"/>
        <c:auto val="1"/>
        <c:lblAlgn val="ctr"/>
        <c:lblOffset val="100"/>
        <c:noMultiLvlLbl val="0"/>
      </c:catAx>
      <c:valAx>
        <c:axId val="-900490272"/>
        <c:scaling>
          <c:orientation val="minMax"/>
          <c:max val="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-900491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en-IN" sz="1200"/>
              <a:t>Average Change in the built-up from 2013/14 till 2023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Sheet1!$J$46:$J$54</c:f>
              <c:strCache>
                <c:ptCount val="9"/>
                <c:pt idx="0">
                  <c:v>Delhi</c:v>
                </c:pt>
                <c:pt idx="1">
                  <c:v>Bangalore</c:v>
                </c:pt>
                <c:pt idx="2">
                  <c:v>Chennai</c:v>
                </c:pt>
                <c:pt idx="3">
                  <c:v>Hyderabad</c:v>
                </c:pt>
                <c:pt idx="4">
                  <c:v>Mumbai</c:v>
                </c:pt>
                <c:pt idx="5">
                  <c:v>Jaipur</c:v>
                </c:pt>
                <c:pt idx="6">
                  <c:v>Kochi</c:v>
                </c:pt>
                <c:pt idx="7">
                  <c:v>Lucknow</c:v>
                </c:pt>
                <c:pt idx="8">
                  <c:v>Nagpur</c:v>
                </c:pt>
              </c:strCache>
            </c:strRef>
          </c:cat>
          <c:val>
            <c:numRef>
              <c:f>Sheet1!$K$46:$K$54</c:f>
              <c:numCache>
                <c:formatCode>0.00%</c:formatCode>
                <c:ptCount val="9"/>
                <c:pt idx="0" formatCode="0%">
                  <c:v>0.14000000000000001</c:v>
                </c:pt>
                <c:pt idx="1">
                  <c:v>0.22800000000000001</c:v>
                </c:pt>
                <c:pt idx="2">
                  <c:v>0.126</c:v>
                </c:pt>
                <c:pt idx="3" formatCode="0%">
                  <c:v>0.25</c:v>
                </c:pt>
                <c:pt idx="4">
                  <c:v>0.14599999999999999</c:v>
                </c:pt>
                <c:pt idx="5">
                  <c:v>5.1999999999999998E-2</c:v>
                </c:pt>
                <c:pt idx="6">
                  <c:v>7.8E-2</c:v>
                </c:pt>
                <c:pt idx="7">
                  <c:v>0.126</c:v>
                </c:pt>
                <c:pt idx="8">
                  <c:v>3.2000000000000001E-2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E5-4645-B05A-E9DE8F748E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899678688"/>
        <c:axId val="-899671616"/>
      </c:barChart>
      <c:catAx>
        <c:axId val="-89967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-899671616"/>
        <c:crosses val="autoZero"/>
        <c:auto val="1"/>
        <c:lblAlgn val="ctr"/>
        <c:lblOffset val="100"/>
        <c:noMultiLvlLbl val="0"/>
      </c:catAx>
      <c:valAx>
        <c:axId val="-899671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-899678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28915135608043"/>
          <c:y val="0.16783136482939634"/>
          <c:w val="0.39453302712160981"/>
          <c:h val="0.65755504520268304"/>
        </c:manualLayout>
      </c:layout>
      <c:pieChart>
        <c:varyColors val="1"/>
        <c:ser>
          <c:idx val="1"/>
          <c:order val="0"/>
          <c:spPr>
            <a:ln w="25400">
              <a:solidFill>
                <a:schemeClr val="bg2">
                  <a:lumMod val="90000"/>
                </a:schemeClr>
              </a:solidFill>
            </a:ln>
          </c:spPr>
          <c:dPt>
            <c:idx val="0"/>
            <c:bubble3D val="0"/>
            <c:spPr>
              <a:solidFill>
                <a:srgbClr val="828282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F7E-45E3-989C-C25CB8F34B94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F7E-45E3-989C-C25CB8F34B94}"/>
              </c:ext>
            </c:extLst>
          </c:dPt>
          <c:dPt>
            <c:idx val="2"/>
            <c:bubble3D val="0"/>
            <c:spPr>
              <a:solidFill>
                <a:srgbClr val="E1E1E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F7E-45E3-989C-C25CB8F34B9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F7E-45E3-989C-C25CB8F34B94}"/>
              </c:ext>
            </c:extLst>
          </c:dPt>
          <c:dPt>
            <c:idx val="4"/>
            <c:bubble3D val="0"/>
            <c:spPr>
              <a:solidFill>
                <a:srgbClr val="E4FFC9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F7E-45E3-989C-C25CB8F34B94}"/>
              </c:ext>
            </c:extLst>
          </c:dPt>
          <c:dLbls>
            <c:dLbl>
              <c:idx val="0"/>
              <c:layout>
                <c:manualLayout>
                  <c:x val="8.3632620865181292E-3"/>
                  <c:y val="7.21407348957249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F7E-45E3-989C-C25CB8F34B9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6217108496570615E-3"/>
                  <c:y val="2.1507336708038617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F7E-45E3-989C-C25CB8F34B9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012272345832056E-2"/>
                  <c:y val="4.43635110228660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F7E-45E3-989C-C25CB8F34B9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F7E-45E3-989C-C25CB8F34B9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250407196223498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F7E-45E3-989C-C25CB8F34B9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spc="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DELHI!$I$129:$M$129</c:f>
              <c:strCache>
                <c:ptCount val="5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WATERBODY</c:v>
                </c:pt>
                <c:pt idx="4">
                  <c:v>PUBLIC OPEN SPACE</c:v>
                </c:pt>
              </c:strCache>
            </c:strRef>
          </c:cat>
          <c:val>
            <c:numRef>
              <c:f>DELHI!$I$439:$M$439</c:f>
              <c:numCache>
                <c:formatCode>0.0%</c:formatCode>
                <c:ptCount val="5"/>
                <c:pt idx="0">
                  <c:v>0.29068179376876607</c:v>
                </c:pt>
                <c:pt idx="1">
                  <c:v>9.8864955830976112E-2</c:v>
                </c:pt>
                <c:pt idx="2">
                  <c:v>0.5199527874822889</c:v>
                </c:pt>
                <c:pt idx="3">
                  <c:v>0</c:v>
                </c:pt>
                <c:pt idx="4" formatCode="0%">
                  <c:v>9.0500462917968885E-2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F7E-45E3-989C-C25CB8F34B94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1F7E-45E3-989C-C25CB8F34B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1F7E-45E3-989C-C25CB8F34B9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1F7E-45E3-989C-C25CB8F34B94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2646C7-F24D-494E-AB62-5E58F00C8C5F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A7E88AA1-23C4-4A8A-925E-8317171F8B09}" type="VALUE">
                      <a:rPr lang="en-US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1F7E-45E3-989C-C25CB8F34B94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784875-01AF-43B7-831D-0A89E549C68E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431F5E0-1114-462F-80F9-425A0E08303F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1F7E-45E3-989C-C25CB8F34B94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2D512C-F833-467D-9BC9-D8CC3F42214D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7B403C0-7FDF-47A7-A22F-D3EDC83950E8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1F7E-45E3-989C-C25CB8F34B94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DELHI!$I$129:$M$129</c:f>
              <c:strCache>
                <c:ptCount val="5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WATERBODY</c:v>
                </c:pt>
                <c:pt idx="4">
                  <c:v>PUBLIC OPEN SPACE</c:v>
                </c:pt>
              </c:strCache>
            </c:strRef>
          </c:cat>
          <c:val>
            <c:numRef>
              <c:f>JAIPUR!$F$3:$H$3</c:f>
              <c:numCache>
                <c:formatCode>0%</c:formatCode>
                <c:ptCount val="3"/>
                <c:pt idx="0">
                  <c:v>0.41373007656224037</c:v>
                </c:pt>
                <c:pt idx="1">
                  <c:v>0.15121362015414702</c:v>
                </c:pt>
                <c:pt idx="2">
                  <c:v>0.43505630328361261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1F7E-45E3-989C-C25CB8F34B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28915135608043"/>
          <c:y val="0.16783136482939634"/>
          <c:w val="0.39453302712160981"/>
          <c:h val="0.65755504520268304"/>
        </c:manualLayout>
      </c:layout>
      <c:pieChart>
        <c:varyColors val="1"/>
        <c:ser>
          <c:idx val="1"/>
          <c:order val="0"/>
          <c:spPr>
            <a:ln w="25400">
              <a:solidFill>
                <a:schemeClr val="bg2">
                  <a:lumMod val="90000"/>
                </a:schemeClr>
              </a:solidFill>
            </a:ln>
          </c:spPr>
          <c:dPt>
            <c:idx val="0"/>
            <c:bubble3D val="0"/>
            <c:spPr>
              <a:solidFill>
                <a:srgbClr val="828282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098-4CE3-B542-5294F28F8DD8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098-4CE3-B542-5294F28F8DD8}"/>
              </c:ext>
            </c:extLst>
          </c:dPt>
          <c:dPt>
            <c:idx val="2"/>
            <c:bubble3D val="0"/>
            <c:spPr>
              <a:solidFill>
                <a:srgbClr val="E1E1E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098-4CE3-B542-5294F28F8DD8}"/>
              </c:ext>
            </c:extLst>
          </c:dPt>
          <c:dPt>
            <c:idx val="3"/>
            <c:bubble3D val="0"/>
            <c:spPr>
              <a:solidFill>
                <a:srgbClr val="E9FFBE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098-4CE3-B542-5294F28F8DD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5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5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5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5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50" b="1" i="0" u="none" strike="noStrike" kern="1200" spc="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(DELHI!$I$129:$K$129,DELHI!$M$129)</c:f>
              <c:strCache>
                <c:ptCount val="4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PUBLIC OPEN SPACE</c:v>
                </c:pt>
              </c:strCache>
              <c:extLst xmlns:c16r2="http://schemas.microsoft.com/office/drawing/2015/06/chart"/>
            </c:strRef>
          </c:cat>
          <c:val>
            <c:numRef>
              <c:f>(DELHI!$I$86:$K$86,DELHI!$M$86)</c:f>
              <c:numCache>
                <c:formatCode>0.0%</c:formatCode>
                <c:ptCount val="4"/>
                <c:pt idx="0">
                  <c:v>0.22390523736694307</c:v>
                </c:pt>
                <c:pt idx="1">
                  <c:v>0.21420186292513005</c:v>
                </c:pt>
                <c:pt idx="2">
                  <c:v>0.53014209791354427</c:v>
                </c:pt>
                <c:pt idx="3" formatCode="0%">
                  <c:v>3.1750801794382583E-2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098-4CE3-B542-5294F28F8DD8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C098-4CE3-B542-5294F28F8D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C098-4CE3-B542-5294F28F8D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C098-4CE3-B542-5294F28F8DD8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2646C7-F24D-494E-AB62-5E58F00C8C5F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A7E88AA1-23C4-4A8A-925E-8317171F8B09}" type="VALUE">
                      <a:rPr lang="en-US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098-4CE3-B542-5294F28F8DD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784875-01AF-43B7-831D-0A89E549C68E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431F5E0-1114-462F-80F9-425A0E08303F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C098-4CE3-B542-5294F28F8DD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2D512C-F833-467D-9BC9-D8CC3F42214D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7B403C0-7FDF-47A7-A22F-D3EDC83950E8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C098-4CE3-B542-5294F28F8DD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(DELHI!$I$129:$K$129,DELHI!$M$129)</c:f>
              <c:strCache>
                <c:ptCount val="4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PUBLIC OPEN SPACE</c:v>
                </c:pt>
              </c:strCache>
              <c:extLst xmlns:c16r2="http://schemas.microsoft.com/office/drawing/2015/06/chart"/>
            </c:strRef>
          </c:cat>
          <c:val>
            <c:numRef>
              <c:f>JAIPUR!$F$3:$H$3</c:f>
              <c:numCache>
                <c:formatCode>0%</c:formatCode>
                <c:ptCount val="3"/>
                <c:pt idx="0">
                  <c:v>0.41373007656224037</c:v>
                </c:pt>
                <c:pt idx="1">
                  <c:v>0.15121362015414702</c:v>
                </c:pt>
                <c:pt idx="2">
                  <c:v>0.43505630328361261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C098-4CE3-B542-5294F28F8DD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28915135608043"/>
          <c:y val="0.16783136482939634"/>
          <c:w val="0.39453302712160981"/>
          <c:h val="0.65755504520268304"/>
        </c:manualLayout>
      </c:layout>
      <c:pieChart>
        <c:varyColors val="1"/>
        <c:ser>
          <c:idx val="1"/>
          <c:order val="0"/>
          <c:spPr>
            <a:ln w="25400">
              <a:solidFill>
                <a:schemeClr val="bg2">
                  <a:lumMod val="90000"/>
                </a:schemeClr>
              </a:solidFill>
            </a:ln>
          </c:spPr>
          <c:dPt>
            <c:idx val="0"/>
            <c:bubble3D val="0"/>
            <c:spPr>
              <a:solidFill>
                <a:srgbClr val="828282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E2E-4D36-BFFC-91FE6EC857E5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E2E-4D36-BFFC-91FE6EC857E5}"/>
              </c:ext>
            </c:extLst>
          </c:dPt>
          <c:dPt>
            <c:idx val="2"/>
            <c:bubble3D val="0"/>
            <c:spPr>
              <a:solidFill>
                <a:srgbClr val="E1E1E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E2E-4D36-BFFC-91FE6EC857E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E2E-4D36-BFFC-91FE6EC857E5}"/>
              </c:ext>
            </c:extLst>
          </c:dPt>
          <c:dPt>
            <c:idx val="4"/>
            <c:bubble3D val="0"/>
            <c:spPr>
              <a:solidFill>
                <a:srgbClr val="E9FFBE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E2E-4D36-BFFC-91FE6EC857E5}"/>
              </c:ext>
            </c:extLst>
          </c:dPt>
          <c:dLbls>
            <c:dLbl>
              <c:idx val="0"/>
              <c:layout>
                <c:manualLayout>
                  <c:x val="-2.3240036078943246E-2"/>
                  <c:y val="4.40304660613643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E2E-4D36-BFFC-91FE6EC857E5}"/>
                </c:ext>
                <c:ext xmlns:c15="http://schemas.microsoft.com/office/drawing/2012/chart" uri="{CE6537A1-D6FC-4f65-9D91-7224C49458BB}">
                  <c15:layout>
                    <c:manualLayout>
                      <c:w val="0.32328204430452495"/>
                      <c:h val="0.1871113125045893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6727865559569292E-2"/>
                  <c:y val="-8.503978197366424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E2E-4D36-BFFC-91FE6EC857E5}"/>
                </c:ext>
                <c:ext xmlns:c15="http://schemas.microsoft.com/office/drawing/2012/chart" uri="{CE6537A1-D6FC-4f65-9D91-7224C49458BB}">
                  <c15:layout>
                    <c:manualLayout>
                      <c:w val="0.30838562718607848"/>
                      <c:h val="0.18711131250458937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8.602365252933164E-2"/>
                  <c:y val="0.20026099380454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E2E-4D36-BFFC-91FE6EC857E5}"/>
                </c:ext>
                <c:ext xmlns:c15="http://schemas.microsoft.com/office/drawing/2012/chart" uri="{CE6537A1-D6FC-4f65-9D91-7224C49458BB}">
                  <c15:layout>
                    <c:manualLayout>
                      <c:w val="0.33939996762668401"/>
                      <c:h val="0.14984846326246137"/>
                    </c:manualLayout>
                  </c15:layout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E2E-4D36-BFFC-91FE6EC857E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023796880098753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E2E-4D36-BFFC-91FE6EC857E5}"/>
                </c:ext>
                <c:ext xmlns:c15="http://schemas.microsoft.com/office/drawing/2012/chart" uri="{CE6537A1-D6FC-4f65-9D91-7224C49458BB}">
                  <c15:layout>
                    <c:manualLayout>
                      <c:w val="0.36411300633156374"/>
                      <c:h val="0.1871113125045893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spc="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DELHI!$I$129:$M$129</c:f>
              <c:strCache>
                <c:ptCount val="5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WATERBODY</c:v>
                </c:pt>
                <c:pt idx="4">
                  <c:v>PUBLIC OPEN SPACE</c:v>
                </c:pt>
              </c:strCache>
            </c:strRef>
          </c:cat>
          <c:val>
            <c:numRef>
              <c:f>DELHI!$I$173:$M$173</c:f>
              <c:numCache>
                <c:formatCode>0.0%</c:formatCode>
                <c:ptCount val="5"/>
                <c:pt idx="0">
                  <c:v>0.25032864618233341</c:v>
                </c:pt>
                <c:pt idx="1">
                  <c:v>0.1940444708157075</c:v>
                </c:pt>
                <c:pt idx="2">
                  <c:v>0.53321372487838814</c:v>
                </c:pt>
                <c:pt idx="3">
                  <c:v>0</c:v>
                </c:pt>
                <c:pt idx="4" formatCode="0%">
                  <c:v>2.2413158123570965E-2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E2E-4D36-BFFC-91FE6EC857E5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1E2E-4D36-BFFC-91FE6EC857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1E2E-4D36-BFFC-91FE6EC857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1E2E-4D36-BFFC-91FE6EC857E5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A2646C7-F24D-494E-AB62-5E58F00C8C5F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A7E88AA1-23C4-4A8A-925E-8317171F8B09}" type="VALUE">
                      <a:rPr lang="en-US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1E2E-4D36-BFFC-91FE6EC857E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7784875-01AF-43B7-831D-0A89E549C68E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431F5E0-1114-462F-80F9-425A0E08303F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1E2E-4D36-BFFC-91FE6EC857E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F2D512C-F833-467D-9BC9-D8CC3F42214D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/>
                      <a:t> </a:t>
                    </a:r>
                    <a:fld id="{47B403C0-7FDF-47A7-A22F-D3EDC83950E8}" type="VALU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1E2E-4D36-BFFC-91FE6EC857E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DELHI!$I$129:$M$129</c:f>
              <c:strCache>
                <c:ptCount val="5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WATERBODY</c:v>
                </c:pt>
                <c:pt idx="4">
                  <c:v>PUBLIC OPEN SPACE</c:v>
                </c:pt>
              </c:strCache>
            </c:strRef>
          </c:cat>
          <c:val>
            <c:numRef>
              <c:f>JAIPUR!$F$3:$H$3</c:f>
              <c:numCache>
                <c:formatCode>0%</c:formatCode>
                <c:ptCount val="3"/>
                <c:pt idx="0">
                  <c:v>0.41373007656224037</c:v>
                </c:pt>
                <c:pt idx="1">
                  <c:v>0.15121362015414702</c:v>
                </c:pt>
                <c:pt idx="2">
                  <c:v>0.43505630328361261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1E2E-4D36-BFFC-91FE6EC857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28915135608043"/>
          <c:y val="0.16783136482939634"/>
          <c:w val="0.39453302712160981"/>
          <c:h val="0.65755504520268304"/>
        </c:manualLayout>
      </c:layout>
      <c:pieChart>
        <c:varyColors val="1"/>
        <c:ser>
          <c:idx val="1"/>
          <c:order val="0"/>
          <c:spPr>
            <a:ln w="25400">
              <a:solidFill>
                <a:schemeClr val="bg2">
                  <a:lumMod val="90000"/>
                </a:schemeClr>
              </a:solidFill>
            </a:ln>
          </c:spPr>
          <c:dPt>
            <c:idx val="0"/>
            <c:bubble3D val="0"/>
            <c:spPr>
              <a:solidFill>
                <a:srgbClr val="828282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99-4C59-BC68-BA55F650CF45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099-4C59-BC68-BA55F650CF45}"/>
              </c:ext>
            </c:extLst>
          </c:dPt>
          <c:dPt>
            <c:idx val="2"/>
            <c:bubble3D val="0"/>
            <c:spPr>
              <a:solidFill>
                <a:srgbClr val="E1E1E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099-4C59-BC68-BA55F650CF45}"/>
              </c:ext>
            </c:extLst>
          </c:dPt>
          <c:dPt>
            <c:idx val="3"/>
            <c:bubble3D val="0"/>
            <c:spPr>
              <a:solidFill>
                <a:srgbClr val="E9FFBE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099-4C59-BC68-BA55F650CF45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12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099-4C59-BC68-BA55F650CF45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spc="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(DELHI!$I$129:$K$129,DELHI!$M$129)</c:f>
              <c:strCache>
                <c:ptCount val="4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PUBLIC OPEN SPACE</c:v>
                </c:pt>
              </c:strCache>
              <c:extLst xmlns:c16r2="http://schemas.microsoft.com/office/drawing/2015/06/chart"/>
            </c:strRef>
          </c:cat>
          <c:val>
            <c:numRef>
              <c:f>(DELHI!$I$44:$K$44,DELHI!$M$44)</c:f>
              <c:numCache>
                <c:formatCode>0.0%</c:formatCode>
                <c:ptCount val="4"/>
                <c:pt idx="0">
                  <c:v>0.18564928720863022</c:v>
                </c:pt>
                <c:pt idx="1">
                  <c:v>0.16185504785190716</c:v>
                </c:pt>
                <c:pt idx="2">
                  <c:v>0.60354784423449737</c:v>
                </c:pt>
                <c:pt idx="3" formatCode="0%">
                  <c:v>4.8947820704965242E-2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099-4C59-BC68-BA55F650CF45}"/>
            </c:ext>
          </c:extLst>
        </c:ser>
        <c:ser>
          <c:idx val="0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6099-4C59-BC68-BA55F650CF4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6099-4C59-BC68-BA55F650CF4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6099-4C59-BC68-BA55F650CF4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9A2646C7-F24D-494E-AB62-5E58F00C8C5F}" type="CATEGORYNAME">
                      <a:rPr lang="en-US"/>
                      <a:pPr/>
                      <a:t>[CATEGORY NAME]</a:t>
                    </a:fld>
                    <a:r>
                      <a:rPr lang="en-US"/>
                      <a:t> </a:t>
                    </a:r>
                    <a:fld id="{A7E88AA1-23C4-4A8A-925E-8317171F8B09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6099-4C59-BC68-BA55F650CF4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7784875-01AF-43B7-831D-0A89E549C68E}" type="CATEGORYNAME">
                      <a:rPr lang="en-US"/>
                      <a:pPr/>
                      <a:t>[CATEGORY NAME]</a:t>
                    </a:fld>
                    <a:r>
                      <a:rPr lang="en-US"/>
                      <a:t> </a:t>
                    </a:r>
                    <a:fld id="{4431F5E0-1114-462F-80F9-425A0E08303F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6099-4C59-BC68-BA55F650CF4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F2D512C-F833-467D-9BC9-D8CC3F42214D}" type="CATEGORYNAME">
                      <a:rPr lang="en-US"/>
                      <a:pPr/>
                      <a:t>[CATEGORY NAME]</a:t>
                    </a:fld>
                    <a:r>
                      <a:rPr lang="en-US"/>
                      <a:t> </a:t>
                    </a:r>
                    <a:fld id="{47B403C0-7FDF-47A7-A22F-D3EDC83950E8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6099-4C59-BC68-BA55F650CF45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(DELHI!$I$129:$K$129,DELHI!$M$129)</c:f>
              <c:strCache>
                <c:ptCount val="4"/>
                <c:pt idx="0">
                  <c:v>BUILDING FOOTRPINTS</c:v>
                </c:pt>
                <c:pt idx="1">
                  <c:v>PUBLIC STREETS </c:v>
                </c:pt>
                <c:pt idx="2">
                  <c:v>PRIVATE OPEN SPACE</c:v>
                </c:pt>
                <c:pt idx="3">
                  <c:v>PUBLIC OPEN SPACE</c:v>
                </c:pt>
              </c:strCache>
              <c:extLst xmlns:c16r2="http://schemas.microsoft.com/office/drawing/2015/06/chart"/>
            </c:strRef>
          </c:cat>
          <c:val>
            <c:numRef>
              <c:f>JAIPUR!$F$3:$H$3</c:f>
              <c:numCache>
                <c:formatCode>0%</c:formatCode>
                <c:ptCount val="3"/>
                <c:pt idx="0">
                  <c:v>0.41373007656224037</c:v>
                </c:pt>
                <c:pt idx="1">
                  <c:v>0.15121362015414702</c:v>
                </c:pt>
                <c:pt idx="2">
                  <c:v>0.43505630328361261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6099-4C59-BC68-BA55F650CF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28915135608043"/>
          <c:y val="0.16783136482939634"/>
          <c:w val="0.39453302712160981"/>
          <c:h val="0.65755504520268304"/>
        </c:manualLayout>
      </c:layout>
      <c:pieChart>
        <c:varyColors val="1"/>
        <c:ser>
          <c:idx val="0"/>
          <c:order val="0"/>
          <c:spPr>
            <a:ln w="25400">
              <a:solidFill>
                <a:schemeClr val="bg2">
                  <a:lumMod val="90000"/>
                </a:schemeClr>
              </a:solidFill>
            </a:ln>
          </c:spPr>
          <c:dPt>
            <c:idx val="0"/>
            <c:bubble3D val="0"/>
            <c:spPr>
              <a:solidFill>
                <a:srgbClr val="828282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88-47B0-AAD4-6C3C14006629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88-47B0-AAD4-6C3C14006629}"/>
              </c:ext>
            </c:extLst>
          </c:dPt>
          <c:dPt>
            <c:idx val="2"/>
            <c:bubble3D val="0"/>
            <c:spPr>
              <a:solidFill>
                <a:srgbClr val="E1E1E1"/>
              </a:solidFill>
              <a:ln w="25400">
                <a:solidFill>
                  <a:schemeClr val="bg2">
                    <a:lumMod val="9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A88-47B0-AAD4-6C3C14006629}"/>
              </c:ext>
            </c:extLst>
          </c:dPt>
          <c:dLbls>
            <c:dLbl>
              <c:idx val="0"/>
              <c:layout>
                <c:manualLayout>
                  <c:x val="-4.3954312721543917E-2"/>
                  <c:y val="2.71334280985520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.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A88-47B0-AAD4-6C3C14006629}"/>
                </c:ext>
                <c:ext xmlns:c15="http://schemas.microsoft.com/office/drawing/2012/chart" uri="{CE6537A1-D6FC-4f65-9D91-7224C49458BB}">
                  <c15:layout>
                    <c:manualLayout>
                      <c:w val="0.25934641678549036"/>
                      <c:h val="0.2004166666666666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2001707935643213"/>
                  <c:y val="-1.06286836655338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lang="en-US"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.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88-47B0-AAD4-6C3C14006629}"/>
                </c:ext>
                <c:ext xmlns:c15="http://schemas.microsoft.com/office/drawing/2012/chart" uri="{CE6537A1-D6FC-4f65-9D91-7224C49458BB}">
                  <c15:layout>
                    <c:manualLayout>
                      <c:w val="0.275791648219195"/>
                      <c:h val="0.1778240740740740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2114260526441715"/>
                  <c:y val="2.30523753500283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spc="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separator>.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A88-47B0-AAD4-6C3C14006629}"/>
                </c:ext>
                <c:ext xmlns:c15="http://schemas.microsoft.com/office/drawing/2012/chart" uri="{CE6537A1-D6FC-4f65-9D91-7224C49458BB}">
                  <c15:layout>
                    <c:manualLayout>
                      <c:w val="0.36004750942354319"/>
                      <c:h val="0.1495370370370370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eparator>.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DELHI!$F$2:$H$2</c:f>
              <c:strCache>
                <c:ptCount val="3"/>
                <c:pt idx="0">
                  <c:v>BUILDING FOOTPRINT  </c:v>
                </c:pt>
                <c:pt idx="1">
                  <c:v>PUBLIC STREETS </c:v>
                </c:pt>
                <c:pt idx="2">
                  <c:v>PRIVATE OPEN SPACE</c:v>
                </c:pt>
              </c:strCache>
            </c:strRef>
          </c:cat>
          <c:val>
            <c:numRef>
              <c:f>DELHI!$I$194:$K$194</c:f>
              <c:numCache>
                <c:formatCode>0.0%</c:formatCode>
                <c:ptCount val="3"/>
                <c:pt idx="0">
                  <c:v>0.48227996051130695</c:v>
                </c:pt>
                <c:pt idx="1">
                  <c:v>0.15495603558074467</c:v>
                </c:pt>
                <c:pt idx="2">
                  <c:v>0.36276400390794838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A88-47B0-AAD4-6C3C140066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>
      <a:outerShdw blurRad="50800" dist="50800" dir="5400000" sx="5000" sy="5000" algn="ctr" rotWithShape="0">
        <a:srgbClr val="000000">
          <a:alpha val="43137"/>
        </a:srgb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B68F"/>
            </a:solidFill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9D9D9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C27-4C0F-9448-43544B949255}"/>
              </c:ext>
            </c:extLst>
          </c:dPt>
          <c:dPt>
            <c:idx val="1"/>
            <c:bubble3D val="0"/>
            <c:spPr>
              <a:solidFill>
                <a:srgbClr val="D1DD97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C27-4C0F-9448-43544B949255}"/>
              </c:ext>
            </c:extLst>
          </c:dPt>
          <c:dPt>
            <c:idx val="2"/>
            <c:bubble3D val="0"/>
            <c:spPr>
              <a:solidFill>
                <a:srgbClr val="BBB68F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C27-4C0F-9448-43544B949255}"/>
              </c:ext>
            </c:extLst>
          </c:dPt>
          <c:dPt>
            <c:idx val="3"/>
            <c:bubble3D val="0"/>
            <c:spPr>
              <a:solidFill>
                <a:srgbClr val="9C9C9C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C27-4C0F-9448-43544B949255}"/>
              </c:ext>
            </c:extLst>
          </c:dPt>
          <c:dLbls>
            <c:dLbl>
              <c:idx val="1"/>
              <c:layout>
                <c:manualLayout>
                  <c:x val="7.9597084156158487E-2"/>
                  <c:y val="0.2139171916014097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C27-4C0F-9448-43544B9492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3183883366246345"/>
                  <c:y val="-4.9748184093352009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C27-4C0F-9448-43544B9492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Public streets</c:v>
                </c:pt>
                <c:pt idx="1">
                  <c:v>Green spaces</c:v>
                </c:pt>
                <c:pt idx="2">
                  <c:v>Private open spaces</c:v>
                </c:pt>
                <c:pt idx="3">
                  <c:v>Building footprint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0.16</c:v>
                </c:pt>
                <c:pt idx="1">
                  <c:v>0.05</c:v>
                </c:pt>
                <c:pt idx="2">
                  <c:v>0.56000000000000005</c:v>
                </c:pt>
                <c:pt idx="3">
                  <c:v>0.23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C27-4C0F-9448-43544B94925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B68F"/>
            </a:solidFill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D9D9D9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C27-4C0F-9448-43544B949255}"/>
              </c:ext>
            </c:extLst>
          </c:dPt>
          <c:dPt>
            <c:idx val="1"/>
            <c:bubble3D val="0"/>
            <c:spPr>
              <a:solidFill>
                <a:srgbClr val="D1DD97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C27-4C0F-9448-43544B949255}"/>
              </c:ext>
            </c:extLst>
          </c:dPt>
          <c:dPt>
            <c:idx val="2"/>
            <c:bubble3D val="0"/>
            <c:spPr>
              <a:solidFill>
                <a:srgbClr val="BBB68F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C27-4C0F-9448-43544B949255}"/>
              </c:ext>
            </c:extLst>
          </c:dPt>
          <c:dPt>
            <c:idx val="3"/>
            <c:bubble3D val="0"/>
            <c:spPr>
              <a:solidFill>
                <a:srgbClr val="9C9C9C"/>
              </a:solidFill>
              <a:ln w="38100">
                <a:solidFill>
                  <a:schemeClr val="bg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C27-4C0F-9448-43544B949255}"/>
              </c:ext>
            </c:extLst>
          </c:dPt>
          <c:dLbls>
            <c:dLbl>
              <c:idx val="1"/>
              <c:layout>
                <c:manualLayout>
                  <c:x val="7.9597084156158487E-2"/>
                  <c:y val="0.2139171916014097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C27-4C0F-9448-43544B9492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3183883366246345"/>
                  <c:y val="-4.9748184093352009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C27-4C0F-9448-43544B9492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 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Public streets</c:v>
                </c:pt>
                <c:pt idx="1">
                  <c:v>Green spaces</c:v>
                </c:pt>
                <c:pt idx="2">
                  <c:v>Private open spaces</c:v>
                </c:pt>
                <c:pt idx="3">
                  <c:v>Building footprint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0.16</c:v>
                </c:pt>
                <c:pt idx="1">
                  <c:v>0.05</c:v>
                </c:pt>
                <c:pt idx="2">
                  <c:v>0.56000000000000005</c:v>
                </c:pt>
                <c:pt idx="3">
                  <c:v>0.23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C27-4C0F-9448-43544B94925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D79E6-5D01-4400-A0A2-9DE8E5D9D16F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00338-7DF9-4340-AB6E-9EE1129CD5E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851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85DC76-B98D-453C-43E8-7FE12F4DE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6181031C-1863-71A0-86C2-14F1A61033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F743853-387C-279C-78FC-3CB7F0EEA5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0350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F3EF02-8EDB-58EF-468B-D4855187B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8FB534D-A515-19F3-4C09-3F3E5DBD89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C06BC85-77B4-8CB1-22F8-1B69B16E8F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C437B9-31C8-C431-F2AE-3663567F0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75DC5-EFEB-4633-86E1-6D72C4B6E617}" type="slidenum">
              <a:rPr lang="en-IN" smtClean="0">
                <a:solidFill>
                  <a:prstClr val="black"/>
                </a:solidFill>
                <a:latin typeface="Aptos" panose="02110004020202020204"/>
              </a:rPr>
              <a:pPr/>
              <a:t>26</a:t>
            </a:fld>
            <a:endParaRPr lang="en-IN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9308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75DC5-EFEB-4633-86E1-6D72C4B6E617}" type="slidenum">
              <a:rPr lang="en-IN" smtClean="0">
                <a:solidFill>
                  <a:prstClr val="black"/>
                </a:solidFill>
                <a:latin typeface="Aptos" panose="02110004020202020204"/>
              </a:rPr>
              <a:pPr/>
              <a:t>30</a:t>
            </a:fld>
            <a:endParaRPr lang="en-IN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76133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215A0C-26FE-AAC9-4DD6-193C6CAB0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A600F87E-DF50-FD6E-21C7-81EA8AFDF6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354063F-E5F5-7021-FB4F-777A93665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3AD4A8A-BC81-28DB-9B91-BCF383B3F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75DC5-EFEB-4633-86E1-6D72C4B6E617}" type="slidenum">
              <a:rPr lang="en-IN" smtClean="0">
                <a:solidFill>
                  <a:prstClr val="black"/>
                </a:solidFill>
                <a:latin typeface="Aptos" panose="02110004020202020204"/>
              </a:rPr>
              <a:pPr/>
              <a:t>31</a:t>
            </a:fld>
            <a:endParaRPr lang="en-IN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95470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FF9B9E-15CE-6821-A574-341019CA1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0FE2F429-F7CB-C177-715A-1351541C80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B4ECB37E-3291-89A1-1E54-5A81950E3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45E48C9-392F-40D1-F707-92D631209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75DC5-EFEB-4633-86E1-6D72C4B6E617}" type="slidenum">
              <a:rPr lang="en-IN" smtClean="0">
                <a:solidFill>
                  <a:prstClr val="black"/>
                </a:solidFill>
                <a:latin typeface="Aptos" panose="02110004020202020204"/>
              </a:rPr>
              <a:pPr/>
              <a:t>32</a:t>
            </a:fld>
            <a:endParaRPr lang="en-IN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82710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765BF3-DB1A-1C6F-989F-A25540A87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12EF2D48-9D04-F1E2-6C6A-6CB5337CF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07A40D9B-3DAC-04E3-404D-2B20A4A483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1002A95-C38C-4246-442B-BF918C8A4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B75DC5-EFEB-4633-86E1-6D72C4B6E617}" type="slidenum">
              <a:rPr lang="en-IN" smtClean="0">
                <a:solidFill>
                  <a:prstClr val="black"/>
                </a:solidFill>
                <a:latin typeface="Aptos" panose="02110004020202020204"/>
              </a:rPr>
              <a:pPr>
                <a:defRPr/>
              </a:pPr>
              <a:t>4</a:t>
            </a:fld>
            <a:endParaRPr lang="en-IN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85101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75DC5-EFEB-4633-86E1-6D72C4B6E617}" type="slidenum">
              <a:rPr lang="en-IN" smtClean="0">
                <a:solidFill>
                  <a:prstClr val="black"/>
                </a:solidFill>
                <a:latin typeface="Aptos" panose="02110004020202020204"/>
              </a:rPr>
              <a:pPr/>
              <a:t>5</a:t>
            </a:fld>
            <a:endParaRPr lang="en-IN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5861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75DC5-EFEB-4633-86E1-6D72C4B6E617}" type="slidenum">
              <a:rPr lang="en-IN" smtClean="0">
                <a:solidFill>
                  <a:prstClr val="black"/>
                </a:solidFill>
                <a:latin typeface="Aptos" panose="02110004020202020204"/>
              </a:rPr>
              <a:pPr/>
              <a:t>6</a:t>
            </a:fld>
            <a:endParaRPr lang="en-IN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7332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75DC5-EFEB-4633-86E1-6D72C4B6E617}" type="slidenum">
              <a:rPr lang="en-IN" smtClean="0">
                <a:solidFill>
                  <a:prstClr val="black"/>
                </a:solidFill>
                <a:latin typeface="Aptos" panose="02110004020202020204"/>
              </a:rPr>
              <a:pPr/>
              <a:t>14</a:t>
            </a:fld>
            <a:endParaRPr lang="en-IN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87398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C4A54B-BF22-21AD-7144-E0F852AB3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4478A7A-62D9-9FF4-0F71-CE0C17F2C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2EEC665-31CE-E21B-BB08-86519BF25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B546DD1-85B7-EF81-DCE3-9BB41FDDBB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75DC5-EFEB-4633-86E1-6D72C4B6E617}" type="slidenum">
              <a:rPr lang="en-IN" smtClean="0">
                <a:solidFill>
                  <a:prstClr val="black"/>
                </a:solidFill>
                <a:latin typeface="Aptos" panose="02110004020202020204"/>
              </a:rPr>
              <a:pPr/>
              <a:t>15</a:t>
            </a:fld>
            <a:endParaRPr lang="en-IN" dirty="0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39671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3E7321-690A-D6B2-60A1-3AC526CF3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AD0E558D-D0EC-25BF-F9E6-2C842BA43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7A79CA3D-8872-5F68-52C5-96B697724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3400F54-3DE8-8301-CB84-81FECE78B9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75DC5-EFEB-4633-86E1-6D72C4B6E617}" type="slidenum">
              <a:rPr lang="en-IN" smtClean="0">
                <a:solidFill>
                  <a:prstClr val="black"/>
                </a:solidFill>
                <a:latin typeface="Aptos" panose="02110004020202020204"/>
              </a:rPr>
              <a:pPr/>
              <a:t>21</a:t>
            </a:fld>
            <a:endParaRPr lang="en-IN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602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1A49DE-E3A8-7160-C09F-047A93123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4125703-276D-F0BB-A123-3DA1ED4FA6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D6E71137-222C-7EEC-3B13-A30D80D99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6ECDDAA-D8D7-DF83-DA4E-977A08020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75DC5-EFEB-4633-86E1-6D72C4B6E617}" type="slidenum">
              <a:rPr lang="en-IN" smtClean="0">
                <a:solidFill>
                  <a:prstClr val="black"/>
                </a:solidFill>
                <a:latin typeface="Aptos" panose="02110004020202020204"/>
              </a:rPr>
              <a:pPr/>
              <a:t>24</a:t>
            </a:fld>
            <a:endParaRPr lang="en-IN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011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0C2329-D184-2575-BCFF-0A0FB3348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87D35ADD-C9ED-DCFB-2840-632014DD5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9DACA93D-D14C-51D6-3CF3-E2F7CCCAEE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594F922-2455-3CAB-FF89-50672CE9B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75DC5-EFEB-4633-86E1-6D72C4B6E617}" type="slidenum">
              <a:rPr lang="en-IN" smtClean="0">
                <a:solidFill>
                  <a:prstClr val="black"/>
                </a:solidFill>
                <a:latin typeface="Aptos" panose="02110004020202020204"/>
              </a:rPr>
              <a:pPr/>
              <a:t>25</a:t>
            </a:fld>
            <a:endParaRPr lang="en-IN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44551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3496C3-D9C6-4329-B1DB-EAF4BFA90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3487"/>
            <a:ext cx="9144000" cy="1006475"/>
          </a:xfrm>
        </p:spPr>
        <p:txBody>
          <a:bodyPr anchor="b"/>
          <a:lstStyle>
            <a:lvl1pPr algn="ctr">
              <a:defRPr sz="5400">
                <a:solidFill>
                  <a:schemeClr val="accent6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BB77A4-03CE-4AB3-84FB-AA8CA4133E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B219E8-C0F5-48C8-8D36-EE20E0065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724E7C-67B7-4970-8A48-A6B261B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89E864-65E3-4EFF-AE5B-A4BA5A3E5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35546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6C5D32-09AE-4117-B031-B5A749952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112CFC-48D0-40CE-A621-FAB808012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FC9D-D0B1-4BC5-A89F-DC68C1F4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D9BF6C-03D8-46C1-B12E-B6063DBEA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46432-5702-45F2-BECB-5033A6B83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3758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9987CBD-B5C0-4177-893B-2D0F6D39C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AF8702A-5693-454D-AFB0-0F1A2965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C5E4BD-399C-45D8-A3A0-2418704414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FF93D-7779-496C-A340-3D5E0D9C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58AB45-9F6D-406E-A87E-11817BC3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3652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3496C3-D9C6-4329-B1DB-EAF4BFA90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3487"/>
            <a:ext cx="9144000" cy="1006475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BB77A4-03CE-4AB3-84FB-AA8CA4133E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B219E8-C0F5-48C8-8D36-EE20E0065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724E7C-67B7-4970-8A48-A6B261B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89E864-65E3-4EFF-AE5B-A4BA5A3E5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44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391F21-CEF5-F8D9-BCE2-B3B132866B05}"/>
              </a:ext>
            </a:extLst>
          </p:cNvPr>
          <p:cNvSpPr/>
          <p:nvPr userDrawn="1"/>
        </p:nvSpPr>
        <p:spPr>
          <a:xfrm>
            <a:off x="0" y="0"/>
            <a:ext cx="12191999" cy="544512"/>
          </a:xfrm>
          <a:prstGeom prst="rect">
            <a:avLst/>
          </a:prstGeom>
          <a:solidFill>
            <a:srgbClr val="526B6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22543E-14B9-4FCF-BEE6-CCF5B215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" y="72728"/>
            <a:ext cx="11880850" cy="40798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IN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1175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6">
          <p15:clr>
            <a:srgbClr val="FBAE40"/>
          </p15:clr>
        </p15:guide>
        <p15:guide id="4" orient="horz" pos="4247">
          <p15:clr>
            <a:srgbClr val="FBAE40"/>
          </p15:clr>
        </p15:guide>
        <p15:guide id="5" pos="98">
          <p15:clr>
            <a:srgbClr val="FBAE40"/>
          </p15:clr>
        </p15:guide>
        <p15:guide id="6" pos="758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658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6">
          <p15:clr>
            <a:srgbClr val="FBAE40"/>
          </p15:clr>
        </p15:guide>
        <p15:guide id="4" orient="horz" pos="4247">
          <p15:clr>
            <a:srgbClr val="FBAE40"/>
          </p15:clr>
        </p15:guide>
        <p15:guide id="5" pos="98">
          <p15:clr>
            <a:srgbClr val="FBAE40"/>
          </p15:clr>
        </p15:guide>
        <p15:guide id="6" pos="758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22543E-14B9-4FCF-BEE6-CCF5B215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36526"/>
            <a:ext cx="11880850" cy="54451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IN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0731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6">
          <p15:clr>
            <a:srgbClr val="FBAE40"/>
          </p15:clr>
        </p15:guide>
        <p15:guide id="4" orient="horz" pos="4247">
          <p15:clr>
            <a:srgbClr val="FBAE40"/>
          </p15:clr>
        </p15:guide>
        <p15:guide id="5" pos="98">
          <p15:clr>
            <a:srgbClr val="FBAE40"/>
          </p15:clr>
        </p15:guide>
        <p15:guide id="6" pos="758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A5CFA2B-403C-E958-31CA-B6EC320AFB3E}"/>
              </a:ext>
            </a:extLst>
          </p:cNvPr>
          <p:cNvSpPr/>
          <p:nvPr userDrawn="1"/>
        </p:nvSpPr>
        <p:spPr>
          <a:xfrm>
            <a:off x="0" y="0"/>
            <a:ext cx="12191999" cy="447261"/>
          </a:xfrm>
          <a:prstGeom prst="rect">
            <a:avLst/>
          </a:prstGeom>
          <a:solidFill>
            <a:srgbClr val="1168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603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26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6F4695-CDE6-4280-919F-DE1A115A8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F17642-95C9-4D57-88AE-DB4AF1DEE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9977B4-BAD1-4E05-B8BB-B4607636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0008F4-B18A-491E-88F6-03102FBCA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2A97A5-AEF6-4942-BE8E-31411BEB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66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8A49C9-F10A-4B12-8A74-2BFEE182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B49A58-93F9-4496-A6B4-6B4687CE0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1CF610-11F2-46D3-9607-1C0E5EFBC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AF8482-F81F-4131-89F9-36FA9D43D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844E08-8ED9-45C6-BC34-BF46B203E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638F69-1A46-41E8-9B9C-4D6D70E4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6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22543E-14B9-4FCF-BEE6-CCF5B215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36526"/>
            <a:ext cx="11880850" cy="544512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accent6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566C54-94B7-49B3-AAEC-F0C45643C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840204"/>
            <a:ext cx="11880850" cy="58812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16199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247" userDrawn="1">
          <p15:clr>
            <a:srgbClr val="FBAE40"/>
          </p15:clr>
        </p15:guide>
        <p15:guide id="6" pos="98" userDrawn="1">
          <p15:clr>
            <a:srgbClr val="FBAE40"/>
          </p15:clr>
        </p15:guide>
        <p15:guide id="7" pos="758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7A5403-FB76-4C26-AF75-7DD5ACB6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94D778-9996-47C8-B3E9-77ACE9E40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330098-AEAF-4DB2-87AB-EF7833ABD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E885C2-0296-4757-B9D8-4650CDB168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BF7C269-1880-463F-8C1D-322C4101D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2CC5445-C309-4169-B247-52531D3A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EC58E69-DB8C-410F-A18E-123E518D2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38F26E-A73F-412A-82BF-454681F19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14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0F104D-7CDB-47A9-8947-E5B50ED98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DAF882-0BA5-4B00-907B-63FF19A55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ECCF1C-4F3D-4DCE-97BD-9DC93BE88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DE26B6-8125-4D58-B388-E6FA9EFE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23FAE9-FF64-44FD-8CF1-C3B1E858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034FEE-D41A-4398-A0B9-7C3D7DC2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31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4E56B6-58CA-414E-A13F-436E6DF4D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B79B49E-7954-46EE-99CC-1E8F32565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AA6B09-29C3-4243-AAD3-7F533CDF8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4CC63C-93FF-41EB-A068-C1DDACF0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291BA6-D7AC-4D36-9450-B64590E2C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768924-95C3-4D92-8B8B-4D2B2476E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10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6C5D32-09AE-4117-B031-B5A749952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112CFC-48D0-40CE-A621-FAB808012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FC9D-D0B1-4BC5-A89F-DC68C1F4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D9BF6C-03D8-46C1-B12E-B6063DBEA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46432-5702-45F2-BECB-5033A6B83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51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9987CBD-B5C0-4177-893B-2D0F6D39C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AF8702A-5693-454D-AFB0-0F1A2965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C5E4BD-399C-45D8-A3A0-2418704414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FF93D-7779-496C-A340-3D5E0D9C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58AB45-9F6D-406E-A87E-11817BC3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62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0B6BB9-C759-4A40-AAEE-2B03542A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3275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16AE0BA-8B2B-B7B1-49E7-093D120E3E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61479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r>
              <a:rPr lang="en-IN">
                <a:solidFill>
                  <a:prstClr val="black"/>
                </a:solidFill>
              </a:rPr>
              <a:t>RAJKUMAR VALAND I PUP23299                                  </a:t>
            </a:r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C7AD8EF-A445-8383-9D81-A65D4EC608A0}"/>
              </a:ext>
            </a:extLst>
          </p:cNvPr>
          <p:cNvSpPr/>
          <p:nvPr userDrawn="1"/>
        </p:nvSpPr>
        <p:spPr>
          <a:xfrm>
            <a:off x="0" y="6566896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13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391F21-CEF5-F8D9-BCE2-B3B132866B05}"/>
              </a:ext>
            </a:extLst>
          </p:cNvPr>
          <p:cNvSpPr/>
          <p:nvPr userDrawn="1"/>
        </p:nvSpPr>
        <p:spPr>
          <a:xfrm>
            <a:off x="0" y="0"/>
            <a:ext cx="12191999" cy="544512"/>
          </a:xfrm>
          <a:prstGeom prst="rect">
            <a:avLst/>
          </a:prstGeom>
          <a:solidFill>
            <a:srgbClr val="2F415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22543E-14B9-4FCF-BEE6-CCF5B215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" y="72728"/>
            <a:ext cx="11880850" cy="40798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IN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566C54-94B7-49B3-AAEC-F0C45643C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681038"/>
            <a:ext cx="11880850" cy="60404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21619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36">
          <p15:clr>
            <a:srgbClr val="FBAE40"/>
          </p15:clr>
        </p15:guide>
        <p15:guide id="4" orient="horz" pos="4247">
          <p15:clr>
            <a:srgbClr val="FBAE40"/>
          </p15:clr>
        </p15:guide>
        <p15:guide id="5" pos="98">
          <p15:clr>
            <a:srgbClr val="FBAE40"/>
          </p15:clr>
        </p15:guide>
        <p15:guide id="6" pos="758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0F5A588-943B-5F92-AA27-22C25F878D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86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B5DCFA-5C30-082A-BFC7-FBEDC7A6BF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461BC5-4F73-CACB-8F11-2DE64A3A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0A9AEE-9800-8EA4-78B7-0AD64AE7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CBB93AA4-8DC2-E985-B1CB-DE6B297E7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xmlns="" id="{D436A307-9850-DAB2-DFA5-76356E8EF8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090737"/>
            <a:ext cx="2254250" cy="2230437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xmlns="" id="{455713EE-CD61-D228-8D75-4EAEB02A3E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5488" y="2090738"/>
            <a:ext cx="5834062" cy="2230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80662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0B6BB9-C759-4A40-AAEE-2B03542A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60734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9384A-60F9-245F-78F8-720C55AD8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936" y="84216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BEC32C0-648C-11D8-6D82-3C8B6BE9A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C9D459-9275-3929-C3B7-4150D06A1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67D660-BE75-796E-9B4E-D4E14874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B286B3-9BB7-807E-6FAF-F70D202AA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826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A1FC91-2A16-6E59-2B8B-4186A148B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3F8EDA-A3E1-F2F4-8D50-385A49BE3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A31B08-56D9-F493-86F3-B74BA0C21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A8EE70-3315-9FFF-CF1E-A1A75B599E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F9A196-16C6-B638-C510-394ED66AC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A55D2B-C078-C00E-D46C-7893184A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85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1CB379-63F4-7271-20CC-1BB861DB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DFA264-D8D1-0E02-E0AF-CD571E33C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677AF6-068B-E6AB-C6C7-FF825D0A1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9E8B728-7974-07A9-E8BB-861F243F2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A90CE9-56D2-CCED-8A73-3CE2F03D1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073E4ED-D9B1-CF5F-9E31-1F7C28CF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30D9A13-84CC-008D-D4E6-66625CAE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C4487C9-6EED-5BBA-2825-23ED77AD3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68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89700C-14D0-6669-3565-0B365098A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FD850E-0D46-57D2-90E2-3D5F78610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8729FED-99B1-5651-7755-0EA252773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A234FFB-604C-50B6-82EA-FFAC7143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85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F08FEA4-12F8-4788-7DEE-1DBCF7E4C3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10CBC1C-67C7-8192-8A71-4B42A04FF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2C51D0-E571-48D4-BBA8-1ECC4423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56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07F29B-F706-E557-CBE7-DB306AD0A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ACF352-A5DC-D429-847F-1A3511788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9312F10-9610-C35E-1FFC-E70FB98A6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9992FD-3CB6-FA2D-33FC-F9BC357F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E10335-C367-A262-B382-3B2F104B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1A4012B-75B0-E3B8-A174-0527E96E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1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F30199-BDF7-21CC-6F19-8FDFC2C7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AF46822-BE2C-A0A2-0B5A-E08E312B1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92345A6-6268-91B7-DCE4-916D0872E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F78509-0C32-7827-AB1B-EE9902AC27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A8FA25-A587-D8F5-0BE6-8FC935A7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62921C-A717-41F9-889F-4B3A603E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09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4A1990-8F6E-2D11-03A7-BDBC732FB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26A83D-D012-5C2D-AA4A-7B58564EE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5C311E-F139-6543-8575-BE2A1F718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7CDB1E-4143-3936-3DC6-5E3073BC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E5FC9A-131A-3D6F-FEAB-EABDDCB2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270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8C8882D-28B5-FCED-BDEB-0AFAB733FC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B2943C-3BB7-F7E7-F6F0-4B101D06E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45309B-BA65-9FA5-054C-B5DEDA481C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EB7F08-A5D9-4832-899B-2DB03BCD942E}" type="datetimeFigureOut">
              <a:rPr lang="en-IN" smtClean="0">
                <a:solidFill>
                  <a:prstClr val="black"/>
                </a:solidFill>
              </a:rPr>
              <a:pPr/>
              <a:t>08-11-2025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BCC668-6099-FBF8-F4F7-F752E9D6F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8DD2AE-9FA1-D500-B2E6-0DBF317E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DF5D1E-02CF-4039-B07C-4286EC97F6F8}" type="slidenum">
              <a:rPr lang="en-IN" smtClean="0">
                <a:solidFill>
                  <a:prstClr val="black"/>
                </a:solidFill>
              </a:rPr>
              <a:pPr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73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3496C3-D9C6-4329-B1DB-EAF4BFA90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3488"/>
            <a:ext cx="9144000" cy="10064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BB77A4-03CE-4AB3-84FB-AA8CA4133E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B219E8-C0F5-48C8-8D36-EE20E0065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 defTabSz="914377"/>
              <a:t>09-11-2025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724E7C-67B7-4970-8A48-A6B261B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89E864-65E3-4EFF-AE5B-A4BA5A3E5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EF7FF81-0698-47B3-9A72-989E6FDF2730}" type="slidenum">
              <a:rPr lang="en-IN" smtClean="0">
                <a:solidFill>
                  <a:prstClr val="black"/>
                </a:solidFill>
              </a:rPr>
              <a:pPr defTabSz="914377"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8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595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22543E-14B9-4FCF-BEE6-CCF5B215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36527"/>
            <a:ext cx="11880851" cy="54451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IN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566C54-94B7-49B3-AAEC-F0C45643C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840205"/>
            <a:ext cx="11880851" cy="58812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68159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  <p15:guide id="4294967295" orient="horz" pos="436">
          <p15:clr>
            <a:srgbClr val="FBAE40"/>
          </p15:clr>
        </p15:guide>
        <p15:guide id="4294967295" orient="horz" pos="4247">
          <p15:clr>
            <a:srgbClr val="FBAE40"/>
          </p15:clr>
        </p15:guide>
        <p15:guide id="4294967295" pos="99">
          <p15:clr>
            <a:srgbClr val="FBAE40"/>
          </p15:clr>
        </p15:guide>
        <p15:guide id="4294967295" pos="758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22543E-14B9-4FCF-BEE6-CCF5B215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36527"/>
            <a:ext cx="11880851" cy="54451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IN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566C54-94B7-49B3-AAEC-F0C45643C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840205"/>
            <a:ext cx="11880851" cy="58812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08341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  <p15:guide id="4294967295" orient="horz" pos="436">
          <p15:clr>
            <a:srgbClr val="FBAE40"/>
          </p15:clr>
        </p15:guide>
        <p15:guide id="4294967295" orient="horz" pos="4247">
          <p15:clr>
            <a:srgbClr val="FBAE40"/>
          </p15:clr>
        </p15:guide>
        <p15:guide id="4294967295" pos="99">
          <p15:clr>
            <a:srgbClr val="FBAE40"/>
          </p15:clr>
        </p15:guide>
        <p15:guide id="4294967295" pos="758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22543E-14B9-4FCF-BEE6-CCF5B215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36527"/>
            <a:ext cx="11880851" cy="544512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IN" dirty="0"/>
            </a:lvl1pPr>
          </a:lstStyle>
          <a:p>
            <a:pPr lvl="0"/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566C54-94B7-49B3-AAEC-F0C45643C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840205"/>
            <a:ext cx="11880851" cy="58812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0405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  <p15:guide id="4294967295" orient="horz" pos="436">
          <p15:clr>
            <a:srgbClr val="FBAE40"/>
          </p15:clr>
        </p15:guide>
        <p15:guide id="4294967295" orient="horz" pos="4247">
          <p15:clr>
            <a:srgbClr val="FBAE40"/>
          </p15:clr>
        </p15:guide>
        <p15:guide id="4294967295" pos="99">
          <p15:clr>
            <a:srgbClr val="FBAE40"/>
          </p15:clr>
        </p15:guide>
        <p15:guide id="4294967295" pos="758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0B6BB9-C759-4A40-AAEE-2B03542A2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91691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8388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6F4695-CDE6-4280-919F-DE1A115A8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F17642-95C9-4D57-88AE-DB4AF1DEE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9977B4-BAD1-4E05-B8BB-B4607636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 defTabSz="914377"/>
              <a:t>09-11-2025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0008F4-B18A-491E-88F6-03102FBCA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2A97A5-AEF6-4942-BE8E-31411BEB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EF7FF81-0698-47B3-9A72-989E6FDF2730}" type="slidenum">
              <a:rPr lang="en-IN" smtClean="0">
                <a:solidFill>
                  <a:prstClr val="black"/>
                </a:solidFill>
              </a:rPr>
              <a:pPr defTabSz="914377"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776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8A49C9-F10A-4B12-8A74-2BFEE182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B49A58-93F9-4496-A6B4-6B4687CE0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1CF610-11F2-46D3-9607-1C0E5EFBC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AF8482-F81F-4131-89F9-36FA9D43D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 defTabSz="914377"/>
              <a:t>09-11-2025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844E08-8ED9-45C6-BC34-BF46B203E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638F69-1A46-41E8-9B9C-4D6D70E4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EF7FF81-0698-47B3-9A72-989E6FDF2730}" type="slidenum">
              <a:rPr lang="en-IN" smtClean="0">
                <a:solidFill>
                  <a:prstClr val="black"/>
                </a:solidFill>
              </a:rPr>
              <a:pPr defTabSz="914377"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581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7A5403-FB76-4C26-AF75-7DD5ACB6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94D778-9996-47C8-B3E9-77ACE9E40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330098-AEAF-4DB2-87AB-EF7833ABD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E885C2-0296-4757-B9D8-4650CDB168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BF7C269-1880-463F-8C1D-322C4101D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2CC5445-C309-4169-B247-52531D3A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 defTabSz="914377"/>
              <a:t>09-11-2025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EC58E69-DB8C-410F-A18E-123E518D2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IN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38F26E-A73F-412A-82BF-454681F19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EF7FF81-0698-47B3-9A72-989E6FDF2730}" type="slidenum">
              <a:rPr lang="en-IN" smtClean="0">
                <a:solidFill>
                  <a:prstClr val="black"/>
                </a:solidFill>
              </a:rPr>
              <a:pPr defTabSz="914377"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477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0F104D-7CDB-47A9-8947-E5B50ED98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DAF882-0BA5-4B00-907B-63FF19A55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ECCF1C-4F3D-4DCE-97BD-9DC93BE88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DE26B6-8125-4D58-B388-E6FA9EFE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 defTabSz="914377"/>
              <a:t>09-11-2025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23FAE9-FF64-44FD-8CF1-C3B1E858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034FEE-D41A-4398-A0B9-7C3D7DC2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EF7FF81-0698-47B3-9A72-989E6FDF2730}" type="slidenum">
              <a:rPr lang="en-IN" smtClean="0">
                <a:solidFill>
                  <a:prstClr val="black"/>
                </a:solidFill>
              </a:rPr>
              <a:pPr defTabSz="914377"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8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4E56B6-58CA-414E-A13F-436E6DF4D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B79B49E-7954-46EE-99CC-1E8F32565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AA6B09-29C3-4243-AAD3-7F533CDF8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4CC63C-93FF-41EB-A068-C1DDACF0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 defTabSz="914377"/>
              <a:t>09-11-2025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291BA6-D7AC-4D36-9450-B64590E2C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IN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768924-95C3-4D92-8B8B-4D2B2476E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EF7FF81-0698-47B3-9A72-989E6FDF2730}" type="slidenum">
              <a:rPr lang="en-IN" smtClean="0">
                <a:solidFill>
                  <a:prstClr val="black"/>
                </a:solidFill>
              </a:rPr>
              <a:pPr defTabSz="914377"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52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6F4695-CDE6-4280-919F-DE1A115A8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F17642-95C9-4D57-88AE-DB4AF1DEE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9977B4-BAD1-4E05-B8BB-B4607636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0008F4-B18A-491E-88F6-03102FBCA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2A97A5-AEF6-4942-BE8E-31411BEB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26714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6C5D32-09AE-4117-B031-B5A749952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112CFC-48D0-40CE-A621-FAB808012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FC9D-D0B1-4BC5-A89F-DC68C1F4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 defTabSz="914377"/>
              <a:t>09-11-2025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D9BF6C-03D8-46C1-B12E-B6063DBEA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46432-5702-45F2-BECB-5033A6B83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EF7FF81-0698-47B3-9A72-989E6FDF2730}" type="slidenum">
              <a:rPr lang="en-IN" smtClean="0">
                <a:solidFill>
                  <a:prstClr val="black"/>
                </a:solidFill>
              </a:rPr>
              <a:pPr defTabSz="914377"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41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9987CBD-B5C0-4177-893B-2D0F6D39C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AF8702A-5693-454D-AFB0-0F1A2965C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C5E4BD-399C-45D8-A3A0-2418704414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BF3BC95B-8BBC-4D2C-A9E8-0FAF859089EA}" type="datetimeFigureOut">
              <a:rPr lang="en-IN" smtClean="0">
                <a:solidFill>
                  <a:prstClr val="black"/>
                </a:solidFill>
              </a:rPr>
              <a:pPr defTabSz="914377"/>
              <a:t>09-11-2025</a:t>
            </a:fld>
            <a:endParaRPr lang="en-I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EFF93D-7779-496C-A340-3D5E0D9C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I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58AB45-9F6D-406E-A87E-11817BC3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EF7FF81-0698-47B3-9A72-989E6FDF2730}" type="slidenum">
              <a:rPr lang="en-IN" smtClean="0">
                <a:solidFill>
                  <a:prstClr val="black"/>
                </a:solidFill>
              </a:rPr>
              <a:pPr defTabSz="914377"/>
              <a:t>‹#›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932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</p:spPr>
        <p:txBody>
          <a:bodyPr anchor="t">
            <a:noAutofit/>
          </a:bodyPr>
          <a:lstStyle>
            <a:lvl1pPr algn="l"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813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8A49C9-F10A-4B12-8A74-2BFEE182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B49A58-93F9-4496-A6B4-6B4687CE0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1CF610-11F2-46D3-9607-1C0E5EFBC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9AF8482-F81F-4131-89F9-36FA9D43D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844E08-8ED9-45C6-BC34-BF46B203E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638F69-1A46-41E8-9B9C-4D6D70E4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0263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7A5403-FB76-4C26-AF75-7DD5ACB6A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94D778-9996-47C8-B3E9-77ACE9E40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330098-AEAF-4DB2-87AB-EF7833ABD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3E885C2-0296-4757-B9D8-4650CDB168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BF7C269-1880-463F-8C1D-322C4101DA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2CC5445-C309-4169-B247-52531D3A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EC58E69-DB8C-410F-A18E-123E518D2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38F26E-A73F-412A-82BF-454681F19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0641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0F104D-7CDB-47A9-8947-E5B50ED98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DAF882-0BA5-4B00-907B-63FF19A55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ECCF1C-4F3D-4DCE-97BD-9DC93BE888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DE26B6-8125-4D58-B388-E6FA9EFE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23FAE9-FF64-44FD-8CF1-C3B1E858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034FEE-D41A-4398-A0B9-7C3D7DC2E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1987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4E56B6-58CA-414E-A13F-436E6DF4D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B79B49E-7954-46EE-99CC-1E8F32565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AA6B09-29C3-4243-AAD3-7F533CDF8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4CC63C-93FF-41EB-A068-C1DDACF0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3BC95B-8BBC-4D2C-A9E8-0FAF859089EA}" type="datetimeFigureOut">
              <a:rPr lang="en-IN" smtClean="0"/>
              <a:t>08-11-2025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291BA6-D7AC-4D36-9450-B64590E2C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768924-95C3-4D92-8B8B-4D2B2476E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F7FF81-0698-47B3-9A72-989E6FDF273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490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8305F98-A262-4BC8-9211-B447654A2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40" y="136527"/>
            <a:ext cx="11901257" cy="600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BF8756-DA89-417E-9F8C-B2430485B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740" y="866836"/>
            <a:ext cx="11901256" cy="5854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6290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1" r:id="rId5"/>
    <p:sldLayoutId id="2147483652" r:id="rId6"/>
    <p:sldLayoutId id="2147483653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6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8305F98-A262-4BC8-9211-B447654A2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40" y="136527"/>
            <a:ext cx="11901257" cy="600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BF8756-DA89-417E-9F8C-B2430485B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740" y="866836"/>
            <a:ext cx="11901256" cy="5854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6669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Segoe UI Historic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Segoe UI Historic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Segoe UI Historic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Segoe UI Historic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1DFAC1E-0A7A-485C-9D5F-FA1C326D15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6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8305F98-A262-4BC8-9211-B447654A2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41" y="136527"/>
            <a:ext cx="11901257" cy="6003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BF8756-DA89-417E-9F8C-B2430485B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740" y="866836"/>
            <a:ext cx="11901256" cy="5854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1076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chart" Target="../charts/chart7.xml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12" Type="http://schemas.openxmlformats.org/officeDocument/2006/relationships/chart" Target="../charts/chart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3.xml"/><Relationship Id="rId11" Type="http://schemas.openxmlformats.org/officeDocument/2006/relationships/image" Target="../media/image30.jpeg"/><Relationship Id="rId5" Type="http://schemas.openxmlformats.org/officeDocument/2006/relationships/chart" Target="../charts/chart2.xml"/><Relationship Id="rId10" Type="http://schemas.openxmlformats.org/officeDocument/2006/relationships/chart" Target="../charts/chart5.xml"/><Relationship Id="rId4" Type="http://schemas.openxmlformats.org/officeDocument/2006/relationships/image" Target="../media/image27.jpeg"/><Relationship Id="rId9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chart" Target="../charts/chart10.xml"/><Relationship Id="rId7" Type="http://schemas.openxmlformats.org/officeDocument/2006/relationships/chart" Target="../charts/chart12.xml"/><Relationship Id="rId12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11" Type="http://schemas.openxmlformats.org/officeDocument/2006/relationships/chart" Target="../charts/chart14.xml"/><Relationship Id="rId5" Type="http://schemas.openxmlformats.org/officeDocument/2006/relationships/chart" Target="../charts/chart11.xml"/><Relationship Id="rId10" Type="http://schemas.openxmlformats.org/officeDocument/2006/relationships/image" Target="../media/image42.jpeg"/><Relationship Id="rId4" Type="http://schemas.openxmlformats.org/officeDocument/2006/relationships/image" Target="../media/image39.jpeg"/><Relationship Id="rId9" Type="http://schemas.openxmlformats.org/officeDocument/2006/relationships/chart" Target="../charts/char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6.xlsx"/><Relationship Id="rId3" Type="http://schemas.openxmlformats.org/officeDocument/2006/relationships/notesSlide" Target="../notesSlides/notesSlide7.xml"/><Relationship Id="rId7" Type="http://schemas.openxmlformats.org/officeDocument/2006/relationships/chart" Target="../charts/chart1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1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package" Target="../embeddings/Microsoft_Excel_Worksheet7.xlsx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notesSlide" Target="../notesSlides/notesSlide8.xml"/><Relationship Id="rId7" Type="http://schemas.openxmlformats.org/officeDocument/2006/relationships/chart" Target="../charts/chart18.xml"/><Relationship Id="rId12" Type="http://schemas.openxmlformats.org/officeDocument/2006/relationships/image" Target="../media/image57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png"/><Relationship Id="rId11" Type="http://schemas.openxmlformats.org/officeDocument/2006/relationships/package" Target="../embeddings/Microsoft_Excel_Worksheet11.xlsx"/><Relationship Id="rId5" Type="http://schemas.openxmlformats.org/officeDocument/2006/relationships/image" Target="../media/image49.png"/><Relationship Id="rId10" Type="http://schemas.openxmlformats.org/officeDocument/2006/relationships/image" Target="../media/image56.emf"/><Relationship Id="rId4" Type="http://schemas.openxmlformats.org/officeDocument/2006/relationships/image" Target="../media/image58.png"/><Relationship Id="rId9" Type="http://schemas.openxmlformats.org/officeDocument/2006/relationships/package" Target="../embeddings/Microsoft_Excel_Worksheet10.xlsx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13.xlsx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9.png"/><Relationship Id="rId12" Type="http://schemas.openxmlformats.org/officeDocument/2006/relationships/chart" Target="../charts/chart2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6.emf"/><Relationship Id="rId11" Type="http://schemas.openxmlformats.org/officeDocument/2006/relationships/chart" Target="../charts/chart20.xml"/><Relationship Id="rId5" Type="http://schemas.openxmlformats.org/officeDocument/2006/relationships/package" Target="../embeddings/Microsoft_Excel_Worksheet12.xlsx"/><Relationship Id="rId10" Type="http://schemas.openxmlformats.org/officeDocument/2006/relationships/image" Target="../media/image50.png"/><Relationship Id="rId4" Type="http://schemas.openxmlformats.org/officeDocument/2006/relationships/image" Target="../media/image58.png"/><Relationship Id="rId9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1.jpe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DFFB53E-6D38-9C62-21D7-670DF764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742" t="44158" r="323" b="44228"/>
          <a:stretch>
            <a:fillRect/>
          </a:stretch>
        </p:blipFill>
        <p:spPr>
          <a:xfrm>
            <a:off x="11346425" y="3030793"/>
            <a:ext cx="845575" cy="123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4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FE7AB8-EBD2-E544-C5A1-D680F1BC1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BD1339-7FDB-0D29-5BB1-53F52EAB4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030"/>
            <a:ext cx="11880850" cy="407986"/>
          </a:xfrm>
        </p:spPr>
        <p:txBody>
          <a:bodyPr/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Landuse utilization maps (2023) around Metro stations (DELHI)</a:t>
            </a:r>
            <a:endParaRPr lang="en-IN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011E34-B342-4BBD-ED78-575E0AF140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9" r="18179"/>
          <a:stretch/>
        </p:blipFill>
        <p:spPr>
          <a:xfrm>
            <a:off x="774396" y="1072045"/>
            <a:ext cx="5855004" cy="517490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74C56712-35AB-AE8C-5FBD-CA3D4D99B671}"/>
              </a:ext>
            </a:extLst>
          </p:cNvPr>
          <p:cNvSpPr txBox="1">
            <a:spLocks/>
          </p:cNvSpPr>
          <p:nvPr/>
        </p:nvSpPr>
        <p:spPr>
          <a:xfrm>
            <a:off x="654653" y="741845"/>
            <a:ext cx="9741202" cy="660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IN" sz="1800" b="1" dirty="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Bhikaji Cama Place Metro Station</a:t>
            </a:r>
          </a:p>
        </p:txBody>
      </p:sp>
    </p:spTree>
    <p:extLst>
      <p:ext uri="{BB962C8B-B14F-4D97-AF65-F5344CB8AC3E}">
        <p14:creationId xmlns:p14="http://schemas.microsoft.com/office/powerpoint/2010/main" val="14995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7D22C5-4C70-6F9B-DF0F-C278196DF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2572DC-F4F4-8C93-44B4-72850842D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9" r="18179"/>
          <a:stretch/>
        </p:blipFill>
        <p:spPr>
          <a:xfrm>
            <a:off x="774396" y="1059345"/>
            <a:ext cx="5855004" cy="5174907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675E95E1-BEB7-8343-AB48-31560DBF2F9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929228" y="1124302"/>
          <a:ext cx="426277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92458B-9C01-F6CA-6839-3B23259AEF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399" y="1041400"/>
            <a:ext cx="7354916" cy="51948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11336BD-E012-E6CA-7FF6-73A76DC50482}"/>
              </a:ext>
            </a:extLst>
          </p:cNvPr>
          <p:cNvSpPr txBox="1">
            <a:spLocks/>
          </p:cNvSpPr>
          <p:nvPr/>
        </p:nvSpPr>
        <p:spPr>
          <a:xfrm>
            <a:off x="774396" y="737028"/>
            <a:ext cx="9741202" cy="660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IN" sz="1800" b="1" dirty="0">
                <a:solidFill>
                  <a:srgbClr val="E7E6E6">
                    <a:lumMod val="2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Bhikaji Cama Place Metro Station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67A9D5-3CD7-B837-1443-00EC9647522D}"/>
              </a:ext>
            </a:extLst>
          </p:cNvPr>
          <p:cNvSpPr/>
          <p:nvPr/>
        </p:nvSpPr>
        <p:spPr>
          <a:xfrm>
            <a:off x="6899336" y="1914680"/>
            <a:ext cx="1098694" cy="2883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CF6E50D-F5B3-80E3-E5F0-727F59D52FD1}"/>
              </a:ext>
            </a:extLst>
          </p:cNvPr>
          <p:cNvGrpSpPr/>
          <p:nvPr/>
        </p:nvGrpSpPr>
        <p:grpSpPr>
          <a:xfrm>
            <a:off x="6830535" y="1911602"/>
            <a:ext cx="1098694" cy="1867440"/>
            <a:chOff x="6830535" y="1911602"/>
            <a:chExt cx="1098694" cy="186744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9F5D2AD-83D6-1C7D-4470-A28D59C8A43C}"/>
                </a:ext>
              </a:extLst>
            </p:cNvPr>
            <p:cNvSpPr txBox="1">
              <a:spLocks/>
            </p:cNvSpPr>
            <p:nvPr/>
          </p:nvSpPr>
          <p:spPr>
            <a:xfrm>
              <a:off x="6830535" y="3308781"/>
              <a:ext cx="109869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 STREETS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964ED5A-1538-5FBD-9835-ECD04FF730DC}"/>
                </a:ext>
              </a:extLst>
            </p:cNvPr>
            <p:cNvSpPr txBox="1">
              <a:spLocks/>
            </p:cNvSpPr>
            <p:nvPr/>
          </p:nvSpPr>
          <p:spPr>
            <a:xfrm>
              <a:off x="6830535" y="1911602"/>
              <a:ext cx="109869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METRO STATION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7D8E12A6-23CD-1E35-1A19-D864E02A660F}"/>
                </a:ext>
              </a:extLst>
            </p:cNvPr>
            <p:cNvSpPr txBox="1">
              <a:spLocks/>
            </p:cNvSpPr>
            <p:nvPr/>
          </p:nvSpPr>
          <p:spPr>
            <a:xfrm>
              <a:off x="6830535" y="2193281"/>
              <a:ext cx="109869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 STOPS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A121559-ABF7-5533-D0B1-1D9420C91F52}"/>
                </a:ext>
              </a:extLst>
            </p:cNvPr>
            <p:cNvSpPr txBox="1">
              <a:spLocks/>
            </p:cNvSpPr>
            <p:nvPr/>
          </p:nvSpPr>
          <p:spPr>
            <a:xfrm>
              <a:off x="6830535" y="2469352"/>
              <a:ext cx="109869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METRO LINE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6C59E41-7C58-42B7-CB20-4D9CEEA7080D}"/>
                </a:ext>
              </a:extLst>
            </p:cNvPr>
            <p:cNvSpPr txBox="1">
              <a:spLocks/>
            </p:cNvSpPr>
            <p:nvPr/>
          </p:nvSpPr>
          <p:spPr>
            <a:xfrm>
              <a:off x="6830535" y="2753371"/>
              <a:ext cx="109869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BUILDING FOOTPRINTS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9443143-38B3-2CDD-A065-95FDC4E6A9A5}"/>
                </a:ext>
              </a:extLst>
            </p:cNvPr>
            <p:cNvSpPr txBox="1">
              <a:spLocks/>
            </p:cNvSpPr>
            <p:nvPr/>
          </p:nvSpPr>
          <p:spPr>
            <a:xfrm>
              <a:off x="6830535" y="3034286"/>
              <a:ext cx="109869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STATIONS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3224E2D-B08D-0FAD-628E-E6B2F1107FD7}"/>
                </a:ext>
              </a:extLst>
            </p:cNvPr>
            <p:cNvSpPr txBox="1">
              <a:spLocks/>
            </p:cNvSpPr>
            <p:nvPr/>
          </p:nvSpPr>
          <p:spPr>
            <a:xfrm>
              <a:off x="6830535" y="3594376"/>
              <a:ext cx="109869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PRIVATE OPEN SPACE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EB8C1AD1-C929-5AED-EB83-448C44DB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030"/>
            <a:ext cx="11880850" cy="407986"/>
          </a:xfrm>
        </p:spPr>
        <p:txBody>
          <a:bodyPr/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Landuse utilization maps (2023) around Metro stations (DELHI)</a:t>
            </a:r>
            <a:endParaRPr lang="en-IN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7F42DD1-00F4-3B33-C7FB-77B9572ECAD0}"/>
              </a:ext>
            </a:extLst>
          </p:cNvPr>
          <p:cNvSpPr txBox="1"/>
          <p:nvPr/>
        </p:nvSpPr>
        <p:spPr>
          <a:xfrm>
            <a:off x="8267965" y="4449148"/>
            <a:ext cx="3768459" cy="17851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1600" b="1" dirty="0">
                <a:solidFill>
                  <a:srgbClr val="C00000"/>
                </a:solidFill>
              </a:rPr>
              <a:t>Observations: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Highest amount land (60%) in Private Open Space 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Only 18.6% land under buildings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Only 16% land in public streets</a:t>
            </a:r>
          </a:p>
        </p:txBody>
      </p:sp>
    </p:spTree>
    <p:extLst>
      <p:ext uri="{BB962C8B-B14F-4D97-AF65-F5344CB8AC3E}">
        <p14:creationId xmlns:p14="http://schemas.microsoft.com/office/powerpoint/2010/main" val="376906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9BD5F2-87DA-5871-689F-D2D162563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Satellite imagery for selected station areas in Delhi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47BC34-01D1-A80A-03E4-2CC357800B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9" r="18179"/>
          <a:stretch/>
        </p:blipFill>
        <p:spPr>
          <a:xfrm>
            <a:off x="705113" y="970301"/>
            <a:ext cx="2699784" cy="2324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237D28-38CC-A662-5863-2223D22905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6" b="1076"/>
          <a:stretch/>
        </p:blipFill>
        <p:spPr>
          <a:xfrm>
            <a:off x="8252338" y="970301"/>
            <a:ext cx="2709898" cy="234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349F48-0E4E-4571-1B22-B77A8F5CD0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8" b="778"/>
          <a:stretch/>
        </p:blipFill>
        <p:spPr>
          <a:xfrm>
            <a:off x="700176" y="3793972"/>
            <a:ext cx="2686207" cy="2337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193976-43C5-954E-4F2A-4A94CAA41A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06" b="1406"/>
          <a:stretch/>
        </p:blipFill>
        <p:spPr>
          <a:xfrm>
            <a:off x="4452070" y="1015568"/>
            <a:ext cx="2705590" cy="2324769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0603DFBD-5835-FBD0-1E30-5BB3038BA97A}"/>
              </a:ext>
            </a:extLst>
          </p:cNvPr>
          <p:cNvSpPr txBox="1"/>
          <p:nvPr/>
        </p:nvSpPr>
        <p:spPr>
          <a:xfrm>
            <a:off x="965658" y="3313594"/>
            <a:ext cx="2173757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Bhikaji </a:t>
            </a: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cama</a:t>
            </a: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 palace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6FCE4128-3E34-30D8-2ED3-A0730599FB08}"/>
              </a:ext>
            </a:extLst>
          </p:cNvPr>
          <p:cNvSpPr txBox="1"/>
          <p:nvPr/>
        </p:nvSpPr>
        <p:spPr>
          <a:xfrm>
            <a:off x="4328624" y="3359143"/>
            <a:ext cx="280287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Delhi </a:t>
            </a: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Haat</a:t>
            </a: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 INA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424EA79D-F30C-3864-4F81-3FB7A51D44A3}"/>
              </a:ext>
            </a:extLst>
          </p:cNvPr>
          <p:cNvSpPr txBox="1"/>
          <p:nvPr/>
        </p:nvSpPr>
        <p:spPr>
          <a:xfrm>
            <a:off x="553068" y="6150731"/>
            <a:ext cx="280287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Jahangirpuri</a:t>
            </a:r>
            <a:endParaRPr lang="en-US" sz="1400" dirty="0">
              <a:solidFill>
                <a:srgbClr val="111111"/>
              </a:solidFill>
              <a:latin typeface="Product Sans" panose="020B0403030502040203" pitchFamily="34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xmlns="" id="{1A59DF3A-8811-D4C4-958A-488302FEE9F2}"/>
              </a:ext>
            </a:extLst>
          </p:cNvPr>
          <p:cNvSpPr txBox="1"/>
          <p:nvPr/>
        </p:nvSpPr>
        <p:spPr>
          <a:xfrm>
            <a:off x="8112850" y="3326512"/>
            <a:ext cx="280287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Kalkaji Mandir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FD03F51-18E7-9D5A-C01F-A68A7D7318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76" b="1076"/>
          <a:stretch/>
        </p:blipFill>
        <p:spPr>
          <a:xfrm>
            <a:off x="8298849" y="3814351"/>
            <a:ext cx="2709898" cy="23443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F60E7C1-80E4-D313-DAAA-2542572571A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06" b="1406"/>
          <a:stretch/>
        </p:blipFill>
        <p:spPr>
          <a:xfrm>
            <a:off x="4465019" y="3833900"/>
            <a:ext cx="2705590" cy="2324769"/>
          </a:xfrm>
          <a:prstGeom prst="rect">
            <a:avLst/>
          </a:prstGeom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xmlns="" id="{18E4D53F-532A-CE4E-10E8-0F868D5EDE25}"/>
              </a:ext>
            </a:extLst>
          </p:cNvPr>
          <p:cNvSpPr txBox="1"/>
          <p:nvPr/>
        </p:nvSpPr>
        <p:spPr>
          <a:xfrm>
            <a:off x="4341573" y="6177475"/>
            <a:ext cx="280287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Hauz Khas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xmlns="" id="{614A615C-52C7-2902-E448-7B499AF63F54}"/>
              </a:ext>
            </a:extLst>
          </p:cNvPr>
          <p:cNvSpPr txBox="1"/>
          <p:nvPr/>
        </p:nvSpPr>
        <p:spPr>
          <a:xfrm>
            <a:off x="8159361" y="6170562"/>
            <a:ext cx="280287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Rithala</a:t>
            </a:r>
            <a:endParaRPr lang="en-US" sz="1400" dirty="0">
              <a:solidFill>
                <a:srgbClr val="111111"/>
              </a:solidFill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54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08FC694-C09A-647F-4270-3785A7CC0B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t="2714" r="25005" b="1470"/>
          <a:stretch/>
        </p:blipFill>
        <p:spPr>
          <a:xfrm>
            <a:off x="292993" y="3681834"/>
            <a:ext cx="2716730" cy="2553534"/>
          </a:xfrm>
          <a:prstGeom prst="rect">
            <a:avLst/>
          </a:prstGeom>
        </p:spPr>
      </p:pic>
      <p:sp>
        <p:nvSpPr>
          <p:cNvPr id="25" name="Text Box 3">
            <a:extLst>
              <a:ext uri="{FF2B5EF4-FFF2-40B4-BE49-F238E27FC236}">
                <a16:creationId xmlns:a16="http://schemas.microsoft.com/office/drawing/2014/main" xmlns="" id="{50F920D4-0240-CA42-0616-0FC5702034C5}"/>
              </a:ext>
            </a:extLst>
          </p:cNvPr>
          <p:cNvSpPr txBox="1"/>
          <p:nvPr/>
        </p:nvSpPr>
        <p:spPr>
          <a:xfrm>
            <a:off x="796940" y="6141590"/>
            <a:ext cx="176677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Jahangirpuri</a:t>
            </a:r>
            <a:endParaRPr lang="en-US" sz="1400" dirty="0">
              <a:solidFill>
                <a:srgbClr val="111111"/>
              </a:solidFill>
              <a:latin typeface="Product Sans" panose="020B040303050204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3C42583-1882-9230-66A6-A1494E1C4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" t="6149" r="25787" b="3450"/>
          <a:stretch/>
        </p:blipFill>
        <p:spPr>
          <a:xfrm>
            <a:off x="7993555" y="3835454"/>
            <a:ext cx="2814405" cy="24781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1228C1F-6123-EE9A-5759-DCA1B1D08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0" t="2925" r="26471" b="1810"/>
          <a:stretch/>
        </p:blipFill>
        <p:spPr>
          <a:xfrm>
            <a:off x="8171985" y="930765"/>
            <a:ext cx="2506901" cy="2496578"/>
          </a:xfrm>
          <a:prstGeom prst="rect">
            <a:avLst/>
          </a:prstGeom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xmlns="" id="{D9791063-5F4E-A3C7-34F1-AD4744686418}"/>
              </a:ext>
            </a:extLst>
          </p:cNvPr>
          <p:cNvSpPr txBox="1"/>
          <p:nvPr/>
        </p:nvSpPr>
        <p:spPr>
          <a:xfrm>
            <a:off x="8600552" y="3299315"/>
            <a:ext cx="176677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Kalkaji Mandir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xmlns="" id="{453D5A2F-7A81-DC29-13DC-E87236C0C69D}"/>
              </a:ext>
            </a:extLst>
          </p:cNvPr>
          <p:cNvSpPr txBox="1"/>
          <p:nvPr/>
        </p:nvSpPr>
        <p:spPr>
          <a:xfrm>
            <a:off x="8770541" y="6344347"/>
            <a:ext cx="176677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Rithala</a:t>
            </a:r>
            <a:endParaRPr lang="en-US" sz="1400" dirty="0">
              <a:solidFill>
                <a:srgbClr val="111111"/>
              </a:solidFill>
              <a:latin typeface="Product Sans" panose="020B0403030502040203" pitchFamily="34" charset="0"/>
            </a:endParaRP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xmlns="" id="{C72149A0-1618-BBFD-EEFF-1F714A171C7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631715" y="2141385"/>
          <a:ext cx="3302859" cy="1285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xmlns="" id="{431244F4-7CEB-C7C1-34A6-4ABC8C5C76B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738407" y="5074547"/>
          <a:ext cx="4923916" cy="1404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F8A06F-36A8-8EB3-0062-90AA8DA13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t="4819" r="23303" b="4400"/>
          <a:stretch/>
        </p:blipFill>
        <p:spPr>
          <a:xfrm>
            <a:off x="4130569" y="3777927"/>
            <a:ext cx="2922346" cy="2573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410685F-2A92-1F0B-61D5-74657C5105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t="2764" r="25638" b="2762"/>
          <a:stretch/>
        </p:blipFill>
        <p:spPr>
          <a:xfrm>
            <a:off x="4135043" y="893738"/>
            <a:ext cx="2670164" cy="2496578"/>
          </a:xfrm>
          <a:prstGeom prst="rect">
            <a:avLst/>
          </a:prstGeom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xmlns="" id="{91B987E6-667D-BFE2-35AA-19DBE1531CA2}"/>
              </a:ext>
            </a:extLst>
          </p:cNvPr>
          <p:cNvSpPr txBox="1"/>
          <p:nvPr/>
        </p:nvSpPr>
        <p:spPr>
          <a:xfrm>
            <a:off x="4675836" y="3322198"/>
            <a:ext cx="176677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Delhi </a:t>
            </a: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Haat</a:t>
            </a: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 INA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xmlns="" id="{94E0AE69-E6FC-296A-5773-5922C68E4604}"/>
              </a:ext>
            </a:extLst>
          </p:cNvPr>
          <p:cNvSpPr txBox="1"/>
          <p:nvPr/>
        </p:nvSpPr>
        <p:spPr>
          <a:xfrm>
            <a:off x="4675836" y="6295479"/>
            <a:ext cx="176677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Hauz Khas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xmlns="" id="{81840D00-4B56-B826-4212-4B102C2BA94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850306" y="2003135"/>
          <a:ext cx="2286098" cy="1724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xmlns="" id="{FA1CA904-D101-BE34-BA92-ADFCBC6DD4A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895248" y="5075576"/>
          <a:ext cx="2286098" cy="1429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17E347-0BB1-3C44-6343-C6904EB9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Land Utilisation in selected station areas in Delhi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10EE27-E40C-1A1B-8A68-405F2BA6D7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3556" r="25038" b="2512"/>
          <a:stretch/>
        </p:blipFill>
        <p:spPr>
          <a:xfrm>
            <a:off x="263176" y="893818"/>
            <a:ext cx="2716731" cy="2496578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xmlns="" id="{0562E177-5F7B-A38D-AEBB-E10A4CB360E0}"/>
              </a:ext>
            </a:extLst>
          </p:cNvPr>
          <p:cNvSpPr txBox="1"/>
          <p:nvPr/>
        </p:nvSpPr>
        <p:spPr>
          <a:xfrm>
            <a:off x="772216" y="3325000"/>
            <a:ext cx="176677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Bhikaji</a:t>
            </a: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 Cama Place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73676571-2698-5088-43A4-212BC455536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085236" y="1916098"/>
          <a:ext cx="2286099" cy="1840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xmlns="" id="{16B7EBB6-0764-55F9-ED83-6481C4CCAE8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55495" y="5047492"/>
          <a:ext cx="2716730" cy="1404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084FC32-6BCF-0F44-5F48-5BEC70035A02}"/>
              </a:ext>
            </a:extLst>
          </p:cNvPr>
          <p:cNvSpPr txBox="1"/>
          <p:nvPr/>
        </p:nvSpPr>
        <p:spPr>
          <a:xfrm>
            <a:off x="10939" y="555187"/>
            <a:ext cx="10918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i="1" dirty="0">
                <a:solidFill>
                  <a:srgbClr val="C00000"/>
                </a:solidFill>
              </a:rPr>
              <a:t>The land utilisation in 30 selected station areas of Delhi has been assessed, the figures below, illustrate six of them.</a:t>
            </a:r>
          </a:p>
        </p:txBody>
      </p:sp>
    </p:spTree>
    <p:extLst>
      <p:ext uri="{BB962C8B-B14F-4D97-AF65-F5344CB8AC3E}">
        <p14:creationId xmlns:p14="http://schemas.microsoft.com/office/powerpoint/2010/main" val="157083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6E0CAF-F03A-83E6-AFDF-0ACEFD66B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Landuse and Development Analysis (Delhi)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E7FA18-97F8-233A-0857-AC500CE950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631372"/>
            <a:ext cx="5584734" cy="61133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A29C9021-F565-AD14-F85C-1B513D00AE52}"/>
              </a:ext>
            </a:extLst>
          </p:cNvPr>
          <p:cNvGraphicFramePr/>
          <p:nvPr>
            <p:extLst/>
          </p:nvPr>
        </p:nvGraphicFramePr>
        <p:xfrm>
          <a:off x="7716319" y="749879"/>
          <a:ext cx="3829286" cy="2552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664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88FF0A5-7E51-FD29-EFB7-C2321ECD2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A585FE-43CE-0C5B-9070-BB29E15A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Landuse and Development Analysis (Delhi)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479AAD-FFA8-A72E-3AC0-E585302EC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631372"/>
            <a:ext cx="5584734" cy="61133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60920318-0519-AAB3-C22A-D8D777042C05}"/>
              </a:ext>
            </a:extLst>
          </p:cNvPr>
          <p:cNvGraphicFramePr/>
          <p:nvPr/>
        </p:nvGraphicFramePr>
        <p:xfrm>
          <a:off x="7716319" y="749879"/>
          <a:ext cx="3829286" cy="2552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2F08D7-BD99-8624-0BE5-31E1DFA65C34}"/>
              </a:ext>
            </a:extLst>
          </p:cNvPr>
          <p:cNvSpPr txBox="1"/>
          <p:nvPr/>
        </p:nvSpPr>
        <p:spPr>
          <a:xfrm>
            <a:off x="6421120" y="3555265"/>
            <a:ext cx="5466443" cy="27699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Observations: </a:t>
            </a:r>
          </a:p>
          <a:p>
            <a:pPr algn="just"/>
            <a:endParaRPr lang="en-US" sz="1600" dirty="0">
              <a:solidFill>
                <a:prstClr val="black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Highest amount land (56%) in Private Open Space </a:t>
            </a:r>
            <a:r>
              <a:rPr lang="en-US" sz="11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(which is often cut-up in small slivers as setbacks, and remains underutilized under temporary structures, parking, or storage of unused vehicles &amp; </a:t>
            </a:r>
            <a:r>
              <a:rPr lang="en-US" sz="1100" dirty="0" err="1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equipmens</a:t>
            </a:r>
            <a:r>
              <a:rPr lang="en-US" sz="11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).  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  Only 23% land under buildings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Only 16% land in public streets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Only 5%  land under Public Green Spaces</a:t>
            </a:r>
          </a:p>
          <a:p>
            <a:endParaRPr lang="en-IN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3D3274-195B-3C16-0380-1CE6B29B0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6C1DD-5571-A5A0-3CBB-36BEAE02E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030"/>
            <a:ext cx="11880850" cy="407986"/>
          </a:xfrm>
        </p:spPr>
        <p:txBody>
          <a:bodyPr/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Landuse and Development Analysis (Bangalore)</a:t>
            </a:r>
            <a:endParaRPr lang="en-IN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10EBF1-8089-1DA0-50F9-26424BD69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354" y="836810"/>
            <a:ext cx="8340830" cy="589123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07AE111C-DF53-E3A5-35F7-A341CD739341}"/>
              </a:ext>
            </a:extLst>
          </p:cNvPr>
          <p:cNvSpPr txBox="1"/>
          <p:nvPr/>
        </p:nvSpPr>
        <p:spPr>
          <a:xfrm>
            <a:off x="121285" y="513897"/>
            <a:ext cx="189257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ts val="1200"/>
              </a:spcBef>
              <a:spcAft>
                <a:spcPts val="1200"/>
              </a:spcAft>
            </a:pPr>
            <a:r>
              <a:rPr lang="en-US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Bangalore</a:t>
            </a:r>
            <a:endParaRPr lang="en-US" sz="1600" b="1" dirty="0">
              <a:solidFill>
                <a:srgbClr val="11111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04C8E2-669F-D3B4-3922-6B9F224C8641}"/>
              </a:ext>
            </a:extLst>
          </p:cNvPr>
          <p:cNvSpPr txBox="1"/>
          <p:nvPr/>
        </p:nvSpPr>
        <p:spPr>
          <a:xfrm>
            <a:off x="8670256" y="1084851"/>
            <a:ext cx="3894093" cy="190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IN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Baiyappanahalli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IN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MG Road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IN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Kempegowda Majestic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IN" sz="16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Kengeri</a:t>
            </a:r>
            <a:endParaRPr lang="en-IN" sz="16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n-IN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Nagasandra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C74A44-87D8-F8C0-D9EF-F7DBB070D884}"/>
              </a:ext>
            </a:extLst>
          </p:cNvPr>
          <p:cNvSpPr txBox="1"/>
          <p:nvPr/>
        </p:nvSpPr>
        <p:spPr>
          <a:xfrm>
            <a:off x="8670256" y="661402"/>
            <a:ext cx="3894093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Metro Stations For Assessment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1947DFF-2CAA-03A5-8FC6-A1D6946018A7}"/>
              </a:ext>
            </a:extLst>
          </p:cNvPr>
          <p:cNvSpPr txBox="1"/>
          <p:nvPr/>
        </p:nvSpPr>
        <p:spPr>
          <a:xfrm>
            <a:off x="4896963" y="4134341"/>
            <a:ext cx="445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DFB580-0FEC-BAD6-F1AE-BDE10ECBBFF9}"/>
              </a:ext>
            </a:extLst>
          </p:cNvPr>
          <p:cNvSpPr txBox="1"/>
          <p:nvPr/>
        </p:nvSpPr>
        <p:spPr>
          <a:xfrm>
            <a:off x="2395246" y="5358472"/>
            <a:ext cx="445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A50BF6-6AFE-C7CB-8D99-0B551E35EE35}"/>
              </a:ext>
            </a:extLst>
          </p:cNvPr>
          <p:cNvSpPr txBox="1"/>
          <p:nvPr/>
        </p:nvSpPr>
        <p:spPr>
          <a:xfrm>
            <a:off x="4385672" y="4345895"/>
            <a:ext cx="445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425F2D3-22E6-EC43-A5A1-8EB99EE9B4C8}"/>
              </a:ext>
            </a:extLst>
          </p:cNvPr>
          <p:cNvSpPr txBox="1"/>
          <p:nvPr/>
        </p:nvSpPr>
        <p:spPr>
          <a:xfrm>
            <a:off x="3703596" y="4342616"/>
            <a:ext cx="445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E17C73-F7CF-C58D-E492-5E34BF5AFFB6}"/>
              </a:ext>
            </a:extLst>
          </p:cNvPr>
          <p:cNvSpPr txBox="1"/>
          <p:nvPr/>
        </p:nvSpPr>
        <p:spPr>
          <a:xfrm>
            <a:off x="2854759" y="3331161"/>
            <a:ext cx="445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619A6B3-0050-95E5-1F21-69F71FDECD1D}"/>
              </a:ext>
            </a:extLst>
          </p:cNvPr>
          <p:cNvGrpSpPr/>
          <p:nvPr/>
        </p:nvGrpSpPr>
        <p:grpSpPr>
          <a:xfrm>
            <a:off x="7188200" y="5883136"/>
            <a:ext cx="1482053" cy="794639"/>
            <a:chOff x="7188200" y="5883136"/>
            <a:chExt cx="1482053" cy="79463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AF36BF25-B919-B1D2-E2B2-D698A69B1A57}"/>
                </a:ext>
              </a:extLst>
            </p:cNvPr>
            <p:cNvCxnSpPr/>
            <p:nvPr/>
          </p:nvCxnSpPr>
          <p:spPr>
            <a:xfrm>
              <a:off x="7188200" y="5973331"/>
              <a:ext cx="44450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AAE5F04-D626-23E3-066B-E5A9C0BF8877}"/>
                </a:ext>
              </a:extLst>
            </p:cNvPr>
            <p:cNvGrpSpPr/>
            <p:nvPr/>
          </p:nvGrpSpPr>
          <p:grpSpPr>
            <a:xfrm>
              <a:off x="7264985" y="6130076"/>
              <a:ext cx="290929" cy="290929"/>
              <a:chOff x="7607299" y="5900320"/>
              <a:chExt cx="290929" cy="290929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3F78C0D4-28AF-54BC-64D8-B8A7B06A2EB9}"/>
                  </a:ext>
                </a:extLst>
              </p:cNvPr>
              <p:cNvSpPr/>
              <p:nvPr/>
            </p:nvSpPr>
            <p:spPr>
              <a:xfrm>
                <a:off x="7607299" y="5900320"/>
                <a:ext cx="290929" cy="29092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C5CDE357-A8C3-7892-FECC-EB62603F515A}"/>
                  </a:ext>
                </a:extLst>
              </p:cNvPr>
              <p:cNvSpPr/>
              <p:nvPr/>
            </p:nvSpPr>
            <p:spPr>
              <a:xfrm>
                <a:off x="7689263" y="5982284"/>
                <a:ext cx="127000" cy="1270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17DA0282-28D4-700E-3B25-DD7EB1215AEF}"/>
                  </a:ext>
                </a:extLst>
              </p:cNvPr>
              <p:cNvSpPr/>
              <p:nvPr/>
            </p:nvSpPr>
            <p:spPr>
              <a:xfrm>
                <a:off x="7721305" y="6014326"/>
                <a:ext cx="60034" cy="6003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F075A71-2BA7-8365-F015-05C4A9DB4381}"/>
                </a:ext>
              </a:extLst>
            </p:cNvPr>
            <p:cNvSpPr txBox="1"/>
            <p:nvPr/>
          </p:nvSpPr>
          <p:spPr>
            <a:xfrm>
              <a:off x="7632700" y="5883136"/>
              <a:ext cx="961097" cy="200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700" b="1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CITY BOUNDARY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AC388C7-DFB3-AB60-9C09-D7D5CF74D396}"/>
                </a:ext>
              </a:extLst>
            </p:cNvPr>
            <p:cNvSpPr txBox="1"/>
            <p:nvPr/>
          </p:nvSpPr>
          <p:spPr>
            <a:xfrm>
              <a:off x="7632700" y="6140647"/>
              <a:ext cx="10375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700" b="1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SELECTED METRO STATIONS 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961CAF5-B76B-5428-AE4C-064DAC3F7989}"/>
                </a:ext>
              </a:extLst>
            </p:cNvPr>
            <p:cNvSpPr/>
            <p:nvPr/>
          </p:nvSpPr>
          <p:spPr>
            <a:xfrm>
              <a:off x="7369466" y="6536766"/>
              <a:ext cx="81965" cy="8196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61B397C-3411-44AF-4C4C-BE925776306D}"/>
                </a:ext>
              </a:extLst>
            </p:cNvPr>
            <p:cNvSpPr txBox="1"/>
            <p:nvPr/>
          </p:nvSpPr>
          <p:spPr>
            <a:xfrm>
              <a:off x="7632699" y="6477720"/>
              <a:ext cx="103755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700" b="1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METRO STATIONS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80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21AB9B-4C79-2197-842C-8F2A5AFC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Satellite imagery for selected station areas in Bangalore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5D5556-90F7-24BA-93DD-CFC43BE97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1359" r="19375"/>
          <a:stretch/>
        </p:blipFill>
        <p:spPr>
          <a:xfrm>
            <a:off x="1224800" y="954338"/>
            <a:ext cx="2705591" cy="2344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CF722B-1AC8-7972-371B-E70909FEE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1" r="17541"/>
          <a:stretch/>
        </p:blipFill>
        <p:spPr>
          <a:xfrm>
            <a:off x="4898219" y="954338"/>
            <a:ext cx="2705591" cy="2344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BC50D5-F55F-02D9-B1A0-BD1C473919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1" r="17541"/>
          <a:stretch/>
        </p:blipFill>
        <p:spPr>
          <a:xfrm>
            <a:off x="8443303" y="954339"/>
            <a:ext cx="2705590" cy="2344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40D5AC-D05E-E1E0-6FFA-F4B80937C6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1" r="17541"/>
          <a:stretch/>
        </p:blipFill>
        <p:spPr>
          <a:xfrm>
            <a:off x="1223170" y="3779943"/>
            <a:ext cx="2704720" cy="2343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1E87C9-53CF-51AC-8836-0FE1FB0331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1" r="17541"/>
          <a:stretch/>
        </p:blipFill>
        <p:spPr>
          <a:xfrm>
            <a:off x="4898217" y="3779943"/>
            <a:ext cx="2705590" cy="2344318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6D662942-FA78-B2ED-DD13-C2A95260783B}"/>
              </a:ext>
            </a:extLst>
          </p:cNvPr>
          <p:cNvSpPr txBox="1"/>
          <p:nvPr/>
        </p:nvSpPr>
        <p:spPr>
          <a:xfrm>
            <a:off x="1705180" y="3305175"/>
            <a:ext cx="156313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Baiyapanahalli</a:t>
            </a: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 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xmlns="" id="{1E04DEF0-B87F-A813-B59B-BD35F02E4AD9}"/>
              </a:ext>
            </a:extLst>
          </p:cNvPr>
          <p:cNvSpPr txBox="1"/>
          <p:nvPr/>
        </p:nvSpPr>
        <p:spPr>
          <a:xfrm>
            <a:off x="4774772" y="3305175"/>
            <a:ext cx="280287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Kempogowda</a:t>
            </a: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 </a:t>
            </a: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Magestic</a:t>
            </a:r>
            <a:endParaRPr lang="en-US" sz="1400" dirty="0">
              <a:solidFill>
                <a:srgbClr val="111111"/>
              </a:solidFill>
              <a:latin typeface="Product Sans" panose="020B0403030502040203" pitchFamily="34" charset="0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xmlns="" id="{8BE1E335-C6F7-7218-2A93-D1FFDCC1565A}"/>
              </a:ext>
            </a:extLst>
          </p:cNvPr>
          <p:cNvSpPr txBox="1"/>
          <p:nvPr/>
        </p:nvSpPr>
        <p:spPr>
          <a:xfrm>
            <a:off x="8303813" y="3305175"/>
            <a:ext cx="280287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Kengeri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xmlns="" id="{CE3B2B43-418C-3D3D-C63C-195BDB23A209}"/>
              </a:ext>
            </a:extLst>
          </p:cNvPr>
          <p:cNvSpPr txBox="1"/>
          <p:nvPr/>
        </p:nvSpPr>
        <p:spPr>
          <a:xfrm>
            <a:off x="1076062" y="6142312"/>
            <a:ext cx="280287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MG Road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873539C2-4C5F-4B12-5E0C-788DF2F99660}"/>
              </a:ext>
            </a:extLst>
          </p:cNvPr>
          <p:cNvSpPr txBox="1"/>
          <p:nvPr/>
        </p:nvSpPr>
        <p:spPr>
          <a:xfrm>
            <a:off x="4758729" y="6142312"/>
            <a:ext cx="280287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Nagasandra</a:t>
            </a:r>
            <a:endParaRPr lang="en-US" sz="1400" dirty="0">
              <a:solidFill>
                <a:srgbClr val="111111"/>
              </a:solidFill>
              <a:latin typeface="Product Sans" panose="020B040303050204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0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EE51F6D4-B154-2D3D-D446-A60868B8C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3895" r="22943" b="2854"/>
          <a:stretch/>
        </p:blipFill>
        <p:spPr>
          <a:xfrm>
            <a:off x="8287084" y="899961"/>
            <a:ext cx="2647950" cy="2465702"/>
          </a:xfrm>
          <a:prstGeom prst="rect">
            <a:avLst/>
          </a:prstGeom>
        </p:spPr>
      </p:pic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xmlns="" id="{2D62EE0C-5918-9D33-EE94-AEB58AE1AA8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963594" y="761157"/>
          <a:ext cx="2252729" cy="1486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50EE3672-7468-F56D-0127-7BBDEE281E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4737" r="26759" b="2829"/>
          <a:stretch/>
        </p:blipFill>
        <p:spPr>
          <a:xfrm>
            <a:off x="4507941" y="971329"/>
            <a:ext cx="2647950" cy="2465702"/>
          </a:xfrm>
          <a:prstGeom prst="rect">
            <a:avLst/>
          </a:prstGeom>
        </p:spPr>
      </p:pic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xmlns="" id="{F5BCCA67-AD72-455E-5C1C-0817934A058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432388" y="480714"/>
          <a:ext cx="2252729" cy="2071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8975D-FF4C-2E82-08A9-A088727C0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Land Utilisation in selected station areas in Bangalore</a:t>
            </a: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xmlns="" id="{DFF31407-7986-F14C-DE5D-3DFA4E958E41}"/>
              </a:ext>
            </a:extLst>
          </p:cNvPr>
          <p:cNvSpPr txBox="1"/>
          <p:nvPr/>
        </p:nvSpPr>
        <p:spPr>
          <a:xfrm>
            <a:off x="1705180" y="3305175"/>
            <a:ext cx="156313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Baiyapanahalli</a:t>
            </a: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 </a:t>
            </a:r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xmlns="" id="{2B510737-75CD-30E5-580D-7113C4EC7C25}"/>
              </a:ext>
            </a:extLst>
          </p:cNvPr>
          <p:cNvSpPr txBox="1"/>
          <p:nvPr/>
        </p:nvSpPr>
        <p:spPr>
          <a:xfrm>
            <a:off x="4523984" y="3376543"/>
            <a:ext cx="280287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Kempogowda</a:t>
            </a: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 </a:t>
            </a: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Magestic</a:t>
            </a:r>
            <a:endParaRPr lang="en-US" sz="1400" dirty="0">
              <a:solidFill>
                <a:srgbClr val="111111"/>
              </a:solidFill>
              <a:latin typeface="Product Sans" panose="020B0403030502040203" pitchFamily="34" charset="0"/>
            </a:endParaRPr>
          </a:p>
        </p:txBody>
      </p:sp>
      <p:sp>
        <p:nvSpPr>
          <p:cNvPr id="38" name="Text Box 3">
            <a:extLst>
              <a:ext uri="{FF2B5EF4-FFF2-40B4-BE49-F238E27FC236}">
                <a16:creationId xmlns:a16="http://schemas.microsoft.com/office/drawing/2014/main" xmlns="" id="{5ABB74FC-1089-5364-B0E1-C55066070429}"/>
              </a:ext>
            </a:extLst>
          </p:cNvPr>
          <p:cNvSpPr txBox="1"/>
          <p:nvPr/>
        </p:nvSpPr>
        <p:spPr>
          <a:xfrm>
            <a:off x="8132159" y="3350578"/>
            <a:ext cx="280287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Kengeri</a:t>
            </a: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xmlns="" id="{607453F6-39ED-79E2-9816-C3499BC7FC72}"/>
              </a:ext>
            </a:extLst>
          </p:cNvPr>
          <p:cNvSpPr txBox="1"/>
          <p:nvPr/>
        </p:nvSpPr>
        <p:spPr>
          <a:xfrm>
            <a:off x="966307" y="6140801"/>
            <a:ext cx="280287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>
                <a:solidFill>
                  <a:srgbClr val="111111"/>
                </a:solidFill>
                <a:latin typeface="Product Sans" panose="020B0403030502040203" pitchFamily="34" charset="0"/>
              </a:rPr>
              <a:t>MG Road</a:t>
            </a:r>
          </a:p>
        </p:txBody>
      </p:sp>
      <p:sp>
        <p:nvSpPr>
          <p:cNvPr id="40" name="Text Box 3">
            <a:extLst>
              <a:ext uri="{FF2B5EF4-FFF2-40B4-BE49-F238E27FC236}">
                <a16:creationId xmlns:a16="http://schemas.microsoft.com/office/drawing/2014/main" xmlns="" id="{91EC2F35-7EFF-7B6D-A99A-B980FA5BAE7E}"/>
              </a:ext>
            </a:extLst>
          </p:cNvPr>
          <p:cNvSpPr txBox="1"/>
          <p:nvPr/>
        </p:nvSpPr>
        <p:spPr>
          <a:xfrm>
            <a:off x="4758729" y="6142312"/>
            <a:ext cx="280287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400" dirty="0" err="1">
                <a:solidFill>
                  <a:srgbClr val="111111"/>
                </a:solidFill>
                <a:latin typeface="Product Sans" panose="020B0403030502040203" pitchFamily="34" charset="0"/>
              </a:rPr>
              <a:t>Nagasandra</a:t>
            </a:r>
            <a:endParaRPr lang="en-US" sz="1400" dirty="0">
              <a:solidFill>
                <a:srgbClr val="111111"/>
              </a:solidFill>
              <a:latin typeface="Product Sans" panose="020B0403030502040203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B6DD67F-1661-EA09-9493-1B07FFF617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t="3164" r="25479" b="1932"/>
          <a:stretch/>
        </p:blipFill>
        <p:spPr>
          <a:xfrm>
            <a:off x="966307" y="839473"/>
            <a:ext cx="2647950" cy="2465702"/>
          </a:xfrm>
          <a:prstGeom prst="rect">
            <a:avLst/>
          </a:prstGeom>
        </p:spPr>
      </p:pic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xmlns="" id="{1FB07716-A2C8-68AC-321E-E9FBEA2689E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810760" y="336338"/>
          <a:ext cx="2200120" cy="2287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5AB8488-CEF6-AE7C-70E2-AC35B32FD4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5379" r="25192" b="2027"/>
          <a:stretch/>
        </p:blipFill>
        <p:spPr>
          <a:xfrm>
            <a:off x="1004301" y="3684320"/>
            <a:ext cx="2609956" cy="2430323"/>
          </a:xfrm>
          <a:prstGeom prst="rect">
            <a:avLst/>
          </a:prstGeom>
        </p:spPr>
      </p:pic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xmlns="" id="{47570DE5-7374-E5EF-E40B-94B11240B61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751545" y="3427817"/>
          <a:ext cx="2318550" cy="1599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4B014BC-9F02-6E1C-EE44-97A8863C8E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5469" r="23294" b="2418"/>
          <a:stretch/>
        </p:blipFill>
        <p:spPr>
          <a:xfrm>
            <a:off x="4732946" y="3742206"/>
            <a:ext cx="2609956" cy="2430323"/>
          </a:xfrm>
          <a:prstGeom prst="rect">
            <a:avLst/>
          </a:prstGeom>
        </p:spPr>
      </p:pic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xmlns="" id="{CAE75253-E21F-038C-01DA-82468486C96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432388" y="3542732"/>
          <a:ext cx="2318550" cy="1561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8C707BE-6A68-628B-40E6-06B5CA25FBD3}"/>
              </a:ext>
            </a:extLst>
          </p:cNvPr>
          <p:cNvGrpSpPr/>
          <p:nvPr/>
        </p:nvGrpSpPr>
        <p:grpSpPr>
          <a:xfrm>
            <a:off x="10327046" y="4274550"/>
            <a:ext cx="1352505" cy="2161731"/>
            <a:chOff x="10043733" y="3992127"/>
            <a:chExt cx="1352505" cy="216173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413F5624-9887-9C8F-62E4-E47EAB26AB27}"/>
                </a:ext>
              </a:extLst>
            </p:cNvPr>
            <p:cNvGrpSpPr/>
            <p:nvPr/>
          </p:nvGrpSpPr>
          <p:grpSpPr>
            <a:xfrm>
              <a:off x="10297544" y="3992127"/>
              <a:ext cx="1098694" cy="2152600"/>
              <a:chOff x="6830535" y="1911602"/>
              <a:chExt cx="1098694" cy="215260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AAC3D7A7-F9AE-EDEB-D8CE-9CF8D19412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0535" y="3308781"/>
                <a:ext cx="109869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dirty="0">
                    <a:solidFill>
                      <a:prstClr val="black"/>
                    </a:solidFill>
                    <a:latin typeface="Segoe UI "/>
                    <a:cs typeface="Arial" panose="020B0604020202020204" pitchFamily="34" charset="0"/>
                  </a:rPr>
                  <a:t>WATERBODY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5216DE46-2427-2CBE-8147-BF4E5298A6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0535" y="1911602"/>
                <a:ext cx="109869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dirty="0">
                    <a:solidFill>
                      <a:prstClr val="black"/>
                    </a:solidFill>
                    <a:latin typeface="Segoe UI "/>
                    <a:cs typeface="Arial" panose="020B0604020202020204" pitchFamily="34" charset="0"/>
                  </a:rPr>
                  <a:t>METRO STATION 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3B7AF10D-4232-7BAC-0BFF-C1E09DCAEA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0535" y="2193281"/>
                <a:ext cx="109869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dirty="0">
                    <a:solidFill>
                      <a:prstClr val="black"/>
                    </a:solidFill>
                    <a:latin typeface="Segoe UI "/>
                    <a:cs typeface="Arial" panose="020B0604020202020204" pitchFamily="34" charset="0"/>
                  </a:rPr>
                  <a:t>METRO LINE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C7574973-2C01-8463-1403-7C263323F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0535" y="2469352"/>
                <a:ext cx="109869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dirty="0">
                    <a:solidFill>
                      <a:prstClr val="black"/>
                    </a:solidFill>
                    <a:latin typeface="Segoe UI "/>
                    <a:cs typeface="Arial" panose="020B0604020202020204" pitchFamily="34" charset="0"/>
                  </a:rPr>
                  <a:t>BUS STOPS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F114B414-594B-E6F2-029D-46DFB45BC6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0535" y="2753371"/>
                <a:ext cx="10986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dirty="0">
                    <a:solidFill>
                      <a:prstClr val="black"/>
                    </a:solidFill>
                    <a:latin typeface="Segoe UI "/>
                    <a:cs typeface="Arial" panose="020B0604020202020204" pitchFamily="34" charset="0"/>
                  </a:rPr>
                  <a:t>BUILDING FOOTPRINTS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90BECBCF-1A03-4B4D-DCDA-BD3A68AF82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0535" y="3034286"/>
                <a:ext cx="109869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dirty="0">
                    <a:solidFill>
                      <a:prstClr val="black"/>
                    </a:solidFill>
                    <a:latin typeface="Segoe UI "/>
                    <a:cs typeface="Arial" panose="020B0604020202020204" pitchFamily="34" charset="0"/>
                  </a:rPr>
                  <a:t>PUBLIC OPEN SPACE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2162AD43-C280-095B-A791-0F2C7EB9865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0535" y="3594376"/>
                <a:ext cx="109869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dirty="0">
                    <a:solidFill>
                      <a:prstClr val="black"/>
                    </a:solidFill>
                    <a:latin typeface="Segoe UI "/>
                    <a:cs typeface="Arial" panose="020B0604020202020204" pitchFamily="34" charset="0"/>
                  </a:rPr>
                  <a:t>PUBLIC STREETS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08564FD2-8508-3FC3-42EB-B9C620C4C9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0535" y="3864147"/>
                <a:ext cx="109869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dirty="0">
                    <a:solidFill>
                      <a:prstClr val="black"/>
                    </a:solidFill>
                    <a:latin typeface="Segoe UI "/>
                    <a:cs typeface="Arial" panose="020B0604020202020204" pitchFamily="34" charset="0"/>
                  </a:rPr>
                  <a:t>PRIVATE OPEN SPACE</a:t>
                </a: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9FB1C9E9-117C-47F6-1882-E6F08B2D6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51" t="16719" r="16719" b="41852"/>
            <a:stretch/>
          </p:blipFill>
          <p:spPr>
            <a:xfrm>
              <a:off x="10043733" y="4001653"/>
              <a:ext cx="325839" cy="2152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30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6F192F-E8A9-424D-3407-85F6E5687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3EA921-F200-FBB6-DC65-866A1F336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Landuse and Development Analysis (Bangalore)</a:t>
            </a:r>
            <a:endParaRPr lang="en-IN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xmlns="" id="{ADF1B7BE-522D-003A-2A2F-6BB0ABB543D7}"/>
              </a:ext>
            </a:extLst>
          </p:cNvPr>
          <p:cNvGraphicFramePr/>
          <p:nvPr/>
        </p:nvGraphicFramePr>
        <p:xfrm>
          <a:off x="8362714" y="1050738"/>
          <a:ext cx="3829286" cy="2552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488D14B-401B-398F-C64A-3CB1D6CD0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99" y="1346091"/>
            <a:ext cx="8159750" cy="1962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9B4653-2C08-5D80-D50D-1B5480BDC3C4}"/>
              </a:ext>
            </a:extLst>
          </p:cNvPr>
          <p:cNvSpPr txBox="1"/>
          <p:nvPr/>
        </p:nvSpPr>
        <p:spPr>
          <a:xfrm>
            <a:off x="520699" y="3788531"/>
            <a:ext cx="8159750" cy="23544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Observations: </a:t>
            </a:r>
            <a:endParaRPr lang="en-US" sz="1600" dirty="0">
              <a:solidFill>
                <a:prstClr val="black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Highest amount land (60%) in Private Open Space </a:t>
            </a:r>
            <a:r>
              <a:rPr lang="en-US" sz="11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(which is often cut-up in small slivers as setbacks, and remains underutilized under temporary structures, parking, or storage of unused vehicles &amp; </a:t>
            </a:r>
            <a:r>
              <a:rPr lang="en-US" sz="1100" dirty="0" err="1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equipmens</a:t>
            </a:r>
            <a:r>
              <a:rPr lang="en-US" sz="11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).  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  Only 27% land under buildings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Only 13% land in public streets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Less than 1%  land under Public Green Spaces</a:t>
            </a:r>
          </a:p>
          <a:p>
            <a:endParaRPr lang="en-IN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8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451C6F-FB83-D246-5569-A9514AC8D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39E40FD7-06FB-00A6-0A02-6D5726B04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701"/>
            <a:ext cx="12192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5E8F650-BB78-E947-8D4A-F2EEA1E59BEA}"/>
              </a:ext>
            </a:extLst>
          </p:cNvPr>
          <p:cNvSpPr/>
          <p:nvPr/>
        </p:nvSpPr>
        <p:spPr>
          <a:xfrm>
            <a:off x="0" y="-12700"/>
            <a:ext cx="12192000" cy="6870701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47838C-26C3-3CC3-FED2-BA6444D58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357" y="1514337"/>
            <a:ext cx="11688417" cy="1908313"/>
          </a:xfrm>
        </p:spPr>
        <p:txBody>
          <a:bodyPr/>
          <a:lstStyle/>
          <a:p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 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TODs for Non-</a:t>
            </a:r>
            <a:r>
              <a:rPr lang="en-US" sz="48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Farebox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Revenue </a:t>
            </a:r>
            <a:endParaRPr lang="en-IN" sz="4800" b="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xmlns="" id="{C8B2D364-D392-4E3F-BB9F-2F09C944A2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2444"/>
            <a:ext cx="9144000" cy="165576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Jignesh Mehta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Senior Adjunct Associate Professor &amp; Program Chair, MUP, CEPT University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Member, High Level Committee, Govt of Gujarat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Director, 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HuE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Design &amp; Planning Studio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GB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271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5960A8-8EC4-4798-4A3D-8CAA8BC60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assessment of Land Utilization in the 9 Indian cities and Global Case studies</a:t>
            </a:r>
            <a:endParaRPr lang="en-IN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40CCA88-4BF7-F4D1-6804-77E7A209E42A}"/>
              </a:ext>
            </a:extLst>
          </p:cNvPr>
          <p:cNvGrpSpPr/>
          <p:nvPr/>
        </p:nvGrpSpPr>
        <p:grpSpPr>
          <a:xfrm>
            <a:off x="946081" y="480714"/>
            <a:ext cx="9830074" cy="6145617"/>
            <a:chOff x="975578" y="480714"/>
            <a:chExt cx="10160004" cy="63518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5D7F9FB-2EB4-467C-D60F-A5031A819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11"/>
            <a:stretch/>
          </p:blipFill>
          <p:spPr>
            <a:xfrm>
              <a:off x="975578" y="480714"/>
              <a:ext cx="4968022" cy="635188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6DDC78E-4E1F-57B4-4906-6C70950DA935}"/>
                </a:ext>
              </a:extLst>
            </p:cNvPr>
            <p:cNvGrpSpPr/>
            <p:nvPr/>
          </p:nvGrpSpPr>
          <p:grpSpPr>
            <a:xfrm>
              <a:off x="6030226" y="480714"/>
              <a:ext cx="5105356" cy="4007310"/>
              <a:chOff x="5943600" y="480714"/>
              <a:chExt cx="5105356" cy="4007310"/>
            </a:xfrm>
          </p:grpSpPr>
          <p:pic>
            <p:nvPicPr>
              <p:cNvPr id="7" name="Picture 6" descr="A screenshot of a map&#10;&#10;AI-generated content may be incorrect.">
                <a:extLst>
                  <a:ext uri="{FF2B5EF4-FFF2-40B4-BE49-F238E27FC236}">
                    <a16:creationId xmlns:a16="http://schemas.microsoft.com/office/drawing/2014/main" xmlns="" id="{7FA93A9E-4F9F-12C2-9E3D-6CC938BD3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53" b="23128"/>
              <a:stretch/>
            </p:blipFill>
            <p:spPr>
              <a:xfrm>
                <a:off x="5943600" y="667618"/>
                <a:ext cx="5105356" cy="382040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33CA2D5D-3A07-80D4-99FE-2BC013F0E167}"/>
                  </a:ext>
                </a:extLst>
              </p:cNvPr>
              <p:cNvSpPr txBox="1"/>
              <p:nvPr/>
            </p:nvSpPr>
            <p:spPr>
              <a:xfrm>
                <a:off x="5991648" y="480714"/>
                <a:ext cx="92081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000" dirty="0">
                    <a:solidFill>
                      <a:prstClr val="black"/>
                    </a:solidFill>
                  </a:rPr>
                  <a:t>Kochi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BCD63D2-C5E8-8B9F-3448-3109C6E9A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342" y="4318734"/>
              <a:ext cx="5105356" cy="1421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608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FA0A09-98E9-276B-3705-37FE6A9EF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29E5C1-9D6B-FE29-A475-F8C75B48C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assessment of Land Utilization around station areas in selected Indian cities 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346B2F2-3E1F-A19B-5E9E-5EE2879DAB3B}"/>
              </a:ext>
            </a:extLst>
          </p:cNvPr>
          <p:cNvSpPr txBox="1"/>
          <p:nvPr/>
        </p:nvSpPr>
        <p:spPr>
          <a:xfrm>
            <a:off x="-26534" y="560979"/>
            <a:ext cx="49058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Land Utilization for Indian study Cities</a:t>
            </a:r>
            <a:endParaRPr lang="en-IN" sz="14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9BB151-7220-CDB9-BDA0-E2604C965C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7"/>
          <a:stretch/>
        </p:blipFill>
        <p:spPr>
          <a:xfrm>
            <a:off x="-4175138" y="6915290"/>
            <a:ext cx="7769705" cy="4445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5207164-1FC0-CBD8-6E57-3677F5830829}"/>
              </a:ext>
            </a:extLst>
          </p:cNvPr>
          <p:cNvGrpSpPr/>
          <p:nvPr/>
        </p:nvGrpSpPr>
        <p:grpSpPr>
          <a:xfrm>
            <a:off x="-700794" y="928657"/>
            <a:ext cx="7736453" cy="3284676"/>
            <a:chOff x="-700794" y="928657"/>
            <a:chExt cx="7736453" cy="32846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061095E-65BB-E32D-3F03-CED11E83A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67"/>
            <a:stretch/>
          </p:blipFill>
          <p:spPr>
            <a:xfrm>
              <a:off x="-700794" y="928657"/>
              <a:ext cx="7736453" cy="3148043"/>
            </a:xfrm>
            <a:prstGeom prst="rect">
              <a:avLst/>
            </a:prstGeom>
          </p:spPr>
        </p:pic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xmlns="" id="{70D8B655-EA43-3CD2-DA80-E7D8723AB0D8}"/>
                </a:ext>
              </a:extLst>
            </p:cNvPr>
            <p:cNvGraphicFramePr/>
            <p:nvPr>
              <p:extLst/>
            </p:nvPr>
          </p:nvGraphicFramePr>
          <p:xfrm>
            <a:off x="3657629" y="2237108"/>
            <a:ext cx="2641184" cy="17607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xmlns="" id="{CDA24D4C-26CE-94BF-A862-C25C9094B989}"/>
                </a:ext>
              </a:extLst>
            </p:cNvPr>
            <p:cNvGraphicFramePr/>
            <p:nvPr/>
          </p:nvGraphicFramePr>
          <p:xfrm>
            <a:off x="2060652" y="2452545"/>
            <a:ext cx="2641184" cy="17607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D81EFAB7-DD59-47C8-3D2F-6A3D96E0BCB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346950" y="966788"/>
          <a:ext cx="4260850" cy="310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Worksheet" r:id="rId8" imgW="3695549" imgH="2606040" progId="Excel.Sheet.12">
                  <p:embed/>
                </p:oleObj>
              </mc:Choice>
              <mc:Fallback>
                <p:oleObj name="Worksheet" r:id="rId8" imgW="3695549" imgH="26060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46950" y="966788"/>
                        <a:ext cx="4260850" cy="310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CA557F-5079-5102-2152-6851750CE7C3}"/>
              </a:ext>
            </a:extLst>
          </p:cNvPr>
          <p:cNvSpPr txBox="1"/>
          <p:nvPr/>
        </p:nvSpPr>
        <p:spPr>
          <a:xfrm>
            <a:off x="155574" y="4192505"/>
            <a:ext cx="11452225" cy="25699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Observations: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In the station areas studied in the 9 cities, </a:t>
            </a:r>
            <a:r>
              <a:rPr lang="en-US" sz="1600" b="1" dirty="0">
                <a:solidFill>
                  <a:prstClr val="black"/>
                </a:solidFill>
              </a:rPr>
              <a:t>on average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Only 14% land in public domain </a:t>
            </a:r>
            <a:r>
              <a:rPr lang="en-US" sz="1600" dirty="0">
                <a:solidFill>
                  <a:prstClr val="black"/>
                </a:solidFill>
              </a:rPr>
              <a:t>(streets &amp; green spaces)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Only 30% land under buildings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Highest amount land (56%) in Private Open Space </a:t>
            </a:r>
            <a:r>
              <a:rPr lang="en-US" sz="11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which is often cut-up in small slivers as setbacks, and remains underutilized under temporary structures, parking, or storage of unused vehicles &amp; </a:t>
            </a:r>
            <a:r>
              <a:rPr lang="en-US" sz="1100" dirty="0" err="1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equipments</a:t>
            </a:r>
            <a:r>
              <a:rPr lang="en-US" sz="11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.  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US" sz="1100" dirty="0">
              <a:solidFill>
                <a:prstClr val="black"/>
              </a:solidFill>
              <a:latin typeface="Segoe UI 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The stations in </a:t>
            </a:r>
            <a:r>
              <a:rPr lang="en-US" sz="1600" b="1" u="sng" dirty="0">
                <a:solidFill>
                  <a:srgbClr val="C00000"/>
                </a:solidFill>
              </a:rPr>
              <a:t>Lucknow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has the highest amount land </a:t>
            </a:r>
            <a:r>
              <a:rPr lang="en-US" sz="1600" b="1" dirty="0">
                <a:solidFill>
                  <a:srgbClr val="C00000"/>
                </a:solidFill>
              </a:rPr>
              <a:t>(61%) under private open spaces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>
                <a:solidFill>
                  <a:prstClr val="black"/>
                </a:solidFill>
              </a:rPr>
              <a:t>and lowest proportion of land </a:t>
            </a:r>
            <a:r>
              <a:rPr lang="en-US" sz="1600" b="1" dirty="0">
                <a:solidFill>
                  <a:srgbClr val="C00000"/>
                </a:solidFill>
              </a:rPr>
              <a:t>(9%) under Streets &amp; Public Open Spaces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100" dirty="0">
              <a:solidFill>
                <a:prstClr val="black"/>
              </a:solidFill>
              <a:latin typeface="Segoe UI 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Delhi </a:t>
            </a:r>
            <a:r>
              <a:rPr lang="en-US" sz="1600" dirty="0">
                <a:solidFill>
                  <a:prstClr val="black"/>
                </a:solidFill>
              </a:rPr>
              <a:t>has </a:t>
            </a:r>
            <a:r>
              <a:rPr lang="en-US" sz="1600" b="1" dirty="0">
                <a:solidFill>
                  <a:prstClr val="black"/>
                </a:solidFill>
              </a:rPr>
              <a:t>lowest proportion of land under built area </a:t>
            </a:r>
            <a:r>
              <a:rPr lang="en-US" sz="1600" dirty="0">
                <a:solidFill>
                  <a:prstClr val="black"/>
                </a:solidFill>
              </a:rPr>
              <a:t>at </a:t>
            </a:r>
            <a:r>
              <a:rPr lang="en-US" sz="1600" b="1" dirty="0">
                <a:solidFill>
                  <a:srgbClr val="C00000"/>
                </a:solidFill>
              </a:rPr>
              <a:t>23%, </a:t>
            </a:r>
            <a:r>
              <a:rPr lang="en-US" sz="1600" dirty="0">
                <a:solidFill>
                  <a:prstClr val="black"/>
                </a:solidFill>
              </a:rPr>
              <a:t>whereas </a:t>
            </a:r>
            <a:r>
              <a:rPr lang="en-US" sz="1600" b="1" dirty="0">
                <a:solidFill>
                  <a:srgbClr val="C00000"/>
                </a:solidFill>
              </a:rPr>
              <a:t>Jaipur</a:t>
            </a:r>
            <a:r>
              <a:rPr lang="en-US" sz="1600" dirty="0">
                <a:solidFill>
                  <a:prstClr val="black"/>
                </a:solidFill>
              </a:rPr>
              <a:t> has </a:t>
            </a:r>
            <a:r>
              <a:rPr lang="en-US" sz="1600" b="1" dirty="0">
                <a:solidFill>
                  <a:prstClr val="black"/>
                </a:solidFill>
              </a:rPr>
              <a:t>highest proportion of land under built area </a:t>
            </a:r>
            <a:r>
              <a:rPr lang="en-US" sz="1600" dirty="0">
                <a:solidFill>
                  <a:prstClr val="black"/>
                </a:solidFill>
              </a:rPr>
              <a:t>at </a:t>
            </a:r>
            <a:r>
              <a:rPr lang="en-US" sz="1600" b="1" dirty="0">
                <a:solidFill>
                  <a:srgbClr val="C00000"/>
                </a:solidFill>
              </a:rPr>
              <a:t>43%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2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3A3E73-3526-0A4E-BED0-8680E6593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9A5F7B-9DF3-E816-41AD-B3746A8CE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Utilization – Comparison with Global Cities</a:t>
            </a: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D95A405-D089-50BC-F19F-BF960D223A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7"/>
          <a:stretch/>
        </p:blipFill>
        <p:spPr>
          <a:xfrm>
            <a:off x="-4187838" y="6293366"/>
            <a:ext cx="7769705" cy="444593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A5DCDC09-92B8-DE1C-3E0D-52A44405B2E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923795" y="921710"/>
          <a:ext cx="5107640" cy="3018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Worksheet" r:id="rId4" imgW="4705165" imgH="2711487" progId="Excel.Sheet.12">
                  <p:embed/>
                </p:oleObj>
              </mc:Choice>
              <mc:Fallback>
                <p:oleObj name="Worksheet" r:id="rId4" imgW="4705165" imgH="271148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23795" y="921710"/>
                        <a:ext cx="5107640" cy="3018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726EC64-0E43-B072-4CFE-473B78703B03}"/>
              </a:ext>
            </a:extLst>
          </p:cNvPr>
          <p:cNvSpPr txBox="1"/>
          <p:nvPr/>
        </p:nvSpPr>
        <p:spPr>
          <a:xfrm>
            <a:off x="155575" y="4675856"/>
            <a:ext cx="11713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Findings-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all global cities, </a:t>
            </a:r>
            <a:r>
              <a:rPr lang="en-IN" sz="1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highest portion of land is under Built Area (54% average) </a:t>
            </a:r>
            <a:r>
              <a:rPr lang="en-IN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whereas On average, only </a:t>
            </a:r>
            <a:r>
              <a:rPr lang="en-IN" sz="1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11% of land is utilised under private open spaces.</a:t>
            </a:r>
          </a:p>
          <a:p>
            <a:endParaRPr lang="en-IN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IN" sz="16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E1E828E-4AC2-617B-45A8-2F76C20C9CFF}"/>
              </a:ext>
            </a:extLst>
          </p:cNvPr>
          <p:cNvGrpSpPr/>
          <p:nvPr/>
        </p:nvGrpSpPr>
        <p:grpSpPr>
          <a:xfrm>
            <a:off x="6713" y="788374"/>
            <a:ext cx="6536829" cy="3579822"/>
            <a:chOff x="251105" y="1208078"/>
            <a:chExt cx="6536829" cy="357982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2BEC3644-5005-3C19-2DEE-647216BA0A11}"/>
                </a:ext>
              </a:extLst>
            </p:cNvPr>
            <p:cNvGrpSpPr/>
            <p:nvPr/>
          </p:nvGrpSpPr>
          <p:grpSpPr>
            <a:xfrm>
              <a:off x="251105" y="1208078"/>
              <a:ext cx="6536829" cy="3579822"/>
              <a:chOff x="-937459" y="528511"/>
              <a:chExt cx="6586758" cy="360716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13414164-F63A-F868-FD56-F9503DF4D1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261" t="81748"/>
              <a:stretch/>
            </p:blipFill>
            <p:spPr>
              <a:xfrm>
                <a:off x="4332898" y="602253"/>
                <a:ext cx="1316401" cy="1900533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701F948C-2B3E-81F9-758E-4DA8E4D41F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940" t="3572" r="11593" b="24591"/>
              <a:stretch/>
            </p:blipFill>
            <p:spPr>
              <a:xfrm>
                <a:off x="1805846" y="2697519"/>
                <a:ext cx="3843453" cy="1437215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43C0B863-5D0B-AB50-950F-F6FAB8D5D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22" t="84620" r="78839" b="146"/>
              <a:stretch/>
            </p:blipFill>
            <p:spPr>
              <a:xfrm>
                <a:off x="3041898" y="892776"/>
                <a:ext cx="1316401" cy="158628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3A34E5B0-80B5-A549-7305-7FC8858D1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83" t="81361" r="39478" b="387"/>
              <a:stretch/>
            </p:blipFill>
            <p:spPr>
              <a:xfrm>
                <a:off x="1725497" y="553520"/>
                <a:ext cx="1316401" cy="1900533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A59A4C63-2822-A118-05FC-E50DD9E64B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522" t="81251" r="19739" b="497"/>
              <a:stretch/>
            </p:blipFill>
            <p:spPr>
              <a:xfrm>
                <a:off x="-937459" y="528511"/>
                <a:ext cx="1316401" cy="1900533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783754CC-90DE-6671-11F4-6E0750B63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9" t="3722" r="61581" b="24441"/>
              <a:stretch/>
            </p:blipFill>
            <p:spPr>
              <a:xfrm>
                <a:off x="-785632" y="2698462"/>
                <a:ext cx="2562317" cy="1437215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3ECB678-75A9-9598-70AE-21107ABBA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0" r="193"/>
            <a:stretch/>
          </p:blipFill>
          <p:spPr>
            <a:xfrm>
              <a:off x="1631215" y="1569582"/>
              <a:ext cx="1207526" cy="121171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9A538EC-9607-FDF5-15D1-8FA9AEFE49BB}"/>
              </a:ext>
            </a:extLst>
          </p:cNvPr>
          <p:cNvSpPr txBox="1"/>
          <p:nvPr/>
        </p:nvSpPr>
        <p:spPr>
          <a:xfrm>
            <a:off x="1774008" y="2425400"/>
            <a:ext cx="1034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>
                <a:solidFill>
                  <a:prstClr val="black"/>
                </a:solidFill>
              </a:rPr>
              <a:t>Paris</a:t>
            </a:r>
          </a:p>
        </p:txBody>
      </p:sp>
    </p:spTree>
    <p:extLst>
      <p:ext uri="{BB962C8B-B14F-4D97-AF65-F5344CB8AC3E}">
        <p14:creationId xmlns:p14="http://schemas.microsoft.com/office/powerpoint/2010/main" val="398448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A6AEEE-2ABD-5ACA-4C6A-B52347AD0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0AF771-BD64-AC02-5019-E98D353EB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assessment of Land Utilization in the 9 Indian cities and Global Case studies</a:t>
            </a:r>
            <a:endParaRPr lang="en-IN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FD9880F-2E0E-9B3B-6279-BC44D208F7E1}"/>
              </a:ext>
            </a:extLst>
          </p:cNvPr>
          <p:cNvGrpSpPr/>
          <p:nvPr/>
        </p:nvGrpSpPr>
        <p:grpSpPr>
          <a:xfrm>
            <a:off x="946081" y="480714"/>
            <a:ext cx="9830074" cy="6145617"/>
            <a:chOff x="975578" y="480714"/>
            <a:chExt cx="10160004" cy="63518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AB8CE75-8276-6E59-FE1C-571F7A3A1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11"/>
            <a:stretch/>
          </p:blipFill>
          <p:spPr>
            <a:xfrm>
              <a:off x="975578" y="480714"/>
              <a:ext cx="4968022" cy="635188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8FCB1FB4-F04E-EE03-290D-01D91665FD4E}"/>
                </a:ext>
              </a:extLst>
            </p:cNvPr>
            <p:cNvGrpSpPr/>
            <p:nvPr/>
          </p:nvGrpSpPr>
          <p:grpSpPr>
            <a:xfrm>
              <a:off x="6030226" y="480714"/>
              <a:ext cx="5105356" cy="4007310"/>
              <a:chOff x="5943600" y="480714"/>
              <a:chExt cx="5105356" cy="4007310"/>
            </a:xfrm>
          </p:grpSpPr>
          <p:pic>
            <p:nvPicPr>
              <p:cNvPr id="7" name="Picture 6" descr="A screenshot of a map&#10;&#10;AI-generated content may be incorrect.">
                <a:extLst>
                  <a:ext uri="{FF2B5EF4-FFF2-40B4-BE49-F238E27FC236}">
                    <a16:creationId xmlns:a16="http://schemas.microsoft.com/office/drawing/2014/main" xmlns="" id="{5BA05131-90FE-94D4-7442-7A5089602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53" b="23128"/>
              <a:stretch/>
            </p:blipFill>
            <p:spPr>
              <a:xfrm>
                <a:off x="5943600" y="667618"/>
                <a:ext cx="5105356" cy="382040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76950E9F-4565-5883-4005-B25310312D6A}"/>
                  </a:ext>
                </a:extLst>
              </p:cNvPr>
              <p:cNvSpPr txBox="1"/>
              <p:nvPr/>
            </p:nvSpPr>
            <p:spPr>
              <a:xfrm>
                <a:off x="5991648" y="480714"/>
                <a:ext cx="92081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000" dirty="0">
                    <a:solidFill>
                      <a:prstClr val="black"/>
                    </a:solidFill>
                  </a:rPr>
                  <a:t>Kochi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7F7056F-404E-4751-A9CF-9ED75A825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342" y="4318734"/>
              <a:ext cx="5105356" cy="142171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BB08BCA-5C16-564A-AD06-2CC955EF7CDD}"/>
              </a:ext>
            </a:extLst>
          </p:cNvPr>
          <p:cNvGrpSpPr/>
          <p:nvPr/>
        </p:nvGrpSpPr>
        <p:grpSpPr>
          <a:xfrm>
            <a:off x="5824122" y="5482814"/>
            <a:ext cx="4875786" cy="1282543"/>
            <a:chOff x="6017342" y="5681187"/>
            <a:chExt cx="5039434" cy="1325590"/>
          </a:xfrm>
        </p:grpSpPr>
        <p:pic>
          <p:nvPicPr>
            <p:cNvPr id="13" name="Picture 12" descr="A screenshot of a map&#10;&#10;AI-generated content may be incorrect.">
              <a:extLst>
                <a:ext uri="{FF2B5EF4-FFF2-40B4-BE49-F238E27FC236}">
                  <a16:creationId xmlns:a16="http://schemas.microsoft.com/office/drawing/2014/main" xmlns="" id="{7753BFFC-6BA0-20F1-B4BA-6974893F1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430" r="1441"/>
            <a:stretch/>
          </p:blipFill>
          <p:spPr>
            <a:xfrm>
              <a:off x="6018245" y="5747794"/>
              <a:ext cx="5038531" cy="125898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F41A959-25BF-B4D5-BE03-2D6483A8FAC1}"/>
                </a:ext>
              </a:extLst>
            </p:cNvPr>
            <p:cNvSpPr/>
            <p:nvPr/>
          </p:nvSpPr>
          <p:spPr>
            <a:xfrm>
              <a:off x="6017342" y="5681187"/>
              <a:ext cx="5004619" cy="129972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97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211FEA-AD83-5450-0BA0-21FDC2F9E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6A3A34-E583-0D9E-0757-592AC7FBD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assessment of Land Utilization in Indian and Global Cities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DE7BEC-26C7-31FD-5D36-C35DA4AD36FC}"/>
              </a:ext>
            </a:extLst>
          </p:cNvPr>
          <p:cNvSpPr txBox="1"/>
          <p:nvPr/>
        </p:nvSpPr>
        <p:spPr>
          <a:xfrm>
            <a:off x="-26534" y="560979"/>
            <a:ext cx="49058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Land Utilization for Indian study Cities</a:t>
            </a:r>
            <a:endParaRPr lang="en-IN" sz="14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CCAEEB-9DCE-34B8-5452-4242FFB6C5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3"/>
          <a:stretch/>
        </p:blipFill>
        <p:spPr>
          <a:xfrm>
            <a:off x="-250838" y="4590778"/>
            <a:ext cx="7769705" cy="15306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591B4CC-82D4-3C35-82F1-3F3F27670D51}"/>
              </a:ext>
            </a:extLst>
          </p:cNvPr>
          <p:cNvSpPr txBox="1"/>
          <p:nvPr/>
        </p:nvSpPr>
        <p:spPr>
          <a:xfrm>
            <a:off x="6713" y="4136601"/>
            <a:ext cx="49058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Land Utilization for selected Global Cities  </a:t>
            </a:r>
            <a:endParaRPr lang="en-IN" sz="14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BB9C183-3202-C4F4-8B9E-CE0A1CAB1446}"/>
              </a:ext>
            </a:extLst>
          </p:cNvPr>
          <p:cNvCxnSpPr/>
          <p:nvPr/>
        </p:nvCxnSpPr>
        <p:spPr>
          <a:xfrm>
            <a:off x="130629" y="4136601"/>
            <a:ext cx="11518377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8DED165-4B37-95DB-A839-B2CE5E44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7"/>
          <a:stretch/>
        </p:blipFill>
        <p:spPr>
          <a:xfrm>
            <a:off x="-4175138" y="6297021"/>
            <a:ext cx="7769705" cy="4445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097881A-DF0F-6DE7-FBE2-DDF4E84438B1}"/>
              </a:ext>
            </a:extLst>
          </p:cNvPr>
          <p:cNvGrpSpPr/>
          <p:nvPr/>
        </p:nvGrpSpPr>
        <p:grpSpPr>
          <a:xfrm>
            <a:off x="-700794" y="928657"/>
            <a:ext cx="7736453" cy="3284676"/>
            <a:chOff x="-700794" y="928657"/>
            <a:chExt cx="7736453" cy="32846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A306E4F-E2C3-6FEE-E114-8C0C8E149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67"/>
            <a:stretch/>
          </p:blipFill>
          <p:spPr>
            <a:xfrm>
              <a:off x="-700794" y="928657"/>
              <a:ext cx="7736453" cy="3148043"/>
            </a:xfrm>
            <a:prstGeom prst="rect">
              <a:avLst/>
            </a:prstGeom>
          </p:spPr>
        </p:pic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xmlns="" id="{0207AB5B-A1E8-8E20-5047-55D1813CF64E}"/>
                </a:ext>
              </a:extLst>
            </p:cNvPr>
            <p:cNvGraphicFramePr/>
            <p:nvPr>
              <p:extLst/>
            </p:nvPr>
          </p:nvGraphicFramePr>
          <p:xfrm>
            <a:off x="3381244" y="2452545"/>
            <a:ext cx="2641184" cy="17607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xmlns="" id="{163C1E41-3189-28C1-95E8-23813DEBA106}"/>
                </a:ext>
              </a:extLst>
            </p:cNvPr>
            <p:cNvGraphicFramePr/>
            <p:nvPr>
              <p:extLst/>
            </p:nvPr>
          </p:nvGraphicFramePr>
          <p:xfrm>
            <a:off x="2060652" y="2452545"/>
            <a:ext cx="2641184" cy="17607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EB4209F7-1632-998B-A13F-2603001D956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312025" y="4035721"/>
          <a:ext cx="4262438" cy="274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name="Worksheet" r:id="rId9" imgW="4617814" imgH="2903303" progId="Excel.Sheet.12">
                  <p:embed/>
                </p:oleObj>
              </mc:Choice>
              <mc:Fallback>
                <p:oleObj name="Worksheet" r:id="rId9" imgW="4617814" imgH="290330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12025" y="4035721"/>
                        <a:ext cx="4262438" cy="274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F20FA469-47D5-D467-01B8-7E8EFC37F33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307263" y="822621"/>
          <a:ext cx="4260850" cy="299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Worksheet" r:id="rId11" imgW="3695549" imgH="2606040" progId="Excel.Sheet.12">
                  <p:embed/>
                </p:oleObj>
              </mc:Choice>
              <mc:Fallback>
                <p:oleObj name="Worksheet" r:id="rId11" imgW="3695549" imgH="26060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07263" y="822621"/>
                        <a:ext cx="4260850" cy="2995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422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45A7DC-BFDC-51B4-1F03-2CFFEA10E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C7048A-9711-C04C-3E4D-3A0D692F2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assessment of Land Utilization in Indian and Global Cities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F00667B-ADC7-6C6A-196C-723F0AFD341C}"/>
              </a:ext>
            </a:extLst>
          </p:cNvPr>
          <p:cNvSpPr txBox="1"/>
          <p:nvPr/>
        </p:nvSpPr>
        <p:spPr>
          <a:xfrm>
            <a:off x="-26535" y="560979"/>
            <a:ext cx="67355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Land Utilization for Indian study </a:t>
            </a:r>
            <a:r>
              <a:rPr lang="en-US" sz="1400" b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Cities for the stations studied</a:t>
            </a:r>
            <a:endParaRPr lang="en-IN" sz="14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C0B736-063D-B3EF-07C5-4CDCE8757F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3"/>
          <a:stretch/>
        </p:blipFill>
        <p:spPr>
          <a:xfrm>
            <a:off x="-250838" y="4590778"/>
            <a:ext cx="7769705" cy="1530618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284155A5-5959-E71F-1586-1F218C4F292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312025" y="4035721"/>
          <a:ext cx="4262438" cy="274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Worksheet" r:id="rId5" imgW="4617814" imgH="2903303" progId="Excel.Sheet.12">
                  <p:embed/>
                </p:oleObj>
              </mc:Choice>
              <mc:Fallback>
                <p:oleObj name="Worksheet" r:id="rId5" imgW="4617814" imgH="290330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12025" y="4035721"/>
                        <a:ext cx="4262438" cy="2749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A058905-8F93-F32C-328B-2453D5291CA2}"/>
              </a:ext>
            </a:extLst>
          </p:cNvPr>
          <p:cNvSpPr txBox="1"/>
          <p:nvPr/>
        </p:nvSpPr>
        <p:spPr>
          <a:xfrm>
            <a:off x="6713" y="4136601"/>
            <a:ext cx="49058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Land Utilization for selected Global Cities  </a:t>
            </a:r>
            <a:endParaRPr lang="en-IN" sz="14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100D125D-435C-8898-E9AC-8E049E71EA3D}"/>
              </a:ext>
            </a:extLst>
          </p:cNvPr>
          <p:cNvCxnSpPr/>
          <p:nvPr/>
        </p:nvCxnSpPr>
        <p:spPr>
          <a:xfrm>
            <a:off x="130629" y="4136601"/>
            <a:ext cx="11518377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11B6E73-8A54-418C-04CE-A604F2E1A5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7"/>
          <a:stretch/>
        </p:blipFill>
        <p:spPr>
          <a:xfrm>
            <a:off x="-4175138" y="6297021"/>
            <a:ext cx="7769705" cy="444593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10C7F8C5-5378-B9E2-E074-BB69A2FF1CD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307263" y="822621"/>
          <a:ext cx="4260850" cy="299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name="Worksheet" r:id="rId8" imgW="3695549" imgH="2606040" progId="Excel.Sheet.12">
                  <p:embed/>
                </p:oleObj>
              </mc:Choice>
              <mc:Fallback>
                <p:oleObj name="Worksheet" r:id="rId8" imgW="3695549" imgH="26060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07263" y="822621"/>
                        <a:ext cx="4260850" cy="2995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3B89F20-6D2E-D827-66C4-772C0A191B49}"/>
              </a:ext>
            </a:extLst>
          </p:cNvPr>
          <p:cNvGrpSpPr/>
          <p:nvPr/>
        </p:nvGrpSpPr>
        <p:grpSpPr>
          <a:xfrm>
            <a:off x="-700794" y="928657"/>
            <a:ext cx="7736453" cy="3284676"/>
            <a:chOff x="-700794" y="928657"/>
            <a:chExt cx="7736453" cy="32846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D78203C-6682-9EFB-9024-243962B0E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67"/>
            <a:stretch/>
          </p:blipFill>
          <p:spPr>
            <a:xfrm>
              <a:off x="-700794" y="928657"/>
              <a:ext cx="7736453" cy="3148043"/>
            </a:xfrm>
            <a:prstGeom prst="rect">
              <a:avLst/>
            </a:prstGeom>
          </p:spPr>
        </p:pic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xmlns="" id="{037C0ADF-C389-8DD0-DE34-FD3B21F80FBC}"/>
                </a:ext>
              </a:extLst>
            </p:cNvPr>
            <p:cNvGraphicFramePr/>
            <p:nvPr/>
          </p:nvGraphicFramePr>
          <p:xfrm>
            <a:off x="3381244" y="2452545"/>
            <a:ext cx="2641184" cy="17607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xmlns="" id="{A4198E4A-6923-A955-934D-D46E944A12A4}"/>
                </a:ext>
              </a:extLst>
            </p:cNvPr>
            <p:cNvGraphicFramePr/>
            <p:nvPr/>
          </p:nvGraphicFramePr>
          <p:xfrm>
            <a:off x="2060652" y="2452545"/>
            <a:ext cx="2641184" cy="17607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BF94F81-85B7-7677-4828-C95B4BDD12EF}"/>
              </a:ext>
            </a:extLst>
          </p:cNvPr>
          <p:cNvSpPr/>
          <p:nvPr/>
        </p:nvSpPr>
        <p:spPr>
          <a:xfrm>
            <a:off x="6713" y="868756"/>
            <a:ext cx="7097658" cy="591651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9C7B4C-110E-05AD-5D4A-A764388DCBFD}"/>
              </a:ext>
            </a:extLst>
          </p:cNvPr>
          <p:cNvSpPr txBox="1"/>
          <p:nvPr/>
        </p:nvSpPr>
        <p:spPr>
          <a:xfrm>
            <a:off x="130629" y="909201"/>
            <a:ext cx="6973742" cy="601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Observations</a:t>
            </a: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Land under Streets &amp; Public Opens Spaces:</a:t>
            </a:r>
          </a:p>
          <a:p>
            <a:pPr marL="346075" indent="-17145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Indian cities have very low amount of land </a:t>
            </a:r>
            <a:r>
              <a:rPr lang="en-US" altLang="en-US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(only </a:t>
            </a:r>
            <a:r>
              <a:rPr lang="en-US" altLang="en-US" sz="1600" b="1" u="sng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14%</a:t>
            </a:r>
            <a:r>
              <a:rPr lang="en-US" altLang="en-US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r>
              <a:rPr lang="en-US" altLang="en-US" sz="16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Streets &amp; Public Open Spaces, </a:t>
            </a:r>
          </a:p>
          <a:p>
            <a:pPr marL="346075" indent="-17145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whereas the </a:t>
            </a:r>
            <a:r>
              <a:rPr lang="en-US" altLang="en-US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 cities have </a:t>
            </a:r>
            <a:r>
              <a:rPr lang="en-US" altLang="en-US" sz="1600" b="1" u="sng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35%</a:t>
            </a:r>
            <a:r>
              <a:rPr lang="en-US" altLang="en-US" sz="16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land in streets &amp; public open spaces </a:t>
            </a: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2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Land under Buildings</a:t>
            </a:r>
          </a:p>
          <a:p>
            <a:pPr marL="171450" indent="-17145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Indian cities </a:t>
            </a:r>
            <a:r>
              <a:rPr lang="en-US" sz="12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have only </a:t>
            </a:r>
            <a:r>
              <a:rPr lang="en-US" sz="1200" b="1" dirty="0" smtClean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about </a:t>
            </a:r>
            <a:r>
              <a:rPr lang="en-US" sz="1600" b="1" u="sng" dirty="0" smtClean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30</a:t>
            </a:r>
            <a:r>
              <a:rPr lang="en-US" sz="1600" b="1" u="sng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%</a:t>
            </a:r>
            <a:r>
              <a:rPr lang="en-US" sz="12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of land under built up areas</a:t>
            </a:r>
            <a:r>
              <a:rPr lang="en-US" sz="12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leaving almost </a:t>
            </a:r>
            <a:r>
              <a:rPr lang="en-US" sz="12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56% land under utilized in private open spaces</a:t>
            </a:r>
          </a:p>
          <a:p>
            <a:pPr marL="171450" indent="-17145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Compared to this, the </a:t>
            </a:r>
            <a:r>
              <a:rPr lang="en-US" sz="12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global cities have </a:t>
            </a:r>
            <a:r>
              <a:rPr lang="en-US" sz="1600" b="1" u="sng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54</a:t>
            </a:r>
            <a:r>
              <a:rPr lang="en-US" sz="1200" b="1" u="sng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%</a:t>
            </a:r>
            <a:r>
              <a:rPr lang="en-US" sz="12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land under built up areas</a:t>
            </a:r>
            <a:r>
              <a:rPr lang="en-US" sz="12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allowing more people to live, work, shop and use the floor space in close proximity to public transport. </a:t>
            </a:r>
            <a:endParaRPr lang="en-US" altLang="en-US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200" b="1" dirty="0" smtClean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Land </a:t>
            </a:r>
            <a:r>
              <a:rPr lang="en-US" altLang="en-US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 Private Open Spaces</a:t>
            </a:r>
          </a:p>
          <a:p>
            <a:pPr marL="360363" lvl="1" indent="-17145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Indian cities have high amount of land (</a:t>
            </a:r>
            <a:r>
              <a:rPr lang="en-US" altLang="en-US" sz="1600" b="1" u="sng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56%</a:t>
            </a:r>
            <a:r>
              <a:rPr lang="en-US" altLang="en-US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in private open space</a:t>
            </a:r>
            <a:r>
              <a:rPr lang="en-US" altLang="en-US" sz="12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en-US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(ranging from 50% to 61%) </a:t>
            </a:r>
            <a:r>
              <a:rPr lang="en-US" sz="12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which is often cut-up in small slivers as setbacks, not accessible to public, and remains vacant or under utilized. </a:t>
            </a:r>
          </a:p>
          <a:p>
            <a:pPr marL="360363" lvl="1" indent="-17145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Compared to this, the </a:t>
            </a:r>
            <a:r>
              <a:rPr lang="en-US" sz="12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global cities have only </a:t>
            </a:r>
            <a:r>
              <a:rPr lang="en-US" sz="1600" b="1" u="sng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11%</a:t>
            </a:r>
            <a:r>
              <a:rPr lang="en-US" sz="12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of land in private open space</a:t>
            </a:r>
            <a:r>
              <a:rPr lang="en-US" sz="12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allowing more land under streets &amp; buildings </a:t>
            </a:r>
            <a:endParaRPr lang="en-US" altLang="en-US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200" b="1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Observations</a:t>
            </a:r>
            <a:r>
              <a:rPr lang="en-US" altLang="en-US" sz="12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altLang="en-US" sz="12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 cities demonstrate more efficient land utilization allowing more land under Buildings and more land under Streets and Public Open Spaces, while minimizing the land under private open spaces</a:t>
            </a:r>
          </a:p>
        </p:txBody>
      </p:sp>
    </p:spTree>
    <p:extLst>
      <p:ext uri="{BB962C8B-B14F-4D97-AF65-F5344CB8AC3E}">
        <p14:creationId xmlns:p14="http://schemas.microsoft.com/office/powerpoint/2010/main" val="254523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FC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BA18AF2-BADA-3F27-8E20-3C5EED7EB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578556A-21D2-EC80-AE95-2A421A5D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190206"/>
            <a:ext cx="11596007" cy="301534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IN" dirty="0">
                <a:latin typeface="Segoe UI Black" panose="020B0A02040204020203" pitchFamily="34" charset="0"/>
                <a:ea typeface="Segoe UI Black" panose="020B0A02040204020203" pitchFamily="34" charset="0"/>
              </a:rPr>
              <a:t>Development </a:t>
            </a:r>
            <a:r>
              <a:rPr lang="en-IN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intensity </a:t>
            </a:r>
            <a:r>
              <a:rPr lang="en-IN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around </a:t>
            </a:r>
            <a:r>
              <a:rPr lang="en-IN" dirty="0">
                <a:latin typeface="Segoe UI Black" panose="020B0A02040204020203" pitchFamily="34" charset="0"/>
                <a:ea typeface="Segoe UI Black" panose="020B0A02040204020203" pitchFamily="34" charset="0"/>
              </a:rPr>
              <a:t>the selected station areas of </a:t>
            </a:r>
            <a:r>
              <a:rPr lang="en-IN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the </a:t>
            </a:r>
            <a:r>
              <a:rPr lang="en-IN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cities</a:t>
            </a:r>
            <a:r>
              <a:rPr lang="en-IN" dirty="0"/>
              <a:t/>
            </a:r>
            <a:br>
              <a:rPr lang="en-IN" dirty="0"/>
            </a:br>
            <a:r>
              <a:rPr lang="en-IN" dirty="0"/>
              <a:t/>
            </a:r>
            <a:br>
              <a:rPr lang="en-IN" dirty="0"/>
            </a:br>
            <a:endParaRPr lang="en-IN" sz="1800" b="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F5302A-BB93-20A6-6145-53D2DB4A4BC6}"/>
              </a:ext>
            </a:extLst>
          </p:cNvPr>
          <p:cNvSpPr txBox="1"/>
          <p:nvPr/>
        </p:nvSpPr>
        <p:spPr>
          <a:xfrm>
            <a:off x="2634974" y="3890840"/>
            <a:ext cx="4368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IN" dirty="0">
                <a:solidFill>
                  <a:prstClr val="black"/>
                </a:solidFill>
              </a:rPr>
              <a:t>Delhi</a:t>
            </a:r>
          </a:p>
          <a:p>
            <a:pPr marL="285750" indent="-285750">
              <a:buFontTx/>
              <a:buChar char="-"/>
            </a:pPr>
            <a:r>
              <a:rPr lang="en-IN" dirty="0">
                <a:solidFill>
                  <a:prstClr val="black"/>
                </a:solidFill>
              </a:rPr>
              <a:t>Bangalore</a:t>
            </a:r>
          </a:p>
          <a:p>
            <a:pPr marL="285750" indent="-285750">
              <a:buFontTx/>
              <a:buChar char="-"/>
            </a:pPr>
            <a:r>
              <a:rPr lang="en-IN" dirty="0">
                <a:solidFill>
                  <a:prstClr val="black"/>
                </a:solidFill>
              </a:rPr>
              <a:t>Chennai</a:t>
            </a:r>
          </a:p>
          <a:p>
            <a:pPr marL="285750" indent="-285750">
              <a:buFontTx/>
              <a:buChar char="-"/>
            </a:pPr>
            <a:r>
              <a:rPr lang="en-IN" dirty="0">
                <a:solidFill>
                  <a:prstClr val="black"/>
                </a:solidFill>
              </a:rPr>
              <a:t>Mumbai</a:t>
            </a:r>
          </a:p>
          <a:p>
            <a:pPr marL="285750" indent="-285750">
              <a:buFontTx/>
              <a:buChar char="-"/>
            </a:pPr>
            <a:r>
              <a:rPr lang="en-IN" dirty="0">
                <a:solidFill>
                  <a:prstClr val="black"/>
                </a:solidFill>
              </a:rPr>
              <a:t>Hyderabad</a:t>
            </a:r>
          </a:p>
          <a:p>
            <a:pPr marL="285750" indent="-285750">
              <a:buFontTx/>
              <a:buChar char="-"/>
            </a:pPr>
            <a:r>
              <a:rPr lang="en-IN" dirty="0">
                <a:solidFill>
                  <a:prstClr val="black"/>
                </a:solidFill>
              </a:rPr>
              <a:t>Jaipur</a:t>
            </a:r>
          </a:p>
          <a:p>
            <a:pPr marL="285750" indent="-285750">
              <a:buFontTx/>
              <a:buChar char="-"/>
            </a:pPr>
            <a:r>
              <a:rPr lang="en-IN" dirty="0">
                <a:solidFill>
                  <a:prstClr val="black"/>
                </a:solidFill>
              </a:rPr>
              <a:t>Kochi</a:t>
            </a:r>
          </a:p>
          <a:p>
            <a:pPr marL="285750" indent="-285750">
              <a:buFontTx/>
              <a:buChar char="-"/>
            </a:pPr>
            <a:r>
              <a:rPr lang="en-IN" dirty="0">
                <a:solidFill>
                  <a:prstClr val="black"/>
                </a:solidFill>
              </a:rPr>
              <a:t>Lucknow</a:t>
            </a:r>
          </a:p>
          <a:p>
            <a:pPr marL="285750" indent="-285750">
              <a:buFontTx/>
              <a:buChar char="-"/>
            </a:pPr>
            <a:r>
              <a:rPr lang="en-IN" dirty="0">
                <a:solidFill>
                  <a:prstClr val="black"/>
                </a:solidFill>
              </a:rPr>
              <a:t>Nagpur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0937B4-F4CB-EE2B-8DCD-ADAA8073DD23}"/>
              </a:ext>
            </a:extLst>
          </p:cNvPr>
          <p:cNvSpPr txBox="1"/>
          <p:nvPr/>
        </p:nvSpPr>
        <p:spPr>
          <a:xfrm>
            <a:off x="2336800" y="3200683"/>
            <a:ext cx="855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prstClr val="black"/>
                </a:solidFill>
              </a:rPr>
              <a:t>Built up – (Existing &amp; Change from 10 years back (possibly due to Metro)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solidFill>
                  <a:prstClr val="black"/>
                </a:solidFill>
              </a:rPr>
              <a:t>Gross FAR Consumed</a:t>
            </a:r>
          </a:p>
        </p:txBody>
      </p:sp>
    </p:spTree>
    <p:extLst>
      <p:ext uri="{BB962C8B-B14F-4D97-AF65-F5344CB8AC3E}">
        <p14:creationId xmlns:p14="http://schemas.microsoft.com/office/powerpoint/2010/main" val="308682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4AFAED-9F68-CCD1-6FA3-9F89B256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A00A8B-27B7-B26D-E07B-DB802D8C4B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51" t="16495" r="24167" b="21834"/>
          <a:stretch>
            <a:fillRect/>
          </a:stretch>
        </p:blipFill>
        <p:spPr>
          <a:xfrm>
            <a:off x="377493" y="840931"/>
            <a:ext cx="7203440" cy="422936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91B1CBD7-7B54-1087-6679-604473341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/>
              <a:t>Built-up in station areas of Delhi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41F292-35BC-49F7-DE78-460905B7D7D0}"/>
              </a:ext>
            </a:extLst>
          </p:cNvPr>
          <p:cNvSpPr txBox="1"/>
          <p:nvPr/>
        </p:nvSpPr>
        <p:spPr>
          <a:xfrm>
            <a:off x="317137" y="4678408"/>
            <a:ext cx="577886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C00000"/>
                </a:solidFill>
                <a:latin typeface="Segoe UI "/>
                <a:ea typeface="Segoe UI Black" panose="020B0A02040204020203" pitchFamily="34" charset="0"/>
                <a:cs typeface="Segoe UI" panose="020B0502040204020203" pitchFamily="34" charset="0"/>
              </a:rPr>
              <a:t>Observations: </a:t>
            </a:r>
          </a:p>
          <a:p>
            <a:pPr algn="just"/>
            <a:endParaRPr lang="en-US" sz="1400" b="1" dirty="0">
              <a:solidFill>
                <a:srgbClr val="C00000"/>
              </a:solidFill>
              <a:latin typeface="Segoe UI 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Segoe UI "/>
              </a:rPr>
              <a:t>The selected metro station areas in Delhi have an </a:t>
            </a:r>
            <a:r>
              <a:rPr lang="en-US" sz="1400" b="1" dirty="0">
                <a:solidFill>
                  <a:srgbClr val="C00000"/>
                </a:solidFill>
                <a:latin typeface="Segoe UI "/>
              </a:rPr>
              <a:t>average Floor Area Ratio (FAR) of only 0.9.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Segoe UI 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  <a:latin typeface="Segoe UI "/>
              </a:rPr>
              <a:t>Jahangirpuri</a:t>
            </a:r>
            <a:r>
              <a:rPr lang="en-US" sz="1400" dirty="0">
                <a:solidFill>
                  <a:prstClr val="black"/>
                </a:solidFill>
                <a:latin typeface="Segoe UI "/>
              </a:rPr>
              <a:t> station area has the </a:t>
            </a:r>
            <a:r>
              <a:rPr lang="en-US" sz="1400" b="1" dirty="0">
                <a:solidFill>
                  <a:srgbClr val="C00000"/>
                </a:solidFill>
                <a:latin typeface="Segoe UI "/>
              </a:rPr>
              <a:t>highest FAR at 1.6 </a:t>
            </a:r>
            <a:r>
              <a:rPr lang="en-US" sz="1400" dirty="0">
                <a:solidFill>
                  <a:prstClr val="black"/>
                </a:solidFill>
                <a:latin typeface="Segoe UI "/>
              </a:rPr>
              <a:t>whereas</a:t>
            </a:r>
            <a:r>
              <a:rPr lang="en-US" sz="1400" b="1" dirty="0">
                <a:solidFill>
                  <a:srgbClr val="C00000"/>
                </a:solidFill>
                <a:latin typeface="Segoe UI "/>
              </a:rPr>
              <a:t> Yamuna Bank </a:t>
            </a:r>
            <a:r>
              <a:rPr lang="en-US" sz="1400" dirty="0">
                <a:solidFill>
                  <a:prstClr val="black"/>
                </a:solidFill>
                <a:latin typeface="Segoe UI "/>
              </a:rPr>
              <a:t>station area records the </a:t>
            </a:r>
            <a:r>
              <a:rPr lang="en-US" sz="1400" b="1" dirty="0">
                <a:solidFill>
                  <a:srgbClr val="C00000"/>
                </a:solidFill>
                <a:latin typeface="Segoe UI "/>
              </a:rPr>
              <a:t>lowest FAR at 0.1.</a:t>
            </a:r>
            <a:r>
              <a:rPr lang="en-US" sz="1400" dirty="0">
                <a:solidFill>
                  <a:prstClr val="black"/>
                </a:solidFill>
                <a:latin typeface="Segoe UI "/>
              </a:rPr>
              <a:t> </a:t>
            </a:r>
          </a:p>
        </p:txBody>
      </p:sp>
      <p:pic>
        <p:nvPicPr>
          <p:cNvPr id="25" name="Picture 24" descr="A map of a city&#10;&#10;AI-generated content may be incorrect.">
            <a:extLst>
              <a:ext uri="{FF2B5EF4-FFF2-40B4-BE49-F238E27FC236}">
                <a16:creationId xmlns:a16="http://schemas.microsoft.com/office/drawing/2014/main" xmlns="" id="{4A17C765-0D93-36B3-7A9D-EE69F665C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969" y="697291"/>
            <a:ext cx="3823894" cy="2700940"/>
          </a:xfrm>
          <a:prstGeom prst="rect">
            <a:avLst/>
          </a:prstGeom>
        </p:spPr>
      </p:pic>
      <p:sp>
        <p:nvSpPr>
          <p:cNvPr id="26" name="Text Box 3">
            <a:extLst>
              <a:ext uri="{FF2B5EF4-FFF2-40B4-BE49-F238E27FC236}">
                <a16:creationId xmlns:a16="http://schemas.microsoft.com/office/drawing/2014/main" xmlns="" id="{8B09E368-B4D6-2017-69C0-93CFA77F7148}"/>
              </a:ext>
            </a:extLst>
          </p:cNvPr>
          <p:cNvSpPr txBox="1"/>
          <p:nvPr/>
        </p:nvSpPr>
        <p:spPr>
          <a:xfrm>
            <a:off x="8561509" y="3373728"/>
            <a:ext cx="280287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200" b="1" dirty="0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Jahangirpuri Metro </a:t>
            </a:r>
            <a:r>
              <a:rPr lang="en-US" sz="1200" dirty="0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Station Area</a:t>
            </a:r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xmlns="" id="{A2BE1D30-1E3A-211D-69AD-AC274A1C26AC}"/>
              </a:ext>
            </a:extLst>
          </p:cNvPr>
          <p:cNvSpPr txBox="1"/>
          <p:nvPr/>
        </p:nvSpPr>
        <p:spPr>
          <a:xfrm>
            <a:off x="8561509" y="6459581"/>
            <a:ext cx="280287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200" b="1" dirty="0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Welcome Metro </a:t>
            </a:r>
            <a:r>
              <a:rPr lang="en-US" sz="1200" dirty="0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Station Area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AF51E1F-A0B3-9481-6F22-3DC38A65C6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968" y="3755755"/>
            <a:ext cx="3823895" cy="2703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1F345C5-E933-1C8C-14E8-429A47D01D66}"/>
              </a:ext>
            </a:extLst>
          </p:cNvPr>
          <p:cNvGrpSpPr/>
          <p:nvPr/>
        </p:nvGrpSpPr>
        <p:grpSpPr>
          <a:xfrm>
            <a:off x="6620771" y="5107668"/>
            <a:ext cx="1780935" cy="1208242"/>
            <a:chOff x="8679180" y="5508948"/>
            <a:chExt cx="1737360" cy="117867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90356CD0-6866-1AA4-0B19-B709DCECAF0B}"/>
                </a:ext>
              </a:extLst>
            </p:cNvPr>
            <p:cNvGrpSpPr/>
            <p:nvPr/>
          </p:nvGrpSpPr>
          <p:grpSpPr>
            <a:xfrm>
              <a:off x="8679180" y="5575058"/>
              <a:ext cx="259080" cy="1046460"/>
              <a:chOff x="8602980" y="4808220"/>
              <a:chExt cx="259080" cy="104646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4052E55F-4AC0-A93B-DF97-298983732F21}"/>
                  </a:ext>
                </a:extLst>
              </p:cNvPr>
              <p:cNvSpPr/>
              <p:nvPr/>
            </p:nvSpPr>
            <p:spPr>
              <a:xfrm>
                <a:off x="8602980" y="4808220"/>
                <a:ext cx="259080" cy="144780"/>
              </a:xfrm>
              <a:prstGeom prst="rect">
                <a:avLst/>
              </a:prstGeom>
              <a:solidFill>
                <a:srgbClr val="9C9C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BE1BD582-6A6F-1DB5-E3B2-273704FC8F9F}"/>
                  </a:ext>
                </a:extLst>
              </p:cNvPr>
              <p:cNvSpPr/>
              <p:nvPr/>
            </p:nvSpPr>
            <p:spPr>
              <a:xfrm>
                <a:off x="8602980" y="5033640"/>
                <a:ext cx="259080" cy="144780"/>
              </a:xfrm>
              <a:prstGeom prst="rect">
                <a:avLst/>
              </a:prstGeom>
              <a:solidFill>
                <a:srgbClr val="F9D9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B2A3EFA9-EC4D-5517-36C0-3B05F7F436D0}"/>
                  </a:ext>
                </a:extLst>
              </p:cNvPr>
              <p:cNvSpPr/>
              <p:nvPr/>
            </p:nvSpPr>
            <p:spPr>
              <a:xfrm>
                <a:off x="8602980" y="5259060"/>
                <a:ext cx="259080" cy="144780"/>
              </a:xfrm>
              <a:prstGeom prst="rect">
                <a:avLst/>
              </a:prstGeom>
              <a:solidFill>
                <a:srgbClr val="FF8D1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4FBBAA56-0EBA-8BDE-396A-9E8CA49B443E}"/>
                  </a:ext>
                </a:extLst>
              </p:cNvPr>
              <p:cNvSpPr/>
              <p:nvPr/>
            </p:nvSpPr>
            <p:spPr>
              <a:xfrm>
                <a:off x="8602980" y="5484480"/>
                <a:ext cx="259080" cy="144780"/>
              </a:xfrm>
              <a:prstGeom prst="rect">
                <a:avLst/>
              </a:prstGeom>
              <a:solidFill>
                <a:srgbClr val="FF1A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C3715EC6-2CA8-09EF-99BF-E4553849296F}"/>
                  </a:ext>
                </a:extLst>
              </p:cNvPr>
              <p:cNvSpPr/>
              <p:nvPr/>
            </p:nvSpPr>
            <p:spPr>
              <a:xfrm>
                <a:off x="8602980" y="5709900"/>
                <a:ext cx="259080" cy="144780"/>
              </a:xfrm>
              <a:prstGeom prst="rect">
                <a:avLst/>
              </a:prstGeom>
              <a:solidFill>
                <a:srgbClr val="80002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1E75DE5-5309-2AF2-6AF9-755BCDF4F415}"/>
                </a:ext>
              </a:extLst>
            </p:cNvPr>
            <p:cNvSpPr txBox="1"/>
            <p:nvPr/>
          </p:nvSpPr>
          <p:spPr>
            <a:xfrm>
              <a:off x="8961120" y="5508948"/>
              <a:ext cx="14554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dirty="0">
                  <a:solidFill>
                    <a:prstClr val="black"/>
                  </a:solidFill>
                </a:rPr>
                <a:t>Metro Station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0A79542D-BFAB-B51B-D802-8C8D3160A34B}"/>
                </a:ext>
              </a:extLst>
            </p:cNvPr>
            <p:cNvSpPr txBox="1"/>
            <p:nvPr/>
          </p:nvSpPr>
          <p:spPr>
            <a:xfrm>
              <a:off x="8961120" y="573436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dirty="0">
                  <a:solidFill>
                    <a:prstClr val="black"/>
                  </a:solidFill>
                </a:rPr>
                <a:t>G – G+1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1F391B1B-0853-AFFB-EB70-2B5A3D1CE55E}"/>
                </a:ext>
              </a:extLst>
            </p:cNvPr>
            <p:cNvSpPr txBox="1"/>
            <p:nvPr/>
          </p:nvSpPr>
          <p:spPr>
            <a:xfrm>
              <a:off x="8961120" y="595978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dirty="0">
                  <a:solidFill>
                    <a:prstClr val="black"/>
                  </a:solidFill>
                </a:rPr>
                <a:t>G+2 – G+5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CFAAB87-938C-3A74-3864-3FB4400AA89F}"/>
                </a:ext>
              </a:extLst>
            </p:cNvPr>
            <p:cNvSpPr txBox="1"/>
            <p:nvPr/>
          </p:nvSpPr>
          <p:spPr>
            <a:xfrm>
              <a:off x="8961120" y="6185208"/>
              <a:ext cx="14554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dirty="0">
                  <a:solidFill>
                    <a:prstClr val="black"/>
                  </a:solidFill>
                </a:rPr>
                <a:t>G+6 – G+12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8FC90918-F1DF-998F-8026-826557FEA33D}"/>
                </a:ext>
              </a:extLst>
            </p:cNvPr>
            <p:cNvSpPr txBox="1"/>
            <p:nvPr/>
          </p:nvSpPr>
          <p:spPr>
            <a:xfrm>
              <a:off x="8961120" y="6410628"/>
              <a:ext cx="1303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dirty="0">
                  <a:solidFill>
                    <a:prstClr val="black"/>
                  </a:solidFill>
                </a:rPr>
                <a:t>G+13 and Above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B366B1BE-C5D0-020F-8CFA-699C4BDB5B09}"/>
              </a:ext>
            </a:extLst>
          </p:cNvPr>
          <p:cNvSpPr/>
          <p:nvPr/>
        </p:nvSpPr>
        <p:spPr>
          <a:xfrm>
            <a:off x="7056256" y="3131963"/>
            <a:ext cx="223520" cy="414686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3CD84A9A-52EB-D061-F6D3-F4B7C4DEF216}"/>
              </a:ext>
            </a:extLst>
          </p:cNvPr>
          <p:cNvSpPr/>
          <p:nvPr/>
        </p:nvSpPr>
        <p:spPr>
          <a:xfrm>
            <a:off x="2778908" y="1178560"/>
            <a:ext cx="223520" cy="2368089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2793556-BD3A-61C8-0F44-56D637352059}"/>
              </a:ext>
            </a:extLst>
          </p:cNvPr>
          <p:cNvSpPr txBox="1"/>
          <p:nvPr/>
        </p:nvSpPr>
        <p:spPr>
          <a:xfrm>
            <a:off x="2651373" y="914505"/>
            <a:ext cx="7021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dirty="0">
                <a:solidFill>
                  <a:srgbClr val="C00000"/>
                </a:solidFill>
                <a:latin typeface="Segoe UI "/>
              </a:rPr>
              <a:t>1.6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8187AE01-853E-0EDE-EA57-B3A0365B349F}"/>
              </a:ext>
            </a:extLst>
          </p:cNvPr>
          <p:cNvSpPr txBox="1"/>
          <p:nvPr/>
        </p:nvSpPr>
        <p:spPr>
          <a:xfrm>
            <a:off x="6952718" y="2863519"/>
            <a:ext cx="7021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dirty="0">
                <a:solidFill>
                  <a:srgbClr val="C00000"/>
                </a:solidFill>
                <a:latin typeface="Segoe UI "/>
              </a:rPr>
              <a:t>0.1</a:t>
            </a:r>
          </a:p>
        </p:txBody>
      </p:sp>
    </p:spTree>
    <p:extLst>
      <p:ext uri="{BB962C8B-B14F-4D97-AF65-F5344CB8AC3E}">
        <p14:creationId xmlns:p14="http://schemas.microsoft.com/office/powerpoint/2010/main" val="420598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A914F623-E8B4-D45E-B7DD-89D9ED40C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Change in the built-up of station areas in Delhi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xmlns="" id="{DD35E67C-A0B3-4962-8E38-7DDBBC4F73B4}"/>
              </a:ext>
            </a:extLst>
          </p:cNvPr>
          <p:cNvSpPr txBox="1"/>
          <p:nvPr/>
        </p:nvSpPr>
        <p:spPr>
          <a:xfrm>
            <a:off x="147884" y="511040"/>
            <a:ext cx="853948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ts val="1200"/>
              </a:spcBef>
              <a:spcAft>
                <a:spcPts val="1200"/>
              </a:spcAft>
            </a:pPr>
            <a:r>
              <a:rPr lang="en-US" sz="1600" b="1" dirty="0">
                <a:solidFill>
                  <a:srgbClr val="111111"/>
                </a:solidFill>
                <a:latin typeface="Segoe UI "/>
              </a:rPr>
              <a:t>Built-up in station areas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8B8FF99-AAAD-7E72-4508-602DB651CAD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4973" y="812973"/>
          <a:ext cx="4385512" cy="5582401"/>
        </p:xfrm>
        <a:graphic>
          <a:graphicData uri="http://schemas.openxmlformats.org/drawingml/2006/table">
            <a:tbl>
              <a:tblPr/>
              <a:tblGrid>
                <a:gridCol w="2404294">
                  <a:extLst>
                    <a:ext uri="{9D8B030D-6E8A-4147-A177-3AD203B41FA5}">
                      <a16:colId xmlns:a16="http://schemas.microsoft.com/office/drawing/2014/main" xmlns="" val="553402923"/>
                    </a:ext>
                  </a:extLst>
                </a:gridCol>
                <a:gridCol w="660406">
                  <a:extLst>
                    <a:ext uri="{9D8B030D-6E8A-4147-A177-3AD203B41FA5}">
                      <a16:colId xmlns:a16="http://schemas.microsoft.com/office/drawing/2014/main" xmlns="" val="857262322"/>
                    </a:ext>
                  </a:extLst>
                </a:gridCol>
                <a:gridCol w="660406">
                  <a:extLst>
                    <a:ext uri="{9D8B030D-6E8A-4147-A177-3AD203B41FA5}">
                      <a16:colId xmlns:a16="http://schemas.microsoft.com/office/drawing/2014/main" xmlns="" val="256493239"/>
                    </a:ext>
                  </a:extLst>
                </a:gridCol>
                <a:gridCol w="660406">
                  <a:extLst>
                    <a:ext uri="{9D8B030D-6E8A-4147-A177-3AD203B41FA5}">
                      <a16:colId xmlns:a16="http://schemas.microsoft.com/office/drawing/2014/main" xmlns="" val="2932329644"/>
                    </a:ext>
                  </a:extLst>
                </a:gridCol>
              </a:tblGrid>
              <a:tr h="15528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IN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Delhi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5356396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Station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2013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Change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04349812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Aerocity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354318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408532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54214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13059827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Anand Vihar ISBT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374280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392603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18323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43852510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Bhikaji Cama Place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669130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569507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-99623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82790630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Botanical Garen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293318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476315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182997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33419264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Delhi Haat INA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345977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891193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545216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16523190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Durgabai Deshmukh South Campus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367955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373565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5610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183930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Dwarka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511304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545772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34468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08275632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GTB Nagar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640766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652662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11896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91986890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Hauz Khas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604845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629551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24706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43877386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Jahangirpuri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1068819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1065556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-3263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65146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Janakpuri West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756268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805431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49163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10757417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Kalkaji Mandir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268917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295057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26140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74807195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Kashmere Gate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489278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475017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-14261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9518006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Kirti Nagar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667876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627856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-40020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5855351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Lajpat Nagar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766435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760089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-6346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35481197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Mandi House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451287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468305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17018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14676465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Netaji Subash Place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398021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477107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79086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76219120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Panchsheel Park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625891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622767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-3124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8633743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Punjabi Bagh West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413548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431368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17820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2691974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Rajiv Chowk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767044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802410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35366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30604859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Rithala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1248876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1860515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611639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6258691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RK Ashram Marg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755884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757234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1350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14457463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Sector 52 Noida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313212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465297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152085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65375203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Shaheed Stal New Bus Adda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445395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466641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21246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04577054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Supreme Court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397502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651749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254247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76712463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Terminal 1 IGI Airport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262580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301045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38465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5928629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Vinobapuri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655895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588263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-67632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64893353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Vishwavidhyala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357895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392061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34166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08576191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Welcome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668522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689745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21223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46846428"/>
                  </a:ext>
                </a:extLst>
              </a:tr>
              <a:tr h="155284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Yamuna Bank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61143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42128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-19015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75058059"/>
                  </a:ext>
                </a:extLst>
              </a:tr>
              <a:tr h="258497"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Total 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16004194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17987364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+1983170</a:t>
                      </a:r>
                    </a:p>
                  </a:txBody>
                  <a:tcPr marL="6352" marR="6352" marT="6352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9422983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1B3C21-B39A-3486-12F2-488A4998E641}"/>
              </a:ext>
            </a:extLst>
          </p:cNvPr>
          <p:cNvSpPr txBox="1"/>
          <p:nvPr/>
        </p:nvSpPr>
        <p:spPr>
          <a:xfrm>
            <a:off x="4694265" y="5062199"/>
            <a:ext cx="72157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Findings: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There is an </a:t>
            </a:r>
            <a:r>
              <a:rPr lang="en-US" sz="14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average increase of 14% in the built up </a:t>
            </a:r>
            <a:r>
              <a:rPr lang="en-US" sz="14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around station areas of Delhi since 2013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Delhi </a:t>
            </a:r>
            <a:r>
              <a:rPr lang="en-US" sz="1400" b="1" dirty="0" err="1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Haat</a:t>
            </a:r>
            <a:r>
              <a:rPr lang="en-US" sz="14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station area shows the highest increase (158%) in the </a:t>
            </a:r>
            <a:r>
              <a:rPr lang="en-US" sz="1400" dirty="0" err="1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builtup</a:t>
            </a:r>
            <a:r>
              <a:rPr lang="en-US" sz="14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area.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Botanical Garden, </a:t>
            </a:r>
            <a:r>
              <a:rPr lang="en-US" sz="1400" dirty="0" err="1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Rithala</a:t>
            </a:r>
            <a:r>
              <a:rPr lang="en-US" sz="14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RK Ashram &amp; Supreme Court station areas also show almost 50% increase, or more, in the </a:t>
            </a:r>
            <a:r>
              <a:rPr lang="en-US" sz="1400" dirty="0" err="1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builtup</a:t>
            </a:r>
            <a:r>
              <a:rPr lang="en-US" sz="14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area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CD5CB825-8A9E-590D-AE3F-53B3F638C6D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694265" y="607135"/>
          <a:ext cx="7009728" cy="482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62A250A-E632-517D-3D42-81C4730768A7}"/>
              </a:ext>
            </a:extLst>
          </p:cNvPr>
          <p:cNvCxnSpPr/>
          <p:nvPr/>
        </p:nvCxnSpPr>
        <p:spPr>
          <a:xfrm>
            <a:off x="5303520" y="2810510"/>
            <a:ext cx="6258560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3">
            <a:extLst>
              <a:ext uri="{FF2B5EF4-FFF2-40B4-BE49-F238E27FC236}">
                <a16:creationId xmlns:a16="http://schemas.microsoft.com/office/drawing/2014/main" xmlns="" id="{5863EDAD-2847-76F8-DC68-5A1B6DB652CF}"/>
              </a:ext>
            </a:extLst>
          </p:cNvPr>
          <p:cNvSpPr txBox="1"/>
          <p:nvPr/>
        </p:nvSpPr>
        <p:spPr>
          <a:xfrm>
            <a:off x="7091965" y="2106220"/>
            <a:ext cx="1595399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ts val="1200"/>
              </a:spcBef>
              <a:spcAft>
                <a:spcPts val="1200"/>
              </a:spcAft>
            </a:pPr>
            <a:r>
              <a:rPr lang="en-US" sz="1050" b="1" dirty="0">
                <a:solidFill>
                  <a:srgbClr val="C00000"/>
                </a:solidFill>
                <a:latin typeface="Segoe UI "/>
              </a:rPr>
              <a:t>Average increase in built up – 14%</a:t>
            </a:r>
          </a:p>
        </p:txBody>
      </p:sp>
    </p:spTree>
    <p:extLst>
      <p:ext uri="{BB962C8B-B14F-4D97-AF65-F5344CB8AC3E}">
        <p14:creationId xmlns:p14="http://schemas.microsoft.com/office/powerpoint/2010/main" val="24497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227FBA-A715-5A98-2EA4-55DD9C8F5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7F388026-CB96-ABDF-937A-7E9C5EA5A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Built Up in station areas of Bangalore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xmlns="" id="{A21BC263-4A2F-7765-1CE4-4147133717E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57337" y="720776"/>
          <a:ext cx="6086475" cy="2858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E41206-18BE-2F27-EB27-1FCE981D0A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1266" y="499367"/>
            <a:ext cx="3855909" cy="2723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39B6D0-006F-8D97-7E39-A5A16D0C82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5224" y="3579265"/>
            <a:ext cx="3855910" cy="27235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17E7A0F-16A8-EB32-D799-0DCCA9F855F1}"/>
              </a:ext>
            </a:extLst>
          </p:cNvPr>
          <p:cNvGrpSpPr/>
          <p:nvPr/>
        </p:nvGrpSpPr>
        <p:grpSpPr>
          <a:xfrm>
            <a:off x="10605272" y="5180916"/>
            <a:ext cx="1780935" cy="1208242"/>
            <a:chOff x="8679180" y="5508948"/>
            <a:chExt cx="1737360" cy="117867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CC64043-FC1E-E081-09E1-6A7BF076FECD}"/>
                </a:ext>
              </a:extLst>
            </p:cNvPr>
            <p:cNvGrpSpPr/>
            <p:nvPr/>
          </p:nvGrpSpPr>
          <p:grpSpPr>
            <a:xfrm>
              <a:off x="8679180" y="5575058"/>
              <a:ext cx="259080" cy="1046460"/>
              <a:chOff x="8602980" y="4808220"/>
              <a:chExt cx="259080" cy="104646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0EA1A4F9-0C25-6E56-9693-BCDE78550674}"/>
                  </a:ext>
                </a:extLst>
              </p:cNvPr>
              <p:cNvSpPr/>
              <p:nvPr/>
            </p:nvSpPr>
            <p:spPr>
              <a:xfrm>
                <a:off x="8602980" y="4808220"/>
                <a:ext cx="259080" cy="144780"/>
              </a:xfrm>
              <a:prstGeom prst="rect">
                <a:avLst/>
              </a:prstGeom>
              <a:solidFill>
                <a:srgbClr val="9C9C9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44B833D5-B0EB-A020-05F5-E175F87B0FB1}"/>
                  </a:ext>
                </a:extLst>
              </p:cNvPr>
              <p:cNvSpPr/>
              <p:nvPr/>
            </p:nvSpPr>
            <p:spPr>
              <a:xfrm>
                <a:off x="8602980" y="5033640"/>
                <a:ext cx="259080" cy="144780"/>
              </a:xfrm>
              <a:prstGeom prst="rect">
                <a:avLst/>
              </a:prstGeom>
              <a:solidFill>
                <a:srgbClr val="F9D96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D376382D-3709-BDF8-7A2E-0064F780AAA0}"/>
                  </a:ext>
                </a:extLst>
              </p:cNvPr>
              <p:cNvSpPr/>
              <p:nvPr/>
            </p:nvSpPr>
            <p:spPr>
              <a:xfrm>
                <a:off x="8602980" y="5259060"/>
                <a:ext cx="259080" cy="144780"/>
              </a:xfrm>
              <a:prstGeom prst="rect">
                <a:avLst/>
              </a:prstGeom>
              <a:solidFill>
                <a:srgbClr val="FF8D1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35426A4A-7EAB-D331-37EB-C354C8C7A018}"/>
                  </a:ext>
                </a:extLst>
              </p:cNvPr>
              <p:cNvSpPr/>
              <p:nvPr/>
            </p:nvSpPr>
            <p:spPr>
              <a:xfrm>
                <a:off x="8602980" y="5484480"/>
                <a:ext cx="259080" cy="144780"/>
              </a:xfrm>
              <a:prstGeom prst="rect">
                <a:avLst/>
              </a:prstGeom>
              <a:solidFill>
                <a:srgbClr val="FF1A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2D9A1BD7-7A6C-9FBF-60D4-C44341870633}"/>
                  </a:ext>
                </a:extLst>
              </p:cNvPr>
              <p:cNvSpPr/>
              <p:nvPr/>
            </p:nvSpPr>
            <p:spPr>
              <a:xfrm>
                <a:off x="8602980" y="5709900"/>
                <a:ext cx="259080" cy="144780"/>
              </a:xfrm>
              <a:prstGeom prst="rect">
                <a:avLst/>
              </a:prstGeom>
              <a:solidFill>
                <a:srgbClr val="80002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485D3D5-6C7E-028A-0865-2D2F8A6A2B14}"/>
                </a:ext>
              </a:extLst>
            </p:cNvPr>
            <p:cNvSpPr txBox="1"/>
            <p:nvPr/>
          </p:nvSpPr>
          <p:spPr>
            <a:xfrm>
              <a:off x="8961120" y="5508948"/>
              <a:ext cx="14554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dirty="0">
                  <a:solidFill>
                    <a:prstClr val="black"/>
                  </a:solidFill>
                </a:rPr>
                <a:t>Metro Station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8E8B3E6-B0E5-2928-E5E5-54EE148B26C2}"/>
                </a:ext>
              </a:extLst>
            </p:cNvPr>
            <p:cNvSpPr txBox="1"/>
            <p:nvPr/>
          </p:nvSpPr>
          <p:spPr>
            <a:xfrm>
              <a:off x="8961120" y="573436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dirty="0">
                  <a:solidFill>
                    <a:prstClr val="black"/>
                  </a:solidFill>
                </a:rPr>
                <a:t>G – G+1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8E28210-F6A0-1F2F-9D63-A56DA51C590A}"/>
                </a:ext>
              </a:extLst>
            </p:cNvPr>
            <p:cNvSpPr txBox="1"/>
            <p:nvPr/>
          </p:nvSpPr>
          <p:spPr>
            <a:xfrm>
              <a:off x="8961120" y="5959788"/>
              <a:ext cx="99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dirty="0">
                  <a:solidFill>
                    <a:prstClr val="black"/>
                  </a:solidFill>
                </a:rPr>
                <a:t>G+2 – G+5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7DEA3A5-8A0A-8749-4895-8533DF9E6F50}"/>
                </a:ext>
              </a:extLst>
            </p:cNvPr>
            <p:cNvSpPr txBox="1"/>
            <p:nvPr/>
          </p:nvSpPr>
          <p:spPr>
            <a:xfrm>
              <a:off x="8961120" y="6185208"/>
              <a:ext cx="14554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dirty="0">
                  <a:solidFill>
                    <a:prstClr val="black"/>
                  </a:solidFill>
                </a:rPr>
                <a:t>G+6 – G+12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474C10E-2A57-9335-CF56-1DFB7D8A49C5}"/>
                </a:ext>
              </a:extLst>
            </p:cNvPr>
            <p:cNvSpPr txBox="1"/>
            <p:nvPr/>
          </p:nvSpPr>
          <p:spPr>
            <a:xfrm>
              <a:off x="8961120" y="6410628"/>
              <a:ext cx="13030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200" dirty="0">
                  <a:solidFill>
                    <a:prstClr val="black"/>
                  </a:solidFill>
                </a:rPr>
                <a:t>G+13 and Above</a:t>
              </a:r>
            </a:p>
          </p:txBody>
        </p:sp>
      </p:grpSp>
      <p:sp>
        <p:nvSpPr>
          <p:cNvPr id="18" name="Text Box 3">
            <a:extLst>
              <a:ext uri="{FF2B5EF4-FFF2-40B4-BE49-F238E27FC236}">
                <a16:creationId xmlns:a16="http://schemas.microsoft.com/office/drawing/2014/main" xmlns="" id="{1E336809-C4BD-8ED1-A378-528D13D19511}"/>
              </a:ext>
            </a:extLst>
          </p:cNvPr>
          <p:cNvSpPr txBox="1"/>
          <p:nvPr/>
        </p:nvSpPr>
        <p:spPr>
          <a:xfrm>
            <a:off x="7004089" y="3176496"/>
            <a:ext cx="331335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200" dirty="0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Kempegowda Majestic Metro Station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xmlns="" id="{5996F0C5-A999-B2B8-BFEA-67820A3D53E3}"/>
              </a:ext>
            </a:extLst>
          </p:cNvPr>
          <p:cNvSpPr txBox="1"/>
          <p:nvPr/>
        </p:nvSpPr>
        <p:spPr>
          <a:xfrm>
            <a:off x="7259327" y="6262349"/>
            <a:ext cx="280287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spcBef>
                <a:spcPts val="1200"/>
              </a:spcBef>
              <a:spcAft>
                <a:spcPts val="1200"/>
              </a:spcAft>
            </a:pPr>
            <a:r>
              <a:rPr lang="en-US" sz="1200" dirty="0">
                <a:solidFill>
                  <a:srgbClr val="11111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Kengeri Metro Station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9661315-CD96-B4C6-3D42-1F8163D326CB}"/>
              </a:ext>
            </a:extLst>
          </p:cNvPr>
          <p:cNvCxnSpPr/>
          <p:nvPr/>
        </p:nvCxnSpPr>
        <p:spPr>
          <a:xfrm>
            <a:off x="730250" y="1822984"/>
            <a:ext cx="5172075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Box 3">
            <a:extLst>
              <a:ext uri="{FF2B5EF4-FFF2-40B4-BE49-F238E27FC236}">
                <a16:creationId xmlns:a16="http://schemas.microsoft.com/office/drawing/2014/main" xmlns="" id="{AA498E34-9806-50F8-0C7E-6A85A9C12940}"/>
              </a:ext>
            </a:extLst>
          </p:cNvPr>
          <p:cNvSpPr txBox="1"/>
          <p:nvPr/>
        </p:nvSpPr>
        <p:spPr>
          <a:xfrm>
            <a:off x="556344" y="1586358"/>
            <a:ext cx="2636429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ts val="1200"/>
              </a:spcBef>
              <a:spcAft>
                <a:spcPts val="1200"/>
              </a:spcAft>
            </a:pPr>
            <a:r>
              <a:rPr lang="en-US" sz="1050" b="1" dirty="0">
                <a:solidFill>
                  <a:srgbClr val="C00000"/>
                </a:solidFill>
                <a:latin typeface="Segoe UI "/>
              </a:rPr>
              <a:t>Average FAR - 0.9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4A6083C-CEEA-0F3A-79F2-524B66FCBB8C}"/>
              </a:ext>
            </a:extLst>
          </p:cNvPr>
          <p:cNvSpPr txBox="1"/>
          <p:nvPr/>
        </p:nvSpPr>
        <p:spPr>
          <a:xfrm>
            <a:off x="341251" y="4556922"/>
            <a:ext cx="608647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C00000"/>
                </a:solidFill>
                <a:latin typeface="Segoe UI "/>
                <a:ea typeface="Segoe UI Black" panose="020B0A02040204020203" pitchFamily="34" charset="0"/>
                <a:cs typeface="Segoe UI" panose="020B0502040204020203" pitchFamily="34" charset="0"/>
              </a:rPr>
              <a:t>Findings: </a:t>
            </a:r>
          </a:p>
          <a:p>
            <a:pPr algn="just"/>
            <a:endParaRPr lang="en-US" sz="1400" b="1" dirty="0">
              <a:solidFill>
                <a:srgbClr val="C00000"/>
              </a:solidFill>
              <a:latin typeface="Segoe UI 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Segoe UI "/>
              </a:rPr>
              <a:t>The selected metro station areas in Bangalore have an </a:t>
            </a:r>
            <a:r>
              <a:rPr lang="en-US" sz="1400" b="1" dirty="0">
                <a:solidFill>
                  <a:srgbClr val="C00000"/>
                </a:solidFill>
                <a:latin typeface="Segoe UI "/>
              </a:rPr>
              <a:t>average Floor Area Ratio (FAR) of only 0.9.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Segoe UI 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C00000"/>
                </a:solidFill>
                <a:latin typeface="Segoe UI "/>
              </a:rPr>
              <a:t>Kempegowda Majestic</a:t>
            </a:r>
            <a:r>
              <a:rPr lang="en-US" sz="1400" dirty="0">
                <a:solidFill>
                  <a:prstClr val="black"/>
                </a:solidFill>
                <a:latin typeface="Segoe UI "/>
              </a:rPr>
              <a:t> station area has the </a:t>
            </a:r>
            <a:r>
              <a:rPr lang="en-US" sz="1400" b="1" dirty="0">
                <a:solidFill>
                  <a:srgbClr val="C00000"/>
                </a:solidFill>
                <a:latin typeface="Segoe UI "/>
              </a:rPr>
              <a:t>highest FAR at 1.2 </a:t>
            </a:r>
            <a:r>
              <a:rPr lang="en-US" sz="1400" dirty="0">
                <a:solidFill>
                  <a:prstClr val="black"/>
                </a:solidFill>
                <a:latin typeface="Segoe UI "/>
              </a:rPr>
              <a:t>whereas</a:t>
            </a:r>
            <a:r>
              <a:rPr lang="en-US" sz="1400" b="1" dirty="0">
                <a:solidFill>
                  <a:srgbClr val="C00000"/>
                </a:solidFill>
                <a:latin typeface="Segoe UI "/>
              </a:rPr>
              <a:t> Kengeri </a:t>
            </a:r>
            <a:r>
              <a:rPr lang="en-US" sz="1400" dirty="0">
                <a:solidFill>
                  <a:prstClr val="black"/>
                </a:solidFill>
                <a:latin typeface="Segoe UI "/>
              </a:rPr>
              <a:t>station area has the </a:t>
            </a:r>
            <a:r>
              <a:rPr lang="en-US" sz="1400" b="1" dirty="0">
                <a:solidFill>
                  <a:srgbClr val="C00000"/>
                </a:solidFill>
                <a:latin typeface="Segoe UI "/>
              </a:rPr>
              <a:t>lowest FAR at 0.4.</a:t>
            </a:r>
            <a:r>
              <a:rPr lang="en-US" sz="1400" dirty="0">
                <a:solidFill>
                  <a:prstClr val="black"/>
                </a:solidFill>
                <a:latin typeface="Segoe UI "/>
              </a:rPr>
              <a:t>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D1EEA6C-B2CE-6777-7632-D9C197C80A1E}"/>
              </a:ext>
            </a:extLst>
          </p:cNvPr>
          <p:cNvSpPr/>
          <p:nvPr/>
        </p:nvSpPr>
        <p:spPr>
          <a:xfrm>
            <a:off x="1874559" y="1046480"/>
            <a:ext cx="970755" cy="2532782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E805788-55A2-BE3B-C789-65308E8275AE}"/>
              </a:ext>
            </a:extLst>
          </p:cNvPr>
          <p:cNvSpPr/>
          <p:nvPr/>
        </p:nvSpPr>
        <p:spPr>
          <a:xfrm>
            <a:off x="3159760" y="2084594"/>
            <a:ext cx="711200" cy="1258045"/>
          </a:xfrm>
          <a:prstGeom prst="round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F085F81-5D89-4020-EBCD-74B4FCD4BCF5}"/>
              </a:ext>
            </a:extLst>
          </p:cNvPr>
          <p:cNvSpPr txBox="1"/>
          <p:nvPr/>
        </p:nvSpPr>
        <p:spPr>
          <a:xfrm>
            <a:off x="2168604" y="1120681"/>
            <a:ext cx="7021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dirty="0">
                <a:solidFill>
                  <a:srgbClr val="C00000"/>
                </a:solidFill>
                <a:latin typeface="Segoe UI "/>
              </a:rPr>
              <a:t>1.2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EF2B100-9055-87C0-2D1E-D1E9E65DEA64}"/>
              </a:ext>
            </a:extLst>
          </p:cNvPr>
          <p:cNvSpPr txBox="1"/>
          <p:nvPr/>
        </p:nvSpPr>
        <p:spPr>
          <a:xfrm>
            <a:off x="3291876" y="2338708"/>
            <a:ext cx="7021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b="1" dirty="0">
                <a:solidFill>
                  <a:srgbClr val="C00000"/>
                </a:solidFill>
                <a:latin typeface="Segoe UI "/>
              </a:rPr>
              <a:t>0.4</a:t>
            </a:r>
          </a:p>
        </p:txBody>
      </p:sp>
    </p:spTree>
    <p:extLst>
      <p:ext uri="{BB962C8B-B14F-4D97-AF65-F5344CB8AC3E}">
        <p14:creationId xmlns:p14="http://schemas.microsoft.com/office/powerpoint/2010/main" val="181535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9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480456"/>
            <a:ext cx="11880850" cy="5241017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200" b="1" dirty="0" smtClean="0"/>
              <a:t>Development Patterns around Metro Stations </a:t>
            </a:r>
          </a:p>
          <a:p>
            <a:pPr marL="514350" indent="-514350">
              <a:buAutoNum type="arabicPeriod"/>
            </a:pPr>
            <a:endParaRPr lang="en-US" sz="3200" b="1" dirty="0" smtClean="0"/>
          </a:p>
          <a:p>
            <a:pPr marL="514350" indent="-514350">
              <a:buAutoNum type="arabicPeriod"/>
            </a:pPr>
            <a:r>
              <a:rPr lang="en-US" sz="3200" b="1" dirty="0" smtClean="0"/>
              <a:t>TOD &amp; Non-</a:t>
            </a:r>
            <a:r>
              <a:rPr lang="en-US" sz="3200" b="1" dirty="0" err="1" smtClean="0"/>
              <a:t>Farebox</a:t>
            </a:r>
            <a:r>
              <a:rPr lang="en-US" sz="3200" b="1" dirty="0" smtClean="0"/>
              <a:t> Revenue in Indian Cities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2471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D22DA1-B02C-F8A0-1E1B-D8171BA14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Comparative Analysis of Built up area (Built FAR) across the 9 </a:t>
            </a:r>
            <a:r>
              <a:rPr lang="en-IN" dirty="0" smtClean="0"/>
              <a:t>cities</a:t>
            </a:r>
            <a:endParaRPr lang="en-IN" dirty="0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xmlns="" id="{52CC15EF-8D50-6E27-A6B9-8E447B6FD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9"/>
          <a:stretch>
            <a:fillRect/>
          </a:stretch>
        </p:blipFill>
        <p:spPr>
          <a:xfrm>
            <a:off x="-253597" y="944880"/>
            <a:ext cx="12699194" cy="53986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444785-053D-6EA8-F094-411E1A59F8C5}"/>
              </a:ext>
            </a:extLst>
          </p:cNvPr>
          <p:cNvSpPr txBox="1"/>
          <p:nvPr/>
        </p:nvSpPr>
        <p:spPr>
          <a:xfrm>
            <a:off x="372164" y="4914945"/>
            <a:ext cx="11393115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Findings: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There is an average </a:t>
            </a:r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Built FAR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 the stations in 9 Indian cities is</a:t>
            </a:r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only </a:t>
            </a:r>
            <a:r>
              <a:rPr lang="en-US" sz="2000" b="1" u="sng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1.1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Mumbai has the highest Built FAR of </a:t>
            </a:r>
            <a:r>
              <a:rPr lang="en-US" sz="2000" b="1" u="sng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1.7</a:t>
            </a:r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whereas</a:t>
            </a:r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Lucknow has the lowest built FAR of </a:t>
            </a:r>
            <a:r>
              <a:rPr lang="en-US" sz="2000" b="1" u="sng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0.7</a:t>
            </a:r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among the 9 </a:t>
            </a:r>
            <a:r>
              <a:rPr lang="en-US" sz="1600" dirty="0" smtClean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cities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Given the high population densities in Indian cities, the low FAR suggest a substantial underutilization of development potential in the metro corridors</a:t>
            </a:r>
          </a:p>
        </p:txBody>
      </p:sp>
    </p:spTree>
    <p:extLst>
      <p:ext uri="{BB962C8B-B14F-4D97-AF65-F5344CB8AC3E}">
        <p14:creationId xmlns:p14="http://schemas.microsoft.com/office/powerpoint/2010/main" val="28246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7B5C6E34-FC45-AD92-D32C-CA4151889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95865F-9B6C-5F81-D3F9-B8D9CD4EE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Comparative Analysis of Built up FAR across the study cities &amp; global cities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90C27D59-38F3-B283-4D68-68E7854C82F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183449" y="1550702"/>
          <a:ext cx="5704114" cy="3061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0C2851-5903-FCBB-55CD-6FC6A23FEAC6}"/>
              </a:ext>
            </a:extLst>
          </p:cNvPr>
          <p:cNvSpPr txBox="1"/>
          <p:nvPr/>
        </p:nvSpPr>
        <p:spPr>
          <a:xfrm>
            <a:off x="1839955" y="4611914"/>
            <a:ext cx="34054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INDIAN CITIES (</a:t>
            </a:r>
            <a:r>
              <a:rPr lang="en-US" sz="12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STUDY CITIES</a:t>
            </a:r>
            <a:r>
              <a:rPr lang="en-IN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)</a:t>
            </a:r>
            <a:endParaRPr lang="en-US" sz="1600" b="1" dirty="0">
              <a:solidFill>
                <a:prstClr val="black">
                  <a:lumMod val="95000"/>
                  <a:lumOff val="5000"/>
                </a:prst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1AA65B-163B-3C6B-E4F0-A29D35C64244}"/>
              </a:ext>
            </a:extLst>
          </p:cNvPr>
          <p:cNvSpPr txBox="1"/>
          <p:nvPr/>
        </p:nvSpPr>
        <p:spPr>
          <a:xfrm>
            <a:off x="7458167" y="4611914"/>
            <a:ext cx="34054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GLOBAL CASE STUIDES</a:t>
            </a:r>
            <a:endParaRPr lang="en-US" sz="1600" b="1" dirty="0">
              <a:solidFill>
                <a:prstClr val="black">
                  <a:lumMod val="95000"/>
                  <a:lumOff val="5000"/>
                </a:prst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24EB005-57E3-61E7-D0C4-E323231A0B19}"/>
              </a:ext>
            </a:extLst>
          </p:cNvPr>
          <p:cNvCxnSpPr>
            <a:cxnSpLocks/>
          </p:cNvCxnSpPr>
          <p:nvPr/>
        </p:nvCxnSpPr>
        <p:spPr>
          <a:xfrm>
            <a:off x="6410592" y="2782114"/>
            <a:ext cx="5292725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5FAB899-E5FB-9BE4-F23E-01F47604A6A5}"/>
              </a:ext>
            </a:extLst>
          </p:cNvPr>
          <p:cNvSpPr txBox="1"/>
          <p:nvPr/>
        </p:nvSpPr>
        <p:spPr>
          <a:xfrm>
            <a:off x="6350818" y="2351227"/>
            <a:ext cx="1842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latin typeface="Segoe UI "/>
              </a:rPr>
              <a:t>Global  Cities</a:t>
            </a:r>
          </a:p>
          <a:p>
            <a:r>
              <a:rPr lang="en-US" sz="1100" b="1" dirty="0">
                <a:solidFill>
                  <a:srgbClr val="C00000"/>
                </a:solidFill>
                <a:latin typeface="Segoe UI "/>
              </a:rPr>
              <a:t>Average Built FAR: 3.34</a:t>
            </a:r>
            <a:endParaRPr lang="en-IN" sz="1100" b="1" dirty="0">
              <a:solidFill>
                <a:srgbClr val="C00000"/>
              </a:solidFill>
              <a:latin typeface="Segoe UI 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3FF430-56BD-9A51-E37A-5E7F20278D00}"/>
              </a:ext>
            </a:extLst>
          </p:cNvPr>
          <p:cNvSpPr txBox="1"/>
          <p:nvPr/>
        </p:nvSpPr>
        <p:spPr>
          <a:xfrm>
            <a:off x="697140" y="945499"/>
            <a:ext cx="4694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Average Built FAR in Indian </a:t>
            </a:r>
            <a:r>
              <a:rPr lang="en-IN" sz="1600" b="1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study cities</a:t>
            </a:r>
            <a:r>
              <a:rPr lang="en-IN" sz="16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</a:t>
            </a:r>
            <a:endParaRPr lang="en-IN" sz="16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4F315B-5377-49E6-342B-AB038A705420}"/>
              </a:ext>
            </a:extLst>
          </p:cNvPr>
          <p:cNvSpPr txBox="1"/>
          <p:nvPr/>
        </p:nvSpPr>
        <p:spPr>
          <a:xfrm>
            <a:off x="6738620" y="945499"/>
            <a:ext cx="4844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cs typeface="Segoe UI" panose="020B0502040204020203" pitchFamily="34" charset="0"/>
              </a:defRPr>
            </a:lvl1pPr>
          </a:lstStyle>
          <a:p>
            <a:r>
              <a:rPr lang="en-IN" sz="1600" b="1" dirty="0">
                <a:solidFill>
                  <a:prstClr val="black"/>
                </a:solidFill>
                <a:latin typeface="Segoe UI" panose="020B0502040204020203" pitchFamily="34" charset="0"/>
              </a:rPr>
              <a:t>Average built FAR in Global case study </a:t>
            </a:r>
            <a:r>
              <a:rPr lang="en-IN" sz="1600" b="1" dirty="0" smtClean="0">
                <a:solidFill>
                  <a:prstClr val="black"/>
                </a:solidFill>
                <a:latin typeface="Segoe UI" panose="020B0502040204020203" pitchFamily="34" charset="0"/>
              </a:rPr>
              <a:t>cities</a:t>
            </a:r>
            <a:r>
              <a:rPr lang="en-IN" sz="1600" dirty="0" smtClean="0">
                <a:solidFill>
                  <a:prstClr val="black"/>
                </a:solidFill>
                <a:latin typeface="Segoe UI" panose="020B0502040204020203" pitchFamily="34" charset="0"/>
              </a:rPr>
              <a:t>*</a:t>
            </a:r>
            <a:r>
              <a:rPr lang="en-IN" sz="1600" b="1" dirty="0" smtClean="0">
                <a:solidFill>
                  <a:prstClr val="black"/>
                </a:solidFill>
                <a:latin typeface="Segoe UI" panose="020B0502040204020203" pitchFamily="34" charset="0"/>
              </a:rPr>
              <a:t> </a:t>
            </a:r>
            <a:endParaRPr lang="en-IN" sz="1600" b="1" dirty="0">
              <a:solidFill>
                <a:prstClr val="black"/>
              </a:solidFill>
              <a:latin typeface="Segoe UI" panose="020B0502040204020203" pitchFamily="34" charset="0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xmlns="" id="{A096AD45-3D61-B5B7-A3A8-CBD8D26A5430}"/>
              </a:ext>
            </a:extLst>
          </p:cNvPr>
          <p:cNvGraphicFramePr/>
          <p:nvPr>
            <p:extLst/>
          </p:nvPr>
        </p:nvGraphicFramePr>
        <p:xfrm>
          <a:off x="516529" y="1435100"/>
          <a:ext cx="5467803" cy="2979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0CD7DF8-6D76-BC95-A190-6B194BB64B2F}"/>
              </a:ext>
            </a:extLst>
          </p:cNvPr>
          <p:cNvCxnSpPr>
            <a:cxnSpLocks/>
          </p:cNvCxnSpPr>
          <p:nvPr/>
        </p:nvCxnSpPr>
        <p:spPr>
          <a:xfrm>
            <a:off x="809534" y="3712854"/>
            <a:ext cx="5007429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F375EC7-E897-9BC5-A328-E0621D9DCB39}"/>
              </a:ext>
            </a:extLst>
          </p:cNvPr>
          <p:cNvSpPr txBox="1"/>
          <p:nvPr/>
        </p:nvSpPr>
        <p:spPr>
          <a:xfrm>
            <a:off x="3542661" y="3104106"/>
            <a:ext cx="1842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latin typeface="Segoe UI "/>
              </a:rPr>
              <a:t>Indian Cities</a:t>
            </a:r>
          </a:p>
          <a:p>
            <a:r>
              <a:rPr lang="en-US" sz="1100" b="1" dirty="0">
                <a:solidFill>
                  <a:srgbClr val="C00000"/>
                </a:solidFill>
                <a:latin typeface="Segoe UI "/>
              </a:rPr>
              <a:t>Average Built FAR: 1.1</a:t>
            </a:r>
            <a:endParaRPr lang="en-IN" sz="1100" b="1" dirty="0">
              <a:solidFill>
                <a:srgbClr val="C00000"/>
              </a:solidFill>
              <a:latin typeface="Segoe UI 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88C0E8B-B5A7-8C8D-45E3-5427DB250D21}"/>
              </a:ext>
            </a:extLst>
          </p:cNvPr>
          <p:cNvSpPr/>
          <p:nvPr/>
        </p:nvSpPr>
        <p:spPr>
          <a:xfrm>
            <a:off x="12530730" y="1550702"/>
            <a:ext cx="2395996" cy="42146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prstClr val="white"/>
                </a:solidFill>
              </a:rPr>
              <a:t>As per the 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5E3345-0B5A-6480-BB6E-E7BCB221DB7B}"/>
              </a:ext>
            </a:extLst>
          </p:cNvPr>
          <p:cNvSpPr txBox="1"/>
          <p:nvPr/>
        </p:nvSpPr>
        <p:spPr>
          <a:xfrm>
            <a:off x="372164" y="4914945"/>
            <a:ext cx="113931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Findings: </a:t>
            </a:r>
          </a:p>
          <a:p>
            <a:pPr algn="just"/>
            <a:endParaRPr lang="en-US" sz="1600" dirty="0">
              <a:solidFill>
                <a:prstClr val="black"/>
              </a:solidFill>
              <a:highlight>
                <a:srgbClr val="FFFF00"/>
              </a:highlight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The </a:t>
            </a:r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average built FAR of Global cities is 3.34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which is </a:t>
            </a:r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significantly higher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than the </a:t>
            </a:r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average built FAR in Indian cities at 1.1.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C00000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37220D7-5FC4-EF87-B7E4-86CBDC12EE35}"/>
              </a:ext>
            </a:extLst>
          </p:cNvPr>
          <p:cNvSpPr/>
          <p:nvPr/>
        </p:nvSpPr>
        <p:spPr>
          <a:xfrm>
            <a:off x="0" y="6585055"/>
            <a:ext cx="5194301" cy="272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i="1" dirty="0">
                <a:solidFill>
                  <a:srgbClr val="C00000"/>
                </a:solidFill>
              </a:rPr>
              <a:t>Analysis of 5 cities from data analysis report submitted on 10.03.25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7177" y="6488668"/>
            <a:ext cx="45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*in the study areas for TOD </a:t>
            </a:r>
            <a:endParaRPr 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9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2FDF52-2FF7-1F69-D9F4-6BB74ADB9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95A24F-30A7-EA5A-9E01-4B77BB4F3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Comparative Analysis of Built up FAR across the study cities &amp; global cities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46DB5EB3-8771-3E57-213B-D6177B1A46E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183449" y="1540335"/>
          <a:ext cx="5704114" cy="290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3C417CD-1052-795A-47C4-FDE199B16C7C}"/>
              </a:ext>
            </a:extLst>
          </p:cNvPr>
          <p:cNvSpPr txBox="1"/>
          <p:nvPr/>
        </p:nvSpPr>
        <p:spPr>
          <a:xfrm>
            <a:off x="1961296" y="4403955"/>
            <a:ext cx="34054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INDIAN CITIES (</a:t>
            </a:r>
            <a:r>
              <a:rPr lang="en-US" sz="1200" b="1" i="1" dirty="0">
                <a:solidFill>
                  <a:prstClr val="black">
                    <a:lumMod val="95000"/>
                    <a:lumOff val="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STUDY CITIES</a:t>
            </a:r>
            <a:r>
              <a:rPr lang="en-IN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)</a:t>
            </a:r>
            <a:endParaRPr lang="en-US" sz="1600" b="1" dirty="0">
              <a:solidFill>
                <a:prstClr val="black">
                  <a:lumMod val="95000"/>
                  <a:lumOff val="5000"/>
                </a:prst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3391EFB-1AB5-A5D0-D8E2-5BC3FE7BA2F3}"/>
              </a:ext>
            </a:extLst>
          </p:cNvPr>
          <p:cNvSpPr txBox="1"/>
          <p:nvPr/>
        </p:nvSpPr>
        <p:spPr>
          <a:xfrm>
            <a:off x="7429099" y="4573232"/>
            <a:ext cx="34054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GLOBAL CASE STUIDES</a:t>
            </a:r>
            <a:endParaRPr lang="en-US" sz="1600" b="1" dirty="0">
              <a:solidFill>
                <a:prstClr val="black">
                  <a:lumMod val="95000"/>
                  <a:lumOff val="5000"/>
                </a:prst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785816C-4DDB-A0EF-08D2-5A1D23DF1C9F}"/>
              </a:ext>
            </a:extLst>
          </p:cNvPr>
          <p:cNvCxnSpPr>
            <a:cxnSpLocks/>
          </p:cNvCxnSpPr>
          <p:nvPr/>
        </p:nvCxnSpPr>
        <p:spPr>
          <a:xfrm>
            <a:off x="6439263" y="2703775"/>
            <a:ext cx="5292725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4660593-513A-DE8A-A4D0-90A340E0507F}"/>
              </a:ext>
            </a:extLst>
          </p:cNvPr>
          <p:cNvSpPr txBox="1"/>
          <p:nvPr/>
        </p:nvSpPr>
        <p:spPr>
          <a:xfrm>
            <a:off x="6439263" y="2144747"/>
            <a:ext cx="18421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latin typeface="Segoe UI "/>
              </a:rPr>
              <a:t>Global  Cities</a:t>
            </a:r>
          </a:p>
          <a:p>
            <a:r>
              <a:rPr lang="en-US" sz="1100" b="1" dirty="0">
                <a:solidFill>
                  <a:srgbClr val="C00000"/>
                </a:solidFill>
                <a:latin typeface="Segoe UI "/>
              </a:rPr>
              <a:t>Average Built FAR: 3.34</a:t>
            </a:r>
            <a:endParaRPr lang="en-IN" sz="1100" b="1" dirty="0">
              <a:solidFill>
                <a:srgbClr val="C00000"/>
              </a:solidFill>
              <a:latin typeface="Segoe UI 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CC855EB-5A61-3D03-8247-84AC0D600DF8}"/>
              </a:ext>
            </a:extLst>
          </p:cNvPr>
          <p:cNvSpPr txBox="1"/>
          <p:nvPr/>
        </p:nvSpPr>
        <p:spPr>
          <a:xfrm>
            <a:off x="697140" y="945499"/>
            <a:ext cx="4694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Average Built FAR in Indian study cities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0517CE-A27A-C4FC-987C-70EDB2D63802}"/>
              </a:ext>
            </a:extLst>
          </p:cNvPr>
          <p:cNvSpPr txBox="1"/>
          <p:nvPr/>
        </p:nvSpPr>
        <p:spPr>
          <a:xfrm>
            <a:off x="6738620" y="945499"/>
            <a:ext cx="4844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cs typeface="Segoe UI" panose="020B0502040204020203" pitchFamily="34" charset="0"/>
              </a:defRPr>
            </a:lvl1pPr>
          </a:lstStyle>
          <a:p>
            <a:r>
              <a:rPr lang="en-IN" sz="1600" b="1" dirty="0">
                <a:solidFill>
                  <a:prstClr val="black"/>
                </a:solidFill>
                <a:latin typeface="Segoe UI" panose="020B0502040204020203" pitchFamily="34" charset="0"/>
              </a:rPr>
              <a:t>Average built FAR in Global case study cities 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xmlns="" id="{4392C955-C7C9-6BE1-1B70-7996351273DF}"/>
              </a:ext>
            </a:extLst>
          </p:cNvPr>
          <p:cNvGraphicFramePr/>
          <p:nvPr>
            <p:extLst/>
          </p:nvPr>
        </p:nvGraphicFramePr>
        <p:xfrm>
          <a:off x="516529" y="1108530"/>
          <a:ext cx="5467803" cy="3590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E22D649-E6F7-C790-4904-6833ECA55110}"/>
              </a:ext>
            </a:extLst>
          </p:cNvPr>
          <p:cNvCxnSpPr>
            <a:cxnSpLocks/>
          </p:cNvCxnSpPr>
          <p:nvPr/>
        </p:nvCxnSpPr>
        <p:spPr>
          <a:xfrm>
            <a:off x="709840" y="3517900"/>
            <a:ext cx="5007429" cy="0"/>
          </a:xfrm>
          <a:prstGeom prst="line">
            <a:avLst/>
          </a:prstGeom>
          <a:ln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902B971-E6B3-2568-EA34-DB193D787A0D}"/>
              </a:ext>
            </a:extLst>
          </p:cNvPr>
          <p:cNvSpPr txBox="1"/>
          <p:nvPr/>
        </p:nvSpPr>
        <p:spPr>
          <a:xfrm>
            <a:off x="697140" y="2661440"/>
            <a:ext cx="37224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latin typeface="Segoe UI "/>
              </a:rPr>
              <a:t>Indian Cities</a:t>
            </a:r>
          </a:p>
          <a:p>
            <a:r>
              <a:rPr lang="en-US" sz="1100" b="1" dirty="0">
                <a:solidFill>
                  <a:srgbClr val="C00000"/>
                </a:solidFill>
                <a:latin typeface="Segoe UI "/>
              </a:rPr>
              <a:t>Average Built FAR: 1.1</a:t>
            </a:r>
            <a:endParaRPr lang="en-IN" sz="1100" b="1" dirty="0">
              <a:solidFill>
                <a:srgbClr val="C00000"/>
              </a:solidFill>
              <a:latin typeface="Segoe UI 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7160B5-B922-69BF-63F2-9818F5A9BE2A}"/>
              </a:ext>
            </a:extLst>
          </p:cNvPr>
          <p:cNvSpPr txBox="1"/>
          <p:nvPr/>
        </p:nvSpPr>
        <p:spPr>
          <a:xfrm>
            <a:off x="372164" y="4914945"/>
            <a:ext cx="113931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Findings: </a:t>
            </a:r>
          </a:p>
          <a:p>
            <a:pPr algn="just"/>
            <a:endParaRPr lang="en-US" sz="1600" dirty="0">
              <a:solidFill>
                <a:prstClr val="black"/>
              </a:solidFill>
              <a:highlight>
                <a:srgbClr val="FFFF00"/>
              </a:highlight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the </a:t>
            </a:r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average Built FAR in Indian cities is only 1.1.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Whereas </a:t>
            </a:r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average built FAR of Global cities is 3.34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9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E14E03-6CCF-6D68-DE99-DC6BB83F0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Change in the built-up area of station areas in the 9 Cities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79C4CD8D-A2A6-084D-2A24-912FB9E14CE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2979" y="788989"/>
          <a:ext cx="5673837" cy="4167965"/>
        </p:xfrm>
        <a:graphic>
          <a:graphicData uri="http://schemas.openxmlformats.org/drawingml/2006/table">
            <a:tbl>
              <a:tblPr/>
              <a:tblGrid>
                <a:gridCol w="1281189">
                  <a:extLst>
                    <a:ext uri="{9D8B030D-6E8A-4147-A177-3AD203B41FA5}">
                      <a16:colId xmlns:a16="http://schemas.microsoft.com/office/drawing/2014/main" xmlns="" val="3865893889"/>
                    </a:ext>
                  </a:extLst>
                </a:gridCol>
                <a:gridCol w="1098162">
                  <a:extLst>
                    <a:ext uri="{9D8B030D-6E8A-4147-A177-3AD203B41FA5}">
                      <a16:colId xmlns:a16="http://schemas.microsoft.com/office/drawing/2014/main" xmlns="" val="4173139738"/>
                    </a:ext>
                  </a:extLst>
                </a:gridCol>
                <a:gridCol w="1098162">
                  <a:extLst>
                    <a:ext uri="{9D8B030D-6E8A-4147-A177-3AD203B41FA5}">
                      <a16:colId xmlns:a16="http://schemas.microsoft.com/office/drawing/2014/main" xmlns="" val="2180818372"/>
                    </a:ext>
                  </a:extLst>
                </a:gridCol>
                <a:gridCol w="1098162">
                  <a:extLst>
                    <a:ext uri="{9D8B030D-6E8A-4147-A177-3AD203B41FA5}">
                      <a16:colId xmlns:a16="http://schemas.microsoft.com/office/drawing/2014/main" xmlns="" val="2405961349"/>
                    </a:ext>
                  </a:extLst>
                </a:gridCol>
                <a:gridCol w="1098162">
                  <a:extLst>
                    <a:ext uri="{9D8B030D-6E8A-4147-A177-3AD203B41FA5}">
                      <a16:colId xmlns:a16="http://schemas.microsoft.com/office/drawing/2014/main" xmlns="" val="3035345605"/>
                    </a:ext>
                  </a:extLst>
                </a:gridCol>
              </a:tblGrid>
              <a:tr h="369428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2013/14</a:t>
                      </a:r>
                    </a:p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(in sq. 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</a:t>
                      </a:r>
                    </a:p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(in sq. 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Variation</a:t>
                      </a:r>
                    </a:p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(in sq. 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Average increase in built up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10776717"/>
                  </a:ext>
                </a:extLst>
              </a:tr>
              <a:tr h="351836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Delhi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16004194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17987364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1983170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48878024"/>
                  </a:ext>
                </a:extLst>
              </a:tr>
              <a:tr h="351836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Bangalore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2056205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2380534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324329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22.8%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15193198"/>
                  </a:ext>
                </a:extLst>
              </a:tr>
              <a:tr h="351836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Chennai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2739237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3016112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276875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12.6%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44710999"/>
                  </a:ext>
                </a:extLst>
              </a:tr>
              <a:tr h="351836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Hyderabad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2917630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3252050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334420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31565278"/>
                  </a:ext>
                </a:extLst>
              </a:tr>
              <a:tr h="351836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Mumbai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4855643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5561159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705516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14.6%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1961048"/>
                  </a:ext>
                </a:extLst>
              </a:tr>
              <a:tr h="351836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Jaipur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4467477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4623842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156365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57432763"/>
                  </a:ext>
                </a:extLst>
              </a:tr>
              <a:tr h="351836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Kochi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3260060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3434069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174009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7.8%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83398412"/>
                  </a:ext>
                </a:extLst>
              </a:tr>
              <a:tr h="351836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Lucknow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2400565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2556873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156308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12.6%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98172653"/>
                  </a:ext>
                </a:extLst>
              </a:tr>
              <a:tr h="351836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Nagpur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4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3370900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4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3464279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IN" sz="1400" u="none" strike="noStrike" dirty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93379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8263465"/>
                  </a:ext>
                </a:extLst>
              </a:tr>
              <a:tr h="35183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4267300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28401005"/>
                  </a:ext>
                </a:extLst>
              </a:tr>
            </a:tbl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559A3C26-FD03-2072-91C9-FF090F555BC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285188" y="788989"/>
          <a:ext cx="5602375" cy="4167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73150A6-4FFD-0D67-39E7-BF5E29EB5B9D}"/>
              </a:ext>
            </a:extLst>
          </p:cNvPr>
          <p:cNvSpPr txBox="1"/>
          <p:nvPr/>
        </p:nvSpPr>
        <p:spPr>
          <a:xfrm>
            <a:off x="372164" y="4957009"/>
            <a:ext cx="1139311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b="1" dirty="0">
                <a:solidFill>
                  <a:srgbClr val="C0000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Findings: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Overall, </a:t>
            </a:r>
            <a:r>
              <a:rPr lang="en-US" sz="1600" b="1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Hyderabad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and </a:t>
            </a:r>
            <a:r>
              <a:rPr lang="en-US" sz="1600" b="1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Bangalore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show the </a:t>
            </a:r>
            <a:r>
              <a:rPr lang="en-US" sz="1600" b="1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highest change in the Builtup FAR 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Whereas, </a:t>
            </a:r>
            <a:r>
              <a:rPr lang="en-US" sz="1600" b="1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Nagpur, Jaipur and Kochi </a:t>
            </a:r>
            <a:r>
              <a:rPr lang="en-US" sz="1600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show </a:t>
            </a:r>
            <a:r>
              <a:rPr lang="en-US" sz="1600" b="1" dirty="0">
                <a:solidFill>
                  <a:prstClr val="black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very little change in Builtup FAR  </a:t>
            </a:r>
            <a:endParaRPr lang="en-US" sz="1600" b="1" dirty="0">
              <a:solidFill>
                <a:srgbClr val="C00000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algn="just">
              <a:spcBef>
                <a:spcPts val="1200"/>
              </a:spcBef>
            </a:pPr>
            <a:endParaRPr lang="en-US" sz="1600" dirty="0">
              <a:solidFill>
                <a:prstClr val="black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29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9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480456"/>
            <a:ext cx="11880850" cy="5241017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200" b="1" dirty="0" smtClean="0"/>
              <a:t>Development Patterns around Metro Stations </a:t>
            </a:r>
          </a:p>
          <a:p>
            <a:pPr marL="514350" indent="-514350">
              <a:buAutoNum type="arabicPeriod"/>
            </a:pPr>
            <a:endParaRPr lang="en-US" sz="3200" b="1" dirty="0" smtClean="0"/>
          </a:p>
          <a:p>
            <a:pPr marL="514350" indent="-514350">
              <a:buAutoNum type="arabicPeriod"/>
            </a:pP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 &amp; Non-</a:t>
            </a:r>
            <a:r>
              <a:rPr lang="en-US" sz="40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Farebox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Revenue in Indian Cities 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895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smtClean="0"/>
              <a:t>Non-</a:t>
            </a:r>
            <a:r>
              <a:rPr lang="en-US" dirty="0" err="1" smtClean="0"/>
              <a:t>farebox</a:t>
            </a:r>
            <a:r>
              <a:rPr lang="en-US" dirty="0" smtClean="0"/>
              <a:t> </a:t>
            </a:r>
            <a:r>
              <a:rPr lang="en-US" dirty="0"/>
              <a:t>revenue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 dirty="0" smtClean="0"/>
              <a:t>Development Based </a:t>
            </a:r>
            <a:r>
              <a:rPr lang="en-US" sz="2000" b="1" dirty="0" smtClean="0"/>
              <a:t>Tools</a:t>
            </a:r>
            <a:endParaRPr lang="en-US" sz="2000" b="1" dirty="0" smtClean="0"/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Additional </a:t>
            </a:r>
            <a:r>
              <a:rPr lang="en-US" sz="1800" dirty="0" err="1"/>
              <a:t>Cess</a:t>
            </a:r>
            <a:r>
              <a:rPr lang="en-US" sz="1800" dirty="0"/>
              <a:t> on Stamp Duty (1</a:t>
            </a:r>
            <a:r>
              <a:rPr lang="en-US" sz="1800" dirty="0" smtClean="0"/>
              <a:t>%)</a:t>
            </a:r>
            <a:endParaRPr lang="en-US" sz="1800" dirty="0"/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Transit </a:t>
            </a:r>
            <a:r>
              <a:rPr lang="en-US" sz="1800" dirty="0"/>
              <a:t>Oriented Development (TOD</a:t>
            </a:r>
            <a:r>
              <a:rPr lang="en-US" sz="1800" dirty="0" smtClean="0"/>
              <a:t>) </a:t>
            </a:r>
          </a:p>
          <a:p>
            <a:pPr marL="800100" lvl="1" indent="-266700">
              <a:spcBef>
                <a:spcPts val="0"/>
              </a:spcBef>
              <a:buFont typeface="+mj-lt"/>
              <a:buAutoNum type="alphaLcPeriod"/>
            </a:pPr>
            <a:r>
              <a:rPr lang="en-US" sz="1800" dirty="0" smtClean="0"/>
              <a:t>Purchasable FAR</a:t>
            </a:r>
          </a:p>
          <a:p>
            <a:pPr marL="800100" lvl="1" indent="-266700">
              <a:spcBef>
                <a:spcPts val="0"/>
              </a:spcBef>
              <a:buFont typeface="+mj-lt"/>
              <a:buAutoNum type="alphaLcPeriod"/>
            </a:pPr>
            <a:r>
              <a:rPr lang="en-US" sz="1800" dirty="0" smtClean="0"/>
              <a:t>TDR</a:t>
            </a:r>
          </a:p>
          <a:p>
            <a:pPr marL="800100" lvl="1" indent="-266700">
              <a:spcBef>
                <a:spcPts val="0"/>
              </a:spcBef>
              <a:buFont typeface="+mj-lt"/>
              <a:buAutoNum type="alphaLcPeriod"/>
            </a:pPr>
            <a:r>
              <a:rPr lang="en-US" sz="1800" dirty="0" smtClean="0"/>
              <a:t>Property Taxes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2000" b="1" dirty="0" smtClean="0"/>
              <a:t>Lease &amp; Rent Based Tools</a:t>
            </a:r>
            <a:endParaRPr lang="en-US" sz="2000" b="1" dirty="0" smtClean="0"/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Font typeface="+mj-lt"/>
              <a:buAutoNum type="arabicPeriod" startAt="3"/>
            </a:pPr>
            <a:r>
              <a:rPr lang="en-US" sz="1800" dirty="0"/>
              <a:t>Property </a:t>
            </a:r>
            <a:r>
              <a:rPr lang="en-US" sz="1800" dirty="0"/>
              <a:t>Business (PB) Spaces within Metro Stations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Font typeface="+mj-lt"/>
              <a:buAutoNum type="arabicPeriod" startAt="3"/>
            </a:pPr>
            <a:r>
              <a:rPr lang="en-US" sz="1800" dirty="0"/>
              <a:t>Property </a:t>
            </a:r>
            <a:r>
              <a:rPr lang="en-US" sz="1800" dirty="0"/>
              <a:t>Development (PD) on Stand Alone </a:t>
            </a:r>
            <a:r>
              <a:rPr lang="en-US" sz="1800" dirty="0" smtClean="0"/>
              <a:t>Plots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Font typeface="+mj-lt"/>
              <a:buAutoNum type="arabicPeriod" startAt="3"/>
            </a:pPr>
            <a:r>
              <a:rPr lang="en-US" sz="1800" dirty="0" smtClean="0"/>
              <a:t>Hiring Metro </a:t>
            </a:r>
            <a:r>
              <a:rPr lang="en-US" sz="1800" dirty="0"/>
              <a:t>premises &amp; Metro train for Group Tours, Pre-Wedding Photo Shoot, Shooting of films documentary, TV commercials and Birthday Party. </a:t>
            </a:r>
            <a:endParaRPr lang="en-US" sz="1800" dirty="0" smtClean="0"/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Font typeface="+mj-lt"/>
              <a:buAutoNum type="arabicPeriod" startAt="3"/>
            </a:pPr>
            <a:endParaRPr lang="en-US" sz="1800" dirty="0"/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2000" b="1" dirty="0" smtClean="0"/>
              <a:t>Advertisement Based Tools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Font typeface="+mj-lt"/>
              <a:buAutoNum type="arabicPeriod" startAt="6"/>
            </a:pPr>
            <a:r>
              <a:rPr lang="en-US" sz="1800" dirty="0" smtClean="0"/>
              <a:t>Co-Branding </a:t>
            </a:r>
            <a:r>
              <a:rPr lang="en-US" sz="1800" dirty="0"/>
              <a:t>Rights of Metro Stations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Font typeface="+mj-lt"/>
              <a:buAutoNum type="arabicPeriod" startAt="6"/>
            </a:pPr>
            <a:r>
              <a:rPr lang="en-US" sz="1800" dirty="0"/>
              <a:t>Train </a:t>
            </a:r>
            <a:r>
              <a:rPr lang="en-US" sz="1800" dirty="0"/>
              <a:t>Wrapping Advertisement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Font typeface="+mj-lt"/>
              <a:buAutoNum type="arabicPeriod" startAt="6"/>
            </a:pPr>
            <a:r>
              <a:rPr lang="en-US" sz="1800" dirty="0" smtClean="0"/>
              <a:t> Indoor </a:t>
            </a:r>
            <a:r>
              <a:rPr lang="en-US" sz="1800" dirty="0"/>
              <a:t>Advertisement inside Metro Station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Font typeface="+mj-lt"/>
              <a:buAutoNum type="arabicPeriod" startAt="6"/>
            </a:pPr>
            <a:r>
              <a:rPr lang="en-US" sz="1800" dirty="0"/>
              <a:t>Advertisement </a:t>
            </a:r>
            <a:r>
              <a:rPr lang="en-US" sz="1800" dirty="0"/>
              <a:t>on exterior space of Metro </a:t>
            </a:r>
            <a:r>
              <a:rPr lang="en-US" sz="1800" dirty="0" smtClean="0"/>
              <a:t>station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81945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FAR as a tool for Non Fare-box Revenue Generation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b="1" dirty="0" smtClean="0"/>
              <a:t>How are our cities doing? - Some examples</a:t>
            </a:r>
            <a:endParaRPr lang="en-US" b="1" dirty="0"/>
          </a:p>
          <a:p>
            <a:pPr>
              <a:spcBef>
                <a:spcPts val="300"/>
              </a:spcBef>
            </a:pPr>
            <a:endParaRPr lang="en-US" sz="2000" b="1" dirty="0" smtClean="0"/>
          </a:p>
          <a:p>
            <a:pPr>
              <a:spcBef>
                <a:spcPts val="300"/>
              </a:spcBef>
            </a:pPr>
            <a:r>
              <a:rPr lang="en-US" sz="2000" b="1" dirty="0" smtClean="0"/>
              <a:t>Nagpur Metro:</a:t>
            </a:r>
          </a:p>
          <a:p>
            <a:pPr marL="609600" indent="-342900">
              <a:spcBef>
                <a:spcPts val="300"/>
              </a:spcBef>
            </a:pPr>
            <a:r>
              <a:rPr lang="en-US" sz="1800" dirty="0" smtClean="0"/>
              <a:t>The </a:t>
            </a:r>
            <a:r>
              <a:rPr lang="en-US" sz="1800" dirty="0"/>
              <a:t>standard permissible FAR is 2.5, but it can be increased up to 4.0 under the TOD policy, subject to the payment of a premium</a:t>
            </a:r>
            <a:r>
              <a:rPr lang="en-US" sz="1800" dirty="0" smtClean="0"/>
              <a:t>. The premium </a:t>
            </a:r>
            <a:endParaRPr lang="en-US" sz="1800" dirty="0"/>
          </a:p>
          <a:p>
            <a:pPr>
              <a:spcBef>
                <a:spcPts val="300"/>
              </a:spcBef>
            </a:pPr>
            <a:endParaRPr lang="en-US" sz="2000" b="1" dirty="0" smtClean="0"/>
          </a:p>
          <a:p>
            <a:pPr>
              <a:spcBef>
                <a:spcPts val="300"/>
              </a:spcBef>
            </a:pPr>
            <a:r>
              <a:rPr lang="en-US" sz="2000" b="1" dirty="0" smtClean="0"/>
              <a:t>Kochi </a:t>
            </a:r>
          </a:p>
          <a:p>
            <a:pPr marL="609600" lvl="1" indent="-342900">
              <a:spcBef>
                <a:spcPts val="300"/>
              </a:spcBef>
            </a:pPr>
            <a:r>
              <a:rPr lang="en-US" sz="1800" dirty="0"/>
              <a:t>The standard permissible FAR for entire city is 3.0. Plus additional FAR of 1.0 can be purchased anywhere. </a:t>
            </a:r>
          </a:p>
          <a:p>
            <a:pPr marL="609600" lvl="1" indent="-342900">
              <a:spcBef>
                <a:spcPts val="300"/>
              </a:spcBef>
            </a:pPr>
            <a:r>
              <a:rPr lang="en-US" sz="1800" dirty="0"/>
              <a:t>This results in over-supply of FAR compared to the demand in the entire city. </a:t>
            </a:r>
          </a:p>
          <a:p>
            <a:pPr marL="609600" lvl="1" indent="-342900">
              <a:spcBef>
                <a:spcPts val="300"/>
              </a:spcBef>
            </a:pPr>
            <a:r>
              <a:rPr lang="en-US" sz="1800" dirty="0"/>
              <a:t>Very low demand for Purchasable FAR in the entire city, including Metro TODs </a:t>
            </a:r>
          </a:p>
          <a:p>
            <a:pPr marL="609600" lvl="1" indent="-342900">
              <a:spcBef>
                <a:spcPts val="300"/>
              </a:spcBef>
            </a:pPr>
            <a:r>
              <a:rPr lang="en-US" sz="1800" dirty="0"/>
              <a:t> is it </a:t>
            </a:r>
            <a:r>
              <a:rPr lang="en-US" sz="1800" dirty="0"/>
              <a:t>does not - it is </a:t>
            </a:r>
            <a:r>
              <a:rPr lang="en-US" sz="1800" dirty="0"/>
              <a:t>about </a:t>
            </a:r>
            <a:r>
              <a:rPr lang="en-US" sz="1800" dirty="0"/>
              <a:t>differential FSI &amp; demand</a:t>
            </a:r>
          </a:p>
          <a:p>
            <a:pPr>
              <a:spcBef>
                <a:spcPts val="300"/>
              </a:spcBef>
            </a:pPr>
            <a:endParaRPr lang="en-US" sz="2000" b="1" dirty="0" smtClean="0"/>
          </a:p>
          <a:p>
            <a:pPr>
              <a:spcBef>
                <a:spcPts val="300"/>
              </a:spcBef>
            </a:pPr>
            <a:r>
              <a:rPr lang="en-US" sz="2000" b="1" dirty="0" smtClean="0"/>
              <a:t>Ahmedabad </a:t>
            </a:r>
            <a:r>
              <a:rPr lang="en-US" sz="2000" b="1" dirty="0"/>
              <a:t>: </a:t>
            </a:r>
            <a:endParaRPr lang="en-US" sz="2000" b="1" dirty="0" smtClean="0"/>
          </a:p>
          <a:p>
            <a:pPr marL="609600" lvl="1" indent="-342900">
              <a:spcBef>
                <a:spcPts val="300"/>
              </a:spcBef>
            </a:pPr>
            <a:r>
              <a:rPr lang="en-US" sz="1800" dirty="0"/>
              <a:t>Base FAR – 1.8, Purchasable FAR – 2.2, Total FAR 4</a:t>
            </a:r>
          </a:p>
          <a:p>
            <a:pPr marL="609600" lvl="1" indent="-342900">
              <a:spcBef>
                <a:spcPts val="300"/>
              </a:spcBef>
            </a:pPr>
            <a:r>
              <a:rPr lang="en-US" sz="1800" dirty="0"/>
              <a:t>Purchasable FAR is charged at 40% of </a:t>
            </a:r>
            <a:r>
              <a:rPr lang="en-US" sz="1800" dirty="0" err="1"/>
              <a:t>Jantri</a:t>
            </a:r>
            <a:r>
              <a:rPr lang="en-US" sz="1800" dirty="0"/>
              <a:t> Rates (Circle Rates), which is significant revenue generation </a:t>
            </a:r>
          </a:p>
          <a:p>
            <a:pPr marL="609600" lvl="1" indent="-342900">
              <a:spcBef>
                <a:spcPts val="300"/>
              </a:spcBef>
            </a:pPr>
            <a:r>
              <a:rPr lang="en-US" sz="1800" dirty="0"/>
              <a:t>Such revenue gets </a:t>
            </a:r>
            <a:r>
              <a:rPr lang="en-US" sz="1800" dirty="0" err="1"/>
              <a:t>useed</a:t>
            </a:r>
            <a:r>
              <a:rPr lang="en-US" sz="1800" dirty="0"/>
              <a:t> </a:t>
            </a:r>
            <a:r>
              <a:rPr lang="en-US" sz="1800" dirty="0"/>
              <a:t>in improving the urban infra. But no direct Revenue Sharing with Metro or BRTS. </a:t>
            </a:r>
          </a:p>
          <a:p>
            <a:pPr>
              <a:spcBef>
                <a:spcPts val="300"/>
              </a:spcBef>
            </a:pPr>
            <a:endParaRPr lang="en-US" sz="2000" dirty="0" smtClean="0"/>
          </a:p>
          <a:p>
            <a:pPr>
              <a:spcBef>
                <a:spcPts val="300"/>
              </a:spcBef>
            </a:pPr>
            <a:r>
              <a:rPr lang="en-US" sz="2000" b="1" dirty="0"/>
              <a:t>Chennai &amp; </a:t>
            </a:r>
            <a:r>
              <a:rPr lang="en-US" sz="2000" b="1" dirty="0" smtClean="0"/>
              <a:t>Guwahati: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 </a:t>
            </a:r>
            <a:r>
              <a:rPr lang="en-US" sz="1600" dirty="0"/>
              <a:t>TODs are proposed on wider Roads without transit (</a:t>
            </a:r>
            <a:r>
              <a:rPr lang="en-US" sz="1600" dirty="0" err="1"/>
              <a:t>ie</a:t>
            </a:r>
            <a:r>
              <a:rPr lang="en-US" sz="1600" dirty="0"/>
              <a:t> Ring Roads) which will really make the cities NON-TODs </a:t>
            </a:r>
            <a:endParaRPr lang="en-US" sz="1600" dirty="0" smtClean="0"/>
          </a:p>
          <a:p>
            <a:pPr>
              <a:spcBef>
                <a:spcPts val="300"/>
              </a:spcBef>
            </a:pPr>
            <a:endParaRPr lang="en-US" sz="2000" dirty="0" smtClean="0"/>
          </a:p>
          <a:p>
            <a:pPr>
              <a:spcBef>
                <a:spcPts val="300"/>
              </a:spcBef>
            </a:pPr>
            <a:r>
              <a:rPr lang="en-US" sz="2000" b="1" dirty="0" smtClean="0"/>
              <a:t>Delhi: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TODs </a:t>
            </a:r>
            <a:r>
              <a:rPr lang="en-US" sz="1600" dirty="0"/>
              <a:t>being developed by </a:t>
            </a:r>
            <a:r>
              <a:rPr lang="en-US" sz="1600" dirty="0" smtClean="0"/>
              <a:t>DDA in limited areas, resulting in limited non-</a:t>
            </a:r>
            <a:r>
              <a:rPr lang="en-US" sz="1600" dirty="0" err="1" smtClean="0"/>
              <a:t>farebox</a:t>
            </a:r>
            <a:r>
              <a:rPr lang="en-US" sz="1600" dirty="0" smtClean="0"/>
              <a:t> </a:t>
            </a:r>
            <a:r>
              <a:rPr lang="en-US" sz="1600" dirty="0"/>
              <a:t>rev for Metro. </a:t>
            </a:r>
            <a:r>
              <a:rPr lang="en-US" sz="1600" dirty="0" smtClean="0"/>
              <a:t>Needs to expand</a:t>
            </a:r>
            <a:endParaRPr lang="en-US" sz="1600" dirty="0"/>
          </a:p>
          <a:p>
            <a:pPr>
              <a:spcBef>
                <a:spcPts val="3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64892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Nagpur Metro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6" y="840204"/>
            <a:ext cx="5940424" cy="58812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Additional </a:t>
            </a:r>
            <a:r>
              <a:rPr lang="en-US" b="1" dirty="0" err="1" smtClean="0"/>
              <a:t>Cess</a:t>
            </a:r>
            <a:r>
              <a:rPr lang="en-US" b="1" dirty="0" smtClean="0"/>
              <a:t> on Stamp Duty</a:t>
            </a:r>
          </a:p>
          <a:p>
            <a:pPr>
              <a:spcBef>
                <a:spcPts val="1800"/>
              </a:spcBef>
            </a:pPr>
            <a:r>
              <a:rPr lang="en-US" sz="2000" b="1" dirty="0" smtClean="0"/>
              <a:t>1</a:t>
            </a:r>
            <a:r>
              <a:rPr lang="en-US" sz="2000" b="1" dirty="0"/>
              <a:t>%</a:t>
            </a:r>
            <a:r>
              <a:rPr lang="en-US" sz="2000" dirty="0"/>
              <a:t> Additional </a:t>
            </a:r>
            <a:r>
              <a:rPr lang="en-US" sz="2000" dirty="0" err="1"/>
              <a:t>Cess</a:t>
            </a:r>
            <a:r>
              <a:rPr lang="en-US" sz="2000" dirty="0"/>
              <a:t> on Stamp </a:t>
            </a:r>
            <a:r>
              <a:rPr lang="en-US" sz="2000" dirty="0" smtClean="0"/>
              <a:t>Duty </a:t>
            </a:r>
          </a:p>
          <a:p>
            <a:pPr>
              <a:spcBef>
                <a:spcPts val="1800"/>
              </a:spcBef>
            </a:pPr>
            <a:r>
              <a:rPr lang="en-US" sz="2000" dirty="0" smtClean="0"/>
              <a:t>The surcharge </a:t>
            </a:r>
            <a:r>
              <a:rPr lang="en-US" sz="2000" dirty="0"/>
              <a:t>can be levied in cities, where Vital Urban Transportation projects are implemented</a:t>
            </a:r>
            <a:r>
              <a:rPr lang="en-US" sz="2000" dirty="0" smtClean="0"/>
              <a:t>.</a:t>
            </a:r>
          </a:p>
          <a:p>
            <a:pPr>
              <a:spcBef>
                <a:spcPts val="1800"/>
              </a:spcBef>
            </a:pPr>
            <a:r>
              <a:rPr lang="en-US" sz="2000" dirty="0" smtClean="0"/>
              <a:t> Accordingly</a:t>
            </a:r>
            <a:r>
              <a:rPr lang="en-US" sz="2000" dirty="0"/>
              <a:t>, the recovery of 1% Additional Surcharge on Stamp Duty was started from October 2016</a:t>
            </a:r>
            <a:r>
              <a:rPr lang="en-US" sz="2000" dirty="0" smtClean="0"/>
              <a:t>.</a:t>
            </a:r>
          </a:p>
          <a:p>
            <a:pPr>
              <a:spcBef>
                <a:spcPts val="1800"/>
              </a:spcBef>
            </a:pPr>
            <a:r>
              <a:rPr lang="en-US" sz="2000" dirty="0" smtClean="0"/>
              <a:t>On </a:t>
            </a:r>
            <a:r>
              <a:rPr lang="en-US" sz="2000" dirty="0"/>
              <a:t>behalf of </a:t>
            </a:r>
            <a:r>
              <a:rPr lang="en-US" sz="2000" dirty="0" err="1"/>
              <a:t>Maha</a:t>
            </a:r>
            <a:r>
              <a:rPr lang="en-US" sz="2000" dirty="0"/>
              <a:t>-Metro, Government of Maharashtra collected an amount of </a:t>
            </a:r>
            <a:r>
              <a:rPr lang="en-US" sz="2400" b="1" dirty="0" err="1"/>
              <a:t>Rs</a:t>
            </a:r>
            <a:r>
              <a:rPr lang="en-US" sz="2400" b="1" dirty="0"/>
              <a:t>. 539.17 </a:t>
            </a:r>
            <a:r>
              <a:rPr lang="en-US" sz="2400" b="1" dirty="0" err="1"/>
              <a:t>Crores</a:t>
            </a:r>
            <a:r>
              <a:rPr lang="en-US" sz="2400" b="1" dirty="0"/>
              <a:t> </a:t>
            </a:r>
            <a:r>
              <a:rPr lang="en-US" sz="2000" dirty="0"/>
              <a:t>till June </a:t>
            </a:r>
            <a:r>
              <a:rPr lang="en-US" sz="2000" dirty="0" smtClean="0"/>
              <a:t>2025, </a:t>
            </a:r>
            <a:r>
              <a:rPr lang="en-US" sz="2000" dirty="0"/>
              <a:t>towards 1% increase in Stamp Duty, which will be disbursed to </a:t>
            </a:r>
            <a:r>
              <a:rPr lang="en-US" sz="2000" dirty="0" err="1"/>
              <a:t>Maha</a:t>
            </a:r>
            <a:r>
              <a:rPr lang="en-US" sz="2000" dirty="0"/>
              <a:t>-Metro during operational phase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586" y="408782"/>
            <a:ext cx="2808839" cy="39413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988043"/>
            <a:ext cx="5562600" cy="37540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0853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Nagpur Metro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840204"/>
            <a:ext cx="5940425" cy="5881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TOD Policy</a:t>
            </a:r>
          </a:p>
          <a:p>
            <a:r>
              <a:rPr lang="en-US" sz="2000" dirty="0" smtClean="0"/>
              <a:t>Jurisdiction </a:t>
            </a:r>
            <a:r>
              <a:rPr lang="en-US" sz="2000" dirty="0"/>
              <a:t>of TOD - 500 </a:t>
            </a:r>
            <a:r>
              <a:rPr lang="en-US" sz="2000" dirty="0" err="1"/>
              <a:t>Mts</a:t>
            </a:r>
            <a:r>
              <a:rPr lang="en-US" sz="2000" dirty="0"/>
              <a:t> </a:t>
            </a:r>
            <a:r>
              <a:rPr lang="en-US" sz="2000" dirty="0" smtClean="0"/>
              <a:t>on </a:t>
            </a:r>
            <a:r>
              <a:rPr lang="en-US" sz="2000" dirty="0"/>
              <a:t>either side of the Nagpur Metro Rail </a:t>
            </a:r>
            <a:endParaRPr lang="en-US" sz="2000" dirty="0" smtClean="0"/>
          </a:p>
          <a:p>
            <a:r>
              <a:rPr lang="en-US" sz="2000" dirty="0" smtClean="0"/>
              <a:t>Up to </a:t>
            </a:r>
            <a:r>
              <a:rPr lang="en-US" sz="2400" b="1" dirty="0" smtClean="0"/>
              <a:t>4 FSI </a:t>
            </a:r>
            <a:r>
              <a:rPr lang="en-US" sz="2000" dirty="0" smtClean="0"/>
              <a:t>is allowed subject to Plot area and width of road. </a:t>
            </a:r>
          </a:p>
          <a:p>
            <a:r>
              <a:rPr lang="en-US" sz="2000" dirty="0" smtClean="0"/>
              <a:t>premium </a:t>
            </a:r>
            <a:r>
              <a:rPr lang="en-US" sz="2000" dirty="0"/>
              <a:t>for availing additional FSI as per TOD </a:t>
            </a:r>
            <a:endParaRPr lang="en-US" sz="2000" dirty="0" smtClean="0"/>
          </a:p>
          <a:p>
            <a:pPr marL="542925" lvl="1" indent="-180975"/>
            <a:r>
              <a:rPr lang="en-US" sz="1400" dirty="0" smtClean="0"/>
              <a:t>30</a:t>
            </a:r>
            <a:r>
              <a:rPr lang="en-US" sz="1400" dirty="0"/>
              <a:t>% of ASR value for minimum Tenement density of 200 Tenements per </a:t>
            </a:r>
            <a:r>
              <a:rPr lang="en-US" sz="1400" dirty="0" smtClean="0"/>
              <a:t>Hectare </a:t>
            </a:r>
          </a:p>
          <a:p>
            <a:pPr marL="542925" lvl="1" indent="-180975"/>
            <a:r>
              <a:rPr lang="en-US" sz="1400" dirty="0" smtClean="0"/>
              <a:t> </a:t>
            </a:r>
            <a:r>
              <a:rPr lang="en-US" sz="1400" dirty="0"/>
              <a:t>40% of ASR Value for Tenement density is less than 200 Tenements per Hectare</a:t>
            </a:r>
            <a:r>
              <a:rPr lang="en-US" sz="1400" dirty="0" smtClean="0"/>
              <a:t>.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Premium so collected </a:t>
            </a:r>
            <a:r>
              <a:rPr lang="en-US" sz="2000" dirty="0" smtClean="0"/>
              <a:t>to be distributed </a:t>
            </a:r>
            <a:r>
              <a:rPr lang="en-US" sz="2000" dirty="0"/>
              <a:t>equally among </a:t>
            </a:r>
            <a:r>
              <a:rPr lang="en-US" sz="2000" dirty="0" err="1" smtClean="0"/>
              <a:t>Maha</a:t>
            </a:r>
            <a:r>
              <a:rPr lang="en-US" sz="2000" dirty="0" smtClean="0"/>
              <a:t> </a:t>
            </a:r>
            <a:r>
              <a:rPr lang="en-US" sz="2000" dirty="0"/>
              <a:t>Metro and Planning Authorities (NIT/NMC/MADC</a:t>
            </a:r>
            <a:r>
              <a:rPr lang="en-US" sz="2000" dirty="0" smtClean="0"/>
              <a:t>).</a:t>
            </a:r>
          </a:p>
          <a:p>
            <a:r>
              <a:rPr lang="en-US" sz="2000" dirty="0" err="1" smtClean="0"/>
              <a:t>Maha</a:t>
            </a:r>
            <a:r>
              <a:rPr lang="en-US" sz="2000" dirty="0" smtClean="0"/>
              <a:t>-Metro receives 50</a:t>
            </a:r>
            <a:r>
              <a:rPr lang="en-US" sz="2000" dirty="0"/>
              <a:t>% share of premium  </a:t>
            </a:r>
            <a:r>
              <a:rPr lang="en-US" sz="2000" dirty="0" smtClean="0"/>
              <a:t>&amp; has collected </a:t>
            </a:r>
            <a:r>
              <a:rPr lang="en-US" sz="2400" b="1" dirty="0" err="1" smtClean="0"/>
              <a:t>Rs</a:t>
            </a:r>
            <a:r>
              <a:rPr lang="en-US" sz="2400" b="1" dirty="0"/>
              <a:t>. 200.04 </a:t>
            </a:r>
            <a:r>
              <a:rPr lang="en-US" sz="2400" b="1" dirty="0" err="1"/>
              <a:t>Crores</a:t>
            </a:r>
            <a:r>
              <a:rPr lang="en-US" sz="2400" b="1" dirty="0"/>
              <a:t> </a:t>
            </a:r>
            <a:r>
              <a:rPr lang="en-US" sz="2000" dirty="0" smtClean="0"/>
              <a:t>till Sept 2025 </a:t>
            </a:r>
            <a:r>
              <a:rPr lang="en-US" sz="2000" dirty="0"/>
              <a:t>, 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426" y="692150"/>
            <a:ext cx="1656472" cy="25928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19120"/>
            <a:ext cx="5343524" cy="32185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8796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CDCF683-1B9C-2381-D425-6BF07DB8E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7DB070-1CA9-9B25-7E3C-CEFB76AB0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Kochi Metro - TOD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A7536E-8CF6-AC73-D8B6-ECD90FF1B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Master Plan for </a:t>
            </a:r>
            <a:r>
              <a:rPr lang="en-US" sz="2400" b="1" dirty="0" smtClean="0"/>
              <a:t>KMC Area </a:t>
            </a:r>
            <a:r>
              <a:rPr lang="en-US" sz="2400" b="1" dirty="0"/>
              <a:t>- 2040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5DE42F-CD2C-071C-B5EF-456714F62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545" y="1060299"/>
            <a:ext cx="3388107" cy="3416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ADA3B7B-A0AD-394D-54BB-E3CCCC55A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95"/>
          <a:stretch/>
        </p:blipFill>
        <p:spPr>
          <a:xfrm>
            <a:off x="6385262" y="658859"/>
            <a:ext cx="4682588" cy="6199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56533E-6292-FB76-E033-ED378AF17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7426" y="329270"/>
            <a:ext cx="1700849" cy="262644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55575" y="1356852"/>
            <a:ext cx="6096000" cy="41242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The </a:t>
            </a:r>
            <a:r>
              <a:rPr lang="en-US" sz="2000" dirty="0">
                <a:solidFill>
                  <a:prstClr val="black"/>
                </a:solidFill>
              </a:rPr>
              <a:t>standard permissible FAR for entire city is </a:t>
            </a:r>
            <a:r>
              <a:rPr lang="en-US" sz="2400" b="1" dirty="0">
                <a:solidFill>
                  <a:prstClr val="black"/>
                </a:solidFill>
              </a:rPr>
              <a:t>3.0.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Additional </a:t>
            </a:r>
            <a:r>
              <a:rPr lang="en-US" sz="2000" dirty="0">
                <a:solidFill>
                  <a:prstClr val="black"/>
                </a:solidFill>
              </a:rPr>
              <a:t>FAR of </a:t>
            </a:r>
            <a:r>
              <a:rPr lang="en-US" sz="2800" b="1" dirty="0">
                <a:solidFill>
                  <a:prstClr val="black"/>
                </a:solidFill>
              </a:rPr>
              <a:t>1.0</a:t>
            </a:r>
            <a:r>
              <a:rPr lang="en-US" sz="2000" dirty="0">
                <a:solidFill>
                  <a:prstClr val="black"/>
                </a:solidFill>
              </a:rPr>
              <a:t> can be purchased anywhere.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This results in </a:t>
            </a:r>
            <a:r>
              <a:rPr lang="en-US" sz="2000" b="1" dirty="0">
                <a:solidFill>
                  <a:prstClr val="black"/>
                </a:solidFill>
              </a:rPr>
              <a:t>over-supply of FAR </a:t>
            </a:r>
            <a:r>
              <a:rPr lang="en-US" sz="2000" dirty="0">
                <a:solidFill>
                  <a:prstClr val="black"/>
                </a:solidFill>
              </a:rPr>
              <a:t>compared to the demand in the </a:t>
            </a:r>
            <a:r>
              <a:rPr lang="en-US" sz="2000" dirty="0" smtClean="0">
                <a:solidFill>
                  <a:prstClr val="black"/>
                </a:solidFill>
              </a:rPr>
              <a:t>most areas of the city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black"/>
                </a:solidFill>
              </a:rPr>
              <a:t>Very low demand </a:t>
            </a:r>
            <a:r>
              <a:rPr lang="en-US" sz="2000" dirty="0">
                <a:solidFill>
                  <a:prstClr val="black"/>
                </a:solidFill>
              </a:rPr>
              <a:t>for Purchasable FAR in the entire city, including Metro TODs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</a:rPr>
              <a:t>No additional amount of FAR would be effective to bring more development in TOD; Unless there is a difference between the TOD and Non-TOD FAR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</a:rPr>
              <a:t>It </a:t>
            </a:r>
            <a:r>
              <a:rPr lang="en-US" sz="2000" b="1" dirty="0">
                <a:solidFill>
                  <a:prstClr val="black"/>
                </a:solidFill>
              </a:rPr>
              <a:t>is about differential </a:t>
            </a:r>
            <a:r>
              <a:rPr lang="en-US" sz="2000" b="1" dirty="0" smtClean="0">
                <a:solidFill>
                  <a:prstClr val="black"/>
                </a:solidFill>
              </a:rPr>
              <a:t>FSI &amp; development demand</a:t>
            </a:r>
            <a:endParaRPr 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38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26D8C0-4D5E-B638-8BB9-F08F591AE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27B00DD-68A6-4507-40B4-0772EB4E5C0A}"/>
              </a:ext>
            </a:extLst>
          </p:cNvPr>
          <p:cNvGrpSpPr/>
          <p:nvPr/>
        </p:nvGrpSpPr>
        <p:grpSpPr>
          <a:xfrm>
            <a:off x="7002643" y="849328"/>
            <a:ext cx="5278258" cy="5654365"/>
            <a:chOff x="6111579" y="415086"/>
            <a:chExt cx="5852062" cy="626905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40CDBBE-C3D9-9C7A-76E0-7372DEA89034}"/>
                </a:ext>
              </a:extLst>
            </p:cNvPr>
            <p:cNvGrpSpPr/>
            <p:nvPr/>
          </p:nvGrpSpPr>
          <p:grpSpPr>
            <a:xfrm>
              <a:off x="7253080" y="3759768"/>
              <a:ext cx="368300" cy="368300"/>
              <a:chOff x="5913120" y="4383803"/>
              <a:chExt cx="368300" cy="36830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EA790C42-9916-9388-78C4-9B928E68F022}"/>
                  </a:ext>
                </a:extLst>
              </p:cNvPr>
              <p:cNvSpPr/>
              <p:nvPr/>
            </p:nvSpPr>
            <p:spPr>
              <a:xfrm>
                <a:off x="5913120" y="4383803"/>
                <a:ext cx="368300" cy="368300"/>
              </a:xfrm>
              <a:prstGeom prst="ellipse">
                <a:avLst/>
              </a:prstGeom>
              <a:solidFill>
                <a:srgbClr val="F7816A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7A33BED0-CEF3-CFC3-91D0-05DB9A5B3AFD}"/>
                  </a:ext>
                </a:extLst>
              </p:cNvPr>
              <p:cNvSpPr/>
              <p:nvPr/>
            </p:nvSpPr>
            <p:spPr>
              <a:xfrm>
                <a:off x="6005675" y="4474302"/>
                <a:ext cx="187302" cy="187302"/>
              </a:xfrm>
              <a:prstGeom prst="ellipse">
                <a:avLst/>
              </a:prstGeom>
              <a:solidFill>
                <a:srgbClr val="E6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6" name="Picture 5" descr="A map of india with grey borders&#10;&#10;Description automatically generated">
              <a:extLst>
                <a:ext uri="{FF2B5EF4-FFF2-40B4-BE49-F238E27FC236}">
                  <a16:creationId xmlns:a16="http://schemas.microsoft.com/office/drawing/2014/main" xmlns="" id="{496DA146-2AE9-CF73-103D-CB997428B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0" b="2858"/>
            <a:stretch/>
          </p:blipFill>
          <p:spPr>
            <a:xfrm>
              <a:off x="6111579" y="415086"/>
              <a:ext cx="5852062" cy="626905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DCC22E9C-CCD1-2579-C4D5-9DF49DDBCC7B}"/>
                </a:ext>
              </a:extLst>
            </p:cNvPr>
            <p:cNvGrpSpPr/>
            <p:nvPr/>
          </p:nvGrpSpPr>
          <p:grpSpPr>
            <a:xfrm>
              <a:off x="8012310" y="2056227"/>
              <a:ext cx="368300" cy="368300"/>
              <a:chOff x="5913120" y="4383803"/>
              <a:chExt cx="368300" cy="368300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B4CC45D0-1504-014C-B087-AC4FEB9AB232}"/>
                  </a:ext>
                </a:extLst>
              </p:cNvPr>
              <p:cNvSpPr/>
              <p:nvPr/>
            </p:nvSpPr>
            <p:spPr>
              <a:xfrm>
                <a:off x="5913120" y="4383803"/>
                <a:ext cx="368300" cy="3683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B0392ECF-FF0A-068E-C21B-B19994B1F1C1}"/>
                  </a:ext>
                </a:extLst>
              </p:cNvPr>
              <p:cNvSpPr/>
              <p:nvPr/>
            </p:nvSpPr>
            <p:spPr>
              <a:xfrm>
                <a:off x="6005675" y="4474302"/>
                <a:ext cx="187302" cy="187302"/>
              </a:xfrm>
              <a:prstGeom prst="ellipse">
                <a:avLst/>
              </a:prstGeom>
              <a:solidFill>
                <a:schemeClr val="accent2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E34FC226-1DD4-4A59-09B4-646F9517CAA6}"/>
                </a:ext>
              </a:extLst>
            </p:cNvPr>
            <p:cNvGrpSpPr/>
            <p:nvPr/>
          </p:nvGrpSpPr>
          <p:grpSpPr>
            <a:xfrm>
              <a:off x="7705831" y="2424109"/>
              <a:ext cx="368300" cy="368300"/>
              <a:chOff x="5913120" y="4383803"/>
              <a:chExt cx="368300" cy="368300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xmlns="" id="{5A639BFD-0B06-0178-9561-AD7016421224}"/>
                  </a:ext>
                </a:extLst>
              </p:cNvPr>
              <p:cNvSpPr/>
              <p:nvPr/>
            </p:nvSpPr>
            <p:spPr>
              <a:xfrm>
                <a:off x="5913120" y="4383803"/>
                <a:ext cx="368300" cy="3683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EEF3B8BF-A3CB-BF98-5C30-770F89649F74}"/>
                  </a:ext>
                </a:extLst>
              </p:cNvPr>
              <p:cNvSpPr/>
              <p:nvPr/>
            </p:nvSpPr>
            <p:spPr>
              <a:xfrm>
                <a:off x="6005675" y="4474302"/>
                <a:ext cx="187302" cy="187302"/>
              </a:xfrm>
              <a:prstGeom prst="ellipse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48BB79A3-87B3-AE3F-BB7C-C2D1D9B8284E}"/>
                </a:ext>
              </a:extLst>
            </p:cNvPr>
            <p:cNvGrpSpPr/>
            <p:nvPr/>
          </p:nvGrpSpPr>
          <p:grpSpPr>
            <a:xfrm>
              <a:off x="8634142" y="2439010"/>
              <a:ext cx="368300" cy="368300"/>
              <a:chOff x="5913120" y="4383803"/>
              <a:chExt cx="368300" cy="36830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5BE8769E-CC0E-436F-9C8E-9296D9DB88B3}"/>
                  </a:ext>
                </a:extLst>
              </p:cNvPr>
              <p:cNvSpPr/>
              <p:nvPr/>
            </p:nvSpPr>
            <p:spPr>
              <a:xfrm>
                <a:off x="5913120" y="4383803"/>
                <a:ext cx="368300" cy="3683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A885F7E3-7A03-03C9-1D4C-C19B0A45FBC9}"/>
                  </a:ext>
                </a:extLst>
              </p:cNvPr>
              <p:cNvSpPr/>
              <p:nvPr/>
            </p:nvSpPr>
            <p:spPr>
              <a:xfrm>
                <a:off x="6005675" y="4474302"/>
                <a:ext cx="187302" cy="187302"/>
              </a:xfrm>
              <a:prstGeom prst="ellipse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59292D7-C373-386D-6281-FB986AF9926C}"/>
                </a:ext>
              </a:extLst>
            </p:cNvPr>
            <p:cNvGrpSpPr/>
            <p:nvPr/>
          </p:nvGrpSpPr>
          <p:grpSpPr>
            <a:xfrm>
              <a:off x="7251991" y="3759768"/>
              <a:ext cx="368300" cy="368299"/>
              <a:chOff x="5919671" y="4256235"/>
              <a:chExt cx="368300" cy="368299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xmlns="" id="{93924D6E-31D2-2703-9DA9-2F5473AA0536}"/>
                  </a:ext>
                </a:extLst>
              </p:cNvPr>
              <p:cNvSpPr/>
              <p:nvPr/>
            </p:nvSpPr>
            <p:spPr>
              <a:xfrm>
                <a:off x="5919671" y="4256235"/>
                <a:ext cx="368300" cy="36829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441E6712-87AE-C6E1-B95F-FDC83ED44D0D}"/>
                  </a:ext>
                </a:extLst>
              </p:cNvPr>
              <p:cNvSpPr/>
              <p:nvPr/>
            </p:nvSpPr>
            <p:spPr>
              <a:xfrm>
                <a:off x="6012226" y="4346736"/>
                <a:ext cx="187302" cy="18730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98B438CD-BFF7-EEEC-51EB-68660675F71E}"/>
                </a:ext>
              </a:extLst>
            </p:cNvPr>
            <p:cNvGrpSpPr/>
            <p:nvPr/>
          </p:nvGrpSpPr>
          <p:grpSpPr>
            <a:xfrm>
              <a:off x="8265842" y="3564499"/>
              <a:ext cx="368300" cy="368300"/>
              <a:chOff x="5913120" y="4383803"/>
              <a:chExt cx="368300" cy="36830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896C98FF-3E30-C142-823B-C620DE838879}"/>
                  </a:ext>
                </a:extLst>
              </p:cNvPr>
              <p:cNvSpPr/>
              <p:nvPr/>
            </p:nvSpPr>
            <p:spPr>
              <a:xfrm>
                <a:off x="5913120" y="4383803"/>
                <a:ext cx="368300" cy="3683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xmlns="" id="{390B1CA0-00BE-5869-8080-968221A40821}"/>
                  </a:ext>
                </a:extLst>
              </p:cNvPr>
              <p:cNvSpPr/>
              <p:nvPr/>
            </p:nvSpPr>
            <p:spPr>
              <a:xfrm>
                <a:off x="6005675" y="4474302"/>
                <a:ext cx="187302" cy="187302"/>
              </a:xfrm>
              <a:prstGeom prst="ellipse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925F1874-9D29-6DC7-5D0A-21611E56A724}"/>
                </a:ext>
              </a:extLst>
            </p:cNvPr>
            <p:cNvGrpSpPr/>
            <p:nvPr/>
          </p:nvGrpSpPr>
          <p:grpSpPr>
            <a:xfrm>
              <a:off x="8275261" y="4458614"/>
              <a:ext cx="368300" cy="368300"/>
              <a:chOff x="5913120" y="4383803"/>
              <a:chExt cx="368300" cy="3683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64C6D490-3A67-EBDB-DFA9-5851C98233E7}"/>
                  </a:ext>
                </a:extLst>
              </p:cNvPr>
              <p:cNvSpPr/>
              <p:nvPr/>
            </p:nvSpPr>
            <p:spPr>
              <a:xfrm>
                <a:off x="5913120" y="4383803"/>
                <a:ext cx="368300" cy="3683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D1890637-8F8D-0E01-C6A5-09A0F6D9265D}"/>
                  </a:ext>
                </a:extLst>
              </p:cNvPr>
              <p:cNvSpPr/>
              <p:nvPr/>
            </p:nvSpPr>
            <p:spPr>
              <a:xfrm>
                <a:off x="6005675" y="4474302"/>
                <a:ext cx="187302" cy="18730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8E1A5BCF-6568-92AD-3FFE-86E9C293AC50}"/>
                </a:ext>
              </a:extLst>
            </p:cNvPr>
            <p:cNvGrpSpPr/>
            <p:nvPr/>
          </p:nvGrpSpPr>
          <p:grpSpPr>
            <a:xfrm>
              <a:off x="7872580" y="5079556"/>
              <a:ext cx="368300" cy="368300"/>
              <a:chOff x="5913120" y="4383803"/>
              <a:chExt cx="368300" cy="3683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7EC1EB42-FFCB-CEB0-802C-38C962BF3209}"/>
                  </a:ext>
                </a:extLst>
              </p:cNvPr>
              <p:cNvSpPr/>
              <p:nvPr/>
            </p:nvSpPr>
            <p:spPr>
              <a:xfrm>
                <a:off x="5913120" y="4383803"/>
                <a:ext cx="368300" cy="3683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109B57F3-83FB-3C0F-86D6-DB37FB26182A}"/>
                  </a:ext>
                </a:extLst>
              </p:cNvPr>
              <p:cNvSpPr/>
              <p:nvPr/>
            </p:nvSpPr>
            <p:spPr>
              <a:xfrm>
                <a:off x="6005675" y="4474302"/>
                <a:ext cx="187302" cy="18730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C631FC71-1266-CD38-3796-EBD402198CBE}"/>
                </a:ext>
              </a:extLst>
            </p:cNvPr>
            <p:cNvGrpSpPr/>
            <p:nvPr/>
          </p:nvGrpSpPr>
          <p:grpSpPr>
            <a:xfrm>
              <a:off x="8391920" y="5309454"/>
              <a:ext cx="368300" cy="368300"/>
              <a:chOff x="5913120" y="4383803"/>
              <a:chExt cx="368300" cy="3683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2935E426-EB19-9F26-BB45-C38458189948}"/>
                  </a:ext>
                </a:extLst>
              </p:cNvPr>
              <p:cNvSpPr/>
              <p:nvPr/>
            </p:nvSpPr>
            <p:spPr>
              <a:xfrm>
                <a:off x="5913120" y="4383803"/>
                <a:ext cx="368300" cy="3683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438D62C3-2A0D-5AA5-18B4-1C16D3F76925}"/>
                  </a:ext>
                </a:extLst>
              </p:cNvPr>
              <p:cNvSpPr/>
              <p:nvPr/>
            </p:nvSpPr>
            <p:spPr>
              <a:xfrm>
                <a:off x="6005675" y="4474302"/>
                <a:ext cx="187302" cy="18730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E84AC0A1-D6D7-E506-99D9-A98E2893E3E5}"/>
                </a:ext>
              </a:extLst>
            </p:cNvPr>
            <p:cNvGrpSpPr/>
            <p:nvPr/>
          </p:nvGrpSpPr>
          <p:grpSpPr>
            <a:xfrm>
              <a:off x="7736565" y="5786129"/>
              <a:ext cx="368300" cy="368300"/>
              <a:chOff x="5913120" y="4383803"/>
              <a:chExt cx="368300" cy="3683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C44DD0D1-4ACD-5EE4-9237-5EF696CEC6FC}"/>
                  </a:ext>
                </a:extLst>
              </p:cNvPr>
              <p:cNvSpPr/>
              <p:nvPr/>
            </p:nvSpPr>
            <p:spPr>
              <a:xfrm>
                <a:off x="5913120" y="4383803"/>
                <a:ext cx="368300" cy="3683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8E33ABCA-DC00-B8BF-A6B6-5EA5B7F5709F}"/>
                  </a:ext>
                </a:extLst>
              </p:cNvPr>
              <p:cNvSpPr/>
              <p:nvPr/>
            </p:nvSpPr>
            <p:spPr>
              <a:xfrm>
                <a:off x="6005675" y="4474302"/>
                <a:ext cx="187302" cy="187302"/>
              </a:xfrm>
              <a:prstGeom prst="ellipse">
                <a:avLst/>
              </a:prstGeom>
              <a:solidFill>
                <a:schemeClr val="accent6">
                  <a:lumMod val="7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IN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46" name="Title 45">
            <a:extLst>
              <a:ext uri="{FF2B5EF4-FFF2-40B4-BE49-F238E27FC236}">
                <a16:creationId xmlns:a16="http://schemas.microsoft.com/office/drawing/2014/main" xmlns="" id="{D98DDA62-E85E-44DA-042F-878F5B9AC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000" dirty="0">
                <a:latin typeface="Segoe UI" panose="020B0502040204020203" pitchFamily="34" charset="0"/>
                <a:cs typeface="Segoe UI" panose="020B0502040204020203" pitchFamily="34" charset="0"/>
              </a:rPr>
              <a:t>Cities included in this study and sampling strategy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4938BB12-DCA5-DDD1-BCB4-855D1039DC0A}"/>
              </a:ext>
            </a:extLst>
          </p:cNvPr>
          <p:cNvSpPr txBox="1"/>
          <p:nvPr/>
        </p:nvSpPr>
        <p:spPr>
          <a:xfrm>
            <a:off x="324756" y="675809"/>
            <a:ext cx="5941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IN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These cities are classified into 3 categories based on the following parameters</a:t>
            </a: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xmlns="" id="{EF05DF6D-1BDB-FFC3-AE65-BA4CBA2B159A}"/>
              </a:ext>
            </a:extLst>
          </p:cNvPr>
          <p:cNvGraphicFramePr>
            <a:graphicFrameLocks noGrp="1"/>
          </p:cNvGraphicFramePr>
          <p:nvPr/>
        </p:nvGraphicFramePr>
        <p:xfrm>
          <a:off x="420566" y="1260584"/>
          <a:ext cx="5508397" cy="5017919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492160">
                  <a:extLst>
                    <a:ext uri="{9D8B030D-6E8A-4147-A177-3AD203B41FA5}">
                      <a16:colId xmlns:a16="http://schemas.microsoft.com/office/drawing/2014/main" xmlns="" val="792614635"/>
                    </a:ext>
                  </a:extLst>
                </a:gridCol>
                <a:gridCol w="2778276">
                  <a:extLst>
                    <a:ext uri="{9D8B030D-6E8A-4147-A177-3AD203B41FA5}">
                      <a16:colId xmlns:a16="http://schemas.microsoft.com/office/drawing/2014/main" xmlns="" val="1783720890"/>
                    </a:ext>
                  </a:extLst>
                </a:gridCol>
                <a:gridCol w="952554">
                  <a:extLst>
                    <a:ext uri="{9D8B030D-6E8A-4147-A177-3AD203B41FA5}">
                      <a16:colId xmlns:a16="http://schemas.microsoft.com/office/drawing/2014/main" xmlns="" val="2735752898"/>
                    </a:ext>
                  </a:extLst>
                </a:gridCol>
                <a:gridCol w="1285407">
                  <a:extLst>
                    <a:ext uri="{9D8B030D-6E8A-4147-A177-3AD203B41FA5}">
                      <a16:colId xmlns:a16="http://schemas.microsoft.com/office/drawing/2014/main" xmlns="" val="384605085"/>
                    </a:ext>
                  </a:extLst>
                </a:gridCol>
              </a:tblGrid>
              <a:tr h="352359">
                <a:tc>
                  <a:txBody>
                    <a:bodyPr/>
                    <a:lstStyle/>
                    <a:p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#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IN" sz="1200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State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4535963"/>
                  </a:ext>
                </a:extLst>
              </a:tr>
              <a:tr h="352359">
                <a:tc gridSpan="4">
                  <a:txBody>
                    <a:bodyPr/>
                    <a:lstStyle/>
                    <a:p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 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B3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 sz="1200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1595281"/>
                  </a:ext>
                </a:extLst>
              </a:tr>
              <a:tr h="789611"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City Population-   </a:t>
                      </a:r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&gt;20 million</a:t>
                      </a:r>
                    </a:p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Network Length-  </a:t>
                      </a:r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&gt;100km</a:t>
                      </a:r>
                    </a:p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Ridership/day-     </a:t>
                      </a:r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&gt;10 Lakhs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Delhi NCR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Delhi NCR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0718723"/>
                  </a:ext>
                </a:extLst>
              </a:tr>
              <a:tr h="352359">
                <a:tc gridSpan="4">
                  <a:txBody>
                    <a:bodyPr/>
                    <a:lstStyle/>
                    <a:p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 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CF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 sz="1200" b="1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1652825"/>
                  </a:ext>
                </a:extLst>
              </a:tr>
              <a:tr h="352359"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City Population-   </a:t>
                      </a:r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5-20 million</a:t>
                      </a:r>
                    </a:p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Network Length-  </a:t>
                      </a:r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30-100 km</a:t>
                      </a:r>
                    </a:p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Ridership/day-     </a:t>
                      </a:r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1.5-10 Lakhs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Mumbai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Maharashtra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8816558"/>
                  </a:ext>
                </a:extLst>
              </a:tr>
              <a:tr h="352359"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2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Hyderabad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Telangana</a:t>
                      </a:r>
                      <a:endParaRPr lang="en-IN" sz="12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8960443"/>
                  </a:ext>
                </a:extLst>
              </a:tr>
              <a:tr h="352359"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2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Bangalore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Karnataka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7839146"/>
                  </a:ext>
                </a:extLst>
              </a:tr>
              <a:tr h="352359"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2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Chennai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Tamil Nadu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4421031"/>
                  </a:ext>
                </a:extLst>
              </a:tr>
              <a:tr h="352359">
                <a:tc gridSpan="4">
                  <a:txBody>
                    <a:bodyPr/>
                    <a:lstStyle/>
                    <a:p>
                      <a:r>
                        <a:rPr lang="en-IN" sz="1200" b="1" i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Category 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IN" sz="1200" b="1" i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6630463"/>
                  </a:ext>
                </a:extLst>
              </a:tr>
              <a:tr h="352359"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City Population-   </a:t>
                      </a:r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&lt;5 million</a:t>
                      </a:r>
                    </a:p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Network Length-  </a:t>
                      </a:r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&lt;30 km</a:t>
                      </a:r>
                    </a:p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Ridership/day-     </a:t>
                      </a:r>
                      <a:r>
                        <a:rPr lang="en-IN" sz="12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&lt;1.5 Lakhs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Kochi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Kerala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6609950"/>
                  </a:ext>
                </a:extLst>
              </a:tr>
              <a:tr h="352359"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2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Jaipur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Rajasthan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7491287"/>
                  </a:ext>
                </a:extLst>
              </a:tr>
              <a:tr h="352359"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2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Lucknow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Uttar Pradesh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80198909"/>
                  </a:ext>
                </a:extLst>
              </a:tr>
              <a:tr h="352359"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 sz="1200" b="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Nagpur</a:t>
                      </a:r>
                      <a:endParaRPr lang="en-IN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200" b="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Maharashtra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51524072"/>
                  </a:ext>
                </a:extLst>
              </a:tr>
            </a:tbl>
          </a:graphicData>
        </a:graphic>
      </p:graphicFrame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8CBA4808-A0C0-70D4-B53D-BB2125F7751A}"/>
              </a:ext>
            </a:extLst>
          </p:cNvPr>
          <p:cNvGrpSpPr/>
          <p:nvPr/>
        </p:nvGrpSpPr>
        <p:grpSpPr>
          <a:xfrm>
            <a:off x="7394504" y="2328333"/>
            <a:ext cx="3420856" cy="3980412"/>
            <a:chOff x="7394504" y="2328333"/>
            <a:chExt cx="3420856" cy="3980412"/>
          </a:xfrm>
        </p:grpSpPr>
        <p:sp>
          <p:nvSpPr>
            <p:cNvPr id="2" name="Text Box 3">
              <a:extLst>
                <a:ext uri="{FF2B5EF4-FFF2-40B4-BE49-F238E27FC236}">
                  <a16:creationId xmlns:a16="http://schemas.microsoft.com/office/drawing/2014/main" xmlns="" id="{8285296B-821F-CFF7-B4DA-0960B0CC67EA}"/>
                </a:ext>
              </a:extLst>
            </p:cNvPr>
            <p:cNvSpPr txBox="1"/>
            <p:nvPr/>
          </p:nvSpPr>
          <p:spPr>
            <a:xfrm>
              <a:off x="8990801" y="2328333"/>
              <a:ext cx="1229198" cy="3053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base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US" sz="1600" b="1">
                  <a:solidFill>
                    <a:prstClr val="black"/>
                  </a:solidFill>
                </a:rPr>
                <a:t>DELHI</a:t>
              </a:r>
              <a:endParaRPr lang="en-US" sz="1600" b="1" dirty="0">
                <a:solidFill>
                  <a:srgbClr val="111111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3" name="Text Box 3">
              <a:extLst>
                <a:ext uri="{FF2B5EF4-FFF2-40B4-BE49-F238E27FC236}">
                  <a16:creationId xmlns:a16="http://schemas.microsoft.com/office/drawing/2014/main" xmlns="" id="{97E812C7-DEB6-4745-9C77-E29D632266A5}"/>
                </a:ext>
              </a:extLst>
            </p:cNvPr>
            <p:cNvSpPr txBox="1"/>
            <p:nvPr/>
          </p:nvSpPr>
          <p:spPr>
            <a:xfrm>
              <a:off x="9288786" y="2965403"/>
              <a:ext cx="1229198" cy="3053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base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US" sz="1600" b="1">
                  <a:solidFill>
                    <a:prstClr val="black"/>
                  </a:solidFill>
                </a:rPr>
                <a:t>LUCKNOW</a:t>
              </a:r>
              <a:endParaRPr lang="en-US" sz="1600" b="1" dirty="0">
                <a:solidFill>
                  <a:srgbClr val="111111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5" name="Text Box 3">
              <a:extLst>
                <a:ext uri="{FF2B5EF4-FFF2-40B4-BE49-F238E27FC236}">
                  <a16:creationId xmlns:a16="http://schemas.microsoft.com/office/drawing/2014/main" xmlns="" id="{4D3520FD-A2DD-D114-96B6-B286072473E1}"/>
                </a:ext>
              </a:extLst>
            </p:cNvPr>
            <p:cNvSpPr txBox="1"/>
            <p:nvPr/>
          </p:nvSpPr>
          <p:spPr>
            <a:xfrm>
              <a:off x="7755335" y="2444391"/>
              <a:ext cx="1229198" cy="33855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base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US" sz="1600" b="1">
                  <a:solidFill>
                    <a:prstClr val="black"/>
                  </a:solidFill>
                </a:rPr>
                <a:t>JAIPUR</a:t>
              </a:r>
              <a:endParaRPr lang="en-US" sz="1600" b="1" dirty="0">
                <a:solidFill>
                  <a:srgbClr val="111111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7" name="Text Box 3">
              <a:extLst>
                <a:ext uri="{FF2B5EF4-FFF2-40B4-BE49-F238E27FC236}">
                  <a16:creationId xmlns:a16="http://schemas.microsoft.com/office/drawing/2014/main" xmlns="" id="{CBD94B5A-FBB1-6563-D0B6-F33386DA613A}"/>
                </a:ext>
              </a:extLst>
            </p:cNvPr>
            <p:cNvSpPr txBox="1"/>
            <p:nvPr/>
          </p:nvSpPr>
          <p:spPr>
            <a:xfrm>
              <a:off x="9255302" y="3715380"/>
              <a:ext cx="1229198" cy="3053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base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US" sz="1600" b="1">
                  <a:solidFill>
                    <a:prstClr val="black"/>
                  </a:solidFill>
                </a:rPr>
                <a:t>NAGPUR</a:t>
              </a:r>
              <a:endParaRPr lang="en-US" sz="1600" b="1" dirty="0">
                <a:solidFill>
                  <a:srgbClr val="111111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48" name="Text Box 3">
              <a:extLst>
                <a:ext uri="{FF2B5EF4-FFF2-40B4-BE49-F238E27FC236}">
                  <a16:creationId xmlns:a16="http://schemas.microsoft.com/office/drawing/2014/main" xmlns="" id="{9CA42431-94C1-B599-786B-0C811886EDA0}"/>
                </a:ext>
              </a:extLst>
            </p:cNvPr>
            <p:cNvSpPr txBox="1"/>
            <p:nvPr/>
          </p:nvSpPr>
          <p:spPr>
            <a:xfrm>
              <a:off x="9289268" y="4497206"/>
              <a:ext cx="1462041" cy="3053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base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US" sz="1600" b="1">
                  <a:solidFill>
                    <a:prstClr val="black"/>
                  </a:solidFill>
                </a:rPr>
                <a:t>HYDERABAD</a:t>
              </a:r>
              <a:endParaRPr lang="en-US" sz="1600" b="1" dirty="0">
                <a:solidFill>
                  <a:srgbClr val="111111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4" name="Text Box 3">
              <a:extLst>
                <a:ext uri="{FF2B5EF4-FFF2-40B4-BE49-F238E27FC236}">
                  <a16:creationId xmlns:a16="http://schemas.microsoft.com/office/drawing/2014/main" xmlns="" id="{02241233-91B3-9658-FBAF-B8B953D695A1}"/>
                </a:ext>
              </a:extLst>
            </p:cNvPr>
            <p:cNvSpPr txBox="1"/>
            <p:nvPr/>
          </p:nvSpPr>
          <p:spPr>
            <a:xfrm>
              <a:off x="7500117" y="4141365"/>
              <a:ext cx="1229198" cy="3053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base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US" sz="1600" b="1">
                  <a:solidFill>
                    <a:prstClr val="black"/>
                  </a:solidFill>
                </a:rPr>
                <a:t>MUMBAI</a:t>
              </a:r>
              <a:endParaRPr lang="en-US" sz="1600" b="1" dirty="0">
                <a:solidFill>
                  <a:srgbClr val="111111"/>
                </a:solidFill>
                <a:latin typeface="Open Sans" panose="020B0606030504020204" pitchFamily="34" charset="0"/>
              </a:endParaRPr>
            </a:p>
          </p:txBody>
        </p:sp>
        <p:sp>
          <p:nvSpPr>
            <p:cNvPr id="55" name="Text Box 3">
              <a:extLst>
                <a:ext uri="{FF2B5EF4-FFF2-40B4-BE49-F238E27FC236}">
                  <a16:creationId xmlns:a16="http://schemas.microsoft.com/office/drawing/2014/main" xmlns="" id="{1F80FDA2-D645-6814-1AF9-6B42189BFBE6}"/>
                </a:ext>
              </a:extLst>
            </p:cNvPr>
            <p:cNvSpPr txBox="1"/>
            <p:nvPr/>
          </p:nvSpPr>
          <p:spPr>
            <a:xfrm>
              <a:off x="7394504" y="4935234"/>
              <a:ext cx="1462041" cy="3053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base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US" sz="1600" b="1">
                  <a:solidFill>
                    <a:srgbClr val="111111"/>
                  </a:solidFill>
                </a:rPr>
                <a:t>BANGALORE</a:t>
              </a:r>
              <a:endParaRPr lang="en-US" sz="1600" b="1" dirty="0">
                <a:solidFill>
                  <a:srgbClr val="111111"/>
                </a:solidFill>
              </a:endParaRPr>
            </a:p>
          </p:txBody>
        </p:sp>
        <p:sp>
          <p:nvSpPr>
            <p:cNvPr id="57" name="Text Box 3">
              <a:extLst>
                <a:ext uri="{FF2B5EF4-FFF2-40B4-BE49-F238E27FC236}">
                  <a16:creationId xmlns:a16="http://schemas.microsoft.com/office/drawing/2014/main" xmlns="" id="{170DBDDF-6113-EDB8-D427-2684BC8B0621}"/>
                </a:ext>
              </a:extLst>
            </p:cNvPr>
            <p:cNvSpPr txBox="1"/>
            <p:nvPr/>
          </p:nvSpPr>
          <p:spPr>
            <a:xfrm>
              <a:off x="9353319" y="5277210"/>
              <a:ext cx="1462041" cy="3053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base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US" sz="1600" b="1">
                  <a:solidFill>
                    <a:srgbClr val="111111"/>
                  </a:solidFill>
                </a:rPr>
                <a:t>CHENNAI</a:t>
              </a:r>
              <a:endParaRPr lang="en-US" sz="1600" b="1" dirty="0">
                <a:solidFill>
                  <a:srgbClr val="111111"/>
                </a:solidFill>
              </a:endParaRPr>
            </a:p>
          </p:txBody>
        </p:sp>
        <p:sp>
          <p:nvSpPr>
            <p:cNvPr id="61" name="Text Box 3">
              <a:extLst>
                <a:ext uri="{FF2B5EF4-FFF2-40B4-BE49-F238E27FC236}">
                  <a16:creationId xmlns:a16="http://schemas.microsoft.com/office/drawing/2014/main" xmlns="" id="{A35C98F4-1B5C-6400-F919-DB562699C4FD}"/>
                </a:ext>
              </a:extLst>
            </p:cNvPr>
            <p:cNvSpPr txBox="1"/>
            <p:nvPr/>
          </p:nvSpPr>
          <p:spPr>
            <a:xfrm>
              <a:off x="8125525" y="6003387"/>
              <a:ext cx="1229198" cy="3053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fontAlgn="base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US" sz="1600" b="1">
                  <a:solidFill>
                    <a:prstClr val="black"/>
                  </a:solidFill>
                </a:rPr>
                <a:t>KOCHI</a:t>
              </a:r>
              <a:endParaRPr lang="en-US" sz="1600" b="1" dirty="0">
                <a:solidFill>
                  <a:srgbClr val="111111"/>
                </a:solidFill>
                <a:latin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28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X:\01 Projects\01 AUDA RDP 2021\15 SUMMARY REPORT\04_Cover pages for main volumes\Poster final A0 Guj text.jpg">
            <a:extLst>
              <a:ext uri="{FF2B5EF4-FFF2-40B4-BE49-F238E27FC236}">
                <a16:creationId xmlns:a16="http://schemas.microsoft.com/office/drawing/2014/main" xmlns="" id="{860AA87A-636F-40AB-9E6F-A781F2AAF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lum bright="-20000" contrast="20000"/>
          </a:blip>
          <a:srcRect l="13642" b="1521"/>
          <a:stretch/>
        </p:blipFill>
        <p:spPr bwMode="auto">
          <a:xfrm>
            <a:off x="5108712" y="690507"/>
            <a:ext cx="7083287" cy="605816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331056-0A28-481F-91F5-245CA059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Ahmedabad TOZ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D88BC7-6451-4F5D-B4CC-66173CF16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840204"/>
            <a:ext cx="4843808" cy="5881270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000" dirty="0" smtClean="0"/>
              <a:t>Base FAR - </a:t>
            </a:r>
            <a:r>
              <a:rPr lang="en-US" sz="2000" b="1" dirty="0" smtClean="0"/>
              <a:t>1.8</a:t>
            </a:r>
          </a:p>
          <a:p>
            <a:pPr>
              <a:spcBef>
                <a:spcPts val="1800"/>
              </a:spcBef>
            </a:pPr>
            <a:r>
              <a:rPr lang="en-US" sz="2000" dirty="0" smtClean="0"/>
              <a:t>Purchasable FAR – </a:t>
            </a:r>
            <a:r>
              <a:rPr lang="en-US" sz="2000" b="1" dirty="0" smtClean="0"/>
              <a:t>2.2 &amp; 3.6</a:t>
            </a:r>
          </a:p>
          <a:p>
            <a:pPr>
              <a:spcBef>
                <a:spcPts val="1800"/>
              </a:spcBef>
            </a:pPr>
            <a:r>
              <a:rPr lang="en-US" sz="2000" dirty="0" smtClean="0"/>
              <a:t>Total Permissible FAR – </a:t>
            </a:r>
            <a:r>
              <a:rPr lang="en-US" sz="2000" b="1" dirty="0" smtClean="0"/>
              <a:t>4.0 &amp; 5.4 </a:t>
            </a:r>
            <a:endParaRPr lang="en-US" sz="2000" b="1" dirty="0"/>
          </a:p>
          <a:p>
            <a:pPr>
              <a:spcBef>
                <a:spcPts val="1800"/>
              </a:spcBef>
            </a:pPr>
            <a:r>
              <a:rPr lang="en-US" sz="2000" dirty="0" smtClean="0"/>
              <a:t>Significant redevelopment taking place due to increased FAR</a:t>
            </a:r>
          </a:p>
          <a:p>
            <a:pPr>
              <a:spcBef>
                <a:spcPts val="1800"/>
              </a:spcBef>
            </a:pPr>
            <a:r>
              <a:rPr lang="en-US" sz="2000" b="1" dirty="0" smtClean="0"/>
              <a:t>Premium FAR charged at 40% of the </a:t>
            </a:r>
            <a:r>
              <a:rPr lang="en-US" sz="2000" b="1" dirty="0" err="1" smtClean="0"/>
              <a:t>Jantri</a:t>
            </a:r>
            <a:r>
              <a:rPr lang="en-US" sz="2000" b="1" dirty="0" smtClean="0"/>
              <a:t> Rates</a:t>
            </a:r>
            <a:endParaRPr lang="en-US" sz="2000" b="1" dirty="0"/>
          </a:p>
          <a:p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11892693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X:\01 Projects\01 AUDA RDP 2021\15 SUMMARY REPORT\04_Cover pages for main volumes\Poster final A0 Guj text.jpg">
            <a:extLst>
              <a:ext uri="{FF2B5EF4-FFF2-40B4-BE49-F238E27FC236}">
                <a16:creationId xmlns:a16="http://schemas.microsoft.com/office/drawing/2014/main" xmlns="" id="{860AA87A-636F-40AB-9E6F-A781F2AAF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lum bright="-20000" contrast="20000"/>
          </a:blip>
          <a:srcRect l="13642" b="1521"/>
          <a:stretch/>
        </p:blipFill>
        <p:spPr bwMode="auto">
          <a:xfrm>
            <a:off x="5108712" y="690507"/>
            <a:ext cx="7083287" cy="605816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331056-0A28-481F-91F5-245CA0596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Ahmedabad TOZ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D88BC7-6451-4F5D-B4CC-66173CF16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840204"/>
            <a:ext cx="4843808" cy="5881270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2000" dirty="0" smtClean="0"/>
              <a:t>Base FAR - </a:t>
            </a:r>
            <a:r>
              <a:rPr lang="en-US" sz="2000" b="1" dirty="0" smtClean="0"/>
              <a:t>1.8</a:t>
            </a:r>
          </a:p>
          <a:p>
            <a:pPr>
              <a:spcBef>
                <a:spcPts val="1800"/>
              </a:spcBef>
            </a:pPr>
            <a:r>
              <a:rPr lang="en-US" sz="2000" dirty="0" smtClean="0"/>
              <a:t>Purchasable FAR – </a:t>
            </a:r>
            <a:r>
              <a:rPr lang="en-US" sz="2000" b="1" dirty="0" smtClean="0"/>
              <a:t>2.2 &amp; 3.6</a:t>
            </a:r>
          </a:p>
          <a:p>
            <a:pPr>
              <a:spcBef>
                <a:spcPts val="1800"/>
              </a:spcBef>
            </a:pPr>
            <a:r>
              <a:rPr lang="en-US" sz="2000" dirty="0" smtClean="0"/>
              <a:t>Total Permissible FAR – </a:t>
            </a:r>
            <a:r>
              <a:rPr lang="en-US" sz="2000" b="1" dirty="0" smtClean="0"/>
              <a:t>4.0 &amp; 5.4 </a:t>
            </a:r>
            <a:endParaRPr lang="en-US" sz="2000" b="1" dirty="0"/>
          </a:p>
          <a:p>
            <a:pPr>
              <a:spcBef>
                <a:spcPts val="1800"/>
              </a:spcBef>
            </a:pPr>
            <a:r>
              <a:rPr lang="en-US" sz="2000" dirty="0" smtClean="0"/>
              <a:t>Significant redevelopment taking place due to increased FAR</a:t>
            </a:r>
          </a:p>
          <a:p>
            <a:pPr>
              <a:spcBef>
                <a:spcPts val="1800"/>
              </a:spcBef>
            </a:pPr>
            <a:r>
              <a:rPr lang="en-US" sz="2000" b="1" dirty="0" smtClean="0"/>
              <a:t>Premium FAR charged at 40% of the </a:t>
            </a:r>
            <a:r>
              <a:rPr lang="en-US" sz="2000" b="1" dirty="0" err="1" smtClean="0"/>
              <a:t>Jantri</a:t>
            </a:r>
            <a:r>
              <a:rPr lang="en-US" sz="2000" b="1" dirty="0" smtClean="0"/>
              <a:t> Rates</a:t>
            </a:r>
            <a:endParaRPr lang="en-US" sz="2000" b="1" dirty="0"/>
          </a:p>
          <a:p>
            <a:endParaRPr lang="en-IN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A3DEF2F-1A7C-46F5-BBA1-CDA47861A330}"/>
              </a:ext>
            </a:extLst>
          </p:cNvPr>
          <p:cNvGrpSpPr/>
          <p:nvPr/>
        </p:nvGrpSpPr>
        <p:grpSpPr>
          <a:xfrm>
            <a:off x="155575" y="4339389"/>
            <a:ext cx="6767739" cy="2382085"/>
            <a:chOff x="1850573" y="1142999"/>
            <a:chExt cx="8792046" cy="30945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C4DEAE3-6EA4-4CB4-873A-64F73DAFF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0573" y="1142999"/>
              <a:ext cx="4126124" cy="3094593"/>
            </a:xfrm>
            <a:prstGeom prst="rect">
              <a:avLst/>
            </a:prstGeom>
          </p:spPr>
        </p:pic>
        <p:pic>
          <p:nvPicPr>
            <p:cNvPr id="8" name="Picture 7" descr="A large building with a tree in front of it&#10;&#10;Description automatically generated with low confidence">
              <a:extLst>
                <a:ext uri="{FF2B5EF4-FFF2-40B4-BE49-F238E27FC236}">
                  <a16:creationId xmlns:a16="http://schemas.microsoft.com/office/drawing/2014/main" xmlns="" id="{D907D67A-5692-47E9-AC2F-3A82FE21E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28"/>
            <a:stretch/>
          </p:blipFill>
          <p:spPr>
            <a:xfrm>
              <a:off x="6175802" y="1142999"/>
              <a:ext cx="4466817" cy="30945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9761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Delhi TOD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5574" y="790978"/>
            <a:ext cx="5940425" cy="532679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The </a:t>
            </a:r>
            <a:r>
              <a:rPr lang="en-US" sz="2400" dirty="0">
                <a:solidFill>
                  <a:prstClr val="black"/>
                </a:solidFill>
              </a:rPr>
              <a:t>TODs being developed by </a:t>
            </a:r>
            <a:r>
              <a:rPr lang="en-US" sz="2400" dirty="0" smtClean="0">
                <a:solidFill>
                  <a:prstClr val="black"/>
                </a:solidFill>
              </a:rPr>
              <a:t>DDA as per TOD Policies </a:t>
            </a:r>
          </a:p>
          <a:p>
            <a:pPr marL="228600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Development on limited land – primarily DDA land</a:t>
            </a:r>
          </a:p>
          <a:p>
            <a:pPr marL="228600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Hence the revenue generation potential on limited land area, in spite of having a very high demand city</a:t>
            </a:r>
          </a:p>
          <a:p>
            <a:pPr marL="228600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Restrictive planning and regulations lead to under-utilization of land and development potential 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271" y="4982966"/>
            <a:ext cx="3127373" cy="1759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0951"/>
          <a:stretch/>
        </p:blipFill>
        <p:spPr>
          <a:xfrm>
            <a:off x="9933687" y="136526"/>
            <a:ext cx="2102737" cy="23420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01" y="1307568"/>
            <a:ext cx="5044621" cy="50446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96518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FAR as a tool for Non Fare-box Revenue Generation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b="1" dirty="0" smtClean="0"/>
              <a:t>How are our cities doing? - Some examples</a:t>
            </a:r>
            <a:endParaRPr lang="en-US" b="1" dirty="0"/>
          </a:p>
          <a:p>
            <a:pPr>
              <a:spcBef>
                <a:spcPts val="300"/>
              </a:spcBef>
            </a:pPr>
            <a:endParaRPr lang="en-US" sz="2000" b="1" dirty="0" smtClean="0"/>
          </a:p>
          <a:p>
            <a:pPr>
              <a:spcBef>
                <a:spcPts val="300"/>
              </a:spcBef>
            </a:pPr>
            <a:r>
              <a:rPr lang="en-US" sz="2000" b="1" dirty="0" smtClean="0"/>
              <a:t>Nagpur Metro:</a:t>
            </a:r>
          </a:p>
          <a:p>
            <a:pPr marL="609600" indent="-342900">
              <a:spcBef>
                <a:spcPts val="300"/>
              </a:spcBef>
            </a:pPr>
            <a:r>
              <a:rPr lang="en-US" sz="1800" dirty="0" smtClean="0"/>
              <a:t>The </a:t>
            </a:r>
            <a:r>
              <a:rPr lang="en-US" sz="1800" dirty="0"/>
              <a:t>standard permissible FAR is 2.5, but it can be increased up to 4.0 under the TOD policy, subject to the payment of a premium</a:t>
            </a:r>
            <a:r>
              <a:rPr lang="en-US" sz="1800" dirty="0" smtClean="0"/>
              <a:t>. The premium </a:t>
            </a:r>
            <a:endParaRPr lang="en-US" sz="1800" dirty="0"/>
          </a:p>
          <a:p>
            <a:pPr>
              <a:spcBef>
                <a:spcPts val="300"/>
              </a:spcBef>
            </a:pPr>
            <a:endParaRPr lang="en-US" sz="2000" b="1" dirty="0" smtClean="0"/>
          </a:p>
          <a:p>
            <a:pPr>
              <a:spcBef>
                <a:spcPts val="300"/>
              </a:spcBef>
            </a:pPr>
            <a:r>
              <a:rPr lang="en-US" sz="2000" b="1" dirty="0" smtClean="0"/>
              <a:t>Kochi </a:t>
            </a:r>
          </a:p>
          <a:p>
            <a:pPr marL="609600" lvl="1" indent="-342900">
              <a:spcBef>
                <a:spcPts val="300"/>
              </a:spcBef>
            </a:pPr>
            <a:r>
              <a:rPr lang="en-US" sz="1800" dirty="0"/>
              <a:t>The standard permissible FAR for entire city is 3.0. Plus additional FAR of 1.0 can be purchased anywhere. </a:t>
            </a:r>
          </a:p>
          <a:p>
            <a:pPr marL="609600" lvl="1" indent="-342900">
              <a:spcBef>
                <a:spcPts val="300"/>
              </a:spcBef>
            </a:pPr>
            <a:r>
              <a:rPr lang="en-US" sz="1800" dirty="0"/>
              <a:t>This results in over-supply of FAR compared to the demand in the entire city. </a:t>
            </a:r>
          </a:p>
          <a:p>
            <a:pPr marL="609600" lvl="1" indent="-342900">
              <a:spcBef>
                <a:spcPts val="300"/>
              </a:spcBef>
            </a:pPr>
            <a:r>
              <a:rPr lang="en-US" sz="1800" dirty="0"/>
              <a:t>Very low demand for Purchasable FAR in the entire city, including Metro TODs </a:t>
            </a:r>
          </a:p>
          <a:p>
            <a:pPr marL="609600" lvl="1" indent="-342900">
              <a:spcBef>
                <a:spcPts val="300"/>
              </a:spcBef>
            </a:pPr>
            <a:r>
              <a:rPr lang="en-US" sz="1800" dirty="0"/>
              <a:t> is it </a:t>
            </a:r>
            <a:r>
              <a:rPr lang="en-US" sz="1800" dirty="0"/>
              <a:t>does not - it is </a:t>
            </a:r>
            <a:r>
              <a:rPr lang="en-US" sz="1800" dirty="0"/>
              <a:t>about </a:t>
            </a:r>
            <a:r>
              <a:rPr lang="en-US" sz="1800" dirty="0"/>
              <a:t>differential FSI &amp; demand</a:t>
            </a:r>
          </a:p>
          <a:p>
            <a:pPr>
              <a:spcBef>
                <a:spcPts val="300"/>
              </a:spcBef>
            </a:pPr>
            <a:endParaRPr lang="en-US" sz="2000" b="1" dirty="0" smtClean="0"/>
          </a:p>
          <a:p>
            <a:pPr>
              <a:spcBef>
                <a:spcPts val="300"/>
              </a:spcBef>
            </a:pPr>
            <a:r>
              <a:rPr lang="en-US" sz="2000" b="1" dirty="0" smtClean="0"/>
              <a:t>Ahmedabad </a:t>
            </a:r>
            <a:r>
              <a:rPr lang="en-US" sz="2000" b="1" dirty="0"/>
              <a:t>: </a:t>
            </a:r>
            <a:endParaRPr lang="en-US" sz="2000" b="1" dirty="0" smtClean="0"/>
          </a:p>
          <a:p>
            <a:pPr marL="609600" lvl="1" indent="-342900">
              <a:spcBef>
                <a:spcPts val="300"/>
              </a:spcBef>
            </a:pPr>
            <a:r>
              <a:rPr lang="en-US" sz="1800" dirty="0"/>
              <a:t>Base FAR – 1.8, Purchasable FAR – 2.2, Total FAR 4</a:t>
            </a:r>
          </a:p>
          <a:p>
            <a:pPr marL="609600" lvl="1" indent="-342900">
              <a:spcBef>
                <a:spcPts val="300"/>
              </a:spcBef>
            </a:pPr>
            <a:r>
              <a:rPr lang="en-US" sz="1800" dirty="0"/>
              <a:t>Purchasable FAR is charged at 40% of </a:t>
            </a:r>
            <a:r>
              <a:rPr lang="en-US" sz="1800" dirty="0" err="1"/>
              <a:t>Jantri</a:t>
            </a:r>
            <a:r>
              <a:rPr lang="en-US" sz="1800" dirty="0"/>
              <a:t> Rates (Circle Rates), which is significant revenue generation </a:t>
            </a:r>
          </a:p>
          <a:p>
            <a:pPr marL="609600" lvl="1" indent="-342900">
              <a:spcBef>
                <a:spcPts val="300"/>
              </a:spcBef>
            </a:pPr>
            <a:r>
              <a:rPr lang="en-US" sz="1800" dirty="0"/>
              <a:t>Such revenue gets </a:t>
            </a:r>
            <a:r>
              <a:rPr lang="en-US" sz="1800" dirty="0" err="1"/>
              <a:t>useed</a:t>
            </a:r>
            <a:r>
              <a:rPr lang="en-US" sz="1800" dirty="0"/>
              <a:t> </a:t>
            </a:r>
            <a:r>
              <a:rPr lang="en-US" sz="1800" dirty="0"/>
              <a:t>in improving the urban infra. But no direct Revenue Sharing with Metro or BRTS. </a:t>
            </a:r>
          </a:p>
          <a:p>
            <a:pPr>
              <a:spcBef>
                <a:spcPts val="300"/>
              </a:spcBef>
            </a:pPr>
            <a:endParaRPr lang="en-US" sz="2000" dirty="0" smtClean="0"/>
          </a:p>
          <a:p>
            <a:pPr>
              <a:spcBef>
                <a:spcPts val="300"/>
              </a:spcBef>
            </a:pPr>
            <a:r>
              <a:rPr lang="en-US" sz="2000" b="1" dirty="0"/>
              <a:t>Chennai &amp; </a:t>
            </a:r>
            <a:r>
              <a:rPr lang="en-US" sz="2000" b="1" dirty="0" smtClean="0"/>
              <a:t>Guwahati: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 </a:t>
            </a:r>
            <a:r>
              <a:rPr lang="en-US" sz="1600" dirty="0"/>
              <a:t>TODs are proposed on wider Roads without transit (</a:t>
            </a:r>
            <a:r>
              <a:rPr lang="en-US" sz="1600" dirty="0" err="1"/>
              <a:t>ie</a:t>
            </a:r>
            <a:r>
              <a:rPr lang="en-US" sz="1600" dirty="0"/>
              <a:t> Ring Roads) which will really make the cities NON-TODs </a:t>
            </a:r>
            <a:endParaRPr lang="en-US" sz="1600" dirty="0" smtClean="0"/>
          </a:p>
          <a:p>
            <a:pPr>
              <a:spcBef>
                <a:spcPts val="300"/>
              </a:spcBef>
            </a:pPr>
            <a:endParaRPr lang="en-US" sz="2000" dirty="0" smtClean="0"/>
          </a:p>
          <a:p>
            <a:pPr>
              <a:spcBef>
                <a:spcPts val="300"/>
              </a:spcBef>
            </a:pPr>
            <a:r>
              <a:rPr lang="en-US" sz="2000" b="1" dirty="0" smtClean="0"/>
              <a:t>Delhi:</a:t>
            </a:r>
          </a:p>
          <a:p>
            <a:pPr lvl="1">
              <a:spcBef>
                <a:spcPts val="300"/>
              </a:spcBef>
            </a:pPr>
            <a:r>
              <a:rPr lang="en-US" sz="1600" dirty="0" smtClean="0"/>
              <a:t>TODs </a:t>
            </a:r>
            <a:r>
              <a:rPr lang="en-US" sz="1600" dirty="0"/>
              <a:t>being developed by </a:t>
            </a:r>
            <a:r>
              <a:rPr lang="en-US" sz="1600" dirty="0" smtClean="0"/>
              <a:t>DDA in limited areas, resulting in limited non-</a:t>
            </a:r>
            <a:r>
              <a:rPr lang="en-US" sz="1600" dirty="0" err="1" smtClean="0"/>
              <a:t>farebox</a:t>
            </a:r>
            <a:r>
              <a:rPr lang="en-US" sz="1600" dirty="0" smtClean="0"/>
              <a:t> </a:t>
            </a:r>
            <a:r>
              <a:rPr lang="en-US" sz="1600" dirty="0"/>
              <a:t>rev for Metro. </a:t>
            </a:r>
            <a:r>
              <a:rPr lang="en-US" sz="1600" dirty="0" smtClean="0"/>
              <a:t>Needs to expand</a:t>
            </a:r>
            <a:endParaRPr lang="en-US" sz="1600" dirty="0"/>
          </a:p>
          <a:p>
            <a:pPr>
              <a:spcBef>
                <a:spcPts val="30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37010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Take-</a:t>
            </a:r>
            <a:r>
              <a:rPr lang="en-US" dirty="0" err="1" smtClean="0"/>
              <a:t>Aways</a:t>
            </a:r>
            <a:endParaRPr lang="en-US" dirty="0"/>
          </a:p>
        </p:txBody>
      </p:sp>
      <p:pic>
        <p:nvPicPr>
          <p:cNvPr id="6" name="Picture 2" descr="X:\01 Projects\01 AUDA RDP 2021\15 SUMMARY REPORT\04_Cover pages for main volumes\Poster final A0 Guj text.jpg">
            <a:extLst>
              <a:ext uri="{FF2B5EF4-FFF2-40B4-BE49-F238E27FC236}">
                <a16:creationId xmlns:a16="http://schemas.microsoft.com/office/drawing/2014/main" xmlns="" id="{860AA87A-636F-40AB-9E6F-A781F2AAF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lum bright="-20000" contrast="20000"/>
          </a:blip>
          <a:srcRect l="13330" b="7672"/>
          <a:stretch/>
        </p:blipFill>
        <p:spPr bwMode="auto">
          <a:xfrm>
            <a:off x="6096000" y="3190601"/>
            <a:ext cx="4260574" cy="3404011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155575" y="840204"/>
            <a:ext cx="5940425" cy="588127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prstClr val="black"/>
                </a:solidFill>
              </a:rPr>
              <a:t>It is not just about increased FAR but about </a:t>
            </a:r>
            <a:r>
              <a:rPr lang="en-US" sz="2400" b="1" dirty="0" smtClean="0">
                <a:solidFill>
                  <a:prstClr val="black"/>
                </a:solidFill>
              </a:rPr>
              <a:t>differential FAR.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It is about </a:t>
            </a:r>
            <a:r>
              <a:rPr lang="en-US" sz="2400" b="1" dirty="0" smtClean="0">
                <a:solidFill>
                  <a:prstClr val="black"/>
                </a:solidFill>
              </a:rPr>
              <a:t>Development Demand </a:t>
            </a:r>
            <a:r>
              <a:rPr lang="en-US" sz="2400" b="1" dirty="0" err="1" smtClean="0">
                <a:solidFill>
                  <a:prstClr val="black"/>
                </a:solidFill>
              </a:rPr>
              <a:t>vs</a:t>
            </a:r>
            <a:r>
              <a:rPr lang="en-US" sz="2400" b="1" dirty="0" smtClean="0">
                <a:solidFill>
                  <a:prstClr val="black"/>
                </a:solidFill>
              </a:rPr>
              <a:t> FAR Supply</a:t>
            </a:r>
            <a:endParaRPr lang="en-US" sz="2000" b="1" dirty="0" smtClean="0">
              <a:solidFill>
                <a:prstClr val="black"/>
              </a:solidFill>
            </a:endParaRPr>
          </a:p>
          <a:p>
            <a:r>
              <a:rPr lang="en-US" sz="2000" b="1" dirty="0" smtClean="0">
                <a:solidFill>
                  <a:prstClr val="black"/>
                </a:solidFill>
              </a:rPr>
              <a:t>In low demand &amp; high supply cities </a:t>
            </a:r>
          </a:p>
          <a:p>
            <a:pPr lvl="1"/>
            <a:r>
              <a:rPr lang="en-US" sz="1800" dirty="0" smtClean="0">
                <a:solidFill>
                  <a:prstClr val="black"/>
                </a:solidFill>
              </a:rPr>
              <a:t>The FAR should be made chargeable in the non TOD areas (potential suggestion for Kochi)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In High demand cities </a:t>
            </a:r>
          </a:p>
          <a:p>
            <a:pPr lvl="1"/>
            <a:r>
              <a:rPr lang="en-US" sz="1800" dirty="0" smtClean="0">
                <a:solidFill>
                  <a:prstClr val="black"/>
                </a:solidFill>
              </a:rPr>
              <a:t>the new development due to Metro should be charged and revenue can be shared with Metro (</a:t>
            </a:r>
            <a:r>
              <a:rPr lang="en-US" sz="1800" dirty="0" err="1" smtClean="0">
                <a:solidFill>
                  <a:prstClr val="black"/>
                </a:solidFill>
              </a:rPr>
              <a:t>eg</a:t>
            </a:r>
            <a:r>
              <a:rPr lang="en-US" sz="1800" dirty="0" smtClean="0">
                <a:solidFill>
                  <a:prstClr val="black"/>
                </a:solidFill>
              </a:rPr>
              <a:t> Nagpur)</a:t>
            </a:r>
          </a:p>
          <a:p>
            <a:pPr lvl="1"/>
            <a:r>
              <a:rPr lang="en-US" sz="1800" dirty="0" smtClean="0">
                <a:solidFill>
                  <a:prstClr val="black"/>
                </a:solidFill>
              </a:rPr>
              <a:t>TDR can be a great mechanism to generate revenue – by selling the TDR from Rail Property – by receiving the TDR into TOD and using a part of the premium for Metro revenue</a:t>
            </a: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DA3B7B-A0AD-394D-54BB-E3CCCC55A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95"/>
          <a:stretch/>
        </p:blipFill>
        <p:spPr>
          <a:xfrm>
            <a:off x="9307504" y="658859"/>
            <a:ext cx="2728921" cy="36127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04" y="840204"/>
            <a:ext cx="3107635" cy="18718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0376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A4EA56-9DF4-4A19-8E07-82470DC23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dirty="0" smtClean="0"/>
              <a:t>Ahmedabad CBD </a:t>
            </a:r>
            <a:r>
              <a:rPr lang="en-US" sz="2800" dirty="0"/>
              <a:t>&amp; TOD LAPs - Recent developments</a:t>
            </a:r>
            <a:endParaRPr lang="en-IN" sz="28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27FC150C-76A5-4104-9548-4E882E57125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1E8B58B3-8167-488A-BD66-9BFDE1FABDCA}" type="slidenum">
              <a:rPr lang="en-IN" smtClean="0">
                <a:solidFill>
                  <a:prstClr val="black"/>
                </a:solidFill>
              </a:rPr>
              <a:pPr defTabSz="914377"/>
              <a:t>45</a:t>
            </a:fld>
            <a:endParaRPr lang="en-IN" dirty="0">
              <a:solidFill>
                <a:prstClr val="black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18F4FFB-19BB-45FE-93DA-9F9906BB0806}"/>
              </a:ext>
            </a:extLst>
          </p:cNvPr>
          <p:cNvSpPr txBox="1"/>
          <p:nvPr/>
        </p:nvSpPr>
        <p:spPr>
          <a:xfrm>
            <a:off x="5212873" y="6281103"/>
            <a:ext cx="59212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n-IN" sz="900" dirty="0">
                <a:solidFill>
                  <a:prstClr val="white">
                    <a:lumMod val="65000"/>
                  </a:prstClr>
                </a:solidFill>
              </a:rPr>
              <a:t>Source: srfdcl.co.in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A3DEF2F-1A7C-46F5-BBA1-CDA47861A330}"/>
              </a:ext>
            </a:extLst>
          </p:cNvPr>
          <p:cNvGrpSpPr/>
          <p:nvPr/>
        </p:nvGrpSpPr>
        <p:grpSpPr>
          <a:xfrm>
            <a:off x="1429599" y="981075"/>
            <a:ext cx="9479053" cy="5762627"/>
            <a:chOff x="1844729" y="1142999"/>
            <a:chExt cx="8797890" cy="53485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9251BA52-8AFE-492F-BB84-2074669A97A3}"/>
                </a:ext>
              </a:extLst>
            </p:cNvPr>
            <p:cNvGrpSpPr/>
            <p:nvPr/>
          </p:nvGrpSpPr>
          <p:grpSpPr>
            <a:xfrm>
              <a:off x="1844729" y="1142999"/>
              <a:ext cx="4131968" cy="5348525"/>
              <a:chOff x="2353629" y="1142999"/>
              <a:chExt cx="3680253" cy="476381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BC4DEAE3-6EA4-4CB4-873A-64F73DAFFC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358834" y="1142999"/>
                <a:ext cx="3675048" cy="275628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C1F75207-B769-40F2-AA70-3BFE3B4A70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77" b="19645"/>
              <a:stretch/>
            </p:blipFill>
            <p:spPr>
              <a:xfrm>
                <a:off x="2353629" y="3969790"/>
                <a:ext cx="3680252" cy="1937022"/>
              </a:xfrm>
              <a:prstGeom prst="rect">
                <a:avLst/>
              </a:prstGeom>
            </p:spPr>
          </p:pic>
        </p:grpSp>
        <p:pic>
          <p:nvPicPr>
            <p:cNvPr id="18" name="Picture 17" descr="A large building with a tree in front of it&#10;&#10;Description automatically generated with low confidence">
              <a:extLst>
                <a:ext uri="{FF2B5EF4-FFF2-40B4-BE49-F238E27FC236}">
                  <a16:creationId xmlns:a16="http://schemas.microsoft.com/office/drawing/2014/main" xmlns="" id="{D907D67A-5692-47E9-AC2F-3A82FE21E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28"/>
            <a:stretch/>
          </p:blipFill>
          <p:spPr>
            <a:xfrm>
              <a:off x="6175802" y="1142999"/>
              <a:ext cx="4466817" cy="309459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59F6CB39-8979-4703-A8B1-BC171B26A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9" b="29016"/>
            <a:stretch/>
          </p:blipFill>
          <p:spPr>
            <a:xfrm>
              <a:off x="6175801" y="4316751"/>
              <a:ext cx="4466817" cy="21747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316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9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3156744"/>
            <a:ext cx="11880850" cy="544512"/>
          </a:xfrm>
        </p:spPr>
        <p:txBody>
          <a:bodyPr/>
          <a:lstStyle/>
          <a:p>
            <a:pPr algn="ctr"/>
            <a:r>
              <a:rPr lang="en-US" sz="7200" dirty="0" smtClean="0"/>
              <a:t>Thank you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28862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FC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A19485E-800D-A500-5DDF-0C29C7177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D75897B-832D-9368-9149-DD8E450F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429535"/>
            <a:ext cx="11880850" cy="301534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57188" indent="-357188">
              <a:lnSpc>
                <a:spcPct val="100000"/>
              </a:lnSpc>
              <a:spcBef>
                <a:spcPts val="1200"/>
              </a:spcBef>
            </a:pPr>
            <a:r>
              <a:rPr lang="en-IN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Development around Stations are the most crucial for both </a:t>
            </a:r>
            <a:br>
              <a:rPr lang="en-IN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IN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/>
            </a:r>
            <a:br>
              <a:rPr lang="en-IN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IN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1. Increased Ridership</a:t>
            </a:r>
            <a:br>
              <a:rPr lang="en-IN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IN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/>
            </a:r>
            <a:br>
              <a:rPr lang="en-IN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IN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2. Increased Revenue Generation  </a:t>
            </a:r>
            <a:endParaRPr lang="en-IN" sz="2400" b="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66314" y="6428232"/>
            <a:ext cx="3270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s</a:t>
            </a:r>
            <a:r>
              <a:rPr lang="en-US" dirty="0" smtClean="0"/>
              <a:t>tudy with IUT, </a:t>
            </a:r>
            <a:r>
              <a:rPr lang="en-US" dirty="0" err="1" smtClean="0"/>
              <a:t>GoG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1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CFC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A19485E-800D-A500-5DDF-0C29C7177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D75897B-832D-9368-9149-DD8E450F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575702"/>
            <a:ext cx="11880850" cy="2457052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IN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Land </a:t>
            </a:r>
            <a:r>
              <a:rPr lang="en-IN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>Utilisation and Development </a:t>
            </a:r>
            <a:r>
              <a:rPr lang="en-IN" sz="28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Patterns in station areas</a:t>
            </a:r>
            <a:r>
              <a:rPr lang="en-IN" sz="2800" dirty="0">
                <a:latin typeface="Segoe UI Black" panose="020B0A02040204020203" pitchFamily="34" charset="0"/>
                <a:ea typeface="Segoe UI Black" panose="020B0A02040204020203" pitchFamily="34" charset="0"/>
              </a:rPr>
              <a:t/>
            </a:r>
            <a:br>
              <a:rPr lang="en-IN" sz="28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en-IN" sz="2000" b="0" dirty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based on On-ground Survey &amp; GIS </a:t>
            </a:r>
            <a:r>
              <a:rPr lang="en-IN" sz="2000" b="0" dirty="0" smtClean="0"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Analysis*</a:t>
            </a:r>
            <a:endParaRPr lang="en-IN" sz="2400" b="0" dirty="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C6687D-9A6B-A580-D3F0-69708BF1B1D2}"/>
              </a:ext>
            </a:extLst>
          </p:cNvPr>
          <p:cNvSpPr txBox="1"/>
          <p:nvPr/>
        </p:nvSpPr>
        <p:spPr>
          <a:xfrm>
            <a:off x="2689637" y="3654428"/>
            <a:ext cx="7007765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IN" b="1" dirty="0" smtClean="0">
                <a:solidFill>
                  <a:prstClr val="black"/>
                </a:solidFill>
              </a:rPr>
              <a:t>1 </a:t>
            </a:r>
            <a:r>
              <a:rPr lang="en-IN" b="1" dirty="0">
                <a:solidFill>
                  <a:prstClr val="black"/>
                </a:solidFill>
              </a:rPr>
              <a:t>Land Utilization </a:t>
            </a:r>
          </a:p>
          <a:p>
            <a:pPr>
              <a:spcBef>
                <a:spcPts val="600"/>
              </a:spcBef>
            </a:pPr>
            <a:r>
              <a:rPr lang="en-IN" b="1" dirty="0" smtClean="0">
                <a:solidFill>
                  <a:prstClr val="black"/>
                </a:solidFill>
              </a:rPr>
              <a:t>2 Development Intensity </a:t>
            </a:r>
            <a:endParaRPr lang="en-IN" b="1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prstClr val="black"/>
                </a:solidFill>
              </a:rPr>
              <a:t>Built up – (Existing &amp; Change from 10 years back (possibly due to Metro))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prstClr val="black"/>
                </a:solidFill>
              </a:rPr>
              <a:t>Gross FAR Consumed</a:t>
            </a:r>
          </a:p>
          <a:p>
            <a:pPr>
              <a:spcBef>
                <a:spcPts val="600"/>
              </a:spcBef>
            </a:pPr>
            <a:r>
              <a:rPr lang="en-IN" b="1" dirty="0" smtClean="0">
                <a:solidFill>
                  <a:prstClr val="black"/>
                </a:solidFill>
              </a:rPr>
              <a:t>3 </a:t>
            </a:r>
            <a:r>
              <a:rPr lang="en-IN" b="1" dirty="0">
                <a:solidFill>
                  <a:prstClr val="black"/>
                </a:solidFill>
              </a:rPr>
              <a:t>Steet Network </a:t>
            </a:r>
            <a:r>
              <a:rPr lang="en-IN" dirty="0">
                <a:solidFill>
                  <a:prstClr val="black"/>
                </a:solidFill>
              </a:rPr>
              <a:t>(Street Network Density, Block Size)</a:t>
            </a:r>
          </a:p>
          <a:p>
            <a:pPr>
              <a:spcBef>
                <a:spcPts val="600"/>
              </a:spcBef>
            </a:pPr>
            <a:r>
              <a:rPr lang="en-IN" b="1" dirty="0" smtClean="0">
                <a:solidFill>
                  <a:prstClr val="black"/>
                </a:solidFill>
              </a:rPr>
              <a:t>4 </a:t>
            </a:r>
            <a:r>
              <a:rPr lang="en-IN" b="1" dirty="0">
                <a:solidFill>
                  <a:prstClr val="black"/>
                </a:solidFill>
              </a:rPr>
              <a:t>Walkability </a:t>
            </a:r>
            <a:r>
              <a:rPr lang="en-IN" dirty="0">
                <a:solidFill>
                  <a:prstClr val="black"/>
                </a:solidFill>
              </a:rPr>
              <a:t>(Sidewalk Coverage)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9637" y="6111480"/>
            <a:ext cx="5023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*Based on s</a:t>
            </a:r>
            <a:r>
              <a:rPr lang="en-US" sz="1400" dirty="0" smtClean="0"/>
              <a:t>tudy </a:t>
            </a:r>
            <a:r>
              <a:rPr lang="en-US" sz="1400" dirty="0" smtClean="0"/>
              <a:t>by </a:t>
            </a:r>
            <a:r>
              <a:rPr lang="en-US" sz="1400" dirty="0" err="1"/>
              <a:t>HuE</a:t>
            </a:r>
            <a:r>
              <a:rPr lang="en-US" sz="1400" dirty="0"/>
              <a:t> Design &amp; Planning </a:t>
            </a:r>
            <a:r>
              <a:rPr lang="en-US" sz="1400" dirty="0" smtClean="0"/>
              <a:t>with IUT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497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ABC084-1D32-A5AD-F36E-277041908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F7DB5A-C28E-CE4E-0015-F6EA0D7AA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919" y="322317"/>
            <a:ext cx="2734836" cy="1931647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xmlns="" id="{B16EF27E-FE03-907F-3131-9BDE792AE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109" y="322316"/>
            <a:ext cx="2732670" cy="1931647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xmlns="" id="{C2F90D72-89E9-A0C1-4EB1-F45D0D66C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317" y="322317"/>
            <a:ext cx="2715926" cy="191981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71B786C1-46D1-3F27-268A-F82F5AF1A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810" y="2527810"/>
            <a:ext cx="2741969" cy="1938219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8D0CC852-BC12-4F87-46CF-C9E99779D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8099" y="2517586"/>
            <a:ext cx="2739976" cy="1933983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89001A5C-CFF4-8700-82CE-A88FB8B9B5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621" y="4745351"/>
            <a:ext cx="2727528" cy="1928011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A2920184-6944-2041-C3F1-4FB2FDF6C3AD}"/>
              </a:ext>
            </a:extLst>
          </p:cNvPr>
          <p:cNvSpPr txBox="1"/>
          <p:nvPr/>
        </p:nvSpPr>
        <p:spPr>
          <a:xfrm>
            <a:off x="47298" y="0"/>
            <a:ext cx="670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Delhi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C33D46F-BDF4-F343-5BAE-DADE6E27E4F7}"/>
              </a:ext>
            </a:extLst>
          </p:cNvPr>
          <p:cNvSpPr txBox="1"/>
          <p:nvPr/>
        </p:nvSpPr>
        <p:spPr>
          <a:xfrm>
            <a:off x="2953179" y="0"/>
            <a:ext cx="112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Bangalore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CA2E7BC0-282B-E52E-36FF-63DECB4FAE9E}"/>
              </a:ext>
            </a:extLst>
          </p:cNvPr>
          <p:cNvSpPr txBox="1"/>
          <p:nvPr/>
        </p:nvSpPr>
        <p:spPr>
          <a:xfrm>
            <a:off x="5870695" y="0"/>
            <a:ext cx="952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Chennai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7839A717-D613-1449-2BFC-69C64E1AE52D}"/>
              </a:ext>
            </a:extLst>
          </p:cNvPr>
          <p:cNvSpPr txBox="1"/>
          <p:nvPr/>
        </p:nvSpPr>
        <p:spPr>
          <a:xfrm>
            <a:off x="47298" y="2201241"/>
            <a:ext cx="1207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Hyderabad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E587F813-37B6-20CA-D171-C4BF222734C8}"/>
              </a:ext>
            </a:extLst>
          </p:cNvPr>
          <p:cNvSpPr txBox="1"/>
          <p:nvPr/>
        </p:nvSpPr>
        <p:spPr>
          <a:xfrm>
            <a:off x="2957745" y="2201240"/>
            <a:ext cx="97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Mumbai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4DE0F2B5-F3CB-2A79-C685-1CD381ECA336}"/>
              </a:ext>
            </a:extLst>
          </p:cNvPr>
          <p:cNvSpPr txBox="1"/>
          <p:nvPr/>
        </p:nvSpPr>
        <p:spPr>
          <a:xfrm>
            <a:off x="5866774" y="2201240"/>
            <a:ext cx="7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Jaipur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EA4D405F-551D-87F0-37FD-AAD53471E022}"/>
              </a:ext>
            </a:extLst>
          </p:cNvPr>
          <p:cNvSpPr txBox="1"/>
          <p:nvPr/>
        </p:nvSpPr>
        <p:spPr>
          <a:xfrm>
            <a:off x="54606" y="4442016"/>
            <a:ext cx="695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Kochi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5BAF214F-3E9D-2C13-1890-79385CCF4F1D}"/>
              </a:ext>
            </a:extLst>
          </p:cNvPr>
          <p:cNvSpPr txBox="1"/>
          <p:nvPr/>
        </p:nvSpPr>
        <p:spPr>
          <a:xfrm>
            <a:off x="2951187" y="4442016"/>
            <a:ext cx="101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Lucknow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6D3F4825-FC74-F677-689E-60E6B6ADBCFC}"/>
              </a:ext>
            </a:extLst>
          </p:cNvPr>
          <p:cNvSpPr txBox="1"/>
          <p:nvPr/>
        </p:nvSpPr>
        <p:spPr>
          <a:xfrm>
            <a:off x="5846760" y="4427601"/>
            <a:ext cx="87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N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Nagpur</a:t>
            </a: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xmlns="" id="{69526E7E-A980-3604-EF75-57101463CF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622" y="2527811"/>
            <a:ext cx="2761408" cy="1951960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xmlns="" id="{FB40B8A4-C922-DD05-FA58-C0311596CE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8099" y="4745351"/>
            <a:ext cx="2725144" cy="1926326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xmlns="" id="{A83AA5F6-3109-56EA-A4C4-791A1DB45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7109" y="4767915"/>
            <a:ext cx="2725145" cy="1926327"/>
          </a:xfrm>
          <a:prstGeom prst="rect">
            <a:avLst/>
          </a:prstGeom>
        </p:spPr>
      </p:pic>
      <p:graphicFrame>
        <p:nvGraphicFramePr>
          <p:cNvPr id="164" name="Table 163">
            <a:extLst>
              <a:ext uri="{FF2B5EF4-FFF2-40B4-BE49-F238E27FC236}">
                <a16:creationId xmlns:a16="http://schemas.microsoft.com/office/drawing/2014/main" xmlns="" id="{3D743C4F-D361-5B9A-E42A-B3516D0858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875613" y="322315"/>
          <a:ext cx="3172469" cy="4105284"/>
        </p:xfrm>
        <a:graphic>
          <a:graphicData uri="http://schemas.openxmlformats.org/drawingml/2006/table">
            <a:tbl>
              <a:tblPr/>
              <a:tblGrid>
                <a:gridCol w="1165534">
                  <a:extLst>
                    <a:ext uri="{9D8B030D-6E8A-4147-A177-3AD203B41FA5}">
                      <a16:colId xmlns:a16="http://schemas.microsoft.com/office/drawing/2014/main" xmlns="" val="4146150225"/>
                    </a:ext>
                  </a:extLst>
                </a:gridCol>
                <a:gridCol w="802257">
                  <a:extLst>
                    <a:ext uri="{9D8B030D-6E8A-4147-A177-3AD203B41FA5}">
                      <a16:colId xmlns:a16="http://schemas.microsoft.com/office/drawing/2014/main" xmlns="" val="288009739"/>
                    </a:ext>
                  </a:extLst>
                </a:gridCol>
                <a:gridCol w="1204678">
                  <a:extLst>
                    <a:ext uri="{9D8B030D-6E8A-4147-A177-3AD203B41FA5}">
                      <a16:colId xmlns:a16="http://schemas.microsoft.com/office/drawing/2014/main" xmlns="" val="2941105283"/>
                    </a:ext>
                  </a:extLst>
                </a:gridCol>
              </a:tblGrid>
              <a:tr h="1026321"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City</a:t>
                      </a:r>
                    </a:p>
                  </a:txBody>
                  <a:tcPr marL="108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Operational Year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Operational length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(as per Inception Report)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1048912"/>
                  </a:ext>
                </a:extLst>
              </a:tr>
              <a:tr h="342107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Delhi</a:t>
                      </a:r>
                    </a:p>
                  </a:txBody>
                  <a:tcPr marL="108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2002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412 km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2649941"/>
                  </a:ext>
                </a:extLst>
              </a:tr>
              <a:tr h="342107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Bangalore</a:t>
                      </a:r>
                    </a:p>
                  </a:txBody>
                  <a:tcPr marL="108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2011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 km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6792242"/>
                  </a:ext>
                </a:extLst>
              </a:tr>
              <a:tr h="342107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Chennai</a:t>
                      </a:r>
                    </a:p>
                  </a:txBody>
                  <a:tcPr marL="108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54.6 km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65059918"/>
                  </a:ext>
                </a:extLst>
              </a:tr>
              <a:tr h="342107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Hyderabad</a:t>
                      </a:r>
                    </a:p>
                  </a:txBody>
                  <a:tcPr marL="108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2017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151 km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02452999"/>
                  </a:ext>
                </a:extLst>
              </a:tr>
              <a:tr h="342107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Mumbai</a:t>
                      </a:r>
                    </a:p>
                  </a:txBody>
                  <a:tcPr marL="108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2014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46.5 km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3140724"/>
                  </a:ext>
                </a:extLst>
              </a:tr>
              <a:tr h="342107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Jaipur</a:t>
                      </a:r>
                    </a:p>
                  </a:txBody>
                  <a:tcPr marL="108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2015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38.3 km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85854959"/>
                  </a:ext>
                </a:extLst>
              </a:tr>
              <a:tr h="342107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Kochi</a:t>
                      </a:r>
                    </a:p>
                  </a:txBody>
                  <a:tcPr marL="108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2017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27.7 km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8015233"/>
                  </a:ext>
                </a:extLst>
              </a:tr>
              <a:tr h="342107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Lucknow</a:t>
                      </a:r>
                    </a:p>
                  </a:txBody>
                  <a:tcPr marL="108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2017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33.9 km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6092887"/>
                  </a:ext>
                </a:extLst>
              </a:tr>
              <a:tr h="342107"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Nagpur</a:t>
                      </a:r>
                    </a:p>
                  </a:txBody>
                  <a:tcPr marL="108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43.8 km 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59230855"/>
                  </a:ext>
                </a:extLst>
              </a:tr>
            </a:tbl>
          </a:graphicData>
        </a:graphic>
      </p:graphicFrame>
      <p:grpSp>
        <p:nvGrpSpPr>
          <p:cNvPr id="170" name="Group 169">
            <a:extLst>
              <a:ext uri="{FF2B5EF4-FFF2-40B4-BE49-F238E27FC236}">
                <a16:creationId xmlns:a16="http://schemas.microsoft.com/office/drawing/2014/main" xmlns="" id="{7A0E0782-9075-5275-3738-AFDA57F8B228}"/>
              </a:ext>
            </a:extLst>
          </p:cNvPr>
          <p:cNvGrpSpPr/>
          <p:nvPr/>
        </p:nvGrpSpPr>
        <p:grpSpPr>
          <a:xfrm>
            <a:off x="8859088" y="5566725"/>
            <a:ext cx="729103" cy="1127517"/>
            <a:chOff x="8859088" y="5566725"/>
            <a:chExt cx="729103" cy="1127517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xmlns="" id="{AEA93F39-BFF3-6142-F086-35B9634D0D87}"/>
                </a:ext>
              </a:extLst>
            </p:cNvPr>
            <p:cNvSpPr txBox="1"/>
            <p:nvPr/>
          </p:nvSpPr>
          <p:spPr>
            <a:xfrm>
              <a:off x="9054924" y="5566725"/>
              <a:ext cx="29765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IN" sz="2400" b="1" dirty="0">
                  <a:solidFill>
                    <a:prstClr val="black"/>
                  </a:solidFill>
                </a:rPr>
                <a:t>N</a:t>
              </a:r>
            </a:p>
          </p:txBody>
        </p:sp>
        <p:pic>
          <p:nvPicPr>
            <p:cNvPr id="168" name="Picture 167" descr="A white circle with a black stripe&#10;&#10;AI-generated content may be incorrect.">
              <a:extLst>
                <a:ext uri="{FF2B5EF4-FFF2-40B4-BE49-F238E27FC236}">
                  <a16:creationId xmlns:a16="http://schemas.microsoft.com/office/drawing/2014/main" xmlns="" id="{9B66E992-5195-8D18-FE12-BACB59FA3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9088" y="5929330"/>
              <a:ext cx="729103" cy="764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195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0E2478-6BA1-50D0-9FC6-8E6D9DBF6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39ED12-E14A-BD46-2417-D81B49FC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030"/>
            <a:ext cx="11880850" cy="407986"/>
          </a:xfrm>
        </p:spPr>
        <p:txBody>
          <a:bodyPr/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Landuse and Development Analysis (Delhi)</a:t>
            </a:r>
            <a:endParaRPr lang="en-IN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11238A-EDAC-79E3-9167-95B11FBA66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084" y="884668"/>
            <a:ext cx="8349509" cy="589736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9A5E87AD-3A0E-02D3-3EB9-CDAC37591502}"/>
              </a:ext>
            </a:extLst>
          </p:cNvPr>
          <p:cNvSpPr txBox="1"/>
          <p:nvPr/>
        </p:nvSpPr>
        <p:spPr>
          <a:xfrm>
            <a:off x="130775" y="510527"/>
            <a:ext cx="136282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ts val="1200"/>
              </a:spcBef>
              <a:spcAft>
                <a:spcPts val="1200"/>
              </a:spcAft>
            </a:pPr>
            <a:r>
              <a:rPr lang="en-US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Delhi</a:t>
            </a:r>
            <a:endParaRPr lang="en-US" sz="1600" b="1" dirty="0">
              <a:solidFill>
                <a:srgbClr val="11111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56F928-86C0-4A2C-1DE1-ED6C08518E8D}"/>
              </a:ext>
            </a:extLst>
          </p:cNvPr>
          <p:cNvSpPr txBox="1"/>
          <p:nvPr/>
        </p:nvSpPr>
        <p:spPr>
          <a:xfrm>
            <a:off x="8660764" y="1088571"/>
            <a:ext cx="389409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Aerocity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Anand Vihar </a:t>
            </a:r>
          </a:p>
          <a:p>
            <a:pPr marL="342900" indent="-342900">
              <a:buFontTx/>
              <a:buAutoNum type="arabicPeriod"/>
            </a:pPr>
            <a:r>
              <a:rPr lang="en-IN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Bhikaji Cama Palace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Botanical Garden </a:t>
            </a:r>
          </a:p>
          <a:p>
            <a:pPr marL="342900" indent="-342900">
              <a:buFontTx/>
              <a:buAutoNum type="arabicPeriod"/>
            </a:pPr>
            <a:r>
              <a:rPr lang="en-IN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Delhi </a:t>
            </a:r>
            <a:r>
              <a:rPr lang="en-IN" sz="1200" b="1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Haat</a:t>
            </a:r>
            <a:r>
              <a:rPr lang="en-IN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Durgabhai</a:t>
            </a: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Deshmukh South Campus</a:t>
            </a:r>
          </a:p>
          <a:p>
            <a:pPr marL="342900" indent="-342900">
              <a:buFontTx/>
              <a:buAutoNum type="arabicPeriod"/>
            </a:pPr>
            <a:r>
              <a:rPr lang="en-IN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Dwarka</a:t>
            </a:r>
          </a:p>
          <a:p>
            <a:pPr marL="342900" indent="-342900">
              <a:buFontTx/>
              <a:buAutoNum type="arabicPeriod"/>
            </a:pP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Gtb</a:t>
            </a: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Nagar</a:t>
            </a:r>
          </a:p>
          <a:p>
            <a:pPr marL="342900" indent="-342900">
              <a:buFontTx/>
              <a:buAutoNum type="arabicPeriod"/>
            </a:pPr>
            <a:r>
              <a:rPr lang="en-IN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Hauz Khas</a:t>
            </a:r>
          </a:p>
          <a:p>
            <a:pPr marL="342900" indent="-342900">
              <a:buFontTx/>
              <a:buAutoNum type="arabicPeriod"/>
            </a:pPr>
            <a:r>
              <a:rPr lang="en-IN" sz="1200" b="1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Jahangirpura</a:t>
            </a:r>
            <a:endParaRPr lang="en-IN" sz="1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Janakipur</a:t>
            </a: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West </a:t>
            </a:r>
          </a:p>
          <a:p>
            <a:pPr marL="342900" indent="-342900">
              <a:buFontTx/>
              <a:buAutoNum type="arabicPeriod"/>
            </a:pPr>
            <a:r>
              <a:rPr lang="en-IN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Kalkaji Mandir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Kashmere Gate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Kirti Nagar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Lajpat Nagar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Mandi House </a:t>
            </a:r>
          </a:p>
          <a:p>
            <a:pPr marL="342900" indent="-342900">
              <a:buFontTx/>
              <a:buAutoNum type="arabicPeriod"/>
            </a:pP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Nataji</a:t>
            </a: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Subhash Palace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Panchsheel Park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Punjabi Bagh West 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Rajiv Chowk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Rithala</a:t>
            </a:r>
          </a:p>
          <a:p>
            <a:pPr marL="342900" indent="-342900">
              <a:buFontTx/>
              <a:buAutoNum type="arabicPeriod"/>
            </a:pP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Rk</a:t>
            </a: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Ashram Marg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Sector 52 Noida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Shaheed Sthal New Bus Adda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Supreme Court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Terminal 1 </a:t>
            </a: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Igi</a:t>
            </a: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Aiport</a:t>
            </a:r>
            <a:endParaRPr lang="en-IN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Vinobapuri</a:t>
            </a:r>
            <a:endParaRPr lang="en-IN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Vishwavidhyalaya</a:t>
            </a: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Welcome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Yamuna Bank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5D0E05-A018-1F4D-F854-87C17EEF8509}"/>
              </a:ext>
            </a:extLst>
          </p:cNvPr>
          <p:cNvSpPr txBox="1"/>
          <p:nvPr/>
        </p:nvSpPr>
        <p:spPr>
          <a:xfrm>
            <a:off x="8670256" y="661402"/>
            <a:ext cx="3894093" cy="375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4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Metro Stations For Assessment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56E95DD-307B-DEA9-EAAB-0D39EB8D4844}"/>
              </a:ext>
            </a:extLst>
          </p:cNvPr>
          <p:cNvGrpSpPr/>
          <p:nvPr/>
        </p:nvGrpSpPr>
        <p:grpSpPr>
          <a:xfrm>
            <a:off x="7188200" y="5880999"/>
            <a:ext cx="1450046" cy="796776"/>
            <a:chOff x="7188200" y="5880999"/>
            <a:chExt cx="1450046" cy="79677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112CB7EB-730E-9CD6-7D97-5EA049F10D63}"/>
                </a:ext>
              </a:extLst>
            </p:cNvPr>
            <p:cNvCxnSpPr/>
            <p:nvPr/>
          </p:nvCxnSpPr>
          <p:spPr>
            <a:xfrm>
              <a:off x="7188200" y="5973331"/>
              <a:ext cx="44450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5D888153-4E16-49A0-019A-29BC9FD45A4A}"/>
                </a:ext>
              </a:extLst>
            </p:cNvPr>
            <p:cNvGrpSpPr/>
            <p:nvPr/>
          </p:nvGrpSpPr>
          <p:grpSpPr>
            <a:xfrm>
              <a:off x="7264985" y="6130076"/>
              <a:ext cx="290929" cy="290929"/>
              <a:chOff x="7607299" y="5900320"/>
              <a:chExt cx="290929" cy="29092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CD0D62ED-26DB-648B-7626-C86610649352}"/>
                  </a:ext>
                </a:extLst>
              </p:cNvPr>
              <p:cNvSpPr/>
              <p:nvPr/>
            </p:nvSpPr>
            <p:spPr>
              <a:xfrm>
                <a:off x="7607299" y="5900320"/>
                <a:ext cx="290929" cy="29092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62A419B8-D303-9152-5A5C-93F2D633410D}"/>
                  </a:ext>
                </a:extLst>
              </p:cNvPr>
              <p:cNvSpPr/>
              <p:nvPr/>
            </p:nvSpPr>
            <p:spPr>
              <a:xfrm>
                <a:off x="7689263" y="5982284"/>
                <a:ext cx="127000" cy="1270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94427EBF-E571-929C-F708-174F5588583F}"/>
                  </a:ext>
                </a:extLst>
              </p:cNvPr>
              <p:cNvSpPr/>
              <p:nvPr/>
            </p:nvSpPr>
            <p:spPr>
              <a:xfrm>
                <a:off x="7721305" y="6014326"/>
                <a:ext cx="60034" cy="6003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5CDCB9E-EF1C-0910-F2B0-86D649C9C0D5}"/>
                </a:ext>
              </a:extLst>
            </p:cNvPr>
            <p:cNvSpPr txBox="1"/>
            <p:nvPr/>
          </p:nvSpPr>
          <p:spPr>
            <a:xfrm>
              <a:off x="7677149" y="5880999"/>
              <a:ext cx="961097" cy="200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700" b="1" dirty="0">
                  <a:solidFill>
                    <a:prstClr val="black"/>
                  </a:solidFill>
                </a:rPr>
                <a:t>CITY BOUNDARY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91196DA-6D8E-17CA-170B-ECC3DCF94DD0}"/>
                </a:ext>
              </a:extLst>
            </p:cNvPr>
            <p:cNvSpPr txBox="1"/>
            <p:nvPr/>
          </p:nvSpPr>
          <p:spPr>
            <a:xfrm>
              <a:off x="7632700" y="6140647"/>
              <a:ext cx="9158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700" b="1" dirty="0">
                  <a:solidFill>
                    <a:prstClr val="black"/>
                  </a:solidFill>
                </a:rPr>
                <a:t>SELECTED METRO STATIONS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2ABAFF4E-3F08-6863-70C2-C262B737C512}"/>
                </a:ext>
              </a:extLst>
            </p:cNvPr>
            <p:cNvSpPr/>
            <p:nvPr/>
          </p:nvSpPr>
          <p:spPr>
            <a:xfrm>
              <a:off x="7369466" y="6536766"/>
              <a:ext cx="81965" cy="8196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85DD1F9-29B0-DF86-51F1-B99174F57D11}"/>
                </a:ext>
              </a:extLst>
            </p:cNvPr>
            <p:cNvSpPr txBox="1"/>
            <p:nvPr/>
          </p:nvSpPr>
          <p:spPr>
            <a:xfrm>
              <a:off x="7677149" y="6477720"/>
              <a:ext cx="91589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700" b="1" dirty="0">
                  <a:solidFill>
                    <a:prstClr val="black"/>
                  </a:solidFill>
                </a:rPr>
                <a:t>METRO STATIONS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222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9AAC8B-7878-484C-CDA1-EF6FBE5B8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E7C918-2B67-EEFB-BD08-4E79F4AE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030"/>
            <a:ext cx="11880850" cy="407986"/>
          </a:xfrm>
        </p:spPr>
        <p:txBody>
          <a:bodyPr/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Landuse and Development Analysis (Delhi)</a:t>
            </a:r>
            <a:endParaRPr lang="en-IN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517B26-4A09-AC2A-8598-C7B1397CBA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084" y="884668"/>
            <a:ext cx="8349509" cy="589736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8E2779C7-408F-D17B-590F-B1D0EBB2384C}"/>
              </a:ext>
            </a:extLst>
          </p:cNvPr>
          <p:cNvSpPr txBox="1"/>
          <p:nvPr/>
        </p:nvSpPr>
        <p:spPr>
          <a:xfrm>
            <a:off x="130775" y="510527"/>
            <a:ext cx="136282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>
              <a:spcBef>
                <a:spcPts val="1200"/>
              </a:spcBef>
              <a:spcAft>
                <a:spcPts val="1200"/>
              </a:spcAft>
            </a:pPr>
            <a:r>
              <a:rPr lang="en-US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Delhi</a:t>
            </a:r>
            <a:endParaRPr lang="en-US" sz="1600" b="1" dirty="0">
              <a:solidFill>
                <a:srgbClr val="11111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4FA107-576B-5CD7-0277-F6C54BDCE4FA}"/>
              </a:ext>
            </a:extLst>
          </p:cNvPr>
          <p:cNvSpPr txBox="1"/>
          <p:nvPr/>
        </p:nvSpPr>
        <p:spPr>
          <a:xfrm>
            <a:off x="8660764" y="1088571"/>
            <a:ext cx="389409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Aerocity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Anand Vihar </a:t>
            </a:r>
          </a:p>
          <a:p>
            <a:pPr marL="342900" indent="-342900">
              <a:buFontTx/>
              <a:buAutoNum type="arabicPeriod"/>
            </a:pPr>
            <a:r>
              <a:rPr lang="en-IN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Bhikaji Cama Palace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Botanical Garden </a:t>
            </a:r>
          </a:p>
          <a:p>
            <a:pPr marL="342900" indent="-342900">
              <a:buFontTx/>
              <a:buAutoNum type="arabicPeriod"/>
            </a:pPr>
            <a:r>
              <a:rPr lang="en-IN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Delhi </a:t>
            </a:r>
            <a:r>
              <a:rPr lang="en-IN" sz="1200" b="1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Haat</a:t>
            </a:r>
            <a:r>
              <a:rPr lang="en-IN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Durgabhai</a:t>
            </a: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Deshmukh South Campus</a:t>
            </a:r>
          </a:p>
          <a:p>
            <a:pPr marL="342900" indent="-342900">
              <a:buFontTx/>
              <a:buAutoNum type="arabicPeriod"/>
            </a:pPr>
            <a:r>
              <a:rPr lang="en-IN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Dwarka</a:t>
            </a:r>
          </a:p>
          <a:p>
            <a:pPr marL="342900" indent="-342900">
              <a:buFontTx/>
              <a:buAutoNum type="arabicPeriod"/>
            </a:pP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Gtb</a:t>
            </a: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Nagar</a:t>
            </a:r>
          </a:p>
          <a:p>
            <a:pPr marL="342900" indent="-342900">
              <a:buFontTx/>
              <a:buAutoNum type="arabicPeriod"/>
            </a:pPr>
            <a:r>
              <a:rPr lang="en-IN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Hauz Khas</a:t>
            </a:r>
          </a:p>
          <a:p>
            <a:pPr marL="342900" indent="-342900">
              <a:buFontTx/>
              <a:buAutoNum type="arabicPeriod"/>
            </a:pPr>
            <a:r>
              <a:rPr lang="en-IN" sz="1200" b="1" dirty="0" err="1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Jahangirpura</a:t>
            </a:r>
            <a:endParaRPr lang="en-IN" sz="1200" b="1" dirty="0">
              <a:solidFill>
                <a:srgbClr val="C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Janakipur</a:t>
            </a: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West </a:t>
            </a:r>
          </a:p>
          <a:p>
            <a:pPr marL="342900" indent="-342900">
              <a:buFontTx/>
              <a:buAutoNum type="arabicPeriod"/>
            </a:pPr>
            <a:r>
              <a:rPr lang="en-IN" sz="1200" b="1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Kalkaji Mandir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Kashmere Gate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Kirti Nagar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Lajpat Nagar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Mandi House </a:t>
            </a:r>
          </a:p>
          <a:p>
            <a:pPr marL="342900" indent="-342900">
              <a:buFontTx/>
              <a:buAutoNum type="arabicPeriod"/>
            </a:pP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Nataji</a:t>
            </a: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Subhash Palace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Panchsheel Park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Punjabi Bagh West 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Rajiv Chowk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Rithala</a:t>
            </a:r>
          </a:p>
          <a:p>
            <a:pPr marL="342900" indent="-342900">
              <a:buFontTx/>
              <a:buAutoNum type="arabicPeriod"/>
            </a:pP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Rk</a:t>
            </a: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Ashram Marg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Sector 52 Noida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Shaheed Sthal New Bus Adda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Supreme Court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Terminal 1 </a:t>
            </a: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Igi</a:t>
            </a: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Aiport</a:t>
            </a:r>
            <a:endParaRPr lang="en-IN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Vinobapuri</a:t>
            </a:r>
            <a:endParaRPr lang="en-IN" sz="1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IN" sz="12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Vishwavidhyalaya</a:t>
            </a: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Welcome</a:t>
            </a:r>
          </a:p>
          <a:p>
            <a:pPr marL="342900" indent="-342900">
              <a:buFontTx/>
              <a:buAutoNum type="arabicPeriod"/>
            </a:pPr>
            <a:r>
              <a:rPr lang="en-IN" sz="1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Yamuna Bank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4E2236-D4EC-2A6B-9AF1-E22E352AEC7B}"/>
              </a:ext>
            </a:extLst>
          </p:cNvPr>
          <p:cNvSpPr txBox="1"/>
          <p:nvPr/>
        </p:nvSpPr>
        <p:spPr>
          <a:xfrm>
            <a:off x="8670256" y="661402"/>
            <a:ext cx="3894093" cy="375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14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Metro Stations For Assessment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20B2BC6-884A-D273-FBBF-F43AE9618D28}"/>
              </a:ext>
            </a:extLst>
          </p:cNvPr>
          <p:cNvGrpSpPr/>
          <p:nvPr/>
        </p:nvGrpSpPr>
        <p:grpSpPr>
          <a:xfrm>
            <a:off x="7188200" y="5880999"/>
            <a:ext cx="1450046" cy="796776"/>
            <a:chOff x="7188200" y="5880999"/>
            <a:chExt cx="1450046" cy="79677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81404FB4-534C-4BE4-A75D-3B7CCFF58BF2}"/>
                </a:ext>
              </a:extLst>
            </p:cNvPr>
            <p:cNvCxnSpPr/>
            <p:nvPr/>
          </p:nvCxnSpPr>
          <p:spPr>
            <a:xfrm>
              <a:off x="7188200" y="5973331"/>
              <a:ext cx="44450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7D0C20A-48C6-77BB-FC34-F0B1CF90055B}"/>
                </a:ext>
              </a:extLst>
            </p:cNvPr>
            <p:cNvGrpSpPr/>
            <p:nvPr/>
          </p:nvGrpSpPr>
          <p:grpSpPr>
            <a:xfrm>
              <a:off x="7264985" y="6130076"/>
              <a:ext cx="290929" cy="290929"/>
              <a:chOff x="7607299" y="5900320"/>
              <a:chExt cx="290929" cy="29092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A1DDEAF4-7F7F-ACA9-7111-68EC9C1B395F}"/>
                  </a:ext>
                </a:extLst>
              </p:cNvPr>
              <p:cNvSpPr/>
              <p:nvPr/>
            </p:nvSpPr>
            <p:spPr>
              <a:xfrm>
                <a:off x="7607299" y="5900320"/>
                <a:ext cx="290929" cy="290929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E875AA5C-D23D-4844-3F67-AF7DED16A04F}"/>
                  </a:ext>
                </a:extLst>
              </p:cNvPr>
              <p:cNvSpPr/>
              <p:nvPr/>
            </p:nvSpPr>
            <p:spPr>
              <a:xfrm>
                <a:off x="7689263" y="5982284"/>
                <a:ext cx="127000" cy="127000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C2B6C212-94CB-08F0-6D4F-67212E811042}"/>
                  </a:ext>
                </a:extLst>
              </p:cNvPr>
              <p:cNvSpPr/>
              <p:nvPr/>
            </p:nvSpPr>
            <p:spPr>
              <a:xfrm>
                <a:off x="7721305" y="6014326"/>
                <a:ext cx="60034" cy="6003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A92DBD7-EB54-1760-CA58-DD03EE4890A9}"/>
                </a:ext>
              </a:extLst>
            </p:cNvPr>
            <p:cNvSpPr txBox="1"/>
            <p:nvPr/>
          </p:nvSpPr>
          <p:spPr>
            <a:xfrm>
              <a:off x="7677149" y="5880999"/>
              <a:ext cx="961097" cy="200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700" b="1" dirty="0">
                  <a:solidFill>
                    <a:prstClr val="black"/>
                  </a:solidFill>
                </a:rPr>
                <a:t>CITY BOUNDARY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EC2369F-0286-3271-C90B-1A51A8A3B36B}"/>
                </a:ext>
              </a:extLst>
            </p:cNvPr>
            <p:cNvSpPr txBox="1"/>
            <p:nvPr/>
          </p:nvSpPr>
          <p:spPr>
            <a:xfrm>
              <a:off x="7632700" y="6140647"/>
              <a:ext cx="9158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700" b="1" dirty="0">
                  <a:solidFill>
                    <a:prstClr val="black"/>
                  </a:solidFill>
                </a:rPr>
                <a:t>SELECTED METRO STATIONS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C2E3CB90-4B07-B6B1-53A5-59E053C9B61F}"/>
                </a:ext>
              </a:extLst>
            </p:cNvPr>
            <p:cNvSpPr/>
            <p:nvPr/>
          </p:nvSpPr>
          <p:spPr>
            <a:xfrm>
              <a:off x="7369466" y="6536766"/>
              <a:ext cx="81965" cy="8196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0E16E30-D885-E61A-3B35-B58288C77966}"/>
                </a:ext>
              </a:extLst>
            </p:cNvPr>
            <p:cNvSpPr txBox="1"/>
            <p:nvPr/>
          </p:nvSpPr>
          <p:spPr>
            <a:xfrm>
              <a:off x="7677149" y="6477720"/>
              <a:ext cx="91589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700" b="1" dirty="0">
                  <a:solidFill>
                    <a:prstClr val="black"/>
                  </a:solidFill>
                </a:rPr>
                <a:t>METRO STATIONS 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1CFE800-BA04-2EB6-3E60-0514A95C9913}"/>
              </a:ext>
            </a:extLst>
          </p:cNvPr>
          <p:cNvSpPr/>
          <p:nvPr/>
        </p:nvSpPr>
        <p:spPr>
          <a:xfrm>
            <a:off x="130775" y="849081"/>
            <a:ext cx="8529989" cy="600891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EA58C0C-4390-1E59-D9FA-36CA7D2C73D4}"/>
              </a:ext>
            </a:extLst>
          </p:cNvPr>
          <p:cNvSpPr/>
          <p:nvPr/>
        </p:nvSpPr>
        <p:spPr>
          <a:xfrm>
            <a:off x="4627181" y="3853627"/>
            <a:ext cx="265112" cy="249238"/>
          </a:xfrm>
          <a:prstGeom prst="ellipse">
            <a:avLst/>
          </a:prstGeom>
          <a:solidFill>
            <a:srgbClr val="C26B51">
              <a:alpha val="4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1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theme- to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6726</TotalTime>
  <Words>3396</Words>
  <Application>Microsoft Office PowerPoint</Application>
  <PresentationFormat>Widescreen</PresentationFormat>
  <Paragraphs>795</Paragraphs>
  <Slides>46</Slides>
  <Notes>13</Notes>
  <HiddenSlides>2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Aptos</vt:lpstr>
      <vt:lpstr>Arial</vt:lpstr>
      <vt:lpstr>Calibri</vt:lpstr>
      <vt:lpstr>Calibri Light</vt:lpstr>
      <vt:lpstr>Open Sans</vt:lpstr>
      <vt:lpstr>Product Sans</vt:lpstr>
      <vt:lpstr>Segoe UI</vt:lpstr>
      <vt:lpstr>Segoe UI </vt:lpstr>
      <vt:lpstr>Segoe UI Black</vt:lpstr>
      <vt:lpstr>Segoe UI Historic</vt:lpstr>
      <vt:lpstr>Verdana</vt:lpstr>
      <vt:lpstr>Office Theme</vt:lpstr>
      <vt:lpstr>1_Office Theme</vt:lpstr>
      <vt:lpstr>Custom Design</vt:lpstr>
      <vt:lpstr>3_Office Theme</vt:lpstr>
      <vt:lpstr>Worksheet</vt:lpstr>
      <vt:lpstr>PowerPoint Presentation</vt:lpstr>
      <vt:lpstr>Planning TODs for Non-Farebox Revenue </vt:lpstr>
      <vt:lpstr>Contents</vt:lpstr>
      <vt:lpstr>Cities included in this study and sampling strategy</vt:lpstr>
      <vt:lpstr>Development around Stations are the most crucial for both   1. Increased Ridership  2. Increased Revenue Generation  </vt:lpstr>
      <vt:lpstr>Land Utilisation and Development Patterns in station areas based on On-ground Survey &amp; GIS Analysis*</vt:lpstr>
      <vt:lpstr>PowerPoint Presentation</vt:lpstr>
      <vt:lpstr>Landuse and Development Analysis (Delhi)</vt:lpstr>
      <vt:lpstr>Landuse and Development Analysis (Delhi)</vt:lpstr>
      <vt:lpstr>Landuse utilization maps (2023) around Metro stations (DELHI)</vt:lpstr>
      <vt:lpstr>Landuse utilization maps (2023) around Metro stations (DELHI)</vt:lpstr>
      <vt:lpstr>Satellite imagery for selected station areas in Delhi</vt:lpstr>
      <vt:lpstr>Land Utilisation in selected station areas in Delhi</vt:lpstr>
      <vt:lpstr>Landuse and Development Analysis (Delhi)</vt:lpstr>
      <vt:lpstr>Landuse and Development Analysis (Delhi)</vt:lpstr>
      <vt:lpstr>Landuse and Development Analysis (Bangalore)</vt:lpstr>
      <vt:lpstr>Satellite imagery for selected station areas in Bangalore</vt:lpstr>
      <vt:lpstr>Land Utilisation in selected station areas in Bangalore</vt:lpstr>
      <vt:lpstr>Landuse and Development Analysis (Bangalore)</vt:lpstr>
      <vt:lpstr>Comparative assessment of Land Utilization in the 9 Indian cities and Global Case studies</vt:lpstr>
      <vt:lpstr>Comparative assessment of Land Utilization around station areas in selected Indian cities </vt:lpstr>
      <vt:lpstr>Land Utilization – Comparison with Global Cities</vt:lpstr>
      <vt:lpstr>Comparative assessment of Land Utilization in the 9 Indian cities and Global Case studies</vt:lpstr>
      <vt:lpstr>Comparative assessment of Land Utilization in Indian and Global Cities</vt:lpstr>
      <vt:lpstr>Comparative assessment of Land Utilization in Indian and Global Cities</vt:lpstr>
      <vt:lpstr>Development intensity around the selected station areas of the cities  </vt:lpstr>
      <vt:lpstr>Built-up in station areas of Delhi</vt:lpstr>
      <vt:lpstr>Change in the built-up of station areas in Delhi</vt:lpstr>
      <vt:lpstr>Built Up in station areas of Bangalore</vt:lpstr>
      <vt:lpstr>Comparative Analysis of Built up area (Built FAR) across the 9 cities</vt:lpstr>
      <vt:lpstr>Comparative Analysis of Built up FAR across the study cities &amp; global cities</vt:lpstr>
      <vt:lpstr>Comparative Analysis of Built up FAR across the study cities &amp; global cities</vt:lpstr>
      <vt:lpstr>Change in the built-up area of station areas in the 9 Cities</vt:lpstr>
      <vt:lpstr>Contents</vt:lpstr>
      <vt:lpstr>1. Non-farebox revenue types</vt:lpstr>
      <vt:lpstr>FAR as a tool for Non Fare-box Revenue Generation</vt:lpstr>
      <vt:lpstr>Nagpur Metro</vt:lpstr>
      <vt:lpstr>Nagpur Metro</vt:lpstr>
      <vt:lpstr>Kochi Metro - TOD</vt:lpstr>
      <vt:lpstr>Ahmedabad TOZ</vt:lpstr>
      <vt:lpstr>Ahmedabad TOZ</vt:lpstr>
      <vt:lpstr>Delhi TOD</vt:lpstr>
      <vt:lpstr>FAR as a tool for Non Fare-box Revenue Generation</vt:lpstr>
      <vt:lpstr>Key Take-Aways</vt:lpstr>
      <vt:lpstr>Ahmedabad CBD &amp; TOD LAPs - Recent developments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jignesh.hue@outlook.com</dc:creator>
  <cp:lastModifiedBy>JM</cp:lastModifiedBy>
  <cp:revision>81</cp:revision>
  <dcterms:created xsi:type="dcterms:W3CDTF">2020-10-07T10:49:31Z</dcterms:created>
  <dcterms:modified xsi:type="dcterms:W3CDTF">2025-11-09T05:18:27Z</dcterms:modified>
</cp:coreProperties>
</file>