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73" r:id="rId3"/>
    <p:sldId id="275" r:id="rId4"/>
    <p:sldId id="259" r:id="rId5"/>
    <p:sldId id="272" r:id="rId6"/>
    <p:sldId id="274" r:id="rId7"/>
    <p:sldId id="267" r:id="rId8"/>
    <p:sldId id="266" r:id="rId9"/>
    <p:sldId id="265" r:id="rId10"/>
    <p:sldId id="264" r:id="rId11"/>
    <p:sldId id="262" r:id="rId12"/>
    <p:sldId id="271" r:id="rId13"/>
    <p:sldId id="260" r:id="rId14"/>
    <p:sldId id="268" r:id="rId15"/>
    <p:sldId id="270" r:id="rId16"/>
    <p:sldId id="277" r:id="rId17"/>
    <p:sldId id="278" r:id="rId18"/>
    <p:sldId id="279" r:id="rId19"/>
    <p:sldId id="280" r:id="rId20"/>
    <p:sldId id="269"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9" d="100"/>
          <a:sy n="59" d="100"/>
        </p:scale>
        <p:origin x="9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F80AB43-DE95-453A-83AE-31FEF341EC8B}" type="datetimeFigureOut">
              <a:rPr lang="en-IN" smtClean="0"/>
              <a:t>03-11-2025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1ADAFA-D701-4868-9185-EDDA43091EED}" type="slidenum">
              <a:rPr lang="en-IN" smtClean="0"/>
              <a:t>‹#›</a:t>
            </a:fld>
            <a:endParaRPr lang="en-IN"/>
          </a:p>
        </p:txBody>
      </p:sp>
    </p:spTree>
    <p:extLst>
      <p:ext uri="{BB962C8B-B14F-4D97-AF65-F5344CB8AC3E}">
        <p14:creationId xmlns:p14="http://schemas.microsoft.com/office/powerpoint/2010/main" val="1870147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4ECEE-9F4A-0016-745D-3A34111DABA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BFCE6E2F-2133-B5FA-98DE-EB71ECB5120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1ABD8F72-5C43-670B-26E8-0EFE6A68303B}"/>
              </a:ext>
            </a:extLst>
          </p:cNvPr>
          <p:cNvSpPr>
            <a:spLocks noGrp="1"/>
          </p:cNvSpPr>
          <p:nvPr>
            <p:ph type="dt" sz="half" idx="10"/>
          </p:nvPr>
        </p:nvSpPr>
        <p:spPr/>
        <p:txBody>
          <a:bodyPr/>
          <a:lstStyle/>
          <a:p>
            <a:fld id="{7DA6B8F2-B75F-4724-9982-14371903A155}" type="datetime1">
              <a:rPr lang="en-IN" smtClean="0"/>
              <a:t>03-11-2025</a:t>
            </a:fld>
            <a:endParaRPr lang="en-IN"/>
          </a:p>
        </p:txBody>
      </p:sp>
      <p:sp>
        <p:nvSpPr>
          <p:cNvPr id="5" name="Footer Placeholder 4">
            <a:extLst>
              <a:ext uri="{FF2B5EF4-FFF2-40B4-BE49-F238E27FC236}">
                <a16:creationId xmlns:a16="http://schemas.microsoft.com/office/drawing/2014/main" id="{39F72CFC-5316-D53D-E178-C503D176BC4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E137D9B-A063-A8A0-97E8-245E8C5D9C24}"/>
              </a:ext>
            </a:extLst>
          </p:cNvPr>
          <p:cNvSpPr>
            <a:spLocks noGrp="1"/>
          </p:cNvSpPr>
          <p:nvPr>
            <p:ph type="sldNum" sz="quarter" idx="12"/>
          </p:nvPr>
        </p:nvSpPr>
        <p:spPr/>
        <p:txBody>
          <a:bodyPr/>
          <a:lstStyle/>
          <a:p>
            <a:fld id="{8FA47935-831F-4BF3-A0B6-CB52A3ADF0D0}" type="slidenum">
              <a:rPr lang="en-IN" smtClean="0"/>
              <a:t>‹#›</a:t>
            </a:fld>
            <a:endParaRPr lang="en-IN"/>
          </a:p>
        </p:txBody>
      </p:sp>
    </p:spTree>
    <p:extLst>
      <p:ext uri="{BB962C8B-B14F-4D97-AF65-F5344CB8AC3E}">
        <p14:creationId xmlns:p14="http://schemas.microsoft.com/office/powerpoint/2010/main" val="2307175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557D5-19A7-4992-CEEA-FFF950FC0434}"/>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EA50BDA-7FBD-2DC6-144F-2AF94E85B40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B60D08B-7D75-311E-6940-A2F2726791AD}"/>
              </a:ext>
            </a:extLst>
          </p:cNvPr>
          <p:cNvSpPr>
            <a:spLocks noGrp="1"/>
          </p:cNvSpPr>
          <p:nvPr>
            <p:ph type="dt" sz="half" idx="10"/>
          </p:nvPr>
        </p:nvSpPr>
        <p:spPr/>
        <p:txBody>
          <a:bodyPr/>
          <a:lstStyle/>
          <a:p>
            <a:fld id="{9E33E916-60D6-4599-BD38-F9597B4D6082}" type="datetime1">
              <a:rPr lang="en-IN" smtClean="0"/>
              <a:t>03-11-2025</a:t>
            </a:fld>
            <a:endParaRPr lang="en-IN"/>
          </a:p>
        </p:txBody>
      </p:sp>
      <p:sp>
        <p:nvSpPr>
          <p:cNvPr id="5" name="Footer Placeholder 4">
            <a:extLst>
              <a:ext uri="{FF2B5EF4-FFF2-40B4-BE49-F238E27FC236}">
                <a16:creationId xmlns:a16="http://schemas.microsoft.com/office/drawing/2014/main" id="{910CD707-9C2A-2250-8A07-131DDFC8449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2D497D0-DB98-9870-88D7-D32B0B1D62B1}"/>
              </a:ext>
            </a:extLst>
          </p:cNvPr>
          <p:cNvSpPr>
            <a:spLocks noGrp="1"/>
          </p:cNvSpPr>
          <p:nvPr>
            <p:ph type="sldNum" sz="quarter" idx="12"/>
          </p:nvPr>
        </p:nvSpPr>
        <p:spPr/>
        <p:txBody>
          <a:bodyPr/>
          <a:lstStyle/>
          <a:p>
            <a:fld id="{8FA47935-831F-4BF3-A0B6-CB52A3ADF0D0}" type="slidenum">
              <a:rPr lang="en-IN" smtClean="0"/>
              <a:t>‹#›</a:t>
            </a:fld>
            <a:endParaRPr lang="en-IN"/>
          </a:p>
        </p:txBody>
      </p:sp>
    </p:spTree>
    <p:extLst>
      <p:ext uri="{BB962C8B-B14F-4D97-AF65-F5344CB8AC3E}">
        <p14:creationId xmlns:p14="http://schemas.microsoft.com/office/powerpoint/2010/main" val="2896843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DA16968-715C-4B0F-99B7-95977EA01AAE}"/>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06139482-0B1B-193D-13D7-488BE188C54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E9EE62D-2064-C4A0-32D0-2A984C8FCC4E}"/>
              </a:ext>
            </a:extLst>
          </p:cNvPr>
          <p:cNvSpPr>
            <a:spLocks noGrp="1"/>
          </p:cNvSpPr>
          <p:nvPr>
            <p:ph type="dt" sz="half" idx="10"/>
          </p:nvPr>
        </p:nvSpPr>
        <p:spPr/>
        <p:txBody>
          <a:bodyPr/>
          <a:lstStyle/>
          <a:p>
            <a:fld id="{E9FD7D10-7E0A-456D-8375-7F4B1E97370A}" type="datetime1">
              <a:rPr lang="en-IN" smtClean="0"/>
              <a:t>03-11-2025</a:t>
            </a:fld>
            <a:endParaRPr lang="en-IN"/>
          </a:p>
        </p:txBody>
      </p:sp>
      <p:sp>
        <p:nvSpPr>
          <p:cNvPr id="5" name="Footer Placeholder 4">
            <a:extLst>
              <a:ext uri="{FF2B5EF4-FFF2-40B4-BE49-F238E27FC236}">
                <a16:creationId xmlns:a16="http://schemas.microsoft.com/office/drawing/2014/main" id="{A917A4F5-076A-7855-6AD2-D898EE66CE5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EABAA98-41A3-EC52-E2D6-E03D3EB58787}"/>
              </a:ext>
            </a:extLst>
          </p:cNvPr>
          <p:cNvSpPr>
            <a:spLocks noGrp="1"/>
          </p:cNvSpPr>
          <p:nvPr>
            <p:ph type="sldNum" sz="quarter" idx="12"/>
          </p:nvPr>
        </p:nvSpPr>
        <p:spPr/>
        <p:txBody>
          <a:bodyPr/>
          <a:lstStyle/>
          <a:p>
            <a:fld id="{8FA47935-831F-4BF3-A0B6-CB52A3ADF0D0}" type="slidenum">
              <a:rPr lang="en-IN" smtClean="0"/>
              <a:t>‹#›</a:t>
            </a:fld>
            <a:endParaRPr lang="en-IN"/>
          </a:p>
        </p:txBody>
      </p:sp>
    </p:spTree>
    <p:extLst>
      <p:ext uri="{BB962C8B-B14F-4D97-AF65-F5344CB8AC3E}">
        <p14:creationId xmlns:p14="http://schemas.microsoft.com/office/powerpoint/2010/main" val="829646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8AD2F-0977-64F3-8835-EADD77A695DF}"/>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63F7594-5928-F3D0-34F5-D4FEEE7BCB9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72F0EA1-84C0-E4A5-4ED9-5B715573D8F8}"/>
              </a:ext>
            </a:extLst>
          </p:cNvPr>
          <p:cNvSpPr>
            <a:spLocks noGrp="1"/>
          </p:cNvSpPr>
          <p:nvPr>
            <p:ph type="dt" sz="half" idx="10"/>
          </p:nvPr>
        </p:nvSpPr>
        <p:spPr/>
        <p:txBody>
          <a:bodyPr/>
          <a:lstStyle/>
          <a:p>
            <a:fld id="{A83790A3-E051-4CC9-8660-BE9CF5720F1B}" type="datetime1">
              <a:rPr lang="en-IN" smtClean="0"/>
              <a:t>03-11-2025</a:t>
            </a:fld>
            <a:endParaRPr lang="en-IN"/>
          </a:p>
        </p:txBody>
      </p:sp>
      <p:sp>
        <p:nvSpPr>
          <p:cNvPr id="5" name="Footer Placeholder 4">
            <a:extLst>
              <a:ext uri="{FF2B5EF4-FFF2-40B4-BE49-F238E27FC236}">
                <a16:creationId xmlns:a16="http://schemas.microsoft.com/office/drawing/2014/main" id="{BC5977EF-A96A-EFD5-D9A8-864A74DBC79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726E0C8-9835-A3B8-4534-50C5CAC571EC}"/>
              </a:ext>
            </a:extLst>
          </p:cNvPr>
          <p:cNvSpPr>
            <a:spLocks noGrp="1"/>
          </p:cNvSpPr>
          <p:nvPr>
            <p:ph type="sldNum" sz="quarter" idx="12"/>
          </p:nvPr>
        </p:nvSpPr>
        <p:spPr/>
        <p:txBody>
          <a:bodyPr/>
          <a:lstStyle/>
          <a:p>
            <a:fld id="{8FA47935-831F-4BF3-A0B6-CB52A3ADF0D0}" type="slidenum">
              <a:rPr lang="en-IN" smtClean="0"/>
              <a:t>‹#›</a:t>
            </a:fld>
            <a:endParaRPr lang="en-IN"/>
          </a:p>
        </p:txBody>
      </p:sp>
    </p:spTree>
    <p:extLst>
      <p:ext uri="{BB962C8B-B14F-4D97-AF65-F5344CB8AC3E}">
        <p14:creationId xmlns:p14="http://schemas.microsoft.com/office/powerpoint/2010/main" val="2214440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9B29C2-5405-7129-80B2-F865BD50967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E98BC6C4-9746-14C8-85EE-08BD332971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A1B237-64D0-28D8-A4FB-C29EDA5E021D}"/>
              </a:ext>
            </a:extLst>
          </p:cNvPr>
          <p:cNvSpPr>
            <a:spLocks noGrp="1"/>
          </p:cNvSpPr>
          <p:nvPr>
            <p:ph type="dt" sz="half" idx="10"/>
          </p:nvPr>
        </p:nvSpPr>
        <p:spPr/>
        <p:txBody>
          <a:bodyPr/>
          <a:lstStyle/>
          <a:p>
            <a:fld id="{7B5F3F74-276B-4D50-876E-4DE2CDFF944D}" type="datetime1">
              <a:rPr lang="en-IN" smtClean="0"/>
              <a:t>03-11-2025</a:t>
            </a:fld>
            <a:endParaRPr lang="en-IN"/>
          </a:p>
        </p:txBody>
      </p:sp>
      <p:sp>
        <p:nvSpPr>
          <p:cNvPr id="5" name="Footer Placeholder 4">
            <a:extLst>
              <a:ext uri="{FF2B5EF4-FFF2-40B4-BE49-F238E27FC236}">
                <a16:creationId xmlns:a16="http://schemas.microsoft.com/office/drawing/2014/main" id="{A9A3AC12-FBC0-D745-3C51-0703931E86A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18BEF6D-5B97-9144-D666-C4CEEBCC0C07}"/>
              </a:ext>
            </a:extLst>
          </p:cNvPr>
          <p:cNvSpPr>
            <a:spLocks noGrp="1"/>
          </p:cNvSpPr>
          <p:nvPr>
            <p:ph type="sldNum" sz="quarter" idx="12"/>
          </p:nvPr>
        </p:nvSpPr>
        <p:spPr/>
        <p:txBody>
          <a:bodyPr/>
          <a:lstStyle/>
          <a:p>
            <a:fld id="{8FA47935-831F-4BF3-A0B6-CB52A3ADF0D0}" type="slidenum">
              <a:rPr lang="en-IN" smtClean="0"/>
              <a:t>‹#›</a:t>
            </a:fld>
            <a:endParaRPr lang="en-IN"/>
          </a:p>
        </p:txBody>
      </p:sp>
    </p:spTree>
    <p:extLst>
      <p:ext uri="{BB962C8B-B14F-4D97-AF65-F5344CB8AC3E}">
        <p14:creationId xmlns:p14="http://schemas.microsoft.com/office/powerpoint/2010/main" val="4241724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B33EBE-49AB-B738-8B76-1F834063019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C6CDE34-5158-B445-1838-02CF70FF773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8754D80F-0CF9-45A0-DA66-04BE5167037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590F5D40-3DD7-BE32-55C3-8CB9A5875CFC}"/>
              </a:ext>
            </a:extLst>
          </p:cNvPr>
          <p:cNvSpPr>
            <a:spLocks noGrp="1"/>
          </p:cNvSpPr>
          <p:nvPr>
            <p:ph type="dt" sz="half" idx="10"/>
          </p:nvPr>
        </p:nvSpPr>
        <p:spPr/>
        <p:txBody>
          <a:bodyPr/>
          <a:lstStyle/>
          <a:p>
            <a:fld id="{23F5BA8D-6C76-4845-B393-28274AA4600F}" type="datetime1">
              <a:rPr lang="en-IN" smtClean="0"/>
              <a:t>03-11-2025</a:t>
            </a:fld>
            <a:endParaRPr lang="en-IN"/>
          </a:p>
        </p:txBody>
      </p:sp>
      <p:sp>
        <p:nvSpPr>
          <p:cNvPr id="6" name="Footer Placeholder 5">
            <a:extLst>
              <a:ext uri="{FF2B5EF4-FFF2-40B4-BE49-F238E27FC236}">
                <a16:creationId xmlns:a16="http://schemas.microsoft.com/office/drawing/2014/main" id="{D313E72E-A0E4-3E9A-070E-B8B36B17E513}"/>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6B9D361-4D90-C5A9-6541-F9EF379D725A}"/>
              </a:ext>
            </a:extLst>
          </p:cNvPr>
          <p:cNvSpPr>
            <a:spLocks noGrp="1"/>
          </p:cNvSpPr>
          <p:nvPr>
            <p:ph type="sldNum" sz="quarter" idx="12"/>
          </p:nvPr>
        </p:nvSpPr>
        <p:spPr/>
        <p:txBody>
          <a:bodyPr/>
          <a:lstStyle/>
          <a:p>
            <a:fld id="{8FA47935-831F-4BF3-A0B6-CB52A3ADF0D0}" type="slidenum">
              <a:rPr lang="en-IN" smtClean="0"/>
              <a:t>‹#›</a:t>
            </a:fld>
            <a:endParaRPr lang="en-IN"/>
          </a:p>
        </p:txBody>
      </p:sp>
    </p:spTree>
    <p:extLst>
      <p:ext uri="{BB962C8B-B14F-4D97-AF65-F5344CB8AC3E}">
        <p14:creationId xmlns:p14="http://schemas.microsoft.com/office/powerpoint/2010/main" val="22059038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EEDA8-8133-480D-3906-B26B24DECA5B}"/>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976E283-E594-C41D-8501-14CBFF01A8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A872A07-43E1-FD37-561F-7E68A87EF9A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68B774A1-16BC-3623-E148-D9DDD2E4AA6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F5BB058-C3C4-785B-83A5-AA3D097F467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3D0DD29E-8FBB-4111-1856-40AF3BEB8941}"/>
              </a:ext>
            </a:extLst>
          </p:cNvPr>
          <p:cNvSpPr>
            <a:spLocks noGrp="1"/>
          </p:cNvSpPr>
          <p:nvPr>
            <p:ph type="dt" sz="half" idx="10"/>
          </p:nvPr>
        </p:nvSpPr>
        <p:spPr/>
        <p:txBody>
          <a:bodyPr/>
          <a:lstStyle/>
          <a:p>
            <a:fld id="{F176C5A3-0676-4359-9388-90855C1DE9E1}" type="datetime1">
              <a:rPr lang="en-IN" smtClean="0"/>
              <a:t>03-11-2025</a:t>
            </a:fld>
            <a:endParaRPr lang="en-IN"/>
          </a:p>
        </p:txBody>
      </p:sp>
      <p:sp>
        <p:nvSpPr>
          <p:cNvPr id="8" name="Footer Placeholder 7">
            <a:extLst>
              <a:ext uri="{FF2B5EF4-FFF2-40B4-BE49-F238E27FC236}">
                <a16:creationId xmlns:a16="http://schemas.microsoft.com/office/drawing/2014/main" id="{EF1427DB-4961-EF45-75F1-E9699888F21A}"/>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47866A25-5E88-CCFE-84D6-E18E9F99DFB9}"/>
              </a:ext>
            </a:extLst>
          </p:cNvPr>
          <p:cNvSpPr>
            <a:spLocks noGrp="1"/>
          </p:cNvSpPr>
          <p:nvPr>
            <p:ph type="sldNum" sz="quarter" idx="12"/>
          </p:nvPr>
        </p:nvSpPr>
        <p:spPr/>
        <p:txBody>
          <a:bodyPr/>
          <a:lstStyle/>
          <a:p>
            <a:fld id="{8FA47935-831F-4BF3-A0B6-CB52A3ADF0D0}" type="slidenum">
              <a:rPr lang="en-IN" smtClean="0"/>
              <a:t>‹#›</a:t>
            </a:fld>
            <a:endParaRPr lang="en-IN"/>
          </a:p>
        </p:txBody>
      </p:sp>
    </p:spTree>
    <p:extLst>
      <p:ext uri="{BB962C8B-B14F-4D97-AF65-F5344CB8AC3E}">
        <p14:creationId xmlns:p14="http://schemas.microsoft.com/office/powerpoint/2010/main" val="2103851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90C0A-5E95-D7A8-8128-69B037D4ADC5}"/>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BF405368-3CB2-CD48-4C56-7E1663C7814F}"/>
              </a:ext>
            </a:extLst>
          </p:cNvPr>
          <p:cNvSpPr>
            <a:spLocks noGrp="1"/>
          </p:cNvSpPr>
          <p:nvPr>
            <p:ph type="dt" sz="half" idx="10"/>
          </p:nvPr>
        </p:nvSpPr>
        <p:spPr/>
        <p:txBody>
          <a:bodyPr/>
          <a:lstStyle/>
          <a:p>
            <a:fld id="{7DB99AB6-EB32-477F-A070-413C23A77EA5}" type="datetime1">
              <a:rPr lang="en-IN" smtClean="0"/>
              <a:t>03-11-2025</a:t>
            </a:fld>
            <a:endParaRPr lang="en-IN"/>
          </a:p>
        </p:txBody>
      </p:sp>
      <p:sp>
        <p:nvSpPr>
          <p:cNvPr id="4" name="Footer Placeholder 3">
            <a:extLst>
              <a:ext uri="{FF2B5EF4-FFF2-40B4-BE49-F238E27FC236}">
                <a16:creationId xmlns:a16="http://schemas.microsoft.com/office/drawing/2014/main" id="{C41EF508-4400-76DC-A348-67DD1FEC1B5E}"/>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A93851CC-F4C0-D53B-FC22-B2697252A8D3}"/>
              </a:ext>
            </a:extLst>
          </p:cNvPr>
          <p:cNvSpPr>
            <a:spLocks noGrp="1"/>
          </p:cNvSpPr>
          <p:nvPr>
            <p:ph type="sldNum" sz="quarter" idx="12"/>
          </p:nvPr>
        </p:nvSpPr>
        <p:spPr/>
        <p:txBody>
          <a:bodyPr/>
          <a:lstStyle/>
          <a:p>
            <a:fld id="{8FA47935-831F-4BF3-A0B6-CB52A3ADF0D0}" type="slidenum">
              <a:rPr lang="en-IN" smtClean="0"/>
              <a:t>‹#›</a:t>
            </a:fld>
            <a:endParaRPr lang="en-IN"/>
          </a:p>
        </p:txBody>
      </p:sp>
    </p:spTree>
    <p:extLst>
      <p:ext uri="{BB962C8B-B14F-4D97-AF65-F5344CB8AC3E}">
        <p14:creationId xmlns:p14="http://schemas.microsoft.com/office/powerpoint/2010/main" val="4184123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FC3DE8-42EE-58C5-EA6D-4C8A86900F92}"/>
              </a:ext>
            </a:extLst>
          </p:cNvPr>
          <p:cNvSpPr>
            <a:spLocks noGrp="1"/>
          </p:cNvSpPr>
          <p:nvPr>
            <p:ph type="dt" sz="half" idx="10"/>
          </p:nvPr>
        </p:nvSpPr>
        <p:spPr/>
        <p:txBody>
          <a:bodyPr/>
          <a:lstStyle/>
          <a:p>
            <a:fld id="{4DA85FEE-EE0A-41B2-946B-DA9FF6F77965}" type="datetime1">
              <a:rPr lang="en-IN" smtClean="0"/>
              <a:t>03-11-2025</a:t>
            </a:fld>
            <a:endParaRPr lang="en-IN"/>
          </a:p>
        </p:txBody>
      </p:sp>
      <p:sp>
        <p:nvSpPr>
          <p:cNvPr id="3" name="Footer Placeholder 2">
            <a:extLst>
              <a:ext uri="{FF2B5EF4-FFF2-40B4-BE49-F238E27FC236}">
                <a16:creationId xmlns:a16="http://schemas.microsoft.com/office/drawing/2014/main" id="{3F905EA7-DFC6-729E-1388-EA3849BF5F5B}"/>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DD25A7F5-CCBB-111A-7716-50C54C87D7FD}"/>
              </a:ext>
            </a:extLst>
          </p:cNvPr>
          <p:cNvSpPr>
            <a:spLocks noGrp="1"/>
          </p:cNvSpPr>
          <p:nvPr>
            <p:ph type="sldNum" sz="quarter" idx="12"/>
          </p:nvPr>
        </p:nvSpPr>
        <p:spPr/>
        <p:txBody>
          <a:bodyPr/>
          <a:lstStyle/>
          <a:p>
            <a:fld id="{8FA47935-831F-4BF3-A0B6-CB52A3ADF0D0}" type="slidenum">
              <a:rPr lang="en-IN" smtClean="0"/>
              <a:t>‹#›</a:t>
            </a:fld>
            <a:endParaRPr lang="en-IN"/>
          </a:p>
        </p:txBody>
      </p:sp>
    </p:spTree>
    <p:extLst>
      <p:ext uri="{BB962C8B-B14F-4D97-AF65-F5344CB8AC3E}">
        <p14:creationId xmlns:p14="http://schemas.microsoft.com/office/powerpoint/2010/main" val="128643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4A6E0-5A0E-DADB-4226-FA808E944B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0D656217-1F6D-F368-90F7-1EE5B0825E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1382D7CD-A2DC-DF0F-99B9-8CB4AC08D5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876CF3-1FC6-13B4-6176-8BB386EA6853}"/>
              </a:ext>
            </a:extLst>
          </p:cNvPr>
          <p:cNvSpPr>
            <a:spLocks noGrp="1"/>
          </p:cNvSpPr>
          <p:nvPr>
            <p:ph type="dt" sz="half" idx="10"/>
          </p:nvPr>
        </p:nvSpPr>
        <p:spPr/>
        <p:txBody>
          <a:bodyPr/>
          <a:lstStyle/>
          <a:p>
            <a:fld id="{F26C9E10-8EF1-499D-A9EC-7BB348EF6E64}" type="datetime1">
              <a:rPr lang="en-IN" smtClean="0"/>
              <a:t>03-11-2025</a:t>
            </a:fld>
            <a:endParaRPr lang="en-IN"/>
          </a:p>
        </p:txBody>
      </p:sp>
      <p:sp>
        <p:nvSpPr>
          <p:cNvPr id="6" name="Footer Placeholder 5">
            <a:extLst>
              <a:ext uri="{FF2B5EF4-FFF2-40B4-BE49-F238E27FC236}">
                <a16:creationId xmlns:a16="http://schemas.microsoft.com/office/drawing/2014/main" id="{02466E54-80E8-4E01-7136-557975BE4AB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0632C5D-108C-7368-0D15-03260031947C}"/>
              </a:ext>
            </a:extLst>
          </p:cNvPr>
          <p:cNvSpPr>
            <a:spLocks noGrp="1"/>
          </p:cNvSpPr>
          <p:nvPr>
            <p:ph type="sldNum" sz="quarter" idx="12"/>
          </p:nvPr>
        </p:nvSpPr>
        <p:spPr/>
        <p:txBody>
          <a:bodyPr/>
          <a:lstStyle/>
          <a:p>
            <a:fld id="{8FA47935-831F-4BF3-A0B6-CB52A3ADF0D0}" type="slidenum">
              <a:rPr lang="en-IN" smtClean="0"/>
              <a:t>‹#›</a:t>
            </a:fld>
            <a:endParaRPr lang="en-IN"/>
          </a:p>
        </p:txBody>
      </p:sp>
    </p:spTree>
    <p:extLst>
      <p:ext uri="{BB962C8B-B14F-4D97-AF65-F5344CB8AC3E}">
        <p14:creationId xmlns:p14="http://schemas.microsoft.com/office/powerpoint/2010/main" val="41958010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0CB81-7307-74F6-81EC-02D76B91A1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DE319E5B-2656-0CE8-E8FF-3F8FEAA4B4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E5537547-5CDE-1DDD-49D4-428AD46454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D075E1-BB28-1C2E-4F91-2AE30B64BD3F}"/>
              </a:ext>
            </a:extLst>
          </p:cNvPr>
          <p:cNvSpPr>
            <a:spLocks noGrp="1"/>
          </p:cNvSpPr>
          <p:nvPr>
            <p:ph type="dt" sz="half" idx="10"/>
          </p:nvPr>
        </p:nvSpPr>
        <p:spPr/>
        <p:txBody>
          <a:bodyPr/>
          <a:lstStyle/>
          <a:p>
            <a:fld id="{31071D6F-F0F1-4505-A0BC-1E03729C9F95}" type="datetime1">
              <a:rPr lang="en-IN" smtClean="0"/>
              <a:t>03-11-2025</a:t>
            </a:fld>
            <a:endParaRPr lang="en-IN"/>
          </a:p>
        </p:txBody>
      </p:sp>
      <p:sp>
        <p:nvSpPr>
          <p:cNvPr id="6" name="Footer Placeholder 5">
            <a:extLst>
              <a:ext uri="{FF2B5EF4-FFF2-40B4-BE49-F238E27FC236}">
                <a16:creationId xmlns:a16="http://schemas.microsoft.com/office/drawing/2014/main" id="{6F609BD3-6E19-4261-1645-B734393E28EA}"/>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176BE31-E53B-784D-8634-C1C148BE1947}"/>
              </a:ext>
            </a:extLst>
          </p:cNvPr>
          <p:cNvSpPr>
            <a:spLocks noGrp="1"/>
          </p:cNvSpPr>
          <p:nvPr>
            <p:ph type="sldNum" sz="quarter" idx="12"/>
          </p:nvPr>
        </p:nvSpPr>
        <p:spPr/>
        <p:txBody>
          <a:bodyPr/>
          <a:lstStyle/>
          <a:p>
            <a:fld id="{8FA47935-831F-4BF3-A0B6-CB52A3ADF0D0}" type="slidenum">
              <a:rPr lang="en-IN" smtClean="0"/>
              <a:t>‹#›</a:t>
            </a:fld>
            <a:endParaRPr lang="en-IN"/>
          </a:p>
        </p:txBody>
      </p:sp>
    </p:spTree>
    <p:extLst>
      <p:ext uri="{BB962C8B-B14F-4D97-AF65-F5344CB8AC3E}">
        <p14:creationId xmlns:p14="http://schemas.microsoft.com/office/powerpoint/2010/main" val="24424238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582E32-96F9-9016-404F-3DF38F841B8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5C7B004-61FD-8A08-D2D4-271393BC55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E0E257D-21BB-CEE9-FFD2-10D7DE7C5D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0067A1-5042-4D22-BDF3-942BA56ADC63}" type="datetime1">
              <a:rPr lang="en-IN" smtClean="0"/>
              <a:t>03-11-2025</a:t>
            </a:fld>
            <a:endParaRPr lang="en-IN"/>
          </a:p>
        </p:txBody>
      </p:sp>
      <p:sp>
        <p:nvSpPr>
          <p:cNvPr id="5" name="Footer Placeholder 4">
            <a:extLst>
              <a:ext uri="{FF2B5EF4-FFF2-40B4-BE49-F238E27FC236}">
                <a16:creationId xmlns:a16="http://schemas.microsoft.com/office/drawing/2014/main" id="{ADA7B366-1E85-658E-E9EA-29E6532FAD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BD16E256-4C36-76D8-AD4C-EA101DFE9D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47935-831F-4BF3-A0B6-CB52A3ADF0D0}" type="slidenum">
              <a:rPr lang="en-IN" smtClean="0"/>
              <a:t>‹#›</a:t>
            </a:fld>
            <a:endParaRPr lang="en-IN"/>
          </a:p>
        </p:txBody>
      </p:sp>
    </p:spTree>
    <p:extLst>
      <p:ext uri="{BB962C8B-B14F-4D97-AF65-F5344CB8AC3E}">
        <p14:creationId xmlns:p14="http://schemas.microsoft.com/office/powerpoint/2010/main" val="22278244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doi.org/10.1016/j.trf.2019.04.009" TargetMode="External"/><Relationship Id="rId7" Type="http://schemas.openxmlformats.org/officeDocument/2006/relationships/hyperlink" Target="https://doi.org/10.1016/j.trb.2009.03.001" TargetMode="External"/><Relationship Id="rId2" Type="http://schemas.openxmlformats.org/officeDocument/2006/relationships/hyperlink" Target="https://doi.org/10.3141/2498-09" TargetMode="External"/><Relationship Id="rId1" Type="http://schemas.openxmlformats.org/officeDocument/2006/relationships/slideLayout" Target="../slideLayouts/slideLayout2.xml"/><Relationship Id="rId6" Type="http://schemas.openxmlformats.org/officeDocument/2006/relationships/hyperlink" Target="https://doi.org/10.1007/s11116-023-10416-y" TargetMode="External"/><Relationship Id="rId5" Type="http://schemas.openxmlformats.org/officeDocument/2006/relationships/hyperlink" Target="https://doi.org/10.1016/j.energy.2022.126073" TargetMode="External"/><Relationship Id="rId4" Type="http://schemas.openxmlformats.org/officeDocument/2006/relationships/hyperlink" Target="https://doi.org/10.1016/j.trd.2019.102212"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doi.org/10.3390/su12031057" TargetMode="External"/><Relationship Id="rId7" Type="http://schemas.openxmlformats.org/officeDocument/2006/relationships/hyperlink" Target="https://doi.org/10.1016/j.cie.2025.108788" TargetMode="External"/><Relationship Id="rId2" Type="http://schemas.openxmlformats.org/officeDocument/2006/relationships/hyperlink" Target="https://doi.org/10.1016/j.tre.2023.103060" TargetMode="External"/><Relationship Id="rId1" Type="http://schemas.openxmlformats.org/officeDocument/2006/relationships/slideLayout" Target="../slideLayouts/slideLayout2.xml"/><Relationship Id="rId6" Type="http://schemas.openxmlformats.org/officeDocument/2006/relationships/hyperlink" Target="https://doi.org/10.1016/j.tra.2023.103615" TargetMode="External"/><Relationship Id="rId5" Type="http://schemas.openxmlformats.org/officeDocument/2006/relationships/hyperlink" Target="https://doi.org/10.1016/j.trd.2023.103805" TargetMode="External"/><Relationship Id="rId4" Type="http://schemas.openxmlformats.org/officeDocument/2006/relationships/hyperlink" Target="https://doi.org/10.1016/j.tbs.2018.07.001"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AAADE8-0088-3274-0934-101AB1C1FF64}"/>
              </a:ext>
            </a:extLst>
          </p:cNvPr>
          <p:cNvSpPr>
            <a:spLocks noGrp="1"/>
          </p:cNvSpPr>
          <p:nvPr>
            <p:ph type="ctrTitle"/>
          </p:nvPr>
        </p:nvSpPr>
        <p:spPr>
          <a:xfrm>
            <a:off x="304798" y="0"/>
            <a:ext cx="10831287" cy="2220686"/>
          </a:xfrm>
        </p:spPr>
        <p:txBody>
          <a:bodyPr>
            <a:noAutofit/>
          </a:bodyPr>
          <a:lstStyle/>
          <a:p>
            <a:r>
              <a:rPr lang="en-IN" sz="3600" b="1" dirty="0">
                <a:solidFill>
                  <a:srgbClr val="FF0000"/>
                </a:solidFill>
                <a:latin typeface="Times New Roman" panose="02020603050405020304" pitchFamily="18" charset="0"/>
                <a:cs typeface="Times New Roman" panose="02020603050405020304" pitchFamily="18" charset="0"/>
              </a:rPr>
              <a:t>Route Choice Behaviour of Electric Vehicle Users: The Role of Route Characteristics and Battery Swapping Attitudes</a:t>
            </a:r>
          </a:p>
        </p:txBody>
      </p:sp>
      <p:sp>
        <p:nvSpPr>
          <p:cNvPr id="5" name="Subtitle 4">
            <a:extLst>
              <a:ext uri="{FF2B5EF4-FFF2-40B4-BE49-F238E27FC236}">
                <a16:creationId xmlns:a16="http://schemas.microsoft.com/office/drawing/2014/main" id="{3761DB94-19ED-D09E-07CF-70AB9A09B65E}"/>
              </a:ext>
            </a:extLst>
          </p:cNvPr>
          <p:cNvSpPr>
            <a:spLocks noGrp="1"/>
          </p:cNvSpPr>
          <p:nvPr>
            <p:ph type="subTitle" idx="1"/>
          </p:nvPr>
        </p:nvSpPr>
        <p:spPr>
          <a:xfrm>
            <a:off x="304798" y="4071257"/>
            <a:ext cx="6879774" cy="2656113"/>
          </a:xfrm>
        </p:spPr>
        <p:txBody>
          <a:bodyPr>
            <a:normAutofit fontScale="25000" lnSpcReduction="20000"/>
          </a:bodyPr>
          <a:lstStyle/>
          <a:p>
            <a:pPr algn="l"/>
            <a:r>
              <a:rPr lang="en-IN" sz="9600" i="1" dirty="0">
                <a:solidFill>
                  <a:srgbClr val="FF0000"/>
                </a:solidFill>
                <a:latin typeface="Times New Roman" panose="02020603050405020304" pitchFamily="18" charset="0"/>
                <a:cs typeface="Times New Roman" panose="02020603050405020304" pitchFamily="18" charset="0"/>
              </a:rPr>
              <a:t>Authors: </a:t>
            </a:r>
          </a:p>
          <a:p>
            <a:pPr algn="l"/>
            <a:r>
              <a:rPr lang="en-IN" sz="9600" dirty="0">
                <a:solidFill>
                  <a:srgbClr val="FF0000"/>
                </a:solidFill>
                <a:latin typeface="Times New Roman" panose="02020603050405020304" pitchFamily="18" charset="0"/>
                <a:cs typeface="Times New Roman" panose="02020603050405020304" pitchFamily="18" charset="0"/>
              </a:rPr>
              <a:t>Athira Anil: PhD student at IIT Madras</a:t>
            </a:r>
          </a:p>
          <a:p>
            <a:pPr algn="l"/>
            <a:r>
              <a:rPr lang="en-IN" sz="9600" dirty="0">
                <a:solidFill>
                  <a:srgbClr val="FF0000"/>
                </a:solidFill>
                <a:latin typeface="Times New Roman" panose="02020603050405020304" pitchFamily="18" charset="0"/>
                <a:cs typeface="Times New Roman" panose="02020603050405020304" pitchFamily="18" charset="0"/>
              </a:rPr>
              <a:t>Poonam Rajaram </a:t>
            </a:r>
            <a:r>
              <a:rPr lang="en-IN" sz="9600" dirty="0" err="1">
                <a:solidFill>
                  <a:srgbClr val="FF0000"/>
                </a:solidFill>
                <a:latin typeface="Times New Roman" panose="02020603050405020304" pitchFamily="18" charset="0"/>
                <a:cs typeface="Times New Roman" panose="02020603050405020304" pitchFamily="18" charset="0"/>
              </a:rPr>
              <a:t>Adsule</a:t>
            </a:r>
            <a:r>
              <a:rPr lang="en-IN" sz="9600" dirty="0">
                <a:solidFill>
                  <a:srgbClr val="FF0000"/>
                </a:solidFill>
                <a:latin typeface="Times New Roman" panose="02020603050405020304" pitchFamily="18" charset="0"/>
                <a:cs typeface="Times New Roman" panose="02020603050405020304" pitchFamily="18" charset="0"/>
              </a:rPr>
              <a:t>: PhD student at IIT Delhi</a:t>
            </a:r>
          </a:p>
          <a:p>
            <a:pPr algn="l"/>
            <a:r>
              <a:rPr lang="en-IN" sz="9600" dirty="0" err="1">
                <a:solidFill>
                  <a:srgbClr val="FF0000"/>
                </a:solidFill>
                <a:latin typeface="Times New Roman" panose="02020603050405020304" pitchFamily="18" charset="0"/>
                <a:cs typeface="Times New Roman" panose="02020603050405020304" pitchFamily="18" charset="0"/>
              </a:rPr>
              <a:t>Gongalla</a:t>
            </a:r>
            <a:r>
              <a:rPr lang="en-IN" sz="9600" dirty="0">
                <a:solidFill>
                  <a:srgbClr val="FF0000"/>
                </a:solidFill>
                <a:latin typeface="Times New Roman" panose="02020603050405020304" pitchFamily="18" charset="0"/>
                <a:cs typeface="Times New Roman" panose="02020603050405020304" pitchFamily="18" charset="0"/>
              </a:rPr>
              <a:t> Vamsi Krishna: PhD student at IIT Delhi</a:t>
            </a:r>
          </a:p>
          <a:p>
            <a:pPr algn="l"/>
            <a:r>
              <a:rPr lang="en-IN" sz="9600" dirty="0">
                <a:solidFill>
                  <a:srgbClr val="FF0000"/>
                </a:solidFill>
                <a:latin typeface="Times New Roman" panose="02020603050405020304" pitchFamily="18" charset="0"/>
                <a:cs typeface="Times New Roman" panose="02020603050405020304" pitchFamily="18" charset="0"/>
              </a:rPr>
              <a:t>Dr. Manoj M: Associate Professor, IIT Delhi</a:t>
            </a:r>
          </a:p>
          <a:p>
            <a:pPr algn="l"/>
            <a:r>
              <a:rPr lang="en-IN" sz="9600" dirty="0">
                <a:solidFill>
                  <a:srgbClr val="FF0000"/>
                </a:solidFill>
                <a:latin typeface="Times New Roman" panose="02020603050405020304" pitchFamily="18" charset="0"/>
                <a:cs typeface="Times New Roman" panose="02020603050405020304" pitchFamily="18" charset="0"/>
              </a:rPr>
              <a:t>Rahul T.M: Associate Professor, IIT Ropar</a:t>
            </a:r>
          </a:p>
          <a:p>
            <a:pPr algn="l"/>
            <a:endParaRPr lang="en-IN" dirty="0"/>
          </a:p>
        </p:txBody>
      </p:sp>
      <p:sp>
        <p:nvSpPr>
          <p:cNvPr id="2" name="Slide Number Placeholder 1">
            <a:extLst>
              <a:ext uri="{FF2B5EF4-FFF2-40B4-BE49-F238E27FC236}">
                <a16:creationId xmlns:a16="http://schemas.microsoft.com/office/drawing/2014/main" id="{51D2BAA9-DE92-A560-F54C-8DB98CDF42C7}"/>
              </a:ext>
            </a:extLst>
          </p:cNvPr>
          <p:cNvSpPr>
            <a:spLocks noGrp="1"/>
          </p:cNvSpPr>
          <p:nvPr>
            <p:ph type="sldNum" sz="quarter" idx="12"/>
          </p:nvPr>
        </p:nvSpPr>
        <p:spPr/>
        <p:txBody>
          <a:bodyPr/>
          <a:lstStyle/>
          <a:p>
            <a:fld id="{8FA47935-831F-4BF3-A0B6-CB52A3ADF0D0}" type="slidenum">
              <a:rPr lang="en-IN" smtClean="0"/>
              <a:t>1</a:t>
            </a:fld>
            <a:endParaRPr lang="en-IN"/>
          </a:p>
        </p:txBody>
      </p:sp>
    </p:spTree>
    <p:extLst>
      <p:ext uri="{BB962C8B-B14F-4D97-AF65-F5344CB8AC3E}">
        <p14:creationId xmlns:p14="http://schemas.microsoft.com/office/powerpoint/2010/main" val="2407792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B182AE-8E1A-C150-BB03-C5EF29867B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3F2ED4-492A-1324-EB6F-4B050CEEA646}"/>
              </a:ext>
            </a:extLst>
          </p:cNvPr>
          <p:cNvSpPr>
            <a:spLocks noGrp="1"/>
          </p:cNvSpPr>
          <p:nvPr>
            <p:ph type="title"/>
          </p:nvPr>
        </p:nvSpPr>
        <p:spPr>
          <a:xfrm>
            <a:off x="838200" y="272143"/>
            <a:ext cx="10515600" cy="751114"/>
          </a:xfrm>
        </p:spPr>
        <p:txBody>
          <a:bodyPr/>
          <a:lstStyle/>
          <a:p>
            <a:pPr algn="ctr"/>
            <a:r>
              <a:rPr lang="en-IN" b="1" dirty="0">
                <a:latin typeface="Times New Roman" panose="02020603050405020304" pitchFamily="18" charset="0"/>
                <a:cs typeface="Times New Roman" panose="02020603050405020304" pitchFamily="18" charset="0"/>
              </a:rPr>
              <a:t>SURVEY DESIGN</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D48D5F2B-A041-525A-4AC5-6C8F7580F6FB}"/>
                  </a:ext>
                </a:extLst>
              </p:cNvPr>
              <p:cNvSpPr>
                <a:spLocks noGrp="1"/>
              </p:cNvSpPr>
              <p:nvPr>
                <p:ph idx="1"/>
              </p:nvPr>
            </p:nvSpPr>
            <p:spPr>
              <a:xfrm>
                <a:off x="838200" y="1317171"/>
                <a:ext cx="10515600" cy="5268686"/>
              </a:xfrm>
            </p:spPr>
            <p:txBody>
              <a:bodyPr>
                <a:normAutofit/>
              </a:bodyPr>
              <a:lstStyle/>
              <a:p>
                <a:pPr algn="just"/>
                <a:r>
                  <a:rPr lang="en-IN" sz="2400" dirty="0">
                    <a:latin typeface="Times New Roman" panose="02020603050405020304" pitchFamily="18" charset="0"/>
                    <a:cs typeface="Times New Roman" panose="02020603050405020304" pitchFamily="18" charset="0"/>
                  </a:rPr>
                  <a:t>These statements aimed to capture psychological and behavioural traits that could influence route choice, such as </a:t>
                </a:r>
                <a:r>
                  <a:rPr lang="en-IN" sz="2400" dirty="0">
                    <a:solidFill>
                      <a:srgbClr val="FF0000"/>
                    </a:solidFill>
                    <a:latin typeface="Times New Roman" panose="02020603050405020304" pitchFamily="18" charset="0"/>
                    <a:cs typeface="Times New Roman" panose="02020603050405020304" pitchFamily="18" charset="0"/>
                  </a:rPr>
                  <a:t>stress, planning ability, innovativeness, battery swapping, EV price sensitivity, charging station location, uncertainty, and risk-taking </a:t>
                </a:r>
                <a:r>
                  <a:rPr lang="en-IN" sz="2400" dirty="0" err="1">
                    <a:solidFill>
                      <a:srgbClr val="FF0000"/>
                    </a:solidFill>
                    <a:latin typeface="Times New Roman" panose="02020603050405020304" pitchFamily="18" charset="0"/>
                    <a:cs typeface="Times New Roman" panose="02020603050405020304" pitchFamily="18" charset="0"/>
                  </a:rPr>
                  <a:t>behavior</a:t>
                </a:r>
                <a:endParaRPr lang="en-IN" sz="2400" dirty="0">
                  <a:solidFill>
                    <a:srgbClr val="FF0000"/>
                  </a:solidFill>
                  <a:latin typeface="Times New Roman" panose="02020603050405020304" pitchFamily="18" charset="0"/>
                  <a:cs typeface="Times New Roman" panose="02020603050405020304" pitchFamily="18" charset="0"/>
                </a:endParaRPr>
              </a:p>
              <a:p>
                <a:r>
                  <a:rPr lang="en-IN" sz="2400" dirty="0">
                    <a:latin typeface="Times New Roman" panose="02020603050405020304" pitchFamily="18" charset="0"/>
                    <a:cs typeface="Times New Roman" panose="02020603050405020304" pitchFamily="18" charset="0"/>
                  </a:rPr>
                  <a:t>A total of 276 individuals participated in the survey. A respondents spend 15-20 minutes completing the full questionnaire. </a:t>
                </a:r>
              </a:p>
              <a:p>
                <a:r>
                  <a:rPr lang="en-IN" sz="2400" dirty="0">
                    <a:latin typeface="Times New Roman" panose="02020603050405020304" pitchFamily="18" charset="0"/>
                    <a:cs typeface="Times New Roman" panose="02020603050405020304" pitchFamily="18" charset="0"/>
                  </a:rPr>
                  <a:t>A widely used heuristic formula for minimum sample size in a discrete choice experiment is (Louviere et al., 2000) </a:t>
                </a:r>
              </a:p>
              <a:p>
                <a14:m>
                  <m:oMath xmlns:m="http://schemas.openxmlformats.org/officeDocument/2006/math">
                    <m:r>
                      <a:rPr lang="en-IN" sz="2400" i="1">
                        <a:latin typeface="Cambria Math" panose="02040503050406030204" pitchFamily="18" charset="0"/>
                      </a:rPr>
                      <m:t>𝑁</m:t>
                    </m:r>
                    <m:r>
                      <a:rPr lang="en-IN" sz="2400" i="1">
                        <a:latin typeface="Cambria Math" panose="02040503050406030204" pitchFamily="18" charset="0"/>
                      </a:rPr>
                      <m:t>&gt;</m:t>
                    </m:r>
                    <m:f>
                      <m:fPr>
                        <m:ctrlPr>
                          <a:rPr lang="en-IN" sz="2400" i="1">
                            <a:latin typeface="Cambria Math" panose="02040503050406030204" pitchFamily="18" charset="0"/>
                          </a:rPr>
                        </m:ctrlPr>
                      </m:fPr>
                      <m:num>
                        <m:r>
                          <a:rPr lang="en-IN" sz="2400" i="1">
                            <a:latin typeface="Cambria Math" panose="02040503050406030204" pitchFamily="18" charset="0"/>
                          </a:rPr>
                          <m:t>500∗</m:t>
                        </m:r>
                        <m:r>
                          <a:rPr lang="en-IN" sz="2400" i="1">
                            <a:latin typeface="Cambria Math" panose="02040503050406030204" pitchFamily="18" charset="0"/>
                          </a:rPr>
                          <m:t>𝑐</m:t>
                        </m:r>
                      </m:num>
                      <m:den>
                        <m:r>
                          <a:rPr lang="en-IN" sz="2400" i="1">
                            <a:latin typeface="Cambria Math" panose="02040503050406030204" pitchFamily="18" charset="0"/>
                          </a:rPr>
                          <m:t>𝑡</m:t>
                        </m:r>
                        <m:r>
                          <a:rPr lang="en-IN" sz="2400" i="1">
                            <a:latin typeface="Cambria Math" panose="02040503050406030204" pitchFamily="18" charset="0"/>
                          </a:rPr>
                          <m:t>∗</m:t>
                        </m:r>
                        <m:r>
                          <a:rPr lang="en-IN" sz="2400" i="1">
                            <a:latin typeface="Cambria Math" panose="02040503050406030204" pitchFamily="18" charset="0"/>
                          </a:rPr>
                          <m:t>𝑎</m:t>
                        </m:r>
                      </m:den>
                    </m:f>
                  </m:oMath>
                </a14:m>
                <a:endParaRPr lang="en-IN" sz="2400" dirty="0">
                  <a:latin typeface="Times New Roman" panose="02020603050405020304" pitchFamily="18" charset="0"/>
                  <a:cs typeface="Times New Roman" panose="02020603050405020304" pitchFamily="18" charset="0"/>
                </a:endParaRPr>
              </a:p>
              <a:p>
                <a:r>
                  <a:rPr lang="en-IN" sz="2400" dirty="0">
                    <a:latin typeface="Times New Roman" panose="02020603050405020304" pitchFamily="18" charset="0"/>
                    <a:cs typeface="Times New Roman" panose="02020603050405020304" pitchFamily="18" charset="0"/>
                  </a:rPr>
                  <a:t>N = minimum number of respondents, c = largest number of levels for any single attribute, t = number of choice tasks per respondent, and a = alternatives per choice task</a:t>
                </a:r>
              </a:p>
              <a:p>
                <a:endParaRPr lang="en-IN" sz="2400" dirty="0">
                  <a:latin typeface="Times New Roman" panose="02020603050405020304" pitchFamily="18" charset="0"/>
                  <a:cs typeface="Times New Roman" panose="02020603050405020304" pitchFamily="18" charset="0"/>
                </a:endParaRPr>
              </a:p>
              <a:p>
                <a:pPr algn="just"/>
                <a:endParaRPr lang="en-IN" sz="2400" dirty="0">
                  <a:solidFill>
                    <a:srgbClr val="FF0000"/>
                  </a:solidFill>
                  <a:latin typeface="Times New Roman" panose="02020603050405020304" pitchFamily="18" charset="0"/>
                  <a:cs typeface="Times New Roman" panose="02020603050405020304" pitchFamily="18" charset="0"/>
                </a:endParaRPr>
              </a:p>
              <a:p>
                <a:pPr algn="just"/>
                <a:endParaRPr lang="en-IN" sz="2400" dirty="0">
                  <a:latin typeface="Times New Roman" panose="02020603050405020304" pitchFamily="18" charset="0"/>
                  <a:cs typeface="Times New Roman" panose="02020603050405020304" pitchFamily="18" charset="0"/>
                </a:endParaRPr>
              </a:p>
            </p:txBody>
          </p:sp>
        </mc:Choice>
        <mc:Fallback xmlns="">
          <p:sp>
            <p:nvSpPr>
              <p:cNvPr id="3" name="Content Placeholder 2">
                <a:extLst>
                  <a:ext uri="{FF2B5EF4-FFF2-40B4-BE49-F238E27FC236}">
                    <a16:creationId xmlns:a16="http://schemas.microsoft.com/office/drawing/2014/main" id="{D48D5F2B-A041-525A-4AC5-6C8F7580F6FB}"/>
                  </a:ext>
                </a:extLst>
              </p:cNvPr>
              <p:cNvSpPr>
                <a:spLocks noGrp="1" noRot="1" noChangeAspect="1" noMove="1" noResize="1" noEditPoints="1" noAdjustHandles="1" noChangeArrowheads="1" noChangeShapeType="1" noTextEdit="1"/>
              </p:cNvSpPr>
              <p:nvPr>
                <p:ph idx="1"/>
              </p:nvPr>
            </p:nvSpPr>
            <p:spPr>
              <a:xfrm>
                <a:off x="838200" y="1317171"/>
                <a:ext cx="10515600" cy="5268686"/>
              </a:xfrm>
              <a:blipFill>
                <a:blip r:embed="rId2"/>
                <a:stretch>
                  <a:fillRect l="-812" t="-1620" r="-870"/>
                </a:stretch>
              </a:blipFill>
            </p:spPr>
            <p:txBody>
              <a:bodyPr/>
              <a:lstStyle/>
              <a:p>
                <a:r>
                  <a:rPr lang="en-IN">
                    <a:noFill/>
                  </a:rPr>
                  <a:t> </a:t>
                </a:r>
              </a:p>
            </p:txBody>
          </p:sp>
        </mc:Fallback>
      </mc:AlternateContent>
      <p:sp>
        <p:nvSpPr>
          <p:cNvPr id="4" name="Slide Number Placeholder 3">
            <a:extLst>
              <a:ext uri="{FF2B5EF4-FFF2-40B4-BE49-F238E27FC236}">
                <a16:creationId xmlns:a16="http://schemas.microsoft.com/office/drawing/2014/main" id="{50889207-7F90-3FF2-E595-9D6CAC068C7C}"/>
              </a:ext>
            </a:extLst>
          </p:cNvPr>
          <p:cNvSpPr>
            <a:spLocks noGrp="1"/>
          </p:cNvSpPr>
          <p:nvPr>
            <p:ph type="sldNum" sz="quarter" idx="12"/>
          </p:nvPr>
        </p:nvSpPr>
        <p:spPr/>
        <p:txBody>
          <a:bodyPr/>
          <a:lstStyle/>
          <a:p>
            <a:fld id="{8FA47935-831F-4BF3-A0B6-CB52A3ADF0D0}" type="slidenum">
              <a:rPr lang="en-IN" smtClean="0"/>
              <a:t>10</a:t>
            </a:fld>
            <a:endParaRPr lang="en-IN"/>
          </a:p>
        </p:txBody>
      </p:sp>
    </p:spTree>
    <p:extLst>
      <p:ext uri="{BB962C8B-B14F-4D97-AF65-F5344CB8AC3E}">
        <p14:creationId xmlns:p14="http://schemas.microsoft.com/office/powerpoint/2010/main" val="1550211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58C528-27A7-DAEB-8BB8-B87DB72571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F33604-FD8C-82AC-11F6-55AC5FE0E1FD}"/>
              </a:ext>
            </a:extLst>
          </p:cNvPr>
          <p:cNvSpPr>
            <a:spLocks noGrp="1"/>
          </p:cNvSpPr>
          <p:nvPr>
            <p:ph type="title"/>
          </p:nvPr>
        </p:nvSpPr>
        <p:spPr>
          <a:xfrm>
            <a:off x="674914" y="250371"/>
            <a:ext cx="10515600" cy="1164772"/>
          </a:xfrm>
        </p:spPr>
        <p:txBody>
          <a:bodyPr/>
          <a:lstStyle/>
          <a:p>
            <a:pPr algn="ctr"/>
            <a:r>
              <a:rPr lang="en-IN" b="1" dirty="0">
                <a:latin typeface="Times New Roman" panose="02020603050405020304" pitchFamily="18" charset="0"/>
                <a:cs typeface="Times New Roman" panose="02020603050405020304" pitchFamily="18" charset="0"/>
              </a:rPr>
              <a:t>FACTOR ANALYSIS</a:t>
            </a:r>
          </a:p>
        </p:txBody>
      </p:sp>
      <p:sp>
        <p:nvSpPr>
          <p:cNvPr id="3" name="Content Placeholder 2">
            <a:extLst>
              <a:ext uri="{FF2B5EF4-FFF2-40B4-BE49-F238E27FC236}">
                <a16:creationId xmlns:a16="http://schemas.microsoft.com/office/drawing/2014/main" id="{FEDEDD6E-30B8-33F4-3CD1-2DA386A46698}"/>
              </a:ext>
            </a:extLst>
          </p:cNvPr>
          <p:cNvSpPr>
            <a:spLocks noGrp="1"/>
          </p:cNvSpPr>
          <p:nvPr>
            <p:ph idx="1"/>
          </p:nvPr>
        </p:nvSpPr>
        <p:spPr>
          <a:xfrm>
            <a:off x="838200" y="1415143"/>
            <a:ext cx="10515600" cy="4761820"/>
          </a:xfrm>
        </p:spPr>
        <p:txBody>
          <a:bodyPr>
            <a:normAutofit/>
          </a:bodyPr>
          <a:lstStyle/>
          <a:p>
            <a:pPr algn="just"/>
            <a:r>
              <a:rPr lang="en-IN" sz="2400" dirty="0">
                <a:latin typeface="Times New Roman" panose="02020603050405020304" pitchFamily="18" charset="0"/>
                <a:cs typeface="Times New Roman" panose="02020603050405020304" pitchFamily="18" charset="0"/>
              </a:rPr>
              <a:t>The goal of this analysis was to reduce the dimensionality of the 26 attitudinal statements (</a:t>
            </a:r>
            <a:r>
              <a:rPr lang="en-IN" sz="2400" dirty="0" err="1">
                <a:latin typeface="Times New Roman" panose="02020603050405020304" pitchFamily="18" charset="0"/>
                <a:cs typeface="Times New Roman" panose="02020603050405020304" pitchFamily="18" charset="0"/>
              </a:rPr>
              <a:t>labeled</a:t>
            </a:r>
            <a:r>
              <a:rPr lang="en-IN" sz="2400" dirty="0">
                <a:latin typeface="Times New Roman" panose="02020603050405020304" pitchFamily="18" charset="0"/>
                <a:cs typeface="Times New Roman" panose="02020603050405020304" pitchFamily="18" charset="0"/>
              </a:rPr>
              <a:t> A to Z) </a:t>
            </a:r>
          </a:p>
          <a:p>
            <a:pPr algn="just"/>
            <a:r>
              <a:rPr lang="en-IN" sz="2400" dirty="0">
                <a:latin typeface="Times New Roman" panose="02020603050405020304" pitchFamily="18" charset="0"/>
                <a:cs typeface="Times New Roman" panose="02020603050405020304" pitchFamily="18" charset="0"/>
              </a:rPr>
              <a:t>To identify a smaller set of latent factors that capture key </a:t>
            </a:r>
            <a:r>
              <a:rPr lang="en-IN" sz="2400" dirty="0" err="1">
                <a:latin typeface="Times New Roman" panose="02020603050405020304" pitchFamily="18" charset="0"/>
                <a:cs typeface="Times New Roman" panose="02020603050405020304" pitchFamily="18" charset="0"/>
              </a:rPr>
              <a:t>behavioral</a:t>
            </a:r>
            <a:r>
              <a:rPr lang="en-IN" sz="2400" dirty="0">
                <a:latin typeface="Times New Roman" panose="02020603050405020304" pitchFamily="18" charset="0"/>
                <a:cs typeface="Times New Roman" panose="02020603050405020304" pitchFamily="18" charset="0"/>
              </a:rPr>
              <a:t> tendencies influencing route choice, which later used in the MNL utility function as interaction terms</a:t>
            </a:r>
          </a:p>
          <a:p>
            <a:pPr algn="just"/>
            <a:r>
              <a:rPr lang="en-IN" sz="2400" dirty="0">
                <a:latin typeface="Times New Roman" panose="02020603050405020304" pitchFamily="18" charset="0"/>
                <a:cs typeface="Times New Roman" panose="02020603050405020304" pitchFamily="18" charset="0"/>
              </a:rPr>
              <a:t>The main factors considered in attitudinal statements are stress, planning ability, innovativeness, battery swapping EV price sensitivity, charging station location, uncertainty and risk-taking </a:t>
            </a:r>
            <a:r>
              <a:rPr lang="en-IN" sz="2400" dirty="0" err="1">
                <a:latin typeface="Times New Roman" panose="02020603050405020304" pitchFamily="18" charset="0"/>
                <a:cs typeface="Times New Roman" panose="02020603050405020304" pitchFamily="18" charset="0"/>
              </a:rPr>
              <a:t>behavior</a:t>
            </a:r>
            <a:endParaRPr lang="en-IN" sz="2400" dirty="0">
              <a:latin typeface="Times New Roman" panose="02020603050405020304" pitchFamily="18" charset="0"/>
              <a:cs typeface="Times New Roman" panose="02020603050405020304" pitchFamily="18" charset="0"/>
            </a:endParaRPr>
          </a:p>
          <a:p>
            <a:pPr algn="just"/>
            <a:r>
              <a:rPr lang="en-IN" sz="2400" dirty="0">
                <a:latin typeface="Times New Roman" panose="02020603050405020304" pitchFamily="18" charset="0"/>
                <a:cs typeface="Times New Roman" panose="02020603050405020304" pitchFamily="18" charset="0"/>
              </a:rPr>
              <a:t>The latent variables were extracted from the 7 attitudinal variables using factor analysis</a:t>
            </a:r>
          </a:p>
          <a:p>
            <a:pPr algn="just"/>
            <a:r>
              <a:rPr lang="en-IN" sz="2400" dirty="0">
                <a:latin typeface="Times New Roman" panose="02020603050405020304" pitchFamily="18" charset="0"/>
                <a:cs typeface="Times New Roman" panose="02020603050405020304" pitchFamily="18" charset="0"/>
              </a:rPr>
              <a:t>MNL model is developed to find the travel behaviour of people using electric car</a:t>
            </a:r>
          </a:p>
          <a:p>
            <a:pPr marL="0" indent="0" algn="just">
              <a:buNone/>
            </a:pPr>
            <a:endParaRPr lang="en-IN" sz="2400" dirty="0">
              <a:latin typeface="Times New Roman" panose="02020603050405020304" pitchFamily="18" charset="0"/>
              <a:cs typeface="Times New Roman" panose="02020603050405020304" pitchFamily="18" charset="0"/>
            </a:endParaRPr>
          </a:p>
          <a:p>
            <a:pPr algn="just"/>
            <a:endParaRPr lang="en-IN"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BFF652E3-13C3-3810-A491-9942CAD7D6DB}"/>
              </a:ext>
            </a:extLst>
          </p:cNvPr>
          <p:cNvSpPr>
            <a:spLocks noGrp="1"/>
          </p:cNvSpPr>
          <p:nvPr>
            <p:ph type="sldNum" sz="quarter" idx="12"/>
          </p:nvPr>
        </p:nvSpPr>
        <p:spPr/>
        <p:txBody>
          <a:bodyPr/>
          <a:lstStyle/>
          <a:p>
            <a:fld id="{8FA47935-831F-4BF3-A0B6-CB52A3ADF0D0}" type="slidenum">
              <a:rPr lang="en-IN" smtClean="0"/>
              <a:t>11</a:t>
            </a:fld>
            <a:endParaRPr lang="en-IN"/>
          </a:p>
        </p:txBody>
      </p:sp>
    </p:spTree>
    <p:extLst>
      <p:ext uri="{BB962C8B-B14F-4D97-AF65-F5344CB8AC3E}">
        <p14:creationId xmlns:p14="http://schemas.microsoft.com/office/powerpoint/2010/main" val="4104534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2FB4A-FCA4-4EC4-799C-93D5D4540B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91DB3D-BEEA-32F0-B8C9-5BAB991C1E56}"/>
              </a:ext>
            </a:extLst>
          </p:cNvPr>
          <p:cNvSpPr>
            <a:spLocks noGrp="1"/>
          </p:cNvSpPr>
          <p:nvPr>
            <p:ph type="title"/>
          </p:nvPr>
        </p:nvSpPr>
        <p:spPr>
          <a:xfrm>
            <a:off x="838200" y="365126"/>
            <a:ext cx="10515600" cy="658132"/>
          </a:xfrm>
        </p:spPr>
        <p:txBody>
          <a:bodyPr>
            <a:normAutofit fontScale="90000"/>
          </a:bodyPr>
          <a:lstStyle/>
          <a:p>
            <a:pPr algn="ctr"/>
            <a:r>
              <a:rPr lang="en-IN" b="1" dirty="0">
                <a:latin typeface="Times New Roman" panose="02020603050405020304" pitchFamily="18" charset="0"/>
                <a:cs typeface="Times New Roman" panose="02020603050405020304" pitchFamily="18" charset="0"/>
              </a:rPr>
              <a:t>RESULTS</a:t>
            </a:r>
          </a:p>
        </p:txBody>
      </p:sp>
      <p:graphicFrame>
        <p:nvGraphicFramePr>
          <p:cNvPr id="4" name="Table 3">
            <a:extLst>
              <a:ext uri="{FF2B5EF4-FFF2-40B4-BE49-F238E27FC236}">
                <a16:creationId xmlns:a16="http://schemas.microsoft.com/office/drawing/2014/main" id="{05EB16E7-B3FF-E233-F874-67A8B744B1CD}"/>
              </a:ext>
            </a:extLst>
          </p:cNvPr>
          <p:cNvGraphicFramePr>
            <a:graphicFrameLocks noGrp="1"/>
          </p:cNvGraphicFramePr>
          <p:nvPr>
            <p:extLst>
              <p:ext uri="{D42A27DB-BD31-4B8C-83A1-F6EECF244321}">
                <p14:modId xmlns:p14="http://schemas.microsoft.com/office/powerpoint/2010/main" val="4225727759"/>
              </p:ext>
            </p:extLst>
          </p:nvPr>
        </p:nvGraphicFramePr>
        <p:xfrm>
          <a:off x="838201" y="1681390"/>
          <a:ext cx="10515599" cy="4734399"/>
        </p:xfrm>
        <a:graphic>
          <a:graphicData uri="http://schemas.openxmlformats.org/drawingml/2006/table">
            <a:tbl>
              <a:tblPr firstRow="1" firstCol="1" bandRow="1">
                <a:tableStyleId>{5C22544A-7EE6-4342-B048-85BDC9FD1C3A}</a:tableStyleId>
              </a:tblPr>
              <a:tblGrid>
                <a:gridCol w="853867">
                  <a:extLst>
                    <a:ext uri="{9D8B030D-6E8A-4147-A177-3AD203B41FA5}">
                      <a16:colId xmlns:a16="http://schemas.microsoft.com/office/drawing/2014/main" val="3469173192"/>
                    </a:ext>
                  </a:extLst>
                </a:gridCol>
                <a:gridCol w="3928628">
                  <a:extLst>
                    <a:ext uri="{9D8B030D-6E8A-4147-A177-3AD203B41FA5}">
                      <a16:colId xmlns:a16="http://schemas.microsoft.com/office/drawing/2014/main" val="3412867940"/>
                    </a:ext>
                  </a:extLst>
                </a:gridCol>
                <a:gridCol w="1196675">
                  <a:extLst>
                    <a:ext uri="{9D8B030D-6E8A-4147-A177-3AD203B41FA5}">
                      <a16:colId xmlns:a16="http://schemas.microsoft.com/office/drawing/2014/main" val="533807350"/>
                    </a:ext>
                  </a:extLst>
                </a:gridCol>
                <a:gridCol w="1022116">
                  <a:extLst>
                    <a:ext uri="{9D8B030D-6E8A-4147-A177-3AD203B41FA5}">
                      <a16:colId xmlns:a16="http://schemas.microsoft.com/office/drawing/2014/main" val="2169238570"/>
                    </a:ext>
                  </a:extLst>
                </a:gridCol>
                <a:gridCol w="1196675">
                  <a:extLst>
                    <a:ext uri="{9D8B030D-6E8A-4147-A177-3AD203B41FA5}">
                      <a16:colId xmlns:a16="http://schemas.microsoft.com/office/drawing/2014/main" val="93216463"/>
                    </a:ext>
                  </a:extLst>
                </a:gridCol>
                <a:gridCol w="1194572">
                  <a:extLst>
                    <a:ext uri="{9D8B030D-6E8A-4147-A177-3AD203B41FA5}">
                      <a16:colId xmlns:a16="http://schemas.microsoft.com/office/drawing/2014/main" val="4166437670"/>
                    </a:ext>
                  </a:extLst>
                </a:gridCol>
                <a:gridCol w="1123066">
                  <a:extLst>
                    <a:ext uri="{9D8B030D-6E8A-4147-A177-3AD203B41FA5}">
                      <a16:colId xmlns:a16="http://schemas.microsoft.com/office/drawing/2014/main" val="4077456353"/>
                    </a:ext>
                  </a:extLst>
                </a:gridCol>
              </a:tblGrid>
              <a:tr h="460533">
                <a:tc>
                  <a:txBody>
                    <a:bodyPr/>
                    <a:lstStyle/>
                    <a:p>
                      <a:pPr algn="ctr">
                        <a:buNone/>
                      </a:pPr>
                      <a:r>
                        <a:rPr lang="en-US" sz="2000" dirty="0">
                          <a:effectLst/>
                          <a:latin typeface="Times New Roman" panose="02020603050405020304" pitchFamily="18" charset="0"/>
                          <a:cs typeface="Times New Roman" panose="02020603050405020304" pitchFamily="18" charset="0"/>
                        </a:rPr>
                        <a:t>ID</a:t>
                      </a:r>
                      <a:endParaRPr lang="en-I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dirty="0">
                          <a:effectLst/>
                          <a:latin typeface="Times New Roman" panose="02020603050405020304" pitchFamily="18" charset="0"/>
                          <a:cs typeface="Times New Roman" panose="02020603050405020304" pitchFamily="18" charset="0"/>
                        </a:rPr>
                        <a:t>Statement</a:t>
                      </a:r>
                      <a:endParaRPr lang="en-I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Strongly agree</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000" dirty="0">
                          <a:effectLst/>
                          <a:latin typeface="Times New Roman" panose="02020603050405020304" pitchFamily="18" charset="0"/>
                          <a:cs typeface="Times New Roman" panose="02020603050405020304" pitchFamily="18" charset="0"/>
                        </a:rPr>
                        <a:t>Agree</a:t>
                      </a:r>
                      <a:endParaRPr lang="en-I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dirty="0">
                          <a:effectLst/>
                          <a:latin typeface="Times New Roman" panose="02020603050405020304" pitchFamily="18" charset="0"/>
                          <a:cs typeface="Times New Roman" panose="02020603050405020304" pitchFamily="18" charset="0"/>
                        </a:rPr>
                        <a:t>Neutral</a:t>
                      </a:r>
                      <a:endParaRPr lang="en-I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dirty="0">
                          <a:effectLst/>
                          <a:latin typeface="Times New Roman" panose="02020603050405020304" pitchFamily="18" charset="0"/>
                          <a:cs typeface="Times New Roman" panose="02020603050405020304" pitchFamily="18" charset="0"/>
                        </a:rPr>
                        <a:t>Disagree</a:t>
                      </a:r>
                      <a:endParaRPr lang="en-I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dirty="0">
                          <a:effectLst/>
                          <a:latin typeface="Times New Roman" panose="02020603050405020304" pitchFamily="18" charset="0"/>
                          <a:cs typeface="Times New Roman" panose="02020603050405020304" pitchFamily="18" charset="0"/>
                        </a:rPr>
                        <a:t>Strongly disagree</a:t>
                      </a:r>
                      <a:endParaRPr lang="en-I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439138100"/>
                  </a:ext>
                </a:extLst>
              </a:tr>
              <a:tr h="460533">
                <a:tc>
                  <a:txBody>
                    <a:bodyPr/>
                    <a:lstStyle/>
                    <a:p>
                      <a:pPr algn="ctr">
                        <a:buNone/>
                      </a:pPr>
                      <a:r>
                        <a:rPr lang="en-US" sz="2000">
                          <a:effectLst/>
                          <a:latin typeface="Times New Roman" panose="02020603050405020304" pitchFamily="18" charset="0"/>
                          <a:cs typeface="Times New Roman" panose="02020603050405020304" pitchFamily="18" charset="0"/>
                        </a:rPr>
                        <a:t>BSS1</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buNone/>
                      </a:pPr>
                      <a:r>
                        <a:rPr lang="en-US" sz="2000">
                          <a:effectLst/>
                          <a:latin typeface="Times New Roman" panose="02020603050405020304" pitchFamily="18" charset="0"/>
                          <a:cs typeface="Times New Roman" panose="02020603050405020304" pitchFamily="18" charset="0"/>
                        </a:rPr>
                        <a:t>I plan to use BST in the future</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dirty="0">
                          <a:effectLst/>
                          <a:latin typeface="Times New Roman" panose="02020603050405020304" pitchFamily="18" charset="0"/>
                          <a:cs typeface="Times New Roman" panose="02020603050405020304" pitchFamily="18" charset="0"/>
                        </a:rPr>
                        <a:t>40.94</a:t>
                      </a:r>
                      <a:endParaRPr lang="en-I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41.30</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11.59</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dirty="0">
                          <a:effectLst/>
                          <a:latin typeface="Times New Roman" panose="02020603050405020304" pitchFamily="18" charset="0"/>
                          <a:cs typeface="Times New Roman" panose="02020603050405020304" pitchFamily="18" charset="0"/>
                        </a:rPr>
                        <a:t>4.71</a:t>
                      </a:r>
                      <a:endParaRPr lang="en-I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1.45</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13051773"/>
                  </a:ext>
                </a:extLst>
              </a:tr>
              <a:tr h="460533">
                <a:tc>
                  <a:txBody>
                    <a:bodyPr/>
                    <a:lstStyle/>
                    <a:p>
                      <a:pPr algn="ctr">
                        <a:buNone/>
                      </a:pPr>
                      <a:r>
                        <a:rPr lang="en-US" sz="2000">
                          <a:effectLst/>
                          <a:latin typeface="Times New Roman" panose="02020603050405020304" pitchFamily="18" charset="0"/>
                          <a:cs typeface="Times New Roman" panose="02020603050405020304" pitchFamily="18" charset="0"/>
                        </a:rPr>
                        <a:t>BSS2</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buNone/>
                      </a:pPr>
                      <a:r>
                        <a:rPr lang="en-US" sz="2000" dirty="0">
                          <a:effectLst/>
                          <a:latin typeface="Times New Roman" panose="02020603050405020304" pitchFamily="18" charset="0"/>
                          <a:cs typeface="Times New Roman" panose="02020603050405020304" pitchFamily="18" charset="0"/>
                        </a:rPr>
                        <a:t>The cost of battery swapping is not a problem for me</a:t>
                      </a:r>
                      <a:endParaRPr lang="en-I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25.36</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dirty="0">
                          <a:effectLst/>
                          <a:latin typeface="Times New Roman" panose="02020603050405020304" pitchFamily="18" charset="0"/>
                          <a:cs typeface="Times New Roman" panose="02020603050405020304" pitchFamily="18" charset="0"/>
                        </a:rPr>
                        <a:t>38.41</a:t>
                      </a:r>
                      <a:endParaRPr lang="en-I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22.46</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8.33</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5.43</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54768768"/>
                  </a:ext>
                </a:extLst>
              </a:tr>
              <a:tr h="460533">
                <a:tc>
                  <a:txBody>
                    <a:bodyPr/>
                    <a:lstStyle/>
                    <a:p>
                      <a:pPr algn="ctr">
                        <a:buNone/>
                      </a:pPr>
                      <a:r>
                        <a:rPr lang="en-US" sz="2000">
                          <a:effectLst/>
                          <a:latin typeface="Times New Roman" panose="02020603050405020304" pitchFamily="18" charset="0"/>
                          <a:cs typeface="Times New Roman" panose="02020603050405020304" pitchFamily="18" charset="0"/>
                        </a:rPr>
                        <a:t>BSS3</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buNone/>
                      </a:pPr>
                      <a:r>
                        <a:rPr lang="en-US" sz="2000">
                          <a:effectLst/>
                          <a:latin typeface="Times New Roman" panose="02020603050405020304" pitchFamily="18" charset="0"/>
                          <a:cs typeface="Times New Roman" panose="02020603050405020304" pitchFamily="18" charset="0"/>
                        </a:rPr>
                        <a:t>I prefer on-street BSS</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36.96</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29.71</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dirty="0">
                          <a:effectLst/>
                          <a:latin typeface="Times New Roman" panose="02020603050405020304" pitchFamily="18" charset="0"/>
                          <a:cs typeface="Times New Roman" panose="02020603050405020304" pitchFamily="18" charset="0"/>
                        </a:rPr>
                        <a:t>20.29</a:t>
                      </a:r>
                      <a:endParaRPr lang="en-I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8.33</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4.71</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3386658"/>
                  </a:ext>
                </a:extLst>
              </a:tr>
              <a:tr h="460533">
                <a:tc>
                  <a:txBody>
                    <a:bodyPr/>
                    <a:lstStyle/>
                    <a:p>
                      <a:pPr algn="ctr">
                        <a:buNone/>
                      </a:pPr>
                      <a:r>
                        <a:rPr lang="en-US" sz="2000">
                          <a:effectLst/>
                          <a:latin typeface="Times New Roman" panose="02020603050405020304" pitchFamily="18" charset="0"/>
                          <a:cs typeface="Times New Roman" panose="02020603050405020304" pitchFamily="18" charset="0"/>
                        </a:rPr>
                        <a:t>BSS4</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buNone/>
                      </a:pPr>
                      <a:r>
                        <a:rPr lang="en-US" sz="2000" dirty="0">
                          <a:effectLst/>
                          <a:latin typeface="Times New Roman" panose="02020603050405020304" pitchFamily="18" charset="0"/>
                          <a:cs typeface="Times New Roman" panose="02020603050405020304" pitchFamily="18" charset="0"/>
                        </a:rPr>
                        <a:t>I can save my time by opting for BST</a:t>
                      </a:r>
                      <a:endParaRPr lang="en-I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32.97</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33.33</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21.38</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dirty="0">
                          <a:effectLst/>
                          <a:latin typeface="Times New Roman" panose="02020603050405020304" pitchFamily="18" charset="0"/>
                          <a:cs typeface="Times New Roman" panose="02020603050405020304" pitchFamily="18" charset="0"/>
                        </a:rPr>
                        <a:t>7.61</a:t>
                      </a:r>
                      <a:endParaRPr lang="en-I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4.71</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59031929"/>
                  </a:ext>
                </a:extLst>
              </a:tr>
              <a:tr h="460533">
                <a:tc>
                  <a:txBody>
                    <a:bodyPr/>
                    <a:lstStyle/>
                    <a:p>
                      <a:pPr algn="ctr">
                        <a:buNone/>
                      </a:pPr>
                      <a:r>
                        <a:rPr lang="en-US" sz="2000">
                          <a:effectLst/>
                          <a:latin typeface="Times New Roman" panose="02020603050405020304" pitchFamily="18" charset="0"/>
                          <a:cs typeface="Times New Roman" panose="02020603050405020304" pitchFamily="18" charset="0"/>
                        </a:rPr>
                        <a:t>BSS5</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buNone/>
                      </a:pPr>
                      <a:r>
                        <a:rPr lang="en-US" sz="2000">
                          <a:effectLst/>
                          <a:latin typeface="Times New Roman" panose="02020603050405020304" pitchFamily="18" charset="0"/>
                          <a:cs typeface="Times New Roman" panose="02020603050405020304" pitchFamily="18" charset="0"/>
                        </a:rPr>
                        <a:t>I choose routes with more BSS</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26.45</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34.06</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28.99</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dirty="0">
                          <a:effectLst/>
                          <a:latin typeface="Times New Roman" panose="02020603050405020304" pitchFamily="18" charset="0"/>
                          <a:cs typeface="Times New Roman" panose="02020603050405020304" pitchFamily="18" charset="0"/>
                        </a:rPr>
                        <a:t>6.88</a:t>
                      </a:r>
                      <a:endParaRPr lang="en-I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3.62</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01006627"/>
                  </a:ext>
                </a:extLst>
              </a:tr>
              <a:tr h="736854">
                <a:tc>
                  <a:txBody>
                    <a:bodyPr/>
                    <a:lstStyle/>
                    <a:p>
                      <a:pPr algn="ctr">
                        <a:buNone/>
                      </a:pPr>
                      <a:r>
                        <a:rPr lang="en-US" sz="2000">
                          <a:effectLst/>
                          <a:latin typeface="Times New Roman" panose="02020603050405020304" pitchFamily="18" charset="0"/>
                          <a:cs typeface="Times New Roman" panose="02020603050405020304" pitchFamily="18" charset="0"/>
                        </a:rPr>
                        <a:t>BSS6</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buNone/>
                      </a:pPr>
                      <a:r>
                        <a:rPr lang="en-US" sz="2000">
                          <a:effectLst/>
                          <a:latin typeface="Times New Roman" panose="02020603050405020304" pitchFamily="18" charset="0"/>
                          <a:cs typeface="Times New Roman" panose="02020603050405020304" pitchFamily="18" charset="0"/>
                        </a:rPr>
                        <a:t>I think battery swapping would make EVs more practical for long-distance travel</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24.64</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30.07</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29.35</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dirty="0">
                          <a:effectLst/>
                          <a:latin typeface="Times New Roman" panose="02020603050405020304" pitchFamily="18" charset="0"/>
                          <a:cs typeface="Times New Roman" panose="02020603050405020304" pitchFamily="18" charset="0"/>
                        </a:rPr>
                        <a:t>11.23</a:t>
                      </a:r>
                      <a:endParaRPr lang="en-I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dirty="0">
                          <a:effectLst/>
                          <a:latin typeface="Times New Roman" panose="02020603050405020304" pitchFamily="18" charset="0"/>
                          <a:cs typeface="Times New Roman" panose="02020603050405020304" pitchFamily="18" charset="0"/>
                        </a:rPr>
                        <a:t>4.71</a:t>
                      </a:r>
                      <a:endParaRPr lang="en-I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992005248"/>
                  </a:ext>
                </a:extLst>
              </a:tr>
              <a:tr h="460533">
                <a:tc>
                  <a:txBody>
                    <a:bodyPr/>
                    <a:lstStyle/>
                    <a:p>
                      <a:pPr algn="ctr">
                        <a:buNone/>
                      </a:pPr>
                      <a:r>
                        <a:rPr lang="en-US" sz="2000">
                          <a:effectLst/>
                          <a:latin typeface="Times New Roman" panose="02020603050405020304" pitchFamily="18" charset="0"/>
                          <a:cs typeface="Times New Roman" panose="02020603050405020304" pitchFamily="18" charset="0"/>
                        </a:rPr>
                        <a:t>BSS7</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buNone/>
                      </a:pPr>
                      <a:r>
                        <a:rPr lang="en-US" sz="2000" dirty="0">
                          <a:effectLst/>
                          <a:latin typeface="Times New Roman" panose="02020603050405020304" pitchFamily="18" charset="0"/>
                          <a:cs typeface="Times New Roman" panose="02020603050405020304" pitchFamily="18" charset="0"/>
                        </a:rPr>
                        <a:t>I think that EV battery swapping is expensive</a:t>
                      </a:r>
                      <a:endParaRPr lang="en-I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12.68</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18.12</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26.45</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a:effectLst/>
                          <a:latin typeface="Times New Roman" panose="02020603050405020304" pitchFamily="18" charset="0"/>
                          <a:cs typeface="Times New Roman" panose="02020603050405020304" pitchFamily="18" charset="0"/>
                        </a:rPr>
                        <a:t>29.35</a:t>
                      </a:r>
                      <a:endParaRPr lang="en-IN" sz="20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buNone/>
                      </a:pPr>
                      <a:r>
                        <a:rPr lang="en-US" sz="2000" dirty="0">
                          <a:effectLst/>
                          <a:latin typeface="Times New Roman" panose="02020603050405020304" pitchFamily="18" charset="0"/>
                          <a:cs typeface="Times New Roman" panose="02020603050405020304" pitchFamily="18" charset="0"/>
                        </a:rPr>
                        <a:t>13.41</a:t>
                      </a:r>
                      <a:endParaRPr lang="en-IN" sz="2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85776554"/>
                  </a:ext>
                </a:extLst>
              </a:tr>
            </a:tbl>
          </a:graphicData>
        </a:graphic>
      </p:graphicFrame>
      <p:sp>
        <p:nvSpPr>
          <p:cNvPr id="5" name="TextBox 4">
            <a:extLst>
              <a:ext uri="{FF2B5EF4-FFF2-40B4-BE49-F238E27FC236}">
                <a16:creationId xmlns:a16="http://schemas.microsoft.com/office/drawing/2014/main" id="{274B27EA-4F40-1F97-F7AC-A9D7F5324C19}"/>
              </a:ext>
            </a:extLst>
          </p:cNvPr>
          <p:cNvSpPr txBox="1"/>
          <p:nvPr/>
        </p:nvSpPr>
        <p:spPr>
          <a:xfrm>
            <a:off x="1284514" y="1265891"/>
            <a:ext cx="9622972" cy="830997"/>
          </a:xfrm>
          <a:prstGeom prst="rect">
            <a:avLst/>
          </a:prstGeom>
          <a:noFill/>
        </p:spPr>
        <p:txBody>
          <a:bodyPr wrap="square" rtlCol="0">
            <a:spAutoFit/>
          </a:bodyPr>
          <a:lstStyle/>
          <a:p>
            <a:pPr algn="ctr"/>
            <a:r>
              <a:rPr lang="en-IN" sz="2400" dirty="0">
                <a:latin typeface="Times New Roman" panose="02020603050405020304" pitchFamily="18" charset="0"/>
                <a:cs typeface="Times New Roman" panose="02020603050405020304" pitchFamily="18" charset="0"/>
              </a:rPr>
              <a:t>Table 2: Attitudinal Statements</a:t>
            </a:r>
          </a:p>
          <a:p>
            <a:pPr algn="ctr"/>
            <a:endParaRPr lang="en-IN" sz="2400" dirty="0">
              <a:latin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AABE446E-0260-9EA0-0152-CDBC21DD2D5B}"/>
              </a:ext>
            </a:extLst>
          </p:cNvPr>
          <p:cNvSpPr>
            <a:spLocks noGrp="1"/>
          </p:cNvSpPr>
          <p:nvPr>
            <p:ph type="sldNum" sz="quarter" idx="12"/>
          </p:nvPr>
        </p:nvSpPr>
        <p:spPr/>
        <p:txBody>
          <a:bodyPr/>
          <a:lstStyle/>
          <a:p>
            <a:fld id="{8FA47935-831F-4BF3-A0B6-CB52A3ADF0D0}" type="slidenum">
              <a:rPr lang="en-IN" smtClean="0"/>
              <a:t>12</a:t>
            </a:fld>
            <a:endParaRPr lang="en-IN"/>
          </a:p>
        </p:txBody>
      </p:sp>
    </p:spTree>
    <p:extLst>
      <p:ext uri="{BB962C8B-B14F-4D97-AF65-F5344CB8AC3E}">
        <p14:creationId xmlns:p14="http://schemas.microsoft.com/office/powerpoint/2010/main" val="6305332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17A27B-4552-1902-774A-C8401B5A3336}"/>
            </a:ext>
          </a:extLst>
        </p:cNvPr>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E96834AD-A7B4-8628-469C-955E48D407F3}"/>
              </a:ext>
            </a:extLst>
          </p:cNvPr>
          <p:cNvGraphicFramePr>
            <a:graphicFrameLocks noGrp="1"/>
          </p:cNvGraphicFramePr>
          <p:nvPr>
            <p:ph idx="1"/>
            <p:extLst>
              <p:ext uri="{D42A27DB-BD31-4B8C-83A1-F6EECF244321}">
                <p14:modId xmlns:p14="http://schemas.microsoft.com/office/powerpoint/2010/main" val="569275858"/>
              </p:ext>
            </p:extLst>
          </p:nvPr>
        </p:nvGraphicFramePr>
        <p:xfrm>
          <a:off x="598715" y="501526"/>
          <a:ext cx="10994570" cy="6217920"/>
        </p:xfrm>
        <a:graphic>
          <a:graphicData uri="http://schemas.openxmlformats.org/drawingml/2006/table">
            <a:tbl>
              <a:tblPr firstRow="1" firstCol="1" bandRow="1">
                <a:tableStyleId>{F5AB1C69-6EDB-4FF4-983F-18BD219EF322}</a:tableStyleId>
              </a:tblPr>
              <a:tblGrid>
                <a:gridCol w="4868396">
                  <a:extLst>
                    <a:ext uri="{9D8B030D-6E8A-4147-A177-3AD203B41FA5}">
                      <a16:colId xmlns:a16="http://schemas.microsoft.com/office/drawing/2014/main" val="4217390228"/>
                    </a:ext>
                  </a:extLst>
                </a:gridCol>
                <a:gridCol w="1154430">
                  <a:extLst>
                    <a:ext uri="{9D8B030D-6E8A-4147-A177-3AD203B41FA5}">
                      <a16:colId xmlns:a16="http://schemas.microsoft.com/office/drawing/2014/main" val="1422537742"/>
                    </a:ext>
                  </a:extLst>
                </a:gridCol>
                <a:gridCol w="888361">
                  <a:extLst>
                    <a:ext uri="{9D8B030D-6E8A-4147-A177-3AD203B41FA5}">
                      <a16:colId xmlns:a16="http://schemas.microsoft.com/office/drawing/2014/main" val="4152116850"/>
                    </a:ext>
                  </a:extLst>
                </a:gridCol>
                <a:gridCol w="1154430">
                  <a:extLst>
                    <a:ext uri="{9D8B030D-6E8A-4147-A177-3AD203B41FA5}">
                      <a16:colId xmlns:a16="http://schemas.microsoft.com/office/drawing/2014/main" val="1333127520"/>
                    </a:ext>
                  </a:extLst>
                </a:gridCol>
                <a:gridCol w="888361">
                  <a:extLst>
                    <a:ext uri="{9D8B030D-6E8A-4147-A177-3AD203B41FA5}">
                      <a16:colId xmlns:a16="http://schemas.microsoft.com/office/drawing/2014/main" val="1735906720"/>
                    </a:ext>
                  </a:extLst>
                </a:gridCol>
                <a:gridCol w="1154430">
                  <a:extLst>
                    <a:ext uri="{9D8B030D-6E8A-4147-A177-3AD203B41FA5}">
                      <a16:colId xmlns:a16="http://schemas.microsoft.com/office/drawing/2014/main" val="3438519392"/>
                    </a:ext>
                  </a:extLst>
                </a:gridCol>
                <a:gridCol w="886162">
                  <a:extLst>
                    <a:ext uri="{9D8B030D-6E8A-4147-A177-3AD203B41FA5}">
                      <a16:colId xmlns:a16="http://schemas.microsoft.com/office/drawing/2014/main" val="3692095895"/>
                    </a:ext>
                  </a:extLst>
                </a:gridCol>
              </a:tblGrid>
              <a:tr h="323850">
                <a:tc>
                  <a:txBody>
                    <a:bodyPr/>
                    <a:lstStyle/>
                    <a:p>
                      <a:pPr>
                        <a:buNone/>
                      </a:pPr>
                      <a:r>
                        <a:rPr lang="en-US" sz="2400">
                          <a:effectLst/>
                          <a:latin typeface="Times New Roman" panose="02020603050405020304" pitchFamily="18" charset="0"/>
                          <a:cs typeface="Times New Roman" panose="02020603050405020304" pitchFamily="18" charset="0"/>
                        </a:rPr>
                        <a:t> </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gridSpan="2">
                  <a:txBody>
                    <a:bodyPr/>
                    <a:lstStyle/>
                    <a:p>
                      <a:pPr algn="ctr">
                        <a:buNone/>
                      </a:pPr>
                      <a:r>
                        <a:rPr lang="en-US" sz="2400">
                          <a:effectLst/>
                          <a:latin typeface="Times New Roman" panose="02020603050405020304" pitchFamily="18" charset="0"/>
                          <a:cs typeface="Times New Roman" panose="02020603050405020304" pitchFamily="18" charset="0"/>
                        </a:rPr>
                        <a:t>NH44</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hMerge="1">
                  <a:txBody>
                    <a:bodyPr/>
                    <a:lstStyle/>
                    <a:p>
                      <a:endParaRPr lang="en-IN"/>
                    </a:p>
                  </a:txBody>
                  <a:tcPr/>
                </a:tc>
                <a:tc gridSpan="2">
                  <a:txBody>
                    <a:bodyPr/>
                    <a:lstStyle/>
                    <a:p>
                      <a:pPr algn="ctr">
                        <a:buNone/>
                      </a:pPr>
                      <a:r>
                        <a:rPr lang="en-US" sz="2400">
                          <a:effectLst/>
                          <a:latin typeface="Times New Roman" panose="02020603050405020304" pitchFamily="18" charset="0"/>
                          <a:cs typeface="Times New Roman" panose="02020603050405020304" pitchFamily="18" charset="0"/>
                        </a:rPr>
                        <a:t>NH44&amp;NH7</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hMerge="1">
                  <a:txBody>
                    <a:bodyPr/>
                    <a:lstStyle/>
                    <a:p>
                      <a:endParaRPr lang="en-IN"/>
                    </a:p>
                  </a:txBody>
                  <a:tcPr/>
                </a:tc>
                <a:tc gridSpan="2">
                  <a:txBody>
                    <a:bodyPr/>
                    <a:lstStyle/>
                    <a:p>
                      <a:pPr algn="ctr">
                        <a:buNone/>
                      </a:pPr>
                      <a:r>
                        <a:rPr lang="en-US" sz="2400">
                          <a:effectLst/>
                          <a:latin typeface="Times New Roman" panose="02020603050405020304" pitchFamily="18" charset="0"/>
                          <a:cs typeface="Times New Roman" panose="02020603050405020304" pitchFamily="18" charset="0"/>
                        </a:rPr>
                        <a:t>NE5</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hMerge="1">
                  <a:txBody>
                    <a:bodyPr/>
                    <a:lstStyle/>
                    <a:p>
                      <a:endParaRPr lang="en-IN"/>
                    </a:p>
                  </a:txBody>
                  <a:tcPr/>
                </a:tc>
                <a:extLst>
                  <a:ext uri="{0D108BD9-81ED-4DB2-BD59-A6C34878D82A}">
                    <a16:rowId xmlns:a16="http://schemas.microsoft.com/office/drawing/2014/main" val="3955332772"/>
                  </a:ext>
                </a:extLst>
              </a:tr>
              <a:tr h="323850">
                <a:tc>
                  <a:txBody>
                    <a:bodyPr/>
                    <a:lstStyle/>
                    <a:p>
                      <a:pPr>
                        <a:buNone/>
                      </a:pPr>
                      <a:r>
                        <a:rPr lang="en-US" sz="2400" dirty="0">
                          <a:effectLst/>
                          <a:latin typeface="Times New Roman" panose="02020603050405020304" pitchFamily="18" charset="0"/>
                          <a:cs typeface="Times New Roman" panose="02020603050405020304" pitchFamily="18" charset="0"/>
                        </a:rPr>
                        <a:t> </a:t>
                      </a:r>
                      <a:endParaRPr lang="en-I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dirty="0">
                          <a:effectLst/>
                          <a:latin typeface="Times New Roman" panose="02020603050405020304" pitchFamily="18" charset="0"/>
                          <a:cs typeface="Times New Roman" panose="02020603050405020304" pitchFamily="18" charset="0"/>
                        </a:rPr>
                        <a:t>Estimate</a:t>
                      </a:r>
                      <a:endParaRPr lang="en-I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t-ratio</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Estimate</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t-ratio</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Estimate</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t-ratio</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602739886"/>
                  </a:ext>
                </a:extLst>
              </a:tr>
              <a:tr h="323850">
                <a:tc>
                  <a:txBody>
                    <a:bodyPr/>
                    <a:lstStyle/>
                    <a:p>
                      <a:pPr>
                        <a:buNone/>
                      </a:pPr>
                      <a:r>
                        <a:rPr lang="en-US" sz="2400" dirty="0">
                          <a:effectLst/>
                          <a:latin typeface="Times New Roman" panose="02020603050405020304" pitchFamily="18" charset="0"/>
                          <a:cs typeface="Times New Roman" panose="02020603050405020304" pitchFamily="18" charset="0"/>
                        </a:rPr>
                        <a:t>Alternative specific constant</a:t>
                      </a:r>
                      <a:endParaRPr lang="en-I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-4.51</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-1.01</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-1.79</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-0.43</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1690317327"/>
                  </a:ext>
                </a:extLst>
              </a:tr>
              <a:tr h="323850">
                <a:tc>
                  <a:txBody>
                    <a:bodyPr/>
                    <a:lstStyle/>
                    <a:p>
                      <a:pPr>
                        <a:buNone/>
                      </a:pPr>
                      <a:r>
                        <a:rPr lang="en-US" sz="2400" dirty="0">
                          <a:effectLst/>
                          <a:latin typeface="Times New Roman" panose="02020603050405020304" pitchFamily="18" charset="0"/>
                          <a:cs typeface="Times New Roman" panose="02020603050405020304" pitchFamily="18" charset="0"/>
                        </a:rPr>
                        <a:t>Travel Cost</a:t>
                      </a:r>
                      <a:endParaRPr lang="en-I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dirty="0">
                          <a:effectLst/>
                          <a:latin typeface="Times New Roman" panose="02020603050405020304" pitchFamily="18" charset="0"/>
                          <a:cs typeface="Times New Roman" panose="02020603050405020304" pitchFamily="18" charset="0"/>
                        </a:rPr>
                        <a:t>-0.67</a:t>
                      </a:r>
                      <a:endParaRPr lang="en-I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-1.80</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-0.79</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-1.99</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-0.69</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-2.83</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607422232"/>
                  </a:ext>
                </a:extLst>
              </a:tr>
              <a:tr h="323850">
                <a:tc>
                  <a:txBody>
                    <a:bodyPr/>
                    <a:lstStyle/>
                    <a:p>
                      <a:pPr>
                        <a:buNone/>
                      </a:pPr>
                      <a:r>
                        <a:rPr lang="en-IN" sz="2400" dirty="0">
                          <a:effectLst/>
                          <a:latin typeface="Times New Roman" panose="02020603050405020304" pitchFamily="18" charset="0"/>
                          <a:cs typeface="Times New Roman" panose="02020603050405020304" pitchFamily="18" charset="0"/>
                        </a:rPr>
                        <a:t>Charging Station Spacing</a:t>
                      </a:r>
                      <a:endParaRPr lang="en-I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0.23</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1.69</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-0.36</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-1.98</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-1.32</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-2.65</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209946953"/>
                  </a:ext>
                </a:extLst>
              </a:tr>
              <a:tr h="323850">
                <a:tc>
                  <a:txBody>
                    <a:bodyPr/>
                    <a:lstStyle/>
                    <a:p>
                      <a:pPr>
                        <a:buNone/>
                      </a:pPr>
                      <a:r>
                        <a:rPr lang="en-US" sz="2400">
                          <a:effectLst/>
                          <a:latin typeface="Times New Roman" panose="02020603050405020304" pitchFamily="18" charset="0"/>
                          <a:cs typeface="Times New Roman" panose="02020603050405020304" pitchFamily="18" charset="0"/>
                        </a:rPr>
                        <a:t>Exit Points</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dirty="0">
                          <a:effectLst/>
                          <a:latin typeface="Times New Roman" panose="02020603050405020304" pitchFamily="18" charset="0"/>
                          <a:cs typeface="Times New Roman" panose="02020603050405020304" pitchFamily="18" charset="0"/>
                        </a:rPr>
                        <a:t>-0.02</a:t>
                      </a:r>
                      <a:endParaRPr lang="en-I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-1.84</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-0.12</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-1.88</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0.02</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1.79</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2530904207"/>
                  </a:ext>
                </a:extLst>
              </a:tr>
              <a:tr h="323850">
                <a:tc>
                  <a:txBody>
                    <a:bodyPr/>
                    <a:lstStyle/>
                    <a:p>
                      <a:pPr>
                        <a:buNone/>
                      </a:pPr>
                      <a:r>
                        <a:rPr lang="en-US" sz="2400" dirty="0">
                          <a:effectLst/>
                          <a:latin typeface="Times New Roman" panose="02020603050405020304" pitchFamily="18" charset="0"/>
                          <a:cs typeface="Times New Roman" panose="02020603050405020304" pitchFamily="18" charset="0"/>
                        </a:rPr>
                        <a:t>Willingness to Use BST</a:t>
                      </a:r>
                      <a:endParaRPr lang="en-I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-0.04</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-1.67</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0.05</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1.68</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3806633748"/>
                  </a:ext>
                </a:extLst>
              </a:tr>
              <a:tr h="323850">
                <a:tc>
                  <a:txBody>
                    <a:bodyPr/>
                    <a:lstStyle/>
                    <a:p>
                      <a:pPr>
                        <a:buNone/>
                      </a:pPr>
                      <a:r>
                        <a:rPr lang="en-US" sz="2400">
                          <a:effectLst/>
                          <a:latin typeface="Times New Roman" panose="02020603050405020304" pitchFamily="18" charset="0"/>
                          <a:cs typeface="Times New Roman" panose="02020603050405020304" pitchFamily="18" charset="0"/>
                        </a:rPr>
                        <a:t>Perceived Affordability</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0.07</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a:txBody>
                    <a:bodyPr/>
                    <a:lstStyle/>
                    <a:p>
                      <a:pPr algn="ctr">
                        <a:buNone/>
                      </a:pPr>
                      <a:r>
                        <a:rPr lang="en-US" sz="2400">
                          <a:effectLst/>
                          <a:latin typeface="Times New Roman" panose="02020603050405020304" pitchFamily="18" charset="0"/>
                          <a:cs typeface="Times New Roman" panose="02020603050405020304" pitchFamily="18" charset="0"/>
                        </a:rPr>
                        <a:t>1.83</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extLst>
                  <a:ext uri="{0D108BD9-81ED-4DB2-BD59-A6C34878D82A}">
                    <a16:rowId xmlns:a16="http://schemas.microsoft.com/office/drawing/2014/main" val="642882126"/>
                  </a:ext>
                </a:extLst>
              </a:tr>
              <a:tr h="323850">
                <a:tc gridSpan="7">
                  <a:txBody>
                    <a:bodyPr/>
                    <a:lstStyle/>
                    <a:p>
                      <a:pPr>
                        <a:buNone/>
                      </a:pPr>
                      <a:r>
                        <a:rPr lang="en-US" sz="2400">
                          <a:effectLst/>
                          <a:latin typeface="Times New Roman" panose="02020603050405020304" pitchFamily="18" charset="0"/>
                          <a:cs typeface="Times New Roman" panose="02020603050405020304" pitchFamily="18" charset="0"/>
                        </a:rPr>
                        <a:t>Model Fit Indices </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780837749"/>
                  </a:ext>
                </a:extLst>
              </a:tr>
              <a:tr h="323850">
                <a:tc gridSpan="3">
                  <a:txBody>
                    <a:bodyPr/>
                    <a:lstStyle/>
                    <a:p>
                      <a:pPr>
                        <a:buNone/>
                      </a:pPr>
                      <a:r>
                        <a:rPr lang="en-US" sz="2400">
                          <a:effectLst/>
                          <a:latin typeface="Times New Roman" panose="02020603050405020304" pitchFamily="18" charset="0"/>
                          <a:cs typeface="Times New Roman" panose="02020603050405020304" pitchFamily="18" charset="0"/>
                        </a:rPr>
                        <a:t>Initial Log Likelihood </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hMerge="1">
                  <a:txBody>
                    <a:bodyPr/>
                    <a:lstStyle/>
                    <a:p>
                      <a:endParaRPr lang="en-IN"/>
                    </a:p>
                  </a:txBody>
                  <a:tcPr/>
                </a:tc>
                <a:tc hMerge="1">
                  <a:txBody>
                    <a:bodyPr/>
                    <a:lstStyle/>
                    <a:p>
                      <a:endParaRPr lang="en-IN"/>
                    </a:p>
                  </a:txBody>
                  <a:tcPr/>
                </a:tc>
                <a:tc gridSpan="4">
                  <a:txBody>
                    <a:bodyPr/>
                    <a:lstStyle/>
                    <a:p>
                      <a:pPr algn="ctr">
                        <a:buNone/>
                      </a:pPr>
                      <a:r>
                        <a:rPr lang="en-US" sz="2400">
                          <a:effectLst/>
                          <a:latin typeface="Times New Roman" panose="02020603050405020304" pitchFamily="18" charset="0"/>
                          <a:cs typeface="Times New Roman" panose="02020603050405020304" pitchFamily="18" charset="0"/>
                        </a:rPr>
                        <a:t>-1212.87</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728134712"/>
                  </a:ext>
                </a:extLst>
              </a:tr>
              <a:tr h="323850">
                <a:tc gridSpan="3">
                  <a:txBody>
                    <a:bodyPr/>
                    <a:lstStyle/>
                    <a:p>
                      <a:pPr>
                        <a:buNone/>
                      </a:pPr>
                      <a:r>
                        <a:rPr lang="en-US" sz="2400">
                          <a:effectLst/>
                          <a:latin typeface="Times New Roman" panose="02020603050405020304" pitchFamily="18" charset="0"/>
                          <a:cs typeface="Times New Roman" panose="02020603050405020304" pitchFamily="18" charset="0"/>
                        </a:rPr>
                        <a:t>Final Log Likelihood </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hMerge="1">
                  <a:txBody>
                    <a:bodyPr/>
                    <a:lstStyle/>
                    <a:p>
                      <a:endParaRPr lang="en-IN"/>
                    </a:p>
                  </a:txBody>
                  <a:tcPr/>
                </a:tc>
                <a:tc hMerge="1">
                  <a:txBody>
                    <a:bodyPr/>
                    <a:lstStyle/>
                    <a:p>
                      <a:endParaRPr lang="en-IN"/>
                    </a:p>
                  </a:txBody>
                  <a:tcPr/>
                </a:tc>
                <a:tc gridSpan="4">
                  <a:txBody>
                    <a:bodyPr/>
                    <a:lstStyle/>
                    <a:p>
                      <a:pPr algn="ctr">
                        <a:buNone/>
                      </a:pPr>
                      <a:r>
                        <a:rPr lang="en-US" sz="2400">
                          <a:effectLst/>
                          <a:latin typeface="Times New Roman" panose="02020603050405020304" pitchFamily="18" charset="0"/>
                          <a:cs typeface="Times New Roman" panose="02020603050405020304" pitchFamily="18" charset="0"/>
                        </a:rPr>
                        <a:t>-1196.18</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3606047186"/>
                  </a:ext>
                </a:extLst>
              </a:tr>
              <a:tr h="323850">
                <a:tc gridSpan="3">
                  <a:txBody>
                    <a:bodyPr/>
                    <a:lstStyle/>
                    <a:p>
                      <a:pPr>
                        <a:buNone/>
                      </a:pPr>
                      <a:r>
                        <a:rPr lang="en-US" sz="2400">
                          <a:effectLst/>
                          <a:latin typeface="Times New Roman" panose="02020603050405020304" pitchFamily="18" charset="0"/>
                          <a:cs typeface="Times New Roman" panose="02020603050405020304" pitchFamily="18" charset="0"/>
                        </a:rPr>
                        <a:t>AIC </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hMerge="1">
                  <a:txBody>
                    <a:bodyPr/>
                    <a:lstStyle/>
                    <a:p>
                      <a:endParaRPr lang="en-IN"/>
                    </a:p>
                  </a:txBody>
                  <a:tcPr/>
                </a:tc>
                <a:tc hMerge="1">
                  <a:txBody>
                    <a:bodyPr/>
                    <a:lstStyle/>
                    <a:p>
                      <a:endParaRPr lang="en-IN"/>
                    </a:p>
                  </a:txBody>
                  <a:tcPr/>
                </a:tc>
                <a:tc gridSpan="4">
                  <a:txBody>
                    <a:bodyPr/>
                    <a:lstStyle/>
                    <a:p>
                      <a:pPr algn="ctr">
                        <a:buNone/>
                      </a:pPr>
                      <a:r>
                        <a:rPr lang="en-US" sz="2400">
                          <a:effectLst/>
                          <a:latin typeface="Times New Roman" panose="02020603050405020304" pitchFamily="18" charset="0"/>
                          <a:cs typeface="Times New Roman" panose="02020603050405020304" pitchFamily="18" charset="0"/>
                        </a:rPr>
                        <a:t>2420.36</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2998131754"/>
                  </a:ext>
                </a:extLst>
              </a:tr>
              <a:tr h="323850">
                <a:tc gridSpan="3">
                  <a:txBody>
                    <a:bodyPr/>
                    <a:lstStyle/>
                    <a:p>
                      <a:pPr>
                        <a:buNone/>
                      </a:pPr>
                      <a:r>
                        <a:rPr lang="en-US" sz="2400">
                          <a:effectLst/>
                          <a:latin typeface="Times New Roman" panose="02020603050405020304" pitchFamily="18" charset="0"/>
                          <a:cs typeface="Times New Roman" panose="02020603050405020304" pitchFamily="18" charset="0"/>
                        </a:rPr>
                        <a:t>BIC </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hMerge="1">
                  <a:txBody>
                    <a:bodyPr/>
                    <a:lstStyle/>
                    <a:p>
                      <a:endParaRPr lang="en-IN"/>
                    </a:p>
                  </a:txBody>
                  <a:tcPr/>
                </a:tc>
                <a:tc hMerge="1">
                  <a:txBody>
                    <a:bodyPr/>
                    <a:lstStyle/>
                    <a:p>
                      <a:endParaRPr lang="en-IN"/>
                    </a:p>
                  </a:txBody>
                  <a:tcPr/>
                </a:tc>
                <a:tc gridSpan="4">
                  <a:txBody>
                    <a:bodyPr/>
                    <a:lstStyle/>
                    <a:p>
                      <a:pPr algn="ctr">
                        <a:buNone/>
                      </a:pPr>
                      <a:r>
                        <a:rPr lang="en-US" sz="2400">
                          <a:effectLst/>
                          <a:latin typeface="Times New Roman" panose="02020603050405020304" pitchFamily="18" charset="0"/>
                          <a:cs typeface="Times New Roman" panose="02020603050405020304" pitchFamily="18" charset="0"/>
                        </a:rPr>
                        <a:t>2490.45</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220924683"/>
                  </a:ext>
                </a:extLst>
              </a:tr>
              <a:tr h="323850">
                <a:tc gridSpan="3">
                  <a:txBody>
                    <a:bodyPr/>
                    <a:lstStyle/>
                    <a:p>
                      <a:pPr>
                        <a:buNone/>
                      </a:pPr>
                      <a:r>
                        <a:rPr lang="en-US" sz="2400">
                          <a:effectLst/>
                          <a:latin typeface="Times New Roman" panose="02020603050405020304" pitchFamily="18" charset="0"/>
                          <a:cs typeface="Times New Roman" panose="02020603050405020304" pitchFamily="18" charset="0"/>
                        </a:rPr>
                        <a:t>Rho-square </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IN"/>
                    </a:p>
                  </a:txBody>
                  <a:tcPr/>
                </a:tc>
                <a:tc hMerge="1">
                  <a:txBody>
                    <a:bodyPr/>
                    <a:lstStyle/>
                    <a:p>
                      <a:endParaRPr lang="en-IN"/>
                    </a:p>
                  </a:txBody>
                  <a:tcPr/>
                </a:tc>
                <a:tc gridSpan="4">
                  <a:txBody>
                    <a:bodyPr/>
                    <a:lstStyle/>
                    <a:p>
                      <a:pPr algn="ctr">
                        <a:buNone/>
                      </a:pPr>
                      <a:r>
                        <a:rPr lang="en-US" sz="2400">
                          <a:effectLst/>
                          <a:latin typeface="Times New Roman" panose="02020603050405020304" pitchFamily="18" charset="0"/>
                          <a:cs typeface="Times New Roman" panose="02020603050405020304" pitchFamily="18" charset="0"/>
                        </a:rPr>
                        <a:t>0.014</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166166899"/>
                  </a:ext>
                </a:extLst>
              </a:tr>
              <a:tr h="323850">
                <a:tc gridSpan="3">
                  <a:txBody>
                    <a:bodyPr/>
                    <a:lstStyle/>
                    <a:p>
                      <a:pPr>
                        <a:buNone/>
                      </a:pPr>
                      <a:r>
                        <a:rPr lang="en-US" sz="2400">
                          <a:effectLst/>
                          <a:latin typeface="Times New Roman" panose="02020603050405020304" pitchFamily="18" charset="0"/>
                          <a:cs typeface="Times New Roman" panose="02020603050405020304" pitchFamily="18" charset="0"/>
                        </a:rPr>
                        <a:t>Estimated Parameters </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hMerge="1">
                  <a:txBody>
                    <a:bodyPr/>
                    <a:lstStyle/>
                    <a:p>
                      <a:endParaRPr lang="en-IN"/>
                    </a:p>
                  </a:txBody>
                  <a:tcPr/>
                </a:tc>
                <a:tc hMerge="1">
                  <a:txBody>
                    <a:bodyPr/>
                    <a:lstStyle/>
                    <a:p>
                      <a:endParaRPr lang="en-IN"/>
                    </a:p>
                  </a:txBody>
                  <a:tcPr/>
                </a:tc>
                <a:tc gridSpan="4">
                  <a:txBody>
                    <a:bodyPr/>
                    <a:lstStyle/>
                    <a:p>
                      <a:pPr algn="ctr">
                        <a:buNone/>
                      </a:pPr>
                      <a:r>
                        <a:rPr lang="en-US" sz="2400">
                          <a:effectLst/>
                          <a:latin typeface="Times New Roman" panose="02020603050405020304" pitchFamily="18" charset="0"/>
                          <a:cs typeface="Times New Roman" panose="02020603050405020304" pitchFamily="18" charset="0"/>
                        </a:rPr>
                        <a:t>14</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1459331927"/>
                  </a:ext>
                </a:extLst>
              </a:tr>
              <a:tr h="323850">
                <a:tc gridSpan="3">
                  <a:txBody>
                    <a:bodyPr/>
                    <a:lstStyle/>
                    <a:p>
                      <a:pPr>
                        <a:buNone/>
                      </a:pPr>
                      <a:r>
                        <a:rPr lang="en-US" sz="2400">
                          <a:effectLst/>
                          <a:latin typeface="Times New Roman" panose="02020603050405020304" pitchFamily="18" charset="0"/>
                          <a:cs typeface="Times New Roman" panose="02020603050405020304" pitchFamily="18" charset="0"/>
                        </a:rPr>
                        <a:t>Number of individuals/Observations </a:t>
                      </a:r>
                      <a:endParaRPr lang="en-IN"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en-IN"/>
                    </a:p>
                  </a:txBody>
                  <a:tcPr/>
                </a:tc>
                <a:tc hMerge="1">
                  <a:txBody>
                    <a:bodyPr/>
                    <a:lstStyle/>
                    <a:p>
                      <a:endParaRPr lang="en-IN"/>
                    </a:p>
                  </a:txBody>
                  <a:tcPr/>
                </a:tc>
                <a:tc gridSpan="4">
                  <a:txBody>
                    <a:bodyPr/>
                    <a:lstStyle/>
                    <a:p>
                      <a:pPr algn="ctr">
                        <a:buNone/>
                      </a:pPr>
                      <a:r>
                        <a:rPr lang="en-US" sz="2400" dirty="0">
                          <a:effectLst/>
                          <a:latin typeface="Times New Roman" panose="02020603050405020304" pitchFamily="18" charset="0"/>
                          <a:cs typeface="Times New Roman" panose="02020603050405020304" pitchFamily="18" charset="0"/>
                        </a:rPr>
                        <a:t>276/1104</a:t>
                      </a:r>
                      <a:endParaRPr lang="en-IN"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2388847346"/>
                  </a:ext>
                </a:extLst>
              </a:tr>
            </a:tbl>
          </a:graphicData>
        </a:graphic>
      </p:graphicFrame>
      <p:sp>
        <p:nvSpPr>
          <p:cNvPr id="5" name="TextBox 4">
            <a:extLst>
              <a:ext uri="{FF2B5EF4-FFF2-40B4-BE49-F238E27FC236}">
                <a16:creationId xmlns:a16="http://schemas.microsoft.com/office/drawing/2014/main" id="{0D27D932-86AB-BF4B-6926-01585239C431}"/>
              </a:ext>
            </a:extLst>
          </p:cNvPr>
          <p:cNvSpPr txBox="1"/>
          <p:nvPr/>
        </p:nvSpPr>
        <p:spPr>
          <a:xfrm>
            <a:off x="2166257" y="0"/>
            <a:ext cx="6585857" cy="738664"/>
          </a:xfrm>
          <a:prstGeom prst="rect">
            <a:avLst/>
          </a:prstGeom>
          <a:noFill/>
        </p:spPr>
        <p:txBody>
          <a:bodyPr wrap="square" rtlCol="0">
            <a:spAutoFit/>
          </a:bodyPr>
          <a:lstStyle/>
          <a:p>
            <a:pPr algn="ctr"/>
            <a:r>
              <a:rPr lang="en-IN" sz="2400" dirty="0">
                <a:latin typeface="Times New Roman" panose="02020603050405020304" pitchFamily="18" charset="0"/>
                <a:cs typeface="Times New Roman" panose="02020603050405020304" pitchFamily="18" charset="0"/>
              </a:rPr>
              <a:t>Table 3: Model estimates</a:t>
            </a:r>
          </a:p>
          <a:p>
            <a:pPr algn="ctr"/>
            <a:endParaRPr lang="en-IN" dirty="0"/>
          </a:p>
        </p:txBody>
      </p:sp>
      <p:sp>
        <p:nvSpPr>
          <p:cNvPr id="2" name="Slide Number Placeholder 1">
            <a:extLst>
              <a:ext uri="{FF2B5EF4-FFF2-40B4-BE49-F238E27FC236}">
                <a16:creationId xmlns:a16="http://schemas.microsoft.com/office/drawing/2014/main" id="{241B3CF8-C7D0-9F54-A250-719F46146B25}"/>
              </a:ext>
            </a:extLst>
          </p:cNvPr>
          <p:cNvSpPr>
            <a:spLocks noGrp="1"/>
          </p:cNvSpPr>
          <p:nvPr>
            <p:ph type="sldNum" sz="quarter" idx="12"/>
          </p:nvPr>
        </p:nvSpPr>
        <p:spPr/>
        <p:txBody>
          <a:bodyPr/>
          <a:lstStyle/>
          <a:p>
            <a:fld id="{8FA47935-831F-4BF3-A0B6-CB52A3ADF0D0}" type="slidenum">
              <a:rPr lang="en-IN" smtClean="0"/>
              <a:t>13</a:t>
            </a:fld>
            <a:endParaRPr lang="en-IN"/>
          </a:p>
        </p:txBody>
      </p:sp>
    </p:spTree>
    <p:extLst>
      <p:ext uri="{BB962C8B-B14F-4D97-AF65-F5344CB8AC3E}">
        <p14:creationId xmlns:p14="http://schemas.microsoft.com/office/powerpoint/2010/main" val="36907403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C9F094-7C71-C6C1-32C2-253A58AA66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3FF26C-7551-6274-E222-91E05C114978}"/>
              </a:ext>
            </a:extLst>
          </p:cNvPr>
          <p:cNvSpPr>
            <a:spLocks noGrp="1"/>
          </p:cNvSpPr>
          <p:nvPr>
            <p:ph type="title"/>
          </p:nvPr>
        </p:nvSpPr>
        <p:spPr>
          <a:xfrm>
            <a:off x="838200" y="-146503"/>
            <a:ext cx="10515600" cy="1325563"/>
          </a:xfrm>
        </p:spPr>
        <p:txBody>
          <a:bodyPr/>
          <a:lstStyle/>
          <a:p>
            <a:pPr algn="ctr"/>
            <a:r>
              <a:rPr lang="en-IN" b="1" dirty="0">
                <a:latin typeface="Times New Roman" panose="02020603050405020304" pitchFamily="18" charset="0"/>
                <a:cs typeface="Times New Roman" panose="02020603050405020304" pitchFamily="18" charset="0"/>
              </a:rPr>
              <a:t>POLICY INTERVENTIONS</a:t>
            </a:r>
          </a:p>
        </p:txBody>
      </p:sp>
      <p:sp>
        <p:nvSpPr>
          <p:cNvPr id="3" name="Content Placeholder 2">
            <a:extLst>
              <a:ext uri="{FF2B5EF4-FFF2-40B4-BE49-F238E27FC236}">
                <a16:creationId xmlns:a16="http://schemas.microsoft.com/office/drawing/2014/main" id="{69B509F6-7732-9C51-B792-C1276CD65F21}"/>
              </a:ext>
            </a:extLst>
          </p:cNvPr>
          <p:cNvSpPr>
            <a:spLocks noGrp="1"/>
          </p:cNvSpPr>
          <p:nvPr>
            <p:ph idx="1"/>
          </p:nvPr>
        </p:nvSpPr>
        <p:spPr>
          <a:xfrm>
            <a:off x="838200" y="1179060"/>
            <a:ext cx="10352314" cy="5363254"/>
          </a:xfrm>
        </p:spPr>
        <p:txBody>
          <a:bodyPr>
            <a:normAutofit/>
          </a:bodyPr>
          <a:lstStyle/>
          <a:p>
            <a:pPr lvl="0" algn="just"/>
            <a:r>
              <a:rPr lang="en-IN" sz="2400" i="1" dirty="0">
                <a:latin typeface="Times New Roman" panose="02020603050405020304" pitchFamily="18" charset="0"/>
                <a:cs typeface="Times New Roman" panose="02020603050405020304" pitchFamily="18" charset="0"/>
              </a:rPr>
              <a:t>Route-specific charging infrastructure planning: </a:t>
            </a:r>
            <a:r>
              <a:rPr lang="en-IN" sz="2400" dirty="0">
                <a:latin typeface="Times New Roman" panose="02020603050405020304" pitchFamily="18" charset="0"/>
                <a:cs typeface="Times New Roman" panose="02020603050405020304" pitchFamily="18" charset="0"/>
              </a:rPr>
              <a:t>Develop denser charging networks and battery swapping stations along expressways such as NE5, where longer distances amplify range anxiety. </a:t>
            </a:r>
          </a:p>
          <a:p>
            <a:pPr lvl="0" algn="just"/>
            <a:r>
              <a:rPr lang="en-IN" sz="2400" i="1" dirty="0">
                <a:latin typeface="Times New Roman" panose="02020603050405020304" pitchFamily="18" charset="0"/>
                <a:cs typeface="Times New Roman" panose="02020603050405020304" pitchFamily="18" charset="0"/>
              </a:rPr>
              <a:t>Cost Management Policies: </a:t>
            </a:r>
            <a:r>
              <a:rPr lang="en-IN" sz="2400" dirty="0">
                <a:latin typeface="Times New Roman" panose="02020603050405020304" pitchFamily="18" charset="0"/>
                <a:cs typeface="Times New Roman" panose="02020603050405020304" pitchFamily="18" charset="0"/>
              </a:rPr>
              <a:t>Introduce EV-specific discounts on high-toll routes to mitigate the negative impact of travel cost and encourage wider EV utilization for intercity trips</a:t>
            </a:r>
          </a:p>
          <a:p>
            <a:pPr lvl="0" algn="just"/>
            <a:r>
              <a:rPr lang="en-IN" sz="2400" i="1" dirty="0">
                <a:latin typeface="Times New Roman" panose="02020603050405020304" pitchFamily="18" charset="0"/>
                <a:cs typeface="Times New Roman" panose="02020603050405020304" pitchFamily="18" charset="0"/>
              </a:rPr>
              <a:t>BST integration and standardization:</a:t>
            </a:r>
            <a:r>
              <a:rPr lang="en-IN" sz="2400" dirty="0">
                <a:latin typeface="Times New Roman" panose="02020603050405020304" pitchFamily="18" charset="0"/>
                <a:cs typeface="Times New Roman" panose="02020603050405020304" pitchFamily="18" charset="0"/>
              </a:rPr>
              <a:t> Promote battery swapping compatibility standards and incentives for private operators to expand BST corridors. </a:t>
            </a:r>
          </a:p>
          <a:p>
            <a:pPr lvl="0" algn="just"/>
            <a:r>
              <a:rPr lang="en-IN" sz="2400" i="1" dirty="0">
                <a:latin typeface="Times New Roman" panose="02020603050405020304" pitchFamily="18" charset="0"/>
                <a:cs typeface="Times New Roman" panose="02020603050405020304" pitchFamily="18" charset="0"/>
              </a:rPr>
              <a:t>User-Centric Technology Promotion:</a:t>
            </a:r>
            <a:r>
              <a:rPr lang="en-IN" sz="2400" dirty="0">
                <a:latin typeface="Times New Roman" panose="02020603050405020304" pitchFamily="18" charset="0"/>
                <a:cs typeface="Times New Roman" panose="02020603050405020304" pitchFamily="18" charset="0"/>
              </a:rPr>
              <a:t> Campaigns and incentives to improve user awareness and acceptance of BST can shift attitudes positively, encouraging EV drivers to utilize routes equipped with such facilities, thereby optimizing travel efficiency and infrastructure utilization.</a:t>
            </a:r>
          </a:p>
          <a:p>
            <a:pPr algn="just"/>
            <a:endParaRPr lang="en-IN"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61DC4FB5-B10D-760E-31D1-6B1E4B68FD1C}"/>
              </a:ext>
            </a:extLst>
          </p:cNvPr>
          <p:cNvSpPr>
            <a:spLocks noGrp="1"/>
          </p:cNvSpPr>
          <p:nvPr>
            <p:ph type="sldNum" sz="quarter" idx="12"/>
          </p:nvPr>
        </p:nvSpPr>
        <p:spPr/>
        <p:txBody>
          <a:bodyPr/>
          <a:lstStyle/>
          <a:p>
            <a:fld id="{8FA47935-831F-4BF3-A0B6-CB52A3ADF0D0}" type="slidenum">
              <a:rPr lang="en-IN" smtClean="0"/>
              <a:t>14</a:t>
            </a:fld>
            <a:endParaRPr lang="en-IN"/>
          </a:p>
        </p:txBody>
      </p:sp>
    </p:spTree>
    <p:extLst>
      <p:ext uri="{BB962C8B-B14F-4D97-AF65-F5344CB8AC3E}">
        <p14:creationId xmlns:p14="http://schemas.microsoft.com/office/powerpoint/2010/main" val="502838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26808C-733D-9E2B-C8CB-3ED7A7749B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DD6C80B-0CAE-AD95-F27F-ACC202BD3E66}"/>
              </a:ext>
            </a:extLst>
          </p:cNvPr>
          <p:cNvSpPr>
            <a:spLocks noGrp="1"/>
          </p:cNvSpPr>
          <p:nvPr>
            <p:ph type="title"/>
          </p:nvPr>
        </p:nvSpPr>
        <p:spPr>
          <a:xfrm>
            <a:off x="696686" y="147411"/>
            <a:ext cx="10515600" cy="679903"/>
          </a:xfrm>
        </p:spPr>
        <p:txBody>
          <a:bodyPr>
            <a:normAutofit fontScale="90000"/>
          </a:bodyPr>
          <a:lstStyle/>
          <a:p>
            <a:pPr algn="ctr"/>
            <a:r>
              <a:rPr lang="en-IN" b="1" dirty="0">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1E834168-0CCB-A720-DDEF-B72565A33841}"/>
              </a:ext>
            </a:extLst>
          </p:cNvPr>
          <p:cNvSpPr>
            <a:spLocks noGrp="1"/>
          </p:cNvSpPr>
          <p:nvPr>
            <p:ph idx="1"/>
          </p:nvPr>
        </p:nvSpPr>
        <p:spPr>
          <a:xfrm>
            <a:off x="576943" y="1034143"/>
            <a:ext cx="11027227" cy="5142820"/>
          </a:xfrm>
        </p:spPr>
        <p:txBody>
          <a:bodyPr>
            <a:normAutofit/>
          </a:bodyPr>
          <a:lstStyle/>
          <a:p>
            <a:pPr algn="just"/>
            <a:r>
              <a:rPr lang="en-IN" sz="2400" dirty="0">
                <a:latin typeface="Times New Roman" panose="02020603050405020304" pitchFamily="18" charset="0"/>
                <a:cs typeface="Times New Roman" panose="02020603050405020304" pitchFamily="18" charset="0"/>
              </a:rPr>
              <a:t>This study explains electric vehicle (EV) drivers’ route choices from three alternative routes(NH44, NH44 &amp; NH7, NE5) between Delhi and Chandigarh </a:t>
            </a:r>
          </a:p>
          <a:p>
            <a:pPr algn="just"/>
            <a:r>
              <a:rPr lang="en-US" sz="2400" dirty="0">
                <a:latin typeface="Times New Roman" panose="02020603050405020304" pitchFamily="18" charset="0"/>
                <a:cs typeface="Times New Roman" panose="02020603050405020304" pitchFamily="18" charset="0"/>
              </a:rPr>
              <a:t>The MNL model results reveal that the travel cost reduces the preference of route choice across all three routes</a:t>
            </a:r>
            <a:endParaRPr lang="en-IN" sz="2400" dirty="0">
              <a:latin typeface="Times New Roman" panose="02020603050405020304" pitchFamily="18" charset="0"/>
              <a:cs typeface="Times New Roman" panose="02020603050405020304" pitchFamily="18" charset="0"/>
            </a:endParaRPr>
          </a:p>
          <a:p>
            <a:pPr lvl="0" algn="just"/>
            <a:r>
              <a:rPr lang="en-IN" sz="2400" dirty="0">
                <a:solidFill>
                  <a:srgbClr val="FF0000"/>
                </a:solidFill>
                <a:latin typeface="Times New Roman" panose="02020603050405020304" pitchFamily="18" charset="0"/>
                <a:cs typeface="Times New Roman" panose="02020603050405020304" pitchFamily="18" charset="0"/>
              </a:rPr>
              <a:t>Charging station spacing </a:t>
            </a:r>
            <a:r>
              <a:rPr lang="en-IN" sz="2400" dirty="0">
                <a:latin typeface="Times New Roman" panose="02020603050405020304" pitchFamily="18" charset="0"/>
                <a:cs typeface="Times New Roman" panose="02020603050405020304" pitchFamily="18" charset="0"/>
              </a:rPr>
              <a:t>strongly influences the NE5 route, reflecting </a:t>
            </a:r>
            <a:r>
              <a:rPr lang="en-IN" sz="2400" dirty="0">
                <a:solidFill>
                  <a:srgbClr val="FF0000"/>
                </a:solidFill>
                <a:latin typeface="Times New Roman" panose="02020603050405020304" pitchFamily="18" charset="0"/>
                <a:cs typeface="Times New Roman" panose="02020603050405020304" pitchFamily="18" charset="0"/>
              </a:rPr>
              <a:t>range anxiety</a:t>
            </a:r>
          </a:p>
          <a:p>
            <a:pPr lvl="0" algn="just"/>
            <a:r>
              <a:rPr lang="en-IN" sz="2400" dirty="0">
                <a:latin typeface="Times New Roman" panose="02020603050405020304" pitchFamily="18" charset="0"/>
                <a:cs typeface="Times New Roman" panose="02020603050405020304" pitchFamily="18" charset="0"/>
              </a:rPr>
              <a:t>Positive attitudes toward battery swapping (BST) increase the likelihood of choosing NE5</a:t>
            </a:r>
          </a:p>
          <a:p>
            <a:pPr lvl="0" algn="just"/>
            <a:r>
              <a:rPr lang="en-US" sz="2400" dirty="0">
                <a:latin typeface="Times New Roman" panose="02020603050405020304" pitchFamily="18" charset="0"/>
                <a:cs typeface="Times New Roman" panose="02020603050405020304" pitchFamily="18" charset="0"/>
              </a:rPr>
              <a:t>The Perceived Affordability and Advantage of BST factor was positively associated with the choice of NE5</a:t>
            </a:r>
            <a:endParaRPr lang="en-IN" sz="2400" dirty="0">
              <a:latin typeface="Times New Roman" panose="02020603050405020304" pitchFamily="18" charset="0"/>
              <a:cs typeface="Times New Roman" panose="02020603050405020304" pitchFamily="18" charset="0"/>
            </a:endParaRPr>
          </a:p>
          <a:p>
            <a:pPr lvl="0" algn="just"/>
            <a:r>
              <a:rPr lang="en-IN" sz="2400" dirty="0">
                <a:latin typeface="Times New Roman" panose="02020603050405020304" pitchFamily="18" charset="0"/>
                <a:cs typeface="Times New Roman" panose="02020603050405020304" pitchFamily="18" charset="0"/>
              </a:rPr>
              <a:t>Route choice is shaped by both infrastructure factors, such as cost and charging station spacing, and </a:t>
            </a:r>
            <a:r>
              <a:rPr lang="en-IN" sz="2400" dirty="0" err="1">
                <a:latin typeface="Times New Roman" panose="02020603050405020304" pitchFamily="18" charset="0"/>
                <a:cs typeface="Times New Roman" panose="02020603050405020304" pitchFamily="18" charset="0"/>
              </a:rPr>
              <a:t>travelers’</a:t>
            </a:r>
            <a:r>
              <a:rPr lang="en-IN" sz="2400" dirty="0">
                <a:latin typeface="Times New Roman" panose="02020603050405020304" pitchFamily="18" charset="0"/>
                <a:cs typeface="Times New Roman" panose="02020603050405020304" pitchFamily="18" charset="0"/>
              </a:rPr>
              <a:t> attitudes toward new technology</a:t>
            </a:r>
          </a:p>
          <a:p>
            <a:pPr algn="just"/>
            <a:endParaRPr lang="en-IN"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A129C4DC-73F4-64DE-85DD-4208EB028E0C}"/>
              </a:ext>
            </a:extLst>
          </p:cNvPr>
          <p:cNvSpPr>
            <a:spLocks noGrp="1"/>
          </p:cNvSpPr>
          <p:nvPr>
            <p:ph type="sldNum" sz="quarter" idx="12"/>
          </p:nvPr>
        </p:nvSpPr>
        <p:spPr/>
        <p:txBody>
          <a:bodyPr/>
          <a:lstStyle/>
          <a:p>
            <a:fld id="{8FA47935-831F-4BF3-A0B6-CB52A3ADF0D0}" type="slidenum">
              <a:rPr lang="en-IN" smtClean="0"/>
              <a:t>15</a:t>
            </a:fld>
            <a:endParaRPr lang="en-IN"/>
          </a:p>
        </p:txBody>
      </p:sp>
    </p:spTree>
    <p:extLst>
      <p:ext uri="{BB962C8B-B14F-4D97-AF65-F5344CB8AC3E}">
        <p14:creationId xmlns:p14="http://schemas.microsoft.com/office/powerpoint/2010/main" val="27287433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F94A8-AEDF-0A34-18A5-7CC2D41B3C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7A32A5-A6F5-C8B3-D19B-3FCA01FF280A}"/>
              </a:ext>
            </a:extLst>
          </p:cNvPr>
          <p:cNvSpPr>
            <a:spLocks noGrp="1"/>
          </p:cNvSpPr>
          <p:nvPr>
            <p:ph type="title"/>
          </p:nvPr>
        </p:nvSpPr>
        <p:spPr>
          <a:xfrm>
            <a:off x="696686" y="147411"/>
            <a:ext cx="10515600" cy="679903"/>
          </a:xfrm>
        </p:spPr>
        <p:txBody>
          <a:bodyPr>
            <a:normAutofit fontScale="90000"/>
          </a:bodyPr>
          <a:lstStyle/>
          <a:p>
            <a:pPr algn="ctr"/>
            <a:r>
              <a:rPr lang="en-IN" b="1" dirty="0">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CEDF1703-2006-9C2F-75CE-2C5F766FA943}"/>
              </a:ext>
            </a:extLst>
          </p:cNvPr>
          <p:cNvSpPr>
            <a:spLocks noGrp="1"/>
          </p:cNvSpPr>
          <p:nvPr>
            <p:ph idx="1"/>
          </p:nvPr>
        </p:nvSpPr>
        <p:spPr>
          <a:xfrm>
            <a:off x="576943" y="827314"/>
            <a:ext cx="11027227" cy="5349649"/>
          </a:xfrm>
        </p:spPr>
        <p:txBody>
          <a:bodyPr>
            <a:normAutofit lnSpcReduction="10000"/>
          </a:bodyPr>
          <a:lstStyle/>
          <a:p>
            <a:pPr algn="just">
              <a:buFont typeface="Wingdings" panose="05000000000000000000" pitchFamily="2" charset="2"/>
              <a:buChar char="q"/>
            </a:pPr>
            <a:r>
              <a:rPr lang="en-US" sz="2400" i="1" dirty="0">
                <a:solidFill>
                  <a:srgbClr val="FF0000"/>
                </a:solidFill>
                <a:latin typeface="Times New Roman" panose="02020603050405020304" pitchFamily="18" charset="0"/>
                <a:cs typeface="Times New Roman" panose="02020603050405020304" pitchFamily="18" charset="0"/>
              </a:rPr>
              <a:t>Route1- NH44</a:t>
            </a:r>
            <a:r>
              <a:rPr lang="en-US" sz="2400" i="1" dirty="0">
                <a:latin typeface="Times New Roman" panose="02020603050405020304" pitchFamily="18" charset="0"/>
                <a:cs typeface="Times New Roman" panose="02020603050405020304" pitchFamily="18" charset="0"/>
              </a:rPr>
              <a:t>:</a:t>
            </a:r>
            <a:r>
              <a:rPr lang="en-IN" sz="2400" dirty="0">
                <a:latin typeface="Times New Roman" panose="02020603050405020304" pitchFamily="18" charset="0"/>
                <a:cs typeface="Times New Roman" panose="02020603050405020304" pitchFamily="18" charset="0"/>
              </a:rPr>
              <a:t> shows sensitivity to travel cost (estimate = –0.67, </a:t>
            </a:r>
            <a:r>
              <a:rPr lang="en-IN" sz="2400" i="1" dirty="0">
                <a:latin typeface="Times New Roman" panose="02020603050405020304" pitchFamily="18" charset="0"/>
                <a:cs typeface="Times New Roman" panose="02020603050405020304" pitchFamily="18" charset="0"/>
              </a:rPr>
              <a:t>t</a:t>
            </a:r>
            <a:r>
              <a:rPr lang="en-IN" sz="2400" dirty="0">
                <a:latin typeface="Times New Roman" panose="02020603050405020304" pitchFamily="18" charset="0"/>
                <a:cs typeface="Times New Roman" panose="02020603050405020304" pitchFamily="18" charset="0"/>
              </a:rPr>
              <a:t> = –1.80) had a negative and moderately significant effect, indicating that higher running expenses reduce the likelihood of choosing this route. </a:t>
            </a:r>
          </a:p>
          <a:p>
            <a:pPr algn="just"/>
            <a:r>
              <a:rPr lang="en-IN" sz="2400" dirty="0">
                <a:latin typeface="Times New Roman" panose="02020603050405020304" pitchFamily="18" charset="0"/>
                <a:cs typeface="Times New Roman" panose="02020603050405020304" pitchFamily="18" charset="0"/>
              </a:rPr>
              <a:t>The charging station spacing variable (estimate = 0.23, </a:t>
            </a:r>
            <a:r>
              <a:rPr lang="en-IN" sz="2400" i="1" dirty="0">
                <a:latin typeface="Times New Roman" panose="02020603050405020304" pitchFamily="18" charset="0"/>
                <a:cs typeface="Times New Roman" panose="02020603050405020304" pitchFamily="18" charset="0"/>
              </a:rPr>
              <a:t>t</a:t>
            </a:r>
            <a:r>
              <a:rPr lang="en-IN" sz="2400" dirty="0">
                <a:latin typeface="Times New Roman" panose="02020603050405020304" pitchFamily="18" charset="0"/>
                <a:cs typeface="Times New Roman" panose="02020603050405020304" pitchFamily="18" charset="0"/>
              </a:rPr>
              <a:t> = 1.69) is positive, suggesting that respondents perceive NH44 as relatively better equipped with charging points and associate it with convenience and reliability.</a:t>
            </a:r>
          </a:p>
          <a:p>
            <a:pPr algn="just"/>
            <a:r>
              <a:rPr lang="en-IN" sz="2400" dirty="0">
                <a:latin typeface="Times New Roman" panose="02020603050405020304" pitchFamily="18" charset="0"/>
                <a:cs typeface="Times New Roman" panose="02020603050405020304" pitchFamily="18" charset="0"/>
              </a:rPr>
              <a:t>The exit points coefficient (estimate = –0.02, </a:t>
            </a:r>
            <a:r>
              <a:rPr lang="en-IN" sz="2400" i="1" dirty="0">
                <a:latin typeface="Times New Roman" panose="02020603050405020304" pitchFamily="18" charset="0"/>
                <a:cs typeface="Times New Roman" panose="02020603050405020304" pitchFamily="18" charset="0"/>
              </a:rPr>
              <a:t>t</a:t>
            </a:r>
            <a:r>
              <a:rPr lang="en-IN" sz="2400" dirty="0">
                <a:latin typeface="Times New Roman" panose="02020603050405020304" pitchFamily="18" charset="0"/>
                <a:cs typeface="Times New Roman" panose="02020603050405020304" pitchFamily="18" charset="0"/>
              </a:rPr>
              <a:t> = –1.84) implies that excessive access points may create perceptions of slower or more congested flow, slightly reducing its attractiveness.</a:t>
            </a:r>
          </a:p>
          <a:p>
            <a:pPr algn="just"/>
            <a:r>
              <a:rPr lang="en-IN" sz="2400" dirty="0">
                <a:latin typeface="Times New Roman" panose="02020603050405020304" pitchFamily="18" charset="0"/>
                <a:cs typeface="Times New Roman" panose="02020603050405020304" pitchFamily="18" charset="0"/>
              </a:rPr>
              <a:t> The Willingness to Use BST factor (estimate = –0.04, </a:t>
            </a:r>
            <a:r>
              <a:rPr lang="en-IN" sz="2400" i="1" dirty="0">
                <a:latin typeface="Times New Roman" panose="02020603050405020304" pitchFamily="18" charset="0"/>
                <a:cs typeface="Times New Roman" panose="02020603050405020304" pitchFamily="18" charset="0"/>
              </a:rPr>
              <a:t>t</a:t>
            </a:r>
            <a:r>
              <a:rPr lang="en-IN" sz="2400" dirty="0">
                <a:latin typeface="Times New Roman" panose="02020603050405020304" pitchFamily="18" charset="0"/>
                <a:cs typeface="Times New Roman" panose="02020603050405020304" pitchFamily="18" charset="0"/>
              </a:rPr>
              <a:t> = –1.67) was negative but weak, meaning that drivers inclined toward battery swapping are less likely to prefer this route, possibly because NH44 is dominated by conventional charging infrastructure rather than BST facilities.</a:t>
            </a:r>
          </a:p>
          <a:p>
            <a:pPr algn="just"/>
            <a:r>
              <a:rPr lang="en-IN" sz="2400" dirty="0">
                <a:latin typeface="Times New Roman" panose="02020603050405020304" pitchFamily="18" charset="0"/>
                <a:cs typeface="Times New Roman" panose="02020603050405020304" pitchFamily="18" charset="0"/>
              </a:rPr>
              <a:t> Overall, NH44 serves as a baseline route, favoured for its established facilities and familiarity but less appealing to technology-adopting EV users seeking faster charging options.</a:t>
            </a:r>
          </a:p>
          <a:p>
            <a:pPr algn="just"/>
            <a:endParaRPr lang="en-IN"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66441770-B69E-F919-B2C5-2F759FA0AE8E}"/>
              </a:ext>
            </a:extLst>
          </p:cNvPr>
          <p:cNvSpPr>
            <a:spLocks noGrp="1"/>
          </p:cNvSpPr>
          <p:nvPr>
            <p:ph type="sldNum" sz="quarter" idx="12"/>
          </p:nvPr>
        </p:nvSpPr>
        <p:spPr/>
        <p:txBody>
          <a:bodyPr/>
          <a:lstStyle/>
          <a:p>
            <a:fld id="{8FA47935-831F-4BF3-A0B6-CB52A3ADF0D0}" type="slidenum">
              <a:rPr lang="en-IN" smtClean="0"/>
              <a:t>16</a:t>
            </a:fld>
            <a:endParaRPr lang="en-IN"/>
          </a:p>
        </p:txBody>
      </p:sp>
    </p:spTree>
    <p:extLst>
      <p:ext uri="{BB962C8B-B14F-4D97-AF65-F5344CB8AC3E}">
        <p14:creationId xmlns:p14="http://schemas.microsoft.com/office/powerpoint/2010/main" val="5431448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C9599D-09E9-5062-B5F9-9F03BB1754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3EDA51-4BFF-4384-8FDB-4B270FA2745A}"/>
              </a:ext>
            </a:extLst>
          </p:cNvPr>
          <p:cNvSpPr>
            <a:spLocks noGrp="1"/>
          </p:cNvSpPr>
          <p:nvPr>
            <p:ph type="title"/>
          </p:nvPr>
        </p:nvSpPr>
        <p:spPr>
          <a:xfrm>
            <a:off x="696686" y="147411"/>
            <a:ext cx="10515600" cy="679903"/>
          </a:xfrm>
        </p:spPr>
        <p:txBody>
          <a:bodyPr>
            <a:normAutofit fontScale="90000"/>
          </a:bodyPr>
          <a:lstStyle/>
          <a:p>
            <a:pPr algn="ctr"/>
            <a:r>
              <a:rPr lang="en-IN" b="1" dirty="0">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02D12590-4C50-A8F9-BC57-6EA9D28BBB79}"/>
              </a:ext>
            </a:extLst>
          </p:cNvPr>
          <p:cNvSpPr>
            <a:spLocks noGrp="1"/>
          </p:cNvSpPr>
          <p:nvPr>
            <p:ph idx="1"/>
          </p:nvPr>
        </p:nvSpPr>
        <p:spPr>
          <a:xfrm>
            <a:off x="576943" y="827314"/>
            <a:ext cx="11027227" cy="5349649"/>
          </a:xfrm>
        </p:spPr>
        <p:txBody>
          <a:bodyPr>
            <a:normAutofit/>
          </a:bodyPr>
          <a:lstStyle/>
          <a:p>
            <a:pPr algn="just">
              <a:buFont typeface="Wingdings" panose="05000000000000000000" pitchFamily="2" charset="2"/>
              <a:buChar char="q"/>
            </a:pPr>
            <a:r>
              <a:rPr lang="en-IN" sz="2400" i="1" dirty="0">
                <a:solidFill>
                  <a:srgbClr val="FF0000"/>
                </a:solidFill>
                <a:latin typeface="Times New Roman" panose="02020603050405020304" pitchFamily="18" charset="0"/>
                <a:cs typeface="Times New Roman" panose="02020603050405020304" pitchFamily="18" charset="0"/>
              </a:rPr>
              <a:t>Route 2 - NH44 &amp; NH7 </a:t>
            </a:r>
            <a:r>
              <a:rPr lang="en-IN" sz="2400" i="1" dirty="0">
                <a:latin typeface="Times New Roman" panose="02020603050405020304" pitchFamily="18" charset="0"/>
                <a:cs typeface="Times New Roman" panose="02020603050405020304" pitchFamily="18" charset="0"/>
              </a:rPr>
              <a:t>(Combined Corridor):</a:t>
            </a:r>
            <a:r>
              <a:rPr lang="en-IN" sz="2400" dirty="0">
                <a:latin typeface="Times New Roman" panose="02020603050405020304" pitchFamily="18" charset="0"/>
                <a:cs typeface="Times New Roman" panose="02020603050405020304" pitchFamily="18" charset="0"/>
              </a:rPr>
              <a:t> Travel cost again negatively impacts preference with a higher magnitude (-0.79, t = -1.99), showing even greater sensitivity than NH44 alone.</a:t>
            </a:r>
          </a:p>
          <a:p>
            <a:pPr algn="just"/>
            <a:r>
              <a:rPr lang="en-IN" sz="2400" dirty="0">
                <a:latin typeface="Times New Roman" panose="02020603050405020304" pitchFamily="18" charset="0"/>
                <a:cs typeface="Times New Roman" panose="02020603050405020304" pitchFamily="18" charset="0"/>
              </a:rPr>
              <a:t> Charging station spacing (estimate = –0.36, </a:t>
            </a:r>
            <a:r>
              <a:rPr lang="en-IN" sz="2400" i="1" dirty="0">
                <a:latin typeface="Times New Roman" panose="02020603050405020304" pitchFamily="18" charset="0"/>
                <a:cs typeface="Times New Roman" panose="02020603050405020304" pitchFamily="18" charset="0"/>
              </a:rPr>
              <a:t>t</a:t>
            </a:r>
            <a:r>
              <a:rPr lang="en-IN" sz="2400" dirty="0">
                <a:latin typeface="Times New Roman" panose="02020603050405020304" pitchFamily="18" charset="0"/>
                <a:cs typeface="Times New Roman" panose="02020603050405020304" pitchFamily="18" charset="0"/>
              </a:rPr>
              <a:t> = –1.98) also shows a negative effect, implying that respondents perceive charging infrastructure along this corridor are less reliable. </a:t>
            </a:r>
          </a:p>
          <a:p>
            <a:pPr algn="just"/>
            <a:r>
              <a:rPr lang="en-IN" sz="2400" dirty="0">
                <a:latin typeface="Times New Roman" panose="02020603050405020304" pitchFamily="18" charset="0"/>
                <a:cs typeface="Times New Roman" panose="02020603050405020304" pitchFamily="18" charset="0"/>
              </a:rPr>
              <a:t>Unlike NH44, Willingness to Use BST factor exhibits a positive influence (estimate = 0.05, </a:t>
            </a:r>
            <a:r>
              <a:rPr lang="en-IN" sz="2400" i="1" dirty="0">
                <a:latin typeface="Times New Roman" panose="02020603050405020304" pitchFamily="18" charset="0"/>
                <a:cs typeface="Times New Roman" panose="02020603050405020304" pitchFamily="18" charset="0"/>
              </a:rPr>
              <a:t>t</a:t>
            </a:r>
            <a:r>
              <a:rPr lang="en-IN" sz="2400" dirty="0">
                <a:latin typeface="Times New Roman" panose="02020603050405020304" pitchFamily="18" charset="0"/>
                <a:cs typeface="Times New Roman" panose="02020603050405020304" pitchFamily="18" charset="0"/>
              </a:rPr>
              <a:t> = 1.68), suggesting that drivers open to adopting BST are more likely to choose this mixed corridor. </a:t>
            </a:r>
          </a:p>
          <a:p>
            <a:pPr algn="just"/>
            <a:r>
              <a:rPr lang="en-IN" sz="2400" dirty="0">
                <a:latin typeface="Times New Roman" panose="02020603050405020304" pitchFamily="18" charset="0"/>
                <a:cs typeface="Times New Roman" panose="02020603050405020304" pitchFamily="18" charset="0"/>
              </a:rPr>
              <a:t>The exit point variable (estimate = –0.12, </a:t>
            </a:r>
            <a:r>
              <a:rPr lang="en-IN" sz="2400" i="1" dirty="0">
                <a:latin typeface="Times New Roman" panose="02020603050405020304" pitchFamily="18" charset="0"/>
                <a:cs typeface="Times New Roman" panose="02020603050405020304" pitchFamily="18" charset="0"/>
              </a:rPr>
              <a:t>t</a:t>
            </a:r>
            <a:r>
              <a:rPr lang="en-IN" sz="2400" dirty="0">
                <a:latin typeface="Times New Roman" panose="02020603050405020304" pitchFamily="18" charset="0"/>
                <a:cs typeface="Times New Roman" panose="02020603050405020304" pitchFamily="18" charset="0"/>
              </a:rPr>
              <a:t> = –1.88) continues to show a weak negative effect, likely due to higher perceived detour frequency or interruptions.</a:t>
            </a:r>
          </a:p>
          <a:p>
            <a:pPr algn="just"/>
            <a:endParaRPr lang="en-IN" sz="20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5D61FEA-6E27-6E8C-BD0C-EB9D7F6F2D85}"/>
              </a:ext>
            </a:extLst>
          </p:cNvPr>
          <p:cNvSpPr>
            <a:spLocks noGrp="1"/>
          </p:cNvSpPr>
          <p:nvPr>
            <p:ph type="sldNum" sz="quarter" idx="12"/>
          </p:nvPr>
        </p:nvSpPr>
        <p:spPr/>
        <p:txBody>
          <a:bodyPr/>
          <a:lstStyle/>
          <a:p>
            <a:fld id="{8FA47935-831F-4BF3-A0B6-CB52A3ADF0D0}" type="slidenum">
              <a:rPr lang="en-IN" smtClean="0"/>
              <a:t>17</a:t>
            </a:fld>
            <a:endParaRPr lang="en-IN"/>
          </a:p>
        </p:txBody>
      </p:sp>
    </p:spTree>
    <p:extLst>
      <p:ext uri="{BB962C8B-B14F-4D97-AF65-F5344CB8AC3E}">
        <p14:creationId xmlns:p14="http://schemas.microsoft.com/office/powerpoint/2010/main" val="40616277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4D470D-D668-473D-EF5E-19257D51B3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D317D8-89B7-44A6-37EA-28FA6C468DB6}"/>
              </a:ext>
            </a:extLst>
          </p:cNvPr>
          <p:cNvSpPr>
            <a:spLocks noGrp="1"/>
          </p:cNvSpPr>
          <p:nvPr>
            <p:ph type="title"/>
          </p:nvPr>
        </p:nvSpPr>
        <p:spPr>
          <a:xfrm>
            <a:off x="696686" y="147411"/>
            <a:ext cx="10515600" cy="679903"/>
          </a:xfrm>
        </p:spPr>
        <p:txBody>
          <a:bodyPr>
            <a:normAutofit fontScale="90000"/>
          </a:bodyPr>
          <a:lstStyle/>
          <a:p>
            <a:pPr algn="ctr"/>
            <a:r>
              <a:rPr lang="en-IN" b="1" dirty="0">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BA249973-842A-3243-0DE9-21586373A15D}"/>
              </a:ext>
            </a:extLst>
          </p:cNvPr>
          <p:cNvSpPr>
            <a:spLocks noGrp="1"/>
          </p:cNvSpPr>
          <p:nvPr>
            <p:ph idx="1"/>
          </p:nvPr>
        </p:nvSpPr>
        <p:spPr>
          <a:xfrm>
            <a:off x="576943" y="827314"/>
            <a:ext cx="11027227" cy="5349649"/>
          </a:xfrm>
        </p:spPr>
        <p:txBody>
          <a:bodyPr>
            <a:normAutofit/>
          </a:bodyPr>
          <a:lstStyle/>
          <a:p>
            <a:pPr algn="just">
              <a:buFont typeface="Wingdings" panose="05000000000000000000" pitchFamily="2" charset="2"/>
              <a:buChar char="q"/>
            </a:pPr>
            <a:r>
              <a:rPr lang="en-IN" sz="2400" i="1" dirty="0">
                <a:solidFill>
                  <a:srgbClr val="FF0000"/>
                </a:solidFill>
                <a:latin typeface="Times New Roman" panose="02020603050405020304" pitchFamily="18" charset="0"/>
                <a:cs typeface="Times New Roman" panose="02020603050405020304" pitchFamily="18" charset="0"/>
              </a:rPr>
              <a:t>Route 3- NE5 (National Expressway 5):</a:t>
            </a:r>
            <a:r>
              <a:rPr lang="en-IN" sz="2400" dirty="0">
                <a:solidFill>
                  <a:srgbClr val="FF0000"/>
                </a:solidFill>
                <a:latin typeface="Times New Roman" panose="02020603050405020304" pitchFamily="18" charset="0"/>
                <a:cs typeface="Times New Roman" panose="02020603050405020304" pitchFamily="18" charset="0"/>
              </a:rPr>
              <a:t> </a:t>
            </a:r>
            <a:r>
              <a:rPr lang="en-IN" sz="2400" dirty="0">
                <a:latin typeface="Times New Roman" panose="02020603050405020304" pitchFamily="18" charset="0"/>
                <a:cs typeface="Times New Roman" panose="02020603050405020304" pitchFamily="18" charset="0"/>
              </a:rPr>
              <a:t>The results reveal a distinctly different behavioural pattern. </a:t>
            </a:r>
          </a:p>
          <a:p>
            <a:pPr algn="just"/>
            <a:r>
              <a:rPr lang="en-IN" sz="2400" dirty="0">
                <a:latin typeface="Times New Roman" panose="02020603050405020304" pitchFamily="18" charset="0"/>
                <a:cs typeface="Times New Roman" panose="02020603050405020304" pitchFamily="18" charset="0"/>
              </a:rPr>
              <a:t>The travel cost coefficient (estimate = –0.69, </a:t>
            </a:r>
            <a:r>
              <a:rPr lang="en-IN" sz="2400" i="1" dirty="0">
                <a:latin typeface="Times New Roman" panose="02020603050405020304" pitchFamily="18" charset="0"/>
                <a:cs typeface="Times New Roman" panose="02020603050405020304" pitchFamily="18" charset="0"/>
              </a:rPr>
              <a:t>t</a:t>
            </a:r>
            <a:r>
              <a:rPr lang="en-IN" sz="2400" dirty="0">
                <a:latin typeface="Times New Roman" panose="02020603050405020304" pitchFamily="18" charset="0"/>
                <a:cs typeface="Times New Roman" panose="02020603050405020304" pitchFamily="18" charset="0"/>
              </a:rPr>
              <a:t> = –2.83) is highly significant, confirming strong price sensitivity, particularly because NE5 typically involves higher toll rates.</a:t>
            </a:r>
          </a:p>
          <a:p>
            <a:pPr algn="just"/>
            <a:r>
              <a:rPr lang="en-IN" sz="2400" dirty="0">
                <a:latin typeface="Times New Roman" panose="02020603050405020304" pitchFamily="18" charset="0"/>
                <a:cs typeface="Times New Roman" panose="02020603050405020304" pitchFamily="18" charset="0"/>
              </a:rPr>
              <a:t> The charging station spacing (estimate = –1.32, </a:t>
            </a:r>
            <a:r>
              <a:rPr lang="en-IN" sz="2400" i="1" dirty="0">
                <a:latin typeface="Times New Roman" panose="02020603050405020304" pitchFamily="18" charset="0"/>
                <a:cs typeface="Times New Roman" panose="02020603050405020304" pitchFamily="18" charset="0"/>
              </a:rPr>
              <a:t>t</a:t>
            </a:r>
            <a:r>
              <a:rPr lang="en-IN" sz="2400" dirty="0">
                <a:latin typeface="Times New Roman" panose="02020603050405020304" pitchFamily="18" charset="0"/>
                <a:cs typeface="Times New Roman" panose="02020603050405020304" pitchFamily="18" charset="0"/>
              </a:rPr>
              <a:t> = –2.65) shows a strong negative relationship with route preference, meaning that as the distance between charging stations increases, EV users become much less likely to select NE5. This emphasizes range anxiety as a dominant barrier in expressway travel. </a:t>
            </a:r>
          </a:p>
          <a:p>
            <a:pPr algn="just"/>
            <a:r>
              <a:rPr lang="en-IN" sz="2400" dirty="0">
                <a:latin typeface="Times New Roman" panose="02020603050405020304" pitchFamily="18" charset="0"/>
                <a:cs typeface="Times New Roman" panose="02020603050405020304" pitchFamily="18" charset="0"/>
              </a:rPr>
              <a:t>The exit points variable (estimate = 0.02, </a:t>
            </a:r>
            <a:r>
              <a:rPr lang="en-IN" sz="2400" i="1" dirty="0">
                <a:latin typeface="Times New Roman" panose="02020603050405020304" pitchFamily="18" charset="0"/>
                <a:cs typeface="Times New Roman" panose="02020603050405020304" pitchFamily="18" charset="0"/>
              </a:rPr>
              <a:t>t</a:t>
            </a:r>
            <a:r>
              <a:rPr lang="en-IN" sz="2400" dirty="0">
                <a:latin typeface="Times New Roman" panose="02020603050405020304" pitchFamily="18" charset="0"/>
                <a:cs typeface="Times New Roman" panose="02020603050405020304" pitchFamily="18" charset="0"/>
              </a:rPr>
              <a:t> = 1.79) is positive, suggesting that greater accessibility through multiple exits improves perceived flexibility for recharging.</a:t>
            </a:r>
          </a:p>
          <a:p>
            <a:pPr algn="just"/>
            <a:r>
              <a:rPr lang="en-IN" sz="2400" dirty="0">
                <a:latin typeface="Times New Roman" panose="02020603050405020304" pitchFamily="18" charset="0"/>
                <a:cs typeface="Times New Roman" panose="02020603050405020304" pitchFamily="18" charset="0"/>
              </a:rPr>
              <a:t>The Perceived Affordability of BST factor (estimate = 0.07, </a:t>
            </a:r>
            <a:r>
              <a:rPr lang="en-IN" sz="2400" i="1" dirty="0">
                <a:latin typeface="Times New Roman" panose="02020603050405020304" pitchFamily="18" charset="0"/>
                <a:cs typeface="Times New Roman" panose="02020603050405020304" pitchFamily="18" charset="0"/>
              </a:rPr>
              <a:t>t</a:t>
            </a:r>
            <a:r>
              <a:rPr lang="en-IN" sz="2400" dirty="0">
                <a:latin typeface="Times New Roman" panose="02020603050405020304" pitchFamily="18" charset="0"/>
                <a:cs typeface="Times New Roman" panose="02020603050405020304" pitchFamily="18" charset="0"/>
              </a:rPr>
              <a:t> = 1.83) is positive and significant, indicating that EV users who consider battery swapping economical and convenient are substantially more inclined to choose NE5. </a:t>
            </a:r>
          </a:p>
        </p:txBody>
      </p:sp>
      <p:sp>
        <p:nvSpPr>
          <p:cNvPr id="4" name="Slide Number Placeholder 3">
            <a:extLst>
              <a:ext uri="{FF2B5EF4-FFF2-40B4-BE49-F238E27FC236}">
                <a16:creationId xmlns:a16="http://schemas.microsoft.com/office/drawing/2014/main" id="{AD108A3E-8488-85F9-C956-AB79D144B87A}"/>
              </a:ext>
            </a:extLst>
          </p:cNvPr>
          <p:cNvSpPr>
            <a:spLocks noGrp="1"/>
          </p:cNvSpPr>
          <p:nvPr>
            <p:ph type="sldNum" sz="quarter" idx="12"/>
          </p:nvPr>
        </p:nvSpPr>
        <p:spPr/>
        <p:txBody>
          <a:bodyPr/>
          <a:lstStyle/>
          <a:p>
            <a:fld id="{8FA47935-831F-4BF3-A0B6-CB52A3ADF0D0}" type="slidenum">
              <a:rPr lang="en-IN" smtClean="0"/>
              <a:t>18</a:t>
            </a:fld>
            <a:endParaRPr lang="en-IN"/>
          </a:p>
        </p:txBody>
      </p:sp>
    </p:spTree>
    <p:extLst>
      <p:ext uri="{BB962C8B-B14F-4D97-AF65-F5344CB8AC3E}">
        <p14:creationId xmlns:p14="http://schemas.microsoft.com/office/powerpoint/2010/main" val="15247391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5E4E76-1290-50BE-CF96-8DA3815C53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7FF7F5-F77B-D112-05AA-E4A4562C6D29}"/>
              </a:ext>
            </a:extLst>
          </p:cNvPr>
          <p:cNvSpPr>
            <a:spLocks noGrp="1"/>
          </p:cNvSpPr>
          <p:nvPr>
            <p:ph type="title"/>
          </p:nvPr>
        </p:nvSpPr>
        <p:spPr>
          <a:xfrm>
            <a:off x="576943" y="156027"/>
            <a:ext cx="10515600" cy="679903"/>
          </a:xfrm>
        </p:spPr>
        <p:txBody>
          <a:bodyPr>
            <a:normAutofit fontScale="90000"/>
          </a:bodyPr>
          <a:lstStyle/>
          <a:p>
            <a:pPr algn="ctr"/>
            <a:r>
              <a:rPr lang="en-IN" b="1" dirty="0">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CAF6650D-0CBE-04EF-332B-5CA6F68D88C3}"/>
              </a:ext>
            </a:extLst>
          </p:cNvPr>
          <p:cNvSpPr>
            <a:spLocks noGrp="1"/>
          </p:cNvSpPr>
          <p:nvPr>
            <p:ph idx="1"/>
          </p:nvPr>
        </p:nvSpPr>
        <p:spPr>
          <a:xfrm>
            <a:off x="576943" y="1121229"/>
            <a:ext cx="11027227" cy="5055734"/>
          </a:xfrm>
        </p:spPr>
        <p:txBody>
          <a:bodyPr>
            <a:normAutofit fontScale="92500" lnSpcReduction="20000"/>
          </a:bodyPr>
          <a:lstStyle/>
          <a:p>
            <a:pPr algn="just"/>
            <a:r>
              <a:rPr lang="en-IN" sz="2600" dirty="0">
                <a:latin typeface="Times New Roman" panose="02020603050405020304" pitchFamily="18" charset="0"/>
                <a:cs typeface="Times New Roman" panose="02020603050405020304" pitchFamily="18" charset="0"/>
              </a:rPr>
              <a:t>The pseudo-R² value (0.014) appears low, this is consistent with stated preference (SP) route choice studies, where choice variability is high and respondents face hypothetical trade-offs</a:t>
            </a:r>
          </a:p>
          <a:p>
            <a:pPr algn="just"/>
            <a:r>
              <a:rPr lang="en-IN" sz="2600" dirty="0">
                <a:latin typeface="Times New Roman" panose="02020603050405020304" pitchFamily="18" charset="0"/>
                <a:cs typeface="Times New Roman" panose="02020603050405020304" pitchFamily="18" charset="0"/>
              </a:rPr>
              <a:t>The improvement in model fit was validated through a Likelihood Ratio (LR) test, comparing the estimated model (LL₁ = –1196.18) against the null model (LL₀ =1212.87)</a:t>
            </a:r>
          </a:p>
          <a:p>
            <a:pPr algn="just"/>
            <a:r>
              <a:rPr lang="en-IN" sz="2600" dirty="0">
                <a:latin typeface="Times New Roman" panose="02020603050405020304" pitchFamily="18" charset="0"/>
                <a:cs typeface="Times New Roman" panose="02020603050405020304" pitchFamily="18" charset="0"/>
              </a:rPr>
              <a:t>The computed LR statistic (33.38) exceeds the critical χ² value (29.14 at 14 </a:t>
            </a:r>
            <a:r>
              <a:rPr lang="en-IN" sz="2600" dirty="0" err="1">
                <a:latin typeface="Times New Roman" panose="02020603050405020304" pitchFamily="18" charset="0"/>
                <a:cs typeface="Times New Roman" panose="02020603050405020304" pitchFamily="18" charset="0"/>
              </a:rPr>
              <a:t>df</a:t>
            </a:r>
            <a:r>
              <a:rPr lang="en-IN" sz="2600" dirty="0">
                <a:latin typeface="Times New Roman" panose="02020603050405020304" pitchFamily="18" charset="0"/>
                <a:cs typeface="Times New Roman" panose="02020603050405020304" pitchFamily="18" charset="0"/>
              </a:rPr>
              <a:t>, p &lt; 0.01), confirming that the inclusion of route attributes and attitudinal factors provides a statistically significant improvement in explanatory power over a random-choice model</a:t>
            </a:r>
          </a:p>
          <a:p>
            <a:pPr algn="just"/>
            <a:r>
              <a:rPr lang="en-US" sz="2600" dirty="0">
                <a:latin typeface="Times New Roman" panose="02020603050405020304" pitchFamily="18" charset="0"/>
                <a:cs typeface="Times New Roman" panose="02020603050405020304" pitchFamily="18" charset="0"/>
              </a:rPr>
              <a:t>The model reveals that route choice is a complex interplay of alternative-specific factors such as cost and infrastructure, as well as latent psychological factors like attitudes towards new technology</a:t>
            </a:r>
          </a:p>
          <a:p>
            <a:pPr algn="just"/>
            <a:r>
              <a:rPr lang="en-US" sz="2600" dirty="0">
                <a:latin typeface="Times New Roman" panose="02020603050405020304" pitchFamily="18" charset="0"/>
                <a:cs typeface="Times New Roman" panose="02020603050405020304" pitchFamily="18" charset="0"/>
              </a:rPr>
              <a:t>The significant impact of the BST attitude factor on NE5 choice underscores the potential for battery swapping infrastructure to shape the route preferences of EV drivers</a:t>
            </a:r>
            <a:endParaRPr lang="en-IN" sz="2600" dirty="0">
              <a:latin typeface="Times New Roman" panose="02020603050405020304" pitchFamily="18" charset="0"/>
              <a:cs typeface="Times New Roman" panose="02020603050405020304" pitchFamily="18" charset="0"/>
            </a:endParaRPr>
          </a:p>
          <a:p>
            <a:pPr marL="0" indent="0" algn="just">
              <a:buNone/>
            </a:pPr>
            <a:endParaRPr lang="en-IN" sz="20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57145C38-7BAF-8890-E947-AA5333B3AD40}"/>
              </a:ext>
            </a:extLst>
          </p:cNvPr>
          <p:cNvSpPr>
            <a:spLocks noGrp="1"/>
          </p:cNvSpPr>
          <p:nvPr>
            <p:ph type="sldNum" sz="quarter" idx="12"/>
          </p:nvPr>
        </p:nvSpPr>
        <p:spPr/>
        <p:txBody>
          <a:bodyPr/>
          <a:lstStyle/>
          <a:p>
            <a:fld id="{8FA47935-831F-4BF3-A0B6-CB52A3ADF0D0}" type="slidenum">
              <a:rPr lang="en-IN" smtClean="0"/>
              <a:t>19</a:t>
            </a:fld>
            <a:endParaRPr lang="en-IN"/>
          </a:p>
        </p:txBody>
      </p:sp>
    </p:spTree>
    <p:extLst>
      <p:ext uri="{BB962C8B-B14F-4D97-AF65-F5344CB8AC3E}">
        <p14:creationId xmlns:p14="http://schemas.microsoft.com/office/powerpoint/2010/main" val="1903871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25EBCB-2336-F9FD-F1DE-FD62341B64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9BAD0F-D9F2-B72B-4DBA-9AB7F1A458A8}"/>
              </a:ext>
            </a:extLst>
          </p:cNvPr>
          <p:cNvSpPr>
            <a:spLocks noGrp="1"/>
          </p:cNvSpPr>
          <p:nvPr>
            <p:ph type="title"/>
          </p:nvPr>
        </p:nvSpPr>
        <p:spPr>
          <a:xfrm>
            <a:off x="838200" y="365126"/>
            <a:ext cx="10515600" cy="799646"/>
          </a:xfrm>
        </p:spPr>
        <p:txBody>
          <a:bodyPr/>
          <a:lstStyle/>
          <a:p>
            <a:pPr algn="ctr"/>
            <a:r>
              <a:rPr lang="en-IN" b="1" dirty="0">
                <a:latin typeface="Times New Roman" panose="02020603050405020304" pitchFamily="18" charset="0"/>
                <a:cs typeface="Times New Roman" panose="02020603050405020304" pitchFamily="18" charset="0"/>
              </a:rPr>
              <a:t>INTRODUCTION</a:t>
            </a:r>
          </a:p>
        </p:txBody>
      </p:sp>
      <p:sp>
        <p:nvSpPr>
          <p:cNvPr id="3" name="Content Placeholder 2">
            <a:extLst>
              <a:ext uri="{FF2B5EF4-FFF2-40B4-BE49-F238E27FC236}">
                <a16:creationId xmlns:a16="http://schemas.microsoft.com/office/drawing/2014/main" id="{DA16A15B-E153-596D-5C50-6F56FBEC6013}"/>
              </a:ext>
            </a:extLst>
          </p:cNvPr>
          <p:cNvSpPr>
            <a:spLocks noGrp="1"/>
          </p:cNvSpPr>
          <p:nvPr>
            <p:ph idx="1"/>
          </p:nvPr>
        </p:nvSpPr>
        <p:spPr>
          <a:xfrm>
            <a:off x="838200" y="1491343"/>
            <a:ext cx="10515600" cy="4685620"/>
          </a:xfrm>
        </p:spPr>
        <p:txBody>
          <a:bodyPr>
            <a:normAutofit/>
          </a:bodyPr>
          <a:lstStyle/>
          <a:p>
            <a:pPr algn="just"/>
            <a:r>
              <a:rPr lang="en-IN" sz="2400" dirty="0">
                <a:latin typeface="Times New Roman" panose="02020603050405020304" pitchFamily="18" charset="0"/>
                <a:cs typeface="Times New Roman" panose="02020603050405020304" pitchFamily="18" charset="0"/>
              </a:rPr>
              <a:t>The growing adoption of Electric Vehicles (</a:t>
            </a:r>
            <a:r>
              <a:rPr lang="en-IN" sz="2400" dirty="0" err="1">
                <a:latin typeface="Times New Roman" panose="02020603050405020304" pitchFamily="18" charset="0"/>
                <a:cs typeface="Times New Roman" panose="02020603050405020304" pitchFamily="18" charset="0"/>
              </a:rPr>
              <a:t>Evs</a:t>
            </a:r>
            <a:r>
              <a:rPr lang="en-IN" sz="2400" dirty="0">
                <a:latin typeface="Times New Roman" panose="02020603050405020304" pitchFamily="18" charset="0"/>
                <a:cs typeface="Times New Roman" panose="02020603050405020304" pitchFamily="18" charset="0"/>
              </a:rPr>
              <a:t>) is a key step toward sustainable urban mobility and reduction of fossil fuel dependency</a:t>
            </a:r>
          </a:p>
          <a:p>
            <a:pPr algn="just"/>
            <a:r>
              <a:rPr lang="en-IN" sz="2400" dirty="0">
                <a:latin typeface="Times New Roman" panose="02020603050405020304" pitchFamily="18" charset="0"/>
                <a:cs typeface="Times New Roman" panose="02020603050405020304" pitchFamily="18" charset="0"/>
              </a:rPr>
              <a:t>EV users face unique route choice challenges influenced by vehicle range limitations and availability of charging infrastructure</a:t>
            </a:r>
          </a:p>
          <a:p>
            <a:pPr algn="just"/>
            <a:r>
              <a:rPr lang="en-IN" sz="2400" dirty="0">
                <a:latin typeface="Times New Roman" panose="02020603050405020304" pitchFamily="18" charset="0"/>
                <a:cs typeface="Times New Roman" panose="02020603050405020304" pitchFamily="18" charset="0"/>
              </a:rPr>
              <a:t>Understanding how route characteristics and attitudes toward battery swapping influences EV users route choice is critical </a:t>
            </a:r>
          </a:p>
          <a:p>
            <a:pPr algn="just"/>
            <a:r>
              <a:rPr lang="en-IN" sz="2400" dirty="0">
                <a:latin typeface="Times New Roman" panose="02020603050405020304" pitchFamily="18" charset="0"/>
                <a:cs typeface="Times New Roman" panose="02020603050405020304" pitchFamily="18" charset="0"/>
              </a:rPr>
              <a:t>This study investigates the behavioural patterns of EV users in selecting routes, considering both route attributes and psychological factors related to battery swapping</a:t>
            </a:r>
          </a:p>
          <a:p>
            <a:pPr algn="just"/>
            <a:endParaRPr lang="en-IN"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1B2FE296-E1C0-4629-C6B8-CDF9BA004215}"/>
              </a:ext>
            </a:extLst>
          </p:cNvPr>
          <p:cNvSpPr>
            <a:spLocks noGrp="1"/>
          </p:cNvSpPr>
          <p:nvPr>
            <p:ph type="sldNum" sz="quarter" idx="12"/>
          </p:nvPr>
        </p:nvSpPr>
        <p:spPr/>
        <p:txBody>
          <a:bodyPr/>
          <a:lstStyle/>
          <a:p>
            <a:fld id="{8FA47935-831F-4BF3-A0B6-CB52A3ADF0D0}" type="slidenum">
              <a:rPr lang="en-IN" smtClean="0"/>
              <a:t>2</a:t>
            </a:fld>
            <a:endParaRPr lang="en-IN"/>
          </a:p>
        </p:txBody>
      </p:sp>
    </p:spTree>
    <p:extLst>
      <p:ext uri="{BB962C8B-B14F-4D97-AF65-F5344CB8AC3E}">
        <p14:creationId xmlns:p14="http://schemas.microsoft.com/office/powerpoint/2010/main" val="4288667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731AD-EEC8-D8CB-4DF4-4DB5F2D525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857D4E-C935-00B5-6157-7B1AD47492EE}"/>
              </a:ext>
            </a:extLst>
          </p:cNvPr>
          <p:cNvSpPr>
            <a:spLocks noGrp="1"/>
          </p:cNvSpPr>
          <p:nvPr>
            <p:ph type="title"/>
          </p:nvPr>
        </p:nvSpPr>
        <p:spPr>
          <a:xfrm>
            <a:off x="838200" y="267155"/>
            <a:ext cx="10515600" cy="571046"/>
          </a:xfrm>
        </p:spPr>
        <p:txBody>
          <a:bodyPr>
            <a:normAutofit fontScale="90000"/>
          </a:bodyPr>
          <a:lstStyle/>
          <a:p>
            <a:pPr algn="ctr"/>
            <a:r>
              <a:rPr lang="en-IN" b="1" dirty="0">
                <a:latin typeface="Times New Roman" panose="02020603050405020304" pitchFamily="18" charset="0"/>
                <a:cs typeface="Times New Roman" panose="02020603050405020304" pitchFamily="18" charset="0"/>
              </a:rPr>
              <a:t>REFERENCES</a:t>
            </a:r>
          </a:p>
        </p:txBody>
      </p:sp>
      <p:sp>
        <p:nvSpPr>
          <p:cNvPr id="3" name="Content Placeholder 2">
            <a:extLst>
              <a:ext uri="{FF2B5EF4-FFF2-40B4-BE49-F238E27FC236}">
                <a16:creationId xmlns:a16="http://schemas.microsoft.com/office/drawing/2014/main" id="{D3040E73-9F00-63EC-AC4D-D27C0A933BD2}"/>
              </a:ext>
            </a:extLst>
          </p:cNvPr>
          <p:cNvSpPr>
            <a:spLocks noGrp="1"/>
          </p:cNvSpPr>
          <p:nvPr>
            <p:ph idx="1"/>
          </p:nvPr>
        </p:nvSpPr>
        <p:spPr>
          <a:xfrm>
            <a:off x="326571" y="838200"/>
            <a:ext cx="11451771" cy="6019799"/>
          </a:xfrm>
        </p:spPr>
        <p:txBody>
          <a:bodyPr>
            <a:noAutofit/>
          </a:bodyPr>
          <a:lstStyle/>
          <a:p>
            <a:pPr algn="just"/>
            <a:r>
              <a:rPr lang="en-IN" sz="2000" dirty="0">
                <a:latin typeface="Times New Roman" panose="02020603050405020304" pitchFamily="18" charset="0"/>
                <a:cs typeface="Times New Roman" panose="02020603050405020304" pitchFamily="18" charset="0"/>
              </a:rPr>
              <a:t>Agrawal, S. K., Boyles, S. D., Jiang, N., Shahabi, M., &amp; Unnikrishnan, A. (2015). Network route choice model for battery electric vehicle drivers with different risk attitudes. Transportation Research Record, 2498(1), 75–83. </a:t>
            </a:r>
            <a:r>
              <a:rPr lang="en-IN" sz="2000" u="sng" dirty="0">
                <a:latin typeface="Times New Roman" panose="02020603050405020304" pitchFamily="18" charset="0"/>
                <a:cs typeface="Times New Roman" panose="02020603050405020304" pitchFamily="18" charset="0"/>
                <a:hlinkClick r:id="rId2"/>
              </a:rPr>
              <a:t>https://doi.org/10.3141/2498-09</a:t>
            </a:r>
            <a:endParaRPr lang="en-IN" sz="2000" dirty="0">
              <a:latin typeface="Times New Roman" panose="02020603050405020304" pitchFamily="18" charset="0"/>
              <a:cs typeface="Times New Roman" panose="02020603050405020304" pitchFamily="18" charset="0"/>
            </a:endParaRPr>
          </a:p>
          <a:p>
            <a:pPr algn="just"/>
            <a:r>
              <a:rPr lang="en-IN" sz="2000" dirty="0">
                <a:latin typeface="Times New Roman" panose="02020603050405020304" pitchFamily="18" charset="0"/>
                <a:cs typeface="Times New Roman" panose="02020603050405020304" pitchFamily="18" charset="0"/>
              </a:rPr>
              <a:t>Alizadeh, H., Farooq, B., Morency, C., &amp; Saunier, N. (2019). Frequent versus occasional drivers: A hybrid route choice model. Transportation Research Part F: Traffic Psychology and Behaviour, 64, 171–183. </a:t>
            </a:r>
            <a:r>
              <a:rPr lang="en-IN" sz="2000" u="sng" dirty="0">
                <a:latin typeface="Times New Roman" panose="02020603050405020304" pitchFamily="18" charset="0"/>
                <a:cs typeface="Times New Roman" panose="02020603050405020304" pitchFamily="18" charset="0"/>
                <a:hlinkClick r:id="rId3"/>
              </a:rPr>
              <a:t>https://doi.org/10.1016/j.trf.2019.04.009</a:t>
            </a:r>
            <a:endParaRPr lang="en-IN" sz="2000" dirty="0">
              <a:latin typeface="Times New Roman" panose="02020603050405020304" pitchFamily="18" charset="0"/>
              <a:cs typeface="Times New Roman" panose="02020603050405020304" pitchFamily="18" charset="0"/>
            </a:endParaRPr>
          </a:p>
          <a:p>
            <a:pPr algn="just"/>
            <a:r>
              <a:rPr lang="en-IN" sz="2000" dirty="0" err="1">
                <a:latin typeface="Times New Roman" panose="02020603050405020304" pitchFamily="18" charset="0"/>
                <a:cs typeface="Times New Roman" panose="02020603050405020304" pitchFamily="18" charset="0"/>
              </a:rPr>
              <a:t>Ashkrof</a:t>
            </a:r>
            <a:r>
              <a:rPr lang="en-IN" sz="2000" dirty="0">
                <a:latin typeface="Times New Roman" panose="02020603050405020304" pitchFamily="18" charset="0"/>
                <a:cs typeface="Times New Roman" panose="02020603050405020304" pitchFamily="18" charset="0"/>
              </a:rPr>
              <a:t>, P., Homem de Almeida Correia, G., &amp; van Arem, B. (2020). Analysis of the effect of charging needs on battery electric vehicle drivers’ route choice behaviour: A case study in the Netherlands. Transportation Research Part D: Transport and Environment, 78, 102212. </a:t>
            </a:r>
            <a:r>
              <a:rPr lang="en-IN" sz="2000" u="sng" dirty="0">
                <a:latin typeface="Times New Roman" panose="02020603050405020304" pitchFamily="18" charset="0"/>
                <a:cs typeface="Times New Roman" panose="02020603050405020304" pitchFamily="18" charset="0"/>
                <a:hlinkClick r:id="rId4"/>
              </a:rPr>
              <a:t>https://doi.org/10.1016/j.trd.2019.102212</a:t>
            </a:r>
            <a:endParaRPr lang="en-IN" sz="2000" dirty="0">
              <a:latin typeface="Times New Roman" panose="02020603050405020304" pitchFamily="18" charset="0"/>
              <a:cs typeface="Times New Roman" panose="02020603050405020304" pitchFamily="18" charset="0"/>
            </a:endParaRPr>
          </a:p>
          <a:p>
            <a:pPr algn="just"/>
            <a:r>
              <a:rPr lang="en-IN" sz="2000" dirty="0">
                <a:latin typeface="Times New Roman" panose="02020603050405020304" pitchFamily="18" charset="0"/>
                <a:cs typeface="Times New Roman" panose="02020603050405020304" pitchFamily="18" charset="0"/>
              </a:rPr>
              <a:t>Cui, D., Wang, Z., Liu, P., Wang, S., Dorrell, D. G., Li, X., &amp; Zhan, W. (2023). Operation optimization approaches of electric vehicle battery swapping and charging station: A literature review. Energy, 263, 126073. </a:t>
            </a:r>
            <a:r>
              <a:rPr lang="en-IN" sz="2000" u="sng" dirty="0">
                <a:latin typeface="Times New Roman" panose="02020603050405020304" pitchFamily="18" charset="0"/>
                <a:cs typeface="Times New Roman" panose="02020603050405020304" pitchFamily="18" charset="0"/>
                <a:hlinkClick r:id="rId5"/>
              </a:rPr>
              <a:t>https://doi.org/10.1016/j.energy.2022.126073</a:t>
            </a:r>
            <a:endParaRPr lang="en-IN" sz="2000" dirty="0">
              <a:latin typeface="Times New Roman" panose="02020603050405020304" pitchFamily="18" charset="0"/>
              <a:cs typeface="Times New Roman" panose="02020603050405020304" pitchFamily="18" charset="0"/>
            </a:endParaRPr>
          </a:p>
          <a:p>
            <a:pPr algn="just"/>
            <a:r>
              <a:rPr lang="en-IN" sz="2000" dirty="0">
                <a:latin typeface="Times New Roman" panose="02020603050405020304" pitchFamily="18" charset="0"/>
                <a:cs typeface="Times New Roman" panose="02020603050405020304" pitchFamily="18" charset="0"/>
              </a:rPr>
              <a:t>Deng, J., Gao, L., Chen, X., &amp; Yuan, Q. (2024). Taking the same route every day? An empirical investigation of commuting route stability using personal electric vehicle trajectory data. Transportation, 51(4), 1547–1573. </a:t>
            </a:r>
            <a:r>
              <a:rPr lang="en-IN" sz="2000" u="sng" dirty="0">
                <a:latin typeface="Times New Roman" panose="02020603050405020304" pitchFamily="18" charset="0"/>
                <a:cs typeface="Times New Roman" panose="02020603050405020304" pitchFamily="18" charset="0"/>
                <a:hlinkClick r:id="rId6"/>
              </a:rPr>
              <a:t>https://doi.org/10.1007/s11116-023-10416-y</a:t>
            </a:r>
            <a:endParaRPr lang="en-IN" sz="2000" dirty="0">
              <a:latin typeface="Times New Roman" panose="02020603050405020304" pitchFamily="18" charset="0"/>
              <a:cs typeface="Times New Roman" panose="02020603050405020304" pitchFamily="18" charset="0"/>
            </a:endParaRPr>
          </a:p>
          <a:p>
            <a:pPr algn="just"/>
            <a:r>
              <a:rPr lang="en-IN" sz="2000" dirty="0" err="1">
                <a:latin typeface="Times New Roman" panose="02020603050405020304" pitchFamily="18" charset="0"/>
                <a:cs typeface="Times New Roman" panose="02020603050405020304" pitchFamily="18" charset="0"/>
              </a:rPr>
              <a:t>Frejinger</a:t>
            </a:r>
            <a:r>
              <a:rPr lang="en-IN" sz="2000" dirty="0">
                <a:latin typeface="Times New Roman" panose="02020603050405020304" pitchFamily="18" charset="0"/>
                <a:cs typeface="Times New Roman" panose="02020603050405020304" pitchFamily="18" charset="0"/>
              </a:rPr>
              <a:t>, E., </a:t>
            </a:r>
            <a:r>
              <a:rPr lang="en-IN" sz="2000" dirty="0" err="1">
                <a:latin typeface="Times New Roman" panose="02020603050405020304" pitchFamily="18" charset="0"/>
                <a:cs typeface="Times New Roman" panose="02020603050405020304" pitchFamily="18" charset="0"/>
              </a:rPr>
              <a:t>Bierlaire</a:t>
            </a:r>
            <a:r>
              <a:rPr lang="en-IN" sz="2000" dirty="0">
                <a:latin typeface="Times New Roman" panose="02020603050405020304" pitchFamily="18" charset="0"/>
                <a:cs typeface="Times New Roman" panose="02020603050405020304" pitchFamily="18" charset="0"/>
              </a:rPr>
              <a:t>, M., &amp; Ben-Akiva, M. (2009). Sampling of alternatives for route choice </a:t>
            </a:r>
            <a:r>
              <a:rPr lang="en-IN" sz="2000" dirty="0" err="1">
                <a:latin typeface="Times New Roman" panose="02020603050405020304" pitchFamily="18" charset="0"/>
                <a:cs typeface="Times New Roman" panose="02020603050405020304" pitchFamily="18" charset="0"/>
              </a:rPr>
              <a:t>modeling</a:t>
            </a:r>
            <a:r>
              <a:rPr lang="en-IN" sz="2000" dirty="0">
                <a:latin typeface="Times New Roman" panose="02020603050405020304" pitchFamily="18" charset="0"/>
                <a:cs typeface="Times New Roman" panose="02020603050405020304" pitchFamily="18" charset="0"/>
              </a:rPr>
              <a:t>. Transportation Research Part B: Methodological, 43(10), 984–994. </a:t>
            </a:r>
            <a:r>
              <a:rPr lang="en-IN" sz="2000" u="sng" dirty="0">
                <a:latin typeface="Times New Roman" panose="02020603050405020304" pitchFamily="18" charset="0"/>
                <a:cs typeface="Times New Roman" panose="02020603050405020304" pitchFamily="18" charset="0"/>
                <a:hlinkClick r:id="rId7"/>
              </a:rPr>
              <a:t>https://doi.org/10.1016/j.trb.2009.03.001</a:t>
            </a:r>
            <a:endParaRPr lang="en-IN" sz="2000" dirty="0">
              <a:latin typeface="Times New Roman" panose="02020603050405020304" pitchFamily="18" charset="0"/>
              <a:cs typeface="Times New Roman" panose="02020603050405020304" pitchFamily="18" charset="0"/>
            </a:endParaRPr>
          </a:p>
          <a:p>
            <a:pPr algn="just"/>
            <a:endParaRPr lang="en-IN" sz="20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610FB5D6-79AA-D3C8-4E44-EEC95D3C62E5}"/>
              </a:ext>
            </a:extLst>
          </p:cNvPr>
          <p:cNvSpPr>
            <a:spLocks noGrp="1"/>
          </p:cNvSpPr>
          <p:nvPr>
            <p:ph type="sldNum" sz="quarter" idx="12"/>
          </p:nvPr>
        </p:nvSpPr>
        <p:spPr/>
        <p:txBody>
          <a:bodyPr/>
          <a:lstStyle/>
          <a:p>
            <a:fld id="{8FA47935-831F-4BF3-A0B6-CB52A3ADF0D0}" type="slidenum">
              <a:rPr lang="en-IN" smtClean="0"/>
              <a:t>20</a:t>
            </a:fld>
            <a:endParaRPr lang="en-IN"/>
          </a:p>
        </p:txBody>
      </p:sp>
    </p:spTree>
    <p:extLst>
      <p:ext uri="{BB962C8B-B14F-4D97-AF65-F5344CB8AC3E}">
        <p14:creationId xmlns:p14="http://schemas.microsoft.com/office/powerpoint/2010/main" val="299320190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8E1DCB-6196-1896-412A-B0397A0B84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A6BEBA-DBE7-9F8B-C16F-42A89F4BD18D}"/>
              </a:ext>
            </a:extLst>
          </p:cNvPr>
          <p:cNvSpPr>
            <a:spLocks noGrp="1"/>
          </p:cNvSpPr>
          <p:nvPr>
            <p:ph type="title"/>
          </p:nvPr>
        </p:nvSpPr>
        <p:spPr>
          <a:xfrm>
            <a:off x="838200" y="267155"/>
            <a:ext cx="10515600" cy="571046"/>
          </a:xfrm>
        </p:spPr>
        <p:txBody>
          <a:bodyPr>
            <a:normAutofit fontScale="90000"/>
          </a:bodyPr>
          <a:lstStyle/>
          <a:p>
            <a:pPr algn="ctr"/>
            <a:r>
              <a:rPr lang="en-IN" b="1" dirty="0">
                <a:latin typeface="Times New Roman" panose="02020603050405020304" pitchFamily="18" charset="0"/>
                <a:cs typeface="Times New Roman" panose="02020603050405020304" pitchFamily="18" charset="0"/>
              </a:rPr>
              <a:t>REFERENCES</a:t>
            </a:r>
          </a:p>
        </p:txBody>
      </p:sp>
      <p:sp>
        <p:nvSpPr>
          <p:cNvPr id="3" name="Content Placeholder 2">
            <a:extLst>
              <a:ext uri="{FF2B5EF4-FFF2-40B4-BE49-F238E27FC236}">
                <a16:creationId xmlns:a16="http://schemas.microsoft.com/office/drawing/2014/main" id="{96C57233-5675-839C-4960-2EE6459D3A62}"/>
              </a:ext>
            </a:extLst>
          </p:cNvPr>
          <p:cNvSpPr>
            <a:spLocks noGrp="1"/>
          </p:cNvSpPr>
          <p:nvPr>
            <p:ph idx="1"/>
          </p:nvPr>
        </p:nvSpPr>
        <p:spPr>
          <a:xfrm>
            <a:off x="326571" y="838200"/>
            <a:ext cx="11451771" cy="6019799"/>
          </a:xfrm>
        </p:spPr>
        <p:txBody>
          <a:bodyPr>
            <a:noAutofit/>
          </a:bodyPr>
          <a:lstStyle/>
          <a:p>
            <a:pPr algn="just"/>
            <a:r>
              <a:rPr lang="en-IN" sz="2000" dirty="0">
                <a:latin typeface="Times New Roman" panose="02020603050405020304" pitchFamily="18" charset="0"/>
                <a:cs typeface="Times New Roman" panose="02020603050405020304" pitchFamily="18" charset="0"/>
              </a:rPr>
              <a:t>Hu, X., Yang, Z., Sun, J., Zhang, Y., &amp; Shang, H. (2023). Optimal pricing strategy for electric vehicle battery swapping: Pay-per-swap or subscription? Transportation Research Part E: Logistics and Transportation Review, 171, 103060. </a:t>
            </a:r>
            <a:r>
              <a:rPr lang="en-IN" sz="2000" u="sng" dirty="0">
                <a:latin typeface="Times New Roman" panose="02020603050405020304" pitchFamily="18" charset="0"/>
                <a:cs typeface="Times New Roman" panose="02020603050405020304" pitchFamily="18" charset="0"/>
                <a:hlinkClick r:id="rId2"/>
              </a:rPr>
              <a:t>https://doi.org/10.1016/j.tre.2023.103060</a:t>
            </a:r>
            <a:endParaRPr lang="en-IN" sz="2000" dirty="0">
              <a:latin typeface="Times New Roman" panose="02020603050405020304" pitchFamily="18" charset="0"/>
              <a:cs typeface="Times New Roman" panose="02020603050405020304" pitchFamily="18" charset="0"/>
            </a:endParaRPr>
          </a:p>
          <a:p>
            <a:pPr algn="just"/>
            <a:r>
              <a:rPr lang="en-IN" sz="2000" dirty="0">
                <a:latin typeface="Times New Roman" panose="02020603050405020304" pitchFamily="18" charset="0"/>
                <a:cs typeface="Times New Roman" panose="02020603050405020304" pitchFamily="18" charset="0"/>
              </a:rPr>
              <a:t>Jensen, A. F., Rasmussen, T. K., &amp; Prato, C. G. (2020). A route choice model for capturing driver preferences when driving electric and conventional vehicles. Sustainability, 12(3), 1057. </a:t>
            </a:r>
            <a:r>
              <a:rPr lang="en-IN" sz="2000" u="sng" dirty="0">
                <a:latin typeface="Times New Roman" panose="02020603050405020304" pitchFamily="18" charset="0"/>
                <a:cs typeface="Times New Roman" panose="02020603050405020304" pitchFamily="18" charset="0"/>
                <a:hlinkClick r:id="rId3"/>
              </a:rPr>
              <a:t>https://doi.org/10.3390/su12031057</a:t>
            </a:r>
            <a:endParaRPr lang="en-IN" sz="2000" dirty="0">
              <a:latin typeface="Times New Roman" panose="02020603050405020304" pitchFamily="18" charset="0"/>
              <a:cs typeface="Times New Roman" panose="02020603050405020304" pitchFamily="18" charset="0"/>
            </a:endParaRPr>
          </a:p>
          <a:p>
            <a:pPr algn="just"/>
            <a:r>
              <a:rPr lang="en-IN" sz="2000" dirty="0">
                <a:latin typeface="Times New Roman" panose="02020603050405020304" pitchFamily="18" charset="0"/>
                <a:cs typeface="Times New Roman" panose="02020603050405020304" pitchFamily="18" charset="0"/>
              </a:rPr>
              <a:t>Langbroek, J. H. M., Franklin, J. P., &amp; Susilo, Y. O. (2018). How would you change your travel patterns if you used an electric vehicle? A stated adaptation approach. Travel Behaviour and Society, 13, 144–154. </a:t>
            </a:r>
            <a:r>
              <a:rPr lang="en-IN" sz="2000" u="sng" dirty="0">
                <a:latin typeface="Times New Roman" panose="02020603050405020304" pitchFamily="18" charset="0"/>
                <a:cs typeface="Times New Roman" panose="02020603050405020304" pitchFamily="18" charset="0"/>
                <a:hlinkClick r:id="rId4"/>
              </a:rPr>
              <a:t>https://doi.org/10.1016/j.tbs.2018.07.001</a:t>
            </a:r>
            <a:endParaRPr lang="en-IN" sz="2000" dirty="0">
              <a:latin typeface="Times New Roman" panose="02020603050405020304" pitchFamily="18" charset="0"/>
              <a:cs typeface="Times New Roman" panose="02020603050405020304" pitchFamily="18" charset="0"/>
            </a:endParaRPr>
          </a:p>
          <a:p>
            <a:pPr algn="just"/>
            <a:r>
              <a:rPr lang="en-IN" sz="2000" dirty="0">
                <a:latin typeface="Times New Roman" panose="02020603050405020304" pitchFamily="18" charset="0"/>
                <a:cs typeface="Times New Roman" panose="02020603050405020304" pitchFamily="18" charset="0"/>
              </a:rPr>
              <a:t>Lee, H., &amp; Kim, J. (2024). Pricing strategies of a battery swapping service for electric vehicles. Transportation Research Part D: Transport and Environment, 129, 103805. </a:t>
            </a:r>
            <a:r>
              <a:rPr lang="en-IN" sz="2000" u="sng" dirty="0">
                <a:latin typeface="Times New Roman" panose="02020603050405020304" pitchFamily="18" charset="0"/>
                <a:cs typeface="Times New Roman" panose="02020603050405020304" pitchFamily="18" charset="0"/>
                <a:hlinkClick r:id="rId5"/>
              </a:rPr>
              <a:t>https://doi.org/10.1016/j.trd.2023.103805</a:t>
            </a:r>
            <a:endParaRPr lang="en-IN" sz="2000" dirty="0">
              <a:latin typeface="Times New Roman" panose="02020603050405020304" pitchFamily="18" charset="0"/>
              <a:cs typeface="Times New Roman" panose="02020603050405020304" pitchFamily="18" charset="0"/>
            </a:endParaRPr>
          </a:p>
          <a:p>
            <a:pPr algn="just"/>
            <a:r>
              <a:rPr lang="en-IN" sz="2000" dirty="0">
                <a:latin typeface="Times New Roman" panose="02020603050405020304" pitchFamily="18" charset="0"/>
                <a:cs typeface="Times New Roman" panose="02020603050405020304" pitchFamily="18" charset="0"/>
              </a:rPr>
              <a:t>Li, H., Yu, L., Chen, Y., Tu, H., &amp; Zhang, J. (2023). Uncertainty of available range in explaining the charging choice </a:t>
            </a:r>
            <a:r>
              <a:rPr lang="en-IN" sz="2000" dirty="0" err="1">
                <a:latin typeface="Times New Roman" panose="02020603050405020304" pitchFamily="18" charset="0"/>
                <a:cs typeface="Times New Roman" panose="02020603050405020304" pitchFamily="18" charset="0"/>
              </a:rPr>
              <a:t>behavior</a:t>
            </a:r>
            <a:r>
              <a:rPr lang="en-IN" sz="2000" dirty="0">
                <a:latin typeface="Times New Roman" panose="02020603050405020304" pitchFamily="18" charset="0"/>
                <a:cs typeface="Times New Roman" panose="02020603050405020304" pitchFamily="18" charset="0"/>
              </a:rPr>
              <a:t> of BEV users. Transportation Research Part A: Policy and Practice, 170, 103615. </a:t>
            </a:r>
            <a:r>
              <a:rPr lang="en-IN" sz="2000" u="sng" dirty="0">
                <a:latin typeface="Times New Roman" panose="02020603050405020304" pitchFamily="18" charset="0"/>
                <a:cs typeface="Times New Roman" panose="02020603050405020304" pitchFamily="18" charset="0"/>
                <a:hlinkClick r:id="rId6"/>
              </a:rPr>
              <a:t>https://doi.org/10.1016/j.tra.2023.103615</a:t>
            </a:r>
            <a:endParaRPr lang="en-IN" sz="2000" dirty="0">
              <a:latin typeface="Times New Roman" panose="02020603050405020304" pitchFamily="18" charset="0"/>
              <a:cs typeface="Times New Roman" panose="02020603050405020304" pitchFamily="18" charset="0"/>
            </a:endParaRPr>
          </a:p>
          <a:p>
            <a:pPr algn="just"/>
            <a:r>
              <a:rPr lang="en-IN" sz="2000" dirty="0">
                <a:latin typeface="Times New Roman" panose="02020603050405020304" pitchFamily="18" charset="0"/>
                <a:cs typeface="Times New Roman" panose="02020603050405020304" pitchFamily="18" charset="0"/>
              </a:rPr>
              <a:t>Li, Y., Li, F., Li, Q., &amp; Zhang, P. (2025). Battery swapping station location routing problem: A cooperative business model. Computers &amp; Industrial Engineering, 200, 108788. </a:t>
            </a:r>
            <a:r>
              <a:rPr lang="en-IN" sz="2000" u="sng" dirty="0">
                <a:latin typeface="Times New Roman" panose="02020603050405020304" pitchFamily="18" charset="0"/>
                <a:cs typeface="Times New Roman" panose="02020603050405020304" pitchFamily="18" charset="0"/>
                <a:hlinkClick r:id="rId7"/>
              </a:rPr>
              <a:t>https://doi.org/10.1016/j.cie.2025.108788</a:t>
            </a:r>
            <a:endParaRPr lang="en-IN" sz="2000" dirty="0">
              <a:latin typeface="Times New Roman" panose="02020603050405020304" pitchFamily="18" charset="0"/>
              <a:cs typeface="Times New Roman" panose="02020603050405020304" pitchFamily="18" charset="0"/>
            </a:endParaRPr>
          </a:p>
          <a:p>
            <a:pPr algn="just"/>
            <a:endParaRPr lang="en-IN" sz="16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263A1FE3-D336-2F02-6470-3C458AD94B71}"/>
              </a:ext>
            </a:extLst>
          </p:cNvPr>
          <p:cNvSpPr>
            <a:spLocks noGrp="1"/>
          </p:cNvSpPr>
          <p:nvPr>
            <p:ph type="sldNum" sz="quarter" idx="12"/>
          </p:nvPr>
        </p:nvSpPr>
        <p:spPr/>
        <p:txBody>
          <a:bodyPr/>
          <a:lstStyle/>
          <a:p>
            <a:fld id="{8FA47935-831F-4BF3-A0B6-CB52A3ADF0D0}" type="slidenum">
              <a:rPr lang="en-IN" smtClean="0"/>
              <a:t>21</a:t>
            </a:fld>
            <a:endParaRPr lang="en-IN"/>
          </a:p>
        </p:txBody>
      </p:sp>
    </p:spTree>
    <p:extLst>
      <p:ext uri="{BB962C8B-B14F-4D97-AF65-F5344CB8AC3E}">
        <p14:creationId xmlns:p14="http://schemas.microsoft.com/office/powerpoint/2010/main" val="1103888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43598-0642-888F-BE50-9D0E5F972E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931A59-E610-EB8D-794C-EC0C9D115A2D}"/>
              </a:ext>
            </a:extLst>
          </p:cNvPr>
          <p:cNvSpPr>
            <a:spLocks noGrp="1"/>
          </p:cNvSpPr>
          <p:nvPr>
            <p:ph type="title"/>
          </p:nvPr>
        </p:nvSpPr>
        <p:spPr>
          <a:xfrm>
            <a:off x="838200" y="365125"/>
            <a:ext cx="10515600" cy="549275"/>
          </a:xfrm>
        </p:spPr>
        <p:txBody>
          <a:bodyPr>
            <a:normAutofit fontScale="90000"/>
          </a:bodyPr>
          <a:lstStyle/>
          <a:p>
            <a:pPr algn="ctr"/>
            <a:r>
              <a:rPr lang="en-IN" b="1" dirty="0">
                <a:latin typeface="Times New Roman" panose="02020603050405020304" pitchFamily="18" charset="0"/>
                <a:cs typeface="Times New Roman" panose="02020603050405020304" pitchFamily="18" charset="0"/>
              </a:rPr>
              <a:t>LITERATURE REVIEW</a:t>
            </a:r>
            <a:endParaRPr lang="en-IN"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259FBFC-4687-9D59-378F-19CBA7FF4D7E}"/>
              </a:ext>
            </a:extLst>
          </p:cNvPr>
          <p:cNvSpPr>
            <a:spLocks noGrp="1"/>
          </p:cNvSpPr>
          <p:nvPr>
            <p:ph idx="1"/>
          </p:nvPr>
        </p:nvSpPr>
        <p:spPr>
          <a:xfrm>
            <a:off x="838200" y="1393371"/>
            <a:ext cx="10515600" cy="4887685"/>
          </a:xfrm>
        </p:spPr>
        <p:txBody>
          <a:bodyPr>
            <a:normAutofit/>
          </a:bodyPr>
          <a:lstStyle/>
          <a:p>
            <a:pPr algn="just"/>
            <a:r>
              <a:rPr lang="en-IN" sz="2400" dirty="0" err="1">
                <a:latin typeface="Times New Roman" panose="02020603050405020304" pitchFamily="18" charset="0"/>
                <a:cs typeface="Times New Roman" panose="02020603050405020304" pitchFamily="18" charset="0"/>
              </a:rPr>
              <a:t>Ashkrof</a:t>
            </a:r>
            <a:r>
              <a:rPr lang="en-IN" sz="2400" dirty="0">
                <a:latin typeface="Times New Roman" panose="02020603050405020304" pitchFamily="18" charset="0"/>
                <a:cs typeface="Times New Roman" panose="02020603050405020304" pitchFamily="18" charset="0"/>
              </a:rPr>
              <a:t> et al. (2020) and Yang et al. (2016) demonstrated that charging needs significantly influence EV route choice, particularly under range and availability constraints</a:t>
            </a:r>
          </a:p>
          <a:p>
            <a:pPr algn="just"/>
            <a:r>
              <a:rPr lang="en-IN" sz="2400" dirty="0">
                <a:latin typeface="Times New Roman" panose="02020603050405020304" pitchFamily="18" charset="0"/>
                <a:cs typeface="Times New Roman" panose="02020603050405020304" pitchFamily="18" charset="0"/>
              </a:rPr>
              <a:t>They integrate charging infrastructure into route choice, but do not fully consider network congestion and the distance between charging stations</a:t>
            </a:r>
          </a:p>
          <a:p>
            <a:pPr algn="just"/>
            <a:r>
              <a:rPr lang="en-US" sz="2400" dirty="0">
                <a:latin typeface="Times New Roman" panose="02020603050405020304" pitchFamily="18" charset="0"/>
                <a:cs typeface="Times New Roman" panose="02020603050405020304" pitchFamily="18" charset="0"/>
              </a:rPr>
              <a:t>The battery swapping attitudes are not included in most of the studies</a:t>
            </a:r>
            <a:endParaRPr lang="en-IN" sz="2400" dirty="0">
              <a:latin typeface="Times New Roman" panose="02020603050405020304" pitchFamily="18" charset="0"/>
              <a:cs typeface="Times New Roman" panose="02020603050405020304" pitchFamily="18" charset="0"/>
            </a:endParaRPr>
          </a:p>
          <a:p>
            <a:pPr algn="just"/>
            <a:r>
              <a:rPr lang="en-IN" sz="2400" dirty="0">
                <a:latin typeface="Times New Roman" panose="02020603050405020304" pitchFamily="18" charset="0"/>
                <a:cs typeface="Times New Roman" panose="02020603050405020304" pitchFamily="18" charset="0"/>
              </a:rPr>
              <a:t>Planning ability, which has been well examined in the field of psychology, has not been taken into account in previous research, which has concentrated on the impact of risk attitude and range anxiety on EV drivers' travel </a:t>
            </a:r>
            <a:r>
              <a:rPr lang="en-IN" sz="2400" dirty="0" err="1">
                <a:latin typeface="Times New Roman" panose="02020603050405020304" pitchFamily="18" charset="0"/>
                <a:cs typeface="Times New Roman" panose="02020603050405020304" pitchFamily="18" charset="0"/>
              </a:rPr>
              <a:t>behavior</a:t>
            </a:r>
            <a:r>
              <a:rPr lang="en-IN" sz="2400" dirty="0">
                <a:latin typeface="Times New Roman" panose="02020603050405020304" pitchFamily="18" charset="0"/>
                <a:cs typeface="Times New Roman" panose="02020603050405020304" pitchFamily="18" charset="0"/>
              </a:rPr>
              <a:t>.  This planning ability is considered in attitudinal factors in this paper</a:t>
            </a:r>
          </a:p>
          <a:p>
            <a:pPr algn="just"/>
            <a:r>
              <a:rPr lang="en-IN" sz="2400" dirty="0">
                <a:latin typeface="Times New Roman" panose="02020603050405020304" pitchFamily="18" charset="0"/>
                <a:cs typeface="Times New Roman" panose="02020603050405020304" pitchFamily="18" charset="0"/>
              </a:rPr>
              <a:t>Existing models underplay the strategic complexity EV drivers face on long trips, including charging stop planning, detour distances, and infrastructure availability across corridors</a:t>
            </a:r>
          </a:p>
        </p:txBody>
      </p:sp>
      <p:sp>
        <p:nvSpPr>
          <p:cNvPr id="4" name="Slide Number Placeholder 3">
            <a:extLst>
              <a:ext uri="{FF2B5EF4-FFF2-40B4-BE49-F238E27FC236}">
                <a16:creationId xmlns:a16="http://schemas.microsoft.com/office/drawing/2014/main" id="{1D2BC2D2-51DF-C76C-EB3E-93A5769D022F}"/>
              </a:ext>
            </a:extLst>
          </p:cNvPr>
          <p:cNvSpPr>
            <a:spLocks noGrp="1"/>
          </p:cNvSpPr>
          <p:nvPr>
            <p:ph type="sldNum" sz="quarter" idx="12"/>
          </p:nvPr>
        </p:nvSpPr>
        <p:spPr/>
        <p:txBody>
          <a:bodyPr/>
          <a:lstStyle/>
          <a:p>
            <a:fld id="{8FA47935-831F-4BF3-A0B6-CB52A3ADF0D0}" type="slidenum">
              <a:rPr lang="en-IN" smtClean="0"/>
              <a:t>3</a:t>
            </a:fld>
            <a:endParaRPr lang="en-IN"/>
          </a:p>
        </p:txBody>
      </p:sp>
    </p:spTree>
    <p:extLst>
      <p:ext uri="{BB962C8B-B14F-4D97-AF65-F5344CB8AC3E}">
        <p14:creationId xmlns:p14="http://schemas.microsoft.com/office/powerpoint/2010/main" val="3507701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003C27-B15E-361A-9975-7F09FFA1B9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900B55-B02B-3529-E93A-C7C64568E14B}"/>
              </a:ext>
            </a:extLst>
          </p:cNvPr>
          <p:cNvSpPr>
            <a:spLocks noGrp="1"/>
          </p:cNvSpPr>
          <p:nvPr>
            <p:ph type="title"/>
          </p:nvPr>
        </p:nvSpPr>
        <p:spPr>
          <a:xfrm>
            <a:off x="838200" y="365126"/>
            <a:ext cx="10515600" cy="734332"/>
          </a:xfrm>
        </p:spPr>
        <p:txBody>
          <a:bodyPr/>
          <a:lstStyle/>
          <a:p>
            <a:pPr algn="ctr"/>
            <a:r>
              <a:rPr lang="en-IN" b="1" dirty="0">
                <a:latin typeface="Times New Roman" panose="02020603050405020304" pitchFamily="18" charset="0"/>
                <a:cs typeface="Times New Roman" panose="02020603050405020304" pitchFamily="18" charset="0"/>
              </a:rPr>
              <a:t>LITERATURE REVIEW</a:t>
            </a:r>
            <a:endParaRPr lang="en-IN"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BDAD63B3-CF9F-E500-1F56-7881079CADF4}"/>
              </a:ext>
            </a:extLst>
          </p:cNvPr>
          <p:cNvSpPr>
            <a:spLocks noGrp="1"/>
          </p:cNvSpPr>
          <p:nvPr>
            <p:ph idx="1"/>
          </p:nvPr>
        </p:nvSpPr>
        <p:spPr>
          <a:xfrm>
            <a:off x="838200" y="1545771"/>
            <a:ext cx="10515600" cy="4631192"/>
          </a:xfrm>
        </p:spPr>
        <p:txBody>
          <a:bodyPr>
            <a:normAutofit/>
          </a:bodyPr>
          <a:lstStyle/>
          <a:p>
            <a:pPr algn="just"/>
            <a:r>
              <a:rPr lang="en-IN" sz="2400" dirty="0">
                <a:latin typeface="Times New Roman" panose="02020603050405020304" pitchFamily="18" charset="0"/>
                <a:cs typeface="Times New Roman" panose="02020603050405020304" pitchFamily="18" charset="0"/>
              </a:rPr>
              <a:t>Existing route choice models rarely account for the unique travel behaviour of electric vehicles, especially the influence of battery swapping. </a:t>
            </a:r>
          </a:p>
          <a:p>
            <a:pPr algn="just"/>
            <a:r>
              <a:rPr lang="en-IN" sz="2400" dirty="0">
                <a:latin typeface="Times New Roman" panose="02020603050405020304" pitchFamily="18" charset="0"/>
                <a:cs typeface="Times New Roman" panose="02020603050405020304" pitchFamily="18" charset="0"/>
              </a:rPr>
              <a:t>This paper develops a route choice modelling framework specifically for electric vehicles. </a:t>
            </a:r>
          </a:p>
          <a:p>
            <a:pPr algn="just"/>
            <a:r>
              <a:rPr lang="en-IN" sz="2400" dirty="0">
                <a:latin typeface="Times New Roman" panose="02020603050405020304" pitchFamily="18" charset="0"/>
                <a:cs typeface="Times New Roman" panose="02020603050405020304" pitchFamily="18" charset="0"/>
              </a:rPr>
              <a:t>It introduces the battery swapping characteristic as a critical factor influencing route choice decisions, which has not been sufficiently explored in prior literature.</a:t>
            </a:r>
          </a:p>
          <a:p>
            <a:pPr algn="just"/>
            <a:r>
              <a:rPr lang="en-IN" sz="2400" dirty="0">
                <a:latin typeface="Times New Roman" panose="02020603050405020304" pitchFamily="18" charset="0"/>
                <a:cs typeface="Times New Roman" panose="02020603050405020304" pitchFamily="18" charset="0"/>
              </a:rPr>
              <a:t> By integrating battery swapping through attitudinal statements into the route choice model, the study provides new insights for planning EV infrastructure and improving sustainable transportation systems.</a:t>
            </a:r>
          </a:p>
          <a:p>
            <a:pPr algn="just"/>
            <a:endParaRPr lang="en-IN"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BEDBE7F-6EB9-1316-CB1D-C3D332DBEF1E}"/>
              </a:ext>
            </a:extLst>
          </p:cNvPr>
          <p:cNvSpPr>
            <a:spLocks noGrp="1"/>
          </p:cNvSpPr>
          <p:nvPr>
            <p:ph type="sldNum" sz="quarter" idx="12"/>
          </p:nvPr>
        </p:nvSpPr>
        <p:spPr/>
        <p:txBody>
          <a:bodyPr/>
          <a:lstStyle/>
          <a:p>
            <a:fld id="{8FA47935-831F-4BF3-A0B6-CB52A3ADF0D0}" type="slidenum">
              <a:rPr lang="en-IN" smtClean="0"/>
              <a:t>4</a:t>
            </a:fld>
            <a:endParaRPr lang="en-IN"/>
          </a:p>
        </p:txBody>
      </p:sp>
    </p:spTree>
    <p:extLst>
      <p:ext uri="{BB962C8B-B14F-4D97-AF65-F5344CB8AC3E}">
        <p14:creationId xmlns:p14="http://schemas.microsoft.com/office/powerpoint/2010/main" val="19036364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A90A2C9-20C8-C3D8-F9B0-004C8AA2C4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549FDB-D62F-6FB7-7B1A-A45C2B0E23AF}"/>
              </a:ext>
            </a:extLst>
          </p:cNvPr>
          <p:cNvSpPr>
            <a:spLocks noGrp="1"/>
          </p:cNvSpPr>
          <p:nvPr>
            <p:ph type="title"/>
          </p:nvPr>
        </p:nvSpPr>
        <p:spPr>
          <a:xfrm>
            <a:off x="838200" y="365125"/>
            <a:ext cx="10515600" cy="766989"/>
          </a:xfrm>
        </p:spPr>
        <p:txBody>
          <a:bodyPr/>
          <a:lstStyle/>
          <a:p>
            <a:pPr algn="ctr"/>
            <a:r>
              <a:rPr lang="en-IN" b="1" dirty="0">
                <a:latin typeface="Times New Roman" panose="02020603050405020304" pitchFamily="18" charset="0"/>
                <a:cs typeface="Times New Roman" panose="02020603050405020304" pitchFamily="18" charset="0"/>
              </a:rPr>
              <a:t>OBJECTIVES</a:t>
            </a:r>
          </a:p>
        </p:txBody>
      </p:sp>
      <p:sp>
        <p:nvSpPr>
          <p:cNvPr id="3" name="Content Placeholder 2">
            <a:extLst>
              <a:ext uri="{FF2B5EF4-FFF2-40B4-BE49-F238E27FC236}">
                <a16:creationId xmlns:a16="http://schemas.microsoft.com/office/drawing/2014/main" id="{3EB76719-879A-04EE-2EF4-42F879C37660}"/>
              </a:ext>
            </a:extLst>
          </p:cNvPr>
          <p:cNvSpPr>
            <a:spLocks noGrp="1"/>
          </p:cNvSpPr>
          <p:nvPr>
            <p:ph idx="1"/>
          </p:nvPr>
        </p:nvSpPr>
        <p:spPr>
          <a:xfrm>
            <a:off x="838200" y="1480457"/>
            <a:ext cx="10515600" cy="4696506"/>
          </a:xfrm>
        </p:spPr>
        <p:txBody>
          <a:bodyPr>
            <a:normAutofit/>
          </a:bodyPr>
          <a:lstStyle/>
          <a:p>
            <a:pPr algn="just"/>
            <a:r>
              <a:rPr lang="en-IN" sz="2400" dirty="0">
                <a:latin typeface="Times New Roman" panose="02020603050405020304" pitchFamily="18" charset="0"/>
                <a:cs typeface="Times New Roman" panose="02020603050405020304" pitchFamily="18" charset="0"/>
              </a:rPr>
              <a:t>To identify the most selected routes of electric car drivers that minimize inconvenience of travel</a:t>
            </a:r>
          </a:p>
          <a:p>
            <a:pPr algn="just"/>
            <a:r>
              <a:rPr lang="en-IN" sz="2400" dirty="0">
                <a:latin typeface="Times New Roman" panose="02020603050405020304" pitchFamily="18" charset="0"/>
                <a:cs typeface="Times New Roman" panose="02020603050405020304" pitchFamily="18" charset="0"/>
              </a:rPr>
              <a:t>To analyse how various route characteristics affect route choice behaviour of EV users</a:t>
            </a:r>
          </a:p>
          <a:p>
            <a:pPr algn="just"/>
            <a:r>
              <a:rPr lang="en-IN" sz="2400" dirty="0">
                <a:latin typeface="Times New Roman" panose="02020603050405020304" pitchFamily="18" charset="0"/>
                <a:cs typeface="Times New Roman" panose="02020603050405020304" pitchFamily="18" charset="0"/>
              </a:rPr>
              <a:t>To examine the influence of EV users attitudes toward battery swapping on their route selection decisions</a:t>
            </a:r>
          </a:p>
          <a:p>
            <a:pPr algn="just"/>
            <a:r>
              <a:rPr lang="en-IN" sz="2400" dirty="0">
                <a:latin typeface="Times New Roman" panose="02020603050405020304" pitchFamily="18" charset="0"/>
                <a:cs typeface="Times New Roman" panose="02020603050405020304" pitchFamily="18" charset="0"/>
              </a:rPr>
              <a:t>To integrate route characteristics and battery swapping attitudes to develop a model for predicting EV route choice behaviour</a:t>
            </a:r>
          </a:p>
          <a:p>
            <a:pPr algn="just"/>
            <a:endParaRPr lang="en-IN"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63FCA8C2-C923-23F2-6BE7-FDA5EF333A0F}"/>
              </a:ext>
            </a:extLst>
          </p:cNvPr>
          <p:cNvSpPr>
            <a:spLocks noGrp="1"/>
          </p:cNvSpPr>
          <p:nvPr>
            <p:ph type="sldNum" sz="quarter" idx="12"/>
          </p:nvPr>
        </p:nvSpPr>
        <p:spPr/>
        <p:txBody>
          <a:bodyPr/>
          <a:lstStyle/>
          <a:p>
            <a:fld id="{8FA47935-831F-4BF3-A0B6-CB52A3ADF0D0}" type="slidenum">
              <a:rPr lang="en-IN" smtClean="0"/>
              <a:t>5</a:t>
            </a:fld>
            <a:endParaRPr lang="en-IN"/>
          </a:p>
        </p:txBody>
      </p:sp>
    </p:spTree>
    <p:extLst>
      <p:ext uri="{BB962C8B-B14F-4D97-AF65-F5344CB8AC3E}">
        <p14:creationId xmlns:p14="http://schemas.microsoft.com/office/powerpoint/2010/main" val="1425801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4E188BE-F883-7E21-7E0E-E7F802D819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AC7346-B748-F17C-4617-BF25C8C2981A}"/>
              </a:ext>
            </a:extLst>
          </p:cNvPr>
          <p:cNvSpPr>
            <a:spLocks noGrp="1"/>
          </p:cNvSpPr>
          <p:nvPr>
            <p:ph type="title" idx="4294967295"/>
          </p:nvPr>
        </p:nvSpPr>
        <p:spPr>
          <a:xfrm>
            <a:off x="108856" y="226563"/>
            <a:ext cx="10515600" cy="628880"/>
          </a:xfrm>
        </p:spPr>
        <p:txBody>
          <a:bodyPr>
            <a:noAutofit/>
          </a:bodyPr>
          <a:lstStyle/>
          <a:p>
            <a:pPr algn="ctr"/>
            <a:r>
              <a:rPr lang="en-IN" b="1" dirty="0">
                <a:latin typeface="Times New Roman" panose="02020603050405020304" pitchFamily="18" charset="0"/>
                <a:cs typeface="Times New Roman" panose="02020603050405020304" pitchFamily="18" charset="0"/>
              </a:rPr>
              <a:t>METHODOLOGY</a:t>
            </a:r>
          </a:p>
        </p:txBody>
      </p:sp>
      <p:sp>
        <p:nvSpPr>
          <p:cNvPr id="6" name="Rectangle 5">
            <a:extLst>
              <a:ext uri="{FF2B5EF4-FFF2-40B4-BE49-F238E27FC236}">
                <a16:creationId xmlns:a16="http://schemas.microsoft.com/office/drawing/2014/main" id="{134DF7E9-4A17-C2BD-7BC8-AFC09EA90092}"/>
              </a:ext>
            </a:extLst>
          </p:cNvPr>
          <p:cNvSpPr/>
          <p:nvPr/>
        </p:nvSpPr>
        <p:spPr>
          <a:xfrm>
            <a:off x="3570514" y="946268"/>
            <a:ext cx="3853543" cy="4027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Literature Review</a:t>
            </a:r>
          </a:p>
        </p:txBody>
      </p:sp>
      <p:sp>
        <p:nvSpPr>
          <p:cNvPr id="7" name="Rectangle 6">
            <a:extLst>
              <a:ext uri="{FF2B5EF4-FFF2-40B4-BE49-F238E27FC236}">
                <a16:creationId xmlns:a16="http://schemas.microsoft.com/office/drawing/2014/main" id="{7A5469A6-4DCD-81F5-4353-4FFACC7300AA}"/>
              </a:ext>
            </a:extLst>
          </p:cNvPr>
          <p:cNvSpPr/>
          <p:nvPr/>
        </p:nvSpPr>
        <p:spPr>
          <a:xfrm>
            <a:off x="3581395" y="1540385"/>
            <a:ext cx="3853543" cy="4027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Objective Formulation</a:t>
            </a:r>
          </a:p>
        </p:txBody>
      </p:sp>
      <p:sp>
        <p:nvSpPr>
          <p:cNvPr id="8" name="Rectangle 7">
            <a:extLst>
              <a:ext uri="{FF2B5EF4-FFF2-40B4-BE49-F238E27FC236}">
                <a16:creationId xmlns:a16="http://schemas.microsoft.com/office/drawing/2014/main" id="{4BACDCCD-3B1A-5A0D-5D18-79058ED57DCA}"/>
              </a:ext>
            </a:extLst>
          </p:cNvPr>
          <p:cNvSpPr/>
          <p:nvPr/>
        </p:nvSpPr>
        <p:spPr>
          <a:xfrm>
            <a:off x="3581395" y="6332434"/>
            <a:ext cx="3853543" cy="4027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Conclusions</a:t>
            </a:r>
          </a:p>
        </p:txBody>
      </p:sp>
      <p:sp>
        <p:nvSpPr>
          <p:cNvPr id="9" name="Rectangle 8">
            <a:extLst>
              <a:ext uri="{FF2B5EF4-FFF2-40B4-BE49-F238E27FC236}">
                <a16:creationId xmlns:a16="http://schemas.microsoft.com/office/drawing/2014/main" id="{4A091DBA-66D2-A479-FE80-FEF7192EDFDA}"/>
              </a:ext>
            </a:extLst>
          </p:cNvPr>
          <p:cNvSpPr/>
          <p:nvPr/>
        </p:nvSpPr>
        <p:spPr>
          <a:xfrm>
            <a:off x="3581395" y="4991972"/>
            <a:ext cx="3853543" cy="4027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Model Development</a:t>
            </a:r>
          </a:p>
        </p:txBody>
      </p:sp>
      <p:sp>
        <p:nvSpPr>
          <p:cNvPr id="10" name="Rectangle 9">
            <a:extLst>
              <a:ext uri="{FF2B5EF4-FFF2-40B4-BE49-F238E27FC236}">
                <a16:creationId xmlns:a16="http://schemas.microsoft.com/office/drawing/2014/main" id="{1879D59F-43DF-8992-957A-CC237B1159C8}"/>
              </a:ext>
            </a:extLst>
          </p:cNvPr>
          <p:cNvSpPr/>
          <p:nvPr/>
        </p:nvSpPr>
        <p:spPr>
          <a:xfrm>
            <a:off x="3581395" y="4182811"/>
            <a:ext cx="3853543" cy="579395"/>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Factor Analysis (Attitudinal Factors)</a:t>
            </a:r>
          </a:p>
        </p:txBody>
      </p:sp>
      <p:sp>
        <p:nvSpPr>
          <p:cNvPr id="11" name="Rectangle 10">
            <a:extLst>
              <a:ext uri="{FF2B5EF4-FFF2-40B4-BE49-F238E27FC236}">
                <a16:creationId xmlns:a16="http://schemas.microsoft.com/office/drawing/2014/main" id="{615A8003-A5E4-65A0-3ADD-F221960D326F}"/>
              </a:ext>
            </a:extLst>
          </p:cNvPr>
          <p:cNvSpPr/>
          <p:nvPr/>
        </p:nvSpPr>
        <p:spPr>
          <a:xfrm>
            <a:off x="3570511" y="2172894"/>
            <a:ext cx="3853543" cy="4027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Define Study Area</a:t>
            </a:r>
          </a:p>
        </p:txBody>
      </p:sp>
      <p:sp>
        <p:nvSpPr>
          <p:cNvPr id="12" name="Rectangle 11">
            <a:extLst>
              <a:ext uri="{FF2B5EF4-FFF2-40B4-BE49-F238E27FC236}">
                <a16:creationId xmlns:a16="http://schemas.microsoft.com/office/drawing/2014/main" id="{DE6CA53C-4011-6951-B465-74CEF21C1EA6}"/>
              </a:ext>
            </a:extLst>
          </p:cNvPr>
          <p:cNvSpPr/>
          <p:nvPr/>
        </p:nvSpPr>
        <p:spPr>
          <a:xfrm>
            <a:off x="3570511" y="2793512"/>
            <a:ext cx="3853543" cy="6019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Conduct Stated Preference Survey (EV car users)</a:t>
            </a:r>
          </a:p>
        </p:txBody>
      </p:sp>
      <p:sp>
        <p:nvSpPr>
          <p:cNvPr id="13" name="Rectangle 12">
            <a:extLst>
              <a:ext uri="{FF2B5EF4-FFF2-40B4-BE49-F238E27FC236}">
                <a16:creationId xmlns:a16="http://schemas.microsoft.com/office/drawing/2014/main" id="{6E740172-C373-BB35-54B7-9785AAB9DAD8}"/>
              </a:ext>
            </a:extLst>
          </p:cNvPr>
          <p:cNvSpPr/>
          <p:nvPr/>
        </p:nvSpPr>
        <p:spPr>
          <a:xfrm>
            <a:off x="3581395" y="3627435"/>
            <a:ext cx="3853543" cy="40277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Data Collection</a:t>
            </a:r>
          </a:p>
        </p:txBody>
      </p:sp>
      <p:sp>
        <p:nvSpPr>
          <p:cNvPr id="14" name="Rectangle 13">
            <a:extLst>
              <a:ext uri="{FF2B5EF4-FFF2-40B4-BE49-F238E27FC236}">
                <a16:creationId xmlns:a16="http://schemas.microsoft.com/office/drawing/2014/main" id="{DE48A943-E0C9-FBA5-B9CD-D2F411425964}"/>
              </a:ext>
            </a:extLst>
          </p:cNvPr>
          <p:cNvSpPr/>
          <p:nvPr/>
        </p:nvSpPr>
        <p:spPr>
          <a:xfrm>
            <a:off x="3570511" y="5596129"/>
            <a:ext cx="3853543" cy="6019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IN" sz="2000" dirty="0">
                <a:latin typeface="Times New Roman" panose="02020603050405020304" pitchFamily="18" charset="0"/>
                <a:cs typeface="Times New Roman" panose="02020603050405020304" pitchFamily="18" charset="0"/>
              </a:rPr>
              <a:t>Validate and Analyse Model Results</a:t>
            </a:r>
          </a:p>
        </p:txBody>
      </p:sp>
      <p:cxnSp>
        <p:nvCxnSpPr>
          <p:cNvPr id="16" name="Straight Arrow Connector 15">
            <a:extLst>
              <a:ext uri="{FF2B5EF4-FFF2-40B4-BE49-F238E27FC236}">
                <a16:creationId xmlns:a16="http://schemas.microsoft.com/office/drawing/2014/main" id="{02419592-0EA5-BD5F-D602-226714291827}"/>
              </a:ext>
            </a:extLst>
          </p:cNvPr>
          <p:cNvCxnSpPr>
            <a:cxnSpLocks/>
          </p:cNvCxnSpPr>
          <p:nvPr/>
        </p:nvCxnSpPr>
        <p:spPr>
          <a:xfrm>
            <a:off x="5458279" y="1349039"/>
            <a:ext cx="0" cy="1937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C04EAC1-6883-B0DC-F6D4-A7149D486A5B}"/>
              </a:ext>
            </a:extLst>
          </p:cNvPr>
          <p:cNvCxnSpPr>
            <a:cxnSpLocks/>
          </p:cNvCxnSpPr>
          <p:nvPr/>
        </p:nvCxnSpPr>
        <p:spPr>
          <a:xfrm>
            <a:off x="5458279" y="1970617"/>
            <a:ext cx="0" cy="1714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F59BB4D9-A2CE-1F0A-275B-A831856725FA}"/>
              </a:ext>
            </a:extLst>
          </p:cNvPr>
          <p:cNvCxnSpPr>
            <a:cxnSpLocks/>
          </p:cNvCxnSpPr>
          <p:nvPr/>
        </p:nvCxnSpPr>
        <p:spPr>
          <a:xfrm>
            <a:off x="5497282" y="2607185"/>
            <a:ext cx="0" cy="1782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91CF5120-07A7-9F56-7B8B-C66515B83658}"/>
              </a:ext>
            </a:extLst>
          </p:cNvPr>
          <p:cNvCxnSpPr>
            <a:cxnSpLocks/>
            <a:stCxn id="12" idx="2"/>
          </p:cNvCxnSpPr>
          <p:nvPr/>
        </p:nvCxnSpPr>
        <p:spPr>
          <a:xfrm flipH="1">
            <a:off x="5497282" y="3395426"/>
            <a:ext cx="1" cy="2178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77966035-516F-E685-C513-8861A4E0DCC0}"/>
              </a:ext>
            </a:extLst>
          </p:cNvPr>
          <p:cNvCxnSpPr>
            <a:cxnSpLocks/>
            <a:stCxn id="13" idx="2"/>
            <a:endCxn id="10" idx="0"/>
          </p:cNvCxnSpPr>
          <p:nvPr/>
        </p:nvCxnSpPr>
        <p:spPr>
          <a:xfrm>
            <a:off x="5508167" y="4030206"/>
            <a:ext cx="0" cy="1526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3EDBD685-279D-E3C3-8C10-4C9E9BA3F11C}"/>
              </a:ext>
            </a:extLst>
          </p:cNvPr>
          <p:cNvCxnSpPr>
            <a:cxnSpLocks/>
          </p:cNvCxnSpPr>
          <p:nvPr/>
        </p:nvCxnSpPr>
        <p:spPr>
          <a:xfrm>
            <a:off x="5458279" y="4784725"/>
            <a:ext cx="0" cy="1831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958795E7-5787-CAC3-6E3C-6A206117EE6E}"/>
              </a:ext>
            </a:extLst>
          </p:cNvPr>
          <p:cNvCxnSpPr>
            <a:cxnSpLocks/>
          </p:cNvCxnSpPr>
          <p:nvPr/>
        </p:nvCxnSpPr>
        <p:spPr>
          <a:xfrm>
            <a:off x="5418902" y="5419725"/>
            <a:ext cx="0" cy="1764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19B20B87-01E5-D629-98FA-A5C9131F9423}"/>
              </a:ext>
            </a:extLst>
          </p:cNvPr>
          <p:cNvCxnSpPr>
            <a:cxnSpLocks/>
            <a:endCxn id="8" idx="0"/>
          </p:cNvCxnSpPr>
          <p:nvPr/>
        </p:nvCxnSpPr>
        <p:spPr>
          <a:xfrm>
            <a:off x="5508167" y="6228666"/>
            <a:ext cx="0" cy="1037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E87674A2-5A8C-343F-F6B3-42FF485EC1DD}"/>
              </a:ext>
            </a:extLst>
          </p:cNvPr>
          <p:cNvSpPr>
            <a:spLocks noGrp="1"/>
          </p:cNvSpPr>
          <p:nvPr>
            <p:ph type="sldNum" sz="quarter" idx="12"/>
          </p:nvPr>
        </p:nvSpPr>
        <p:spPr/>
        <p:txBody>
          <a:bodyPr/>
          <a:lstStyle/>
          <a:p>
            <a:fld id="{8FA47935-831F-4BF3-A0B6-CB52A3ADF0D0}" type="slidenum">
              <a:rPr lang="en-IN" smtClean="0"/>
              <a:t>6</a:t>
            </a:fld>
            <a:endParaRPr lang="en-IN"/>
          </a:p>
        </p:txBody>
      </p:sp>
    </p:spTree>
    <p:extLst>
      <p:ext uri="{BB962C8B-B14F-4D97-AF65-F5344CB8AC3E}">
        <p14:creationId xmlns:p14="http://schemas.microsoft.com/office/powerpoint/2010/main" val="362113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D8FFFC-01F1-45D7-9369-A008B279B8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9C63C6-5669-70D3-EB28-7A4146983E9E}"/>
              </a:ext>
            </a:extLst>
          </p:cNvPr>
          <p:cNvSpPr>
            <a:spLocks noGrp="1"/>
          </p:cNvSpPr>
          <p:nvPr>
            <p:ph type="title"/>
          </p:nvPr>
        </p:nvSpPr>
        <p:spPr>
          <a:xfrm>
            <a:off x="839788" y="326572"/>
            <a:ext cx="3932237" cy="660854"/>
          </a:xfrm>
        </p:spPr>
        <p:txBody>
          <a:bodyPr>
            <a:normAutofit/>
          </a:bodyPr>
          <a:lstStyle/>
          <a:p>
            <a:pPr algn="ctr"/>
            <a:r>
              <a:rPr lang="en-IN" sz="4000" b="1" dirty="0">
                <a:latin typeface="Times New Roman" panose="02020603050405020304" pitchFamily="18" charset="0"/>
                <a:cs typeface="Times New Roman" panose="02020603050405020304" pitchFamily="18" charset="0"/>
              </a:rPr>
              <a:t>STUDY AREA</a:t>
            </a:r>
          </a:p>
        </p:txBody>
      </p:sp>
      <p:pic>
        <p:nvPicPr>
          <p:cNvPr id="4" name="Content Placeholder 3">
            <a:extLst>
              <a:ext uri="{FF2B5EF4-FFF2-40B4-BE49-F238E27FC236}">
                <a16:creationId xmlns:a16="http://schemas.microsoft.com/office/drawing/2014/main" id="{9CB1DC6C-7B8D-20E5-3ABB-6F2CEC7CCC33}"/>
              </a:ext>
            </a:extLst>
          </p:cNvPr>
          <p:cNvPicPr>
            <a:picLocks noGrp="1" noChangeAspect="1"/>
          </p:cNvPicPr>
          <p:nvPr>
            <p:ph type="pic" idx="1"/>
          </p:nvPr>
        </p:nvPicPr>
        <p:blipFill>
          <a:blip r:embed="rId2" cstate="print">
            <a:extLst>
              <a:ext uri="{28A0092B-C50C-407E-A947-70E740481C1C}">
                <a14:useLocalDpi xmlns:a14="http://schemas.microsoft.com/office/drawing/2010/main" val="0"/>
              </a:ext>
            </a:extLst>
          </a:blip>
          <a:srcRect t="907" b="907"/>
          <a:stretch/>
        </p:blipFill>
        <p:spPr>
          <a:prstGeom prst="rect">
            <a:avLst/>
          </a:prstGeom>
        </p:spPr>
      </p:pic>
      <p:sp>
        <p:nvSpPr>
          <p:cNvPr id="5" name="Text Placeholder 4">
            <a:extLst>
              <a:ext uri="{FF2B5EF4-FFF2-40B4-BE49-F238E27FC236}">
                <a16:creationId xmlns:a16="http://schemas.microsoft.com/office/drawing/2014/main" id="{71DF93C9-1C0A-FF1B-E3C6-B60A5BB9F6E5}"/>
              </a:ext>
            </a:extLst>
          </p:cNvPr>
          <p:cNvSpPr>
            <a:spLocks noGrp="1"/>
          </p:cNvSpPr>
          <p:nvPr>
            <p:ph type="body" sz="half" idx="2"/>
          </p:nvPr>
        </p:nvSpPr>
        <p:spPr>
          <a:xfrm>
            <a:off x="533400" y="1382486"/>
            <a:ext cx="4238625" cy="4486502"/>
          </a:xfrm>
        </p:spPr>
        <p:txBody>
          <a:bodyPr>
            <a:normAutofit lnSpcReduction="10000"/>
          </a:bodyPr>
          <a:lstStyle/>
          <a:p>
            <a:pPr marL="342900" indent="-34290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The study focuses on the intercity travel corridor between Delhi and Chandigarh, two major urban </a:t>
            </a:r>
            <a:r>
              <a:rPr lang="en-IN" sz="2400" dirty="0" err="1">
                <a:latin typeface="Times New Roman" panose="02020603050405020304" pitchFamily="18" charset="0"/>
                <a:cs typeface="Times New Roman" panose="02020603050405020304" pitchFamily="18" charset="0"/>
              </a:rPr>
              <a:t>centers</a:t>
            </a:r>
            <a:r>
              <a:rPr lang="en-IN" sz="2400" dirty="0">
                <a:latin typeface="Times New Roman" panose="02020603050405020304" pitchFamily="18" charset="0"/>
                <a:cs typeface="Times New Roman" panose="02020603050405020304" pitchFamily="18" charset="0"/>
              </a:rPr>
              <a:t> in northern India</a:t>
            </a:r>
          </a:p>
          <a:p>
            <a:pPr marL="342900" indent="-342900" algn="just">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This route spans approximately 250–270 </a:t>
            </a:r>
            <a:r>
              <a:rPr lang="en-IN" sz="2400" dirty="0" err="1">
                <a:latin typeface="Times New Roman" panose="02020603050405020304" pitchFamily="18" charset="0"/>
                <a:cs typeface="Times New Roman" panose="02020603050405020304" pitchFamily="18" charset="0"/>
              </a:rPr>
              <a:t>kilometers</a:t>
            </a:r>
            <a:r>
              <a:rPr lang="en-IN" sz="2400" dirty="0">
                <a:latin typeface="Times New Roman" panose="02020603050405020304" pitchFamily="18" charset="0"/>
                <a:cs typeface="Times New Roman" panose="02020603050405020304" pitchFamily="18" charset="0"/>
              </a:rPr>
              <a:t>, depending on the selected path, and is served by multiple highways, including NH-44, NH-7, and the Ambala-Chandigarh Expressway</a:t>
            </a:r>
          </a:p>
        </p:txBody>
      </p:sp>
      <p:sp>
        <p:nvSpPr>
          <p:cNvPr id="6" name="TextBox 5">
            <a:extLst>
              <a:ext uri="{FF2B5EF4-FFF2-40B4-BE49-F238E27FC236}">
                <a16:creationId xmlns:a16="http://schemas.microsoft.com/office/drawing/2014/main" id="{4F2203C5-DAE5-9D47-47C8-7124C71BE936}"/>
              </a:ext>
            </a:extLst>
          </p:cNvPr>
          <p:cNvSpPr txBox="1"/>
          <p:nvPr/>
        </p:nvSpPr>
        <p:spPr>
          <a:xfrm>
            <a:off x="5246914" y="5861050"/>
            <a:ext cx="6411686" cy="461665"/>
          </a:xfrm>
          <a:prstGeom prst="rect">
            <a:avLst/>
          </a:prstGeom>
          <a:noFill/>
        </p:spPr>
        <p:txBody>
          <a:bodyPr wrap="square" rtlCol="0">
            <a:spAutoFit/>
          </a:bodyPr>
          <a:lstStyle/>
          <a:p>
            <a:pPr algn="ctr"/>
            <a:r>
              <a:rPr lang="en-IN" sz="2400" dirty="0">
                <a:latin typeface="Times New Roman" panose="02020603050405020304" pitchFamily="18" charset="0"/>
                <a:cs typeface="Times New Roman" panose="02020603050405020304" pitchFamily="18" charset="0"/>
              </a:rPr>
              <a:t>Fig 1: Study area</a:t>
            </a:r>
          </a:p>
        </p:txBody>
      </p:sp>
      <p:sp>
        <p:nvSpPr>
          <p:cNvPr id="3" name="Slide Number Placeholder 2">
            <a:extLst>
              <a:ext uri="{FF2B5EF4-FFF2-40B4-BE49-F238E27FC236}">
                <a16:creationId xmlns:a16="http://schemas.microsoft.com/office/drawing/2014/main" id="{FB40FF5A-3E03-3777-F23F-0DF1BC0C332C}"/>
              </a:ext>
            </a:extLst>
          </p:cNvPr>
          <p:cNvSpPr>
            <a:spLocks noGrp="1"/>
          </p:cNvSpPr>
          <p:nvPr>
            <p:ph type="sldNum" sz="quarter" idx="12"/>
          </p:nvPr>
        </p:nvSpPr>
        <p:spPr/>
        <p:txBody>
          <a:bodyPr/>
          <a:lstStyle/>
          <a:p>
            <a:fld id="{8FA47935-831F-4BF3-A0B6-CB52A3ADF0D0}" type="slidenum">
              <a:rPr lang="en-IN" smtClean="0"/>
              <a:t>7</a:t>
            </a:fld>
            <a:endParaRPr lang="en-IN"/>
          </a:p>
        </p:txBody>
      </p:sp>
    </p:spTree>
    <p:extLst>
      <p:ext uri="{BB962C8B-B14F-4D97-AF65-F5344CB8AC3E}">
        <p14:creationId xmlns:p14="http://schemas.microsoft.com/office/powerpoint/2010/main" val="2399029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C4ED7-B75F-980F-748B-E4318EE47C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8B79F4-BE37-57D0-9292-D948989DC0F8}"/>
              </a:ext>
            </a:extLst>
          </p:cNvPr>
          <p:cNvSpPr>
            <a:spLocks noGrp="1"/>
          </p:cNvSpPr>
          <p:nvPr>
            <p:ph type="title"/>
          </p:nvPr>
        </p:nvSpPr>
        <p:spPr>
          <a:xfrm>
            <a:off x="838200" y="321583"/>
            <a:ext cx="10515600" cy="527504"/>
          </a:xfrm>
        </p:spPr>
        <p:txBody>
          <a:bodyPr>
            <a:normAutofit fontScale="90000"/>
          </a:bodyPr>
          <a:lstStyle/>
          <a:p>
            <a:pPr algn="ctr"/>
            <a:r>
              <a:rPr lang="en-IN" b="1" dirty="0">
                <a:latin typeface="Times New Roman" panose="02020603050405020304" pitchFamily="18" charset="0"/>
                <a:cs typeface="Times New Roman" panose="02020603050405020304" pitchFamily="18" charset="0"/>
              </a:rPr>
              <a:t>SURVEY DESIGN</a:t>
            </a:r>
          </a:p>
        </p:txBody>
      </p:sp>
      <p:sp>
        <p:nvSpPr>
          <p:cNvPr id="3" name="Content Placeholder 2">
            <a:extLst>
              <a:ext uri="{FF2B5EF4-FFF2-40B4-BE49-F238E27FC236}">
                <a16:creationId xmlns:a16="http://schemas.microsoft.com/office/drawing/2014/main" id="{EA599093-960B-5D82-E596-4148A8C2C655}"/>
              </a:ext>
            </a:extLst>
          </p:cNvPr>
          <p:cNvSpPr>
            <a:spLocks noGrp="1"/>
          </p:cNvSpPr>
          <p:nvPr>
            <p:ph idx="1"/>
          </p:nvPr>
        </p:nvSpPr>
        <p:spPr>
          <a:xfrm>
            <a:off x="838200" y="1230086"/>
            <a:ext cx="10515600" cy="4946877"/>
          </a:xfrm>
        </p:spPr>
        <p:txBody>
          <a:bodyPr>
            <a:normAutofit lnSpcReduction="10000"/>
          </a:bodyPr>
          <a:lstStyle/>
          <a:p>
            <a:pPr algn="just"/>
            <a:r>
              <a:rPr lang="en-IN" sz="2400" dirty="0">
                <a:latin typeface="Times New Roman" panose="02020603050405020304" pitchFamily="18" charset="0"/>
                <a:cs typeface="Times New Roman" panose="02020603050405020304" pitchFamily="18" charset="0"/>
              </a:rPr>
              <a:t>A SP survey was designed to collect data on </a:t>
            </a:r>
            <a:r>
              <a:rPr lang="en-IN" sz="2400" dirty="0" err="1">
                <a:latin typeface="Times New Roman" panose="02020603050405020304" pitchFamily="18" charset="0"/>
                <a:cs typeface="Times New Roman" panose="02020603050405020304" pitchFamily="18" charset="0"/>
              </a:rPr>
              <a:t>traveler</a:t>
            </a:r>
            <a:r>
              <a:rPr lang="en-IN" sz="2400" dirty="0">
                <a:latin typeface="Times New Roman" panose="02020603050405020304" pitchFamily="18" charset="0"/>
                <a:cs typeface="Times New Roman" panose="02020603050405020304" pitchFamily="18" charset="0"/>
              </a:rPr>
              <a:t> preferences when choosing among three predefined route alternatives between Delhi and Chandigarh</a:t>
            </a:r>
          </a:p>
          <a:p>
            <a:pPr algn="just"/>
            <a:r>
              <a:rPr lang="en-IN" sz="2400" dirty="0">
                <a:latin typeface="Times New Roman" panose="02020603050405020304" pitchFamily="18" charset="0"/>
                <a:cs typeface="Times New Roman" panose="02020603050405020304" pitchFamily="18" charset="0"/>
              </a:rPr>
              <a:t> A respondent was asked to select one alternative from the three alternatives</a:t>
            </a:r>
          </a:p>
          <a:p>
            <a:pPr algn="just"/>
            <a:r>
              <a:rPr lang="en-IN" sz="2400" dirty="0">
                <a:latin typeface="Times New Roman" panose="02020603050405020304" pitchFamily="18" charset="0"/>
                <a:cs typeface="Times New Roman" panose="02020603050405020304" pitchFamily="18" charset="0"/>
              </a:rPr>
              <a:t>The scenarios included the three alternatives with their attributes, i.e., </a:t>
            </a:r>
            <a:r>
              <a:rPr lang="en-IN" sz="2400" dirty="0">
                <a:solidFill>
                  <a:srgbClr val="FF0000"/>
                </a:solidFill>
                <a:latin typeface="Times New Roman" panose="02020603050405020304" pitchFamily="18" charset="0"/>
                <a:cs typeface="Times New Roman" panose="02020603050405020304" pitchFamily="18" charset="0"/>
              </a:rPr>
              <a:t>travel time, total cost (including tolls and running cost), traffic congestion level, availability of amenities, exit point accessibility, and charging station spacing</a:t>
            </a:r>
          </a:p>
          <a:p>
            <a:pPr algn="just"/>
            <a:r>
              <a:rPr lang="en-IN" sz="2400" dirty="0">
                <a:latin typeface="Times New Roman" panose="02020603050405020304" pitchFamily="18" charset="0"/>
                <a:cs typeface="Times New Roman" panose="02020603050405020304" pitchFamily="18" charset="0"/>
              </a:rPr>
              <a:t>These SP scenarios were extracted using a D efficient design to efficiently represent the combinations of route attributes</a:t>
            </a:r>
          </a:p>
          <a:p>
            <a:pPr algn="just"/>
            <a:r>
              <a:rPr lang="en-IN" sz="2400" dirty="0">
                <a:latin typeface="Times New Roman" panose="02020603050405020304" pitchFamily="18" charset="0"/>
                <a:cs typeface="Times New Roman" panose="02020603050405020304" pitchFamily="18" charset="0"/>
              </a:rPr>
              <a:t>The survey comprised three main parts: </a:t>
            </a:r>
            <a:r>
              <a:rPr lang="en-IN" sz="2400" dirty="0">
                <a:solidFill>
                  <a:srgbClr val="FF0000"/>
                </a:solidFill>
                <a:latin typeface="Times New Roman" panose="02020603050405020304" pitchFamily="18" charset="0"/>
                <a:cs typeface="Times New Roman" panose="02020603050405020304" pitchFamily="18" charset="0"/>
              </a:rPr>
              <a:t>stated preferences, attitudinal variables, and </a:t>
            </a:r>
            <a:r>
              <a:rPr lang="en-IN" sz="2400" dirty="0" err="1">
                <a:solidFill>
                  <a:srgbClr val="FF0000"/>
                </a:solidFill>
                <a:latin typeface="Times New Roman" panose="02020603050405020304" pitchFamily="18" charset="0"/>
                <a:cs typeface="Times New Roman" panose="02020603050405020304" pitchFamily="18" charset="0"/>
              </a:rPr>
              <a:t>traveler</a:t>
            </a:r>
            <a:r>
              <a:rPr lang="en-IN" sz="2400" dirty="0">
                <a:solidFill>
                  <a:srgbClr val="FF0000"/>
                </a:solidFill>
                <a:latin typeface="Times New Roman" panose="02020603050405020304" pitchFamily="18" charset="0"/>
                <a:cs typeface="Times New Roman" panose="02020603050405020304" pitchFamily="18" charset="0"/>
              </a:rPr>
              <a:t> socio-demographic characteristics</a:t>
            </a:r>
          </a:p>
          <a:p>
            <a:pPr algn="just"/>
            <a:r>
              <a:rPr lang="en-IN" sz="2400" dirty="0">
                <a:latin typeface="Times New Roman" panose="02020603050405020304" pitchFamily="18" charset="0"/>
                <a:cs typeface="Times New Roman" panose="02020603050405020304" pitchFamily="18" charset="0"/>
              </a:rPr>
              <a:t>Further respondents were asked to respond to 7 attitudinal statements related to battery swapping measured on a 5-point Likert scale (Strongly Disagree to Strongly Agree)</a:t>
            </a:r>
          </a:p>
          <a:p>
            <a:pPr algn="just"/>
            <a:endParaRPr lang="en-IN" sz="2400" dirty="0">
              <a:latin typeface="Times New Roman" panose="02020603050405020304" pitchFamily="18" charset="0"/>
              <a:cs typeface="Times New Roman" panose="02020603050405020304" pitchFamily="18" charset="0"/>
            </a:endParaRPr>
          </a:p>
          <a:p>
            <a:pPr algn="just"/>
            <a:endParaRPr lang="en-IN" sz="2400" dirty="0">
              <a:latin typeface="Times New Roman" panose="02020603050405020304" pitchFamily="18" charset="0"/>
              <a:cs typeface="Times New Roman" panose="02020603050405020304" pitchFamily="18" charset="0"/>
            </a:endParaRPr>
          </a:p>
          <a:p>
            <a:pPr algn="just"/>
            <a:endParaRPr lang="en-IN"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B1525C4C-9489-F1AB-76B0-2C32C275CE05}"/>
              </a:ext>
            </a:extLst>
          </p:cNvPr>
          <p:cNvSpPr>
            <a:spLocks noGrp="1"/>
          </p:cNvSpPr>
          <p:nvPr>
            <p:ph type="sldNum" sz="quarter" idx="12"/>
          </p:nvPr>
        </p:nvSpPr>
        <p:spPr/>
        <p:txBody>
          <a:bodyPr/>
          <a:lstStyle/>
          <a:p>
            <a:fld id="{8FA47935-831F-4BF3-A0B6-CB52A3ADF0D0}" type="slidenum">
              <a:rPr lang="en-IN" smtClean="0"/>
              <a:t>8</a:t>
            </a:fld>
            <a:endParaRPr lang="en-IN"/>
          </a:p>
        </p:txBody>
      </p:sp>
    </p:spTree>
    <p:extLst>
      <p:ext uri="{BB962C8B-B14F-4D97-AF65-F5344CB8AC3E}">
        <p14:creationId xmlns:p14="http://schemas.microsoft.com/office/powerpoint/2010/main" val="3098062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E799E9-86F5-A440-D786-0C158A92D8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B5594D-2C98-D2B0-89B4-2969591F7899}"/>
              </a:ext>
            </a:extLst>
          </p:cNvPr>
          <p:cNvSpPr>
            <a:spLocks noGrp="1"/>
          </p:cNvSpPr>
          <p:nvPr>
            <p:ph type="title"/>
          </p:nvPr>
        </p:nvSpPr>
        <p:spPr>
          <a:xfrm>
            <a:off x="838200" y="365125"/>
            <a:ext cx="10515600" cy="843189"/>
          </a:xfrm>
        </p:spPr>
        <p:txBody>
          <a:bodyPr/>
          <a:lstStyle/>
          <a:p>
            <a:pPr algn="ctr"/>
            <a:r>
              <a:rPr lang="en-IN" b="1" dirty="0">
                <a:latin typeface="Times New Roman" panose="02020603050405020304" pitchFamily="18" charset="0"/>
                <a:cs typeface="Times New Roman" panose="02020603050405020304" pitchFamily="18" charset="0"/>
              </a:rPr>
              <a:t>ATTRIBUTES AND LEVELS</a:t>
            </a:r>
          </a:p>
        </p:txBody>
      </p:sp>
      <p:graphicFrame>
        <p:nvGraphicFramePr>
          <p:cNvPr id="4" name="Content Placeholder 3">
            <a:extLst>
              <a:ext uri="{FF2B5EF4-FFF2-40B4-BE49-F238E27FC236}">
                <a16:creationId xmlns:a16="http://schemas.microsoft.com/office/drawing/2014/main" id="{0B4AA8F7-790C-06DB-731F-F1C1DA0AB812}"/>
              </a:ext>
            </a:extLst>
          </p:cNvPr>
          <p:cNvGraphicFramePr>
            <a:graphicFrameLocks noGrp="1"/>
          </p:cNvGraphicFramePr>
          <p:nvPr>
            <p:ph idx="1"/>
            <p:extLst>
              <p:ext uri="{D42A27DB-BD31-4B8C-83A1-F6EECF244321}">
                <p14:modId xmlns:p14="http://schemas.microsoft.com/office/powerpoint/2010/main" val="1495821183"/>
              </p:ext>
            </p:extLst>
          </p:nvPr>
        </p:nvGraphicFramePr>
        <p:xfrm>
          <a:off x="1774372" y="1779555"/>
          <a:ext cx="8240486" cy="4299662"/>
        </p:xfrm>
        <a:graphic>
          <a:graphicData uri="http://schemas.openxmlformats.org/drawingml/2006/table">
            <a:tbl>
              <a:tblPr firstRow="1" firstCol="1" bandRow="1">
                <a:tableStyleId>{F5AB1C69-6EDB-4FF4-983F-18BD219EF322}</a:tableStyleId>
              </a:tblPr>
              <a:tblGrid>
                <a:gridCol w="3364378">
                  <a:extLst>
                    <a:ext uri="{9D8B030D-6E8A-4147-A177-3AD203B41FA5}">
                      <a16:colId xmlns:a16="http://schemas.microsoft.com/office/drawing/2014/main" val="698565785"/>
                    </a:ext>
                  </a:extLst>
                </a:gridCol>
                <a:gridCol w="4876108">
                  <a:extLst>
                    <a:ext uri="{9D8B030D-6E8A-4147-A177-3AD203B41FA5}">
                      <a16:colId xmlns:a16="http://schemas.microsoft.com/office/drawing/2014/main" val="1519866519"/>
                    </a:ext>
                  </a:extLst>
                </a:gridCol>
              </a:tblGrid>
              <a:tr h="512323">
                <a:tc>
                  <a:txBody>
                    <a:bodyPr/>
                    <a:lstStyle/>
                    <a:p>
                      <a:pPr algn="ctr">
                        <a:lnSpc>
                          <a:spcPct val="115000"/>
                        </a:lnSpc>
                        <a:buNone/>
                      </a:pPr>
                      <a:r>
                        <a:rPr lang="en-IN" sz="2000" kern="100" dirty="0">
                          <a:effectLst/>
                        </a:rPr>
                        <a:t>ATTRIBUTES</a:t>
                      </a:r>
                      <a:endParaRPr lang="en-IN" sz="20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buNone/>
                      </a:pPr>
                      <a:r>
                        <a:rPr lang="en-IN" sz="2000" kern="100">
                          <a:effectLst/>
                        </a:rPr>
                        <a:t>LEVELS</a:t>
                      </a:r>
                      <a:endParaRPr lang="en-IN" sz="2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40462666"/>
                  </a:ext>
                </a:extLst>
              </a:tr>
              <a:tr h="512323">
                <a:tc>
                  <a:txBody>
                    <a:bodyPr/>
                    <a:lstStyle/>
                    <a:p>
                      <a:pPr algn="ctr">
                        <a:lnSpc>
                          <a:spcPct val="115000"/>
                        </a:lnSpc>
                        <a:buNone/>
                      </a:pPr>
                      <a:r>
                        <a:rPr lang="en-IN" sz="2000" kern="100" dirty="0">
                          <a:effectLst/>
                        </a:rPr>
                        <a:t>Travel time</a:t>
                      </a:r>
                      <a:endParaRPr lang="en-IN" sz="20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buNone/>
                      </a:pPr>
                      <a:r>
                        <a:rPr lang="en-IN" sz="2000" kern="100" dirty="0">
                          <a:effectLst/>
                        </a:rPr>
                        <a:t>4.5hr, 5hr</a:t>
                      </a:r>
                      <a:endParaRPr lang="en-IN" sz="20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78001760"/>
                  </a:ext>
                </a:extLst>
              </a:tr>
              <a:tr h="512323">
                <a:tc>
                  <a:txBody>
                    <a:bodyPr/>
                    <a:lstStyle/>
                    <a:p>
                      <a:pPr algn="ctr">
                        <a:lnSpc>
                          <a:spcPct val="115000"/>
                        </a:lnSpc>
                        <a:buNone/>
                      </a:pPr>
                      <a:r>
                        <a:rPr lang="en-IN" sz="2000" kern="100">
                          <a:effectLst/>
                        </a:rPr>
                        <a:t>Total cost</a:t>
                      </a:r>
                      <a:endParaRPr lang="en-IN" sz="2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buNone/>
                      </a:pPr>
                      <a:r>
                        <a:rPr lang="en-IN" sz="2000" kern="100" dirty="0">
                          <a:effectLst/>
                        </a:rPr>
                        <a:t>Rs.550, Rs.660, Rs.770</a:t>
                      </a:r>
                      <a:endParaRPr lang="en-IN" sz="20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46229306"/>
                  </a:ext>
                </a:extLst>
              </a:tr>
              <a:tr h="512323">
                <a:tc>
                  <a:txBody>
                    <a:bodyPr/>
                    <a:lstStyle/>
                    <a:p>
                      <a:pPr algn="ctr">
                        <a:lnSpc>
                          <a:spcPct val="115000"/>
                        </a:lnSpc>
                        <a:buNone/>
                      </a:pPr>
                      <a:r>
                        <a:rPr lang="en-IN" sz="2000" kern="100" dirty="0">
                          <a:effectLst/>
                        </a:rPr>
                        <a:t>Spacing between charging stations</a:t>
                      </a:r>
                      <a:endParaRPr lang="en-IN" sz="20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buNone/>
                      </a:pPr>
                      <a:r>
                        <a:rPr lang="en-IN" sz="2000" kern="100" dirty="0">
                          <a:effectLst/>
                        </a:rPr>
                        <a:t>15km, 20km, 25km</a:t>
                      </a:r>
                      <a:endParaRPr lang="en-IN" sz="20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42169766"/>
                  </a:ext>
                </a:extLst>
              </a:tr>
              <a:tr h="512323">
                <a:tc>
                  <a:txBody>
                    <a:bodyPr/>
                    <a:lstStyle/>
                    <a:p>
                      <a:pPr algn="ctr">
                        <a:lnSpc>
                          <a:spcPct val="115000"/>
                        </a:lnSpc>
                        <a:buNone/>
                      </a:pPr>
                      <a:r>
                        <a:rPr lang="en-IN" sz="2000" kern="100">
                          <a:effectLst/>
                        </a:rPr>
                        <a:t>Traffic congestion on routes</a:t>
                      </a:r>
                      <a:endParaRPr lang="en-IN" sz="2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buNone/>
                      </a:pPr>
                      <a:r>
                        <a:rPr lang="en-IN" sz="2000" kern="100" dirty="0">
                          <a:effectLst/>
                        </a:rPr>
                        <a:t>Low, Medium, High</a:t>
                      </a:r>
                      <a:endParaRPr lang="en-IN" sz="20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225520590"/>
                  </a:ext>
                </a:extLst>
              </a:tr>
              <a:tr h="1059232">
                <a:tc>
                  <a:txBody>
                    <a:bodyPr/>
                    <a:lstStyle/>
                    <a:p>
                      <a:pPr algn="ctr">
                        <a:lnSpc>
                          <a:spcPct val="115000"/>
                        </a:lnSpc>
                        <a:buNone/>
                      </a:pPr>
                      <a:r>
                        <a:rPr lang="en-IN" sz="2000" kern="100">
                          <a:effectLst/>
                        </a:rPr>
                        <a:t>Amenities on routes</a:t>
                      </a:r>
                      <a:endParaRPr lang="en-IN" sz="2000"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buNone/>
                      </a:pPr>
                      <a:r>
                        <a:rPr lang="en-IN" sz="2000" kern="100" dirty="0">
                          <a:effectLst/>
                        </a:rPr>
                        <a:t>Rest area only, Rest area with charging station, Rest area with charging station but not working</a:t>
                      </a:r>
                      <a:endParaRPr lang="en-IN" sz="20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52186398"/>
                  </a:ext>
                </a:extLst>
              </a:tr>
              <a:tr h="512323">
                <a:tc>
                  <a:txBody>
                    <a:bodyPr/>
                    <a:lstStyle/>
                    <a:p>
                      <a:pPr algn="ctr">
                        <a:lnSpc>
                          <a:spcPct val="115000"/>
                        </a:lnSpc>
                        <a:buNone/>
                      </a:pPr>
                      <a:r>
                        <a:rPr lang="en-IN" sz="2000" kern="100" dirty="0">
                          <a:effectLst/>
                        </a:rPr>
                        <a:t>Exit point to other routes</a:t>
                      </a:r>
                      <a:endParaRPr lang="en-IN" sz="20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115000"/>
                        </a:lnSpc>
                        <a:buNone/>
                      </a:pPr>
                      <a:r>
                        <a:rPr lang="en-IN" sz="2000" kern="100" dirty="0">
                          <a:effectLst/>
                        </a:rPr>
                        <a:t>1, 2, 3</a:t>
                      </a:r>
                      <a:endParaRPr lang="en-IN" sz="2000"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11714666"/>
                  </a:ext>
                </a:extLst>
              </a:tr>
            </a:tbl>
          </a:graphicData>
        </a:graphic>
      </p:graphicFrame>
      <p:sp>
        <p:nvSpPr>
          <p:cNvPr id="5" name="TextBox 4">
            <a:extLst>
              <a:ext uri="{FF2B5EF4-FFF2-40B4-BE49-F238E27FC236}">
                <a16:creationId xmlns:a16="http://schemas.microsoft.com/office/drawing/2014/main" id="{3B682D7A-76D1-6BD8-9333-8FF16C2DCA56}"/>
              </a:ext>
            </a:extLst>
          </p:cNvPr>
          <p:cNvSpPr txBox="1"/>
          <p:nvPr/>
        </p:nvSpPr>
        <p:spPr>
          <a:xfrm>
            <a:off x="2030185" y="1360714"/>
            <a:ext cx="8131629" cy="830997"/>
          </a:xfrm>
          <a:prstGeom prst="rect">
            <a:avLst/>
          </a:prstGeom>
          <a:noFill/>
        </p:spPr>
        <p:txBody>
          <a:bodyPr wrap="square" rtlCol="0">
            <a:spAutoFit/>
          </a:bodyPr>
          <a:lstStyle/>
          <a:p>
            <a:pPr algn="ctr"/>
            <a:r>
              <a:rPr lang="en-IN" sz="2400" dirty="0">
                <a:latin typeface="Times New Roman" panose="02020603050405020304" pitchFamily="18" charset="0"/>
                <a:cs typeface="Times New Roman" panose="02020603050405020304" pitchFamily="18" charset="0"/>
              </a:rPr>
              <a:t>Table1:  Attributes and levels of survey design</a:t>
            </a:r>
          </a:p>
          <a:p>
            <a:pPr algn="ctr"/>
            <a:endParaRPr lang="en-IN" sz="2400" dirty="0">
              <a:latin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B59E4320-B0B8-E57A-739A-6CF06E59A500}"/>
              </a:ext>
            </a:extLst>
          </p:cNvPr>
          <p:cNvSpPr>
            <a:spLocks noGrp="1"/>
          </p:cNvSpPr>
          <p:nvPr>
            <p:ph type="sldNum" sz="quarter" idx="12"/>
          </p:nvPr>
        </p:nvSpPr>
        <p:spPr/>
        <p:txBody>
          <a:bodyPr/>
          <a:lstStyle/>
          <a:p>
            <a:fld id="{8FA47935-831F-4BF3-A0B6-CB52A3ADF0D0}" type="slidenum">
              <a:rPr lang="en-IN" smtClean="0"/>
              <a:t>9</a:t>
            </a:fld>
            <a:endParaRPr lang="en-IN"/>
          </a:p>
        </p:txBody>
      </p:sp>
    </p:spTree>
    <p:extLst>
      <p:ext uri="{BB962C8B-B14F-4D97-AF65-F5344CB8AC3E}">
        <p14:creationId xmlns:p14="http://schemas.microsoft.com/office/powerpoint/2010/main" val="5279853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5982</TotalTime>
  <Words>2855</Words>
  <Application>Microsoft Office PowerPoint</Application>
  <PresentationFormat>Widescreen</PresentationFormat>
  <Paragraphs>276</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Calibri Light</vt:lpstr>
      <vt:lpstr>Cambria Math</vt:lpstr>
      <vt:lpstr>Times New Roman</vt:lpstr>
      <vt:lpstr>Wingdings</vt:lpstr>
      <vt:lpstr>Office Theme</vt:lpstr>
      <vt:lpstr>Route Choice Behaviour of Electric Vehicle Users: The Role of Route Characteristics and Battery Swapping Attitudes</vt:lpstr>
      <vt:lpstr>INTRODUCTION</vt:lpstr>
      <vt:lpstr>LITERATURE REVIEW</vt:lpstr>
      <vt:lpstr>LITERATURE REVIEW</vt:lpstr>
      <vt:lpstr>OBJECTIVES</vt:lpstr>
      <vt:lpstr>METHODOLOGY</vt:lpstr>
      <vt:lpstr>STUDY AREA</vt:lpstr>
      <vt:lpstr>SURVEY DESIGN</vt:lpstr>
      <vt:lpstr>ATTRIBUTES AND LEVELS</vt:lpstr>
      <vt:lpstr>SURVEY DESIGN</vt:lpstr>
      <vt:lpstr>FACTOR ANALYSIS</vt:lpstr>
      <vt:lpstr>RESULTS</vt:lpstr>
      <vt:lpstr>PowerPoint Presentation</vt:lpstr>
      <vt:lpstr>POLICY INTERVENTIONS</vt:lpstr>
      <vt:lpstr>CONCLUSION</vt:lpstr>
      <vt:lpstr>CONCLUSION</vt:lpstr>
      <vt:lpstr>CONCLUSION</vt:lpstr>
      <vt:lpstr>CONCLUSION</vt:lpstr>
      <vt:lpstr>CONCLUSION</vt:lpstr>
      <vt:lpstr>REFERENCES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Athira Anil</dc:creator>
  <cp:lastModifiedBy>Athira Anil</cp:lastModifiedBy>
  <cp:revision>8</cp:revision>
  <dcterms:created xsi:type="dcterms:W3CDTF">2025-10-30T10:37:04Z</dcterms:created>
  <dcterms:modified xsi:type="dcterms:W3CDTF">2025-11-03T18:30:50Z</dcterms:modified>
</cp:coreProperties>
</file>