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handoutMasterIdLst>
    <p:handoutMasterId r:id="rId24"/>
  </p:handoutMasterIdLst>
  <p:sldIdLst>
    <p:sldId id="258" r:id="rId3"/>
    <p:sldId id="281" r:id="rId4"/>
    <p:sldId id="260" r:id="rId5"/>
    <p:sldId id="272" r:id="rId6"/>
    <p:sldId id="261" r:id="rId7"/>
    <p:sldId id="262" r:id="rId8"/>
    <p:sldId id="264" r:id="rId9"/>
    <p:sldId id="266" r:id="rId10"/>
    <p:sldId id="263" r:id="rId11"/>
    <p:sldId id="265" r:id="rId12"/>
    <p:sldId id="267" r:id="rId13"/>
    <p:sldId id="269" r:id="rId14"/>
    <p:sldId id="268" r:id="rId15"/>
    <p:sldId id="271" r:id="rId16"/>
    <p:sldId id="274" r:id="rId17"/>
    <p:sldId id="270" r:id="rId18"/>
    <p:sldId id="277" r:id="rId19"/>
    <p:sldId id="273" r:id="rId20"/>
    <p:sldId id="276" r:id="rId21"/>
    <p:sldId id="282" r:id="rId22"/>
    <p:sldId id="28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1"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891" autoAdjust="0"/>
    <p:restoredTop sz="94660"/>
  </p:normalViewPr>
  <p:slideViewPr>
    <p:cSldViewPr snapToGrid="0" showGuides="1">
      <p:cViewPr varScale="1">
        <p:scale>
          <a:sx n="63" d="100"/>
          <a:sy n="63" d="100"/>
        </p:scale>
        <p:origin x="78" y="96"/>
      </p:cViewPr>
      <p:guideLst>
        <p:guide orient="horz" pos="2251"/>
        <p:guide pos="3840"/>
      </p:guideLst>
    </p:cSldViewPr>
  </p:slideViewPr>
  <p:notesTextViewPr>
    <p:cViewPr>
      <p:scale>
        <a:sx n="1" d="1"/>
        <a:sy n="1" d="1"/>
      </p:scale>
      <p:origin x="0" y="0"/>
    </p:cViewPr>
  </p:notesTextViewPr>
  <p:notesViewPr>
    <p:cSldViewPr snapToGrid="0" showGuides="1">
      <p:cViewPr varScale="1">
        <p:scale>
          <a:sx n="44" d="100"/>
          <a:sy n="44" d="100"/>
        </p:scale>
        <p:origin x="2844" y="5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286CDA-B079-4DEC-8AB2-20AFE71F45F3}" type="doc">
      <dgm:prSet loTypeId="urn:microsoft.com/office/officeart/2016/7/layout/LinearBlockProcessNumbered" loCatId="process" qsTypeId="urn:microsoft.com/office/officeart/2005/8/quickstyle/simple2" qsCatId="simple" csTypeId="urn:microsoft.com/office/officeart/2005/8/colors/accent2_2" csCatId="accent2" phldr="1"/>
      <dgm:spPr/>
      <dgm:t>
        <a:bodyPr/>
        <a:lstStyle/>
        <a:p>
          <a:endParaRPr lang="en-US"/>
        </a:p>
      </dgm:t>
    </dgm:pt>
    <dgm:pt modelId="{33A3D33C-7315-4402-BAB4-6C369EA4C3C6}">
      <dgm:prSet custT="1"/>
      <dgm:spPr/>
      <dgm:t>
        <a:bodyPr/>
        <a:lstStyle/>
        <a:p>
          <a:pPr algn="ctr"/>
          <a:r>
            <a:rPr lang="en-US" sz="2400" b="1" dirty="0"/>
            <a:t>Existing Line of Business</a:t>
          </a:r>
        </a:p>
      </dgm:t>
    </dgm:pt>
    <dgm:pt modelId="{25CF77BF-5F8D-42DF-8C62-5BF9AD72F679}" type="parTrans" cxnId="{4BCA4CCC-0E62-4AED-AA88-3FEEB97A0463}">
      <dgm:prSet/>
      <dgm:spPr/>
      <dgm:t>
        <a:bodyPr/>
        <a:lstStyle/>
        <a:p>
          <a:endParaRPr lang="en-US"/>
        </a:p>
      </dgm:t>
    </dgm:pt>
    <dgm:pt modelId="{B3F62E36-0B10-4307-9FD7-C2A75118A3B0}" type="sibTrans" cxnId="{4BCA4CCC-0E62-4AED-AA88-3FEEB97A0463}">
      <dgm:prSet phldrT="01" phldr="0"/>
      <dgm:spPr/>
      <dgm:t>
        <a:bodyPr/>
        <a:lstStyle/>
        <a:p>
          <a:r>
            <a:rPr lang="en-US"/>
            <a:t>01</a:t>
          </a:r>
        </a:p>
      </dgm:t>
    </dgm:pt>
    <dgm:pt modelId="{C0BFE479-E618-4165-960E-1DD8973AE40F}">
      <dgm:prSet custT="1"/>
      <dgm:spPr/>
      <dgm:t>
        <a:bodyPr/>
        <a:lstStyle/>
        <a:p>
          <a:pPr algn="ctr"/>
          <a:r>
            <a:rPr lang="en-US" sz="2400" b="1" dirty="0"/>
            <a:t>New business - To be Explored</a:t>
          </a:r>
        </a:p>
      </dgm:t>
    </dgm:pt>
    <dgm:pt modelId="{AE09BA4E-83C6-4DE2-8239-6DDFEADA35FE}" type="parTrans" cxnId="{0DD084FE-69AC-4CFE-93E9-F625771A7D93}">
      <dgm:prSet/>
      <dgm:spPr/>
      <dgm:t>
        <a:bodyPr/>
        <a:lstStyle/>
        <a:p>
          <a:endParaRPr lang="en-IN"/>
        </a:p>
      </dgm:t>
    </dgm:pt>
    <dgm:pt modelId="{A7738AA9-5539-4FCB-848A-8F04F9C75C37}" type="sibTrans" cxnId="{0DD084FE-69AC-4CFE-93E9-F625771A7D93}">
      <dgm:prSet phldrT="02" phldr="0"/>
      <dgm:spPr/>
      <dgm:t>
        <a:bodyPr/>
        <a:lstStyle/>
        <a:p>
          <a:r>
            <a:rPr lang="en-IN"/>
            <a:t>02</a:t>
          </a:r>
        </a:p>
      </dgm:t>
    </dgm:pt>
    <dgm:pt modelId="{1A84C9D4-1D7C-4C31-9905-D0565F98D13E}" type="pres">
      <dgm:prSet presAssocID="{4E286CDA-B079-4DEC-8AB2-20AFE71F45F3}" presName="Name0" presStyleCnt="0">
        <dgm:presLayoutVars>
          <dgm:animLvl val="lvl"/>
          <dgm:resizeHandles val="exact"/>
        </dgm:presLayoutVars>
      </dgm:prSet>
      <dgm:spPr/>
    </dgm:pt>
    <dgm:pt modelId="{1D90E402-D69A-45DB-94CF-10FD32BF29C7}" type="pres">
      <dgm:prSet presAssocID="{33A3D33C-7315-4402-BAB4-6C369EA4C3C6}" presName="compositeNode" presStyleCnt="0">
        <dgm:presLayoutVars>
          <dgm:bulletEnabled val="1"/>
        </dgm:presLayoutVars>
      </dgm:prSet>
      <dgm:spPr/>
    </dgm:pt>
    <dgm:pt modelId="{C3B38916-EA53-4A38-9A0C-1663FC14559B}" type="pres">
      <dgm:prSet presAssocID="{33A3D33C-7315-4402-BAB4-6C369EA4C3C6}" presName="bgRect" presStyleLbl="alignNode1" presStyleIdx="0" presStyleCnt="2" custScaleX="87876" custScaleY="30891"/>
      <dgm:spPr/>
    </dgm:pt>
    <dgm:pt modelId="{E0BA6993-6CDC-4238-8688-175BE571D036}" type="pres">
      <dgm:prSet presAssocID="{B3F62E36-0B10-4307-9FD7-C2A75118A3B0}" presName="sibTransNodeRect" presStyleLbl="alignNode1" presStyleIdx="0" presStyleCnt="2">
        <dgm:presLayoutVars>
          <dgm:chMax val="0"/>
          <dgm:bulletEnabled val="1"/>
        </dgm:presLayoutVars>
      </dgm:prSet>
      <dgm:spPr/>
    </dgm:pt>
    <dgm:pt modelId="{E2C2028F-5619-421A-8A4F-2B05B8659E06}" type="pres">
      <dgm:prSet presAssocID="{33A3D33C-7315-4402-BAB4-6C369EA4C3C6}" presName="nodeRect" presStyleLbl="alignNode1" presStyleIdx="0" presStyleCnt="2">
        <dgm:presLayoutVars>
          <dgm:bulletEnabled val="1"/>
        </dgm:presLayoutVars>
      </dgm:prSet>
      <dgm:spPr/>
    </dgm:pt>
    <dgm:pt modelId="{945B7001-D064-4501-9A62-2426F9FC76D4}" type="pres">
      <dgm:prSet presAssocID="{B3F62E36-0B10-4307-9FD7-C2A75118A3B0}" presName="sibTrans" presStyleCnt="0"/>
      <dgm:spPr/>
    </dgm:pt>
    <dgm:pt modelId="{FB92BCCA-FD35-4143-9407-2DC1E88848F5}" type="pres">
      <dgm:prSet presAssocID="{C0BFE479-E618-4165-960E-1DD8973AE40F}" presName="compositeNode" presStyleCnt="0">
        <dgm:presLayoutVars>
          <dgm:bulletEnabled val="1"/>
        </dgm:presLayoutVars>
      </dgm:prSet>
      <dgm:spPr/>
    </dgm:pt>
    <dgm:pt modelId="{DE0C1DDA-7269-43AF-8BFC-72251720B90E}" type="pres">
      <dgm:prSet presAssocID="{C0BFE479-E618-4165-960E-1DD8973AE40F}" presName="bgRect" presStyleLbl="alignNode1" presStyleIdx="1" presStyleCnt="2" custScaleX="82467" custScaleY="31690" custLinFactNeighborX="1419" custLinFactNeighborY="-720"/>
      <dgm:spPr/>
    </dgm:pt>
    <dgm:pt modelId="{9DD06454-5E0E-419B-9650-1E5B19C38B2B}" type="pres">
      <dgm:prSet presAssocID="{A7738AA9-5539-4FCB-848A-8F04F9C75C37}" presName="sibTransNodeRect" presStyleLbl="alignNode1" presStyleIdx="1" presStyleCnt="2">
        <dgm:presLayoutVars>
          <dgm:chMax val="0"/>
          <dgm:bulletEnabled val="1"/>
        </dgm:presLayoutVars>
      </dgm:prSet>
      <dgm:spPr/>
    </dgm:pt>
    <dgm:pt modelId="{5695DD53-5A0A-4546-8A50-98D8F36E573D}" type="pres">
      <dgm:prSet presAssocID="{C0BFE479-E618-4165-960E-1DD8973AE40F}" presName="nodeRect" presStyleLbl="alignNode1" presStyleIdx="1" presStyleCnt="2">
        <dgm:presLayoutVars>
          <dgm:bulletEnabled val="1"/>
        </dgm:presLayoutVars>
      </dgm:prSet>
      <dgm:spPr/>
    </dgm:pt>
  </dgm:ptLst>
  <dgm:cxnLst>
    <dgm:cxn modelId="{56B67709-8A2C-4C9E-9456-6356D9C449F8}" type="presOf" srcId="{B3F62E36-0B10-4307-9FD7-C2A75118A3B0}" destId="{E0BA6993-6CDC-4238-8688-175BE571D036}" srcOrd="0" destOrd="0" presId="urn:microsoft.com/office/officeart/2016/7/layout/LinearBlockProcessNumbered"/>
    <dgm:cxn modelId="{B75A6020-ED09-4BCD-8E50-F178290C6021}" type="presOf" srcId="{C0BFE479-E618-4165-960E-1DD8973AE40F}" destId="{5695DD53-5A0A-4546-8A50-98D8F36E573D}" srcOrd="1" destOrd="0" presId="urn:microsoft.com/office/officeart/2016/7/layout/LinearBlockProcessNumbered"/>
    <dgm:cxn modelId="{8740746C-D51F-4029-A2B4-7FC8E1CEDFF9}" type="presOf" srcId="{A7738AA9-5539-4FCB-848A-8F04F9C75C37}" destId="{9DD06454-5E0E-419B-9650-1E5B19C38B2B}" srcOrd="0" destOrd="0" presId="urn:microsoft.com/office/officeart/2016/7/layout/LinearBlockProcessNumbered"/>
    <dgm:cxn modelId="{0F8149C4-118B-47D4-A981-36B5695B4689}" type="presOf" srcId="{33A3D33C-7315-4402-BAB4-6C369EA4C3C6}" destId="{C3B38916-EA53-4A38-9A0C-1663FC14559B}" srcOrd="0" destOrd="0" presId="urn:microsoft.com/office/officeart/2016/7/layout/LinearBlockProcessNumbered"/>
    <dgm:cxn modelId="{6E5ACBCA-61E6-4061-96CC-C2CE98953811}" type="presOf" srcId="{C0BFE479-E618-4165-960E-1DD8973AE40F}" destId="{DE0C1DDA-7269-43AF-8BFC-72251720B90E}" srcOrd="0" destOrd="0" presId="urn:microsoft.com/office/officeart/2016/7/layout/LinearBlockProcessNumbered"/>
    <dgm:cxn modelId="{4BCA4CCC-0E62-4AED-AA88-3FEEB97A0463}" srcId="{4E286CDA-B079-4DEC-8AB2-20AFE71F45F3}" destId="{33A3D33C-7315-4402-BAB4-6C369EA4C3C6}" srcOrd="0" destOrd="0" parTransId="{25CF77BF-5F8D-42DF-8C62-5BF9AD72F679}" sibTransId="{B3F62E36-0B10-4307-9FD7-C2A75118A3B0}"/>
    <dgm:cxn modelId="{634D07D4-C205-453D-82E0-A49475C7ED7A}" type="presOf" srcId="{4E286CDA-B079-4DEC-8AB2-20AFE71F45F3}" destId="{1A84C9D4-1D7C-4C31-9905-D0565F98D13E}" srcOrd="0" destOrd="0" presId="urn:microsoft.com/office/officeart/2016/7/layout/LinearBlockProcessNumbered"/>
    <dgm:cxn modelId="{FF6BC6F8-6FCD-4304-BFD0-70516744FE2F}" type="presOf" srcId="{33A3D33C-7315-4402-BAB4-6C369EA4C3C6}" destId="{E2C2028F-5619-421A-8A4F-2B05B8659E06}" srcOrd="1" destOrd="0" presId="urn:microsoft.com/office/officeart/2016/7/layout/LinearBlockProcessNumbered"/>
    <dgm:cxn modelId="{0DD084FE-69AC-4CFE-93E9-F625771A7D93}" srcId="{4E286CDA-B079-4DEC-8AB2-20AFE71F45F3}" destId="{C0BFE479-E618-4165-960E-1DD8973AE40F}" srcOrd="1" destOrd="0" parTransId="{AE09BA4E-83C6-4DE2-8239-6DDFEADA35FE}" sibTransId="{A7738AA9-5539-4FCB-848A-8F04F9C75C37}"/>
    <dgm:cxn modelId="{F873C078-E938-43DC-941D-ED84B85876F1}" type="presParOf" srcId="{1A84C9D4-1D7C-4C31-9905-D0565F98D13E}" destId="{1D90E402-D69A-45DB-94CF-10FD32BF29C7}" srcOrd="0" destOrd="0" presId="urn:microsoft.com/office/officeart/2016/7/layout/LinearBlockProcessNumbered"/>
    <dgm:cxn modelId="{3E91DCEC-11A2-4223-8946-50CE410A342D}" type="presParOf" srcId="{1D90E402-D69A-45DB-94CF-10FD32BF29C7}" destId="{C3B38916-EA53-4A38-9A0C-1663FC14559B}" srcOrd="0" destOrd="0" presId="urn:microsoft.com/office/officeart/2016/7/layout/LinearBlockProcessNumbered"/>
    <dgm:cxn modelId="{D01BEC7C-2751-4042-921E-E25F39DD49DB}" type="presParOf" srcId="{1D90E402-D69A-45DB-94CF-10FD32BF29C7}" destId="{E0BA6993-6CDC-4238-8688-175BE571D036}" srcOrd="1" destOrd="0" presId="urn:microsoft.com/office/officeart/2016/7/layout/LinearBlockProcessNumbered"/>
    <dgm:cxn modelId="{EB86FE62-A266-47DC-BA6C-6768FCC54040}" type="presParOf" srcId="{1D90E402-D69A-45DB-94CF-10FD32BF29C7}" destId="{E2C2028F-5619-421A-8A4F-2B05B8659E06}" srcOrd="2" destOrd="0" presId="urn:microsoft.com/office/officeart/2016/7/layout/LinearBlockProcessNumbered"/>
    <dgm:cxn modelId="{324D8A0C-F487-47D1-B1C8-B4E87AB0771D}" type="presParOf" srcId="{1A84C9D4-1D7C-4C31-9905-D0565F98D13E}" destId="{945B7001-D064-4501-9A62-2426F9FC76D4}" srcOrd="1" destOrd="0" presId="urn:microsoft.com/office/officeart/2016/7/layout/LinearBlockProcessNumbered"/>
    <dgm:cxn modelId="{C8930ABF-537B-480C-BB6C-9FB1DB08B631}" type="presParOf" srcId="{1A84C9D4-1D7C-4C31-9905-D0565F98D13E}" destId="{FB92BCCA-FD35-4143-9407-2DC1E88848F5}" srcOrd="2" destOrd="0" presId="urn:microsoft.com/office/officeart/2016/7/layout/LinearBlockProcessNumbered"/>
    <dgm:cxn modelId="{45B24CFB-D979-4DCA-9312-4D82A8D29FA5}" type="presParOf" srcId="{FB92BCCA-FD35-4143-9407-2DC1E88848F5}" destId="{DE0C1DDA-7269-43AF-8BFC-72251720B90E}" srcOrd="0" destOrd="0" presId="urn:microsoft.com/office/officeart/2016/7/layout/LinearBlockProcessNumbered"/>
    <dgm:cxn modelId="{AC48E633-77EF-4775-91AF-02959E9E3239}" type="presParOf" srcId="{FB92BCCA-FD35-4143-9407-2DC1E88848F5}" destId="{9DD06454-5E0E-419B-9650-1E5B19C38B2B}" srcOrd="1" destOrd="0" presId="urn:microsoft.com/office/officeart/2016/7/layout/LinearBlockProcessNumbered"/>
    <dgm:cxn modelId="{930D42B0-76AA-4B05-BEE5-37552F744DEC}" type="presParOf" srcId="{FB92BCCA-FD35-4143-9407-2DC1E88848F5}" destId="{5695DD53-5A0A-4546-8A50-98D8F36E573D}"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38916-EA53-4A38-9A0C-1663FC14559B}">
      <dsp:nvSpPr>
        <dsp:cNvPr id="0" name=""/>
        <dsp:cNvSpPr/>
      </dsp:nvSpPr>
      <dsp:spPr>
        <a:xfrm>
          <a:off x="334239" y="2246682"/>
          <a:ext cx="4793764" cy="134417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538847" tIns="0" rIns="538847" bIns="330200" numCol="1" spcCol="1270" anchor="t" anchorCtr="0">
          <a:noAutofit/>
        </a:bodyPr>
        <a:lstStyle/>
        <a:p>
          <a:pPr marL="0" lvl="0" indent="0" algn="ctr" defTabSz="1066800">
            <a:lnSpc>
              <a:spcPct val="90000"/>
            </a:lnSpc>
            <a:spcBef>
              <a:spcPct val="0"/>
            </a:spcBef>
            <a:spcAft>
              <a:spcPct val="35000"/>
            </a:spcAft>
            <a:buNone/>
          </a:pPr>
          <a:r>
            <a:rPr lang="en-US" sz="2400" b="1" kern="1200" dirty="0"/>
            <a:t>Existing Line of Business</a:t>
          </a:r>
        </a:p>
      </dsp:txBody>
      <dsp:txXfrm>
        <a:off x="334239" y="2784351"/>
        <a:ext cx="4793764" cy="806503"/>
      </dsp:txXfrm>
    </dsp:sp>
    <dsp:sp modelId="{E0BA6993-6CDC-4238-8688-175BE571D036}">
      <dsp:nvSpPr>
        <dsp:cNvPr id="0" name=""/>
        <dsp:cNvSpPr/>
      </dsp:nvSpPr>
      <dsp:spPr>
        <a:xfrm>
          <a:off x="3548" y="743099"/>
          <a:ext cx="5455146" cy="1740535"/>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538847" tIns="165100" rIns="538847"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3548" y="743099"/>
        <a:ext cx="5455146" cy="1740535"/>
      </dsp:txXfrm>
    </dsp:sp>
    <dsp:sp modelId="{DE0C1DDA-7269-43AF-8BFC-72251720B90E}">
      <dsp:nvSpPr>
        <dsp:cNvPr id="0" name=""/>
        <dsp:cNvSpPr/>
      </dsp:nvSpPr>
      <dsp:spPr>
        <a:xfrm>
          <a:off x="6450739" y="2197969"/>
          <a:ext cx="4498695" cy="137893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538847" tIns="0" rIns="538847" bIns="330200" numCol="1" spcCol="1270" anchor="t" anchorCtr="0">
          <a:noAutofit/>
        </a:bodyPr>
        <a:lstStyle/>
        <a:p>
          <a:pPr marL="0" lvl="0" indent="0" algn="ctr" defTabSz="1066800">
            <a:lnSpc>
              <a:spcPct val="90000"/>
            </a:lnSpc>
            <a:spcBef>
              <a:spcPct val="0"/>
            </a:spcBef>
            <a:spcAft>
              <a:spcPct val="35000"/>
            </a:spcAft>
            <a:buNone/>
          </a:pPr>
          <a:r>
            <a:rPr lang="en-US" sz="2400" b="1" kern="1200" dirty="0"/>
            <a:t>New business - To be Explored</a:t>
          </a:r>
        </a:p>
      </dsp:txBody>
      <dsp:txXfrm>
        <a:off x="6450739" y="2749545"/>
        <a:ext cx="4498695" cy="827363"/>
      </dsp:txXfrm>
    </dsp:sp>
    <dsp:sp modelId="{9DD06454-5E0E-419B-9650-1E5B19C38B2B}">
      <dsp:nvSpPr>
        <dsp:cNvPr id="0" name=""/>
        <dsp:cNvSpPr/>
      </dsp:nvSpPr>
      <dsp:spPr>
        <a:xfrm>
          <a:off x="5895105" y="743099"/>
          <a:ext cx="5455146" cy="1740535"/>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538847" tIns="165100" rIns="538847" bIns="165100" numCol="1" spcCol="1270" anchor="ctr" anchorCtr="0">
          <a:noAutofit/>
        </a:bodyPr>
        <a:lstStyle/>
        <a:p>
          <a:pPr marL="0" lvl="0" indent="0" algn="l" defTabSz="2933700">
            <a:lnSpc>
              <a:spcPct val="90000"/>
            </a:lnSpc>
            <a:spcBef>
              <a:spcPct val="0"/>
            </a:spcBef>
            <a:spcAft>
              <a:spcPct val="35000"/>
            </a:spcAft>
            <a:buNone/>
          </a:pPr>
          <a:r>
            <a:rPr lang="en-IN" sz="6600" kern="1200"/>
            <a:t>02</a:t>
          </a:r>
        </a:p>
      </dsp:txBody>
      <dsp:txXfrm>
        <a:off x="5895105" y="743099"/>
        <a:ext cx="5455146" cy="1740535"/>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0893A17-1688-0EEB-B4A9-086E023F48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a:extLst>
              <a:ext uri="{FF2B5EF4-FFF2-40B4-BE49-F238E27FC236}">
                <a16:creationId xmlns:a16="http://schemas.microsoft.com/office/drawing/2014/main" id="{66F8B284-58E6-5BB5-EEE9-6B942D0E0B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AAC702-F4DA-4591-8968-ECBA8BB72632}" type="datetimeFigureOut">
              <a:rPr lang="en-IN" smtClean="0"/>
              <a:t>09-11-2025</a:t>
            </a:fld>
            <a:endParaRPr lang="en-IN"/>
          </a:p>
        </p:txBody>
      </p:sp>
      <p:sp>
        <p:nvSpPr>
          <p:cNvPr id="4" name="Footer Placeholder 3">
            <a:extLst>
              <a:ext uri="{FF2B5EF4-FFF2-40B4-BE49-F238E27FC236}">
                <a16:creationId xmlns:a16="http://schemas.microsoft.com/office/drawing/2014/main" id="{016AB2DC-FF4C-3785-67E8-EECF5913C6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a:extLst>
              <a:ext uri="{FF2B5EF4-FFF2-40B4-BE49-F238E27FC236}">
                <a16:creationId xmlns:a16="http://schemas.microsoft.com/office/drawing/2014/main" id="{24A656B8-D733-A3DE-AC4A-4DF1A98C302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FB27A8-4F17-41DC-9E16-BB757A8A4BAB}" type="slidenum">
              <a:rPr lang="en-IN" smtClean="0"/>
              <a:t>‹#›</a:t>
            </a:fld>
            <a:endParaRPr lang="en-IN"/>
          </a:p>
        </p:txBody>
      </p:sp>
    </p:spTree>
    <p:extLst>
      <p:ext uri="{BB962C8B-B14F-4D97-AF65-F5344CB8AC3E}">
        <p14:creationId xmlns:p14="http://schemas.microsoft.com/office/powerpoint/2010/main" val="420512184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5A588-943B-5F92-AA27-22C25F878D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99632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A1990-8F6E-2D11-03A7-BDBC732FBCC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526A83D-D012-5C2D-AA4A-7B58564EE6C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25C311E-F139-6543-8575-BE2A1F71849C}"/>
              </a:ext>
            </a:extLst>
          </p:cNvPr>
          <p:cNvSpPr>
            <a:spLocks noGrp="1"/>
          </p:cNvSpPr>
          <p:nvPr>
            <p:ph type="dt" sz="half" idx="10"/>
          </p:nvPr>
        </p:nvSpPr>
        <p:spPr>
          <a:xfrm>
            <a:off x="838200" y="6356350"/>
            <a:ext cx="2743200" cy="365125"/>
          </a:xfrm>
          <a:prstGeom prst="rect">
            <a:avLst/>
          </a:prstGeom>
        </p:spPr>
        <p:txBody>
          <a:bodyPr/>
          <a:lstStyle/>
          <a:p>
            <a:fld id="{7BEB7F08-A5D9-4832-899B-2DB03BCD942E}" type="datetimeFigureOut">
              <a:rPr lang="en-IN" smtClean="0"/>
              <a:t>09-11-2025</a:t>
            </a:fld>
            <a:endParaRPr lang="en-IN"/>
          </a:p>
        </p:txBody>
      </p:sp>
      <p:sp>
        <p:nvSpPr>
          <p:cNvPr id="5" name="Footer Placeholder 4">
            <a:extLst>
              <a:ext uri="{FF2B5EF4-FFF2-40B4-BE49-F238E27FC236}">
                <a16:creationId xmlns:a16="http://schemas.microsoft.com/office/drawing/2014/main" id="{467CDB1E-4143-3936-3DC6-5E3073BC7BA0}"/>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6" name="Slide Number Placeholder 5">
            <a:extLst>
              <a:ext uri="{FF2B5EF4-FFF2-40B4-BE49-F238E27FC236}">
                <a16:creationId xmlns:a16="http://schemas.microsoft.com/office/drawing/2014/main" id="{31E5FC9A-131A-3D6F-FEAB-EABDDCB2E790}"/>
              </a:ext>
            </a:extLst>
          </p:cNvPr>
          <p:cNvSpPr>
            <a:spLocks noGrp="1"/>
          </p:cNvSpPr>
          <p:nvPr>
            <p:ph type="sldNum" sz="quarter" idx="12"/>
          </p:nvPr>
        </p:nvSpPr>
        <p:spPr>
          <a:xfrm>
            <a:off x="8610600" y="6356350"/>
            <a:ext cx="2743200" cy="365125"/>
          </a:xfrm>
          <a:prstGeom prst="rect">
            <a:avLst/>
          </a:prstGeom>
        </p:spPr>
        <p:txBody>
          <a:bodyPr/>
          <a:lstStyle/>
          <a:p>
            <a:fld id="{F8DF5D1E-02CF-4039-B07C-4286EC97F6F8}" type="slidenum">
              <a:rPr lang="en-IN" smtClean="0"/>
              <a:t>‹#›</a:t>
            </a:fld>
            <a:endParaRPr lang="en-IN"/>
          </a:p>
        </p:txBody>
      </p:sp>
    </p:spTree>
    <p:extLst>
      <p:ext uri="{BB962C8B-B14F-4D97-AF65-F5344CB8AC3E}">
        <p14:creationId xmlns:p14="http://schemas.microsoft.com/office/powerpoint/2010/main" val="4185781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C8882D-28B5-FCED-BDEB-0AFAB733FC4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3B2943C-3BB7-F7E7-F6F0-4B101D06EA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645309B-BA65-9FA5-054C-B5DEDA481C82}"/>
              </a:ext>
            </a:extLst>
          </p:cNvPr>
          <p:cNvSpPr>
            <a:spLocks noGrp="1"/>
          </p:cNvSpPr>
          <p:nvPr>
            <p:ph type="dt" sz="half" idx="10"/>
          </p:nvPr>
        </p:nvSpPr>
        <p:spPr>
          <a:xfrm>
            <a:off x="838200" y="6356350"/>
            <a:ext cx="2743200" cy="365125"/>
          </a:xfrm>
          <a:prstGeom prst="rect">
            <a:avLst/>
          </a:prstGeom>
        </p:spPr>
        <p:txBody>
          <a:bodyPr/>
          <a:lstStyle/>
          <a:p>
            <a:fld id="{7BEB7F08-A5D9-4832-899B-2DB03BCD942E}" type="datetimeFigureOut">
              <a:rPr lang="en-IN" smtClean="0"/>
              <a:t>09-11-2025</a:t>
            </a:fld>
            <a:endParaRPr lang="en-IN"/>
          </a:p>
        </p:txBody>
      </p:sp>
      <p:sp>
        <p:nvSpPr>
          <p:cNvPr id="5" name="Footer Placeholder 4">
            <a:extLst>
              <a:ext uri="{FF2B5EF4-FFF2-40B4-BE49-F238E27FC236}">
                <a16:creationId xmlns:a16="http://schemas.microsoft.com/office/drawing/2014/main" id="{28BCC668-6099-FBF8-F4F7-F752E9D6F6ED}"/>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6" name="Slide Number Placeholder 5">
            <a:extLst>
              <a:ext uri="{FF2B5EF4-FFF2-40B4-BE49-F238E27FC236}">
                <a16:creationId xmlns:a16="http://schemas.microsoft.com/office/drawing/2014/main" id="{9C8DD2AE-9FA1-D500-B2E6-0DBF317E7D38}"/>
              </a:ext>
            </a:extLst>
          </p:cNvPr>
          <p:cNvSpPr>
            <a:spLocks noGrp="1"/>
          </p:cNvSpPr>
          <p:nvPr>
            <p:ph type="sldNum" sz="quarter" idx="12"/>
          </p:nvPr>
        </p:nvSpPr>
        <p:spPr>
          <a:xfrm>
            <a:off x="8610600" y="6356350"/>
            <a:ext cx="2743200" cy="365125"/>
          </a:xfrm>
          <a:prstGeom prst="rect">
            <a:avLst/>
          </a:prstGeom>
        </p:spPr>
        <p:txBody>
          <a:bodyPr/>
          <a:lstStyle/>
          <a:p>
            <a:fld id="{F8DF5D1E-02CF-4039-B07C-4286EC97F6F8}" type="slidenum">
              <a:rPr lang="en-IN" smtClean="0"/>
              <a:t>‹#›</a:t>
            </a:fld>
            <a:endParaRPr lang="en-IN"/>
          </a:p>
        </p:txBody>
      </p:sp>
    </p:spTree>
    <p:extLst>
      <p:ext uri="{BB962C8B-B14F-4D97-AF65-F5344CB8AC3E}">
        <p14:creationId xmlns:p14="http://schemas.microsoft.com/office/powerpoint/2010/main" val="2095094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746BC9-F63E-B633-ED43-009A6A0A88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33408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8E5AB8-8D3B-5D21-4097-F9F7CDD2053B}"/>
              </a:ext>
            </a:extLst>
          </p:cNvPr>
          <p:cNvSpPr>
            <a:spLocks noGrp="1"/>
          </p:cNvSpPr>
          <p:nvPr>
            <p:ph type="title"/>
          </p:nvPr>
        </p:nvSpPr>
        <p:spPr>
          <a:xfrm>
            <a:off x="1665515" y="1992086"/>
            <a:ext cx="7315200" cy="707571"/>
          </a:xfrm>
        </p:spPr>
        <p:txBody>
          <a:bodyPr/>
          <a:lstStyle>
            <a:lvl1pPr algn="ctr">
              <a:defRPr/>
            </a:lvl1pPr>
          </a:lstStyle>
          <a:p>
            <a:r>
              <a:rPr lang="en-US"/>
              <a:t>Click to edit Master title style</a:t>
            </a:r>
            <a:endParaRPr lang="en-IN"/>
          </a:p>
        </p:txBody>
      </p:sp>
      <p:sp>
        <p:nvSpPr>
          <p:cNvPr id="9" name="Picture Placeholder 8">
            <a:extLst>
              <a:ext uri="{FF2B5EF4-FFF2-40B4-BE49-F238E27FC236}">
                <a16:creationId xmlns:a16="http://schemas.microsoft.com/office/drawing/2014/main" id="{54B7BE65-F37A-2D46-DC82-E088F83C3DDF}"/>
              </a:ext>
            </a:extLst>
          </p:cNvPr>
          <p:cNvSpPr>
            <a:spLocks noGrp="1"/>
          </p:cNvSpPr>
          <p:nvPr>
            <p:ph type="pic" sz="quarter" idx="10"/>
          </p:nvPr>
        </p:nvSpPr>
        <p:spPr>
          <a:xfrm>
            <a:off x="7108372" y="2863623"/>
            <a:ext cx="1872343" cy="1773692"/>
          </a:xfrm>
          <a:prstGeom prst="rect">
            <a:avLst/>
          </a:prstGeom>
        </p:spPr>
        <p:txBody>
          <a:bodyPr/>
          <a:lstStyle/>
          <a:p>
            <a:endParaRPr lang="en-IN"/>
          </a:p>
        </p:txBody>
      </p:sp>
      <p:sp>
        <p:nvSpPr>
          <p:cNvPr id="11" name="Text Placeholder 10">
            <a:extLst>
              <a:ext uri="{FF2B5EF4-FFF2-40B4-BE49-F238E27FC236}">
                <a16:creationId xmlns:a16="http://schemas.microsoft.com/office/drawing/2014/main" id="{406348AF-238A-C8D3-50F1-94D592A7206E}"/>
              </a:ext>
            </a:extLst>
          </p:cNvPr>
          <p:cNvSpPr>
            <a:spLocks noGrp="1"/>
          </p:cNvSpPr>
          <p:nvPr>
            <p:ph type="body" sz="quarter" idx="11" hasCustomPrompt="1"/>
          </p:nvPr>
        </p:nvSpPr>
        <p:spPr>
          <a:xfrm>
            <a:off x="1665514" y="2863623"/>
            <a:ext cx="5158922" cy="1773692"/>
          </a:xfrm>
          <a:prstGeom prst="rect">
            <a:avLst/>
          </a:prstGeom>
        </p:spPr>
        <p:txBody>
          <a:bodyPr/>
          <a:lstStyle>
            <a:lvl1pPr marL="0" indent="0">
              <a:buNone/>
              <a:defRPr sz="2400" b="0"/>
            </a:lvl1pPr>
          </a:lstStyle>
          <a:p>
            <a:pPr lvl="0"/>
            <a:r>
              <a:rPr lang="en-US" dirty="0"/>
              <a:t>Click to edit Subtitle</a:t>
            </a:r>
          </a:p>
        </p:txBody>
      </p:sp>
    </p:spTree>
    <p:extLst>
      <p:ext uri="{BB962C8B-B14F-4D97-AF65-F5344CB8AC3E}">
        <p14:creationId xmlns:p14="http://schemas.microsoft.com/office/powerpoint/2010/main" val="2000681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691763-303E-CBA8-C351-84ADCCC6233B}"/>
              </a:ext>
            </a:extLst>
          </p:cNvPr>
          <p:cNvSpPr>
            <a:spLocks noGrp="1"/>
          </p:cNvSpPr>
          <p:nvPr>
            <p:ph type="title"/>
          </p:nvPr>
        </p:nvSpPr>
        <p:spPr>
          <a:xfrm>
            <a:off x="831850" y="1976211"/>
            <a:ext cx="10515600" cy="1325563"/>
          </a:xfrm>
        </p:spPr>
        <p:txBody>
          <a:bodyPr/>
          <a:lstStyle/>
          <a:p>
            <a:r>
              <a:rPr lang="en-US"/>
              <a:t>Click to edit Master title style</a:t>
            </a:r>
            <a:endParaRPr lang="en-IN"/>
          </a:p>
        </p:txBody>
      </p:sp>
    </p:spTree>
    <p:extLst>
      <p:ext uri="{BB962C8B-B14F-4D97-AF65-F5344CB8AC3E}">
        <p14:creationId xmlns:p14="http://schemas.microsoft.com/office/powerpoint/2010/main" val="2835499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D30DFB-6360-3504-AD8C-572DD32CCC43}"/>
              </a:ext>
            </a:extLst>
          </p:cNvPr>
          <p:cNvSpPr>
            <a:spLocks noGrp="1"/>
          </p:cNvSpPr>
          <p:nvPr>
            <p:ph type="dt" sz="half" idx="10"/>
          </p:nvPr>
        </p:nvSpPr>
        <p:spPr>
          <a:xfrm>
            <a:off x="838200" y="6356350"/>
            <a:ext cx="2743200" cy="365125"/>
          </a:xfrm>
          <a:prstGeom prst="rect">
            <a:avLst/>
          </a:prstGeom>
        </p:spPr>
        <p:txBody>
          <a:bodyPr/>
          <a:lstStyle/>
          <a:p>
            <a:fld id="{F0699504-057D-40B2-80F9-A4B1FD088379}" type="datetimeFigureOut">
              <a:rPr lang="en-IN" smtClean="0"/>
              <a:t>09-11-2025</a:t>
            </a:fld>
            <a:endParaRPr lang="en-IN"/>
          </a:p>
        </p:txBody>
      </p:sp>
      <p:sp>
        <p:nvSpPr>
          <p:cNvPr id="3" name="Footer Placeholder 2">
            <a:extLst>
              <a:ext uri="{FF2B5EF4-FFF2-40B4-BE49-F238E27FC236}">
                <a16:creationId xmlns:a16="http://schemas.microsoft.com/office/drawing/2014/main" id="{36AF99E7-E58E-A7B5-72FE-D6BEA0D2E0C3}"/>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4" name="Slide Number Placeholder 3">
            <a:extLst>
              <a:ext uri="{FF2B5EF4-FFF2-40B4-BE49-F238E27FC236}">
                <a16:creationId xmlns:a16="http://schemas.microsoft.com/office/drawing/2014/main" id="{9CB83459-D6AF-E28C-F747-D606CA57C7CB}"/>
              </a:ext>
            </a:extLst>
          </p:cNvPr>
          <p:cNvSpPr>
            <a:spLocks noGrp="1"/>
          </p:cNvSpPr>
          <p:nvPr>
            <p:ph type="sldNum" sz="quarter" idx="12"/>
          </p:nvPr>
        </p:nvSpPr>
        <p:spPr>
          <a:xfrm>
            <a:off x="8610600" y="6356350"/>
            <a:ext cx="2743200" cy="365125"/>
          </a:xfrm>
          <a:prstGeom prst="rect">
            <a:avLst/>
          </a:prstGeom>
        </p:spPr>
        <p:txBody>
          <a:bodyPr/>
          <a:lstStyle/>
          <a:p>
            <a:fld id="{04C8C4AB-4DC0-4529-9E5B-5108D1CC54B2}" type="slidenum">
              <a:rPr lang="en-IN" smtClean="0"/>
              <a:t>‹#›</a:t>
            </a:fld>
            <a:endParaRPr lang="en-IN"/>
          </a:p>
        </p:txBody>
      </p:sp>
    </p:spTree>
    <p:extLst>
      <p:ext uri="{BB962C8B-B14F-4D97-AF65-F5344CB8AC3E}">
        <p14:creationId xmlns:p14="http://schemas.microsoft.com/office/powerpoint/2010/main" val="198420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7B5DCFA-5C30-082A-BFC7-FBEDC7A6BF16}"/>
              </a:ext>
            </a:extLst>
          </p:cNvPr>
          <p:cNvSpPr>
            <a:spLocks noGrp="1"/>
          </p:cNvSpPr>
          <p:nvPr>
            <p:ph type="dt" sz="half" idx="10"/>
          </p:nvPr>
        </p:nvSpPr>
        <p:spPr>
          <a:xfrm>
            <a:off x="838200" y="6356350"/>
            <a:ext cx="2743200" cy="365125"/>
          </a:xfrm>
          <a:prstGeom prst="rect">
            <a:avLst/>
          </a:prstGeom>
        </p:spPr>
        <p:txBody>
          <a:bodyPr/>
          <a:lstStyle/>
          <a:p>
            <a:fld id="{7BEB7F08-A5D9-4832-899B-2DB03BCD942E}" type="datetimeFigureOut">
              <a:rPr lang="en-IN" smtClean="0"/>
              <a:t>09-11-2025</a:t>
            </a:fld>
            <a:endParaRPr lang="en-IN"/>
          </a:p>
        </p:txBody>
      </p:sp>
      <p:sp>
        <p:nvSpPr>
          <p:cNvPr id="5" name="Footer Placeholder 4">
            <a:extLst>
              <a:ext uri="{FF2B5EF4-FFF2-40B4-BE49-F238E27FC236}">
                <a16:creationId xmlns:a16="http://schemas.microsoft.com/office/drawing/2014/main" id="{40461BC5-4F73-CACB-8F11-2DE64A3A7055}"/>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6" name="Slide Number Placeholder 5">
            <a:extLst>
              <a:ext uri="{FF2B5EF4-FFF2-40B4-BE49-F238E27FC236}">
                <a16:creationId xmlns:a16="http://schemas.microsoft.com/office/drawing/2014/main" id="{AB0A9AEE-9800-8EA4-78B7-0AD64AE7744F}"/>
              </a:ext>
            </a:extLst>
          </p:cNvPr>
          <p:cNvSpPr>
            <a:spLocks noGrp="1"/>
          </p:cNvSpPr>
          <p:nvPr>
            <p:ph type="sldNum" sz="quarter" idx="12"/>
          </p:nvPr>
        </p:nvSpPr>
        <p:spPr>
          <a:xfrm>
            <a:off x="8610600" y="6356350"/>
            <a:ext cx="2743200" cy="365125"/>
          </a:xfrm>
          <a:prstGeom prst="rect">
            <a:avLst/>
          </a:prstGeom>
        </p:spPr>
        <p:txBody>
          <a:bodyPr/>
          <a:lstStyle/>
          <a:p>
            <a:fld id="{F8DF5D1E-02CF-4039-B07C-4286EC97F6F8}" type="slidenum">
              <a:rPr lang="en-IN" smtClean="0"/>
              <a:t>‹#›</a:t>
            </a:fld>
            <a:endParaRPr lang="en-IN"/>
          </a:p>
        </p:txBody>
      </p:sp>
      <p:sp>
        <p:nvSpPr>
          <p:cNvPr id="7" name="Title 6">
            <a:extLst>
              <a:ext uri="{FF2B5EF4-FFF2-40B4-BE49-F238E27FC236}">
                <a16:creationId xmlns:a16="http://schemas.microsoft.com/office/drawing/2014/main" id="{CBB93AA4-8DC2-E985-B1CB-DE6B297E77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N"/>
          </a:p>
        </p:txBody>
      </p:sp>
      <p:sp>
        <p:nvSpPr>
          <p:cNvPr id="8" name="Picture Placeholder 8">
            <a:extLst>
              <a:ext uri="{FF2B5EF4-FFF2-40B4-BE49-F238E27FC236}">
                <a16:creationId xmlns:a16="http://schemas.microsoft.com/office/drawing/2014/main" id="{D436A307-9850-DAB2-DFA5-76356E8EF878}"/>
              </a:ext>
            </a:extLst>
          </p:cNvPr>
          <p:cNvSpPr>
            <a:spLocks noGrp="1"/>
          </p:cNvSpPr>
          <p:nvPr>
            <p:ph type="pic" sz="quarter" idx="13"/>
          </p:nvPr>
        </p:nvSpPr>
        <p:spPr>
          <a:xfrm>
            <a:off x="838200" y="2090737"/>
            <a:ext cx="2254250" cy="2230437"/>
          </a:xfrm>
          <a:prstGeom prst="rect">
            <a:avLst/>
          </a:prstGeom>
        </p:spPr>
        <p:txBody>
          <a:bodyPr/>
          <a:lstStyle/>
          <a:p>
            <a:endParaRPr lang="en-IN"/>
          </a:p>
        </p:txBody>
      </p:sp>
      <p:sp>
        <p:nvSpPr>
          <p:cNvPr id="9" name="Text Placeholder 10">
            <a:extLst>
              <a:ext uri="{FF2B5EF4-FFF2-40B4-BE49-F238E27FC236}">
                <a16:creationId xmlns:a16="http://schemas.microsoft.com/office/drawing/2014/main" id="{455713EE-CD61-D228-8D75-4EAEB02A3E9A}"/>
              </a:ext>
            </a:extLst>
          </p:cNvPr>
          <p:cNvSpPr>
            <a:spLocks noGrp="1"/>
          </p:cNvSpPr>
          <p:nvPr>
            <p:ph type="body" sz="quarter" idx="14" hasCustomPrompt="1"/>
          </p:nvPr>
        </p:nvSpPr>
        <p:spPr>
          <a:xfrm>
            <a:off x="3265488" y="2090738"/>
            <a:ext cx="5834062" cy="2230437"/>
          </a:xfrm>
          <a:prstGeom prst="rect">
            <a:avLst/>
          </a:prstGeom>
        </p:spPr>
        <p:txBody>
          <a:bodyPr/>
          <a:lstStyle>
            <a:lvl1pPr marL="0" indent="0">
              <a:buNone/>
              <a:defRPr sz="2400" b="0"/>
            </a:lvl1pPr>
          </a:lstStyle>
          <a:p>
            <a:pPr lvl="0"/>
            <a:r>
              <a:rPr lang="en-US" dirty="0"/>
              <a:t>Click to edit Subtitle</a:t>
            </a:r>
          </a:p>
        </p:txBody>
      </p:sp>
    </p:spTree>
    <p:extLst>
      <p:ext uri="{BB962C8B-B14F-4D97-AF65-F5344CB8AC3E}">
        <p14:creationId xmlns:p14="http://schemas.microsoft.com/office/powerpoint/2010/main" val="3499320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9384A-60F9-245F-78F8-720C55AD86D3}"/>
              </a:ext>
            </a:extLst>
          </p:cNvPr>
          <p:cNvSpPr>
            <a:spLocks noGrp="1"/>
          </p:cNvSpPr>
          <p:nvPr>
            <p:ph type="title"/>
          </p:nvPr>
        </p:nvSpPr>
        <p:spPr>
          <a:xfrm>
            <a:off x="918936" y="842168"/>
            <a:ext cx="10515600" cy="2852737"/>
          </a:xfrm>
          <a:prstGeom prst="rect">
            <a:avLst/>
          </a:prstGeo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BEC32C0-648C-11D8-6D82-3C8B6BE9A70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C9D459-9275-3929-C3B7-4150D06A17C5}"/>
              </a:ext>
            </a:extLst>
          </p:cNvPr>
          <p:cNvSpPr>
            <a:spLocks noGrp="1"/>
          </p:cNvSpPr>
          <p:nvPr>
            <p:ph type="dt" sz="half" idx="10"/>
          </p:nvPr>
        </p:nvSpPr>
        <p:spPr>
          <a:xfrm>
            <a:off x="838200" y="6356350"/>
            <a:ext cx="2743200" cy="365125"/>
          </a:xfrm>
          <a:prstGeom prst="rect">
            <a:avLst/>
          </a:prstGeom>
        </p:spPr>
        <p:txBody>
          <a:bodyPr/>
          <a:lstStyle/>
          <a:p>
            <a:fld id="{7BEB7F08-A5D9-4832-899B-2DB03BCD942E}" type="datetimeFigureOut">
              <a:rPr lang="en-IN" smtClean="0"/>
              <a:t>09-11-2025</a:t>
            </a:fld>
            <a:endParaRPr lang="en-IN"/>
          </a:p>
        </p:txBody>
      </p:sp>
      <p:sp>
        <p:nvSpPr>
          <p:cNvPr id="5" name="Footer Placeholder 4">
            <a:extLst>
              <a:ext uri="{FF2B5EF4-FFF2-40B4-BE49-F238E27FC236}">
                <a16:creationId xmlns:a16="http://schemas.microsoft.com/office/drawing/2014/main" id="{8967D660-BE75-796E-9B4E-D4E14874EDB1}"/>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6" name="Slide Number Placeholder 5">
            <a:extLst>
              <a:ext uri="{FF2B5EF4-FFF2-40B4-BE49-F238E27FC236}">
                <a16:creationId xmlns:a16="http://schemas.microsoft.com/office/drawing/2014/main" id="{57B286B3-9BB7-807E-6FAF-F70D202AA34A}"/>
              </a:ext>
            </a:extLst>
          </p:cNvPr>
          <p:cNvSpPr>
            <a:spLocks noGrp="1"/>
          </p:cNvSpPr>
          <p:nvPr>
            <p:ph type="sldNum" sz="quarter" idx="12"/>
          </p:nvPr>
        </p:nvSpPr>
        <p:spPr>
          <a:xfrm>
            <a:off x="8610600" y="6356350"/>
            <a:ext cx="2743200" cy="365125"/>
          </a:xfrm>
          <a:prstGeom prst="rect">
            <a:avLst/>
          </a:prstGeom>
        </p:spPr>
        <p:txBody>
          <a:bodyPr/>
          <a:lstStyle/>
          <a:p>
            <a:fld id="{F8DF5D1E-02CF-4039-B07C-4286EC97F6F8}" type="slidenum">
              <a:rPr lang="en-IN" smtClean="0"/>
              <a:t>‹#›</a:t>
            </a:fld>
            <a:endParaRPr lang="en-IN"/>
          </a:p>
        </p:txBody>
      </p:sp>
    </p:spTree>
    <p:extLst>
      <p:ext uri="{BB962C8B-B14F-4D97-AF65-F5344CB8AC3E}">
        <p14:creationId xmlns:p14="http://schemas.microsoft.com/office/powerpoint/2010/main" val="2550548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1FC91-2A16-6E59-2B8B-4186A148BB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E23F8EDA-A3E1-F2F4-8D50-385A49BE34A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A5A31B08-56D9-F493-86F3-B74BA0C21BB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40A8EE70-3315-9FFF-CF1E-A1A75B599E30}"/>
              </a:ext>
            </a:extLst>
          </p:cNvPr>
          <p:cNvSpPr>
            <a:spLocks noGrp="1"/>
          </p:cNvSpPr>
          <p:nvPr>
            <p:ph type="dt" sz="half" idx="10"/>
          </p:nvPr>
        </p:nvSpPr>
        <p:spPr>
          <a:xfrm>
            <a:off x="838200" y="6356350"/>
            <a:ext cx="2743200" cy="365125"/>
          </a:xfrm>
          <a:prstGeom prst="rect">
            <a:avLst/>
          </a:prstGeom>
        </p:spPr>
        <p:txBody>
          <a:bodyPr/>
          <a:lstStyle/>
          <a:p>
            <a:fld id="{7BEB7F08-A5D9-4832-899B-2DB03BCD942E}" type="datetimeFigureOut">
              <a:rPr lang="en-IN" smtClean="0"/>
              <a:t>09-11-2025</a:t>
            </a:fld>
            <a:endParaRPr lang="en-IN"/>
          </a:p>
        </p:txBody>
      </p:sp>
      <p:sp>
        <p:nvSpPr>
          <p:cNvPr id="6" name="Footer Placeholder 5">
            <a:extLst>
              <a:ext uri="{FF2B5EF4-FFF2-40B4-BE49-F238E27FC236}">
                <a16:creationId xmlns:a16="http://schemas.microsoft.com/office/drawing/2014/main" id="{0DF9A196-16C6-B638-C510-394ED66AC600}"/>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7" name="Slide Number Placeholder 6">
            <a:extLst>
              <a:ext uri="{FF2B5EF4-FFF2-40B4-BE49-F238E27FC236}">
                <a16:creationId xmlns:a16="http://schemas.microsoft.com/office/drawing/2014/main" id="{5EA55D2B-C078-C00E-D46C-7893184A25F8}"/>
              </a:ext>
            </a:extLst>
          </p:cNvPr>
          <p:cNvSpPr>
            <a:spLocks noGrp="1"/>
          </p:cNvSpPr>
          <p:nvPr>
            <p:ph type="sldNum" sz="quarter" idx="12"/>
          </p:nvPr>
        </p:nvSpPr>
        <p:spPr>
          <a:xfrm>
            <a:off x="8610600" y="6356350"/>
            <a:ext cx="2743200" cy="365125"/>
          </a:xfrm>
          <a:prstGeom prst="rect">
            <a:avLst/>
          </a:prstGeom>
        </p:spPr>
        <p:txBody>
          <a:bodyPr/>
          <a:lstStyle/>
          <a:p>
            <a:fld id="{F8DF5D1E-02CF-4039-B07C-4286EC97F6F8}" type="slidenum">
              <a:rPr lang="en-IN" smtClean="0"/>
              <a:t>‹#›</a:t>
            </a:fld>
            <a:endParaRPr lang="en-IN"/>
          </a:p>
        </p:txBody>
      </p:sp>
    </p:spTree>
    <p:extLst>
      <p:ext uri="{BB962C8B-B14F-4D97-AF65-F5344CB8AC3E}">
        <p14:creationId xmlns:p14="http://schemas.microsoft.com/office/powerpoint/2010/main" val="1120298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CB379-63F4-7271-20CC-1BB861DB8B1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1DFA264-D8D1-0E02-E0AF-CD571E33CF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677AF6-068B-E6AB-C6C7-FF825D0A148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9E8B728-7974-07A9-E8BB-861F243F2C3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A90CE9-56D2-CCED-8A73-3CE2F03D127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A073E4ED-D9B1-CF5F-9E31-1F7C28CFA10F}"/>
              </a:ext>
            </a:extLst>
          </p:cNvPr>
          <p:cNvSpPr>
            <a:spLocks noGrp="1"/>
          </p:cNvSpPr>
          <p:nvPr>
            <p:ph type="dt" sz="half" idx="10"/>
          </p:nvPr>
        </p:nvSpPr>
        <p:spPr>
          <a:xfrm>
            <a:off x="838200" y="6356350"/>
            <a:ext cx="2743200" cy="365125"/>
          </a:xfrm>
          <a:prstGeom prst="rect">
            <a:avLst/>
          </a:prstGeom>
        </p:spPr>
        <p:txBody>
          <a:bodyPr/>
          <a:lstStyle/>
          <a:p>
            <a:fld id="{7BEB7F08-A5D9-4832-899B-2DB03BCD942E}" type="datetimeFigureOut">
              <a:rPr lang="en-IN" smtClean="0"/>
              <a:t>09-11-2025</a:t>
            </a:fld>
            <a:endParaRPr lang="en-IN"/>
          </a:p>
        </p:txBody>
      </p:sp>
      <p:sp>
        <p:nvSpPr>
          <p:cNvPr id="8" name="Footer Placeholder 7">
            <a:extLst>
              <a:ext uri="{FF2B5EF4-FFF2-40B4-BE49-F238E27FC236}">
                <a16:creationId xmlns:a16="http://schemas.microsoft.com/office/drawing/2014/main" id="{230D9A13-84CC-008D-D4E6-66625CAEEAA7}"/>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9" name="Slide Number Placeholder 8">
            <a:extLst>
              <a:ext uri="{FF2B5EF4-FFF2-40B4-BE49-F238E27FC236}">
                <a16:creationId xmlns:a16="http://schemas.microsoft.com/office/drawing/2014/main" id="{3C4487C9-6EED-5BBA-2825-23ED77AD3D9B}"/>
              </a:ext>
            </a:extLst>
          </p:cNvPr>
          <p:cNvSpPr>
            <a:spLocks noGrp="1"/>
          </p:cNvSpPr>
          <p:nvPr>
            <p:ph type="sldNum" sz="quarter" idx="12"/>
          </p:nvPr>
        </p:nvSpPr>
        <p:spPr>
          <a:xfrm>
            <a:off x="8610600" y="6356350"/>
            <a:ext cx="2743200" cy="365125"/>
          </a:xfrm>
          <a:prstGeom prst="rect">
            <a:avLst/>
          </a:prstGeom>
        </p:spPr>
        <p:txBody>
          <a:bodyPr/>
          <a:lstStyle/>
          <a:p>
            <a:fld id="{F8DF5D1E-02CF-4039-B07C-4286EC97F6F8}" type="slidenum">
              <a:rPr lang="en-IN" smtClean="0"/>
              <a:t>‹#›</a:t>
            </a:fld>
            <a:endParaRPr lang="en-IN"/>
          </a:p>
        </p:txBody>
      </p:sp>
    </p:spTree>
    <p:extLst>
      <p:ext uri="{BB962C8B-B14F-4D97-AF65-F5344CB8AC3E}">
        <p14:creationId xmlns:p14="http://schemas.microsoft.com/office/powerpoint/2010/main" val="50603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9700C-14D0-6669-3565-0B365098A0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17FD850E-0D46-57D2-90E2-3D5F78610862}"/>
              </a:ext>
            </a:extLst>
          </p:cNvPr>
          <p:cNvSpPr>
            <a:spLocks noGrp="1"/>
          </p:cNvSpPr>
          <p:nvPr>
            <p:ph type="dt" sz="half" idx="10"/>
          </p:nvPr>
        </p:nvSpPr>
        <p:spPr>
          <a:xfrm>
            <a:off x="838200" y="6356350"/>
            <a:ext cx="2743200" cy="365125"/>
          </a:xfrm>
          <a:prstGeom prst="rect">
            <a:avLst/>
          </a:prstGeom>
        </p:spPr>
        <p:txBody>
          <a:bodyPr/>
          <a:lstStyle/>
          <a:p>
            <a:fld id="{7BEB7F08-A5D9-4832-899B-2DB03BCD942E}" type="datetimeFigureOut">
              <a:rPr lang="en-IN" smtClean="0"/>
              <a:t>09-11-2025</a:t>
            </a:fld>
            <a:endParaRPr lang="en-IN"/>
          </a:p>
        </p:txBody>
      </p:sp>
      <p:sp>
        <p:nvSpPr>
          <p:cNvPr id="4" name="Footer Placeholder 3">
            <a:extLst>
              <a:ext uri="{FF2B5EF4-FFF2-40B4-BE49-F238E27FC236}">
                <a16:creationId xmlns:a16="http://schemas.microsoft.com/office/drawing/2014/main" id="{C8729FED-99B1-5651-7755-0EA2527733D6}"/>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5" name="Slide Number Placeholder 4">
            <a:extLst>
              <a:ext uri="{FF2B5EF4-FFF2-40B4-BE49-F238E27FC236}">
                <a16:creationId xmlns:a16="http://schemas.microsoft.com/office/drawing/2014/main" id="{8A234FFB-604C-50B6-82EA-FFAC71433201}"/>
              </a:ext>
            </a:extLst>
          </p:cNvPr>
          <p:cNvSpPr>
            <a:spLocks noGrp="1"/>
          </p:cNvSpPr>
          <p:nvPr>
            <p:ph type="sldNum" sz="quarter" idx="12"/>
          </p:nvPr>
        </p:nvSpPr>
        <p:spPr>
          <a:xfrm>
            <a:off x="8610600" y="6356350"/>
            <a:ext cx="2743200" cy="365125"/>
          </a:xfrm>
          <a:prstGeom prst="rect">
            <a:avLst/>
          </a:prstGeom>
        </p:spPr>
        <p:txBody>
          <a:bodyPr/>
          <a:lstStyle/>
          <a:p>
            <a:fld id="{F8DF5D1E-02CF-4039-B07C-4286EC97F6F8}" type="slidenum">
              <a:rPr lang="en-IN" smtClean="0"/>
              <a:t>‹#›</a:t>
            </a:fld>
            <a:endParaRPr lang="en-IN"/>
          </a:p>
        </p:txBody>
      </p:sp>
    </p:spTree>
    <p:extLst>
      <p:ext uri="{BB962C8B-B14F-4D97-AF65-F5344CB8AC3E}">
        <p14:creationId xmlns:p14="http://schemas.microsoft.com/office/powerpoint/2010/main" val="2672333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08FEA4-12F8-4788-7DEE-1DBCF7E4C3E0}"/>
              </a:ext>
            </a:extLst>
          </p:cNvPr>
          <p:cNvSpPr>
            <a:spLocks noGrp="1"/>
          </p:cNvSpPr>
          <p:nvPr>
            <p:ph type="dt" sz="half" idx="10"/>
          </p:nvPr>
        </p:nvSpPr>
        <p:spPr>
          <a:xfrm>
            <a:off x="838200" y="6356350"/>
            <a:ext cx="2743200" cy="365125"/>
          </a:xfrm>
          <a:prstGeom prst="rect">
            <a:avLst/>
          </a:prstGeom>
        </p:spPr>
        <p:txBody>
          <a:bodyPr/>
          <a:lstStyle/>
          <a:p>
            <a:fld id="{7BEB7F08-A5D9-4832-899B-2DB03BCD942E}" type="datetimeFigureOut">
              <a:rPr lang="en-IN" smtClean="0"/>
              <a:t>09-11-2025</a:t>
            </a:fld>
            <a:endParaRPr lang="en-IN"/>
          </a:p>
        </p:txBody>
      </p:sp>
      <p:sp>
        <p:nvSpPr>
          <p:cNvPr id="3" name="Footer Placeholder 2">
            <a:extLst>
              <a:ext uri="{FF2B5EF4-FFF2-40B4-BE49-F238E27FC236}">
                <a16:creationId xmlns:a16="http://schemas.microsoft.com/office/drawing/2014/main" id="{810CBC1C-67C7-8192-8A71-4B42A04FFAE6}"/>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4" name="Slide Number Placeholder 3">
            <a:extLst>
              <a:ext uri="{FF2B5EF4-FFF2-40B4-BE49-F238E27FC236}">
                <a16:creationId xmlns:a16="http://schemas.microsoft.com/office/drawing/2014/main" id="{812C51D0-E571-48D4-BBA8-1ECC44239845}"/>
              </a:ext>
            </a:extLst>
          </p:cNvPr>
          <p:cNvSpPr>
            <a:spLocks noGrp="1"/>
          </p:cNvSpPr>
          <p:nvPr>
            <p:ph type="sldNum" sz="quarter" idx="12"/>
          </p:nvPr>
        </p:nvSpPr>
        <p:spPr>
          <a:xfrm>
            <a:off x="8610600" y="6356350"/>
            <a:ext cx="2743200" cy="365125"/>
          </a:xfrm>
          <a:prstGeom prst="rect">
            <a:avLst/>
          </a:prstGeom>
        </p:spPr>
        <p:txBody>
          <a:bodyPr/>
          <a:lstStyle/>
          <a:p>
            <a:fld id="{F8DF5D1E-02CF-4039-B07C-4286EC97F6F8}" type="slidenum">
              <a:rPr lang="en-IN" smtClean="0"/>
              <a:t>‹#›</a:t>
            </a:fld>
            <a:endParaRPr lang="en-IN"/>
          </a:p>
        </p:txBody>
      </p:sp>
    </p:spTree>
    <p:extLst>
      <p:ext uri="{BB962C8B-B14F-4D97-AF65-F5344CB8AC3E}">
        <p14:creationId xmlns:p14="http://schemas.microsoft.com/office/powerpoint/2010/main" val="1226900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7F29B-F706-E557-CBE7-DB306AD0A1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25ACF352-A5DC-D429-847F-1A351178898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C9312F10-9610-C35E-1FFC-E70FB98A6D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9992FD-3CB6-FA2D-33FC-F9BC357F2BA2}"/>
              </a:ext>
            </a:extLst>
          </p:cNvPr>
          <p:cNvSpPr>
            <a:spLocks noGrp="1"/>
          </p:cNvSpPr>
          <p:nvPr>
            <p:ph type="dt" sz="half" idx="10"/>
          </p:nvPr>
        </p:nvSpPr>
        <p:spPr>
          <a:xfrm>
            <a:off x="838200" y="6356350"/>
            <a:ext cx="2743200" cy="365125"/>
          </a:xfrm>
          <a:prstGeom prst="rect">
            <a:avLst/>
          </a:prstGeom>
        </p:spPr>
        <p:txBody>
          <a:bodyPr/>
          <a:lstStyle/>
          <a:p>
            <a:fld id="{7BEB7F08-A5D9-4832-899B-2DB03BCD942E}" type="datetimeFigureOut">
              <a:rPr lang="en-IN" smtClean="0"/>
              <a:t>09-11-2025</a:t>
            </a:fld>
            <a:endParaRPr lang="en-IN"/>
          </a:p>
        </p:txBody>
      </p:sp>
      <p:sp>
        <p:nvSpPr>
          <p:cNvPr id="6" name="Footer Placeholder 5">
            <a:extLst>
              <a:ext uri="{FF2B5EF4-FFF2-40B4-BE49-F238E27FC236}">
                <a16:creationId xmlns:a16="http://schemas.microsoft.com/office/drawing/2014/main" id="{A1E10335-C367-A262-B382-3B2F104B6FAB}"/>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7" name="Slide Number Placeholder 6">
            <a:extLst>
              <a:ext uri="{FF2B5EF4-FFF2-40B4-BE49-F238E27FC236}">
                <a16:creationId xmlns:a16="http://schemas.microsoft.com/office/drawing/2014/main" id="{A1A4012B-75B0-E3B8-A174-0527E96E8298}"/>
              </a:ext>
            </a:extLst>
          </p:cNvPr>
          <p:cNvSpPr>
            <a:spLocks noGrp="1"/>
          </p:cNvSpPr>
          <p:nvPr>
            <p:ph type="sldNum" sz="quarter" idx="12"/>
          </p:nvPr>
        </p:nvSpPr>
        <p:spPr>
          <a:xfrm>
            <a:off x="8610600" y="6356350"/>
            <a:ext cx="2743200" cy="365125"/>
          </a:xfrm>
          <a:prstGeom prst="rect">
            <a:avLst/>
          </a:prstGeom>
        </p:spPr>
        <p:txBody>
          <a:bodyPr/>
          <a:lstStyle/>
          <a:p>
            <a:fld id="{F8DF5D1E-02CF-4039-B07C-4286EC97F6F8}" type="slidenum">
              <a:rPr lang="en-IN" smtClean="0"/>
              <a:t>‹#›</a:t>
            </a:fld>
            <a:endParaRPr lang="en-IN"/>
          </a:p>
        </p:txBody>
      </p:sp>
    </p:spTree>
    <p:extLst>
      <p:ext uri="{BB962C8B-B14F-4D97-AF65-F5344CB8AC3E}">
        <p14:creationId xmlns:p14="http://schemas.microsoft.com/office/powerpoint/2010/main" val="3737986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0199-BDF7-21CC-6F19-8FDFC2C721D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7AF46822-BE2C-A0A2-0B5A-E08E312B1FC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792345A6-6268-91B7-DCE4-916D0872E0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F78509-0C32-7827-AB1B-EE9902AC278B}"/>
              </a:ext>
            </a:extLst>
          </p:cNvPr>
          <p:cNvSpPr>
            <a:spLocks noGrp="1"/>
          </p:cNvSpPr>
          <p:nvPr>
            <p:ph type="dt" sz="half" idx="10"/>
          </p:nvPr>
        </p:nvSpPr>
        <p:spPr>
          <a:xfrm>
            <a:off x="838200" y="6356350"/>
            <a:ext cx="2743200" cy="365125"/>
          </a:xfrm>
          <a:prstGeom prst="rect">
            <a:avLst/>
          </a:prstGeom>
        </p:spPr>
        <p:txBody>
          <a:bodyPr/>
          <a:lstStyle/>
          <a:p>
            <a:fld id="{7BEB7F08-A5D9-4832-899B-2DB03BCD942E}" type="datetimeFigureOut">
              <a:rPr lang="en-IN" smtClean="0"/>
              <a:t>09-11-2025</a:t>
            </a:fld>
            <a:endParaRPr lang="en-IN"/>
          </a:p>
        </p:txBody>
      </p:sp>
      <p:sp>
        <p:nvSpPr>
          <p:cNvPr id="6" name="Footer Placeholder 5">
            <a:extLst>
              <a:ext uri="{FF2B5EF4-FFF2-40B4-BE49-F238E27FC236}">
                <a16:creationId xmlns:a16="http://schemas.microsoft.com/office/drawing/2014/main" id="{BDA8FA25-A587-D8F5-0BE6-8FC935A7414C}"/>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7" name="Slide Number Placeholder 6">
            <a:extLst>
              <a:ext uri="{FF2B5EF4-FFF2-40B4-BE49-F238E27FC236}">
                <a16:creationId xmlns:a16="http://schemas.microsoft.com/office/drawing/2014/main" id="{2362921C-A717-41F9-889F-4B3A603E42D1}"/>
              </a:ext>
            </a:extLst>
          </p:cNvPr>
          <p:cNvSpPr>
            <a:spLocks noGrp="1"/>
          </p:cNvSpPr>
          <p:nvPr>
            <p:ph type="sldNum" sz="quarter" idx="12"/>
          </p:nvPr>
        </p:nvSpPr>
        <p:spPr>
          <a:xfrm>
            <a:off x="8610600" y="6356350"/>
            <a:ext cx="2743200" cy="365125"/>
          </a:xfrm>
          <a:prstGeom prst="rect">
            <a:avLst/>
          </a:prstGeom>
        </p:spPr>
        <p:txBody>
          <a:bodyPr/>
          <a:lstStyle/>
          <a:p>
            <a:fld id="{F8DF5D1E-02CF-4039-B07C-4286EC97F6F8}" type="slidenum">
              <a:rPr lang="en-IN" smtClean="0"/>
              <a:t>‹#›</a:t>
            </a:fld>
            <a:endParaRPr lang="en-IN"/>
          </a:p>
        </p:txBody>
      </p:sp>
    </p:spTree>
    <p:extLst>
      <p:ext uri="{BB962C8B-B14F-4D97-AF65-F5344CB8AC3E}">
        <p14:creationId xmlns:p14="http://schemas.microsoft.com/office/powerpoint/2010/main" val="1951771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jpe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DFAC1E-0A7A-485C-9D5F-FA1C326D15C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95941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itle Placeholder 10">
            <a:extLst>
              <a:ext uri="{FF2B5EF4-FFF2-40B4-BE49-F238E27FC236}">
                <a16:creationId xmlns:a16="http://schemas.microsoft.com/office/drawing/2014/main" id="{76563322-4AB1-6422-F10D-89407CED58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12" name="Rectangle 11">
            <a:extLst>
              <a:ext uri="{FF2B5EF4-FFF2-40B4-BE49-F238E27FC236}">
                <a16:creationId xmlns:a16="http://schemas.microsoft.com/office/drawing/2014/main" id="{B61D33A3-5CCD-6979-B243-51C17C4B36D9}"/>
              </a:ext>
            </a:extLst>
          </p:cNvPr>
          <p:cNvSpPr/>
          <p:nvPr userDrawn="1"/>
        </p:nvSpPr>
        <p:spPr>
          <a:xfrm>
            <a:off x="838200" y="2035629"/>
            <a:ext cx="2351314" cy="23513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5" name="Picture 14">
            <a:extLst>
              <a:ext uri="{FF2B5EF4-FFF2-40B4-BE49-F238E27FC236}">
                <a16:creationId xmlns:a16="http://schemas.microsoft.com/office/drawing/2014/main" id="{80D21F64-2FBC-5D1D-43EA-A2EDE1344CE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2966764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8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FFB53E-6D38-9C62-21D7-670DF7645707}"/>
              </a:ext>
            </a:extLst>
          </p:cNvPr>
          <p:cNvPicPr>
            <a:picLocks noChangeAspect="1"/>
          </p:cNvPicPr>
          <p:nvPr/>
        </p:nvPicPr>
        <p:blipFill>
          <a:blip r:embed="rId3"/>
          <a:srcRect l="92742" t="44158" r="323" b="44228"/>
          <a:stretch>
            <a:fillRect/>
          </a:stretch>
        </p:blipFill>
        <p:spPr>
          <a:xfrm>
            <a:off x="11346425" y="3030793"/>
            <a:ext cx="845575" cy="1236407"/>
          </a:xfrm>
          <a:prstGeom prst="rect">
            <a:avLst/>
          </a:prstGeom>
        </p:spPr>
      </p:pic>
      <p:sp>
        <p:nvSpPr>
          <p:cNvPr id="2" name="Title 1">
            <a:extLst>
              <a:ext uri="{FF2B5EF4-FFF2-40B4-BE49-F238E27FC236}">
                <a16:creationId xmlns:a16="http://schemas.microsoft.com/office/drawing/2014/main" id="{6C009E96-4D8D-7F94-F502-307EFD9A7660}"/>
              </a:ext>
            </a:extLst>
          </p:cNvPr>
          <p:cNvSpPr txBox="1">
            <a:spLocks/>
          </p:cNvSpPr>
          <p:nvPr/>
        </p:nvSpPr>
        <p:spPr>
          <a:xfrm>
            <a:off x="2858729" y="3290223"/>
            <a:ext cx="6474542" cy="9769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02060"/>
                </a:solidFill>
              </a:rPr>
              <a:t>S</a:t>
            </a:r>
            <a:r>
              <a:rPr lang="en-IN" b="1" dirty="0" err="1">
                <a:solidFill>
                  <a:srgbClr val="002060"/>
                </a:solidFill>
              </a:rPr>
              <a:t>trategy</a:t>
            </a:r>
            <a:r>
              <a:rPr lang="en-IN" b="1" dirty="0">
                <a:solidFill>
                  <a:srgbClr val="002060"/>
                </a:solidFill>
              </a:rPr>
              <a:t> for Non-Fare Box </a:t>
            </a:r>
          </a:p>
        </p:txBody>
      </p:sp>
      <p:sp>
        <p:nvSpPr>
          <p:cNvPr id="4" name="Title 1">
            <a:extLst>
              <a:ext uri="{FF2B5EF4-FFF2-40B4-BE49-F238E27FC236}">
                <a16:creationId xmlns:a16="http://schemas.microsoft.com/office/drawing/2014/main" id="{58176C34-3D47-5000-A7F4-50247FC7F510}"/>
              </a:ext>
            </a:extLst>
          </p:cNvPr>
          <p:cNvSpPr txBox="1">
            <a:spLocks/>
          </p:cNvSpPr>
          <p:nvPr/>
        </p:nvSpPr>
        <p:spPr>
          <a:xfrm>
            <a:off x="621890" y="4006114"/>
            <a:ext cx="11147322" cy="18533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rgbClr val="002060"/>
                </a:solidFill>
              </a:rPr>
              <a:t>Nireesh .C</a:t>
            </a:r>
          </a:p>
          <a:p>
            <a:pPr algn="ctr"/>
            <a:r>
              <a:rPr lang="en-US" sz="2400" b="1" dirty="0">
                <a:solidFill>
                  <a:srgbClr val="002060"/>
                </a:solidFill>
              </a:rPr>
              <a:t>General Manager – P &amp; BD</a:t>
            </a:r>
          </a:p>
          <a:p>
            <a:pPr algn="ctr"/>
            <a:endParaRPr lang="en-US" sz="2400" b="1" dirty="0">
              <a:solidFill>
                <a:srgbClr val="002060"/>
              </a:solidFill>
            </a:endParaRPr>
          </a:p>
          <a:p>
            <a:pPr algn="ctr"/>
            <a:r>
              <a:rPr lang="en-US" sz="2400" b="1" dirty="0" err="1">
                <a:solidFill>
                  <a:srgbClr val="002060"/>
                </a:solidFill>
              </a:rPr>
              <a:t>Vijayvaradhan</a:t>
            </a:r>
            <a:endParaRPr lang="en-US" sz="2400" b="1" dirty="0">
              <a:solidFill>
                <a:srgbClr val="002060"/>
              </a:solidFill>
            </a:endParaRPr>
          </a:p>
          <a:p>
            <a:pPr algn="ctr"/>
            <a:r>
              <a:rPr lang="en-US" sz="2400" b="1" dirty="0">
                <a:solidFill>
                  <a:srgbClr val="002060"/>
                </a:solidFill>
              </a:rPr>
              <a:t>Jnt. General Manager – Mktg.</a:t>
            </a:r>
            <a:endParaRPr lang="en-IN" sz="2400" b="1" dirty="0">
              <a:solidFill>
                <a:srgbClr val="002060"/>
              </a:solidFill>
            </a:endParaRPr>
          </a:p>
        </p:txBody>
      </p:sp>
    </p:spTree>
    <p:extLst>
      <p:ext uri="{BB962C8B-B14F-4D97-AF65-F5344CB8AC3E}">
        <p14:creationId xmlns:p14="http://schemas.microsoft.com/office/powerpoint/2010/main" val="3825941252"/>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2671B-EF25-215E-4731-751E55CE78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9AB617-F51A-75DA-54E1-ACDF74B0E784}"/>
              </a:ext>
            </a:extLst>
          </p:cNvPr>
          <p:cNvSpPr>
            <a:spLocks noGrp="1"/>
          </p:cNvSpPr>
          <p:nvPr>
            <p:ph type="title"/>
          </p:nvPr>
        </p:nvSpPr>
        <p:spPr>
          <a:xfrm>
            <a:off x="366252" y="173397"/>
            <a:ext cx="11459496" cy="976977"/>
          </a:xfrm>
        </p:spPr>
        <p:txBody>
          <a:bodyPr/>
          <a:lstStyle/>
          <a:p>
            <a:pPr algn="ctr"/>
            <a:r>
              <a:rPr lang="en-US" b="1" dirty="0">
                <a:solidFill>
                  <a:srgbClr val="002060"/>
                </a:solidFill>
              </a:rPr>
              <a:t> </a:t>
            </a:r>
            <a:endParaRPr lang="en-IN" b="1" dirty="0">
              <a:solidFill>
                <a:srgbClr val="002060"/>
              </a:solidFill>
            </a:endParaRPr>
          </a:p>
        </p:txBody>
      </p:sp>
      <p:pic>
        <p:nvPicPr>
          <p:cNvPr id="5" name="Picture 4">
            <a:extLst>
              <a:ext uri="{FF2B5EF4-FFF2-40B4-BE49-F238E27FC236}">
                <a16:creationId xmlns:a16="http://schemas.microsoft.com/office/drawing/2014/main" id="{EBD9341D-1E3B-1FA3-ECF9-30032C9985AA}"/>
              </a:ext>
            </a:extLst>
          </p:cNvPr>
          <p:cNvPicPr>
            <a:picLocks noChangeAspect="1"/>
          </p:cNvPicPr>
          <p:nvPr/>
        </p:nvPicPr>
        <p:blipFill>
          <a:blip r:embed="rId2"/>
          <a:srcRect l="92742" t="44158" r="323" b="44228"/>
          <a:stretch>
            <a:fillRect/>
          </a:stretch>
        </p:blipFill>
        <p:spPr>
          <a:xfrm>
            <a:off x="11346425" y="3084869"/>
            <a:ext cx="845575" cy="1236407"/>
          </a:xfrm>
          <a:prstGeom prst="rect">
            <a:avLst/>
          </a:prstGeom>
        </p:spPr>
      </p:pic>
      <p:sp>
        <p:nvSpPr>
          <p:cNvPr id="31" name="Title 1">
            <a:extLst>
              <a:ext uri="{FF2B5EF4-FFF2-40B4-BE49-F238E27FC236}">
                <a16:creationId xmlns:a16="http://schemas.microsoft.com/office/drawing/2014/main" id="{B48C05C9-3D86-0738-0464-E5FC582BC9B5}"/>
              </a:ext>
            </a:extLst>
          </p:cNvPr>
          <p:cNvSpPr txBox="1">
            <a:spLocks/>
          </p:cNvSpPr>
          <p:nvPr/>
        </p:nvSpPr>
        <p:spPr>
          <a:xfrm>
            <a:off x="315559" y="4455905"/>
            <a:ext cx="9847288" cy="1919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IN" sz="2800" dirty="0"/>
          </a:p>
        </p:txBody>
      </p:sp>
      <p:sp>
        <p:nvSpPr>
          <p:cNvPr id="32" name="Title 1">
            <a:extLst>
              <a:ext uri="{FF2B5EF4-FFF2-40B4-BE49-F238E27FC236}">
                <a16:creationId xmlns:a16="http://schemas.microsoft.com/office/drawing/2014/main" id="{52B1AA56-EA28-830B-E9BA-3A343B66F5BE}"/>
              </a:ext>
            </a:extLst>
          </p:cNvPr>
          <p:cNvSpPr txBox="1">
            <a:spLocks/>
          </p:cNvSpPr>
          <p:nvPr/>
        </p:nvSpPr>
        <p:spPr>
          <a:xfrm>
            <a:off x="6908087" y="2469408"/>
            <a:ext cx="5628041" cy="1919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IN" sz="2800" dirty="0"/>
          </a:p>
        </p:txBody>
      </p:sp>
      <p:sp>
        <p:nvSpPr>
          <p:cNvPr id="3" name="TextBox 2">
            <a:extLst>
              <a:ext uri="{FF2B5EF4-FFF2-40B4-BE49-F238E27FC236}">
                <a16:creationId xmlns:a16="http://schemas.microsoft.com/office/drawing/2014/main" id="{3B04A5F1-4B13-40DB-77BB-D86303C6A6AA}"/>
              </a:ext>
            </a:extLst>
          </p:cNvPr>
          <p:cNvSpPr txBox="1"/>
          <p:nvPr/>
        </p:nvSpPr>
        <p:spPr>
          <a:xfrm>
            <a:off x="309716" y="661885"/>
            <a:ext cx="11459496" cy="5262979"/>
          </a:xfrm>
          <a:prstGeom prst="rect">
            <a:avLst/>
          </a:prstGeom>
          <a:noFill/>
        </p:spPr>
        <p:txBody>
          <a:bodyPr wrap="square" rtlCol="0">
            <a:spAutoFit/>
          </a:bodyPr>
          <a:lstStyle/>
          <a:p>
            <a:pPr lvl="1"/>
            <a:r>
              <a:rPr lang="en-US" sz="2400" b="1" u="sng" dirty="0">
                <a:solidFill>
                  <a:srgbClr val="002060"/>
                </a:solidFill>
                <a:latin typeface="Times New Roman" panose="02020603050405020304" pitchFamily="18" charset="0"/>
                <a:cs typeface="Times New Roman" panose="02020603050405020304" pitchFamily="18" charset="0"/>
              </a:rPr>
              <a:t>Planning – DPR Stage</a:t>
            </a:r>
          </a:p>
          <a:p>
            <a:pPr lvl="1"/>
            <a:r>
              <a:rPr lang="en-US" sz="2400" dirty="0">
                <a:latin typeface="Times New Roman" panose="02020603050405020304" pitchFamily="18" charset="0"/>
                <a:cs typeface="Times New Roman" panose="02020603050405020304" pitchFamily="18" charset="0"/>
              </a:rPr>
              <a:t>	- Potential space</a:t>
            </a:r>
          </a:p>
          <a:p>
            <a:pPr lvl="1"/>
            <a:r>
              <a:rPr lang="en-US" sz="2400" dirty="0">
                <a:latin typeface="Times New Roman" panose="02020603050405020304" pitchFamily="18" charset="0"/>
                <a:cs typeface="Times New Roman" panose="02020603050405020304" pitchFamily="18" charset="0"/>
              </a:rPr>
              <a:t>	- Area to be developed</a:t>
            </a:r>
          </a:p>
          <a:p>
            <a:pPr lvl="1"/>
            <a:r>
              <a:rPr lang="en-US" sz="2400" dirty="0">
                <a:latin typeface="Times New Roman" panose="02020603050405020304" pitchFamily="18" charset="0"/>
                <a:cs typeface="Times New Roman" panose="02020603050405020304" pitchFamily="18" charset="0"/>
              </a:rPr>
              <a:t>	- Market Demand</a:t>
            </a:r>
          </a:p>
          <a:p>
            <a:pPr lvl="1"/>
            <a:r>
              <a:rPr lang="en-US" sz="2400" dirty="0">
                <a:latin typeface="Times New Roman" panose="02020603050405020304" pitchFamily="18" charset="0"/>
                <a:cs typeface="Times New Roman" panose="02020603050405020304" pitchFamily="18" charset="0"/>
              </a:rPr>
              <a:t>	- Feasibility</a:t>
            </a:r>
          </a:p>
          <a:p>
            <a:pPr lvl="1"/>
            <a:r>
              <a:rPr lang="en-US" sz="2400" dirty="0">
                <a:latin typeface="Times New Roman" panose="02020603050405020304" pitchFamily="18" charset="0"/>
                <a:cs typeface="Times New Roman" panose="02020603050405020304" pitchFamily="18" charset="0"/>
              </a:rPr>
              <a:t>	- Designing – Visibility, Entry Exit, utility </a:t>
            </a:r>
            <a:r>
              <a:rPr lang="en-US" sz="2400" dirty="0" err="1">
                <a:latin typeface="Times New Roman" panose="02020603050405020304" pitchFamily="18" charset="0"/>
                <a:cs typeface="Times New Roman" panose="02020603050405020304" pitchFamily="18" charset="0"/>
              </a:rPr>
              <a:t>llift</a:t>
            </a:r>
            <a:r>
              <a:rPr lang="en-US" sz="2400" dirty="0">
                <a:latin typeface="Times New Roman" panose="02020603050405020304" pitchFamily="18" charset="0"/>
                <a:cs typeface="Times New Roman" panose="02020603050405020304" pitchFamily="18" charset="0"/>
              </a:rPr>
              <a:t>, Loading &amp; unloading bay</a:t>
            </a:r>
          </a:p>
          <a:p>
            <a:pPr lvl="1"/>
            <a:endParaRPr lang="en-US" sz="2400" dirty="0">
              <a:latin typeface="Times New Roman" panose="02020603050405020304" pitchFamily="18" charset="0"/>
              <a:cs typeface="Times New Roman" panose="02020603050405020304" pitchFamily="18" charset="0"/>
            </a:endParaRPr>
          </a:p>
          <a:p>
            <a:pPr lvl="1"/>
            <a:r>
              <a:rPr lang="en-US" sz="2400" b="1" u="sng" dirty="0">
                <a:solidFill>
                  <a:srgbClr val="002060"/>
                </a:solidFill>
                <a:latin typeface="Times New Roman" panose="02020603050405020304" pitchFamily="18" charset="0"/>
                <a:cs typeface="Times New Roman" panose="02020603050405020304" pitchFamily="18" charset="0"/>
              </a:rPr>
              <a:t>Utility Provisions</a:t>
            </a:r>
          </a:p>
          <a:p>
            <a:pPr lvl="1"/>
            <a:r>
              <a:rPr lang="en-US" sz="2400" dirty="0">
                <a:latin typeface="Times New Roman" panose="02020603050405020304" pitchFamily="18" charset="0"/>
                <a:cs typeface="Times New Roman" panose="02020603050405020304" pitchFamily="18" charset="0"/>
              </a:rPr>
              <a:t>	- Required Power Load </a:t>
            </a:r>
          </a:p>
          <a:p>
            <a:pPr lvl="1"/>
            <a:r>
              <a:rPr lang="en-US" sz="2400" dirty="0">
                <a:latin typeface="Times New Roman" panose="02020603050405020304" pitchFamily="18" charset="0"/>
                <a:cs typeface="Times New Roman" panose="02020603050405020304" pitchFamily="18" charset="0"/>
              </a:rPr>
              <a:t>	- AC</a:t>
            </a:r>
          </a:p>
          <a:p>
            <a:pPr lvl="1"/>
            <a:r>
              <a:rPr lang="en-US" sz="2400" dirty="0">
                <a:latin typeface="Times New Roman" panose="02020603050405020304" pitchFamily="18" charset="0"/>
                <a:cs typeface="Times New Roman" panose="02020603050405020304" pitchFamily="18" charset="0"/>
              </a:rPr>
              <a:t>	- Drain facilities</a:t>
            </a:r>
          </a:p>
          <a:p>
            <a:pPr lvl="1"/>
            <a:r>
              <a:rPr lang="en-US" sz="2400" dirty="0">
                <a:latin typeface="Times New Roman" panose="02020603050405020304" pitchFamily="18" charset="0"/>
                <a:cs typeface="Times New Roman" panose="02020603050405020304" pitchFamily="18" charset="0"/>
              </a:rPr>
              <a:t>	- Utility lift</a:t>
            </a:r>
          </a:p>
          <a:p>
            <a:pPr lvl="1"/>
            <a:r>
              <a:rPr lang="en-US" sz="2400" dirty="0">
                <a:latin typeface="Times New Roman" panose="02020603050405020304" pitchFamily="18" charset="0"/>
                <a:cs typeface="Times New Roman" panose="02020603050405020304" pitchFamily="18" charset="0"/>
              </a:rPr>
              <a:t>	- Water </a:t>
            </a:r>
          </a:p>
          <a:p>
            <a:pPr lvl="1"/>
            <a:endParaRPr lang="en-I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7295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C1E22-F7EA-E8B6-86CC-A2631750777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F40B81B-ED35-61AE-3270-79A15883F6BF}"/>
              </a:ext>
            </a:extLst>
          </p:cNvPr>
          <p:cNvPicPr>
            <a:picLocks noChangeAspect="1"/>
          </p:cNvPicPr>
          <p:nvPr/>
        </p:nvPicPr>
        <p:blipFill>
          <a:blip r:embed="rId2"/>
          <a:srcRect l="92742" t="44158" r="323" b="44228"/>
          <a:stretch>
            <a:fillRect/>
          </a:stretch>
        </p:blipFill>
        <p:spPr>
          <a:xfrm>
            <a:off x="11346425" y="3070121"/>
            <a:ext cx="845575" cy="1236407"/>
          </a:xfrm>
          <a:prstGeom prst="rect">
            <a:avLst/>
          </a:prstGeom>
        </p:spPr>
      </p:pic>
      <p:sp>
        <p:nvSpPr>
          <p:cNvPr id="31" name="Title 1">
            <a:extLst>
              <a:ext uri="{FF2B5EF4-FFF2-40B4-BE49-F238E27FC236}">
                <a16:creationId xmlns:a16="http://schemas.microsoft.com/office/drawing/2014/main" id="{E50ACDD2-8BEA-68F0-49A2-BEFA568C4B17}"/>
              </a:ext>
            </a:extLst>
          </p:cNvPr>
          <p:cNvSpPr txBox="1">
            <a:spLocks/>
          </p:cNvSpPr>
          <p:nvPr/>
        </p:nvSpPr>
        <p:spPr>
          <a:xfrm>
            <a:off x="315559" y="4455905"/>
            <a:ext cx="9847288" cy="1919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IN" sz="2800" dirty="0"/>
          </a:p>
        </p:txBody>
      </p:sp>
      <p:sp>
        <p:nvSpPr>
          <p:cNvPr id="32" name="Title 1">
            <a:extLst>
              <a:ext uri="{FF2B5EF4-FFF2-40B4-BE49-F238E27FC236}">
                <a16:creationId xmlns:a16="http://schemas.microsoft.com/office/drawing/2014/main" id="{63CC7036-4CD0-722E-5BAE-933F0915606D}"/>
              </a:ext>
            </a:extLst>
          </p:cNvPr>
          <p:cNvSpPr txBox="1">
            <a:spLocks/>
          </p:cNvSpPr>
          <p:nvPr/>
        </p:nvSpPr>
        <p:spPr>
          <a:xfrm>
            <a:off x="6908087" y="2469408"/>
            <a:ext cx="5628041" cy="1919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IN" sz="2800" dirty="0"/>
          </a:p>
        </p:txBody>
      </p:sp>
      <p:sp>
        <p:nvSpPr>
          <p:cNvPr id="4" name="TextBox 3">
            <a:extLst>
              <a:ext uri="{FF2B5EF4-FFF2-40B4-BE49-F238E27FC236}">
                <a16:creationId xmlns:a16="http://schemas.microsoft.com/office/drawing/2014/main" id="{2EA106AB-C7F6-1727-2E36-BB3AD267D7D2}"/>
              </a:ext>
            </a:extLst>
          </p:cNvPr>
          <p:cNvSpPr txBox="1"/>
          <p:nvPr/>
        </p:nvSpPr>
        <p:spPr>
          <a:xfrm>
            <a:off x="335527" y="482912"/>
            <a:ext cx="11433685" cy="5262979"/>
          </a:xfrm>
          <a:prstGeom prst="rect">
            <a:avLst/>
          </a:prstGeom>
          <a:noFill/>
        </p:spPr>
        <p:txBody>
          <a:bodyPr wrap="square" rtlCol="0">
            <a:spAutoFit/>
          </a:bodyPr>
          <a:lstStyle/>
          <a:p>
            <a:r>
              <a:rPr lang="en-US" sz="2400" b="1" u="sng" dirty="0" err="1">
                <a:solidFill>
                  <a:srgbClr val="002060"/>
                </a:solidFill>
                <a:latin typeface="Times New Roman" panose="02020603050405020304" pitchFamily="18" charset="0"/>
                <a:cs typeface="Times New Roman" panose="02020603050405020304" pitchFamily="18" charset="0"/>
              </a:rPr>
              <a:t>Conceptualisation</a:t>
            </a:r>
            <a:r>
              <a:rPr lang="en-US" sz="2400" b="1" u="sng" dirty="0">
                <a:solidFill>
                  <a:srgbClr val="002060"/>
                </a:solidFill>
                <a:latin typeface="Times New Roman" panose="02020603050405020304" pitchFamily="18" charset="0"/>
                <a:cs typeface="Times New Roman" panose="02020603050405020304" pitchFamily="18" charset="0"/>
              </a:rPr>
              <a:t> of PD Space</a:t>
            </a:r>
          </a:p>
          <a:p>
            <a:r>
              <a:rPr lang="en-US" sz="2400" dirty="0">
                <a:latin typeface="Times New Roman" panose="02020603050405020304" pitchFamily="18" charset="0"/>
                <a:cs typeface="Times New Roman" panose="02020603050405020304" pitchFamily="18" charset="0"/>
              </a:rPr>
              <a:t>	- Innovative space – Centre of Excellence / R &amp; D  - Urban Square, </a:t>
            </a:r>
            <a:r>
              <a:rPr lang="en-US" sz="2400" dirty="0" err="1">
                <a:latin typeface="Times New Roman" panose="02020603050405020304" pitchFamily="18" charset="0"/>
                <a:cs typeface="Times New Roman" panose="02020603050405020304" pitchFamily="18" charset="0"/>
              </a:rPr>
              <a:t>Kathipara</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 Existing Demand – Hotel / Co-working space / Co-living – BNR, </a:t>
            </a:r>
            <a:r>
              <a:rPr lang="en-US" sz="2400" dirty="0" err="1">
                <a:latin typeface="Times New Roman" panose="02020603050405020304" pitchFamily="18" charset="0"/>
                <a:cs typeface="Times New Roman" panose="02020603050405020304" pitchFamily="18" charset="0"/>
              </a:rPr>
              <a:t>Ekatuthangal</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 AVM spaces - Vending machines, ATM, Digital Lockers</a:t>
            </a:r>
          </a:p>
          <a:p>
            <a:endParaRPr lang="en-US" sz="2400" dirty="0">
              <a:latin typeface="Times New Roman" panose="02020603050405020304" pitchFamily="18" charset="0"/>
              <a:cs typeface="Times New Roman" panose="02020603050405020304" pitchFamily="18" charset="0"/>
            </a:endParaRPr>
          </a:p>
          <a:p>
            <a:r>
              <a:rPr lang="en-IN" sz="2400" b="1" u="sng" dirty="0">
                <a:solidFill>
                  <a:srgbClr val="002060"/>
                </a:solidFill>
                <a:latin typeface="Times New Roman" panose="02020603050405020304" pitchFamily="18" charset="0"/>
                <a:cs typeface="Times New Roman" panose="02020603050405020304" pitchFamily="18" charset="0"/>
              </a:rPr>
              <a:t>Price Determination</a:t>
            </a:r>
            <a:endParaRPr lang="en-IN" sz="2400" b="1" dirty="0">
              <a:latin typeface="Times New Roman" panose="02020603050405020304" pitchFamily="18" charset="0"/>
              <a:cs typeface="Times New Roman" panose="02020603050405020304" pitchFamily="18" charset="0"/>
            </a:endParaRPr>
          </a:p>
          <a:p>
            <a:pPr lvl="1"/>
            <a:r>
              <a:rPr lang="en-IN" sz="2400" dirty="0">
                <a:latin typeface="Times New Roman" panose="02020603050405020304" pitchFamily="18" charset="0"/>
                <a:cs typeface="Times New Roman" panose="02020603050405020304" pitchFamily="18" charset="0"/>
              </a:rPr>
              <a:t>	- Market  Price</a:t>
            </a:r>
          </a:p>
          <a:p>
            <a:pPr lvl="1"/>
            <a:r>
              <a:rPr lang="en-IN" sz="2400" dirty="0">
                <a:latin typeface="Times New Roman" panose="02020603050405020304" pitchFamily="18" charset="0"/>
                <a:cs typeface="Times New Roman" panose="02020603050405020304" pitchFamily="18" charset="0"/>
              </a:rPr>
              <a:t>	- Licensing type – end User / Sub – letting</a:t>
            </a:r>
          </a:p>
          <a:p>
            <a:pPr lvl="1"/>
            <a:r>
              <a:rPr lang="en-IN" sz="2400" dirty="0">
                <a:latin typeface="Times New Roman" panose="02020603050405020304" pitchFamily="18" charset="0"/>
                <a:cs typeface="Times New Roman" panose="02020603050405020304" pitchFamily="18" charset="0"/>
              </a:rPr>
              <a:t>      - Forward Bidding</a:t>
            </a:r>
          </a:p>
          <a:p>
            <a:endParaRPr lang="en-US" sz="2400" dirty="0">
              <a:latin typeface="Times New Roman" panose="02020603050405020304" pitchFamily="18" charset="0"/>
              <a:cs typeface="Times New Roman" panose="02020603050405020304" pitchFamily="18" charset="0"/>
            </a:endParaRPr>
          </a:p>
          <a:p>
            <a:r>
              <a:rPr lang="en-IN" sz="2400" b="1" u="sng" dirty="0">
                <a:solidFill>
                  <a:srgbClr val="002060"/>
                </a:solidFill>
                <a:latin typeface="Times New Roman" panose="02020603050405020304" pitchFamily="18" charset="0"/>
                <a:cs typeface="Times New Roman" panose="02020603050405020304" pitchFamily="18" charset="0"/>
              </a:rPr>
              <a:t>Implementation of Single Window Clearance System</a:t>
            </a:r>
            <a:endParaRPr lang="en-IN" sz="2400" b="1" dirty="0">
              <a:latin typeface="Times New Roman" panose="02020603050405020304" pitchFamily="18" charset="0"/>
              <a:cs typeface="Times New Roman" panose="02020603050405020304" pitchFamily="18" charset="0"/>
            </a:endParaRPr>
          </a:p>
          <a:p>
            <a:pPr lvl="1"/>
            <a:r>
              <a:rPr lang="en-IN" sz="2400" dirty="0">
                <a:latin typeface="Times New Roman" panose="02020603050405020304" pitchFamily="18" charset="0"/>
                <a:cs typeface="Times New Roman" panose="02020603050405020304" pitchFamily="18" charset="0"/>
              </a:rPr>
              <a:t>  	- All statutory approvals</a:t>
            </a:r>
          </a:p>
          <a:p>
            <a:pPr lvl="1"/>
            <a:r>
              <a:rPr lang="en-IN" sz="2400" dirty="0">
                <a:latin typeface="Times New Roman" panose="02020603050405020304" pitchFamily="18" charset="0"/>
                <a:cs typeface="Times New Roman" panose="02020603050405020304" pitchFamily="18" charset="0"/>
              </a:rPr>
              <a:t>	- Faster Execution of work</a:t>
            </a:r>
          </a:p>
          <a:p>
            <a:pPr lvl="1"/>
            <a:endParaRPr lang="en-I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4235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00F83-BAE8-C56C-9C3D-097F416480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ECEA97-57F4-427E-76AC-D61D8819CE98}"/>
              </a:ext>
            </a:extLst>
          </p:cNvPr>
          <p:cNvSpPr>
            <a:spLocks noGrp="1"/>
          </p:cNvSpPr>
          <p:nvPr>
            <p:ph type="title"/>
          </p:nvPr>
        </p:nvSpPr>
        <p:spPr>
          <a:xfrm>
            <a:off x="0" y="10694"/>
            <a:ext cx="12192000" cy="976977"/>
          </a:xfrm>
        </p:spPr>
        <p:txBody>
          <a:bodyPr/>
          <a:lstStyle/>
          <a:p>
            <a:pPr algn="ctr"/>
            <a:r>
              <a:rPr lang="en-US" b="1" dirty="0">
                <a:solidFill>
                  <a:srgbClr val="002060"/>
                </a:solidFill>
              </a:rPr>
              <a:t>Property Development – </a:t>
            </a:r>
            <a:r>
              <a:rPr lang="en-IN" b="1" dirty="0">
                <a:solidFill>
                  <a:srgbClr val="002060"/>
                </a:solidFill>
              </a:rPr>
              <a:t>MMI Urban Square </a:t>
            </a:r>
          </a:p>
        </p:txBody>
      </p:sp>
      <p:pic>
        <p:nvPicPr>
          <p:cNvPr id="5" name="Picture 4">
            <a:extLst>
              <a:ext uri="{FF2B5EF4-FFF2-40B4-BE49-F238E27FC236}">
                <a16:creationId xmlns:a16="http://schemas.microsoft.com/office/drawing/2014/main" id="{041B6439-DA87-977F-41A2-A405AFF507BB}"/>
              </a:ext>
            </a:extLst>
          </p:cNvPr>
          <p:cNvPicPr>
            <a:picLocks noChangeAspect="1"/>
          </p:cNvPicPr>
          <p:nvPr/>
        </p:nvPicPr>
        <p:blipFill>
          <a:blip r:embed="rId2"/>
          <a:srcRect l="92742" t="44158" r="323" b="44228"/>
          <a:stretch>
            <a:fillRect/>
          </a:stretch>
        </p:blipFill>
        <p:spPr>
          <a:xfrm>
            <a:off x="11346425" y="3070121"/>
            <a:ext cx="845575" cy="1236407"/>
          </a:xfrm>
          <a:prstGeom prst="rect">
            <a:avLst/>
          </a:prstGeom>
        </p:spPr>
      </p:pic>
      <p:sp>
        <p:nvSpPr>
          <p:cNvPr id="31" name="Title 1">
            <a:extLst>
              <a:ext uri="{FF2B5EF4-FFF2-40B4-BE49-F238E27FC236}">
                <a16:creationId xmlns:a16="http://schemas.microsoft.com/office/drawing/2014/main" id="{0311D799-8AA4-41BF-341A-A32B4F0A0D0B}"/>
              </a:ext>
            </a:extLst>
          </p:cNvPr>
          <p:cNvSpPr txBox="1">
            <a:spLocks/>
          </p:cNvSpPr>
          <p:nvPr/>
        </p:nvSpPr>
        <p:spPr>
          <a:xfrm>
            <a:off x="315559" y="4455905"/>
            <a:ext cx="9847288" cy="1919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IN" sz="2800" dirty="0"/>
          </a:p>
        </p:txBody>
      </p:sp>
      <p:sp>
        <p:nvSpPr>
          <p:cNvPr id="32" name="Title 1">
            <a:extLst>
              <a:ext uri="{FF2B5EF4-FFF2-40B4-BE49-F238E27FC236}">
                <a16:creationId xmlns:a16="http://schemas.microsoft.com/office/drawing/2014/main" id="{F9DE44DA-03E1-BC24-A76E-94873B3600A6}"/>
              </a:ext>
            </a:extLst>
          </p:cNvPr>
          <p:cNvSpPr txBox="1">
            <a:spLocks/>
          </p:cNvSpPr>
          <p:nvPr/>
        </p:nvSpPr>
        <p:spPr>
          <a:xfrm>
            <a:off x="6908087" y="2469408"/>
            <a:ext cx="5628041" cy="1919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IN" sz="2800" dirty="0"/>
          </a:p>
        </p:txBody>
      </p:sp>
      <p:sp>
        <p:nvSpPr>
          <p:cNvPr id="23" name="TextBox 22">
            <a:extLst>
              <a:ext uri="{FF2B5EF4-FFF2-40B4-BE49-F238E27FC236}">
                <a16:creationId xmlns:a16="http://schemas.microsoft.com/office/drawing/2014/main" id="{2F0C988F-1857-82F7-A429-F6D7BDBB623A}"/>
              </a:ext>
            </a:extLst>
          </p:cNvPr>
          <p:cNvSpPr txBox="1"/>
          <p:nvPr/>
        </p:nvSpPr>
        <p:spPr>
          <a:xfrm>
            <a:off x="229429" y="2436427"/>
            <a:ext cx="5732642" cy="1200329"/>
          </a:xfrm>
          <a:prstGeom prst="rect">
            <a:avLst/>
          </a:prstGeom>
          <a:noFill/>
        </p:spPr>
        <p:txBody>
          <a:bodyPr wrap="square">
            <a:spAutoFit/>
          </a:bodyPr>
          <a:lstStyle/>
          <a:p>
            <a:pPr marL="342900" lvl="0" indent="-342900">
              <a:lnSpc>
                <a:spcPct val="100000"/>
              </a:lnSpc>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Commercial Development, Landscaping, Passenger Amenities , Parking facility , &amp; </a:t>
            </a:r>
            <a:r>
              <a:rPr lang="en-IN" sz="2400" dirty="0">
                <a:latin typeface="Times New Roman" panose="02020603050405020304" pitchFamily="18" charset="0"/>
                <a:cs typeface="Times New Roman" panose="02020603050405020304" pitchFamily="18" charset="0"/>
              </a:rPr>
              <a:t>Children's play area.</a:t>
            </a:r>
            <a:endParaRPr lang="en-US" sz="24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8CD9D78C-37C1-E1EA-8A3B-3655AFC72C39}"/>
              </a:ext>
            </a:extLst>
          </p:cNvPr>
          <p:cNvSpPr txBox="1"/>
          <p:nvPr/>
        </p:nvSpPr>
        <p:spPr>
          <a:xfrm>
            <a:off x="172548" y="1195855"/>
            <a:ext cx="6103631" cy="830997"/>
          </a:xfrm>
          <a:prstGeom prst="rect">
            <a:avLst/>
          </a:prstGeom>
          <a:noFill/>
        </p:spPr>
        <p:txBody>
          <a:bodyPr wrap="square">
            <a:spAutoFit/>
          </a:bodyPr>
          <a:lstStyle>
            <a:defPPr>
              <a:defRPr lang="en-US"/>
            </a:defPPr>
            <a:lvl1pPr lvl="0">
              <a:lnSpc>
                <a:spcPct val="100000"/>
              </a:lnSpc>
              <a:defRPr>
                <a:solidFill>
                  <a:schemeClr val="tx1"/>
                </a:solidFill>
                <a:latin typeface="Times New Roman" panose="02020603050405020304" pitchFamily="18" charset="0"/>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342900" indent="-342900">
              <a:buFont typeface="Wingdings" panose="05000000000000000000" pitchFamily="2" charset="2"/>
              <a:buChar char="Ø"/>
            </a:pPr>
            <a:r>
              <a:rPr lang="en-US" sz="2400" dirty="0"/>
              <a:t>Transit hub for Commuters for City Bus</a:t>
            </a:r>
            <a:r>
              <a:rPr lang="en-IN" sz="2400" dirty="0"/>
              <a:t>  (MTC Bus) &amp; </a:t>
            </a:r>
            <a:r>
              <a:rPr lang="en-IN" sz="2400" dirty="0" err="1"/>
              <a:t>Alandur</a:t>
            </a:r>
            <a:r>
              <a:rPr lang="en-IN" sz="2400" dirty="0"/>
              <a:t> Metro Station.</a:t>
            </a:r>
            <a:endParaRPr lang="en-US" sz="2400" dirty="0"/>
          </a:p>
        </p:txBody>
      </p:sp>
      <p:pic>
        <p:nvPicPr>
          <p:cNvPr id="13" name="Picture 12" descr="A group of people playing in a playground&#10;&#10;AI-generated content may be incorrect.">
            <a:extLst>
              <a:ext uri="{FF2B5EF4-FFF2-40B4-BE49-F238E27FC236}">
                <a16:creationId xmlns:a16="http://schemas.microsoft.com/office/drawing/2014/main" id="{04F0B134-C5DA-5559-7D49-74369FEAC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73" y="4130843"/>
            <a:ext cx="3126659" cy="2263399"/>
          </a:xfrm>
          <a:prstGeom prst="rect">
            <a:avLst/>
          </a:prstGeom>
        </p:spPr>
      </p:pic>
      <p:sp>
        <p:nvSpPr>
          <p:cNvPr id="3" name="Title 1">
            <a:extLst>
              <a:ext uri="{FF2B5EF4-FFF2-40B4-BE49-F238E27FC236}">
                <a16:creationId xmlns:a16="http://schemas.microsoft.com/office/drawing/2014/main" id="{20A39E66-C18C-5239-419C-70E121815568}"/>
              </a:ext>
            </a:extLst>
          </p:cNvPr>
          <p:cNvSpPr txBox="1">
            <a:spLocks/>
          </p:cNvSpPr>
          <p:nvPr/>
        </p:nvSpPr>
        <p:spPr>
          <a:xfrm>
            <a:off x="6466905" y="1572346"/>
            <a:ext cx="5437317" cy="804093"/>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500" dirty="0">
                <a:solidFill>
                  <a:srgbClr val="FF0000"/>
                </a:solidFill>
                <a:latin typeface="Times New Roman" panose="02020603050405020304" pitchFamily="18" charset="0"/>
                <a:cs typeface="Times New Roman" panose="02020603050405020304" pitchFamily="18" charset="0"/>
              </a:rPr>
              <a:t>KATHIPARA INTERCHANGE DEVELOPMENT  CHENNAI</a:t>
            </a:r>
            <a:endParaRPr lang="en-IN" sz="2500" dirty="0">
              <a:solidFill>
                <a:srgbClr val="FF0000"/>
              </a:solidFill>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D12F0C4B-5BAE-EBD5-E314-42D549F3BB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6905" y="2469408"/>
            <a:ext cx="5495666" cy="390568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building with cars and a bridge&#10;&#10;AI-generated content may be incorrect.">
            <a:extLst>
              <a:ext uri="{FF2B5EF4-FFF2-40B4-BE49-F238E27FC236}">
                <a16:creationId xmlns:a16="http://schemas.microsoft.com/office/drawing/2014/main" id="{D08824B2-47C6-EA66-0520-F2A4FA003B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0383" y="4130844"/>
            <a:ext cx="2995796" cy="2289860"/>
          </a:xfrm>
          <a:prstGeom prst="rect">
            <a:avLst/>
          </a:prstGeom>
        </p:spPr>
      </p:pic>
    </p:spTree>
    <p:extLst>
      <p:ext uri="{BB962C8B-B14F-4D97-AF65-F5344CB8AC3E}">
        <p14:creationId xmlns:p14="http://schemas.microsoft.com/office/powerpoint/2010/main" val="3341410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257A5-509F-B6A3-674A-96DF476C0F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ECEEA9-AC5C-EF50-C04D-A32CC3A56BF9}"/>
              </a:ext>
            </a:extLst>
          </p:cNvPr>
          <p:cNvSpPr>
            <a:spLocks noGrp="1"/>
          </p:cNvSpPr>
          <p:nvPr>
            <p:ph type="title"/>
          </p:nvPr>
        </p:nvSpPr>
        <p:spPr>
          <a:xfrm>
            <a:off x="0" y="71651"/>
            <a:ext cx="12192000" cy="976977"/>
          </a:xfrm>
        </p:spPr>
        <p:txBody>
          <a:bodyPr/>
          <a:lstStyle/>
          <a:p>
            <a:pPr algn="ctr"/>
            <a:r>
              <a:rPr lang="en-US" b="1" dirty="0">
                <a:solidFill>
                  <a:srgbClr val="002060"/>
                </a:solidFill>
              </a:rPr>
              <a:t> Integrated Property Development  </a:t>
            </a:r>
            <a:endParaRPr lang="en-IN" b="1" dirty="0">
              <a:solidFill>
                <a:srgbClr val="002060"/>
              </a:solidFill>
            </a:endParaRPr>
          </a:p>
        </p:txBody>
      </p:sp>
      <p:pic>
        <p:nvPicPr>
          <p:cNvPr id="5" name="Picture 4">
            <a:extLst>
              <a:ext uri="{FF2B5EF4-FFF2-40B4-BE49-F238E27FC236}">
                <a16:creationId xmlns:a16="http://schemas.microsoft.com/office/drawing/2014/main" id="{DF229703-3F9B-4DA5-DBA9-CFA07B1AA271}"/>
              </a:ext>
            </a:extLst>
          </p:cNvPr>
          <p:cNvPicPr>
            <a:picLocks noChangeAspect="1"/>
          </p:cNvPicPr>
          <p:nvPr/>
        </p:nvPicPr>
        <p:blipFill>
          <a:blip r:embed="rId2"/>
          <a:srcRect l="92742" t="44158" r="323" b="44228"/>
          <a:stretch>
            <a:fillRect/>
          </a:stretch>
        </p:blipFill>
        <p:spPr>
          <a:xfrm>
            <a:off x="11346425" y="3070121"/>
            <a:ext cx="845575" cy="1236407"/>
          </a:xfrm>
          <a:prstGeom prst="rect">
            <a:avLst/>
          </a:prstGeom>
        </p:spPr>
      </p:pic>
      <p:sp>
        <p:nvSpPr>
          <p:cNvPr id="31" name="Title 1">
            <a:extLst>
              <a:ext uri="{FF2B5EF4-FFF2-40B4-BE49-F238E27FC236}">
                <a16:creationId xmlns:a16="http://schemas.microsoft.com/office/drawing/2014/main" id="{DFC999D5-2DC7-95AE-FC4F-6E6DE204378F}"/>
              </a:ext>
            </a:extLst>
          </p:cNvPr>
          <p:cNvSpPr txBox="1">
            <a:spLocks/>
          </p:cNvSpPr>
          <p:nvPr/>
        </p:nvSpPr>
        <p:spPr>
          <a:xfrm>
            <a:off x="315559" y="4455905"/>
            <a:ext cx="9847288" cy="1919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IN" sz="2800" dirty="0"/>
          </a:p>
        </p:txBody>
      </p:sp>
      <p:sp>
        <p:nvSpPr>
          <p:cNvPr id="32" name="Title 1">
            <a:extLst>
              <a:ext uri="{FF2B5EF4-FFF2-40B4-BE49-F238E27FC236}">
                <a16:creationId xmlns:a16="http://schemas.microsoft.com/office/drawing/2014/main" id="{40B3EB72-2EC5-90D1-670D-F58A6F4C2129}"/>
              </a:ext>
            </a:extLst>
          </p:cNvPr>
          <p:cNvSpPr txBox="1">
            <a:spLocks/>
          </p:cNvSpPr>
          <p:nvPr/>
        </p:nvSpPr>
        <p:spPr>
          <a:xfrm>
            <a:off x="6908087" y="2469408"/>
            <a:ext cx="5628041" cy="1919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IN" sz="2800" dirty="0"/>
          </a:p>
        </p:txBody>
      </p:sp>
      <p:pic>
        <p:nvPicPr>
          <p:cNvPr id="18" name="Picture 17">
            <a:extLst>
              <a:ext uri="{FF2B5EF4-FFF2-40B4-BE49-F238E27FC236}">
                <a16:creationId xmlns:a16="http://schemas.microsoft.com/office/drawing/2014/main" id="{17A71C98-FB68-DF0A-FE54-81A6B63C822D}"/>
              </a:ext>
            </a:extLst>
          </p:cNvPr>
          <p:cNvPicPr>
            <a:picLocks noChangeAspect="1"/>
          </p:cNvPicPr>
          <p:nvPr/>
        </p:nvPicPr>
        <p:blipFill>
          <a:blip r:embed="rId3"/>
          <a:stretch>
            <a:fillRect/>
          </a:stretch>
        </p:blipFill>
        <p:spPr>
          <a:xfrm>
            <a:off x="70982" y="1883708"/>
            <a:ext cx="6296192" cy="4491380"/>
          </a:xfrm>
          <a:prstGeom prst="rect">
            <a:avLst/>
          </a:prstGeom>
        </p:spPr>
      </p:pic>
      <p:pic>
        <p:nvPicPr>
          <p:cNvPr id="19" name="Picture 18" descr="A street with a train on it&#10;&#10;AI-generated content may be incorrect.">
            <a:extLst>
              <a:ext uri="{FF2B5EF4-FFF2-40B4-BE49-F238E27FC236}">
                <a16:creationId xmlns:a16="http://schemas.microsoft.com/office/drawing/2014/main" id="{89406CE1-A306-DE5F-063A-FA6C62AA1247}"/>
              </a:ext>
            </a:extLst>
          </p:cNvPr>
          <p:cNvPicPr>
            <a:picLocks noChangeAspect="1"/>
          </p:cNvPicPr>
          <p:nvPr/>
        </p:nvPicPr>
        <p:blipFill>
          <a:blip r:embed="rId4"/>
          <a:stretch>
            <a:fillRect/>
          </a:stretch>
        </p:blipFill>
        <p:spPr>
          <a:xfrm>
            <a:off x="6367174" y="1883707"/>
            <a:ext cx="5682862" cy="4415265"/>
          </a:xfrm>
          <a:prstGeom prst="rect">
            <a:avLst/>
          </a:prstGeom>
        </p:spPr>
      </p:pic>
      <p:sp>
        <p:nvSpPr>
          <p:cNvPr id="3" name="Title 1">
            <a:extLst>
              <a:ext uri="{FF2B5EF4-FFF2-40B4-BE49-F238E27FC236}">
                <a16:creationId xmlns:a16="http://schemas.microsoft.com/office/drawing/2014/main" id="{EB2F4EEA-4D70-9A14-DF5E-EF1C62D7AEAB}"/>
              </a:ext>
            </a:extLst>
          </p:cNvPr>
          <p:cNvSpPr txBox="1">
            <a:spLocks/>
          </p:cNvSpPr>
          <p:nvPr/>
        </p:nvSpPr>
        <p:spPr>
          <a:xfrm>
            <a:off x="1022555" y="1883708"/>
            <a:ext cx="3741174" cy="5183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bg1"/>
                </a:solidFill>
              </a:rPr>
              <a:t>Upcoming – Phase 2</a:t>
            </a:r>
            <a:endParaRPr lang="en-IN" sz="2400" b="1" dirty="0">
              <a:solidFill>
                <a:schemeClr val="bg1"/>
              </a:solidFill>
            </a:endParaRPr>
          </a:p>
        </p:txBody>
      </p:sp>
      <p:sp>
        <p:nvSpPr>
          <p:cNvPr id="4" name="Title 1">
            <a:extLst>
              <a:ext uri="{FF2B5EF4-FFF2-40B4-BE49-F238E27FC236}">
                <a16:creationId xmlns:a16="http://schemas.microsoft.com/office/drawing/2014/main" id="{4957C00B-E327-10D6-1369-C78157DC176F}"/>
              </a:ext>
            </a:extLst>
          </p:cNvPr>
          <p:cNvSpPr txBox="1">
            <a:spLocks/>
          </p:cNvSpPr>
          <p:nvPr/>
        </p:nvSpPr>
        <p:spPr>
          <a:xfrm>
            <a:off x="6908087" y="1917364"/>
            <a:ext cx="3741174" cy="5183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accent1">
                    <a:lumMod val="50000"/>
                  </a:schemeClr>
                </a:solidFill>
              </a:rPr>
              <a:t>Under Via Duct</a:t>
            </a:r>
            <a:endParaRPr lang="en-IN" sz="2400" b="1" dirty="0">
              <a:solidFill>
                <a:schemeClr val="accent1">
                  <a:lumMod val="50000"/>
                </a:schemeClr>
              </a:solidFill>
            </a:endParaRPr>
          </a:p>
        </p:txBody>
      </p:sp>
    </p:spTree>
    <p:extLst>
      <p:ext uri="{BB962C8B-B14F-4D97-AF65-F5344CB8AC3E}">
        <p14:creationId xmlns:p14="http://schemas.microsoft.com/office/powerpoint/2010/main" val="3738856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768B0-83D8-F906-34AD-326087D14A7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DDB7A33-EC7B-ECFB-BE92-4CD6C8BB43A3}"/>
              </a:ext>
            </a:extLst>
          </p:cNvPr>
          <p:cNvPicPr>
            <a:picLocks noChangeAspect="1"/>
          </p:cNvPicPr>
          <p:nvPr/>
        </p:nvPicPr>
        <p:blipFill>
          <a:blip r:embed="rId2"/>
          <a:srcRect l="92742" t="44158" r="323" b="44228"/>
          <a:stretch>
            <a:fillRect/>
          </a:stretch>
        </p:blipFill>
        <p:spPr>
          <a:xfrm>
            <a:off x="11346425" y="3070121"/>
            <a:ext cx="845575" cy="1236407"/>
          </a:xfrm>
          <a:prstGeom prst="rect">
            <a:avLst/>
          </a:prstGeom>
        </p:spPr>
      </p:pic>
      <p:sp>
        <p:nvSpPr>
          <p:cNvPr id="31" name="Title 1">
            <a:extLst>
              <a:ext uri="{FF2B5EF4-FFF2-40B4-BE49-F238E27FC236}">
                <a16:creationId xmlns:a16="http://schemas.microsoft.com/office/drawing/2014/main" id="{C67D4584-E40C-34DD-20DD-7BB26C187810}"/>
              </a:ext>
            </a:extLst>
          </p:cNvPr>
          <p:cNvSpPr txBox="1">
            <a:spLocks/>
          </p:cNvSpPr>
          <p:nvPr/>
        </p:nvSpPr>
        <p:spPr>
          <a:xfrm>
            <a:off x="315559" y="4455905"/>
            <a:ext cx="9847288" cy="1919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IN" sz="2800" dirty="0"/>
          </a:p>
        </p:txBody>
      </p:sp>
      <p:sp>
        <p:nvSpPr>
          <p:cNvPr id="32" name="Title 1">
            <a:extLst>
              <a:ext uri="{FF2B5EF4-FFF2-40B4-BE49-F238E27FC236}">
                <a16:creationId xmlns:a16="http://schemas.microsoft.com/office/drawing/2014/main" id="{2F9F8189-311F-2E9B-5A39-1A705E2F6FC1}"/>
              </a:ext>
            </a:extLst>
          </p:cNvPr>
          <p:cNvSpPr txBox="1">
            <a:spLocks/>
          </p:cNvSpPr>
          <p:nvPr/>
        </p:nvSpPr>
        <p:spPr>
          <a:xfrm>
            <a:off x="6908087" y="2469408"/>
            <a:ext cx="5628041" cy="1919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IN" sz="2800" dirty="0"/>
          </a:p>
        </p:txBody>
      </p:sp>
      <p:pic>
        <p:nvPicPr>
          <p:cNvPr id="3" name="Picture 2">
            <a:extLst>
              <a:ext uri="{FF2B5EF4-FFF2-40B4-BE49-F238E27FC236}">
                <a16:creationId xmlns:a16="http://schemas.microsoft.com/office/drawing/2014/main" id="{A61B8DC3-C9B4-E786-57A0-EBEFB9544CAE}"/>
              </a:ext>
            </a:extLst>
          </p:cNvPr>
          <p:cNvPicPr>
            <a:picLocks noChangeAspect="1"/>
          </p:cNvPicPr>
          <p:nvPr/>
        </p:nvPicPr>
        <p:blipFill>
          <a:blip r:embed="rId3"/>
          <a:stretch>
            <a:fillRect/>
          </a:stretch>
        </p:blipFill>
        <p:spPr>
          <a:xfrm>
            <a:off x="581830" y="1167470"/>
            <a:ext cx="4663495" cy="4422170"/>
          </a:xfrm>
          <a:prstGeom prst="rect">
            <a:avLst/>
          </a:prstGeom>
        </p:spPr>
      </p:pic>
      <p:pic>
        <p:nvPicPr>
          <p:cNvPr id="13" name="Picture 12" descr="A building with a blue wall&#10;&#10;AI-generated content may be incorrect.">
            <a:extLst>
              <a:ext uri="{FF2B5EF4-FFF2-40B4-BE49-F238E27FC236}">
                <a16:creationId xmlns:a16="http://schemas.microsoft.com/office/drawing/2014/main" id="{B119A6CD-A6EF-9A6E-D014-48D081E140B7}"/>
              </a:ext>
            </a:extLst>
          </p:cNvPr>
          <p:cNvPicPr>
            <a:picLocks noChangeAspect="1"/>
          </p:cNvPicPr>
          <p:nvPr/>
        </p:nvPicPr>
        <p:blipFill>
          <a:blip r:embed="rId4"/>
          <a:stretch>
            <a:fillRect/>
          </a:stretch>
        </p:blipFill>
        <p:spPr>
          <a:xfrm>
            <a:off x="6291285" y="1178351"/>
            <a:ext cx="5446698" cy="3210239"/>
          </a:xfrm>
          <a:prstGeom prst="rect">
            <a:avLst/>
          </a:prstGeom>
        </p:spPr>
      </p:pic>
      <p:sp>
        <p:nvSpPr>
          <p:cNvPr id="8" name="Title 1">
            <a:extLst>
              <a:ext uri="{FF2B5EF4-FFF2-40B4-BE49-F238E27FC236}">
                <a16:creationId xmlns:a16="http://schemas.microsoft.com/office/drawing/2014/main" id="{8295BDD6-D652-15F9-C354-C0D795B525A0}"/>
              </a:ext>
            </a:extLst>
          </p:cNvPr>
          <p:cNvSpPr>
            <a:spLocks noGrp="1"/>
          </p:cNvSpPr>
          <p:nvPr>
            <p:ph type="title"/>
          </p:nvPr>
        </p:nvSpPr>
        <p:spPr>
          <a:xfrm>
            <a:off x="512277" y="115507"/>
            <a:ext cx="5388440" cy="877729"/>
          </a:xfrm>
        </p:spPr>
        <p:txBody>
          <a:bodyPr vert="horz" lIns="91440" tIns="45720" rIns="91440" bIns="45720" rtlCol="0" anchor="ctr">
            <a:normAutofit fontScale="90000"/>
          </a:bodyPr>
          <a:lstStyle/>
          <a:p>
            <a:pPr algn="ctr"/>
            <a:r>
              <a:rPr lang="en-US" sz="4000" dirty="0">
                <a:solidFill>
                  <a:srgbClr val="002060"/>
                </a:solidFill>
              </a:rPr>
              <a:t> </a:t>
            </a:r>
            <a:br>
              <a:rPr lang="en-US" sz="4000" dirty="0">
                <a:solidFill>
                  <a:srgbClr val="002060"/>
                </a:solidFill>
              </a:rPr>
            </a:br>
            <a:r>
              <a:rPr lang="en-US" sz="4000" b="1" dirty="0">
                <a:solidFill>
                  <a:srgbClr val="002060"/>
                </a:solidFill>
              </a:rPr>
              <a:t>Independent Property development </a:t>
            </a:r>
            <a:br>
              <a:rPr lang="en-IN" sz="4000" dirty="0">
                <a:solidFill>
                  <a:srgbClr val="002060"/>
                </a:solidFill>
                <a:latin typeface="Times New Roman" panose="02020603050405020304" pitchFamily="18" charset="0"/>
                <a:cs typeface="Times New Roman" panose="02020603050405020304" pitchFamily="18" charset="0"/>
              </a:rPr>
            </a:br>
            <a:endParaRPr lang="en-US" sz="4000" dirty="0">
              <a:solidFill>
                <a:srgbClr val="002060"/>
              </a:solidFill>
            </a:endParaRPr>
          </a:p>
        </p:txBody>
      </p:sp>
      <p:sp>
        <p:nvSpPr>
          <p:cNvPr id="9" name="TextBox 8">
            <a:extLst>
              <a:ext uri="{FF2B5EF4-FFF2-40B4-BE49-F238E27FC236}">
                <a16:creationId xmlns:a16="http://schemas.microsoft.com/office/drawing/2014/main" id="{F5F7300E-1190-3940-6F78-18197E9E70EC}"/>
              </a:ext>
            </a:extLst>
          </p:cNvPr>
          <p:cNvSpPr txBox="1"/>
          <p:nvPr/>
        </p:nvSpPr>
        <p:spPr>
          <a:xfrm>
            <a:off x="6264484" y="42799"/>
            <a:ext cx="5715647" cy="978490"/>
          </a:xfrm>
          <a:prstGeom prst="rect">
            <a:avLst/>
          </a:prstGeom>
        </p:spPr>
        <p:txBody>
          <a:bodyPr vert="horz" lIns="91440" tIns="45720" rIns="91440" bIns="45720" rtlCol="0" anchor="ctr">
            <a:noAutofit/>
          </a:bodyPr>
          <a:lstStyle>
            <a:lvl1pPr algn="ctr">
              <a:lnSpc>
                <a:spcPct val="90000"/>
              </a:lnSpc>
              <a:spcBef>
                <a:spcPct val="0"/>
              </a:spcBef>
              <a:buNone/>
              <a:defRPr sz="4000">
                <a:solidFill>
                  <a:schemeClr val="bg1"/>
                </a:solidFill>
                <a:latin typeface="+mj-lt"/>
                <a:ea typeface="+mj-ea"/>
                <a:cs typeface="+mj-cs"/>
              </a:defRPr>
            </a:lvl1pPr>
          </a:lstStyle>
          <a:p>
            <a:pPr lvl="1" algn="ctr"/>
            <a:r>
              <a:rPr lang="en-US" sz="3000" dirty="0">
                <a:solidFill>
                  <a:srgbClr val="002060"/>
                </a:solidFill>
                <a:latin typeface="Times New Roman" panose="02020603050405020304" pitchFamily="18" charset="0"/>
                <a:cs typeface="Times New Roman" panose="02020603050405020304" pitchFamily="18" charset="0"/>
              </a:rPr>
              <a:t>Property development in Ancillary building</a:t>
            </a:r>
            <a:endParaRPr lang="en-IN" sz="3000" dirty="0">
              <a:solidFill>
                <a:srgbClr val="00206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521D5C1-1CEA-674A-31EC-9E7DA03C18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2779" y="3857142"/>
            <a:ext cx="4499221" cy="2517946"/>
          </a:xfrm>
          <a:prstGeom prst="rect">
            <a:avLst/>
          </a:prstGeom>
        </p:spPr>
      </p:pic>
    </p:spTree>
    <p:extLst>
      <p:ext uri="{BB962C8B-B14F-4D97-AF65-F5344CB8AC3E}">
        <p14:creationId xmlns:p14="http://schemas.microsoft.com/office/powerpoint/2010/main" val="3055210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140FB-211E-8EAE-548A-DCDEDD4656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5B2678-2A22-5EDE-41F4-415B404E67C3}"/>
              </a:ext>
            </a:extLst>
          </p:cNvPr>
          <p:cNvSpPr>
            <a:spLocks noGrp="1"/>
          </p:cNvSpPr>
          <p:nvPr>
            <p:ph type="title"/>
          </p:nvPr>
        </p:nvSpPr>
        <p:spPr>
          <a:xfrm>
            <a:off x="366252" y="173397"/>
            <a:ext cx="11459496" cy="976977"/>
          </a:xfrm>
        </p:spPr>
        <p:txBody>
          <a:bodyPr/>
          <a:lstStyle/>
          <a:p>
            <a:pPr algn="ctr"/>
            <a:r>
              <a:rPr lang="en-US" b="1" dirty="0">
                <a:solidFill>
                  <a:srgbClr val="002060"/>
                </a:solidFill>
              </a:rPr>
              <a:t> Real Estate -Property Development</a:t>
            </a:r>
            <a:br>
              <a:rPr lang="en-US" b="1" dirty="0">
                <a:solidFill>
                  <a:srgbClr val="002060"/>
                </a:solidFill>
              </a:rPr>
            </a:br>
            <a:r>
              <a:rPr lang="en-IN" b="1" dirty="0">
                <a:solidFill>
                  <a:srgbClr val="002060"/>
                </a:solidFill>
              </a:rPr>
              <a:t>Transit-Oriented Development (TOD)</a:t>
            </a:r>
          </a:p>
        </p:txBody>
      </p:sp>
      <p:pic>
        <p:nvPicPr>
          <p:cNvPr id="5" name="Picture 4">
            <a:extLst>
              <a:ext uri="{FF2B5EF4-FFF2-40B4-BE49-F238E27FC236}">
                <a16:creationId xmlns:a16="http://schemas.microsoft.com/office/drawing/2014/main" id="{8F43F951-B3FF-ECC8-B801-249574DAE9BE}"/>
              </a:ext>
            </a:extLst>
          </p:cNvPr>
          <p:cNvPicPr>
            <a:picLocks noChangeAspect="1"/>
          </p:cNvPicPr>
          <p:nvPr/>
        </p:nvPicPr>
        <p:blipFill>
          <a:blip r:embed="rId2"/>
          <a:srcRect l="92742" t="44158" r="323" b="44228"/>
          <a:stretch>
            <a:fillRect/>
          </a:stretch>
        </p:blipFill>
        <p:spPr>
          <a:xfrm>
            <a:off x="11346425" y="3070121"/>
            <a:ext cx="845575" cy="1236407"/>
          </a:xfrm>
          <a:prstGeom prst="rect">
            <a:avLst/>
          </a:prstGeom>
        </p:spPr>
      </p:pic>
      <p:sp>
        <p:nvSpPr>
          <p:cNvPr id="31" name="Title 1">
            <a:extLst>
              <a:ext uri="{FF2B5EF4-FFF2-40B4-BE49-F238E27FC236}">
                <a16:creationId xmlns:a16="http://schemas.microsoft.com/office/drawing/2014/main" id="{93AAD5B3-63E6-433C-1084-B4C4AF753A51}"/>
              </a:ext>
            </a:extLst>
          </p:cNvPr>
          <p:cNvSpPr txBox="1">
            <a:spLocks/>
          </p:cNvSpPr>
          <p:nvPr/>
        </p:nvSpPr>
        <p:spPr>
          <a:xfrm>
            <a:off x="315559" y="4455905"/>
            <a:ext cx="9847288" cy="1919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IN" sz="2800" dirty="0"/>
          </a:p>
        </p:txBody>
      </p:sp>
      <p:sp>
        <p:nvSpPr>
          <p:cNvPr id="32" name="Title 1">
            <a:extLst>
              <a:ext uri="{FF2B5EF4-FFF2-40B4-BE49-F238E27FC236}">
                <a16:creationId xmlns:a16="http://schemas.microsoft.com/office/drawing/2014/main" id="{BF445792-B67E-D8A6-1BCE-691718B932AC}"/>
              </a:ext>
            </a:extLst>
          </p:cNvPr>
          <p:cNvSpPr txBox="1">
            <a:spLocks/>
          </p:cNvSpPr>
          <p:nvPr/>
        </p:nvSpPr>
        <p:spPr>
          <a:xfrm>
            <a:off x="6908087" y="2469408"/>
            <a:ext cx="5628041" cy="1919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IN" sz="2800" dirty="0"/>
          </a:p>
        </p:txBody>
      </p:sp>
      <p:sp>
        <p:nvSpPr>
          <p:cNvPr id="11" name="TextBox 10">
            <a:extLst>
              <a:ext uri="{FF2B5EF4-FFF2-40B4-BE49-F238E27FC236}">
                <a16:creationId xmlns:a16="http://schemas.microsoft.com/office/drawing/2014/main" id="{6639342A-6390-A1AB-2A0E-75E1BAC8FB79}"/>
              </a:ext>
            </a:extLst>
          </p:cNvPr>
          <p:cNvSpPr txBox="1"/>
          <p:nvPr/>
        </p:nvSpPr>
        <p:spPr>
          <a:xfrm>
            <a:off x="150209" y="1629436"/>
            <a:ext cx="5757519" cy="4524315"/>
          </a:xfrm>
          <a:prstGeom prst="rect">
            <a:avLst/>
          </a:prstGeom>
          <a:noFill/>
        </p:spPr>
        <p:txBody>
          <a:bodyPr wrap="square" rtlCol="0">
            <a:spAutoFit/>
          </a:bodyPr>
          <a:lstStyle/>
          <a:p>
            <a:r>
              <a:rPr lang="en-IN" sz="2400" b="1" dirty="0">
                <a:latin typeface="Times New Roman" panose="02020603050405020304" pitchFamily="18" charset="0"/>
                <a:cs typeface="Times New Roman" panose="02020603050405020304" pitchFamily="18" charset="0"/>
              </a:rPr>
              <a:t>Transit-Oriented Development (TOD) Policy Farmwork </a:t>
            </a:r>
          </a:p>
          <a:p>
            <a:pPr marL="800100" lvl="1" indent="-342900">
              <a:buFont typeface="Wingdings" panose="05000000000000000000" pitchFamily="2" charset="2"/>
              <a:buChar char="§"/>
            </a:pPr>
            <a:r>
              <a:rPr lang="en-IN" sz="2400" dirty="0">
                <a:latin typeface="Times New Roman" panose="02020603050405020304" pitchFamily="18" charset="0"/>
                <a:cs typeface="Times New Roman" panose="02020603050405020304" pitchFamily="18" charset="0"/>
              </a:rPr>
              <a:t>Lease or sell land around transit hubs for mixed-use developments.</a:t>
            </a:r>
          </a:p>
          <a:p>
            <a:pPr marL="800100" lvl="1" indent="-342900">
              <a:buFont typeface="Wingdings" panose="05000000000000000000" pitchFamily="2" charset="2"/>
              <a:buChar char="§"/>
            </a:pPr>
            <a:r>
              <a:rPr lang="en-IN" sz="2400" dirty="0">
                <a:latin typeface="Times New Roman" panose="02020603050405020304" pitchFamily="18" charset="0"/>
                <a:cs typeface="Times New Roman" panose="02020603050405020304" pitchFamily="18" charset="0"/>
              </a:rPr>
              <a:t>TOD Alignments with a radius of 500-800m from metro line</a:t>
            </a:r>
          </a:p>
          <a:p>
            <a:pPr marL="800100" lvl="1" indent="-342900">
              <a:buFont typeface="Wingdings" panose="05000000000000000000" pitchFamily="2" charset="2"/>
              <a:buChar char="§"/>
            </a:pPr>
            <a:r>
              <a:rPr lang="en-IN" sz="2400" dirty="0">
                <a:latin typeface="Times New Roman" panose="02020603050405020304" pitchFamily="18" charset="0"/>
                <a:cs typeface="Times New Roman" panose="02020603050405020304" pitchFamily="18" charset="0"/>
              </a:rPr>
              <a:t>Additional FSI for Metro owned Projects </a:t>
            </a:r>
          </a:p>
          <a:p>
            <a:pPr marL="800100" lvl="1" indent="-342900">
              <a:buFont typeface="Wingdings" panose="05000000000000000000" pitchFamily="2" charset="2"/>
              <a:buChar char="§"/>
            </a:pPr>
            <a:r>
              <a:rPr lang="en-IN" sz="2400" dirty="0">
                <a:latin typeface="Times New Roman" panose="02020603050405020304" pitchFamily="18" charset="0"/>
                <a:cs typeface="Times New Roman" panose="02020603050405020304" pitchFamily="18" charset="0"/>
              </a:rPr>
              <a:t>Enable Multi Model integration wherein PD developments</a:t>
            </a:r>
          </a:p>
          <a:p>
            <a:pPr marL="800100" lvl="1" indent="-342900">
              <a:buFont typeface="Wingdings" panose="05000000000000000000" pitchFamily="2" charset="2"/>
              <a:buChar char="§"/>
            </a:pPr>
            <a:r>
              <a:rPr lang="en-IN" sz="2400" dirty="0">
                <a:latin typeface="Times New Roman" panose="02020603050405020304" pitchFamily="18" charset="0"/>
                <a:cs typeface="Times New Roman" panose="02020603050405020304" pitchFamily="18" charset="0"/>
              </a:rPr>
              <a:t>Partner with private developers under joint ventures or PPP.</a:t>
            </a:r>
          </a:p>
        </p:txBody>
      </p:sp>
      <p:pic>
        <p:nvPicPr>
          <p:cNvPr id="55" name="Picture 54">
            <a:extLst>
              <a:ext uri="{FF2B5EF4-FFF2-40B4-BE49-F238E27FC236}">
                <a16:creationId xmlns:a16="http://schemas.microsoft.com/office/drawing/2014/main" id="{4A879006-ABFB-4360-A248-0121A1DA9771}"/>
              </a:ext>
            </a:extLst>
          </p:cNvPr>
          <p:cNvPicPr>
            <a:picLocks noChangeAspect="1"/>
          </p:cNvPicPr>
          <p:nvPr/>
        </p:nvPicPr>
        <p:blipFill>
          <a:blip r:embed="rId3"/>
          <a:stretch>
            <a:fillRect/>
          </a:stretch>
        </p:blipFill>
        <p:spPr>
          <a:xfrm>
            <a:off x="6241181" y="1562921"/>
            <a:ext cx="5772150" cy="4657347"/>
          </a:xfrm>
          <a:prstGeom prst="rect">
            <a:avLst/>
          </a:prstGeom>
        </p:spPr>
      </p:pic>
    </p:spTree>
    <p:extLst>
      <p:ext uri="{BB962C8B-B14F-4D97-AF65-F5344CB8AC3E}">
        <p14:creationId xmlns:p14="http://schemas.microsoft.com/office/powerpoint/2010/main" val="301456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B5BCD-AEAB-A327-66DB-697B15A368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7AB06D-9C4D-BD31-7B20-16BEB201F7A1}"/>
              </a:ext>
            </a:extLst>
          </p:cNvPr>
          <p:cNvSpPr>
            <a:spLocks noGrp="1"/>
          </p:cNvSpPr>
          <p:nvPr>
            <p:ph type="title"/>
          </p:nvPr>
        </p:nvSpPr>
        <p:spPr>
          <a:xfrm>
            <a:off x="0" y="57954"/>
            <a:ext cx="12192000" cy="976977"/>
          </a:xfrm>
        </p:spPr>
        <p:txBody>
          <a:bodyPr/>
          <a:lstStyle/>
          <a:p>
            <a:pPr algn="ctr"/>
            <a:r>
              <a:rPr lang="en-US" b="1" dirty="0">
                <a:solidFill>
                  <a:srgbClr val="002060"/>
                </a:solidFill>
              </a:rPr>
              <a:t> Real Estate Development</a:t>
            </a:r>
            <a:endParaRPr lang="en-IN" b="1" dirty="0">
              <a:solidFill>
                <a:srgbClr val="002060"/>
              </a:solidFill>
            </a:endParaRPr>
          </a:p>
        </p:txBody>
      </p:sp>
      <p:pic>
        <p:nvPicPr>
          <p:cNvPr id="5" name="Picture 4">
            <a:extLst>
              <a:ext uri="{FF2B5EF4-FFF2-40B4-BE49-F238E27FC236}">
                <a16:creationId xmlns:a16="http://schemas.microsoft.com/office/drawing/2014/main" id="{5AA9E542-9FB1-B7D6-FB16-1DF2BA8E4A18}"/>
              </a:ext>
            </a:extLst>
          </p:cNvPr>
          <p:cNvPicPr>
            <a:picLocks noChangeAspect="1"/>
          </p:cNvPicPr>
          <p:nvPr/>
        </p:nvPicPr>
        <p:blipFill>
          <a:blip r:embed="rId2"/>
          <a:srcRect l="92742" t="44158" r="323" b="44228"/>
          <a:stretch>
            <a:fillRect/>
          </a:stretch>
        </p:blipFill>
        <p:spPr>
          <a:xfrm>
            <a:off x="11346425" y="3070121"/>
            <a:ext cx="845575" cy="1236407"/>
          </a:xfrm>
          <a:prstGeom prst="rect">
            <a:avLst/>
          </a:prstGeom>
        </p:spPr>
      </p:pic>
      <p:sp>
        <p:nvSpPr>
          <p:cNvPr id="31" name="Title 1">
            <a:extLst>
              <a:ext uri="{FF2B5EF4-FFF2-40B4-BE49-F238E27FC236}">
                <a16:creationId xmlns:a16="http://schemas.microsoft.com/office/drawing/2014/main" id="{D5520CFB-E692-4BF1-C0B9-D191CE361EE4}"/>
              </a:ext>
            </a:extLst>
          </p:cNvPr>
          <p:cNvSpPr txBox="1">
            <a:spLocks/>
          </p:cNvSpPr>
          <p:nvPr/>
        </p:nvSpPr>
        <p:spPr>
          <a:xfrm>
            <a:off x="315559" y="4455905"/>
            <a:ext cx="9847288" cy="1919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IN" sz="2800" dirty="0"/>
          </a:p>
        </p:txBody>
      </p:sp>
      <p:sp>
        <p:nvSpPr>
          <p:cNvPr id="32" name="Title 1">
            <a:extLst>
              <a:ext uri="{FF2B5EF4-FFF2-40B4-BE49-F238E27FC236}">
                <a16:creationId xmlns:a16="http://schemas.microsoft.com/office/drawing/2014/main" id="{15ECDB7F-AB80-4612-D96C-4BBAB0EC8CB5}"/>
              </a:ext>
            </a:extLst>
          </p:cNvPr>
          <p:cNvSpPr txBox="1">
            <a:spLocks/>
          </p:cNvSpPr>
          <p:nvPr/>
        </p:nvSpPr>
        <p:spPr>
          <a:xfrm>
            <a:off x="6908087" y="2469408"/>
            <a:ext cx="5628041" cy="1919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IN" sz="2800" dirty="0"/>
          </a:p>
        </p:txBody>
      </p:sp>
      <p:sp>
        <p:nvSpPr>
          <p:cNvPr id="4" name="TextBox 3">
            <a:extLst>
              <a:ext uri="{FF2B5EF4-FFF2-40B4-BE49-F238E27FC236}">
                <a16:creationId xmlns:a16="http://schemas.microsoft.com/office/drawing/2014/main" id="{F86DBBC5-D4BD-2851-B2DA-D670C6F4603A}"/>
              </a:ext>
            </a:extLst>
          </p:cNvPr>
          <p:cNvSpPr txBox="1"/>
          <p:nvPr/>
        </p:nvSpPr>
        <p:spPr>
          <a:xfrm>
            <a:off x="0" y="1034931"/>
            <a:ext cx="12192000" cy="3871829"/>
          </a:xfrm>
          <a:prstGeom prst="rect">
            <a:avLst/>
          </a:prstGeom>
          <a:noFill/>
        </p:spPr>
        <p:txBody>
          <a:bodyPr wrap="square" rtlCol="0">
            <a:spAutoFit/>
          </a:bodyPr>
          <a:lstStyle/>
          <a:p>
            <a:pPr lvl="1"/>
            <a:endParaRPr lang="en-IN" sz="2400" dirty="0">
              <a:latin typeface="Times New Roman" panose="02020603050405020304" pitchFamily="18" charset="0"/>
              <a:cs typeface="Times New Roman" panose="02020603050405020304" pitchFamily="18" charset="0"/>
            </a:endParaRPr>
          </a:p>
          <a:p>
            <a:pPr lvl="1" algn="ctr"/>
            <a:r>
              <a:rPr lang="en-IN" sz="2400" b="1" dirty="0">
                <a:latin typeface="Times New Roman" panose="02020603050405020304" pitchFamily="18" charset="0"/>
                <a:cs typeface="Times New Roman" panose="02020603050405020304" pitchFamily="18" charset="0"/>
              </a:rPr>
              <a:t> Implementation of SPV for </a:t>
            </a:r>
            <a:r>
              <a:rPr lang="en-US" sz="2400" b="1" dirty="0">
                <a:latin typeface="Times New Roman" panose="02020603050405020304" pitchFamily="18" charset="0"/>
                <a:cs typeface="Times New Roman" panose="02020603050405020304" pitchFamily="18" charset="0"/>
              </a:rPr>
              <a:t>Property Development</a:t>
            </a:r>
            <a:endParaRPr lang="en-IN" sz="2400" b="1" dirty="0">
              <a:latin typeface="Times New Roman" panose="02020603050405020304" pitchFamily="18" charset="0"/>
              <a:cs typeface="Times New Roman" panose="02020603050405020304" pitchFamily="18" charset="0"/>
            </a:endParaRPr>
          </a:p>
          <a:p>
            <a:pPr lvl="1" algn="just">
              <a:lnSpc>
                <a:spcPct val="90000"/>
              </a:lnSpc>
              <a:spcAft>
                <a:spcPts val="600"/>
              </a:spcAft>
            </a:pPr>
            <a:endParaRPr lang="en-IN" sz="2400" dirty="0">
              <a:latin typeface="Times New Roman" panose="02020603050405020304" pitchFamily="18" charset="0"/>
              <a:cs typeface="Times New Roman" panose="02020603050405020304" pitchFamily="18" charset="0"/>
            </a:endParaRPr>
          </a:p>
          <a:p>
            <a:pPr lvl="1" algn="just">
              <a:lnSpc>
                <a:spcPct val="90000"/>
              </a:lnSpc>
              <a:spcAft>
                <a:spcPts val="600"/>
              </a:spcAft>
            </a:pPr>
            <a:r>
              <a:rPr lang="en-I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M/</a:t>
            </a:r>
            <a:r>
              <a:rPr lang="en-US" sz="2400" dirty="0" err="1">
                <a:latin typeface="Times New Roman" panose="02020603050405020304" pitchFamily="18" charset="0"/>
                <a:cs typeface="Times New Roman" panose="02020603050405020304" pitchFamily="18" charset="0"/>
              </a:rPr>
              <a:t>s.Chennai</a:t>
            </a:r>
            <a:r>
              <a:rPr lang="en-US" sz="2400" dirty="0">
                <a:latin typeface="Times New Roman" panose="02020603050405020304" pitchFamily="18" charset="0"/>
                <a:cs typeface="Times New Roman" panose="02020603050405020304" pitchFamily="18" charset="0"/>
              </a:rPr>
              <a:t> Metro Asset Management Limited (CMAML) </a:t>
            </a:r>
          </a:p>
          <a:p>
            <a:pPr lvl="1" algn="just">
              <a:lnSpc>
                <a:spcPct val="90000"/>
              </a:lnSpc>
              <a:spcAft>
                <a:spcPts val="600"/>
              </a:spcAft>
            </a:pPr>
            <a:endParaRPr lang="en-US" sz="2400" dirty="0">
              <a:latin typeface="Times New Roman" panose="02020603050405020304" pitchFamily="18" charset="0"/>
              <a:cs typeface="Times New Roman" panose="02020603050405020304" pitchFamily="18" charset="0"/>
            </a:endParaRPr>
          </a:p>
          <a:p>
            <a:pPr marL="800100" lvl="1" indent="-342900" algn="just">
              <a:lnSpc>
                <a:spcPct val="90000"/>
              </a:lnSpc>
              <a:spcAft>
                <a:spcPts val="600"/>
              </a:spcAft>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Joint venture between Chennai Metro Rail Limited (CMRL) and Tamil Nadu Industrial Development Corporation (TIDCO). The company's primary activity is real estate development, including projects like the Multimodal Facility Complex.</a:t>
            </a:r>
          </a:p>
          <a:p>
            <a:pPr lvl="1"/>
            <a:endParaRPr lang="en-IN" sz="2400" b="1" dirty="0">
              <a:latin typeface="Times New Roman" panose="02020603050405020304" pitchFamily="18" charset="0"/>
              <a:cs typeface="Times New Roman" panose="02020603050405020304" pitchFamily="18" charset="0"/>
            </a:endParaRPr>
          </a:p>
          <a:p>
            <a:pPr lvl="1"/>
            <a:endParaRPr lang="en-I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1862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E6E67-CE6D-5469-77B8-9001908F8A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160C6C-941D-9F73-AB90-5D8F5908C425}"/>
              </a:ext>
            </a:extLst>
          </p:cNvPr>
          <p:cNvSpPr>
            <a:spLocks noGrp="1"/>
          </p:cNvSpPr>
          <p:nvPr>
            <p:ph type="title"/>
          </p:nvPr>
        </p:nvSpPr>
        <p:spPr>
          <a:xfrm>
            <a:off x="0" y="188146"/>
            <a:ext cx="12192000" cy="906894"/>
          </a:xfrm>
        </p:spPr>
        <p:txBody>
          <a:bodyPr/>
          <a:lstStyle/>
          <a:p>
            <a:pPr algn="ctr"/>
            <a:r>
              <a:rPr lang="en-IN" b="1" dirty="0">
                <a:solidFill>
                  <a:srgbClr val="002060"/>
                </a:solidFill>
              </a:rPr>
              <a:t>TOD &amp; MMI - Concept</a:t>
            </a:r>
          </a:p>
        </p:txBody>
      </p:sp>
      <p:pic>
        <p:nvPicPr>
          <p:cNvPr id="5" name="Picture 4">
            <a:extLst>
              <a:ext uri="{FF2B5EF4-FFF2-40B4-BE49-F238E27FC236}">
                <a16:creationId xmlns:a16="http://schemas.microsoft.com/office/drawing/2014/main" id="{D0C74327-8662-B525-D834-97A5027F0419}"/>
              </a:ext>
            </a:extLst>
          </p:cNvPr>
          <p:cNvPicPr>
            <a:picLocks noChangeAspect="1"/>
          </p:cNvPicPr>
          <p:nvPr/>
        </p:nvPicPr>
        <p:blipFill>
          <a:blip r:embed="rId2"/>
          <a:srcRect l="92742" t="44158" r="323" b="44228"/>
          <a:stretch>
            <a:fillRect/>
          </a:stretch>
        </p:blipFill>
        <p:spPr>
          <a:xfrm>
            <a:off x="11346425" y="3070121"/>
            <a:ext cx="845575" cy="1236407"/>
          </a:xfrm>
          <a:prstGeom prst="rect">
            <a:avLst/>
          </a:prstGeom>
        </p:spPr>
      </p:pic>
      <p:sp>
        <p:nvSpPr>
          <p:cNvPr id="31" name="Title 1">
            <a:extLst>
              <a:ext uri="{FF2B5EF4-FFF2-40B4-BE49-F238E27FC236}">
                <a16:creationId xmlns:a16="http://schemas.microsoft.com/office/drawing/2014/main" id="{2F6124D3-6BD6-9A3D-AD47-91B223B3125B}"/>
              </a:ext>
            </a:extLst>
          </p:cNvPr>
          <p:cNvSpPr txBox="1">
            <a:spLocks/>
          </p:cNvSpPr>
          <p:nvPr/>
        </p:nvSpPr>
        <p:spPr>
          <a:xfrm>
            <a:off x="315559" y="4455905"/>
            <a:ext cx="9847288" cy="1919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IN" sz="2800" dirty="0"/>
          </a:p>
        </p:txBody>
      </p:sp>
      <p:sp>
        <p:nvSpPr>
          <p:cNvPr id="32" name="Title 1">
            <a:extLst>
              <a:ext uri="{FF2B5EF4-FFF2-40B4-BE49-F238E27FC236}">
                <a16:creationId xmlns:a16="http://schemas.microsoft.com/office/drawing/2014/main" id="{50032CD7-AABB-8B41-47BE-D0878D4C91D1}"/>
              </a:ext>
            </a:extLst>
          </p:cNvPr>
          <p:cNvSpPr txBox="1">
            <a:spLocks/>
          </p:cNvSpPr>
          <p:nvPr/>
        </p:nvSpPr>
        <p:spPr>
          <a:xfrm>
            <a:off x="6908087" y="2469408"/>
            <a:ext cx="5628041" cy="1919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IN" sz="2800" dirty="0"/>
          </a:p>
        </p:txBody>
      </p:sp>
      <p:sp>
        <p:nvSpPr>
          <p:cNvPr id="4" name="TextBox 3">
            <a:extLst>
              <a:ext uri="{FF2B5EF4-FFF2-40B4-BE49-F238E27FC236}">
                <a16:creationId xmlns:a16="http://schemas.microsoft.com/office/drawing/2014/main" id="{EF5BD2CE-582D-D114-43FE-1F6A6787D2E0}"/>
              </a:ext>
            </a:extLst>
          </p:cNvPr>
          <p:cNvSpPr txBox="1"/>
          <p:nvPr/>
        </p:nvSpPr>
        <p:spPr>
          <a:xfrm>
            <a:off x="96064" y="1095040"/>
            <a:ext cx="6905965" cy="1633225"/>
          </a:xfrm>
          <a:prstGeom prst="rect">
            <a:avLst/>
          </a:prstGeom>
        </p:spPr>
        <p:txBody>
          <a:bodyPr vert="horz" lIns="91440" tIns="45720" rIns="91440" bIns="45720" rtlCol="0">
            <a:noAutofit/>
          </a:bodyPr>
          <a:lstStyle/>
          <a:p>
            <a:pPr>
              <a:lnSpc>
                <a:spcPct val="90000"/>
              </a:lnSpc>
              <a:spcAft>
                <a:spcPts val="600"/>
              </a:spcAft>
            </a:pPr>
            <a:r>
              <a:rPr lang="en-US" sz="2000" b="1" dirty="0">
                <a:latin typeface="Times New Roman" panose="02020603050405020304" pitchFamily="18" charset="0"/>
                <a:cs typeface="Times New Roman" panose="02020603050405020304" pitchFamily="18" charset="0"/>
              </a:rPr>
              <a:t>Chennai Central Tower </a:t>
            </a:r>
            <a:r>
              <a:rPr lang="en-US" sz="2000" dirty="0">
                <a:latin typeface="Times New Roman" panose="02020603050405020304" pitchFamily="18" charset="0"/>
                <a:cs typeface="Times New Roman" panose="02020603050405020304" pitchFamily="18" charset="0"/>
              </a:rPr>
              <a:t>serves as a key multi-modal transport hub, facilitating seamless movement between major transportation points such as Chennai Central Railway Station, Suburban Central Railway Terminal, Park Town Railway Station, MRTS, CMDA-headquarters and Government hospital</a:t>
            </a:r>
          </a:p>
          <a:p>
            <a:pPr indent="-228600" algn="just">
              <a:lnSpc>
                <a:spcPct val="90000"/>
              </a:lnSpc>
              <a:spcAft>
                <a:spcPts val="600"/>
              </a:spcAft>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5FEA2DF-419E-AFEF-BC81-888FFF85DF61}"/>
              </a:ext>
            </a:extLst>
          </p:cNvPr>
          <p:cNvPicPr>
            <a:picLocks noChangeAspect="1"/>
          </p:cNvPicPr>
          <p:nvPr/>
        </p:nvPicPr>
        <p:blipFill>
          <a:blip r:embed="rId3"/>
          <a:srcRect t="1272" r="-2" b="5259"/>
          <a:stretch>
            <a:fillRect/>
          </a:stretch>
        </p:blipFill>
        <p:spPr>
          <a:xfrm>
            <a:off x="6724374" y="1587629"/>
            <a:ext cx="5467626" cy="4603621"/>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pSp>
        <p:nvGrpSpPr>
          <p:cNvPr id="6" name="Group 5">
            <a:extLst>
              <a:ext uri="{FF2B5EF4-FFF2-40B4-BE49-F238E27FC236}">
                <a16:creationId xmlns:a16="http://schemas.microsoft.com/office/drawing/2014/main" id="{B552E4BD-8241-6C58-CAA3-A2D3D38BD385}"/>
              </a:ext>
            </a:extLst>
          </p:cNvPr>
          <p:cNvGrpSpPr>
            <a:grpSpLocks noChangeAspect="1"/>
          </p:cNvGrpSpPr>
          <p:nvPr/>
        </p:nvGrpSpPr>
        <p:grpSpPr>
          <a:xfrm>
            <a:off x="194784" y="2728265"/>
            <a:ext cx="7039743" cy="3683736"/>
            <a:chOff x="1" y="661182"/>
            <a:chExt cx="9121560" cy="5492870"/>
          </a:xfrm>
        </p:grpSpPr>
        <p:pic>
          <p:nvPicPr>
            <p:cNvPr id="7" name="Picture 6" descr="An aerial view of a city&#10;&#10;Description automatically generated">
              <a:extLst>
                <a:ext uri="{FF2B5EF4-FFF2-40B4-BE49-F238E27FC236}">
                  <a16:creationId xmlns:a16="http://schemas.microsoft.com/office/drawing/2014/main" id="{9FF95226-4BDF-5D6F-1D32-5432A35517B9}"/>
                </a:ext>
              </a:extLst>
            </p:cNvPr>
            <p:cNvPicPr>
              <a:picLocks noChangeAspect="1"/>
            </p:cNvPicPr>
            <p:nvPr/>
          </p:nvPicPr>
          <p:blipFill rotWithShape="1">
            <a:blip r:embed="rId4">
              <a:alphaModFix amt="85000"/>
              <a:grayscl/>
              <a:extLst>
                <a:ext uri="{28A0092B-C50C-407E-A947-70E740481C1C}">
                  <a14:useLocalDpi xmlns:a14="http://schemas.microsoft.com/office/drawing/2010/main" val="0"/>
                </a:ext>
              </a:extLst>
            </a:blip>
            <a:srcRect/>
            <a:stretch/>
          </p:blipFill>
          <p:spPr>
            <a:xfrm>
              <a:off x="1" y="661182"/>
              <a:ext cx="8766278" cy="5091918"/>
            </a:xfrm>
            <a:prstGeom prst="rect">
              <a:avLst/>
            </a:prstGeom>
          </p:spPr>
        </p:pic>
        <p:sp>
          <p:nvSpPr>
            <p:cNvPr id="8" name="Freeform: Shape 7">
              <a:extLst>
                <a:ext uri="{FF2B5EF4-FFF2-40B4-BE49-F238E27FC236}">
                  <a16:creationId xmlns:a16="http://schemas.microsoft.com/office/drawing/2014/main" id="{08EB578B-A0E9-0AD0-C966-36FFBEC4BA20}"/>
                </a:ext>
              </a:extLst>
            </p:cNvPr>
            <p:cNvSpPr/>
            <p:nvPr/>
          </p:nvSpPr>
          <p:spPr>
            <a:xfrm>
              <a:off x="3612242" y="2989591"/>
              <a:ext cx="1675199" cy="1496073"/>
            </a:xfrm>
            <a:custGeom>
              <a:avLst/>
              <a:gdLst>
                <a:gd name="connsiteX0" fmla="*/ 0 w 2885090"/>
                <a:gd name="connsiteY0" fmla="*/ 331076 h 1702676"/>
                <a:gd name="connsiteX1" fmla="*/ 993228 w 2885090"/>
                <a:gd name="connsiteY1" fmla="*/ 141890 h 1702676"/>
                <a:gd name="connsiteX2" fmla="*/ 2727435 w 2885090"/>
                <a:gd name="connsiteY2" fmla="*/ 0 h 1702676"/>
                <a:gd name="connsiteX3" fmla="*/ 2885090 w 2885090"/>
                <a:gd name="connsiteY3" fmla="*/ 1702676 h 1702676"/>
                <a:gd name="connsiteX4" fmla="*/ 2380594 w 2885090"/>
                <a:gd name="connsiteY4" fmla="*/ 1576552 h 1702676"/>
                <a:gd name="connsiteX5" fmla="*/ 2349063 w 2885090"/>
                <a:gd name="connsiteY5" fmla="*/ 1008993 h 1702676"/>
                <a:gd name="connsiteX6" fmla="*/ 2349063 w 2885090"/>
                <a:gd name="connsiteY6" fmla="*/ 914400 h 1702676"/>
                <a:gd name="connsiteX7" fmla="*/ 110359 w 2885090"/>
                <a:gd name="connsiteY7" fmla="*/ 614855 h 1702676"/>
                <a:gd name="connsiteX8" fmla="*/ 15766 w 2885090"/>
                <a:gd name="connsiteY8" fmla="*/ 567559 h 1702676"/>
                <a:gd name="connsiteX9" fmla="*/ 0 w 2885090"/>
                <a:gd name="connsiteY9" fmla="*/ 331076 h 1702676"/>
                <a:gd name="connsiteX0" fmla="*/ 0 w 2885090"/>
                <a:gd name="connsiteY0" fmla="*/ 331076 h 1702676"/>
                <a:gd name="connsiteX1" fmla="*/ 993228 w 2885090"/>
                <a:gd name="connsiteY1" fmla="*/ 141890 h 1702676"/>
                <a:gd name="connsiteX2" fmla="*/ 2727435 w 2885090"/>
                <a:gd name="connsiteY2" fmla="*/ 0 h 1702676"/>
                <a:gd name="connsiteX3" fmla="*/ 2885090 w 2885090"/>
                <a:gd name="connsiteY3" fmla="*/ 1702676 h 1702676"/>
                <a:gd name="connsiteX4" fmla="*/ 2380594 w 2885090"/>
                <a:gd name="connsiteY4" fmla="*/ 1576552 h 1702676"/>
                <a:gd name="connsiteX5" fmla="*/ 2349063 w 2885090"/>
                <a:gd name="connsiteY5" fmla="*/ 1008993 h 1702676"/>
                <a:gd name="connsiteX6" fmla="*/ 2349063 w 2885090"/>
                <a:gd name="connsiteY6" fmla="*/ 914400 h 1702676"/>
                <a:gd name="connsiteX7" fmla="*/ 110359 w 2885090"/>
                <a:gd name="connsiteY7" fmla="*/ 614855 h 1702676"/>
                <a:gd name="connsiteX8" fmla="*/ 15766 w 2885090"/>
                <a:gd name="connsiteY8" fmla="*/ 599090 h 1702676"/>
                <a:gd name="connsiteX9" fmla="*/ 0 w 2885090"/>
                <a:gd name="connsiteY9" fmla="*/ 331076 h 1702676"/>
                <a:gd name="connsiteX0" fmla="*/ 1005351 w 2869323"/>
                <a:gd name="connsiteY0" fmla="*/ 331077 h 1702676"/>
                <a:gd name="connsiteX1" fmla="*/ 977461 w 2869323"/>
                <a:gd name="connsiteY1" fmla="*/ 141890 h 1702676"/>
                <a:gd name="connsiteX2" fmla="*/ 2711668 w 2869323"/>
                <a:gd name="connsiteY2" fmla="*/ 0 h 1702676"/>
                <a:gd name="connsiteX3" fmla="*/ 2869323 w 2869323"/>
                <a:gd name="connsiteY3" fmla="*/ 1702676 h 1702676"/>
                <a:gd name="connsiteX4" fmla="*/ 2364827 w 2869323"/>
                <a:gd name="connsiteY4" fmla="*/ 1576552 h 1702676"/>
                <a:gd name="connsiteX5" fmla="*/ 2333296 w 2869323"/>
                <a:gd name="connsiteY5" fmla="*/ 1008993 h 1702676"/>
                <a:gd name="connsiteX6" fmla="*/ 2333296 w 2869323"/>
                <a:gd name="connsiteY6" fmla="*/ 914400 h 1702676"/>
                <a:gd name="connsiteX7" fmla="*/ 94592 w 2869323"/>
                <a:gd name="connsiteY7" fmla="*/ 614855 h 1702676"/>
                <a:gd name="connsiteX8" fmla="*/ -1 w 2869323"/>
                <a:gd name="connsiteY8" fmla="*/ 599090 h 1702676"/>
                <a:gd name="connsiteX9" fmla="*/ 1005351 w 2869323"/>
                <a:gd name="connsiteY9" fmla="*/ 331077 h 1702676"/>
                <a:gd name="connsiteX0" fmla="*/ 910759 w 2774731"/>
                <a:gd name="connsiteY0" fmla="*/ 331077 h 1702676"/>
                <a:gd name="connsiteX1" fmla="*/ 882869 w 2774731"/>
                <a:gd name="connsiteY1" fmla="*/ 141890 h 1702676"/>
                <a:gd name="connsiteX2" fmla="*/ 2617076 w 2774731"/>
                <a:gd name="connsiteY2" fmla="*/ 0 h 1702676"/>
                <a:gd name="connsiteX3" fmla="*/ 2774731 w 2774731"/>
                <a:gd name="connsiteY3" fmla="*/ 1702676 h 1702676"/>
                <a:gd name="connsiteX4" fmla="*/ 2270235 w 2774731"/>
                <a:gd name="connsiteY4" fmla="*/ 1576552 h 1702676"/>
                <a:gd name="connsiteX5" fmla="*/ 2238704 w 2774731"/>
                <a:gd name="connsiteY5" fmla="*/ 1008993 h 1702676"/>
                <a:gd name="connsiteX6" fmla="*/ 2238704 w 2774731"/>
                <a:gd name="connsiteY6" fmla="*/ 914400 h 1702676"/>
                <a:gd name="connsiteX7" fmla="*/ 0 w 2774731"/>
                <a:gd name="connsiteY7" fmla="*/ 614855 h 1702676"/>
                <a:gd name="connsiteX8" fmla="*/ 969072 w 2774731"/>
                <a:gd name="connsiteY8" fmla="*/ 648093 h 1702676"/>
                <a:gd name="connsiteX9" fmla="*/ 910759 w 2774731"/>
                <a:gd name="connsiteY9" fmla="*/ 331077 h 1702676"/>
                <a:gd name="connsiteX0" fmla="*/ 27890 w 1891862"/>
                <a:gd name="connsiteY0" fmla="*/ 331077 h 1702676"/>
                <a:gd name="connsiteX1" fmla="*/ 0 w 1891862"/>
                <a:gd name="connsiteY1" fmla="*/ 141890 h 1702676"/>
                <a:gd name="connsiteX2" fmla="*/ 1734207 w 1891862"/>
                <a:gd name="connsiteY2" fmla="*/ 0 h 1702676"/>
                <a:gd name="connsiteX3" fmla="*/ 1891862 w 1891862"/>
                <a:gd name="connsiteY3" fmla="*/ 1702676 h 1702676"/>
                <a:gd name="connsiteX4" fmla="*/ 1387366 w 1891862"/>
                <a:gd name="connsiteY4" fmla="*/ 1576552 h 1702676"/>
                <a:gd name="connsiteX5" fmla="*/ 1355835 w 1891862"/>
                <a:gd name="connsiteY5" fmla="*/ 1008993 h 1702676"/>
                <a:gd name="connsiteX6" fmla="*/ 1355835 w 1891862"/>
                <a:gd name="connsiteY6" fmla="*/ 914400 h 1702676"/>
                <a:gd name="connsiteX7" fmla="*/ 95702 w 1891862"/>
                <a:gd name="connsiteY7" fmla="*/ 755735 h 1702676"/>
                <a:gd name="connsiteX8" fmla="*/ 86203 w 1891862"/>
                <a:gd name="connsiteY8" fmla="*/ 648093 h 1702676"/>
                <a:gd name="connsiteX9" fmla="*/ 27890 w 1891862"/>
                <a:gd name="connsiteY9" fmla="*/ 331077 h 170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1862" h="1702676">
                  <a:moveTo>
                    <a:pt x="27890" y="331077"/>
                  </a:moveTo>
                  <a:lnTo>
                    <a:pt x="0" y="141890"/>
                  </a:lnTo>
                  <a:lnTo>
                    <a:pt x="1734207" y="0"/>
                  </a:lnTo>
                  <a:lnTo>
                    <a:pt x="1891862" y="1702676"/>
                  </a:lnTo>
                  <a:lnTo>
                    <a:pt x="1387366" y="1576552"/>
                  </a:lnTo>
                  <a:lnTo>
                    <a:pt x="1355835" y="1008993"/>
                  </a:lnTo>
                  <a:lnTo>
                    <a:pt x="1355835" y="914400"/>
                  </a:lnTo>
                  <a:lnTo>
                    <a:pt x="95702" y="755735"/>
                  </a:lnTo>
                  <a:lnTo>
                    <a:pt x="86203" y="648093"/>
                  </a:lnTo>
                  <a:lnTo>
                    <a:pt x="27890" y="331077"/>
                  </a:lnTo>
                  <a:close/>
                </a:path>
              </a:pathLst>
            </a:custGeom>
            <a:solidFill>
              <a:srgbClr val="A6192E">
                <a:alpha val="60000"/>
              </a:srgbClr>
            </a:solid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Down 8">
              <a:extLst>
                <a:ext uri="{FF2B5EF4-FFF2-40B4-BE49-F238E27FC236}">
                  <a16:creationId xmlns:a16="http://schemas.microsoft.com/office/drawing/2014/main" id="{4CD846F2-B8BA-E9F0-529E-6C0F445EA9C2}"/>
                </a:ext>
              </a:extLst>
            </p:cNvPr>
            <p:cNvSpPr/>
            <p:nvPr/>
          </p:nvSpPr>
          <p:spPr>
            <a:xfrm rot="21160381">
              <a:off x="4689444" y="2890858"/>
              <a:ext cx="263391" cy="365261"/>
            </a:xfrm>
            <a:prstGeom prst="down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Arrow: Down 9">
              <a:extLst>
                <a:ext uri="{FF2B5EF4-FFF2-40B4-BE49-F238E27FC236}">
                  <a16:creationId xmlns:a16="http://schemas.microsoft.com/office/drawing/2014/main" id="{3E820CD9-4D10-48FD-DF5A-FE3812690925}"/>
                </a:ext>
              </a:extLst>
            </p:cNvPr>
            <p:cNvSpPr/>
            <p:nvPr/>
          </p:nvSpPr>
          <p:spPr>
            <a:xfrm rot="21160381">
              <a:off x="3668796" y="3002861"/>
              <a:ext cx="263391" cy="365261"/>
            </a:xfrm>
            <a:prstGeom prst="down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Freeform: Shape 10">
              <a:extLst>
                <a:ext uri="{FF2B5EF4-FFF2-40B4-BE49-F238E27FC236}">
                  <a16:creationId xmlns:a16="http://schemas.microsoft.com/office/drawing/2014/main" id="{B0E6752D-4EE1-85C3-AC67-33D28184A9F7}"/>
                </a:ext>
              </a:extLst>
            </p:cNvPr>
            <p:cNvSpPr/>
            <p:nvPr/>
          </p:nvSpPr>
          <p:spPr>
            <a:xfrm>
              <a:off x="71626" y="2385169"/>
              <a:ext cx="8757849" cy="1389909"/>
            </a:xfrm>
            <a:custGeom>
              <a:avLst/>
              <a:gdLst>
                <a:gd name="connsiteX0" fmla="*/ 0 w 8024648"/>
                <a:gd name="connsiteY0" fmla="*/ 1150883 h 1150883"/>
                <a:gd name="connsiteX1" fmla="*/ 1481959 w 8024648"/>
                <a:gd name="connsiteY1" fmla="*/ 867103 h 1150883"/>
                <a:gd name="connsiteX2" fmla="*/ 3294993 w 8024648"/>
                <a:gd name="connsiteY2" fmla="*/ 599090 h 1150883"/>
                <a:gd name="connsiteX3" fmla="*/ 4130566 w 8024648"/>
                <a:gd name="connsiteY3" fmla="*/ 662152 h 1150883"/>
                <a:gd name="connsiteX4" fmla="*/ 5029200 w 8024648"/>
                <a:gd name="connsiteY4" fmla="*/ 441435 h 1150883"/>
                <a:gd name="connsiteX5" fmla="*/ 5770179 w 8024648"/>
                <a:gd name="connsiteY5" fmla="*/ 315310 h 1150883"/>
                <a:gd name="connsiteX6" fmla="*/ 7047186 w 8024648"/>
                <a:gd name="connsiteY6" fmla="*/ 173421 h 1150883"/>
                <a:gd name="connsiteX7" fmla="*/ 8024648 w 8024648"/>
                <a:gd name="connsiteY7" fmla="*/ 0 h 1150883"/>
                <a:gd name="connsiteX0" fmla="*/ 0 w 10262088"/>
                <a:gd name="connsiteY0" fmla="*/ 1685675 h 1685675"/>
                <a:gd name="connsiteX1" fmla="*/ 3719399 w 10262088"/>
                <a:gd name="connsiteY1" fmla="*/ 867103 h 1685675"/>
                <a:gd name="connsiteX2" fmla="*/ 5532433 w 10262088"/>
                <a:gd name="connsiteY2" fmla="*/ 599090 h 1685675"/>
                <a:gd name="connsiteX3" fmla="*/ 6368006 w 10262088"/>
                <a:gd name="connsiteY3" fmla="*/ 662152 h 1685675"/>
                <a:gd name="connsiteX4" fmla="*/ 7266640 w 10262088"/>
                <a:gd name="connsiteY4" fmla="*/ 441435 h 1685675"/>
                <a:gd name="connsiteX5" fmla="*/ 8007619 w 10262088"/>
                <a:gd name="connsiteY5" fmla="*/ 315310 h 1685675"/>
                <a:gd name="connsiteX6" fmla="*/ 9284626 w 10262088"/>
                <a:gd name="connsiteY6" fmla="*/ 173421 h 1685675"/>
                <a:gd name="connsiteX7" fmla="*/ 10262088 w 10262088"/>
                <a:gd name="connsiteY7" fmla="*/ 0 h 1685675"/>
                <a:gd name="connsiteX0" fmla="*/ 0 w 10288981"/>
                <a:gd name="connsiteY0" fmla="*/ 1745296 h 1745296"/>
                <a:gd name="connsiteX1" fmla="*/ 3746292 w 10288981"/>
                <a:gd name="connsiteY1" fmla="*/ 867103 h 1745296"/>
                <a:gd name="connsiteX2" fmla="*/ 5559326 w 10288981"/>
                <a:gd name="connsiteY2" fmla="*/ 599090 h 1745296"/>
                <a:gd name="connsiteX3" fmla="*/ 6394899 w 10288981"/>
                <a:gd name="connsiteY3" fmla="*/ 662152 h 1745296"/>
                <a:gd name="connsiteX4" fmla="*/ 7293533 w 10288981"/>
                <a:gd name="connsiteY4" fmla="*/ 441435 h 1745296"/>
                <a:gd name="connsiteX5" fmla="*/ 8034512 w 10288981"/>
                <a:gd name="connsiteY5" fmla="*/ 315310 h 1745296"/>
                <a:gd name="connsiteX6" fmla="*/ 9311519 w 10288981"/>
                <a:gd name="connsiteY6" fmla="*/ 173421 h 1745296"/>
                <a:gd name="connsiteX7" fmla="*/ 10288981 w 10288981"/>
                <a:gd name="connsiteY7" fmla="*/ 0 h 1745296"/>
                <a:gd name="connsiteX0" fmla="*/ 0 w 10288981"/>
                <a:gd name="connsiteY0" fmla="*/ 1745296 h 1745296"/>
                <a:gd name="connsiteX1" fmla="*/ 1538026 w 10288981"/>
                <a:gd name="connsiteY1" fmla="*/ 1383947 h 1745296"/>
                <a:gd name="connsiteX2" fmla="*/ 3746292 w 10288981"/>
                <a:gd name="connsiteY2" fmla="*/ 867103 h 1745296"/>
                <a:gd name="connsiteX3" fmla="*/ 5559326 w 10288981"/>
                <a:gd name="connsiteY3" fmla="*/ 599090 h 1745296"/>
                <a:gd name="connsiteX4" fmla="*/ 6394899 w 10288981"/>
                <a:gd name="connsiteY4" fmla="*/ 662152 h 1745296"/>
                <a:gd name="connsiteX5" fmla="*/ 7293533 w 10288981"/>
                <a:gd name="connsiteY5" fmla="*/ 441435 h 1745296"/>
                <a:gd name="connsiteX6" fmla="*/ 8034512 w 10288981"/>
                <a:gd name="connsiteY6" fmla="*/ 315310 h 1745296"/>
                <a:gd name="connsiteX7" fmla="*/ 9311519 w 10288981"/>
                <a:gd name="connsiteY7" fmla="*/ 173421 h 1745296"/>
                <a:gd name="connsiteX8" fmla="*/ 10288981 w 10288981"/>
                <a:gd name="connsiteY8" fmla="*/ 0 h 1745296"/>
                <a:gd name="connsiteX0" fmla="*/ 0 w 10288981"/>
                <a:gd name="connsiteY0" fmla="*/ 1745296 h 1745296"/>
                <a:gd name="connsiteX1" fmla="*/ 1392807 w 10288981"/>
                <a:gd name="connsiteY1" fmla="*/ 1356845 h 1745296"/>
                <a:gd name="connsiteX2" fmla="*/ 3746292 w 10288981"/>
                <a:gd name="connsiteY2" fmla="*/ 867103 h 1745296"/>
                <a:gd name="connsiteX3" fmla="*/ 5559326 w 10288981"/>
                <a:gd name="connsiteY3" fmla="*/ 599090 h 1745296"/>
                <a:gd name="connsiteX4" fmla="*/ 6394899 w 10288981"/>
                <a:gd name="connsiteY4" fmla="*/ 662152 h 1745296"/>
                <a:gd name="connsiteX5" fmla="*/ 7293533 w 10288981"/>
                <a:gd name="connsiteY5" fmla="*/ 441435 h 1745296"/>
                <a:gd name="connsiteX6" fmla="*/ 8034512 w 10288981"/>
                <a:gd name="connsiteY6" fmla="*/ 315310 h 1745296"/>
                <a:gd name="connsiteX7" fmla="*/ 9311519 w 10288981"/>
                <a:gd name="connsiteY7" fmla="*/ 173421 h 1745296"/>
                <a:gd name="connsiteX8" fmla="*/ 10288981 w 10288981"/>
                <a:gd name="connsiteY8" fmla="*/ 0 h 1745296"/>
                <a:gd name="connsiteX0" fmla="*/ 0 w 10288981"/>
                <a:gd name="connsiteY0" fmla="*/ 1745296 h 1745296"/>
                <a:gd name="connsiteX1" fmla="*/ 1392807 w 10288981"/>
                <a:gd name="connsiteY1" fmla="*/ 1356845 h 1745296"/>
                <a:gd name="connsiteX2" fmla="*/ 3746292 w 10288981"/>
                <a:gd name="connsiteY2" fmla="*/ 867103 h 1745296"/>
                <a:gd name="connsiteX3" fmla="*/ 5559326 w 10288981"/>
                <a:gd name="connsiteY3" fmla="*/ 599090 h 1745296"/>
                <a:gd name="connsiteX4" fmla="*/ 6394899 w 10288981"/>
                <a:gd name="connsiteY4" fmla="*/ 662152 h 1745296"/>
                <a:gd name="connsiteX5" fmla="*/ 7293533 w 10288981"/>
                <a:gd name="connsiteY5" fmla="*/ 441435 h 1745296"/>
                <a:gd name="connsiteX6" fmla="*/ 8034512 w 10288981"/>
                <a:gd name="connsiteY6" fmla="*/ 315310 h 1745296"/>
                <a:gd name="connsiteX7" fmla="*/ 9311519 w 10288981"/>
                <a:gd name="connsiteY7" fmla="*/ 173421 h 1745296"/>
                <a:gd name="connsiteX8" fmla="*/ 10288981 w 10288981"/>
                <a:gd name="connsiteY8" fmla="*/ 0 h 1745296"/>
                <a:gd name="connsiteX0" fmla="*/ 0 w 10288981"/>
                <a:gd name="connsiteY0" fmla="*/ 1745296 h 1745296"/>
                <a:gd name="connsiteX1" fmla="*/ 1392807 w 10288981"/>
                <a:gd name="connsiteY1" fmla="*/ 1356845 h 1745296"/>
                <a:gd name="connsiteX2" fmla="*/ 3746292 w 10288981"/>
                <a:gd name="connsiteY2" fmla="*/ 867103 h 1745296"/>
                <a:gd name="connsiteX3" fmla="*/ 5559326 w 10288981"/>
                <a:gd name="connsiteY3" fmla="*/ 599090 h 1745296"/>
                <a:gd name="connsiteX4" fmla="*/ 6394899 w 10288981"/>
                <a:gd name="connsiteY4" fmla="*/ 662152 h 1745296"/>
                <a:gd name="connsiteX5" fmla="*/ 7293533 w 10288981"/>
                <a:gd name="connsiteY5" fmla="*/ 441435 h 1745296"/>
                <a:gd name="connsiteX6" fmla="*/ 8034512 w 10288981"/>
                <a:gd name="connsiteY6" fmla="*/ 315310 h 1745296"/>
                <a:gd name="connsiteX7" fmla="*/ 9311519 w 10288981"/>
                <a:gd name="connsiteY7" fmla="*/ 173421 h 1745296"/>
                <a:gd name="connsiteX8" fmla="*/ 10288981 w 10288981"/>
                <a:gd name="connsiteY8" fmla="*/ 0 h 1745296"/>
                <a:gd name="connsiteX0" fmla="*/ 0 w 11371845"/>
                <a:gd name="connsiteY0" fmla="*/ 1810338 h 1810338"/>
                <a:gd name="connsiteX1" fmla="*/ 1392807 w 11371845"/>
                <a:gd name="connsiteY1" fmla="*/ 1421887 h 1810338"/>
                <a:gd name="connsiteX2" fmla="*/ 3746292 w 11371845"/>
                <a:gd name="connsiteY2" fmla="*/ 932145 h 1810338"/>
                <a:gd name="connsiteX3" fmla="*/ 5559326 w 11371845"/>
                <a:gd name="connsiteY3" fmla="*/ 664132 h 1810338"/>
                <a:gd name="connsiteX4" fmla="*/ 6394899 w 11371845"/>
                <a:gd name="connsiteY4" fmla="*/ 727194 h 1810338"/>
                <a:gd name="connsiteX5" fmla="*/ 7293533 w 11371845"/>
                <a:gd name="connsiteY5" fmla="*/ 506477 h 1810338"/>
                <a:gd name="connsiteX6" fmla="*/ 8034512 w 11371845"/>
                <a:gd name="connsiteY6" fmla="*/ 380352 h 1810338"/>
                <a:gd name="connsiteX7" fmla="*/ 9311519 w 11371845"/>
                <a:gd name="connsiteY7" fmla="*/ 238463 h 1810338"/>
                <a:gd name="connsiteX8" fmla="*/ 11371845 w 11371845"/>
                <a:gd name="connsiteY8" fmla="*/ 0 h 1810338"/>
                <a:gd name="connsiteX0" fmla="*/ 0 w 11371845"/>
                <a:gd name="connsiteY0" fmla="*/ 1810338 h 1810338"/>
                <a:gd name="connsiteX1" fmla="*/ 1392807 w 11371845"/>
                <a:gd name="connsiteY1" fmla="*/ 1421887 h 1810338"/>
                <a:gd name="connsiteX2" fmla="*/ 3746292 w 11371845"/>
                <a:gd name="connsiteY2" fmla="*/ 932145 h 1810338"/>
                <a:gd name="connsiteX3" fmla="*/ 5559326 w 11371845"/>
                <a:gd name="connsiteY3" fmla="*/ 664132 h 1810338"/>
                <a:gd name="connsiteX4" fmla="*/ 6394899 w 11371845"/>
                <a:gd name="connsiteY4" fmla="*/ 727194 h 1810338"/>
                <a:gd name="connsiteX5" fmla="*/ 7293533 w 11371845"/>
                <a:gd name="connsiteY5" fmla="*/ 506477 h 1810338"/>
                <a:gd name="connsiteX6" fmla="*/ 8034512 w 11371845"/>
                <a:gd name="connsiteY6" fmla="*/ 380352 h 1810338"/>
                <a:gd name="connsiteX7" fmla="*/ 9311519 w 11371845"/>
                <a:gd name="connsiteY7" fmla="*/ 238463 h 1810338"/>
                <a:gd name="connsiteX8" fmla="*/ 10439380 w 11371845"/>
                <a:gd name="connsiteY8" fmla="*/ 115624 h 1810338"/>
                <a:gd name="connsiteX9" fmla="*/ 11371845 w 11371845"/>
                <a:gd name="connsiteY9" fmla="*/ 0 h 1810338"/>
                <a:gd name="connsiteX0" fmla="*/ 0 w 11371845"/>
                <a:gd name="connsiteY0" fmla="*/ 1810338 h 1810338"/>
                <a:gd name="connsiteX1" fmla="*/ 1392807 w 11371845"/>
                <a:gd name="connsiteY1" fmla="*/ 1421887 h 1810338"/>
                <a:gd name="connsiteX2" fmla="*/ 3746292 w 11371845"/>
                <a:gd name="connsiteY2" fmla="*/ 932145 h 1810338"/>
                <a:gd name="connsiteX3" fmla="*/ 5559326 w 11371845"/>
                <a:gd name="connsiteY3" fmla="*/ 664132 h 1810338"/>
                <a:gd name="connsiteX4" fmla="*/ 6394899 w 11371845"/>
                <a:gd name="connsiteY4" fmla="*/ 727194 h 1810338"/>
                <a:gd name="connsiteX5" fmla="*/ 7293533 w 11371845"/>
                <a:gd name="connsiteY5" fmla="*/ 506477 h 1810338"/>
                <a:gd name="connsiteX6" fmla="*/ 8034512 w 11371845"/>
                <a:gd name="connsiteY6" fmla="*/ 380352 h 1810338"/>
                <a:gd name="connsiteX7" fmla="*/ 9311519 w 11371845"/>
                <a:gd name="connsiteY7" fmla="*/ 238463 h 1810338"/>
                <a:gd name="connsiteX8" fmla="*/ 10231412 w 11371845"/>
                <a:gd name="connsiteY8" fmla="*/ 86716 h 1810338"/>
                <a:gd name="connsiteX9" fmla="*/ 11371845 w 11371845"/>
                <a:gd name="connsiteY9" fmla="*/ 0 h 1810338"/>
                <a:gd name="connsiteX0" fmla="*/ 0 w 11371845"/>
                <a:gd name="connsiteY0" fmla="*/ 1810338 h 1810338"/>
                <a:gd name="connsiteX1" fmla="*/ 1392807 w 11371845"/>
                <a:gd name="connsiteY1" fmla="*/ 1421887 h 1810338"/>
                <a:gd name="connsiteX2" fmla="*/ 3746292 w 11371845"/>
                <a:gd name="connsiteY2" fmla="*/ 932145 h 1810338"/>
                <a:gd name="connsiteX3" fmla="*/ 5559326 w 11371845"/>
                <a:gd name="connsiteY3" fmla="*/ 664132 h 1810338"/>
                <a:gd name="connsiteX4" fmla="*/ 6394899 w 11371845"/>
                <a:gd name="connsiteY4" fmla="*/ 727194 h 1810338"/>
                <a:gd name="connsiteX5" fmla="*/ 7293533 w 11371845"/>
                <a:gd name="connsiteY5" fmla="*/ 506477 h 1810338"/>
                <a:gd name="connsiteX6" fmla="*/ 8034512 w 11371845"/>
                <a:gd name="connsiteY6" fmla="*/ 380352 h 1810338"/>
                <a:gd name="connsiteX7" fmla="*/ 8858061 w 11371845"/>
                <a:gd name="connsiteY7" fmla="*/ 299392 h 1810338"/>
                <a:gd name="connsiteX8" fmla="*/ 10231412 w 11371845"/>
                <a:gd name="connsiteY8" fmla="*/ 86716 h 1810338"/>
                <a:gd name="connsiteX9" fmla="*/ 11371845 w 11371845"/>
                <a:gd name="connsiteY9" fmla="*/ 0 h 1810338"/>
                <a:gd name="connsiteX0" fmla="*/ 0 w 11371845"/>
                <a:gd name="connsiteY0" fmla="*/ 1810338 h 1810338"/>
                <a:gd name="connsiteX1" fmla="*/ 1392807 w 11371845"/>
                <a:gd name="connsiteY1" fmla="*/ 1421887 h 1810338"/>
                <a:gd name="connsiteX2" fmla="*/ 3746292 w 11371845"/>
                <a:gd name="connsiteY2" fmla="*/ 932145 h 1810338"/>
                <a:gd name="connsiteX3" fmla="*/ 5559326 w 11371845"/>
                <a:gd name="connsiteY3" fmla="*/ 664132 h 1810338"/>
                <a:gd name="connsiteX4" fmla="*/ 6394899 w 11371845"/>
                <a:gd name="connsiteY4" fmla="*/ 727194 h 1810338"/>
                <a:gd name="connsiteX5" fmla="*/ 7293533 w 11371845"/>
                <a:gd name="connsiteY5" fmla="*/ 506477 h 1810338"/>
                <a:gd name="connsiteX6" fmla="*/ 8034512 w 11371845"/>
                <a:gd name="connsiteY6" fmla="*/ 380352 h 1810338"/>
                <a:gd name="connsiteX7" fmla="*/ 8858061 w 11371845"/>
                <a:gd name="connsiteY7" fmla="*/ 299392 h 1810338"/>
                <a:gd name="connsiteX8" fmla="*/ 9430305 w 11371845"/>
                <a:gd name="connsiteY8" fmla="*/ 254274 h 1810338"/>
                <a:gd name="connsiteX9" fmla="*/ 11371845 w 11371845"/>
                <a:gd name="connsiteY9" fmla="*/ 0 h 1810338"/>
                <a:gd name="connsiteX0" fmla="*/ 0 w 9890552"/>
                <a:gd name="connsiteY0" fmla="*/ 1581850 h 1581850"/>
                <a:gd name="connsiteX1" fmla="*/ 1392807 w 9890552"/>
                <a:gd name="connsiteY1" fmla="*/ 1193399 h 1581850"/>
                <a:gd name="connsiteX2" fmla="*/ 3746292 w 9890552"/>
                <a:gd name="connsiteY2" fmla="*/ 703657 h 1581850"/>
                <a:gd name="connsiteX3" fmla="*/ 5559326 w 9890552"/>
                <a:gd name="connsiteY3" fmla="*/ 435644 h 1581850"/>
                <a:gd name="connsiteX4" fmla="*/ 6394899 w 9890552"/>
                <a:gd name="connsiteY4" fmla="*/ 498706 h 1581850"/>
                <a:gd name="connsiteX5" fmla="*/ 7293533 w 9890552"/>
                <a:gd name="connsiteY5" fmla="*/ 277989 h 1581850"/>
                <a:gd name="connsiteX6" fmla="*/ 8034512 w 9890552"/>
                <a:gd name="connsiteY6" fmla="*/ 151864 h 1581850"/>
                <a:gd name="connsiteX7" fmla="*/ 8858061 w 9890552"/>
                <a:gd name="connsiteY7" fmla="*/ 70904 h 1581850"/>
                <a:gd name="connsiteX8" fmla="*/ 9430305 w 9890552"/>
                <a:gd name="connsiteY8" fmla="*/ 25786 h 1581850"/>
                <a:gd name="connsiteX9" fmla="*/ 9890552 w 9890552"/>
                <a:gd name="connsiteY9" fmla="*/ 0 h 158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0552" h="1581850">
                  <a:moveTo>
                    <a:pt x="0" y="1581850"/>
                  </a:moveTo>
                  <a:cubicBezTo>
                    <a:pt x="464269" y="1452366"/>
                    <a:pt x="600452" y="1539690"/>
                    <a:pt x="1392807" y="1193399"/>
                  </a:cubicBezTo>
                  <a:cubicBezTo>
                    <a:pt x="2017189" y="1047034"/>
                    <a:pt x="3051872" y="829949"/>
                    <a:pt x="3746292" y="703657"/>
                  </a:cubicBezTo>
                  <a:cubicBezTo>
                    <a:pt x="4440712" y="577365"/>
                    <a:pt x="5117892" y="469802"/>
                    <a:pt x="5559326" y="435644"/>
                  </a:cubicBezTo>
                  <a:cubicBezTo>
                    <a:pt x="6000760" y="401486"/>
                    <a:pt x="6105865" y="524982"/>
                    <a:pt x="6394899" y="498706"/>
                  </a:cubicBezTo>
                  <a:cubicBezTo>
                    <a:pt x="6683933" y="472430"/>
                    <a:pt x="7020264" y="335796"/>
                    <a:pt x="7293533" y="277989"/>
                  </a:cubicBezTo>
                  <a:cubicBezTo>
                    <a:pt x="7566802" y="220182"/>
                    <a:pt x="7773757" y="186378"/>
                    <a:pt x="8034512" y="151864"/>
                  </a:cubicBezTo>
                  <a:cubicBezTo>
                    <a:pt x="8295267" y="117350"/>
                    <a:pt x="8457250" y="115025"/>
                    <a:pt x="8858061" y="70904"/>
                  </a:cubicBezTo>
                  <a:lnTo>
                    <a:pt x="9430305" y="25786"/>
                  </a:lnTo>
                  <a:lnTo>
                    <a:pt x="9890552" y="0"/>
                  </a:lnTo>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15E0C55D-EC47-B5C0-B3A7-D193C5D09CD7}"/>
                </a:ext>
              </a:extLst>
            </p:cNvPr>
            <p:cNvSpPr/>
            <p:nvPr/>
          </p:nvSpPr>
          <p:spPr>
            <a:xfrm>
              <a:off x="5538719" y="2864918"/>
              <a:ext cx="171387" cy="2853621"/>
            </a:xfrm>
            <a:custGeom>
              <a:avLst/>
              <a:gdLst>
                <a:gd name="connsiteX0" fmla="*/ 47297 w 193553"/>
                <a:gd name="connsiteY0" fmla="*/ 0 h 3247697"/>
                <a:gd name="connsiteX1" fmla="*/ 126125 w 193553"/>
                <a:gd name="connsiteY1" fmla="*/ 867104 h 3247697"/>
                <a:gd name="connsiteX2" fmla="*/ 189187 w 193553"/>
                <a:gd name="connsiteY2" fmla="*/ 2459421 h 3247697"/>
                <a:gd name="connsiteX3" fmla="*/ 0 w 193553"/>
                <a:gd name="connsiteY3" fmla="*/ 3247697 h 3247697"/>
              </a:gdLst>
              <a:ahLst/>
              <a:cxnLst>
                <a:cxn ang="0">
                  <a:pos x="connsiteX0" y="connsiteY0"/>
                </a:cxn>
                <a:cxn ang="0">
                  <a:pos x="connsiteX1" y="connsiteY1"/>
                </a:cxn>
                <a:cxn ang="0">
                  <a:pos x="connsiteX2" y="connsiteY2"/>
                </a:cxn>
                <a:cxn ang="0">
                  <a:pos x="connsiteX3" y="connsiteY3"/>
                </a:cxn>
              </a:cxnLst>
              <a:rect l="l" t="t" r="r" b="b"/>
              <a:pathLst>
                <a:path w="193553" h="3247697">
                  <a:moveTo>
                    <a:pt x="47297" y="0"/>
                  </a:moveTo>
                  <a:cubicBezTo>
                    <a:pt x="74887" y="228600"/>
                    <a:pt x="102477" y="457201"/>
                    <a:pt x="126125" y="867104"/>
                  </a:cubicBezTo>
                  <a:cubicBezTo>
                    <a:pt x="149773" y="1277007"/>
                    <a:pt x="210208" y="2062656"/>
                    <a:pt x="189187" y="2459421"/>
                  </a:cubicBezTo>
                  <a:cubicBezTo>
                    <a:pt x="168166" y="2856186"/>
                    <a:pt x="84083" y="3051941"/>
                    <a:pt x="0" y="3247697"/>
                  </a:cubicBezTo>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56EC538F-59BA-9E62-2417-193D1C8170DF}"/>
                </a:ext>
              </a:extLst>
            </p:cNvPr>
            <p:cNvSpPr/>
            <p:nvPr/>
          </p:nvSpPr>
          <p:spPr>
            <a:xfrm>
              <a:off x="6613423" y="743329"/>
              <a:ext cx="182433" cy="1849727"/>
            </a:xfrm>
            <a:custGeom>
              <a:avLst/>
              <a:gdLst>
                <a:gd name="connsiteX0" fmla="*/ 0 w 174253"/>
                <a:gd name="connsiteY0" fmla="*/ 1939159 h 1945064"/>
                <a:gd name="connsiteX1" fmla="*/ 173421 w 174253"/>
                <a:gd name="connsiteY1" fmla="*/ 1718442 h 1945064"/>
                <a:gd name="connsiteX2" fmla="*/ 63062 w 174253"/>
                <a:gd name="connsiteY2" fmla="*/ 457200 h 1945064"/>
                <a:gd name="connsiteX3" fmla="*/ 0 w 174253"/>
                <a:gd name="connsiteY3" fmla="*/ 0 h 1945064"/>
                <a:gd name="connsiteX0" fmla="*/ 31775 w 206028"/>
                <a:gd name="connsiteY0" fmla="*/ 2099263 h 2105168"/>
                <a:gd name="connsiteX1" fmla="*/ 205196 w 206028"/>
                <a:gd name="connsiteY1" fmla="*/ 1878546 h 2105168"/>
                <a:gd name="connsiteX2" fmla="*/ 94837 w 206028"/>
                <a:gd name="connsiteY2" fmla="*/ 617304 h 2105168"/>
                <a:gd name="connsiteX3" fmla="*/ 0 w 206028"/>
                <a:gd name="connsiteY3" fmla="*/ 0 h 2105168"/>
              </a:gdLst>
              <a:ahLst/>
              <a:cxnLst>
                <a:cxn ang="0">
                  <a:pos x="connsiteX0" y="connsiteY0"/>
                </a:cxn>
                <a:cxn ang="0">
                  <a:pos x="connsiteX1" y="connsiteY1"/>
                </a:cxn>
                <a:cxn ang="0">
                  <a:pos x="connsiteX2" y="connsiteY2"/>
                </a:cxn>
                <a:cxn ang="0">
                  <a:pos x="connsiteX3" y="connsiteY3"/>
                </a:cxn>
              </a:cxnLst>
              <a:rect l="l" t="t" r="r" b="b"/>
              <a:pathLst>
                <a:path w="206028" h="2105168">
                  <a:moveTo>
                    <a:pt x="31775" y="2099263"/>
                  </a:moveTo>
                  <a:cubicBezTo>
                    <a:pt x="113230" y="2112401"/>
                    <a:pt x="194686" y="2125539"/>
                    <a:pt x="205196" y="1878546"/>
                  </a:cubicBezTo>
                  <a:cubicBezTo>
                    <a:pt x="215706" y="1631553"/>
                    <a:pt x="123741" y="903711"/>
                    <a:pt x="94837" y="617304"/>
                  </a:cubicBezTo>
                  <a:cubicBezTo>
                    <a:pt x="65934" y="330897"/>
                    <a:pt x="17079" y="85396"/>
                    <a:pt x="0" y="0"/>
                  </a:cubicBezTo>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979296DA-5F48-D238-E64F-3318792843A1}"/>
                </a:ext>
              </a:extLst>
            </p:cNvPr>
            <p:cNvSpPr/>
            <p:nvPr/>
          </p:nvSpPr>
          <p:spPr>
            <a:xfrm>
              <a:off x="3428953" y="3880309"/>
              <a:ext cx="223140" cy="221422"/>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FC2168A-5DCD-B5EE-8972-40FD0CA0D86F}"/>
                </a:ext>
              </a:extLst>
            </p:cNvPr>
            <p:cNvSpPr/>
            <p:nvPr/>
          </p:nvSpPr>
          <p:spPr>
            <a:xfrm>
              <a:off x="5217011" y="1409842"/>
              <a:ext cx="1187955" cy="476482"/>
            </a:xfrm>
            <a:prstGeom prst="rect">
              <a:avLst/>
            </a:prstGeom>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900" b="1" dirty="0">
                  <a:solidFill>
                    <a:schemeClr val="bg1"/>
                  </a:solidFill>
                </a:rPr>
                <a:t>CHENNAI CENTRAL STATION</a:t>
              </a:r>
            </a:p>
          </p:txBody>
        </p:sp>
        <p:sp>
          <p:nvSpPr>
            <p:cNvPr id="19" name="Rectangle 18">
              <a:extLst>
                <a:ext uri="{FF2B5EF4-FFF2-40B4-BE49-F238E27FC236}">
                  <a16:creationId xmlns:a16="http://schemas.microsoft.com/office/drawing/2014/main" id="{993A3C45-173D-60EF-A78D-112F511B29AA}"/>
                </a:ext>
              </a:extLst>
            </p:cNvPr>
            <p:cNvSpPr/>
            <p:nvPr/>
          </p:nvSpPr>
          <p:spPr>
            <a:xfrm>
              <a:off x="7205264" y="1481301"/>
              <a:ext cx="1206802" cy="331147"/>
            </a:xfrm>
            <a:prstGeom prst="rect">
              <a:avLst/>
            </a:prstGeom>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900" b="1" dirty="0">
                  <a:solidFill>
                    <a:schemeClr val="bg1"/>
                  </a:solidFill>
                </a:rPr>
                <a:t>SOUTHERN RAILWAYS HQ</a:t>
              </a:r>
            </a:p>
          </p:txBody>
        </p:sp>
        <p:sp>
          <p:nvSpPr>
            <p:cNvPr id="20" name="Rectangle 19">
              <a:extLst>
                <a:ext uri="{FF2B5EF4-FFF2-40B4-BE49-F238E27FC236}">
                  <a16:creationId xmlns:a16="http://schemas.microsoft.com/office/drawing/2014/main" id="{17F9EF54-F6C3-350C-FD37-D9D3A0582D99}"/>
                </a:ext>
              </a:extLst>
            </p:cNvPr>
            <p:cNvSpPr/>
            <p:nvPr/>
          </p:nvSpPr>
          <p:spPr>
            <a:xfrm>
              <a:off x="6569029" y="3500106"/>
              <a:ext cx="1166891" cy="345575"/>
            </a:xfrm>
            <a:prstGeom prst="rect">
              <a:avLst/>
            </a:prstGeom>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900" b="1" dirty="0">
                  <a:solidFill>
                    <a:schemeClr val="bg1"/>
                  </a:solidFill>
                </a:rPr>
                <a:t>RAJIV GANDHI HOSPITAL</a:t>
              </a:r>
            </a:p>
          </p:txBody>
        </p:sp>
        <p:sp>
          <p:nvSpPr>
            <p:cNvPr id="21" name="Rectangle 20">
              <a:extLst>
                <a:ext uri="{FF2B5EF4-FFF2-40B4-BE49-F238E27FC236}">
                  <a16:creationId xmlns:a16="http://schemas.microsoft.com/office/drawing/2014/main" id="{777A100A-B17E-5039-1B0F-161329EE6A27}"/>
                </a:ext>
              </a:extLst>
            </p:cNvPr>
            <p:cNvSpPr/>
            <p:nvPr/>
          </p:nvSpPr>
          <p:spPr>
            <a:xfrm>
              <a:off x="3523460" y="1086546"/>
              <a:ext cx="1614401" cy="204742"/>
            </a:xfrm>
            <a:prstGeom prst="rect">
              <a:avLst/>
            </a:prstGeom>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900" b="1" dirty="0">
                  <a:solidFill>
                    <a:schemeClr val="bg1"/>
                  </a:solidFill>
                </a:rPr>
                <a:t>SUBURBAN STATION</a:t>
              </a:r>
            </a:p>
          </p:txBody>
        </p:sp>
        <p:sp>
          <p:nvSpPr>
            <p:cNvPr id="22" name="Rectangle 21">
              <a:extLst>
                <a:ext uri="{FF2B5EF4-FFF2-40B4-BE49-F238E27FC236}">
                  <a16:creationId xmlns:a16="http://schemas.microsoft.com/office/drawing/2014/main" id="{BED85824-F254-8C44-D91F-F237A1098865}"/>
                </a:ext>
              </a:extLst>
            </p:cNvPr>
            <p:cNvSpPr/>
            <p:nvPr/>
          </p:nvSpPr>
          <p:spPr>
            <a:xfrm>
              <a:off x="6755878" y="4850143"/>
              <a:ext cx="1872164" cy="244559"/>
            </a:xfrm>
            <a:prstGeom prst="rect">
              <a:avLst/>
            </a:prstGeom>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900" b="1" dirty="0">
                  <a:solidFill>
                    <a:schemeClr val="bg1"/>
                  </a:solidFill>
                </a:rPr>
                <a:t>PARK TOWN STATION</a:t>
              </a:r>
            </a:p>
          </p:txBody>
        </p:sp>
        <p:sp>
          <p:nvSpPr>
            <p:cNvPr id="23" name="Rectangle 22">
              <a:extLst>
                <a:ext uri="{FF2B5EF4-FFF2-40B4-BE49-F238E27FC236}">
                  <a16:creationId xmlns:a16="http://schemas.microsoft.com/office/drawing/2014/main" id="{81DC5496-365A-1BDC-0AAD-B4AD894ABFD9}"/>
                </a:ext>
              </a:extLst>
            </p:cNvPr>
            <p:cNvSpPr/>
            <p:nvPr/>
          </p:nvSpPr>
          <p:spPr>
            <a:xfrm>
              <a:off x="2169288" y="3880309"/>
              <a:ext cx="1199577" cy="221422"/>
            </a:xfrm>
            <a:prstGeom prst="rect">
              <a:avLst/>
            </a:prstGeom>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900" b="1" dirty="0">
                  <a:solidFill>
                    <a:schemeClr val="bg1"/>
                  </a:solidFill>
                </a:rPr>
                <a:t>PARK STATION  </a:t>
              </a:r>
            </a:p>
          </p:txBody>
        </p:sp>
        <p:sp>
          <p:nvSpPr>
            <p:cNvPr id="24" name="TextBox 23">
              <a:extLst>
                <a:ext uri="{FF2B5EF4-FFF2-40B4-BE49-F238E27FC236}">
                  <a16:creationId xmlns:a16="http://schemas.microsoft.com/office/drawing/2014/main" id="{B23F8E98-90AC-3CFE-3A32-835ED233DAF3}"/>
                </a:ext>
              </a:extLst>
            </p:cNvPr>
            <p:cNvSpPr txBox="1"/>
            <p:nvPr/>
          </p:nvSpPr>
          <p:spPr>
            <a:xfrm>
              <a:off x="3666709" y="3135798"/>
              <a:ext cx="1303471" cy="582041"/>
            </a:xfrm>
            <a:prstGeom prst="rect">
              <a:avLst/>
            </a:prstGeom>
            <a:noFill/>
          </p:spPr>
          <p:txBody>
            <a:bodyPr wrap="square" rtlCol="0">
              <a:spAutoFit/>
            </a:bodyPr>
            <a:lstStyle/>
            <a:p>
              <a:pPr algn="ctr"/>
              <a:r>
                <a:rPr lang="en-US" sz="1400" b="1" dirty="0">
                  <a:solidFill>
                    <a:schemeClr val="bg1"/>
                  </a:solidFill>
                </a:rPr>
                <a:t>Subject Property</a:t>
              </a:r>
            </a:p>
          </p:txBody>
        </p:sp>
        <p:sp>
          <p:nvSpPr>
            <p:cNvPr id="25" name="Rectangle 24">
              <a:extLst>
                <a:ext uri="{FF2B5EF4-FFF2-40B4-BE49-F238E27FC236}">
                  <a16:creationId xmlns:a16="http://schemas.microsoft.com/office/drawing/2014/main" id="{98D735FF-82C0-A301-5FB1-49FF40D43393}"/>
                </a:ext>
              </a:extLst>
            </p:cNvPr>
            <p:cNvSpPr/>
            <p:nvPr/>
          </p:nvSpPr>
          <p:spPr>
            <a:xfrm rot="15956945">
              <a:off x="4984991" y="3711666"/>
              <a:ext cx="1381409" cy="278332"/>
            </a:xfrm>
            <a:prstGeom prst="rect">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spAutoFit/>
            </a:bodyPr>
            <a:lstStyle/>
            <a:p>
              <a:pPr algn="ctr"/>
              <a:r>
                <a:rPr lang="en-AU" sz="900" b="1" dirty="0">
                  <a:solidFill>
                    <a:schemeClr val="tx1"/>
                  </a:solidFill>
                </a:rPr>
                <a:t>Pallavan Salai</a:t>
              </a:r>
            </a:p>
          </p:txBody>
        </p:sp>
        <p:grpSp>
          <p:nvGrpSpPr>
            <p:cNvPr id="26" name="Group 25">
              <a:extLst>
                <a:ext uri="{FF2B5EF4-FFF2-40B4-BE49-F238E27FC236}">
                  <a16:creationId xmlns:a16="http://schemas.microsoft.com/office/drawing/2014/main" id="{DEDC66B1-D433-97A1-FEAB-7BEB39FA4C66}"/>
                </a:ext>
              </a:extLst>
            </p:cNvPr>
            <p:cNvGrpSpPr/>
            <p:nvPr/>
          </p:nvGrpSpPr>
          <p:grpSpPr>
            <a:xfrm>
              <a:off x="749678" y="5876820"/>
              <a:ext cx="1803022" cy="276999"/>
              <a:chOff x="749678" y="5876820"/>
              <a:chExt cx="1803022" cy="276999"/>
            </a:xfrm>
          </p:grpSpPr>
          <p:cxnSp>
            <p:nvCxnSpPr>
              <p:cNvPr id="37" name="Straight Connector 36">
                <a:extLst>
                  <a:ext uri="{FF2B5EF4-FFF2-40B4-BE49-F238E27FC236}">
                    <a16:creationId xmlns:a16="http://schemas.microsoft.com/office/drawing/2014/main" id="{80A3D891-9FDE-13DC-A45B-FBC0EB3C273D}"/>
                  </a:ext>
                </a:extLst>
              </p:cNvPr>
              <p:cNvCxnSpPr>
                <a:cxnSpLocks/>
              </p:cNvCxnSpPr>
              <p:nvPr/>
            </p:nvCxnSpPr>
            <p:spPr>
              <a:xfrm>
                <a:off x="749678" y="6015319"/>
                <a:ext cx="459105" cy="0"/>
              </a:xfrm>
              <a:prstGeom prst="lin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cxnSp>
          <p:sp>
            <p:nvSpPr>
              <p:cNvPr id="38" name="Rectangle 37">
                <a:extLst>
                  <a:ext uri="{FF2B5EF4-FFF2-40B4-BE49-F238E27FC236}">
                    <a16:creationId xmlns:a16="http://schemas.microsoft.com/office/drawing/2014/main" id="{D92F510C-3B40-FDA4-EBA4-359CD063626B}"/>
                  </a:ext>
                </a:extLst>
              </p:cNvPr>
              <p:cNvSpPr/>
              <p:nvPr/>
            </p:nvSpPr>
            <p:spPr>
              <a:xfrm>
                <a:off x="1246861" y="5876820"/>
                <a:ext cx="1305839" cy="276999"/>
              </a:xfrm>
              <a:prstGeom prst="rect">
                <a:avLst/>
              </a:prstGeom>
            </p:spPr>
            <p:txBody>
              <a:bodyPr wrap="square">
                <a:spAutoFit/>
              </a:bodyPr>
              <a:lstStyle/>
              <a:p>
                <a:pPr marL="0" lvl="1"/>
                <a:r>
                  <a:rPr lang="en-NZ" sz="1200" dirty="0"/>
                  <a:t>Arterial Roads </a:t>
                </a:r>
              </a:p>
            </p:txBody>
          </p:sp>
        </p:grpSp>
        <p:grpSp>
          <p:nvGrpSpPr>
            <p:cNvPr id="27" name="Group 26">
              <a:extLst>
                <a:ext uri="{FF2B5EF4-FFF2-40B4-BE49-F238E27FC236}">
                  <a16:creationId xmlns:a16="http://schemas.microsoft.com/office/drawing/2014/main" id="{19C80F52-067B-EDFD-543D-1F56B22A24E1}"/>
                </a:ext>
              </a:extLst>
            </p:cNvPr>
            <p:cNvGrpSpPr/>
            <p:nvPr/>
          </p:nvGrpSpPr>
          <p:grpSpPr>
            <a:xfrm>
              <a:off x="3702260" y="5843342"/>
              <a:ext cx="3254109" cy="305540"/>
              <a:chOff x="4082743" y="5843342"/>
              <a:chExt cx="3254109" cy="305540"/>
            </a:xfrm>
          </p:grpSpPr>
          <p:sp>
            <p:nvSpPr>
              <p:cNvPr id="35" name="Oval 34">
                <a:extLst>
                  <a:ext uri="{FF2B5EF4-FFF2-40B4-BE49-F238E27FC236}">
                    <a16:creationId xmlns:a16="http://schemas.microsoft.com/office/drawing/2014/main" id="{477D330F-0F21-20C0-4162-5B375BE97AC1}"/>
                  </a:ext>
                </a:extLst>
              </p:cNvPr>
              <p:cNvSpPr/>
              <p:nvPr/>
            </p:nvSpPr>
            <p:spPr>
              <a:xfrm>
                <a:off x="4082743" y="5904608"/>
                <a:ext cx="223140" cy="221422"/>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658DCDB0-CFEF-0930-FFC7-08FBEAE8E2FF}"/>
                  </a:ext>
                </a:extLst>
              </p:cNvPr>
              <p:cNvSpPr/>
              <p:nvPr/>
            </p:nvSpPr>
            <p:spPr>
              <a:xfrm>
                <a:off x="4328159" y="5843342"/>
                <a:ext cx="3008693" cy="305540"/>
              </a:xfrm>
              <a:prstGeom prst="rect">
                <a:avLst/>
              </a:prstGeom>
            </p:spPr>
            <p:txBody>
              <a:bodyPr wrap="square">
                <a:spAutoFit/>
              </a:bodyPr>
              <a:lstStyle/>
              <a:p>
                <a:pPr marL="0" lvl="1"/>
                <a:r>
                  <a:rPr lang="en-NZ" sz="1200" dirty="0"/>
                  <a:t>Landmark nodes around the site </a:t>
                </a:r>
              </a:p>
            </p:txBody>
          </p:sp>
        </p:grpSp>
        <p:grpSp>
          <p:nvGrpSpPr>
            <p:cNvPr id="28" name="Group 27">
              <a:extLst>
                <a:ext uri="{FF2B5EF4-FFF2-40B4-BE49-F238E27FC236}">
                  <a16:creationId xmlns:a16="http://schemas.microsoft.com/office/drawing/2014/main" id="{3759B706-461A-C7BA-2C31-4CC5218F3DD7}"/>
                </a:ext>
              </a:extLst>
            </p:cNvPr>
            <p:cNvGrpSpPr/>
            <p:nvPr/>
          </p:nvGrpSpPr>
          <p:grpSpPr>
            <a:xfrm>
              <a:off x="7550877" y="5866146"/>
              <a:ext cx="1570684" cy="287906"/>
              <a:chOff x="7550877" y="5866146"/>
              <a:chExt cx="1570684" cy="287906"/>
            </a:xfrm>
          </p:grpSpPr>
          <p:sp>
            <p:nvSpPr>
              <p:cNvPr id="33" name="Oval 32">
                <a:extLst>
                  <a:ext uri="{FF2B5EF4-FFF2-40B4-BE49-F238E27FC236}">
                    <a16:creationId xmlns:a16="http://schemas.microsoft.com/office/drawing/2014/main" id="{DBD50018-C5C3-03D2-ACEB-71405726BAD2}"/>
                  </a:ext>
                </a:extLst>
              </p:cNvPr>
              <p:cNvSpPr>
                <a:spLocks noChangeAspect="1"/>
              </p:cNvSpPr>
              <p:nvPr/>
            </p:nvSpPr>
            <p:spPr>
              <a:xfrm>
                <a:off x="7550877" y="5871886"/>
                <a:ext cx="282166" cy="282166"/>
              </a:xfrm>
              <a:prstGeom prst="ellipse">
                <a:avLst/>
              </a:prstGeom>
              <a:solidFill>
                <a:srgbClr val="A6192E">
                  <a:alpha val="60000"/>
                </a:srgbClr>
              </a:solidFill>
              <a:ln w="5715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EF081E2D-6ACB-5611-E93B-093E4CF6C568}"/>
                  </a:ext>
                </a:extLst>
              </p:cNvPr>
              <p:cNvSpPr/>
              <p:nvPr/>
            </p:nvSpPr>
            <p:spPr>
              <a:xfrm>
                <a:off x="7949469" y="5866146"/>
                <a:ext cx="1172092" cy="276999"/>
              </a:xfrm>
              <a:prstGeom prst="rect">
                <a:avLst/>
              </a:prstGeom>
            </p:spPr>
            <p:txBody>
              <a:bodyPr wrap="square">
                <a:spAutoFit/>
              </a:bodyPr>
              <a:lstStyle/>
              <a:p>
                <a:pPr marL="0" lvl="1"/>
                <a:r>
                  <a:rPr lang="en-NZ" sz="1200" dirty="0"/>
                  <a:t>Subject Site</a:t>
                </a:r>
              </a:p>
            </p:txBody>
          </p:sp>
        </p:grpSp>
        <p:sp>
          <p:nvSpPr>
            <p:cNvPr id="29" name="Oval 28">
              <a:extLst>
                <a:ext uri="{FF2B5EF4-FFF2-40B4-BE49-F238E27FC236}">
                  <a16:creationId xmlns:a16="http://schemas.microsoft.com/office/drawing/2014/main" id="{F9108815-E87A-49B7-BC4E-11D8ED432120}"/>
                </a:ext>
              </a:extLst>
            </p:cNvPr>
            <p:cNvSpPr/>
            <p:nvPr/>
          </p:nvSpPr>
          <p:spPr>
            <a:xfrm>
              <a:off x="8247675" y="876754"/>
              <a:ext cx="406879" cy="4068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0" name="Picture 2" descr="Image result for north symbol for map">
              <a:extLst>
                <a:ext uri="{FF2B5EF4-FFF2-40B4-BE49-F238E27FC236}">
                  <a16:creationId xmlns:a16="http://schemas.microsoft.com/office/drawing/2014/main" id="{97D65594-5336-0736-9329-1A737E1D084D}"/>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305298" y="912528"/>
              <a:ext cx="305159" cy="305159"/>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Shape 11">
              <a:extLst>
                <a:ext uri="{FF2B5EF4-FFF2-40B4-BE49-F238E27FC236}">
                  <a16:creationId xmlns:a16="http://schemas.microsoft.com/office/drawing/2014/main" id="{A4F9C269-47B3-DD8E-406B-9EBBBBD05115}"/>
                </a:ext>
              </a:extLst>
            </p:cNvPr>
            <p:cNvSpPr/>
            <p:nvPr/>
          </p:nvSpPr>
          <p:spPr>
            <a:xfrm>
              <a:off x="506437" y="745588"/>
              <a:ext cx="436098" cy="2827606"/>
            </a:xfrm>
            <a:custGeom>
              <a:avLst/>
              <a:gdLst>
                <a:gd name="connsiteX0" fmla="*/ 0 w 436098"/>
                <a:gd name="connsiteY0" fmla="*/ 0 h 2827606"/>
                <a:gd name="connsiteX1" fmla="*/ 436098 w 436098"/>
                <a:gd name="connsiteY1" fmla="*/ 2827606 h 2827606"/>
              </a:gdLst>
              <a:ahLst/>
              <a:cxnLst>
                <a:cxn ang="0">
                  <a:pos x="connsiteX0" y="connsiteY0"/>
                </a:cxn>
                <a:cxn ang="0">
                  <a:pos x="connsiteX1" y="connsiteY1"/>
                </a:cxn>
              </a:cxnLst>
              <a:rect l="l" t="t" r="r" b="b"/>
              <a:pathLst>
                <a:path w="436098" h="2827606">
                  <a:moveTo>
                    <a:pt x="0" y="0"/>
                  </a:moveTo>
                  <a:lnTo>
                    <a:pt x="436098" y="2827606"/>
                  </a:lnTo>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A7D784F-7E85-4E9A-4B3C-4BB3B515629F}"/>
                </a:ext>
              </a:extLst>
            </p:cNvPr>
            <p:cNvSpPr/>
            <p:nvPr/>
          </p:nvSpPr>
          <p:spPr>
            <a:xfrm rot="15797883">
              <a:off x="29958" y="1740100"/>
              <a:ext cx="1273882" cy="275384"/>
            </a:xfrm>
            <a:prstGeom prst="rect">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spAutoFit/>
            </a:bodyPr>
            <a:lstStyle/>
            <a:p>
              <a:pPr algn="ctr"/>
              <a:r>
                <a:rPr lang="en-AU" sz="900" b="1" dirty="0">
                  <a:solidFill>
                    <a:schemeClr val="tx1"/>
                  </a:solidFill>
                </a:rPr>
                <a:t>Raja Muthiah Road</a:t>
              </a:r>
            </a:p>
          </p:txBody>
        </p:sp>
      </p:grpSp>
      <p:sp>
        <p:nvSpPr>
          <p:cNvPr id="16" name="TextBox 15">
            <a:extLst>
              <a:ext uri="{FF2B5EF4-FFF2-40B4-BE49-F238E27FC236}">
                <a16:creationId xmlns:a16="http://schemas.microsoft.com/office/drawing/2014/main" id="{CA633C9E-1D70-D2D8-335E-5612E24D1F8E}"/>
              </a:ext>
            </a:extLst>
          </p:cNvPr>
          <p:cNvSpPr txBox="1"/>
          <p:nvPr/>
        </p:nvSpPr>
        <p:spPr>
          <a:xfrm>
            <a:off x="7670800" y="1641137"/>
            <a:ext cx="3852429" cy="828271"/>
          </a:xfrm>
          <a:prstGeom prst="rect">
            <a:avLst/>
          </a:prstGeom>
        </p:spPr>
        <p:txBody>
          <a:bodyPr vert="horz" lIns="91440" tIns="45720" rIns="91440" bIns="45720" rtlCol="0">
            <a:noAutofit/>
          </a:bodyPr>
          <a:lstStyle/>
          <a:p>
            <a:pPr indent="-228600" algn="just">
              <a:lnSpc>
                <a:spcPct val="90000"/>
              </a:lnSpc>
              <a:spcAft>
                <a:spcPts val="600"/>
              </a:spcAft>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5D652955-2141-4010-92EB-07AD6E84203A}"/>
              </a:ext>
            </a:extLst>
          </p:cNvPr>
          <p:cNvSpPr txBox="1"/>
          <p:nvPr/>
        </p:nvSpPr>
        <p:spPr>
          <a:xfrm>
            <a:off x="7789333" y="1166966"/>
            <a:ext cx="3274886" cy="468373"/>
          </a:xfrm>
          <a:prstGeom prst="rect">
            <a:avLst/>
          </a:prstGeom>
        </p:spPr>
        <p:txBody>
          <a:bodyPr vert="horz" lIns="91440" tIns="45720" rIns="91440" bIns="45720" rtlCol="0">
            <a:noAutofit/>
          </a:bodyPr>
          <a:lstStyle/>
          <a:p>
            <a:pPr algn="just">
              <a:lnSpc>
                <a:spcPct val="90000"/>
              </a:lnSpc>
              <a:spcAft>
                <a:spcPts val="600"/>
              </a:spcAft>
            </a:pPr>
            <a:r>
              <a:rPr lang="en-US" sz="2000" b="1" dirty="0">
                <a:latin typeface="Times New Roman" panose="02020603050405020304" pitchFamily="18" charset="0"/>
                <a:cs typeface="Times New Roman" panose="02020603050405020304" pitchFamily="18" charset="0"/>
              </a:rPr>
              <a:t>Chennai Central Tower</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2296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8DAD0-A8A4-6313-0D11-7683AD55F7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45BDE4-5A97-EC1A-7780-A259FB574828}"/>
              </a:ext>
            </a:extLst>
          </p:cNvPr>
          <p:cNvSpPr>
            <a:spLocks noGrp="1"/>
          </p:cNvSpPr>
          <p:nvPr>
            <p:ph type="title"/>
          </p:nvPr>
        </p:nvSpPr>
        <p:spPr>
          <a:xfrm>
            <a:off x="366252" y="173397"/>
            <a:ext cx="11459496" cy="976977"/>
          </a:xfrm>
        </p:spPr>
        <p:txBody>
          <a:bodyPr/>
          <a:lstStyle/>
          <a:p>
            <a:pPr algn="ctr"/>
            <a:r>
              <a:rPr lang="en-US" b="1" dirty="0">
                <a:solidFill>
                  <a:srgbClr val="002060"/>
                </a:solidFill>
              </a:rPr>
              <a:t>Value Capturing Finance</a:t>
            </a:r>
            <a:endParaRPr lang="en-IN" b="1" dirty="0">
              <a:solidFill>
                <a:srgbClr val="002060"/>
              </a:solidFill>
            </a:endParaRPr>
          </a:p>
        </p:txBody>
      </p:sp>
      <p:pic>
        <p:nvPicPr>
          <p:cNvPr id="5" name="Picture 4">
            <a:extLst>
              <a:ext uri="{FF2B5EF4-FFF2-40B4-BE49-F238E27FC236}">
                <a16:creationId xmlns:a16="http://schemas.microsoft.com/office/drawing/2014/main" id="{179929FD-8F5B-EAC5-4437-3BB4E9C1236D}"/>
              </a:ext>
            </a:extLst>
          </p:cNvPr>
          <p:cNvPicPr>
            <a:picLocks noChangeAspect="1"/>
          </p:cNvPicPr>
          <p:nvPr/>
        </p:nvPicPr>
        <p:blipFill>
          <a:blip r:embed="rId2"/>
          <a:srcRect l="92742" t="44158" r="323" b="44228"/>
          <a:stretch>
            <a:fillRect/>
          </a:stretch>
        </p:blipFill>
        <p:spPr>
          <a:xfrm>
            <a:off x="11346425" y="3070121"/>
            <a:ext cx="845575" cy="1236407"/>
          </a:xfrm>
          <a:prstGeom prst="rect">
            <a:avLst/>
          </a:prstGeom>
        </p:spPr>
      </p:pic>
      <p:sp>
        <p:nvSpPr>
          <p:cNvPr id="31" name="Title 1">
            <a:extLst>
              <a:ext uri="{FF2B5EF4-FFF2-40B4-BE49-F238E27FC236}">
                <a16:creationId xmlns:a16="http://schemas.microsoft.com/office/drawing/2014/main" id="{A1E789BE-CC24-7EA7-36B3-04D85E31ACC3}"/>
              </a:ext>
            </a:extLst>
          </p:cNvPr>
          <p:cNvSpPr txBox="1">
            <a:spLocks/>
          </p:cNvSpPr>
          <p:nvPr/>
        </p:nvSpPr>
        <p:spPr>
          <a:xfrm>
            <a:off x="315559" y="4455905"/>
            <a:ext cx="9847288" cy="1919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IN" sz="2800" dirty="0"/>
          </a:p>
        </p:txBody>
      </p:sp>
      <p:sp>
        <p:nvSpPr>
          <p:cNvPr id="32" name="Title 1">
            <a:extLst>
              <a:ext uri="{FF2B5EF4-FFF2-40B4-BE49-F238E27FC236}">
                <a16:creationId xmlns:a16="http://schemas.microsoft.com/office/drawing/2014/main" id="{BD7CD05E-72E5-263C-D3CE-36F251D03B1F}"/>
              </a:ext>
            </a:extLst>
          </p:cNvPr>
          <p:cNvSpPr txBox="1">
            <a:spLocks/>
          </p:cNvSpPr>
          <p:nvPr/>
        </p:nvSpPr>
        <p:spPr>
          <a:xfrm>
            <a:off x="6908087" y="2469408"/>
            <a:ext cx="5628041" cy="1919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IN" sz="2800" dirty="0"/>
          </a:p>
        </p:txBody>
      </p:sp>
      <p:sp>
        <p:nvSpPr>
          <p:cNvPr id="4" name="TextBox 3">
            <a:extLst>
              <a:ext uri="{FF2B5EF4-FFF2-40B4-BE49-F238E27FC236}">
                <a16:creationId xmlns:a16="http://schemas.microsoft.com/office/drawing/2014/main" id="{F90AA065-5035-625C-0B6B-B8C13286B695}"/>
              </a:ext>
            </a:extLst>
          </p:cNvPr>
          <p:cNvSpPr txBox="1"/>
          <p:nvPr/>
        </p:nvSpPr>
        <p:spPr>
          <a:xfrm>
            <a:off x="1" y="1217688"/>
            <a:ext cx="12192000" cy="2677656"/>
          </a:xfrm>
          <a:prstGeom prst="rect">
            <a:avLst/>
          </a:prstGeom>
          <a:noFill/>
        </p:spPr>
        <p:txBody>
          <a:bodyPr wrap="square">
            <a:spAutoFit/>
          </a:bodyPr>
          <a:lstStyle/>
          <a:p>
            <a:pPr marL="342900" indent="-342900" algn="ctr">
              <a:buFont typeface="Wingdings" panose="05000000000000000000" pitchFamily="2" charset="2"/>
              <a:buChar char="Ø"/>
            </a:pPr>
            <a:r>
              <a:rPr lang="en-IN" sz="2400" b="1" dirty="0">
                <a:latin typeface="Times New Roman" panose="02020603050405020304" pitchFamily="18" charset="0"/>
                <a:cs typeface="Times New Roman" panose="02020603050405020304" pitchFamily="18" charset="0"/>
              </a:rPr>
              <a:t> Value Capture financing </a:t>
            </a:r>
            <a:endParaRPr lang="en-IN" sz="2400" dirty="0">
              <a:latin typeface="Times New Roman" panose="02020603050405020304" pitchFamily="18" charset="0"/>
              <a:cs typeface="Times New Roman" panose="02020603050405020304" pitchFamily="18" charset="0"/>
            </a:endParaRPr>
          </a:p>
          <a:p>
            <a:pPr lvl="1"/>
            <a:endParaRPr lang="en-IN" sz="2400" dirty="0">
              <a:latin typeface="Times New Roman" panose="02020603050405020304" pitchFamily="18" charset="0"/>
              <a:cs typeface="Times New Roman" panose="02020603050405020304" pitchFamily="18" charset="0"/>
            </a:endParaRPr>
          </a:p>
          <a:p>
            <a:pPr marL="800100" lvl="1" indent="-342900">
              <a:buFont typeface="Wingdings" panose="05000000000000000000" pitchFamily="2" charset="2"/>
              <a:buChar char="§"/>
            </a:pPr>
            <a:r>
              <a:rPr lang="en-IN" sz="2400" dirty="0">
                <a:latin typeface="Times New Roman" panose="02020603050405020304" pitchFamily="18" charset="0"/>
                <a:cs typeface="Times New Roman" panose="02020603050405020304" pitchFamily="18" charset="0"/>
              </a:rPr>
              <a:t>Implement </a:t>
            </a:r>
            <a:r>
              <a:rPr lang="en-IN" sz="2400" b="1" dirty="0">
                <a:latin typeface="Times New Roman" panose="02020603050405020304" pitchFamily="18" charset="0"/>
                <a:cs typeface="Times New Roman" panose="02020603050405020304" pitchFamily="18" charset="0"/>
              </a:rPr>
              <a:t>land value capture</a:t>
            </a:r>
            <a:r>
              <a:rPr lang="en-IN" sz="2400" dirty="0">
                <a:latin typeface="Times New Roman" panose="02020603050405020304" pitchFamily="18" charset="0"/>
                <a:cs typeface="Times New Roman" panose="02020603050405020304" pitchFamily="18" charset="0"/>
              </a:rPr>
              <a:t> mechanisms</a:t>
            </a:r>
          </a:p>
          <a:p>
            <a:pPr marL="800100" lvl="1" indent="-342900">
              <a:buFont typeface="Wingdings" panose="05000000000000000000" pitchFamily="2" charset="2"/>
              <a:buChar char="§"/>
            </a:pPr>
            <a:r>
              <a:rPr lang="en-IN" sz="2400" dirty="0">
                <a:latin typeface="Times New Roman" panose="02020603050405020304" pitchFamily="18" charset="0"/>
                <a:cs typeface="Times New Roman" panose="02020603050405020304" pitchFamily="18" charset="0"/>
              </a:rPr>
              <a:t>Maharashtra have implemented specific VCF mechanisms : 1% surcharge on stamp duty, to fund urban transport projects. </a:t>
            </a:r>
          </a:p>
          <a:p>
            <a:pPr marL="800100" lvl="1" indent="-342900">
              <a:buFont typeface="Wingdings" panose="05000000000000000000" pitchFamily="2" charset="2"/>
              <a:buChar char="§"/>
            </a:pPr>
            <a:r>
              <a:rPr lang="en-IN" sz="2400" dirty="0">
                <a:latin typeface="Times New Roman" panose="02020603050405020304" pitchFamily="18" charset="0"/>
                <a:cs typeface="Times New Roman" panose="02020603050405020304" pitchFamily="18" charset="0"/>
              </a:rPr>
              <a:t>Standard </a:t>
            </a:r>
            <a:r>
              <a:rPr lang="en-IN" sz="2400" dirty="0" err="1">
                <a:latin typeface="Times New Roman" panose="02020603050405020304" pitchFamily="18" charset="0"/>
                <a:cs typeface="Times New Roman" panose="02020603050405020304" pitchFamily="18" charset="0"/>
              </a:rPr>
              <a:t>guidlines</a:t>
            </a:r>
            <a:r>
              <a:rPr lang="en-IN" sz="2400" dirty="0">
                <a:latin typeface="Times New Roman" panose="02020603050405020304" pitchFamily="18" charset="0"/>
                <a:cs typeface="Times New Roman" panose="02020603050405020304" pitchFamily="18" charset="0"/>
              </a:rPr>
              <a:t> to be set across State for revenue generation</a:t>
            </a:r>
          </a:p>
          <a:p>
            <a:pPr marL="342900" lvl="1" indent="-342900" algn="ctr">
              <a:buFont typeface="Wingdings" panose="05000000000000000000" pitchFamily="2" charset="2"/>
              <a:buChar char="Ø"/>
            </a:pPr>
            <a:endParaRPr lang="en-I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0146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A5AC8-94AF-FC48-4EA1-C3A42C6BCBD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BDE90D2-2BBA-02A1-01E9-DBEFBE54689A}"/>
              </a:ext>
            </a:extLst>
          </p:cNvPr>
          <p:cNvPicPr>
            <a:picLocks noChangeAspect="1"/>
          </p:cNvPicPr>
          <p:nvPr/>
        </p:nvPicPr>
        <p:blipFill>
          <a:blip r:embed="rId2"/>
          <a:srcRect l="92742" t="44158" r="323" b="44228"/>
          <a:stretch>
            <a:fillRect/>
          </a:stretch>
        </p:blipFill>
        <p:spPr>
          <a:xfrm>
            <a:off x="11346425" y="3070121"/>
            <a:ext cx="845575" cy="1236407"/>
          </a:xfrm>
          <a:prstGeom prst="rect">
            <a:avLst/>
          </a:prstGeom>
        </p:spPr>
      </p:pic>
      <p:sp>
        <p:nvSpPr>
          <p:cNvPr id="31" name="Title 1">
            <a:extLst>
              <a:ext uri="{FF2B5EF4-FFF2-40B4-BE49-F238E27FC236}">
                <a16:creationId xmlns:a16="http://schemas.microsoft.com/office/drawing/2014/main" id="{297F5D0B-E662-C2B2-BCE4-19E0BBB7B606}"/>
              </a:ext>
            </a:extLst>
          </p:cNvPr>
          <p:cNvSpPr txBox="1">
            <a:spLocks/>
          </p:cNvSpPr>
          <p:nvPr/>
        </p:nvSpPr>
        <p:spPr>
          <a:xfrm>
            <a:off x="315559" y="4455905"/>
            <a:ext cx="9847288" cy="1919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IN" sz="2800" dirty="0"/>
          </a:p>
        </p:txBody>
      </p:sp>
      <p:sp>
        <p:nvSpPr>
          <p:cNvPr id="32" name="Title 1">
            <a:extLst>
              <a:ext uri="{FF2B5EF4-FFF2-40B4-BE49-F238E27FC236}">
                <a16:creationId xmlns:a16="http://schemas.microsoft.com/office/drawing/2014/main" id="{4ED3EA86-C387-7D15-B9EF-FBA200BC6E04}"/>
              </a:ext>
            </a:extLst>
          </p:cNvPr>
          <p:cNvSpPr txBox="1">
            <a:spLocks/>
          </p:cNvSpPr>
          <p:nvPr/>
        </p:nvSpPr>
        <p:spPr>
          <a:xfrm>
            <a:off x="6908087" y="2469408"/>
            <a:ext cx="5628041" cy="1919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IN" sz="2800" dirty="0"/>
          </a:p>
        </p:txBody>
      </p:sp>
      <p:pic>
        <p:nvPicPr>
          <p:cNvPr id="6" name="Picture 5">
            <a:extLst>
              <a:ext uri="{FF2B5EF4-FFF2-40B4-BE49-F238E27FC236}">
                <a16:creationId xmlns:a16="http://schemas.microsoft.com/office/drawing/2014/main" id="{06D8C080-25B4-A5C6-36B1-C46976B89F25}"/>
              </a:ext>
            </a:extLst>
          </p:cNvPr>
          <p:cNvPicPr>
            <a:picLocks noChangeAspect="1"/>
          </p:cNvPicPr>
          <p:nvPr/>
        </p:nvPicPr>
        <p:blipFill>
          <a:blip r:embed="rId3"/>
          <a:stretch>
            <a:fillRect/>
          </a:stretch>
        </p:blipFill>
        <p:spPr>
          <a:xfrm>
            <a:off x="0" y="3429000"/>
            <a:ext cx="12192000" cy="2946088"/>
          </a:xfrm>
          <a:prstGeom prst="rect">
            <a:avLst/>
          </a:prstGeom>
        </p:spPr>
      </p:pic>
      <p:pic>
        <p:nvPicPr>
          <p:cNvPr id="7" name="Picture 6" descr="Aerial view of a city skyline">
            <a:extLst>
              <a:ext uri="{FF2B5EF4-FFF2-40B4-BE49-F238E27FC236}">
                <a16:creationId xmlns:a16="http://schemas.microsoft.com/office/drawing/2014/main" id="{491688C5-C70B-080A-359C-63B24BB7F05F}"/>
              </a:ext>
            </a:extLst>
          </p:cNvPr>
          <p:cNvPicPr>
            <a:picLocks noChangeAspect="1"/>
          </p:cNvPicPr>
          <p:nvPr/>
        </p:nvPicPr>
        <p:blipFill>
          <a:blip r:embed="rId4"/>
          <a:srcRect l="13426" r="14642" b="-1"/>
          <a:stretch>
            <a:fillRect/>
          </a:stretch>
        </p:blipFill>
        <p:spPr>
          <a:xfrm>
            <a:off x="6264145" y="1204951"/>
            <a:ext cx="5726223" cy="4966746"/>
          </a:xfrm>
          <a:prstGeom prst="rect">
            <a:avLst/>
          </a:prstGeom>
        </p:spPr>
      </p:pic>
      <p:sp>
        <p:nvSpPr>
          <p:cNvPr id="8" name="Title 1">
            <a:extLst>
              <a:ext uri="{FF2B5EF4-FFF2-40B4-BE49-F238E27FC236}">
                <a16:creationId xmlns:a16="http://schemas.microsoft.com/office/drawing/2014/main" id="{6D076A79-118B-D884-123B-74394E585EDE}"/>
              </a:ext>
            </a:extLst>
          </p:cNvPr>
          <p:cNvSpPr>
            <a:spLocks noGrp="1"/>
          </p:cNvSpPr>
          <p:nvPr>
            <p:ph type="title"/>
          </p:nvPr>
        </p:nvSpPr>
        <p:spPr>
          <a:xfrm>
            <a:off x="0" y="51864"/>
            <a:ext cx="12192000" cy="976977"/>
          </a:xfrm>
        </p:spPr>
        <p:txBody>
          <a:bodyPr/>
          <a:lstStyle/>
          <a:p>
            <a:pPr algn="ctr"/>
            <a:r>
              <a:rPr lang="en-US" b="1" dirty="0">
                <a:solidFill>
                  <a:srgbClr val="002060"/>
                </a:solidFill>
              </a:rPr>
              <a:t>Telecom &amp; IT Infra </a:t>
            </a:r>
            <a:endParaRPr lang="en-IN" b="1" dirty="0">
              <a:solidFill>
                <a:srgbClr val="002060"/>
              </a:solidFill>
            </a:endParaRPr>
          </a:p>
        </p:txBody>
      </p:sp>
      <p:sp>
        <p:nvSpPr>
          <p:cNvPr id="9" name="Title 1">
            <a:extLst>
              <a:ext uri="{FF2B5EF4-FFF2-40B4-BE49-F238E27FC236}">
                <a16:creationId xmlns:a16="http://schemas.microsoft.com/office/drawing/2014/main" id="{846AFDB1-04B6-E138-7F07-EC69E02D79C2}"/>
              </a:ext>
            </a:extLst>
          </p:cNvPr>
          <p:cNvSpPr txBox="1">
            <a:spLocks/>
          </p:cNvSpPr>
          <p:nvPr/>
        </p:nvSpPr>
        <p:spPr>
          <a:xfrm>
            <a:off x="315559" y="1642084"/>
            <a:ext cx="5746953" cy="377341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228600">
              <a:spcAft>
                <a:spcPts val="600"/>
              </a:spcAft>
              <a:buFont typeface="Arial" panose="020B0604020202020204" pitchFamily="34" charset="0"/>
              <a:buChar char="•"/>
            </a:pPr>
            <a:r>
              <a:rPr lang="en-US" sz="2200" dirty="0">
                <a:latin typeface="Times New Roman" panose="02020603050405020304" pitchFamily="18" charset="0"/>
                <a:ea typeface="+mn-ea"/>
                <a:cs typeface="Times New Roman" panose="02020603050405020304" pitchFamily="18" charset="0"/>
              </a:rPr>
              <a:t>Space to be provided to Infrastructure Service Providers – OFC cables, </a:t>
            </a:r>
          </a:p>
          <a:p>
            <a:pPr marL="457200" indent="-228600">
              <a:spcAft>
                <a:spcPts val="600"/>
              </a:spcAft>
              <a:buFont typeface="Arial" panose="020B0604020202020204" pitchFamily="34" charset="0"/>
              <a:buChar char="•"/>
            </a:pPr>
            <a:r>
              <a:rPr lang="en-US" sz="2200" dirty="0">
                <a:latin typeface="Times New Roman" panose="02020603050405020304" pitchFamily="18" charset="0"/>
                <a:ea typeface="+mn-ea"/>
                <a:cs typeface="Times New Roman" panose="02020603050405020304" pitchFamily="18" charset="0"/>
              </a:rPr>
              <a:t>Regular Monitoring system</a:t>
            </a:r>
          </a:p>
          <a:p>
            <a:pPr marL="457200" indent="-228600">
              <a:spcAft>
                <a:spcPts val="600"/>
              </a:spcAft>
              <a:buFont typeface="Arial" panose="020B0604020202020204" pitchFamily="34" charset="0"/>
              <a:buChar char="•"/>
            </a:pPr>
            <a:r>
              <a:rPr lang="en-US" sz="2200" dirty="0">
                <a:latin typeface="Times New Roman" panose="02020603050405020304" pitchFamily="18" charset="0"/>
                <a:ea typeface="+mn-ea"/>
                <a:cs typeface="Times New Roman" panose="02020603050405020304" pitchFamily="18" charset="0"/>
              </a:rPr>
              <a:t>Technology upgradation</a:t>
            </a:r>
          </a:p>
          <a:p>
            <a:pPr marL="228600">
              <a:spcAft>
                <a:spcPts val="600"/>
              </a:spcAft>
            </a:pPr>
            <a:endParaRPr lang="en-US" sz="2200" dirty="0">
              <a:latin typeface="Times New Roman" panose="02020603050405020304" pitchFamily="18" charset="0"/>
              <a:ea typeface="+mn-ea"/>
              <a:cs typeface="Times New Roman" panose="02020603050405020304" pitchFamily="18" charset="0"/>
            </a:endParaRPr>
          </a:p>
          <a:p>
            <a:pPr marL="228600">
              <a:spcAft>
                <a:spcPts val="600"/>
              </a:spcAft>
            </a:pPr>
            <a:r>
              <a:rPr lang="en-US" sz="2200" dirty="0">
                <a:latin typeface="Times New Roman" panose="02020603050405020304" pitchFamily="18" charset="0"/>
                <a:ea typeface="+mn-ea"/>
                <a:cs typeface="Times New Roman" panose="02020603050405020304" pitchFamily="18" charset="0"/>
              </a:rPr>
              <a:t>CHALLENGES:</a:t>
            </a:r>
          </a:p>
          <a:p>
            <a:pPr marL="571500" indent="-342900">
              <a:spcAft>
                <a:spcPts val="600"/>
              </a:spcAft>
              <a:buFont typeface="Arial" panose="020B0604020202020204" pitchFamily="34" charset="0"/>
              <a:buChar char="•"/>
            </a:pPr>
            <a:r>
              <a:rPr lang="en-US" sz="2200" dirty="0">
                <a:latin typeface="Times New Roman" panose="02020603050405020304" pitchFamily="18" charset="0"/>
                <a:ea typeface="+mn-ea"/>
                <a:cs typeface="Times New Roman" panose="02020603050405020304" pitchFamily="18" charset="0"/>
              </a:rPr>
              <a:t>Change in Technology / Networking</a:t>
            </a:r>
          </a:p>
          <a:p>
            <a:pPr marL="571500" indent="-342900">
              <a:spcAft>
                <a:spcPts val="600"/>
              </a:spcAft>
              <a:buFont typeface="Arial" panose="020B0604020202020204" pitchFamily="34" charset="0"/>
              <a:buChar char="•"/>
            </a:pPr>
            <a:r>
              <a:rPr lang="en-US" sz="2200" dirty="0">
                <a:latin typeface="Times New Roman" panose="02020603050405020304" pitchFamily="18" charset="0"/>
                <a:ea typeface="+mn-ea"/>
                <a:cs typeface="Times New Roman" panose="02020603050405020304" pitchFamily="18" charset="0"/>
              </a:rPr>
              <a:t>Pricing – Elevated and Under ground</a:t>
            </a:r>
          </a:p>
          <a:p>
            <a:pPr marL="571500" indent="-342900">
              <a:spcAft>
                <a:spcPts val="600"/>
              </a:spcAft>
              <a:buFont typeface="Arial" panose="020B0604020202020204" pitchFamily="34" charset="0"/>
              <a:buChar char="•"/>
            </a:pPr>
            <a:r>
              <a:rPr lang="en-US" sz="2200" dirty="0">
                <a:latin typeface="Times New Roman" panose="02020603050405020304" pitchFamily="18" charset="0"/>
                <a:ea typeface="+mn-ea"/>
                <a:cs typeface="Times New Roman" panose="02020603050405020304" pitchFamily="18" charset="0"/>
              </a:rPr>
              <a:t>Long term Tenure</a:t>
            </a:r>
          </a:p>
          <a:p>
            <a:pPr indent="-228600">
              <a:spcAft>
                <a:spcPts val="600"/>
              </a:spcAft>
              <a:buFont typeface="Arial" panose="020B0604020202020204" pitchFamily="34" charset="0"/>
              <a:buChar char="•"/>
            </a:pPr>
            <a:endParaRPr lang="en-US" sz="2200"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47770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2F2F2-E82C-692E-E25E-CC4DE55F5808}"/>
              </a:ext>
            </a:extLst>
          </p:cNvPr>
          <p:cNvSpPr>
            <a:spLocks noGrp="1"/>
          </p:cNvSpPr>
          <p:nvPr>
            <p:ph type="title"/>
          </p:nvPr>
        </p:nvSpPr>
        <p:spPr>
          <a:xfrm>
            <a:off x="838200" y="365125"/>
            <a:ext cx="10515600" cy="1325563"/>
          </a:xfrm>
        </p:spPr>
        <p:txBody>
          <a:bodyPr>
            <a:normAutofit/>
          </a:bodyPr>
          <a:lstStyle/>
          <a:p>
            <a:r>
              <a:rPr lang="en-US" dirty="0"/>
              <a:t>Non-Fare Box – Business Perspective</a:t>
            </a:r>
            <a:endParaRPr lang="en-IN" dirty="0"/>
          </a:p>
        </p:txBody>
      </p:sp>
      <p:graphicFrame>
        <p:nvGraphicFramePr>
          <p:cNvPr id="6" name="Text Placeholder 3">
            <a:extLst>
              <a:ext uri="{FF2B5EF4-FFF2-40B4-BE49-F238E27FC236}">
                <a16:creationId xmlns:a16="http://schemas.microsoft.com/office/drawing/2014/main" id="{681891FA-4DAF-7FF5-34C3-AB4D6E19C032}"/>
              </a:ext>
            </a:extLst>
          </p:cNvPr>
          <p:cNvGraphicFramePr/>
          <p:nvPr>
            <p:extLst>
              <p:ext uri="{D42A27DB-BD31-4B8C-83A1-F6EECF244321}">
                <p14:modId xmlns:p14="http://schemas.microsoft.com/office/powerpoint/2010/main" val="652186171"/>
              </p:ext>
            </p:extLst>
          </p:nvPr>
        </p:nvGraphicFramePr>
        <p:xfrm>
          <a:off x="419100" y="250441"/>
          <a:ext cx="113538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Arrow: Left-Right 4">
            <a:extLst>
              <a:ext uri="{FF2B5EF4-FFF2-40B4-BE49-F238E27FC236}">
                <a16:creationId xmlns:a16="http://schemas.microsoft.com/office/drawing/2014/main" id="{0581983E-D4E2-650F-C148-3753AFE41A5C}"/>
              </a:ext>
            </a:extLst>
          </p:cNvPr>
          <p:cNvSpPr/>
          <p:nvPr/>
        </p:nvSpPr>
        <p:spPr>
          <a:xfrm>
            <a:off x="5818239" y="2856988"/>
            <a:ext cx="833284" cy="383458"/>
          </a:xfrm>
          <a:prstGeom prst="lef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707411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84897-7BDC-17BC-817B-B3CE3766343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CCAF662-FD79-F3E6-FDF4-C5BA4316AA70}"/>
              </a:ext>
            </a:extLst>
          </p:cNvPr>
          <p:cNvPicPr>
            <a:picLocks noChangeAspect="1"/>
          </p:cNvPicPr>
          <p:nvPr/>
        </p:nvPicPr>
        <p:blipFill>
          <a:blip r:embed="rId2"/>
          <a:srcRect l="92742" t="44158" r="323" b="44228"/>
          <a:stretch>
            <a:fillRect/>
          </a:stretch>
        </p:blipFill>
        <p:spPr>
          <a:xfrm>
            <a:off x="11346425" y="3070121"/>
            <a:ext cx="845575" cy="1236407"/>
          </a:xfrm>
          <a:prstGeom prst="rect">
            <a:avLst/>
          </a:prstGeom>
        </p:spPr>
      </p:pic>
      <p:sp>
        <p:nvSpPr>
          <p:cNvPr id="31" name="Title 1">
            <a:extLst>
              <a:ext uri="{FF2B5EF4-FFF2-40B4-BE49-F238E27FC236}">
                <a16:creationId xmlns:a16="http://schemas.microsoft.com/office/drawing/2014/main" id="{40F661DB-51FE-1536-3039-BADE52715540}"/>
              </a:ext>
            </a:extLst>
          </p:cNvPr>
          <p:cNvSpPr txBox="1">
            <a:spLocks/>
          </p:cNvSpPr>
          <p:nvPr/>
        </p:nvSpPr>
        <p:spPr>
          <a:xfrm>
            <a:off x="315559" y="4455905"/>
            <a:ext cx="9847288" cy="1919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IN" sz="2800" dirty="0"/>
          </a:p>
        </p:txBody>
      </p:sp>
      <p:sp>
        <p:nvSpPr>
          <p:cNvPr id="32" name="Title 1">
            <a:extLst>
              <a:ext uri="{FF2B5EF4-FFF2-40B4-BE49-F238E27FC236}">
                <a16:creationId xmlns:a16="http://schemas.microsoft.com/office/drawing/2014/main" id="{CC39FCE5-3D55-1577-76D6-6F03ED94BB53}"/>
              </a:ext>
            </a:extLst>
          </p:cNvPr>
          <p:cNvSpPr txBox="1">
            <a:spLocks/>
          </p:cNvSpPr>
          <p:nvPr/>
        </p:nvSpPr>
        <p:spPr>
          <a:xfrm>
            <a:off x="7334400" y="2077137"/>
            <a:ext cx="15748582" cy="31196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IN" sz="2800" dirty="0"/>
          </a:p>
        </p:txBody>
      </p:sp>
      <p:sp>
        <p:nvSpPr>
          <p:cNvPr id="4" name="Title 1">
            <a:extLst>
              <a:ext uri="{FF2B5EF4-FFF2-40B4-BE49-F238E27FC236}">
                <a16:creationId xmlns:a16="http://schemas.microsoft.com/office/drawing/2014/main" id="{6FD329A1-649C-2D86-EA76-1ECAC0371EEF}"/>
              </a:ext>
            </a:extLst>
          </p:cNvPr>
          <p:cNvSpPr txBox="1">
            <a:spLocks/>
          </p:cNvSpPr>
          <p:nvPr/>
        </p:nvSpPr>
        <p:spPr>
          <a:xfrm>
            <a:off x="32983" y="2338758"/>
            <a:ext cx="5446719" cy="191918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r>
              <a:rPr lang="en-US" sz="2800" dirty="0">
                <a:latin typeface="Times New Roman" panose="02020603050405020304" pitchFamily="18" charset="0"/>
                <a:ea typeface="+mn-ea"/>
                <a:cs typeface="Times New Roman" panose="02020603050405020304" pitchFamily="18" charset="0"/>
              </a:rPr>
              <a:t>Facilitate New Business Concept</a:t>
            </a:r>
          </a:p>
          <a:p>
            <a:pPr indent="-228600">
              <a:spcAft>
                <a:spcPts val="600"/>
              </a:spcAft>
              <a:buFont typeface="Arial" panose="020B0604020202020204" pitchFamily="34" charset="0"/>
              <a:buChar char="•"/>
            </a:pPr>
            <a:r>
              <a:rPr lang="en-US" sz="2800" dirty="0">
                <a:latin typeface="Times New Roman" panose="02020603050405020304" pitchFamily="18" charset="0"/>
                <a:ea typeface="+mn-ea"/>
                <a:cs typeface="Times New Roman" panose="02020603050405020304" pitchFamily="18" charset="0"/>
              </a:rPr>
              <a:t>Integrated Development</a:t>
            </a:r>
          </a:p>
          <a:p>
            <a:pPr indent="-228600">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Co-exist &amp; compliment</a:t>
            </a:r>
            <a:r>
              <a:rPr lang="en-US" sz="2200" dirty="0">
                <a:latin typeface="Times New Roman" panose="02020603050405020304" pitchFamily="18" charset="0"/>
                <a:ea typeface="+mn-ea"/>
                <a:cs typeface="Times New Roman" panose="02020603050405020304" pitchFamily="18" charset="0"/>
              </a:rPr>
              <a:t> </a:t>
            </a:r>
          </a:p>
          <a:p>
            <a:pPr indent="-228600">
              <a:spcAft>
                <a:spcPts val="600"/>
              </a:spcAft>
              <a:buFont typeface="Arial" panose="020B0604020202020204" pitchFamily="34" charset="0"/>
              <a:buChar char="•"/>
            </a:pPr>
            <a:endParaRPr lang="en-US" sz="2200" dirty="0">
              <a:latin typeface="Times New Roman" panose="02020603050405020304" pitchFamily="18" charset="0"/>
              <a:ea typeface="+mn-ea"/>
              <a:cs typeface="Times New Roman" panose="02020603050405020304" pitchFamily="18" charset="0"/>
            </a:endParaRPr>
          </a:p>
          <a:p>
            <a:pPr indent="-228600">
              <a:spcAft>
                <a:spcPts val="600"/>
              </a:spcAft>
              <a:buFont typeface="Arial" panose="020B0604020202020204" pitchFamily="34" charset="0"/>
              <a:buChar char="•"/>
            </a:pPr>
            <a:endParaRPr lang="en-US" sz="2200" dirty="0">
              <a:latin typeface="Times New Roman" panose="02020603050405020304" pitchFamily="18" charset="0"/>
              <a:ea typeface="+mn-ea"/>
              <a:cs typeface="Times New Roman" panose="02020603050405020304" pitchFamily="18" charset="0"/>
            </a:endParaRPr>
          </a:p>
          <a:p>
            <a:pPr indent="-228600">
              <a:spcAft>
                <a:spcPts val="600"/>
              </a:spcAft>
              <a:buFont typeface="Arial" panose="020B0604020202020204" pitchFamily="34" charset="0"/>
              <a:buChar char="•"/>
            </a:pPr>
            <a:endParaRPr lang="en-US" sz="2200" dirty="0">
              <a:latin typeface="Times New Roman" panose="02020603050405020304" pitchFamily="18" charset="0"/>
              <a:ea typeface="+mn-ea"/>
              <a:cs typeface="Times New Roman" panose="02020603050405020304" pitchFamily="18" charset="0"/>
            </a:endParaRPr>
          </a:p>
        </p:txBody>
      </p:sp>
      <p:pic>
        <p:nvPicPr>
          <p:cNvPr id="1026" name="Picture 2" descr="GRI and SASB standards 'complement each other' | XBRL">
            <a:extLst>
              <a:ext uri="{FF2B5EF4-FFF2-40B4-BE49-F238E27FC236}">
                <a16:creationId xmlns:a16="http://schemas.microsoft.com/office/drawing/2014/main" id="{5C0EADFB-EB38-3DE0-C204-3009941AF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5842" y="993576"/>
            <a:ext cx="6903175" cy="401075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DFB28D60-792A-CAFB-7ED2-53384A87344B}"/>
              </a:ext>
            </a:extLst>
          </p:cNvPr>
          <p:cNvSpPr txBox="1">
            <a:spLocks/>
          </p:cNvSpPr>
          <p:nvPr/>
        </p:nvSpPr>
        <p:spPr>
          <a:xfrm>
            <a:off x="112545" y="-35061"/>
            <a:ext cx="11459496" cy="9769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02060"/>
                </a:solidFill>
              </a:rPr>
              <a:t>Take Aways</a:t>
            </a:r>
            <a:endParaRPr lang="en-IN" b="1" dirty="0">
              <a:solidFill>
                <a:srgbClr val="002060"/>
              </a:solidFill>
            </a:endParaRPr>
          </a:p>
        </p:txBody>
      </p:sp>
      <p:sp>
        <p:nvSpPr>
          <p:cNvPr id="8" name="Title 1">
            <a:extLst>
              <a:ext uri="{FF2B5EF4-FFF2-40B4-BE49-F238E27FC236}">
                <a16:creationId xmlns:a16="http://schemas.microsoft.com/office/drawing/2014/main" id="{69E81AA7-9C56-6486-E891-BE948308333A}"/>
              </a:ext>
            </a:extLst>
          </p:cNvPr>
          <p:cNvSpPr txBox="1">
            <a:spLocks/>
          </p:cNvSpPr>
          <p:nvPr/>
        </p:nvSpPr>
        <p:spPr>
          <a:xfrm>
            <a:off x="6762562" y="4177245"/>
            <a:ext cx="4895861" cy="8134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02060"/>
                </a:solidFill>
              </a:rPr>
              <a:t>Compliment</a:t>
            </a:r>
            <a:endParaRPr lang="en-IN" b="1" dirty="0">
              <a:solidFill>
                <a:srgbClr val="002060"/>
              </a:solidFill>
            </a:endParaRPr>
          </a:p>
        </p:txBody>
      </p:sp>
      <p:sp>
        <p:nvSpPr>
          <p:cNvPr id="9" name="Title 1">
            <a:extLst>
              <a:ext uri="{FF2B5EF4-FFF2-40B4-BE49-F238E27FC236}">
                <a16:creationId xmlns:a16="http://schemas.microsoft.com/office/drawing/2014/main" id="{E3D9793D-406A-6E6D-074C-799980848EA1}"/>
              </a:ext>
            </a:extLst>
          </p:cNvPr>
          <p:cNvSpPr txBox="1">
            <a:spLocks/>
          </p:cNvSpPr>
          <p:nvPr/>
        </p:nvSpPr>
        <p:spPr>
          <a:xfrm rot="20989837">
            <a:off x="5885890" y="2841427"/>
            <a:ext cx="2325182" cy="7007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2060"/>
                </a:solidFill>
              </a:rPr>
              <a:t>Farebox</a:t>
            </a:r>
            <a:endParaRPr lang="en-IN" sz="2800" b="1" dirty="0">
              <a:solidFill>
                <a:srgbClr val="002060"/>
              </a:solidFill>
            </a:endParaRPr>
          </a:p>
        </p:txBody>
      </p:sp>
      <p:sp>
        <p:nvSpPr>
          <p:cNvPr id="10" name="Title 1">
            <a:extLst>
              <a:ext uri="{FF2B5EF4-FFF2-40B4-BE49-F238E27FC236}">
                <a16:creationId xmlns:a16="http://schemas.microsoft.com/office/drawing/2014/main" id="{6C88DD91-45DE-E229-AB45-3A98B9919EEE}"/>
              </a:ext>
            </a:extLst>
          </p:cNvPr>
          <p:cNvSpPr txBox="1">
            <a:spLocks/>
          </p:cNvSpPr>
          <p:nvPr/>
        </p:nvSpPr>
        <p:spPr>
          <a:xfrm rot="21067299">
            <a:off x="9044250" y="1789740"/>
            <a:ext cx="2325182" cy="7007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2060"/>
                </a:solidFill>
              </a:rPr>
              <a:t>Non- Farebox</a:t>
            </a:r>
            <a:endParaRPr lang="en-IN" sz="2800" b="1" dirty="0">
              <a:solidFill>
                <a:srgbClr val="002060"/>
              </a:solidFill>
            </a:endParaRPr>
          </a:p>
        </p:txBody>
      </p:sp>
    </p:spTree>
    <p:extLst>
      <p:ext uri="{BB962C8B-B14F-4D97-AF65-F5344CB8AC3E}">
        <p14:creationId xmlns:p14="http://schemas.microsoft.com/office/powerpoint/2010/main" val="3767529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8EC68-05F2-242F-67C4-6BAA2402115D}"/>
              </a:ext>
            </a:extLst>
          </p:cNvPr>
          <p:cNvSpPr>
            <a:spLocks noGrp="1"/>
          </p:cNvSpPr>
          <p:nvPr>
            <p:ph type="title"/>
          </p:nvPr>
        </p:nvSpPr>
        <p:spPr/>
        <p:txBody>
          <a:bodyPr/>
          <a:lstStyle/>
          <a:p>
            <a:endParaRPr lang="en-IN"/>
          </a:p>
        </p:txBody>
      </p:sp>
      <p:sp>
        <p:nvSpPr>
          <p:cNvPr id="3" name="Picture Placeholder 2">
            <a:extLst>
              <a:ext uri="{FF2B5EF4-FFF2-40B4-BE49-F238E27FC236}">
                <a16:creationId xmlns:a16="http://schemas.microsoft.com/office/drawing/2014/main" id="{8C56C791-09E1-A668-1C7A-3CC2CB363415}"/>
              </a:ext>
            </a:extLst>
          </p:cNvPr>
          <p:cNvSpPr>
            <a:spLocks noGrp="1"/>
          </p:cNvSpPr>
          <p:nvPr>
            <p:ph type="pic" sz="quarter" idx="13"/>
          </p:nvPr>
        </p:nvSpPr>
        <p:spPr/>
        <p:txBody>
          <a:bodyPr/>
          <a:lstStyle/>
          <a:p>
            <a:endParaRPr lang="en-IN"/>
          </a:p>
        </p:txBody>
      </p:sp>
      <p:sp>
        <p:nvSpPr>
          <p:cNvPr id="4" name="Text Placeholder 3">
            <a:extLst>
              <a:ext uri="{FF2B5EF4-FFF2-40B4-BE49-F238E27FC236}">
                <a16:creationId xmlns:a16="http://schemas.microsoft.com/office/drawing/2014/main" id="{9C74ABC6-8612-8F7B-C3E2-0C5D9D015A75}"/>
              </a:ext>
            </a:extLst>
          </p:cNvPr>
          <p:cNvSpPr>
            <a:spLocks noGrp="1"/>
          </p:cNvSpPr>
          <p:nvPr>
            <p:ph type="body" sz="quarter" idx="14"/>
          </p:nvPr>
        </p:nvSpPr>
        <p:spPr>
          <a:xfrm>
            <a:off x="3873342" y="2294413"/>
            <a:ext cx="3699192" cy="911542"/>
          </a:xfrm>
        </p:spPr>
        <p:txBody>
          <a:bodyPr/>
          <a:lstStyle/>
          <a:p>
            <a:r>
              <a:rPr lang="en-US" sz="6000" dirty="0">
                <a:latin typeface="Centaur Now Caption" panose="020F0502020204030204" pitchFamily="2" charset="0"/>
                <a:cs typeface="Centaur Now Caption" panose="020F0502020204030204" pitchFamily="2" charset="0"/>
              </a:rPr>
              <a:t>Thank You</a:t>
            </a:r>
            <a:endParaRPr lang="en-IN" sz="6000" dirty="0">
              <a:latin typeface="Centaur Now Caption" panose="020F0502020204030204" pitchFamily="2" charset="0"/>
              <a:cs typeface="Centaur Now Caption" panose="020F0502020204030204" pitchFamily="2" charset="0"/>
            </a:endParaRPr>
          </a:p>
        </p:txBody>
      </p:sp>
    </p:spTree>
    <p:extLst>
      <p:ext uri="{BB962C8B-B14F-4D97-AF65-F5344CB8AC3E}">
        <p14:creationId xmlns:p14="http://schemas.microsoft.com/office/powerpoint/2010/main" val="4199130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293AB-C8ED-516E-57B2-54A0A01625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B76DF6-B793-B597-8EB2-E756C9A4B8CC}"/>
              </a:ext>
            </a:extLst>
          </p:cNvPr>
          <p:cNvSpPr>
            <a:spLocks noGrp="1"/>
          </p:cNvSpPr>
          <p:nvPr>
            <p:ph type="title"/>
          </p:nvPr>
        </p:nvSpPr>
        <p:spPr>
          <a:xfrm>
            <a:off x="366252" y="173397"/>
            <a:ext cx="11459496" cy="976977"/>
          </a:xfrm>
        </p:spPr>
        <p:txBody>
          <a:bodyPr/>
          <a:lstStyle/>
          <a:p>
            <a:pPr algn="ctr"/>
            <a:r>
              <a:rPr lang="en-IN" b="1" dirty="0">
                <a:solidFill>
                  <a:srgbClr val="002060"/>
                </a:solidFill>
              </a:rPr>
              <a:t>Existing </a:t>
            </a:r>
            <a:r>
              <a:rPr lang="en-US" b="1" dirty="0">
                <a:solidFill>
                  <a:srgbClr val="002060"/>
                </a:solidFill>
              </a:rPr>
              <a:t>Line of  Business</a:t>
            </a:r>
            <a:endParaRPr lang="en-IN" b="1" dirty="0">
              <a:solidFill>
                <a:srgbClr val="002060"/>
              </a:solidFill>
            </a:endParaRPr>
          </a:p>
        </p:txBody>
      </p:sp>
      <p:pic>
        <p:nvPicPr>
          <p:cNvPr id="5" name="Picture 4">
            <a:extLst>
              <a:ext uri="{FF2B5EF4-FFF2-40B4-BE49-F238E27FC236}">
                <a16:creationId xmlns:a16="http://schemas.microsoft.com/office/drawing/2014/main" id="{FC5A44CA-4F12-550D-8546-075BDA3363C0}"/>
              </a:ext>
            </a:extLst>
          </p:cNvPr>
          <p:cNvPicPr>
            <a:picLocks noChangeAspect="1"/>
          </p:cNvPicPr>
          <p:nvPr/>
        </p:nvPicPr>
        <p:blipFill>
          <a:blip r:embed="rId2"/>
          <a:srcRect l="92742" t="44158" r="323" b="44228"/>
          <a:stretch>
            <a:fillRect/>
          </a:stretch>
        </p:blipFill>
        <p:spPr>
          <a:xfrm>
            <a:off x="11346425" y="3070121"/>
            <a:ext cx="845575" cy="1236407"/>
          </a:xfrm>
          <a:prstGeom prst="rect">
            <a:avLst/>
          </a:prstGeom>
        </p:spPr>
      </p:pic>
      <p:sp>
        <p:nvSpPr>
          <p:cNvPr id="7" name="Rectangle: Rounded Corners 6">
            <a:extLst>
              <a:ext uri="{FF2B5EF4-FFF2-40B4-BE49-F238E27FC236}">
                <a16:creationId xmlns:a16="http://schemas.microsoft.com/office/drawing/2014/main" id="{FF40C5B8-06FE-F0FC-CEE1-88A9CA30C107}"/>
              </a:ext>
            </a:extLst>
          </p:cNvPr>
          <p:cNvSpPr/>
          <p:nvPr/>
        </p:nvSpPr>
        <p:spPr>
          <a:xfrm>
            <a:off x="423037" y="1012212"/>
            <a:ext cx="2572042" cy="97697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Advertising</a:t>
            </a:r>
            <a:endParaRPr lang="en-IN" sz="2400" b="1" dirty="0"/>
          </a:p>
        </p:txBody>
      </p:sp>
      <p:sp>
        <p:nvSpPr>
          <p:cNvPr id="8" name="Rectangle: Rounded Corners 7">
            <a:extLst>
              <a:ext uri="{FF2B5EF4-FFF2-40B4-BE49-F238E27FC236}">
                <a16:creationId xmlns:a16="http://schemas.microsoft.com/office/drawing/2014/main" id="{3748CFE8-3786-F3E4-14BA-88685C828A02}"/>
              </a:ext>
            </a:extLst>
          </p:cNvPr>
          <p:cNvSpPr/>
          <p:nvPr/>
        </p:nvSpPr>
        <p:spPr>
          <a:xfrm>
            <a:off x="3451638" y="3217771"/>
            <a:ext cx="2500958" cy="661446"/>
          </a:xfrm>
          <a:prstGeom prst="roundRect">
            <a:avLst/>
          </a:prstGeom>
          <a:solidFill>
            <a:schemeClr val="bg1"/>
          </a:solidFill>
          <a:ln>
            <a:solidFill>
              <a:schemeClr val="accent6"/>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Property Development</a:t>
            </a:r>
            <a:endParaRPr lang="en-IN"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2257551-7E5D-CD7D-7F41-A93706E65742}"/>
              </a:ext>
            </a:extLst>
          </p:cNvPr>
          <p:cNvSpPr/>
          <p:nvPr/>
        </p:nvSpPr>
        <p:spPr>
          <a:xfrm>
            <a:off x="6539156" y="1061016"/>
            <a:ext cx="2620054" cy="1049441"/>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lvl="0" algn="ctr"/>
            <a:r>
              <a:rPr lang="en-US" sz="2400" b="1" dirty="0">
                <a:latin typeface="Times New Roman" panose="02020603050405020304" pitchFamily="18" charset="0"/>
                <a:cs typeface="Times New Roman" panose="02020603050405020304" pitchFamily="18" charset="0"/>
              </a:rPr>
              <a:t>Telecom &amp; IT </a:t>
            </a:r>
          </a:p>
        </p:txBody>
      </p:sp>
      <p:sp>
        <p:nvSpPr>
          <p:cNvPr id="10" name="Rectangle: Rounded Corners 9">
            <a:extLst>
              <a:ext uri="{FF2B5EF4-FFF2-40B4-BE49-F238E27FC236}">
                <a16:creationId xmlns:a16="http://schemas.microsoft.com/office/drawing/2014/main" id="{BA8A2635-098D-C509-9544-FC6AFA60BDB7}"/>
              </a:ext>
            </a:extLst>
          </p:cNvPr>
          <p:cNvSpPr/>
          <p:nvPr/>
        </p:nvSpPr>
        <p:spPr>
          <a:xfrm>
            <a:off x="9440635" y="998265"/>
            <a:ext cx="2531309" cy="112013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Others</a:t>
            </a:r>
            <a:endParaRPr lang="en-IN" sz="2400" b="1"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94046BB6-FB03-BB20-733D-68B35C1BBE20}"/>
              </a:ext>
            </a:extLst>
          </p:cNvPr>
          <p:cNvSpPr/>
          <p:nvPr/>
        </p:nvSpPr>
        <p:spPr>
          <a:xfrm>
            <a:off x="416890" y="2209333"/>
            <a:ext cx="2578189" cy="87810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I</a:t>
            </a:r>
            <a:r>
              <a:rPr lang="en-US" sz="1800" dirty="0">
                <a:solidFill>
                  <a:schemeClr val="tx1"/>
                </a:solidFill>
                <a:latin typeface="Times New Roman" panose="02020603050405020304" pitchFamily="18" charset="0"/>
                <a:cs typeface="Times New Roman" panose="02020603050405020304" pitchFamily="18" charset="0"/>
              </a:rPr>
              <a:t>nside &amp; outside Stations</a:t>
            </a:r>
            <a:endParaRPr lang="en-IN" dirty="0">
              <a:solidFill>
                <a:schemeClr val="tx1"/>
              </a:solidFill>
            </a:endParaRPr>
          </a:p>
        </p:txBody>
      </p:sp>
      <p:sp>
        <p:nvSpPr>
          <p:cNvPr id="12" name="Rectangle: Rounded Corners 11">
            <a:extLst>
              <a:ext uri="{FF2B5EF4-FFF2-40B4-BE49-F238E27FC236}">
                <a16:creationId xmlns:a16="http://schemas.microsoft.com/office/drawing/2014/main" id="{E6477BF1-EC87-AF42-03AD-891C505CF337}"/>
              </a:ext>
            </a:extLst>
          </p:cNvPr>
          <p:cNvSpPr/>
          <p:nvPr/>
        </p:nvSpPr>
        <p:spPr>
          <a:xfrm>
            <a:off x="366252" y="3144959"/>
            <a:ext cx="2628827" cy="801386"/>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In Trains</a:t>
            </a:r>
          </a:p>
        </p:txBody>
      </p:sp>
      <p:sp>
        <p:nvSpPr>
          <p:cNvPr id="13" name="Rectangle: Rounded Corners 12">
            <a:extLst>
              <a:ext uri="{FF2B5EF4-FFF2-40B4-BE49-F238E27FC236}">
                <a16:creationId xmlns:a16="http://schemas.microsoft.com/office/drawing/2014/main" id="{FC5299FF-AD85-2B85-AEE6-2E11452C1988}"/>
              </a:ext>
            </a:extLst>
          </p:cNvPr>
          <p:cNvSpPr/>
          <p:nvPr/>
        </p:nvSpPr>
        <p:spPr>
          <a:xfrm>
            <a:off x="373591" y="4913257"/>
            <a:ext cx="2577185" cy="932532"/>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Semi Naming Rights</a:t>
            </a:r>
            <a:endParaRPr lang="en-IN" dirty="0">
              <a:solidFill>
                <a:schemeClr val="tx1"/>
              </a:solidFill>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68216BE3-8E7A-9A4D-5821-87FA6AE0464D}"/>
              </a:ext>
            </a:extLst>
          </p:cNvPr>
          <p:cNvSpPr/>
          <p:nvPr/>
        </p:nvSpPr>
        <p:spPr>
          <a:xfrm>
            <a:off x="3410524" y="2249749"/>
            <a:ext cx="2613537" cy="837685"/>
          </a:xfrm>
          <a:prstGeom prst="roundRect">
            <a:avLst/>
          </a:prstGeom>
          <a:solidFill>
            <a:schemeClr val="bg1"/>
          </a:solidFill>
          <a:ln>
            <a:solidFill>
              <a:schemeClr val="accent6"/>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Commercial &amp; </a:t>
            </a:r>
            <a:r>
              <a:rPr lang="en-US" sz="1800" dirty="0">
                <a:solidFill>
                  <a:schemeClr val="tx1"/>
                </a:solidFill>
                <a:latin typeface="Times New Roman" panose="02020603050405020304" pitchFamily="18" charset="0"/>
                <a:cs typeface="Times New Roman" panose="02020603050405020304" pitchFamily="18" charset="0"/>
              </a:rPr>
              <a:t>Retail Spaces  </a:t>
            </a:r>
            <a:endParaRPr lang="en-IN" dirty="0">
              <a:solidFill>
                <a:schemeClr val="tx1"/>
              </a:solidFill>
            </a:endParaRPr>
          </a:p>
        </p:txBody>
      </p:sp>
      <p:sp>
        <p:nvSpPr>
          <p:cNvPr id="15" name="Rectangle: Rounded Corners 14">
            <a:extLst>
              <a:ext uri="{FF2B5EF4-FFF2-40B4-BE49-F238E27FC236}">
                <a16:creationId xmlns:a16="http://schemas.microsoft.com/office/drawing/2014/main" id="{4EA1DD2D-A70F-232A-2F85-1AE7CCE7E0C5}"/>
              </a:ext>
            </a:extLst>
          </p:cNvPr>
          <p:cNvSpPr/>
          <p:nvPr/>
        </p:nvSpPr>
        <p:spPr>
          <a:xfrm>
            <a:off x="3431214" y="4009555"/>
            <a:ext cx="2547660" cy="801388"/>
          </a:xfrm>
          <a:prstGeom prst="roundRect">
            <a:avLst/>
          </a:prstGeom>
          <a:solidFill>
            <a:schemeClr val="bg1"/>
          </a:solidFill>
          <a:ln>
            <a:solidFill>
              <a:schemeClr val="accent6"/>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AVM and ATM</a:t>
            </a:r>
            <a:endParaRPr lang="en-IN" dirty="0">
              <a:solidFill>
                <a:schemeClr val="tx1"/>
              </a:solidFill>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C6C06CEF-3C35-DCD2-8A77-18D13902846E}"/>
              </a:ext>
            </a:extLst>
          </p:cNvPr>
          <p:cNvSpPr/>
          <p:nvPr/>
        </p:nvSpPr>
        <p:spPr>
          <a:xfrm>
            <a:off x="3358820" y="1061016"/>
            <a:ext cx="2593776" cy="976977"/>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000" b="1" dirty="0">
              <a:latin typeface="Times New Roman" panose="02020603050405020304" pitchFamily="18" charset="0"/>
              <a:cs typeface="Times New Roman" panose="02020603050405020304" pitchFamily="18" charset="0"/>
            </a:endParaRPr>
          </a:p>
          <a:p>
            <a:pPr algn="ctr"/>
            <a:r>
              <a:rPr lang="en-US" sz="2400" b="1" dirty="0">
                <a:latin typeface="Times New Roman" panose="02020603050405020304" pitchFamily="18" charset="0"/>
                <a:cs typeface="Times New Roman" panose="02020603050405020304" pitchFamily="18" charset="0"/>
              </a:rPr>
              <a:t>Real</a:t>
            </a:r>
            <a:r>
              <a:rPr lang="en-US" sz="20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Estate</a:t>
            </a:r>
            <a:r>
              <a:rPr lang="en-US" sz="2000" b="1" dirty="0">
                <a:latin typeface="Times New Roman" panose="02020603050405020304" pitchFamily="18" charset="0"/>
                <a:cs typeface="Times New Roman" panose="02020603050405020304" pitchFamily="18" charset="0"/>
              </a:rPr>
              <a:t> </a:t>
            </a:r>
          </a:p>
          <a:p>
            <a:pPr algn="ctr"/>
            <a:endParaRPr lang="en-IN" sz="2000" b="1"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7C328063-4DAB-5163-169F-ABAFD48C155F}"/>
              </a:ext>
            </a:extLst>
          </p:cNvPr>
          <p:cNvSpPr/>
          <p:nvPr/>
        </p:nvSpPr>
        <p:spPr>
          <a:xfrm>
            <a:off x="3431214" y="4931677"/>
            <a:ext cx="2521382" cy="801387"/>
          </a:xfrm>
          <a:prstGeom prst="roundRect">
            <a:avLst/>
          </a:prstGeom>
          <a:solidFill>
            <a:schemeClr val="bg1"/>
          </a:solidFill>
          <a:ln>
            <a:solidFill>
              <a:schemeClr val="accent6"/>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Land Licensing</a:t>
            </a:r>
          </a:p>
        </p:txBody>
      </p:sp>
      <p:sp>
        <p:nvSpPr>
          <p:cNvPr id="18" name="Rectangle: Rounded Corners 17">
            <a:extLst>
              <a:ext uri="{FF2B5EF4-FFF2-40B4-BE49-F238E27FC236}">
                <a16:creationId xmlns:a16="http://schemas.microsoft.com/office/drawing/2014/main" id="{F15F62D6-CBFC-77A7-7B58-80575BC1722F}"/>
              </a:ext>
            </a:extLst>
          </p:cNvPr>
          <p:cNvSpPr/>
          <p:nvPr/>
        </p:nvSpPr>
        <p:spPr>
          <a:xfrm>
            <a:off x="6512278" y="3879216"/>
            <a:ext cx="2500958" cy="698376"/>
          </a:xfrm>
          <a:prstGeom prst="roundRect">
            <a:avLst/>
          </a:prstGeom>
          <a:solidFill>
            <a:schemeClr val="bg1"/>
          </a:solidFill>
          <a:ln>
            <a:solidFill>
              <a:schemeClr val="accent4"/>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Small Cells</a:t>
            </a:r>
          </a:p>
        </p:txBody>
      </p:sp>
      <p:sp>
        <p:nvSpPr>
          <p:cNvPr id="19" name="Rectangle: Rounded Corners 18">
            <a:extLst>
              <a:ext uri="{FF2B5EF4-FFF2-40B4-BE49-F238E27FC236}">
                <a16:creationId xmlns:a16="http://schemas.microsoft.com/office/drawing/2014/main" id="{06CE230F-32F0-FD31-6928-014ED7B1B9E2}"/>
              </a:ext>
            </a:extLst>
          </p:cNvPr>
          <p:cNvSpPr/>
          <p:nvPr/>
        </p:nvSpPr>
        <p:spPr>
          <a:xfrm>
            <a:off x="6553231" y="3057478"/>
            <a:ext cx="2389730" cy="698376"/>
          </a:xfrm>
          <a:prstGeom prst="roundRect">
            <a:avLst/>
          </a:prstGeom>
          <a:solidFill>
            <a:schemeClr val="bg1"/>
          </a:solidFill>
          <a:ln>
            <a:solidFill>
              <a:schemeClr val="accent4"/>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Leaky Cables</a:t>
            </a:r>
          </a:p>
        </p:txBody>
      </p:sp>
      <p:sp>
        <p:nvSpPr>
          <p:cNvPr id="20" name="Rectangle: Rounded Corners 19">
            <a:extLst>
              <a:ext uri="{FF2B5EF4-FFF2-40B4-BE49-F238E27FC236}">
                <a16:creationId xmlns:a16="http://schemas.microsoft.com/office/drawing/2014/main" id="{DDF50DD9-9ED4-5B92-387D-DD9801D3B85E}"/>
              </a:ext>
            </a:extLst>
          </p:cNvPr>
          <p:cNvSpPr/>
          <p:nvPr/>
        </p:nvSpPr>
        <p:spPr>
          <a:xfrm>
            <a:off x="6553231" y="2209333"/>
            <a:ext cx="2389730" cy="728004"/>
          </a:xfrm>
          <a:prstGeom prst="roundRect">
            <a:avLst/>
          </a:prstGeom>
          <a:solidFill>
            <a:schemeClr val="bg1"/>
          </a:solidFill>
          <a:ln>
            <a:solidFill>
              <a:schemeClr val="accent4"/>
            </a:solidFill>
          </a:ln>
        </p:spPr>
        <p:style>
          <a:lnRef idx="3">
            <a:schemeClr val="lt1"/>
          </a:lnRef>
          <a:fillRef idx="1">
            <a:schemeClr val="accent4"/>
          </a:fillRef>
          <a:effectRef idx="1">
            <a:schemeClr val="accent4"/>
          </a:effectRef>
          <a:fontRef idx="minor">
            <a:schemeClr val="lt1"/>
          </a:fontRef>
        </p:style>
        <p:txBody>
          <a:bodyPr rtlCol="0" anchor="ctr"/>
          <a:lstStyle/>
          <a:p>
            <a:pPr lvl="0" algn="ctr"/>
            <a:r>
              <a:rPr lang="en-US" sz="1800" dirty="0">
                <a:solidFill>
                  <a:schemeClr val="tx1"/>
                </a:solidFill>
                <a:latin typeface="Times New Roman" panose="02020603050405020304" pitchFamily="18" charset="0"/>
                <a:cs typeface="Times New Roman" panose="02020603050405020304" pitchFamily="18" charset="0"/>
              </a:rPr>
              <a:t>OFC</a:t>
            </a:r>
          </a:p>
        </p:txBody>
      </p:sp>
      <p:sp>
        <p:nvSpPr>
          <p:cNvPr id="21" name="Rectangle: Rounded Corners 20">
            <a:extLst>
              <a:ext uri="{FF2B5EF4-FFF2-40B4-BE49-F238E27FC236}">
                <a16:creationId xmlns:a16="http://schemas.microsoft.com/office/drawing/2014/main" id="{8AB23125-4E77-1EDE-2674-550D16F5E004}"/>
              </a:ext>
            </a:extLst>
          </p:cNvPr>
          <p:cNvSpPr/>
          <p:nvPr/>
        </p:nvSpPr>
        <p:spPr>
          <a:xfrm>
            <a:off x="6553231" y="4697733"/>
            <a:ext cx="2460005" cy="731380"/>
          </a:xfrm>
          <a:prstGeom prst="roundRect">
            <a:avLst/>
          </a:prstGeom>
          <a:solidFill>
            <a:schemeClr val="bg1"/>
          </a:solidFill>
          <a:ln>
            <a:solidFill>
              <a:schemeClr val="accent4"/>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IBS, BTS </a:t>
            </a:r>
          </a:p>
        </p:txBody>
      </p:sp>
      <p:sp>
        <p:nvSpPr>
          <p:cNvPr id="22" name="Rectangle: Rounded Corners 21">
            <a:extLst>
              <a:ext uri="{FF2B5EF4-FFF2-40B4-BE49-F238E27FC236}">
                <a16:creationId xmlns:a16="http://schemas.microsoft.com/office/drawing/2014/main" id="{124EF5F5-26CE-2AC3-AE90-7396A90EF89C}"/>
              </a:ext>
            </a:extLst>
          </p:cNvPr>
          <p:cNvSpPr/>
          <p:nvPr/>
        </p:nvSpPr>
        <p:spPr>
          <a:xfrm>
            <a:off x="9358406" y="2437250"/>
            <a:ext cx="2613538" cy="672156"/>
          </a:xfrm>
          <a:prstGeom prst="roundRect">
            <a:avLst/>
          </a:prstGeom>
          <a:solidFill>
            <a:schemeClr val="bg1"/>
          </a:solidFill>
          <a:ln>
            <a:solidFill>
              <a:schemeClr val="accent2"/>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Film Shooting</a:t>
            </a:r>
          </a:p>
        </p:txBody>
      </p:sp>
      <p:sp>
        <p:nvSpPr>
          <p:cNvPr id="23" name="Arrow: Down 22">
            <a:extLst>
              <a:ext uri="{FF2B5EF4-FFF2-40B4-BE49-F238E27FC236}">
                <a16:creationId xmlns:a16="http://schemas.microsoft.com/office/drawing/2014/main" id="{494805FD-0805-8BA1-AC12-B64F214EDCE9}"/>
              </a:ext>
            </a:extLst>
          </p:cNvPr>
          <p:cNvSpPr/>
          <p:nvPr/>
        </p:nvSpPr>
        <p:spPr>
          <a:xfrm>
            <a:off x="1358816" y="1815738"/>
            <a:ext cx="504148" cy="64687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Arrow: Down 23">
            <a:extLst>
              <a:ext uri="{FF2B5EF4-FFF2-40B4-BE49-F238E27FC236}">
                <a16:creationId xmlns:a16="http://schemas.microsoft.com/office/drawing/2014/main" id="{59E4BA10-24B2-BD0F-F549-4217253C2A8E}"/>
              </a:ext>
            </a:extLst>
          </p:cNvPr>
          <p:cNvSpPr/>
          <p:nvPr/>
        </p:nvSpPr>
        <p:spPr>
          <a:xfrm>
            <a:off x="4363557" y="1790376"/>
            <a:ext cx="504148" cy="646878"/>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25" name="Arrow: Down 24">
            <a:extLst>
              <a:ext uri="{FF2B5EF4-FFF2-40B4-BE49-F238E27FC236}">
                <a16:creationId xmlns:a16="http://schemas.microsoft.com/office/drawing/2014/main" id="{8630EEFE-D54A-F704-9236-CB2FC20C5494}"/>
              </a:ext>
            </a:extLst>
          </p:cNvPr>
          <p:cNvSpPr/>
          <p:nvPr/>
        </p:nvSpPr>
        <p:spPr>
          <a:xfrm>
            <a:off x="7535315" y="1824215"/>
            <a:ext cx="504148" cy="646874"/>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26" name="Arrow: Down 25">
            <a:extLst>
              <a:ext uri="{FF2B5EF4-FFF2-40B4-BE49-F238E27FC236}">
                <a16:creationId xmlns:a16="http://schemas.microsoft.com/office/drawing/2014/main" id="{74E252D6-FA1A-23A8-59EA-CD17C01649FE}"/>
              </a:ext>
            </a:extLst>
          </p:cNvPr>
          <p:cNvSpPr/>
          <p:nvPr/>
        </p:nvSpPr>
        <p:spPr>
          <a:xfrm>
            <a:off x="10454215" y="1790376"/>
            <a:ext cx="504148" cy="646874"/>
          </a:xfrm>
          <a:prstGeom prst="dow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F9F07AE9-7597-065C-CF0F-ADE8CCF10CC2}"/>
              </a:ext>
            </a:extLst>
          </p:cNvPr>
          <p:cNvSpPr/>
          <p:nvPr/>
        </p:nvSpPr>
        <p:spPr>
          <a:xfrm>
            <a:off x="373591" y="4029107"/>
            <a:ext cx="2577185" cy="801387"/>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In </a:t>
            </a:r>
            <a:r>
              <a:rPr lang="en-US" dirty="0" err="1">
                <a:solidFill>
                  <a:schemeClr val="tx1"/>
                </a:solidFill>
                <a:latin typeface="Times New Roman" panose="02020603050405020304" pitchFamily="18" charset="0"/>
                <a:cs typeface="Times New Roman" panose="02020603050405020304" pitchFamily="18" charset="0"/>
              </a:rPr>
              <a:t>UniPole</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28" name="Rectangle: Rounded Corners 27">
            <a:extLst>
              <a:ext uri="{FF2B5EF4-FFF2-40B4-BE49-F238E27FC236}">
                <a16:creationId xmlns:a16="http://schemas.microsoft.com/office/drawing/2014/main" id="{EFC86881-E9C7-44DD-708A-CB14E32E1ECB}"/>
              </a:ext>
            </a:extLst>
          </p:cNvPr>
          <p:cNvSpPr/>
          <p:nvPr/>
        </p:nvSpPr>
        <p:spPr>
          <a:xfrm>
            <a:off x="9399520" y="3194968"/>
            <a:ext cx="2572424" cy="731380"/>
          </a:xfrm>
          <a:prstGeom prst="roundRect">
            <a:avLst/>
          </a:prstGeom>
          <a:solidFill>
            <a:schemeClr val="bg1"/>
          </a:solidFill>
          <a:ln>
            <a:solidFill>
              <a:schemeClr val="accent2"/>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Parking</a:t>
            </a:r>
          </a:p>
        </p:txBody>
      </p:sp>
      <p:sp>
        <p:nvSpPr>
          <p:cNvPr id="29" name="Rectangle: Rounded Corners 28">
            <a:extLst>
              <a:ext uri="{FF2B5EF4-FFF2-40B4-BE49-F238E27FC236}">
                <a16:creationId xmlns:a16="http://schemas.microsoft.com/office/drawing/2014/main" id="{90F7F74D-A057-8A48-D246-897A1A16CE95}"/>
              </a:ext>
            </a:extLst>
          </p:cNvPr>
          <p:cNvSpPr/>
          <p:nvPr/>
        </p:nvSpPr>
        <p:spPr>
          <a:xfrm>
            <a:off x="9307158" y="4022113"/>
            <a:ext cx="2664786" cy="731380"/>
          </a:xfrm>
          <a:prstGeom prst="roundRect">
            <a:avLst/>
          </a:prstGeom>
          <a:solidFill>
            <a:schemeClr val="bg1"/>
          </a:solidFill>
          <a:ln>
            <a:solidFill>
              <a:schemeClr val="accent2"/>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Events </a:t>
            </a:r>
          </a:p>
        </p:txBody>
      </p:sp>
    </p:spTree>
    <p:extLst>
      <p:ext uri="{BB962C8B-B14F-4D97-AF65-F5344CB8AC3E}">
        <p14:creationId xmlns:p14="http://schemas.microsoft.com/office/powerpoint/2010/main" val="3386426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D67D9-499B-BF35-B175-CE5DBD09E6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19EE71-E59B-9272-A662-A0E91536AFA4}"/>
              </a:ext>
            </a:extLst>
          </p:cNvPr>
          <p:cNvSpPr>
            <a:spLocks noGrp="1"/>
          </p:cNvSpPr>
          <p:nvPr>
            <p:ph type="title"/>
          </p:nvPr>
        </p:nvSpPr>
        <p:spPr>
          <a:xfrm>
            <a:off x="0" y="14748"/>
            <a:ext cx="12192000" cy="976977"/>
          </a:xfrm>
        </p:spPr>
        <p:txBody>
          <a:bodyPr/>
          <a:lstStyle/>
          <a:p>
            <a:pPr algn="ctr"/>
            <a:r>
              <a:rPr lang="en-IN" dirty="0">
                <a:solidFill>
                  <a:srgbClr val="002060"/>
                </a:solidFill>
                <a:latin typeface="Times New Roman" panose="02020603050405020304" pitchFamily="18" charset="0"/>
                <a:cs typeface="Times New Roman" panose="02020603050405020304" pitchFamily="18" charset="0"/>
              </a:rPr>
              <a:t>Non-Fare Box Challenges</a:t>
            </a:r>
            <a:r>
              <a:rPr lang="en-US" dirty="0">
                <a:solidFill>
                  <a:srgbClr val="002060"/>
                </a:solidFill>
                <a:latin typeface="Times New Roman" panose="02020603050405020304" pitchFamily="18" charset="0"/>
                <a:cs typeface="Times New Roman" panose="02020603050405020304" pitchFamily="18" charset="0"/>
              </a:rPr>
              <a:t> </a:t>
            </a:r>
            <a:endParaRPr lang="en-IN" dirty="0">
              <a:solidFill>
                <a:srgbClr val="00206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13D9CA8-957A-B7C9-B594-71337D52EF7B}"/>
              </a:ext>
            </a:extLst>
          </p:cNvPr>
          <p:cNvPicPr>
            <a:picLocks noChangeAspect="1"/>
          </p:cNvPicPr>
          <p:nvPr/>
        </p:nvPicPr>
        <p:blipFill>
          <a:blip r:embed="rId2"/>
          <a:srcRect l="92742" t="44158" r="323" b="44228"/>
          <a:stretch>
            <a:fillRect/>
          </a:stretch>
        </p:blipFill>
        <p:spPr>
          <a:xfrm>
            <a:off x="11346425" y="3070121"/>
            <a:ext cx="845575" cy="1236407"/>
          </a:xfrm>
          <a:prstGeom prst="rect">
            <a:avLst/>
          </a:prstGeom>
        </p:spPr>
      </p:pic>
      <p:sp>
        <p:nvSpPr>
          <p:cNvPr id="31" name="Title 1">
            <a:extLst>
              <a:ext uri="{FF2B5EF4-FFF2-40B4-BE49-F238E27FC236}">
                <a16:creationId xmlns:a16="http://schemas.microsoft.com/office/drawing/2014/main" id="{7DE416E7-8683-AE63-142A-F52E7CAE8B0C}"/>
              </a:ext>
            </a:extLst>
          </p:cNvPr>
          <p:cNvSpPr txBox="1">
            <a:spLocks/>
          </p:cNvSpPr>
          <p:nvPr/>
        </p:nvSpPr>
        <p:spPr>
          <a:xfrm>
            <a:off x="315559" y="4455905"/>
            <a:ext cx="9847288" cy="1919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IN" sz="2800" dirty="0"/>
          </a:p>
        </p:txBody>
      </p:sp>
      <p:sp>
        <p:nvSpPr>
          <p:cNvPr id="32" name="Title 1">
            <a:extLst>
              <a:ext uri="{FF2B5EF4-FFF2-40B4-BE49-F238E27FC236}">
                <a16:creationId xmlns:a16="http://schemas.microsoft.com/office/drawing/2014/main" id="{F6EC0B85-D88B-3F3B-337A-C9D79F6C1B4F}"/>
              </a:ext>
            </a:extLst>
          </p:cNvPr>
          <p:cNvSpPr txBox="1">
            <a:spLocks/>
          </p:cNvSpPr>
          <p:nvPr/>
        </p:nvSpPr>
        <p:spPr>
          <a:xfrm>
            <a:off x="6908087" y="2469408"/>
            <a:ext cx="5628041" cy="1919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IN" sz="2800" dirty="0"/>
          </a:p>
        </p:txBody>
      </p:sp>
      <p:sp>
        <p:nvSpPr>
          <p:cNvPr id="7" name="TextBox 6">
            <a:extLst>
              <a:ext uri="{FF2B5EF4-FFF2-40B4-BE49-F238E27FC236}">
                <a16:creationId xmlns:a16="http://schemas.microsoft.com/office/drawing/2014/main" id="{BD315420-149A-EFAA-476A-725D61583A09}"/>
              </a:ext>
            </a:extLst>
          </p:cNvPr>
          <p:cNvSpPr txBox="1"/>
          <p:nvPr/>
        </p:nvSpPr>
        <p:spPr>
          <a:xfrm>
            <a:off x="534932" y="804733"/>
            <a:ext cx="11459496" cy="4324261"/>
          </a:xfrm>
          <a:prstGeom prst="rect">
            <a:avLst/>
          </a:prstGeom>
          <a:noFill/>
        </p:spPr>
        <p:txBody>
          <a:bodyPr wrap="square">
            <a:spAutoFit/>
          </a:bodyPr>
          <a:lstStyle/>
          <a:p>
            <a:pPr marL="342900" indent="-342900" algn="just">
              <a:buFont typeface="Wingdings" panose="05000000000000000000" pitchFamily="2" charset="2"/>
              <a:buChar char="Ø"/>
            </a:pPr>
            <a:r>
              <a:rPr lang="en-US" sz="2500" dirty="0">
                <a:latin typeface="Times New Roman" panose="02020603050405020304" pitchFamily="18" charset="0"/>
                <a:cs typeface="Times New Roman" panose="02020603050405020304" pitchFamily="18" charset="0"/>
              </a:rPr>
              <a:t>NFB activities not conceived during DPR stage</a:t>
            </a:r>
          </a:p>
          <a:p>
            <a:pPr marL="342900" indent="-342900" algn="just">
              <a:buFont typeface="Wingdings" panose="05000000000000000000" pitchFamily="2" charset="2"/>
              <a:buChar char="Ø"/>
            </a:pPr>
            <a:r>
              <a:rPr lang="en-US" sz="2500" dirty="0">
                <a:latin typeface="Times New Roman" panose="02020603050405020304" pitchFamily="18" charset="0"/>
                <a:cs typeface="Times New Roman" panose="02020603050405020304" pitchFamily="18" charset="0"/>
              </a:rPr>
              <a:t>Lack of adequate funding for Property Development and related Utilities</a:t>
            </a:r>
          </a:p>
          <a:p>
            <a:pPr marL="342900" indent="-342900" algn="just">
              <a:buFont typeface="Wingdings" panose="05000000000000000000" pitchFamily="2" charset="2"/>
              <a:buChar char="Ø"/>
            </a:pPr>
            <a:r>
              <a:rPr lang="en-US" sz="2500" dirty="0">
                <a:latin typeface="Times New Roman" panose="02020603050405020304" pitchFamily="18" charset="0"/>
                <a:cs typeface="Times New Roman" panose="02020603050405020304" pitchFamily="18" charset="0"/>
              </a:rPr>
              <a:t>Lack of expertise to industry specific Projects like Hotels / IT Parks / </a:t>
            </a:r>
            <a:r>
              <a:rPr lang="en-US" sz="2500" dirty="0" err="1">
                <a:latin typeface="Times New Roman" panose="02020603050405020304" pitchFamily="18" charset="0"/>
                <a:cs typeface="Times New Roman" panose="02020603050405020304" pitchFamily="18" charset="0"/>
              </a:rPr>
              <a:t>ITeS</a:t>
            </a:r>
            <a:r>
              <a:rPr lang="en-US" sz="2500" dirty="0">
                <a:latin typeface="Times New Roman" panose="02020603050405020304" pitchFamily="18" charset="0"/>
                <a:cs typeface="Times New Roman" panose="02020603050405020304" pitchFamily="18" charset="0"/>
              </a:rPr>
              <a:t> / Co-working space  ( Basic facilities and current trends)</a:t>
            </a:r>
          </a:p>
          <a:p>
            <a:pPr marL="342900" indent="-342900" algn="just">
              <a:buFont typeface="Wingdings" panose="05000000000000000000" pitchFamily="2" charset="2"/>
              <a:buChar char="Ø"/>
            </a:pPr>
            <a:r>
              <a:rPr lang="en-US" sz="2500" dirty="0">
                <a:latin typeface="Times New Roman" panose="02020603050405020304" pitchFamily="18" charset="0"/>
                <a:cs typeface="Times New Roman" panose="02020603050405020304" pitchFamily="18" charset="0"/>
              </a:rPr>
              <a:t>Exemption of property Tax / License fee from local bodies</a:t>
            </a:r>
          </a:p>
          <a:p>
            <a:pPr marL="342900" indent="-342900" algn="just">
              <a:buFont typeface="Wingdings" panose="05000000000000000000" pitchFamily="2" charset="2"/>
              <a:buChar char="Ø"/>
            </a:pPr>
            <a:r>
              <a:rPr lang="en-IN" sz="2500" dirty="0">
                <a:latin typeface="Times New Roman" panose="02020603050405020304" pitchFamily="18" charset="0"/>
                <a:cs typeface="Times New Roman" panose="02020603050405020304" pitchFamily="18" charset="0"/>
              </a:rPr>
              <a:t>Lack of standard policy guidelines –  TOD / VCF</a:t>
            </a:r>
          </a:p>
          <a:p>
            <a:pPr marL="342900" indent="-342900" algn="just">
              <a:buFont typeface="Wingdings" panose="05000000000000000000" pitchFamily="2" charset="2"/>
              <a:buChar char="Ø"/>
            </a:pPr>
            <a:r>
              <a:rPr lang="en-IN" sz="2500" dirty="0">
                <a:latin typeface="Times New Roman" panose="02020603050405020304" pitchFamily="18" charset="0"/>
                <a:cs typeface="Times New Roman" panose="02020603050405020304" pitchFamily="18" charset="0"/>
              </a:rPr>
              <a:t>Telecom &amp; Infra – Change in concepts – Revenue model to  basic Service Model -  change in Technology / Operators unwillingness to provide connectivity (Telecom Infra- Network connectivity &amp; BTS) in UG metro stations </a:t>
            </a:r>
          </a:p>
          <a:p>
            <a:pPr marL="342900" indent="-342900" algn="just">
              <a:buFont typeface="Wingdings" panose="05000000000000000000" pitchFamily="2" charset="2"/>
              <a:buChar char="Ø"/>
            </a:pPr>
            <a:r>
              <a:rPr lang="en-IN" sz="2500" dirty="0">
                <a:latin typeface="Times New Roman" panose="02020603050405020304" pitchFamily="18" charset="0"/>
                <a:cs typeface="Times New Roman" panose="02020603050405020304" pitchFamily="18" charset="0"/>
              </a:rPr>
              <a:t>Adopting Risk free model – Land </a:t>
            </a:r>
            <a:endParaRPr lang="en-US" sz="2500" dirty="0">
              <a:latin typeface="Times New Roman" panose="02020603050405020304" pitchFamily="18" charset="0"/>
              <a:cs typeface="Times New Roman" panose="02020603050405020304" pitchFamily="18" charset="0"/>
            </a:endParaRPr>
          </a:p>
          <a:p>
            <a:endParaRPr lang="en-IN"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3827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F51DF-BD22-66C5-DDE4-C13C12DD0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9FFA62-5A97-24C4-A48F-CDEDDE1E75C0}"/>
              </a:ext>
            </a:extLst>
          </p:cNvPr>
          <p:cNvSpPr>
            <a:spLocks noGrp="1"/>
          </p:cNvSpPr>
          <p:nvPr>
            <p:ph type="title"/>
          </p:nvPr>
        </p:nvSpPr>
        <p:spPr>
          <a:xfrm>
            <a:off x="366251" y="43018"/>
            <a:ext cx="11459496" cy="976977"/>
          </a:xfrm>
        </p:spPr>
        <p:txBody>
          <a:bodyPr/>
          <a:lstStyle/>
          <a:p>
            <a:pPr algn="ctr"/>
            <a:r>
              <a:rPr lang="en-US" b="1" dirty="0">
                <a:solidFill>
                  <a:srgbClr val="002060"/>
                </a:solidFill>
              </a:rPr>
              <a:t>Advertising - Strategy</a:t>
            </a:r>
            <a:endParaRPr lang="en-IN" b="1" dirty="0">
              <a:solidFill>
                <a:srgbClr val="002060"/>
              </a:solidFill>
            </a:endParaRPr>
          </a:p>
        </p:txBody>
      </p:sp>
      <p:pic>
        <p:nvPicPr>
          <p:cNvPr id="5" name="Picture 4">
            <a:extLst>
              <a:ext uri="{FF2B5EF4-FFF2-40B4-BE49-F238E27FC236}">
                <a16:creationId xmlns:a16="http://schemas.microsoft.com/office/drawing/2014/main" id="{0DFA923C-C4E4-71FD-EA07-B533F25B5D6F}"/>
              </a:ext>
            </a:extLst>
          </p:cNvPr>
          <p:cNvPicPr>
            <a:picLocks noChangeAspect="1"/>
          </p:cNvPicPr>
          <p:nvPr/>
        </p:nvPicPr>
        <p:blipFill>
          <a:blip r:embed="rId2"/>
          <a:srcRect l="92742" t="44158" r="323" b="44228"/>
          <a:stretch>
            <a:fillRect/>
          </a:stretch>
        </p:blipFill>
        <p:spPr>
          <a:xfrm>
            <a:off x="11346425" y="3070121"/>
            <a:ext cx="845575" cy="1236407"/>
          </a:xfrm>
          <a:prstGeom prst="rect">
            <a:avLst/>
          </a:prstGeom>
        </p:spPr>
      </p:pic>
      <p:pic>
        <p:nvPicPr>
          <p:cNvPr id="3" name="Picture 2" descr="A collage of a highway with cars and a sign&#10;&#10;AI-generated content may be incorrect.">
            <a:extLst>
              <a:ext uri="{FF2B5EF4-FFF2-40B4-BE49-F238E27FC236}">
                <a16:creationId xmlns:a16="http://schemas.microsoft.com/office/drawing/2014/main" id="{5EA86154-3AD2-6AEE-3B68-F0E1DC9694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6" y="3804065"/>
            <a:ext cx="5947851" cy="2428699"/>
          </a:xfrm>
          <a:prstGeom prst="rect">
            <a:avLst/>
          </a:prstGeom>
        </p:spPr>
      </p:pic>
      <p:pic>
        <p:nvPicPr>
          <p:cNvPr id="4" name="Picture 3" descr="A train with advertisement on the side&#10;&#10;AI-generated content may be incorrect.">
            <a:extLst>
              <a:ext uri="{FF2B5EF4-FFF2-40B4-BE49-F238E27FC236}">
                <a16:creationId xmlns:a16="http://schemas.microsoft.com/office/drawing/2014/main" id="{A06A9882-44D6-25B0-94AE-63C9F8552B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3839312"/>
            <a:ext cx="3089321" cy="2428699"/>
          </a:xfrm>
          <a:prstGeom prst="rect">
            <a:avLst/>
          </a:prstGeom>
        </p:spPr>
      </p:pic>
      <p:pic>
        <p:nvPicPr>
          <p:cNvPr id="6" name="Picture 5" descr="A blue building with white text&#10;&#10;AI-generated content may be incorrect.">
            <a:extLst>
              <a:ext uri="{FF2B5EF4-FFF2-40B4-BE49-F238E27FC236}">
                <a16:creationId xmlns:a16="http://schemas.microsoft.com/office/drawing/2014/main" id="{E6A33348-ABF2-8234-2460-B325A3CE2D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4562" y="3839312"/>
            <a:ext cx="2947002" cy="2393452"/>
          </a:xfrm>
          <a:prstGeom prst="rect">
            <a:avLst/>
          </a:prstGeom>
        </p:spPr>
      </p:pic>
      <p:sp>
        <p:nvSpPr>
          <p:cNvPr id="30" name="Title 1">
            <a:extLst>
              <a:ext uri="{FF2B5EF4-FFF2-40B4-BE49-F238E27FC236}">
                <a16:creationId xmlns:a16="http://schemas.microsoft.com/office/drawing/2014/main" id="{A5677C86-B4B8-58D6-2B89-DEE8EA118481}"/>
              </a:ext>
            </a:extLst>
          </p:cNvPr>
          <p:cNvSpPr txBox="1">
            <a:spLocks/>
          </p:cNvSpPr>
          <p:nvPr/>
        </p:nvSpPr>
        <p:spPr>
          <a:xfrm>
            <a:off x="197572" y="1150374"/>
            <a:ext cx="6015580" cy="24157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US" sz="2400" dirty="0">
              <a:solidFill>
                <a:schemeClr val="accent2"/>
              </a:solidFill>
              <a:latin typeface="Times New Roman" panose="02020603050405020304" pitchFamily="18" charset="0"/>
              <a:cs typeface="Times New Roman" panose="02020603050405020304" pitchFamily="18" charset="0"/>
            </a:endParaRPr>
          </a:p>
          <a:p>
            <a:r>
              <a:rPr lang="en-US" sz="2400" b="1" u="sng" dirty="0">
                <a:solidFill>
                  <a:srgbClr val="002060"/>
                </a:solidFill>
                <a:latin typeface="Times New Roman" panose="02020603050405020304" pitchFamily="18" charset="0"/>
                <a:cs typeface="Times New Roman" panose="02020603050405020304" pitchFamily="18" charset="0"/>
              </a:rPr>
              <a:t>Scope of Work</a:t>
            </a:r>
          </a:p>
          <a:p>
            <a:br>
              <a:rPr lang="en-US" sz="24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Exclusivity / Non- Exclusive</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Identification of locations</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Type of Medium – LED / Digital</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Demarcation of area</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Demarcation of panel board Sizes</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Provision for Additional areas / New medium</a:t>
            </a:r>
          </a:p>
          <a:p>
            <a:r>
              <a:rPr lang="en-US" sz="2000" dirty="0">
                <a:latin typeface="Times New Roman" panose="02020603050405020304" pitchFamily="18" charset="0"/>
                <a:cs typeface="Times New Roman" panose="02020603050405020304" pitchFamily="18" charset="0"/>
              </a:rPr>
              <a:t>- Utility Provisions</a:t>
            </a:r>
          </a:p>
          <a:p>
            <a:endParaRPr lang="en-IN" sz="2400" dirty="0">
              <a:latin typeface="Times New Roman" panose="02020603050405020304" pitchFamily="18" charset="0"/>
              <a:cs typeface="Times New Roman" panose="02020603050405020304" pitchFamily="18" charset="0"/>
            </a:endParaRPr>
          </a:p>
          <a:p>
            <a:endParaRPr lang="en-IN" sz="2400" dirty="0">
              <a:latin typeface="Times New Roman" panose="02020603050405020304" pitchFamily="18" charset="0"/>
              <a:cs typeface="Times New Roman" panose="02020603050405020304" pitchFamily="18" charset="0"/>
            </a:endParaRPr>
          </a:p>
        </p:txBody>
      </p:sp>
      <p:sp>
        <p:nvSpPr>
          <p:cNvPr id="31" name="Title 1">
            <a:extLst>
              <a:ext uri="{FF2B5EF4-FFF2-40B4-BE49-F238E27FC236}">
                <a16:creationId xmlns:a16="http://schemas.microsoft.com/office/drawing/2014/main" id="{7505E7BE-0F86-821C-25CE-4E60D8522402}"/>
              </a:ext>
            </a:extLst>
          </p:cNvPr>
          <p:cNvSpPr txBox="1">
            <a:spLocks/>
          </p:cNvSpPr>
          <p:nvPr/>
        </p:nvSpPr>
        <p:spPr>
          <a:xfrm>
            <a:off x="315559" y="4455905"/>
            <a:ext cx="9847288" cy="1919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IN" sz="2800" dirty="0"/>
          </a:p>
        </p:txBody>
      </p:sp>
      <p:sp>
        <p:nvSpPr>
          <p:cNvPr id="32" name="Title 1">
            <a:extLst>
              <a:ext uri="{FF2B5EF4-FFF2-40B4-BE49-F238E27FC236}">
                <a16:creationId xmlns:a16="http://schemas.microsoft.com/office/drawing/2014/main" id="{8A27CE2B-DC66-3EA8-271D-71D22142E8E2}"/>
              </a:ext>
            </a:extLst>
          </p:cNvPr>
          <p:cNvSpPr txBox="1">
            <a:spLocks/>
          </p:cNvSpPr>
          <p:nvPr/>
        </p:nvSpPr>
        <p:spPr>
          <a:xfrm>
            <a:off x="6908087" y="2469408"/>
            <a:ext cx="5628041" cy="1919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IN" sz="2800" dirty="0"/>
          </a:p>
        </p:txBody>
      </p:sp>
      <p:sp>
        <p:nvSpPr>
          <p:cNvPr id="34" name="TextBox 33">
            <a:extLst>
              <a:ext uri="{FF2B5EF4-FFF2-40B4-BE49-F238E27FC236}">
                <a16:creationId xmlns:a16="http://schemas.microsoft.com/office/drawing/2014/main" id="{37A94620-C509-915F-AC39-E2AE31AC9130}"/>
              </a:ext>
            </a:extLst>
          </p:cNvPr>
          <p:cNvSpPr txBox="1"/>
          <p:nvPr/>
        </p:nvSpPr>
        <p:spPr>
          <a:xfrm>
            <a:off x="6353924" y="839803"/>
            <a:ext cx="5781276" cy="1138773"/>
          </a:xfrm>
          <a:prstGeom prst="rect">
            <a:avLst/>
          </a:prstGeom>
          <a:noFill/>
        </p:spPr>
        <p:txBody>
          <a:bodyPr wrap="square">
            <a:spAutoFit/>
          </a:bodyPr>
          <a:lstStyle/>
          <a:p>
            <a:r>
              <a:rPr lang="en-US" sz="2400" b="1" u="sng" dirty="0">
                <a:solidFill>
                  <a:srgbClr val="002060"/>
                </a:solidFill>
                <a:latin typeface="Times New Roman" panose="02020603050405020304" pitchFamily="18" charset="0"/>
                <a:cs typeface="Times New Roman" panose="02020603050405020304" pitchFamily="18" charset="0"/>
              </a:rPr>
              <a:t>Pricing</a:t>
            </a:r>
            <a:br>
              <a:rPr lang="en-US" sz="2000"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-Determination of Market price</a:t>
            </a:r>
            <a:br>
              <a:rPr lang="en-US" sz="2200"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 Determination of Premium &amp; Non Segment</a:t>
            </a:r>
          </a:p>
        </p:txBody>
      </p:sp>
      <p:sp>
        <p:nvSpPr>
          <p:cNvPr id="36" name="TextBox 35">
            <a:extLst>
              <a:ext uri="{FF2B5EF4-FFF2-40B4-BE49-F238E27FC236}">
                <a16:creationId xmlns:a16="http://schemas.microsoft.com/office/drawing/2014/main" id="{3F14FD69-8B9F-C517-10CB-04112C10F07B}"/>
              </a:ext>
            </a:extLst>
          </p:cNvPr>
          <p:cNvSpPr txBox="1"/>
          <p:nvPr/>
        </p:nvSpPr>
        <p:spPr>
          <a:xfrm>
            <a:off x="6408419" y="1887227"/>
            <a:ext cx="5672285" cy="1138773"/>
          </a:xfrm>
          <a:prstGeom prst="rect">
            <a:avLst/>
          </a:prstGeom>
          <a:noFill/>
        </p:spPr>
        <p:txBody>
          <a:bodyPr wrap="square">
            <a:spAutoFit/>
          </a:bodyPr>
          <a:lstStyle/>
          <a:p>
            <a:r>
              <a:rPr lang="en-US" sz="2400" b="1" dirty="0">
                <a:solidFill>
                  <a:srgbClr val="002060"/>
                </a:solidFill>
                <a:latin typeface="Times New Roman" panose="02020603050405020304" pitchFamily="18" charset="0"/>
                <a:cs typeface="Times New Roman" panose="02020603050405020304" pitchFamily="18" charset="0"/>
              </a:rPr>
              <a:t>Tenure</a:t>
            </a:r>
            <a:br>
              <a:rPr lang="en-US" sz="2200"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 New locations – Short term</a:t>
            </a:r>
            <a:br>
              <a:rPr lang="en-US" sz="2200"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 High Investments – Long Term</a:t>
            </a:r>
            <a:endParaRPr lang="en-IN" sz="22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F3B4FF8-F5CB-1E69-AAA8-6730115F40C2}"/>
              </a:ext>
            </a:extLst>
          </p:cNvPr>
          <p:cNvSpPr txBox="1"/>
          <p:nvPr/>
        </p:nvSpPr>
        <p:spPr>
          <a:xfrm>
            <a:off x="6462915" y="3013500"/>
            <a:ext cx="5672285" cy="830997"/>
          </a:xfrm>
          <a:prstGeom prst="rect">
            <a:avLst/>
          </a:prstGeom>
          <a:noFill/>
        </p:spPr>
        <p:txBody>
          <a:bodyPr wrap="square">
            <a:spAutoFit/>
          </a:bodyPr>
          <a:lstStyle/>
          <a:p>
            <a:r>
              <a:rPr lang="en-US" sz="2400" b="1" dirty="0">
                <a:solidFill>
                  <a:srgbClr val="002060"/>
                </a:solidFill>
                <a:latin typeface="Times New Roman" panose="02020603050405020304" pitchFamily="18" charset="0"/>
                <a:cs typeface="Times New Roman" panose="02020603050405020304" pitchFamily="18" charset="0"/>
              </a:rPr>
              <a:t>Allotment : </a:t>
            </a:r>
            <a:endParaRPr lang="en-US" sz="2200" dirty="0">
              <a:solidFill>
                <a:srgbClr val="002060"/>
              </a:solidFill>
              <a:latin typeface="Times New Roman" panose="02020603050405020304" pitchFamily="18" charset="0"/>
              <a:cs typeface="Times New Roman" panose="02020603050405020304" pitchFamily="18" charset="0"/>
            </a:endParaRPr>
          </a:p>
          <a:p>
            <a:r>
              <a:rPr lang="en-US" sz="2200" dirty="0">
                <a:solidFill>
                  <a:srgbClr val="002060"/>
                </a:solidFill>
                <a:latin typeface="Times New Roman" panose="02020603050405020304" pitchFamily="18" charset="0"/>
                <a:cs typeface="Times New Roman" panose="02020603050405020304" pitchFamily="18" charset="0"/>
              </a:rPr>
              <a:t>- Forward Bidding</a:t>
            </a:r>
          </a:p>
        </p:txBody>
      </p:sp>
    </p:spTree>
    <p:extLst>
      <p:ext uri="{BB962C8B-B14F-4D97-AF65-F5344CB8AC3E}">
        <p14:creationId xmlns:p14="http://schemas.microsoft.com/office/powerpoint/2010/main" val="3842172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5983F-0B35-9DE8-BEA5-865ED15627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E4E255-8A35-EEEF-DA28-1884EBF2BE54}"/>
              </a:ext>
            </a:extLst>
          </p:cNvPr>
          <p:cNvSpPr>
            <a:spLocks noGrp="1"/>
          </p:cNvSpPr>
          <p:nvPr>
            <p:ph type="title"/>
          </p:nvPr>
        </p:nvSpPr>
        <p:spPr>
          <a:xfrm>
            <a:off x="366252" y="173397"/>
            <a:ext cx="11459496" cy="976977"/>
          </a:xfrm>
        </p:spPr>
        <p:txBody>
          <a:bodyPr/>
          <a:lstStyle/>
          <a:p>
            <a:pPr algn="ctr"/>
            <a:r>
              <a:rPr lang="en-US" b="1" dirty="0">
                <a:solidFill>
                  <a:srgbClr val="002060"/>
                </a:solidFill>
              </a:rPr>
              <a:t>New Line of Business</a:t>
            </a:r>
            <a:endParaRPr lang="en-IN" b="1" dirty="0">
              <a:solidFill>
                <a:srgbClr val="002060"/>
              </a:solidFill>
            </a:endParaRPr>
          </a:p>
        </p:txBody>
      </p:sp>
      <p:pic>
        <p:nvPicPr>
          <p:cNvPr id="5" name="Picture 4">
            <a:extLst>
              <a:ext uri="{FF2B5EF4-FFF2-40B4-BE49-F238E27FC236}">
                <a16:creationId xmlns:a16="http://schemas.microsoft.com/office/drawing/2014/main" id="{421F3B1B-A799-7331-FEC9-E13FF90FFEE2}"/>
              </a:ext>
            </a:extLst>
          </p:cNvPr>
          <p:cNvPicPr>
            <a:picLocks noChangeAspect="1"/>
          </p:cNvPicPr>
          <p:nvPr/>
        </p:nvPicPr>
        <p:blipFill>
          <a:blip r:embed="rId2"/>
          <a:srcRect l="92742" t="44158" r="323" b="44228"/>
          <a:stretch>
            <a:fillRect/>
          </a:stretch>
        </p:blipFill>
        <p:spPr>
          <a:xfrm>
            <a:off x="11346425" y="3070121"/>
            <a:ext cx="845575" cy="1236407"/>
          </a:xfrm>
          <a:prstGeom prst="rect">
            <a:avLst/>
          </a:prstGeom>
        </p:spPr>
      </p:pic>
      <p:sp>
        <p:nvSpPr>
          <p:cNvPr id="31" name="Title 1">
            <a:extLst>
              <a:ext uri="{FF2B5EF4-FFF2-40B4-BE49-F238E27FC236}">
                <a16:creationId xmlns:a16="http://schemas.microsoft.com/office/drawing/2014/main" id="{E21BCD45-2ADE-C1EC-BB1F-E4B29CC2A855}"/>
              </a:ext>
            </a:extLst>
          </p:cNvPr>
          <p:cNvSpPr txBox="1">
            <a:spLocks/>
          </p:cNvSpPr>
          <p:nvPr/>
        </p:nvSpPr>
        <p:spPr>
          <a:xfrm>
            <a:off x="315559" y="4455905"/>
            <a:ext cx="9847288" cy="1919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IN" sz="2800" dirty="0"/>
          </a:p>
        </p:txBody>
      </p:sp>
      <p:sp>
        <p:nvSpPr>
          <p:cNvPr id="32" name="Title 1">
            <a:extLst>
              <a:ext uri="{FF2B5EF4-FFF2-40B4-BE49-F238E27FC236}">
                <a16:creationId xmlns:a16="http://schemas.microsoft.com/office/drawing/2014/main" id="{70F8D262-9B35-E894-BE33-51A32625155E}"/>
              </a:ext>
            </a:extLst>
          </p:cNvPr>
          <p:cNvSpPr txBox="1">
            <a:spLocks/>
          </p:cNvSpPr>
          <p:nvPr/>
        </p:nvSpPr>
        <p:spPr>
          <a:xfrm>
            <a:off x="6908087" y="2469408"/>
            <a:ext cx="5628041" cy="1919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IN" sz="2800" dirty="0"/>
          </a:p>
        </p:txBody>
      </p:sp>
      <p:sp>
        <p:nvSpPr>
          <p:cNvPr id="7" name="TextBox 6">
            <a:extLst>
              <a:ext uri="{FF2B5EF4-FFF2-40B4-BE49-F238E27FC236}">
                <a16:creationId xmlns:a16="http://schemas.microsoft.com/office/drawing/2014/main" id="{FC9277F8-E21E-4A73-FE99-ED19AA5F6FB1}"/>
              </a:ext>
            </a:extLst>
          </p:cNvPr>
          <p:cNvSpPr txBox="1"/>
          <p:nvPr/>
        </p:nvSpPr>
        <p:spPr>
          <a:xfrm>
            <a:off x="216314" y="1015020"/>
            <a:ext cx="5810864" cy="4862870"/>
          </a:xfrm>
          <a:prstGeom prst="rect">
            <a:avLst/>
          </a:prstGeom>
          <a:noFill/>
        </p:spPr>
        <p:txBody>
          <a:bodyPr wrap="square" rtlCol="0">
            <a:spAutoFit/>
          </a:bodyPr>
          <a:lstStyle/>
          <a:p>
            <a:pPr algn="ctr"/>
            <a:r>
              <a:rPr lang="en-US" sz="2500" dirty="0">
                <a:latin typeface="Times New Roman" panose="02020603050405020304" pitchFamily="18" charset="0"/>
                <a:cs typeface="Times New Roman" panose="02020603050405020304" pitchFamily="18" charset="0"/>
              </a:rPr>
              <a:t>          </a:t>
            </a:r>
            <a:r>
              <a:rPr lang="en-US" sz="2500" b="1" u="sng" dirty="0">
                <a:latin typeface="Times New Roman" panose="02020603050405020304" pitchFamily="18" charset="0"/>
                <a:cs typeface="Times New Roman" panose="02020603050405020304" pitchFamily="18" charset="0"/>
              </a:rPr>
              <a:t>New Initiatives</a:t>
            </a:r>
          </a:p>
          <a:p>
            <a:pPr algn="just"/>
            <a:endParaRPr lang="en-US" sz="2500" b="1" u="sng"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en-US" sz="2000" b="1" dirty="0">
                <a:latin typeface="Times New Roman" panose="02020603050405020304" pitchFamily="18" charset="0"/>
                <a:cs typeface="Times New Roman" panose="02020603050405020304" pitchFamily="18" charset="0"/>
              </a:rPr>
              <a:t>Innovative concepts – </a:t>
            </a:r>
            <a:r>
              <a:rPr lang="en-US" sz="2000" dirty="0">
                <a:latin typeface="Times New Roman" panose="02020603050405020304" pitchFamily="18" charset="0"/>
                <a:cs typeface="Times New Roman" panose="02020603050405020304" pitchFamily="18" charset="0"/>
              </a:rPr>
              <a:t>Centre of excellence, Buit-to Suit </a:t>
            </a:r>
          </a:p>
          <a:p>
            <a:pPr marL="342900" indent="-342900" algn="just">
              <a:buFont typeface="Wingdings" panose="05000000000000000000" pitchFamily="2" charset="2"/>
              <a:buChar char="Ø"/>
            </a:pPr>
            <a:endParaRPr lang="en-US" sz="2000" b="1"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en-US" sz="2000" b="1" dirty="0">
                <a:latin typeface="Times New Roman" panose="02020603050405020304" pitchFamily="18" charset="0"/>
                <a:cs typeface="Times New Roman" panose="02020603050405020304" pitchFamily="18" charset="0"/>
              </a:rPr>
              <a:t>Advertisement in Metro Application &amp; Web Site </a:t>
            </a:r>
            <a:r>
              <a:rPr lang="en-US" sz="2000" dirty="0">
                <a:latin typeface="Times New Roman" panose="02020603050405020304" pitchFamily="18" charset="0"/>
                <a:cs typeface="Times New Roman" panose="02020603050405020304" pitchFamily="18" charset="0"/>
              </a:rPr>
              <a:t>: </a:t>
            </a:r>
            <a:r>
              <a:rPr lang="en-IN" sz="2000" dirty="0">
                <a:latin typeface="Times New Roman" panose="02020603050405020304" pitchFamily="18" charset="0"/>
                <a:cs typeface="Times New Roman" panose="02020603050405020304" pitchFamily="18" charset="0"/>
              </a:rPr>
              <a:t>Digital advertisement space on journey-planning application or websites/ social media </a:t>
            </a:r>
          </a:p>
          <a:p>
            <a:pPr marL="342900" indent="-342900" algn="just">
              <a:buFont typeface="Wingdings" panose="05000000000000000000" pitchFamily="2" charset="2"/>
              <a:buChar char="Ø"/>
            </a:pPr>
            <a:endParaRPr lang="en-IN" sz="2000" b="1"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en-IN" sz="2000" b="1" dirty="0">
                <a:latin typeface="Times New Roman" panose="02020603050405020304" pitchFamily="18" charset="0"/>
                <a:cs typeface="Times New Roman" panose="02020603050405020304" pitchFamily="18" charset="0"/>
              </a:rPr>
              <a:t>Event sponsorships:</a:t>
            </a:r>
            <a:r>
              <a:rPr lang="en-IN" sz="2000" dirty="0">
                <a:latin typeface="Times New Roman" panose="02020603050405020304" pitchFamily="18" charset="0"/>
                <a:cs typeface="Times New Roman" panose="02020603050405020304" pitchFamily="18" charset="0"/>
              </a:rPr>
              <a:t> Partner with brands for sports events / </a:t>
            </a:r>
            <a:r>
              <a:rPr lang="en-US" sz="2000" dirty="0">
                <a:latin typeface="Times New Roman" panose="02020603050405020304" pitchFamily="18" charset="0"/>
                <a:cs typeface="Times New Roman" panose="02020603050405020304" pitchFamily="18" charset="0"/>
              </a:rPr>
              <a:t>IPL match/ Marathon / Music events and </a:t>
            </a:r>
            <a:r>
              <a:rPr lang="en-US" sz="2000" dirty="0" err="1">
                <a:latin typeface="Times New Roman" panose="02020603050405020304" pitchFamily="18" charset="0"/>
                <a:cs typeface="Times New Roman" panose="02020603050405020304" pitchFamily="18" charset="0"/>
              </a:rPr>
              <a:t>etc</a:t>
            </a:r>
            <a:endParaRPr lang="en-US" sz="2000" dirty="0">
              <a:latin typeface="Times New Roman" panose="02020603050405020304" pitchFamily="18" charset="0"/>
              <a:cs typeface="Times New Roman" panose="02020603050405020304" pitchFamily="18" charset="0"/>
            </a:endParaRPr>
          </a:p>
          <a:p>
            <a:pPr algn="just"/>
            <a:endParaRPr lang="en-US" sz="2000" b="1"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en-US" sz="2000" b="1" dirty="0">
                <a:latin typeface="Times New Roman" panose="02020603050405020304" pitchFamily="18" charset="0"/>
                <a:cs typeface="Times New Roman" panose="02020603050405020304" pitchFamily="18" charset="0"/>
              </a:rPr>
              <a:t>Advertisement in Station TV Display (PIDS)</a:t>
            </a:r>
          </a:p>
          <a:p>
            <a:pPr algn="just"/>
            <a:endParaRPr lang="en-US" sz="2000" b="1" dirty="0">
              <a:latin typeface="Times New Roman" panose="02020603050405020304" pitchFamily="18" charset="0"/>
              <a:cs typeface="Times New Roman" panose="02020603050405020304" pitchFamily="18" charset="0"/>
            </a:endParaRPr>
          </a:p>
        </p:txBody>
      </p:sp>
      <p:pic>
        <p:nvPicPr>
          <p:cNvPr id="8" name="Picture 7" descr="A train on the tracks&#10;&#10;AI-generated content may be incorrect.">
            <a:extLst>
              <a:ext uri="{FF2B5EF4-FFF2-40B4-BE49-F238E27FC236}">
                <a16:creationId xmlns:a16="http://schemas.microsoft.com/office/drawing/2014/main" id="{04E8E4B1-FE07-AD8F-5669-62575CF7A5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7518" y="3161330"/>
            <a:ext cx="2374482" cy="2999874"/>
          </a:xfrm>
          <a:prstGeom prst="rect">
            <a:avLst/>
          </a:prstGeom>
        </p:spPr>
      </p:pic>
      <p:pic>
        <p:nvPicPr>
          <p:cNvPr id="9" name="Picture 8" descr="A screenshot of a phone&#10;&#10;AI-generated content may be incorrect.">
            <a:extLst>
              <a:ext uri="{FF2B5EF4-FFF2-40B4-BE49-F238E27FC236}">
                <a16:creationId xmlns:a16="http://schemas.microsoft.com/office/drawing/2014/main" id="{5176EF3F-532A-7F60-94C0-2277E98033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4438" y="865085"/>
            <a:ext cx="4160515" cy="2466836"/>
          </a:xfrm>
          <a:prstGeom prst="rect">
            <a:avLst/>
          </a:prstGeom>
        </p:spPr>
      </p:pic>
      <p:pic>
        <p:nvPicPr>
          <p:cNvPr id="10" name="Picture 9" descr="A screen with text on it&#10;&#10;AI-generated content may be incorrect.">
            <a:extLst>
              <a:ext uri="{FF2B5EF4-FFF2-40B4-BE49-F238E27FC236}">
                <a16:creationId xmlns:a16="http://schemas.microsoft.com/office/drawing/2014/main" id="{0F195DCE-8EEF-BE87-44D4-83C54032BD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4456" y="3279967"/>
            <a:ext cx="3635783" cy="2881237"/>
          </a:xfrm>
          <a:prstGeom prst="rect">
            <a:avLst/>
          </a:prstGeom>
        </p:spPr>
      </p:pic>
    </p:spTree>
    <p:extLst>
      <p:ext uri="{BB962C8B-B14F-4D97-AF65-F5344CB8AC3E}">
        <p14:creationId xmlns:p14="http://schemas.microsoft.com/office/powerpoint/2010/main" val="3659203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CC4A7-C1E8-0730-E337-93FED3DED6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1C39EE-41D8-34AB-DD12-804CDD91DAF4}"/>
              </a:ext>
            </a:extLst>
          </p:cNvPr>
          <p:cNvSpPr>
            <a:spLocks noGrp="1"/>
          </p:cNvSpPr>
          <p:nvPr>
            <p:ph type="title"/>
          </p:nvPr>
        </p:nvSpPr>
        <p:spPr>
          <a:xfrm>
            <a:off x="366252" y="173397"/>
            <a:ext cx="11459496" cy="976977"/>
          </a:xfrm>
        </p:spPr>
        <p:txBody>
          <a:bodyPr/>
          <a:lstStyle/>
          <a:p>
            <a:pPr algn="ctr"/>
            <a:r>
              <a:rPr lang="en-US" b="1" dirty="0">
                <a:solidFill>
                  <a:srgbClr val="002060"/>
                </a:solidFill>
              </a:rPr>
              <a:t>Event Ticket Integration with CMRL</a:t>
            </a:r>
            <a:br>
              <a:rPr lang="en-US" dirty="0">
                <a:solidFill>
                  <a:schemeClr val="bg1"/>
                </a:solidFill>
                <a:latin typeface="Aptos ExtraBold" panose="020F0502020204030204" pitchFamily="34" charset="0"/>
                <a:ea typeface="Calibri" panose="020F0502020204030204"/>
                <a:cs typeface="Calibri" panose="020F0502020204030204"/>
              </a:rPr>
            </a:br>
            <a:endParaRPr lang="en-IN" b="1" dirty="0">
              <a:solidFill>
                <a:srgbClr val="002060"/>
              </a:solidFill>
            </a:endParaRPr>
          </a:p>
        </p:txBody>
      </p:sp>
      <p:pic>
        <p:nvPicPr>
          <p:cNvPr id="5" name="Picture 4">
            <a:extLst>
              <a:ext uri="{FF2B5EF4-FFF2-40B4-BE49-F238E27FC236}">
                <a16:creationId xmlns:a16="http://schemas.microsoft.com/office/drawing/2014/main" id="{6F4AB088-4E02-BFC4-9CD1-F91FD1649AC2}"/>
              </a:ext>
            </a:extLst>
          </p:cNvPr>
          <p:cNvPicPr>
            <a:picLocks noChangeAspect="1"/>
          </p:cNvPicPr>
          <p:nvPr/>
        </p:nvPicPr>
        <p:blipFill>
          <a:blip r:embed="rId2"/>
          <a:srcRect l="92742" t="44158" r="323" b="44228"/>
          <a:stretch>
            <a:fillRect/>
          </a:stretch>
        </p:blipFill>
        <p:spPr>
          <a:xfrm>
            <a:off x="11346425" y="3070121"/>
            <a:ext cx="845575" cy="1236407"/>
          </a:xfrm>
          <a:prstGeom prst="rect">
            <a:avLst/>
          </a:prstGeom>
        </p:spPr>
      </p:pic>
      <p:sp>
        <p:nvSpPr>
          <p:cNvPr id="31" name="Title 1">
            <a:extLst>
              <a:ext uri="{FF2B5EF4-FFF2-40B4-BE49-F238E27FC236}">
                <a16:creationId xmlns:a16="http://schemas.microsoft.com/office/drawing/2014/main" id="{69F2DDFF-85CD-E4C4-B1C0-6DC28DDB0F71}"/>
              </a:ext>
            </a:extLst>
          </p:cNvPr>
          <p:cNvSpPr txBox="1">
            <a:spLocks/>
          </p:cNvSpPr>
          <p:nvPr/>
        </p:nvSpPr>
        <p:spPr>
          <a:xfrm>
            <a:off x="315559" y="4455905"/>
            <a:ext cx="9847288" cy="1919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IN" sz="2800" dirty="0"/>
          </a:p>
        </p:txBody>
      </p:sp>
      <p:sp>
        <p:nvSpPr>
          <p:cNvPr id="32" name="Title 1">
            <a:extLst>
              <a:ext uri="{FF2B5EF4-FFF2-40B4-BE49-F238E27FC236}">
                <a16:creationId xmlns:a16="http://schemas.microsoft.com/office/drawing/2014/main" id="{32B5B1B2-8314-F53A-4032-DE0A5D23A882}"/>
              </a:ext>
            </a:extLst>
          </p:cNvPr>
          <p:cNvSpPr txBox="1">
            <a:spLocks/>
          </p:cNvSpPr>
          <p:nvPr/>
        </p:nvSpPr>
        <p:spPr>
          <a:xfrm>
            <a:off x="6908087" y="2469408"/>
            <a:ext cx="5628041" cy="1919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IN" sz="2800" dirty="0"/>
          </a:p>
        </p:txBody>
      </p:sp>
      <p:sp>
        <p:nvSpPr>
          <p:cNvPr id="4" name="TextBox 3">
            <a:extLst>
              <a:ext uri="{FF2B5EF4-FFF2-40B4-BE49-F238E27FC236}">
                <a16:creationId xmlns:a16="http://schemas.microsoft.com/office/drawing/2014/main" id="{97172723-5935-363A-2088-54546DF048AC}"/>
              </a:ext>
            </a:extLst>
          </p:cNvPr>
          <p:cNvSpPr txBox="1"/>
          <p:nvPr/>
        </p:nvSpPr>
        <p:spPr>
          <a:xfrm>
            <a:off x="276819" y="948602"/>
            <a:ext cx="11649022" cy="1785104"/>
          </a:xfrm>
          <a:prstGeom prst="rect">
            <a:avLst/>
          </a:prstGeom>
          <a:noFill/>
        </p:spPr>
        <p:txBody>
          <a:bodyPr wrap="square" lIns="91440" tIns="45720" rIns="91440" bIns="45720" anchor="t">
            <a:spAutoFit/>
          </a:bodyPr>
          <a:lstStyle/>
          <a:p>
            <a:pPr algn="just"/>
            <a:r>
              <a:rPr lang="en-US" sz="2200" dirty="0">
                <a:latin typeface="Times New Roman" panose="02020603050405020304" pitchFamily="18" charset="0"/>
                <a:cs typeface="Times New Roman" panose="02020603050405020304" pitchFamily="18" charset="0"/>
              </a:rPr>
              <a:t>CMRL has collaborated with major event Authorities like Chennai Super Kings (IPL), Indian Foot Ball Federation, TNCA,  to integrate event ticketing with its Automated Fare Collection (AFC) system. This initiative enables  increasing the CMRL Non-fare revenue as well as increasing metro ridership. As a result of this integration, </a:t>
            </a:r>
            <a:r>
              <a:rPr lang="en-US" sz="2200" b="1" dirty="0">
                <a:latin typeface="Times New Roman" panose="02020603050405020304" pitchFamily="18" charset="0"/>
                <a:cs typeface="Times New Roman" panose="02020603050405020304" pitchFamily="18" charset="0"/>
              </a:rPr>
              <a:t>32 events </a:t>
            </a:r>
            <a:r>
              <a:rPr lang="en-US" sz="2200" dirty="0">
                <a:latin typeface="Times New Roman" panose="02020603050405020304" pitchFamily="18" charset="0"/>
                <a:cs typeface="Times New Roman" panose="02020603050405020304" pitchFamily="18" charset="0"/>
              </a:rPr>
              <a:t>have Integrated with over </a:t>
            </a:r>
            <a:r>
              <a:rPr lang="en-US" sz="2200" b="1" dirty="0">
                <a:latin typeface="Times New Roman" panose="02020603050405020304" pitchFamily="18" charset="0"/>
                <a:cs typeface="Times New Roman" panose="02020603050405020304" pitchFamily="18" charset="0"/>
              </a:rPr>
              <a:t>2.59 lakh metro rides </a:t>
            </a:r>
            <a:r>
              <a:rPr lang="en-US" sz="2200" dirty="0">
                <a:latin typeface="Times New Roman" panose="02020603050405020304" pitchFamily="18" charset="0"/>
                <a:cs typeface="Times New Roman" panose="02020603050405020304" pitchFamily="18" charset="0"/>
              </a:rPr>
              <a:t>being availed through the initiative and </a:t>
            </a:r>
            <a:r>
              <a:rPr lang="en-US" sz="2200" b="1" dirty="0">
                <a:latin typeface="Times New Roman" panose="02020603050405020304" pitchFamily="18" charset="0"/>
                <a:cs typeface="Times New Roman" panose="02020603050405020304" pitchFamily="18" charset="0"/>
              </a:rPr>
              <a:t>₹1.45 crores in revenue generated </a:t>
            </a:r>
            <a:r>
              <a:rPr lang="en-US" sz="2200" dirty="0">
                <a:latin typeface="Times New Roman" panose="02020603050405020304" pitchFamily="18" charset="0"/>
                <a:cs typeface="Times New Roman" panose="02020603050405020304" pitchFamily="18" charset="0"/>
              </a:rPr>
              <a:t>from event organizers.</a:t>
            </a:r>
          </a:p>
        </p:txBody>
      </p:sp>
      <p:sp>
        <p:nvSpPr>
          <p:cNvPr id="6" name="TextBox 5">
            <a:extLst>
              <a:ext uri="{FF2B5EF4-FFF2-40B4-BE49-F238E27FC236}">
                <a16:creationId xmlns:a16="http://schemas.microsoft.com/office/drawing/2014/main" id="{49547CC7-E941-5376-85A2-C8B74B8D9743}"/>
              </a:ext>
            </a:extLst>
          </p:cNvPr>
          <p:cNvSpPr txBox="1"/>
          <p:nvPr/>
        </p:nvSpPr>
        <p:spPr>
          <a:xfrm>
            <a:off x="343764" y="2758421"/>
            <a:ext cx="5706877" cy="1323439"/>
          </a:xfrm>
          <a:prstGeom prst="rect">
            <a:avLst/>
          </a:prstGeom>
          <a:noFill/>
        </p:spPr>
        <p:txBody>
          <a:bodyPr wrap="square" lIns="91440" tIns="45720" rIns="91440" bIns="45720" anchor="t">
            <a:spAutoFit/>
          </a:bodyPr>
          <a:lstStyle/>
          <a:p>
            <a:r>
              <a:rPr lang="en-US" sz="2000" b="1" dirty="0"/>
              <a:t>Major Integrated Sports Events</a:t>
            </a:r>
          </a:p>
          <a:p>
            <a:pPr marL="342900" indent="-342900">
              <a:buFont typeface="Arial" panose="020B0604020202020204" pitchFamily="34" charset="0"/>
              <a:buChar char="•"/>
            </a:pPr>
            <a:r>
              <a:rPr lang="en-US" sz="2000" b="1" dirty="0"/>
              <a:t>IPL 2023 – 7 Matches </a:t>
            </a:r>
          </a:p>
          <a:p>
            <a:pPr marL="342900" indent="-342900">
              <a:buFont typeface="Arial" panose="020B0604020202020204" pitchFamily="34" charset="0"/>
              <a:buChar char="•"/>
            </a:pPr>
            <a:r>
              <a:rPr lang="en-US" sz="2000" b="1" dirty="0"/>
              <a:t>ICC World Cup- 2023-  5 Matches </a:t>
            </a:r>
          </a:p>
          <a:p>
            <a:pPr marL="342900" indent="-342900">
              <a:buFont typeface="Arial" panose="020B0604020202020204" pitchFamily="34" charset="0"/>
              <a:buChar char="•"/>
            </a:pPr>
            <a:r>
              <a:rPr lang="en-US" sz="2000" b="1" dirty="0"/>
              <a:t>Indian Racing Festival – Chennai Circuit</a:t>
            </a:r>
          </a:p>
        </p:txBody>
      </p:sp>
      <p:sp>
        <p:nvSpPr>
          <p:cNvPr id="7" name="TextBox 6">
            <a:extLst>
              <a:ext uri="{FF2B5EF4-FFF2-40B4-BE49-F238E27FC236}">
                <a16:creationId xmlns:a16="http://schemas.microsoft.com/office/drawing/2014/main" id="{78573F00-4968-DCF4-5DB0-D923B69F465D}"/>
              </a:ext>
            </a:extLst>
          </p:cNvPr>
          <p:cNvSpPr txBox="1"/>
          <p:nvPr/>
        </p:nvSpPr>
        <p:spPr>
          <a:xfrm>
            <a:off x="6322494" y="2921056"/>
            <a:ext cx="5023931" cy="1015663"/>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sz="2000" b="1" dirty="0"/>
              <a:t>India Vs England T20 Cricket</a:t>
            </a:r>
          </a:p>
          <a:p>
            <a:pPr marL="342900" indent="-342900">
              <a:buFont typeface="Arial" panose="020B0604020202020204" pitchFamily="34" charset="0"/>
              <a:buChar char="•"/>
            </a:pPr>
            <a:r>
              <a:rPr lang="en-US" sz="2000" b="1" dirty="0"/>
              <a:t>IPL 2025- 4 Matches</a:t>
            </a:r>
          </a:p>
          <a:p>
            <a:pPr marL="342900" indent="-342900">
              <a:buFont typeface="Arial" panose="020B0604020202020204" pitchFamily="34" charset="0"/>
              <a:buChar char="•"/>
            </a:pPr>
            <a:r>
              <a:rPr lang="en-US" sz="2000" b="1" dirty="0"/>
              <a:t>Foot Ball -Brazil legends Vs Indian Legends</a:t>
            </a:r>
          </a:p>
        </p:txBody>
      </p:sp>
      <p:pic>
        <p:nvPicPr>
          <p:cNvPr id="8" name="Picture 7">
            <a:extLst>
              <a:ext uri="{FF2B5EF4-FFF2-40B4-BE49-F238E27FC236}">
                <a16:creationId xmlns:a16="http://schemas.microsoft.com/office/drawing/2014/main" id="{1F59026C-A909-458E-EDBE-A1C55A4720AF}"/>
              </a:ext>
            </a:extLst>
          </p:cNvPr>
          <p:cNvPicPr>
            <a:picLocks noChangeAspect="1"/>
          </p:cNvPicPr>
          <p:nvPr/>
        </p:nvPicPr>
        <p:blipFill>
          <a:blip r:embed="rId3"/>
          <a:stretch>
            <a:fillRect/>
          </a:stretch>
        </p:blipFill>
        <p:spPr>
          <a:xfrm>
            <a:off x="3078891" y="4081205"/>
            <a:ext cx="2772597" cy="2255061"/>
          </a:xfrm>
          <a:prstGeom prst="rect">
            <a:avLst/>
          </a:prstGeom>
        </p:spPr>
      </p:pic>
      <p:pic>
        <p:nvPicPr>
          <p:cNvPr id="9" name="Picture 8">
            <a:extLst>
              <a:ext uri="{FF2B5EF4-FFF2-40B4-BE49-F238E27FC236}">
                <a16:creationId xmlns:a16="http://schemas.microsoft.com/office/drawing/2014/main" id="{2B13141B-0341-261A-7334-417E384E6D7E}"/>
              </a:ext>
            </a:extLst>
          </p:cNvPr>
          <p:cNvPicPr>
            <a:picLocks noChangeAspect="1"/>
          </p:cNvPicPr>
          <p:nvPr/>
        </p:nvPicPr>
        <p:blipFill>
          <a:blip r:embed="rId4"/>
          <a:stretch>
            <a:fillRect/>
          </a:stretch>
        </p:blipFill>
        <p:spPr>
          <a:xfrm>
            <a:off x="5851487" y="4100616"/>
            <a:ext cx="3335051" cy="2255061"/>
          </a:xfrm>
          <a:prstGeom prst="rect">
            <a:avLst/>
          </a:prstGeom>
        </p:spPr>
      </p:pic>
      <p:pic>
        <p:nvPicPr>
          <p:cNvPr id="10" name="Picture 9">
            <a:extLst>
              <a:ext uri="{FF2B5EF4-FFF2-40B4-BE49-F238E27FC236}">
                <a16:creationId xmlns:a16="http://schemas.microsoft.com/office/drawing/2014/main" id="{FC3E00BC-EC1D-0001-16BE-7C05C125E49E}"/>
              </a:ext>
            </a:extLst>
          </p:cNvPr>
          <p:cNvPicPr>
            <a:picLocks noChangeAspect="1"/>
          </p:cNvPicPr>
          <p:nvPr/>
        </p:nvPicPr>
        <p:blipFill>
          <a:blip r:embed="rId5"/>
          <a:stretch>
            <a:fillRect/>
          </a:stretch>
        </p:blipFill>
        <p:spPr>
          <a:xfrm>
            <a:off x="9186539" y="5355868"/>
            <a:ext cx="2739302" cy="1389400"/>
          </a:xfrm>
          <a:prstGeom prst="rect">
            <a:avLst/>
          </a:prstGeom>
        </p:spPr>
      </p:pic>
      <p:pic>
        <p:nvPicPr>
          <p:cNvPr id="11" name="Picture 10">
            <a:extLst>
              <a:ext uri="{FF2B5EF4-FFF2-40B4-BE49-F238E27FC236}">
                <a16:creationId xmlns:a16="http://schemas.microsoft.com/office/drawing/2014/main" id="{F0AA68DD-2DFD-832E-F100-24E1B4E27DF5}"/>
              </a:ext>
            </a:extLst>
          </p:cNvPr>
          <p:cNvPicPr>
            <a:picLocks noChangeAspect="1"/>
          </p:cNvPicPr>
          <p:nvPr/>
        </p:nvPicPr>
        <p:blipFill>
          <a:blip r:embed="rId6"/>
          <a:stretch>
            <a:fillRect/>
          </a:stretch>
        </p:blipFill>
        <p:spPr>
          <a:xfrm>
            <a:off x="343764" y="4081205"/>
            <a:ext cx="2685728" cy="1342864"/>
          </a:xfrm>
          <a:prstGeom prst="rect">
            <a:avLst/>
          </a:prstGeom>
        </p:spPr>
      </p:pic>
      <p:pic>
        <p:nvPicPr>
          <p:cNvPr id="12" name="Picture 11">
            <a:extLst>
              <a:ext uri="{FF2B5EF4-FFF2-40B4-BE49-F238E27FC236}">
                <a16:creationId xmlns:a16="http://schemas.microsoft.com/office/drawing/2014/main" id="{9D8049FE-FB46-E27D-5B08-250C458D6968}"/>
              </a:ext>
            </a:extLst>
          </p:cNvPr>
          <p:cNvPicPr>
            <a:picLocks noChangeAspect="1"/>
          </p:cNvPicPr>
          <p:nvPr/>
        </p:nvPicPr>
        <p:blipFill>
          <a:blip r:embed="rId7"/>
          <a:stretch>
            <a:fillRect/>
          </a:stretch>
        </p:blipFill>
        <p:spPr>
          <a:xfrm>
            <a:off x="9159379" y="3983302"/>
            <a:ext cx="2666369" cy="1389400"/>
          </a:xfrm>
          <a:prstGeom prst="rect">
            <a:avLst/>
          </a:prstGeom>
        </p:spPr>
      </p:pic>
      <p:pic>
        <p:nvPicPr>
          <p:cNvPr id="13" name="Picture 12">
            <a:extLst>
              <a:ext uri="{FF2B5EF4-FFF2-40B4-BE49-F238E27FC236}">
                <a16:creationId xmlns:a16="http://schemas.microsoft.com/office/drawing/2014/main" id="{02500C04-B884-D95C-1F40-E32B945B8856}"/>
              </a:ext>
            </a:extLst>
          </p:cNvPr>
          <p:cNvPicPr>
            <a:picLocks noChangeAspect="1"/>
          </p:cNvPicPr>
          <p:nvPr/>
        </p:nvPicPr>
        <p:blipFill>
          <a:blip r:embed="rId8"/>
          <a:stretch>
            <a:fillRect/>
          </a:stretch>
        </p:blipFill>
        <p:spPr>
          <a:xfrm>
            <a:off x="266159" y="5544487"/>
            <a:ext cx="2685727" cy="1267644"/>
          </a:xfrm>
          <a:prstGeom prst="rect">
            <a:avLst/>
          </a:prstGeom>
        </p:spPr>
      </p:pic>
    </p:spTree>
    <p:extLst>
      <p:ext uri="{BB962C8B-B14F-4D97-AF65-F5344CB8AC3E}">
        <p14:creationId xmlns:p14="http://schemas.microsoft.com/office/powerpoint/2010/main" val="1148128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B5F47-DBDC-2790-A0E2-E3B40EDE2F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E17A10-96D3-E4AA-3312-9F0927E8E854}"/>
              </a:ext>
            </a:extLst>
          </p:cNvPr>
          <p:cNvSpPr>
            <a:spLocks noGrp="1"/>
          </p:cNvSpPr>
          <p:nvPr>
            <p:ph type="title"/>
          </p:nvPr>
        </p:nvSpPr>
        <p:spPr>
          <a:xfrm>
            <a:off x="366252" y="173397"/>
            <a:ext cx="11459496" cy="976977"/>
          </a:xfrm>
        </p:spPr>
        <p:txBody>
          <a:bodyPr/>
          <a:lstStyle/>
          <a:p>
            <a:pPr algn="ctr"/>
            <a:r>
              <a:rPr lang="en-US" b="1" dirty="0">
                <a:solidFill>
                  <a:srgbClr val="002060"/>
                </a:solidFill>
              </a:rPr>
              <a:t>Event Ticket Integration with CMRL</a:t>
            </a:r>
            <a:br>
              <a:rPr lang="en-US" b="1" dirty="0">
                <a:solidFill>
                  <a:srgbClr val="002060"/>
                </a:solidFill>
              </a:rPr>
            </a:br>
            <a:endParaRPr lang="en-IN" b="1" dirty="0">
              <a:solidFill>
                <a:srgbClr val="002060"/>
              </a:solidFill>
            </a:endParaRPr>
          </a:p>
        </p:txBody>
      </p:sp>
      <p:pic>
        <p:nvPicPr>
          <p:cNvPr id="5" name="Picture 4">
            <a:extLst>
              <a:ext uri="{FF2B5EF4-FFF2-40B4-BE49-F238E27FC236}">
                <a16:creationId xmlns:a16="http://schemas.microsoft.com/office/drawing/2014/main" id="{3180D2E5-4FB7-6C38-56FE-A1AF31D76175}"/>
              </a:ext>
            </a:extLst>
          </p:cNvPr>
          <p:cNvPicPr>
            <a:picLocks noChangeAspect="1"/>
          </p:cNvPicPr>
          <p:nvPr/>
        </p:nvPicPr>
        <p:blipFill>
          <a:blip r:embed="rId2"/>
          <a:srcRect l="92742" t="44158" r="323" b="44228"/>
          <a:stretch>
            <a:fillRect/>
          </a:stretch>
        </p:blipFill>
        <p:spPr>
          <a:xfrm>
            <a:off x="11346425" y="3070121"/>
            <a:ext cx="845575" cy="1236407"/>
          </a:xfrm>
          <a:prstGeom prst="rect">
            <a:avLst/>
          </a:prstGeom>
        </p:spPr>
      </p:pic>
      <p:sp>
        <p:nvSpPr>
          <p:cNvPr id="31" name="Title 1">
            <a:extLst>
              <a:ext uri="{FF2B5EF4-FFF2-40B4-BE49-F238E27FC236}">
                <a16:creationId xmlns:a16="http://schemas.microsoft.com/office/drawing/2014/main" id="{F0563137-0A74-DFC7-77E8-253B49730A42}"/>
              </a:ext>
            </a:extLst>
          </p:cNvPr>
          <p:cNvSpPr txBox="1">
            <a:spLocks/>
          </p:cNvSpPr>
          <p:nvPr/>
        </p:nvSpPr>
        <p:spPr>
          <a:xfrm>
            <a:off x="315559" y="4455905"/>
            <a:ext cx="9847288" cy="1919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IN" sz="2800" dirty="0"/>
          </a:p>
        </p:txBody>
      </p:sp>
      <p:sp>
        <p:nvSpPr>
          <p:cNvPr id="32" name="Title 1">
            <a:extLst>
              <a:ext uri="{FF2B5EF4-FFF2-40B4-BE49-F238E27FC236}">
                <a16:creationId xmlns:a16="http://schemas.microsoft.com/office/drawing/2014/main" id="{309009D1-0B80-CA0D-BB8B-503375DB7379}"/>
              </a:ext>
            </a:extLst>
          </p:cNvPr>
          <p:cNvSpPr txBox="1">
            <a:spLocks/>
          </p:cNvSpPr>
          <p:nvPr/>
        </p:nvSpPr>
        <p:spPr>
          <a:xfrm>
            <a:off x="6908087" y="2469408"/>
            <a:ext cx="5628041" cy="1919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IN" sz="2800" dirty="0"/>
          </a:p>
        </p:txBody>
      </p:sp>
      <p:sp>
        <p:nvSpPr>
          <p:cNvPr id="7" name="TextBox 6">
            <a:extLst>
              <a:ext uri="{FF2B5EF4-FFF2-40B4-BE49-F238E27FC236}">
                <a16:creationId xmlns:a16="http://schemas.microsoft.com/office/drawing/2014/main" id="{B53DF824-3751-D141-ECB3-0648CFAC9075}"/>
              </a:ext>
            </a:extLst>
          </p:cNvPr>
          <p:cNvSpPr txBox="1"/>
          <p:nvPr/>
        </p:nvSpPr>
        <p:spPr>
          <a:xfrm>
            <a:off x="327386" y="1131129"/>
            <a:ext cx="5247504" cy="1938992"/>
          </a:xfrm>
          <a:prstGeom prst="rect">
            <a:avLst/>
          </a:prstGeom>
          <a:noFill/>
        </p:spPr>
        <p:txBody>
          <a:bodyPr wrap="square" lIns="91440" tIns="45720" rIns="91440" bIns="45720" anchor="t">
            <a:spAutoFit/>
          </a:bodyPr>
          <a:lstStyle/>
          <a:p>
            <a:r>
              <a:rPr lang="en-US" sz="2400" b="1" dirty="0"/>
              <a:t>Major Music concert</a:t>
            </a:r>
          </a:p>
          <a:p>
            <a:pPr marL="342900" indent="-342900">
              <a:buFont typeface="Arial" panose="020B0604020202020204" pitchFamily="34" charset="0"/>
              <a:buChar char="•"/>
            </a:pPr>
            <a:r>
              <a:rPr lang="en-US" sz="2400" b="1" dirty="0"/>
              <a:t>AR Rahman Live Music Concert</a:t>
            </a:r>
          </a:p>
          <a:p>
            <a:pPr marL="342900" indent="-342900">
              <a:buFont typeface="Arial" panose="020B0604020202020204" pitchFamily="34" charset="0"/>
              <a:buChar char="•"/>
            </a:pPr>
            <a:r>
              <a:rPr lang="en-US" sz="2400" b="1" dirty="0"/>
              <a:t>ED Sheeran Live Music Concert</a:t>
            </a:r>
          </a:p>
          <a:p>
            <a:pPr marL="342900" indent="-342900">
              <a:buFont typeface="Arial" panose="020B0604020202020204" pitchFamily="34" charset="0"/>
              <a:buChar char="•"/>
            </a:pPr>
            <a:r>
              <a:rPr lang="en-US" sz="2400" b="1" dirty="0"/>
              <a:t>Ilayaraja Live Music concert</a:t>
            </a:r>
          </a:p>
          <a:p>
            <a:pPr marL="342900" indent="-342900">
              <a:buFont typeface="Arial" panose="020B0604020202020204" pitchFamily="34" charset="0"/>
              <a:buChar char="•"/>
            </a:pPr>
            <a:r>
              <a:rPr lang="en-US" sz="2400" b="1" dirty="0"/>
              <a:t>Vijay Antony Live Music concerts</a:t>
            </a:r>
          </a:p>
        </p:txBody>
      </p:sp>
      <p:sp>
        <p:nvSpPr>
          <p:cNvPr id="3" name="TextBox 2">
            <a:extLst>
              <a:ext uri="{FF2B5EF4-FFF2-40B4-BE49-F238E27FC236}">
                <a16:creationId xmlns:a16="http://schemas.microsoft.com/office/drawing/2014/main" id="{2B8CF71E-76F5-9BA3-B41B-0FBA641F281E}"/>
              </a:ext>
            </a:extLst>
          </p:cNvPr>
          <p:cNvSpPr txBox="1"/>
          <p:nvPr/>
        </p:nvSpPr>
        <p:spPr>
          <a:xfrm>
            <a:off x="6253316" y="1160625"/>
            <a:ext cx="5746331" cy="1938992"/>
          </a:xfrm>
          <a:prstGeom prst="rect">
            <a:avLst/>
          </a:prstGeom>
          <a:noFill/>
        </p:spPr>
        <p:txBody>
          <a:bodyPr wrap="square">
            <a:spAutoFit/>
          </a:bodyPr>
          <a:lstStyle/>
          <a:p>
            <a:pPr marL="342900" indent="-342900">
              <a:buFont typeface="Arial" panose="020B0604020202020204" pitchFamily="34" charset="0"/>
              <a:buChar char="•"/>
            </a:pPr>
            <a:r>
              <a:rPr lang="en-US" sz="2400" b="1" dirty="0"/>
              <a:t>Santhosh Narayanan Live Music Concert</a:t>
            </a:r>
          </a:p>
          <a:p>
            <a:pPr marL="342900" indent="-342900">
              <a:buFont typeface="Arial" panose="020B0604020202020204" pitchFamily="34" charset="0"/>
              <a:buChar char="•"/>
            </a:pPr>
            <a:r>
              <a:rPr lang="en-US" sz="2400" b="1" dirty="0"/>
              <a:t>Harris Jeyaraj Live Music Concerts</a:t>
            </a:r>
          </a:p>
          <a:p>
            <a:pPr marL="342900" indent="-342900">
              <a:buFont typeface="Arial" panose="020B0604020202020204" pitchFamily="34" charset="0"/>
              <a:buChar char="•"/>
            </a:pPr>
            <a:r>
              <a:rPr lang="en-US" sz="2400" b="1" dirty="0"/>
              <a:t>Hip Hop Aadhi Live Music Concert</a:t>
            </a:r>
          </a:p>
          <a:p>
            <a:pPr marL="342900" indent="-342900">
              <a:buFont typeface="Arial" panose="020B0604020202020204" pitchFamily="34" charset="0"/>
              <a:buChar char="•"/>
            </a:pPr>
            <a:r>
              <a:rPr lang="en-US" sz="2400" b="1" dirty="0"/>
              <a:t>Sheraya Ghoshal Live Music Show</a:t>
            </a:r>
          </a:p>
          <a:p>
            <a:pPr marL="342900" indent="-342900">
              <a:buFont typeface="Arial" panose="020B0604020202020204" pitchFamily="34" charset="0"/>
              <a:buChar char="•"/>
            </a:pPr>
            <a:r>
              <a:rPr lang="en-US" sz="2400" b="1" dirty="0"/>
              <a:t>Kyn Fusion Show</a:t>
            </a:r>
          </a:p>
        </p:txBody>
      </p:sp>
      <p:pic>
        <p:nvPicPr>
          <p:cNvPr id="18" name="Picture 17">
            <a:extLst>
              <a:ext uri="{FF2B5EF4-FFF2-40B4-BE49-F238E27FC236}">
                <a16:creationId xmlns:a16="http://schemas.microsoft.com/office/drawing/2014/main" id="{B7CC4323-8DAA-2F4D-0783-A28B54613C5F}"/>
              </a:ext>
            </a:extLst>
          </p:cNvPr>
          <p:cNvPicPr>
            <a:picLocks noChangeAspect="1"/>
          </p:cNvPicPr>
          <p:nvPr/>
        </p:nvPicPr>
        <p:blipFill>
          <a:blip r:embed="rId3"/>
          <a:stretch>
            <a:fillRect/>
          </a:stretch>
        </p:blipFill>
        <p:spPr>
          <a:xfrm>
            <a:off x="546315" y="3476951"/>
            <a:ext cx="4878933" cy="2761618"/>
          </a:xfrm>
          <a:prstGeom prst="rect">
            <a:avLst/>
          </a:prstGeom>
        </p:spPr>
      </p:pic>
      <p:pic>
        <p:nvPicPr>
          <p:cNvPr id="19" name="Picture 18">
            <a:extLst>
              <a:ext uri="{FF2B5EF4-FFF2-40B4-BE49-F238E27FC236}">
                <a16:creationId xmlns:a16="http://schemas.microsoft.com/office/drawing/2014/main" id="{7451F53B-8A4F-5DEC-4BA5-90EB86D22780}"/>
              </a:ext>
            </a:extLst>
          </p:cNvPr>
          <p:cNvPicPr>
            <a:picLocks noChangeAspect="1"/>
          </p:cNvPicPr>
          <p:nvPr/>
        </p:nvPicPr>
        <p:blipFill>
          <a:blip r:embed="rId4"/>
          <a:stretch>
            <a:fillRect/>
          </a:stretch>
        </p:blipFill>
        <p:spPr>
          <a:xfrm>
            <a:off x="6253316" y="3465512"/>
            <a:ext cx="5746331" cy="2909575"/>
          </a:xfrm>
          <a:prstGeom prst="roundRect">
            <a:avLst>
              <a:gd name="adj" fmla="val 49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29460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37971-9928-69E6-B75A-35626858E4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4FCAAB-CA76-1909-F78E-335AC863BDA8}"/>
              </a:ext>
            </a:extLst>
          </p:cNvPr>
          <p:cNvSpPr>
            <a:spLocks noGrp="1"/>
          </p:cNvSpPr>
          <p:nvPr>
            <p:ph type="title"/>
          </p:nvPr>
        </p:nvSpPr>
        <p:spPr>
          <a:xfrm>
            <a:off x="366252" y="173397"/>
            <a:ext cx="11459496" cy="976977"/>
          </a:xfrm>
        </p:spPr>
        <p:txBody>
          <a:bodyPr/>
          <a:lstStyle/>
          <a:p>
            <a:pPr algn="ctr"/>
            <a:r>
              <a:rPr lang="en-US" b="1" dirty="0">
                <a:solidFill>
                  <a:srgbClr val="002060"/>
                </a:solidFill>
              </a:rPr>
              <a:t>Real Estate – Strategy</a:t>
            </a:r>
            <a:endParaRPr lang="en-IN" b="1" dirty="0">
              <a:solidFill>
                <a:srgbClr val="002060"/>
              </a:solidFill>
            </a:endParaRPr>
          </a:p>
        </p:txBody>
      </p:sp>
      <p:pic>
        <p:nvPicPr>
          <p:cNvPr id="5" name="Picture 4">
            <a:extLst>
              <a:ext uri="{FF2B5EF4-FFF2-40B4-BE49-F238E27FC236}">
                <a16:creationId xmlns:a16="http://schemas.microsoft.com/office/drawing/2014/main" id="{4752DEC6-07D0-6207-1B13-2AF1A343B715}"/>
              </a:ext>
            </a:extLst>
          </p:cNvPr>
          <p:cNvPicPr>
            <a:picLocks noChangeAspect="1"/>
          </p:cNvPicPr>
          <p:nvPr/>
        </p:nvPicPr>
        <p:blipFill>
          <a:blip r:embed="rId2"/>
          <a:srcRect l="92742" t="44158" r="323" b="44228"/>
          <a:stretch>
            <a:fillRect/>
          </a:stretch>
        </p:blipFill>
        <p:spPr>
          <a:xfrm>
            <a:off x="11397118" y="3070121"/>
            <a:ext cx="845575" cy="1236407"/>
          </a:xfrm>
          <a:prstGeom prst="rect">
            <a:avLst/>
          </a:prstGeom>
        </p:spPr>
      </p:pic>
      <p:sp>
        <p:nvSpPr>
          <p:cNvPr id="31" name="Title 1">
            <a:extLst>
              <a:ext uri="{FF2B5EF4-FFF2-40B4-BE49-F238E27FC236}">
                <a16:creationId xmlns:a16="http://schemas.microsoft.com/office/drawing/2014/main" id="{130915DB-907B-3B79-8AB3-98A0052D6ABD}"/>
              </a:ext>
            </a:extLst>
          </p:cNvPr>
          <p:cNvSpPr txBox="1">
            <a:spLocks/>
          </p:cNvSpPr>
          <p:nvPr/>
        </p:nvSpPr>
        <p:spPr>
          <a:xfrm>
            <a:off x="366252" y="4455905"/>
            <a:ext cx="9847288" cy="1919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IN" sz="2600" b="1" dirty="0">
              <a:latin typeface="Times New Roman" panose="02020603050405020304" pitchFamily="18" charset="0"/>
              <a:cs typeface="Times New Roman" panose="02020603050405020304" pitchFamily="18" charset="0"/>
            </a:endParaRPr>
          </a:p>
        </p:txBody>
      </p:sp>
      <p:sp>
        <p:nvSpPr>
          <p:cNvPr id="32" name="Title 1">
            <a:extLst>
              <a:ext uri="{FF2B5EF4-FFF2-40B4-BE49-F238E27FC236}">
                <a16:creationId xmlns:a16="http://schemas.microsoft.com/office/drawing/2014/main" id="{2A57BFB4-6088-1AA1-879E-2174F1717796}"/>
              </a:ext>
            </a:extLst>
          </p:cNvPr>
          <p:cNvSpPr txBox="1">
            <a:spLocks/>
          </p:cNvSpPr>
          <p:nvPr/>
        </p:nvSpPr>
        <p:spPr>
          <a:xfrm>
            <a:off x="6958780" y="2469408"/>
            <a:ext cx="5628041" cy="1919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IN" sz="2600" b="1" dirty="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4F9DB177-5203-B9F6-0FFD-792CFF02D28B}"/>
              </a:ext>
            </a:extLst>
          </p:cNvPr>
          <p:cNvGrpSpPr/>
          <p:nvPr/>
        </p:nvGrpSpPr>
        <p:grpSpPr>
          <a:xfrm>
            <a:off x="6332888" y="1203210"/>
            <a:ext cx="4425134" cy="796975"/>
            <a:chOff x="5831025" y="283844"/>
            <a:chExt cx="2565512" cy="945918"/>
          </a:xfrm>
        </p:grpSpPr>
        <p:sp>
          <p:nvSpPr>
            <p:cNvPr id="22" name="Rectangle 21">
              <a:extLst>
                <a:ext uri="{FF2B5EF4-FFF2-40B4-BE49-F238E27FC236}">
                  <a16:creationId xmlns:a16="http://schemas.microsoft.com/office/drawing/2014/main" id="{CDAB7781-B9A8-C8B6-C6BC-6D07FFEFD03B}"/>
                </a:ext>
              </a:extLst>
            </p:cNvPr>
            <p:cNvSpPr/>
            <p:nvPr/>
          </p:nvSpPr>
          <p:spPr>
            <a:xfrm>
              <a:off x="5831025" y="427742"/>
              <a:ext cx="2565512" cy="8020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IN" sz="2600" b="1">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62BEE4A7-F1CB-027B-F969-055BC7A60F56}"/>
                </a:ext>
              </a:extLst>
            </p:cNvPr>
            <p:cNvSpPr txBox="1"/>
            <p:nvPr/>
          </p:nvSpPr>
          <p:spPr>
            <a:xfrm>
              <a:off x="5831025" y="283844"/>
              <a:ext cx="2565512" cy="8020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600" b="1" kern="1200" dirty="0">
                  <a:latin typeface="Times New Roman" panose="02020603050405020304" pitchFamily="18" charset="0"/>
                  <a:cs typeface="Times New Roman" panose="02020603050405020304" pitchFamily="18" charset="0"/>
                </a:rPr>
                <a:t>Planning of PD Space - DPR</a:t>
              </a:r>
            </a:p>
          </p:txBody>
        </p:sp>
      </p:grpSp>
      <p:sp>
        <p:nvSpPr>
          <p:cNvPr id="4" name="Arrow: Circular 3">
            <a:extLst>
              <a:ext uri="{FF2B5EF4-FFF2-40B4-BE49-F238E27FC236}">
                <a16:creationId xmlns:a16="http://schemas.microsoft.com/office/drawing/2014/main" id="{B6988F2D-76A0-F8FC-13A9-C8F8799521CF}"/>
              </a:ext>
            </a:extLst>
          </p:cNvPr>
          <p:cNvSpPr/>
          <p:nvPr/>
        </p:nvSpPr>
        <p:spPr>
          <a:xfrm>
            <a:off x="3667539" y="831694"/>
            <a:ext cx="4495430" cy="3961001"/>
          </a:xfrm>
          <a:prstGeom prst="circularArrow">
            <a:avLst>
              <a:gd name="adj1" fmla="val 5202"/>
              <a:gd name="adj2" fmla="val 336020"/>
              <a:gd name="adj3" fmla="val 262555"/>
              <a:gd name="adj4" fmla="val 19761374"/>
              <a:gd name="adj5" fmla="val 6069"/>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IN" sz="2600" b="1">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6CD04C44-6CE2-6FCF-F8CB-80E88EDDA129}"/>
              </a:ext>
            </a:extLst>
          </p:cNvPr>
          <p:cNvGrpSpPr/>
          <p:nvPr/>
        </p:nvGrpSpPr>
        <p:grpSpPr>
          <a:xfrm>
            <a:off x="7276400" y="3541190"/>
            <a:ext cx="2655711" cy="707028"/>
            <a:chOff x="6765875" y="2644481"/>
            <a:chExt cx="1718628" cy="839161"/>
          </a:xfrm>
        </p:grpSpPr>
        <p:sp>
          <p:nvSpPr>
            <p:cNvPr id="20" name="Rectangle 19">
              <a:extLst>
                <a:ext uri="{FF2B5EF4-FFF2-40B4-BE49-F238E27FC236}">
                  <a16:creationId xmlns:a16="http://schemas.microsoft.com/office/drawing/2014/main" id="{5CA7DD50-81C0-3B3A-606E-47319B49F661}"/>
                </a:ext>
              </a:extLst>
            </p:cNvPr>
            <p:cNvSpPr/>
            <p:nvPr/>
          </p:nvSpPr>
          <p:spPr>
            <a:xfrm>
              <a:off x="6765875" y="2644481"/>
              <a:ext cx="1718628" cy="83916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IN" sz="2600" b="1">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B7C9F6F8-63E0-119B-8FCB-D53BD0880F52}"/>
                </a:ext>
              </a:extLst>
            </p:cNvPr>
            <p:cNvSpPr txBox="1"/>
            <p:nvPr/>
          </p:nvSpPr>
          <p:spPr>
            <a:xfrm>
              <a:off x="6765875" y="2644481"/>
              <a:ext cx="1718628" cy="83916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600" b="1" kern="1200" dirty="0">
                  <a:latin typeface="Times New Roman" panose="02020603050405020304" pitchFamily="18" charset="0"/>
                  <a:cs typeface="Times New Roman" panose="02020603050405020304" pitchFamily="18" charset="0"/>
                </a:rPr>
                <a:t>Basic Utility provisions</a:t>
              </a:r>
            </a:p>
          </p:txBody>
        </p:sp>
      </p:grpSp>
      <p:sp>
        <p:nvSpPr>
          <p:cNvPr id="7" name="Arrow: Circular 6">
            <a:extLst>
              <a:ext uri="{FF2B5EF4-FFF2-40B4-BE49-F238E27FC236}">
                <a16:creationId xmlns:a16="http://schemas.microsoft.com/office/drawing/2014/main" id="{B49C0B64-9B68-0392-B9A4-7C280B2F4005}"/>
              </a:ext>
            </a:extLst>
          </p:cNvPr>
          <p:cNvSpPr/>
          <p:nvPr/>
        </p:nvSpPr>
        <p:spPr>
          <a:xfrm>
            <a:off x="3395226" y="999951"/>
            <a:ext cx="4828027" cy="4109551"/>
          </a:xfrm>
          <a:prstGeom prst="circularArrow">
            <a:avLst>
              <a:gd name="adj1" fmla="val 5202"/>
              <a:gd name="adj2" fmla="val 336020"/>
              <a:gd name="adj3" fmla="val 3093861"/>
              <a:gd name="adj4" fmla="val 1622178"/>
              <a:gd name="adj5" fmla="val 6069"/>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IN" sz="2600" b="1">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44BF41EE-5EE9-4D10-D55F-E907DECD60E6}"/>
              </a:ext>
            </a:extLst>
          </p:cNvPr>
          <p:cNvGrpSpPr/>
          <p:nvPr/>
        </p:nvGrpSpPr>
        <p:grpSpPr>
          <a:xfrm>
            <a:off x="3951694" y="4847764"/>
            <a:ext cx="3619371" cy="746329"/>
            <a:chOff x="4405702" y="4117580"/>
            <a:chExt cx="2307389" cy="885806"/>
          </a:xfrm>
        </p:grpSpPr>
        <p:sp>
          <p:nvSpPr>
            <p:cNvPr id="18" name="Rectangle 17">
              <a:extLst>
                <a:ext uri="{FF2B5EF4-FFF2-40B4-BE49-F238E27FC236}">
                  <a16:creationId xmlns:a16="http://schemas.microsoft.com/office/drawing/2014/main" id="{972593E9-B447-8D31-2077-AC2FBCD61346}"/>
                </a:ext>
              </a:extLst>
            </p:cNvPr>
            <p:cNvSpPr/>
            <p:nvPr/>
          </p:nvSpPr>
          <p:spPr>
            <a:xfrm>
              <a:off x="4405702" y="4117580"/>
              <a:ext cx="2307389" cy="88580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IN" sz="2600" b="1">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18FCEBE7-BB34-2BEB-4029-3B1BC7D9D959}"/>
                </a:ext>
              </a:extLst>
            </p:cNvPr>
            <p:cNvSpPr txBox="1"/>
            <p:nvPr/>
          </p:nvSpPr>
          <p:spPr>
            <a:xfrm>
              <a:off x="4405702" y="4117580"/>
              <a:ext cx="2307389" cy="88580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2600" b="1" kern="1200" dirty="0">
                  <a:latin typeface="Times New Roman" panose="02020603050405020304" pitchFamily="18" charset="0"/>
                  <a:cs typeface="Times New Roman" panose="02020603050405020304" pitchFamily="18" charset="0"/>
                </a:rPr>
                <a:t>Conceptualization of PD space</a:t>
              </a:r>
            </a:p>
          </p:txBody>
        </p:sp>
      </p:grpSp>
      <p:sp>
        <p:nvSpPr>
          <p:cNvPr id="9" name="Arrow: Circular 8">
            <a:extLst>
              <a:ext uri="{FF2B5EF4-FFF2-40B4-BE49-F238E27FC236}">
                <a16:creationId xmlns:a16="http://schemas.microsoft.com/office/drawing/2014/main" id="{5C8A1576-9CB6-8EA3-719E-C2BCA6E6C194}"/>
              </a:ext>
            </a:extLst>
          </p:cNvPr>
          <p:cNvSpPr/>
          <p:nvPr/>
        </p:nvSpPr>
        <p:spPr>
          <a:xfrm>
            <a:off x="3600265" y="911450"/>
            <a:ext cx="4724273" cy="4309479"/>
          </a:xfrm>
          <a:prstGeom prst="circularArrow">
            <a:avLst>
              <a:gd name="adj1" fmla="val 5202"/>
              <a:gd name="adj2" fmla="val 336020"/>
              <a:gd name="adj3" fmla="val 8879310"/>
              <a:gd name="adj4" fmla="val 7798142"/>
              <a:gd name="adj5" fmla="val 6069"/>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IN" sz="2600" b="1">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4945D1B9-A97F-167F-039F-FC3C305EA9CB}"/>
              </a:ext>
            </a:extLst>
          </p:cNvPr>
          <p:cNvGrpSpPr/>
          <p:nvPr/>
        </p:nvGrpSpPr>
        <p:grpSpPr>
          <a:xfrm>
            <a:off x="1859485" y="3301746"/>
            <a:ext cx="3430411" cy="723808"/>
            <a:chOff x="2752679" y="2634523"/>
            <a:chExt cx="1864505" cy="859077"/>
          </a:xfrm>
        </p:grpSpPr>
        <p:sp>
          <p:nvSpPr>
            <p:cNvPr id="16" name="Rectangle 15">
              <a:extLst>
                <a:ext uri="{FF2B5EF4-FFF2-40B4-BE49-F238E27FC236}">
                  <a16:creationId xmlns:a16="http://schemas.microsoft.com/office/drawing/2014/main" id="{77991148-6567-3F66-0721-CBE8F4F50F28}"/>
                </a:ext>
              </a:extLst>
            </p:cNvPr>
            <p:cNvSpPr/>
            <p:nvPr/>
          </p:nvSpPr>
          <p:spPr>
            <a:xfrm>
              <a:off x="2752679" y="2634523"/>
              <a:ext cx="1864505" cy="85907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IN" sz="2600" b="1">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66599CB9-9FAA-16AA-91FA-1BB44C501280}"/>
                </a:ext>
              </a:extLst>
            </p:cNvPr>
            <p:cNvSpPr txBox="1"/>
            <p:nvPr/>
          </p:nvSpPr>
          <p:spPr>
            <a:xfrm>
              <a:off x="2752679" y="2634523"/>
              <a:ext cx="1864505" cy="85907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600" b="1" kern="1200" dirty="0">
                  <a:latin typeface="Times New Roman" panose="02020603050405020304" pitchFamily="18" charset="0"/>
                  <a:cs typeface="Times New Roman" panose="02020603050405020304" pitchFamily="18" charset="0"/>
                </a:rPr>
                <a:t>Price Determination</a:t>
              </a:r>
            </a:p>
          </p:txBody>
        </p:sp>
      </p:grpSp>
      <p:sp>
        <p:nvSpPr>
          <p:cNvPr id="11" name="Arrow: Circular 10">
            <a:extLst>
              <a:ext uri="{FF2B5EF4-FFF2-40B4-BE49-F238E27FC236}">
                <a16:creationId xmlns:a16="http://schemas.microsoft.com/office/drawing/2014/main" id="{A9B76380-52E9-2E8A-910B-64F0D7C6DD8C}"/>
              </a:ext>
            </a:extLst>
          </p:cNvPr>
          <p:cNvSpPr/>
          <p:nvPr/>
        </p:nvSpPr>
        <p:spPr>
          <a:xfrm>
            <a:off x="3805138" y="1034291"/>
            <a:ext cx="4224512" cy="3934052"/>
          </a:xfrm>
          <a:prstGeom prst="circularArrow">
            <a:avLst>
              <a:gd name="adj1" fmla="val 5202"/>
              <a:gd name="adj2" fmla="val 336020"/>
              <a:gd name="adj3" fmla="val 12595607"/>
              <a:gd name="adj4" fmla="val 10530370"/>
              <a:gd name="adj5" fmla="val 6069"/>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IN" sz="2600" b="1">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8ABB91B2-678F-6336-C170-BBAACE8C3BC9}"/>
              </a:ext>
            </a:extLst>
          </p:cNvPr>
          <p:cNvGrpSpPr/>
          <p:nvPr/>
        </p:nvGrpSpPr>
        <p:grpSpPr>
          <a:xfrm>
            <a:off x="1778537" y="1391556"/>
            <a:ext cx="3470871" cy="496871"/>
            <a:chOff x="3810041" y="494848"/>
            <a:chExt cx="1018717" cy="773634"/>
          </a:xfrm>
        </p:grpSpPr>
        <p:sp>
          <p:nvSpPr>
            <p:cNvPr id="14" name="Rectangle 13">
              <a:extLst>
                <a:ext uri="{FF2B5EF4-FFF2-40B4-BE49-F238E27FC236}">
                  <a16:creationId xmlns:a16="http://schemas.microsoft.com/office/drawing/2014/main" id="{290518FE-582A-E829-4E10-17378F3C6A36}"/>
                </a:ext>
              </a:extLst>
            </p:cNvPr>
            <p:cNvSpPr/>
            <p:nvPr/>
          </p:nvSpPr>
          <p:spPr>
            <a:xfrm>
              <a:off x="3810041" y="494848"/>
              <a:ext cx="1018717" cy="77363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IN" sz="2600" b="1">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BFA7128A-E1A2-3A6D-1D22-B724EDEA603A}"/>
                </a:ext>
              </a:extLst>
            </p:cNvPr>
            <p:cNvSpPr txBox="1"/>
            <p:nvPr/>
          </p:nvSpPr>
          <p:spPr>
            <a:xfrm>
              <a:off x="3810041" y="494848"/>
              <a:ext cx="1018717" cy="77363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600" b="1" kern="1200" dirty="0">
                  <a:latin typeface="Times New Roman" panose="02020603050405020304" pitchFamily="18" charset="0"/>
                  <a:cs typeface="Times New Roman" panose="02020603050405020304" pitchFamily="18" charset="0"/>
                </a:rPr>
                <a:t>Forward Bidding</a:t>
              </a:r>
            </a:p>
          </p:txBody>
        </p:sp>
      </p:grpSp>
      <p:sp>
        <p:nvSpPr>
          <p:cNvPr id="13" name="Arrow: Circular 12">
            <a:extLst>
              <a:ext uri="{FF2B5EF4-FFF2-40B4-BE49-F238E27FC236}">
                <a16:creationId xmlns:a16="http://schemas.microsoft.com/office/drawing/2014/main" id="{D6172BFF-8D98-3144-2AB5-D65FBC4C1DC4}"/>
              </a:ext>
            </a:extLst>
          </p:cNvPr>
          <p:cNvSpPr/>
          <p:nvPr/>
        </p:nvSpPr>
        <p:spPr>
          <a:xfrm>
            <a:off x="3885923" y="901958"/>
            <a:ext cx="4224512" cy="3934052"/>
          </a:xfrm>
          <a:prstGeom prst="circularArrow">
            <a:avLst>
              <a:gd name="adj1" fmla="val 5202"/>
              <a:gd name="adj2" fmla="val 336020"/>
              <a:gd name="adj3" fmla="val 17010887"/>
              <a:gd name="adj4" fmla="val 14199158"/>
              <a:gd name="adj5" fmla="val 6069"/>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IN" sz="26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034059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7560</TotalTime>
  <Words>1049</Words>
  <Application>Microsoft Office PowerPoint</Application>
  <PresentationFormat>Widescreen</PresentationFormat>
  <Paragraphs>174</Paragraphs>
  <Slides>21</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Aptos ExtraBold</vt:lpstr>
      <vt:lpstr>Arial</vt:lpstr>
      <vt:lpstr>Calibri</vt:lpstr>
      <vt:lpstr>Calibri Light</vt:lpstr>
      <vt:lpstr>Centaur Now Caption</vt:lpstr>
      <vt:lpstr>Times New Roman</vt:lpstr>
      <vt:lpstr>Wingdings</vt:lpstr>
      <vt:lpstr>Custom Design</vt:lpstr>
      <vt:lpstr>Office Theme</vt:lpstr>
      <vt:lpstr>PowerPoint Presentation</vt:lpstr>
      <vt:lpstr>Non-Fare Box – Business Perspective</vt:lpstr>
      <vt:lpstr>Existing Line of  Business</vt:lpstr>
      <vt:lpstr>Non-Fare Box Challenges </vt:lpstr>
      <vt:lpstr>Advertising - Strategy</vt:lpstr>
      <vt:lpstr>New Line of Business</vt:lpstr>
      <vt:lpstr>Event Ticket Integration with CMRL </vt:lpstr>
      <vt:lpstr>Event Ticket Integration with CMRL </vt:lpstr>
      <vt:lpstr>Real Estate – Strategy</vt:lpstr>
      <vt:lpstr> </vt:lpstr>
      <vt:lpstr>PowerPoint Presentation</vt:lpstr>
      <vt:lpstr>Property Development – MMI Urban Square </vt:lpstr>
      <vt:lpstr> Integrated Property Development  </vt:lpstr>
      <vt:lpstr>  Independent Property development  </vt:lpstr>
      <vt:lpstr> Real Estate -Property Development Transit-Oriented Development (TOD)</vt:lpstr>
      <vt:lpstr> Real Estate Development</vt:lpstr>
      <vt:lpstr>TOD &amp; MMI - Concept</vt:lpstr>
      <vt:lpstr>Value Capturing Finance</vt:lpstr>
      <vt:lpstr>Telecom &amp; IT Infra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Karan Basantani</dc:creator>
  <cp:lastModifiedBy>GM P&amp;BD Nireesh C</cp:lastModifiedBy>
  <cp:revision>25</cp:revision>
  <dcterms:created xsi:type="dcterms:W3CDTF">2025-10-22T12:51:53Z</dcterms:created>
  <dcterms:modified xsi:type="dcterms:W3CDTF">2025-11-09T00:35:40Z</dcterms:modified>
</cp:coreProperties>
</file>