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6"/>
  </p:notesMasterIdLst>
  <p:sldIdLst>
    <p:sldId id="257" r:id="rId2"/>
    <p:sldId id="259" r:id="rId3"/>
    <p:sldId id="260" r:id="rId4"/>
    <p:sldId id="261" r:id="rId5"/>
    <p:sldId id="262" r:id="rId6"/>
    <p:sldId id="263" r:id="rId7"/>
    <p:sldId id="264" r:id="rId8"/>
    <p:sldId id="265" r:id="rId9"/>
    <p:sldId id="266" r:id="rId10"/>
    <p:sldId id="268" r:id="rId11"/>
    <p:sldId id="267"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4E37B-8661-4A03-A790-6365DE669276}" v="8" dt="2025-11-01T18:04:15.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D329D-4402-46FE-B936-7D142AB251EF}"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140E9-37D2-4A87-8507-E178E7A82422}" type="slidenum">
              <a:rPr lang="en-US" smtClean="0"/>
              <a:t>‹#›</a:t>
            </a:fld>
            <a:endParaRPr lang="en-US"/>
          </a:p>
        </p:txBody>
      </p:sp>
    </p:spTree>
    <p:extLst>
      <p:ext uri="{BB962C8B-B14F-4D97-AF65-F5344CB8AC3E}">
        <p14:creationId xmlns:p14="http://schemas.microsoft.com/office/powerpoint/2010/main" val="62976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6D45FDE-A3E4-456F-BAA9-0609E981E221}" type="datetime1">
              <a:rPr lang="en-US" smtClean="0"/>
              <a:t>11/1/2025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3637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94EE89A3-0C7B-46F5-B22B-1CC6306E9CD2}" type="datetime1">
              <a:rPr lang="en-US" smtClean="0"/>
              <a:t>11/1/2025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4016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847E9A3B-49B1-4DCE-AA01-1C8917E08B7A}" type="datetime1">
              <a:rPr lang="en-US" smtClean="0"/>
              <a:t>11/1/2025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6991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7502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AC1BAD57-2DAB-4353-9921-C94D36D763DD}" type="datetime1">
              <a:rPr lang="en-US" smtClean="0"/>
              <a:t>11/1/2025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9708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423A404D-C016-46AC-A8AF-A5D1158CDE38}" type="datetime1">
              <a:rPr lang="en-US" smtClean="0"/>
              <a:t>11/1/2025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2803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330308E3-2467-4343-8AA2-2B23E64A201A}" type="datetime1">
              <a:rPr lang="en-US" smtClean="0"/>
              <a:t>11/1/2025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5041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F005A436-832F-4F46-83C1-98E0F2AE9113}" type="datetime1">
              <a:rPr lang="en-US" smtClean="0"/>
              <a:t>11/1/2025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083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939EC970-F8D2-44B2-B337-337EFE1257E6}" type="datetime1">
              <a:rPr lang="en-US" smtClean="0"/>
              <a:t>11/1/2025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8622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8D595A3A-EB22-46E6-A0DB-B85C31C82B08}" type="datetime1">
              <a:rPr lang="en-US" smtClean="0"/>
              <a:t>11/1/2025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050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8F18B843-0472-48D2-8381-2FF20EDF44C8}" type="datetime1">
              <a:rPr lang="en-US" smtClean="0"/>
              <a:t>11/1/2025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5270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32B9252F-12F7-416F-86B0-3EBA2EBD3464}" type="datetime1">
              <a:rPr lang="en-US" smtClean="0"/>
              <a:t>11/1/2025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7639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hdr="0" ft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16/j.tbs.2018.08.005" TargetMode="External"/><Relationship Id="rId2" Type="http://schemas.openxmlformats.org/officeDocument/2006/relationships/hyperlink" Target="http://tripp.iitd.ernet.in/publications/paper/planning/mukti_VELO06%20paper.pdf" TargetMode="External"/><Relationship Id="rId1" Type="http://schemas.openxmlformats.org/officeDocument/2006/relationships/slideLayout" Target="../slideLayouts/slideLayout2.xml"/><Relationship Id="rId4" Type="http://schemas.openxmlformats.org/officeDocument/2006/relationships/hyperlink" Target="https://www.iea.org/energy-system/transport.%20Accessed%20&#8211;%2023.08.202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3537-3981-332F-3C51-871EDBAE0EE4}"/>
              </a:ext>
            </a:extLst>
          </p:cNvPr>
          <p:cNvSpPr>
            <a:spLocks noGrp="1"/>
          </p:cNvSpPr>
          <p:nvPr>
            <p:ph type="ctrTitle"/>
          </p:nvPr>
        </p:nvSpPr>
        <p:spPr>
          <a:xfrm>
            <a:off x="836037" y="869499"/>
            <a:ext cx="9989574" cy="2676340"/>
          </a:xfrm>
        </p:spPr>
        <p:txBody>
          <a:bodyPr>
            <a:normAutofit/>
          </a:bodyPr>
          <a:lstStyle/>
          <a:p>
            <a:r>
              <a:rPr lang="en-US" b="1" dirty="0">
                <a:latin typeface="Aldhabi" panose="020F0502020204030204" pitchFamily="2" charset="-78"/>
                <a:cs typeface="Aldhabi" panose="020F0502020204030204" pitchFamily="2" charset="-78"/>
              </a:rPr>
              <a:t>Factors Influencing Bicycle Preference in Nagpur, India: Insights for Sustainable Urban Transport</a:t>
            </a:r>
            <a:endParaRPr lang="en-US" dirty="0">
              <a:latin typeface="Aldhabi" panose="020F0502020204030204" pitchFamily="2" charset="-78"/>
              <a:cs typeface="Aldhabi" panose="020F0502020204030204" pitchFamily="2" charset="-78"/>
            </a:endParaRPr>
          </a:p>
        </p:txBody>
      </p:sp>
      <p:sp>
        <p:nvSpPr>
          <p:cNvPr id="3" name="Subtitle 2">
            <a:extLst>
              <a:ext uri="{FF2B5EF4-FFF2-40B4-BE49-F238E27FC236}">
                <a16:creationId xmlns:a16="http://schemas.microsoft.com/office/drawing/2014/main" id="{509C2065-6F95-EC50-BB2F-23490613E7E0}"/>
              </a:ext>
            </a:extLst>
          </p:cNvPr>
          <p:cNvSpPr>
            <a:spLocks noGrp="1"/>
          </p:cNvSpPr>
          <p:nvPr>
            <p:ph type="subTitle" idx="1"/>
          </p:nvPr>
        </p:nvSpPr>
        <p:spPr>
          <a:xfrm>
            <a:off x="836037" y="3590383"/>
            <a:ext cx="6991776" cy="1302774"/>
          </a:xfrm>
        </p:spPr>
        <p:txBody>
          <a:bodyPr>
            <a:normAutofit/>
          </a:bodyPr>
          <a:lstStyle/>
          <a:p>
            <a:r>
              <a:rPr lang="en-US" sz="1800" i="1" dirty="0"/>
              <a:t>by</a:t>
            </a:r>
          </a:p>
          <a:p>
            <a:r>
              <a:rPr lang="en-US" dirty="0"/>
              <a:t>Poonam Rajaram Adsule (Research scholar, IIT Delhi)</a:t>
            </a:r>
          </a:p>
          <a:p>
            <a:r>
              <a:rPr lang="en-US" dirty="0"/>
              <a:t>Dr. B. R. Kadali (Assistant Professor, NIT Warangal)</a:t>
            </a:r>
          </a:p>
        </p:txBody>
      </p:sp>
      <p:pic>
        <p:nvPicPr>
          <p:cNvPr id="5" name="Picture 4">
            <a:extLst>
              <a:ext uri="{FF2B5EF4-FFF2-40B4-BE49-F238E27FC236}">
                <a16:creationId xmlns:a16="http://schemas.microsoft.com/office/drawing/2014/main" id="{3B5D5DEB-94E5-027D-EF02-7FCB96EEB74E}"/>
              </a:ext>
            </a:extLst>
          </p:cNvPr>
          <p:cNvPicPr>
            <a:picLocks noChangeAspect="1"/>
          </p:cNvPicPr>
          <p:nvPr/>
        </p:nvPicPr>
        <p:blipFill>
          <a:blip r:embed="rId2"/>
          <a:srcRect l="15575" t="27109" r="33333" b="44603"/>
          <a:stretch>
            <a:fillRect/>
          </a:stretch>
        </p:blipFill>
        <p:spPr>
          <a:xfrm>
            <a:off x="6739963" y="4477540"/>
            <a:ext cx="4747949" cy="1643040"/>
          </a:xfrm>
          <a:prstGeom prst="rect">
            <a:avLst/>
          </a:prstGeom>
        </p:spPr>
      </p:pic>
      <p:sp>
        <p:nvSpPr>
          <p:cNvPr id="6" name="Date Placeholder 5">
            <a:extLst>
              <a:ext uri="{FF2B5EF4-FFF2-40B4-BE49-F238E27FC236}">
                <a16:creationId xmlns:a16="http://schemas.microsoft.com/office/drawing/2014/main" id="{699A7FBD-53FC-9D48-F049-675B162D1E38}"/>
              </a:ext>
            </a:extLst>
          </p:cNvPr>
          <p:cNvSpPr>
            <a:spLocks noGrp="1"/>
          </p:cNvSpPr>
          <p:nvPr>
            <p:ph type="dt" sz="half" idx="10"/>
          </p:nvPr>
        </p:nvSpPr>
        <p:spPr/>
        <p:txBody>
          <a:bodyPr/>
          <a:lstStyle/>
          <a:p>
            <a:fld id="{22D30735-74D7-46B3-8C79-78564E06EEDA}" type="datetime1">
              <a:rPr lang="en-US" smtClean="0"/>
              <a:t>11/1/2025</a:t>
            </a:fld>
            <a:endParaRPr lang="en-US"/>
          </a:p>
        </p:txBody>
      </p:sp>
      <p:sp>
        <p:nvSpPr>
          <p:cNvPr id="7" name="Slide Number Placeholder 6">
            <a:extLst>
              <a:ext uri="{FF2B5EF4-FFF2-40B4-BE49-F238E27FC236}">
                <a16:creationId xmlns:a16="http://schemas.microsoft.com/office/drawing/2014/main" id="{B62B5C7F-BC8A-876F-5D2D-9EC0623E16EE}"/>
              </a:ext>
            </a:extLst>
          </p:cNvPr>
          <p:cNvSpPr>
            <a:spLocks noGrp="1"/>
          </p:cNvSpPr>
          <p:nvPr>
            <p:ph type="sldNum" sz="quarter" idx="12"/>
          </p:nvPr>
        </p:nvSpPr>
        <p:spPr/>
        <p:txBody>
          <a:bodyPr/>
          <a:lstStyle/>
          <a:p>
            <a:fld id="{87E7843D-FF13-4365-9478-9625B70A2705}" type="slidenum">
              <a:rPr lang="en-US" smtClean="0"/>
              <a:t>1</a:t>
            </a:fld>
            <a:endParaRPr lang="en-US"/>
          </a:p>
        </p:txBody>
      </p:sp>
    </p:spTree>
    <p:extLst>
      <p:ext uri="{BB962C8B-B14F-4D97-AF65-F5344CB8AC3E}">
        <p14:creationId xmlns:p14="http://schemas.microsoft.com/office/powerpoint/2010/main" val="188932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C405-146D-9381-4A22-92F582BE4478}"/>
              </a:ext>
            </a:extLst>
          </p:cNvPr>
          <p:cNvSpPr>
            <a:spLocks noGrp="1"/>
          </p:cNvSpPr>
          <p:nvPr>
            <p:ph type="title"/>
          </p:nvPr>
        </p:nvSpPr>
        <p:spPr>
          <a:xfrm>
            <a:off x="700635" y="914400"/>
            <a:ext cx="10691265" cy="731520"/>
          </a:xfrm>
        </p:spPr>
        <p:txBody>
          <a:bodyPr/>
          <a:lstStyle/>
          <a:p>
            <a:r>
              <a:rPr lang="en-US" dirty="0"/>
              <a:t>Planning implications</a:t>
            </a:r>
          </a:p>
        </p:txBody>
      </p:sp>
      <p:sp>
        <p:nvSpPr>
          <p:cNvPr id="3" name="Content Placeholder 2">
            <a:extLst>
              <a:ext uri="{FF2B5EF4-FFF2-40B4-BE49-F238E27FC236}">
                <a16:creationId xmlns:a16="http://schemas.microsoft.com/office/drawing/2014/main" id="{8B94F3D6-849D-FAF1-063D-4D1E795D5721}"/>
              </a:ext>
            </a:extLst>
          </p:cNvPr>
          <p:cNvSpPr>
            <a:spLocks noGrp="1"/>
          </p:cNvSpPr>
          <p:nvPr>
            <p:ph idx="1"/>
          </p:nvPr>
        </p:nvSpPr>
        <p:spPr>
          <a:xfrm>
            <a:off x="700635" y="1645920"/>
            <a:ext cx="10691265" cy="4315968"/>
          </a:xfrm>
        </p:spPr>
        <p:txBody>
          <a:bodyPr>
            <a:normAutofit fontScale="92500" lnSpcReduction="10000"/>
          </a:bodyPr>
          <a:lstStyle/>
          <a:p>
            <a:pPr marL="0" indent="0">
              <a:buNone/>
            </a:pPr>
            <a:r>
              <a:rPr lang="en-US" dirty="0"/>
              <a:t>The study observed that motivation, environmental barriers, parking facilities, and socio-demographic characteristics influence the level of bicycling preference. Hence, separate infrastructure facilities, such as clean and well-maintained bicycling lanes, can help bicyclists travel seamlessly. Additionally, secure and safe parking facilities at public and workplace locations can help alleviate the fear of having a stolen bicycle. A total of 16 km of separate bicycle paths exists in Nagpur; however, they are not well-maintained. </a:t>
            </a:r>
          </a:p>
          <a:p>
            <a:pPr marL="457200" indent="-457200">
              <a:buFont typeface="+mj-lt"/>
              <a:buAutoNum type="arabicPeriod"/>
            </a:pPr>
            <a:r>
              <a:rPr lang="en-US" dirty="0"/>
              <a:t>Regular maintenance from government authorities can increase the bicycle share in the city. Providing a dedicated lane for bicycling at city </a:t>
            </a:r>
            <a:r>
              <a:rPr lang="en-US" dirty="0" err="1"/>
              <a:t>centres</a:t>
            </a:r>
            <a:r>
              <a:rPr lang="en-US" dirty="0"/>
              <a:t>, city attractions, and nearby schools can motivate bicyclists to engage in regular cycling. </a:t>
            </a:r>
          </a:p>
          <a:p>
            <a:pPr marL="457200" indent="-457200">
              <a:buFont typeface="+mj-lt"/>
              <a:buAutoNum type="arabicPeriod"/>
            </a:pPr>
            <a:r>
              <a:rPr lang="en-US" dirty="0"/>
              <a:t>A gender-sensitive intervention and campaigns targeting different trip purposes can broaden the appeal of bicycling across population groups. The study analysis is based on their responses to attitudinal statements. Therefore, the addition of their real-time travel history can enhance the model outcome</a:t>
            </a:r>
          </a:p>
        </p:txBody>
      </p:sp>
      <p:sp>
        <p:nvSpPr>
          <p:cNvPr id="4" name="Date Placeholder 3">
            <a:extLst>
              <a:ext uri="{FF2B5EF4-FFF2-40B4-BE49-F238E27FC236}">
                <a16:creationId xmlns:a16="http://schemas.microsoft.com/office/drawing/2014/main" id="{4E58EC2E-C19D-AD7D-25E2-F0D6D6D6A1B7}"/>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7B6291D8-025B-401B-3415-7F73F0C0DE2B}"/>
              </a:ext>
            </a:extLst>
          </p:cNvPr>
          <p:cNvSpPr>
            <a:spLocks noGrp="1"/>
          </p:cNvSpPr>
          <p:nvPr>
            <p:ph type="sldNum" sz="quarter" idx="12"/>
          </p:nvPr>
        </p:nvSpPr>
        <p:spPr/>
        <p:txBody>
          <a:bodyPr/>
          <a:lstStyle/>
          <a:p>
            <a:fld id="{87E7843D-FF13-4365-9478-9625B70A2705}" type="slidenum">
              <a:rPr lang="en-US" smtClean="0"/>
              <a:t>10</a:t>
            </a:fld>
            <a:endParaRPr lang="en-US"/>
          </a:p>
        </p:txBody>
      </p:sp>
    </p:spTree>
    <p:extLst>
      <p:ext uri="{BB962C8B-B14F-4D97-AF65-F5344CB8AC3E}">
        <p14:creationId xmlns:p14="http://schemas.microsoft.com/office/powerpoint/2010/main" val="251874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5A36-9361-5DCF-E6BB-591EA2B03A46}"/>
              </a:ext>
            </a:extLst>
          </p:cNvPr>
          <p:cNvSpPr>
            <a:spLocks noGrp="1"/>
          </p:cNvSpPr>
          <p:nvPr>
            <p:ph type="title"/>
          </p:nvPr>
        </p:nvSpPr>
        <p:spPr>
          <a:xfrm>
            <a:off x="700635" y="914400"/>
            <a:ext cx="10691265" cy="722376"/>
          </a:xfrm>
        </p:spPr>
        <p:txBody>
          <a:bodyPr/>
          <a:lstStyle/>
          <a:p>
            <a:r>
              <a:rPr lang="en-US" dirty="0"/>
              <a:t>Conclusion</a:t>
            </a:r>
          </a:p>
        </p:txBody>
      </p:sp>
      <p:sp>
        <p:nvSpPr>
          <p:cNvPr id="3" name="Content Placeholder 2">
            <a:extLst>
              <a:ext uri="{FF2B5EF4-FFF2-40B4-BE49-F238E27FC236}">
                <a16:creationId xmlns:a16="http://schemas.microsoft.com/office/drawing/2014/main" id="{9E574737-10B2-6E26-525F-ACEB61941703}"/>
              </a:ext>
            </a:extLst>
          </p:cNvPr>
          <p:cNvSpPr>
            <a:spLocks noGrp="1"/>
          </p:cNvSpPr>
          <p:nvPr>
            <p:ph idx="1"/>
          </p:nvPr>
        </p:nvSpPr>
        <p:spPr>
          <a:xfrm>
            <a:off x="700635" y="1709928"/>
            <a:ext cx="10691265" cy="4306824"/>
          </a:xfrm>
        </p:spPr>
        <p:txBody>
          <a:bodyPr>
            <a:noAutofit/>
          </a:bodyPr>
          <a:lstStyle/>
          <a:p>
            <a:pPr marL="0" indent="0">
              <a:buNone/>
            </a:pPr>
            <a:r>
              <a:rPr lang="en-US" sz="1900" dirty="0"/>
              <a:t>The present study aims to understand the factors influencing the preference level of bicycling in Nagpur, India. The attitudinal responses from the bicyclist were </a:t>
            </a:r>
            <a:r>
              <a:rPr lang="en-US" sz="1900" dirty="0" err="1"/>
              <a:t>analysed</a:t>
            </a:r>
            <a:r>
              <a:rPr lang="en-US" sz="1900" dirty="0"/>
              <a:t> using the order probit model. Using 623 responses from bicyclists, an exploratory factor analysis was employed to get latent factors. The key findings of the studies are as follows, </a:t>
            </a:r>
          </a:p>
          <a:p>
            <a:pPr marL="914400" lvl="1" indent="-457200">
              <a:buFont typeface="+mj-lt"/>
              <a:buAutoNum type="arabicPeriod"/>
            </a:pPr>
            <a:r>
              <a:rPr lang="en-US" sz="1900" dirty="0"/>
              <a:t>Less motivated bicyclists indicated a lower likelihood of preferring regular bicycling.</a:t>
            </a:r>
          </a:p>
          <a:p>
            <a:pPr marL="914400" lvl="1" indent="-457200">
              <a:buFont typeface="+mj-lt"/>
              <a:buAutoNum type="arabicPeriod"/>
            </a:pPr>
            <a:r>
              <a:rPr lang="en-US" sz="1900" dirty="0"/>
              <a:t>Adverse environmental conditions like scorching summer, heavy rain, and low visibility at night, always keep bicyclists away from regular bicycling.</a:t>
            </a:r>
          </a:p>
          <a:p>
            <a:pPr marL="914400" lvl="1" indent="-457200">
              <a:buFont typeface="+mj-lt"/>
              <a:buAutoNum type="arabicPeriod"/>
            </a:pPr>
            <a:r>
              <a:rPr lang="en-US" sz="1900" dirty="0"/>
              <a:t>An insecure parking facility discourages users from preferring bicycling regularly.</a:t>
            </a:r>
          </a:p>
          <a:p>
            <a:pPr marL="914400" lvl="1" indent="-457200">
              <a:buFont typeface="+mj-lt"/>
              <a:buAutoNum type="arabicPeriod"/>
            </a:pPr>
            <a:r>
              <a:rPr lang="en-US" sz="1900" dirty="0"/>
              <a:t>Women are less likely to prefer cycling on a regular basis than men. </a:t>
            </a:r>
          </a:p>
          <a:p>
            <a:pPr marL="914400" lvl="1" indent="-457200">
              <a:buFont typeface="+mj-lt"/>
              <a:buAutoNum type="arabicPeriod"/>
            </a:pPr>
            <a:r>
              <a:rPr lang="en-US" sz="1900" dirty="0"/>
              <a:t>Bicyclists prefer bicycling mostly for commuting compared to non-commuting trips.</a:t>
            </a:r>
          </a:p>
          <a:p>
            <a:pPr marL="0" indent="0">
              <a:buNone/>
            </a:pPr>
            <a:r>
              <a:rPr lang="en-US" sz="1900" dirty="0"/>
              <a:t>Overall, the study found that motivation, environmental barriers, and parking facilities were the primary determinants of bicycling preference levels. </a:t>
            </a:r>
          </a:p>
          <a:p>
            <a:endParaRPr lang="en-US" sz="1900" dirty="0"/>
          </a:p>
        </p:txBody>
      </p:sp>
      <p:sp>
        <p:nvSpPr>
          <p:cNvPr id="4" name="Date Placeholder 3">
            <a:extLst>
              <a:ext uri="{FF2B5EF4-FFF2-40B4-BE49-F238E27FC236}">
                <a16:creationId xmlns:a16="http://schemas.microsoft.com/office/drawing/2014/main" id="{8252D420-886E-82C8-2ABB-E50A7E489E04}"/>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821B35E4-059C-F68B-4B25-D56CAA6C0303}"/>
              </a:ext>
            </a:extLst>
          </p:cNvPr>
          <p:cNvSpPr>
            <a:spLocks noGrp="1"/>
          </p:cNvSpPr>
          <p:nvPr>
            <p:ph type="sldNum" sz="quarter" idx="12"/>
          </p:nvPr>
        </p:nvSpPr>
        <p:spPr/>
        <p:txBody>
          <a:bodyPr/>
          <a:lstStyle/>
          <a:p>
            <a:fld id="{87E7843D-FF13-4365-9478-9625B70A2705}" type="slidenum">
              <a:rPr lang="en-US" smtClean="0"/>
              <a:t>11</a:t>
            </a:fld>
            <a:endParaRPr lang="en-US"/>
          </a:p>
        </p:txBody>
      </p:sp>
    </p:spTree>
    <p:extLst>
      <p:ext uri="{BB962C8B-B14F-4D97-AF65-F5344CB8AC3E}">
        <p14:creationId xmlns:p14="http://schemas.microsoft.com/office/powerpoint/2010/main" val="268859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D624-DCBC-F68B-5E4D-1BC0471535B6}"/>
              </a:ext>
            </a:extLst>
          </p:cNvPr>
          <p:cNvSpPr>
            <a:spLocks noGrp="1"/>
          </p:cNvSpPr>
          <p:nvPr>
            <p:ph type="title"/>
          </p:nvPr>
        </p:nvSpPr>
        <p:spPr/>
        <p:txBody>
          <a:bodyPr/>
          <a:lstStyle/>
          <a:p>
            <a:r>
              <a:rPr lang="en-US" dirty="0"/>
              <a:t>Study limitations and future scope</a:t>
            </a:r>
          </a:p>
        </p:txBody>
      </p:sp>
      <p:sp>
        <p:nvSpPr>
          <p:cNvPr id="3" name="Content Placeholder 2">
            <a:extLst>
              <a:ext uri="{FF2B5EF4-FFF2-40B4-BE49-F238E27FC236}">
                <a16:creationId xmlns:a16="http://schemas.microsoft.com/office/drawing/2014/main" id="{F48C0814-F80D-BB75-7E12-8CB5DFF3672B}"/>
              </a:ext>
            </a:extLst>
          </p:cNvPr>
          <p:cNvSpPr>
            <a:spLocks noGrp="1"/>
          </p:cNvSpPr>
          <p:nvPr>
            <p:ph idx="1"/>
          </p:nvPr>
        </p:nvSpPr>
        <p:spPr/>
        <p:txBody>
          <a:bodyPr/>
          <a:lstStyle/>
          <a:p>
            <a:r>
              <a:rPr lang="en-US" dirty="0"/>
              <a:t>Since the study was conducted in 2019, the pandemic and post-pandemic analysis are not covered in the study. Additionally, the study's outcome is limited to Nagpur city; however, it is applicable to similar cities. </a:t>
            </a:r>
          </a:p>
          <a:p>
            <a:r>
              <a:rPr lang="en-US" dirty="0"/>
              <a:t>Future research could address these limitations by incorporating longitudinal data, combining attitudinal and revealed-preference approaches, and conducting comparative studies across multiple cities. </a:t>
            </a:r>
          </a:p>
          <a:p>
            <a:pPr marL="0" indent="0">
              <a:buNone/>
            </a:pPr>
            <a:r>
              <a:rPr lang="en-US" dirty="0"/>
              <a:t>Overall, the study's outcomes can help policymakers make bicycles a viable, attractive, and sustainable mode of transport for a wider range of people.</a:t>
            </a:r>
          </a:p>
          <a:p>
            <a:endParaRPr lang="en-US" dirty="0"/>
          </a:p>
        </p:txBody>
      </p:sp>
      <p:sp>
        <p:nvSpPr>
          <p:cNvPr id="4" name="Date Placeholder 3">
            <a:extLst>
              <a:ext uri="{FF2B5EF4-FFF2-40B4-BE49-F238E27FC236}">
                <a16:creationId xmlns:a16="http://schemas.microsoft.com/office/drawing/2014/main" id="{AAE9F6AE-130D-C8D4-1AE4-823ECA356D60}"/>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8FCFE19D-15B1-82A3-7AA7-9643FB3A31D2}"/>
              </a:ext>
            </a:extLst>
          </p:cNvPr>
          <p:cNvSpPr>
            <a:spLocks noGrp="1"/>
          </p:cNvSpPr>
          <p:nvPr>
            <p:ph type="sldNum" sz="quarter" idx="12"/>
          </p:nvPr>
        </p:nvSpPr>
        <p:spPr/>
        <p:txBody>
          <a:bodyPr/>
          <a:lstStyle/>
          <a:p>
            <a:fld id="{87E7843D-FF13-4365-9478-9625B70A2705}" type="slidenum">
              <a:rPr lang="en-US" smtClean="0"/>
              <a:t>12</a:t>
            </a:fld>
            <a:endParaRPr lang="en-US"/>
          </a:p>
        </p:txBody>
      </p:sp>
    </p:spTree>
    <p:extLst>
      <p:ext uri="{BB962C8B-B14F-4D97-AF65-F5344CB8AC3E}">
        <p14:creationId xmlns:p14="http://schemas.microsoft.com/office/powerpoint/2010/main" val="339365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D597-BB67-B39C-5986-3320431419E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FD45241-4A66-DC8E-7872-62AC2C2E7675}"/>
              </a:ext>
            </a:extLst>
          </p:cNvPr>
          <p:cNvSpPr>
            <a:spLocks noGrp="1"/>
          </p:cNvSpPr>
          <p:nvPr>
            <p:ph idx="1"/>
          </p:nvPr>
        </p:nvSpPr>
        <p:spPr/>
        <p:txBody>
          <a:bodyPr>
            <a:normAutofit fontScale="92500" lnSpcReduction="20000"/>
          </a:bodyPr>
          <a:lstStyle/>
          <a:p>
            <a:r>
              <a:rPr lang="en-US" sz="1600" dirty="0"/>
              <a:t>Advani, M., and Tiwari, G. 2006. Bicycle – As a Feeder Mode for Bus Service. VELO MONDIAL, Conference 2006 held at Cape Town, South Africa. URL -</a:t>
            </a:r>
            <a:r>
              <a:rPr lang="en-US" sz="1600" u="sng" dirty="0">
                <a:hlinkClick r:id="rId2"/>
              </a:rPr>
              <a:t>http://tripp.iitd.ernet.in/publications/paper/planning/mukti_VELO06 paper.pdf</a:t>
            </a:r>
            <a:r>
              <a:rPr lang="en-US" sz="1600" dirty="0"/>
              <a:t> Accessed – 29.08.2025</a:t>
            </a:r>
          </a:p>
          <a:p>
            <a:r>
              <a:rPr lang="en-US" sz="1600" dirty="0"/>
              <a:t>Cabral, L., Laura, Kim, A. M., Parkins. J. R., 2018. Bicycle Ridership and Intention in a Northern , Low-Cycling City. Travel </a:t>
            </a:r>
            <a:r>
              <a:rPr lang="en-US" sz="1600" dirty="0" err="1"/>
              <a:t>Behaviour</a:t>
            </a:r>
            <a:r>
              <a:rPr lang="en-US" sz="1600" dirty="0"/>
              <a:t> and Society. 13,165 - 173. </a:t>
            </a:r>
            <a:r>
              <a:rPr lang="en-US" sz="1600" u="sng" dirty="0">
                <a:hlinkClick r:id="rId3"/>
              </a:rPr>
              <a:t>https://doi.org/10.1016/j.tbs.2018.08.005</a:t>
            </a:r>
            <a:endParaRPr lang="en-US" sz="1600" u="sng" dirty="0"/>
          </a:p>
          <a:p>
            <a:r>
              <a:rPr lang="en-US" sz="1600" dirty="0"/>
              <a:t>IEA, 2025. Tracking Transport. URL - </a:t>
            </a:r>
            <a:r>
              <a:rPr lang="en-US" sz="1600" u="sng" dirty="0">
                <a:hlinkClick r:id="rId4"/>
              </a:rPr>
              <a:t>https://www.iea.org/energy-system/transport. Accessed – 23.08.2025</a:t>
            </a:r>
            <a:endParaRPr lang="en-US" sz="1600" u="sng" dirty="0"/>
          </a:p>
          <a:p>
            <a:pPr lvl="0"/>
            <a:r>
              <a:rPr lang="en-US" sz="1600" dirty="0"/>
              <a:t>The Energy and Resource Institute, 2025. Pedaling towards a greener India: Report on promoting cycling in the country. URL - https://www.teriin.org/eventdocs/files/Cycling_Report_LR.pdf. Accessed on - 23.08.2025</a:t>
            </a:r>
          </a:p>
          <a:p>
            <a:pPr lvl="0"/>
            <a:r>
              <a:rPr lang="en-US" sz="1600" dirty="0"/>
              <a:t>WRI INDIA (2025). Public bicycle sharing in India: Lessons learned from implementation in three cities. URL - https://wriindia.org/sites/default/files/FINAL_Public%20Bicycle%20Sharing%20India_WP_3July.pdf. Accessed 23.08.2025</a:t>
            </a:r>
          </a:p>
          <a:p>
            <a:r>
              <a:rPr lang="en-US" sz="1600" dirty="0" err="1"/>
              <a:t>Branion</a:t>
            </a:r>
            <a:r>
              <a:rPr lang="en-US" sz="1600" dirty="0"/>
              <a:t>-Calles, M., Nelson, T., Fuller, D., Gauvin, L., Winters, M. 2019. Associations between Individual Characteristics, Availability of Bicycle Infrastructure, and City-Wide Safety Perceptions of Bicycling: A Cross-Sectional Survey of Bicyclists in 6 Canadian and U.S. Cities. Transportation Research Part A: Policy and Practice. 123, 229-239. https://doi.org/10.1016/j.tra.2018.10.024</a:t>
            </a:r>
          </a:p>
          <a:p>
            <a:endParaRPr lang="en-US" sz="1600" dirty="0"/>
          </a:p>
          <a:p>
            <a:endParaRPr lang="en-US" sz="1600" dirty="0"/>
          </a:p>
        </p:txBody>
      </p:sp>
      <p:sp>
        <p:nvSpPr>
          <p:cNvPr id="4" name="Date Placeholder 3">
            <a:extLst>
              <a:ext uri="{FF2B5EF4-FFF2-40B4-BE49-F238E27FC236}">
                <a16:creationId xmlns:a16="http://schemas.microsoft.com/office/drawing/2014/main" id="{B7F8ABC8-8FD2-0423-94D8-EB003841594A}"/>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6F31282D-CCB3-FBC7-E4A6-305883D71A36}"/>
              </a:ext>
            </a:extLst>
          </p:cNvPr>
          <p:cNvSpPr>
            <a:spLocks noGrp="1"/>
          </p:cNvSpPr>
          <p:nvPr>
            <p:ph type="sldNum" sz="quarter" idx="12"/>
          </p:nvPr>
        </p:nvSpPr>
        <p:spPr/>
        <p:txBody>
          <a:bodyPr/>
          <a:lstStyle/>
          <a:p>
            <a:fld id="{87E7843D-FF13-4365-9478-9625B70A2705}" type="slidenum">
              <a:rPr lang="en-US" smtClean="0"/>
              <a:t>13</a:t>
            </a:fld>
            <a:endParaRPr lang="en-US"/>
          </a:p>
        </p:txBody>
      </p:sp>
    </p:spTree>
    <p:extLst>
      <p:ext uri="{BB962C8B-B14F-4D97-AF65-F5344CB8AC3E}">
        <p14:creationId xmlns:p14="http://schemas.microsoft.com/office/powerpoint/2010/main" val="155374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0BE5-FB37-B6C9-96BC-AB99EF1D60E8}"/>
              </a:ext>
            </a:extLst>
          </p:cNvPr>
          <p:cNvSpPr>
            <a:spLocks noGrp="1"/>
          </p:cNvSpPr>
          <p:nvPr>
            <p:ph type="title"/>
          </p:nvPr>
        </p:nvSpPr>
        <p:spPr>
          <a:xfrm>
            <a:off x="750367" y="2898648"/>
            <a:ext cx="10691265" cy="1307592"/>
          </a:xfrm>
        </p:spPr>
        <p:txBody>
          <a:bodyPr/>
          <a:lstStyle/>
          <a:p>
            <a:pPr algn="ctr"/>
            <a:r>
              <a:rPr lang="en-US" b="1" dirty="0">
                <a:solidFill>
                  <a:srgbClr val="0070C0"/>
                </a:solidFill>
              </a:rPr>
              <a:t>THANK YOU</a:t>
            </a:r>
          </a:p>
        </p:txBody>
      </p:sp>
      <p:sp>
        <p:nvSpPr>
          <p:cNvPr id="4" name="Date Placeholder 3">
            <a:extLst>
              <a:ext uri="{FF2B5EF4-FFF2-40B4-BE49-F238E27FC236}">
                <a16:creationId xmlns:a16="http://schemas.microsoft.com/office/drawing/2014/main" id="{01863BF7-231A-B4A8-3D9A-4A3D1DB73575}"/>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B5116559-3DF3-26C3-B84C-278A1CBB4B2D}"/>
              </a:ext>
            </a:extLst>
          </p:cNvPr>
          <p:cNvSpPr>
            <a:spLocks noGrp="1"/>
          </p:cNvSpPr>
          <p:nvPr>
            <p:ph type="sldNum" sz="quarter" idx="12"/>
          </p:nvPr>
        </p:nvSpPr>
        <p:spPr/>
        <p:txBody>
          <a:bodyPr/>
          <a:lstStyle/>
          <a:p>
            <a:fld id="{87E7843D-FF13-4365-9478-9625B70A2705}" type="slidenum">
              <a:rPr lang="en-US" smtClean="0"/>
              <a:t>14</a:t>
            </a:fld>
            <a:endParaRPr lang="en-US"/>
          </a:p>
        </p:txBody>
      </p:sp>
    </p:spTree>
    <p:extLst>
      <p:ext uri="{BB962C8B-B14F-4D97-AF65-F5344CB8AC3E}">
        <p14:creationId xmlns:p14="http://schemas.microsoft.com/office/powerpoint/2010/main" val="152596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FDEA-94A4-5262-4DAF-32BA40A7C510}"/>
              </a:ext>
            </a:extLst>
          </p:cNvPr>
          <p:cNvSpPr>
            <a:spLocks noGrp="1"/>
          </p:cNvSpPr>
          <p:nvPr>
            <p:ph type="title"/>
          </p:nvPr>
        </p:nvSpPr>
        <p:spPr>
          <a:xfrm>
            <a:off x="700635" y="914400"/>
            <a:ext cx="10691265" cy="749808"/>
          </a:xfrm>
        </p:spPr>
        <p:txBody>
          <a:bodyPr>
            <a:normAutofit/>
          </a:bodyPr>
          <a:lstStyle/>
          <a:p>
            <a:r>
              <a:rPr lang="en-US" sz="3200" dirty="0"/>
              <a:t>Content</a:t>
            </a:r>
          </a:p>
        </p:txBody>
      </p:sp>
      <p:sp>
        <p:nvSpPr>
          <p:cNvPr id="3" name="Content Placeholder 2">
            <a:extLst>
              <a:ext uri="{FF2B5EF4-FFF2-40B4-BE49-F238E27FC236}">
                <a16:creationId xmlns:a16="http://schemas.microsoft.com/office/drawing/2014/main" id="{C5A8ACC7-127B-8397-6295-85F4B60696F8}"/>
              </a:ext>
            </a:extLst>
          </p:cNvPr>
          <p:cNvSpPr>
            <a:spLocks noGrp="1"/>
          </p:cNvSpPr>
          <p:nvPr>
            <p:ph idx="1"/>
          </p:nvPr>
        </p:nvSpPr>
        <p:spPr>
          <a:xfrm>
            <a:off x="700635" y="1664208"/>
            <a:ext cx="10691265" cy="4297680"/>
          </a:xfrm>
        </p:spPr>
        <p:txBody>
          <a:bodyPr/>
          <a:lstStyle/>
          <a:p>
            <a:pPr lvl="2">
              <a:lnSpc>
                <a:spcPct val="150000"/>
              </a:lnSpc>
            </a:pPr>
            <a:r>
              <a:rPr lang="en-US" sz="2400" dirty="0"/>
              <a:t>Introduction</a:t>
            </a:r>
          </a:p>
          <a:p>
            <a:pPr lvl="2">
              <a:lnSpc>
                <a:spcPct val="150000"/>
              </a:lnSpc>
            </a:pPr>
            <a:r>
              <a:rPr lang="en-US" sz="2400" dirty="0"/>
              <a:t>Past studies</a:t>
            </a:r>
          </a:p>
          <a:p>
            <a:pPr lvl="2">
              <a:lnSpc>
                <a:spcPct val="150000"/>
              </a:lnSpc>
            </a:pPr>
            <a:r>
              <a:rPr lang="en-US" sz="2400" dirty="0"/>
              <a:t>Methodology</a:t>
            </a:r>
          </a:p>
          <a:p>
            <a:pPr lvl="2">
              <a:lnSpc>
                <a:spcPct val="150000"/>
              </a:lnSpc>
            </a:pPr>
            <a:r>
              <a:rPr lang="en-US" sz="2400" dirty="0"/>
              <a:t>Result</a:t>
            </a:r>
          </a:p>
          <a:p>
            <a:pPr lvl="2">
              <a:lnSpc>
                <a:spcPct val="150000"/>
              </a:lnSpc>
            </a:pPr>
            <a:r>
              <a:rPr lang="en-US" sz="2400" dirty="0"/>
              <a:t>Policy implications</a:t>
            </a:r>
          </a:p>
          <a:p>
            <a:pPr lvl="2">
              <a:lnSpc>
                <a:spcPct val="150000"/>
              </a:lnSpc>
            </a:pPr>
            <a:r>
              <a:rPr lang="en-US" sz="2400" dirty="0"/>
              <a:t>Conclusion</a:t>
            </a:r>
          </a:p>
          <a:p>
            <a:endParaRPr lang="en-US" dirty="0"/>
          </a:p>
        </p:txBody>
      </p:sp>
      <p:sp>
        <p:nvSpPr>
          <p:cNvPr id="4" name="Date Placeholder 3">
            <a:extLst>
              <a:ext uri="{FF2B5EF4-FFF2-40B4-BE49-F238E27FC236}">
                <a16:creationId xmlns:a16="http://schemas.microsoft.com/office/drawing/2014/main" id="{7FE34C12-1EB8-96E8-EC0F-4AA611047653}"/>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FBDD1428-A23D-ABC0-4181-262EFEF87ECC}"/>
              </a:ext>
            </a:extLst>
          </p:cNvPr>
          <p:cNvSpPr>
            <a:spLocks noGrp="1"/>
          </p:cNvSpPr>
          <p:nvPr>
            <p:ph type="sldNum" sz="quarter" idx="12"/>
          </p:nvPr>
        </p:nvSpPr>
        <p:spPr/>
        <p:txBody>
          <a:bodyPr/>
          <a:lstStyle/>
          <a:p>
            <a:fld id="{87E7843D-FF13-4365-9478-9625B70A2705}" type="slidenum">
              <a:rPr lang="en-US" smtClean="0"/>
              <a:t>2</a:t>
            </a:fld>
            <a:endParaRPr lang="en-US"/>
          </a:p>
        </p:txBody>
      </p:sp>
    </p:spTree>
    <p:extLst>
      <p:ext uri="{BB962C8B-B14F-4D97-AF65-F5344CB8AC3E}">
        <p14:creationId xmlns:p14="http://schemas.microsoft.com/office/powerpoint/2010/main" val="192545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749A0-1EFA-7982-0636-C6D942131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03965-9E32-46D2-FBB6-2E18F8B67AA4}"/>
              </a:ext>
            </a:extLst>
          </p:cNvPr>
          <p:cNvSpPr>
            <a:spLocks noGrp="1"/>
          </p:cNvSpPr>
          <p:nvPr>
            <p:ph type="title"/>
          </p:nvPr>
        </p:nvSpPr>
        <p:spPr>
          <a:xfrm>
            <a:off x="700635" y="914400"/>
            <a:ext cx="10691265" cy="749808"/>
          </a:xfrm>
        </p:spPr>
        <p:txBody>
          <a:bodyPr>
            <a:normAutofit/>
          </a:bodyPr>
          <a:lstStyle/>
          <a:p>
            <a:r>
              <a:rPr lang="en-US" sz="3200" dirty="0"/>
              <a:t>INTRODUCTION</a:t>
            </a:r>
          </a:p>
        </p:txBody>
      </p:sp>
      <p:sp>
        <p:nvSpPr>
          <p:cNvPr id="3" name="Content Placeholder 2">
            <a:extLst>
              <a:ext uri="{FF2B5EF4-FFF2-40B4-BE49-F238E27FC236}">
                <a16:creationId xmlns:a16="http://schemas.microsoft.com/office/drawing/2014/main" id="{4F0CEA2D-D18D-8C46-95A1-201A2A6B8F06}"/>
              </a:ext>
            </a:extLst>
          </p:cNvPr>
          <p:cNvSpPr>
            <a:spLocks noGrp="1"/>
          </p:cNvSpPr>
          <p:nvPr>
            <p:ph idx="1"/>
          </p:nvPr>
        </p:nvSpPr>
        <p:spPr>
          <a:xfrm>
            <a:off x="700635" y="1664208"/>
            <a:ext cx="10691265" cy="4297680"/>
          </a:xfrm>
        </p:spPr>
        <p:txBody>
          <a:bodyPr>
            <a:normAutofit/>
          </a:bodyPr>
          <a:lstStyle/>
          <a:p>
            <a:r>
              <a:rPr lang="en-US" dirty="0"/>
              <a:t>The rapid growth of motorized vehicles in India has intensified urban challenges, including traffic congestion, road accidents, air pollution, and noise pollution. </a:t>
            </a:r>
          </a:p>
          <a:p>
            <a:r>
              <a:rPr lang="en-US" dirty="0"/>
              <a:t> Transport emission in India  - </a:t>
            </a:r>
            <a:r>
              <a:rPr lang="en-US" u="sng" dirty="0"/>
              <a:t>1.7 percent per year from 1990 to 2022</a:t>
            </a:r>
          </a:p>
          <a:p>
            <a:r>
              <a:rPr lang="en-US" dirty="0"/>
              <a:t> The transport emissions should decrease by 3 per cent per year to achieve the Net Zero emission by 2050 target (IEA, 2025).  - </a:t>
            </a:r>
          </a:p>
          <a:p>
            <a:r>
              <a:rPr lang="en-US" dirty="0"/>
              <a:t> An effective solution is adopting sustainable transport modes like </a:t>
            </a:r>
            <a:r>
              <a:rPr lang="en-US" dirty="0">
                <a:solidFill>
                  <a:srgbClr val="0070C0"/>
                </a:solidFill>
              </a:rPr>
              <a:t>bicycles</a:t>
            </a:r>
          </a:p>
          <a:p>
            <a:r>
              <a:rPr lang="en-US" dirty="0"/>
              <a:t>A bicycle is an affordable, accessible, and environmentally friendly mode of transportation. </a:t>
            </a:r>
          </a:p>
          <a:p>
            <a:r>
              <a:rPr lang="en-US" dirty="0"/>
              <a:t>It also offers health benefits such as a reduction in chronic diseases </a:t>
            </a:r>
            <a:r>
              <a:rPr lang="en-US" dirty="0">
                <a:solidFill>
                  <a:srgbClr val="0070C0"/>
                </a:solidFill>
              </a:rPr>
              <a:t> </a:t>
            </a:r>
            <a:r>
              <a:rPr lang="en-US" dirty="0"/>
              <a:t>(Advani and Tiwari, 2006). </a:t>
            </a:r>
          </a:p>
          <a:p>
            <a:endParaRPr lang="en-US" dirty="0">
              <a:solidFill>
                <a:srgbClr val="0070C0"/>
              </a:solidFill>
            </a:endParaRPr>
          </a:p>
        </p:txBody>
      </p:sp>
      <p:sp>
        <p:nvSpPr>
          <p:cNvPr id="4" name="Date Placeholder 3">
            <a:extLst>
              <a:ext uri="{FF2B5EF4-FFF2-40B4-BE49-F238E27FC236}">
                <a16:creationId xmlns:a16="http://schemas.microsoft.com/office/drawing/2014/main" id="{C63B2250-6B27-7800-BB93-C970758CB99B}"/>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159E059D-77C3-015A-1649-97887232220E}"/>
              </a:ext>
            </a:extLst>
          </p:cNvPr>
          <p:cNvSpPr>
            <a:spLocks noGrp="1"/>
          </p:cNvSpPr>
          <p:nvPr>
            <p:ph type="sldNum" sz="quarter" idx="12"/>
          </p:nvPr>
        </p:nvSpPr>
        <p:spPr/>
        <p:txBody>
          <a:bodyPr/>
          <a:lstStyle/>
          <a:p>
            <a:fld id="{87E7843D-FF13-4365-9478-9625B70A2705}" type="slidenum">
              <a:rPr lang="en-US" smtClean="0"/>
              <a:t>3</a:t>
            </a:fld>
            <a:endParaRPr lang="en-US"/>
          </a:p>
        </p:txBody>
      </p:sp>
    </p:spTree>
    <p:extLst>
      <p:ext uri="{BB962C8B-B14F-4D97-AF65-F5344CB8AC3E}">
        <p14:creationId xmlns:p14="http://schemas.microsoft.com/office/powerpoint/2010/main" val="283372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3A8B2-D2CF-6A27-BDFD-2AE4DA5C6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DF327-081F-0D72-E1F6-09D8D644CCE7}"/>
              </a:ext>
            </a:extLst>
          </p:cNvPr>
          <p:cNvSpPr>
            <a:spLocks noGrp="1"/>
          </p:cNvSpPr>
          <p:nvPr>
            <p:ph type="title"/>
          </p:nvPr>
        </p:nvSpPr>
        <p:spPr>
          <a:xfrm>
            <a:off x="700635" y="914400"/>
            <a:ext cx="10691265" cy="749808"/>
          </a:xfrm>
        </p:spPr>
        <p:txBody>
          <a:bodyPr>
            <a:normAutofit/>
          </a:bodyPr>
          <a:lstStyle/>
          <a:p>
            <a:r>
              <a:rPr lang="en-US" sz="3200" dirty="0"/>
              <a:t>INTRODUCTION</a:t>
            </a:r>
          </a:p>
        </p:txBody>
      </p:sp>
      <p:sp>
        <p:nvSpPr>
          <p:cNvPr id="3" name="Content Placeholder 2">
            <a:extLst>
              <a:ext uri="{FF2B5EF4-FFF2-40B4-BE49-F238E27FC236}">
                <a16:creationId xmlns:a16="http://schemas.microsoft.com/office/drawing/2014/main" id="{2DF03331-2A62-31FE-A989-91FDDB4F78EE}"/>
              </a:ext>
            </a:extLst>
          </p:cNvPr>
          <p:cNvSpPr>
            <a:spLocks noGrp="1"/>
          </p:cNvSpPr>
          <p:nvPr>
            <p:ph idx="1"/>
          </p:nvPr>
        </p:nvSpPr>
        <p:spPr>
          <a:xfrm>
            <a:off x="700635" y="1664208"/>
            <a:ext cx="10691265" cy="4297680"/>
          </a:xfrm>
        </p:spPr>
        <p:txBody>
          <a:bodyPr/>
          <a:lstStyle/>
          <a:p>
            <a:r>
              <a:rPr lang="en-US" dirty="0"/>
              <a:t>Previous studies have shown that bicycling preferences are influenced by </a:t>
            </a:r>
            <a:r>
              <a:rPr lang="en-US" dirty="0">
                <a:solidFill>
                  <a:srgbClr val="0070C0"/>
                </a:solidFill>
              </a:rPr>
              <a:t>environmental, infrastructural, and socio-demographic factors. </a:t>
            </a:r>
          </a:p>
          <a:p>
            <a:r>
              <a:rPr lang="en-US" dirty="0"/>
              <a:t>Despite its potential, the modal share of cycling has declined due to inadequate infrastructure, safety concerns, theft, social status issues, and the lack of supportive regulations. </a:t>
            </a:r>
          </a:p>
          <a:p>
            <a:r>
              <a:rPr lang="en-US" dirty="0"/>
              <a:t>This decline has been particularly evident in developing countries such as India (The Energy and Resources Institute, 2025; WRI India, 2025), especially in cities like Nagpur, where the bicycle share is </a:t>
            </a:r>
            <a:r>
              <a:rPr lang="en-US" dirty="0">
                <a:solidFill>
                  <a:srgbClr val="0070C0"/>
                </a:solidFill>
              </a:rPr>
              <a:t>6.4 percent</a:t>
            </a:r>
            <a:r>
              <a:rPr lang="en-US" dirty="0"/>
              <a:t>. </a:t>
            </a:r>
            <a:r>
              <a:rPr lang="en-US" dirty="0">
                <a:sym typeface="Wingdings" panose="05000000000000000000" pitchFamily="2" charset="2"/>
              </a:rPr>
              <a:t> Highest among Indian megacities</a:t>
            </a:r>
            <a:endParaRPr lang="en-US" dirty="0"/>
          </a:p>
          <a:p>
            <a:r>
              <a:rPr lang="en-US" dirty="0"/>
              <a:t>Therefore, this study aims to examine the determinants affecting bicycling preferences in Nagpur, India.</a:t>
            </a:r>
            <a:endParaRPr lang="en-US" dirty="0">
              <a:solidFill>
                <a:srgbClr val="0070C0"/>
              </a:solidFill>
            </a:endParaRPr>
          </a:p>
        </p:txBody>
      </p:sp>
      <p:sp>
        <p:nvSpPr>
          <p:cNvPr id="4" name="Date Placeholder 3">
            <a:extLst>
              <a:ext uri="{FF2B5EF4-FFF2-40B4-BE49-F238E27FC236}">
                <a16:creationId xmlns:a16="http://schemas.microsoft.com/office/drawing/2014/main" id="{0F3197DE-3276-A942-ED9B-B67E0FCDE769}"/>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ED99AFD5-02FD-ACBA-BD8E-467C33CE3264}"/>
              </a:ext>
            </a:extLst>
          </p:cNvPr>
          <p:cNvSpPr>
            <a:spLocks noGrp="1"/>
          </p:cNvSpPr>
          <p:nvPr>
            <p:ph type="sldNum" sz="quarter" idx="12"/>
          </p:nvPr>
        </p:nvSpPr>
        <p:spPr/>
        <p:txBody>
          <a:bodyPr/>
          <a:lstStyle/>
          <a:p>
            <a:fld id="{87E7843D-FF13-4365-9478-9625B70A2705}" type="slidenum">
              <a:rPr lang="en-US" smtClean="0"/>
              <a:t>4</a:t>
            </a:fld>
            <a:endParaRPr lang="en-US"/>
          </a:p>
        </p:txBody>
      </p:sp>
    </p:spTree>
    <p:extLst>
      <p:ext uri="{BB962C8B-B14F-4D97-AF65-F5344CB8AC3E}">
        <p14:creationId xmlns:p14="http://schemas.microsoft.com/office/powerpoint/2010/main" val="157492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ACF9-CABC-7955-75CC-924F8889EFC3}"/>
              </a:ext>
            </a:extLst>
          </p:cNvPr>
          <p:cNvSpPr>
            <a:spLocks noGrp="1"/>
          </p:cNvSpPr>
          <p:nvPr>
            <p:ph type="title"/>
          </p:nvPr>
        </p:nvSpPr>
        <p:spPr/>
        <p:txBody>
          <a:bodyPr/>
          <a:lstStyle/>
          <a:p>
            <a:r>
              <a:rPr lang="en-US" dirty="0"/>
              <a:t>Past studies</a:t>
            </a:r>
          </a:p>
        </p:txBody>
      </p:sp>
      <p:sp>
        <p:nvSpPr>
          <p:cNvPr id="3" name="Content Placeholder 2">
            <a:extLst>
              <a:ext uri="{FF2B5EF4-FFF2-40B4-BE49-F238E27FC236}">
                <a16:creationId xmlns:a16="http://schemas.microsoft.com/office/drawing/2014/main" id="{5D6EA258-96E1-68D1-22B2-89E3846DB33E}"/>
              </a:ext>
            </a:extLst>
          </p:cNvPr>
          <p:cNvSpPr>
            <a:spLocks noGrp="1"/>
          </p:cNvSpPr>
          <p:nvPr>
            <p:ph idx="1"/>
          </p:nvPr>
        </p:nvSpPr>
        <p:spPr>
          <a:xfrm>
            <a:off x="700635" y="1700784"/>
            <a:ext cx="10691265" cy="4261104"/>
          </a:xfrm>
        </p:spPr>
        <p:txBody>
          <a:bodyPr>
            <a:normAutofit/>
          </a:bodyPr>
          <a:lstStyle/>
          <a:p>
            <a:r>
              <a:rPr lang="en-US" dirty="0"/>
              <a:t>Past studies have shown that bicycling is influenced by socio-demographic characteristics, bicycling infrastructure, and the attitudes of bicyclists. </a:t>
            </a:r>
          </a:p>
          <a:p>
            <a:r>
              <a:rPr lang="en-US" dirty="0"/>
              <a:t>A study by Advani and Tiwari (2006) highlighted the importance of safe routes and parking near transit to integrate bicycles with buses.</a:t>
            </a:r>
          </a:p>
          <a:p>
            <a:r>
              <a:rPr lang="en-US" dirty="0"/>
              <a:t>A study by </a:t>
            </a:r>
            <a:r>
              <a:rPr lang="en-US" dirty="0" err="1"/>
              <a:t>Branion</a:t>
            </a:r>
            <a:r>
              <a:rPr lang="en-US" dirty="0"/>
              <a:t>-Calles et al. (2019) confirmed that infrastructure improves perceived safety. </a:t>
            </a:r>
          </a:p>
          <a:p>
            <a:r>
              <a:rPr lang="en-US" dirty="0"/>
              <a:t>Cabral et al. (2018) emphasized the importance of perceived safety in decisions to cycle, while the study further identified traffic stress tolerance, perceived </a:t>
            </a:r>
            <a:r>
              <a:rPr lang="en-US" dirty="0" err="1"/>
              <a:t>behavioural</a:t>
            </a:r>
            <a:r>
              <a:rPr lang="en-US" dirty="0"/>
              <a:t> control, education, and intention as significant predictors of utility cycling and active travel </a:t>
            </a:r>
            <a:r>
              <a:rPr lang="en-US" dirty="0" err="1"/>
              <a:t>behaviour</a:t>
            </a:r>
            <a:r>
              <a:rPr lang="en-US" dirty="0"/>
              <a:t>.</a:t>
            </a:r>
          </a:p>
          <a:p>
            <a:r>
              <a:rPr lang="en-US" dirty="0"/>
              <a:t>Overall, safety perceptions, demographics, and health suggest that traffic calming and facilities encourage cycling (Sallis et al., 2013). </a:t>
            </a:r>
          </a:p>
          <a:p>
            <a:endParaRPr lang="en-US" dirty="0"/>
          </a:p>
        </p:txBody>
      </p:sp>
      <p:sp>
        <p:nvSpPr>
          <p:cNvPr id="4" name="Date Placeholder 3">
            <a:extLst>
              <a:ext uri="{FF2B5EF4-FFF2-40B4-BE49-F238E27FC236}">
                <a16:creationId xmlns:a16="http://schemas.microsoft.com/office/drawing/2014/main" id="{4026DF54-820D-8249-8B5E-A5E6D04A6987}"/>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961DE416-0B4F-9F56-5FA9-740C1CAEE026}"/>
              </a:ext>
            </a:extLst>
          </p:cNvPr>
          <p:cNvSpPr>
            <a:spLocks noGrp="1"/>
          </p:cNvSpPr>
          <p:nvPr>
            <p:ph type="sldNum" sz="quarter" idx="12"/>
          </p:nvPr>
        </p:nvSpPr>
        <p:spPr/>
        <p:txBody>
          <a:bodyPr/>
          <a:lstStyle/>
          <a:p>
            <a:fld id="{87E7843D-FF13-4365-9478-9625B70A2705}" type="slidenum">
              <a:rPr lang="en-US" smtClean="0"/>
              <a:t>5</a:t>
            </a:fld>
            <a:endParaRPr lang="en-US"/>
          </a:p>
        </p:txBody>
      </p:sp>
    </p:spTree>
    <p:extLst>
      <p:ext uri="{BB962C8B-B14F-4D97-AF65-F5344CB8AC3E}">
        <p14:creationId xmlns:p14="http://schemas.microsoft.com/office/powerpoint/2010/main" val="298951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A6A0-D672-B72C-177E-39CB34DEED3F}"/>
              </a:ext>
            </a:extLst>
          </p:cNvPr>
          <p:cNvSpPr>
            <a:spLocks noGrp="1"/>
          </p:cNvSpPr>
          <p:nvPr>
            <p:ph type="title"/>
          </p:nvPr>
        </p:nvSpPr>
        <p:spPr/>
        <p:txBody>
          <a:bodyPr/>
          <a:lstStyle/>
          <a:p>
            <a:r>
              <a:rPr lang="en-US" dirty="0"/>
              <a:t>Past studies</a:t>
            </a:r>
          </a:p>
        </p:txBody>
      </p:sp>
      <p:sp>
        <p:nvSpPr>
          <p:cNvPr id="3" name="Content Placeholder 2">
            <a:extLst>
              <a:ext uri="{FF2B5EF4-FFF2-40B4-BE49-F238E27FC236}">
                <a16:creationId xmlns:a16="http://schemas.microsoft.com/office/drawing/2014/main" id="{ED9F90F8-D55E-626F-4CF8-6E482BC6775C}"/>
              </a:ext>
            </a:extLst>
          </p:cNvPr>
          <p:cNvSpPr>
            <a:spLocks noGrp="1"/>
          </p:cNvSpPr>
          <p:nvPr>
            <p:ph idx="1"/>
          </p:nvPr>
        </p:nvSpPr>
        <p:spPr/>
        <p:txBody>
          <a:bodyPr/>
          <a:lstStyle/>
          <a:p>
            <a:r>
              <a:rPr lang="en-US" dirty="0"/>
              <a:t>Overall, previous studies have shown that bicycling preferences are influenced by environmental, infrastructural, and socio-demographic factors. Despite its potential, the modal share of cycling has declined due to inadequate infrastructure, </a:t>
            </a:r>
          </a:p>
          <a:p>
            <a:r>
              <a:rPr lang="en-US" dirty="0"/>
              <a:t>The present study's contributions are twofold - first, the study considered the </a:t>
            </a:r>
            <a:r>
              <a:rPr lang="en-US" dirty="0">
                <a:solidFill>
                  <a:srgbClr val="0070C0"/>
                </a:solidFill>
              </a:rPr>
              <a:t>weather effect on bicycling preferences;</a:t>
            </a:r>
            <a:r>
              <a:rPr lang="en-US" dirty="0"/>
              <a:t> Second, this study considered </a:t>
            </a:r>
            <a:r>
              <a:rPr lang="en-US" dirty="0">
                <a:solidFill>
                  <a:srgbClr val="0070C0"/>
                </a:solidFill>
              </a:rPr>
              <a:t>the level of bicycling preferences </a:t>
            </a:r>
            <a:r>
              <a:rPr lang="en-US" dirty="0"/>
              <a:t>rather than considering the generic bicycling preferences. </a:t>
            </a:r>
          </a:p>
        </p:txBody>
      </p:sp>
      <p:sp>
        <p:nvSpPr>
          <p:cNvPr id="4" name="Date Placeholder 3">
            <a:extLst>
              <a:ext uri="{FF2B5EF4-FFF2-40B4-BE49-F238E27FC236}">
                <a16:creationId xmlns:a16="http://schemas.microsoft.com/office/drawing/2014/main" id="{90BACEBA-AA94-72E3-B9E5-64A7726480FF}"/>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382362F9-07BD-4E85-8924-E107175D34F9}"/>
              </a:ext>
            </a:extLst>
          </p:cNvPr>
          <p:cNvSpPr>
            <a:spLocks noGrp="1"/>
          </p:cNvSpPr>
          <p:nvPr>
            <p:ph type="sldNum" sz="quarter" idx="12"/>
          </p:nvPr>
        </p:nvSpPr>
        <p:spPr/>
        <p:txBody>
          <a:bodyPr/>
          <a:lstStyle/>
          <a:p>
            <a:fld id="{87E7843D-FF13-4365-9478-9625B70A2705}" type="slidenum">
              <a:rPr lang="en-US" smtClean="0"/>
              <a:t>6</a:t>
            </a:fld>
            <a:endParaRPr lang="en-US"/>
          </a:p>
        </p:txBody>
      </p:sp>
    </p:spTree>
    <p:extLst>
      <p:ext uri="{BB962C8B-B14F-4D97-AF65-F5344CB8AC3E}">
        <p14:creationId xmlns:p14="http://schemas.microsoft.com/office/powerpoint/2010/main" val="118142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E0D003-85B3-BC4C-0190-903E4416CB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09" b="1893"/>
          <a:stretch>
            <a:fillRect/>
          </a:stretch>
        </p:blipFill>
        <p:spPr bwMode="auto">
          <a:xfrm>
            <a:off x="6046267" y="2221992"/>
            <a:ext cx="5787837" cy="3536551"/>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B809EABD-D87D-44CF-253B-4CCCDC3F30AC}"/>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D4FCCC9C-39AD-FC39-AAFB-0BD16F649E9B}"/>
              </a:ext>
            </a:extLst>
          </p:cNvPr>
          <p:cNvSpPr>
            <a:spLocks noGrp="1"/>
          </p:cNvSpPr>
          <p:nvPr>
            <p:ph idx="1"/>
          </p:nvPr>
        </p:nvSpPr>
        <p:spPr>
          <a:xfrm>
            <a:off x="700635" y="2221992"/>
            <a:ext cx="5837325" cy="4032504"/>
          </a:xfrm>
        </p:spPr>
        <p:txBody>
          <a:bodyPr/>
          <a:lstStyle/>
          <a:p>
            <a:r>
              <a:rPr lang="en-US" dirty="0"/>
              <a:t>Nagpur city has the highest bicycle share compared to other cities (Gupta and Puntambekar, 2016). </a:t>
            </a:r>
          </a:p>
          <a:p>
            <a:r>
              <a:rPr lang="en-US" dirty="0"/>
              <a:t>The data was collected along the corridor where bicyclists were observed near college schools and local workplaces, as shown in Figure 1. </a:t>
            </a:r>
          </a:p>
          <a:p>
            <a:r>
              <a:rPr lang="en-US" dirty="0"/>
              <a:t>Offline survey conducted from October 2019 to January 2020</a:t>
            </a:r>
          </a:p>
          <a:p>
            <a:r>
              <a:rPr lang="en-US" dirty="0"/>
              <a:t>After an in-depth examination, 623 responses (out of 1123) were coded and analyzed. </a:t>
            </a:r>
          </a:p>
          <a:p>
            <a:endParaRPr lang="en-US" dirty="0"/>
          </a:p>
          <a:p>
            <a:endParaRPr lang="en-US" dirty="0"/>
          </a:p>
        </p:txBody>
      </p:sp>
      <p:sp>
        <p:nvSpPr>
          <p:cNvPr id="4" name="Date Placeholder 3">
            <a:extLst>
              <a:ext uri="{FF2B5EF4-FFF2-40B4-BE49-F238E27FC236}">
                <a16:creationId xmlns:a16="http://schemas.microsoft.com/office/drawing/2014/main" id="{6671C3D1-DD7D-E032-2320-2A82DB7FEF5C}"/>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D57E91D0-CD9B-7128-4109-672CCC70FC7C}"/>
              </a:ext>
            </a:extLst>
          </p:cNvPr>
          <p:cNvSpPr>
            <a:spLocks noGrp="1"/>
          </p:cNvSpPr>
          <p:nvPr>
            <p:ph type="sldNum" sz="quarter" idx="12"/>
          </p:nvPr>
        </p:nvSpPr>
        <p:spPr/>
        <p:txBody>
          <a:bodyPr/>
          <a:lstStyle/>
          <a:p>
            <a:fld id="{87E7843D-FF13-4365-9478-9625B70A2705}" type="slidenum">
              <a:rPr lang="en-US" smtClean="0"/>
              <a:t>7</a:t>
            </a:fld>
            <a:endParaRPr lang="en-US"/>
          </a:p>
        </p:txBody>
      </p:sp>
      <p:sp>
        <p:nvSpPr>
          <p:cNvPr id="8" name="TextBox 7">
            <a:extLst>
              <a:ext uri="{FF2B5EF4-FFF2-40B4-BE49-F238E27FC236}">
                <a16:creationId xmlns:a16="http://schemas.microsoft.com/office/drawing/2014/main" id="{80E1609A-A399-6204-A351-4CDF399120FA}"/>
              </a:ext>
            </a:extLst>
          </p:cNvPr>
          <p:cNvSpPr txBox="1"/>
          <p:nvPr/>
        </p:nvSpPr>
        <p:spPr>
          <a:xfrm>
            <a:off x="6096000" y="5591741"/>
            <a:ext cx="6094476" cy="465705"/>
          </a:xfrm>
          <a:prstGeom prst="rect">
            <a:avLst/>
          </a:prstGeom>
          <a:noFill/>
        </p:spPr>
        <p:txBody>
          <a:bodyPr wrap="square">
            <a:spAutoFit/>
          </a:bodyPr>
          <a:lstStyle/>
          <a:p>
            <a:pPr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Figure 1: Selected corridor in Nagpur</a:t>
            </a:r>
            <a:endParaRPr lang="en-US" sz="14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94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35D3-6E12-437B-43BF-C5833242A179}"/>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AC0390F3-0A1F-5A00-2DBB-6AE9A49E3353}"/>
              </a:ext>
            </a:extLst>
          </p:cNvPr>
          <p:cNvSpPr>
            <a:spLocks noGrp="1"/>
          </p:cNvSpPr>
          <p:nvPr>
            <p:ph idx="1"/>
          </p:nvPr>
        </p:nvSpPr>
        <p:spPr/>
        <p:txBody>
          <a:bodyPr/>
          <a:lstStyle/>
          <a:p>
            <a:r>
              <a:rPr lang="en-US" dirty="0"/>
              <a:t>The questionnaire included attitudinal variables related to motivation, barriers, social norms, preference level to bicycling, and bicyclist socio-demographic characteristics. - 5-point Likert scale.</a:t>
            </a:r>
          </a:p>
          <a:p>
            <a:r>
              <a:rPr lang="en-US" dirty="0"/>
              <a:t>Collected data, </a:t>
            </a:r>
            <a:r>
              <a:rPr lang="en-US" dirty="0" err="1"/>
              <a:t>analysed</a:t>
            </a:r>
            <a:r>
              <a:rPr lang="en-US" dirty="0"/>
              <a:t> using factor analysis, followed by an ordered logit model.</a:t>
            </a:r>
          </a:p>
          <a:p>
            <a:r>
              <a:rPr lang="en-US" dirty="0"/>
              <a:t>Factor analysis is a multivariate statistical technique used to simplify and structure large datasets by identifying underlying relationships among variables. </a:t>
            </a:r>
          </a:p>
          <a:p>
            <a:r>
              <a:rPr lang="en-US" dirty="0"/>
              <a:t>In this study, the dependent variable is the preference level for using a bicycle, with five levels: never, rarely, uncertain, often, and always. Hence, the ordered logit model is a suitable method to </a:t>
            </a:r>
            <a:r>
              <a:rPr lang="en-US" dirty="0" err="1"/>
              <a:t>analyse</a:t>
            </a:r>
            <a:r>
              <a:rPr lang="en-US" dirty="0"/>
              <a:t> the user preference level for bicycling. The study </a:t>
            </a:r>
          </a:p>
          <a:p>
            <a:endParaRPr lang="en-US" dirty="0"/>
          </a:p>
          <a:p>
            <a:endParaRPr lang="en-US" dirty="0"/>
          </a:p>
        </p:txBody>
      </p:sp>
      <p:sp>
        <p:nvSpPr>
          <p:cNvPr id="4" name="Date Placeholder 3">
            <a:extLst>
              <a:ext uri="{FF2B5EF4-FFF2-40B4-BE49-F238E27FC236}">
                <a16:creationId xmlns:a16="http://schemas.microsoft.com/office/drawing/2014/main" id="{A4B435D4-3574-D048-DE9A-C2DDFB096FFE}"/>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2365D262-56F1-F64C-F3F8-3612D2510013}"/>
              </a:ext>
            </a:extLst>
          </p:cNvPr>
          <p:cNvSpPr>
            <a:spLocks noGrp="1"/>
          </p:cNvSpPr>
          <p:nvPr>
            <p:ph type="sldNum" sz="quarter" idx="12"/>
          </p:nvPr>
        </p:nvSpPr>
        <p:spPr/>
        <p:txBody>
          <a:bodyPr/>
          <a:lstStyle/>
          <a:p>
            <a:fld id="{87E7843D-FF13-4365-9478-9625B70A2705}" type="slidenum">
              <a:rPr lang="en-US" smtClean="0"/>
              <a:t>8</a:t>
            </a:fld>
            <a:endParaRPr lang="en-US"/>
          </a:p>
        </p:txBody>
      </p:sp>
    </p:spTree>
    <p:extLst>
      <p:ext uri="{BB962C8B-B14F-4D97-AF65-F5344CB8AC3E}">
        <p14:creationId xmlns:p14="http://schemas.microsoft.com/office/powerpoint/2010/main" val="377865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5C0E-5CE6-0B6F-D254-AD53A0588C54}"/>
              </a:ext>
            </a:extLst>
          </p:cNvPr>
          <p:cNvSpPr>
            <a:spLocks noGrp="1"/>
          </p:cNvSpPr>
          <p:nvPr>
            <p:ph type="title"/>
          </p:nvPr>
        </p:nvSpPr>
        <p:spPr>
          <a:xfrm>
            <a:off x="700635" y="914400"/>
            <a:ext cx="10691265" cy="539999"/>
          </a:xfrm>
        </p:spPr>
        <p:txBody>
          <a:bodyPr>
            <a:normAutofit fontScale="90000"/>
          </a:bodyPr>
          <a:lstStyle/>
          <a:p>
            <a:r>
              <a:rPr lang="en-US" dirty="0"/>
              <a:t>Result</a:t>
            </a:r>
          </a:p>
        </p:txBody>
      </p:sp>
      <p:graphicFrame>
        <p:nvGraphicFramePr>
          <p:cNvPr id="7" name="Content Placeholder 6">
            <a:extLst>
              <a:ext uri="{FF2B5EF4-FFF2-40B4-BE49-F238E27FC236}">
                <a16:creationId xmlns:a16="http://schemas.microsoft.com/office/drawing/2014/main" id="{5DEDA35A-A8BD-29DD-7BD1-1F3A4CB9704E}"/>
              </a:ext>
            </a:extLst>
          </p:cNvPr>
          <p:cNvGraphicFramePr>
            <a:graphicFrameLocks noGrp="1"/>
          </p:cNvGraphicFramePr>
          <p:nvPr>
            <p:ph idx="1"/>
            <p:extLst>
              <p:ext uri="{D42A27DB-BD31-4B8C-83A1-F6EECF244321}">
                <p14:modId xmlns:p14="http://schemas.microsoft.com/office/powerpoint/2010/main" val="3394109136"/>
              </p:ext>
            </p:extLst>
          </p:nvPr>
        </p:nvGraphicFramePr>
        <p:xfrm>
          <a:off x="6096000" y="914400"/>
          <a:ext cx="5395365" cy="5175509"/>
        </p:xfrm>
        <a:graphic>
          <a:graphicData uri="http://schemas.openxmlformats.org/drawingml/2006/table">
            <a:tbl>
              <a:tblPr firstRow="1" firstCol="1" bandRow="1">
                <a:tableStyleId>{2D5ABB26-0587-4C30-8999-92F81FD0307C}</a:tableStyleId>
              </a:tblPr>
              <a:tblGrid>
                <a:gridCol w="1643516">
                  <a:extLst>
                    <a:ext uri="{9D8B030D-6E8A-4147-A177-3AD203B41FA5}">
                      <a16:colId xmlns:a16="http://schemas.microsoft.com/office/drawing/2014/main" val="197902084"/>
                    </a:ext>
                  </a:extLst>
                </a:gridCol>
                <a:gridCol w="1679716">
                  <a:extLst>
                    <a:ext uri="{9D8B030D-6E8A-4147-A177-3AD203B41FA5}">
                      <a16:colId xmlns:a16="http://schemas.microsoft.com/office/drawing/2014/main" val="288794702"/>
                    </a:ext>
                  </a:extLst>
                </a:gridCol>
                <a:gridCol w="2072133">
                  <a:extLst>
                    <a:ext uri="{9D8B030D-6E8A-4147-A177-3AD203B41FA5}">
                      <a16:colId xmlns:a16="http://schemas.microsoft.com/office/drawing/2014/main" val="1105104855"/>
                    </a:ext>
                  </a:extLst>
                </a:gridCol>
              </a:tblGrid>
              <a:tr h="206668">
                <a:tc>
                  <a:txBody>
                    <a:bodyPr/>
                    <a:lstStyle/>
                    <a:p>
                      <a:pPr algn="ctr">
                        <a:lnSpc>
                          <a:spcPct val="107000"/>
                        </a:lnSpc>
                        <a:spcAft>
                          <a:spcPts val="800"/>
                        </a:spcAft>
                        <a:buNone/>
                      </a:pPr>
                      <a:r>
                        <a:rPr lang="en-US" sz="1200" b="1" kern="100" dirty="0">
                          <a:effectLst/>
                        </a:rPr>
                        <a:t>Variables</a:t>
                      </a:r>
                      <a:endParaRPr lang="en-US" sz="1200" b="1"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buNone/>
                      </a:pPr>
                      <a:r>
                        <a:rPr lang="en-US" sz="1200" b="1" kern="100" dirty="0">
                          <a:effectLst/>
                        </a:rPr>
                        <a:t>Estimate</a:t>
                      </a:r>
                      <a:endParaRPr lang="en-US" sz="1200" b="1"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buNone/>
                      </a:pPr>
                      <a:r>
                        <a:rPr lang="en-US" sz="1200" b="1" kern="100" dirty="0">
                          <a:effectLst/>
                        </a:rPr>
                        <a:t>t-ratio</a:t>
                      </a:r>
                      <a:endParaRPr lang="en-US" sz="1200" b="1"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319127"/>
                  </a:ext>
                </a:extLst>
              </a:tr>
              <a:tr h="206668">
                <a:tc>
                  <a:txBody>
                    <a:bodyPr/>
                    <a:lstStyle/>
                    <a:p>
                      <a:pPr>
                        <a:lnSpc>
                          <a:spcPct val="107000"/>
                        </a:lnSpc>
                        <a:spcAft>
                          <a:spcPts val="800"/>
                        </a:spcAft>
                        <a:buNone/>
                      </a:pPr>
                      <a:r>
                        <a:rPr lang="en-US" sz="1200" kern="100" dirty="0">
                          <a:effectLst/>
                        </a:rPr>
                        <a:t>Infrastructure facility</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buNone/>
                      </a:pPr>
                      <a:r>
                        <a:rPr lang="en-US" sz="1200" kern="100" dirty="0">
                          <a:effectLst/>
                        </a:rPr>
                        <a:t>0.309</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buNone/>
                      </a:pPr>
                      <a:r>
                        <a:rPr lang="en-US" sz="1200" kern="100">
                          <a:effectLst/>
                        </a:rPr>
                        <a:t>1.261*</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40572738"/>
                  </a:ext>
                </a:extLst>
              </a:tr>
              <a:tr h="206668">
                <a:tc>
                  <a:txBody>
                    <a:bodyPr/>
                    <a:lstStyle/>
                    <a:p>
                      <a:pPr>
                        <a:lnSpc>
                          <a:spcPct val="107000"/>
                        </a:lnSpc>
                        <a:spcAft>
                          <a:spcPts val="800"/>
                        </a:spcAft>
                        <a:buNone/>
                      </a:pPr>
                      <a:r>
                        <a:rPr lang="en-US" sz="1200" kern="100">
                          <a:effectLst/>
                        </a:rPr>
                        <a:t>Motivation</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-2.407</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-6.247</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2319867479"/>
                  </a:ext>
                </a:extLst>
              </a:tr>
              <a:tr h="206668">
                <a:tc>
                  <a:txBody>
                    <a:bodyPr/>
                    <a:lstStyle/>
                    <a:p>
                      <a:pPr>
                        <a:lnSpc>
                          <a:spcPct val="107000"/>
                        </a:lnSpc>
                        <a:spcAft>
                          <a:spcPts val="800"/>
                        </a:spcAft>
                        <a:buNone/>
                      </a:pPr>
                      <a:r>
                        <a:rPr lang="en-US" sz="1200" kern="100" dirty="0">
                          <a:effectLst/>
                        </a:rPr>
                        <a:t>Environmental barrier</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1.120</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10.547</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3092742900"/>
                  </a:ext>
                </a:extLst>
              </a:tr>
              <a:tr h="206668">
                <a:tc>
                  <a:txBody>
                    <a:bodyPr/>
                    <a:lstStyle/>
                    <a:p>
                      <a:pPr>
                        <a:lnSpc>
                          <a:spcPct val="107000"/>
                        </a:lnSpc>
                        <a:spcAft>
                          <a:spcPts val="800"/>
                        </a:spcAft>
                        <a:buNone/>
                      </a:pPr>
                      <a:r>
                        <a:rPr lang="en-US" sz="1200" kern="100">
                          <a:effectLst/>
                        </a:rPr>
                        <a:t>Personal norm</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dirty="0">
                          <a:effectLst/>
                        </a:rPr>
                        <a:t>-0.175</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-1.171*</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3285962937"/>
                  </a:ext>
                </a:extLst>
              </a:tr>
              <a:tr h="206668">
                <a:tc>
                  <a:txBody>
                    <a:bodyPr/>
                    <a:lstStyle/>
                    <a:p>
                      <a:pPr>
                        <a:lnSpc>
                          <a:spcPct val="107000"/>
                        </a:lnSpc>
                        <a:spcAft>
                          <a:spcPts val="800"/>
                        </a:spcAft>
                        <a:buNone/>
                      </a:pPr>
                      <a:r>
                        <a:rPr lang="en-US" sz="1200" kern="100" dirty="0">
                          <a:effectLst/>
                        </a:rPr>
                        <a:t>Parking facility</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dirty="0">
                          <a:effectLst/>
                        </a:rPr>
                        <a:t>-2.613</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-7.411</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1241294071"/>
                  </a:ext>
                </a:extLst>
              </a:tr>
              <a:tr h="206668">
                <a:tc>
                  <a:txBody>
                    <a:bodyPr/>
                    <a:lstStyle/>
                    <a:p>
                      <a:pPr>
                        <a:lnSpc>
                          <a:spcPct val="107000"/>
                        </a:lnSpc>
                        <a:spcAft>
                          <a:spcPts val="800"/>
                        </a:spcAft>
                        <a:buNone/>
                      </a:pPr>
                      <a:r>
                        <a:rPr lang="en-US" sz="1200" kern="100">
                          <a:effectLst/>
                        </a:rPr>
                        <a:t>Trip purpose</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 </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 </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107210626"/>
                  </a:ext>
                </a:extLst>
              </a:tr>
              <a:tr h="206668">
                <a:tc>
                  <a:txBody>
                    <a:bodyPr/>
                    <a:lstStyle/>
                    <a:p>
                      <a:pPr>
                        <a:lnSpc>
                          <a:spcPct val="107000"/>
                        </a:lnSpc>
                        <a:spcAft>
                          <a:spcPts val="800"/>
                        </a:spcAft>
                        <a:buNone/>
                      </a:pPr>
                      <a:r>
                        <a:rPr lang="en-US" sz="1200" kern="100">
                          <a:effectLst/>
                        </a:rPr>
                        <a:t>work</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dirty="0">
                          <a:effectLst/>
                        </a:rPr>
                        <a:t>1.355</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2.885</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2109717321"/>
                  </a:ext>
                </a:extLst>
              </a:tr>
              <a:tr h="206668">
                <a:tc>
                  <a:txBody>
                    <a:bodyPr/>
                    <a:lstStyle/>
                    <a:p>
                      <a:pPr>
                        <a:lnSpc>
                          <a:spcPct val="107000"/>
                        </a:lnSpc>
                        <a:spcAft>
                          <a:spcPts val="800"/>
                        </a:spcAft>
                        <a:buNone/>
                      </a:pPr>
                      <a:r>
                        <a:rPr lang="en-US" sz="1200" kern="100">
                          <a:effectLst/>
                        </a:rPr>
                        <a:t>school</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1.031</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2.813</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3148651492"/>
                  </a:ext>
                </a:extLst>
              </a:tr>
              <a:tr h="206668">
                <a:tc>
                  <a:txBody>
                    <a:bodyPr/>
                    <a:lstStyle/>
                    <a:p>
                      <a:pPr>
                        <a:lnSpc>
                          <a:spcPct val="107000"/>
                        </a:lnSpc>
                        <a:spcAft>
                          <a:spcPts val="800"/>
                        </a:spcAft>
                        <a:buNone/>
                      </a:pPr>
                      <a:r>
                        <a:rPr lang="en-US" sz="1200" kern="100" dirty="0">
                          <a:effectLst/>
                        </a:rPr>
                        <a:t>Recreation</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dirty="0">
                          <a:effectLst/>
                        </a:rPr>
                        <a:t>1.034</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2.356</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1767335947"/>
                  </a:ext>
                </a:extLst>
              </a:tr>
              <a:tr h="206668">
                <a:tc>
                  <a:txBody>
                    <a:bodyPr/>
                    <a:lstStyle/>
                    <a:p>
                      <a:pPr>
                        <a:lnSpc>
                          <a:spcPct val="107000"/>
                        </a:lnSpc>
                        <a:spcAft>
                          <a:spcPts val="800"/>
                        </a:spcAft>
                        <a:buNone/>
                      </a:pPr>
                      <a:r>
                        <a:rPr lang="en-US" sz="1200" kern="100">
                          <a:effectLst/>
                        </a:rPr>
                        <a:t>Distance</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0.240</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2.944</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406911509"/>
                  </a:ext>
                </a:extLst>
              </a:tr>
              <a:tr h="206668">
                <a:tc>
                  <a:txBody>
                    <a:bodyPr/>
                    <a:lstStyle/>
                    <a:p>
                      <a:pPr>
                        <a:lnSpc>
                          <a:spcPct val="107000"/>
                        </a:lnSpc>
                        <a:spcAft>
                          <a:spcPts val="800"/>
                        </a:spcAft>
                        <a:buNone/>
                      </a:pPr>
                      <a:r>
                        <a:rPr lang="en-US" sz="1200" kern="100">
                          <a:effectLst/>
                        </a:rPr>
                        <a:t>Gender</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dirty="0">
                          <a:effectLst/>
                        </a:rPr>
                        <a:t>-0.292</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-2.459</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1394387552"/>
                  </a:ext>
                </a:extLst>
              </a:tr>
              <a:tr h="206668">
                <a:tc>
                  <a:txBody>
                    <a:bodyPr/>
                    <a:lstStyle/>
                    <a:p>
                      <a:pPr>
                        <a:lnSpc>
                          <a:spcPct val="107000"/>
                        </a:lnSpc>
                        <a:spcAft>
                          <a:spcPts val="800"/>
                        </a:spcAft>
                        <a:buNone/>
                      </a:pPr>
                      <a:r>
                        <a:rPr lang="en-US" sz="1200" kern="100">
                          <a:effectLst/>
                        </a:rPr>
                        <a:t>Occupation</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dirty="0">
                          <a:effectLst/>
                        </a:rPr>
                        <a:t>0.875</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1.977</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1549393106"/>
                  </a:ext>
                </a:extLst>
              </a:tr>
              <a:tr h="422145">
                <a:tc>
                  <a:txBody>
                    <a:bodyPr/>
                    <a:lstStyle/>
                    <a:p>
                      <a:pPr>
                        <a:lnSpc>
                          <a:spcPct val="107000"/>
                        </a:lnSpc>
                        <a:spcAft>
                          <a:spcPts val="800"/>
                        </a:spcAft>
                        <a:buNone/>
                      </a:pPr>
                      <a:r>
                        <a:rPr lang="en-US" sz="1200" kern="100" dirty="0">
                          <a:effectLst/>
                        </a:rPr>
                        <a:t>Preference level for bicycling</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dirty="0">
                          <a:effectLst/>
                        </a:rPr>
                        <a:t> </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 </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2467599100"/>
                  </a:ext>
                </a:extLst>
              </a:tr>
              <a:tr h="206668">
                <a:tc>
                  <a:txBody>
                    <a:bodyPr/>
                    <a:lstStyle/>
                    <a:p>
                      <a:pPr>
                        <a:lnSpc>
                          <a:spcPct val="107000"/>
                        </a:lnSpc>
                        <a:spcAft>
                          <a:spcPts val="800"/>
                        </a:spcAft>
                        <a:buNone/>
                      </a:pPr>
                      <a:r>
                        <a:rPr lang="en-US" sz="1200" kern="100">
                          <a:effectLst/>
                        </a:rPr>
                        <a:t>Tau_1</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3.058</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3.504</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2606651381"/>
                  </a:ext>
                </a:extLst>
              </a:tr>
              <a:tr h="206668">
                <a:tc>
                  <a:txBody>
                    <a:bodyPr/>
                    <a:lstStyle/>
                    <a:p>
                      <a:pPr>
                        <a:lnSpc>
                          <a:spcPct val="107000"/>
                        </a:lnSpc>
                        <a:spcAft>
                          <a:spcPts val="800"/>
                        </a:spcAft>
                        <a:buNone/>
                      </a:pPr>
                      <a:r>
                        <a:rPr lang="en-US" sz="1200" kern="100" dirty="0">
                          <a:effectLst/>
                        </a:rPr>
                        <a:t>Tau_2</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5.166</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5.812</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880586151"/>
                  </a:ext>
                </a:extLst>
              </a:tr>
              <a:tr h="206668">
                <a:tc>
                  <a:txBody>
                    <a:bodyPr/>
                    <a:lstStyle/>
                    <a:p>
                      <a:pPr>
                        <a:lnSpc>
                          <a:spcPct val="107000"/>
                        </a:lnSpc>
                        <a:spcAft>
                          <a:spcPts val="800"/>
                        </a:spcAft>
                        <a:buNone/>
                      </a:pPr>
                      <a:r>
                        <a:rPr lang="en-US" sz="1200" kern="100">
                          <a:effectLst/>
                        </a:rPr>
                        <a:t>Tau_3</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6.343</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7.031</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1573947114"/>
                  </a:ext>
                </a:extLst>
              </a:tr>
              <a:tr h="206668">
                <a:tc>
                  <a:txBody>
                    <a:bodyPr/>
                    <a:lstStyle/>
                    <a:p>
                      <a:pPr>
                        <a:lnSpc>
                          <a:spcPct val="107000"/>
                        </a:lnSpc>
                        <a:spcAft>
                          <a:spcPts val="800"/>
                        </a:spcAft>
                        <a:buNone/>
                      </a:pPr>
                      <a:r>
                        <a:rPr lang="en-US" sz="1200" kern="100">
                          <a:effectLst/>
                        </a:rPr>
                        <a:t>Tau_4</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dirty="0">
                          <a:effectLst/>
                        </a:rPr>
                        <a:t>8.669</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a:txBody>
                    <a:bodyPr/>
                    <a:lstStyle/>
                    <a:p>
                      <a:pPr algn="ctr">
                        <a:lnSpc>
                          <a:spcPct val="107000"/>
                        </a:lnSpc>
                        <a:spcAft>
                          <a:spcPts val="800"/>
                        </a:spcAft>
                        <a:buNone/>
                      </a:pPr>
                      <a:r>
                        <a:rPr lang="en-US" sz="1200" kern="100">
                          <a:effectLst/>
                        </a:rPr>
                        <a:t>9.306</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extLst>
                  <a:ext uri="{0D108BD9-81ED-4DB2-BD59-A6C34878D82A}">
                    <a16:rowId xmlns:a16="http://schemas.microsoft.com/office/drawing/2014/main" val="260106298"/>
                  </a:ext>
                </a:extLst>
              </a:tr>
              <a:tr h="206668">
                <a:tc>
                  <a:txBody>
                    <a:bodyPr/>
                    <a:lstStyle/>
                    <a:p>
                      <a:pPr>
                        <a:lnSpc>
                          <a:spcPct val="107000"/>
                        </a:lnSpc>
                        <a:spcAft>
                          <a:spcPts val="800"/>
                        </a:spcAft>
                        <a:buNone/>
                      </a:pPr>
                      <a:r>
                        <a:rPr lang="en-US" sz="1200" kern="100" dirty="0">
                          <a:effectLst/>
                        </a:rPr>
                        <a:t>Model fit</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gridSpan="2">
                  <a:txBody>
                    <a:bodyPr/>
                    <a:lstStyle/>
                    <a:p>
                      <a:pPr algn="ctr">
                        <a:lnSpc>
                          <a:spcPct val="107000"/>
                        </a:lnSpc>
                        <a:spcAft>
                          <a:spcPts val="800"/>
                        </a:spcAft>
                        <a:buNone/>
                      </a:pPr>
                      <a:r>
                        <a:rPr lang="en-US" sz="1200" kern="100">
                          <a:effectLst/>
                        </a:rPr>
                        <a:t> </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hMerge="1">
                  <a:txBody>
                    <a:bodyPr/>
                    <a:lstStyle/>
                    <a:p>
                      <a:endParaRPr lang="en-US"/>
                    </a:p>
                  </a:txBody>
                  <a:tcPr/>
                </a:tc>
                <a:extLst>
                  <a:ext uri="{0D108BD9-81ED-4DB2-BD59-A6C34878D82A}">
                    <a16:rowId xmlns:a16="http://schemas.microsoft.com/office/drawing/2014/main" val="171789150"/>
                  </a:ext>
                </a:extLst>
              </a:tr>
              <a:tr h="206668">
                <a:tc>
                  <a:txBody>
                    <a:bodyPr/>
                    <a:lstStyle/>
                    <a:p>
                      <a:pPr>
                        <a:lnSpc>
                          <a:spcPct val="107000"/>
                        </a:lnSpc>
                        <a:spcAft>
                          <a:spcPts val="800"/>
                        </a:spcAft>
                        <a:buNone/>
                      </a:pPr>
                      <a:r>
                        <a:rPr lang="en-US" sz="1200" kern="100">
                          <a:effectLst/>
                        </a:rPr>
                        <a:t>Log-likelihood (Initial)</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gridSpan="2">
                  <a:txBody>
                    <a:bodyPr/>
                    <a:lstStyle/>
                    <a:p>
                      <a:pPr algn="ctr">
                        <a:lnSpc>
                          <a:spcPct val="107000"/>
                        </a:lnSpc>
                        <a:spcAft>
                          <a:spcPts val="800"/>
                        </a:spcAft>
                        <a:buNone/>
                      </a:pPr>
                      <a:r>
                        <a:rPr lang="en-US" sz="1200" kern="100">
                          <a:effectLst/>
                        </a:rPr>
                        <a:t>-1137.860</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hMerge="1">
                  <a:txBody>
                    <a:bodyPr/>
                    <a:lstStyle/>
                    <a:p>
                      <a:endParaRPr lang="en-US"/>
                    </a:p>
                  </a:txBody>
                  <a:tcPr/>
                </a:tc>
                <a:extLst>
                  <a:ext uri="{0D108BD9-81ED-4DB2-BD59-A6C34878D82A}">
                    <a16:rowId xmlns:a16="http://schemas.microsoft.com/office/drawing/2014/main" val="2530099337"/>
                  </a:ext>
                </a:extLst>
              </a:tr>
              <a:tr h="206668">
                <a:tc>
                  <a:txBody>
                    <a:bodyPr/>
                    <a:lstStyle/>
                    <a:p>
                      <a:pPr>
                        <a:lnSpc>
                          <a:spcPct val="107000"/>
                        </a:lnSpc>
                        <a:spcAft>
                          <a:spcPts val="800"/>
                        </a:spcAft>
                        <a:buNone/>
                      </a:pPr>
                      <a:r>
                        <a:rPr lang="en-US" sz="1200" kern="100">
                          <a:effectLst/>
                        </a:rPr>
                        <a:t>Log-likelihood (Final)</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gridSpan="2">
                  <a:txBody>
                    <a:bodyPr/>
                    <a:lstStyle/>
                    <a:p>
                      <a:pPr algn="ctr">
                        <a:lnSpc>
                          <a:spcPct val="107000"/>
                        </a:lnSpc>
                        <a:spcAft>
                          <a:spcPts val="800"/>
                        </a:spcAft>
                        <a:buNone/>
                      </a:pPr>
                      <a:r>
                        <a:rPr lang="en-US" sz="1200" kern="100" dirty="0">
                          <a:effectLst/>
                        </a:rPr>
                        <a:t>-687.370</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hMerge="1">
                  <a:txBody>
                    <a:bodyPr/>
                    <a:lstStyle/>
                    <a:p>
                      <a:endParaRPr lang="en-US"/>
                    </a:p>
                  </a:txBody>
                  <a:tcPr/>
                </a:tc>
                <a:extLst>
                  <a:ext uri="{0D108BD9-81ED-4DB2-BD59-A6C34878D82A}">
                    <a16:rowId xmlns:a16="http://schemas.microsoft.com/office/drawing/2014/main" val="3189429459"/>
                  </a:ext>
                </a:extLst>
              </a:tr>
              <a:tr h="206668">
                <a:tc>
                  <a:txBody>
                    <a:bodyPr/>
                    <a:lstStyle/>
                    <a:p>
                      <a:pPr>
                        <a:lnSpc>
                          <a:spcPct val="107000"/>
                        </a:lnSpc>
                        <a:spcAft>
                          <a:spcPts val="800"/>
                        </a:spcAft>
                        <a:buNone/>
                      </a:pPr>
                      <a:r>
                        <a:rPr lang="en-US" sz="1200" kern="100">
                          <a:effectLst/>
                        </a:rPr>
                        <a:t>Adj. Rho-squared</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gridSpan="2">
                  <a:txBody>
                    <a:bodyPr/>
                    <a:lstStyle/>
                    <a:p>
                      <a:pPr algn="ctr">
                        <a:lnSpc>
                          <a:spcPct val="107000"/>
                        </a:lnSpc>
                        <a:spcAft>
                          <a:spcPts val="800"/>
                        </a:spcAft>
                        <a:buNone/>
                      </a:pPr>
                      <a:r>
                        <a:rPr lang="en-US" sz="1200" kern="100" dirty="0">
                          <a:effectLst/>
                        </a:rPr>
                        <a:t>0.168</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hMerge="1">
                  <a:txBody>
                    <a:bodyPr/>
                    <a:lstStyle/>
                    <a:p>
                      <a:endParaRPr lang="en-US"/>
                    </a:p>
                  </a:txBody>
                  <a:tcPr/>
                </a:tc>
                <a:extLst>
                  <a:ext uri="{0D108BD9-81ED-4DB2-BD59-A6C34878D82A}">
                    <a16:rowId xmlns:a16="http://schemas.microsoft.com/office/drawing/2014/main" val="1904704389"/>
                  </a:ext>
                </a:extLst>
              </a:tr>
              <a:tr h="206668">
                <a:tc>
                  <a:txBody>
                    <a:bodyPr/>
                    <a:lstStyle/>
                    <a:p>
                      <a:pPr>
                        <a:lnSpc>
                          <a:spcPct val="107000"/>
                        </a:lnSpc>
                        <a:spcAft>
                          <a:spcPts val="800"/>
                        </a:spcAft>
                        <a:buNone/>
                      </a:pPr>
                      <a:r>
                        <a:rPr lang="en-US" sz="1200" kern="100" dirty="0">
                          <a:effectLst/>
                        </a:rPr>
                        <a:t>Estimated parameter</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gridSpan="2">
                  <a:txBody>
                    <a:bodyPr/>
                    <a:lstStyle/>
                    <a:p>
                      <a:pPr algn="ctr">
                        <a:lnSpc>
                          <a:spcPct val="107000"/>
                        </a:lnSpc>
                        <a:spcAft>
                          <a:spcPts val="800"/>
                        </a:spcAft>
                        <a:buNone/>
                      </a:pPr>
                      <a:r>
                        <a:rPr lang="en-US" sz="1200" kern="100" dirty="0">
                          <a:effectLst/>
                        </a:rPr>
                        <a:t>15</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hMerge="1">
                  <a:txBody>
                    <a:bodyPr/>
                    <a:lstStyle/>
                    <a:p>
                      <a:endParaRPr lang="en-US"/>
                    </a:p>
                  </a:txBody>
                  <a:tcPr/>
                </a:tc>
                <a:extLst>
                  <a:ext uri="{0D108BD9-81ED-4DB2-BD59-A6C34878D82A}">
                    <a16:rowId xmlns:a16="http://schemas.microsoft.com/office/drawing/2014/main" val="4169996071"/>
                  </a:ext>
                </a:extLst>
              </a:tr>
              <a:tr h="206668">
                <a:tc>
                  <a:txBody>
                    <a:bodyPr/>
                    <a:lstStyle/>
                    <a:p>
                      <a:pPr>
                        <a:lnSpc>
                          <a:spcPct val="107000"/>
                        </a:lnSpc>
                        <a:spcAft>
                          <a:spcPts val="800"/>
                        </a:spcAft>
                        <a:buNone/>
                      </a:pPr>
                      <a:r>
                        <a:rPr lang="en-US" sz="1200" kern="100">
                          <a:effectLst/>
                        </a:rPr>
                        <a:t>Number of responses</a:t>
                      </a:r>
                      <a:endParaRPr lang="en-US" sz="1200" kern="10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gridSpan="2">
                  <a:txBody>
                    <a:bodyPr/>
                    <a:lstStyle/>
                    <a:p>
                      <a:pPr algn="ctr">
                        <a:lnSpc>
                          <a:spcPct val="107000"/>
                        </a:lnSpc>
                        <a:spcAft>
                          <a:spcPts val="800"/>
                        </a:spcAft>
                        <a:buNone/>
                      </a:pPr>
                      <a:r>
                        <a:rPr lang="en-US" sz="1200" kern="100" dirty="0">
                          <a:effectLst/>
                        </a:rPr>
                        <a:t>623</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5540" marR="65540" marT="0" marB="0"/>
                </a:tc>
                <a:tc hMerge="1">
                  <a:txBody>
                    <a:bodyPr/>
                    <a:lstStyle/>
                    <a:p>
                      <a:endParaRPr lang="en-US"/>
                    </a:p>
                  </a:txBody>
                  <a:tcPr/>
                </a:tc>
                <a:extLst>
                  <a:ext uri="{0D108BD9-81ED-4DB2-BD59-A6C34878D82A}">
                    <a16:rowId xmlns:a16="http://schemas.microsoft.com/office/drawing/2014/main" val="423357938"/>
                  </a:ext>
                </a:extLst>
              </a:tr>
            </a:tbl>
          </a:graphicData>
        </a:graphic>
      </p:graphicFrame>
      <p:sp>
        <p:nvSpPr>
          <p:cNvPr id="4" name="Date Placeholder 3">
            <a:extLst>
              <a:ext uri="{FF2B5EF4-FFF2-40B4-BE49-F238E27FC236}">
                <a16:creationId xmlns:a16="http://schemas.microsoft.com/office/drawing/2014/main" id="{82C5A388-3AF4-FD27-A0E0-89167441E9BF}"/>
              </a:ext>
            </a:extLst>
          </p:cNvPr>
          <p:cNvSpPr>
            <a:spLocks noGrp="1"/>
          </p:cNvSpPr>
          <p:nvPr>
            <p:ph type="dt" sz="half" idx="10"/>
          </p:nvPr>
        </p:nvSpPr>
        <p:spPr/>
        <p:txBody>
          <a:bodyPr/>
          <a:lstStyle/>
          <a:p>
            <a:fld id="{423B56BE-325A-408E-88EB-2BAD444FEBE6}" type="datetime1">
              <a:rPr lang="en-US" smtClean="0"/>
              <a:t>11/1/2025</a:t>
            </a:fld>
            <a:endParaRPr lang="en-US"/>
          </a:p>
        </p:txBody>
      </p:sp>
      <p:sp>
        <p:nvSpPr>
          <p:cNvPr id="5" name="Slide Number Placeholder 4">
            <a:extLst>
              <a:ext uri="{FF2B5EF4-FFF2-40B4-BE49-F238E27FC236}">
                <a16:creationId xmlns:a16="http://schemas.microsoft.com/office/drawing/2014/main" id="{CC3964CE-6DA3-D7F7-15DE-ACE6323EABDB}"/>
              </a:ext>
            </a:extLst>
          </p:cNvPr>
          <p:cNvSpPr>
            <a:spLocks noGrp="1"/>
          </p:cNvSpPr>
          <p:nvPr>
            <p:ph type="sldNum" sz="quarter" idx="12"/>
          </p:nvPr>
        </p:nvSpPr>
        <p:spPr/>
        <p:txBody>
          <a:bodyPr/>
          <a:lstStyle/>
          <a:p>
            <a:fld id="{87E7843D-FF13-4365-9478-9625B70A2705}" type="slidenum">
              <a:rPr lang="en-US" smtClean="0"/>
              <a:t>9</a:t>
            </a:fld>
            <a:endParaRPr lang="en-US"/>
          </a:p>
        </p:txBody>
      </p:sp>
      <p:sp>
        <p:nvSpPr>
          <p:cNvPr id="9" name="TextBox 8">
            <a:extLst>
              <a:ext uri="{FF2B5EF4-FFF2-40B4-BE49-F238E27FC236}">
                <a16:creationId xmlns:a16="http://schemas.microsoft.com/office/drawing/2014/main" id="{A6AF321F-8E39-A6AD-224B-8C9F87A76D81}"/>
              </a:ext>
            </a:extLst>
          </p:cNvPr>
          <p:cNvSpPr txBox="1"/>
          <p:nvPr/>
        </p:nvSpPr>
        <p:spPr>
          <a:xfrm>
            <a:off x="700635" y="1454399"/>
            <a:ext cx="5033772" cy="425552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400" kern="0" dirty="0">
                <a:effectLst/>
                <a:ea typeface="Times New Roman" panose="02020603050405020304" pitchFamily="18" charset="0"/>
              </a:rPr>
              <a:t>Table 3 presents the estimation results of the ordered logit model examining individuals’ preference for bicycling. </a:t>
            </a:r>
          </a:p>
          <a:p>
            <a:pPr marL="285750" indent="-285750" algn="just">
              <a:lnSpc>
                <a:spcPct val="150000"/>
              </a:lnSpc>
              <a:buFont typeface="Arial" panose="020B0604020202020204" pitchFamily="34" charset="0"/>
              <a:buChar char="•"/>
            </a:pPr>
            <a:r>
              <a:rPr lang="en-US" sz="1400" kern="0" dirty="0">
                <a:effectLst/>
                <a:ea typeface="Times New Roman" panose="02020603050405020304" pitchFamily="18" charset="0"/>
              </a:rPr>
              <a:t>The dependent variable was measured on a five-point Likert scale ranging from never to always. </a:t>
            </a:r>
          </a:p>
          <a:p>
            <a:pPr marL="285750" indent="-285750" algn="just">
              <a:lnSpc>
                <a:spcPct val="150000"/>
              </a:lnSpc>
              <a:buFont typeface="Arial" panose="020B0604020202020204" pitchFamily="34" charset="0"/>
              <a:buChar char="•"/>
            </a:pPr>
            <a:r>
              <a:rPr lang="en-US" sz="1400" kern="0" dirty="0">
                <a:effectLst/>
                <a:ea typeface="Times New Roman" panose="02020603050405020304" pitchFamily="18" charset="0"/>
              </a:rPr>
              <a:t>Latent constructs extracted from factor analysis (infrastructure facility, motivation, environmental barrier, personal norm, and parking facility), along with observed variables (trip purpose, distance, gender, occupation), were included as independent variables. </a:t>
            </a:r>
          </a:p>
          <a:p>
            <a:pPr marL="285750" indent="-285750" algn="just">
              <a:lnSpc>
                <a:spcPct val="150000"/>
              </a:lnSpc>
              <a:buFont typeface="Arial" panose="020B0604020202020204" pitchFamily="34" charset="0"/>
              <a:buChar char="•"/>
            </a:pPr>
            <a:r>
              <a:rPr lang="en-US" sz="1400" kern="0" dirty="0">
                <a:effectLst/>
                <a:ea typeface="Times New Roman" panose="02020603050405020304" pitchFamily="18" charset="0"/>
              </a:rPr>
              <a:t>The four threshold parameters (Tau_1 to Tau_4) separating the preference levels are all highly significant, confirming that the ordered logit structure is suitable for modeling the five-point Likert outcome. </a:t>
            </a:r>
            <a:endParaRPr lang="en-US" sz="1400" dirty="0"/>
          </a:p>
        </p:txBody>
      </p:sp>
    </p:spTree>
    <p:extLst>
      <p:ext uri="{BB962C8B-B14F-4D97-AF65-F5344CB8AC3E}">
        <p14:creationId xmlns:p14="http://schemas.microsoft.com/office/powerpoint/2010/main" val="103166601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292</TotalTime>
  <Words>1671</Words>
  <Application>Microsoft Office PowerPoint</Application>
  <PresentationFormat>Widescreen</PresentationFormat>
  <Paragraphs>166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Aldhabi</vt:lpstr>
      <vt:lpstr>Aptos</vt:lpstr>
      <vt:lpstr>Arial</vt:lpstr>
      <vt:lpstr>Calisto MT</vt:lpstr>
      <vt:lpstr>Times New Roman</vt:lpstr>
      <vt:lpstr>Univers Condensed</vt:lpstr>
      <vt:lpstr>Wingdings</vt:lpstr>
      <vt:lpstr>ChronicleVTI</vt:lpstr>
      <vt:lpstr>Factors Influencing Bicycle Preference in Nagpur, India: Insights for Sustainable Urban Transport</vt:lpstr>
      <vt:lpstr>Content</vt:lpstr>
      <vt:lpstr>INTRODUCTION</vt:lpstr>
      <vt:lpstr>INTRODUCTION</vt:lpstr>
      <vt:lpstr>Past studies</vt:lpstr>
      <vt:lpstr>Past studies</vt:lpstr>
      <vt:lpstr>Methodology</vt:lpstr>
      <vt:lpstr>Methodology</vt:lpstr>
      <vt:lpstr>Result</vt:lpstr>
      <vt:lpstr>Planning implications</vt:lpstr>
      <vt:lpstr>Conclusion</vt:lpstr>
      <vt:lpstr>Study limitations and future scope</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Poonam adsule</dc:creator>
  <cp:lastModifiedBy>Poonam adsule</cp:lastModifiedBy>
  <cp:revision>2</cp:revision>
  <dcterms:created xsi:type="dcterms:W3CDTF">2025-11-01T13:14:39Z</dcterms:created>
  <dcterms:modified xsi:type="dcterms:W3CDTF">2025-11-01T18:07:22Z</dcterms:modified>
</cp:coreProperties>
</file>