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5" r:id="rId3"/>
    <p:sldMasterId id="2147483681" r:id="rId4"/>
    <p:sldMasterId id="2147483686" r:id="rId5"/>
    <p:sldMasterId id="2147483692" r:id="rId6"/>
  </p:sldMasterIdLst>
  <p:notesMasterIdLst>
    <p:notesMasterId r:id="rId24"/>
  </p:notesMasterIdLst>
  <p:sldIdLst>
    <p:sldId id="1046" r:id="rId7"/>
    <p:sldId id="2365" r:id="rId8"/>
    <p:sldId id="1244" r:id="rId9"/>
    <p:sldId id="1209" r:id="rId10"/>
    <p:sldId id="1246" r:id="rId11"/>
    <p:sldId id="951" r:id="rId12"/>
    <p:sldId id="1334" r:id="rId13"/>
    <p:sldId id="1161" r:id="rId14"/>
    <p:sldId id="1163" r:id="rId15"/>
    <p:sldId id="1188" r:id="rId16"/>
    <p:sldId id="1191" r:id="rId17"/>
    <p:sldId id="1198" r:id="rId18"/>
    <p:sldId id="1192" r:id="rId19"/>
    <p:sldId id="1197" r:id="rId20"/>
    <p:sldId id="1189" r:id="rId21"/>
    <p:sldId id="1134" r:id="rId22"/>
    <p:sldId id="1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rohitnitwal_iisc_ac_in/Documents/Laptop%20Files/1%20Research%20V2/Database%20National%20Level/1_PCA%20weights%20as%20per%20categories/PCA%20weights%20with%20SDG%20Division/SDGIndex%20and%20Overall%20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r>
              <a:rPr lang="en-US" b="1"/>
              <a:t>NST SDG Index Scores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graphs.xlsx]OVerall NST sdgi'!$B$2</c:f>
              <c:strCache>
                <c:ptCount val="1"/>
                <c:pt idx="0">
                  <c:v>NST SDG Index Scores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graphs.xlsx]OVerall NST sdgi'!$A$15:$A$21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graphs.xlsx]OVerall NST sdgi'!$B$15:$B$21</c:f>
              <c:numCache>
                <c:formatCode>0.0</c:formatCode>
                <c:ptCount val="7"/>
                <c:pt idx="0">
                  <c:v>41.509302816486255</c:v>
                </c:pt>
                <c:pt idx="1">
                  <c:v>36.484661921860429</c:v>
                </c:pt>
                <c:pt idx="2">
                  <c:v>36.273780621052552</c:v>
                </c:pt>
                <c:pt idx="3">
                  <c:v>31.537747865171628</c:v>
                </c:pt>
                <c:pt idx="4">
                  <c:v>28.230149880278503</c:v>
                </c:pt>
                <c:pt idx="5">
                  <c:v>26.915148794434582</c:v>
                </c:pt>
                <c:pt idx="6">
                  <c:v>27.316431589899363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A-4848-A68F-520A03FA3E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graphs.xlsx]SDG 3 Score Graph'!$B$2</c:f>
              <c:strCache>
                <c:ptCount val="1"/>
                <c:pt idx="0">
                  <c:v>SDG 3  Index Scores</c:v>
                </c:pt>
              </c:strCache>
            </c:strRef>
          </c:tx>
          <c:spPr>
            <a:ln w="22225" cap="rnd" cmpd="sng" algn="ctr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graphs.xlsx]SDG 3 Score Graph'!$A$15:$A$21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graphs.xlsx]SDG 3 Score Graph'!$B$15:$B$21</c:f>
              <c:numCache>
                <c:formatCode>0.0</c:formatCode>
                <c:ptCount val="7"/>
                <c:pt idx="0">
                  <c:v>28.181518257206932</c:v>
                </c:pt>
                <c:pt idx="1">
                  <c:v>29.432591037566425</c:v>
                </c:pt>
                <c:pt idx="2">
                  <c:v>29.777251012465538</c:v>
                </c:pt>
                <c:pt idx="3">
                  <c:v>28.738077566890389</c:v>
                </c:pt>
                <c:pt idx="4">
                  <c:v>31.997138844310939</c:v>
                </c:pt>
                <c:pt idx="5">
                  <c:v>25.448107079088377</c:v>
                </c:pt>
                <c:pt idx="6">
                  <c:v>26.205336452669126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9B-403C-8FC1-54D6EB5FA8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r>
              <a:rPr lang="en-US" b="1"/>
              <a:t>NST SDG Index Scores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graphs.xlsx]OVerall NST sdgi'!$B$2</c:f>
              <c:strCache>
                <c:ptCount val="1"/>
                <c:pt idx="0">
                  <c:v>NST SDG Index Scores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graphs.xlsx]OVerall NST sdgi'!$A$15:$A$21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graphs.xlsx]OVerall NST sdgi'!$B$15:$B$21</c:f>
              <c:numCache>
                <c:formatCode>0.0</c:formatCode>
                <c:ptCount val="7"/>
                <c:pt idx="0">
                  <c:v>41.509302816486255</c:v>
                </c:pt>
                <c:pt idx="1">
                  <c:v>36.484661921860429</c:v>
                </c:pt>
                <c:pt idx="2">
                  <c:v>36.273780621052552</c:v>
                </c:pt>
                <c:pt idx="3">
                  <c:v>31.537747865171628</c:v>
                </c:pt>
                <c:pt idx="4">
                  <c:v>28.230149880278503</c:v>
                </c:pt>
                <c:pt idx="5">
                  <c:v>26.915148794434582</c:v>
                </c:pt>
                <c:pt idx="6">
                  <c:v>27.316431589899363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A-4848-A68F-520A03FA3E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graphs.xlsx]SDG 7 Score Graph'!$B$2</c:f>
              <c:strCache>
                <c:ptCount val="1"/>
                <c:pt idx="0">
                  <c:v>SDG 7  Index Scores</c:v>
                </c:pt>
              </c:strCache>
            </c:strRef>
          </c:tx>
          <c:spPr>
            <a:ln w="22225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graphs.xlsx]SDG 7 Score Graph'!$A$15:$A$21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graphs.xlsx]SDG 7 Score Graph'!$B$15:$B$21</c:f>
              <c:numCache>
                <c:formatCode>0.0</c:formatCode>
                <c:ptCount val="7"/>
                <c:pt idx="0">
                  <c:v>12.027230213298656</c:v>
                </c:pt>
                <c:pt idx="1">
                  <c:v>13.364334055686358</c:v>
                </c:pt>
                <c:pt idx="2">
                  <c:v>18.584730925230875</c:v>
                </c:pt>
                <c:pt idx="3">
                  <c:v>24.836459861655968</c:v>
                </c:pt>
                <c:pt idx="4">
                  <c:v>20.38305161190258</c:v>
                </c:pt>
                <c:pt idx="5">
                  <c:v>36.161774516495001</c:v>
                </c:pt>
                <c:pt idx="6">
                  <c:v>50.270699929242113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A0-4A9F-9C5B-E0F3CF9854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r>
              <a:rPr lang="en-US" b="1"/>
              <a:t>NST SDG Index Scores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graphs.xlsx]OVerall NST sdgi'!$B$2</c:f>
              <c:strCache>
                <c:ptCount val="1"/>
                <c:pt idx="0">
                  <c:v>NST SDG Index Scores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graphs.xlsx]OVerall NST sdgi'!$A$15:$A$21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graphs.xlsx]OVerall NST sdgi'!$B$15:$B$21</c:f>
              <c:numCache>
                <c:formatCode>0.0</c:formatCode>
                <c:ptCount val="7"/>
                <c:pt idx="0">
                  <c:v>41.509302816486255</c:v>
                </c:pt>
                <c:pt idx="1">
                  <c:v>36.484661921860429</c:v>
                </c:pt>
                <c:pt idx="2">
                  <c:v>36.273780621052552</c:v>
                </c:pt>
                <c:pt idx="3">
                  <c:v>31.537747865171628</c:v>
                </c:pt>
                <c:pt idx="4">
                  <c:v>28.230149880278503</c:v>
                </c:pt>
                <c:pt idx="5">
                  <c:v>26.915148794434582</c:v>
                </c:pt>
                <c:pt idx="6">
                  <c:v>27.316431589899363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A-4848-A68F-520A03FA3E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graphs.xlsx]SDG 8 Score Graph'!$B$2</c:f>
              <c:strCache>
                <c:ptCount val="1"/>
                <c:pt idx="0">
                  <c:v>SDG 8  Index Scores</c:v>
                </c:pt>
              </c:strCache>
            </c:strRef>
          </c:tx>
          <c:spPr>
            <a:ln w="22225" cap="rnd" cmpd="sng" algn="ctr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graphs.xlsx]SDG 8 Score Graph'!$A$15:$A$21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graphs.xlsx]SDG 8 Score Graph'!$B$15:$B$21</c:f>
              <c:numCache>
                <c:formatCode>0.0</c:formatCode>
                <c:ptCount val="7"/>
                <c:pt idx="0">
                  <c:v>60.289331053722648</c:v>
                </c:pt>
                <c:pt idx="1">
                  <c:v>57.488311709806119</c:v>
                </c:pt>
                <c:pt idx="2">
                  <c:v>62.551536787175756</c:v>
                </c:pt>
                <c:pt idx="3">
                  <c:v>50.598125989571962</c:v>
                </c:pt>
                <c:pt idx="4">
                  <c:v>48.961105724710819</c:v>
                </c:pt>
                <c:pt idx="5">
                  <c:v>56.283306491728702</c:v>
                </c:pt>
                <c:pt idx="6">
                  <c:v>67.219113650179665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58-476F-86E9-4DA5E2F088A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r>
              <a:rPr lang="en-US" b="1"/>
              <a:t>NST SDG Index Scores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Aptos Narrow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'[SDGIndex and Overall NST SDGI graphs.xlsx]OVerall NST sdgi'!$B$2</c:f>
              <c:strCache>
                <c:ptCount val="1"/>
                <c:pt idx="0">
                  <c:v>NST SDG Index Scores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'[SDGIndex and Overall NST SDGI graphs.xlsx]OVerall NST sdgi'!$A$15:$A$21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'[SDGIndex and Overall NST SDGI graphs.xlsx]OVerall NST sdgi'!$B$15:$B$21</c:f>
              <c:numCache>
                <c:formatCode>0.0</c:formatCode>
                <c:ptCount val="7"/>
                <c:pt idx="0">
                  <c:v>41.509302816486255</c:v>
                </c:pt>
                <c:pt idx="1">
                  <c:v>36.484661921860429</c:v>
                </c:pt>
                <c:pt idx="2">
                  <c:v>36.273780621052552</c:v>
                </c:pt>
                <c:pt idx="3">
                  <c:v>31.537747865171628</c:v>
                </c:pt>
                <c:pt idx="4">
                  <c:v>28.230149880278503</c:v>
                </c:pt>
                <c:pt idx="5">
                  <c:v>26.915148794434582</c:v>
                </c:pt>
                <c:pt idx="6">
                  <c:v>27.316431589899363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A-4848-A68F-520A03FA3E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46500896"/>
        <c:axId val="346510976"/>
      </c:lineChart>
      <c:catAx>
        <c:axId val="3465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510976"/>
        <c:crosses val="autoZero"/>
        <c:auto val="1"/>
        <c:lblAlgn val="ctr"/>
        <c:lblOffset val="100"/>
        <c:noMultiLvlLbl val="0"/>
      </c:catAx>
      <c:valAx>
        <c:axId val="346510976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34650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Results'!$H$63</c:f>
              <c:strCache>
                <c:ptCount val="1"/>
                <c:pt idx="0">
                  <c:v>Composite Overall City ST-SDG Score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 Narrow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Results'!$B$64:$B$75</c:f>
              <c:strCache>
                <c:ptCount val="12"/>
                <c:pt idx="0">
                  <c:v>12) Delhi</c:v>
                </c:pt>
                <c:pt idx="1">
                  <c:v>11) Patna</c:v>
                </c:pt>
                <c:pt idx="2">
                  <c:v>10) Jaipur</c:v>
                </c:pt>
                <c:pt idx="3">
                  <c:v>9) Kolkata</c:v>
                </c:pt>
                <c:pt idx="4">
                  <c:v>8) Lucknow</c:v>
                </c:pt>
                <c:pt idx="5">
                  <c:v>7) Ahmedabad</c:v>
                </c:pt>
                <c:pt idx="6">
                  <c:v>6) Surat</c:v>
                </c:pt>
                <c:pt idx="7">
                  <c:v>5) Hyderabad</c:v>
                </c:pt>
                <c:pt idx="8">
                  <c:v>4) Bengaluru</c:v>
                </c:pt>
                <c:pt idx="9">
                  <c:v>3) Chennai</c:v>
                </c:pt>
                <c:pt idx="10">
                  <c:v>2) Pune</c:v>
                </c:pt>
                <c:pt idx="11">
                  <c:v>1) Mumbai</c:v>
                </c:pt>
              </c:strCache>
            </c:strRef>
          </c:cat>
          <c:val>
            <c:numRef>
              <c:f>'Final Results'!$H$64:$H$75</c:f>
              <c:numCache>
                <c:formatCode>0.0%</c:formatCode>
                <c:ptCount val="12"/>
                <c:pt idx="0">
                  <c:v>0.27724408165850145</c:v>
                </c:pt>
                <c:pt idx="1">
                  <c:v>0.52225064103096552</c:v>
                </c:pt>
                <c:pt idx="2">
                  <c:v>0.52555156446746953</c:v>
                </c:pt>
                <c:pt idx="3">
                  <c:v>0.53572335037912966</c:v>
                </c:pt>
                <c:pt idx="4">
                  <c:v>0.55760313709693876</c:v>
                </c:pt>
                <c:pt idx="5">
                  <c:v>0.56811819695884169</c:v>
                </c:pt>
                <c:pt idx="6">
                  <c:v>0.58329280691287233</c:v>
                </c:pt>
                <c:pt idx="7">
                  <c:v>0.59339547170907569</c:v>
                </c:pt>
                <c:pt idx="8">
                  <c:v>0.59361803050096373</c:v>
                </c:pt>
                <c:pt idx="9">
                  <c:v>0.60801655188951265</c:v>
                </c:pt>
                <c:pt idx="10">
                  <c:v>0.62617680040386703</c:v>
                </c:pt>
                <c:pt idx="11">
                  <c:v>0.63823581456626821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44-4D94-9884-5A8D4D3B23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43482591"/>
        <c:axId val="843483071"/>
      </c:barChart>
      <c:catAx>
        <c:axId val="843482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843483071"/>
        <c:crosses val="autoZero"/>
        <c:auto val="1"/>
        <c:lblAlgn val="ctr"/>
        <c:lblOffset val="100"/>
        <c:noMultiLvlLbl val="0"/>
      </c:catAx>
      <c:valAx>
        <c:axId val="84348307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>
                    <a:latin typeface="Aptos Narrow" panose="020B0004020202020204" pitchFamily="34" charset="0"/>
                  </a:rPr>
                  <a:t>Overall</a:t>
                </a:r>
                <a:r>
                  <a:rPr lang="en-IN" baseline="0">
                    <a:latin typeface="Aptos Narrow" panose="020B0004020202020204" pitchFamily="34" charset="0"/>
                  </a:rPr>
                  <a:t> Index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82591"/>
        <c:crosses val="autoZero"/>
        <c:crossBetween val="between"/>
        <c:minorUnit val="8.0000000000000016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0.23612</cdr:x>
      <cdr:y>0.39779</cdr:y>
    </cdr:from>
    <cdr:to>
      <cdr:x>0.28027</cdr:x>
      <cdr:y>0.47455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FCED7565-C6EA-4920-E559-D028ECDC01D5}"/>
            </a:ext>
          </a:extLst>
        </cdr:cNvPr>
        <cdr:cNvSpPr/>
      </cdr:nvSpPr>
      <cdr:spPr>
        <a:xfrm xmlns:a="http://schemas.openxmlformats.org/drawingml/2006/main">
          <a:off x="2118282" y="1865610"/>
          <a:ext cx="396000" cy="360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D0B80A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D</a:t>
          </a:r>
          <a:endParaRPr lang="en-IN" dirty="0"/>
        </a:p>
      </cdr:txBody>
    </cdr:sp>
  </cdr:relSizeAnchor>
  <cdr:relSizeAnchor xmlns:cdr="http://schemas.openxmlformats.org/drawingml/2006/chartDrawing">
    <cdr:from>
      <cdr:x>0.45586</cdr:x>
      <cdr:y>0.46162</cdr:y>
    </cdr:from>
    <cdr:to>
      <cdr:x>0.5</cdr:x>
      <cdr:y>0.53838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09692E5D-DDB7-2007-771F-C9722AD0BA8B}"/>
            </a:ext>
          </a:extLst>
        </cdr:cNvPr>
        <cdr:cNvSpPr/>
      </cdr:nvSpPr>
      <cdr:spPr>
        <a:xfrm xmlns:a="http://schemas.openxmlformats.org/drawingml/2006/main">
          <a:off x="4089544" y="2164972"/>
          <a:ext cx="396000" cy="360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D0B80A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D</a:t>
          </a:r>
          <a:endParaRPr lang="en-IN" dirty="0"/>
        </a:p>
      </cdr:txBody>
    </cdr:sp>
  </cdr:relSizeAnchor>
  <cdr:relSizeAnchor xmlns:cdr="http://schemas.openxmlformats.org/drawingml/2006/chartDrawing">
    <cdr:from>
      <cdr:x>0.78458</cdr:x>
      <cdr:y>0.5</cdr:y>
    </cdr:from>
    <cdr:to>
      <cdr:x>0.82872</cdr:x>
      <cdr:y>0.57676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81639474-392C-B03F-EA22-44F71C4A3779}"/>
            </a:ext>
          </a:extLst>
        </cdr:cNvPr>
        <cdr:cNvSpPr/>
      </cdr:nvSpPr>
      <cdr:spPr>
        <a:xfrm xmlns:a="http://schemas.openxmlformats.org/drawingml/2006/main">
          <a:off x="7038525" y="2344972"/>
          <a:ext cx="396000" cy="360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E</a:t>
          </a:r>
          <a:endParaRPr lang="en-IN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698F-6F53-4DE0-9A0F-D0813BDE7A1E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B3FA0-9E75-4893-B0F9-26BEAAAC78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664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en-US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</a:rPr>
              <a:t>Religious Gatherings</a:t>
            </a:r>
            <a:endParaRPr kumimoji="0" lang="en-US" altLang="en-US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r>
              <a:rPr lang="en-IN"/>
              <a:t>Malls</a:t>
            </a:r>
          </a:p>
          <a:p>
            <a:r>
              <a:rPr lang="en-IN"/>
              <a:t>Stadiums</a:t>
            </a:r>
          </a:p>
          <a:p>
            <a:r>
              <a:rPr lang="en-IN"/>
              <a:t>Rallies</a:t>
            </a:r>
          </a:p>
          <a:p>
            <a:r>
              <a:rPr lang="en-IN"/>
              <a:t>Railway stations/Bus stands/Airports</a:t>
            </a:r>
          </a:p>
          <a:p>
            <a:r>
              <a:rPr lang="en-IN"/>
              <a:t>Concerts</a:t>
            </a:r>
          </a:p>
          <a:p>
            <a:r>
              <a:rPr lang="en-IN"/>
              <a:t>Marathons</a:t>
            </a:r>
          </a:p>
          <a:p>
            <a:r>
              <a:rPr lang="en-IN"/>
              <a:t>Tourist Spots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64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3A166-BA58-F8AD-AD79-FCF81A184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F370D-3801-0D02-30FF-F426EBB21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524A2-5A3E-795D-7177-F96B9A0CF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21511-B065-A3CF-F89B-07D28CDEE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91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1BF4-E086-240D-09AE-53CE9BC58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E0AB5-9488-9140-B4E9-74762BCB5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A1709-A6A8-30C3-3EEB-6C7F4F3C1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0D5E4-40A6-1F29-0B21-DC851249C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4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6F8F4-56F9-BC09-5011-A9CD2D8F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24EAD-DF7F-1799-0085-D6AEAE504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B1136-9B43-FD59-51CE-AFDEF34EF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2CE9B-D740-C27A-C42A-AC8B6BEEF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8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F5581-D190-9B3C-B3B4-5C9E0BDB6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31BE9-FADC-4573-195C-FA30C81B6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CEB1A-E784-E77D-9700-521F75B54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F827F-7F0E-9DE7-4B83-0A20715BB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7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2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F036A-1D76-19E4-99DC-A5E6C3C4B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9DB9F-395D-6BE2-E6FA-E3C376EC5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993CC-ACD7-2CFA-6E51-B4681DD51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6AF94-DCFE-A5D9-F212-EA05C7CE9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31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88F3-F95B-358F-AFD8-96F2FE4BE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9D388-203F-01AF-4007-8ED82E81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BDC33-6FB0-0F78-8073-3CA5A8428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Calculate the percent point function (PPF), which is the inverse of the CDF, at these probabilities and define the corresponding index ranges.</a:t>
            </a:r>
          </a:p>
          <a:p>
            <a:pPr marL="228600" indent="-228600">
              <a:buAutoNum type="arabicPeriod"/>
            </a:pPr>
            <a:r>
              <a:rPr lang="en-US"/>
              <a:t>PPF values give us cut points for dividing the index score into five groups: 0-20%, 20-40%, etc.</a:t>
            </a:r>
          </a:p>
          <a:p>
            <a:pPr marL="228600" indent="-228600">
              <a:buAutoNum type="arabicPeriod"/>
            </a:pPr>
            <a:r>
              <a:rPr lang="el-GR"/>
              <a:t>PPF(p)=μ+σ×zp​</a:t>
            </a:r>
            <a:endParaRPr lang="en-IN"/>
          </a:p>
          <a:p>
            <a:r>
              <a:rPr lang="en-IN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Probability Coverage</a:t>
            </a:r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1: P(X&lt;33.98)=0.10</a:t>
            </a:r>
            <a:endParaRPr lang="en-IN" sz="1200" b="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2: P(33.98≤X&lt;43.45)=0.20</a:t>
            </a:r>
          </a:p>
          <a:p>
            <a:pPr lvl="1"/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3: P(43.45≤X&lt;54.82)=0.35</a:t>
            </a:r>
          </a:p>
          <a:p>
            <a:pPr lvl="1"/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4: P(54.82≤X&lt;62.96)=0.20</a:t>
            </a:r>
          </a:p>
          <a:p>
            <a:pPr lvl="1"/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5: P(X≥62.96)=0.15</a:t>
            </a:r>
            <a:b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I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Sum: 0.10+0.20+0.35+0.20+0.15=1.00</a:t>
            </a:r>
          </a:p>
          <a:p>
            <a:pPr marL="228600" indent="-228600">
              <a:buAutoNum type="arabicPeriod"/>
            </a:pP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646A-82CB-7F62-3E11-7D15B7514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0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6290-20D1-2D74-2371-DE59084E5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06AEC-D3C6-7B07-6CB7-116A8DC87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A7DCC-C2D5-A95F-8767-31ED499AC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8262F-0816-D902-6F28-99ED4379E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2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6EEB5-CF37-C645-420C-095EBC89E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C3D0B-E64E-9BBE-4722-640C915A0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0B3DC-7A9E-4B6A-B6D2-A30FA3FCB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92815-2EE5-9066-8D0E-31A2FE9E2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5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0F7A-B9E6-289B-FB24-9B1F3A41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BE80E-77FD-51BF-4D7D-D132A2592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12562-D5B4-F16B-8E09-E294D58DD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SDG 3 (Good Health &amp; Wellbeing); SDG 7 (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Affordable and Clean Energy</a:t>
            </a:r>
            <a:r>
              <a:rPr lang="en-IN"/>
              <a:t> ); SDG 8 (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 Work and Economic Growth); SDG 9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Industry, Innovation and Infrastructure; SDG 11 Sustainable Cities &amp; Communities; SDG 12</a:t>
            </a:r>
            <a:r>
              <a:rPr lang="en-US"/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Consumption and Production</a:t>
            </a:r>
            <a:r>
              <a:rPr lang="en-US"/>
              <a:t> ;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 13</a:t>
            </a:r>
            <a:r>
              <a:rPr lang="en-IN"/>
              <a:t> </a:t>
            </a:r>
            <a:r>
              <a:rPr lang="en-I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Action</a:t>
            </a:r>
            <a:r>
              <a:rPr lang="en-IN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E831-8CFD-9880-7608-B4FCB9B49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1C5-51FD-476B-B2E5-0A7FFFE39FD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rowd of people walking on a street&#10;&#10;Description automatically generated">
            <a:extLst>
              <a:ext uri="{FF2B5EF4-FFF2-40B4-BE49-F238E27FC236}">
                <a16:creationId xmlns:a16="http://schemas.microsoft.com/office/drawing/2014/main" id="{3E510E00-B6AB-26D7-84E2-5A3CCD56D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23372" t="32677" r="11920" b="262"/>
          <a:stretch/>
        </p:blipFill>
        <p:spPr>
          <a:xfrm>
            <a:off x="1" y="526214"/>
            <a:ext cx="12191999" cy="595078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7B89042-E4A1-0E1C-5DFF-CF660DAAB996}"/>
              </a:ext>
            </a:extLst>
          </p:cNvPr>
          <p:cNvSpPr/>
          <p:nvPr userDrawn="1"/>
        </p:nvSpPr>
        <p:spPr>
          <a:xfrm>
            <a:off x="0" y="511306"/>
            <a:ext cx="12192001" cy="5950786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5B7D28-600C-9739-E834-48BC9855147C}"/>
              </a:ext>
            </a:extLst>
          </p:cNvPr>
          <p:cNvSpPr>
            <a:spLocks noChangeAspect="1"/>
          </p:cNvSpPr>
          <p:nvPr userDrawn="1"/>
        </p:nvSpPr>
        <p:spPr>
          <a:xfrm>
            <a:off x="5645999" y="92109"/>
            <a:ext cx="9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89540C0-BFC2-5EBD-82F9-69FB31E536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14806" r="24970" b="15782"/>
          <a:stretch/>
        </p:blipFill>
        <p:spPr bwMode="auto">
          <a:xfrm>
            <a:off x="5799591" y="239161"/>
            <a:ext cx="592817" cy="57410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3A438-BCA1-1A25-099B-F3D9B3272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1440000"/>
            <a:ext cx="11495315" cy="3475037"/>
          </a:xfrm>
          <a:noFill/>
          <a:ln>
            <a:noFill/>
          </a:ln>
        </p:spPr>
        <p:txBody>
          <a:bodyPr lIns="18000" tIns="18000" rIns="18000" bIns="18000" anchor="ctr"/>
          <a:lstStyle>
            <a:lvl1pPr algn="l">
              <a:defRPr lang="en-IN" sz="4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640A0-E12F-C550-7EC9-FF2135EBB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371" y="5067300"/>
            <a:ext cx="11495315" cy="882650"/>
          </a:xfrm>
        </p:spPr>
        <p:txBody>
          <a:bodyPr/>
          <a:lstStyle>
            <a:lvl1pPr marL="0" indent="0" algn="ctr">
              <a:buNone/>
              <a:defRPr lang="en-IN">
                <a:solidFill>
                  <a:schemeClr val="bg1"/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pic>
        <p:nvPicPr>
          <p:cNvPr id="5" name="Picture 4" descr="An orange ganesha symbol&#10;&#10;Description automatically generated">
            <a:extLst>
              <a:ext uri="{FF2B5EF4-FFF2-40B4-BE49-F238E27FC236}">
                <a16:creationId xmlns:a16="http://schemas.microsoft.com/office/drawing/2014/main" id="{3A3EA44E-7035-E5CE-FCD2-12FB980B5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3" b="99500" l="25313" r="69688">
                        <a14:foregroundMark x1="40052" y1="64750" x2="35104" y2="56167"/>
                        <a14:foregroundMark x1="35104" y1="56167" x2="40885" y2="57583"/>
                        <a14:foregroundMark x1="40885" y1="57583" x2="39010" y2="63833"/>
                        <a14:foregroundMark x1="29844" y1="78833" x2="32552" y2="87167"/>
                        <a14:foregroundMark x1="32552" y1="87167" x2="36823" y2="85667"/>
                        <a14:foregroundMark x1="36823" y1="85667" x2="34688" y2="79167"/>
                        <a14:foregroundMark x1="34688" y1="79167" x2="29792" y2="79417"/>
                        <a14:foregroundMark x1="29792" y1="79417" x2="29479" y2="79583"/>
                        <a14:foregroundMark x1="61615" y1="83833" x2="56354" y2="85500"/>
                        <a14:foregroundMark x1="56354" y1="85500" x2="62448" y2="89333"/>
                        <a14:foregroundMark x1="62448" y1="89333" x2="60208" y2="84083"/>
                        <a14:foregroundMark x1="25469" y1="78583" x2="25313" y2="84083"/>
                        <a14:foregroundMark x1="32240" y1="92667" x2="39010" y2="92667"/>
                        <a14:foregroundMark x1="44531" y1="87917" x2="44531" y2="95667"/>
                        <a14:foregroundMark x1="48542" y1="87917" x2="48229" y2="95167"/>
                        <a14:foregroundMark x1="48229" y1="95167" x2="48229" y2="95167"/>
                        <a14:foregroundMark x1="45573" y1="99583" x2="45573" y2="99583"/>
                        <a14:foregroundMark x1="51667" y1="78583" x2="51667" y2="78583"/>
                        <a14:foregroundMark x1="66406" y1="58167" x2="66406" y2="58167"/>
                        <a14:foregroundMark x1="64948" y1="40917" x2="64948" y2="40917"/>
                        <a14:foregroundMark x1="66615" y1="69250" x2="66615" y2="69250"/>
                        <a14:foregroundMark x1="63698" y1="67667" x2="63698" y2="67667"/>
                        <a14:foregroundMark x1="63854" y1="67667" x2="65938" y2="67667"/>
                        <a14:foregroundMark x1="69688" y1="67333" x2="69688" y2="67333"/>
                        <a14:foregroundMark x1="26875" y1="65417" x2="26875" y2="65417"/>
                        <a14:foregroundMark x1="44531" y1="15417" x2="44531" y2="15417"/>
                        <a14:foregroundMark x1="40260" y1="48500" x2="40260" y2="48500"/>
                        <a14:foregroundMark x1="41406" y1="10667" x2="41406" y2="10667"/>
                        <a14:foregroundMark x1="44948" y1="4833" x2="44948" y2="4833"/>
                        <a14:foregroundMark x1="44948" y1="7583" x2="44948" y2="7583"/>
                        <a14:foregroundMark x1="45313" y1="11000" x2="45313" y2="11000"/>
                        <a14:foregroundMark x1="49010" y1="10750" x2="49010" y2="1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0" r="28312" b="1343"/>
          <a:stretch/>
        </p:blipFill>
        <p:spPr>
          <a:xfrm>
            <a:off x="168464" y="-3031"/>
            <a:ext cx="417813" cy="5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8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FF11-6A2F-F004-3D99-F6A0005E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414" y="1915257"/>
            <a:ext cx="5218112" cy="4144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D016-649C-FC06-165A-32CE0D12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6365" y="1933388"/>
            <a:ext cx="5227635" cy="4145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E6A7EF-C637-D4C8-1134-B9DCB66B5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6B3AF-92EB-2FA0-23A5-C8B79EBD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90023"/>
            <a:ext cx="11153774" cy="665828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olid"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9403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1380AD9-F059-E85A-DFC9-A434DAE07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6A5AA-DE4F-F0CD-47B3-F0D95C17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90023"/>
            <a:ext cx="11153774" cy="665828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olid"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4720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6AE6492-E414-C97A-749F-1487D29B1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71757-73D1-5EE9-3212-9DE364817451}"/>
              </a:ext>
            </a:extLst>
          </p:cNvPr>
          <p:cNvSpPr/>
          <p:nvPr userDrawn="1"/>
        </p:nvSpPr>
        <p:spPr>
          <a:xfrm>
            <a:off x="0" y="6111433"/>
            <a:ext cx="12192000" cy="74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2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638826A-79FB-93B7-F590-0A716101A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5639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80492"/>
            <a:ext cx="11153776" cy="413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9B0EB6A-04D4-E5A2-FCBC-930C6AF1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2446C5AC-F800-7723-C5EA-0C87F6E4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327026"/>
            <a:ext cx="10843574" cy="5907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597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FF11-6A2F-F004-3D99-F6A0005E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71699"/>
            <a:ext cx="5218112" cy="413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D016-649C-FC06-165A-32CE0D12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1" y="2171698"/>
            <a:ext cx="5227635" cy="4137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630DB-2018-F1F8-9715-11FE08A9B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845CF3A6-F092-4C31-CBD5-C37CDADF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327026"/>
            <a:ext cx="10843574" cy="5907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2718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6C5B9A1-2270-B32D-D95E-357227CE2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FE7C3A18-1F5A-777A-62FF-2287571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327026"/>
            <a:ext cx="10843574" cy="5907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7330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91A0B7E-40C2-BB21-722B-2A72D15A3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71757-73D1-5EE9-3212-9DE364817451}"/>
              </a:ext>
            </a:extLst>
          </p:cNvPr>
          <p:cNvSpPr/>
          <p:nvPr userDrawn="1"/>
        </p:nvSpPr>
        <p:spPr>
          <a:xfrm>
            <a:off x="0" y="6111433"/>
            <a:ext cx="12192000" cy="74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62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BC76838-DD74-89CF-595E-EEDDF776B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9427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900378-93C4-6C0C-771D-FC36C711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62908"/>
            <a:ext cx="11153776" cy="41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1F6CEDE-7039-0736-5B68-799F49ABB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B590C422-F5C5-995B-457A-687A7EE1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9583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5B7D28-600C-9739-E834-48BC9855147C}"/>
              </a:ext>
            </a:extLst>
          </p:cNvPr>
          <p:cNvSpPr>
            <a:spLocks noChangeAspect="1"/>
          </p:cNvSpPr>
          <p:nvPr userDrawn="1"/>
        </p:nvSpPr>
        <p:spPr>
          <a:xfrm>
            <a:off x="5645999" y="92109"/>
            <a:ext cx="9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 descr="An orange ganesha symbol&#10;&#10;Description automatically generated">
            <a:extLst>
              <a:ext uri="{FF2B5EF4-FFF2-40B4-BE49-F238E27FC236}">
                <a16:creationId xmlns:a16="http://schemas.microsoft.com/office/drawing/2014/main" id="{3A3EA44E-7035-E5CE-FCD2-12FB980B5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3" b="99500" l="25313" r="69688">
                        <a14:foregroundMark x1="40052" y1="64750" x2="35104" y2="56167"/>
                        <a14:foregroundMark x1="35104" y1="56167" x2="40885" y2="57583"/>
                        <a14:foregroundMark x1="40885" y1="57583" x2="39010" y2="63833"/>
                        <a14:foregroundMark x1="29844" y1="78833" x2="32552" y2="87167"/>
                        <a14:foregroundMark x1="32552" y1="87167" x2="36823" y2="85667"/>
                        <a14:foregroundMark x1="36823" y1="85667" x2="34688" y2="79167"/>
                        <a14:foregroundMark x1="34688" y1="79167" x2="29792" y2="79417"/>
                        <a14:foregroundMark x1="29792" y1="79417" x2="29479" y2="79583"/>
                        <a14:foregroundMark x1="61615" y1="83833" x2="56354" y2="85500"/>
                        <a14:foregroundMark x1="56354" y1="85500" x2="62448" y2="89333"/>
                        <a14:foregroundMark x1="62448" y1="89333" x2="60208" y2="84083"/>
                        <a14:foregroundMark x1="25469" y1="78583" x2="25313" y2="84083"/>
                        <a14:foregroundMark x1="32240" y1="92667" x2="39010" y2="92667"/>
                        <a14:foregroundMark x1="44531" y1="87917" x2="44531" y2="95667"/>
                        <a14:foregroundMark x1="48542" y1="87917" x2="48229" y2="95167"/>
                        <a14:foregroundMark x1="48229" y1="95167" x2="48229" y2="95167"/>
                        <a14:foregroundMark x1="45573" y1="99583" x2="45573" y2="99583"/>
                        <a14:foregroundMark x1="51667" y1="78583" x2="51667" y2="78583"/>
                        <a14:foregroundMark x1="66406" y1="58167" x2="66406" y2="58167"/>
                        <a14:foregroundMark x1="64948" y1="40917" x2="64948" y2="40917"/>
                        <a14:foregroundMark x1="66615" y1="69250" x2="66615" y2="69250"/>
                        <a14:foregroundMark x1="63698" y1="67667" x2="63698" y2="67667"/>
                        <a14:foregroundMark x1="63854" y1="67667" x2="65938" y2="67667"/>
                        <a14:foregroundMark x1="69688" y1="67333" x2="69688" y2="67333"/>
                        <a14:foregroundMark x1="26875" y1="65417" x2="26875" y2="65417"/>
                        <a14:foregroundMark x1="44531" y1="15417" x2="44531" y2="15417"/>
                        <a14:foregroundMark x1="40260" y1="48500" x2="40260" y2="48500"/>
                        <a14:foregroundMark x1="41406" y1="10667" x2="41406" y2="10667"/>
                        <a14:foregroundMark x1="44948" y1="4833" x2="44948" y2="4833"/>
                        <a14:foregroundMark x1="44948" y1="7583" x2="44948" y2="7583"/>
                        <a14:foregroundMark x1="45313" y1="11000" x2="45313" y2="11000"/>
                        <a14:foregroundMark x1="49010" y1="10750" x2="49010" y2="1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0" r="28312" b="1343"/>
          <a:stretch/>
        </p:blipFill>
        <p:spPr>
          <a:xfrm>
            <a:off x="168464" y="-3031"/>
            <a:ext cx="417813" cy="526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18A1-EFD1-47B3-B13C-2AA8989E5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05" y="697532"/>
            <a:ext cx="11081982" cy="547553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7B89042-E4A1-0E1C-5DFF-CF660DAAB996}"/>
              </a:ext>
            </a:extLst>
          </p:cNvPr>
          <p:cNvSpPr/>
          <p:nvPr userDrawn="1"/>
        </p:nvSpPr>
        <p:spPr>
          <a:xfrm>
            <a:off x="163774" y="197892"/>
            <a:ext cx="11873553" cy="6469038"/>
          </a:xfrm>
          <a:prstGeom prst="rect">
            <a:avLst/>
          </a:prstGeom>
          <a:solidFill>
            <a:schemeClr val="accent3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20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FF11-6A2F-F004-3D99-F6A0005E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71700"/>
            <a:ext cx="5218112" cy="4135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D016-649C-FC06-165A-32CE0D12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1" y="2171700"/>
            <a:ext cx="5227635" cy="4137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11E6F-0275-106A-5E2D-94DEDE6B1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38F277E0-FBAA-94F2-9F2D-C8146872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49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09F7AA7-C276-70A8-45A6-15F7782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71757-73D1-5EE9-3212-9DE364817451}"/>
              </a:ext>
            </a:extLst>
          </p:cNvPr>
          <p:cNvSpPr/>
          <p:nvPr userDrawn="1"/>
        </p:nvSpPr>
        <p:spPr>
          <a:xfrm>
            <a:off x="0" y="6111433"/>
            <a:ext cx="12192000" cy="74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9107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0686CF1-E125-59F2-F6DA-005471BDA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353C7898-DC9F-007D-204D-D514703E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8724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89285"/>
            <a:ext cx="11153776" cy="412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2A9206-F339-A33E-1664-303981323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308D1BD8-553D-B57D-A392-D2BF5501A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4106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FF11-6A2F-F004-3D99-F6A0005E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71700"/>
            <a:ext cx="5218112" cy="4135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D016-649C-FC06-165A-32CE0D12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1" y="2171700"/>
            <a:ext cx="5227635" cy="4137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83217-A1E5-5D46-4DB1-DFEB0BD49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4E186D25-0E63-634A-04DA-5A86D78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177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FF93310-4977-DC46-E381-49DEE3AF2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72E3F822-9F0F-AA10-5E66-7454D229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0015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FD13D9C-07BA-92CA-ED77-1FD2EB68A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71757-73D1-5EE9-3212-9DE364817451}"/>
              </a:ext>
            </a:extLst>
          </p:cNvPr>
          <p:cNvSpPr/>
          <p:nvPr userDrawn="1"/>
        </p:nvSpPr>
        <p:spPr>
          <a:xfrm>
            <a:off x="0" y="6111433"/>
            <a:ext cx="12192000" cy="74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853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23CB932-2D1B-368B-DA8C-532E03008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8042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189285"/>
            <a:ext cx="11153776" cy="412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E701741-E282-89D5-6D4F-A441D865F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C875C506-F21F-CCDD-5303-F52FA4F6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65126"/>
            <a:ext cx="10839449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041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FF11-6A2F-F004-3D99-F6A0005E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71700"/>
            <a:ext cx="5218112" cy="4135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D016-649C-FC06-165A-32CE0D12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1" y="2171700"/>
            <a:ext cx="5227635" cy="4137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BE5A5-2BB2-F046-1EDF-779392141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9D27B3BE-4D5B-0E97-E104-F7A287F3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65126"/>
            <a:ext cx="10839449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2605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A438-BCA1-1A25-099B-F3D9B3272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1440000"/>
            <a:ext cx="11495315" cy="3475037"/>
          </a:xfrm>
          <a:noFill/>
          <a:ln>
            <a:noFill/>
          </a:ln>
        </p:spPr>
        <p:txBody>
          <a:bodyPr lIns="18000" tIns="18000" rIns="18000" bIns="18000" anchor="ctr"/>
          <a:lstStyle>
            <a:lvl1pPr algn="l">
              <a:defRPr lang="en-IN" sz="4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640A0-E12F-C550-7EC9-FF2135EBB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371" y="5067300"/>
            <a:ext cx="11495315" cy="882650"/>
          </a:xfrm>
        </p:spPr>
        <p:txBody>
          <a:bodyPr/>
          <a:lstStyle>
            <a:lvl1pPr marL="0" indent="0" algn="ctr">
              <a:buNone/>
              <a:defRPr lang="en-IN">
                <a:solidFill>
                  <a:schemeClr val="bg1"/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pic>
        <p:nvPicPr>
          <p:cNvPr id="5" name="Picture 4" descr="An orange ganesha symbol&#10;&#10;Description automatically generated">
            <a:extLst>
              <a:ext uri="{FF2B5EF4-FFF2-40B4-BE49-F238E27FC236}">
                <a16:creationId xmlns:a16="http://schemas.microsoft.com/office/drawing/2014/main" id="{3A3EA44E-7035-E5CE-FCD2-12FB980B5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3" b="99500" l="25313" r="69688">
                        <a14:foregroundMark x1="40052" y1="64750" x2="35104" y2="56167"/>
                        <a14:foregroundMark x1="35104" y1="56167" x2="40885" y2="57583"/>
                        <a14:foregroundMark x1="40885" y1="57583" x2="39010" y2="63833"/>
                        <a14:foregroundMark x1="29844" y1="78833" x2="32552" y2="87167"/>
                        <a14:foregroundMark x1="32552" y1="87167" x2="36823" y2="85667"/>
                        <a14:foregroundMark x1="36823" y1="85667" x2="34688" y2="79167"/>
                        <a14:foregroundMark x1="34688" y1="79167" x2="29792" y2="79417"/>
                        <a14:foregroundMark x1="29792" y1="79417" x2="29479" y2="79583"/>
                        <a14:foregroundMark x1="61615" y1="83833" x2="56354" y2="85500"/>
                        <a14:foregroundMark x1="56354" y1="85500" x2="62448" y2="89333"/>
                        <a14:foregroundMark x1="62448" y1="89333" x2="60208" y2="84083"/>
                        <a14:foregroundMark x1="25469" y1="78583" x2="25313" y2="84083"/>
                        <a14:foregroundMark x1="32240" y1="92667" x2="39010" y2="92667"/>
                        <a14:foregroundMark x1="44531" y1="87917" x2="44531" y2="95667"/>
                        <a14:foregroundMark x1="48542" y1="87917" x2="48229" y2="95167"/>
                        <a14:foregroundMark x1="48229" y1="95167" x2="48229" y2="95167"/>
                        <a14:foregroundMark x1="45573" y1="99583" x2="45573" y2="99583"/>
                        <a14:foregroundMark x1="51667" y1="78583" x2="51667" y2="78583"/>
                        <a14:foregroundMark x1="66406" y1="58167" x2="66406" y2="58167"/>
                        <a14:foregroundMark x1="64948" y1="40917" x2="64948" y2="40917"/>
                        <a14:foregroundMark x1="66615" y1="69250" x2="66615" y2="69250"/>
                        <a14:foregroundMark x1="63698" y1="67667" x2="63698" y2="67667"/>
                        <a14:foregroundMark x1="63854" y1="67667" x2="65938" y2="67667"/>
                        <a14:foregroundMark x1="69688" y1="67333" x2="69688" y2="67333"/>
                        <a14:foregroundMark x1="26875" y1="65417" x2="26875" y2="65417"/>
                        <a14:foregroundMark x1="44531" y1="15417" x2="44531" y2="15417"/>
                        <a14:foregroundMark x1="40260" y1="48500" x2="40260" y2="48500"/>
                        <a14:foregroundMark x1="41406" y1="10667" x2="41406" y2="10667"/>
                        <a14:foregroundMark x1="44948" y1="4833" x2="44948" y2="4833"/>
                        <a14:foregroundMark x1="44948" y1="7583" x2="44948" y2="7583"/>
                        <a14:foregroundMark x1="45313" y1="11000" x2="45313" y2="11000"/>
                        <a14:foregroundMark x1="49010" y1="10750" x2="49010" y2="1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0" r="28312" b="1343"/>
          <a:stretch/>
        </p:blipFill>
        <p:spPr>
          <a:xfrm>
            <a:off x="168464" y="-3031"/>
            <a:ext cx="417813" cy="526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18A1-EFD1-47B3-B13C-2AA8989E5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34008"/>
            <a:ext cx="12192000" cy="60239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7B89042-E4A1-0E1C-5DFF-CF660DAAB996}"/>
              </a:ext>
            </a:extLst>
          </p:cNvPr>
          <p:cNvSpPr/>
          <p:nvPr userDrawn="1"/>
        </p:nvSpPr>
        <p:spPr>
          <a:xfrm>
            <a:off x="0" y="709684"/>
            <a:ext cx="12192001" cy="6148316"/>
          </a:xfrm>
          <a:prstGeom prst="rect">
            <a:avLst/>
          </a:prstGeom>
          <a:solidFill>
            <a:srgbClr val="7D054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42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B858DCB-9A47-C388-93C5-C92FD206F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B708A7A-6061-75ED-BCE2-CA0446A3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65126"/>
            <a:ext cx="10839449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4024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4A8E956-88DB-A23F-A246-298C0CF9F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4986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9D5B4A7-8292-502E-0A04-82D6FAE8A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71757-73D1-5EE9-3212-9DE364817451}"/>
              </a:ext>
            </a:extLst>
          </p:cNvPr>
          <p:cNvSpPr/>
          <p:nvPr userDrawn="1"/>
        </p:nvSpPr>
        <p:spPr>
          <a:xfrm>
            <a:off x="0" y="6111433"/>
            <a:ext cx="12192000" cy="74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398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5B7D28-600C-9739-E834-48BC9855147C}"/>
              </a:ext>
            </a:extLst>
          </p:cNvPr>
          <p:cNvSpPr>
            <a:spLocks noChangeAspect="1"/>
          </p:cNvSpPr>
          <p:nvPr userDrawn="1"/>
        </p:nvSpPr>
        <p:spPr>
          <a:xfrm>
            <a:off x="5645999" y="92109"/>
            <a:ext cx="9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3A438-BCA1-1A25-099B-F3D9B3272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1440000"/>
            <a:ext cx="11495315" cy="3475037"/>
          </a:xfrm>
          <a:noFill/>
          <a:ln>
            <a:noFill/>
          </a:ln>
        </p:spPr>
        <p:txBody>
          <a:bodyPr lIns="18000" tIns="18000" rIns="18000" bIns="18000" anchor="ctr"/>
          <a:lstStyle>
            <a:lvl1pPr algn="l">
              <a:defRPr lang="en-IN" sz="4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640A0-E12F-C550-7EC9-FF2135EBB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371" y="5067300"/>
            <a:ext cx="11495315" cy="882650"/>
          </a:xfrm>
        </p:spPr>
        <p:txBody>
          <a:bodyPr/>
          <a:lstStyle>
            <a:lvl1pPr marL="0" indent="0" algn="ctr">
              <a:buNone/>
              <a:defRPr lang="en-IN">
                <a:solidFill>
                  <a:schemeClr val="bg1"/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pic>
        <p:nvPicPr>
          <p:cNvPr id="5" name="Picture 4" descr="An orange ganesha symbol&#10;&#10;Description automatically generated">
            <a:extLst>
              <a:ext uri="{FF2B5EF4-FFF2-40B4-BE49-F238E27FC236}">
                <a16:creationId xmlns:a16="http://schemas.microsoft.com/office/drawing/2014/main" id="{3A3EA44E-7035-E5CE-FCD2-12FB980B5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3" b="99500" l="25313" r="69688">
                        <a14:foregroundMark x1="40052" y1="64750" x2="35104" y2="56167"/>
                        <a14:foregroundMark x1="35104" y1="56167" x2="40885" y2="57583"/>
                        <a14:foregroundMark x1="40885" y1="57583" x2="39010" y2="63833"/>
                        <a14:foregroundMark x1="29844" y1="78833" x2="32552" y2="87167"/>
                        <a14:foregroundMark x1="32552" y1="87167" x2="36823" y2="85667"/>
                        <a14:foregroundMark x1="36823" y1="85667" x2="34688" y2="79167"/>
                        <a14:foregroundMark x1="34688" y1="79167" x2="29792" y2="79417"/>
                        <a14:foregroundMark x1="29792" y1="79417" x2="29479" y2="79583"/>
                        <a14:foregroundMark x1="61615" y1="83833" x2="56354" y2="85500"/>
                        <a14:foregroundMark x1="56354" y1="85500" x2="62448" y2="89333"/>
                        <a14:foregroundMark x1="62448" y1="89333" x2="60208" y2="84083"/>
                        <a14:foregroundMark x1="25469" y1="78583" x2="25313" y2="84083"/>
                        <a14:foregroundMark x1="32240" y1="92667" x2="39010" y2="92667"/>
                        <a14:foregroundMark x1="44531" y1="87917" x2="44531" y2="95667"/>
                        <a14:foregroundMark x1="48542" y1="87917" x2="48229" y2="95167"/>
                        <a14:foregroundMark x1="48229" y1="95167" x2="48229" y2="95167"/>
                        <a14:foregroundMark x1="45573" y1="99583" x2="45573" y2="99583"/>
                        <a14:foregroundMark x1="51667" y1="78583" x2="51667" y2="78583"/>
                        <a14:foregroundMark x1="66406" y1="58167" x2="66406" y2="58167"/>
                        <a14:foregroundMark x1="64948" y1="40917" x2="64948" y2="40917"/>
                        <a14:foregroundMark x1="66615" y1="69250" x2="66615" y2="69250"/>
                        <a14:foregroundMark x1="63698" y1="67667" x2="63698" y2="67667"/>
                        <a14:foregroundMark x1="63854" y1="67667" x2="65938" y2="67667"/>
                        <a14:foregroundMark x1="69688" y1="67333" x2="69688" y2="67333"/>
                        <a14:foregroundMark x1="26875" y1="65417" x2="26875" y2="65417"/>
                        <a14:foregroundMark x1="44531" y1="15417" x2="44531" y2="15417"/>
                        <a14:foregroundMark x1="40260" y1="48500" x2="40260" y2="48500"/>
                        <a14:foregroundMark x1="41406" y1="10667" x2="41406" y2="10667"/>
                        <a14:foregroundMark x1="44948" y1="4833" x2="44948" y2="4833"/>
                        <a14:foregroundMark x1="44948" y1="7583" x2="44948" y2="7583"/>
                        <a14:foregroundMark x1="45313" y1="11000" x2="45313" y2="11000"/>
                        <a14:foregroundMark x1="49010" y1="10750" x2="49010" y2="1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0" r="28312" b="1343"/>
          <a:stretch/>
        </p:blipFill>
        <p:spPr>
          <a:xfrm>
            <a:off x="168464" y="-3031"/>
            <a:ext cx="417813" cy="526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18A1-EFD1-47B3-B13C-2AA8989E5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541" y="507723"/>
            <a:ext cx="12192000" cy="60239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7B89042-E4A1-0E1C-5DFF-CF660DAAB996}"/>
              </a:ext>
            </a:extLst>
          </p:cNvPr>
          <p:cNvSpPr/>
          <p:nvPr userDrawn="1"/>
        </p:nvSpPr>
        <p:spPr>
          <a:xfrm>
            <a:off x="-1" y="568840"/>
            <a:ext cx="12192001" cy="5950786"/>
          </a:xfrm>
          <a:prstGeom prst="rect">
            <a:avLst/>
          </a:prstGeom>
          <a:solidFill>
            <a:srgbClr val="FFC00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2FA7DB-8ADD-4A01-AD19-AD2F7A1AFDBB}"/>
              </a:ext>
            </a:extLst>
          </p:cNvPr>
          <p:cNvSpPr>
            <a:spLocks noChangeAspect="1"/>
          </p:cNvSpPr>
          <p:nvPr userDrawn="1"/>
        </p:nvSpPr>
        <p:spPr>
          <a:xfrm>
            <a:off x="5645999" y="92109"/>
            <a:ext cx="9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5A3E0F7-6FA1-4558-81FA-4215DFB3A1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14806" r="24970" b="15782"/>
          <a:stretch/>
        </p:blipFill>
        <p:spPr bwMode="auto">
          <a:xfrm>
            <a:off x="5799591" y="239161"/>
            <a:ext cx="592817" cy="574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27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625A-30E4-BE04-BC5F-DEB6B5F51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1" y="2013438"/>
            <a:ext cx="10442575" cy="1969478"/>
          </a:xfrm>
          <a:noFill/>
        </p:spPr>
        <p:txBody>
          <a:bodyPr anchor="b"/>
          <a:lstStyle>
            <a:lvl1pPr marL="0" indent="0" algn="l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724DBA-B652-7CDB-73BB-B0FBE04ED4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5020" y="3982916"/>
            <a:ext cx="10442575" cy="15236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Narrow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389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F4BF99-5509-0F7C-8D90-81B3C141A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1949"/>
            <a:ext cx="11522074" cy="888023"/>
          </a:xfrm>
          <a:noFill/>
        </p:spPr>
        <p:txBody>
          <a:bodyPr/>
          <a:lstStyle>
            <a:lvl1pPr marL="87313" indent="0"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6F7903C-ABED-BF57-5AB6-A1165EFF1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13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F4BF99-5509-0F7C-8D90-81B3C141A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1949"/>
            <a:ext cx="11522074" cy="888023"/>
          </a:xfrm>
          <a:noFill/>
        </p:spPr>
        <p:txBody>
          <a:bodyPr/>
          <a:lstStyle>
            <a:lvl1pPr marL="87313" indent="0"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6F7903C-ABED-BF57-5AB6-A1165EFF1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B609665-04D8-E6EC-6DF6-B50473401F5C}"/>
              </a:ext>
            </a:extLst>
          </p:cNvPr>
          <p:cNvSpPr/>
          <p:nvPr userDrawn="1"/>
        </p:nvSpPr>
        <p:spPr>
          <a:xfrm>
            <a:off x="-9527" y="-144000"/>
            <a:ext cx="12312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0198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9A8BEA2-E722-7156-2901-DE84A2A0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162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BAA9D3-9B20-E0BA-AFFE-064B6F3B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24" y="1836479"/>
            <a:ext cx="11153776" cy="41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B709FE7-A9FA-C3BB-8210-B836048A6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4D7D3C-670E-DCBA-E48A-CE52659F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90023"/>
            <a:ext cx="11153774" cy="665828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olid"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214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325F1-6056-FBCB-CE48-9473CA5F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8359"/>
            <a:ext cx="11429993" cy="7283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  <a:prstDash val="solid"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827" y="1449457"/>
            <a:ext cx="11429994" cy="4692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317A44-F776-7079-4D32-69079DC17F45}"/>
              </a:ext>
            </a:extLst>
          </p:cNvPr>
          <p:cNvSpPr/>
          <p:nvPr userDrawn="1"/>
        </p:nvSpPr>
        <p:spPr>
          <a:xfrm>
            <a:off x="-9527" y="-144000"/>
            <a:ext cx="1368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352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marL="360000" algn="ctr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342E41-140C-02A8-7E06-7EB465AD9477}"/>
              </a:ext>
            </a:extLst>
          </p:cNvPr>
          <p:cNvSpPr/>
          <p:nvPr userDrawn="1"/>
        </p:nvSpPr>
        <p:spPr>
          <a:xfrm>
            <a:off x="-9527" y="-144000"/>
            <a:ext cx="1368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224" y="1628238"/>
            <a:ext cx="11153776" cy="414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325F1-6056-FBCB-CE48-9473CA5F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90023"/>
            <a:ext cx="11153774" cy="665828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olid"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4F955-7E10-92E6-FD62-B3ECE8D23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402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4" y="2171700"/>
            <a:ext cx="11153776" cy="414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C2CC-FAB2-E1DA-B9F8-E4A50460D3EE}"/>
              </a:ext>
            </a:extLst>
          </p:cNvPr>
          <p:cNvSpPr txBox="1"/>
          <p:nvPr userDrawn="1"/>
        </p:nvSpPr>
        <p:spPr>
          <a:xfrm>
            <a:off x="0" y="64440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l"/>
            <a:r>
              <a:rPr lang="en-IN" sz="2000">
                <a:solidFill>
                  <a:schemeClr val="accent3"/>
                </a:solidFill>
                <a:latin typeface="Aptos Narrow" panose="020B0004020202020204" pitchFamily="34" charset="0"/>
              </a:rPr>
              <a:t>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2691E-1F80-4481-BED1-C0296E7C6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7BBA1373-8723-4598-26E6-B593F00D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327026"/>
            <a:ext cx="10843574" cy="5907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B0E7542-20CC-24AD-5FA4-0EB87E55814D}"/>
              </a:ext>
            </a:extLst>
          </p:cNvPr>
          <p:cNvSpPr/>
          <p:nvPr userDrawn="1"/>
        </p:nvSpPr>
        <p:spPr>
          <a:xfrm>
            <a:off x="-9527" y="-144000"/>
            <a:ext cx="2736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1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4" y="2171700"/>
            <a:ext cx="11153776" cy="414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7AD94-0055-8B75-1051-6BC0D003644D}"/>
              </a:ext>
            </a:extLst>
          </p:cNvPr>
          <p:cNvSpPr txBox="1"/>
          <p:nvPr userDrawn="1"/>
        </p:nvSpPr>
        <p:spPr>
          <a:xfrm>
            <a:off x="0" y="64440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l"/>
            <a:endParaRPr lang="en-IN" sz="2000">
              <a:solidFill>
                <a:schemeClr val="accent3"/>
              </a:solidFill>
              <a:latin typeface="Aptos Narrow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29D2B-BB4B-5655-1B19-EA8B18551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3CC9DFA-6A88-B7AC-70BC-3DCBE3FBE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74650"/>
            <a:ext cx="10839449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E20889A-F056-34A2-A0B4-3949103AB065}"/>
              </a:ext>
            </a:extLst>
          </p:cNvPr>
          <p:cNvSpPr/>
          <p:nvPr userDrawn="1"/>
        </p:nvSpPr>
        <p:spPr>
          <a:xfrm>
            <a:off x="-9527" y="-144000"/>
            <a:ext cx="4104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047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F0F59312-12FC-A461-E7C1-6BC15832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27025"/>
            <a:ext cx="10906125" cy="627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357313"/>
            <a:ext cx="11153776" cy="414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E1E66-30D3-1ECD-7C23-D360566CAAF7}"/>
              </a:ext>
            </a:extLst>
          </p:cNvPr>
          <p:cNvSpPr txBox="1"/>
          <p:nvPr userDrawn="1"/>
        </p:nvSpPr>
        <p:spPr>
          <a:xfrm>
            <a:off x="0" y="64440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l"/>
            <a:r>
              <a:rPr lang="en-IN" sz="2000">
                <a:solidFill>
                  <a:schemeClr val="accent3"/>
                </a:solidFill>
                <a:latin typeface="Aptos Narrow" panose="020B0004020202020204" pitchFamily="34" charset="0"/>
              </a:rPr>
              <a:t>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5B3BE-13DE-7A0E-E24C-8519FE127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E2D0009-4A26-C5DA-ACAE-73A9ABDA34E8}"/>
              </a:ext>
            </a:extLst>
          </p:cNvPr>
          <p:cNvSpPr/>
          <p:nvPr userDrawn="1"/>
        </p:nvSpPr>
        <p:spPr>
          <a:xfrm>
            <a:off x="-9527" y="-144000"/>
            <a:ext cx="5472000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33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709A7-24BE-C66C-87D8-B201D1A6E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4" y="2171700"/>
            <a:ext cx="11153776" cy="414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750DA-1F77-2C09-8AD9-BE0FD0DB09C7}"/>
              </a:ext>
            </a:extLst>
          </p:cNvPr>
          <p:cNvSpPr txBox="1"/>
          <p:nvPr userDrawn="1"/>
        </p:nvSpPr>
        <p:spPr>
          <a:xfrm>
            <a:off x="0" y="64440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l"/>
            <a:endParaRPr lang="en-IN" sz="2000">
              <a:solidFill>
                <a:schemeClr val="accent3"/>
              </a:solidFill>
              <a:latin typeface="Aptos Narrow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30C58-B6F6-2E7F-ADA4-6C1A17B85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algn="r">
              <a:defRPr>
                <a:solidFill>
                  <a:schemeClr val="accent3"/>
                </a:solidFill>
                <a:latin typeface="Aptos Narrow" panose="020B0004020202020204" pitchFamily="34" charset="0"/>
              </a:defRPr>
            </a:lvl1pPr>
          </a:lstStyle>
          <a:p>
            <a:fld id="{AA4B4BC2-F7A7-4DFA-B1B2-EA017BB1299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6DE64E6E-D835-65B2-87D0-83F861FC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65126"/>
            <a:ext cx="10839449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1A2B083-5104-46B3-3A8B-4C8AF79496D7}"/>
              </a:ext>
            </a:extLst>
          </p:cNvPr>
          <p:cNvSpPr/>
          <p:nvPr userDrawn="1"/>
        </p:nvSpPr>
        <p:spPr>
          <a:xfrm>
            <a:off x="-9527" y="-144000"/>
            <a:ext cx="6481348" cy="288000"/>
          </a:xfrm>
          <a:custGeom>
            <a:avLst/>
            <a:gdLst>
              <a:gd name="connsiteX0" fmla="*/ 0 w 6105527"/>
              <a:gd name="connsiteY0" fmla="*/ 0 h 180000"/>
              <a:gd name="connsiteX1" fmla="*/ 763384 w 6105527"/>
              <a:gd name="connsiteY1" fmla="*/ 0 h 180000"/>
              <a:gd name="connsiteX2" fmla="*/ 3060000 w 6105527"/>
              <a:gd name="connsiteY2" fmla="*/ 0 h 180000"/>
              <a:gd name="connsiteX3" fmla="*/ 6047670 w 6105527"/>
              <a:gd name="connsiteY3" fmla="*/ 0 h 180000"/>
              <a:gd name="connsiteX4" fmla="*/ 6105527 w 6105527"/>
              <a:gd name="connsiteY4" fmla="*/ 57857 h 180000"/>
              <a:gd name="connsiteX5" fmla="*/ 6105527 w 6105527"/>
              <a:gd name="connsiteY5" fmla="*/ 122143 h 180000"/>
              <a:gd name="connsiteX6" fmla="*/ 6047670 w 6105527"/>
              <a:gd name="connsiteY6" fmla="*/ 180000 h 180000"/>
              <a:gd name="connsiteX7" fmla="*/ 3060000 w 6105527"/>
              <a:gd name="connsiteY7" fmla="*/ 180000 h 180000"/>
              <a:gd name="connsiteX8" fmla="*/ 763384 w 6105527"/>
              <a:gd name="connsiteY8" fmla="*/ 180000 h 180000"/>
              <a:gd name="connsiteX9" fmla="*/ 0 w 6105527"/>
              <a:gd name="connsiteY9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27" h="180000">
                <a:moveTo>
                  <a:pt x="0" y="0"/>
                </a:moveTo>
                <a:lnTo>
                  <a:pt x="763384" y="0"/>
                </a:lnTo>
                <a:lnTo>
                  <a:pt x="3060000" y="0"/>
                </a:lnTo>
                <a:lnTo>
                  <a:pt x="6047670" y="0"/>
                </a:lnTo>
                <a:cubicBezTo>
                  <a:pt x="6079624" y="0"/>
                  <a:pt x="6105527" y="25903"/>
                  <a:pt x="6105527" y="57857"/>
                </a:cubicBezTo>
                <a:lnTo>
                  <a:pt x="6105527" y="122143"/>
                </a:lnTo>
                <a:cubicBezTo>
                  <a:pt x="6105527" y="154097"/>
                  <a:pt x="6079624" y="180000"/>
                  <a:pt x="6047670" y="180000"/>
                </a:cubicBezTo>
                <a:lnTo>
                  <a:pt x="3060000" y="180000"/>
                </a:lnTo>
                <a:lnTo>
                  <a:pt x="763384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56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50">
          <a:solidFill>
            <a:schemeClr val="accent3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aytona Light" panose="020B0304030503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1C2723-BA16-4F21-A2A9-EB00250D95B1}"/>
              </a:ext>
            </a:extLst>
          </p:cNvPr>
          <p:cNvSpPr txBox="1">
            <a:spLocks/>
          </p:cNvSpPr>
          <p:nvPr/>
        </p:nvSpPr>
        <p:spPr>
          <a:xfrm>
            <a:off x="-457200" y="1240347"/>
            <a:ext cx="12649200" cy="2092018"/>
          </a:xfrm>
          <a:prstGeom prst="roundRect">
            <a:avLst>
              <a:gd name="adj" fmla="val 0"/>
            </a:avLst>
          </a:prstGeom>
          <a:noFill/>
          <a:ln w="9525">
            <a:noFill/>
            <a:prstDash val="solid"/>
          </a:ln>
        </p:spPr>
        <p:txBody>
          <a:bodyPr vert="horz" lIns="0" tIns="0" rIns="0" bIns="0" rtlCol="0" anchor="ctr">
            <a:noAutofit/>
          </a:bodyPr>
          <a:lstStyle>
            <a:lvl1pPr marL="36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800" b="0" kern="1200" spc="-150" dirty="0">
                <a:solidFill>
                  <a:schemeClr val="bg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 marL="360000" marR="0" lvl="0" indent="0" algn="ctr" defTabSz="914400" rtl="0" eaLnBrk="1" fontAlgn="auto" latinLnBrk="0" hangingPunct="1">
              <a:lnSpc>
                <a:spcPts val="5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Telegraf Bold"/>
                <a:cs typeface="Telegraf Bold"/>
                <a:sym typeface="Telegraf Bold"/>
              </a:rPr>
              <a:t>Evaluating Sustainable Transport Measures Towards Fulfilling Sustainable Development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DDE34-038D-467A-8D21-29863A62BE73}"/>
              </a:ext>
            </a:extLst>
          </p:cNvPr>
          <p:cNvSpPr txBox="1"/>
          <p:nvPr/>
        </p:nvSpPr>
        <p:spPr>
          <a:xfrm>
            <a:off x="5345798" y="5109981"/>
            <a:ext cx="6630126" cy="1242254"/>
          </a:xfrm>
          <a:prstGeom prst="rect">
            <a:avLst/>
          </a:prstGeom>
          <a:noFill/>
        </p:spPr>
        <p:txBody>
          <a:bodyPr wrap="square" lIns="360000" tIns="36000" rIns="360000" bIns="36000" rtlCol="0" anchor="t">
            <a:spAutoFit/>
          </a:bodyPr>
          <a:lstStyle/>
          <a:p>
            <a:pPr marL="0" marR="0" lvl="0" indent="-101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Narrow"/>
                <a:ea typeface="+mn-ea"/>
                <a:cs typeface="+mn-cs"/>
              </a:rPr>
              <a:t>Advisor: </a:t>
            </a:r>
          </a:p>
          <a:p>
            <a:pPr marL="0" marR="0" lvl="0" indent="-101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Narrow"/>
                <a:ea typeface="+mn-ea"/>
                <a:cs typeface="+mn-cs"/>
              </a:rPr>
              <a:t>Prof. Ashish Verma</a:t>
            </a:r>
          </a:p>
          <a:p>
            <a:pPr marL="0" marR="0" lvl="0" indent="-101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Convenor, IISc Sustainable Transportation Lab (IST Lab),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Narrow"/>
              <a:ea typeface="+mn-ea"/>
              <a:cs typeface="+mn-cs"/>
            </a:endParaRPr>
          </a:p>
          <a:p>
            <a:pPr marL="0" marR="0" lvl="0" indent="-101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Narrow"/>
                <a:ea typeface="+mn-ea"/>
                <a:cs typeface="+mn-cs"/>
              </a:rPr>
              <a:t>Department of Civil Engineering, IISc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Narrow"/>
                <a:ea typeface="Calibri" panose="020F0502020204030204"/>
                <a:cs typeface="Calibri" panose="020F0502020204030204"/>
              </a:rPr>
              <a:t>Bangalore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22468-44F1-45E6-ABEE-DFAA345872D3}"/>
              </a:ext>
            </a:extLst>
          </p:cNvPr>
          <p:cNvSpPr txBox="1"/>
          <p:nvPr/>
        </p:nvSpPr>
        <p:spPr>
          <a:xfrm>
            <a:off x="453512" y="5075075"/>
            <a:ext cx="609845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Dr. Rohit Singh 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Nitwal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SR No. 17372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IISc Sustainable Transportation Lab (IST Lab),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Department of Civil Engineering, IISc Bangalore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29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5E9DD-5EFF-2B9E-DE6B-8D3CE2716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056B4-D8D9-AD05-59A9-8966D47DF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D17B4-78A5-B53C-E66D-5A65528A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NST – SDGI categories</a:t>
            </a:r>
            <a:endParaRPr lang="en-IN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AEFF232-E8F6-2804-4CDE-246C7D1B6BF2}"/>
              </a:ext>
            </a:extLst>
          </p:cNvPr>
          <p:cNvSpPr txBox="1"/>
          <p:nvPr/>
        </p:nvSpPr>
        <p:spPr>
          <a:xfrm>
            <a:off x="558800" y="1180693"/>
            <a:ext cx="11023600" cy="166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NST-SDG index is further categorized into five levels.</a:t>
            </a: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otos"/>
              <a:ea typeface="+mn-ea"/>
              <a:cs typeface="+mn-cs"/>
            </a:endParaRPr>
          </a:p>
          <a:p>
            <a:pPr marL="304815" marR="0" lvl="0" indent="-304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The classification ranges are determined based on the percent point function, set at 10%, 30%, 65%, and 85%.</a:t>
            </a:r>
          </a:p>
          <a:p>
            <a:pPr marL="304815" marR="0" lvl="0" indent="-304815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443672-796B-2CD6-A06F-D694B05A2BE7}"/>
              </a:ext>
            </a:extLst>
          </p:cNvPr>
          <p:cNvGraphicFramePr>
            <a:graphicFrameLocks noGrp="1"/>
          </p:cNvGraphicFramePr>
          <p:nvPr/>
        </p:nvGraphicFramePr>
        <p:xfrm>
          <a:off x="3296853" y="2745772"/>
          <a:ext cx="8637147" cy="335463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414859">
                  <a:extLst>
                    <a:ext uri="{9D8B030D-6E8A-4147-A177-3AD203B41FA5}">
                      <a16:colId xmlns:a16="http://schemas.microsoft.com/office/drawing/2014/main" val="4098547870"/>
                    </a:ext>
                  </a:extLst>
                </a:gridCol>
                <a:gridCol w="1959147">
                  <a:extLst>
                    <a:ext uri="{9D8B030D-6E8A-4147-A177-3AD203B41FA5}">
                      <a16:colId xmlns:a16="http://schemas.microsoft.com/office/drawing/2014/main" val="3253332920"/>
                    </a:ext>
                  </a:extLst>
                </a:gridCol>
                <a:gridCol w="4263141">
                  <a:extLst>
                    <a:ext uri="{9D8B030D-6E8A-4147-A177-3AD203B41FA5}">
                      <a16:colId xmlns:a16="http://schemas.microsoft.com/office/drawing/2014/main" val="99852905"/>
                    </a:ext>
                  </a:extLst>
                </a:gridCol>
              </a:tblGrid>
              <a:tr h="52851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b="1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Performance level categories</a:t>
                      </a:r>
                      <a:endParaRPr lang="en-IN" sz="1800" b="1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F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Range</a:t>
                      </a:r>
                      <a:endParaRPr lang="en-IN" sz="1800" b="1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F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Description</a:t>
                      </a:r>
                      <a:endParaRPr lang="en-IN" sz="1800" b="1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F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269837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b="1">
                          <a:solidFill>
                            <a:srgbClr val="008E40"/>
                          </a:solidFill>
                          <a:effectLst/>
                          <a:latin typeface="Aptos Narrow" panose="020B0004020202020204"/>
                        </a:rPr>
                        <a:t>A+ </a:t>
                      </a:r>
                      <a:endParaRPr lang="en-IN" sz="1800" b="1">
                        <a:solidFill>
                          <a:srgbClr val="008E4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100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Complete achievement of UN SDGs</a:t>
                      </a:r>
                      <a:endParaRPr lang="en-IN" sz="1800">
                        <a:solidFill>
                          <a:srgbClr val="008E4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975565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b="1">
                          <a:solidFill>
                            <a:srgbClr val="008E40"/>
                          </a:solidFill>
                          <a:effectLst/>
                          <a:latin typeface="Aptos Narrow" panose="020B0004020202020204"/>
                        </a:rPr>
                        <a:t>A </a:t>
                      </a:r>
                      <a:endParaRPr lang="en-IN" sz="1800" b="1">
                        <a:solidFill>
                          <a:srgbClr val="008E4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[63.0 – 100)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Excellent </a:t>
                      </a:r>
                      <a:r>
                        <a:rPr lang="en-GB" sz="18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progress towards selected UN SDGs</a:t>
                      </a:r>
                      <a:endParaRPr lang="en-IN" sz="1800">
                        <a:solidFill>
                          <a:srgbClr val="008E4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647158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kern="100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IN" sz="1800" b="1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</a:rPr>
                        <a:t> </a:t>
                      </a:r>
                      <a:endParaRPr lang="en-IN" sz="1800" b="1">
                        <a:solidFill>
                          <a:srgbClr val="79C919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[54.8 – 63.0)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 progress towards selected UN SDGs</a:t>
                      </a:r>
                      <a:endParaRPr lang="en-US" sz="1800" kern="100">
                        <a:solidFill>
                          <a:srgbClr val="79C919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743804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kern="10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C</a:t>
                      </a:r>
                      <a:r>
                        <a:rPr lang="en-IN" sz="1800" kern="100">
                          <a:solidFill>
                            <a:srgbClr val="E6AF00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[43.5 – 54.8)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ptos Narrow" panose="020B0004020202020204"/>
                        </a:rPr>
                        <a:t>Average progress towards selected UN SDGs</a:t>
                      </a:r>
                      <a:endParaRPr lang="en-IN" sz="1800" kern="1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712326"/>
                  </a:ext>
                </a:extLst>
              </a:tr>
              <a:tr h="45487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kern="100">
                          <a:solidFill>
                            <a:srgbClr val="D0B80A"/>
                          </a:solidFill>
                          <a:effectLst/>
                          <a:latin typeface="Aptos Narrow" panose="020B0004020202020204"/>
                          <a:cs typeface="Times New Roman" panose="02020603050405020304" pitchFamily="18" charset="0"/>
                        </a:rPr>
                        <a:t>D</a:t>
                      </a:r>
                      <a:endParaRPr lang="en-IN" sz="1800" kern="100">
                        <a:solidFill>
                          <a:srgbClr val="D0B80A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[34.0 – 43.5)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solidFill>
                            <a:srgbClr val="D0B80A"/>
                          </a:solidFill>
                          <a:effectLst/>
                          <a:latin typeface="Aptos Narrow" panose="020B00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Bad progress towards selected UN SDGs</a:t>
                      </a:r>
                      <a:endParaRPr lang="en-IN" sz="1800" kern="100">
                        <a:solidFill>
                          <a:srgbClr val="D0B80A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853038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800" b="1">
                          <a:solidFill>
                            <a:srgbClr val="FF0000"/>
                          </a:solidFill>
                          <a:effectLst/>
                          <a:latin typeface="Aptos Narrow" panose="020B0004020202020204"/>
                        </a:rPr>
                        <a:t>E</a:t>
                      </a:r>
                      <a:endParaRPr lang="en-IN" sz="1800" b="1">
                        <a:solidFill>
                          <a:srgbClr val="FF000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[0 – 34.0)</a:t>
                      </a:r>
                      <a:endParaRPr lang="en-IN" sz="180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solidFill>
                            <a:srgbClr val="FF0000"/>
                          </a:solidFill>
                          <a:latin typeface="Aptos Narrow" panose="020B0004020202020204"/>
                        </a:rPr>
                        <a:t>Worst progress towards selected UN SDGs</a:t>
                      </a:r>
                      <a:endParaRPr lang="en-IN" sz="1800">
                        <a:solidFill>
                          <a:srgbClr val="FF000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327683"/>
                  </a:ext>
                </a:extLst>
              </a:tr>
            </a:tbl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67838B-D807-F360-4C9E-D02E6B410CB0}"/>
              </a:ext>
            </a:extLst>
          </p:cNvPr>
          <p:cNvSpPr txBox="1">
            <a:spLocks/>
          </p:cNvSpPr>
          <p:nvPr/>
        </p:nvSpPr>
        <p:spPr>
          <a:xfrm>
            <a:off x="9525" y="3616163"/>
            <a:ext cx="3411918" cy="2565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04878">
                    <a:lumMod val="75000"/>
                  </a:srgbClr>
                </a:solidFill>
                <a:effectLst/>
                <a:uLnTx/>
                <a:uFillTx/>
                <a:latin typeface="Aptos Narrow" panose="020B0004020202020204"/>
                <a:ea typeface="+mn-ea"/>
                <a:cs typeface="Times New Roman" panose="02020603050405020304" pitchFamily="18" charset="0"/>
              </a:rPr>
              <a:t>Performance Measure (Bell-Curve method)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Times New Roman" panose="02020603050405020304" pitchFamily="18" charset="0"/>
              </a:rPr>
              <a:t>Assumption: NST-SDGI follows Normal Distribution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Times New Roman" panose="02020603050405020304" pitchFamily="18" charset="0"/>
              </a:rPr>
              <a:t>Minimum &amp; maximum values = 0 &amp; 100, µ = 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50,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σ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Calibri" panose="020F0502020204030204" pitchFamily="34" charset="0"/>
              </a:rPr>
              <a:t> =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 12.5 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Times New Roman" panose="02020603050405020304" pitchFamily="18" charset="0"/>
              </a:rPr>
              <a:t>Percent Point Function - 10%, 30%, 65%, &amp; 85%</a:t>
            </a:r>
          </a:p>
        </p:txBody>
      </p:sp>
    </p:spTree>
    <p:extLst>
      <p:ext uri="{BB962C8B-B14F-4D97-AF65-F5344CB8AC3E}">
        <p14:creationId xmlns:p14="http://schemas.microsoft.com/office/powerpoint/2010/main" val="356608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9A47-6C9A-EFED-5EBA-7DDE859D4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71459-7700-A05F-9F10-B7A57289B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A2DFED14-CDE2-B15D-7F47-3E71CE5E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9" y="229634"/>
            <a:ext cx="10839449" cy="539750"/>
          </a:xfrm>
        </p:spPr>
        <p:txBody>
          <a:bodyPr>
            <a:normAutofit fontScale="90000"/>
          </a:bodyPr>
          <a:lstStyle/>
          <a:p>
            <a:r>
              <a:rPr lang="en-GB">
                <a:cs typeface="Poppins Bold" panose="00000800000000000000" charset="0"/>
              </a:rPr>
              <a:t>NST-SDG Index: Overall Score</a:t>
            </a:r>
            <a:endParaRPr lang="en-I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471F21-1D39-F2C1-10C9-8BAADCB70525}"/>
              </a:ext>
            </a:extLst>
          </p:cNvPr>
          <p:cNvSpPr/>
          <p:nvPr/>
        </p:nvSpPr>
        <p:spPr>
          <a:xfrm>
            <a:off x="3430727" y="906576"/>
            <a:ext cx="4900472" cy="5689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Sustainable Transportation SDG Index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B1C8A8-BA81-BF2E-344C-F17669111047}"/>
              </a:ext>
            </a:extLst>
          </p:cNvPr>
          <p:cNvSpPr/>
          <p:nvPr/>
        </p:nvSpPr>
        <p:spPr>
          <a:xfrm>
            <a:off x="421503" y="1959524"/>
            <a:ext cx="894697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4D98E9-4A88-1214-EBC6-71E7479B7E44}"/>
              </a:ext>
            </a:extLst>
          </p:cNvPr>
          <p:cNvSpPr/>
          <p:nvPr/>
        </p:nvSpPr>
        <p:spPr>
          <a:xfrm>
            <a:off x="1975801" y="1959524"/>
            <a:ext cx="900381" cy="49203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7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6B5E6EF-FC1E-2580-7A7B-5D627F3A81A2}"/>
              </a:ext>
            </a:extLst>
          </p:cNvPr>
          <p:cNvSpPr/>
          <p:nvPr/>
        </p:nvSpPr>
        <p:spPr>
          <a:xfrm>
            <a:off x="7413299" y="2012132"/>
            <a:ext cx="964812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11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5F3014-88D9-D3F4-0C9C-868991242E60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868852" y="1475541"/>
            <a:ext cx="501211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DB34998-EAB3-36C2-8436-0AD3B58BD072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2425992" y="1475541"/>
            <a:ext cx="345497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8DD58FB-1FF3-24BC-6A74-C8E49A910F94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>
            <a:off x="5880963" y="1475541"/>
            <a:ext cx="2014742" cy="53659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981CBDF1-A80E-41AE-BC3E-60224973DB5D}"/>
              </a:ext>
            </a:extLst>
          </p:cNvPr>
          <p:cNvSpPr/>
          <p:nvPr/>
        </p:nvSpPr>
        <p:spPr>
          <a:xfrm>
            <a:off x="3525563" y="1967674"/>
            <a:ext cx="900381" cy="492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8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96E89AA-3CE4-A9DA-64DB-2A4E8442C746}"/>
              </a:ext>
            </a:extLst>
          </p:cNvPr>
          <p:cNvCxnSpPr>
            <a:cxnSpLocks/>
            <a:stCxn id="50" idx="2"/>
            <a:endCxn id="98" idx="0"/>
          </p:cNvCxnSpPr>
          <p:nvPr/>
        </p:nvCxnSpPr>
        <p:spPr>
          <a:xfrm flipH="1">
            <a:off x="3975754" y="1475541"/>
            <a:ext cx="1905209" cy="492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CA071D7-509C-708E-C2D8-6523C8E334ED}"/>
              </a:ext>
            </a:extLst>
          </p:cNvPr>
          <p:cNvSpPr/>
          <p:nvPr/>
        </p:nvSpPr>
        <p:spPr>
          <a:xfrm>
            <a:off x="5682189" y="2002972"/>
            <a:ext cx="900381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9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42DD002-CF6A-4F3A-51D1-837E04F3B15B}"/>
              </a:ext>
            </a:extLst>
          </p:cNvPr>
          <p:cNvCxnSpPr>
            <a:cxnSpLocks/>
            <a:stCxn id="50" idx="2"/>
            <a:endCxn id="108" idx="0"/>
          </p:cNvCxnSpPr>
          <p:nvPr/>
        </p:nvCxnSpPr>
        <p:spPr>
          <a:xfrm>
            <a:off x="5880963" y="1475541"/>
            <a:ext cx="251417" cy="527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06EAD74-A84B-E413-50C5-EB0B2C2C7D72}"/>
              </a:ext>
            </a:extLst>
          </p:cNvPr>
          <p:cNvSpPr/>
          <p:nvPr/>
        </p:nvSpPr>
        <p:spPr>
          <a:xfrm>
            <a:off x="9140176" y="2021657"/>
            <a:ext cx="964812" cy="492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12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521EC78-2659-219B-4931-1F91A6C8F3D5}"/>
              </a:ext>
            </a:extLst>
          </p:cNvPr>
          <p:cNvSpPr/>
          <p:nvPr/>
        </p:nvSpPr>
        <p:spPr>
          <a:xfrm>
            <a:off x="10971765" y="2031182"/>
            <a:ext cx="1063084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4499177-1B0B-4445-8FB4-7ADF883F3BC9}"/>
              </a:ext>
            </a:extLst>
          </p:cNvPr>
          <p:cNvCxnSpPr>
            <a:stCxn id="50" idx="2"/>
            <a:endCxn id="121" idx="0"/>
          </p:cNvCxnSpPr>
          <p:nvPr/>
        </p:nvCxnSpPr>
        <p:spPr>
          <a:xfrm>
            <a:off x="5880963" y="1475541"/>
            <a:ext cx="3741619" cy="546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A90FD1B5-E9CF-B50B-717F-02CD78EACB67}"/>
              </a:ext>
            </a:extLst>
          </p:cNvPr>
          <p:cNvCxnSpPr>
            <a:stCxn id="50" idx="2"/>
            <a:endCxn id="147" idx="0"/>
          </p:cNvCxnSpPr>
          <p:nvPr/>
        </p:nvCxnSpPr>
        <p:spPr>
          <a:xfrm>
            <a:off x="5880963" y="1475541"/>
            <a:ext cx="5622344" cy="555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7B72F5B-AA03-4ACB-8979-4EAAFDA727B9}"/>
              </a:ext>
            </a:extLst>
          </p:cNvPr>
          <p:cNvGraphicFramePr>
            <a:graphicFrameLocks/>
          </p:cNvGraphicFramePr>
          <p:nvPr/>
        </p:nvGraphicFramePr>
        <p:xfrm>
          <a:off x="8501140" y="2645723"/>
          <a:ext cx="3713701" cy="227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D459B2F-D5DD-4A44-6720-BCF45813B4FD}"/>
              </a:ext>
            </a:extLst>
          </p:cNvPr>
          <p:cNvGraphicFramePr>
            <a:graphicFrameLocks/>
          </p:cNvGraphicFramePr>
          <p:nvPr/>
        </p:nvGraphicFramePr>
        <p:xfrm>
          <a:off x="295637" y="2605255"/>
          <a:ext cx="7715680" cy="425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8CE8C71B-C16C-7343-F757-C62546E70993}"/>
              </a:ext>
            </a:extLst>
          </p:cNvPr>
          <p:cNvSpPr/>
          <p:nvPr/>
        </p:nvSpPr>
        <p:spPr>
          <a:xfrm>
            <a:off x="670851" y="2575541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801DA-FC36-F471-85F1-9AF4BFE83D89}"/>
              </a:ext>
            </a:extLst>
          </p:cNvPr>
          <p:cNvSpPr txBox="1"/>
          <p:nvPr/>
        </p:nvSpPr>
        <p:spPr>
          <a:xfrm>
            <a:off x="196800" y="3750514"/>
            <a:ext cx="1660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Health &amp; Wellbeing</a:t>
            </a:r>
          </a:p>
        </p:txBody>
      </p:sp>
    </p:spTree>
    <p:extLst>
      <p:ext uri="{BB962C8B-B14F-4D97-AF65-F5344CB8AC3E}">
        <p14:creationId xmlns:p14="http://schemas.microsoft.com/office/powerpoint/2010/main" val="26347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C3E9A-2710-55A0-D205-C7266505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33BCB-0A77-F30C-75EC-A377BF498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F09F9C08-1E46-DA79-2931-26118565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9" y="229634"/>
            <a:ext cx="10839449" cy="539750"/>
          </a:xfrm>
        </p:spPr>
        <p:txBody>
          <a:bodyPr>
            <a:normAutofit fontScale="90000"/>
          </a:bodyPr>
          <a:lstStyle/>
          <a:p>
            <a:r>
              <a:rPr lang="en-GB">
                <a:cs typeface="Poppins Bold" panose="00000800000000000000" charset="0"/>
              </a:rPr>
              <a:t>NST-SDG Index: Overall Score</a:t>
            </a:r>
            <a:endParaRPr lang="en-I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85B521-E716-813E-A634-B129A4608EB1}"/>
              </a:ext>
            </a:extLst>
          </p:cNvPr>
          <p:cNvSpPr/>
          <p:nvPr/>
        </p:nvSpPr>
        <p:spPr>
          <a:xfrm>
            <a:off x="3430727" y="906576"/>
            <a:ext cx="4900472" cy="5689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Sustainable Transportation SDG Index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7C5BEA-413A-47A8-A931-56057260425A}"/>
              </a:ext>
            </a:extLst>
          </p:cNvPr>
          <p:cNvSpPr/>
          <p:nvPr/>
        </p:nvSpPr>
        <p:spPr>
          <a:xfrm>
            <a:off x="421503" y="1959524"/>
            <a:ext cx="894697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D6E738F-DDC9-486E-96B0-4D5766E66D2C}"/>
              </a:ext>
            </a:extLst>
          </p:cNvPr>
          <p:cNvSpPr/>
          <p:nvPr/>
        </p:nvSpPr>
        <p:spPr>
          <a:xfrm>
            <a:off x="1975801" y="1959524"/>
            <a:ext cx="900381" cy="49203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7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9013BF-6172-E442-7B6D-243A04F59BF3}"/>
              </a:ext>
            </a:extLst>
          </p:cNvPr>
          <p:cNvSpPr/>
          <p:nvPr/>
        </p:nvSpPr>
        <p:spPr>
          <a:xfrm>
            <a:off x="7413299" y="2012132"/>
            <a:ext cx="964812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11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6F896F9-4C37-45FE-0C81-012E58FA1C0B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868852" y="1475541"/>
            <a:ext cx="501211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08B871-E4C6-21C3-D165-736636A2B3F6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2425992" y="1475541"/>
            <a:ext cx="345497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E95BFD-4AC1-080E-CCDD-BF300B4B2528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>
            <a:off x="5880963" y="1475541"/>
            <a:ext cx="2014742" cy="53659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91F668DE-77FE-B615-B464-6778108D56B5}"/>
              </a:ext>
            </a:extLst>
          </p:cNvPr>
          <p:cNvSpPr/>
          <p:nvPr/>
        </p:nvSpPr>
        <p:spPr>
          <a:xfrm>
            <a:off x="3525563" y="1967674"/>
            <a:ext cx="900381" cy="492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8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A220F69-22AE-C8E8-6577-A11465113C09}"/>
              </a:ext>
            </a:extLst>
          </p:cNvPr>
          <p:cNvCxnSpPr>
            <a:cxnSpLocks/>
            <a:stCxn id="50" idx="2"/>
            <a:endCxn id="98" idx="0"/>
          </p:cNvCxnSpPr>
          <p:nvPr/>
        </p:nvCxnSpPr>
        <p:spPr>
          <a:xfrm flipH="1">
            <a:off x="3975754" y="1475541"/>
            <a:ext cx="1905209" cy="492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45DAB79-CB8C-C4E1-7BA0-BBB13223472E}"/>
              </a:ext>
            </a:extLst>
          </p:cNvPr>
          <p:cNvSpPr/>
          <p:nvPr/>
        </p:nvSpPr>
        <p:spPr>
          <a:xfrm>
            <a:off x="5682189" y="2002972"/>
            <a:ext cx="900381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9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63EDD66-A820-9754-FACB-D1C12A127F39}"/>
              </a:ext>
            </a:extLst>
          </p:cNvPr>
          <p:cNvCxnSpPr>
            <a:cxnSpLocks/>
            <a:stCxn id="50" idx="2"/>
            <a:endCxn id="108" idx="0"/>
          </p:cNvCxnSpPr>
          <p:nvPr/>
        </p:nvCxnSpPr>
        <p:spPr>
          <a:xfrm>
            <a:off x="5880963" y="1475541"/>
            <a:ext cx="251417" cy="527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4581C3C-8EC9-8CD2-89D8-DA64E7FBC923}"/>
              </a:ext>
            </a:extLst>
          </p:cNvPr>
          <p:cNvSpPr/>
          <p:nvPr/>
        </p:nvSpPr>
        <p:spPr>
          <a:xfrm>
            <a:off x="9140176" y="2021657"/>
            <a:ext cx="964812" cy="492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12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4F20EA7-2D85-D16D-20A1-3C9FD2D697B8}"/>
              </a:ext>
            </a:extLst>
          </p:cNvPr>
          <p:cNvSpPr/>
          <p:nvPr/>
        </p:nvSpPr>
        <p:spPr>
          <a:xfrm>
            <a:off x="10971765" y="2031182"/>
            <a:ext cx="1063084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00A0981-076D-BE22-110E-A3FED123A1FA}"/>
              </a:ext>
            </a:extLst>
          </p:cNvPr>
          <p:cNvCxnSpPr>
            <a:stCxn id="50" idx="2"/>
            <a:endCxn id="121" idx="0"/>
          </p:cNvCxnSpPr>
          <p:nvPr/>
        </p:nvCxnSpPr>
        <p:spPr>
          <a:xfrm>
            <a:off x="5880963" y="1475541"/>
            <a:ext cx="3741619" cy="546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CCF14010-75AD-3322-AC46-18E4CE4B4864}"/>
              </a:ext>
            </a:extLst>
          </p:cNvPr>
          <p:cNvCxnSpPr>
            <a:stCxn id="50" idx="2"/>
            <a:endCxn id="147" idx="0"/>
          </p:cNvCxnSpPr>
          <p:nvPr/>
        </p:nvCxnSpPr>
        <p:spPr>
          <a:xfrm>
            <a:off x="5880963" y="1475541"/>
            <a:ext cx="5622344" cy="555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CDFAA3-FDD0-4521-AB45-0E37984E8E0E}"/>
              </a:ext>
            </a:extLst>
          </p:cNvPr>
          <p:cNvGraphicFramePr>
            <a:graphicFrameLocks/>
          </p:cNvGraphicFramePr>
          <p:nvPr/>
        </p:nvGraphicFramePr>
        <p:xfrm>
          <a:off x="8501140" y="2645723"/>
          <a:ext cx="3713701" cy="227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33BBDF6A-B66C-2A2A-6B24-ED590B136007}"/>
              </a:ext>
            </a:extLst>
          </p:cNvPr>
          <p:cNvSpPr/>
          <p:nvPr/>
        </p:nvSpPr>
        <p:spPr>
          <a:xfrm>
            <a:off x="670851" y="2575541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3D7BC78-28AB-9780-1D88-80628DF19121}"/>
              </a:ext>
            </a:extLst>
          </p:cNvPr>
          <p:cNvGraphicFramePr>
            <a:graphicFrameLocks/>
          </p:cNvGraphicFramePr>
          <p:nvPr/>
        </p:nvGraphicFramePr>
        <p:xfrm>
          <a:off x="528157" y="2920526"/>
          <a:ext cx="8165148" cy="386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44CE824-F165-6C0A-4AD7-097BC03BC9FB}"/>
              </a:ext>
            </a:extLst>
          </p:cNvPr>
          <p:cNvSpPr txBox="1"/>
          <p:nvPr/>
        </p:nvSpPr>
        <p:spPr>
          <a:xfrm>
            <a:off x="187488" y="4603538"/>
            <a:ext cx="1346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Affordable and Clean Energy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C78ECC-5B14-B73F-91D2-BAB5C1864503}"/>
              </a:ext>
            </a:extLst>
          </p:cNvPr>
          <p:cNvSpPr/>
          <p:nvPr/>
        </p:nvSpPr>
        <p:spPr>
          <a:xfrm>
            <a:off x="2227991" y="2550562"/>
            <a:ext cx="396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4DFA8-FFFB-6A98-D82A-1DD49917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3F864-D140-2731-617D-405AFF561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22A68F04-4353-6101-75BF-4FE5203E9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9" y="229634"/>
            <a:ext cx="10839449" cy="539750"/>
          </a:xfrm>
        </p:spPr>
        <p:txBody>
          <a:bodyPr>
            <a:normAutofit fontScale="90000"/>
          </a:bodyPr>
          <a:lstStyle/>
          <a:p>
            <a:r>
              <a:rPr lang="en-GB">
                <a:cs typeface="Poppins Bold" panose="00000800000000000000" charset="0"/>
              </a:rPr>
              <a:t>NST-SDG Index: Overall Score</a:t>
            </a:r>
            <a:endParaRPr lang="en-I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8F01BB-EB23-2FFF-9B27-8CA5C999EC62}"/>
              </a:ext>
            </a:extLst>
          </p:cNvPr>
          <p:cNvSpPr/>
          <p:nvPr/>
        </p:nvSpPr>
        <p:spPr>
          <a:xfrm>
            <a:off x="3430727" y="906576"/>
            <a:ext cx="4900472" cy="5689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Sustainable Transportation SDG Index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C2EEB1-B9B7-286B-38EF-8DBE327BE1B7}"/>
              </a:ext>
            </a:extLst>
          </p:cNvPr>
          <p:cNvSpPr/>
          <p:nvPr/>
        </p:nvSpPr>
        <p:spPr>
          <a:xfrm>
            <a:off x="421503" y="1959524"/>
            <a:ext cx="894697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226F790-F10A-C009-5BB5-78FADBE4EE0D}"/>
              </a:ext>
            </a:extLst>
          </p:cNvPr>
          <p:cNvSpPr/>
          <p:nvPr/>
        </p:nvSpPr>
        <p:spPr>
          <a:xfrm>
            <a:off x="1975801" y="1959524"/>
            <a:ext cx="900381" cy="49203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7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B9336C-245A-534F-2602-6E8A2B1AC89D}"/>
              </a:ext>
            </a:extLst>
          </p:cNvPr>
          <p:cNvSpPr/>
          <p:nvPr/>
        </p:nvSpPr>
        <p:spPr>
          <a:xfrm>
            <a:off x="7413299" y="2012132"/>
            <a:ext cx="964812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11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BB6AADC-3222-0530-FC1B-A25B92644D5A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868852" y="1475541"/>
            <a:ext cx="501211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27E446A-E4A5-579E-0EB2-C5A12D4D3EE8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2425992" y="1475541"/>
            <a:ext cx="345497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6048ED9-6FFC-8AFF-EA46-4F443E396714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>
            <a:off x="5880963" y="1475541"/>
            <a:ext cx="2014742" cy="53659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080F50B9-FC8C-396F-26A0-12FA4EB2F938}"/>
              </a:ext>
            </a:extLst>
          </p:cNvPr>
          <p:cNvSpPr/>
          <p:nvPr/>
        </p:nvSpPr>
        <p:spPr>
          <a:xfrm>
            <a:off x="3525563" y="1967674"/>
            <a:ext cx="900381" cy="492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8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6A5C985-3128-0455-BCAF-1563A3AB6F61}"/>
              </a:ext>
            </a:extLst>
          </p:cNvPr>
          <p:cNvCxnSpPr>
            <a:cxnSpLocks/>
            <a:stCxn id="50" idx="2"/>
            <a:endCxn id="98" idx="0"/>
          </p:cNvCxnSpPr>
          <p:nvPr/>
        </p:nvCxnSpPr>
        <p:spPr>
          <a:xfrm flipH="1">
            <a:off x="3975754" y="1475541"/>
            <a:ext cx="1905209" cy="492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612B6EA-12C6-AE36-FA9F-071F6D188980}"/>
              </a:ext>
            </a:extLst>
          </p:cNvPr>
          <p:cNvSpPr/>
          <p:nvPr/>
        </p:nvSpPr>
        <p:spPr>
          <a:xfrm>
            <a:off x="5682189" y="2002972"/>
            <a:ext cx="900381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9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7AC584A-9518-8FB0-044E-38F69419046E}"/>
              </a:ext>
            </a:extLst>
          </p:cNvPr>
          <p:cNvCxnSpPr>
            <a:cxnSpLocks/>
            <a:stCxn id="50" idx="2"/>
            <a:endCxn id="108" idx="0"/>
          </p:cNvCxnSpPr>
          <p:nvPr/>
        </p:nvCxnSpPr>
        <p:spPr>
          <a:xfrm>
            <a:off x="5880963" y="1475541"/>
            <a:ext cx="251417" cy="527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1CEB45B-A48F-59DC-DBC7-D33E3581A946}"/>
              </a:ext>
            </a:extLst>
          </p:cNvPr>
          <p:cNvSpPr/>
          <p:nvPr/>
        </p:nvSpPr>
        <p:spPr>
          <a:xfrm>
            <a:off x="9140176" y="2021657"/>
            <a:ext cx="964812" cy="492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12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6672B02-BA67-82EB-3384-9418A5044EDB}"/>
              </a:ext>
            </a:extLst>
          </p:cNvPr>
          <p:cNvSpPr/>
          <p:nvPr/>
        </p:nvSpPr>
        <p:spPr>
          <a:xfrm>
            <a:off x="10971765" y="2031182"/>
            <a:ext cx="1063084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52900BE-63D2-7A6B-0707-19432F11C4C5}"/>
              </a:ext>
            </a:extLst>
          </p:cNvPr>
          <p:cNvCxnSpPr>
            <a:stCxn id="50" idx="2"/>
            <a:endCxn id="121" idx="0"/>
          </p:cNvCxnSpPr>
          <p:nvPr/>
        </p:nvCxnSpPr>
        <p:spPr>
          <a:xfrm>
            <a:off x="5880963" y="1475541"/>
            <a:ext cx="3741619" cy="546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DA04FC4-07E7-06AB-004A-D34464616862}"/>
              </a:ext>
            </a:extLst>
          </p:cNvPr>
          <p:cNvCxnSpPr>
            <a:stCxn id="50" idx="2"/>
            <a:endCxn id="147" idx="0"/>
          </p:cNvCxnSpPr>
          <p:nvPr/>
        </p:nvCxnSpPr>
        <p:spPr>
          <a:xfrm>
            <a:off x="5880963" y="1475541"/>
            <a:ext cx="5622344" cy="555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2F85B2-D840-AC61-AC37-4D6AEB965EF6}"/>
              </a:ext>
            </a:extLst>
          </p:cNvPr>
          <p:cNvGraphicFramePr>
            <a:graphicFrameLocks/>
          </p:cNvGraphicFramePr>
          <p:nvPr/>
        </p:nvGraphicFramePr>
        <p:xfrm>
          <a:off x="8501140" y="2645723"/>
          <a:ext cx="3713701" cy="227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98AD02C9-7422-8E47-2DE8-0A8EB250486B}"/>
              </a:ext>
            </a:extLst>
          </p:cNvPr>
          <p:cNvSpPr/>
          <p:nvPr/>
        </p:nvSpPr>
        <p:spPr>
          <a:xfrm>
            <a:off x="670851" y="2575541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8FB11A-F4DD-A8FA-370C-BCD139F69F66}"/>
              </a:ext>
            </a:extLst>
          </p:cNvPr>
          <p:cNvSpPr/>
          <p:nvPr/>
        </p:nvSpPr>
        <p:spPr>
          <a:xfrm>
            <a:off x="2227991" y="2550562"/>
            <a:ext cx="396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DC92AB3-BAD3-6751-9F8B-FC1E04399CC4}"/>
              </a:ext>
            </a:extLst>
          </p:cNvPr>
          <p:cNvGraphicFramePr>
            <a:graphicFrameLocks/>
          </p:cNvGraphicFramePr>
          <p:nvPr/>
        </p:nvGraphicFramePr>
        <p:xfrm>
          <a:off x="1078610" y="2996299"/>
          <a:ext cx="7422530" cy="3770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CF1922-7274-5BD1-1752-8D66B4906169}"/>
              </a:ext>
            </a:extLst>
          </p:cNvPr>
          <p:cNvSpPr txBox="1"/>
          <p:nvPr/>
        </p:nvSpPr>
        <p:spPr>
          <a:xfrm>
            <a:off x="112373" y="5228570"/>
            <a:ext cx="1745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Decent Work and Economic Growth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18FAE1-70FB-AB4B-02C7-39223007E364}"/>
              </a:ext>
            </a:extLst>
          </p:cNvPr>
          <p:cNvSpPr/>
          <p:nvPr/>
        </p:nvSpPr>
        <p:spPr>
          <a:xfrm>
            <a:off x="3733495" y="2536639"/>
            <a:ext cx="396000" cy="360000"/>
          </a:xfrm>
          <a:prstGeom prst="ellipse">
            <a:avLst/>
          </a:prstGeom>
          <a:solidFill>
            <a:srgbClr val="008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6AECF-D582-EA51-EE69-2E3BE60B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127E9-5095-CC5F-F14B-C7207F363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885298C2-3613-68F0-77F2-5E4A18B5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6" y="200826"/>
            <a:ext cx="10839449" cy="539750"/>
          </a:xfrm>
        </p:spPr>
        <p:txBody>
          <a:bodyPr>
            <a:normAutofit fontScale="90000"/>
          </a:bodyPr>
          <a:lstStyle/>
          <a:p>
            <a:r>
              <a:rPr lang="en-GB">
                <a:cs typeface="Poppins Bold" panose="00000800000000000000" charset="0"/>
              </a:rPr>
              <a:t>Individual SDG Scores</a:t>
            </a:r>
            <a:endParaRPr lang="en-I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D11565-3224-754A-D6ED-4AC8A388440C}"/>
              </a:ext>
            </a:extLst>
          </p:cNvPr>
          <p:cNvSpPr/>
          <p:nvPr/>
        </p:nvSpPr>
        <p:spPr>
          <a:xfrm>
            <a:off x="3430727" y="744651"/>
            <a:ext cx="4900472" cy="5689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Sustainable Transportation SDG Index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7F1C323-30C1-E7CA-34BE-3D5DE1938FDC}"/>
              </a:ext>
            </a:extLst>
          </p:cNvPr>
          <p:cNvSpPr/>
          <p:nvPr/>
        </p:nvSpPr>
        <p:spPr>
          <a:xfrm>
            <a:off x="421503" y="1797599"/>
            <a:ext cx="894697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DCB9448-9E08-8F5E-4CD8-2B015F992FF0}"/>
              </a:ext>
            </a:extLst>
          </p:cNvPr>
          <p:cNvSpPr/>
          <p:nvPr/>
        </p:nvSpPr>
        <p:spPr>
          <a:xfrm>
            <a:off x="1975801" y="1797599"/>
            <a:ext cx="900381" cy="49203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7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34EF733-6373-D8AC-C88D-0593F8856AFF}"/>
              </a:ext>
            </a:extLst>
          </p:cNvPr>
          <p:cNvSpPr/>
          <p:nvPr/>
        </p:nvSpPr>
        <p:spPr>
          <a:xfrm>
            <a:off x="7413299" y="1850207"/>
            <a:ext cx="964812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11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19D390E-C64F-DCC4-9016-436B311216A5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868852" y="1313616"/>
            <a:ext cx="501211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B868E98-B039-557B-E685-08E47591CDBB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2425992" y="1313616"/>
            <a:ext cx="3454971" cy="48398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7917B2-EFC8-A050-3CB5-FDAE517A5F78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>
            <a:off x="5880963" y="1313616"/>
            <a:ext cx="2014742" cy="53659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774E36EE-F301-79A3-0261-D847DB2A317C}"/>
              </a:ext>
            </a:extLst>
          </p:cNvPr>
          <p:cNvSpPr/>
          <p:nvPr/>
        </p:nvSpPr>
        <p:spPr>
          <a:xfrm>
            <a:off x="3525563" y="1805749"/>
            <a:ext cx="900381" cy="492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8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9ABA135-DCBD-D61F-133C-C51028B5BE39}"/>
              </a:ext>
            </a:extLst>
          </p:cNvPr>
          <p:cNvCxnSpPr>
            <a:cxnSpLocks/>
            <a:stCxn id="50" idx="2"/>
            <a:endCxn id="98" idx="0"/>
          </p:cNvCxnSpPr>
          <p:nvPr/>
        </p:nvCxnSpPr>
        <p:spPr>
          <a:xfrm flipH="1">
            <a:off x="3975754" y="1313616"/>
            <a:ext cx="1905209" cy="492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9720214-EACB-0359-30D7-13216DFB40CE}"/>
              </a:ext>
            </a:extLst>
          </p:cNvPr>
          <p:cNvSpPr/>
          <p:nvPr/>
        </p:nvSpPr>
        <p:spPr>
          <a:xfrm>
            <a:off x="5682189" y="1841047"/>
            <a:ext cx="900381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9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14AE023-F6DB-C244-905D-44D14DB33B45}"/>
              </a:ext>
            </a:extLst>
          </p:cNvPr>
          <p:cNvCxnSpPr>
            <a:cxnSpLocks/>
            <a:stCxn id="50" idx="2"/>
            <a:endCxn id="108" idx="0"/>
          </p:cNvCxnSpPr>
          <p:nvPr/>
        </p:nvCxnSpPr>
        <p:spPr>
          <a:xfrm>
            <a:off x="5880963" y="1313616"/>
            <a:ext cx="251417" cy="527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7E798E4-77BF-CA8E-3134-398B62306A51}"/>
              </a:ext>
            </a:extLst>
          </p:cNvPr>
          <p:cNvSpPr/>
          <p:nvPr/>
        </p:nvSpPr>
        <p:spPr>
          <a:xfrm>
            <a:off x="9140176" y="1859732"/>
            <a:ext cx="964812" cy="492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12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0547D50-D64C-BC0D-468D-C98ED5762473}"/>
              </a:ext>
            </a:extLst>
          </p:cNvPr>
          <p:cNvSpPr/>
          <p:nvPr/>
        </p:nvSpPr>
        <p:spPr>
          <a:xfrm>
            <a:off x="10971765" y="1869257"/>
            <a:ext cx="1063084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1199C3B-98E0-424D-8C4F-8E4C9E4D8220}"/>
              </a:ext>
            </a:extLst>
          </p:cNvPr>
          <p:cNvCxnSpPr>
            <a:stCxn id="50" idx="2"/>
            <a:endCxn id="121" idx="0"/>
          </p:cNvCxnSpPr>
          <p:nvPr/>
        </p:nvCxnSpPr>
        <p:spPr>
          <a:xfrm>
            <a:off x="5880963" y="1313616"/>
            <a:ext cx="3741619" cy="546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38B17DE-2E35-9AFA-D7CA-9F9CD3237038}"/>
              </a:ext>
            </a:extLst>
          </p:cNvPr>
          <p:cNvCxnSpPr>
            <a:stCxn id="50" idx="2"/>
            <a:endCxn id="147" idx="0"/>
          </p:cNvCxnSpPr>
          <p:nvPr/>
        </p:nvCxnSpPr>
        <p:spPr>
          <a:xfrm>
            <a:off x="5880963" y="1313616"/>
            <a:ext cx="5622344" cy="5556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251386-9D9C-08BF-4D8F-83681FB9EDD6}"/>
              </a:ext>
            </a:extLst>
          </p:cNvPr>
          <p:cNvSpPr/>
          <p:nvPr/>
        </p:nvSpPr>
        <p:spPr>
          <a:xfrm>
            <a:off x="670851" y="2413616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48DCC1-34D7-DF2D-A982-4A0E09EDBA1D}"/>
              </a:ext>
            </a:extLst>
          </p:cNvPr>
          <p:cNvSpPr/>
          <p:nvPr/>
        </p:nvSpPr>
        <p:spPr>
          <a:xfrm>
            <a:off x="2227991" y="2388637"/>
            <a:ext cx="396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F76098-9A90-DD30-FCD5-843EC32D2B3A}"/>
              </a:ext>
            </a:extLst>
          </p:cNvPr>
          <p:cNvSpPr/>
          <p:nvPr/>
        </p:nvSpPr>
        <p:spPr>
          <a:xfrm>
            <a:off x="3733495" y="2374714"/>
            <a:ext cx="396000" cy="360000"/>
          </a:xfrm>
          <a:prstGeom prst="ellipse">
            <a:avLst/>
          </a:prstGeom>
          <a:solidFill>
            <a:srgbClr val="008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B8580B-243A-4E67-16B4-C116C673476F}"/>
              </a:ext>
            </a:extLst>
          </p:cNvPr>
          <p:cNvSpPr/>
          <p:nvPr/>
        </p:nvSpPr>
        <p:spPr>
          <a:xfrm>
            <a:off x="6006671" y="2385298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56C463-6206-EFDE-88B0-1AB1F25AB640}"/>
              </a:ext>
            </a:extLst>
          </p:cNvPr>
          <p:cNvSpPr/>
          <p:nvPr/>
        </p:nvSpPr>
        <p:spPr>
          <a:xfrm>
            <a:off x="7751772" y="2395414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EDB3EB-2B01-4A31-DC41-2BC111F82A07}"/>
              </a:ext>
            </a:extLst>
          </p:cNvPr>
          <p:cNvSpPr/>
          <p:nvPr/>
        </p:nvSpPr>
        <p:spPr>
          <a:xfrm>
            <a:off x="9424582" y="2405848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26BCAE-566A-A012-F1F0-A1614AEAEDA9}"/>
              </a:ext>
            </a:extLst>
          </p:cNvPr>
          <p:cNvSpPr/>
          <p:nvPr/>
        </p:nvSpPr>
        <p:spPr>
          <a:xfrm>
            <a:off x="11394000" y="2395414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143C7-6D02-3EB5-AFA2-1D84B52E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71" y="3704774"/>
            <a:ext cx="6096000" cy="2567940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C070A8-53EB-3A11-3E55-182D3518D535}"/>
              </a:ext>
            </a:extLst>
          </p:cNvPr>
          <p:cNvGraphicFramePr>
            <a:graphicFrameLocks noGrp="1"/>
          </p:cNvGraphicFramePr>
          <p:nvPr/>
        </p:nvGraphicFramePr>
        <p:xfrm>
          <a:off x="6735400" y="4623499"/>
          <a:ext cx="5054600" cy="1463040"/>
        </p:xfrm>
        <a:graphic>
          <a:graphicData uri="http://schemas.openxmlformats.org/drawingml/2006/table">
            <a:tbl>
              <a:tblPr/>
              <a:tblGrid>
                <a:gridCol w="850900">
                  <a:extLst>
                    <a:ext uri="{9D8B030D-6E8A-4147-A177-3AD203B41FA5}">
                      <a16:colId xmlns:a16="http://schemas.microsoft.com/office/drawing/2014/main" val="223753614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3547248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418059852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249742571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151105446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09191588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Completed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712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Excellent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521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Good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[63 – 100)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6371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Average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[54.8 – 63)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0571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[43.5 – 54.8)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3580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[34 – 43.5)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7722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[0 – 34)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5390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38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9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FE34D-DAEE-468B-8D1C-E619BD27B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BE3EFF-6B7D-FE61-F456-B02E5185F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5BA38753-FB4F-7F8A-14BB-9AA430ED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9" y="229634"/>
            <a:ext cx="10839449" cy="539750"/>
          </a:xfrm>
        </p:spPr>
        <p:txBody>
          <a:bodyPr>
            <a:normAutofit fontScale="90000"/>
          </a:bodyPr>
          <a:lstStyle/>
          <a:p>
            <a:r>
              <a:rPr lang="en-GB">
                <a:cs typeface="Poppins Bold" panose="00000800000000000000" charset="0"/>
              </a:rPr>
              <a:t>NST-SDG Index: Overall Score</a:t>
            </a:r>
            <a:endParaRPr lang="en-IN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BB3BD1A-2097-BB3B-2F90-9DBD318A2AB9}"/>
              </a:ext>
            </a:extLst>
          </p:cNvPr>
          <p:cNvGraphicFramePr>
            <a:graphicFrameLocks/>
          </p:cNvGraphicFramePr>
          <p:nvPr/>
        </p:nvGraphicFramePr>
        <p:xfrm>
          <a:off x="2087438" y="1196505"/>
          <a:ext cx="8971088" cy="468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654744-8A39-04CF-4016-7EACB5FFDA8C}"/>
              </a:ext>
            </a:extLst>
          </p:cNvPr>
          <p:cNvSpPr txBox="1"/>
          <p:nvPr/>
        </p:nvSpPr>
        <p:spPr>
          <a:xfrm>
            <a:off x="559949" y="6024677"/>
            <a:ext cx="610076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>
                <a:ln>
                  <a:noFill/>
                </a:ln>
                <a:solidFill>
                  <a:srgbClr val="D0B80A"/>
                </a:solidFill>
                <a:effectLst/>
                <a:uLnTx/>
                <a:uFillTx/>
                <a:latin typeface="Aptos Narrow" panose="020B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Bad progress towards selected UN SDGs</a:t>
            </a:r>
            <a:endParaRPr kumimoji="0" lang="en-IN" sz="1800" b="0" i="0" u="none" strike="noStrike" kern="100" cap="none" spc="0" normalizeH="0" baseline="0" noProof="0">
              <a:ln>
                <a:noFill/>
              </a:ln>
              <a:solidFill>
                <a:srgbClr val="D0B80A"/>
              </a:solidFill>
              <a:effectLst/>
              <a:uLnTx/>
              <a:uFillTx/>
              <a:latin typeface="Aptos Narrow" panose="020B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692E5D-DDB7-2007-771F-C9722AD0BA8B}"/>
              </a:ext>
            </a:extLst>
          </p:cNvPr>
          <p:cNvSpPr/>
          <p:nvPr/>
        </p:nvSpPr>
        <p:spPr>
          <a:xfrm>
            <a:off x="5174100" y="3361477"/>
            <a:ext cx="396000" cy="360000"/>
          </a:xfrm>
          <a:prstGeom prst="ellipse">
            <a:avLst/>
          </a:prstGeom>
          <a:solidFill>
            <a:srgbClr val="D0B8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21BC53-4401-4552-2DC4-B4C452325481}"/>
              </a:ext>
            </a:extLst>
          </p:cNvPr>
          <p:cNvSpPr/>
          <p:nvPr/>
        </p:nvSpPr>
        <p:spPr>
          <a:xfrm>
            <a:off x="173474" y="6020775"/>
            <a:ext cx="396000" cy="360000"/>
          </a:xfrm>
          <a:prstGeom prst="ellipse">
            <a:avLst/>
          </a:prstGeom>
          <a:solidFill>
            <a:srgbClr val="D0B8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639474-392C-B03F-EA22-44F71C4A3779}"/>
              </a:ext>
            </a:extLst>
          </p:cNvPr>
          <p:cNvSpPr/>
          <p:nvPr/>
        </p:nvSpPr>
        <p:spPr>
          <a:xfrm>
            <a:off x="7193400" y="3541477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4AEAB-7CCE-3F46-2E53-BD7D2D817615}"/>
              </a:ext>
            </a:extLst>
          </p:cNvPr>
          <p:cNvSpPr txBox="1"/>
          <p:nvPr/>
        </p:nvSpPr>
        <p:spPr>
          <a:xfrm>
            <a:off x="559948" y="6399825"/>
            <a:ext cx="723150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Worst progress towards selected UN SDGs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97D7AF-F144-0C7E-9B2E-D4E85A252E6F}"/>
              </a:ext>
            </a:extLst>
          </p:cNvPr>
          <p:cNvSpPr/>
          <p:nvPr/>
        </p:nvSpPr>
        <p:spPr>
          <a:xfrm>
            <a:off x="172275" y="6424727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A2C475-7F08-4FE8-849E-F928903B772A}"/>
              </a:ext>
            </a:extLst>
          </p:cNvPr>
          <p:cNvCxnSpPr>
            <a:cxnSpLocks/>
          </p:cNvCxnSpPr>
          <p:nvPr/>
        </p:nvCxnSpPr>
        <p:spPr>
          <a:xfrm flipH="1">
            <a:off x="8439150" y="3819525"/>
            <a:ext cx="589538" cy="8195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54A873-0F23-3835-DAF7-B907501A42F9}"/>
              </a:ext>
            </a:extLst>
          </p:cNvPr>
          <p:cNvCxnSpPr>
            <a:cxnSpLocks/>
          </p:cNvCxnSpPr>
          <p:nvPr/>
        </p:nvCxnSpPr>
        <p:spPr>
          <a:xfrm>
            <a:off x="9391650" y="3901477"/>
            <a:ext cx="0" cy="21571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F0C2EB-E475-E6C3-8AA2-EE0701A785D5}"/>
              </a:ext>
            </a:extLst>
          </p:cNvPr>
          <p:cNvCxnSpPr>
            <a:cxnSpLocks/>
          </p:cNvCxnSpPr>
          <p:nvPr/>
        </p:nvCxnSpPr>
        <p:spPr>
          <a:xfrm>
            <a:off x="9582150" y="3819525"/>
            <a:ext cx="638175" cy="29766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7878E332-F418-32BB-10E4-41B982FA3BB8}"/>
              </a:ext>
            </a:extLst>
          </p:cNvPr>
          <p:cNvSpPr/>
          <p:nvPr/>
        </p:nvSpPr>
        <p:spPr>
          <a:xfrm>
            <a:off x="461239" y="1573947"/>
            <a:ext cx="1209675" cy="905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SDGs Adopted in </a:t>
            </a: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42BBE-1B64-7FF6-EA2F-506B4B947EBE}"/>
              </a:ext>
            </a:extLst>
          </p:cNvPr>
          <p:cNvSpPr txBox="1"/>
          <p:nvPr/>
        </p:nvSpPr>
        <p:spPr>
          <a:xfrm>
            <a:off x="4893114" y="2184325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"What is not measured cannot be improved"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1C7C8-074C-CF2B-DA74-2B8544456656}"/>
              </a:ext>
            </a:extLst>
          </p:cNvPr>
          <p:cNvSpPr txBox="1"/>
          <p:nvPr/>
        </p:nvSpPr>
        <p:spPr>
          <a:xfrm>
            <a:off x="4840689" y="619569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/>
                <a:ea typeface="+mn-ea"/>
                <a:cs typeface="+mn-cs"/>
              </a:rPr>
              <a:t>SDGs (3, 7, 8, 9, 11, 12, &amp; 13)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21744-18B1-43E8-9A66-5F7327049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857AD5-E805-41F4-90C4-FE82507DE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3"/>
                </a:solidFill>
              </a:rPr>
              <a:t>Ga</a:t>
            </a:r>
            <a:r>
              <a:rPr lang="en-GB"/>
              <a:t>p in already exiting SDG Scores</a:t>
            </a:r>
            <a:endParaRPr lang="en-IN">
              <a:solidFill>
                <a:schemeClr val="accent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79BC5-A54D-45CE-A67A-611B3011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90" y="1244702"/>
            <a:ext cx="10902745" cy="435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45804-64AA-4FA8-885B-8E541EC5440B}"/>
              </a:ext>
            </a:extLst>
          </p:cNvPr>
          <p:cNvSpPr txBox="1"/>
          <p:nvPr/>
        </p:nvSpPr>
        <p:spPr>
          <a:xfrm>
            <a:off x="6212561" y="5629224"/>
            <a:ext cx="572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Indian SDG trends (for all sectors)</a:t>
            </a:r>
            <a:endParaRPr kumimoji="0" lang="en-IN" sz="2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42241-5D4C-40DB-8898-4D24EA733509}"/>
              </a:ext>
            </a:extLst>
          </p:cNvPr>
          <p:cNvSpPr txBox="1"/>
          <p:nvPr/>
        </p:nvSpPr>
        <p:spPr>
          <a:xfrm>
            <a:off x="6587785" y="6488668"/>
            <a:ext cx="449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323232">
                    <a:lumMod val="50000"/>
                  </a:srgbClr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Source: Sustainable Development Report 2025</a:t>
            </a:r>
            <a:endParaRPr kumimoji="0" lang="en-IN" sz="1800" b="0" i="1" u="none" strike="noStrike" kern="1200" cap="none" spc="0" normalizeH="0" baseline="0" noProof="0">
              <a:ln>
                <a:noFill/>
              </a:ln>
              <a:solidFill>
                <a:srgbClr val="323232">
                  <a:lumMod val="50000"/>
                </a:srgbClr>
              </a:solidFill>
              <a:effectLst/>
              <a:uLnTx/>
              <a:uFillTx/>
              <a:latin typeface="Apo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3B6AD-9D0A-C3E0-2F2A-6513E8905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304F6-F0E4-5C8B-D232-83AD170FF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4">
                <a:extLst>
                  <a:ext uri="{FF2B5EF4-FFF2-40B4-BE49-F238E27FC236}">
                    <a16:creationId xmlns:a16="http://schemas.microsoft.com/office/drawing/2014/main" id="{67776359-62AA-D698-914D-958DDAA52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351" y="365126"/>
                <a:ext cx="10839449" cy="539750"/>
              </a:xfrm>
              <a:prstGeom prst="rect">
                <a:avLst/>
              </a:prstGeom>
            </p:spPr>
            <p:txBody>
              <a:bodyPr>
                <a:normAutofit fontScale="900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0" kern="1200" spc="-150">
                    <a:solidFill>
                      <a:schemeClr val="accent3"/>
                    </a:solidFill>
                    <a:latin typeface="Grandview" panose="020B0502040204020203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4000" b="0" i="0" u="none" strike="noStrike" kern="1200" cap="none" spc="-150" normalizeH="0" baseline="0" noProof="0">
                    <a:ln>
                      <a:noFill/>
                    </a:ln>
                    <a:solidFill>
                      <a:srgbClr val="1B587C"/>
                    </a:solidFill>
                    <a:effectLst/>
                    <a:uLnTx/>
                    <a:uFillTx/>
                    <a:latin typeface="Grandview" panose="020B0502040204020203" pitchFamily="34" charset="0"/>
                    <a:ea typeface="+mj-ea"/>
                    <a:cs typeface="+mj-cs"/>
                  </a:rPr>
                  <a:t>Overall </a:t>
                </a:r>
                <a14:m>
                  <m:oMath xmlns:m="http://schemas.openxmlformats.org/officeDocument/2006/math"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𝐶𝑖𝑡𝑦</m:t>
                    </m:r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</m:t>
                    </m:r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𝑆𝑇</m:t>
                    </m:r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−</m:t>
                    </m:r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𝑆𝐷𝐺</m:t>
                    </m:r>
                    <m:r>
                      <a:rPr kumimoji="0" lang="en-IN" sz="4000" b="0" i="1" u="none" strike="noStrike" kern="1200" cap="none" spc="-150" normalizeH="0" baseline="0" noProof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</m:t>
                    </m:r>
                  </m:oMath>
                </a14:m>
                <a:r>
                  <a:rPr kumimoji="0" lang="en-IN" sz="4000" b="0" i="0" u="none" strike="noStrike" kern="1200" cap="none" spc="-150" normalizeH="0" baseline="0" noProof="0">
                    <a:ln>
                      <a:noFill/>
                    </a:ln>
                    <a:solidFill>
                      <a:srgbClr val="1B587C"/>
                    </a:solidFill>
                    <a:effectLst/>
                    <a:uLnTx/>
                    <a:uFillTx/>
                    <a:latin typeface="Grandview" panose="020B0502040204020203" pitchFamily="34" charset="0"/>
                    <a:ea typeface="+mj-ea"/>
                    <a:cs typeface="+mj-cs"/>
                  </a:rPr>
                  <a:t>Index Scores</a:t>
                </a:r>
              </a:p>
            </p:txBody>
          </p:sp>
        </mc:Choice>
        <mc:Fallback xmlns="">
          <p:sp>
            <p:nvSpPr>
              <p:cNvPr id="9" name="Title 4">
                <a:extLst>
                  <a:ext uri="{FF2B5EF4-FFF2-40B4-BE49-F238E27FC236}">
                    <a16:creationId xmlns:a16="http://schemas.microsoft.com/office/drawing/2014/main" id="{67776359-62AA-D698-914D-958DDAA52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1" y="365126"/>
                <a:ext cx="10839449" cy="539750"/>
              </a:xfrm>
              <a:prstGeom prst="rect">
                <a:avLst/>
              </a:prstGeom>
              <a:blipFill>
                <a:blip r:embed="rId2"/>
                <a:stretch>
                  <a:fillRect l="-1686" t="-36364" b="-44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20B0325-4133-DB2D-7BBF-CE99561C35AE}"/>
              </a:ext>
            </a:extLst>
          </p:cNvPr>
          <p:cNvGraphicFramePr>
            <a:graphicFrameLocks/>
          </p:cNvGraphicFramePr>
          <p:nvPr/>
        </p:nvGraphicFramePr>
        <p:xfrm>
          <a:off x="361951" y="1049496"/>
          <a:ext cx="8223249" cy="513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C0988AA-6109-644F-7927-A57C95450997}"/>
              </a:ext>
            </a:extLst>
          </p:cNvPr>
          <p:cNvSpPr/>
          <p:nvPr/>
        </p:nvSpPr>
        <p:spPr>
          <a:xfrm>
            <a:off x="6973988" y="1520550"/>
            <a:ext cx="396000" cy="360000"/>
          </a:xfrm>
          <a:prstGeom prst="ellipse">
            <a:avLst/>
          </a:prstGeom>
          <a:solidFill>
            <a:srgbClr val="008E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CFFD11-F9CD-72C5-B13B-B1C84DE6C7D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565747" y="1700550"/>
            <a:ext cx="4082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21A1283-1E30-451C-6EDB-1AC7ED4E6E86}"/>
              </a:ext>
            </a:extLst>
          </p:cNvPr>
          <p:cNvGraphicFramePr>
            <a:graphicFrameLocks noGrp="1"/>
          </p:cNvGraphicFramePr>
          <p:nvPr/>
        </p:nvGraphicFramePr>
        <p:xfrm>
          <a:off x="8305800" y="2086256"/>
          <a:ext cx="3886200" cy="336270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865942">
                  <a:extLst>
                    <a:ext uri="{9D8B030D-6E8A-4147-A177-3AD203B41FA5}">
                      <a16:colId xmlns:a16="http://schemas.microsoft.com/office/drawing/2014/main" val="3560651954"/>
                    </a:ext>
                  </a:extLst>
                </a:gridCol>
                <a:gridCol w="1102099">
                  <a:extLst>
                    <a:ext uri="{9D8B030D-6E8A-4147-A177-3AD203B41FA5}">
                      <a16:colId xmlns:a16="http://schemas.microsoft.com/office/drawing/2014/main" val="915402575"/>
                    </a:ext>
                  </a:extLst>
                </a:gridCol>
                <a:gridCol w="1918159">
                  <a:extLst>
                    <a:ext uri="{9D8B030D-6E8A-4147-A177-3AD203B41FA5}">
                      <a16:colId xmlns:a16="http://schemas.microsoft.com/office/drawing/2014/main" val="3659318956"/>
                    </a:ext>
                  </a:extLst>
                </a:gridCol>
              </a:tblGrid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b="1">
                          <a:solidFill>
                            <a:srgbClr val="008E40"/>
                          </a:solidFill>
                          <a:effectLst/>
                          <a:latin typeface="Aptos Narrow" panose="020B0004020202020204"/>
                        </a:rPr>
                        <a:t>A+ </a:t>
                      </a:r>
                      <a:endParaRPr lang="en-IN" sz="1400" b="1">
                        <a:solidFill>
                          <a:srgbClr val="008E4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</a:rPr>
                        <a:t>100</a:t>
                      </a:r>
                      <a:endParaRPr lang="en-IN" sz="1400" b="0" kern="100">
                        <a:solidFill>
                          <a:schemeClr val="tx1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Complete achievement of UN SDGs</a:t>
                      </a:r>
                      <a:endParaRPr lang="en-IN" sz="1400">
                        <a:solidFill>
                          <a:srgbClr val="008E4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736301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b="1">
                          <a:solidFill>
                            <a:srgbClr val="008E40"/>
                          </a:solidFill>
                          <a:effectLst/>
                          <a:latin typeface="Aptos Narrow" panose="020B0004020202020204"/>
                        </a:rPr>
                        <a:t>A </a:t>
                      </a:r>
                      <a:endParaRPr lang="en-IN" sz="1400" b="1">
                        <a:solidFill>
                          <a:srgbClr val="008E4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[63.0 – 100)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Excellent </a:t>
                      </a:r>
                      <a:r>
                        <a:rPr lang="en-GB" sz="1400">
                          <a:solidFill>
                            <a:srgbClr val="008E40"/>
                          </a:solidFill>
                          <a:latin typeface="Aptos Narrow" panose="020B0004020202020204"/>
                        </a:rPr>
                        <a:t>progress towards selected UN SDGs</a:t>
                      </a:r>
                      <a:endParaRPr lang="en-IN" sz="1400">
                        <a:solidFill>
                          <a:srgbClr val="008E4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855794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kern="100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IN" sz="1400" b="1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</a:rPr>
                        <a:t> </a:t>
                      </a:r>
                      <a:endParaRPr lang="en-IN" sz="1400" b="1">
                        <a:solidFill>
                          <a:srgbClr val="79C919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[54.8 – 63.0)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solidFill>
                            <a:srgbClr val="79C919"/>
                          </a:solidFill>
                          <a:effectLst/>
                          <a:latin typeface="Aptos Narrow" panose="020B00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 progress towards selected UN SDGs</a:t>
                      </a:r>
                      <a:endParaRPr lang="en-US" sz="1400" kern="100">
                        <a:solidFill>
                          <a:srgbClr val="79C919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539447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kern="10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C</a:t>
                      </a:r>
                      <a:r>
                        <a:rPr lang="en-IN" sz="1400" kern="100">
                          <a:solidFill>
                            <a:srgbClr val="E6AF00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[43.5 – 54.8)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ptos Narrow" panose="020B0004020202020204"/>
                        </a:rPr>
                        <a:t>Average progress towards selected UN SDGs</a:t>
                      </a:r>
                      <a:endParaRPr lang="en-IN" sz="1400" kern="1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57369"/>
                  </a:ext>
                </a:extLst>
              </a:tr>
              <a:tr h="45487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kern="100">
                          <a:solidFill>
                            <a:srgbClr val="D0B80A"/>
                          </a:solidFill>
                          <a:effectLst/>
                          <a:latin typeface="Aptos Narrow" panose="020B0004020202020204"/>
                          <a:cs typeface="Times New Roman" panose="02020603050405020304" pitchFamily="18" charset="0"/>
                        </a:rPr>
                        <a:t>D</a:t>
                      </a:r>
                      <a:endParaRPr lang="en-IN" sz="1400" kern="100">
                        <a:solidFill>
                          <a:srgbClr val="D0B80A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[34.0 – 43.5)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solidFill>
                            <a:srgbClr val="D0B80A"/>
                          </a:solidFill>
                          <a:effectLst/>
                          <a:latin typeface="Aptos Narrow" panose="020B00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Bad progress towards selected UN SDGs</a:t>
                      </a:r>
                      <a:endParaRPr lang="en-IN" sz="1400" kern="100">
                        <a:solidFill>
                          <a:srgbClr val="D0B80A"/>
                        </a:solidFill>
                        <a:effectLst/>
                        <a:latin typeface="Aptos Narrow" panose="020B00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248235"/>
                  </a:ext>
                </a:extLst>
              </a:tr>
              <a:tr h="43393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IN" sz="1400" b="1">
                          <a:solidFill>
                            <a:srgbClr val="FF0000"/>
                          </a:solidFill>
                          <a:effectLst/>
                          <a:latin typeface="Aptos Narrow" panose="020B0004020202020204"/>
                        </a:rPr>
                        <a:t>E</a:t>
                      </a:r>
                      <a:endParaRPr lang="en-IN" sz="1400" b="1">
                        <a:solidFill>
                          <a:srgbClr val="FF0000"/>
                        </a:solidFill>
                        <a:effectLst/>
                        <a:latin typeface="Aptos Narrow" panose="020B00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0">
                          <a:solidFill>
                            <a:schemeClr val="tx1"/>
                          </a:solidFill>
                          <a:effectLst/>
                          <a:latin typeface="Aptos Narrow" panose="020B0004020202020204"/>
                          <a:ea typeface="+mn-ea"/>
                          <a:cs typeface="+mn-cs"/>
                        </a:rPr>
                        <a:t>[0 – 34.0)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rgbClr val="FF0000"/>
                          </a:solidFill>
                          <a:latin typeface="Aptos Narrow" panose="020B0004020202020204"/>
                        </a:rPr>
                        <a:t>Worst progress towards selected UN SDGs</a:t>
                      </a:r>
                      <a:endParaRPr lang="en-IN" sz="1400">
                        <a:solidFill>
                          <a:srgbClr val="FF0000"/>
                        </a:solidFill>
                        <a:latin typeface="Aptos Narrow" panose="020B0004020202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893302"/>
                  </a:ext>
                </a:extLst>
              </a:tr>
            </a:tbl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24C466F6-EEE7-44C7-AC29-F38157B329AE}"/>
              </a:ext>
            </a:extLst>
          </p:cNvPr>
          <p:cNvSpPr/>
          <p:nvPr/>
        </p:nvSpPr>
        <p:spPr>
          <a:xfrm>
            <a:off x="6870770" y="2324828"/>
            <a:ext cx="396000" cy="36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212D41-BEE9-7E7B-F914-6D471301221D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565747" y="2086256"/>
            <a:ext cx="363016" cy="291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5F810B-EA50-B0A6-2E5C-4950BB08AF28}"/>
              </a:ext>
            </a:extLst>
          </p:cNvPr>
          <p:cNvCxnSpPr>
            <a:cxnSpLocks/>
          </p:cNvCxnSpPr>
          <p:nvPr/>
        </p:nvCxnSpPr>
        <p:spPr>
          <a:xfrm flipH="1">
            <a:off x="5994382" y="3497344"/>
            <a:ext cx="876388" cy="59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C08495-6B6C-9E66-0E24-05CD6C1108E6}"/>
              </a:ext>
            </a:extLst>
          </p:cNvPr>
          <p:cNvSpPr/>
          <p:nvPr/>
        </p:nvSpPr>
        <p:spPr>
          <a:xfrm>
            <a:off x="4275575" y="5280898"/>
            <a:ext cx="396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59709B-8554-1180-7E0D-4A8B776AA104}"/>
              </a:ext>
            </a:extLst>
          </p:cNvPr>
          <p:cNvSpPr/>
          <p:nvPr/>
        </p:nvSpPr>
        <p:spPr>
          <a:xfrm>
            <a:off x="6169747" y="4735235"/>
            <a:ext cx="396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D93492-3B70-3F65-4582-09C857E41EF3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5698826" y="4735235"/>
            <a:ext cx="528914" cy="52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BF23771-39F6-0E58-EED1-B36405D800A4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5819018" y="4915235"/>
            <a:ext cx="350729" cy="19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6F6E8C-1DA3-C73E-6259-939CE508FB79}"/>
              </a:ext>
            </a:extLst>
          </p:cNvPr>
          <p:cNvCxnSpPr>
            <a:stCxn id="19" idx="2"/>
          </p:cNvCxnSpPr>
          <p:nvPr/>
        </p:nvCxnSpPr>
        <p:spPr>
          <a:xfrm flipH="1" flipV="1">
            <a:off x="6367747" y="2432115"/>
            <a:ext cx="503023" cy="72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81D009-9BA4-4F3F-CEF5-DF8C850E6675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6227740" y="2632107"/>
            <a:ext cx="701023" cy="13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EFE03DE-B187-4C2A-F9BD-8168067B10B4}"/>
              </a:ext>
            </a:extLst>
          </p:cNvPr>
          <p:cNvCxnSpPr/>
          <p:nvPr/>
        </p:nvCxnSpPr>
        <p:spPr>
          <a:xfrm flipH="1" flipV="1">
            <a:off x="6227740" y="3044858"/>
            <a:ext cx="701023" cy="263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F03F49-4A92-C0A9-DD79-65E03421B33B}"/>
              </a:ext>
            </a:extLst>
          </p:cNvPr>
          <p:cNvCxnSpPr>
            <a:cxnSpLocks/>
          </p:cNvCxnSpPr>
          <p:nvPr/>
        </p:nvCxnSpPr>
        <p:spPr>
          <a:xfrm flipH="1">
            <a:off x="6169747" y="3429000"/>
            <a:ext cx="701023" cy="24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8C00C5D-A6DC-C506-3F0B-DD2F4A2C2E2E}"/>
              </a:ext>
            </a:extLst>
          </p:cNvPr>
          <p:cNvCxnSpPr>
            <a:cxnSpLocks/>
          </p:cNvCxnSpPr>
          <p:nvPr/>
        </p:nvCxnSpPr>
        <p:spPr>
          <a:xfrm flipH="1" flipV="1">
            <a:off x="5910547" y="4458878"/>
            <a:ext cx="386558" cy="276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6A76BFE-9BBC-69FD-53C0-B36E095C8B53}"/>
              </a:ext>
            </a:extLst>
          </p:cNvPr>
          <p:cNvSpPr/>
          <p:nvPr/>
        </p:nvSpPr>
        <p:spPr>
          <a:xfrm>
            <a:off x="6831767" y="3261214"/>
            <a:ext cx="396000" cy="36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5" grpId="0" animBg="1"/>
      <p:bldP spid="27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D916-A477-8DEE-DCD5-575A173E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90022"/>
            <a:ext cx="11153774" cy="900723"/>
          </a:xfrm>
        </p:spPr>
        <p:txBody>
          <a:bodyPr>
            <a:noAutofit/>
          </a:bodyPr>
          <a:lstStyle/>
          <a:p>
            <a:r>
              <a:rPr lang="en-IN">
                <a:latin typeface="Grandview"/>
              </a:rPr>
              <a:t>UN Sustainable Development Goals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EAD6-911A-ECA7-A752-30EBB34EC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087E69-6743-EE38-A4B5-446717C83303}"/>
              </a:ext>
            </a:extLst>
          </p:cNvPr>
          <p:cNvSpPr txBox="1"/>
          <p:nvPr/>
        </p:nvSpPr>
        <p:spPr>
          <a:xfrm>
            <a:off x="7045080" y="6128965"/>
            <a:ext cx="4855460" cy="3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United Nations 2015</a:t>
            </a:r>
          </a:p>
        </p:txBody>
      </p:sp>
      <p:pic>
        <p:nvPicPr>
          <p:cNvPr id="4" name="Picture 3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EC368838-15B2-92DF-9037-08C356D3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73" y="1320612"/>
            <a:ext cx="9561355" cy="446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95381-9716-38BB-EE65-918B601A0A28}"/>
              </a:ext>
            </a:extLst>
          </p:cNvPr>
          <p:cNvSpPr txBox="1"/>
          <p:nvPr/>
        </p:nvSpPr>
        <p:spPr>
          <a:xfrm>
            <a:off x="3512375" y="5759633"/>
            <a:ext cx="7968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Calibri" panose="020F0502020204030204" pitchFamily="34" charset="0"/>
                <a:cs typeface="+mn-cs"/>
              </a:rPr>
              <a:t>Fig: Sustainable Development Goals (17) of Agenda 2030.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6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4C7F1A-B048-3FD5-CA48-A3919ADCDFB2}"/>
              </a:ext>
            </a:extLst>
          </p:cNvPr>
          <p:cNvSpPr txBox="1">
            <a:spLocks/>
          </p:cNvSpPr>
          <p:nvPr/>
        </p:nvSpPr>
        <p:spPr>
          <a:xfrm>
            <a:off x="510226" y="1515207"/>
            <a:ext cx="7726384" cy="414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C1C1C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C1C1C"/>
                </a:solidFill>
                <a:latin typeface="Aptos Narrow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Aptos Narrow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aytona Light" panose="020B0304030503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aytona Light" panose="020B0304030503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Gap analysis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is performed with two indicator frameworks.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potos"/>
              <a:ea typeface="+mn-ea"/>
              <a:cs typeface="+mn-cs"/>
            </a:endParaRPr>
          </a:p>
          <a:p>
            <a:pPr marL="75438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Global Indicator Framework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(GIF): developed by the Inter-Agency and Expert Group on SDG Indicators (IAEG-SDGs) in March 2017. The framework consists of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247 indicators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.</a:t>
            </a:r>
          </a:p>
          <a:p>
            <a:pPr marL="75438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National Indicator Framework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(NIF): developed by the Ministry of Statistics and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Programme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 Implementation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MoSPI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) in September 2016. It contains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306 indicators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which are used for SDG targets.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8" descr="Sustainable Development Goals Images - Free Download on Freepik">
            <a:extLst>
              <a:ext uri="{FF2B5EF4-FFF2-40B4-BE49-F238E27FC236}">
                <a16:creationId xmlns:a16="http://schemas.microsoft.com/office/drawing/2014/main" id="{3252C179-A00C-55B0-71F3-661928CC8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6779" r="6509" b="8013"/>
          <a:stretch>
            <a:fillRect/>
          </a:stretch>
        </p:blipFill>
        <p:spPr bwMode="auto">
          <a:xfrm>
            <a:off x="8236610" y="1620033"/>
            <a:ext cx="3617890" cy="36179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43F562A0-91FF-FBA8-6DB2-923A2339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366223"/>
            <a:ext cx="11153774" cy="665828"/>
          </a:xfrm>
        </p:spPr>
        <p:txBody>
          <a:bodyPr/>
          <a:lstStyle/>
          <a:p>
            <a:r>
              <a:rPr lang="en-US"/>
              <a:t>Gap Analysis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0879F-36C1-DD81-2B73-A72125FD6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9C12C-FEC2-7960-FB7A-FB00C65A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AAE5F-A8A6-B2EB-1DFB-31E7B656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1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45E51E7-F1AB-F6B2-C8E2-67218077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6" y="280498"/>
            <a:ext cx="11153774" cy="665828"/>
          </a:xfrm>
        </p:spPr>
        <p:txBody>
          <a:bodyPr/>
          <a:lstStyle/>
          <a:p>
            <a:r>
              <a:rPr lang="en-US"/>
              <a:t>Gap Analysis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5EE10C-1B73-4A16-8E41-6E9C7ECFB948}"/>
              </a:ext>
            </a:extLst>
          </p:cNvPr>
          <p:cNvGraphicFramePr>
            <a:graphicFrameLocks noGrp="1"/>
          </p:cNvGraphicFramePr>
          <p:nvPr/>
        </p:nvGraphicFramePr>
        <p:xfrm>
          <a:off x="595951" y="2312110"/>
          <a:ext cx="11216851" cy="3760793"/>
        </p:xfrm>
        <a:graphic>
          <a:graphicData uri="http://schemas.openxmlformats.org/drawingml/2006/table">
            <a:tbl>
              <a:tblPr firstRow="1">
                <a:tableStyleId>{C083E6E3-FA7D-4D7B-A595-EF9225AFEA82}</a:tableStyleId>
              </a:tblPr>
              <a:tblGrid>
                <a:gridCol w="11216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Aptos Narrow" panose="020B0004020202020204" pitchFamily="34" charset="0"/>
                        </a:rPr>
                        <a:t>(Transport related indicators)</a:t>
                      </a:r>
                      <a:endParaRPr lang="en-US" sz="1600">
                        <a:solidFill>
                          <a:srgbClr val="000000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 marL="118005" marR="13112" marT="1311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8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Aptos Narrow" panose="020B0004020202020204" pitchFamily="34" charset="0"/>
                        </a:rPr>
                        <a:t>3.6.1 Death rate due to road traffic injuries</a:t>
                      </a:r>
                    </a:p>
                  </a:txBody>
                  <a:tcPr marL="118005" marR="13112" marT="1311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Aptos Narrow" panose="020B0004020202020204" pitchFamily="34" charset="0"/>
                        </a:rPr>
                        <a:t>9.1.1  Proportion of the rural population who live within 2 km of an all-season road</a:t>
                      </a:r>
                    </a:p>
                  </a:txBody>
                  <a:tcPr marL="118005" marR="13112" marT="1311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Aptos Narrow" panose="020B0004020202020204" pitchFamily="34" charset="0"/>
                        </a:rPr>
                        <a:t>9.1.2  Passenger and freight volumes, by mode of transport</a:t>
                      </a:r>
                    </a:p>
                  </a:txBody>
                  <a:tcPr marL="118005" marR="13112" marT="1311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latin typeface="Aptos Narrow" panose="020B0004020202020204" pitchFamily="34" charset="0"/>
                        </a:rPr>
                        <a:t>11.2.1 Proportion of population that has convenient access to public transport, by sex, age and persons with disabilities</a:t>
                      </a:r>
                    </a:p>
                  </a:txBody>
                  <a:tcPr marL="118005" marR="13112" marT="1311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ptos Narrow" panose="020B0004020202020204" pitchFamily="34" charset="0"/>
                        </a:rPr>
                        <a:t>11.6.2 Annual mean levels of PM2.5 and PM10 in cities</a:t>
                      </a:r>
                    </a:p>
                  </a:txBody>
                  <a:tcPr marL="118004" marR="13111" marT="13111" marB="0" anchor="ctr"/>
                </a:tc>
                <a:extLst>
                  <a:ext uri="{0D108BD9-81ED-4DB2-BD59-A6C34878D82A}">
                    <a16:rowId xmlns:a16="http://schemas.microsoft.com/office/drawing/2014/main" val="874870977"/>
                  </a:ext>
                </a:extLst>
              </a:tr>
              <a:tr h="40632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ptos Narrow" panose="020B0004020202020204" pitchFamily="34" charset="0"/>
                        </a:rPr>
                        <a:t>11.7.1 Average share of the built-up area of cities that is open space for public use</a:t>
                      </a:r>
                    </a:p>
                  </a:txBody>
                  <a:tcPr marL="118004" marR="13111" marT="13111" marB="0" anchor="ctr"/>
                </a:tc>
                <a:extLst>
                  <a:ext uri="{0D108BD9-81ED-4DB2-BD59-A6C34878D82A}">
                    <a16:rowId xmlns:a16="http://schemas.microsoft.com/office/drawing/2014/main" val="2373722690"/>
                  </a:ext>
                </a:extLst>
              </a:tr>
              <a:tr h="62295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Aptos Narrow" panose="020B0004020202020204" pitchFamily="34" charset="0"/>
                        </a:rPr>
                        <a:t>11.5.3 Damage to critical infrastructure and disruptions to basic services due to disasters</a:t>
                      </a:r>
                    </a:p>
                    <a:p>
                      <a:pPr lvl="0" algn="l">
                        <a:buNone/>
                      </a:pPr>
                      <a:endParaRPr lang="en-US" sz="1600" u="none" strike="noStrike">
                        <a:latin typeface="Aptos Narrow" panose="020B0004020202020204" pitchFamily="34" charset="0"/>
                      </a:endParaRPr>
                    </a:p>
                  </a:txBody>
                  <a:tcPr marL="118004" marR="13111" marT="13111" marB="0" anchor="ctr"/>
                </a:tc>
                <a:extLst>
                  <a:ext uri="{0D108BD9-81ED-4DB2-BD59-A6C34878D82A}">
                    <a16:rowId xmlns:a16="http://schemas.microsoft.com/office/drawing/2014/main" val="30596853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A3C2D23-BC67-4E18-A61C-909AA7324C54}"/>
              </a:ext>
            </a:extLst>
          </p:cNvPr>
          <p:cNvSpPr txBox="1"/>
          <p:nvPr/>
        </p:nvSpPr>
        <p:spPr>
          <a:xfrm>
            <a:off x="460219" y="1032051"/>
            <a:ext cx="1125378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Indicators related to transport in GIF 2025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There are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only 7 transport indicators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out of 231 unique indicators in the GIF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1AAD1E7-0912-1EAD-8388-DF200C899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000" y="6508872"/>
            <a:ext cx="540000" cy="27036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2A87FE8-102D-6124-5B1C-748179E3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256254"/>
            <a:ext cx="11153774" cy="665828"/>
          </a:xfrm>
        </p:spPr>
        <p:txBody>
          <a:bodyPr/>
          <a:lstStyle/>
          <a:p>
            <a:r>
              <a:rPr lang="en-US"/>
              <a:t>Gap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D6F7A-A64C-59BD-0BDA-421607922C1E}"/>
              </a:ext>
            </a:extLst>
          </p:cNvPr>
          <p:cNvSpPr txBox="1"/>
          <p:nvPr/>
        </p:nvSpPr>
        <p:spPr>
          <a:xfrm>
            <a:off x="469106" y="1063704"/>
            <a:ext cx="112537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 Indicators related to transport in NIF 2025 </a:t>
            </a:r>
          </a:p>
          <a:p>
            <a:pPr marL="58293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There are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only 5 unique transport indicators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out of 306 indicators in the NIF.</a:t>
            </a: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E64F44-3651-B0B1-B69C-106E3BBE8AFA}"/>
              </a:ext>
            </a:extLst>
          </p:cNvPr>
          <p:cNvGraphicFramePr>
            <a:graphicFrameLocks noGrp="1"/>
          </p:cNvGraphicFramePr>
          <p:nvPr/>
        </p:nvGraphicFramePr>
        <p:xfrm>
          <a:off x="523875" y="2171700"/>
          <a:ext cx="11268075" cy="3755708"/>
        </p:xfrm>
        <a:graphic>
          <a:graphicData uri="http://schemas.openxmlformats.org/drawingml/2006/table">
            <a:tbl>
              <a:tblPr firstRow="1">
                <a:tableStyleId>{5FD0F851-EC5A-4D38-B0AD-8093EC10F338}</a:tableStyleId>
              </a:tblPr>
              <a:tblGrid>
                <a:gridCol w="11268075">
                  <a:extLst>
                    <a:ext uri="{9D8B030D-6E8A-4147-A177-3AD203B41FA5}">
                      <a16:colId xmlns:a16="http://schemas.microsoft.com/office/drawing/2014/main" val="4016954199"/>
                    </a:ext>
                  </a:extLst>
                </a:gridCol>
              </a:tblGrid>
              <a:tr h="8281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>
                          <a:latin typeface="Aptos Narrow" panose="020B0004020202020204" pitchFamily="34" charset="0"/>
                        </a:rPr>
                        <a:t>(Transport related indicators)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 marL="124086" marR="13788" marT="13788" marB="0" anchor="ctr"/>
                </a:tc>
                <a:extLst>
                  <a:ext uri="{0D108BD9-81ED-4DB2-BD59-A6C34878D82A}">
                    <a16:rowId xmlns:a16="http://schemas.microsoft.com/office/drawing/2014/main" val="236719014"/>
                  </a:ext>
                </a:extLst>
              </a:tr>
              <a:tr h="675638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3.6.1 People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killed/injured in road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accidents (per 1,00,000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population) (similar to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11.2.2)</a:t>
                      </a:r>
                      <a:endParaRPr lang="en-US" sz="2200">
                        <a:latin typeface="Aptos Narrow" panose="020B0004020202020204" pitchFamily="34" charset="0"/>
                      </a:endParaRPr>
                    </a:p>
                  </a:txBody>
                  <a:tcPr marL="132359" marR="132359" marT="66180" marB="66180" anchor="ctr"/>
                </a:tc>
                <a:extLst>
                  <a:ext uri="{0D108BD9-81ED-4DB2-BD59-A6C34878D82A}">
                    <a16:rowId xmlns:a16="http://schemas.microsoft.com/office/drawing/2014/main" val="3352970824"/>
                  </a:ext>
                </a:extLst>
              </a:tr>
              <a:tr h="550032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9.1.1 Proportion of the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rural population who live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within 2 km of an all-season road</a:t>
                      </a:r>
                      <a:endParaRPr lang="en-US" sz="2200">
                        <a:latin typeface="Aptos Narrow" panose="020B0004020202020204" pitchFamily="34" charset="0"/>
                      </a:endParaRPr>
                    </a:p>
                  </a:txBody>
                  <a:tcPr marL="132359" marR="132359" marT="66180" marB="66180" anchor="ctr"/>
                </a:tc>
                <a:extLst>
                  <a:ext uri="{0D108BD9-81ED-4DB2-BD59-A6C34878D82A}">
                    <a16:rowId xmlns:a16="http://schemas.microsoft.com/office/drawing/2014/main" val="2884236081"/>
                  </a:ext>
                </a:extLst>
              </a:tr>
              <a:tr h="520980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9.1.2 Passenger and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freight volumes, by mode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of transport</a:t>
                      </a:r>
                      <a:endParaRPr lang="en-US" sz="2200">
                        <a:latin typeface="Aptos Narrow" panose="020B0004020202020204" pitchFamily="34" charset="0"/>
                      </a:endParaRPr>
                    </a:p>
                  </a:txBody>
                  <a:tcPr marL="132359" marR="132359" marT="66180" marB="66180" anchor="ctr"/>
                </a:tc>
                <a:extLst>
                  <a:ext uri="{0D108BD9-81ED-4DB2-BD59-A6C34878D82A}">
                    <a16:rowId xmlns:a16="http://schemas.microsoft.com/office/drawing/2014/main" val="2015813117"/>
                  </a:ext>
                </a:extLst>
              </a:tr>
              <a:tr h="550032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11.2.1 Proportion of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Households in urban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areas having convenient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access to public transport</a:t>
                      </a:r>
                      <a:endParaRPr lang="en-US" sz="2200">
                        <a:latin typeface="Aptos Narrow" panose="020B0004020202020204" pitchFamily="34" charset="0"/>
                      </a:endParaRPr>
                    </a:p>
                  </a:txBody>
                  <a:tcPr marL="132359" marR="132359" marT="66180" marB="66180" anchor="ctr"/>
                </a:tc>
                <a:extLst>
                  <a:ext uri="{0D108BD9-81ED-4DB2-BD59-A6C34878D82A}">
                    <a16:rowId xmlns:a16="http://schemas.microsoft.com/office/drawing/2014/main" val="3335506252"/>
                  </a:ext>
                </a:extLst>
              </a:tr>
              <a:tr h="630888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11.3.1 Proportion of cities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with Master plans</a:t>
                      </a:r>
                      <a:r>
                        <a:rPr lang="en-US" sz="2200" b="0" baseline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Aptos Narrow" panose="020B0004020202020204" pitchFamily="34" charset="0"/>
                        </a:rPr>
                        <a:t>(similar to 11.a.1)</a:t>
                      </a:r>
                      <a:endParaRPr lang="en-US" sz="2200">
                        <a:latin typeface="Aptos Narrow" panose="020B0004020202020204" pitchFamily="34" charset="0"/>
                      </a:endParaRPr>
                    </a:p>
                  </a:txBody>
                  <a:tcPr marL="132359" marR="132359" marT="66180" marB="66180" anchor="ctr"/>
                </a:tc>
                <a:extLst>
                  <a:ext uri="{0D108BD9-81ED-4DB2-BD59-A6C34878D82A}">
                    <a16:rowId xmlns:a16="http://schemas.microsoft.com/office/drawing/2014/main" val="299642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030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72ACC-A1A5-9A63-371A-DF45838E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782213"/>
            <a:ext cx="11153776" cy="2685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N" sz="2700"/>
              <a:t>To </a:t>
            </a:r>
            <a:r>
              <a:rPr lang="en-US" sz="2700"/>
              <a:t>develop frameworks to measure the contribution of transportation system toward achieving SDGs through STIs at the National, City, and Metropolitan levels, which can be used for monitoring and decision-making</a:t>
            </a:r>
            <a:endParaRPr lang="en-IN" sz="27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7490D4-3A5B-44F5-A9E2-2DC857CC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306998"/>
            <a:ext cx="11153774" cy="90072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IN"/>
              <a:t>Aim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2337E-97A5-A53E-0319-F5A2286DA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2F6B-9959-8345-97A9-BBE79365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889BB-4676-B693-12B9-568226777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4A07CB-31E1-90B8-F73F-887F60A7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621" y="44404"/>
            <a:ext cx="3247161" cy="940869"/>
          </a:xfrm>
        </p:spPr>
        <p:txBody>
          <a:bodyPr>
            <a:normAutofit fontScale="90000"/>
          </a:bodyPr>
          <a:lstStyle/>
          <a:p>
            <a:r>
              <a:rPr lang="en-IN" sz="3600">
                <a:latin typeface="Times New Roman" panose="02020603050405020304" pitchFamily="18" charset="0"/>
                <a:cs typeface="Times New Roman" panose="02020603050405020304" pitchFamily="18" charset="0"/>
              </a:rPr>
              <a:t>Overall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2F394-C9B9-73EF-4C7B-332E7E0A2FFA}"/>
              </a:ext>
            </a:extLst>
          </p:cNvPr>
          <p:cNvSpPr txBox="1"/>
          <p:nvPr/>
        </p:nvSpPr>
        <p:spPr>
          <a:xfrm>
            <a:off x="1892744" y="251344"/>
            <a:ext cx="2092043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tx2">
                    <a:lumMod val="50000"/>
                  </a:schemeClr>
                </a:solidFill>
                <a:latin typeface="Aptos Narrow" panose="020B00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3232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Literature Review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C9D901-44BA-5917-FDED-76A2C9366D76}"/>
              </a:ext>
            </a:extLst>
          </p:cNvPr>
          <p:cNvSpPr/>
          <p:nvPr/>
        </p:nvSpPr>
        <p:spPr>
          <a:xfrm>
            <a:off x="1027873" y="2049732"/>
            <a:ext cx="3247161" cy="3538815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National Level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48B017-6B85-92D0-2CC1-E77504B0FEEC}"/>
              </a:ext>
            </a:extLst>
          </p:cNvPr>
          <p:cNvSpPr/>
          <p:nvPr/>
        </p:nvSpPr>
        <p:spPr>
          <a:xfrm>
            <a:off x="1381261" y="2612567"/>
            <a:ext cx="2556709" cy="536311"/>
          </a:xfrm>
          <a:prstGeom prst="roundRect">
            <a:avLst>
              <a:gd name="adj" fmla="val 7058"/>
            </a:avLst>
          </a:prstGeom>
          <a:noFill/>
          <a:ln>
            <a:solidFill>
              <a:schemeClr val="accent3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 STIs from Literature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201BE30-E6ED-6D54-2078-826DC422BA52}"/>
              </a:ext>
            </a:extLst>
          </p:cNvPr>
          <p:cNvSpPr/>
          <p:nvPr/>
        </p:nvSpPr>
        <p:spPr>
          <a:xfrm>
            <a:off x="1381261" y="3722546"/>
            <a:ext cx="2540386" cy="696112"/>
          </a:xfrm>
          <a:prstGeom prst="roundRect">
            <a:avLst>
              <a:gd name="adj" fmla="val 7058"/>
            </a:avLst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Indicator database for diff. years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9FFC7B1-1EDF-5798-38A6-6633C01A6B92}"/>
              </a:ext>
            </a:extLst>
          </p:cNvPr>
          <p:cNvCxnSpPr>
            <a:cxnSpLocks/>
            <a:stCxn id="63" idx="2"/>
            <a:endCxn id="9" idx="0"/>
          </p:cNvCxnSpPr>
          <p:nvPr/>
        </p:nvCxnSpPr>
        <p:spPr>
          <a:xfrm rot="5400000">
            <a:off x="3859339" y="51078"/>
            <a:ext cx="790770" cy="320653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C66298F-AA39-0F9B-96AB-96FC3DEF0A20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5729087" y="1450380"/>
            <a:ext cx="758806" cy="498344"/>
          </a:xfrm>
          <a:prstGeom prst="bentConnector3">
            <a:avLst>
              <a:gd name="adj1" fmla="val 42468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4CF7B96-0F81-70F2-4F19-2AEA447B369B}"/>
              </a:ext>
            </a:extLst>
          </p:cNvPr>
          <p:cNvCxnSpPr>
            <a:cxnSpLocks/>
            <a:stCxn id="13" idx="2"/>
            <a:endCxn id="21" idx="0"/>
          </p:cNvCxnSpPr>
          <p:nvPr/>
        </p:nvCxnSpPr>
        <p:spPr>
          <a:xfrm flipH="1">
            <a:off x="2651454" y="3148878"/>
            <a:ext cx="8162" cy="573668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0A79244F-37DA-CA81-6AFE-04D332055946}"/>
              </a:ext>
            </a:extLst>
          </p:cNvPr>
          <p:cNvSpPr/>
          <p:nvPr/>
        </p:nvSpPr>
        <p:spPr>
          <a:xfrm>
            <a:off x="1438038" y="4888797"/>
            <a:ext cx="2435983" cy="445776"/>
          </a:xfrm>
          <a:prstGeom prst="roundRect">
            <a:avLst>
              <a:gd name="adj" fmla="val 7058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Index Evaluation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AECC2FDE-4CBB-3E2D-5B67-F443BB642A8F}"/>
              </a:ext>
            </a:extLst>
          </p:cNvPr>
          <p:cNvCxnSpPr>
            <a:cxnSpLocks/>
            <a:stCxn id="21" idx="2"/>
            <a:endCxn id="142" idx="0"/>
          </p:cNvCxnSpPr>
          <p:nvPr/>
        </p:nvCxnSpPr>
        <p:spPr>
          <a:xfrm>
            <a:off x="2651454" y="4418658"/>
            <a:ext cx="4576" cy="470139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nector: Elbow 277">
            <a:extLst>
              <a:ext uri="{FF2B5EF4-FFF2-40B4-BE49-F238E27FC236}">
                <a16:creationId xmlns:a16="http://schemas.microsoft.com/office/drawing/2014/main" id="{A715AA48-6C14-58C8-2518-E90978B2A173}"/>
              </a:ext>
            </a:extLst>
          </p:cNvPr>
          <p:cNvCxnSpPr>
            <a:cxnSpLocks/>
            <a:stCxn id="9" idx="2"/>
            <a:endCxn id="137" idx="0"/>
          </p:cNvCxnSpPr>
          <p:nvPr/>
        </p:nvCxnSpPr>
        <p:spPr>
          <a:xfrm rot="16200000" flipH="1">
            <a:off x="4201185" y="4038815"/>
            <a:ext cx="675560" cy="37750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Rectangle: Rounded Corners 315">
            <a:extLst>
              <a:ext uri="{FF2B5EF4-FFF2-40B4-BE49-F238E27FC236}">
                <a16:creationId xmlns:a16="http://schemas.microsoft.com/office/drawing/2014/main" id="{4D07A345-15CB-C411-533A-EE56EC5C3F6F}"/>
              </a:ext>
            </a:extLst>
          </p:cNvPr>
          <p:cNvSpPr/>
          <p:nvPr/>
        </p:nvSpPr>
        <p:spPr>
          <a:xfrm>
            <a:off x="9526" y="3722546"/>
            <a:ext cx="1140628" cy="69611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Secondary Data Sources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09F2F6-C35A-7DC2-2171-ABDC035929B1}"/>
              </a:ext>
            </a:extLst>
          </p:cNvPr>
          <p:cNvCxnSpPr>
            <a:cxnSpLocks/>
            <a:stCxn id="316" idx="3"/>
            <a:endCxn id="21" idx="1"/>
          </p:cNvCxnSpPr>
          <p:nvPr/>
        </p:nvCxnSpPr>
        <p:spPr>
          <a:xfrm>
            <a:off x="1150154" y="4070602"/>
            <a:ext cx="2311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3DEA92CC-FE1C-4A0F-D6B2-68EFBF603148}"/>
              </a:ext>
            </a:extLst>
          </p:cNvPr>
          <p:cNvCxnSpPr>
            <a:cxnSpLocks/>
            <a:stCxn id="53" idx="2"/>
            <a:endCxn id="137" idx="0"/>
          </p:cNvCxnSpPr>
          <p:nvPr/>
        </p:nvCxnSpPr>
        <p:spPr>
          <a:xfrm rot="5400000">
            <a:off x="7946024" y="4075168"/>
            <a:ext cx="669393" cy="370848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EDCD0286-8CA6-372B-14C5-235FB427A8EC}"/>
              </a:ext>
            </a:extLst>
          </p:cNvPr>
          <p:cNvSpPr/>
          <p:nvPr/>
        </p:nvSpPr>
        <p:spPr>
          <a:xfrm>
            <a:off x="4100963" y="6264107"/>
            <a:ext cx="4651028" cy="477195"/>
          </a:xfrm>
          <a:prstGeom prst="roundRect">
            <a:avLst>
              <a:gd name="adj" fmla="val 7058"/>
            </a:avLst>
          </a:prstGeom>
          <a:solidFill>
            <a:srgbClr val="FEF0CC">
              <a:alpha val="49804"/>
            </a:srgb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Policy Implications / Recommendations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C1985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94C280A4-CCFF-7AC1-67F8-2511DAA27B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91239" y="-559394"/>
            <a:ext cx="739755" cy="4403591"/>
          </a:xfrm>
          <a:prstGeom prst="bentConnector3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29901EA-CE2D-C8DA-B4F8-371BF0612D3E}"/>
              </a:ext>
            </a:extLst>
          </p:cNvPr>
          <p:cNvSpPr/>
          <p:nvPr/>
        </p:nvSpPr>
        <p:spPr>
          <a:xfrm>
            <a:off x="4800736" y="2078955"/>
            <a:ext cx="3113851" cy="352864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  <a:alpha val="10000"/>
            </a:schemeClr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City Level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4739B7D-1292-C4C4-B4EA-0EB523166B88}"/>
              </a:ext>
            </a:extLst>
          </p:cNvPr>
          <p:cNvSpPr/>
          <p:nvPr/>
        </p:nvSpPr>
        <p:spPr>
          <a:xfrm>
            <a:off x="5106192" y="4783549"/>
            <a:ext cx="2491081" cy="641332"/>
          </a:xfrm>
          <a:prstGeom prst="roundRect">
            <a:avLst>
              <a:gd name="adj" fmla="val 7058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Compare &amp; Rank Cities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5B37DA5-162E-E8D9-4010-C550AAB53DC8}"/>
              </a:ext>
            </a:extLst>
          </p:cNvPr>
          <p:cNvSpPr/>
          <p:nvPr/>
        </p:nvSpPr>
        <p:spPr>
          <a:xfrm>
            <a:off x="5099845" y="2734711"/>
            <a:ext cx="2491081" cy="644377"/>
          </a:xfrm>
          <a:prstGeom prst="roundRect">
            <a:avLst>
              <a:gd name="adj" fmla="val 7058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STIs selection &amp; Data preprocessing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36BC2B7-7006-9AB2-3EB8-A08D9016A05B}"/>
              </a:ext>
            </a:extLst>
          </p:cNvPr>
          <p:cNvCxnSpPr>
            <a:cxnSpLocks/>
            <a:stCxn id="43" idx="2"/>
            <a:endCxn id="51" idx="0"/>
          </p:cNvCxnSpPr>
          <p:nvPr/>
        </p:nvCxnSpPr>
        <p:spPr>
          <a:xfrm flipH="1">
            <a:off x="6345381" y="3379088"/>
            <a:ext cx="5" cy="438164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E40340F-65EC-5D96-860C-84A00D8ADB49}"/>
              </a:ext>
            </a:extLst>
          </p:cNvPr>
          <p:cNvSpPr/>
          <p:nvPr/>
        </p:nvSpPr>
        <p:spPr>
          <a:xfrm>
            <a:off x="5099840" y="3817252"/>
            <a:ext cx="2491081" cy="715877"/>
          </a:xfrm>
          <a:prstGeom prst="roundRect">
            <a:avLst>
              <a:gd name="adj" fmla="val 7058"/>
            </a:avLst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Develop City level ST-SDG Index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04A1702-0DA4-045A-54FE-4D7E71FFD6B0}"/>
              </a:ext>
            </a:extLst>
          </p:cNvPr>
          <p:cNvCxnSpPr>
            <a:cxnSpLocks/>
            <a:stCxn id="51" idx="2"/>
            <a:endCxn id="41" idx="0"/>
          </p:cNvCxnSpPr>
          <p:nvPr/>
        </p:nvCxnSpPr>
        <p:spPr>
          <a:xfrm>
            <a:off x="6345381" y="4533129"/>
            <a:ext cx="6352" cy="250420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D11E8D7-6EC5-FA00-13D6-389F51B0DED7}"/>
              </a:ext>
            </a:extLst>
          </p:cNvPr>
          <p:cNvSpPr/>
          <p:nvPr/>
        </p:nvSpPr>
        <p:spPr>
          <a:xfrm>
            <a:off x="8334962" y="2066074"/>
            <a:ext cx="3600000" cy="352864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Metropolitan Level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FF098C5-022D-F1CF-906B-21C89C03C1C2}"/>
              </a:ext>
            </a:extLst>
          </p:cNvPr>
          <p:cNvSpPr/>
          <p:nvPr/>
        </p:nvSpPr>
        <p:spPr>
          <a:xfrm>
            <a:off x="8682264" y="4884968"/>
            <a:ext cx="2880000" cy="445776"/>
          </a:xfrm>
          <a:prstGeom prst="roundRect">
            <a:avLst>
              <a:gd name="adj" fmla="val 7058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Scenario Analysis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00E73FA-AE03-AAC8-D16E-002B578E807E}"/>
              </a:ext>
            </a:extLst>
          </p:cNvPr>
          <p:cNvSpPr/>
          <p:nvPr/>
        </p:nvSpPr>
        <p:spPr>
          <a:xfrm>
            <a:off x="8694967" y="2721830"/>
            <a:ext cx="2880000" cy="644377"/>
          </a:xfrm>
          <a:prstGeom prst="roundRect">
            <a:avLst>
              <a:gd name="adj" fmla="val 7058"/>
            </a:avLst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STIs Identification and Collection Sec. DS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720DFC7-2759-7846-936C-0A398372F4CF}"/>
              </a:ext>
            </a:extLst>
          </p:cNvPr>
          <p:cNvCxnSpPr>
            <a:cxnSpLocks/>
            <a:stCxn id="55" idx="2"/>
            <a:endCxn id="57" idx="0"/>
          </p:cNvCxnSpPr>
          <p:nvPr/>
        </p:nvCxnSpPr>
        <p:spPr>
          <a:xfrm flipH="1">
            <a:off x="9270939" y="3366207"/>
            <a:ext cx="864028" cy="355291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65AA49A-974A-2F05-B7ED-7F403EDD6A99}"/>
              </a:ext>
            </a:extLst>
          </p:cNvPr>
          <p:cNvSpPr/>
          <p:nvPr/>
        </p:nvSpPr>
        <p:spPr>
          <a:xfrm>
            <a:off x="8555646" y="3721498"/>
            <a:ext cx="1430585" cy="715877"/>
          </a:xfrm>
          <a:prstGeom prst="roundRect">
            <a:avLst>
              <a:gd name="adj" fmla="val 7058"/>
            </a:avLst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BMR Base Year Index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C09F237-56F6-A4C2-FCF8-13421C211AA6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10998087" y="4433998"/>
            <a:ext cx="0" cy="450970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4A90873-2BC3-B9F0-59DD-C206740D4FD7}"/>
              </a:ext>
            </a:extLst>
          </p:cNvPr>
          <p:cNvSpPr/>
          <p:nvPr/>
        </p:nvSpPr>
        <p:spPr>
          <a:xfrm>
            <a:off x="10282794" y="3718121"/>
            <a:ext cx="1430585" cy="715877"/>
          </a:xfrm>
          <a:prstGeom prst="roundRect">
            <a:avLst>
              <a:gd name="adj" fmla="val 7058"/>
            </a:avLst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BMR Target Year Index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7211E25-73C2-44D9-2B03-F06F420498D7}"/>
              </a:ext>
            </a:extLst>
          </p:cNvPr>
          <p:cNvCxnSpPr>
            <a:cxnSpLocks/>
            <a:stCxn id="55" idx="2"/>
            <a:endCxn id="59" idx="0"/>
          </p:cNvCxnSpPr>
          <p:nvPr/>
        </p:nvCxnSpPr>
        <p:spPr>
          <a:xfrm>
            <a:off x="10134967" y="3366207"/>
            <a:ext cx="863120" cy="351914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C15A2AA-7284-A701-C73B-359D4A4FD8F7}"/>
              </a:ext>
            </a:extLst>
          </p:cNvPr>
          <p:cNvSpPr txBox="1"/>
          <p:nvPr/>
        </p:nvSpPr>
        <p:spPr>
          <a:xfrm>
            <a:off x="4410014" y="252175"/>
            <a:ext cx="289572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3232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 definition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E14704-C6F5-0FFF-2323-2BE51619D710}"/>
              </a:ext>
            </a:extLst>
          </p:cNvPr>
          <p:cNvSpPr txBox="1"/>
          <p:nvPr/>
        </p:nvSpPr>
        <p:spPr>
          <a:xfrm>
            <a:off x="3709323" y="858852"/>
            <a:ext cx="4297339" cy="400110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Transportation Relevant SDG Targets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E91C10-4008-035F-AC87-791A08EA3FF9}"/>
              </a:ext>
            </a:extLst>
          </p:cNvPr>
          <p:cNvCxnSpPr>
            <a:stCxn id="7" idx="3"/>
            <a:endCxn id="62" idx="1"/>
          </p:cNvCxnSpPr>
          <p:nvPr/>
        </p:nvCxnSpPr>
        <p:spPr>
          <a:xfrm>
            <a:off x="3984787" y="451399"/>
            <a:ext cx="425227" cy="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A7A3EF-545C-53EE-AC89-3D248EA85B39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>
            <a:off x="5857875" y="652285"/>
            <a:ext cx="118" cy="206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B26BF3-D662-529B-2CC8-272333640ECC}"/>
              </a:ext>
            </a:extLst>
          </p:cNvPr>
          <p:cNvCxnSpPr>
            <a:cxnSpLocks/>
          </p:cNvCxnSpPr>
          <p:nvPr/>
        </p:nvCxnSpPr>
        <p:spPr>
          <a:xfrm>
            <a:off x="6426478" y="5615140"/>
            <a:ext cx="0" cy="4225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6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21" grpId="0" animBg="1"/>
      <p:bldP spid="142" grpId="0" animBg="1"/>
      <p:bldP spid="316" grpId="0" animBg="1"/>
      <p:bldP spid="137" grpId="0" animBg="1"/>
      <p:bldP spid="40" grpId="0" animBg="1"/>
      <p:bldP spid="41" grpId="0" animBg="1"/>
      <p:bldP spid="43" grpId="0" animBg="1"/>
      <p:bldP spid="51" grpId="0" animBg="1"/>
      <p:bldP spid="53" grpId="0" animBg="1"/>
      <p:bldP spid="54" grpId="0" animBg="1"/>
      <p:bldP spid="55" grpId="0" animBg="1"/>
      <p:bldP spid="57" grpId="0" animBg="1"/>
      <p:bldP spid="59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2ACD-FB4C-6263-F36A-5A957126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01890-AE61-D031-0D95-C548A253F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00CEC046-094E-B1E5-CB73-48CE2E7A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2" y="231122"/>
            <a:ext cx="10839449" cy="539750"/>
          </a:xfrm>
        </p:spPr>
        <p:txBody>
          <a:bodyPr>
            <a:noAutofit/>
          </a:bodyPr>
          <a:lstStyle/>
          <a:p>
            <a:r>
              <a:rPr lang="en-GB" sz="3200">
                <a:cs typeface="Poppins Bold" panose="00000800000000000000" charset="0"/>
              </a:rPr>
              <a:t>Structure for NST-SDG Index</a:t>
            </a:r>
            <a:endParaRPr lang="en-IN" sz="32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8C62B3-A57F-D78D-8621-278AA625E71B}"/>
              </a:ext>
            </a:extLst>
          </p:cNvPr>
          <p:cNvSpPr/>
          <p:nvPr/>
        </p:nvSpPr>
        <p:spPr>
          <a:xfrm>
            <a:off x="4068172" y="833080"/>
            <a:ext cx="3575964" cy="5689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Sustainable Transportation SDG Index</a:t>
            </a: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76B01C-6844-B382-B031-29EDF67F4204}"/>
              </a:ext>
            </a:extLst>
          </p:cNvPr>
          <p:cNvSpPr/>
          <p:nvPr/>
        </p:nvSpPr>
        <p:spPr>
          <a:xfrm>
            <a:off x="421503" y="1959524"/>
            <a:ext cx="894697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C6F7F-9AF9-1FF3-7303-4E42A25BF7B7}"/>
              </a:ext>
            </a:extLst>
          </p:cNvPr>
          <p:cNvSpPr/>
          <p:nvPr/>
        </p:nvSpPr>
        <p:spPr>
          <a:xfrm>
            <a:off x="1975801" y="1959524"/>
            <a:ext cx="900381" cy="49203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7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49F12D-0755-F442-DB54-118343A63DE4}"/>
              </a:ext>
            </a:extLst>
          </p:cNvPr>
          <p:cNvSpPr/>
          <p:nvPr/>
        </p:nvSpPr>
        <p:spPr>
          <a:xfrm>
            <a:off x="7137074" y="2002607"/>
            <a:ext cx="964812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11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0E08A4-0AC9-E1B5-9C09-4879DE4C6F51}"/>
              </a:ext>
            </a:extLst>
          </p:cNvPr>
          <p:cNvSpPr/>
          <p:nvPr/>
        </p:nvSpPr>
        <p:spPr>
          <a:xfrm>
            <a:off x="248938" y="2816942"/>
            <a:ext cx="1235649" cy="359860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PM 2.5 Emissions from Road Transport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PM 2.5 Emissions from Railways Transport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PM 2.5 Emissions from Domestic Navigation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PM 2.5 Emissions from Domestic Aviation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NOx Emissions from Road Transport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BC Emissions from Road Transport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SOx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 Emissions from Road Transport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8900" marR="0" lvl="0" indent="-88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Road Traffic Crash Fatalities per 100,000 pop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F8C57A2-354D-91CB-D055-15793446BE1F}"/>
              </a:ext>
            </a:extLst>
          </p:cNvPr>
          <p:cNvSpPr/>
          <p:nvPr/>
        </p:nvSpPr>
        <p:spPr>
          <a:xfrm>
            <a:off x="1838849" y="2832613"/>
            <a:ext cx="1175213" cy="16075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Transport - Final consumption of renewable energy (PJ)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Share of Railways Electrified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4F7D73-1A3A-8C04-11E6-D4C3126A73FA}"/>
              </a:ext>
            </a:extLst>
          </p:cNvPr>
          <p:cNvSpPr/>
          <p:nvPr/>
        </p:nvSpPr>
        <p:spPr>
          <a:xfrm>
            <a:off x="7006691" y="2842984"/>
            <a:ext cx="1249216" cy="351245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Metro Route KM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Bus Motorisation Index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Passengers </a:t>
            </a:r>
            <a:r>
              <a:rPr kumimoji="0" lang="en-IN" sz="10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Kilometer</a:t>
            </a: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 Travel - Railways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Rapid Transit to Resident Ratio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Motorised Two Wheeler Sales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Motorised Three Wheeler Sales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Two and Three Wheelers Motorisation Index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LDV Motorisation Index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Passengers </a:t>
            </a:r>
            <a:r>
              <a:rPr kumimoji="0" lang="en-IN" sz="10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Kilometer</a:t>
            </a: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 Travel - Roads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CA12433-D816-CEC4-55F1-300E1967FDD1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868852" y="1402045"/>
            <a:ext cx="4987302" cy="557479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21C0826-7AA8-4860-42F4-B3F42DC54798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2425992" y="1402045"/>
            <a:ext cx="3430162" cy="557479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9EDD57C-E223-CF04-B2BF-E415504B73C9}"/>
              </a:ext>
            </a:extLst>
          </p:cNvPr>
          <p:cNvCxnSpPr>
            <a:cxnSpLocks/>
            <a:stCxn id="50" idx="2"/>
            <a:endCxn id="53" idx="0"/>
          </p:cNvCxnSpPr>
          <p:nvPr/>
        </p:nvCxnSpPr>
        <p:spPr>
          <a:xfrm>
            <a:off x="5856154" y="1402045"/>
            <a:ext cx="1763326" cy="60056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6AD4C6-0052-581A-774B-B353AFC8215E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 flipH="1">
            <a:off x="866763" y="2451558"/>
            <a:ext cx="2089" cy="36538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05B39AB-5937-74BF-AE70-888CE0E38170}"/>
              </a:ext>
            </a:extLst>
          </p:cNvPr>
          <p:cNvCxnSpPr>
            <a:cxnSpLocks/>
            <a:stCxn id="52" idx="2"/>
            <a:endCxn id="55" idx="0"/>
          </p:cNvCxnSpPr>
          <p:nvPr/>
        </p:nvCxnSpPr>
        <p:spPr>
          <a:xfrm>
            <a:off x="2425992" y="2451558"/>
            <a:ext cx="464" cy="38105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752B8E-36E9-523D-F683-30D8A8C9CCD9}"/>
              </a:ext>
            </a:extLst>
          </p:cNvPr>
          <p:cNvCxnSpPr>
            <a:cxnSpLocks/>
            <a:stCxn id="53" idx="2"/>
            <a:endCxn id="56" idx="0"/>
          </p:cNvCxnSpPr>
          <p:nvPr/>
        </p:nvCxnSpPr>
        <p:spPr>
          <a:xfrm>
            <a:off x="7619480" y="2494641"/>
            <a:ext cx="11819" cy="34834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2BBDDC86-D586-1B3F-DD18-C6C80BA1F6F7}"/>
              </a:ext>
            </a:extLst>
          </p:cNvPr>
          <p:cNvSpPr/>
          <p:nvPr/>
        </p:nvSpPr>
        <p:spPr>
          <a:xfrm>
            <a:off x="3525563" y="1967674"/>
            <a:ext cx="900381" cy="492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8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F52B680-4C81-A831-8C50-B997AC194860}"/>
              </a:ext>
            </a:extLst>
          </p:cNvPr>
          <p:cNvSpPr/>
          <p:nvPr/>
        </p:nvSpPr>
        <p:spPr>
          <a:xfrm>
            <a:off x="3416552" y="2816942"/>
            <a:ext cx="1124088" cy="16665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Transport as a share of GDP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Export of Transport Services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Import of Transport Services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5673E60-F61C-B797-AFDB-5A630404366C}"/>
              </a:ext>
            </a:extLst>
          </p:cNvPr>
          <p:cNvCxnSpPr>
            <a:cxnSpLocks/>
            <a:stCxn id="98" idx="2"/>
            <a:endCxn id="99" idx="0"/>
          </p:cNvCxnSpPr>
          <p:nvPr/>
        </p:nvCxnSpPr>
        <p:spPr>
          <a:xfrm>
            <a:off x="3975754" y="2459708"/>
            <a:ext cx="2842" cy="35723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FFC7EF8-F4E6-8934-1FA5-78254DB77ACF}"/>
              </a:ext>
            </a:extLst>
          </p:cNvPr>
          <p:cNvCxnSpPr>
            <a:cxnSpLocks/>
            <a:stCxn id="50" idx="2"/>
            <a:endCxn id="98" idx="0"/>
          </p:cNvCxnSpPr>
          <p:nvPr/>
        </p:nvCxnSpPr>
        <p:spPr>
          <a:xfrm flipH="1">
            <a:off x="3975754" y="1402045"/>
            <a:ext cx="1880400" cy="5656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89654A0-41AF-76E3-8F9A-26DFA8BA89B8}"/>
              </a:ext>
            </a:extLst>
          </p:cNvPr>
          <p:cNvSpPr/>
          <p:nvPr/>
        </p:nvSpPr>
        <p:spPr>
          <a:xfrm>
            <a:off x="5405964" y="2002972"/>
            <a:ext cx="900381" cy="4920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9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1EAB568-FCE4-F930-0541-ABA94CCD3CDD}"/>
              </a:ext>
            </a:extLst>
          </p:cNvPr>
          <p:cNvSpPr/>
          <p:nvPr/>
        </p:nvSpPr>
        <p:spPr>
          <a:xfrm>
            <a:off x="5141970" y="2827082"/>
            <a:ext cx="1430587" cy="3657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Freight Transport - Tonne-km for Railways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Railway Density (route km/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sqkm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)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Railway Length/Capita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Road Length/Capita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Share of Transport in Total NOx Emissions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Share of Transport in Total BC Emissions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Share of Transport in Total Sox Emissions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Freight Transport - Tonne-km for Roads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Freight Vehicles Motorisation Index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4F9535E-AA57-EA5C-ACD1-0718A4399C3E}"/>
              </a:ext>
            </a:extLst>
          </p:cNvPr>
          <p:cNvCxnSpPr>
            <a:cxnSpLocks/>
            <a:stCxn id="108" idx="2"/>
            <a:endCxn id="109" idx="0"/>
          </p:cNvCxnSpPr>
          <p:nvPr/>
        </p:nvCxnSpPr>
        <p:spPr>
          <a:xfrm>
            <a:off x="5856155" y="2495006"/>
            <a:ext cx="1109" cy="33207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8E11CC5-DF31-DC36-33B3-697C9B99CA63}"/>
              </a:ext>
            </a:extLst>
          </p:cNvPr>
          <p:cNvCxnSpPr>
            <a:cxnSpLocks/>
            <a:stCxn id="50" idx="2"/>
            <a:endCxn id="108" idx="0"/>
          </p:cNvCxnSpPr>
          <p:nvPr/>
        </p:nvCxnSpPr>
        <p:spPr>
          <a:xfrm>
            <a:off x="5856154" y="1402045"/>
            <a:ext cx="1" cy="6009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C454388-1202-B26D-1F08-EE583CDC215F}"/>
              </a:ext>
            </a:extLst>
          </p:cNvPr>
          <p:cNvSpPr/>
          <p:nvPr/>
        </p:nvSpPr>
        <p:spPr>
          <a:xfrm>
            <a:off x="8863951" y="2002607"/>
            <a:ext cx="964812" cy="492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12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15E39F3-B4EA-F853-DF45-D09634D43341}"/>
              </a:ext>
            </a:extLst>
          </p:cNvPr>
          <p:cNvSpPr/>
          <p:nvPr/>
        </p:nvSpPr>
        <p:spPr>
          <a:xfrm>
            <a:off x="8709319" y="2858654"/>
            <a:ext cx="1282700" cy="9545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Gasoline Road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Diesel Road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Diesel Rail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Motorisation Index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65FC6E3-85A7-B977-C1D8-5BF5B3A4FBD2}"/>
              </a:ext>
            </a:extLst>
          </p:cNvPr>
          <p:cNvCxnSpPr>
            <a:cxnSpLocks/>
            <a:stCxn id="121" idx="2"/>
            <a:endCxn id="122" idx="0"/>
          </p:cNvCxnSpPr>
          <p:nvPr/>
        </p:nvCxnSpPr>
        <p:spPr>
          <a:xfrm>
            <a:off x="9346357" y="2494641"/>
            <a:ext cx="4312" cy="36401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F2E5C4A-EBBB-7B2D-5EA5-D1EDF434472E}"/>
              </a:ext>
            </a:extLst>
          </p:cNvPr>
          <p:cNvSpPr/>
          <p:nvPr/>
        </p:nvSpPr>
        <p:spPr>
          <a:xfrm>
            <a:off x="10695540" y="2002607"/>
            <a:ext cx="1063084" cy="4920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SDG 13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9FAFE42-0280-DB73-B5BD-563DDB72B256}"/>
              </a:ext>
            </a:extLst>
          </p:cNvPr>
          <p:cNvSpPr/>
          <p:nvPr/>
        </p:nvSpPr>
        <p:spPr>
          <a:xfrm>
            <a:off x="10604805" y="2835275"/>
            <a:ext cx="1235649" cy="3543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Domestic Aviation Transport CO2 Emissions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Aviation Total Passenger </a:t>
            </a:r>
            <a:r>
              <a:rPr kumimoji="0" lang="en-IN" sz="105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Kilometers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Total Transport CO2 emissions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Transport CO2 Emissions per Capita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Railways in Transport CO2 Emissions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Road in Transport CO2 Emissions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Shipping/Inland Waterways Transport CO2 Emissions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EDEBFC6-3FE1-AB39-85CE-060D8085BA7E}"/>
              </a:ext>
            </a:extLst>
          </p:cNvPr>
          <p:cNvCxnSpPr>
            <a:cxnSpLocks/>
            <a:stCxn id="147" idx="2"/>
            <a:endCxn id="148" idx="0"/>
          </p:cNvCxnSpPr>
          <p:nvPr/>
        </p:nvCxnSpPr>
        <p:spPr>
          <a:xfrm flipH="1">
            <a:off x="11222630" y="2494641"/>
            <a:ext cx="4452" cy="34063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E3192B5-5150-6A49-51AC-8C217F4AFFF1}"/>
              </a:ext>
            </a:extLst>
          </p:cNvPr>
          <p:cNvCxnSpPr>
            <a:cxnSpLocks/>
            <a:stCxn id="50" idx="2"/>
            <a:endCxn id="121" idx="0"/>
          </p:cNvCxnSpPr>
          <p:nvPr/>
        </p:nvCxnSpPr>
        <p:spPr>
          <a:xfrm>
            <a:off x="5856154" y="1402045"/>
            <a:ext cx="3490203" cy="600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3F07D46-20BB-4215-2A05-38AB17ABBE0E}"/>
              </a:ext>
            </a:extLst>
          </p:cNvPr>
          <p:cNvCxnSpPr>
            <a:cxnSpLocks/>
            <a:stCxn id="50" idx="2"/>
            <a:endCxn id="147" idx="0"/>
          </p:cNvCxnSpPr>
          <p:nvPr/>
        </p:nvCxnSpPr>
        <p:spPr>
          <a:xfrm>
            <a:off x="5856154" y="1402045"/>
            <a:ext cx="5370928" cy="600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73EBC7-60B5-DCDB-712F-22A22353A752}"/>
              </a:ext>
            </a:extLst>
          </p:cNvPr>
          <p:cNvSpPr txBox="1"/>
          <p:nvPr/>
        </p:nvSpPr>
        <p:spPr>
          <a:xfrm>
            <a:off x="6306345" y="6488668"/>
            <a:ext cx="5026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" marR="0" lvl="0" indent="0" algn="l" defTabSz="914400" rtl="0" eaLnBrk="1" fontAlgn="t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otos"/>
                <a:ea typeface="+mn-ea"/>
                <a:cs typeface="+mn-cs"/>
              </a:rPr>
              <a:t>Total 42 Indicators for 19 years (2000 – 2018)</a:t>
            </a: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 panose="020B0004020202020204"/>
              <a:ea typeface="+mn-ea"/>
              <a:cs typeface="+mn-cs"/>
            </a:endParaRPr>
          </a:p>
        </p:txBody>
      </p:sp>
      <p:pic>
        <p:nvPicPr>
          <p:cNvPr id="14" name="Picture 13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210B4541-688B-D05E-EDEA-A9A7880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49" r="49501" b="67159"/>
          <a:stretch>
            <a:fillRect/>
          </a:stretch>
        </p:blipFill>
        <p:spPr>
          <a:xfrm>
            <a:off x="1330500" y="5562183"/>
            <a:ext cx="999793" cy="926485"/>
          </a:xfrm>
          <a:prstGeom prst="rect">
            <a:avLst/>
          </a:prstGeom>
        </p:spPr>
      </p:pic>
      <p:pic>
        <p:nvPicPr>
          <p:cNvPr id="15" name="Picture 14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299B84F5-A754-A7BE-A988-96965D52E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27" t="33911" r="66045" b="33666"/>
          <a:stretch>
            <a:fillRect/>
          </a:stretch>
        </p:blipFill>
        <p:spPr>
          <a:xfrm>
            <a:off x="3468445" y="4433899"/>
            <a:ext cx="999792" cy="888986"/>
          </a:xfrm>
          <a:prstGeom prst="rect">
            <a:avLst/>
          </a:prstGeom>
        </p:spPr>
      </p:pic>
      <p:pic>
        <p:nvPicPr>
          <p:cNvPr id="16" name="Picture 15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1419F4A5-9881-F100-5E57-F5CD5433E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320" t="34006" r="16813" b="34067"/>
          <a:stretch>
            <a:fillRect/>
          </a:stretch>
        </p:blipFill>
        <p:spPr>
          <a:xfrm>
            <a:off x="8164204" y="5433307"/>
            <a:ext cx="881145" cy="827989"/>
          </a:xfrm>
          <a:prstGeom prst="rect">
            <a:avLst/>
          </a:prstGeom>
        </p:spPr>
      </p:pic>
      <p:pic>
        <p:nvPicPr>
          <p:cNvPr id="17" name="Picture 16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398895B6-037B-58AA-2FB4-4780093C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3" t="67840" r="82994"/>
          <a:stretch>
            <a:fillRect/>
          </a:stretch>
        </p:blipFill>
        <p:spPr>
          <a:xfrm>
            <a:off x="9891055" y="5502011"/>
            <a:ext cx="898790" cy="827989"/>
          </a:xfrm>
          <a:prstGeom prst="rect">
            <a:avLst/>
          </a:prstGeom>
        </p:spPr>
      </p:pic>
      <p:pic>
        <p:nvPicPr>
          <p:cNvPr id="19" name="Picture 18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17F34C8C-19FC-E515-FF89-6A33A2F8E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1" t="33911" r="83079" b="33666"/>
          <a:stretch>
            <a:fillRect/>
          </a:stretch>
        </p:blipFill>
        <p:spPr>
          <a:xfrm>
            <a:off x="1989698" y="4408492"/>
            <a:ext cx="918877" cy="888986"/>
          </a:xfrm>
          <a:prstGeom prst="rect">
            <a:avLst/>
          </a:prstGeom>
        </p:spPr>
      </p:pic>
      <p:pic>
        <p:nvPicPr>
          <p:cNvPr id="20" name="Picture 19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762B0EF7-F145-3CC1-2097-E4BA74D0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55" t="34006" r="49460" b="34067"/>
          <a:stretch>
            <a:fillRect/>
          </a:stretch>
        </p:blipFill>
        <p:spPr>
          <a:xfrm>
            <a:off x="4350946" y="5534194"/>
            <a:ext cx="898790" cy="827990"/>
          </a:xfrm>
          <a:prstGeom prst="rect">
            <a:avLst/>
          </a:prstGeom>
        </p:spPr>
      </p:pic>
      <p:pic>
        <p:nvPicPr>
          <p:cNvPr id="21" name="Picture 20" descr="A group of colorful squares with white text&#10;&#10;AI-generated content may be incorrect.">
            <a:extLst>
              <a:ext uri="{FF2B5EF4-FFF2-40B4-BE49-F238E27FC236}">
                <a16:creationId xmlns:a16="http://schemas.microsoft.com/office/drawing/2014/main" id="{117FFFBF-7324-18FB-E78D-5757CD5C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665" t="34006" r="414" b="34067"/>
          <a:stretch>
            <a:fillRect/>
          </a:stretch>
        </p:blipFill>
        <p:spPr>
          <a:xfrm>
            <a:off x="8838380" y="3782406"/>
            <a:ext cx="939700" cy="8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98" grpId="0" animBg="1"/>
      <p:bldP spid="99" grpId="0" animBg="1"/>
      <p:bldP spid="108" grpId="0" animBg="1"/>
      <p:bldP spid="109" grpId="0" animBg="1"/>
      <p:bldP spid="121" grpId="0" animBg="1"/>
      <p:bldP spid="122" grpId="0" animBg="1"/>
      <p:bldP spid="147" grpId="0" animBg="1"/>
      <p:bldP spid="14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C7C8-0991-08C2-D2E5-315A8A95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CAEA8-0543-032C-8E06-0954CED4E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BC2-F7A7-4DFA-B1B2-EA017BB1299A}" type="slidenum">
              <a:rPr kumimoji="0" lang="en-IN" sz="1800" b="0" i="0" u="none" strike="noStrike" kern="1200" cap="none" spc="0" normalizeH="0" baseline="0" noProof="0" smtClean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C7F7AFB1-445B-B483-974E-BC2385F2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9" y="229634"/>
            <a:ext cx="10839449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cs typeface="Poppins Bold" panose="00000800000000000000" charset="0"/>
              </a:rPr>
              <a:t>Sustainable Transport Indicators</a:t>
            </a:r>
            <a:endParaRPr lang="en-IN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E51F234-8AAB-5D25-EB4B-120F7C4F8E4B}"/>
              </a:ext>
            </a:extLst>
          </p:cNvPr>
          <p:cNvSpPr txBox="1">
            <a:spLocks/>
          </p:cNvSpPr>
          <p:nvPr/>
        </p:nvSpPr>
        <p:spPr>
          <a:xfrm>
            <a:off x="400174" y="836664"/>
            <a:ext cx="10839449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150">
                <a:solidFill>
                  <a:schemeClr val="accent3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5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Grandview" panose="020B0502040204020203" pitchFamily="34" charset="0"/>
                <a:ea typeface="+mj-ea"/>
                <a:cs typeface="+mj-cs"/>
              </a:rPr>
              <a:t>SDG 3 </a:t>
            </a:r>
            <a:r>
              <a:rPr kumimoji="0" lang="en-IN" sz="2800" b="0" i="0" u="none" strike="noStrike" kern="1200" cap="none" spc="-15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Grandview" panose="020B0502040204020203" pitchFamily="34" charset="0"/>
                <a:ea typeface="+mj-ea"/>
                <a:cs typeface="+mj-cs"/>
              </a:rPr>
              <a:t>Good Health &amp; Wellbeing</a:t>
            </a:r>
            <a:r>
              <a:rPr kumimoji="0" lang="en-GB" sz="2800" b="0" i="0" u="none" strike="noStrike" kern="1200" cap="none" spc="-15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Grandview" panose="020B0502040204020203" pitchFamily="34" charset="0"/>
                <a:ea typeface="+mj-ea"/>
                <a:cs typeface="+mj-cs"/>
              </a:rPr>
              <a:t> </a:t>
            </a:r>
            <a:endParaRPr kumimoji="0" lang="en-IN" sz="2800" b="0" i="0" u="none" strike="noStrike" kern="1200" cap="none" spc="-15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Grandview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6B6D17-7D41-8C10-18CD-5B71D6F4928A}"/>
              </a:ext>
            </a:extLst>
          </p:cNvPr>
          <p:cNvGraphicFramePr>
            <a:graphicFrameLocks noGrp="1"/>
          </p:cNvGraphicFramePr>
          <p:nvPr/>
        </p:nvGraphicFramePr>
        <p:xfrm>
          <a:off x="461239" y="1494699"/>
          <a:ext cx="11472761" cy="466924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12594">
                  <a:extLst>
                    <a:ext uri="{9D8B030D-6E8A-4147-A177-3AD203B41FA5}">
                      <a16:colId xmlns:a16="http://schemas.microsoft.com/office/drawing/2014/main" val="3753352656"/>
                    </a:ext>
                  </a:extLst>
                </a:gridCol>
                <a:gridCol w="1798318">
                  <a:extLst>
                    <a:ext uri="{9D8B030D-6E8A-4147-A177-3AD203B41FA5}">
                      <a16:colId xmlns:a16="http://schemas.microsoft.com/office/drawing/2014/main" val="2880414840"/>
                    </a:ext>
                  </a:extLst>
                </a:gridCol>
                <a:gridCol w="2282776">
                  <a:extLst>
                    <a:ext uri="{9D8B030D-6E8A-4147-A177-3AD203B41FA5}">
                      <a16:colId xmlns:a16="http://schemas.microsoft.com/office/drawing/2014/main" val="3577178867"/>
                    </a:ext>
                  </a:extLst>
                </a:gridCol>
                <a:gridCol w="5357562">
                  <a:extLst>
                    <a:ext uri="{9D8B030D-6E8A-4147-A177-3AD203B41FA5}">
                      <a16:colId xmlns:a16="http://schemas.microsoft.com/office/drawing/2014/main" val="1947332820"/>
                    </a:ext>
                  </a:extLst>
                </a:gridCol>
                <a:gridCol w="1521511">
                  <a:extLst>
                    <a:ext uri="{9D8B030D-6E8A-4147-A177-3AD203B41FA5}">
                      <a16:colId xmlns:a16="http://schemas.microsoft.com/office/drawing/2014/main" val="3703612179"/>
                    </a:ext>
                  </a:extLst>
                </a:gridCol>
              </a:tblGrid>
              <a:tr h="784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Sl. No.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Indicator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(Unit)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Definition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kern="100">
                          <a:solidFill>
                            <a:schemeClr val="tx1"/>
                          </a:solidFill>
                          <a:effectLst/>
                          <a:latin typeface="Apotos"/>
                          <a:ea typeface="+mn-ea"/>
                          <a:cs typeface="+mn-cs"/>
                        </a:rPr>
                        <a:t>Impact on transport sustainability (+/-)</a:t>
                      </a:r>
                    </a:p>
                  </a:txBody>
                  <a:tcPr marL="8217" marR="8217" marT="8217" marB="0"/>
                </a:tc>
                <a:extLst>
                  <a:ext uri="{0D108BD9-81ED-4DB2-BD59-A6C34878D82A}">
                    <a16:rowId xmlns:a16="http://schemas.microsoft.com/office/drawing/2014/main" val="3678237690"/>
                  </a:ext>
                </a:extLst>
              </a:tr>
              <a:tr h="449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1.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PM 2.5 Emissions from Road Transport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PM 2.5 Emissions due to road transport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379953786"/>
                  </a:ext>
                </a:extLst>
              </a:tr>
              <a:tr h="50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2.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PM 2.5 Emissions from Railways Transport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PM 2.5 Emissions due to railway transport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531981144"/>
                  </a:ext>
                </a:extLst>
              </a:tr>
              <a:tr h="482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3.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PM 2.5 Emissions from Domestic Navigation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PM 2.5 Emissions due to domestic navigation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205754065"/>
                  </a:ext>
                </a:extLst>
              </a:tr>
              <a:tr h="489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effectLst/>
                          <a:latin typeface="Apotos"/>
                        </a:rPr>
                        <a:t>4.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PM 2.5 Emissions from Domestic Aviation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PM 2.5 Emissions due to domestic aviation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694632310"/>
                  </a:ext>
                </a:extLst>
              </a:tr>
              <a:tr h="336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100">
                          <a:effectLst/>
                          <a:latin typeface="Apotos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 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NOx Emissions from Road Transport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NOX Emissions due to road transport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608585874"/>
                  </a:ext>
                </a:extLst>
              </a:tr>
              <a:tr h="336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100">
                          <a:effectLst/>
                          <a:latin typeface="Apotos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  <a:endParaRPr lang="en-IN" sz="1400" kern="100">
                        <a:effectLst/>
                        <a:latin typeface="Apotos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BC Emissions from Road Transport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BC Emissions due to road transport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-ve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4017152951"/>
                  </a:ext>
                </a:extLst>
              </a:tr>
              <a:tr h="336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kern="100">
                          <a:effectLst/>
                          <a:latin typeface="Apotos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err="1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SOx</a:t>
                      </a: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 Emissions from Road Transport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Thousand tonnes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SOx</a:t>
                      </a: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 Emissions due to road transport activity in 1000 </a:t>
                      </a:r>
                      <a:r>
                        <a:rPr lang="en-US" sz="1400" b="0" i="0" u="none" strike="noStrike" err="1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tonnes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Apoto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</a:t>
                      </a:r>
                      <a:r>
                        <a:rPr lang="en-IN" sz="1400" b="0" i="0" u="none" strike="noStrike" err="1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ve</a:t>
                      </a: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 (↑ air pollution)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578487980"/>
                  </a:ext>
                </a:extLst>
              </a:tr>
              <a:tr h="336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kern="100">
                          <a:effectLst/>
                          <a:latin typeface="Apotos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Road Traffic Crash Fatalities per 100,000 pop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0" i="0" u="none" strike="noStrike">
                          <a:solidFill>
                            <a:schemeClr val="tx1"/>
                          </a:solidFill>
                          <a:effectLst/>
                          <a:latin typeface="Apotos"/>
                        </a:rPr>
                        <a:t>Deaths per 100,000 population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2060"/>
                          </a:solidFill>
                          <a:effectLst/>
                          <a:latin typeface="Apotos"/>
                        </a:rPr>
                        <a:t>Road Traffic Crash Fatalities means any person killed immediately or dying within 30 days as a result of a road injury accident. Suicides involving the use of a road motor vehicle are excluded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-</a:t>
                      </a:r>
                      <a:r>
                        <a:rPr lang="en-IN" sz="1400" b="0" i="0" u="none" strike="noStrike" err="1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ve</a:t>
                      </a:r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Apotos"/>
                        </a:rPr>
                        <a:t> (↑ unsafe systems)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216730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92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teratur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OM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dividual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oup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dirty="0" smtClean="0">
            <a:solidFill>
              <a:schemeClr val="tx2">
                <a:lumMod val="50000"/>
              </a:schemeClr>
            </a:solidFill>
            <a:latin typeface="Daytona Light" panose="020B0304030503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2013</Words>
  <Application>Microsoft Office PowerPoint</Application>
  <PresentationFormat>Widescreen</PresentationFormat>
  <Paragraphs>361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Apotos</vt:lpstr>
      <vt:lpstr>Aptos</vt:lpstr>
      <vt:lpstr>Aptos Narrow</vt:lpstr>
      <vt:lpstr>Arial</vt:lpstr>
      <vt:lpstr>Calibri</vt:lpstr>
      <vt:lpstr>Cambria Math</vt:lpstr>
      <vt:lpstr>Daytona Light</vt:lpstr>
      <vt:lpstr>DM Sans</vt:lpstr>
      <vt:lpstr>Google Sans</vt:lpstr>
      <vt:lpstr>Grandview</vt:lpstr>
      <vt:lpstr>Poppins Bold</vt:lpstr>
      <vt:lpstr>Segoe UI</vt:lpstr>
      <vt:lpstr>Times New Roman</vt:lpstr>
      <vt:lpstr>Wingdings</vt:lpstr>
      <vt:lpstr>BLue</vt:lpstr>
      <vt:lpstr>Introduction</vt:lpstr>
      <vt:lpstr>Literature</vt:lpstr>
      <vt:lpstr>AOM</vt:lpstr>
      <vt:lpstr>Individuals</vt:lpstr>
      <vt:lpstr>Groups</vt:lpstr>
      <vt:lpstr>PowerPoint Presentation</vt:lpstr>
      <vt:lpstr>UN Sustainable Development Goals</vt:lpstr>
      <vt:lpstr>Gap Analysis</vt:lpstr>
      <vt:lpstr>Gap Analysis</vt:lpstr>
      <vt:lpstr>Gap Analysis</vt:lpstr>
      <vt:lpstr>Aim</vt:lpstr>
      <vt:lpstr>Overall Framework</vt:lpstr>
      <vt:lpstr>Structure for NST-SDG Index</vt:lpstr>
      <vt:lpstr>Sustainable Transport Indicators</vt:lpstr>
      <vt:lpstr>NST – SDGI categories</vt:lpstr>
      <vt:lpstr>NST-SDG Index: Overall Score</vt:lpstr>
      <vt:lpstr>NST-SDG Index: Overall Score</vt:lpstr>
      <vt:lpstr>NST-SDG Index: Overall Score</vt:lpstr>
      <vt:lpstr>Individual SDG Scores</vt:lpstr>
      <vt:lpstr>NST-SDG Index: Overall Score</vt:lpstr>
      <vt:lpstr>Gap in already exiting SDG Scores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Prof. Ashish Verma</dc:creator>
  <cp:lastModifiedBy>Prof. Ashish Verma</cp:lastModifiedBy>
  <cp:revision>1</cp:revision>
  <dcterms:created xsi:type="dcterms:W3CDTF">2025-11-07T15:34:12Z</dcterms:created>
  <dcterms:modified xsi:type="dcterms:W3CDTF">2025-11-07T16:02:10Z</dcterms:modified>
</cp:coreProperties>
</file>