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71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nva Sans" panose="020B0604020202020204" charset="0"/>
      <p:regular r:id="rId23"/>
    </p:embeddedFont>
    <p:embeddedFont>
      <p:font typeface="Canva Sans Bold" panose="020B0604020202020204" charset="0"/>
      <p:regular r:id="rId24"/>
      <p:bold r:id="rId25"/>
    </p:embeddedFont>
    <p:embeddedFont>
      <p:font typeface="Canva Sans Italics" panose="020B0604020202020204" charset="0"/>
      <p:regular r:id="rId26"/>
      <p:italic r:id="rId27"/>
    </p:embeddedFont>
    <p:embeddedFont>
      <p:font typeface="Century Gothic Paneuropean" panose="020B0604020202020204" charset="0"/>
      <p:regular r:id="rId28"/>
    </p:embeddedFont>
    <p:embeddedFont>
      <p:font typeface="Century Gothic Paneuropean Bold" panose="020B0604020202020204" charset="0"/>
      <p:regular r:id="rId29"/>
      <p:bold r:id="rId30"/>
    </p:embeddedFont>
    <p:embeddedFont>
      <p:font typeface="Fira Sans Bold" panose="020B0604020202020204" charset="0"/>
      <p:regular r:id="rId31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ato Bold" panose="020F0802020204030203" pitchFamily="34" charset="0"/>
      <p:regular r:id="rId37"/>
      <p:bold r:id="rId38"/>
    </p:embeddedFont>
    <p:embeddedFont>
      <p:font typeface="Poppins Bold" panose="020B060402020202020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49B"/>
    <a:srgbClr val="A7C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6" autoAdjust="0"/>
    <p:restoredTop sz="95196" autoAdjust="0"/>
  </p:normalViewPr>
  <p:slideViewPr>
    <p:cSldViewPr>
      <p:cViewPr varScale="1">
        <p:scale>
          <a:sx n="69" d="100"/>
          <a:sy n="69" d="100"/>
        </p:scale>
        <p:origin x="936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28757339886125"/>
          <c:y val="0.14571226867754741"/>
          <c:w val="0.85188491144492084"/>
          <c:h val="0.46970483470207675"/>
        </c:manualLayout>
      </c:layout>
      <c:lineChart>
        <c:grouping val="standard"/>
        <c:varyColors val="0"/>
        <c:ser>
          <c:idx val="0"/>
          <c:order val="0"/>
          <c:tx>
            <c:strRef>
              <c:f>Sheet5!$L$3</c:f>
              <c:strCache>
                <c:ptCount val="1"/>
                <c:pt idx="0">
                  <c:v>Incoming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Sheet5!$G$4:$G$27</c:f>
              <c:numCache>
                <c:formatCode>h:mm</c:formatCode>
                <c:ptCount val="24"/>
                <c:pt idx="0">
                  <c:v>0.29166666666666669</c:v>
                </c:pt>
                <c:pt idx="1">
                  <c:v>0.33333333333333331</c:v>
                </c:pt>
                <c:pt idx="2">
                  <c:v>0.375</c:v>
                </c:pt>
                <c:pt idx="3">
                  <c:v>0.41666666666666702</c:v>
                </c:pt>
                <c:pt idx="4">
                  <c:v>0.45833333333333298</c:v>
                </c:pt>
                <c:pt idx="5">
                  <c:v>0.5</c:v>
                </c:pt>
                <c:pt idx="6">
                  <c:v>0.54166666666666696</c:v>
                </c:pt>
                <c:pt idx="7">
                  <c:v>0.58333333333333304</c:v>
                </c:pt>
                <c:pt idx="8">
                  <c:v>0.625</c:v>
                </c:pt>
                <c:pt idx="9">
                  <c:v>0.66666666666666696</c:v>
                </c:pt>
                <c:pt idx="10">
                  <c:v>0.70833333333333304</c:v>
                </c:pt>
                <c:pt idx="11">
                  <c:v>0.75</c:v>
                </c:pt>
                <c:pt idx="12">
                  <c:v>0.79166666666666696</c:v>
                </c:pt>
                <c:pt idx="13">
                  <c:v>0.83333333333333304</c:v>
                </c:pt>
                <c:pt idx="14">
                  <c:v>0.875</c:v>
                </c:pt>
                <c:pt idx="15">
                  <c:v>0.91666666666666696</c:v>
                </c:pt>
                <c:pt idx="16">
                  <c:v>0.95833333333333304</c:v>
                </c:pt>
                <c:pt idx="17">
                  <c:v>1</c:v>
                </c:pt>
                <c:pt idx="18">
                  <c:v>1.0416666666666701</c:v>
                </c:pt>
                <c:pt idx="19">
                  <c:v>1.0833333333333299</c:v>
                </c:pt>
                <c:pt idx="20">
                  <c:v>1.125</c:v>
                </c:pt>
                <c:pt idx="21">
                  <c:v>1.1666666666666701</c:v>
                </c:pt>
                <c:pt idx="22">
                  <c:v>1.2083333333333299</c:v>
                </c:pt>
                <c:pt idx="23">
                  <c:v>1.25</c:v>
                </c:pt>
              </c:numCache>
            </c:numRef>
          </c:cat>
          <c:val>
            <c:numRef>
              <c:f>Sheet5!$L$4:$L$27</c:f>
              <c:numCache>
                <c:formatCode>General</c:formatCode>
                <c:ptCount val="24"/>
                <c:pt idx="0">
                  <c:v>4</c:v>
                </c:pt>
                <c:pt idx="1">
                  <c:v>7</c:v>
                </c:pt>
                <c:pt idx="2">
                  <c:v>19</c:v>
                </c:pt>
                <c:pt idx="3">
                  <c:v>42</c:v>
                </c:pt>
                <c:pt idx="4">
                  <c:v>76</c:v>
                </c:pt>
                <c:pt idx="5">
                  <c:v>92</c:v>
                </c:pt>
                <c:pt idx="6">
                  <c:v>115</c:v>
                </c:pt>
                <c:pt idx="7">
                  <c:v>114</c:v>
                </c:pt>
                <c:pt idx="8">
                  <c:v>111</c:v>
                </c:pt>
                <c:pt idx="9">
                  <c:v>77</c:v>
                </c:pt>
                <c:pt idx="10">
                  <c:v>55</c:v>
                </c:pt>
                <c:pt idx="11">
                  <c:v>15</c:v>
                </c:pt>
                <c:pt idx="12">
                  <c:v>12</c:v>
                </c:pt>
                <c:pt idx="13">
                  <c:v>8</c:v>
                </c:pt>
                <c:pt idx="14">
                  <c:v>4</c:v>
                </c:pt>
                <c:pt idx="15">
                  <c:v>5</c:v>
                </c:pt>
                <c:pt idx="16">
                  <c:v>25</c:v>
                </c:pt>
                <c:pt idx="17">
                  <c:v>22</c:v>
                </c:pt>
                <c:pt idx="18">
                  <c:v>36</c:v>
                </c:pt>
                <c:pt idx="19">
                  <c:v>41</c:v>
                </c:pt>
                <c:pt idx="20">
                  <c:v>34</c:v>
                </c:pt>
                <c:pt idx="21">
                  <c:v>36</c:v>
                </c:pt>
                <c:pt idx="22">
                  <c:v>9</c:v>
                </c:pt>
                <c:pt idx="2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3A-9440-AB77-E21F677A0892}"/>
            </c:ext>
          </c:extLst>
        </c:ser>
        <c:ser>
          <c:idx val="1"/>
          <c:order val="1"/>
          <c:tx>
            <c:strRef>
              <c:f>Sheet5!$M$3</c:f>
              <c:strCache>
                <c:ptCount val="1"/>
                <c:pt idx="0">
                  <c:v>Outgoing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Sheet5!$G$4:$G$27</c:f>
              <c:numCache>
                <c:formatCode>h:mm</c:formatCode>
                <c:ptCount val="24"/>
                <c:pt idx="0">
                  <c:v>0.29166666666666669</c:v>
                </c:pt>
                <c:pt idx="1">
                  <c:v>0.33333333333333331</c:v>
                </c:pt>
                <c:pt idx="2">
                  <c:v>0.375</c:v>
                </c:pt>
                <c:pt idx="3">
                  <c:v>0.41666666666666702</c:v>
                </c:pt>
                <c:pt idx="4">
                  <c:v>0.45833333333333298</c:v>
                </c:pt>
                <c:pt idx="5">
                  <c:v>0.5</c:v>
                </c:pt>
                <c:pt idx="6">
                  <c:v>0.54166666666666696</c:v>
                </c:pt>
                <c:pt idx="7">
                  <c:v>0.58333333333333304</c:v>
                </c:pt>
                <c:pt idx="8">
                  <c:v>0.625</c:v>
                </c:pt>
                <c:pt idx="9">
                  <c:v>0.66666666666666696</c:v>
                </c:pt>
                <c:pt idx="10">
                  <c:v>0.70833333333333304</c:v>
                </c:pt>
                <c:pt idx="11">
                  <c:v>0.75</c:v>
                </c:pt>
                <c:pt idx="12">
                  <c:v>0.79166666666666696</c:v>
                </c:pt>
                <c:pt idx="13">
                  <c:v>0.83333333333333304</c:v>
                </c:pt>
                <c:pt idx="14">
                  <c:v>0.875</c:v>
                </c:pt>
                <c:pt idx="15">
                  <c:v>0.91666666666666696</c:v>
                </c:pt>
                <c:pt idx="16">
                  <c:v>0.95833333333333304</c:v>
                </c:pt>
                <c:pt idx="17">
                  <c:v>1</c:v>
                </c:pt>
                <c:pt idx="18">
                  <c:v>1.0416666666666701</c:v>
                </c:pt>
                <c:pt idx="19">
                  <c:v>1.0833333333333299</c:v>
                </c:pt>
                <c:pt idx="20">
                  <c:v>1.125</c:v>
                </c:pt>
                <c:pt idx="21">
                  <c:v>1.1666666666666701</c:v>
                </c:pt>
                <c:pt idx="22">
                  <c:v>1.2083333333333299</c:v>
                </c:pt>
                <c:pt idx="23">
                  <c:v>1.25</c:v>
                </c:pt>
              </c:numCache>
            </c:numRef>
          </c:cat>
          <c:val>
            <c:numRef>
              <c:f>Sheet5!$M$4:$M$27</c:f>
              <c:numCache>
                <c:formatCode>General</c:formatCode>
                <c:ptCount val="24"/>
                <c:pt idx="0">
                  <c:v>11</c:v>
                </c:pt>
                <c:pt idx="1">
                  <c:v>7</c:v>
                </c:pt>
                <c:pt idx="2">
                  <c:v>14</c:v>
                </c:pt>
                <c:pt idx="3">
                  <c:v>19</c:v>
                </c:pt>
                <c:pt idx="4">
                  <c:v>23</c:v>
                </c:pt>
                <c:pt idx="5">
                  <c:v>32</c:v>
                </c:pt>
                <c:pt idx="6">
                  <c:v>55</c:v>
                </c:pt>
                <c:pt idx="7">
                  <c:v>89</c:v>
                </c:pt>
                <c:pt idx="8">
                  <c:v>98</c:v>
                </c:pt>
                <c:pt idx="9">
                  <c:v>102</c:v>
                </c:pt>
                <c:pt idx="10">
                  <c:v>96</c:v>
                </c:pt>
                <c:pt idx="11">
                  <c:v>52</c:v>
                </c:pt>
                <c:pt idx="12">
                  <c:v>32</c:v>
                </c:pt>
                <c:pt idx="13">
                  <c:v>21</c:v>
                </c:pt>
                <c:pt idx="14">
                  <c:v>27</c:v>
                </c:pt>
                <c:pt idx="15">
                  <c:v>24</c:v>
                </c:pt>
                <c:pt idx="16">
                  <c:v>75</c:v>
                </c:pt>
                <c:pt idx="17">
                  <c:v>87</c:v>
                </c:pt>
                <c:pt idx="18">
                  <c:v>96</c:v>
                </c:pt>
                <c:pt idx="19">
                  <c:v>108</c:v>
                </c:pt>
                <c:pt idx="20">
                  <c:v>104</c:v>
                </c:pt>
                <c:pt idx="21">
                  <c:v>98</c:v>
                </c:pt>
                <c:pt idx="22">
                  <c:v>74</c:v>
                </c:pt>
                <c:pt idx="23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D3A-9440-AB77-E21F677A0892}"/>
            </c:ext>
          </c:extLst>
        </c:ser>
        <c:ser>
          <c:idx val="2"/>
          <c:order val="2"/>
          <c:tx>
            <c:strRef>
              <c:f>Sheet5!$N$3</c:f>
              <c:strCache>
                <c:ptCount val="1"/>
                <c:pt idx="0">
                  <c:v>Total</c:v>
                </c:pt>
              </c:strCache>
            </c:strRef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Sheet5!$G$4:$G$27</c:f>
              <c:numCache>
                <c:formatCode>h:mm</c:formatCode>
                <c:ptCount val="24"/>
                <c:pt idx="0">
                  <c:v>0.29166666666666669</c:v>
                </c:pt>
                <c:pt idx="1">
                  <c:v>0.33333333333333331</c:v>
                </c:pt>
                <c:pt idx="2">
                  <c:v>0.375</c:v>
                </c:pt>
                <c:pt idx="3">
                  <c:v>0.41666666666666702</c:v>
                </c:pt>
                <c:pt idx="4">
                  <c:v>0.45833333333333298</c:v>
                </c:pt>
                <c:pt idx="5">
                  <c:v>0.5</c:v>
                </c:pt>
                <c:pt idx="6">
                  <c:v>0.54166666666666696</c:v>
                </c:pt>
                <c:pt idx="7">
                  <c:v>0.58333333333333304</c:v>
                </c:pt>
                <c:pt idx="8">
                  <c:v>0.625</c:v>
                </c:pt>
                <c:pt idx="9">
                  <c:v>0.66666666666666696</c:v>
                </c:pt>
                <c:pt idx="10">
                  <c:v>0.70833333333333304</c:v>
                </c:pt>
                <c:pt idx="11">
                  <c:v>0.75</c:v>
                </c:pt>
                <c:pt idx="12">
                  <c:v>0.79166666666666696</c:v>
                </c:pt>
                <c:pt idx="13">
                  <c:v>0.83333333333333304</c:v>
                </c:pt>
                <c:pt idx="14">
                  <c:v>0.875</c:v>
                </c:pt>
                <c:pt idx="15">
                  <c:v>0.91666666666666696</c:v>
                </c:pt>
                <c:pt idx="16">
                  <c:v>0.95833333333333304</c:v>
                </c:pt>
                <c:pt idx="17">
                  <c:v>1</c:v>
                </c:pt>
                <c:pt idx="18">
                  <c:v>1.0416666666666701</c:v>
                </c:pt>
                <c:pt idx="19">
                  <c:v>1.0833333333333299</c:v>
                </c:pt>
                <c:pt idx="20">
                  <c:v>1.125</c:v>
                </c:pt>
                <c:pt idx="21">
                  <c:v>1.1666666666666701</c:v>
                </c:pt>
                <c:pt idx="22">
                  <c:v>1.2083333333333299</c:v>
                </c:pt>
                <c:pt idx="23">
                  <c:v>1.25</c:v>
                </c:pt>
              </c:numCache>
            </c:numRef>
          </c:cat>
          <c:val>
            <c:numRef>
              <c:f>Sheet5!$N$4:$N$27</c:f>
              <c:numCache>
                <c:formatCode>General</c:formatCode>
                <c:ptCount val="24"/>
                <c:pt idx="0">
                  <c:v>15</c:v>
                </c:pt>
                <c:pt idx="1">
                  <c:v>14</c:v>
                </c:pt>
                <c:pt idx="2">
                  <c:v>33</c:v>
                </c:pt>
                <c:pt idx="3">
                  <c:v>61</c:v>
                </c:pt>
                <c:pt idx="4">
                  <c:v>99</c:v>
                </c:pt>
                <c:pt idx="5">
                  <c:v>124</c:v>
                </c:pt>
                <c:pt idx="6">
                  <c:v>170</c:v>
                </c:pt>
                <c:pt idx="7">
                  <c:v>203</c:v>
                </c:pt>
                <c:pt idx="8">
                  <c:v>209</c:v>
                </c:pt>
                <c:pt idx="9">
                  <c:v>179</c:v>
                </c:pt>
                <c:pt idx="10">
                  <c:v>151</c:v>
                </c:pt>
                <c:pt idx="11">
                  <c:v>67</c:v>
                </c:pt>
                <c:pt idx="12">
                  <c:v>44</c:v>
                </c:pt>
                <c:pt idx="13">
                  <c:v>29</c:v>
                </c:pt>
                <c:pt idx="14">
                  <c:v>31</c:v>
                </c:pt>
                <c:pt idx="15">
                  <c:v>29</c:v>
                </c:pt>
                <c:pt idx="16">
                  <c:v>100</c:v>
                </c:pt>
                <c:pt idx="17">
                  <c:v>109</c:v>
                </c:pt>
                <c:pt idx="18">
                  <c:v>132</c:v>
                </c:pt>
                <c:pt idx="19">
                  <c:v>149</c:v>
                </c:pt>
                <c:pt idx="20">
                  <c:v>138</c:v>
                </c:pt>
                <c:pt idx="21">
                  <c:v>134</c:v>
                </c:pt>
                <c:pt idx="22">
                  <c:v>83</c:v>
                </c:pt>
                <c:pt idx="23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D3A-9440-AB77-E21F677A0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5389647"/>
        <c:axId val="1085392047"/>
      </c:lineChart>
      <c:catAx>
        <c:axId val="10853896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b="1"/>
                  <a:t>Time</a:t>
                </a:r>
              </a:p>
            </c:rich>
          </c:tx>
          <c:layout>
            <c:manualLayout>
              <c:xMode val="edge"/>
              <c:yMode val="edge"/>
              <c:x val="0.50147029657305553"/>
              <c:y val="0.751671523324104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5392047"/>
        <c:crosses val="autoZero"/>
        <c:auto val="1"/>
        <c:lblAlgn val="ctr"/>
        <c:lblOffset val="100"/>
        <c:noMultiLvlLbl val="0"/>
      </c:catAx>
      <c:valAx>
        <c:axId val="1085392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b="1"/>
                  <a:t>Tonnage (Ton)</a:t>
                </a:r>
              </a:p>
            </c:rich>
          </c:tx>
          <c:layout>
            <c:manualLayout>
              <c:xMode val="edge"/>
              <c:yMode val="edge"/>
              <c:x val="2.3915567662582907E-2"/>
              <c:y val="0.264183320154242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53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375514361934322E-2"/>
          <c:y val="0.80904423242960932"/>
          <c:w val="0.88973568022546601"/>
          <c:h val="7.856730188374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800" b="1" dirty="0"/>
              <a:t>Directional Split</a:t>
            </a:r>
          </a:p>
        </c:rich>
      </c:tx>
      <c:layout>
        <c:manualLayout>
          <c:xMode val="edge"/>
          <c:yMode val="edge"/>
          <c:x val="0.27210064888598312"/>
          <c:y val="5.08419012167271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41442982454499"/>
          <c:y val="0.17283125905676083"/>
          <c:w val="0.7234577880483225"/>
          <c:h val="0.6738090713317842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97-FF4B-B39D-5147C8384F0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97-FF4B-B39D-5147C8384F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Sheet2!$P$3:$P$4</c:f>
              <c:strCache>
                <c:ptCount val="2"/>
                <c:pt idx="0">
                  <c:v>Inbound </c:v>
                </c:pt>
                <c:pt idx="1">
                  <c:v>Outbound</c:v>
                </c:pt>
              </c:strCache>
            </c:strRef>
          </c:cat>
          <c:val>
            <c:numRef>
              <c:f>Sheet2!$Q$3:$Q$4</c:f>
              <c:numCache>
                <c:formatCode>0%</c:formatCode>
                <c:ptCount val="2"/>
                <c:pt idx="0">
                  <c:v>0.53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97-FF4B-B39D-5147C8384F0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583860160738092"/>
          <c:w val="0.95975819002689655"/>
          <c:h val="7.75944870574462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800" b="1"/>
              <a:t>Vehicular Composition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8949759153671"/>
          <c:y val="0.16019222883273887"/>
          <c:w val="0.56087419603838862"/>
          <c:h val="0.707638169589809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18-5949-91B2-0FB6159F8D8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18-5949-91B2-0FB6159F8D8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18-5949-91B2-0FB6159F8D8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618-5949-91B2-0FB6159F8D8A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618-5949-91B2-0FB6159F8D8A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618-5949-91B2-0FB6159F8D8A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618-5949-91B2-0FB6159F8D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Sheet2!$B$38:$B$44</c:f>
              <c:strCache>
                <c:ptCount val="7"/>
                <c:pt idx="0">
                  <c:v>2W</c:v>
                </c:pt>
                <c:pt idx="1">
                  <c:v>Auto Rick</c:v>
                </c:pt>
                <c:pt idx="2">
                  <c:v>4W</c:v>
                </c:pt>
                <c:pt idx="3">
                  <c:v>Goods Auto</c:v>
                </c:pt>
                <c:pt idx="4">
                  <c:v>Cycle Rick</c:v>
                </c:pt>
                <c:pt idx="5">
                  <c:v>Handcarts</c:v>
                </c:pt>
                <c:pt idx="6">
                  <c:v>2-Axle</c:v>
                </c:pt>
              </c:strCache>
            </c:strRef>
          </c:cat>
          <c:val>
            <c:numRef>
              <c:f>Sheet2!$C$38:$C$44</c:f>
              <c:numCache>
                <c:formatCode>0%</c:formatCode>
                <c:ptCount val="7"/>
                <c:pt idx="0">
                  <c:v>0.12</c:v>
                </c:pt>
                <c:pt idx="1">
                  <c:v>7.0000000000000007E-2</c:v>
                </c:pt>
                <c:pt idx="2">
                  <c:v>0.03</c:v>
                </c:pt>
                <c:pt idx="3">
                  <c:v>0.15</c:v>
                </c:pt>
                <c:pt idx="4">
                  <c:v>0.26</c:v>
                </c:pt>
                <c:pt idx="5">
                  <c:v>0.36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618-5949-91B2-0FB6159F8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437117483981591"/>
          <c:y val="0.14418697339100059"/>
          <c:w val="0.28343673716279344"/>
          <c:h val="0.808932394174801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037419380107278"/>
          <c:y val="4.2374000096667391E-2"/>
          <c:w val="0.84753472480318415"/>
          <c:h val="0.6747400553420817"/>
        </c:manualLayout>
      </c:layout>
      <c:lineChart>
        <c:grouping val="standard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Sunday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numRef>
              <c:f>Sheet1!$B$4:$B$16</c:f>
              <c:numCache>
                <c:formatCode>h:mm</c:formatCode>
                <c:ptCount val="13"/>
                <c:pt idx="0">
                  <c:v>0.29166666666666669</c:v>
                </c:pt>
                <c:pt idx="1">
                  <c:v>0.33333333333333331</c:v>
                </c:pt>
                <c:pt idx="2">
                  <c:v>0.375</c:v>
                </c:pt>
                <c:pt idx="3">
                  <c:v>0.41666666666666702</c:v>
                </c:pt>
                <c:pt idx="4">
                  <c:v>0.45833333333333398</c:v>
                </c:pt>
                <c:pt idx="5">
                  <c:v>0.5</c:v>
                </c:pt>
                <c:pt idx="6">
                  <c:v>0.54166666666666696</c:v>
                </c:pt>
                <c:pt idx="7">
                  <c:v>0.58333333333333304</c:v>
                </c:pt>
                <c:pt idx="8">
                  <c:v>0.625</c:v>
                </c:pt>
                <c:pt idx="9">
                  <c:v>0.66666666666666696</c:v>
                </c:pt>
                <c:pt idx="10">
                  <c:v>0.70833333333333304</c:v>
                </c:pt>
                <c:pt idx="11">
                  <c:v>0.75</c:v>
                </c:pt>
                <c:pt idx="12">
                  <c:v>0.79166666666666696</c:v>
                </c:pt>
              </c:numCache>
            </c:numRef>
          </c:cat>
          <c:val>
            <c:numRef>
              <c:f>Sheet1!$E$4:$E$16</c:f>
              <c:numCache>
                <c:formatCode>General</c:formatCode>
                <c:ptCount val="13"/>
                <c:pt idx="0">
                  <c:v>18.285714285714288</c:v>
                </c:pt>
                <c:pt idx="1">
                  <c:v>17.454545454545457</c:v>
                </c:pt>
                <c:pt idx="2">
                  <c:v>17.454545454545457</c:v>
                </c:pt>
                <c:pt idx="3">
                  <c:v>13.714285714285715</c:v>
                </c:pt>
                <c:pt idx="4">
                  <c:v>11.294117647058824</c:v>
                </c:pt>
                <c:pt idx="5">
                  <c:v>9.1428571428571441</c:v>
                </c:pt>
                <c:pt idx="6">
                  <c:v>7.1111111111111116</c:v>
                </c:pt>
                <c:pt idx="7">
                  <c:v>6.4</c:v>
                </c:pt>
                <c:pt idx="8">
                  <c:v>6.8571428571428577</c:v>
                </c:pt>
                <c:pt idx="9">
                  <c:v>6.8571428571428577</c:v>
                </c:pt>
                <c:pt idx="10">
                  <c:v>6.6</c:v>
                </c:pt>
                <c:pt idx="11">
                  <c:v>8</c:v>
                </c:pt>
                <c:pt idx="12">
                  <c:v>8.3478260869565215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0B-F94B-907E-2FBF7E1C0F9D}"/>
            </c:ext>
          </c:extLst>
        </c:ser>
        <c:ser>
          <c:idx val="1"/>
          <c:order val="1"/>
          <c:tx>
            <c:strRef>
              <c:f>Sheet1!$G$3</c:f>
              <c:strCache>
                <c:ptCount val="1"/>
                <c:pt idx="0">
                  <c:v>Monday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numRef>
              <c:f>Sheet1!$B$4:$B$16</c:f>
              <c:numCache>
                <c:formatCode>h:mm</c:formatCode>
                <c:ptCount val="13"/>
                <c:pt idx="0">
                  <c:v>0.29166666666666669</c:v>
                </c:pt>
                <c:pt idx="1">
                  <c:v>0.33333333333333331</c:v>
                </c:pt>
                <c:pt idx="2">
                  <c:v>0.375</c:v>
                </c:pt>
                <c:pt idx="3">
                  <c:v>0.41666666666666702</c:v>
                </c:pt>
                <c:pt idx="4">
                  <c:v>0.45833333333333398</c:v>
                </c:pt>
                <c:pt idx="5">
                  <c:v>0.5</c:v>
                </c:pt>
                <c:pt idx="6">
                  <c:v>0.54166666666666696</c:v>
                </c:pt>
                <c:pt idx="7">
                  <c:v>0.58333333333333304</c:v>
                </c:pt>
                <c:pt idx="8">
                  <c:v>0.625</c:v>
                </c:pt>
                <c:pt idx="9">
                  <c:v>0.66666666666666696</c:v>
                </c:pt>
                <c:pt idx="10">
                  <c:v>0.70833333333333304</c:v>
                </c:pt>
                <c:pt idx="11">
                  <c:v>0.75</c:v>
                </c:pt>
                <c:pt idx="12">
                  <c:v>0.79166666666666696</c:v>
                </c:pt>
              </c:numCache>
            </c:numRef>
          </c:cat>
          <c:val>
            <c:numRef>
              <c:f>Sheet1!$G$4:$G$16</c:f>
              <c:numCache>
                <c:formatCode>General</c:formatCode>
                <c:ptCount val="13"/>
                <c:pt idx="0">
                  <c:v>19.200000000000003</c:v>
                </c:pt>
                <c:pt idx="1">
                  <c:v>19.200000000000003</c:v>
                </c:pt>
                <c:pt idx="2">
                  <c:v>16</c:v>
                </c:pt>
                <c:pt idx="3">
                  <c:v>16</c:v>
                </c:pt>
                <c:pt idx="4">
                  <c:v>16</c:v>
                </c:pt>
                <c:pt idx="5">
                  <c:v>13.714285714285715</c:v>
                </c:pt>
                <c:pt idx="6">
                  <c:v>12.8</c:v>
                </c:pt>
                <c:pt idx="7">
                  <c:v>11.294117647058824</c:v>
                </c:pt>
                <c:pt idx="8">
                  <c:v>11.294117647058824</c:v>
                </c:pt>
                <c:pt idx="9">
                  <c:v>12</c:v>
                </c:pt>
                <c:pt idx="10">
                  <c:v>14.76923076923077</c:v>
                </c:pt>
                <c:pt idx="11">
                  <c:v>12.8</c:v>
                </c:pt>
                <c:pt idx="12">
                  <c:v>14.76923076923077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E0B-F94B-907E-2FBF7E1C0F9D}"/>
            </c:ext>
          </c:extLst>
        </c:ser>
        <c:ser>
          <c:idx val="2"/>
          <c:order val="2"/>
          <c:tx>
            <c:strRef>
              <c:f>Sheet1!$H$3</c:f>
              <c:strCache>
                <c:ptCount val="1"/>
                <c:pt idx="0">
                  <c:v>Tuesday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numRef>
              <c:f>Sheet1!$B$4:$B$16</c:f>
              <c:numCache>
                <c:formatCode>h:mm</c:formatCode>
                <c:ptCount val="13"/>
                <c:pt idx="0">
                  <c:v>0.29166666666666669</c:v>
                </c:pt>
                <c:pt idx="1">
                  <c:v>0.33333333333333331</c:v>
                </c:pt>
                <c:pt idx="2">
                  <c:v>0.375</c:v>
                </c:pt>
                <c:pt idx="3">
                  <c:v>0.41666666666666702</c:v>
                </c:pt>
                <c:pt idx="4">
                  <c:v>0.45833333333333398</c:v>
                </c:pt>
                <c:pt idx="5">
                  <c:v>0.5</c:v>
                </c:pt>
                <c:pt idx="6">
                  <c:v>0.54166666666666696</c:v>
                </c:pt>
                <c:pt idx="7">
                  <c:v>0.58333333333333304</c:v>
                </c:pt>
                <c:pt idx="8">
                  <c:v>0.625</c:v>
                </c:pt>
                <c:pt idx="9">
                  <c:v>0.66666666666666696</c:v>
                </c:pt>
                <c:pt idx="10">
                  <c:v>0.70833333333333304</c:v>
                </c:pt>
                <c:pt idx="11">
                  <c:v>0.75</c:v>
                </c:pt>
                <c:pt idx="12">
                  <c:v>0.79166666666666696</c:v>
                </c:pt>
              </c:numCache>
            </c:numRef>
          </c:cat>
          <c:val>
            <c:numRef>
              <c:f>Sheet1!$H$4:$H$16</c:f>
              <c:numCache>
                <c:formatCode>0.0</c:formatCode>
                <c:ptCount val="13"/>
                <c:pt idx="0">
                  <c:v>19.285714285714299</c:v>
                </c:pt>
                <c:pt idx="1">
                  <c:v>17.454545454545457</c:v>
                </c:pt>
                <c:pt idx="2">
                  <c:v>16.454545454545499</c:v>
                </c:pt>
                <c:pt idx="3">
                  <c:v>13.1142857142857</c:v>
                </c:pt>
                <c:pt idx="4">
                  <c:v>11.6941176470588</c:v>
                </c:pt>
                <c:pt idx="5">
                  <c:v>8.1428571428571406</c:v>
                </c:pt>
                <c:pt idx="6">
                  <c:v>7.1111111111111116</c:v>
                </c:pt>
                <c:pt idx="7">
                  <c:v>7.28</c:v>
                </c:pt>
                <c:pt idx="8">
                  <c:v>6.6571428571428601</c:v>
                </c:pt>
                <c:pt idx="9">
                  <c:v>6.8571428571428603</c:v>
                </c:pt>
                <c:pt idx="10">
                  <c:v>7.4</c:v>
                </c:pt>
                <c:pt idx="11">
                  <c:v>8.5</c:v>
                </c:pt>
                <c:pt idx="12">
                  <c:v>8.9478260869565194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E0B-F94B-907E-2FBF7E1C0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3072031"/>
        <c:axId val="1633073471"/>
      </c:lineChart>
      <c:catAx>
        <c:axId val="16330720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Time</a:t>
                </a:r>
              </a:p>
            </c:rich>
          </c:tx>
          <c:layout>
            <c:manualLayout>
              <c:xMode val="edge"/>
              <c:yMode val="edge"/>
              <c:x val="0.47004114373108291"/>
              <c:y val="0.872044790020283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3073471"/>
        <c:crosses val="autoZero"/>
        <c:auto val="1"/>
        <c:lblAlgn val="ctr"/>
        <c:lblOffset val="100"/>
        <c:noMultiLvlLbl val="0"/>
      </c:catAx>
      <c:valAx>
        <c:axId val="1633073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Speed in kmph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9.80560820425482E-3"/>
              <c:y val="0.214487270112859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307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276699269353107"/>
          <c:y val="0.91590786744407993"/>
          <c:w val="0.39577596578748192"/>
          <c:h val="7.64191981439860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49575291055809"/>
          <c:y val="4.2221596144081046E-2"/>
          <c:w val="0.86351008548263253"/>
          <c:h val="0.67590989772351362"/>
        </c:manualLayout>
      </c:layout>
      <c:lineChart>
        <c:grouping val="standard"/>
        <c:varyColors val="0"/>
        <c:ser>
          <c:idx val="0"/>
          <c:order val="0"/>
          <c:tx>
            <c:strRef>
              <c:f>Sheet5!$L$3</c:f>
              <c:strCache>
                <c:ptCount val="1"/>
                <c:pt idx="0">
                  <c:v>Incoming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numRef>
              <c:f>Sheet5!$G$4:$G$16</c:f>
              <c:numCache>
                <c:formatCode>h:mm</c:formatCode>
                <c:ptCount val="13"/>
                <c:pt idx="0">
                  <c:v>0.29166666666666669</c:v>
                </c:pt>
                <c:pt idx="1">
                  <c:v>0.33333333333333331</c:v>
                </c:pt>
                <c:pt idx="2">
                  <c:v>0.375</c:v>
                </c:pt>
                <c:pt idx="3">
                  <c:v>0.41666666666666702</c:v>
                </c:pt>
                <c:pt idx="4">
                  <c:v>0.45833333333333298</c:v>
                </c:pt>
                <c:pt idx="5">
                  <c:v>0.5</c:v>
                </c:pt>
                <c:pt idx="6">
                  <c:v>0.54166666666666696</c:v>
                </c:pt>
                <c:pt idx="7">
                  <c:v>0.58333333333333304</c:v>
                </c:pt>
                <c:pt idx="8">
                  <c:v>0.625</c:v>
                </c:pt>
                <c:pt idx="9">
                  <c:v>0.66666666666666696</c:v>
                </c:pt>
                <c:pt idx="10">
                  <c:v>0.70833333333333304</c:v>
                </c:pt>
                <c:pt idx="11">
                  <c:v>0.75</c:v>
                </c:pt>
                <c:pt idx="12">
                  <c:v>0.79166666666666696</c:v>
                </c:pt>
              </c:numCache>
            </c:numRef>
          </c:cat>
          <c:val>
            <c:numRef>
              <c:f>Sheet5!$L$4:$L$16</c:f>
              <c:numCache>
                <c:formatCode>General</c:formatCode>
                <c:ptCount val="13"/>
                <c:pt idx="0">
                  <c:v>4</c:v>
                </c:pt>
                <c:pt idx="1">
                  <c:v>7</c:v>
                </c:pt>
                <c:pt idx="2">
                  <c:v>19</c:v>
                </c:pt>
                <c:pt idx="3">
                  <c:v>42</c:v>
                </c:pt>
                <c:pt idx="4">
                  <c:v>76</c:v>
                </c:pt>
                <c:pt idx="5">
                  <c:v>92</c:v>
                </c:pt>
                <c:pt idx="6">
                  <c:v>115</c:v>
                </c:pt>
                <c:pt idx="7">
                  <c:v>114</c:v>
                </c:pt>
                <c:pt idx="8">
                  <c:v>111</c:v>
                </c:pt>
                <c:pt idx="9">
                  <c:v>77</c:v>
                </c:pt>
                <c:pt idx="10">
                  <c:v>55</c:v>
                </c:pt>
                <c:pt idx="11">
                  <c:v>15</c:v>
                </c:pt>
                <c:pt idx="12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89-C645-A2F6-63DC906AE9BF}"/>
            </c:ext>
          </c:extLst>
        </c:ser>
        <c:ser>
          <c:idx val="1"/>
          <c:order val="1"/>
          <c:tx>
            <c:strRef>
              <c:f>Sheet5!$M$3</c:f>
              <c:strCache>
                <c:ptCount val="1"/>
                <c:pt idx="0">
                  <c:v>Outgoing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numRef>
              <c:f>Sheet5!$G$4:$G$16</c:f>
              <c:numCache>
                <c:formatCode>h:mm</c:formatCode>
                <c:ptCount val="13"/>
                <c:pt idx="0">
                  <c:v>0.29166666666666669</c:v>
                </c:pt>
                <c:pt idx="1">
                  <c:v>0.33333333333333331</c:v>
                </c:pt>
                <c:pt idx="2">
                  <c:v>0.375</c:v>
                </c:pt>
                <c:pt idx="3">
                  <c:v>0.41666666666666702</c:v>
                </c:pt>
                <c:pt idx="4">
                  <c:v>0.45833333333333298</c:v>
                </c:pt>
                <c:pt idx="5">
                  <c:v>0.5</c:v>
                </c:pt>
                <c:pt idx="6">
                  <c:v>0.54166666666666696</c:v>
                </c:pt>
                <c:pt idx="7">
                  <c:v>0.58333333333333304</c:v>
                </c:pt>
                <c:pt idx="8">
                  <c:v>0.625</c:v>
                </c:pt>
                <c:pt idx="9">
                  <c:v>0.66666666666666696</c:v>
                </c:pt>
                <c:pt idx="10">
                  <c:v>0.70833333333333304</c:v>
                </c:pt>
                <c:pt idx="11">
                  <c:v>0.75</c:v>
                </c:pt>
                <c:pt idx="12">
                  <c:v>0.79166666666666696</c:v>
                </c:pt>
              </c:numCache>
            </c:numRef>
          </c:cat>
          <c:val>
            <c:numRef>
              <c:f>Sheet5!$M$4:$M$16</c:f>
              <c:numCache>
                <c:formatCode>General</c:formatCode>
                <c:ptCount val="13"/>
                <c:pt idx="0">
                  <c:v>11</c:v>
                </c:pt>
                <c:pt idx="1">
                  <c:v>7</c:v>
                </c:pt>
                <c:pt idx="2">
                  <c:v>14</c:v>
                </c:pt>
                <c:pt idx="3">
                  <c:v>19</c:v>
                </c:pt>
                <c:pt idx="4">
                  <c:v>23</c:v>
                </c:pt>
                <c:pt idx="5">
                  <c:v>32</c:v>
                </c:pt>
                <c:pt idx="6">
                  <c:v>55</c:v>
                </c:pt>
                <c:pt idx="7">
                  <c:v>89</c:v>
                </c:pt>
                <c:pt idx="8">
                  <c:v>98</c:v>
                </c:pt>
                <c:pt idx="9">
                  <c:v>102</c:v>
                </c:pt>
                <c:pt idx="10">
                  <c:v>96</c:v>
                </c:pt>
                <c:pt idx="11">
                  <c:v>52</c:v>
                </c:pt>
                <c:pt idx="12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89-C645-A2F6-63DC906AE9BF}"/>
            </c:ext>
          </c:extLst>
        </c:ser>
        <c:ser>
          <c:idx val="2"/>
          <c:order val="2"/>
          <c:tx>
            <c:strRef>
              <c:f>Sheet5!$N$3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rgbClr val="A5A5A5">
                    <a:alpha val="97000"/>
                  </a:srgb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cat>
            <c:numRef>
              <c:f>Sheet5!$G$4:$G$16</c:f>
              <c:numCache>
                <c:formatCode>h:mm</c:formatCode>
                <c:ptCount val="13"/>
                <c:pt idx="0">
                  <c:v>0.29166666666666669</c:v>
                </c:pt>
                <c:pt idx="1">
                  <c:v>0.33333333333333331</c:v>
                </c:pt>
                <c:pt idx="2">
                  <c:v>0.375</c:v>
                </c:pt>
                <c:pt idx="3">
                  <c:v>0.41666666666666702</c:v>
                </c:pt>
                <c:pt idx="4">
                  <c:v>0.45833333333333298</c:v>
                </c:pt>
                <c:pt idx="5">
                  <c:v>0.5</c:v>
                </c:pt>
                <c:pt idx="6">
                  <c:v>0.54166666666666696</c:v>
                </c:pt>
                <c:pt idx="7">
                  <c:v>0.58333333333333304</c:v>
                </c:pt>
                <c:pt idx="8">
                  <c:v>0.625</c:v>
                </c:pt>
                <c:pt idx="9">
                  <c:v>0.66666666666666696</c:v>
                </c:pt>
                <c:pt idx="10">
                  <c:v>0.70833333333333304</c:v>
                </c:pt>
                <c:pt idx="11">
                  <c:v>0.75</c:v>
                </c:pt>
                <c:pt idx="12">
                  <c:v>0.79166666666666696</c:v>
                </c:pt>
              </c:numCache>
            </c:numRef>
          </c:cat>
          <c:val>
            <c:numRef>
              <c:f>Sheet5!$N$4:$N$16</c:f>
              <c:numCache>
                <c:formatCode>General</c:formatCode>
                <c:ptCount val="13"/>
                <c:pt idx="0">
                  <c:v>15</c:v>
                </c:pt>
                <c:pt idx="1">
                  <c:v>14</c:v>
                </c:pt>
                <c:pt idx="2">
                  <c:v>33</c:v>
                </c:pt>
                <c:pt idx="3">
                  <c:v>61</c:v>
                </c:pt>
                <c:pt idx="4">
                  <c:v>99</c:v>
                </c:pt>
                <c:pt idx="5">
                  <c:v>124</c:v>
                </c:pt>
                <c:pt idx="6">
                  <c:v>170</c:v>
                </c:pt>
                <c:pt idx="7">
                  <c:v>203</c:v>
                </c:pt>
                <c:pt idx="8">
                  <c:v>209</c:v>
                </c:pt>
                <c:pt idx="9">
                  <c:v>179</c:v>
                </c:pt>
                <c:pt idx="10">
                  <c:v>151</c:v>
                </c:pt>
                <c:pt idx="11">
                  <c:v>67</c:v>
                </c:pt>
                <c:pt idx="12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089-C645-A2F6-63DC906AE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5866928"/>
        <c:axId val="865874128"/>
      </c:lineChart>
      <c:catAx>
        <c:axId val="865866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Time</a:t>
                </a:r>
              </a:p>
            </c:rich>
          </c:tx>
          <c:layout>
            <c:manualLayout>
              <c:xMode val="edge"/>
              <c:yMode val="edge"/>
              <c:x val="0.47328883798297772"/>
              <c:y val="0.887358389443660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874128"/>
        <c:crosses val="autoZero"/>
        <c:auto val="1"/>
        <c:lblAlgn val="ctr"/>
        <c:lblOffset val="100"/>
        <c:noMultiLvlLbl val="0"/>
      </c:catAx>
      <c:valAx>
        <c:axId val="86587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Tonnage</a:t>
                </a:r>
              </a:p>
            </c:rich>
          </c:tx>
          <c:layout>
            <c:manualLayout>
              <c:xMode val="edge"/>
              <c:yMode val="edge"/>
              <c:x val="1.4536962337177259E-2"/>
              <c:y val="0.281321741255750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86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471566824933965"/>
          <c:y val="0.89208204149773418"/>
          <c:w val="0.38040683606377118"/>
          <c:h val="0.107434287897062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6E5E7-FDE6-4C90-8239-78A58CBA2299}" type="datetimeFigureOut">
              <a:rPr lang="en-IN" smtClean="0"/>
              <a:t>09-11-2025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10A27-9738-47A0-AFE8-1F94A236EA6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845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10A27-9738-47A0-AFE8-1F94A236EA61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523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38AC-88A5-45A8-A98D-0224BDA95267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1D74-856F-440E-AE11-A75D1606AB84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C86A6-490F-4E48-8D6A-FFD398ADF8A3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ADD8-5FF0-4EEF-BEBB-F9EF7AC87D7D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D968-F3F4-437C-A077-C1BB9A197CC9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4F71-1468-49CB-A4D3-775702A47277}" type="datetime1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7628-4894-42C2-B642-4C886D2D6DD4}" type="datetime1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21D80-6FD8-4C3D-8ACB-6DDF086B4AA4}" type="datetime1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257E-E3A0-4B30-A4CF-E2669958D738}" type="datetime1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25800" y="9715500"/>
            <a:ext cx="2133600" cy="365125"/>
          </a:xfrm>
        </p:spPr>
        <p:txBody>
          <a:bodyPr/>
          <a:lstStyle>
            <a:lvl1pPr>
              <a:defRPr sz="2000" b="1">
                <a:solidFill>
                  <a:srgbClr val="03849B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ADDD-60E6-4748-B175-CBBB41CD40F2}" type="datetime1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20421-3B71-4EA9-A44A-7CB1DDE75280}" type="datetime1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FA9E4-4A1E-4246-B3B6-ED0E64CD49E6}" type="datetime1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17th Urban Mobility India Conference and Expo 2024">
            <a:extLst>
              <a:ext uri="{FF2B5EF4-FFF2-40B4-BE49-F238E27FC236}">
                <a16:creationId xmlns:a16="http://schemas.microsoft.com/office/drawing/2014/main" id="{FE7EC536-5A1D-5352-CFC2-5821B9CCD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0" y="81478"/>
            <a:ext cx="3009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47245" y="876300"/>
            <a:ext cx="7669709" cy="763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76767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Research Symposium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76767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18th Urban Mobility India Conference and Expo, 2025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3535997"/>
            <a:ext cx="18288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3849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Evolving Urban Freight Management Strategies for a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3849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Wholesale Textile Market –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3849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 Case of Gandhi Nagar Textile Market, Delhi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39406" y="6932930"/>
            <a:ext cx="9809187" cy="232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32323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Smith Sarthak Mohanty* Sanjay Gupta**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endParaRPr lang="en-US" sz="2199" b="1">
              <a:solidFill>
                <a:srgbClr val="323232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76767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* Post Graduate Student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76767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**Professor and Head of Department 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76767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Department of Transport Planning, School of Planning and Architecture,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76767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 Delhi, India</a:t>
            </a:r>
          </a:p>
        </p:txBody>
      </p:sp>
      <p:sp>
        <p:nvSpPr>
          <p:cNvPr id="6" name="AutoShape 6"/>
          <p:cNvSpPr/>
          <p:nvPr/>
        </p:nvSpPr>
        <p:spPr>
          <a:xfrm>
            <a:off x="2743200" y="3314700"/>
            <a:ext cx="128778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707943B9-6E1C-3D8F-C1A7-C0D9FC17A230}"/>
              </a:ext>
            </a:extLst>
          </p:cNvPr>
          <p:cNvSpPr/>
          <p:nvPr/>
        </p:nvSpPr>
        <p:spPr>
          <a:xfrm>
            <a:off x="2743200" y="5600700"/>
            <a:ext cx="128778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9EB217-4F38-1551-B90F-BB18F4B1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6" name="Picture 2" descr="17th Urban Mobility India Conference and Expo 2024">
            <a:extLst>
              <a:ext uri="{FF2B5EF4-FFF2-40B4-BE49-F238E27FC236}">
                <a16:creationId xmlns:a16="http://schemas.microsoft.com/office/drawing/2014/main" id="{A0197E1D-6DD2-1DD9-37F4-47ECBA9AD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0" y="81478"/>
            <a:ext cx="3009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028700" y="2065142"/>
            <a:ext cx="8315789" cy="7193158"/>
          </a:xfrm>
          <a:custGeom>
            <a:avLst/>
            <a:gdLst/>
            <a:ahLst/>
            <a:cxnLst/>
            <a:rect l="l" t="t" r="r" b="b"/>
            <a:pathLst>
              <a:path w="8315789" h="7193158">
                <a:moveTo>
                  <a:pt x="0" y="0"/>
                </a:moveTo>
                <a:lnTo>
                  <a:pt x="8315789" y="0"/>
                </a:lnTo>
                <a:lnTo>
                  <a:pt x="8315789" y="7193158"/>
                </a:lnTo>
                <a:lnTo>
                  <a:pt x="0" y="7193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1028700" y="952500"/>
            <a:ext cx="1592627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TRAFFIC CHARACTERISTICS OF GANDHI NAGAR MARKET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4148" y="9248775"/>
            <a:ext cx="3268894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299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Map: Gandhinagar Market, Delhi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163786"/>
              </p:ext>
            </p:extLst>
          </p:nvPr>
        </p:nvGraphicFramePr>
        <p:xfrm>
          <a:off x="9895209" y="6865509"/>
          <a:ext cx="7364094" cy="2070099"/>
        </p:xfrm>
        <a:graphic>
          <a:graphicData uri="http://schemas.openxmlformats.org/drawingml/2006/table">
            <a:tbl>
              <a:tblPr/>
              <a:tblGrid>
                <a:gridCol w="1227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7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3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7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003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Road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Capacity (PCU/hr)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Peak Hour Volume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Peak Hour PCU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V/C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A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03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Pushta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 Road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5400 (4-Lane D)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3747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4266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0.79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 D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03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Gandhi Nagar Rd 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2400 (2-Lane U)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1552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2712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1.13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 F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9895209" y="5829300"/>
            <a:ext cx="749989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Freight movement is dominated by NMT modes within the market, </a:t>
            </a:r>
            <a:r>
              <a:rPr lang="en-US" b="1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contributing to about 79% of total mode share.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95209" y="6429263"/>
            <a:ext cx="705976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LEVEL OF SERVICE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4677412-5AC3-1447-ADF5-827C089E65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726173"/>
              </p:ext>
            </p:extLst>
          </p:nvPr>
        </p:nvGraphicFramePr>
        <p:xfrm>
          <a:off x="9573326" y="1697400"/>
          <a:ext cx="3787106" cy="4066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982CDB3-9D12-8242-A1A2-3E2667EA11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587447"/>
              </p:ext>
            </p:extLst>
          </p:nvPr>
        </p:nvGraphicFramePr>
        <p:xfrm>
          <a:off x="12670217" y="1836397"/>
          <a:ext cx="4931983" cy="3909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9">
            <a:extLst>
              <a:ext uri="{FF2B5EF4-FFF2-40B4-BE49-F238E27FC236}">
                <a16:creationId xmlns:a16="http://schemas.microsoft.com/office/drawing/2014/main" id="{0A531F81-4865-CC02-4998-1870B126C2D6}"/>
              </a:ext>
            </a:extLst>
          </p:cNvPr>
          <p:cNvSpPr txBox="1"/>
          <p:nvPr/>
        </p:nvSpPr>
        <p:spPr>
          <a:xfrm>
            <a:off x="9895209" y="5524500"/>
            <a:ext cx="7499897" cy="24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sz="1400" i="1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Source: Primary Survey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5835BB6-F52A-E3DB-FD78-8509B5128898}"/>
              </a:ext>
            </a:extLst>
          </p:cNvPr>
          <p:cNvSpPr txBox="1"/>
          <p:nvPr/>
        </p:nvSpPr>
        <p:spPr>
          <a:xfrm>
            <a:off x="9895209" y="9010547"/>
            <a:ext cx="7499897" cy="24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sz="1400" i="1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Source: Primary Survey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8CDC4C6-FFC8-8F24-84F0-C20AE7E1C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Graphic spid="11" grpId="0">
        <p:bldAsOne/>
      </p:bldGraphic>
      <p:bldGraphic spid="12" grpId="0">
        <p:bldAsOne/>
      </p:bldGraphic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65142"/>
            <a:ext cx="8563283" cy="7193158"/>
          </a:xfrm>
          <a:custGeom>
            <a:avLst/>
            <a:gdLst/>
            <a:ahLst/>
            <a:cxnLst/>
            <a:rect l="l" t="t" r="r" b="b"/>
            <a:pathLst>
              <a:path w="8563283" h="7193158">
                <a:moveTo>
                  <a:pt x="0" y="0"/>
                </a:moveTo>
                <a:lnTo>
                  <a:pt x="8563283" y="0"/>
                </a:lnTo>
                <a:lnTo>
                  <a:pt x="8563283" y="7193158"/>
                </a:lnTo>
                <a:lnTo>
                  <a:pt x="0" y="7193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AutoShape 3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1028700" y="952500"/>
            <a:ext cx="1655815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RELATIONSHIP BETWEEN NETWORK SPEED AND FREIGHT MOVEMENT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267825"/>
            <a:ext cx="5930922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299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Map: Network Speed of Gandhinagar Market during peak hour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88800" y="1872359"/>
            <a:ext cx="72705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SPEED ON GANDHI NAGAR MARKET ROAD (9M ROW)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88800" y="4938077"/>
            <a:ext cx="727050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TONNAGE HANDLED BY THE TIME OF THE DAY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88800" y="8079234"/>
            <a:ext cx="727050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1" lvl="1" indent="-183515" algn="just">
              <a:lnSpc>
                <a:spcPts val="204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The network speed graph shows the slowest speed between 2 to 3 pm and the tonnage handled by the day graph shows the maximum tonnage moved in and out during the same time.</a:t>
            </a:r>
          </a:p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Thus, tonnage movement is inversely proportional to network speed.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6B75700-555A-404B-9A90-7BB78CD2D5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305786"/>
              </p:ext>
            </p:extLst>
          </p:nvPr>
        </p:nvGraphicFramePr>
        <p:xfrm>
          <a:off x="9802757" y="2378674"/>
          <a:ext cx="7456543" cy="2264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7D4D181-30AE-A54C-BD79-7ADA893E0D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3125769"/>
              </p:ext>
            </p:extLst>
          </p:nvPr>
        </p:nvGraphicFramePr>
        <p:xfrm>
          <a:off x="9769229" y="5476654"/>
          <a:ext cx="7490071" cy="2272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9">
            <a:extLst>
              <a:ext uri="{FF2B5EF4-FFF2-40B4-BE49-F238E27FC236}">
                <a16:creationId xmlns:a16="http://schemas.microsoft.com/office/drawing/2014/main" id="{E640004E-17A6-7B51-B045-139712C17CF1}"/>
              </a:ext>
            </a:extLst>
          </p:cNvPr>
          <p:cNvSpPr txBox="1"/>
          <p:nvPr/>
        </p:nvSpPr>
        <p:spPr>
          <a:xfrm>
            <a:off x="10287000" y="7564022"/>
            <a:ext cx="7499897" cy="24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sz="1400" i="1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Source: Primary Survey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38FB8BB2-6947-1013-8E69-C3569EDFB4EF}"/>
              </a:ext>
            </a:extLst>
          </p:cNvPr>
          <p:cNvSpPr txBox="1"/>
          <p:nvPr/>
        </p:nvSpPr>
        <p:spPr>
          <a:xfrm>
            <a:off x="10287000" y="4451394"/>
            <a:ext cx="7499897" cy="24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sz="1400" i="1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Source: Primary Survey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0E18815-A1FD-955C-C9F4-B6766A45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Graphic spid="11" grpId="0">
        <p:bldAsOne/>
      </p:bldGraphic>
      <p:bldGraphic spid="12" grpId="0">
        <p:bldAsOne/>
      </p:bldGraphic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531356" y="6487470"/>
            <a:ext cx="2133052" cy="84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4"/>
              </a:lnSpc>
            </a:pPr>
            <a:r>
              <a:rPr lang="en-US" sz="1403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0 – 750</a:t>
            </a:r>
          </a:p>
          <a:p>
            <a:pPr algn="just">
              <a:lnSpc>
                <a:spcPts val="1684"/>
              </a:lnSpc>
            </a:pPr>
            <a:r>
              <a:rPr lang="en-US" sz="1403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750 – 1500</a:t>
            </a:r>
          </a:p>
          <a:p>
            <a:pPr algn="just">
              <a:lnSpc>
                <a:spcPts val="1684"/>
              </a:lnSpc>
            </a:pPr>
            <a:r>
              <a:rPr lang="en-US" sz="1403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1500 – 2250</a:t>
            </a:r>
          </a:p>
          <a:p>
            <a:pPr algn="just">
              <a:lnSpc>
                <a:spcPts val="1684"/>
              </a:lnSpc>
            </a:pPr>
            <a:r>
              <a:rPr lang="en-US" sz="1403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2250 - 3000</a:t>
            </a:r>
          </a:p>
          <a:p>
            <a:pPr algn="just">
              <a:lnSpc>
                <a:spcPts val="1684"/>
              </a:lnSpc>
            </a:pPr>
            <a:endParaRPr lang="en-US" sz="1403">
              <a:solidFill>
                <a:srgbClr val="000000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1737927"/>
            <a:ext cx="8279078" cy="5857448"/>
          </a:xfrm>
          <a:custGeom>
            <a:avLst/>
            <a:gdLst/>
            <a:ahLst/>
            <a:cxnLst/>
            <a:rect l="l" t="t" r="r" b="b"/>
            <a:pathLst>
              <a:path w="8279078" h="5857448">
                <a:moveTo>
                  <a:pt x="0" y="0"/>
                </a:moveTo>
                <a:lnTo>
                  <a:pt x="8279078" y="0"/>
                </a:lnTo>
                <a:lnTo>
                  <a:pt x="8279078" y="5857447"/>
                </a:lnTo>
                <a:lnTo>
                  <a:pt x="0" y="5857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677275"/>
              </p:ext>
            </p:extLst>
          </p:nvPr>
        </p:nvGraphicFramePr>
        <p:xfrm>
          <a:off x="1038792" y="7900988"/>
          <a:ext cx="7734224" cy="1229360"/>
        </p:xfrm>
        <a:graphic>
          <a:graphicData uri="http://schemas.openxmlformats.org/drawingml/2006/table">
            <a:tbl>
              <a:tblPr/>
              <a:tblGrid>
                <a:gridCol w="1933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815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Road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Observed Traffic Volume (in PCU/hr)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Modelled Traffic Volume (in PCU/hr)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GEH Value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15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Gandhi Nagar Market Road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2712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2598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2.21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402036" y="2194485"/>
            <a:ext cx="370982" cy="499849"/>
            <a:chOff x="0" y="0"/>
            <a:chExt cx="346895" cy="4673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6837" cy="467360"/>
            </a:xfrm>
            <a:custGeom>
              <a:avLst/>
              <a:gdLst/>
              <a:ahLst/>
              <a:cxnLst/>
              <a:rect l="l" t="t" r="r" b="b"/>
              <a:pathLst>
                <a:path w="346837" h="467360">
                  <a:moveTo>
                    <a:pt x="0" y="0"/>
                  </a:moveTo>
                  <a:lnTo>
                    <a:pt x="346837" y="0"/>
                  </a:lnTo>
                  <a:lnTo>
                    <a:pt x="346837" y="467360"/>
                  </a:lnTo>
                  <a:lnTo>
                    <a:pt x="0" y="467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6" b="-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6472682"/>
            <a:ext cx="294100" cy="170006"/>
            <a:chOff x="0" y="0"/>
            <a:chExt cx="315944" cy="1826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5976" cy="182626"/>
            </a:xfrm>
            <a:custGeom>
              <a:avLst/>
              <a:gdLst/>
              <a:ahLst/>
              <a:cxnLst/>
              <a:rect l="l" t="t" r="r" b="b"/>
              <a:pathLst>
                <a:path w="315976" h="182626">
                  <a:moveTo>
                    <a:pt x="0" y="0"/>
                  </a:moveTo>
                  <a:lnTo>
                    <a:pt x="315976" y="0"/>
                  </a:lnTo>
                  <a:lnTo>
                    <a:pt x="315976" y="182626"/>
                  </a:lnTo>
                  <a:lnTo>
                    <a:pt x="0" y="182626"/>
                  </a:lnTo>
                  <a:close/>
                </a:path>
              </a:pathLst>
            </a:custGeom>
            <a:solidFill>
              <a:srgbClr val="F6ACD8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6727924"/>
            <a:ext cx="294100" cy="170006"/>
            <a:chOff x="0" y="0"/>
            <a:chExt cx="315944" cy="1826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5976" cy="182626"/>
            </a:xfrm>
            <a:custGeom>
              <a:avLst/>
              <a:gdLst/>
              <a:ahLst/>
              <a:cxnLst/>
              <a:rect l="l" t="t" r="r" b="b"/>
              <a:pathLst>
                <a:path w="315976" h="182626">
                  <a:moveTo>
                    <a:pt x="0" y="0"/>
                  </a:moveTo>
                  <a:lnTo>
                    <a:pt x="315976" y="0"/>
                  </a:lnTo>
                  <a:lnTo>
                    <a:pt x="315976" y="182626"/>
                  </a:lnTo>
                  <a:lnTo>
                    <a:pt x="0" y="182626"/>
                  </a:lnTo>
                  <a:close/>
                </a:path>
              </a:pathLst>
            </a:custGeom>
            <a:solidFill>
              <a:srgbClr val="F262AF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6965186"/>
            <a:ext cx="294100" cy="170006"/>
            <a:chOff x="0" y="0"/>
            <a:chExt cx="315944" cy="1826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5976" cy="182626"/>
            </a:xfrm>
            <a:custGeom>
              <a:avLst/>
              <a:gdLst/>
              <a:ahLst/>
              <a:cxnLst/>
              <a:rect l="l" t="t" r="r" b="b"/>
              <a:pathLst>
                <a:path w="315976" h="182626">
                  <a:moveTo>
                    <a:pt x="0" y="0"/>
                  </a:moveTo>
                  <a:lnTo>
                    <a:pt x="315976" y="0"/>
                  </a:lnTo>
                  <a:lnTo>
                    <a:pt x="315976" y="182626"/>
                  </a:lnTo>
                  <a:lnTo>
                    <a:pt x="0" y="182626"/>
                  </a:lnTo>
                  <a:close/>
                </a:path>
              </a:pathLst>
            </a:custGeom>
            <a:solidFill>
              <a:srgbClr val="F13696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7212473"/>
            <a:ext cx="294100" cy="170006"/>
            <a:chOff x="0" y="0"/>
            <a:chExt cx="315944" cy="1826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5976" cy="182626"/>
            </a:xfrm>
            <a:custGeom>
              <a:avLst/>
              <a:gdLst/>
              <a:ahLst/>
              <a:cxnLst/>
              <a:rect l="l" t="t" r="r" b="b"/>
              <a:pathLst>
                <a:path w="315976" h="182626">
                  <a:moveTo>
                    <a:pt x="0" y="0"/>
                  </a:moveTo>
                  <a:lnTo>
                    <a:pt x="315976" y="0"/>
                  </a:lnTo>
                  <a:lnTo>
                    <a:pt x="315976" y="182626"/>
                  </a:lnTo>
                  <a:lnTo>
                    <a:pt x="0" y="182626"/>
                  </a:lnTo>
                  <a:close/>
                </a:path>
              </a:pathLst>
            </a:custGeom>
            <a:solidFill>
              <a:srgbClr val="9D0027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549582" y="2727243"/>
            <a:ext cx="278056" cy="278056"/>
          </a:xfrm>
          <a:custGeom>
            <a:avLst/>
            <a:gdLst/>
            <a:ahLst/>
            <a:cxnLst/>
            <a:rect l="l" t="t" r="r" b="b"/>
            <a:pathLst>
              <a:path w="278056" h="278056">
                <a:moveTo>
                  <a:pt x="0" y="0"/>
                </a:moveTo>
                <a:lnTo>
                  <a:pt x="278056" y="0"/>
                </a:lnTo>
                <a:lnTo>
                  <a:pt x="278056" y="278056"/>
                </a:lnTo>
                <a:lnTo>
                  <a:pt x="0" y="27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7" name="TextBox 17"/>
          <p:cNvSpPr txBox="1"/>
          <p:nvPr/>
        </p:nvSpPr>
        <p:spPr>
          <a:xfrm>
            <a:off x="1028700" y="952500"/>
            <a:ext cx="1655815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TRAFFIC ASSIGNMENT FOR BASE SCENARIO &amp; ISSUES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7641953"/>
            <a:ext cx="5267374" cy="19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299" dirty="0">
                <a:solidFill>
                  <a:srgbClr val="000000"/>
                </a:solidFill>
                <a:ea typeface="Century Gothic Paneuropean"/>
                <a:cs typeface="Century Gothic Paneuropean"/>
                <a:sym typeface="Century Gothic Paneuropean"/>
              </a:rPr>
              <a:t>Map: Traffic Assignment for existing scenario (within study area).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8792" y="6216061"/>
            <a:ext cx="6423684" cy="14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4"/>
              </a:lnSpc>
            </a:pPr>
            <a:r>
              <a:rPr lang="en-US" sz="1403" b="1" u="sng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Volume (PCU)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885878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ASSIGNED TRIPS (PCU) WITHIN THE MARKET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07778" y="2622514"/>
            <a:ext cx="2049474" cy="66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Encroachment due to idle parking of freight vehicles.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19967" y="2622514"/>
            <a:ext cx="2049474" cy="66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Unregulated two-way movement at the same time.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711978" y="2656721"/>
            <a:ext cx="2049474" cy="44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Congestion of Market and Productivity loss.</a:t>
            </a:r>
          </a:p>
        </p:txBody>
      </p:sp>
      <p:sp>
        <p:nvSpPr>
          <p:cNvPr id="24" name="AutoShape 24"/>
          <p:cNvSpPr/>
          <p:nvPr/>
        </p:nvSpPr>
        <p:spPr>
          <a:xfrm>
            <a:off x="14172996" y="2866271"/>
            <a:ext cx="435427" cy="0"/>
          </a:xfrm>
          <a:prstGeom prst="line">
            <a:avLst/>
          </a:prstGeom>
          <a:ln w="38100" cap="flat">
            <a:solidFill>
              <a:srgbClr val="B51D1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25" name="TextBox 25"/>
          <p:cNvSpPr txBox="1"/>
          <p:nvPr/>
        </p:nvSpPr>
        <p:spPr>
          <a:xfrm>
            <a:off x="9307778" y="2256119"/>
            <a:ext cx="6600354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600" b="1">
                <a:solidFill>
                  <a:srgbClr val="B51D11"/>
                </a:solidFill>
                <a:ea typeface="Canva Sans Bold"/>
                <a:cs typeface="Canva Sans Bold"/>
                <a:sym typeface="Canva Sans Bold"/>
              </a:rPr>
              <a:t>CONGESTION OF THE MARKET DUE TO IDLE PARKING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07778" y="3399900"/>
            <a:ext cx="7076536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600" b="1">
                <a:solidFill>
                  <a:srgbClr val="B51D11"/>
                </a:solidFill>
                <a:ea typeface="Canva Sans Bold"/>
                <a:cs typeface="Canva Sans Bold"/>
                <a:sym typeface="Canva Sans Bold"/>
              </a:rPr>
              <a:t>CONGESTION OF THE MARKET TO SORTING OF GOODS ON ROAD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07778" y="3766295"/>
            <a:ext cx="2049474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Encroachment of the streets due to sorting and packaging of on streets.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019967" y="3871070"/>
            <a:ext cx="2049474" cy="66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Reduction of effective carriageway and smooth movement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711978" y="3871070"/>
            <a:ext cx="2049474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Increase in congestion &amp; total turn about time of inflow and outflow.</a:t>
            </a:r>
          </a:p>
        </p:txBody>
      </p:sp>
      <p:sp>
        <p:nvSpPr>
          <p:cNvPr id="30" name="AutoShape 30"/>
          <p:cNvSpPr/>
          <p:nvPr/>
        </p:nvSpPr>
        <p:spPr>
          <a:xfrm>
            <a:off x="11357252" y="4185395"/>
            <a:ext cx="662715" cy="0"/>
          </a:xfrm>
          <a:prstGeom prst="line">
            <a:avLst/>
          </a:prstGeom>
          <a:ln w="38100" cap="flat">
            <a:solidFill>
              <a:srgbClr val="FFBD59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31" name="AutoShape 31"/>
          <p:cNvSpPr/>
          <p:nvPr/>
        </p:nvSpPr>
        <p:spPr>
          <a:xfrm>
            <a:off x="14069441" y="4185395"/>
            <a:ext cx="642537" cy="0"/>
          </a:xfrm>
          <a:prstGeom prst="line">
            <a:avLst/>
          </a:prstGeom>
          <a:ln w="38100" cap="flat">
            <a:solidFill>
              <a:srgbClr val="B51D1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32" name="TextBox 32"/>
          <p:cNvSpPr txBox="1"/>
          <p:nvPr/>
        </p:nvSpPr>
        <p:spPr>
          <a:xfrm>
            <a:off x="9307778" y="4737845"/>
            <a:ext cx="7076536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600" b="1">
                <a:solidFill>
                  <a:srgbClr val="B51D11"/>
                </a:solidFill>
                <a:ea typeface="Canva Sans Bold"/>
                <a:cs typeface="Canva Sans Bold"/>
                <a:sym typeface="Canva Sans Bold"/>
              </a:rPr>
              <a:t>TIME LOSS IN UTILIZATION OF NMT MODES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07778" y="1885878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ISSUES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307778" y="5104240"/>
            <a:ext cx="2049474" cy="66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Utilization of NMT for movement of goods within the market.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711978" y="5104240"/>
            <a:ext cx="2049474" cy="66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Increasing total turnabout time and productivity loss.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019967" y="5209015"/>
            <a:ext cx="2049474" cy="44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Manual loading and unloading of goods.</a:t>
            </a:r>
          </a:p>
        </p:txBody>
      </p:sp>
      <p:sp>
        <p:nvSpPr>
          <p:cNvPr id="37" name="AutoShape 37"/>
          <p:cNvSpPr/>
          <p:nvPr/>
        </p:nvSpPr>
        <p:spPr>
          <a:xfrm>
            <a:off x="14069441" y="5418565"/>
            <a:ext cx="642537" cy="0"/>
          </a:xfrm>
          <a:prstGeom prst="line">
            <a:avLst/>
          </a:prstGeom>
          <a:ln w="38100" cap="flat">
            <a:solidFill>
              <a:srgbClr val="B51D1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38" name="Freeform 38"/>
          <p:cNvSpPr/>
          <p:nvPr/>
        </p:nvSpPr>
        <p:spPr>
          <a:xfrm>
            <a:off x="11549582" y="5275690"/>
            <a:ext cx="278056" cy="278056"/>
          </a:xfrm>
          <a:custGeom>
            <a:avLst/>
            <a:gdLst/>
            <a:ahLst/>
            <a:cxnLst/>
            <a:rect l="l" t="t" r="r" b="b"/>
            <a:pathLst>
              <a:path w="278056" h="278056">
                <a:moveTo>
                  <a:pt x="0" y="0"/>
                </a:moveTo>
                <a:lnTo>
                  <a:pt x="278056" y="0"/>
                </a:lnTo>
                <a:lnTo>
                  <a:pt x="278056" y="278056"/>
                </a:lnTo>
                <a:lnTo>
                  <a:pt x="0" y="27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0" name="TextBox 40"/>
          <p:cNvSpPr txBox="1"/>
          <p:nvPr/>
        </p:nvSpPr>
        <p:spPr>
          <a:xfrm>
            <a:off x="9307778" y="5917048"/>
            <a:ext cx="7076536" cy="29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600" b="1">
                <a:solidFill>
                  <a:srgbClr val="B51D11"/>
                </a:solidFill>
                <a:ea typeface="Canva Sans Bold"/>
                <a:cs typeface="Canva Sans Bold"/>
                <a:sym typeface="Canva Sans Bold"/>
              </a:rPr>
              <a:t>ABSENCE OF DEDICATED PARKING FACILITY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307778" y="6516805"/>
            <a:ext cx="2049474" cy="66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Absence of dedicated parking space and parking bays.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019967" y="6278680"/>
            <a:ext cx="2049474" cy="44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Time loss in searching for parking space.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711978" y="6502618"/>
            <a:ext cx="2049474" cy="66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Increase in total turnabout time of inflow and outflow.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019967" y="6935905"/>
            <a:ext cx="2049474" cy="44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60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Congestion of main access road</a:t>
            </a:r>
          </a:p>
        </p:txBody>
      </p:sp>
      <p:sp>
        <p:nvSpPr>
          <p:cNvPr id="45" name="AutoShape 45"/>
          <p:cNvSpPr/>
          <p:nvPr/>
        </p:nvSpPr>
        <p:spPr>
          <a:xfrm flipH="1" flipV="1">
            <a:off x="11357252" y="6831130"/>
            <a:ext cx="662715" cy="314325"/>
          </a:xfrm>
          <a:prstGeom prst="line">
            <a:avLst/>
          </a:prstGeom>
          <a:ln w="38100" cap="rnd">
            <a:solidFill>
              <a:srgbClr val="FFBD59"/>
            </a:solidFill>
            <a:prstDash val="lgDash"/>
            <a:headEnd type="triangle" w="lg" len="med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6" name="AutoShape 46"/>
          <p:cNvSpPr/>
          <p:nvPr/>
        </p:nvSpPr>
        <p:spPr>
          <a:xfrm flipH="1">
            <a:off x="11357252" y="6488230"/>
            <a:ext cx="662715" cy="342900"/>
          </a:xfrm>
          <a:prstGeom prst="line">
            <a:avLst/>
          </a:prstGeom>
          <a:ln w="38100" cap="rnd">
            <a:solidFill>
              <a:srgbClr val="FFBD59"/>
            </a:solidFill>
            <a:prstDash val="lgDash"/>
            <a:headEnd type="triangle" w="lg" len="med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7" name="AutoShape 47"/>
          <p:cNvSpPr/>
          <p:nvPr/>
        </p:nvSpPr>
        <p:spPr>
          <a:xfrm>
            <a:off x="14049148" y="6816943"/>
            <a:ext cx="662829" cy="0"/>
          </a:xfrm>
          <a:prstGeom prst="line">
            <a:avLst/>
          </a:prstGeom>
          <a:ln w="38100" cap="flat">
            <a:solidFill>
              <a:srgbClr val="B51D1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48" name="TextBox 48"/>
          <p:cNvSpPr txBox="1"/>
          <p:nvPr/>
        </p:nvSpPr>
        <p:spPr>
          <a:xfrm>
            <a:off x="9307778" y="7531781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KEY STAKEHOLDER ISSUES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307778" y="7990251"/>
            <a:ext cx="7453674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"/>
              </a:lnSpc>
            </a:pPr>
            <a:r>
              <a:rPr lang="en-US" sz="1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Encroachment of the streets due to sorting and packaging of on streets.</a:t>
            </a:r>
          </a:p>
        </p:txBody>
      </p:sp>
      <p:graphicFrame>
        <p:nvGraphicFramePr>
          <p:cNvPr id="50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326412"/>
              </p:ext>
            </p:extLst>
          </p:nvPr>
        </p:nvGraphicFramePr>
        <p:xfrm>
          <a:off x="9287157" y="7624762"/>
          <a:ext cx="7972143" cy="1861176"/>
        </p:xfrm>
        <a:graphic>
          <a:graphicData uri="http://schemas.openxmlformats.org/drawingml/2006/table">
            <a:tbl>
              <a:tblPr/>
              <a:tblGrid>
                <a:gridCol w="2941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2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392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WHOLESALERS/RETAILERS</a:t>
                      </a:r>
                      <a:endParaRPr lang="en-US" sz="1200">
                        <a:latin typeface="+mn-lt"/>
                      </a:endParaRPr>
                    </a:p>
                  </a:txBody>
                  <a:tcPr marL="16981" marR="16981" marT="16981" marB="16981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FREIGHT VEHCLE DRIVERS</a:t>
                      </a:r>
                      <a:endParaRPr lang="en-US" sz="1200">
                        <a:latin typeface="+mn-lt"/>
                      </a:endParaRPr>
                    </a:p>
                  </a:txBody>
                  <a:tcPr marL="16981" marR="16981" marT="16981" marB="16981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FREIGHT FORWARDERS/TRANSPORTERS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6981" marR="16981" marT="16981" marB="16981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392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Absence of inventory holding space</a:t>
                      </a:r>
                      <a:endParaRPr lang="en-US" sz="1200">
                        <a:latin typeface="+mn-lt"/>
                      </a:endParaRPr>
                    </a:p>
                  </a:txBody>
                  <a:tcPr marL="16981" marR="16981" marT="16981" marB="16981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Haphazard movement during peak hours</a:t>
                      </a:r>
                      <a:endParaRPr lang="en-US" sz="1200">
                        <a:latin typeface="+mn-lt"/>
                      </a:endParaRPr>
                    </a:p>
                  </a:txBody>
                  <a:tcPr marL="16981" marR="16981" marT="16981" marB="16981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Lack of Storage / Inventory </a:t>
                      </a:r>
                    </a:p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Holding Space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6981" marR="16981" marT="16981" marB="16981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392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Inefficient ROW of internal </a:t>
                      </a:r>
                    </a:p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access roads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6981" marR="16981" marT="16981" marB="16981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Inefficient ROW of internal access roads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6981" marR="16981" marT="16981" marB="16981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Lack of dedicated parking 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6981" marR="16981" marT="16981" marB="16981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0AB325D1-C91F-104D-BE5F-25CA0AD066F0}"/>
              </a:ext>
            </a:extLst>
          </p:cNvPr>
          <p:cNvCxnSpPr>
            <a:cxnSpLocks/>
            <a:stCxn id="34" idx="3"/>
            <a:endCxn id="59" idx="2"/>
          </p:cNvCxnSpPr>
          <p:nvPr/>
        </p:nvCxnSpPr>
        <p:spPr>
          <a:xfrm flipV="1">
            <a:off x="11357252" y="5423554"/>
            <a:ext cx="3044548" cy="10905"/>
          </a:xfrm>
          <a:prstGeom prst="bentConnector2">
            <a:avLst/>
          </a:prstGeom>
          <a:ln w="1905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B26C1EC7-EEA6-C04F-912C-514D32B18209}"/>
              </a:ext>
            </a:extLst>
          </p:cNvPr>
          <p:cNvSpPr/>
          <p:nvPr/>
        </p:nvSpPr>
        <p:spPr>
          <a:xfrm>
            <a:off x="14080531" y="5180302"/>
            <a:ext cx="642537" cy="243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281B42-3B68-C332-B8F4-FB235A0C6296}"/>
              </a:ext>
            </a:extLst>
          </p:cNvPr>
          <p:cNvSpPr/>
          <p:nvPr/>
        </p:nvSpPr>
        <p:spPr>
          <a:xfrm>
            <a:off x="5791200" y="6463196"/>
            <a:ext cx="392195" cy="204304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0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0A7CA92-A079-B4AC-A884-A9CF494855FA}"/>
              </a:ext>
            </a:extLst>
          </p:cNvPr>
          <p:cNvSpPr txBox="1"/>
          <p:nvPr/>
        </p:nvSpPr>
        <p:spPr>
          <a:xfrm>
            <a:off x="6259596" y="6296680"/>
            <a:ext cx="5232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auto"/>
            <a:r>
              <a:rPr lang="en-US" sz="1400" b="1" dirty="0">
                <a:ea typeface="Lato"/>
                <a:cs typeface="Lato"/>
              </a:rPr>
              <a:t>Gandhi Nagar Market </a:t>
            </a:r>
          </a:p>
          <a:p>
            <a:pPr rtl="0" fontAlgn="auto"/>
            <a:r>
              <a:rPr lang="en-US" sz="1400" b="1" dirty="0">
                <a:ea typeface="Lato"/>
                <a:cs typeface="Lato"/>
              </a:rPr>
              <a:t>Boundary</a:t>
            </a:r>
          </a:p>
        </p:txBody>
      </p:sp>
      <p:sp>
        <p:nvSpPr>
          <p:cNvPr id="53" name="TextBox 18">
            <a:extLst>
              <a:ext uri="{FF2B5EF4-FFF2-40B4-BE49-F238E27FC236}">
                <a16:creationId xmlns:a16="http://schemas.microsoft.com/office/drawing/2014/main" id="{AC8FE912-D130-7DB9-0500-92ACE0A81029}"/>
              </a:ext>
            </a:extLst>
          </p:cNvPr>
          <p:cNvSpPr txBox="1"/>
          <p:nvPr/>
        </p:nvSpPr>
        <p:spPr>
          <a:xfrm>
            <a:off x="1028700" y="9182100"/>
            <a:ext cx="774425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600" dirty="0">
                <a:solidFill>
                  <a:srgbClr val="000000"/>
                </a:solidFill>
                <a:ea typeface="Century Gothic Paneuropean"/>
                <a:cs typeface="Century Gothic Paneuropean"/>
                <a:sym typeface="Century Gothic Paneuropean"/>
              </a:rPr>
              <a:t>GEH value of the ratio of Observed value and Modelled value is 2.21 which is within acceptable fit, which proves the model is acceptable.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304110E1-F679-55E4-DD30-8A699CC5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4" grpId="0"/>
      <p:bldP spid="48" grpId="0"/>
      <p:bldP spid="49" grpId="0"/>
      <p:bldP spid="59" grpId="0"/>
      <p:bldP spid="39" grpId="0" animBg="1"/>
      <p:bldP spid="51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028700" y="952500"/>
            <a:ext cx="1655815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RANKING OF ISSUES USING RII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716840"/>
              </p:ext>
            </p:extLst>
          </p:nvPr>
        </p:nvGraphicFramePr>
        <p:xfrm>
          <a:off x="1028700" y="2858697"/>
          <a:ext cx="16230601" cy="4799180"/>
        </p:xfrm>
        <a:graphic>
          <a:graphicData uri="http://schemas.openxmlformats.org/drawingml/2006/table">
            <a:tbl>
              <a:tblPr/>
              <a:tblGrid>
                <a:gridCol w="319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40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33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146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914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666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0192">
                <a:tc rowSpan="2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ISSUES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TOTAL</a:t>
                      </a:r>
                      <a:endParaRPr lang="en-US" sz="1200">
                        <a:latin typeface="+mn-lt"/>
                      </a:endParaRP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RESPONSE</a:t>
                      </a: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SKEWNESS AND KURTOSIS TEST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SKEWNESS AND KURTOSIS TEST</a:t>
                      </a:r>
                      <a:endParaRPr lang="en-US" sz="1100"/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SKEWNESS AND KURTOSIS TEST</a:t>
                      </a:r>
                      <a:endParaRPr lang="en-US" sz="1100"/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SKEWNESS AND KURTOSIS TEST</a:t>
                      </a:r>
                      <a:endParaRPr lang="en-US" sz="1100"/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SKEWNESS AND KURTOSIS TEST</a:t>
                      </a:r>
                      <a:endParaRPr lang="en-US" sz="1100"/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SKEWNESS AND KURTOSIS TEST</a:t>
                      </a:r>
                      <a:endParaRPr lang="en-US" sz="1100"/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RELATIVE IMPORTANCE INDEX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RELATIVE IMPORTANCE INDEX</a:t>
                      </a:r>
                      <a:endParaRPr lang="en-US" sz="1100"/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RELATIVE IMPORTANCE INDEX</a:t>
                      </a:r>
                      <a:endParaRPr lang="en-US" sz="1100"/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417"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ISSUES</a:t>
                      </a:r>
                      <a:endParaRPr lang="en-US" sz="1100"/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TOTAL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RESPONSE</a:t>
                      </a: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Min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Max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Mean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Std. Deviation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Skewness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Kurtosis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W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RII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Ranking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65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Congestion due to unregulated two-way freight movement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3.58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1.253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-0.386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-1.033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555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0.716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65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Time loss in sorting of goods at wholesale shops.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3.50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1.240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-0.355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-0.936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542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0.699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2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65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Congestion due to encroachment of streets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3.39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1.266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-0.102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-1.236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525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0.677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3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65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Absence of dedicated Parking facility.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3.26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1.395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-0.225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-1.246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505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0.651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4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65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Utilization of NMT increasing the total turnabout time.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2.98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1.407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0.021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-1.232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479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0.618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365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Time loss due to manual loading-unloading of Goods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2.93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1.437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0.139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-1.385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462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0.596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E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6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E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365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Inefficient row of internal access roads (&gt;6m ROW).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3.09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1.397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-0.105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-1.248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454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0.585</a:t>
                      </a:r>
                      <a:endParaRPr lang="en-US" sz="120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7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5272" marR="15272" marT="15272" marB="1527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028700" y="8338502"/>
            <a:ext cx="7788063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Skewness: </a:t>
            </a:r>
            <a:r>
              <a:rPr lang="en-US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Data is appx. symmetric as it lies between -0.5 to 0.5.</a:t>
            </a:r>
          </a:p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Kurtosis: </a:t>
            </a:r>
            <a:r>
              <a:rPr lang="en-US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Indicates that data is close to normal distribution as it lies between -2 to 2. There is no extreme peak-ness or flatness in the dataset.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71237" y="7978634"/>
            <a:ext cx="778806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5" algn="just">
              <a:lnSpc>
                <a:spcPts val="2039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Higher RII (closer to 1) = Factor is more important.</a:t>
            </a:r>
          </a:p>
          <a:p>
            <a:pPr marL="367029" lvl="1" indent="-183515" algn="just">
              <a:lnSpc>
                <a:spcPts val="2039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Lower RII (closer to 0) = Factor is less important.</a:t>
            </a:r>
          </a:p>
          <a:p>
            <a:pPr algn="just">
              <a:lnSpc>
                <a:spcPts val="960"/>
              </a:lnSpc>
            </a:pPr>
            <a:endParaRPr lang="en-US">
              <a:solidFill>
                <a:srgbClr val="000000"/>
              </a:solidFill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2039"/>
              </a:lnSpc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The top three ranked issues from stakeholder opinion have majorly been focused through strategies, and the rest are intervened through recommendations.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6863" y="7876949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SKEWNESS AND KURTOSIS TEST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43386"/>
            <a:ext cx="778806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The Relative Importance Index (RII) </a:t>
            </a: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is a statistical measure used to rank the importance or priority of different factors based on survey responses. It helps in comparing the relative significance of multiple variables.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75495" y="1973406"/>
            <a:ext cx="508380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i="1">
                <a:solidFill>
                  <a:srgbClr val="000000"/>
                </a:solidFill>
                <a:ea typeface="Canva Sans Italics"/>
                <a:cs typeface="Canva Sans Italics"/>
                <a:sym typeface="Canva Sans Italics"/>
              </a:rPr>
              <a:t>Where W - Weight assigned to each response.</a:t>
            </a:r>
          </a:p>
          <a:p>
            <a:pPr algn="l">
              <a:lnSpc>
                <a:spcPts val="2040"/>
              </a:lnSpc>
            </a:pPr>
            <a:r>
              <a:rPr lang="en-US" i="1">
                <a:solidFill>
                  <a:srgbClr val="000000"/>
                </a:solidFill>
                <a:ea typeface="Canva Sans Italics"/>
                <a:cs typeface="Canva Sans Italics"/>
                <a:sym typeface="Canva Sans Italics"/>
              </a:rPr>
              <a:t>k - Highest weight in the scale.</a:t>
            </a:r>
          </a:p>
          <a:p>
            <a:pPr algn="l">
              <a:lnSpc>
                <a:spcPts val="2040"/>
              </a:lnSpc>
            </a:pPr>
            <a:r>
              <a:rPr lang="en-US" i="1">
                <a:solidFill>
                  <a:srgbClr val="000000"/>
                </a:solidFill>
                <a:ea typeface="Canva Sans Italics"/>
                <a:cs typeface="Canva Sans Italics"/>
                <a:sym typeface="Canva Sans Italics"/>
              </a:rPr>
              <a:t>N - Total number of respondents.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71237" y="2221056"/>
            <a:ext cx="250648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RII = [∑(</a:t>
            </a:r>
            <a:r>
              <a:rPr lang="en-US" sz="2000" b="1" dirty="0" err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Wi∗x</a:t>
            </a:r>
            <a:r>
              <a:rPr lang="en-US" sz="20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)] / (</a:t>
            </a:r>
            <a:r>
              <a:rPr lang="en-US" sz="2000" b="1" dirty="0" err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k∗n</a:t>
            </a:r>
            <a:r>
              <a:rPr lang="en-US" sz="2000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EC20217-8BB2-2DA5-590A-27B0857F8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1B8F92FA-C683-3049-A49C-F91016047892}"/>
              </a:ext>
            </a:extLst>
          </p:cNvPr>
          <p:cNvCxnSpPr>
            <a:cxnSpLocks/>
            <a:stCxn id="6" idx="1"/>
            <a:endCxn id="10" idx="1"/>
          </p:cNvCxnSpPr>
          <p:nvPr/>
        </p:nvCxnSpPr>
        <p:spPr>
          <a:xfrm rot="10800000" flipV="1">
            <a:off x="976898" y="2207508"/>
            <a:ext cx="3481" cy="650390"/>
          </a:xfrm>
          <a:prstGeom prst="bentConnector3">
            <a:avLst>
              <a:gd name="adj1" fmla="val 6987417"/>
            </a:avLst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A9C1D700-381D-7242-A63A-BC75CA31B583}"/>
              </a:ext>
            </a:extLst>
          </p:cNvPr>
          <p:cNvCxnSpPr>
            <a:cxnSpLocks/>
            <a:stCxn id="18" idx="1"/>
            <a:endCxn id="14" idx="1"/>
          </p:cNvCxnSpPr>
          <p:nvPr/>
        </p:nvCxnSpPr>
        <p:spPr>
          <a:xfrm rot="10800000">
            <a:off x="974688" y="3511992"/>
            <a:ext cx="51087" cy="723073"/>
          </a:xfrm>
          <a:prstGeom prst="bentConnector3">
            <a:avLst>
              <a:gd name="adj1" fmla="val 547472"/>
            </a:avLst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D1C6EFCA-B245-C145-9DAB-2831E62E68F1}"/>
              </a:ext>
            </a:extLst>
          </p:cNvPr>
          <p:cNvCxnSpPr>
            <a:cxnSpLocks/>
            <a:stCxn id="10" idx="1"/>
            <a:endCxn id="14" idx="1"/>
          </p:cNvCxnSpPr>
          <p:nvPr/>
        </p:nvCxnSpPr>
        <p:spPr>
          <a:xfrm rot="10800000" flipV="1">
            <a:off x="974687" y="2857897"/>
            <a:ext cx="2210" cy="654093"/>
          </a:xfrm>
          <a:prstGeom prst="bentConnector3">
            <a:avLst>
              <a:gd name="adj1" fmla="val 10443891"/>
            </a:avLst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847F3501-B1B3-6946-ABDE-D532947107D7}"/>
              </a:ext>
            </a:extLst>
          </p:cNvPr>
          <p:cNvCxnSpPr>
            <a:cxnSpLocks/>
            <a:stCxn id="22" idx="1"/>
            <a:endCxn id="18" idx="1"/>
          </p:cNvCxnSpPr>
          <p:nvPr/>
        </p:nvCxnSpPr>
        <p:spPr>
          <a:xfrm rot="10800000" flipH="1">
            <a:off x="974536" y="4235064"/>
            <a:ext cx="51238" cy="696890"/>
          </a:xfrm>
          <a:prstGeom prst="bentConnector3">
            <a:avLst>
              <a:gd name="adj1" fmla="val -446153"/>
            </a:avLst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470132D4-6614-D04E-AB75-E657572EC555}"/>
              </a:ext>
            </a:extLst>
          </p:cNvPr>
          <p:cNvCxnSpPr>
            <a:cxnSpLocks/>
            <a:stCxn id="26" idx="1"/>
            <a:endCxn id="22" idx="1"/>
          </p:cNvCxnSpPr>
          <p:nvPr/>
        </p:nvCxnSpPr>
        <p:spPr>
          <a:xfrm rot="10800000">
            <a:off x="974536" y="4931955"/>
            <a:ext cx="12700" cy="652155"/>
          </a:xfrm>
          <a:prstGeom prst="bentConnector3">
            <a:avLst>
              <a:gd name="adj1" fmla="val 1887803"/>
            </a:avLst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1CE3DDAF-87B6-0541-9776-E52CCF07ABD4}"/>
              </a:ext>
            </a:extLst>
          </p:cNvPr>
          <p:cNvCxnSpPr>
            <a:cxnSpLocks/>
            <a:stCxn id="30" idx="1"/>
            <a:endCxn id="26" idx="1"/>
          </p:cNvCxnSpPr>
          <p:nvPr/>
        </p:nvCxnSpPr>
        <p:spPr>
          <a:xfrm rot="10800000" flipH="1">
            <a:off x="970786" y="5584109"/>
            <a:ext cx="3750" cy="656170"/>
          </a:xfrm>
          <a:prstGeom prst="bentConnector3">
            <a:avLst>
              <a:gd name="adj1" fmla="val -6096000"/>
            </a:avLst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AutoShape 2"/>
          <p:cNvSpPr/>
          <p:nvPr/>
        </p:nvSpPr>
        <p:spPr>
          <a:xfrm flipV="1">
            <a:off x="1028700" y="13271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980378" y="1986701"/>
            <a:ext cx="7972626" cy="441613"/>
            <a:chOff x="0" y="0"/>
            <a:chExt cx="7339147" cy="422002"/>
          </a:xfrm>
        </p:grpSpPr>
        <p:sp>
          <p:nvSpPr>
            <p:cNvPr id="4" name="Freeform 4"/>
            <p:cNvSpPr/>
            <p:nvPr/>
          </p:nvSpPr>
          <p:spPr>
            <a:xfrm>
              <a:off x="3328" y="3551"/>
              <a:ext cx="7332492" cy="414922"/>
            </a:xfrm>
            <a:custGeom>
              <a:avLst/>
              <a:gdLst/>
              <a:ahLst/>
              <a:cxnLst/>
              <a:rect l="l" t="t" r="r" b="b"/>
              <a:pathLst>
                <a:path w="7332492" h="414922">
                  <a:moveTo>
                    <a:pt x="145" y="69105"/>
                  </a:moveTo>
                  <a:cubicBezTo>
                    <a:pt x="145" y="30927"/>
                    <a:pt x="30825" y="0"/>
                    <a:pt x="68741" y="0"/>
                  </a:cubicBezTo>
                  <a:lnTo>
                    <a:pt x="7263752" y="0"/>
                  </a:lnTo>
                  <a:cubicBezTo>
                    <a:pt x="7301667" y="0"/>
                    <a:pt x="7332492" y="30927"/>
                    <a:pt x="7332492" y="69105"/>
                  </a:cubicBezTo>
                  <a:lnTo>
                    <a:pt x="7332492" y="345818"/>
                  </a:lnTo>
                  <a:cubicBezTo>
                    <a:pt x="7332492" y="383996"/>
                    <a:pt x="7301667" y="414923"/>
                    <a:pt x="7263752" y="414923"/>
                  </a:cubicBezTo>
                  <a:lnTo>
                    <a:pt x="68741" y="414923"/>
                  </a:lnTo>
                  <a:cubicBezTo>
                    <a:pt x="30825" y="414923"/>
                    <a:pt x="0" y="383996"/>
                    <a:pt x="0" y="345818"/>
                  </a:cubicBezTo>
                  <a:close/>
                </a:path>
              </a:pathLst>
            </a:custGeom>
            <a:solidFill>
              <a:srgbClr val="CEEAE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7339149" cy="422022"/>
            </a:xfrm>
            <a:custGeom>
              <a:avLst/>
              <a:gdLst/>
              <a:ahLst/>
              <a:cxnLst/>
              <a:rect l="l" t="t" r="r" b="b"/>
              <a:pathLst>
                <a:path w="7339149" h="422022">
                  <a:moveTo>
                    <a:pt x="0" y="72656"/>
                  </a:moveTo>
                  <a:cubicBezTo>
                    <a:pt x="0" y="32407"/>
                    <a:pt x="32416" y="0"/>
                    <a:pt x="72069" y="0"/>
                  </a:cubicBezTo>
                  <a:lnTo>
                    <a:pt x="7267080" y="0"/>
                  </a:lnTo>
                  <a:lnTo>
                    <a:pt x="7267080" y="3551"/>
                  </a:lnTo>
                  <a:lnTo>
                    <a:pt x="7267080" y="0"/>
                  </a:lnTo>
                  <a:cubicBezTo>
                    <a:pt x="7306876" y="0"/>
                    <a:pt x="7339149" y="32407"/>
                    <a:pt x="7339149" y="72656"/>
                  </a:cubicBezTo>
                  <a:lnTo>
                    <a:pt x="7335675" y="72656"/>
                  </a:lnTo>
                  <a:lnTo>
                    <a:pt x="7339149" y="72656"/>
                  </a:lnTo>
                  <a:lnTo>
                    <a:pt x="7339149" y="349369"/>
                  </a:lnTo>
                  <a:lnTo>
                    <a:pt x="7335675" y="349369"/>
                  </a:lnTo>
                  <a:lnTo>
                    <a:pt x="7339149" y="349369"/>
                  </a:lnTo>
                  <a:cubicBezTo>
                    <a:pt x="7339149" y="389619"/>
                    <a:pt x="7306732" y="422022"/>
                    <a:pt x="7267080" y="422022"/>
                  </a:cubicBezTo>
                  <a:lnTo>
                    <a:pt x="7267080" y="418474"/>
                  </a:lnTo>
                  <a:lnTo>
                    <a:pt x="7267080" y="422022"/>
                  </a:lnTo>
                  <a:lnTo>
                    <a:pt x="72069" y="422022"/>
                  </a:lnTo>
                  <a:lnTo>
                    <a:pt x="72069" y="418474"/>
                  </a:lnTo>
                  <a:lnTo>
                    <a:pt x="72069" y="422022"/>
                  </a:lnTo>
                  <a:cubicBezTo>
                    <a:pt x="32416" y="422022"/>
                    <a:pt x="0" y="389471"/>
                    <a:pt x="0" y="349369"/>
                  </a:cubicBezTo>
                  <a:lnTo>
                    <a:pt x="0" y="72656"/>
                  </a:lnTo>
                  <a:lnTo>
                    <a:pt x="3473" y="72656"/>
                  </a:lnTo>
                  <a:lnTo>
                    <a:pt x="0" y="72656"/>
                  </a:lnTo>
                  <a:moveTo>
                    <a:pt x="6802" y="72656"/>
                  </a:moveTo>
                  <a:lnTo>
                    <a:pt x="6802" y="349369"/>
                  </a:lnTo>
                  <a:lnTo>
                    <a:pt x="3473" y="349369"/>
                  </a:lnTo>
                  <a:lnTo>
                    <a:pt x="6802" y="349369"/>
                  </a:lnTo>
                  <a:cubicBezTo>
                    <a:pt x="6802" y="385623"/>
                    <a:pt x="36034" y="415070"/>
                    <a:pt x="72069" y="415070"/>
                  </a:cubicBezTo>
                  <a:lnTo>
                    <a:pt x="7267080" y="415070"/>
                  </a:lnTo>
                  <a:cubicBezTo>
                    <a:pt x="7303259" y="415070"/>
                    <a:pt x="7332347" y="385623"/>
                    <a:pt x="7332347" y="349369"/>
                  </a:cubicBezTo>
                  <a:lnTo>
                    <a:pt x="7332347" y="72656"/>
                  </a:lnTo>
                  <a:cubicBezTo>
                    <a:pt x="7332347" y="36402"/>
                    <a:pt x="7303114" y="6955"/>
                    <a:pt x="7267080" y="6955"/>
                  </a:cubicBezTo>
                  <a:lnTo>
                    <a:pt x="72069" y="6955"/>
                  </a:lnTo>
                  <a:lnTo>
                    <a:pt x="72069" y="3551"/>
                  </a:lnTo>
                  <a:lnTo>
                    <a:pt x="72069" y="6955"/>
                  </a:lnTo>
                  <a:cubicBezTo>
                    <a:pt x="36034" y="6955"/>
                    <a:pt x="6802" y="36402"/>
                    <a:pt x="6802" y="72656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7339147" cy="422002"/>
            </a:xfrm>
            <a:prstGeom prst="rect">
              <a:avLst/>
            </a:prstGeom>
          </p:spPr>
          <p:txBody>
            <a:bodyPr lIns="70881" tIns="70881" rIns="70881" bIns="70881" rtlCol="0" anchor="ctr"/>
            <a:lstStyle/>
            <a:p>
              <a:pPr algn="ctr">
                <a:lnSpc>
                  <a:spcPts val="2040"/>
                </a:lnSpc>
              </a:pPr>
              <a:r>
                <a:rPr lang="en-US" b="1" dirty="0">
                  <a:solidFill>
                    <a:srgbClr val="000000"/>
                  </a:solidFill>
                  <a:ea typeface="Canva Sans Bold"/>
                  <a:cs typeface="Canva Sans Bold"/>
                  <a:sym typeface="Canva Sans Bold"/>
                </a:rPr>
                <a:t>Defining the Issues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76897" y="2637091"/>
            <a:ext cx="7982092" cy="441613"/>
            <a:chOff x="0" y="0"/>
            <a:chExt cx="7339147" cy="422002"/>
          </a:xfrm>
        </p:grpSpPr>
        <p:sp>
          <p:nvSpPr>
            <p:cNvPr id="8" name="Freeform 8"/>
            <p:cNvSpPr/>
            <p:nvPr/>
          </p:nvSpPr>
          <p:spPr>
            <a:xfrm>
              <a:off x="3328" y="3551"/>
              <a:ext cx="7332492" cy="414922"/>
            </a:xfrm>
            <a:custGeom>
              <a:avLst/>
              <a:gdLst/>
              <a:ahLst/>
              <a:cxnLst/>
              <a:rect l="l" t="t" r="r" b="b"/>
              <a:pathLst>
                <a:path w="7332492" h="414922">
                  <a:moveTo>
                    <a:pt x="145" y="69105"/>
                  </a:moveTo>
                  <a:cubicBezTo>
                    <a:pt x="145" y="30927"/>
                    <a:pt x="30825" y="0"/>
                    <a:pt x="68741" y="0"/>
                  </a:cubicBezTo>
                  <a:lnTo>
                    <a:pt x="7263752" y="0"/>
                  </a:lnTo>
                  <a:cubicBezTo>
                    <a:pt x="7301667" y="0"/>
                    <a:pt x="7332492" y="30927"/>
                    <a:pt x="7332492" y="69105"/>
                  </a:cubicBezTo>
                  <a:lnTo>
                    <a:pt x="7332492" y="345818"/>
                  </a:lnTo>
                  <a:cubicBezTo>
                    <a:pt x="7332492" y="383996"/>
                    <a:pt x="7301667" y="414923"/>
                    <a:pt x="7263752" y="414923"/>
                  </a:cubicBezTo>
                  <a:lnTo>
                    <a:pt x="68741" y="414923"/>
                  </a:lnTo>
                  <a:cubicBezTo>
                    <a:pt x="30825" y="414923"/>
                    <a:pt x="0" y="383996"/>
                    <a:pt x="0" y="345818"/>
                  </a:cubicBezTo>
                  <a:close/>
                </a:path>
              </a:pathLst>
            </a:custGeom>
            <a:solidFill>
              <a:srgbClr val="CEEAE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7339149" cy="422022"/>
            </a:xfrm>
            <a:custGeom>
              <a:avLst/>
              <a:gdLst/>
              <a:ahLst/>
              <a:cxnLst/>
              <a:rect l="l" t="t" r="r" b="b"/>
              <a:pathLst>
                <a:path w="7339149" h="422022">
                  <a:moveTo>
                    <a:pt x="0" y="72656"/>
                  </a:moveTo>
                  <a:cubicBezTo>
                    <a:pt x="0" y="32407"/>
                    <a:pt x="32416" y="0"/>
                    <a:pt x="72069" y="0"/>
                  </a:cubicBezTo>
                  <a:lnTo>
                    <a:pt x="7267080" y="0"/>
                  </a:lnTo>
                  <a:lnTo>
                    <a:pt x="7267080" y="3551"/>
                  </a:lnTo>
                  <a:lnTo>
                    <a:pt x="7267080" y="0"/>
                  </a:lnTo>
                  <a:cubicBezTo>
                    <a:pt x="7306876" y="0"/>
                    <a:pt x="7339149" y="32407"/>
                    <a:pt x="7339149" y="72656"/>
                  </a:cubicBezTo>
                  <a:lnTo>
                    <a:pt x="7335675" y="72656"/>
                  </a:lnTo>
                  <a:lnTo>
                    <a:pt x="7339149" y="72656"/>
                  </a:lnTo>
                  <a:lnTo>
                    <a:pt x="7339149" y="349369"/>
                  </a:lnTo>
                  <a:lnTo>
                    <a:pt x="7335675" y="349369"/>
                  </a:lnTo>
                  <a:lnTo>
                    <a:pt x="7339149" y="349369"/>
                  </a:lnTo>
                  <a:cubicBezTo>
                    <a:pt x="7339149" y="389619"/>
                    <a:pt x="7306732" y="422022"/>
                    <a:pt x="7267080" y="422022"/>
                  </a:cubicBezTo>
                  <a:lnTo>
                    <a:pt x="7267080" y="418474"/>
                  </a:lnTo>
                  <a:lnTo>
                    <a:pt x="7267080" y="422022"/>
                  </a:lnTo>
                  <a:lnTo>
                    <a:pt x="72069" y="422022"/>
                  </a:lnTo>
                  <a:lnTo>
                    <a:pt x="72069" y="418474"/>
                  </a:lnTo>
                  <a:lnTo>
                    <a:pt x="72069" y="422022"/>
                  </a:lnTo>
                  <a:cubicBezTo>
                    <a:pt x="32416" y="422022"/>
                    <a:pt x="0" y="389471"/>
                    <a:pt x="0" y="349369"/>
                  </a:cubicBezTo>
                  <a:lnTo>
                    <a:pt x="0" y="72656"/>
                  </a:lnTo>
                  <a:lnTo>
                    <a:pt x="3473" y="72656"/>
                  </a:lnTo>
                  <a:lnTo>
                    <a:pt x="0" y="72656"/>
                  </a:lnTo>
                  <a:moveTo>
                    <a:pt x="6802" y="72656"/>
                  </a:moveTo>
                  <a:lnTo>
                    <a:pt x="6802" y="349369"/>
                  </a:lnTo>
                  <a:lnTo>
                    <a:pt x="3473" y="349369"/>
                  </a:lnTo>
                  <a:lnTo>
                    <a:pt x="6802" y="349369"/>
                  </a:lnTo>
                  <a:cubicBezTo>
                    <a:pt x="6802" y="385623"/>
                    <a:pt x="36034" y="415070"/>
                    <a:pt x="72069" y="415070"/>
                  </a:cubicBezTo>
                  <a:lnTo>
                    <a:pt x="7267080" y="415070"/>
                  </a:lnTo>
                  <a:cubicBezTo>
                    <a:pt x="7303259" y="415070"/>
                    <a:pt x="7332347" y="385623"/>
                    <a:pt x="7332347" y="349369"/>
                  </a:cubicBezTo>
                  <a:lnTo>
                    <a:pt x="7332347" y="72656"/>
                  </a:lnTo>
                  <a:cubicBezTo>
                    <a:pt x="7332347" y="36402"/>
                    <a:pt x="7303114" y="6955"/>
                    <a:pt x="7267080" y="6955"/>
                  </a:cubicBezTo>
                  <a:lnTo>
                    <a:pt x="72069" y="6955"/>
                  </a:lnTo>
                  <a:lnTo>
                    <a:pt x="72069" y="3551"/>
                  </a:lnTo>
                  <a:lnTo>
                    <a:pt x="72069" y="6955"/>
                  </a:lnTo>
                  <a:cubicBezTo>
                    <a:pt x="36034" y="6955"/>
                    <a:pt x="6802" y="36402"/>
                    <a:pt x="6802" y="72656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7339147" cy="422002"/>
            </a:xfrm>
            <a:prstGeom prst="rect">
              <a:avLst/>
            </a:prstGeom>
          </p:spPr>
          <p:txBody>
            <a:bodyPr lIns="70881" tIns="70881" rIns="70881" bIns="70881" rtlCol="0" anchor="ctr"/>
            <a:lstStyle/>
            <a:p>
              <a:pPr algn="ctr">
                <a:lnSpc>
                  <a:spcPts val="2040"/>
                </a:lnSpc>
              </a:pPr>
              <a:r>
                <a:rPr lang="en-US" b="1" dirty="0">
                  <a:solidFill>
                    <a:srgbClr val="000000"/>
                  </a:solidFill>
                  <a:ea typeface="Canva Sans Bold"/>
                  <a:cs typeface="Canva Sans Bold"/>
                  <a:sym typeface="Canva Sans Bold"/>
                </a:rPr>
                <a:t>Development of Alternate Freight Management Strategies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4687" y="3291174"/>
            <a:ext cx="7982093" cy="441634"/>
            <a:chOff x="0" y="0"/>
            <a:chExt cx="7339147" cy="686543"/>
          </a:xfrm>
        </p:grpSpPr>
        <p:sp>
          <p:nvSpPr>
            <p:cNvPr id="12" name="Freeform 12"/>
            <p:cNvSpPr/>
            <p:nvPr/>
          </p:nvSpPr>
          <p:spPr>
            <a:xfrm>
              <a:off x="3473" y="3048"/>
              <a:ext cx="7332202" cy="680466"/>
            </a:xfrm>
            <a:custGeom>
              <a:avLst/>
              <a:gdLst/>
              <a:ahLst/>
              <a:cxnLst/>
              <a:rect l="l" t="t" r="r" b="b"/>
              <a:pathLst>
                <a:path w="7332202" h="680466">
                  <a:moveTo>
                    <a:pt x="0" y="113411"/>
                  </a:moveTo>
                  <a:cubicBezTo>
                    <a:pt x="0" y="50800"/>
                    <a:pt x="58321" y="0"/>
                    <a:pt x="130245" y="0"/>
                  </a:cubicBezTo>
                  <a:lnTo>
                    <a:pt x="7201958" y="0"/>
                  </a:lnTo>
                  <a:cubicBezTo>
                    <a:pt x="7273881" y="0"/>
                    <a:pt x="7332202" y="50800"/>
                    <a:pt x="7332202" y="113411"/>
                  </a:cubicBezTo>
                  <a:lnTo>
                    <a:pt x="7332202" y="567055"/>
                  </a:lnTo>
                  <a:cubicBezTo>
                    <a:pt x="7332202" y="629666"/>
                    <a:pt x="7273881" y="680466"/>
                    <a:pt x="7201958" y="680466"/>
                  </a:cubicBezTo>
                  <a:lnTo>
                    <a:pt x="130245" y="680466"/>
                  </a:lnTo>
                  <a:cubicBezTo>
                    <a:pt x="58321" y="680466"/>
                    <a:pt x="0" y="629666"/>
                    <a:pt x="0" y="567055"/>
                  </a:cubicBezTo>
                  <a:close/>
                </a:path>
              </a:pathLst>
            </a:custGeom>
            <a:solidFill>
              <a:srgbClr val="CEEAE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7339148" cy="686562"/>
            </a:xfrm>
            <a:custGeom>
              <a:avLst/>
              <a:gdLst/>
              <a:ahLst/>
              <a:cxnLst/>
              <a:rect l="l" t="t" r="r" b="b"/>
              <a:pathLst>
                <a:path w="7339148" h="686562">
                  <a:moveTo>
                    <a:pt x="0" y="116459"/>
                  </a:moveTo>
                  <a:cubicBezTo>
                    <a:pt x="0" y="52070"/>
                    <a:pt x="59913" y="0"/>
                    <a:pt x="133718" y="0"/>
                  </a:cubicBezTo>
                  <a:lnTo>
                    <a:pt x="7205431" y="0"/>
                  </a:lnTo>
                  <a:lnTo>
                    <a:pt x="7205431" y="3048"/>
                  </a:lnTo>
                  <a:lnTo>
                    <a:pt x="7205431" y="0"/>
                  </a:lnTo>
                  <a:cubicBezTo>
                    <a:pt x="7279236" y="0"/>
                    <a:pt x="7339148" y="52070"/>
                    <a:pt x="7339148" y="116459"/>
                  </a:cubicBezTo>
                  <a:lnTo>
                    <a:pt x="7335675" y="116459"/>
                  </a:lnTo>
                  <a:lnTo>
                    <a:pt x="7339148" y="116459"/>
                  </a:lnTo>
                  <a:lnTo>
                    <a:pt x="7339148" y="570103"/>
                  </a:lnTo>
                  <a:lnTo>
                    <a:pt x="7335675" y="570103"/>
                  </a:lnTo>
                  <a:lnTo>
                    <a:pt x="7339148" y="570103"/>
                  </a:lnTo>
                  <a:cubicBezTo>
                    <a:pt x="7339148" y="634365"/>
                    <a:pt x="7279236" y="686562"/>
                    <a:pt x="7205431" y="686562"/>
                  </a:cubicBezTo>
                  <a:lnTo>
                    <a:pt x="7205431" y="683514"/>
                  </a:lnTo>
                  <a:lnTo>
                    <a:pt x="7205431" y="686562"/>
                  </a:lnTo>
                  <a:lnTo>
                    <a:pt x="133718" y="686562"/>
                  </a:lnTo>
                  <a:lnTo>
                    <a:pt x="133718" y="683514"/>
                  </a:lnTo>
                  <a:lnTo>
                    <a:pt x="133718" y="686562"/>
                  </a:lnTo>
                  <a:cubicBezTo>
                    <a:pt x="59913" y="686562"/>
                    <a:pt x="0" y="634492"/>
                    <a:pt x="0" y="570103"/>
                  </a:cubicBezTo>
                  <a:lnTo>
                    <a:pt x="0" y="116459"/>
                  </a:lnTo>
                  <a:lnTo>
                    <a:pt x="3473" y="116459"/>
                  </a:lnTo>
                  <a:lnTo>
                    <a:pt x="0" y="116459"/>
                  </a:lnTo>
                  <a:moveTo>
                    <a:pt x="6802" y="116459"/>
                  </a:moveTo>
                  <a:lnTo>
                    <a:pt x="6802" y="570103"/>
                  </a:lnTo>
                  <a:lnTo>
                    <a:pt x="3473" y="570103"/>
                  </a:lnTo>
                  <a:lnTo>
                    <a:pt x="6802" y="570103"/>
                  </a:lnTo>
                  <a:cubicBezTo>
                    <a:pt x="6802" y="631063"/>
                    <a:pt x="63531" y="680593"/>
                    <a:pt x="133718" y="680593"/>
                  </a:cubicBezTo>
                  <a:lnTo>
                    <a:pt x="7205431" y="680593"/>
                  </a:lnTo>
                  <a:cubicBezTo>
                    <a:pt x="7275473" y="680593"/>
                    <a:pt x="7332346" y="631190"/>
                    <a:pt x="7332346" y="570103"/>
                  </a:cubicBezTo>
                  <a:lnTo>
                    <a:pt x="7332346" y="116459"/>
                  </a:lnTo>
                  <a:cubicBezTo>
                    <a:pt x="7332346" y="55499"/>
                    <a:pt x="7275618" y="5969"/>
                    <a:pt x="7205431" y="5969"/>
                  </a:cubicBezTo>
                  <a:lnTo>
                    <a:pt x="133718" y="5969"/>
                  </a:lnTo>
                  <a:lnTo>
                    <a:pt x="133718" y="3048"/>
                  </a:lnTo>
                  <a:lnTo>
                    <a:pt x="133718" y="5969"/>
                  </a:lnTo>
                  <a:cubicBezTo>
                    <a:pt x="63531" y="5969"/>
                    <a:pt x="6802" y="55499"/>
                    <a:pt x="6802" y="116459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7339147" cy="686543"/>
            </a:xfrm>
            <a:prstGeom prst="rect">
              <a:avLst/>
            </a:prstGeom>
          </p:spPr>
          <p:txBody>
            <a:bodyPr lIns="70881" tIns="70881" rIns="70881" bIns="70881" rtlCol="0" anchor="ctr"/>
            <a:lstStyle/>
            <a:p>
              <a:pPr algn="ctr">
                <a:lnSpc>
                  <a:spcPts val="2040"/>
                </a:lnSpc>
              </a:pPr>
              <a:r>
                <a:rPr lang="en-US" b="1" dirty="0">
                  <a:solidFill>
                    <a:srgbClr val="000000"/>
                  </a:solidFill>
                  <a:ea typeface="Canva Sans Bold"/>
                  <a:cs typeface="Canva Sans Bold"/>
                  <a:sym typeface="Canva Sans Bold"/>
                </a:rPr>
                <a:t>Pair wise comparison of indicators by stakeholders in a matrix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74687" y="3945257"/>
            <a:ext cx="7982093" cy="558367"/>
            <a:chOff x="0" y="0"/>
            <a:chExt cx="7339148" cy="667876"/>
          </a:xfrm>
        </p:grpSpPr>
        <p:sp>
          <p:nvSpPr>
            <p:cNvPr id="16" name="Freeform 16"/>
            <p:cNvSpPr/>
            <p:nvPr/>
          </p:nvSpPr>
          <p:spPr>
            <a:xfrm>
              <a:off x="3473" y="3246"/>
              <a:ext cx="7332202" cy="661391"/>
            </a:xfrm>
            <a:custGeom>
              <a:avLst/>
              <a:gdLst/>
              <a:ahLst/>
              <a:cxnLst/>
              <a:rect l="l" t="t" r="r" b="b"/>
              <a:pathLst>
                <a:path w="7332202" h="661391">
                  <a:moveTo>
                    <a:pt x="0" y="110232"/>
                  </a:moveTo>
                  <a:cubicBezTo>
                    <a:pt x="0" y="49233"/>
                    <a:pt x="53256" y="0"/>
                    <a:pt x="118957" y="0"/>
                  </a:cubicBezTo>
                  <a:lnTo>
                    <a:pt x="7213245" y="0"/>
                  </a:lnTo>
                  <a:cubicBezTo>
                    <a:pt x="7278947" y="0"/>
                    <a:pt x="7332202" y="49368"/>
                    <a:pt x="7332202" y="110232"/>
                  </a:cubicBezTo>
                  <a:lnTo>
                    <a:pt x="7332202" y="551160"/>
                  </a:lnTo>
                  <a:cubicBezTo>
                    <a:pt x="7332202" y="612024"/>
                    <a:pt x="7278947" y="661392"/>
                    <a:pt x="7213245" y="661392"/>
                  </a:cubicBezTo>
                  <a:lnTo>
                    <a:pt x="118957" y="661392"/>
                  </a:lnTo>
                  <a:cubicBezTo>
                    <a:pt x="53256" y="661392"/>
                    <a:pt x="0" y="612024"/>
                    <a:pt x="0" y="551160"/>
                  </a:cubicBezTo>
                  <a:close/>
                </a:path>
              </a:pathLst>
            </a:custGeom>
            <a:solidFill>
              <a:srgbClr val="CEEAE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7339148" cy="667876"/>
            </a:xfrm>
            <a:custGeom>
              <a:avLst/>
              <a:gdLst/>
              <a:ahLst/>
              <a:cxnLst/>
              <a:rect l="l" t="t" r="r" b="b"/>
              <a:pathLst>
                <a:path w="7339148" h="667876">
                  <a:moveTo>
                    <a:pt x="0" y="113478"/>
                  </a:moveTo>
                  <a:cubicBezTo>
                    <a:pt x="0" y="50720"/>
                    <a:pt x="54848" y="0"/>
                    <a:pt x="122430" y="0"/>
                  </a:cubicBezTo>
                  <a:lnTo>
                    <a:pt x="7216718" y="0"/>
                  </a:lnTo>
                  <a:lnTo>
                    <a:pt x="7216718" y="3246"/>
                  </a:lnTo>
                  <a:lnTo>
                    <a:pt x="7216718" y="0"/>
                  </a:lnTo>
                  <a:cubicBezTo>
                    <a:pt x="7284301" y="0"/>
                    <a:pt x="7339148" y="50720"/>
                    <a:pt x="7339148" y="113478"/>
                  </a:cubicBezTo>
                  <a:lnTo>
                    <a:pt x="7335675" y="113478"/>
                  </a:lnTo>
                  <a:lnTo>
                    <a:pt x="7339148" y="113478"/>
                  </a:lnTo>
                  <a:lnTo>
                    <a:pt x="7339148" y="554406"/>
                  </a:lnTo>
                  <a:lnTo>
                    <a:pt x="7335675" y="554406"/>
                  </a:lnTo>
                  <a:lnTo>
                    <a:pt x="7339148" y="554406"/>
                  </a:lnTo>
                  <a:cubicBezTo>
                    <a:pt x="7339148" y="617028"/>
                    <a:pt x="7284301" y="667876"/>
                    <a:pt x="7216718" y="667876"/>
                  </a:cubicBezTo>
                  <a:lnTo>
                    <a:pt x="7216718" y="664638"/>
                  </a:lnTo>
                  <a:lnTo>
                    <a:pt x="7216718" y="667876"/>
                  </a:lnTo>
                  <a:lnTo>
                    <a:pt x="122430" y="667876"/>
                  </a:lnTo>
                  <a:lnTo>
                    <a:pt x="122430" y="664638"/>
                  </a:lnTo>
                  <a:lnTo>
                    <a:pt x="122430" y="667876"/>
                  </a:lnTo>
                  <a:cubicBezTo>
                    <a:pt x="54848" y="667748"/>
                    <a:pt x="0" y="617028"/>
                    <a:pt x="0" y="554270"/>
                  </a:cubicBezTo>
                  <a:lnTo>
                    <a:pt x="0" y="113478"/>
                  </a:lnTo>
                  <a:lnTo>
                    <a:pt x="3473" y="113478"/>
                  </a:lnTo>
                  <a:lnTo>
                    <a:pt x="0" y="113478"/>
                  </a:lnTo>
                  <a:moveTo>
                    <a:pt x="6802" y="113478"/>
                  </a:moveTo>
                  <a:lnTo>
                    <a:pt x="6802" y="554406"/>
                  </a:lnTo>
                  <a:lnTo>
                    <a:pt x="3473" y="554406"/>
                  </a:lnTo>
                  <a:lnTo>
                    <a:pt x="6802" y="554406"/>
                  </a:lnTo>
                  <a:cubicBezTo>
                    <a:pt x="6802" y="613512"/>
                    <a:pt x="58465" y="661391"/>
                    <a:pt x="122430" y="661391"/>
                  </a:cubicBezTo>
                  <a:lnTo>
                    <a:pt x="7216718" y="661391"/>
                  </a:lnTo>
                  <a:cubicBezTo>
                    <a:pt x="7280539" y="661391"/>
                    <a:pt x="7332346" y="613376"/>
                    <a:pt x="7332346" y="554406"/>
                  </a:cubicBezTo>
                  <a:lnTo>
                    <a:pt x="7332346" y="113478"/>
                  </a:lnTo>
                  <a:cubicBezTo>
                    <a:pt x="7332346" y="54372"/>
                    <a:pt x="7280684" y="6492"/>
                    <a:pt x="7216718" y="6492"/>
                  </a:cubicBezTo>
                  <a:lnTo>
                    <a:pt x="122430" y="6492"/>
                  </a:lnTo>
                  <a:lnTo>
                    <a:pt x="122430" y="3246"/>
                  </a:lnTo>
                  <a:lnTo>
                    <a:pt x="122430" y="6357"/>
                  </a:lnTo>
                  <a:cubicBezTo>
                    <a:pt x="58465" y="6357"/>
                    <a:pt x="6802" y="54372"/>
                    <a:pt x="6802" y="113478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972" y="118738"/>
              <a:ext cx="7245203" cy="455814"/>
            </a:xfrm>
            <a:prstGeom prst="rect">
              <a:avLst/>
            </a:prstGeom>
          </p:spPr>
          <p:txBody>
            <a:bodyPr lIns="70881" tIns="70881" rIns="70881" bIns="70881" rtlCol="0" anchor="ctr"/>
            <a:lstStyle/>
            <a:p>
              <a:pPr algn="ctr">
                <a:lnSpc>
                  <a:spcPts val="2040"/>
                </a:lnSpc>
              </a:pPr>
              <a:r>
                <a:rPr lang="en-US" b="1" dirty="0">
                  <a:solidFill>
                    <a:srgbClr val="000000"/>
                  </a:solidFill>
                  <a:ea typeface="Canva Sans Bold"/>
                  <a:cs typeface="Canva Sans Bold"/>
                  <a:sym typeface="Canva Sans Bold"/>
                </a:rPr>
                <a:t>Calculation of Normalized Values and Criteria Weights/</a:t>
              </a:r>
            </a:p>
            <a:p>
              <a:pPr algn="ctr">
                <a:lnSpc>
                  <a:spcPts val="2040"/>
                </a:lnSpc>
              </a:pPr>
              <a:r>
                <a:rPr lang="en-US" b="1" dirty="0">
                  <a:solidFill>
                    <a:srgbClr val="000000"/>
                  </a:solidFill>
                  <a:ea typeface="Canva Sans Bold"/>
                  <a:cs typeface="Canva Sans Bold"/>
                  <a:sym typeface="Canva Sans Bold"/>
                </a:rPr>
                <a:t>Priority Vector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4536" y="4711147"/>
            <a:ext cx="7974854" cy="441634"/>
            <a:chOff x="0" y="0"/>
            <a:chExt cx="7323786" cy="422022"/>
          </a:xfrm>
        </p:grpSpPr>
        <p:sp>
          <p:nvSpPr>
            <p:cNvPr id="20" name="Freeform 20"/>
            <p:cNvSpPr/>
            <p:nvPr/>
          </p:nvSpPr>
          <p:spPr>
            <a:xfrm>
              <a:off x="3317" y="3539"/>
              <a:ext cx="7317007" cy="414922"/>
            </a:xfrm>
            <a:custGeom>
              <a:avLst/>
              <a:gdLst/>
              <a:ahLst/>
              <a:cxnLst/>
              <a:rect l="l" t="t" r="r" b="b"/>
              <a:pathLst>
                <a:path w="7317007" h="414922">
                  <a:moveTo>
                    <a:pt x="145" y="69105"/>
                  </a:moveTo>
                  <a:cubicBezTo>
                    <a:pt x="145" y="30927"/>
                    <a:pt x="30825" y="0"/>
                    <a:pt x="68741" y="0"/>
                  </a:cubicBezTo>
                  <a:lnTo>
                    <a:pt x="7248267" y="0"/>
                  </a:lnTo>
                  <a:cubicBezTo>
                    <a:pt x="7286183" y="0"/>
                    <a:pt x="7317007" y="30927"/>
                    <a:pt x="7317007" y="69105"/>
                  </a:cubicBezTo>
                  <a:lnTo>
                    <a:pt x="7317007" y="345818"/>
                  </a:lnTo>
                  <a:cubicBezTo>
                    <a:pt x="7317007" y="383996"/>
                    <a:pt x="7286183" y="414923"/>
                    <a:pt x="7248267" y="414923"/>
                  </a:cubicBezTo>
                  <a:lnTo>
                    <a:pt x="68741" y="414923"/>
                  </a:lnTo>
                  <a:cubicBezTo>
                    <a:pt x="30825" y="414923"/>
                    <a:pt x="0" y="383996"/>
                    <a:pt x="0" y="345818"/>
                  </a:cubicBezTo>
                  <a:close/>
                </a:path>
              </a:pathLst>
            </a:custGeom>
            <a:solidFill>
              <a:srgbClr val="CEEAE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7323664" cy="422022"/>
            </a:xfrm>
            <a:custGeom>
              <a:avLst/>
              <a:gdLst/>
              <a:ahLst/>
              <a:cxnLst/>
              <a:rect l="l" t="t" r="r" b="b"/>
              <a:pathLst>
                <a:path w="7323664" h="422022">
                  <a:moveTo>
                    <a:pt x="0" y="72656"/>
                  </a:moveTo>
                  <a:cubicBezTo>
                    <a:pt x="0" y="32407"/>
                    <a:pt x="32416" y="0"/>
                    <a:pt x="72069" y="0"/>
                  </a:cubicBezTo>
                  <a:lnTo>
                    <a:pt x="7251595" y="0"/>
                  </a:lnTo>
                  <a:lnTo>
                    <a:pt x="7251595" y="3551"/>
                  </a:lnTo>
                  <a:lnTo>
                    <a:pt x="7251595" y="0"/>
                  </a:lnTo>
                  <a:cubicBezTo>
                    <a:pt x="7291392" y="0"/>
                    <a:pt x="7323664" y="32407"/>
                    <a:pt x="7323664" y="72656"/>
                  </a:cubicBezTo>
                  <a:lnTo>
                    <a:pt x="7320190" y="72656"/>
                  </a:lnTo>
                  <a:lnTo>
                    <a:pt x="7323664" y="72656"/>
                  </a:lnTo>
                  <a:lnTo>
                    <a:pt x="7323664" y="349369"/>
                  </a:lnTo>
                  <a:lnTo>
                    <a:pt x="7320190" y="349369"/>
                  </a:lnTo>
                  <a:lnTo>
                    <a:pt x="7323664" y="349369"/>
                  </a:lnTo>
                  <a:cubicBezTo>
                    <a:pt x="7323664" y="389619"/>
                    <a:pt x="7291247" y="422022"/>
                    <a:pt x="7251595" y="422022"/>
                  </a:cubicBezTo>
                  <a:lnTo>
                    <a:pt x="7251595" y="418474"/>
                  </a:lnTo>
                  <a:lnTo>
                    <a:pt x="7251595" y="422022"/>
                  </a:lnTo>
                  <a:lnTo>
                    <a:pt x="72069" y="422022"/>
                  </a:lnTo>
                  <a:lnTo>
                    <a:pt x="72069" y="418474"/>
                  </a:lnTo>
                  <a:lnTo>
                    <a:pt x="72069" y="422022"/>
                  </a:lnTo>
                  <a:cubicBezTo>
                    <a:pt x="32416" y="422022"/>
                    <a:pt x="0" y="389471"/>
                    <a:pt x="0" y="349369"/>
                  </a:cubicBezTo>
                  <a:lnTo>
                    <a:pt x="0" y="72656"/>
                  </a:lnTo>
                  <a:lnTo>
                    <a:pt x="3473" y="72656"/>
                  </a:lnTo>
                  <a:lnTo>
                    <a:pt x="0" y="72656"/>
                  </a:lnTo>
                  <a:moveTo>
                    <a:pt x="6802" y="72656"/>
                  </a:moveTo>
                  <a:lnTo>
                    <a:pt x="6802" y="349369"/>
                  </a:lnTo>
                  <a:lnTo>
                    <a:pt x="3473" y="349369"/>
                  </a:lnTo>
                  <a:lnTo>
                    <a:pt x="6802" y="349369"/>
                  </a:lnTo>
                  <a:cubicBezTo>
                    <a:pt x="6802" y="385623"/>
                    <a:pt x="36034" y="415070"/>
                    <a:pt x="72069" y="415070"/>
                  </a:cubicBezTo>
                  <a:lnTo>
                    <a:pt x="7251595" y="415070"/>
                  </a:lnTo>
                  <a:cubicBezTo>
                    <a:pt x="7287774" y="415070"/>
                    <a:pt x="7316862" y="385623"/>
                    <a:pt x="7316862" y="349369"/>
                  </a:cubicBezTo>
                  <a:lnTo>
                    <a:pt x="7316862" y="72656"/>
                  </a:lnTo>
                  <a:cubicBezTo>
                    <a:pt x="7316862" y="36402"/>
                    <a:pt x="7287630" y="6955"/>
                    <a:pt x="7251595" y="6955"/>
                  </a:cubicBezTo>
                  <a:lnTo>
                    <a:pt x="72069" y="6955"/>
                  </a:lnTo>
                  <a:lnTo>
                    <a:pt x="72069" y="3551"/>
                  </a:lnTo>
                  <a:lnTo>
                    <a:pt x="72069" y="6955"/>
                  </a:lnTo>
                  <a:cubicBezTo>
                    <a:pt x="36034" y="6955"/>
                    <a:pt x="6802" y="36402"/>
                    <a:pt x="6802" y="72656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7323786" cy="422002"/>
            </a:xfrm>
            <a:prstGeom prst="rect">
              <a:avLst/>
            </a:prstGeom>
          </p:spPr>
          <p:txBody>
            <a:bodyPr lIns="70881" tIns="70881" rIns="70881" bIns="70881" rtlCol="0" anchor="ctr"/>
            <a:lstStyle/>
            <a:p>
              <a:pPr algn="ctr">
                <a:lnSpc>
                  <a:spcPts val="2040"/>
                </a:lnSpc>
              </a:pPr>
              <a:r>
                <a:rPr lang="en-US" b="1" dirty="0">
                  <a:solidFill>
                    <a:srgbClr val="000000"/>
                  </a:solidFill>
                  <a:ea typeface="Canva Sans Bold"/>
                  <a:cs typeface="Canva Sans Bold"/>
                  <a:sym typeface="Canva Sans Bold"/>
                </a:rPr>
                <a:t>Computation of Weighted Normalized Matrix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74536" y="5363292"/>
            <a:ext cx="7982093" cy="441633"/>
            <a:chOff x="0" y="0"/>
            <a:chExt cx="7323776" cy="422002"/>
          </a:xfrm>
        </p:grpSpPr>
        <p:sp>
          <p:nvSpPr>
            <p:cNvPr id="24" name="Freeform 24"/>
            <p:cNvSpPr/>
            <p:nvPr/>
          </p:nvSpPr>
          <p:spPr>
            <a:xfrm>
              <a:off x="3328" y="3551"/>
              <a:ext cx="7317007" cy="414922"/>
            </a:xfrm>
            <a:custGeom>
              <a:avLst/>
              <a:gdLst/>
              <a:ahLst/>
              <a:cxnLst/>
              <a:rect l="l" t="t" r="r" b="b"/>
              <a:pathLst>
                <a:path w="7317007" h="414922">
                  <a:moveTo>
                    <a:pt x="145" y="69105"/>
                  </a:moveTo>
                  <a:cubicBezTo>
                    <a:pt x="145" y="30927"/>
                    <a:pt x="30825" y="0"/>
                    <a:pt x="68741" y="0"/>
                  </a:cubicBezTo>
                  <a:lnTo>
                    <a:pt x="7248267" y="0"/>
                  </a:lnTo>
                  <a:cubicBezTo>
                    <a:pt x="7286183" y="0"/>
                    <a:pt x="7317007" y="30927"/>
                    <a:pt x="7317007" y="69105"/>
                  </a:cubicBezTo>
                  <a:lnTo>
                    <a:pt x="7317007" y="345818"/>
                  </a:lnTo>
                  <a:cubicBezTo>
                    <a:pt x="7317007" y="383996"/>
                    <a:pt x="7286183" y="414923"/>
                    <a:pt x="7248267" y="414923"/>
                  </a:cubicBezTo>
                  <a:lnTo>
                    <a:pt x="68741" y="414923"/>
                  </a:lnTo>
                  <a:cubicBezTo>
                    <a:pt x="30825" y="414923"/>
                    <a:pt x="0" y="383996"/>
                    <a:pt x="0" y="345818"/>
                  </a:cubicBezTo>
                  <a:close/>
                </a:path>
              </a:pathLst>
            </a:custGeom>
            <a:solidFill>
              <a:srgbClr val="CEEAE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7323664" cy="422022"/>
            </a:xfrm>
            <a:custGeom>
              <a:avLst/>
              <a:gdLst/>
              <a:ahLst/>
              <a:cxnLst/>
              <a:rect l="l" t="t" r="r" b="b"/>
              <a:pathLst>
                <a:path w="7323664" h="422022">
                  <a:moveTo>
                    <a:pt x="0" y="72656"/>
                  </a:moveTo>
                  <a:cubicBezTo>
                    <a:pt x="0" y="32407"/>
                    <a:pt x="32416" y="0"/>
                    <a:pt x="72069" y="0"/>
                  </a:cubicBezTo>
                  <a:lnTo>
                    <a:pt x="7251595" y="0"/>
                  </a:lnTo>
                  <a:lnTo>
                    <a:pt x="7251595" y="3551"/>
                  </a:lnTo>
                  <a:lnTo>
                    <a:pt x="7251595" y="0"/>
                  </a:lnTo>
                  <a:cubicBezTo>
                    <a:pt x="7291392" y="0"/>
                    <a:pt x="7323664" y="32407"/>
                    <a:pt x="7323664" y="72656"/>
                  </a:cubicBezTo>
                  <a:lnTo>
                    <a:pt x="7320190" y="72656"/>
                  </a:lnTo>
                  <a:lnTo>
                    <a:pt x="7323664" y="72656"/>
                  </a:lnTo>
                  <a:lnTo>
                    <a:pt x="7323664" y="349369"/>
                  </a:lnTo>
                  <a:lnTo>
                    <a:pt x="7320190" y="349369"/>
                  </a:lnTo>
                  <a:lnTo>
                    <a:pt x="7323664" y="349369"/>
                  </a:lnTo>
                  <a:cubicBezTo>
                    <a:pt x="7323664" y="389619"/>
                    <a:pt x="7291247" y="422022"/>
                    <a:pt x="7251595" y="422022"/>
                  </a:cubicBezTo>
                  <a:lnTo>
                    <a:pt x="7251595" y="418474"/>
                  </a:lnTo>
                  <a:lnTo>
                    <a:pt x="7251595" y="422022"/>
                  </a:lnTo>
                  <a:lnTo>
                    <a:pt x="72069" y="422022"/>
                  </a:lnTo>
                  <a:lnTo>
                    <a:pt x="72069" y="418474"/>
                  </a:lnTo>
                  <a:lnTo>
                    <a:pt x="72069" y="422022"/>
                  </a:lnTo>
                  <a:cubicBezTo>
                    <a:pt x="32416" y="422022"/>
                    <a:pt x="0" y="389471"/>
                    <a:pt x="0" y="349369"/>
                  </a:cubicBezTo>
                  <a:lnTo>
                    <a:pt x="0" y="72656"/>
                  </a:lnTo>
                  <a:lnTo>
                    <a:pt x="3473" y="72656"/>
                  </a:lnTo>
                  <a:lnTo>
                    <a:pt x="0" y="72656"/>
                  </a:lnTo>
                  <a:moveTo>
                    <a:pt x="6802" y="72656"/>
                  </a:moveTo>
                  <a:lnTo>
                    <a:pt x="6802" y="349369"/>
                  </a:lnTo>
                  <a:lnTo>
                    <a:pt x="3473" y="349369"/>
                  </a:lnTo>
                  <a:lnTo>
                    <a:pt x="6802" y="349369"/>
                  </a:lnTo>
                  <a:cubicBezTo>
                    <a:pt x="6802" y="385623"/>
                    <a:pt x="36034" y="415070"/>
                    <a:pt x="72069" y="415070"/>
                  </a:cubicBezTo>
                  <a:lnTo>
                    <a:pt x="7251595" y="415070"/>
                  </a:lnTo>
                  <a:cubicBezTo>
                    <a:pt x="7287774" y="415070"/>
                    <a:pt x="7316862" y="385623"/>
                    <a:pt x="7316862" y="349369"/>
                  </a:cubicBezTo>
                  <a:lnTo>
                    <a:pt x="7316862" y="72656"/>
                  </a:lnTo>
                  <a:cubicBezTo>
                    <a:pt x="7316862" y="36402"/>
                    <a:pt x="7287630" y="6955"/>
                    <a:pt x="7251595" y="6955"/>
                  </a:cubicBezTo>
                  <a:lnTo>
                    <a:pt x="72069" y="6955"/>
                  </a:lnTo>
                  <a:lnTo>
                    <a:pt x="72069" y="3551"/>
                  </a:lnTo>
                  <a:lnTo>
                    <a:pt x="72069" y="6955"/>
                  </a:lnTo>
                  <a:cubicBezTo>
                    <a:pt x="36034" y="6955"/>
                    <a:pt x="6802" y="36402"/>
                    <a:pt x="6802" y="72656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7323776" cy="422002"/>
            </a:xfrm>
            <a:prstGeom prst="rect">
              <a:avLst/>
            </a:prstGeom>
          </p:spPr>
          <p:txBody>
            <a:bodyPr lIns="70881" tIns="70881" rIns="70881" bIns="70881" rtlCol="0" anchor="ctr"/>
            <a:lstStyle/>
            <a:p>
              <a:pPr algn="ctr">
                <a:lnSpc>
                  <a:spcPts val="2040"/>
                </a:lnSpc>
              </a:pPr>
              <a:r>
                <a:rPr lang="en-US" b="1">
                  <a:solidFill>
                    <a:srgbClr val="000000"/>
                  </a:solidFill>
                  <a:ea typeface="Canva Sans Bold"/>
                  <a:cs typeface="Canva Sans Bold"/>
                  <a:sym typeface="Canva Sans Bold"/>
                </a:rPr>
                <a:t>Checking Consistency Ratio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70786" y="6019472"/>
            <a:ext cx="7982093" cy="441613"/>
            <a:chOff x="0" y="0"/>
            <a:chExt cx="7323775" cy="422002"/>
          </a:xfrm>
        </p:grpSpPr>
        <p:sp>
          <p:nvSpPr>
            <p:cNvPr id="28" name="Freeform 28"/>
            <p:cNvSpPr/>
            <p:nvPr/>
          </p:nvSpPr>
          <p:spPr>
            <a:xfrm>
              <a:off x="3322" y="3551"/>
              <a:ext cx="7316999" cy="414922"/>
            </a:xfrm>
            <a:custGeom>
              <a:avLst/>
              <a:gdLst/>
              <a:ahLst/>
              <a:cxnLst/>
              <a:rect l="l" t="t" r="r" b="b"/>
              <a:pathLst>
                <a:path w="7316999" h="414922">
                  <a:moveTo>
                    <a:pt x="144" y="69105"/>
                  </a:moveTo>
                  <a:cubicBezTo>
                    <a:pt x="144" y="30927"/>
                    <a:pt x="30760" y="0"/>
                    <a:pt x="68596" y="0"/>
                  </a:cubicBezTo>
                  <a:lnTo>
                    <a:pt x="7248403" y="0"/>
                  </a:lnTo>
                  <a:cubicBezTo>
                    <a:pt x="7286238" y="0"/>
                    <a:pt x="7316999" y="30927"/>
                    <a:pt x="7316999" y="69105"/>
                  </a:cubicBezTo>
                  <a:lnTo>
                    <a:pt x="7316999" y="345818"/>
                  </a:lnTo>
                  <a:cubicBezTo>
                    <a:pt x="7316999" y="383996"/>
                    <a:pt x="7286238" y="414923"/>
                    <a:pt x="7248403" y="414923"/>
                  </a:cubicBezTo>
                  <a:lnTo>
                    <a:pt x="68596" y="414923"/>
                  </a:lnTo>
                  <a:cubicBezTo>
                    <a:pt x="30760" y="414923"/>
                    <a:pt x="0" y="383996"/>
                    <a:pt x="0" y="345818"/>
                  </a:cubicBezTo>
                  <a:close/>
                </a:path>
              </a:pathLst>
            </a:custGeom>
            <a:solidFill>
              <a:srgbClr val="CEEAE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7323643" cy="422022"/>
            </a:xfrm>
            <a:custGeom>
              <a:avLst/>
              <a:gdLst/>
              <a:ahLst/>
              <a:cxnLst/>
              <a:rect l="l" t="t" r="r" b="b"/>
              <a:pathLst>
                <a:path w="7323643" h="422022">
                  <a:moveTo>
                    <a:pt x="0" y="72656"/>
                  </a:moveTo>
                  <a:cubicBezTo>
                    <a:pt x="0" y="32407"/>
                    <a:pt x="32349" y="0"/>
                    <a:pt x="71918" y="0"/>
                  </a:cubicBezTo>
                  <a:lnTo>
                    <a:pt x="7251725" y="0"/>
                  </a:lnTo>
                  <a:lnTo>
                    <a:pt x="7251725" y="3551"/>
                  </a:lnTo>
                  <a:lnTo>
                    <a:pt x="7251725" y="0"/>
                  </a:lnTo>
                  <a:cubicBezTo>
                    <a:pt x="7291438" y="0"/>
                    <a:pt x="7323643" y="32407"/>
                    <a:pt x="7323643" y="72656"/>
                  </a:cubicBezTo>
                  <a:lnTo>
                    <a:pt x="7320176" y="72656"/>
                  </a:lnTo>
                  <a:lnTo>
                    <a:pt x="7323643" y="72656"/>
                  </a:lnTo>
                  <a:lnTo>
                    <a:pt x="7323643" y="349369"/>
                  </a:lnTo>
                  <a:lnTo>
                    <a:pt x="7320176" y="349369"/>
                  </a:lnTo>
                  <a:lnTo>
                    <a:pt x="7323643" y="349369"/>
                  </a:lnTo>
                  <a:cubicBezTo>
                    <a:pt x="7323643" y="389619"/>
                    <a:pt x="7291294" y="422022"/>
                    <a:pt x="7251725" y="422022"/>
                  </a:cubicBezTo>
                  <a:lnTo>
                    <a:pt x="7251725" y="418474"/>
                  </a:lnTo>
                  <a:lnTo>
                    <a:pt x="7251725" y="422022"/>
                  </a:lnTo>
                  <a:lnTo>
                    <a:pt x="71918" y="422022"/>
                  </a:lnTo>
                  <a:lnTo>
                    <a:pt x="71918" y="418474"/>
                  </a:lnTo>
                  <a:lnTo>
                    <a:pt x="71918" y="422022"/>
                  </a:lnTo>
                  <a:cubicBezTo>
                    <a:pt x="32349" y="422022"/>
                    <a:pt x="0" y="389471"/>
                    <a:pt x="0" y="349369"/>
                  </a:cubicBezTo>
                  <a:lnTo>
                    <a:pt x="0" y="72656"/>
                  </a:lnTo>
                  <a:lnTo>
                    <a:pt x="3466" y="72656"/>
                  </a:lnTo>
                  <a:lnTo>
                    <a:pt x="0" y="72656"/>
                  </a:lnTo>
                  <a:moveTo>
                    <a:pt x="6787" y="72656"/>
                  </a:moveTo>
                  <a:lnTo>
                    <a:pt x="6787" y="349369"/>
                  </a:lnTo>
                  <a:lnTo>
                    <a:pt x="3466" y="349369"/>
                  </a:lnTo>
                  <a:lnTo>
                    <a:pt x="6787" y="349369"/>
                  </a:lnTo>
                  <a:cubicBezTo>
                    <a:pt x="6787" y="385623"/>
                    <a:pt x="35959" y="415070"/>
                    <a:pt x="71918" y="415070"/>
                  </a:cubicBezTo>
                  <a:lnTo>
                    <a:pt x="7251725" y="415070"/>
                  </a:lnTo>
                  <a:cubicBezTo>
                    <a:pt x="7287828" y="415070"/>
                    <a:pt x="7316855" y="385623"/>
                    <a:pt x="7316855" y="349369"/>
                  </a:cubicBezTo>
                  <a:lnTo>
                    <a:pt x="7316855" y="72656"/>
                  </a:lnTo>
                  <a:cubicBezTo>
                    <a:pt x="7316855" y="36402"/>
                    <a:pt x="7287683" y="6955"/>
                    <a:pt x="7251725" y="6955"/>
                  </a:cubicBezTo>
                  <a:lnTo>
                    <a:pt x="71918" y="6955"/>
                  </a:lnTo>
                  <a:lnTo>
                    <a:pt x="71918" y="3551"/>
                  </a:lnTo>
                  <a:lnTo>
                    <a:pt x="71918" y="6955"/>
                  </a:lnTo>
                  <a:cubicBezTo>
                    <a:pt x="35959" y="6955"/>
                    <a:pt x="6787" y="36402"/>
                    <a:pt x="6787" y="72656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7323775" cy="422002"/>
            </a:xfrm>
            <a:prstGeom prst="rect">
              <a:avLst/>
            </a:prstGeom>
          </p:spPr>
          <p:txBody>
            <a:bodyPr lIns="70881" tIns="70881" rIns="70881" bIns="70881" rtlCol="0" anchor="ctr"/>
            <a:lstStyle/>
            <a:p>
              <a:pPr algn="ctr">
                <a:lnSpc>
                  <a:spcPts val="2040"/>
                </a:lnSpc>
              </a:pPr>
              <a:r>
                <a:rPr lang="en-US" b="1" dirty="0">
                  <a:solidFill>
                    <a:srgbClr val="000000"/>
                  </a:solidFill>
                  <a:ea typeface="Canva Sans Bold"/>
                  <a:cs typeface="Canva Sans Bold"/>
                  <a:sym typeface="Canva Sans Bold"/>
                </a:rPr>
                <a:t>Ranking and Selection of Strategy(s) based Weightage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435374" y="6122681"/>
            <a:ext cx="1116669" cy="433122"/>
            <a:chOff x="0" y="0"/>
            <a:chExt cx="1159696" cy="449811"/>
          </a:xfrm>
        </p:grpSpPr>
        <p:sp>
          <p:nvSpPr>
            <p:cNvPr id="33" name="Freeform 33"/>
            <p:cNvSpPr/>
            <p:nvPr/>
          </p:nvSpPr>
          <p:spPr>
            <a:xfrm>
              <a:off x="3048" y="5201"/>
              <a:ext cx="1153668" cy="439485"/>
            </a:xfrm>
            <a:custGeom>
              <a:avLst/>
              <a:gdLst/>
              <a:ahLst/>
              <a:cxnLst/>
              <a:rect l="l" t="t" r="r" b="b"/>
              <a:pathLst>
                <a:path w="1153668" h="439485">
                  <a:moveTo>
                    <a:pt x="0" y="73247"/>
                  </a:moveTo>
                  <a:cubicBezTo>
                    <a:pt x="0" y="32723"/>
                    <a:pt x="19558" y="0"/>
                    <a:pt x="43688" y="0"/>
                  </a:cubicBezTo>
                  <a:lnTo>
                    <a:pt x="1109980" y="0"/>
                  </a:lnTo>
                  <a:cubicBezTo>
                    <a:pt x="1134110" y="0"/>
                    <a:pt x="1153668" y="32723"/>
                    <a:pt x="1153668" y="73247"/>
                  </a:cubicBezTo>
                  <a:lnTo>
                    <a:pt x="1153668" y="366237"/>
                  </a:lnTo>
                  <a:cubicBezTo>
                    <a:pt x="1153668" y="406762"/>
                    <a:pt x="1134110" y="439485"/>
                    <a:pt x="1109980" y="439485"/>
                  </a:cubicBezTo>
                  <a:lnTo>
                    <a:pt x="43688" y="439485"/>
                  </a:lnTo>
                  <a:cubicBezTo>
                    <a:pt x="19558" y="439485"/>
                    <a:pt x="0" y="406762"/>
                    <a:pt x="0" y="366237"/>
                  </a:cubicBezTo>
                  <a:close/>
                </a:path>
              </a:pathLst>
            </a:custGeom>
            <a:solidFill>
              <a:srgbClr val="A7C2C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1159764" cy="449855"/>
            </a:xfrm>
            <a:custGeom>
              <a:avLst/>
              <a:gdLst/>
              <a:ahLst/>
              <a:cxnLst/>
              <a:rect l="l" t="t" r="r" b="b"/>
              <a:pathLst>
                <a:path w="1159764" h="449855">
                  <a:moveTo>
                    <a:pt x="0" y="78448"/>
                  </a:moveTo>
                  <a:cubicBezTo>
                    <a:pt x="0" y="35107"/>
                    <a:pt x="20955" y="0"/>
                    <a:pt x="46736" y="0"/>
                  </a:cubicBezTo>
                  <a:lnTo>
                    <a:pt x="1113028" y="0"/>
                  </a:lnTo>
                  <a:lnTo>
                    <a:pt x="1113028" y="5201"/>
                  </a:lnTo>
                  <a:lnTo>
                    <a:pt x="1113028" y="0"/>
                  </a:lnTo>
                  <a:cubicBezTo>
                    <a:pt x="1138809" y="0"/>
                    <a:pt x="1159764" y="35107"/>
                    <a:pt x="1159764" y="78448"/>
                  </a:cubicBezTo>
                  <a:lnTo>
                    <a:pt x="1156716" y="78448"/>
                  </a:lnTo>
                  <a:lnTo>
                    <a:pt x="1159764" y="78448"/>
                  </a:lnTo>
                  <a:lnTo>
                    <a:pt x="1159764" y="371438"/>
                  </a:lnTo>
                  <a:lnTo>
                    <a:pt x="1156716" y="371438"/>
                  </a:lnTo>
                  <a:lnTo>
                    <a:pt x="1159764" y="371438"/>
                  </a:lnTo>
                  <a:cubicBezTo>
                    <a:pt x="1159764" y="414780"/>
                    <a:pt x="1138809" y="449855"/>
                    <a:pt x="1113028" y="449855"/>
                  </a:cubicBezTo>
                  <a:lnTo>
                    <a:pt x="1113028" y="444686"/>
                  </a:lnTo>
                  <a:lnTo>
                    <a:pt x="1113028" y="449855"/>
                  </a:lnTo>
                  <a:lnTo>
                    <a:pt x="46736" y="449855"/>
                  </a:lnTo>
                  <a:lnTo>
                    <a:pt x="46736" y="444686"/>
                  </a:lnTo>
                  <a:lnTo>
                    <a:pt x="46736" y="449855"/>
                  </a:lnTo>
                  <a:cubicBezTo>
                    <a:pt x="20955" y="449855"/>
                    <a:pt x="0" y="414780"/>
                    <a:pt x="0" y="371438"/>
                  </a:cubicBezTo>
                  <a:lnTo>
                    <a:pt x="0" y="78448"/>
                  </a:lnTo>
                  <a:lnTo>
                    <a:pt x="3048" y="78448"/>
                  </a:lnTo>
                  <a:lnTo>
                    <a:pt x="0" y="78448"/>
                  </a:lnTo>
                  <a:moveTo>
                    <a:pt x="5969" y="78448"/>
                  </a:moveTo>
                  <a:lnTo>
                    <a:pt x="5969" y="371438"/>
                  </a:lnTo>
                  <a:lnTo>
                    <a:pt x="3048" y="371438"/>
                  </a:lnTo>
                  <a:lnTo>
                    <a:pt x="5969" y="371438"/>
                  </a:lnTo>
                  <a:cubicBezTo>
                    <a:pt x="5969" y="408929"/>
                    <a:pt x="24130" y="439701"/>
                    <a:pt x="46736" y="439701"/>
                  </a:cubicBezTo>
                  <a:lnTo>
                    <a:pt x="1113028" y="439701"/>
                  </a:lnTo>
                  <a:cubicBezTo>
                    <a:pt x="1135507" y="439701"/>
                    <a:pt x="1153795" y="409145"/>
                    <a:pt x="1153795" y="371438"/>
                  </a:cubicBezTo>
                  <a:lnTo>
                    <a:pt x="1153795" y="78448"/>
                  </a:lnTo>
                  <a:cubicBezTo>
                    <a:pt x="1153795" y="40958"/>
                    <a:pt x="1135634" y="10185"/>
                    <a:pt x="1113028" y="10185"/>
                  </a:cubicBezTo>
                  <a:lnTo>
                    <a:pt x="46736" y="10185"/>
                  </a:lnTo>
                  <a:lnTo>
                    <a:pt x="46736" y="5201"/>
                  </a:lnTo>
                  <a:lnTo>
                    <a:pt x="46736" y="10185"/>
                  </a:lnTo>
                  <a:cubicBezTo>
                    <a:pt x="24130" y="10185"/>
                    <a:pt x="5969" y="40741"/>
                    <a:pt x="5969" y="78448"/>
                  </a:cubicBez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1159696" cy="449811"/>
            </a:xfrm>
            <a:prstGeom prst="rect">
              <a:avLst/>
            </a:prstGeom>
          </p:spPr>
          <p:txBody>
            <a:bodyPr lIns="65220" tIns="65220" rIns="65220" bIns="65220" rtlCol="0" anchor="ctr"/>
            <a:lstStyle/>
            <a:p>
              <a:pPr algn="ctr">
                <a:lnSpc>
                  <a:spcPts val="2040"/>
                </a:lnSpc>
              </a:pPr>
              <a:r>
                <a:rPr lang="en-US" b="1">
                  <a:solidFill>
                    <a:srgbClr val="000000"/>
                  </a:solidFill>
                  <a:ea typeface="Canva Sans Bold"/>
                  <a:cs typeface="Canva Sans Bold"/>
                  <a:sym typeface="Canva Sans Bold"/>
                </a:rPr>
                <a:t>0.079 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9509007" y="2274585"/>
            <a:ext cx="3701592" cy="660358"/>
          </a:xfrm>
          <a:custGeom>
            <a:avLst/>
            <a:gdLst/>
            <a:ahLst/>
            <a:cxnLst/>
            <a:rect l="l" t="t" r="r" b="b"/>
            <a:pathLst>
              <a:path w="3701592" h="660358">
                <a:moveTo>
                  <a:pt x="0" y="0"/>
                </a:moveTo>
                <a:lnTo>
                  <a:pt x="3701591" y="0"/>
                </a:lnTo>
                <a:lnTo>
                  <a:pt x="3701591" y="660358"/>
                </a:lnTo>
                <a:lnTo>
                  <a:pt x="0" y="660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2205" b="-67183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7" name="Freeform 37"/>
          <p:cNvSpPr/>
          <p:nvPr/>
        </p:nvSpPr>
        <p:spPr>
          <a:xfrm>
            <a:off x="9432807" y="4213062"/>
            <a:ext cx="1681729" cy="637897"/>
          </a:xfrm>
          <a:custGeom>
            <a:avLst/>
            <a:gdLst/>
            <a:ahLst/>
            <a:cxnLst/>
            <a:rect l="l" t="t" r="r" b="b"/>
            <a:pathLst>
              <a:path w="1681729" h="637897">
                <a:moveTo>
                  <a:pt x="0" y="0"/>
                </a:moveTo>
                <a:lnTo>
                  <a:pt x="1681728" y="0"/>
                </a:lnTo>
                <a:lnTo>
                  <a:pt x="1681728" y="637897"/>
                </a:lnTo>
                <a:lnTo>
                  <a:pt x="0" y="63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8" name="Freeform 38"/>
          <p:cNvSpPr/>
          <p:nvPr/>
        </p:nvSpPr>
        <p:spPr>
          <a:xfrm>
            <a:off x="9509007" y="6022532"/>
            <a:ext cx="1354547" cy="633421"/>
          </a:xfrm>
          <a:custGeom>
            <a:avLst/>
            <a:gdLst/>
            <a:ahLst/>
            <a:cxnLst/>
            <a:rect l="l" t="t" r="r" b="b"/>
            <a:pathLst>
              <a:path w="1354547" h="633421">
                <a:moveTo>
                  <a:pt x="0" y="0"/>
                </a:moveTo>
                <a:lnTo>
                  <a:pt x="1354546" y="0"/>
                </a:lnTo>
                <a:lnTo>
                  <a:pt x="1354546" y="633421"/>
                </a:lnTo>
                <a:lnTo>
                  <a:pt x="0" y="63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9" name="Freeform 39"/>
          <p:cNvSpPr/>
          <p:nvPr/>
        </p:nvSpPr>
        <p:spPr>
          <a:xfrm>
            <a:off x="14186450" y="3551160"/>
            <a:ext cx="3072850" cy="3204050"/>
          </a:xfrm>
          <a:custGeom>
            <a:avLst/>
            <a:gdLst/>
            <a:ahLst/>
            <a:cxnLst/>
            <a:rect l="l" t="t" r="r" b="b"/>
            <a:pathLst>
              <a:path w="3072850" h="3204050">
                <a:moveTo>
                  <a:pt x="0" y="0"/>
                </a:moveTo>
                <a:lnTo>
                  <a:pt x="3072850" y="0"/>
                </a:lnTo>
                <a:lnTo>
                  <a:pt x="3072850" y="3204051"/>
                </a:lnTo>
                <a:lnTo>
                  <a:pt x="0" y="3204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0" name="TextBox 40"/>
          <p:cNvSpPr txBox="1"/>
          <p:nvPr/>
        </p:nvSpPr>
        <p:spPr>
          <a:xfrm>
            <a:off x="1013461" y="647700"/>
            <a:ext cx="1655815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APPLICATION OF AHP FOR PRIORITIZING STRATEGIES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186450" y="2969894"/>
            <a:ext cx="307285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b="1">
                <a:solidFill>
                  <a:srgbClr val="8E0000"/>
                </a:solidFill>
                <a:ea typeface="Canva Sans Bold"/>
                <a:cs typeface="Canva Sans Bold"/>
                <a:sym typeface="Canva Sans Bold"/>
              </a:rPr>
              <a:t>RANDOM CONSISTENCY INDEX OR RANDOM INDICES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509007" y="1967349"/>
            <a:ext cx="3701592" cy="234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b="1">
                <a:solidFill>
                  <a:srgbClr val="8E0000"/>
                </a:solidFill>
                <a:ea typeface="Canva Sans Bold"/>
                <a:cs typeface="Canva Sans Bold"/>
                <a:sym typeface="Canva Sans Bold"/>
              </a:rPr>
              <a:t>CALCULATION OF LAMBDA-MAX: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509007" y="3020954"/>
            <a:ext cx="4831716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i="1" dirty="0">
                <a:solidFill>
                  <a:srgbClr val="000000"/>
                </a:solidFill>
                <a:ea typeface="Canva Sans Italics"/>
                <a:cs typeface="Canva Sans Italics"/>
                <a:sym typeface="Canva Sans Italics"/>
              </a:rPr>
              <a:t>Where, ‘n’ is the number of alternatives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341565" y="2476176"/>
            <a:ext cx="2584954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dirty="0">
                <a:solidFill>
                  <a:srgbClr val="0D0D0D"/>
                </a:solidFill>
                <a:ea typeface="Canva Sans"/>
                <a:cs typeface="Canva Sans"/>
                <a:sym typeface="Canva Sans"/>
              </a:rPr>
              <a:t>=  </a:t>
            </a:r>
            <a:r>
              <a:rPr lang="en-US" b="1" dirty="0">
                <a:solidFill>
                  <a:srgbClr val="0D0D0D"/>
                </a:solidFill>
                <a:ea typeface="Canva Sans Bold"/>
                <a:cs typeface="Canva Sans Bold"/>
                <a:sym typeface="Canva Sans Bold"/>
              </a:rPr>
              <a:t>38.95/6     =  6.49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509007" y="3615229"/>
            <a:ext cx="3701592" cy="464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b="1">
                <a:solidFill>
                  <a:srgbClr val="8E0000"/>
                </a:solidFill>
                <a:ea typeface="Canva Sans Bold"/>
                <a:cs typeface="Canva Sans Bold"/>
                <a:sym typeface="Canva Sans Bold"/>
              </a:rPr>
              <a:t>CALCULATION OF CONSISTENCY INDEX (CI):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050276" y="4326937"/>
            <a:ext cx="779338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= 0.098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509007" y="4850959"/>
            <a:ext cx="4831716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i="1">
                <a:solidFill>
                  <a:srgbClr val="000000"/>
                </a:solidFill>
                <a:ea typeface="Canva Sans Italics"/>
                <a:cs typeface="Canva Sans Italics"/>
                <a:sym typeface="Canva Sans Italics"/>
              </a:rPr>
              <a:t>Where, ‘n’ is the number of alternatives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509007" y="5419724"/>
            <a:ext cx="3701592" cy="234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b="1">
                <a:solidFill>
                  <a:srgbClr val="8E0000"/>
                </a:solidFill>
                <a:ea typeface="Canva Sans Bold"/>
                <a:cs typeface="Canva Sans Bold"/>
                <a:sym typeface="Canva Sans Bold"/>
              </a:rPr>
              <a:t>CALCULATION OF CONSISTENCY RATIO: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632388" y="6210655"/>
            <a:ext cx="1531179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b="1">
                <a:solidFill>
                  <a:srgbClr val="0D0D0D"/>
                </a:solidFill>
                <a:ea typeface="Canva Sans Bold"/>
                <a:cs typeface="Canva Sans Bold"/>
                <a:sym typeface="Canva Sans Bold"/>
              </a:rPr>
              <a:t>= 0.098/1.235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163567" y="6198107"/>
            <a:ext cx="455682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b="1">
                <a:solidFill>
                  <a:srgbClr val="0D0D0D"/>
                </a:solidFill>
                <a:ea typeface="Canva Sans Bold"/>
                <a:cs typeface="Canva Sans Bold"/>
                <a:sym typeface="Canva Sans Bold"/>
              </a:rPr>
              <a:t>= </a:t>
            </a:r>
          </a:p>
        </p:txBody>
      </p:sp>
      <p:graphicFrame>
        <p:nvGraphicFramePr>
          <p:cNvPr id="56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825914"/>
              </p:ext>
            </p:extLst>
          </p:nvPr>
        </p:nvGraphicFramePr>
        <p:xfrm>
          <a:off x="1013460" y="7064086"/>
          <a:ext cx="16245839" cy="3023300"/>
        </p:xfrm>
        <a:graphic>
          <a:graphicData uri="http://schemas.openxmlformats.org/drawingml/2006/table">
            <a:tbl>
              <a:tblPr/>
              <a:tblGrid>
                <a:gridCol w="5745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1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2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94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50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4454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STRATEGIES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Weighted Sum Vector (a)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Criteria Weights (b)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a/b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Final Weightages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Ranking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54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Zone-wise Staggering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1.94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0.29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6.69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29%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1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54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Urban Consolidation Centers - UCC 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1.88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0.26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6.47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26%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2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54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Inclusion of Cargo Bikes and E-vehicles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1.27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0.2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6.33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20%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3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54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Parking Strategies with unloading bays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0.81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0.13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6.25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13%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4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54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Delivery Optimization via access time res.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0.46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0.08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5.79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8%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5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454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Logistic Spaces via mixed-use activities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0.21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0.04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5.17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4%</a:t>
                      </a:r>
                      <a:endParaRPr lang="en-US" sz="120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6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108000" marR="108000" marT="108000" marB="10800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7" name="TextBox 57"/>
          <p:cNvSpPr txBox="1"/>
          <p:nvPr/>
        </p:nvSpPr>
        <p:spPr>
          <a:xfrm>
            <a:off x="1028700" y="1478118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STEP-BY-STEP PROCESS OF AHP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509007" y="1461254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CONSISTENCY CHECK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13461" y="6599835"/>
            <a:ext cx="958761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RANKING OF ALTERNATE FREIGHT MANAGEMENT STRATEGIES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8783D99E-7923-490A-4F90-5EA69435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7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8147628" y="6982997"/>
            <a:ext cx="996372" cy="1197681"/>
            <a:chOff x="0" y="0"/>
            <a:chExt cx="231495" cy="2782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1495" cy="278267"/>
            </a:xfrm>
            <a:custGeom>
              <a:avLst/>
              <a:gdLst/>
              <a:ahLst/>
              <a:cxnLst/>
              <a:rect l="l" t="t" r="r" b="b"/>
              <a:pathLst>
                <a:path w="231495" h="278267">
                  <a:moveTo>
                    <a:pt x="0" y="0"/>
                  </a:moveTo>
                  <a:lnTo>
                    <a:pt x="231495" y="0"/>
                  </a:lnTo>
                  <a:lnTo>
                    <a:pt x="231495" y="278267"/>
                  </a:lnTo>
                  <a:lnTo>
                    <a:pt x="0" y="278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31495" cy="278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95093" y="1885878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STRATEGY 1 - ZONE WISE STAGGERING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16386" y="8108808"/>
            <a:ext cx="4884414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299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Map: Zone Wise Staggering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58366" y="1885878"/>
            <a:ext cx="7767634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STRATEGY 2 – URBAN CONSOLIDATION CENTERS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1017905"/>
            <a:ext cx="16230600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39"/>
              </a:lnSpc>
            </a:pPr>
            <a:r>
              <a:rPr lang="en-US" sz="3999" b="1" spc="79" dirty="0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DESCRIPTION OF ALTERNATE STRATEGIES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450E8F2-AFCF-C682-77C8-13D965200049}"/>
              </a:ext>
            </a:extLst>
          </p:cNvPr>
          <p:cNvSpPr txBox="1"/>
          <p:nvPr/>
        </p:nvSpPr>
        <p:spPr>
          <a:xfrm>
            <a:off x="9475265" y="8421293"/>
            <a:ext cx="778403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b="1" dirty="0">
                <a:ea typeface="Lato" panose="020F0502020204030203" pitchFamily="34" charset="0"/>
                <a:cs typeface="Lato" panose="020F0502020204030203" pitchFamily="34" charset="0"/>
              </a:rPr>
              <a:t>Urban Consolidation centre (UCC) or Freight Consolidation Centers (FCC) is a logistics facility situated in relatively close proximity to the geographic area that it serves (be that a city centre, an entire town or a specific site such as a shopping centre), </a:t>
            </a: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from which consolidated deliveries are carried out within that area. </a:t>
            </a:r>
            <a:endParaRPr lang="en-US" dirty="0"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9EA636B-E09F-D2F2-6368-7E650673B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984" y="2400300"/>
            <a:ext cx="6876416" cy="56700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5532F31-70F6-8D1F-EFDF-B865F7A35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101" y="2282076"/>
            <a:ext cx="6878699" cy="5826732"/>
          </a:xfrm>
          <a:prstGeom prst="rect">
            <a:avLst/>
          </a:prstGeom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9EDE63ED-F4A0-FD30-6AB1-8D8BBBD588EF}"/>
              </a:ext>
            </a:extLst>
          </p:cNvPr>
          <p:cNvSpPr txBox="1"/>
          <p:nvPr/>
        </p:nvSpPr>
        <p:spPr>
          <a:xfrm>
            <a:off x="9745986" y="8108808"/>
            <a:ext cx="4884414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299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Map: Urban Consolidation Center</a:t>
            </a:r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6ADB0A06-170C-9678-0BF0-693D53D4E3BD}"/>
              </a:ext>
            </a:extLst>
          </p:cNvPr>
          <p:cNvSpPr txBox="1"/>
          <p:nvPr/>
        </p:nvSpPr>
        <p:spPr>
          <a:xfrm>
            <a:off x="1028700" y="8420100"/>
            <a:ext cx="778403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b="1" dirty="0">
                <a:ea typeface="Lato" panose="020F0502020204030203" pitchFamily="34" charset="0"/>
                <a:cs typeface="Lato" panose="020F0502020204030203" pitchFamily="34" charset="0"/>
              </a:rPr>
              <a:t>Staggering of markets is a strategy of closure of main wholesale markets by zones on different days of the week so as to reduce tonnage movement </a:t>
            </a: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and its implications to a specific extend. The major objective is to reduce congestion due to freight movement in the core market, 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112ACE8-0639-8046-49E4-2C43B1CB1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20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C3813-86AF-CC84-BADD-4C342AA7B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E2D4562-1492-8925-FA8C-4CDD09FA06D1}"/>
              </a:ext>
            </a:extLst>
          </p:cNvPr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C9B44F0-F7B0-2106-6E37-F7EE66E6B965}"/>
              </a:ext>
            </a:extLst>
          </p:cNvPr>
          <p:cNvSpPr/>
          <p:nvPr/>
        </p:nvSpPr>
        <p:spPr>
          <a:xfrm>
            <a:off x="1028700" y="2553898"/>
            <a:ext cx="8446565" cy="6482739"/>
          </a:xfrm>
          <a:custGeom>
            <a:avLst/>
            <a:gdLst/>
            <a:ahLst/>
            <a:cxnLst/>
            <a:rect l="l" t="t" r="r" b="b"/>
            <a:pathLst>
              <a:path w="8446565" h="6482739">
                <a:moveTo>
                  <a:pt x="0" y="0"/>
                </a:moveTo>
                <a:lnTo>
                  <a:pt x="8446565" y="0"/>
                </a:lnTo>
                <a:lnTo>
                  <a:pt x="8446565" y="6482739"/>
                </a:lnTo>
                <a:lnTo>
                  <a:pt x="0" y="648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E7D750EC-885E-BFFA-8CF2-1443EBC811EC}"/>
              </a:ext>
            </a:extLst>
          </p:cNvPr>
          <p:cNvGrpSpPr/>
          <p:nvPr/>
        </p:nvGrpSpPr>
        <p:grpSpPr>
          <a:xfrm>
            <a:off x="8147628" y="6982997"/>
            <a:ext cx="996372" cy="1197681"/>
            <a:chOff x="0" y="0"/>
            <a:chExt cx="231495" cy="27826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16B8449-4A4C-E95F-CD9D-A1F7696A541E}"/>
                </a:ext>
              </a:extLst>
            </p:cNvPr>
            <p:cNvSpPr/>
            <p:nvPr/>
          </p:nvSpPr>
          <p:spPr>
            <a:xfrm>
              <a:off x="0" y="0"/>
              <a:ext cx="231495" cy="278267"/>
            </a:xfrm>
            <a:custGeom>
              <a:avLst/>
              <a:gdLst/>
              <a:ahLst/>
              <a:cxnLst/>
              <a:rect l="l" t="t" r="r" b="b"/>
              <a:pathLst>
                <a:path w="231495" h="278267">
                  <a:moveTo>
                    <a:pt x="0" y="0"/>
                  </a:moveTo>
                  <a:lnTo>
                    <a:pt x="231495" y="0"/>
                  </a:lnTo>
                  <a:lnTo>
                    <a:pt x="231495" y="278267"/>
                  </a:lnTo>
                  <a:lnTo>
                    <a:pt x="0" y="278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A7A7BC6-5208-94B2-52FF-94AD30B39501}"/>
                </a:ext>
              </a:extLst>
            </p:cNvPr>
            <p:cNvSpPr txBox="1"/>
            <p:nvPr/>
          </p:nvSpPr>
          <p:spPr>
            <a:xfrm>
              <a:off x="0" y="0"/>
              <a:ext cx="231495" cy="278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0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BF01D905-53F6-4B0F-293B-CEE10A49BEAA}"/>
              </a:ext>
            </a:extLst>
          </p:cNvPr>
          <p:cNvSpPr txBox="1"/>
          <p:nvPr/>
        </p:nvSpPr>
        <p:spPr>
          <a:xfrm>
            <a:off x="1028700" y="2372923"/>
            <a:ext cx="7216180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The assignment of trips (PCU) is shown when Zone A is open.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1D7B6D-2D2F-02BA-B2CC-D8EFAC54D777}"/>
              </a:ext>
            </a:extLst>
          </p:cNvPr>
          <p:cNvSpPr txBox="1"/>
          <p:nvPr/>
        </p:nvSpPr>
        <p:spPr>
          <a:xfrm>
            <a:off x="1028700" y="1885878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ASSIGNED TRIPS (PCUS) FOR STRATEGY 1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0E4A8EF-623F-A99C-46C2-8F39E96A3172}"/>
              </a:ext>
            </a:extLst>
          </p:cNvPr>
          <p:cNvSpPr txBox="1"/>
          <p:nvPr/>
        </p:nvSpPr>
        <p:spPr>
          <a:xfrm>
            <a:off x="1028700" y="9155323"/>
            <a:ext cx="4884414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299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Map: Traffic Assignment for Strategy 1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331F2DB-0550-B0D7-CF60-06E098FDEBEC}"/>
              </a:ext>
            </a:extLst>
          </p:cNvPr>
          <p:cNvGraphicFramePr>
            <a:graphicFrameLocks noGrp="1"/>
          </p:cNvGraphicFramePr>
          <p:nvPr/>
        </p:nvGraphicFramePr>
        <p:xfrm>
          <a:off x="9475265" y="2328146"/>
          <a:ext cx="7767636" cy="2434354"/>
        </p:xfrm>
        <a:graphic>
          <a:graphicData uri="http://schemas.openxmlformats.org/drawingml/2006/table">
            <a:tbl>
              <a:tblPr/>
              <a:tblGrid>
                <a:gridCol w="847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9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76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23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03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61129">
                <a:tc>
                  <a:txBody>
                    <a:bodyPr/>
                    <a:lstStyle/>
                    <a:p>
                      <a:pPr algn="l">
                        <a:lnSpc>
                          <a:spcPts val="2455"/>
                        </a:lnSpc>
                        <a:defRPr/>
                      </a:pP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Freight Trips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Pass. Trips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Total Trips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Peak Hour Trips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PCU for Peak Hour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V/C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451"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BAU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11764 (79%)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3127 </a:t>
                      </a:r>
                      <a:endParaRPr lang="en-US" sz="1600">
                        <a:latin typeface="+mn-lt"/>
                      </a:endParaRPr>
                    </a:p>
                    <a:p>
                      <a:pPr algn="ctr">
                        <a:lnSpc>
                          <a:spcPts val="185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(21%)</a:t>
                      </a: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14891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1552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2712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1.13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 F 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774"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5292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1112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6404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672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1344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0.56</a:t>
                      </a:r>
                      <a:endParaRPr lang="en-US" sz="160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9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 C 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03010" marR="103010" marT="103010" marB="103010" anchor="ctr">
                    <a:lnL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9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000CCD8-D1D6-0557-C627-C74883655B02}"/>
              </a:ext>
            </a:extLst>
          </p:cNvPr>
          <p:cNvGraphicFramePr>
            <a:graphicFrameLocks noGrp="1"/>
          </p:cNvGraphicFramePr>
          <p:nvPr/>
        </p:nvGraphicFramePr>
        <p:xfrm>
          <a:off x="9475265" y="5905500"/>
          <a:ext cx="7794750" cy="2518266"/>
        </p:xfrm>
        <a:graphic>
          <a:graphicData uri="http://schemas.openxmlformats.org/drawingml/2006/table">
            <a:tbl>
              <a:tblPr/>
              <a:tblGrid>
                <a:gridCol w="1368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5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8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28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1122">
                <a:tc>
                  <a:txBody>
                    <a:bodyPr/>
                    <a:lstStyle/>
                    <a:p>
                      <a:pPr algn="l">
                        <a:lnSpc>
                          <a:spcPts val="2380"/>
                        </a:lnSpc>
                        <a:defRPr/>
                      </a:pP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Peak Hour Trips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Avg. Speed as per IRC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Calculated Avg Speed (kmph)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% Change in Speed wrt BAU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572"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BAU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1552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LOS F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33% of FFS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10.4 kmph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572"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672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LOS C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50% of FFS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 kmph</a:t>
                      </a:r>
                      <a:endParaRPr lang="en-US" sz="160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+ 44.2%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73620" marR="73620" marT="73620" marB="7362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3">
            <a:extLst>
              <a:ext uri="{FF2B5EF4-FFF2-40B4-BE49-F238E27FC236}">
                <a16:creationId xmlns:a16="http://schemas.microsoft.com/office/drawing/2014/main" id="{50E98FB7-C2A4-53B2-42DC-5B3CA08D53E4}"/>
              </a:ext>
            </a:extLst>
          </p:cNvPr>
          <p:cNvSpPr txBox="1"/>
          <p:nvPr/>
        </p:nvSpPr>
        <p:spPr>
          <a:xfrm>
            <a:off x="9475265" y="1885878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LEVEL OF SERVICE FOR GANDHI NAGAR ROAD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3802A8B-8A42-311B-9C94-0BCDCBC54718}"/>
              </a:ext>
            </a:extLst>
          </p:cNvPr>
          <p:cNvSpPr txBox="1"/>
          <p:nvPr/>
        </p:nvSpPr>
        <p:spPr>
          <a:xfrm>
            <a:off x="9475265" y="5501216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COMPARISON OF SPEED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C7C2364-705C-CADC-7604-ADA60B74588C}"/>
              </a:ext>
            </a:extLst>
          </p:cNvPr>
          <p:cNvSpPr txBox="1"/>
          <p:nvPr/>
        </p:nvSpPr>
        <p:spPr>
          <a:xfrm>
            <a:off x="11990036" y="8448675"/>
            <a:ext cx="5252863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59"/>
              </a:lnSpc>
            </a:pPr>
            <a:r>
              <a:rPr lang="en-US" sz="1299" i="1">
                <a:solidFill>
                  <a:srgbClr val="000000"/>
                </a:solidFill>
                <a:ea typeface="Canva Sans Italics"/>
                <a:cs typeface="Canva Sans Italics"/>
                <a:sym typeface="Canva Sans Italics"/>
              </a:rPr>
              <a:t>*FFS – Free flow speed. Source: IRC 106-1990 and IRC 86-2018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83787B0-418E-6E52-7388-D99A56C78847}"/>
              </a:ext>
            </a:extLst>
          </p:cNvPr>
          <p:cNvSpPr txBox="1"/>
          <p:nvPr/>
        </p:nvSpPr>
        <p:spPr>
          <a:xfrm>
            <a:off x="1028700" y="1017905"/>
            <a:ext cx="16230600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39"/>
              </a:lnSpc>
            </a:pPr>
            <a:r>
              <a:rPr lang="en-US" sz="3999" b="1" spc="79" dirty="0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EVALUATION OF STRATEGY 1: ZONE-WISE STAGGERING</a:t>
            </a:r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61D48722-38E7-1E7E-7CF8-3E90A330DED6}"/>
              </a:ext>
            </a:extLst>
          </p:cNvPr>
          <p:cNvGrpSpPr>
            <a:grpSpLocks noChangeAspect="1"/>
          </p:cNvGrpSpPr>
          <p:nvPr/>
        </p:nvGrpSpPr>
        <p:grpSpPr>
          <a:xfrm>
            <a:off x="8402036" y="2804154"/>
            <a:ext cx="370982" cy="499849"/>
            <a:chOff x="0" y="0"/>
            <a:chExt cx="346895" cy="46739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A696773B-0995-2B93-0099-ECB7750846DD}"/>
                </a:ext>
              </a:extLst>
            </p:cNvPr>
            <p:cNvSpPr/>
            <p:nvPr/>
          </p:nvSpPr>
          <p:spPr>
            <a:xfrm>
              <a:off x="0" y="0"/>
              <a:ext cx="346837" cy="467360"/>
            </a:xfrm>
            <a:custGeom>
              <a:avLst/>
              <a:gdLst/>
              <a:ahLst/>
              <a:cxnLst/>
              <a:rect l="l" t="t" r="r" b="b"/>
              <a:pathLst>
                <a:path w="346837" h="467360">
                  <a:moveTo>
                    <a:pt x="0" y="0"/>
                  </a:moveTo>
                  <a:lnTo>
                    <a:pt x="346837" y="0"/>
                  </a:lnTo>
                  <a:lnTo>
                    <a:pt x="346837" y="467360"/>
                  </a:lnTo>
                  <a:lnTo>
                    <a:pt x="0" y="467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6" b="-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F8857F59-2F17-26E5-2324-8DF7FE932229}"/>
              </a:ext>
            </a:extLst>
          </p:cNvPr>
          <p:cNvSpPr txBox="1"/>
          <p:nvPr/>
        </p:nvSpPr>
        <p:spPr>
          <a:xfrm>
            <a:off x="9458865" y="4840617"/>
            <a:ext cx="7784034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With the implementation of Strategy 1, the LOS level of Gandhi Nagar Market Road </a:t>
            </a: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improves from LOS F to LOS C.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E854E48E-C395-7624-5437-A758CFF864E1}"/>
              </a:ext>
            </a:extLst>
          </p:cNvPr>
          <p:cNvSpPr txBox="1"/>
          <p:nvPr/>
        </p:nvSpPr>
        <p:spPr>
          <a:xfrm>
            <a:off x="9475265" y="8765659"/>
            <a:ext cx="7784034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With the implementation of Strategy 2, the network speed on Gandhi Nagar Market Road </a:t>
            </a: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improves by almost 44% </a:t>
            </a: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w.r.t. base scenario.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E29A509-2CF1-FC4F-517A-549E1DE8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  <p:bldP spid="15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553898"/>
            <a:ext cx="8232049" cy="6482739"/>
          </a:xfrm>
          <a:custGeom>
            <a:avLst/>
            <a:gdLst/>
            <a:ahLst/>
            <a:cxnLst/>
            <a:rect l="l" t="t" r="r" b="b"/>
            <a:pathLst>
              <a:path w="8232049" h="6482739">
                <a:moveTo>
                  <a:pt x="0" y="0"/>
                </a:moveTo>
                <a:lnTo>
                  <a:pt x="8232049" y="0"/>
                </a:lnTo>
                <a:lnTo>
                  <a:pt x="8232049" y="6482739"/>
                </a:lnTo>
                <a:lnTo>
                  <a:pt x="0" y="6482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028700" y="1008380"/>
            <a:ext cx="16284997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3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EVALUATION OF STRATEGY 2: URBAN CONSOLIDATION CENTRES (UCC)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5" name="TextBox 5"/>
          <p:cNvSpPr txBox="1"/>
          <p:nvPr/>
        </p:nvSpPr>
        <p:spPr>
          <a:xfrm>
            <a:off x="1028700" y="9058275"/>
            <a:ext cx="4884414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299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Map: Traffic Assignment for Strategy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85878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ASSIGNED TRIPS (PCUS) FOR STRATEGY 2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731823"/>
              </p:ext>
            </p:extLst>
          </p:nvPr>
        </p:nvGraphicFramePr>
        <p:xfrm>
          <a:off x="9475265" y="2258625"/>
          <a:ext cx="7784034" cy="2580075"/>
        </p:xfrm>
        <a:graphic>
          <a:graphicData uri="http://schemas.openxmlformats.org/drawingml/2006/table">
            <a:tbl>
              <a:tblPr/>
              <a:tblGrid>
                <a:gridCol w="84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1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6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2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03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40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21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24873">
                <a:tc>
                  <a:txBody>
                    <a:bodyPr/>
                    <a:lstStyle/>
                    <a:p>
                      <a:pPr algn="l">
                        <a:lnSpc>
                          <a:spcPts val="2606"/>
                        </a:lnSpc>
                        <a:defRPr/>
                      </a:pP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Freight Trips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Pass. Trips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Total Trips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Peak Hour Trips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PCU for Peak Hour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V/C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LOS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582"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BAU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11764 (79%)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3127 (21%)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14891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1552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2712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1.13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LOS F 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620"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S2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1280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3127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4407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485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875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0.37</a:t>
                      </a:r>
                      <a:endParaRPr lang="en-US" sz="160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LOS B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14794" marR="114794" marT="114794" marB="114794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488919"/>
              </p:ext>
            </p:extLst>
          </p:nvPr>
        </p:nvGraphicFramePr>
        <p:xfrm>
          <a:off x="9475265" y="5916228"/>
          <a:ext cx="7784036" cy="2580072"/>
        </p:xfrm>
        <a:graphic>
          <a:graphicData uri="http://schemas.openxmlformats.org/drawingml/2006/table">
            <a:tbl>
              <a:tblPr/>
              <a:tblGrid>
                <a:gridCol w="1366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8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1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50748">
                <a:tc>
                  <a:txBody>
                    <a:bodyPr/>
                    <a:lstStyle/>
                    <a:p>
                      <a:pPr algn="l">
                        <a:lnSpc>
                          <a:spcPts val="2606"/>
                        </a:lnSpc>
                        <a:defRPr/>
                      </a:pPr>
                      <a:endParaRPr lang="en-US" sz="1600" dirty="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Peak Hour Trips</a:t>
                      </a:r>
                      <a:endParaRPr lang="en-US" sz="160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LOS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Avg. Speed as per IRC</a:t>
                      </a:r>
                      <a:endParaRPr lang="en-US" sz="160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Calculated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Avg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 Speed (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kmph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)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% Change in Speed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wrt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 BAU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662"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BAU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1552</a:t>
                      </a:r>
                      <a:endParaRPr lang="en-US" sz="160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LOS F</a:t>
                      </a:r>
                      <a:endParaRPr lang="en-US" sz="160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33% of FFS</a:t>
                      </a:r>
                      <a:endParaRPr lang="en-US" sz="160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10.4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kmph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-</a:t>
                      </a:r>
                      <a:endParaRPr lang="en-US" sz="160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662"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S2</a:t>
                      </a:r>
                      <a:endParaRPr lang="en-US" sz="160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2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485</a:t>
                      </a:r>
                      <a:endParaRPr lang="en-US" sz="160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LOS B</a:t>
                      </a:r>
                      <a:endParaRPr lang="en-US" sz="160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70% of FFS</a:t>
                      </a:r>
                      <a:endParaRPr lang="en-US" sz="160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21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+mn-lt"/>
                          <a:ea typeface="Century Gothic Paneuropean"/>
                          <a:cs typeface="Century Gothic Paneuropean"/>
                          <a:sym typeface="Century Gothic Paneuropean"/>
                        </a:rPr>
                        <a:t>kmph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entury Gothic Paneuropean Bold"/>
                          <a:cs typeface="Century Gothic Paneuropean Bold"/>
                          <a:sym typeface="Century Gothic Paneuropean Bold"/>
                        </a:rPr>
                        <a:t>+ 50.4%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13401" marR="113401" marT="113401" marB="113401" anchor="ctr">
                    <a:lnL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9475265" y="4914900"/>
            <a:ext cx="7784034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With the implementation of Strategy 2, the LOS level of Gandhi Nagar Market Road </a:t>
            </a: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improves from LOS F to LOS B.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77400" y="8524875"/>
            <a:ext cx="7553883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59"/>
              </a:lnSpc>
            </a:pPr>
            <a:r>
              <a:rPr lang="en-US" sz="1299" i="1" dirty="0">
                <a:solidFill>
                  <a:srgbClr val="000000"/>
                </a:solidFill>
                <a:ea typeface="Canva Sans Italics"/>
                <a:cs typeface="Canva Sans Italics"/>
                <a:sym typeface="Canva Sans Italics"/>
              </a:rPr>
              <a:t>*FFS – Free flow speed. Source: IRC 106-1990 and IRC 86-2018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75265" y="1885878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LEVEL OF SERVICE FOR GANDHI NAGAR ROAD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75265" y="5543480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COMPARISON OF SPEED</a:t>
            </a: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DA23C86C-8268-F145-8A90-6C80CE5D8240}"/>
              </a:ext>
            </a:extLst>
          </p:cNvPr>
          <p:cNvGrpSpPr>
            <a:grpSpLocks noChangeAspect="1"/>
          </p:cNvGrpSpPr>
          <p:nvPr/>
        </p:nvGrpSpPr>
        <p:grpSpPr>
          <a:xfrm>
            <a:off x="6858000" y="2804154"/>
            <a:ext cx="370982" cy="499849"/>
            <a:chOff x="0" y="0"/>
            <a:chExt cx="346895" cy="467395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123D647-8710-6048-A620-6955676218C1}"/>
                </a:ext>
              </a:extLst>
            </p:cNvPr>
            <p:cNvSpPr/>
            <p:nvPr/>
          </p:nvSpPr>
          <p:spPr>
            <a:xfrm>
              <a:off x="0" y="0"/>
              <a:ext cx="346837" cy="467360"/>
            </a:xfrm>
            <a:custGeom>
              <a:avLst/>
              <a:gdLst/>
              <a:ahLst/>
              <a:cxnLst/>
              <a:rect l="l" t="t" r="r" b="b"/>
              <a:pathLst>
                <a:path w="346837" h="467360">
                  <a:moveTo>
                    <a:pt x="0" y="0"/>
                  </a:moveTo>
                  <a:lnTo>
                    <a:pt x="346837" y="0"/>
                  </a:lnTo>
                  <a:lnTo>
                    <a:pt x="346837" y="467360"/>
                  </a:lnTo>
                  <a:lnTo>
                    <a:pt x="0" y="467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6" b="-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C5AD3B29-8F33-F354-C61B-4EA521B445A1}"/>
              </a:ext>
            </a:extLst>
          </p:cNvPr>
          <p:cNvSpPr txBox="1"/>
          <p:nvPr/>
        </p:nvSpPr>
        <p:spPr>
          <a:xfrm>
            <a:off x="9475265" y="8765659"/>
            <a:ext cx="7784034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With the implementation of Strategy 2, the network speed on Gandhi Nagar Market Road </a:t>
            </a: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improves by almost 50% </a:t>
            </a: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w.r.t. base scenario.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8B0F15D-6928-F27A-35E0-345F5BA5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028700" y="1017905"/>
            <a:ext cx="16230600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39"/>
              </a:lnSpc>
            </a:pPr>
            <a:r>
              <a:rPr lang="en-US" sz="3999" b="1" spc="79" dirty="0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COMPARISON OF IDENTIFIED STRATEGIES</a:t>
            </a:r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9119"/>
              </p:ext>
            </p:extLst>
          </p:nvPr>
        </p:nvGraphicFramePr>
        <p:xfrm>
          <a:off x="1028701" y="2324101"/>
          <a:ext cx="16230599" cy="2628827"/>
        </p:xfrm>
        <a:graphic>
          <a:graphicData uri="http://schemas.openxmlformats.org/drawingml/2006/table">
            <a:tbl>
              <a:tblPr/>
              <a:tblGrid>
                <a:gridCol w="2685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8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8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9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97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25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260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30912"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Strategies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Freight Trips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Pass. Trips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Total Trips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Peak Hour Trips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PCU for Peak Hour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V/C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305"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BAU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11764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3127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14891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1552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2712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1.13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 F 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305"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S1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5292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1112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6404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672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1344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0.56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 C 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59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305"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S2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1280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3127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4407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485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875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0.36</a:t>
                      </a:r>
                      <a:endParaRPr lang="en-US" sz="160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LOS B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91215" marR="91215" marT="91215" marB="91215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872814"/>
              </p:ext>
            </p:extLst>
          </p:nvPr>
        </p:nvGraphicFramePr>
        <p:xfrm>
          <a:off x="1028701" y="6151454"/>
          <a:ext cx="16230598" cy="2725845"/>
        </p:xfrm>
        <a:graphic>
          <a:graphicData uri="http://schemas.openxmlformats.org/drawingml/2006/table">
            <a:tbl>
              <a:tblPr/>
              <a:tblGrid>
                <a:gridCol w="243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9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0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0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4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07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025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230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61495"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 Strategies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Peak Hour Trips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% Change in Trips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PCU for Peak Hour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% Reduction in PCU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Daily Vehicle-Kms Travelled</a:t>
                      </a:r>
                      <a:endParaRPr lang="en-US" sz="1600">
                        <a:latin typeface="+mn-lt"/>
                      </a:endParaRPr>
                    </a:p>
                    <a:p>
                      <a:pPr algn="ctr">
                        <a:lnSpc>
                          <a:spcPts val="2174"/>
                        </a:lnSpc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(freight only)</a:t>
                      </a: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% Reduction in VKT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Avg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 Delivery Time per Trip (in mins)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% Reduction in Delivery Time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882"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BAU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1552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 -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2712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 -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21175.2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 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9.8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234"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S1 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672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- 39.1%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1344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- 31.6%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9525.6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-42.7%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7.8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- 20.1%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234"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S2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485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- 68.75%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F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825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- 69.58%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F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5120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- 75.82%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F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6.95</a:t>
                      </a:r>
                      <a:endParaRPr lang="en-US" sz="160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4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- 29.4%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5887" marR="15887" marT="15887" marB="15887" anchor="ctr">
                    <a:lnL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7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28700" y="1885878"/>
            <a:ext cx="903990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COMPARISON BASED ON LEVEL OF SERVICE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010150"/>
            <a:ext cx="1623060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Implementation of Strategy 2 (Urban Consolidation Center) shows LOS B on the network of the study area while Strategy 1 shows LOS C. Thus, </a:t>
            </a: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planning for Urban Consolidation Centers is the most preferred strategy.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676900"/>
            <a:ext cx="903990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COMPARISON BASED ON KPIS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953500"/>
            <a:ext cx="16230598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Evaluation based on key performance indicators – Peak hour trips, PCU per hour, Vehicle-</a:t>
            </a:r>
            <a:r>
              <a:rPr lang="en-US" dirty="0" err="1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kms</a:t>
            </a: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 travelled and Average delivery time shows significant reduction with implementation of Urban Consolidation Centers.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1D265-F50E-5055-44DA-12D5D5BD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028700" y="1017905"/>
            <a:ext cx="16230600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39"/>
              </a:lnSpc>
            </a:pPr>
            <a:r>
              <a:rPr lang="en-US" sz="3999" b="1" spc="79" dirty="0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CONSLUSION AND WAY FORWARD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2CA3A-A979-A0E3-6D13-20DF6F8EA617}"/>
              </a:ext>
            </a:extLst>
          </p:cNvPr>
          <p:cNvSpPr txBox="1"/>
          <p:nvPr/>
        </p:nvSpPr>
        <p:spPr>
          <a:xfrm>
            <a:off x="1028700" y="4019133"/>
            <a:ext cx="16230600" cy="2800767"/>
          </a:xfrm>
          <a:prstGeom prst="rect">
            <a:avLst/>
          </a:prstGeom>
          <a:noFill/>
        </p:spPr>
        <p:txBody>
          <a:bodyPr wrap="square" lIns="144000" rIns="144000">
            <a:spAutoFit/>
          </a:bodyPr>
          <a:lstStyle/>
          <a:p>
            <a:pPr marL="457200" lvl="0" indent="-457200" algn="just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Literature review suggests various </a:t>
            </a:r>
            <a:r>
              <a:rPr lang="en-US" b="1" dirty="0">
                <a:ea typeface="Lato" panose="020F0502020204030203" pitchFamily="34" charset="0"/>
                <a:cs typeface="Lato" panose="020F0502020204030203" pitchFamily="34" charset="0"/>
              </a:rPr>
              <a:t>freight management strategies, and that each strategy focuses on addressing specific issues.</a:t>
            </a:r>
          </a:p>
          <a:p>
            <a:pPr marL="457200" lvl="0" indent="-457200" algn="just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Evaluation and selection of Freight Management Strategies should be based on the area meant to be served.</a:t>
            </a:r>
          </a:p>
          <a:p>
            <a:pPr marL="457200" lvl="0" indent="-457200" algn="just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Impact analysis based on </a:t>
            </a:r>
            <a:r>
              <a:rPr lang="en-US" b="1" dirty="0">
                <a:ea typeface="Lato" panose="020F0502020204030203" pitchFamily="34" charset="0"/>
                <a:cs typeface="Lato" panose="020F0502020204030203" pitchFamily="34" charset="0"/>
              </a:rPr>
              <a:t>Key Performance Indicators, impact on network and stakeholder consultation </a:t>
            </a: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gives a sense of issues on ground that should be addressed.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Literature review revealed the tonnage handled per unit area and successful driving factors for planning of UCC.</a:t>
            </a:r>
          </a:p>
          <a:p>
            <a:pPr marL="457200" lvl="0" indent="-457200" algn="just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a typeface="Lato" panose="020F0502020204030203" pitchFamily="34" charset="0"/>
                <a:cs typeface="Lato" panose="020F0502020204030203" pitchFamily="34" charset="0"/>
              </a:rPr>
              <a:t>Urban Consolidation Centers are most likely to be successful in Specific and clearly defined geographical areas</a:t>
            </a: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 where there are delivery-sorting-related problems and in town centers, wholesale market areas that are suffering from delivery traffic congestion. </a:t>
            </a:r>
          </a:p>
          <a:p>
            <a:pPr marL="457200" lvl="0" indent="-457200" algn="just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a typeface="Lato" panose="020F0502020204030203" pitchFamily="34" charset="0"/>
                <a:cs typeface="Lato" panose="020F0502020204030203" pitchFamily="34" charset="0"/>
              </a:rPr>
              <a:t>UCC results in improving the overall productivity of the market significant reducing Trips, VKT, Delivery Time and Emissions.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46E2D80F-C8D0-C6DB-99AE-A7183BC011D7}"/>
              </a:ext>
            </a:extLst>
          </p:cNvPr>
          <p:cNvSpPr txBox="1"/>
          <p:nvPr/>
        </p:nvSpPr>
        <p:spPr>
          <a:xfrm>
            <a:off x="1028700" y="1875155"/>
            <a:ext cx="903990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PRODUCTIVITY INDEX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9759AEA-8507-F660-EC9C-E62539D22D73}"/>
              </a:ext>
            </a:extLst>
          </p:cNvPr>
          <p:cNvSpPr txBox="1"/>
          <p:nvPr/>
        </p:nvSpPr>
        <p:spPr>
          <a:xfrm>
            <a:off x="1028700" y="2324100"/>
            <a:ext cx="523351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Century Gothic Paneuropean"/>
                <a:cs typeface="Century Gothic Paneuropean"/>
                <a:sym typeface="Century Gothic Paneuropean"/>
              </a:rPr>
              <a:t>Peak hour trips, </a:t>
            </a:r>
          </a:p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Century Gothic Paneuropean"/>
                <a:cs typeface="Century Gothic Paneuropean"/>
                <a:sym typeface="Century Gothic Paneuropean"/>
              </a:rPr>
              <a:t>PCU per hour, </a:t>
            </a:r>
          </a:p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Century Gothic Paneuropean"/>
                <a:cs typeface="Century Gothic Paneuropean"/>
                <a:sym typeface="Century Gothic Paneuropean"/>
              </a:rPr>
              <a:t>Vehicle-kms travelled, and </a:t>
            </a:r>
          </a:p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Century Gothic Paneuropean"/>
                <a:cs typeface="Century Gothic Paneuropean"/>
                <a:sym typeface="Century Gothic Paneuropean"/>
              </a:rPr>
              <a:t>Average delivery time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2FF22574-BFEC-8334-D27A-60C8218C8565}"/>
              </a:ext>
            </a:extLst>
          </p:cNvPr>
          <p:cNvSpPr txBox="1"/>
          <p:nvPr/>
        </p:nvSpPr>
        <p:spPr>
          <a:xfrm>
            <a:off x="11688265" y="2426320"/>
            <a:ext cx="26098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PRODUCTIVITY INDEX (WITH STRATEGY 1)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885A1482-F013-A19D-FEB8-856D77CC1458}"/>
              </a:ext>
            </a:extLst>
          </p:cNvPr>
          <p:cNvSpPr txBox="1"/>
          <p:nvPr/>
        </p:nvSpPr>
        <p:spPr>
          <a:xfrm>
            <a:off x="14649447" y="2426320"/>
            <a:ext cx="26098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PRODUCTIVITY INDEX (WITH STRATEGY 2)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6A7881E6-4AC6-235E-3D7F-65D7E3C6FDD8}"/>
              </a:ext>
            </a:extLst>
          </p:cNvPr>
          <p:cNvSpPr txBox="1"/>
          <p:nvPr/>
        </p:nvSpPr>
        <p:spPr>
          <a:xfrm>
            <a:off x="12137028" y="2982020"/>
            <a:ext cx="1712327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5"/>
              </a:lnSpc>
            </a:pPr>
            <a:r>
              <a:rPr lang="en-US" b="1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0.33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96A3A5D-51A0-472C-2E69-F1C57921B1DD}"/>
              </a:ext>
            </a:extLst>
          </p:cNvPr>
          <p:cNvSpPr txBox="1"/>
          <p:nvPr/>
        </p:nvSpPr>
        <p:spPr>
          <a:xfrm>
            <a:off x="15098210" y="2957063"/>
            <a:ext cx="1712327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5"/>
              </a:lnSpc>
            </a:pPr>
            <a:r>
              <a:rPr lang="en-US" b="1">
                <a:solidFill>
                  <a:srgbClr val="00B05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0.59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2F5E6333-CD0E-E492-BE86-0FB484B2D662}"/>
              </a:ext>
            </a:extLst>
          </p:cNvPr>
          <p:cNvSpPr txBox="1"/>
          <p:nvPr/>
        </p:nvSpPr>
        <p:spPr>
          <a:xfrm>
            <a:off x="5181600" y="2502728"/>
            <a:ext cx="2609853" cy="66866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040"/>
              </a:lnSpc>
            </a:pPr>
            <a:r>
              <a:rPr lang="en-US" b="1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Normalization of KPIs w.r.t. to BAU</a:t>
            </a: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812D0A41-5A86-BFAF-3B0D-A6C762C9374F}"/>
              </a:ext>
            </a:extLst>
          </p:cNvPr>
          <p:cNvSpPr txBox="1"/>
          <p:nvPr/>
        </p:nvSpPr>
        <p:spPr>
          <a:xfrm>
            <a:off x="8729641" y="2269866"/>
            <a:ext cx="2243159" cy="1152783"/>
          </a:xfrm>
          <a:prstGeom prst="rect">
            <a:avLst/>
          </a:prstGeom>
        </p:spPr>
        <p:txBody>
          <a:bodyPr lIns="95089" tIns="95089" rIns="95089" bIns="95089" rtlCol="0" anchor="ctr"/>
          <a:lstStyle/>
          <a:p>
            <a:pPr algn="ctr">
              <a:lnSpc>
                <a:spcPts val="2040"/>
              </a:lnSpc>
            </a:pPr>
            <a:r>
              <a:rPr lang="en-US" b="1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Weightage and summation to calculate PI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07502E-0F2D-8C5E-DE45-6F443076F7EB}"/>
              </a:ext>
            </a:extLst>
          </p:cNvPr>
          <p:cNvCxnSpPr>
            <a:cxnSpLocks/>
          </p:cNvCxnSpPr>
          <p:nvPr/>
        </p:nvCxnSpPr>
        <p:spPr>
          <a:xfrm>
            <a:off x="4343400" y="2781300"/>
            <a:ext cx="762000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7CA7FE-9D84-0C78-CFFB-A52A7C1D8FBA}"/>
              </a:ext>
            </a:extLst>
          </p:cNvPr>
          <p:cNvCxnSpPr>
            <a:cxnSpLocks/>
          </p:cNvCxnSpPr>
          <p:nvPr/>
        </p:nvCxnSpPr>
        <p:spPr>
          <a:xfrm>
            <a:off x="7848600" y="2781300"/>
            <a:ext cx="762000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42B13E-D022-02BC-1645-A84F4BEFABF1}"/>
              </a:ext>
            </a:extLst>
          </p:cNvPr>
          <p:cNvCxnSpPr>
            <a:cxnSpLocks/>
          </p:cNvCxnSpPr>
          <p:nvPr/>
        </p:nvCxnSpPr>
        <p:spPr>
          <a:xfrm>
            <a:off x="10972800" y="2781300"/>
            <a:ext cx="762000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0">
            <a:extLst>
              <a:ext uri="{FF2B5EF4-FFF2-40B4-BE49-F238E27FC236}">
                <a16:creationId xmlns:a16="http://schemas.microsoft.com/office/drawing/2014/main" id="{9BE5B13B-E743-1420-3B3B-AA26FF577CAC}"/>
              </a:ext>
            </a:extLst>
          </p:cNvPr>
          <p:cNvSpPr txBox="1"/>
          <p:nvPr/>
        </p:nvSpPr>
        <p:spPr>
          <a:xfrm>
            <a:off x="1028700" y="3550954"/>
            <a:ext cx="903990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CONCLUSION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C6AFC87-5178-69C9-0ACD-946EDC8841EB}"/>
              </a:ext>
            </a:extLst>
          </p:cNvPr>
          <p:cNvSpPr txBox="1"/>
          <p:nvPr/>
        </p:nvSpPr>
        <p:spPr>
          <a:xfrm>
            <a:off x="1028700" y="6980555"/>
            <a:ext cx="903990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RECOMMENDATIONS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D0C8DA-1A7D-1B5B-B257-194FF74B2760}"/>
              </a:ext>
            </a:extLst>
          </p:cNvPr>
          <p:cNvSpPr txBox="1"/>
          <p:nvPr/>
        </p:nvSpPr>
        <p:spPr>
          <a:xfrm>
            <a:off x="1028700" y="7486233"/>
            <a:ext cx="16230600" cy="2492990"/>
          </a:xfrm>
          <a:prstGeom prst="rect">
            <a:avLst/>
          </a:prstGeom>
          <a:noFill/>
        </p:spPr>
        <p:txBody>
          <a:bodyPr wrap="square" lIns="144000" rIns="144000">
            <a:spAutoFit/>
          </a:bodyPr>
          <a:lstStyle/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Partner with local planning authorities to integrate UCC usage into zoning bylaws, </a:t>
            </a:r>
            <a:r>
              <a:rPr lang="en-US" dirty="0"/>
              <a:t>issue </a:t>
            </a:r>
            <a:r>
              <a:rPr lang="en-US" b="1" dirty="0"/>
              <a:t>delivery permits</a:t>
            </a:r>
            <a:r>
              <a:rPr lang="en-US" dirty="0"/>
              <a:t> only via UCC, and enforce time-windowed access for last-mile deliveries from UCC.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ea typeface="Lato" panose="020F0502020204030203" pitchFamily="34" charset="0"/>
                <a:cs typeface="Lato" panose="020F0502020204030203" pitchFamily="34" charset="0"/>
              </a:rPr>
              <a:t>Role of a Planner / Decision maker is to identify Alternate Freight Managements Strategies and evaluate Key Performance Indicators </a:t>
            </a: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frequently in terms of delivery time reduction, VKT (Vehicle Kilometers Travelled), CO₂ reduction, and fleet utilization, and shared publicly to build trust and stakeholder confidence.</a:t>
            </a:r>
          </a:p>
          <a:p>
            <a:pPr marL="457200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This research emphasizes the need of strategic freight management and planning in urban wholesale hubs, </a:t>
            </a:r>
            <a:r>
              <a:rPr lang="en-US" b="1" dirty="0">
                <a:ea typeface="Lato" panose="020F0502020204030203" pitchFamily="34" charset="0"/>
                <a:cs typeface="Lato" panose="020F0502020204030203" pitchFamily="34" charset="0"/>
              </a:rPr>
              <a:t>seeking to provide replicable model for other wholesale markets where similar challenges exist. </a:t>
            </a:r>
          </a:p>
          <a:p>
            <a:pPr marL="457200" lvl="0" indent="-457200" algn="just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019BBD0D-C579-9B94-4BDF-BC012419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/>
      <p:bldP spid="16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031451" y="2651511"/>
            <a:ext cx="3229278" cy="83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Indian Logistics </a:t>
            </a:r>
          </a:p>
          <a:p>
            <a:pPr algn="ctr">
              <a:lnSpc>
                <a:spcPts val="2160"/>
              </a:lnSpc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growing at</a:t>
            </a:r>
          </a:p>
          <a:p>
            <a:pPr algn="ctr">
              <a:lnSpc>
                <a:spcPts val="2160"/>
              </a:lnSpc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13%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707316" y="5067300"/>
            <a:ext cx="432962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nva Sans"/>
                <a:cs typeface="Calibri" panose="020F0502020204030204" pitchFamily="34" charset="0"/>
                <a:sym typeface="Canva Sans"/>
              </a:rPr>
              <a:t>Higher focus on PT and Private Vehicles but low focus on freight, thus need for freight &amp; logistics management.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279426" y="3638405"/>
            <a:ext cx="1502374" cy="1274081"/>
            <a:chOff x="0" y="0"/>
            <a:chExt cx="850758" cy="7214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0773" cy="721487"/>
            </a:xfrm>
            <a:custGeom>
              <a:avLst/>
              <a:gdLst/>
              <a:ahLst/>
              <a:cxnLst/>
              <a:rect l="l" t="t" r="r" b="b"/>
              <a:pathLst>
                <a:path w="850773" h="721487">
                  <a:moveTo>
                    <a:pt x="0" y="0"/>
                  </a:moveTo>
                  <a:lnTo>
                    <a:pt x="850773" y="0"/>
                  </a:lnTo>
                  <a:lnTo>
                    <a:pt x="850773" y="721487"/>
                  </a:lnTo>
                  <a:lnTo>
                    <a:pt x="0" y="7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779" r="1" b="-1778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840874" y="3609255"/>
            <a:ext cx="1274521" cy="1310936"/>
            <a:chOff x="0" y="0"/>
            <a:chExt cx="719259" cy="7398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9201" cy="739775"/>
            </a:xfrm>
            <a:custGeom>
              <a:avLst/>
              <a:gdLst/>
              <a:ahLst/>
              <a:cxnLst/>
              <a:rect l="l" t="t" r="r" b="b"/>
              <a:pathLst>
                <a:path w="719201" h="739775">
                  <a:moveTo>
                    <a:pt x="0" y="0"/>
                  </a:moveTo>
                  <a:lnTo>
                    <a:pt x="719201" y="0"/>
                  </a:lnTo>
                  <a:lnTo>
                    <a:pt x="719201" y="739775"/>
                  </a:lnTo>
                  <a:lnTo>
                    <a:pt x="0" y="739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8" b="-4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963188" y="3814344"/>
            <a:ext cx="1817882" cy="1100556"/>
            <a:chOff x="0" y="0"/>
            <a:chExt cx="1240233" cy="7508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0282" cy="750824"/>
            </a:xfrm>
            <a:custGeom>
              <a:avLst/>
              <a:gdLst/>
              <a:ahLst/>
              <a:cxnLst/>
              <a:rect l="l" t="t" r="r" b="b"/>
              <a:pathLst>
                <a:path w="1240282" h="750824">
                  <a:moveTo>
                    <a:pt x="0" y="0"/>
                  </a:moveTo>
                  <a:lnTo>
                    <a:pt x="1240282" y="0"/>
                  </a:lnTo>
                  <a:lnTo>
                    <a:pt x="1240282" y="750824"/>
                  </a:lnTo>
                  <a:lnTo>
                    <a:pt x="0" y="75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3" b="-2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710542" y="3507229"/>
            <a:ext cx="1428830" cy="1310904"/>
            <a:chOff x="0" y="0"/>
            <a:chExt cx="975732" cy="8952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5741" cy="895223"/>
            </a:xfrm>
            <a:custGeom>
              <a:avLst/>
              <a:gdLst/>
              <a:ahLst/>
              <a:cxnLst/>
              <a:rect l="l" t="t" r="r" b="b"/>
              <a:pathLst>
                <a:path w="975741" h="895223">
                  <a:moveTo>
                    <a:pt x="0" y="0"/>
                  </a:moveTo>
                  <a:lnTo>
                    <a:pt x="975741" y="0"/>
                  </a:lnTo>
                  <a:lnTo>
                    <a:pt x="975741" y="895223"/>
                  </a:lnTo>
                  <a:lnTo>
                    <a:pt x="0" y="895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2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819258" y="3609255"/>
            <a:ext cx="1428843" cy="1229856"/>
            <a:chOff x="0" y="0"/>
            <a:chExt cx="975732" cy="8398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75741" cy="839851"/>
            </a:xfrm>
            <a:custGeom>
              <a:avLst/>
              <a:gdLst/>
              <a:ahLst/>
              <a:cxnLst/>
              <a:rect l="l" t="t" r="r" b="b"/>
              <a:pathLst>
                <a:path w="975741" h="839851">
                  <a:moveTo>
                    <a:pt x="0" y="0"/>
                  </a:moveTo>
                  <a:lnTo>
                    <a:pt x="975741" y="0"/>
                  </a:lnTo>
                  <a:lnTo>
                    <a:pt x="975741" y="839851"/>
                  </a:lnTo>
                  <a:lnTo>
                    <a:pt x="0" y="839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56975" y="3687473"/>
            <a:ext cx="1666106" cy="1018940"/>
            <a:chOff x="0" y="0"/>
            <a:chExt cx="1137765" cy="6958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7793" cy="695833"/>
            </a:xfrm>
            <a:custGeom>
              <a:avLst/>
              <a:gdLst/>
              <a:ahLst/>
              <a:cxnLst/>
              <a:rect l="l" t="t" r="r" b="b"/>
              <a:pathLst>
                <a:path w="1137793" h="695833">
                  <a:moveTo>
                    <a:pt x="0" y="0"/>
                  </a:moveTo>
                  <a:lnTo>
                    <a:pt x="1137793" y="0"/>
                  </a:lnTo>
                  <a:lnTo>
                    <a:pt x="1137793" y="695833"/>
                  </a:lnTo>
                  <a:lnTo>
                    <a:pt x="0" y="695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2" b="1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30148" y="952500"/>
            <a:ext cx="361071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INTRODUCTION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1450" y="1927665"/>
            <a:ext cx="6512349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IMPORTANCE OF URBAN FREIGHT IN INDIA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63000" y="2647167"/>
            <a:ext cx="3353908" cy="83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Employment to </a:t>
            </a:r>
          </a:p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People</a:t>
            </a:r>
          </a:p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20 Million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15564" y="2683020"/>
            <a:ext cx="5113130" cy="554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Modal Split of Freight Movement in India</a:t>
            </a:r>
          </a:p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80808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Road        Rail         Water        Pipeline     Air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5067300"/>
            <a:ext cx="32320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nva Sans"/>
                <a:cs typeface="Calibri" panose="020F0502020204030204" pitchFamily="34" charset="0"/>
                <a:sym typeface="Canva Sans"/>
              </a:rPr>
              <a:t>Urban Freight Transport (UFT) is essential for meeting needs of the city firms and residents. (NITI Aayog, 2021)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41044" y="5067300"/>
            <a:ext cx="3232029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nva Sans"/>
                <a:cs typeface="Calibri" panose="020F0502020204030204" pitchFamily="34" charset="0"/>
                <a:sym typeface="Canva Sans"/>
              </a:rPr>
              <a:t>Demand for UFT increases with increase in population and economic growth.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63000" y="5067300"/>
            <a:ext cx="335390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nva Sans"/>
                <a:cs typeface="Calibri" panose="020F0502020204030204" pitchFamily="34" charset="0"/>
                <a:sym typeface="Canva Sans"/>
              </a:rPr>
              <a:t>Addition of 125 million population and growth logistics by 11 lakh cr. by 2025.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40939" y="2683020"/>
            <a:ext cx="3229278" cy="83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Indian Logistics cost </a:t>
            </a:r>
          </a:p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as the part of GDP</a:t>
            </a:r>
          </a:p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A42121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14%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31451" y="6985249"/>
            <a:ext cx="3897948" cy="2865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OBSOLETE INFRASTRUCTURE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Poor loading/unloading zones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Narrow internal/access roads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Absence of Logistic facilities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Limited parking facilities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Lack of freight docking facilities</a:t>
            </a:r>
          </a:p>
          <a:p>
            <a:pPr marL="72479" lvl="1" indent="-36239" algn="l">
              <a:lnSpc>
                <a:spcPct val="150000"/>
              </a:lnSpc>
            </a:pPr>
            <a:endParaRPr lang="en-US" b="1" dirty="0">
              <a:solidFill>
                <a:srgbClr val="000000"/>
              </a:solidFill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485434" y="6985249"/>
            <a:ext cx="3848843" cy="286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INEFFICIENCIES IN PRODUCTIVITY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High Logistics Cost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High Delivery Time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Congestion due to frequent trips of heavy vehicles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Unregulated Movements</a:t>
            </a:r>
          </a:p>
          <a:p>
            <a:pPr algn="l">
              <a:lnSpc>
                <a:spcPct val="150000"/>
              </a:lnSpc>
            </a:pPr>
            <a:endParaRPr lang="en-US" b="1" dirty="0">
              <a:solidFill>
                <a:srgbClr val="000000"/>
              </a:solidFill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410457" y="6985249"/>
            <a:ext cx="3848843" cy="2865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ENABLE TARGATED INTERVENTIONS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Off-Peak Deliveries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Freight Consolidation Centers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Low Emission Zones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Optimization of Delivery Routes</a:t>
            </a:r>
          </a:p>
          <a:p>
            <a:pPr marL="367031" lvl="1" indent="-183515" algn="just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Supply Chain Management</a:t>
            </a:r>
          </a:p>
          <a:p>
            <a:pPr algn="just">
              <a:lnSpc>
                <a:spcPct val="150000"/>
              </a:lnSpc>
            </a:pPr>
            <a:endParaRPr lang="en-US" b="1" dirty="0">
              <a:solidFill>
                <a:srgbClr val="000000"/>
              </a:solidFill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877039" y="6985249"/>
            <a:ext cx="2977383" cy="203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LOGISTIC COST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Inventory Cost (34%)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Transportation Cost (62%)</a:t>
            </a:r>
          </a:p>
          <a:p>
            <a:pPr marL="367031" lvl="1" indent="-183515" algn="l">
              <a:lnSpc>
                <a:spcPct val="15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Administrative Cost (4%)</a:t>
            </a:r>
          </a:p>
          <a:p>
            <a:pPr algn="l">
              <a:lnSpc>
                <a:spcPct val="150000"/>
              </a:lnSpc>
            </a:pPr>
            <a:endParaRPr lang="en-US" b="1" dirty="0">
              <a:solidFill>
                <a:srgbClr val="000000"/>
              </a:solidFill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31451" y="6286500"/>
            <a:ext cx="6512348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RESEARCH CONTEXT / NEED OF THE STUDY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560144" y="3216420"/>
            <a:ext cx="720134" cy="27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72%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507592" y="3216420"/>
            <a:ext cx="720134" cy="27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16%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528261" y="3230551"/>
            <a:ext cx="720134" cy="27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5%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754748" y="3216420"/>
            <a:ext cx="720134" cy="27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2%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638775" y="3216420"/>
            <a:ext cx="720134" cy="27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1">
                <a:solidFill>
                  <a:srgbClr val="C00000"/>
                </a:solidFill>
                <a:latin typeface="Calibri" panose="020F0502020204030204" pitchFamily="34" charset="0"/>
                <a:ea typeface="Canva Sans Bold"/>
                <a:cs typeface="Calibri" panose="020F0502020204030204" pitchFamily="34" charset="0"/>
                <a:sym typeface="Canva Sans Bold"/>
              </a:rPr>
              <a:t>2%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88FFDCDF-F52C-6B57-9F62-8A5B0262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255128"/>
            <a:ext cx="17259300" cy="1307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0"/>
              </a:lnSpc>
            </a:pPr>
            <a:r>
              <a:rPr lang="en-US" sz="8299" b="1" dirty="0">
                <a:solidFill>
                  <a:srgbClr val="03849B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1028700" y="1017905"/>
            <a:ext cx="16230600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3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3F540-F3C2-ECF6-16D4-C4BE85B43DE9}"/>
              </a:ext>
            </a:extLst>
          </p:cNvPr>
          <p:cNvSpPr txBox="1"/>
          <p:nvPr/>
        </p:nvSpPr>
        <p:spPr>
          <a:xfrm>
            <a:off x="1028700" y="1790700"/>
            <a:ext cx="16230600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/>
              <a:t>Allen, J., Browne, M., &amp; </a:t>
            </a:r>
            <a:r>
              <a:rPr lang="en-IN" dirty="0" err="1"/>
              <a:t>Cherrett</a:t>
            </a:r>
            <a:r>
              <a:rPr lang="en-IN" dirty="0"/>
              <a:t>, T. (2012). Investigating relationships between road freight transport, facility location, logistics management, and urban form. Journal of Transport Geography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/>
              <a:t>Allen, J. et al. (2012). The Role of Urban Consolidation Centres in Sustainable Freight Transport. Transport Reviews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/>
              <a:t>Browne, M., Allen, J., &amp; Leonardi, J. (2012). Evaluating the use of an urban consolidation </a:t>
            </a:r>
            <a:r>
              <a:rPr lang="en-IN" dirty="0" err="1"/>
              <a:t>center</a:t>
            </a:r>
            <a:r>
              <a:rPr lang="en-IN" dirty="0"/>
              <a:t> and electric vehicles in central London. IATSS Research, 35(1), 1-6.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/>
              <a:t>Browne, M., Woodburn, A., &amp; Allen, J. (2005). Urban freight consolidation centres: Case studies in the UK and EU. Transportation Research Record, 1929(1), 31-38.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 err="1"/>
              <a:t>Cherrett</a:t>
            </a:r>
            <a:r>
              <a:rPr lang="en-IN" dirty="0"/>
              <a:t>, T., Allen, J., McLeod, F., Maynard, S., </a:t>
            </a:r>
            <a:r>
              <a:rPr lang="en-IN" dirty="0" err="1"/>
              <a:t>Hickford</a:t>
            </a:r>
            <a:r>
              <a:rPr lang="en-IN" dirty="0"/>
              <a:t>, A., &amp; Browne, M. (2012). Understanding urban freight activity – Key issues for freight planning. Journal of Transport Geography, 24, 22-32. 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/>
              <a:t>Cui, J., Dodson, J., and Hall, P. V. (2015). Planning for Urban Freight Transport: An Overview. Transport Reviews, 35(5), 583-598.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 err="1"/>
              <a:t>Dablanc</a:t>
            </a:r>
            <a:r>
              <a:rPr lang="en-IN" dirty="0"/>
              <a:t>, L. (2007). Goods transport in large European cities: Difficult to organize, difficult to modernize. Transportation Research Part A: Policy and Practice, 41(3), 280-285.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/>
              <a:t>International Council on Clean Transportation (ICCT). (2020). Electric freight vehicles in Shenzhen: A case study of rapid scale-up.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/>
              <a:t>Gonzalez-Feliu, Jesus., (2019). Logistics and transport </a:t>
            </a:r>
            <a:r>
              <a:rPr lang="en-IN" dirty="0" err="1"/>
              <a:t>modeling</a:t>
            </a:r>
            <a:r>
              <a:rPr lang="en-IN" dirty="0"/>
              <a:t> in urban goods movement. 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 err="1"/>
              <a:t>Muñuzuri</a:t>
            </a:r>
            <a:r>
              <a:rPr lang="en-IN" dirty="0"/>
              <a:t>, J., </a:t>
            </a:r>
            <a:r>
              <a:rPr lang="en-IN" dirty="0" err="1"/>
              <a:t>Larrañeta</a:t>
            </a:r>
            <a:r>
              <a:rPr lang="en-IN" dirty="0"/>
              <a:t>, J., </a:t>
            </a:r>
            <a:r>
              <a:rPr lang="en-IN" dirty="0" err="1"/>
              <a:t>Onieva</a:t>
            </a:r>
            <a:r>
              <a:rPr lang="en-IN" dirty="0"/>
              <a:t>, L., &amp; Cortés, P. (2012). City logistics in Spain: Why it might never work. Cities, 29(2), 133-141. [11]. Haarstad, H., Rosales, R., and Shrestha, S. (2023). Freight logistics and the city. Urban Studies, 61(1), 3-19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 err="1"/>
              <a:t>Muñuzuri</a:t>
            </a:r>
            <a:r>
              <a:rPr lang="en-IN" dirty="0"/>
              <a:t>, J., </a:t>
            </a:r>
            <a:r>
              <a:rPr lang="en-IN" dirty="0" err="1"/>
              <a:t>Larrañeta</a:t>
            </a:r>
            <a:r>
              <a:rPr lang="en-IN" dirty="0"/>
              <a:t>, J., </a:t>
            </a:r>
            <a:r>
              <a:rPr lang="en-IN" dirty="0" err="1"/>
              <a:t>Onieva</a:t>
            </a:r>
            <a:r>
              <a:rPr lang="en-IN" dirty="0"/>
              <a:t>, L., &amp; Cortés, P. (2012). City logistics in Spain: Why it might never work. Cities, 29(2), 133-141.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/>
              <a:t>World Bank. (2020). Freight transport in India: Challenges and opportunities. </a:t>
            </a:r>
          </a:p>
          <a:p>
            <a:pPr marL="400050" indent="-400050" algn="just">
              <a:spcAft>
                <a:spcPts val="600"/>
              </a:spcAft>
              <a:buFont typeface="+mj-lt"/>
              <a:buAutoNum type="romanUcPeriod"/>
            </a:pPr>
            <a:r>
              <a:rPr lang="en-IN" dirty="0"/>
              <a:t>NITI Aayog and RMI India (2021). Fast Tracking Freight in India: A Roadmap for Clean and Cost-Effective Goods Transport Report.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C2F595-6B7D-DADE-8330-CE1E88F9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5"/>
          <p:cNvGrpSpPr/>
          <p:nvPr/>
        </p:nvGrpSpPr>
        <p:grpSpPr>
          <a:xfrm>
            <a:off x="13823438" y="1886199"/>
            <a:ext cx="3430764" cy="769812"/>
            <a:chOff x="0" y="0"/>
            <a:chExt cx="3342223" cy="856245"/>
          </a:xfrm>
        </p:grpSpPr>
        <p:sp>
          <p:nvSpPr>
            <p:cNvPr id="36" name="Freeform 36"/>
            <p:cNvSpPr/>
            <p:nvPr/>
          </p:nvSpPr>
          <p:spPr>
            <a:xfrm>
              <a:off x="3078" y="3064"/>
              <a:ext cx="3336144" cy="850246"/>
            </a:xfrm>
            <a:custGeom>
              <a:avLst/>
              <a:gdLst/>
              <a:ahLst/>
              <a:cxnLst/>
              <a:rect l="l" t="t" r="r" b="b"/>
              <a:pathLst>
                <a:path w="3336144" h="850246">
                  <a:moveTo>
                    <a:pt x="0" y="0"/>
                  </a:moveTo>
                  <a:lnTo>
                    <a:pt x="3336144" y="0"/>
                  </a:lnTo>
                  <a:lnTo>
                    <a:pt x="3336144" y="850246"/>
                  </a:lnTo>
                  <a:lnTo>
                    <a:pt x="0" y="850246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9525"/>
              <a:ext cx="3342223" cy="865770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Setting Research Rationale:</a:t>
              </a:r>
            </a:p>
            <a:p>
              <a:pPr algn="ctr">
                <a:lnSpc>
                  <a:spcPts val="1626"/>
                </a:lnSpc>
              </a:pPr>
              <a:r>
                <a:rPr lang="en-US" sz="1355" dirty="0">
                  <a:solidFill>
                    <a:srgbClr val="20124D"/>
                  </a:solidFill>
                  <a:latin typeface="Calibri" panose="020F0502020204030204" pitchFamily="34" charset="0"/>
                  <a:ea typeface="Canva Sans"/>
                  <a:cs typeface="Calibri" panose="020F0502020204030204" pitchFamily="34" charset="0"/>
                  <a:sym typeface="Canva Sans"/>
                </a:rPr>
                <a:t>Aim, Objectives, Methodology, Scope and Limitations.</a:t>
              </a:r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3342300" cy="856373"/>
            </a:xfrm>
            <a:custGeom>
              <a:avLst/>
              <a:gdLst/>
              <a:ahLst/>
              <a:cxnLst/>
              <a:rect l="l" t="t" r="r" b="b"/>
              <a:pathLst>
                <a:path w="3342300" h="856373">
                  <a:moveTo>
                    <a:pt x="3078" y="0"/>
                  </a:moveTo>
                  <a:lnTo>
                    <a:pt x="3339222" y="0"/>
                  </a:lnTo>
                  <a:cubicBezTo>
                    <a:pt x="3340890" y="0"/>
                    <a:pt x="3342300" y="1404"/>
                    <a:pt x="3342300" y="3064"/>
                  </a:cubicBezTo>
                  <a:lnTo>
                    <a:pt x="3342300" y="853310"/>
                  </a:lnTo>
                  <a:cubicBezTo>
                    <a:pt x="3342300" y="854970"/>
                    <a:pt x="3340890" y="856373"/>
                    <a:pt x="3339222" y="856373"/>
                  </a:cubicBezTo>
                  <a:lnTo>
                    <a:pt x="3078" y="856373"/>
                  </a:lnTo>
                  <a:cubicBezTo>
                    <a:pt x="1411" y="856373"/>
                    <a:pt x="0" y="854970"/>
                    <a:pt x="0" y="853310"/>
                  </a:cubicBezTo>
                  <a:lnTo>
                    <a:pt x="0" y="3064"/>
                  </a:lnTo>
                  <a:cubicBezTo>
                    <a:pt x="0" y="1404"/>
                    <a:pt x="1411" y="0"/>
                    <a:pt x="3078" y="0"/>
                  </a:cubicBezTo>
                  <a:moveTo>
                    <a:pt x="3078" y="6000"/>
                  </a:moveTo>
                  <a:lnTo>
                    <a:pt x="3078" y="3064"/>
                  </a:lnTo>
                  <a:lnTo>
                    <a:pt x="6028" y="3064"/>
                  </a:lnTo>
                  <a:lnTo>
                    <a:pt x="6028" y="853310"/>
                  </a:lnTo>
                  <a:lnTo>
                    <a:pt x="3078" y="853310"/>
                  </a:lnTo>
                  <a:lnTo>
                    <a:pt x="3078" y="850246"/>
                  </a:lnTo>
                  <a:lnTo>
                    <a:pt x="3339222" y="850246"/>
                  </a:lnTo>
                  <a:lnTo>
                    <a:pt x="3339222" y="853310"/>
                  </a:lnTo>
                  <a:lnTo>
                    <a:pt x="3336144" y="853310"/>
                  </a:lnTo>
                  <a:lnTo>
                    <a:pt x="3336144" y="3064"/>
                  </a:lnTo>
                  <a:lnTo>
                    <a:pt x="3339222" y="3064"/>
                  </a:lnTo>
                  <a:lnTo>
                    <a:pt x="3339222" y="6000"/>
                  </a:lnTo>
                  <a:lnTo>
                    <a:pt x="3078" y="60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5454461" y="2914114"/>
            <a:ext cx="1804839" cy="785457"/>
            <a:chOff x="0" y="-9526"/>
            <a:chExt cx="1756961" cy="873645"/>
          </a:xfrm>
        </p:grpSpPr>
        <p:sp>
          <p:nvSpPr>
            <p:cNvPr id="44" name="Freeform 44"/>
            <p:cNvSpPr/>
            <p:nvPr/>
          </p:nvSpPr>
          <p:spPr>
            <a:xfrm>
              <a:off x="3057" y="3074"/>
              <a:ext cx="1750847" cy="857970"/>
            </a:xfrm>
            <a:custGeom>
              <a:avLst/>
              <a:gdLst/>
              <a:ahLst/>
              <a:cxnLst/>
              <a:rect l="l" t="t" r="r" b="b"/>
              <a:pathLst>
                <a:path w="1750847" h="857970">
                  <a:moveTo>
                    <a:pt x="0" y="0"/>
                  </a:moveTo>
                  <a:lnTo>
                    <a:pt x="1750847" y="0"/>
                  </a:lnTo>
                  <a:lnTo>
                    <a:pt x="1750847" y="857970"/>
                  </a:lnTo>
                  <a:lnTo>
                    <a:pt x="0" y="85797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0"/>
              <a:ext cx="1756961" cy="864119"/>
            </a:xfrm>
            <a:custGeom>
              <a:avLst/>
              <a:gdLst/>
              <a:ahLst/>
              <a:cxnLst/>
              <a:rect l="l" t="t" r="r" b="b"/>
              <a:pathLst>
                <a:path w="1756961" h="864119">
                  <a:moveTo>
                    <a:pt x="3057" y="0"/>
                  </a:moveTo>
                  <a:lnTo>
                    <a:pt x="1753904" y="0"/>
                  </a:lnTo>
                  <a:cubicBezTo>
                    <a:pt x="1755560" y="0"/>
                    <a:pt x="1756961" y="1409"/>
                    <a:pt x="1756961" y="3074"/>
                  </a:cubicBezTo>
                  <a:lnTo>
                    <a:pt x="1756961" y="861044"/>
                  </a:lnTo>
                  <a:cubicBezTo>
                    <a:pt x="1756961" y="862710"/>
                    <a:pt x="1755560" y="864119"/>
                    <a:pt x="1753904" y="864119"/>
                  </a:cubicBezTo>
                  <a:lnTo>
                    <a:pt x="3057" y="864119"/>
                  </a:lnTo>
                  <a:cubicBezTo>
                    <a:pt x="1401" y="864119"/>
                    <a:pt x="0" y="862710"/>
                    <a:pt x="0" y="861044"/>
                  </a:cubicBezTo>
                  <a:lnTo>
                    <a:pt x="0" y="3074"/>
                  </a:lnTo>
                  <a:cubicBezTo>
                    <a:pt x="0" y="1409"/>
                    <a:pt x="1401" y="0"/>
                    <a:pt x="3057" y="0"/>
                  </a:cubicBezTo>
                  <a:moveTo>
                    <a:pt x="3057" y="6020"/>
                  </a:moveTo>
                  <a:lnTo>
                    <a:pt x="3057" y="3074"/>
                  </a:lnTo>
                  <a:lnTo>
                    <a:pt x="5987" y="3074"/>
                  </a:lnTo>
                  <a:lnTo>
                    <a:pt x="5987" y="861044"/>
                  </a:lnTo>
                  <a:lnTo>
                    <a:pt x="3057" y="861044"/>
                  </a:lnTo>
                  <a:lnTo>
                    <a:pt x="3057" y="857970"/>
                  </a:lnTo>
                  <a:lnTo>
                    <a:pt x="1753904" y="857970"/>
                  </a:lnTo>
                  <a:lnTo>
                    <a:pt x="1753904" y="861044"/>
                  </a:lnTo>
                  <a:lnTo>
                    <a:pt x="1750847" y="861044"/>
                  </a:lnTo>
                  <a:lnTo>
                    <a:pt x="1750847" y="3074"/>
                  </a:lnTo>
                  <a:lnTo>
                    <a:pt x="1753904" y="3074"/>
                  </a:lnTo>
                  <a:lnTo>
                    <a:pt x="1753904" y="6020"/>
                  </a:lnTo>
                  <a:lnTo>
                    <a:pt x="3057" y="602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9526"/>
              <a:ext cx="1756883" cy="873629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Identifying Stakeholders and Analytical Model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3701930" y="2922678"/>
            <a:ext cx="1649114" cy="776878"/>
            <a:chOff x="0" y="0"/>
            <a:chExt cx="1605368" cy="864103"/>
          </a:xfrm>
        </p:grpSpPr>
        <p:sp>
          <p:nvSpPr>
            <p:cNvPr id="48" name="Freeform 48"/>
            <p:cNvSpPr/>
            <p:nvPr/>
          </p:nvSpPr>
          <p:spPr>
            <a:xfrm>
              <a:off x="3048" y="3092"/>
              <a:ext cx="1599311" cy="858049"/>
            </a:xfrm>
            <a:custGeom>
              <a:avLst/>
              <a:gdLst/>
              <a:ahLst/>
              <a:cxnLst/>
              <a:rect l="l" t="t" r="r" b="b"/>
              <a:pathLst>
                <a:path w="1599311" h="858049">
                  <a:moveTo>
                    <a:pt x="0" y="0"/>
                  </a:moveTo>
                  <a:lnTo>
                    <a:pt x="1599311" y="0"/>
                  </a:lnTo>
                  <a:lnTo>
                    <a:pt x="1599311" y="858049"/>
                  </a:lnTo>
                  <a:lnTo>
                    <a:pt x="0" y="858049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0" y="0"/>
              <a:ext cx="1605407" cy="864231"/>
            </a:xfrm>
            <a:custGeom>
              <a:avLst/>
              <a:gdLst/>
              <a:ahLst/>
              <a:cxnLst/>
              <a:rect l="l" t="t" r="r" b="b"/>
              <a:pathLst>
                <a:path w="1605407" h="864231">
                  <a:moveTo>
                    <a:pt x="3048" y="0"/>
                  </a:moveTo>
                  <a:lnTo>
                    <a:pt x="1602359" y="0"/>
                  </a:lnTo>
                  <a:cubicBezTo>
                    <a:pt x="1604010" y="0"/>
                    <a:pt x="1605407" y="1417"/>
                    <a:pt x="1605407" y="3092"/>
                  </a:cubicBezTo>
                  <a:lnTo>
                    <a:pt x="1605407" y="861141"/>
                  </a:lnTo>
                  <a:cubicBezTo>
                    <a:pt x="1605407" y="862816"/>
                    <a:pt x="1604010" y="864231"/>
                    <a:pt x="1602359" y="864231"/>
                  </a:cubicBezTo>
                  <a:lnTo>
                    <a:pt x="3048" y="864231"/>
                  </a:lnTo>
                  <a:cubicBezTo>
                    <a:pt x="1397" y="864231"/>
                    <a:pt x="0" y="862816"/>
                    <a:pt x="0" y="861141"/>
                  </a:cubicBezTo>
                  <a:lnTo>
                    <a:pt x="0" y="3092"/>
                  </a:lnTo>
                  <a:cubicBezTo>
                    <a:pt x="0" y="1417"/>
                    <a:pt x="1397" y="0"/>
                    <a:pt x="3048" y="0"/>
                  </a:cubicBezTo>
                  <a:moveTo>
                    <a:pt x="3048" y="6055"/>
                  </a:moveTo>
                  <a:lnTo>
                    <a:pt x="3048" y="3092"/>
                  </a:lnTo>
                  <a:lnTo>
                    <a:pt x="5969" y="3092"/>
                  </a:lnTo>
                  <a:lnTo>
                    <a:pt x="5969" y="861141"/>
                  </a:lnTo>
                  <a:lnTo>
                    <a:pt x="3048" y="861141"/>
                  </a:lnTo>
                  <a:lnTo>
                    <a:pt x="3048" y="858049"/>
                  </a:lnTo>
                  <a:lnTo>
                    <a:pt x="1602359" y="858049"/>
                  </a:lnTo>
                  <a:lnTo>
                    <a:pt x="1602359" y="861141"/>
                  </a:lnTo>
                  <a:lnTo>
                    <a:pt x="1599311" y="861141"/>
                  </a:lnTo>
                  <a:lnTo>
                    <a:pt x="1599311" y="3092"/>
                  </a:lnTo>
                  <a:lnTo>
                    <a:pt x="1602359" y="3092"/>
                  </a:lnTo>
                  <a:lnTo>
                    <a:pt x="1602359" y="6055"/>
                  </a:lnTo>
                  <a:lnTo>
                    <a:pt x="3048" y="605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9525"/>
              <a:ext cx="1605368" cy="873628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Research Papers &amp; Global Case Studies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801269" y="1888833"/>
            <a:ext cx="1796585" cy="769812"/>
            <a:chOff x="0" y="0"/>
            <a:chExt cx="1998300" cy="856245"/>
          </a:xfrm>
        </p:grpSpPr>
        <p:sp>
          <p:nvSpPr>
            <p:cNvPr id="32" name="Freeform 32"/>
            <p:cNvSpPr/>
            <p:nvPr/>
          </p:nvSpPr>
          <p:spPr>
            <a:xfrm>
              <a:off x="3048" y="3064"/>
              <a:ext cx="1992249" cy="850246"/>
            </a:xfrm>
            <a:custGeom>
              <a:avLst/>
              <a:gdLst/>
              <a:ahLst/>
              <a:cxnLst/>
              <a:rect l="l" t="t" r="r" b="b"/>
              <a:pathLst>
                <a:path w="1992249" h="850246">
                  <a:moveTo>
                    <a:pt x="0" y="0"/>
                  </a:moveTo>
                  <a:lnTo>
                    <a:pt x="1992249" y="0"/>
                  </a:lnTo>
                  <a:lnTo>
                    <a:pt x="1992249" y="850246"/>
                  </a:lnTo>
                  <a:lnTo>
                    <a:pt x="0" y="850246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1998345" cy="856373"/>
            </a:xfrm>
            <a:custGeom>
              <a:avLst/>
              <a:gdLst/>
              <a:ahLst/>
              <a:cxnLst/>
              <a:rect l="l" t="t" r="r" b="b"/>
              <a:pathLst>
                <a:path w="1998345" h="856373">
                  <a:moveTo>
                    <a:pt x="3048" y="0"/>
                  </a:moveTo>
                  <a:lnTo>
                    <a:pt x="1995297" y="0"/>
                  </a:lnTo>
                  <a:cubicBezTo>
                    <a:pt x="1996948" y="0"/>
                    <a:pt x="1998345" y="1404"/>
                    <a:pt x="1998345" y="3064"/>
                  </a:cubicBezTo>
                  <a:lnTo>
                    <a:pt x="1998345" y="853310"/>
                  </a:lnTo>
                  <a:cubicBezTo>
                    <a:pt x="1998345" y="854970"/>
                    <a:pt x="1996948" y="856373"/>
                    <a:pt x="1995297" y="856373"/>
                  </a:cubicBezTo>
                  <a:lnTo>
                    <a:pt x="3048" y="856373"/>
                  </a:lnTo>
                  <a:cubicBezTo>
                    <a:pt x="1397" y="856373"/>
                    <a:pt x="0" y="854970"/>
                    <a:pt x="0" y="853310"/>
                  </a:cubicBezTo>
                  <a:lnTo>
                    <a:pt x="0" y="3064"/>
                  </a:lnTo>
                  <a:cubicBezTo>
                    <a:pt x="0" y="1404"/>
                    <a:pt x="1397" y="0"/>
                    <a:pt x="3048" y="0"/>
                  </a:cubicBezTo>
                  <a:moveTo>
                    <a:pt x="3048" y="6000"/>
                  </a:moveTo>
                  <a:lnTo>
                    <a:pt x="3048" y="3064"/>
                  </a:lnTo>
                  <a:lnTo>
                    <a:pt x="5969" y="3064"/>
                  </a:lnTo>
                  <a:lnTo>
                    <a:pt x="5969" y="853310"/>
                  </a:lnTo>
                  <a:lnTo>
                    <a:pt x="3048" y="853310"/>
                  </a:lnTo>
                  <a:lnTo>
                    <a:pt x="3048" y="850246"/>
                  </a:lnTo>
                  <a:lnTo>
                    <a:pt x="1995297" y="850246"/>
                  </a:lnTo>
                  <a:lnTo>
                    <a:pt x="1995297" y="853310"/>
                  </a:lnTo>
                  <a:lnTo>
                    <a:pt x="1992249" y="853310"/>
                  </a:lnTo>
                  <a:lnTo>
                    <a:pt x="1992249" y="3064"/>
                  </a:lnTo>
                  <a:lnTo>
                    <a:pt x="1995297" y="3064"/>
                  </a:lnTo>
                  <a:lnTo>
                    <a:pt x="1995297" y="6000"/>
                  </a:lnTo>
                  <a:lnTo>
                    <a:pt x="3048" y="60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1998300" cy="865770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Research Context and Need of the Study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1801269" y="2930341"/>
            <a:ext cx="1799234" cy="769812"/>
            <a:chOff x="0" y="0"/>
            <a:chExt cx="1751506" cy="856245"/>
          </a:xfrm>
        </p:grpSpPr>
        <p:sp>
          <p:nvSpPr>
            <p:cNvPr id="40" name="Freeform 40"/>
            <p:cNvSpPr/>
            <p:nvPr/>
          </p:nvSpPr>
          <p:spPr>
            <a:xfrm>
              <a:off x="3048" y="3064"/>
              <a:ext cx="1745488" cy="850246"/>
            </a:xfrm>
            <a:custGeom>
              <a:avLst/>
              <a:gdLst/>
              <a:ahLst/>
              <a:cxnLst/>
              <a:rect l="l" t="t" r="r" b="b"/>
              <a:pathLst>
                <a:path w="1745488" h="850246">
                  <a:moveTo>
                    <a:pt x="0" y="0"/>
                  </a:moveTo>
                  <a:lnTo>
                    <a:pt x="1745488" y="0"/>
                  </a:lnTo>
                  <a:lnTo>
                    <a:pt x="1745488" y="850246"/>
                  </a:lnTo>
                  <a:lnTo>
                    <a:pt x="0" y="850246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0" y="0"/>
              <a:ext cx="1751584" cy="856373"/>
            </a:xfrm>
            <a:custGeom>
              <a:avLst/>
              <a:gdLst/>
              <a:ahLst/>
              <a:cxnLst/>
              <a:rect l="l" t="t" r="r" b="b"/>
              <a:pathLst>
                <a:path w="1751584" h="856373">
                  <a:moveTo>
                    <a:pt x="3048" y="0"/>
                  </a:moveTo>
                  <a:lnTo>
                    <a:pt x="1748536" y="0"/>
                  </a:lnTo>
                  <a:cubicBezTo>
                    <a:pt x="1750187" y="0"/>
                    <a:pt x="1751584" y="1404"/>
                    <a:pt x="1751584" y="3064"/>
                  </a:cubicBezTo>
                  <a:lnTo>
                    <a:pt x="1751584" y="853310"/>
                  </a:lnTo>
                  <a:cubicBezTo>
                    <a:pt x="1751584" y="854970"/>
                    <a:pt x="1750187" y="856373"/>
                    <a:pt x="1748536" y="856373"/>
                  </a:cubicBezTo>
                  <a:lnTo>
                    <a:pt x="3048" y="856373"/>
                  </a:lnTo>
                  <a:cubicBezTo>
                    <a:pt x="1397" y="856373"/>
                    <a:pt x="0" y="854970"/>
                    <a:pt x="0" y="853310"/>
                  </a:cubicBezTo>
                  <a:lnTo>
                    <a:pt x="0" y="3064"/>
                  </a:lnTo>
                  <a:cubicBezTo>
                    <a:pt x="0" y="1404"/>
                    <a:pt x="1397" y="0"/>
                    <a:pt x="3048" y="0"/>
                  </a:cubicBezTo>
                  <a:moveTo>
                    <a:pt x="3048" y="6000"/>
                  </a:moveTo>
                  <a:lnTo>
                    <a:pt x="3048" y="3064"/>
                  </a:lnTo>
                  <a:lnTo>
                    <a:pt x="5969" y="3064"/>
                  </a:lnTo>
                  <a:lnTo>
                    <a:pt x="5969" y="853310"/>
                  </a:lnTo>
                  <a:lnTo>
                    <a:pt x="3048" y="853310"/>
                  </a:lnTo>
                  <a:lnTo>
                    <a:pt x="3048" y="850246"/>
                  </a:lnTo>
                  <a:lnTo>
                    <a:pt x="1748536" y="850246"/>
                  </a:lnTo>
                  <a:lnTo>
                    <a:pt x="1748536" y="853310"/>
                  </a:lnTo>
                  <a:lnTo>
                    <a:pt x="1745488" y="853310"/>
                  </a:lnTo>
                  <a:lnTo>
                    <a:pt x="1745488" y="3064"/>
                  </a:lnTo>
                  <a:lnTo>
                    <a:pt x="1748536" y="3064"/>
                  </a:lnTo>
                  <a:lnTo>
                    <a:pt x="1748536" y="6000"/>
                  </a:lnTo>
                  <a:lnTo>
                    <a:pt x="3048" y="60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9525"/>
              <a:ext cx="1751506" cy="865770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Concept of Collaborative Delivery and UCC</a:t>
              </a:r>
            </a:p>
          </p:txBody>
        </p:sp>
      </p:grpSp>
      <p:sp>
        <p:nvSpPr>
          <p:cNvPr id="131" name="AutoShape 91">
            <a:extLst>
              <a:ext uri="{FF2B5EF4-FFF2-40B4-BE49-F238E27FC236}">
                <a16:creationId xmlns:a16="http://schemas.microsoft.com/office/drawing/2014/main" id="{2BAFB89C-5BE0-E545-AB12-7B1A78DBFAA8}"/>
              </a:ext>
            </a:extLst>
          </p:cNvPr>
          <p:cNvSpPr/>
          <p:nvPr/>
        </p:nvSpPr>
        <p:spPr>
          <a:xfrm>
            <a:off x="11572565" y="2239646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32" name="AutoShape 91">
            <a:extLst>
              <a:ext uri="{FF2B5EF4-FFF2-40B4-BE49-F238E27FC236}">
                <a16:creationId xmlns:a16="http://schemas.microsoft.com/office/drawing/2014/main" id="{869369F1-A2A1-A34D-A3C7-34CF0F37AE40}"/>
              </a:ext>
            </a:extLst>
          </p:cNvPr>
          <p:cNvSpPr/>
          <p:nvPr/>
        </p:nvSpPr>
        <p:spPr>
          <a:xfrm>
            <a:off x="13595154" y="2239645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33" name="AutoShape 91">
            <a:extLst>
              <a:ext uri="{FF2B5EF4-FFF2-40B4-BE49-F238E27FC236}">
                <a16:creationId xmlns:a16="http://schemas.microsoft.com/office/drawing/2014/main" id="{80396372-EA20-7749-A029-8A103C4E82FA}"/>
              </a:ext>
            </a:extLst>
          </p:cNvPr>
          <p:cNvSpPr/>
          <p:nvPr/>
        </p:nvSpPr>
        <p:spPr>
          <a:xfrm>
            <a:off x="11583089" y="3314700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34" name="AutoShape 91">
            <a:extLst>
              <a:ext uri="{FF2B5EF4-FFF2-40B4-BE49-F238E27FC236}">
                <a16:creationId xmlns:a16="http://schemas.microsoft.com/office/drawing/2014/main" id="{D6489520-FFC4-CF42-82F9-0FF6FA020D64}"/>
              </a:ext>
            </a:extLst>
          </p:cNvPr>
          <p:cNvSpPr/>
          <p:nvPr/>
        </p:nvSpPr>
        <p:spPr>
          <a:xfrm flipV="1">
            <a:off x="13612355" y="3327836"/>
            <a:ext cx="103645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9268123" y="1889620"/>
            <a:ext cx="2307561" cy="765805"/>
            <a:chOff x="0" y="0"/>
            <a:chExt cx="2566646" cy="851787"/>
          </a:xfrm>
        </p:grpSpPr>
        <p:sp>
          <p:nvSpPr>
            <p:cNvPr id="4" name="Freeform 4"/>
            <p:cNvSpPr/>
            <p:nvPr/>
          </p:nvSpPr>
          <p:spPr>
            <a:xfrm>
              <a:off x="3048" y="3048"/>
              <a:ext cx="2560574" cy="845820"/>
            </a:xfrm>
            <a:custGeom>
              <a:avLst/>
              <a:gdLst/>
              <a:ahLst/>
              <a:cxnLst/>
              <a:rect l="l" t="t" r="r" b="b"/>
              <a:pathLst>
                <a:path w="2560574" h="845820">
                  <a:moveTo>
                    <a:pt x="0" y="0"/>
                  </a:moveTo>
                  <a:lnTo>
                    <a:pt x="2560574" y="0"/>
                  </a:lnTo>
                  <a:lnTo>
                    <a:pt x="2560574" y="845820"/>
                  </a:lnTo>
                  <a:lnTo>
                    <a:pt x="0" y="845820"/>
                  </a:lnTo>
                  <a:close/>
                </a:path>
              </a:pathLst>
            </a:custGeom>
            <a:solidFill>
              <a:srgbClr val="A7C2C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566670" cy="851916"/>
            </a:xfrm>
            <a:custGeom>
              <a:avLst/>
              <a:gdLst/>
              <a:ahLst/>
              <a:cxnLst/>
              <a:rect l="l" t="t" r="r" b="b"/>
              <a:pathLst>
                <a:path w="2566670" h="851916">
                  <a:moveTo>
                    <a:pt x="3048" y="0"/>
                  </a:moveTo>
                  <a:lnTo>
                    <a:pt x="2563622" y="0"/>
                  </a:lnTo>
                  <a:cubicBezTo>
                    <a:pt x="2565273" y="0"/>
                    <a:pt x="2566670" y="1397"/>
                    <a:pt x="2566670" y="3048"/>
                  </a:cubicBezTo>
                  <a:lnTo>
                    <a:pt x="2566670" y="848868"/>
                  </a:lnTo>
                  <a:cubicBezTo>
                    <a:pt x="2566670" y="850519"/>
                    <a:pt x="2565273" y="851916"/>
                    <a:pt x="2563622" y="851916"/>
                  </a:cubicBezTo>
                  <a:lnTo>
                    <a:pt x="3048" y="851916"/>
                  </a:lnTo>
                  <a:cubicBezTo>
                    <a:pt x="1397" y="851916"/>
                    <a:pt x="0" y="850519"/>
                    <a:pt x="0" y="848868"/>
                  </a:cubicBezTo>
                  <a:lnTo>
                    <a:pt x="0" y="3048"/>
                  </a:lnTo>
                  <a:cubicBezTo>
                    <a:pt x="0" y="1397"/>
                    <a:pt x="1397" y="0"/>
                    <a:pt x="3048" y="0"/>
                  </a:cubicBezTo>
                  <a:moveTo>
                    <a:pt x="3048" y="5969"/>
                  </a:moveTo>
                  <a:lnTo>
                    <a:pt x="3048" y="3048"/>
                  </a:lnTo>
                  <a:lnTo>
                    <a:pt x="5969" y="3048"/>
                  </a:lnTo>
                  <a:lnTo>
                    <a:pt x="5969" y="848868"/>
                  </a:lnTo>
                  <a:lnTo>
                    <a:pt x="3048" y="848868"/>
                  </a:lnTo>
                  <a:lnTo>
                    <a:pt x="3048" y="845820"/>
                  </a:lnTo>
                  <a:lnTo>
                    <a:pt x="2563622" y="845820"/>
                  </a:lnTo>
                  <a:lnTo>
                    <a:pt x="2563622" y="848868"/>
                  </a:lnTo>
                  <a:lnTo>
                    <a:pt x="2560574" y="848868"/>
                  </a:lnTo>
                  <a:lnTo>
                    <a:pt x="2560574" y="3048"/>
                  </a:lnTo>
                  <a:lnTo>
                    <a:pt x="2563622" y="3048"/>
                  </a:lnTo>
                  <a:lnTo>
                    <a:pt x="2563622" y="5969"/>
                  </a:lnTo>
                  <a:lnTo>
                    <a:pt x="3048" y="5969"/>
                  </a:ln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566646" cy="851787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829"/>
                </a:lnSpc>
              </a:pPr>
              <a:r>
                <a:rPr lang="en-US" sz="1524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Stage – 1</a:t>
              </a:r>
            </a:p>
            <a:p>
              <a:pPr algn="ctr">
                <a:lnSpc>
                  <a:spcPts val="1829"/>
                </a:lnSpc>
              </a:pPr>
              <a:r>
                <a:rPr lang="en-US" sz="1524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Background Study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68123" y="2936973"/>
            <a:ext cx="2317686" cy="765805"/>
            <a:chOff x="0" y="0"/>
            <a:chExt cx="2577908" cy="851787"/>
          </a:xfrm>
        </p:grpSpPr>
        <p:sp>
          <p:nvSpPr>
            <p:cNvPr id="8" name="Freeform 8"/>
            <p:cNvSpPr/>
            <p:nvPr/>
          </p:nvSpPr>
          <p:spPr>
            <a:xfrm>
              <a:off x="3048" y="3048"/>
              <a:ext cx="2571877" cy="845820"/>
            </a:xfrm>
            <a:custGeom>
              <a:avLst/>
              <a:gdLst/>
              <a:ahLst/>
              <a:cxnLst/>
              <a:rect l="l" t="t" r="r" b="b"/>
              <a:pathLst>
                <a:path w="2571877" h="845820">
                  <a:moveTo>
                    <a:pt x="0" y="0"/>
                  </a:moveTo>
                  <a:lnTo>
                    <a:pt x="2571877" y="0"/>
                  </a:lnTo>
                  <a:lnTo>
                    <a:pt x="2571877" y="845820"/>
                  </a:lnTo>
                  <a:lnTo>
                    <a:pt x="0" y="845820"/>
                  </a:lnTo>
                  <a:close/>
                </a:path>
              </a:pathLst>
            </a:custGeom>
            <a:solidFill>
              <a:srgbClr val="A7C2C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577973" cy="851916"/>
            </a:xfrm>
            <a:custGeom>
              <a:avLst/>
              <a:gdLst/>
              <a:ahLst/>
              <a:cxnLst/>
              <a:rect l="l" t="t" r="r" b="b"/>
              <a:pathLst>
                <a:path w="2577973" h="851916">
                  <a:moveTo>
                    <a:pt x="3048" y="0"/>
                  </a:moveTo>
                  <a:lnTo>
                    <a:pt x="2574925" y="0"/>
                  </a:lnTo>
                  <a:cubicBezTo>
                    <a:pt x="2576576" y="0"/>
                    <a:pt x="2577973" y="1397"/>
                    <a:pt x="2577973" y="3048"/>
                  </a:cubicBezTo>
                  <a:lnTo>
                    <a:pt x="2577973" y="848868"/>
                  </a:lnTo>
                  <a:cubicBezTo>
                    <a:pt x="2577973" y="850519"/>
                    <a:pt x="2576576" y="851916"/>
                    <a:pt x="2574925" y="851916"/>
                  </a:cubicBezTo>
                  <a:lnTo>
                    <a:pt x="3048" y="851916"/>
                  </a:lnTo>
                  <a:cubicBezTo>
                    <a:pt x="1397" y="851916"/>
                    <a:pt x="0" y="850519"/>
                    <a:pt x="0" y="848868"/>
                  </a:cubicBezTo>
                  <a:lnTo>
                    <a:pt x="0" y="3048"/>
                  </a:lnTo>
                  <a:cubicBezTo>
                    <a:pt x="0" y="1397"/>
                    <a:pt x="1397" y="0"/>
                    <a:pt x="3048" y="0"/>
                  </a:cubicBezTo>
                  <a:moveTo>
                    <a:pt x="3048" y="5969"/>
                  </a:moveTo>
                  <a:lnTo>
                    <a:pt x="3048" y="3048"/>
                  </a:lnTo>
                  <a:lnTo>
                    <a:pt x="5969" y="3048"/>
                  </a:lnTo>
                  <a:lnTo>
                    <a:pt x="5969" y="848868"/>
                  </a:lnTo>
                  <a:lnTo>
                    <a:pt x="3048" y="848868"/>
                  </a:lnTo>
                  <a:lnTo>
                    <a:pt x="3048" y="845820"/>
                  </a:lnTo>
                  <a:lnTo>
                    <a:pt x="2574925" y="845820"/>
                  </a:lnTo>
                  <a:lnTo>
                    <a:pt x="2574925" y="848868"/>
                  </a:lnTo>
                  <a:lnTo>
                    <a:pt x="2571877" y="848868"/>
                  </a:lnTo>
                  <a:lnTo>
                    <a:pt x="2571877" y="3048"/>
                  </a:lnTo>
                  <a:lnTo>
                    <a:pt x="2574925" y="3048"/>
                  </a:lnTo>
                  <a:lnTo>
                    <a:pt x="2574925" y="5969"/>
                  </a:lnTo>
                  <a:lnTo>
                    <a:pt x="3048" y="5969"/>
                  </a:ln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2577908" cy="851787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829"/>
                </a:lnSpc>
              </a:pPr>
              <a:r>
                <a:rPr lang="en-US" sz="1524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Stage – 2</a:t>
              </a:r>
            </a:p>
            <a:p>
              <a:pPr algn="ctr">
                <a:lnSpc>
                  <a:spcPts val="1829"/>
                </a:lnSpc>
              </a:pPr>
              <a:r>
                <a:rPr lang="en-US" sz="1524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Literature Review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78248" y="3996431"/>
            <a:ext cx="2307560" cy="855203"/>
            <a:chOff x="0" y="0"/>
            <a:chExt cx="2566646" cy="951223"/>
          </a:xfrm>
        </p:grpSpPr>
        <p:sp>
          <p:nvSpPr>
            <p:cNvPr id="12" name="Freeform 12"/>
            <p:cNvSpPr/>
            <p:nvPr/>
          </p:nvSpPr>
          <p:spPr>
            <a:xfrm>
              <a:off x="3048" y="3048"/>
              <a:ext cx="2560574" cy="945134"/>
            </a:xfrm>
            <a:custGeom>
              <a:avLst/>
              <a:gdLst/>
              <a:ahLst/>
              <a:cxnLst/>
              <a:rect l="l" t="t" r="r" b="b"/>
              <a:pathLst>
                <a:path w="2560574" h="945134">
                  <a:moveTo>
                    <a:pt x="0" y="0"/>
                  </a:moveTo>
                  <a:lnTo>
                    <a:pt x="2560574" y="0"/>
                  </a:lnTo>
                  <a:lnTo>
                    <a:pt x="2560574" y="945134"/>
                  </a:lnTo>
                  <a:lnTo>
                    <a:pt x="0" y="945134"/>
                  </a:lnTo>
                  <a:close/>
                </a:path>
              </a:pathLst>
            </a:custGeom>
            <a:solidFill>
              <a:srgbClr val="A7C2C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2566670" cy="951230"/>
            </a:xfrm>
            <a:custGeom>
              <a:avLst/>
              <a:gdLst/>
              <a:ahLst/>
              <a:cxnLst/>
              <a:rect l="l" t="t" r="r" b="b"/>
              <a:pathLst>
                <a:path w="2566670" h="951230">
                  <a:moveTo>
                    <a:pt x="3048" y="0"/>
                  </a:moveTo>
                  <a:lnTo>
                    <a:pt x="2563622" y="0"/>
                  </a:lnTo>
                  <a:cubicBezTo>
                    <a:pt x="2565273" y="0"/>
                    <a:pt x="2566670" y="1397"/>
                    <a:pt x="2566670" y="3048"/>
                  </a:cubicBezTo>
                  <a:lnTo>
                    <a:pt x="2566670" y="948182"/>
                  </a:lnTo>
                  <a:cubicBezTo>
                    <a:pt x="2566670" y="949833"/>
                    <a:pt x="2565273" y="951230"/>
                    <a:pt x="2563622" y="951230"/>
                  </a:cubicBezTo>
                  <a:lnTo>
                    <a:pt x="3048" y="951230"/>
                  </a:lnTo>
                  <a:cubicBezTo>
                    <a:pt x="1397" y="951230"/>
                    <a:pt x="0" y="949833"/>
                    <a:pt x="0" y="948182"/>
                  </a:cubicBezTo>
                  <a:lnTo>
                    <a:pt x="0" y="3048"/>
                  </a:lnTo>
                  <a:cubicBezTo>
                    <a:pt x="0" y="1397"/>
                    <a:pt x="1397" y="0"/>
                    <a:pt x="3048" y="0"/>
                  </a:cubicBezTo>
                  <a:moveTo>
                    <a:pt x="3048" y="5969"/>
                  </a:moveTo>
                  <a:lnTo>
                    <a:pt x="3048" y="3048"/>
                  </a:lnTo>
                  <a:lnTo>
                    <a:pt x="5969" y="3048"/>
                  </a:lnTo>
                  <a:lnTo>
                    <a:pt x="5969" y="948182"/>
                  </a:lnTo>
                  <a:lnTo>
                    <a:pt x="3048" y="948182"/>
                  </a:lnTo>
                  <a:lnTo>
                    <a:pt x="3048" y="945134"/>
                  </a:lnTo>
                  <a:lnTo>
                    <a:pt x="2563622" y="945134"/>
                  </a:lnTo>
                  <a:lnTo>
                    <a:pt x="2563622" y="948182"/>
                  </a:lnTo>
                  <a:lnTo>
                    <a:pt x="2560574" y="948182"/>
                  </a:lnTo>
                  <a:lnTo>
                    <a:pt x="2560574" y="3048"/>
                  </a:lnTo>
                  <a:lnTo>
                    <a:pt x="2563622" y="3048"/>
                  </a:lnTo>
                  <a:lnTo>
                    <a:pt x="2563622" y="5969"/>
                  </a:lnTo>
                  <a:lnTo>
                    <a:pt x="3048" y="5969"/>
                  </a:ln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566646" cy="951223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829"/>
                </a:lnSpc>
              </a:pPr>
              <a:r>
                <a:rPr lang="en-US" sz="1524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Stage – 3</a:t>
              </a:r>
            </a:p>
            <a:p>
              <a:pPr algn="ctr">
                <a:lnSpc>
                  <a:spcPts val="1829"/>
                </a:lnSpc>
              </a:pPr>
              <a:r>
                <a:rPr lang="en-US" sz="1524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Selection of Study Area and Study Zone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78248" y="5120360"/>
            <a:ext cx="2307560" cy="855203"/>
            <a:chOff x="0" y="0"/>
            <a:chExt cx="2566646" cy="951223"/>
          </a:xfrm>
        </p:grpSpPr>
        <p:sp>
          <p:nvSpPr>
            <p:cNvPr id="16" name="Freeform 16"/>
            <p:cNvSpPr/>
            <p:nvPr/>
          </p:nvSpPr>
          <p:spPr>
            <a:xfrm>
              <a:off x="3048" y="3048"/>
              <a:ext cx="2560574" cy="945134"/>
            </a:xfrm>
            <a:custGeom>
              <a:avLst/>
              <a:gdLst/>
              <a:ahLst/>
              <a:cxnLst/>
              <a:rect l="l" t="t" r="r" b="b"/>
              <a:pathLst>
                <a:path w="2560574" h="945134">
                  <a:moveTo>
                    <a:pt x="0" y="0"/>
                  </a:moveTo>
                  <a:lnTo>
                    <a:pt x="2560574" y="0"/>
                  </a:lnTo>
                  <a:lnTo>
                    <a:pt x="2560574" y="945134"/>
                  </a:lnTo>
                  <a:lnTo>
                    <a:pt x="0" y="945134"/>
                  </a:lnTo>
                  <a:close/>
                </a:path>
              </a:pathLst>
            </a:custGeom>
            <a:solidFill>
              <a:srgbClr val="A7C2C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2566670" cy="951230"/>
            </a:xfrm>
            <a:custGeom>
              <a:avLst/>
              <a:gdLst/>
              <a:ahLst/>
              <a:cxnLst/>
              <a:rect l="l" t="t" r="r" b="b"/>
              <a:pathLst>
                <a:path w="2566670" h="951230">
                  <a:moveTo>
                    <a:pt x="3048" y="0"/>
                  </a:moveTo>
                  <a:lnTo>
                    <a:pt x="2563622" y="0"/>
                  </a:lnTo>
                  <a:cubicBezTo>
                    <a:pt x="2565273" y="0"/>
                    <a:pt x="2566670" y="1397"/>
                    <a:pt x="2566670" y="3048"/>
                  </a:cubicBezTo>
                  <a:lnTo>
                    <a:pt x="2566670" y="948182"/>
                  </a:lnTo>
                  <a:cubicBezTo>
                    <a:pt x="2566670" y="949833"/>
                    <a:pt x="2565273" y="951230"/>
                    <a:pt x="2563622" y="951230"/>
                  </a:cubicBezTo>
                  <a:lnTo>
                    <a:pt x="3048" y="951230"/>
                  </a:lnTo>
                  <a:cubicBezTo>
                    <a:pt x="1397" y="951230"/>
                    <a:pt x="0" y="949833"/>
                    <a:pt x="0" y="948182"/>
                  </a:cubicBezTo>
                  <a:lnTo>
                    <a:pt x="0" y="3048"/>
                  </a:lnTo>
                  <a:cubicBezTo>
                    <a:pt x="0" y="1397"/>
                    <a:pt x="1397" y="0"/>
                    <a:pt x="3048" y="0"/>
                  </a:cubicBezTo>
                  <a:moveTo>
                    <a:pt x="3048" y="5969"/>
                  </a:moveTo>
                  <a:lnTo>
                    <a:pt x="3048" y="3048"/>
                  </a:lnTo>
                  <a:lnTo>
                    <a:pt x="5969" y="3048"/>
                  </a:lnTo>
                  <a:lnTo>
                    <a:pt x="5969" y="948182"/>
                  </a:lnTo>
                  <a:lnTo>
                    <a:pt x="3048" y="948182"/>
                  </a:lnTo>
                  <a:lnTo>
                    <a:pt x="3048" y="945134"/>
                  </a:lnTo>
                  <a:lnTo>
                    <a:pt x="2563622" y="945134"/>
                  </a:lnTo>
                  <a:lnTo>
                    <a:pt x="2563622" y="948182"/>
                  </a:lnTo>
                  <a:lnTo>
                    <a:pt x="2560574" y="948182"/>
                  </a:lnTo>
                  <a:lnTo>
                    <a:pt x="2560574" y="3048"/>
                  </a:lnTo>
                  <a:lnTo>
                    <a:pt x="2563622" y="3048"/>
                  </a:lnTo>
                  <a:lnTo>
                    <a:pt x="2563622" y="5969"/>
                  </a:lnTo>
                  <a:lnTo>
                    <a:pt x="3048" y="5969"/>
                  </a:ln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566646" cy="951223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829"/>
                </a:lnSpc>
              </a:pPr>
              <a:r>
                <a:rPr lang="en-US" sz="1524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Stage – 4</a:t>
              </a:r>
            </a:p>
            <a:p>
              <a:pPr algn="ctr">
                <a:lnSpc>
                  <a:spcPts val="1829"/>
                </a:lnSpc>
              </a:pPr>
              <a:r>
                <a:rPr lang="en-US" sz="1524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Data Collection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278248" y="6233592"/>
            <a:ext cx="2307560" cy="821817"/>
            <a:chOff x="0" y="0"/>
            <a:chExt cx="2566646" cy="914088"/>
          </a:xfrm>
        </p:grpSpPr>
        <p:sp>
          <p:nvSpPr>
            <p:cNvPr id="20" name="Freeform 20"/>
            <p:cNvSpPr/>
            <p:nvPr/>
          </p:nvSpPr>
          <p:spPr>
            <a:xfrm>
              <a:off x="3035" y="3048"/>
              <a:ext cx="2560642" cy="908050"/>
            </a:xfrm>
            <a:custGeom>
              <a:avLst/>
              <a:gdLst/>
              <a:ahLst/>
              <a:cxnLst/>
              <a:rect l="l" t="t" r="r" b="b"/>
              <a:pathLst>
                <a:path w="2560642" h="908050">
                  <a:moveTo>
                    <a:pt x="0" y="0"/>
                  </a:moveTo>
                  <a:lnTo>
                    <a:pt x="2560641" y="0"/>
                  </a:lnTo>
                  <a:lnTo>
                    <a:pt x="2560641" y="908050"/>
                  </a:lnTo>
                  <a:lnTo>
                    <a:pt x="0" y="908050"/>
                  </a:lnTo>
                  <a:close/>
                </a:path>
              </a:pathLst>
            </a:custGeom>
            <a:solidFill>
              <a:srgbClr val="A7C2C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2566711" cy="914146"/>
            </a:xfrm>
            <a:custGeom>
              <a:avLst/>
              <a:gdLst/>
              <a:ahLst/>
              <a:cxnLst/>
              <a:rect l="l" t="t" r="r" b="b"/>
              <a:pathLst>
                <a:path w="2566711" h="914146">
                  <a:moveTo>
                    <a:pt x="3035" y="0"/>
                  </a:moveTo>
                  <a:lnTo>
                    <a:pt x="2563676" y="0"/>
                  </a:lnTo>
                  <a:cubicBezTo>
                    <a:pt x="2565320" y="0"/>
                    <a:pt x="2566711" y="1397"/>
                    <a:pt x="2566711" y="3048"/>
                  </a:cubicBezTo>
                  <a:lnTo>
                    <a:pt x="2566711" y="911098"/>
                  </a:lnTo>
                  <a:cubicBezTo>
                    <a:pt x="2566711" y="912749"/>
                    <a:pt x="2565320" y="914146"/>
                    <a:pt x="2563676" y="914146"/>
                  </a:cubicBezTo>
                  <a:lnTo>
                    <a:pt x="3035" y="914146"/>
                  </a:lnTo>
                  <a:cubicBezTo>
                    <a:pt x="1391" y="914146"/>
                    <a:pt x="0" y="912749"/>
                    <a:pt x="0" y="911098"/>
                  </a:cubicBezTo>
                  <a:lnTo>
                    <a:pt x="0" y="3048"/>
                  </a:lnTo>
                  <a:cubicBezTo>
                    <a:pt x="0" y="1397"/>
                    <a:pt x="1391" y="0"/>
                    <a:pt x="3035" y="0"/>
                  </a:cubicBezTo>
                  <a:moveTo>
                    <a:pt x="3035" y="5969"/>
                  </a:moveTo>
                  <a:lnTo>
                    <a:pt x="3035" y="3048"/>
                  </a:lnTo>
                  <a:lnTo>
                    <a:pt x="5943" y="3048"/>
                  </a:lnTo>
                  <a:lnTo>
                    <a:pt x="5943" y="911098"/>
                  </a:lnTo>
                  <a:lnTo>
                    <a:pt x="3035" y="911098"/>
                  </a:lnTo>
                  <a:lnTo>
                    <a:pt x="3035" y="908050"/>
                  </a:lnTo>
                  <a:lnTo>
                    <a:pt x="2563676" y="908050"/>
                  </a:lnTo>
                  <a:lnTo>
                    <a:pt x="2563676" y="911098"/>
                  </a:lnTo>
                  <a:lnTo>
                    <a:pt x="2560642" y="911098"/>
                  </a:lnTo>
                  <a:lnTo>
                    <a:pt x="2560642" y="3048"/>
                  </a:lnTo>
                  <a:lnTo>
                    <a:pt x="2563676" y="3048"/>
                  </a:lnTo>
                  <a:lnTo>
                    <a:pt x="2563676" y="5969"/>
                  </a:lnTo>
                  <a:lnTo>
                    <a:pt x="3035" y="5969"/>
                  </a:ln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2566646" cy="914088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829"/>
                </a:lnSpc>
              </a:pPr>
              <a:r>
                <a:rPr lang="en-US" sz="1524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Stage – 5</a:t>
              </a:r>
            </a:p>
            <a:p>
              <a:pPr algn="ctr">
                <a:lnSpc>
                  <a:spcPts val="1829"/>
                </a:lnSpc>
              </a:pPr>
              <a:r>
                <a:rPr lang="en-US" sz="1524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Data Analysis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78248" y="7336308"/>
            <a:ext cx="2307561" cy="833615"/>
            <a:chOff x="0" y="0"/>
            <a:chExt cx="2566646" cy="927210"/>
          </a:xfrm>
        </p:grpSpPr>
        <p:sp>
          <p:nvSpPr>
            <p:cNvPr id="24" name="Freeform 24"/>
            <p:cNvSpPr/>
            <p:nvPr/>
          </p:nvSpPr>
          <p:spPr>
            <a:xfrm>
              <a:off x="3048" y="3250"/>
              <a:ext cx="2560574" cy="920835"/>
            </a:xfrm>
            <a:custGeom>
              <a:avLst/>
              <a:gdLst/>
              <a:ahLst/>
              <a:cxnLst/>
              <a:rect l="l" t="t" r="r" b="b"/>
              <a:pathLst>
                <a:path w="2560574" h="920835">
                  <a:moveTo>
                    <a:pt x="0" y="0"/>
                  </a:moveTo>
                  <a:lnTo>
                    <a:pt x="2560574" y="0"/>
                  </a:lnTo>
                  <a:lnTo>
                    <a:pt x="2560574" y="920835"/>
                  </a:lnTo>
                  <a:lnTo>
                    <a:pt x="0" y="920835"/>
                  </a:lnTo>
                  <a:close/>
                </a:path>
              </a:pathLst>
            </a:custGeom>
            <a:solidFill>
              <a:srgbClr val="A7C2C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2566670" cy="927328"/>
            </a:xfrm>
            <a:custGeom>
              <a:avLst/>
              <a:gdLst/>
              <a:ahLst/>
              <a:cxnLst/>
              <a:rect l="l" t="t" r="r" b="b"/>
              <a:pathLst>
                <a:path w="2566670" h="927328">
                  <a:moveTo>
                    <a:pt x="3048" y="0"/>
                  </a:moveTo>
                  <a:lnTo>
                    <a:pt x="2563622" y="0"/>
                  </a:lnTo>
                  <a:cubicBezTo>
                    <a:pt x="2565273" y="0"/>
                    <a:pt x="2566670" y="1490"/>
                    <a:pt x="2566670" y="3250"/>
                  </a:cubicBezTo>
                  <a:lnTo>
                    <a:pt x="2566670" y="924085"/>
                  </a:lnTo>
                  <a:cubicBezTo>
                    <a:pt x="2566670" y="925846"/>
                    <a:pt x="2565273" y="927328"/>
                    <a:pt x="2563622" y="927328"/>
                  </a:cubicBezTo>
                  <a:lnTo>
                    <a:pt x="3048" y="927328"/>
                  </a:lnTo>
                  <a:cubicBezTo>
                    <a:pt x="1397" y="927328"/>
                    <a:pt x="0" y="925846"/>
                    <a:pt x="0" y="924085"/>
                  </a:cubicBezTo>
                  <a:lnTo>
                    <a:pt x="0" y="3250"/>
                  </a:lnTo>
                  <a:cubicBezTo>
                    <a:pt x="0" y="1490"/>
                    <a:pt x="1397" y="0"/>
                    <a:pt x="3048" y="0"/>
                  </a:cubicBezTo>
                  <a:moveTo>
                    <a:pt x="3048" y="6365"/>
                  </a:moveTo>
                  <a:lnTo>
                    <a:pt x="3048" y="3250"/>
                  </a:lnTo>
                  <a:lnTo>
                    <a:pt x="5969" y="3250"/>
                  </a:lnTo>
                  <a:lnTo>
                    <a:pt x="5969" y="924085"/>
                  </a:lnTo>
                  <a:lnTo>
                    <a:pt x="3048" y="924085"/>
                  </a:lnTo>
                  <a:lnTo>
                    <a:pt x="3048" y="920835"/>
                  </a:lnTo>
                  <a:lnTo>
                    <a:pt x="2563622" y="920835"/>
                  </a:lnTo>
                  <a:lnTo>
                    <a:pt x="2563622" y="924085"/>
                  </a:lnTo>
                  <a:lnTo>
                    <a:pt x="2560574" y="924085"/>
                  </a:lnTo>
                  <a:lnTo>
                    <a:pt x="2560574" y="3250"/>
                  </a:lnTo>
                  <a:lnTo>
                    <a:pt x="2563622" y="3250"/>
                  </a:lnTo>
                  <a:lnTo>
                    <a:pt x="2563622" y="6365"/>
                  </a:lnTo>
                  <a:lnTo>
                    <a:pt x="3048" y="6365"/>
                  </a:ln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2566646" cy="927210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829"/>
                </a:lnSpc>
              </a:pPr>
              <a:r>
                <a:rPr lang="en-US" sz="1524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Stage – 6</a:t>
              </a:r>
            </a:p>
            <a:p>
              <a:pPr algn="ctr">
                <a:lnSpc>
                  <a:spcPts val="1829"/>
                </a:lnSpc>
              </a:pPr>
              <a:r>
                <a:rPr lang="en-US" sz="1524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Scenario Development &amp; Impact Assessment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278248" y="8449009"/>
            <a:ext cx="2307560" cy="833615"/>
            <a:chOff x="0" y="0"/>
            <a:chExt cx="2566646" cy="927210"/>
          </a:xfrm>
        </p:grpSpPr>
        <p:sp>
          <p:nvSpPr>
            <p:cNvPr id="28" name="Freeform 28"/>
            <p:cNvSpPr/>
            <p:nvPr/>
          </p:nvSpPr>
          <p:spPr>
            <a:xfrm>
              <a:off x="3048" y="3478"/>
              <a:ext cx="2560574" cy="920323"/>
            </a:xfrm>
            <a:custGeom>
              <a:avLst/>
              <a:gdLst/>
              <a:ahLst/>
              <a:cxnLst/>
              <a:rect l="l" t="t" r="r" b="b"/>
              <a:pathLst>
                <a:path w="2560574" h="920323">
                  <a:moveTo>
                    <a:pt x="0" y="0"/>
                  </a:moveTo>
                  <a:lnTo>
                    <a:pt x="2560574" y="0"/>
                  </a:lnTo>
                  <a:lnTo>
                    <a:pt x="2560574" y="920323"/>
                  </a:lnTo>
                  <a:lnTo>
                    <a:pt x="0" y="920323"/>
                  </a:lnTo>
                  <a:close/>
                </a:path>
              </a:pathLst>
            </a:custGeom>
            <a:solidFill>
              <a:srgbClr val="A7C2C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2566670" cy="927271"/>
            </a:xfrm>
            <a:custGeom>
              <a:avLst/>
              <a:gdLst/>
              <a:ahLst/>
              <a:cxnLst/>
              <a:rect l="l" t="t" r="r" b="b"/>
              <a:pathLst>
                <a:path w="2566670" h="927271">
                  <a:moveTo>
                    <a:pt x="3048" y="0"/>
                  </a:moveTo>
                  <a:lnTo>
                    <a:pt x="2563622" y="0"/>
                  </a:lnTo>
                  <a:cubicBezTo>
                    <a:pt x="2565273" y="0"/>
                    <a:pt x="2566670" y="1594"/>
                    <a:pt x="2566670" y="3478"/>
                  </a:cubicBezTo>
                  <a:lnTo>
                    <a:pt x="2566670" y="923801"/>
                  </a:lnTo>
                  <a:cubicBezTo>
                    <a:pt x="2566670" y="925685"/>
                    <a:pt x="2565273" y="927271"/>
                    <a:pt x="2563622" y="927271"/>
                  </a:cubicBezTo>
                  <a:lnTo>
                    <a:pt x="3048" y="927271"/>
                  </a:lnTo>
                  <a:cubicBezTo>
                    <a:pt x="1397" y="927271"/>
                    <a:pt x="0" y="925685"/>
                    <a:pt x="0" y="923801"/>
                  </a:cubicBezTo>
                  <a:lnTo>
                    <a:pt x="0" y="3478"/>
                  </a:lnTo>
                  <a:cubicBezTo>
                    <a:pt x="0" y="1594"/>
                    <a:pt x="1397" y="0"/>
                    <a:pt x="3048" y="0"/>
                  </a:cubicBezTo>
                  <a:moveTo>
                    <a:pt x="3048" y="6812"/>
                  </a:moveTo>
                  <a:lnTo>
                    <a:pt x="3048" y="3478"/>
                  </a:lnTo>
                  <a:lnTo>
                    <a:pt x="5969" y="3478"/>
                  </a:lnTo>
                  <a:lnTo>
                    <a:pt x="5969" y="923801"/>
                  </a:lnTo>
                  <a:lnTo>
                    <a:pt x="3048" y="923801"/>
                  </a:lnTo>
                  <a:lnTo>
                    <a:pt x="3048" y="920323"/>
                  </a:lnTo>
                  <a:lnTo>
                    <a:pt x="2563622" y="920323"/>
                  </a:lnTo>
                  <a:lnTo>
                    <a:pt x="2563622" y="923801"/>
                  </a:lnTo>
                  <a:lnTo>
                    <a:pt x="2560574" y="923801"/>
                  </a:lnTo>
                  <a:lnTo>
                    <a:pt x="2560574" y="3478"/>
                  </a:lnTo>
                  <a:lnTo>
                    <a:pt x="2563622" y="3478"/>
                  </a:lnTo>
                  <a:lnTo>
                    <a:pt x="2563622" y="6812"/>
                  </a:lnTo>
                  <a:lnTo>
                    <a:pt x="3048" y="6812"/>
                  </a:lnTo>
                  <a:close/>
                </a:path>
              </a:pathLst>
            </a:custGeom>
            <a:solidFill>
              <a:srgbClr val="172C51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2566646" cy="927210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829"/>
                </a:lnSpc>
              </a:pPr>
              <a:r>
                <a:rPr lang="en-US" sz="1524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Stage – 7</a:t>
              </a:r>
            </a:p>
            <a:p>
              <a:pPr algn="ctr">
                <a:lnSpc>
                  <a:spcPts val="1829"/>
                </a:lnSpc>
              </a:pPr>
              <a:r>
                <a:rPr lang="en-US" sz="1524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Conclusion &amp; Proposals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1801269" y="4000484"/>
            <a:ext cx="1796585" cy="855203"/>
            <a:chOff x="0" y="0"/>
            <a:chExt cx="1998300" cy="951222"/>
          </a:xfrm>
        </p:grpSpPr>
        <p:sp>
          <p:nvSpPr>
            <p:cNvPr id="52" name="Freeform 52"/>
            <p:cNvSpPr/>
            <p:nvPr/>
          </p:nvSpPr>
          <p:spPr>
            <a:xfrm>
              <a:off x="3048" y="3048"/>
              <a:ext cx="1992249" cy="945134"/>
            </a:xfrm>
            <a:custGeom>
              <a:avLst/>
              <a:gdLst/>
              <a:ahLst/>
              <a:cxnLst/>
              <a:rect l="l" t="t" r="r" b="b"/>
              <a:pathLst>
                <a:path w="1992249" h="945134">
                  <a:moveTo>
                    <a:pt x="0" y="0"/>
                  </a:moveTo>
                  <a:lnTo>
                    <a:pt x="1992249" y="0"/>
                  </a:lnTo>
                  <a:lnTo>
                    <a:pt x="1992249" y="945134"/>
                  </a:lnTo>
                  <a:lnTo>
                    <a:pt x="0" y="945134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0" y="0"/>
              <a:ext cx="1998345" cy="951230"/>
            </a:xfrm>
            <a:custGeom>
              <a:avLst/>
              <a:gdLst/>
              <a:ahLst/>
              <a:cxnLst/>
              <a:rect l="l" t="t" r="r" b="b"/>
              <a:pathLst>
                <a:path w="1998345" h="951230">
                  <a:moveTo>
                    <a:pt x="3048" y="0"/>
                  </a:moveTo>
                  <a:lnTo>
                    <a:pt x="1995297" y="0"/>
                  </a:lnTo>
                  <a:cubicBezTo>
                    <a:pt x="1996948" y="0"/>
                    <a:pt x="1998345" y="1397"/>
                    <a:pt x="1998345" y="3048"/>
                  </a:cubicBezTo>
                  <a:lnTo>
                    <a:pt x="1998345" y="948182"/>
                  </a:lnTo>
                  <a:cubicBezTo>
                    <a:pt x="1998345" y="949833"/>
                    <a:pt x="1996948" y="951230"/>
                    <a:pt x="1995297" y="951230"/>
                  </a:cubicBezTo>
                  <a:lnTo>
                    <a:pt x="3048" y="951230"/>
                  </a:lnTo>
                  <a:cubicBezTo>
                    <a:pt x="1397" y="951230"/>
                    <a:pt x="0" y="949833"/>
                    <a:pt x="0" y="948182"/>
                  </a:cubicBezTo>
                  <a:lnTo>
                    <a:pt x="0" y="3048"/>
                  </a:lnTo>
                  <a:cubicBezTo>
                    <a:pt x="0" y="1397"/>
                    <a:pt x="1397" y="0"/>
                    <a:pt x="3048" y="0"/>
                  </a:cubicBezTo>
                  <a:moveTo>
                    <a:pt x="3048" y="5969"/>
                  </a:moveTo>
                  <a:lnTo>
                    <a:pt x="3048" y="3048"/>
                  </a:lnTo>
                  <a:lnTo>
                    <a:pt x="5969" y="3048"/>
                  </a:lnTo>
                  <a:lnTo>
                    <a:pt x="5969" y="948182"/>
                  </a:lnTo>
                  <a:lnTo>
                    <a:pt x="3048" y="948182"/>
                  </a:lnTo>
                  <a:lnTo>
                    <a:pt x="3048" y="945134"/>
                  </a:lnTo>
                  <a:lnTo>
                    <a:pt x="1995297" y="945134"/>
                  </a:lnTo>
                  <a:lnTo>
                    <a:pt x="1995297" y="948182"/>
                  </a:lnTo>
                  <a:lnTo>
                    <a:pt x="1992249" y="948182"/>
                  </a:lnTo>
                  <a:lnTo>
                    <a:pt x="1992249" y="3048"/>
                  </a:lnTo>
                  <a:lnTo>
                    <a:pt x="1995297" y="3048"/>
                  </a:lnTo>
                  <a:lnTo>
                    <a:pt x="1995297" y="5969"/>
                  </a:lnTo>
                  <a:lnTo>
                    <a:pt x="3048" y="596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9525"/>
              <a:ext cx="1998300" cy="960747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Selection of Study Area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829275" y="3995356"/>
            <a:ext cx="3421847" cy="860331"/>
            <a:chOff x="0" y="0"/>
            <a:chExt cx="3335730" cy="956926"/>
          </a:xfrm>
        </p:grpSpPr>
        <p:sp>
          <p:nvSpPr>
            <p:cNvPr id="56" name="Freeform 56"/>
            <p:cNvSpPr/>
            <p:nvPr/>
          </p:nvSpPr>
          <p:spPr>
            <a:xfrm>
              <a:off x="3078" y="3048"/>
              <a:ext cx="3329667" cy="950849"/>
            </a:xfrm>
            <a:custGeom>
              <a:avLst/>
              <a:gdLst/>
              <a:ahLst/>
              <a:cxnLst/>
              <a:rect l="l" t="t" r="r" b="b"/>
              <a:pathLst>
                <a:path w="3329667" h="950849">
                  <a:moveTo>
                    <a:pt x="0" y="0"/>
                  </a:moveTo>
                  <a:lnTo>
                    <a:pt x="3329668" y="0"/>
                  </a:lnTo>
                  <a:lnTo>
                    <a:pt x="3329668" y="950849"/>
                  </a:lnTo>
                  <a:lnTo>
                    <a:pt x="0" y="950849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0" y="0"/>
              <a:ext cx="3335823" cy="956945"/>
            </a:xfrm>
            <a:custGeom>
              <a:avLst/>
              <a:gdLst/>
              <a:ahLst/>
              <a:cxnLst/>
              <a:rect l="l" t="t" r="r" b="b"/>
              <a:pathLst>
                <a:path w="3335823" h="956945">
                  <a:moveTo>
                    <a:pt x="3078" y="0"/>
                  </a:moveTo>
                  <a:lnTo>
                    <a:pt x="3332746" y="0"/>
                  </a:lnTo>
                  <a:cubicBezTo>
                    <a:pt x="3334413" y="0"/>
                    <a:pt x="3335823" y="1397"/>
                    <a:pt x="3335823" y="3048"/>
                  </a:cubicBezTo>
                  <a:lnTo>
                    <a:pt x="3335823" y="953897"/>
                  </a:lnTo>
                  <a:cubicBezTo>
                    <a:pt x="3335823" y="955548"/>
                    <a:pt x="3334413" y="956945"/>
                    <a:pt x="3332746" y="956945"/>
                  </a:cubicBezTo>
                  <a:lnTo>
                    <a:pt x="3078" y="956945"/>
                  </a:lnTo>
                  <a:cubicBezTo>
                    <a:pt x="1411" y="956945"/>
                    <a:pt x="0" y="955548"/>
                    <a:pt x="0" y="953897"/>
                  </a:cubicBezTo>
                  <a:lnTo>
                    <a:pt x="0" y="3048"/>
                  </a:lnTo>
                  <a:cubicBezTo>
                    <a:pt x="0" y="1397"/>
                    <a:pt x="1411" y="0"/>
                    <a:pt x="3078" y="0"/>
                  </a:cubicBezTo>
                  <a:moveTo>
                    <a:pt x="3078" y="5969"/>
                  </a:moveTo>
                  <a:lnTo>
                    <a:pt x="3078" y="3048"/>
                  </a:lnTo>
                  <a:lnTo>
                    <a:pt x="6029" y="3048"/>
                  </a:lnTo>
                  <a:lnTo>
                    <a:pt x="6029" y="953897"/>
                  </a:lnTo>
                  <a:lnTo>
                    <a:pt x="3078" y="953897"/>
                  </a:lnTo>
                  <a:lnTo>
                    <a:pt x="3078" y="950849"/>
                  </a:lnTo>
                  <a:lnTo>
                    <a:pt x="3332746" y="950849"/>
                  </a:lnTo>
                  <a:lnTo>
                    <a:pt x="3332746" y="953897"/>
                  </a:lnTo>
                  <a:lnTo>
                    <a:pt x="3329667" y="953897"/>
                  </a:lnTo>
                  <a:lnTo>
                    <a:pt x="3329667" y="3048"/>
                  </a:lnTo>
                  <a:lnTo>
                    <a:pt x="3332746" y="3048"/>
                  </a:lnTo>
                  <a:lnTo>
                    <a:pt x="3332746" y="5969"/>
                  </a:lnTo>
                  <a:lnTo>
                    <a:pt x="3078" y="596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9525"/>
              <a:ext cx="3335730" cy="966451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Selection of Study Zone/Site within the </a:t>
              </a:r>
            </a:p>
            <a:p>
              <a:pPr algn="ctr">
                <a:lnSpc>
                  <a:spcPts val="1626"/>
                </a:lnSpc>
              </a:pPr>
              <a:r>
                <a:rPr lang="en-US" sz="1355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Study Area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1801269" y="5117612"/>
            <a:ext cx="2570992" cy="855210"/>
            <a:chOff x="0" y="-9526"/>
            <a:chExt cx="2605786" cy="1094233"/>
          </a:xfrm>
        </p:grpSpPr>
        <p:sp>
          <p:nvSpPr>
            <p:cNvPr id="60" name="Freeform 60"/>
            <p:cNvSpPr/>
            <p:nvPr/>
          </p:nvSpPr>
          <p:spPr>
            <a:xfrm>
              <a:off x="3048" y="3476"/>
              <a:ext cx="2599690" cy="1077757"/>
            </a:xfrm>
            <a:custGeom>
              <a:avLst/>
              <a:gdLst/>
              <a:ahLst/>
              <a:cxnLst/>
              <a:rect l="l" t="t" r="r" b="b"/>
              <a:pathLst>
                <a:path w="2599690" h="1077757">
                  <a:moveTo>
                    <a:pt x="0" y="0"/>
                  </a:moveTo>
                  <a:lnTo>
                    <a:pt x="2599690" y="0"/>
                  </a:lnTo>
                  <a:lnTo>
                    <a:pt x="2599690" y="1077756"/>
                  </a:lnTo>
                  <a:lnTo>
                    <a:pt x="0" y="1077756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0" y="0"/>
              <a:ext cx="2605786" cy="1084707"/>
            </a:xfrm>
            <a:custGeom>
              <a:avLst/>
              <a:gdLst/>
              <a:ahLst/>
              <a:cxnLst/>
              <a:rect l="l" t="t" r="r" b="b"/>
              <a:pathLst>
                <a:path w="2605786" h="1084707">
                  <a:moveTo>
                    <a:pt x="3048" y="0"/>
                  </a:moveTo>
                  <a:lnTo>
                    <a:pt x="2602738" y="0"/>
                  </a:lnTo>
                  <a:cubicBezTo>
                    <a:pt x="2604389" y="0"/>
                    <a:pt x="2605786" y="1593"/>
                    <a:pt x="2605786" y="3476"/>
                  </a:cubicBezTo>
                  <a:lnTo>
                    <a:pt x="2605786" y="1081232"/>
                  </a:lnTo>
                  <a:cubicBezTo>
                    <a:pt x="2605786" y="1083115"/>
                    <a:pt x="2604389" y="1084707"/>
                    <a:pt x="2602738" y="1084707"/>
                  </a:cubicBezTo>
                  <a:lnTo>
                    <a:pt x="3048" y="1084707"/>
                  </a:lnTo>
                  <a:cubicBezTo>
                    <a:pt x="1397" y="1084707"/>
                    <a:pt x="0" y="1083115"/>
                    <a:pt x="0" y="1081232"/>
                  </a:cubicBezTo>
                  <a:lnTo>
                    <a:pt x="0" y="3476"/>
                  </a:lnTo>
                  <a:cubicBezTo>
                    <a:pt x="0" y="1593"/>
                    <a:pt x="1397" y="0"/>
                    <a:pt x="3048" y="0"/>
                  </a:cubicBezTo>
                  <a:moveTo>
                    <a:pt x="3048" y="6807"/>
                  </a:moveTo>
                  <a:lnTo>
                    <a:pt x="3048" y="3476"/>
                  </a:lnTo>
                  <a:lnTo>
                    <a:pt x="5969" y="3476"/>
                  </a:lnTo>
                  <a:lnTo>
                    <a:pt x="5969" y="1081232"/>
                  </a:lnTo>
                  <a:lnTo>
                    <a:pt x="3048" y="1081232"/>
                  </a:lnTo>
                  <a:lnTo>
                    <a:pt x="3048" y="1077757"/>
                  </a:lnTo>
                  <a:lnTo>
                    <a:pt x="2602738" y="1077757"/>
                  </a:lnTo>
                  <a:lnTo>
                    <a:pt x="2602738" y="1081232"/>
                  </a:lnTo>
                  <a:lnTo>
                    <a:pt x="2599690" y="1081232"/>
                  </a:lnTo>
                  <a:lnTo>
                    <a:pt x="2599690" y="3476"/>
                  </a:lnTo>
                  <a:lnTo>
                    <a:pt x="2602738" y="3476"/>
                  </a:lnTo>
                  <a:lnTo>
                    <a:pt x="2602738" y="6807"/>
                  </a:lnTo>
                  <a:lnTo>
                    <a:pt x="3048" y="680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9526"/>
              <a:ext cx="2605717" cy="1094225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Secondary Data Collection:</a:t>
              </a:r>
            </a:p>
            <a:p>
              <a:pPr algn="ctr">
                <a:lnSpc>
                  <a:spcPts val="1626"/>
                </a:lnSpc>
              </a:pPr>
              <a:r>
                <a:rPr lang="en-US" sz="1355" dirty="0">
                  <a:solidFill>
                    <a:srgbClr val="20124D"/>
                  </a:solidFill>
                  <a:latin typeface="Calibri" panose="020F0502020204030204" pitchFamily="34" charset="0"/>
                  <a:ea typeface="Canva Sans"/>
                  <a:cs typeface="Calibri" panose="020F0502020204030204" pitchFamily="34" charset="0"/>
                  <a:sym typeface="Canva Sans"/>
                </a:rPr>
                <a:t>Mapping of Market and Existing Logistic Facilities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4595663" y="5117612"/>
            <a:ext cx="2657448" cy="854867"/>
            <a:chOff x="0" y="0"/>
            <a:chExt cx="2687108" cy="1084699"/>
          </a:xfrm>
        </p:grpSpPr>
        <p:sp>
          <p:nvSpPr>
            <p:cNvPr id="64" name="Freeform 64"/>
            <p:cNvSpPr/>
            <p:nvPr/>
          </p:nvSpPr>
          <p:spPr>
            <a:xfrm>
              <a:off x="3048" y="3476"/>
              <a:ext cx="2681098" cy="1077757"/>
            </a:xfrm>
            <a:custGeom>
              <a:avLst/>
              <a:gdLst/>
              <a:ahLst/>
              <a:cxnLst/>
              <a:rect l="l" t="t" r="r" b="b"/>
              <a:pathLst>
                <a:path w="2681098" h="1077757">
                  <a:moveTo>
                    <a:pt x="0" y="0"/>
                  </a:moveTo>
                  <a:lnTo>
                    <a:pt x="2681098" y="0"/>
                  </a:lnTo>
                  <a:lnTo>
                    <a:pt x="2681098" y="1077756"/>
                  </a:lnTo>
                  <a:lnTo>
                    <a:pt x="0" y="1077756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0" y="0"/>
              <a:ext cx="2687194" cy="1084707"/>
            </a:xfrm>
            <a:custGeom>
              <a:avLst/>
              <a:gdLst/>
              <a:ahLst/>
              <a:cxnLst/>
              <a:rect l="l" t="t" r="r" b="b"/>
              <a:pathLst>
                <a:path w="2687194" h="1084707">
                  <a:moveTo>
                    <a:pt x="3048" y="0"/>
                  </a:moveTo>
                  <a:lnTo>
                    <a:pt x="2684146" y="0"/>
                  </a:lnTo>
                  <a:cubicBezTo>
                    <a:pt x="2685797" y="0"/>
                    <a:pt x="2687194" y="1593"/>
                    <a:pt x="2687194" y="3476"/>
                  </a:cubicBezTo>
                  <a:lnTo>
                    <a:pt x="2687194" y="1081232"/>
                  </a:lnTo>
                  <a:cubicBezTo>
                    <a:pt x="2687194" y="1083115"/>
                    <a:pt x="2685797" y="1084707"/>
                    <a:pt x="2684146" y="1084707"/>
                  </a:cubicBezTo>
                  <a:lnTo>
                    <a:pt x="3048" y="1084707"/>
                  </a:lnTo>
                  <a:cubicBezTo>
                    <a:pt x="1397" y="1084707"/>
                    <a:pt x="0" y="1083115"/>
                    <a:pt x="0" y="1081232"/>
                  </a:cubicBezTo>
                  <a:lnTo>
                    <a:pt x="0" y="3476"/>
                  </a:lnTo>
                  <a:cubicBezTo>
                    <a:pt x="0" y="1593"/>
                    <a:pt x="1397" y="0"/>
                    <a:pt x="3048" y="0"/>
                  </a:cubicBezTo>
                  <a:moveTo>
                    <a:pt x="3048" y="6807"/>
                  </a:moveTo>
                  <a:lnTo>
                    <a:pt x="3048" y="3476"/>
                  </a:lnTo>
                  <a:lnTo>
                    <a:pt x="5969" y="3476"/>
                  </a:lnTo>
                  <a:lnTo>
                    <a:pt x="5969" y="1081232"/>
                  </a:lnTo>
                  <a:lnTo>
                    <a:pt x="3048" y="1081232"/>
                  </a:lnTo>
                  <a:lnTo>
                    <a:pt x="3048" y="1077757"/>
                  </a:lnTo>
                  <a:lnTo>
                    <a:pt x="2684146" y="1077757"/>
                  </a:lnTo>
                  <a:lnTo>
                    <a:pt x="2684146" y="1081232"/>
                  </a:lnTo>
                  <a:lnTo>
                    <a:pt x="2681098" y="1081232"/>
                  </a:lnTo>
                  <a:lnTo>
                    <a:pt x="2681098" y="3476"/>
                  </a:lnTo>
                  <a:lnTo>
                    <a:pt x="2684146" y="3476"/>
                  </a:lnTo>
                  <a:lnTo>
                    <a:pt x="2684146" y="6807"/>
                  </a:lnTo>
                  <a:lnTo>
                    <a:pt x="3048" y="680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9525"/>
              <a:ext cx="2687108" cy="1094224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Primary Data Collection:</a:t>
              </a:r>
            </a:p>
            <a:p>
              <a:pPr algn="ctr">
                <a:lnSpc>
                  <a:spcPts val="1626"/>
                </a:lnSpc>
              </a:pPr>
              <a:r>
                <a:rPr lang="en-US" sz="1355" dirty="0">
                  <a:solidFill>
                    <a:srgbClr val="20124D"/>
                  </a:solidFill>
                  <a:latin typeface="Calibri" panose="020F0502020204030204" pitchFamily="34" charset="0"/>
                  <a:ea typeface="Canva Sans"/>
                  <a:cs typeface="Calibri" panose="020F0502020204030204" pitchFamily="34" charset="0"/>
                  <a:sym typeface="Canva Sans"/>
                </a:rPr>
                <a:t>Reconnaissance Survey, Establishment Survey, Transport Op., Truck Op.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1821519" y="8437544"/>
            <a:ext cx="5431629" cy="840227"/>
            <a:chOff x="0" y="-9525"/>
            <a:chExt cx="5568950" cy="856361"/>
          </a:xfrm>
        </p:grpSpPr>
        <p:sp>
          <p:nvSpPr>
            <p:cNvPr id="68" name="Freeform 68"/>
            <p:cNvSpPr/>
            <p:nvPr/>
          </p:nvSpPr>
          <p:spPr>
            <a:xfrm>
              <a:off x="3048" y="3048"/>
              <a:ext cx="5562854" cy="840740"/>
            </a:xfrm>
            <a:custGeom>
              <a:avLst/>
              <a:gdLst/>
              <a:ahLst/>
              <a:cxnLst/>
              <a:rect l="l" t="t" r="r" b="b"/>
              <a:pathLst>
                <a:path w="5562854" h="840740">
                  <a:moveTo>
                    <a:pt x="0" y="0"/>
                  </a:moveTo>
                  <a:lnTo>
                    <a:pt x="5562854" y="0"/>
                  </a:lnTo>
                  <a:lnTo>
                    <a:pt x="5562854" y="840740"/>
                  </a:lnTo>
                  <a:lnTo>
                    <a:pt x="0" y="84074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0" y="0"/>
              <a:ext cx="5568950" cy="846836"/>
            </a:xfrm>
            <a:custGeom>
              <a:avLst/>
              <a:gdLst/>
              <a:ahLst/>
              <a:cxnLst/>
              <a:rect l="l" t="t" r="r" b="b"/>
              <a:pathLst>
                <a:path w="5568950" h="846836">
                  <a:moveTo>
                    <a:pt x="3048" y="0"/>
                  </a:moveTo>
                  <a:lnTo>
                    <a:pt x="5565902" y="0"/>
                  </a:lnTo>
                  <a:cubicBezTo>
                    <a:pt x="5567553" y="0"/>
                    <a:pt x="5568950" y="1397"/>
                    <a:pt x="5568950" y="3048"/>
                  </a:cubicBezTo>
                  <a:lnTo>
                    <a:pt x="5568950" y="843788"/>
                  </a:lnTo>
                  <a:cubicBezTo>
                    <a:pt x="5568950" y="845439"/>
                    <a:pt x="5567553" y="846836"/>
                    <a:pt x="5565902" y="846836"/>
                  </a:cubicBezTo>
                  <a:lnTo>
                    <a:pt x="3048" y="846836"/>
                  </a:lnTo>
                  <a:cubicBezTo>
                    <a:pt x="1397" y="846836"/>
                    <a:pt x="0" y="845439"/>
                    <a:pt x="0" y="843788"/>
                  </a:cubicBezTo>
                  <a:lnTo>
                    <a:pt x="0" y="3048"/>
                  </a:lnTo>
                  <a:cubicBezTo>
                    <a:pt x="0" y="1397"/>
                    <a:pt x="1397" y="0"/>
                    <a:pt x="3048" y="0"/>
                  </a:cubicBezTo>
                  <a:moveTo>
                    <a:pt x="3048" y="5969"/>
                  </a:moveTo>
                  <a:lnTo>
                    <a:pt x="3048" y="3048"/>
                  </a:lnTo>
                  <a:lnTo>
                    <a:pt x="5969" y="3048"/>
                  </a:lnTo>
                  <a:lnTo>
                    <a:pt x="5969" y="843788"/>
                  </a:lnTo>
                  <a:lnTo>
                    <a:pt x="3048" y="843788"/>
                  </a:lnTo>
                  <a:lnTo>
                    <a:pt x="3048" y="840740"/>
                  </a:lnTo>
                  <a:lnTo>
                    <a:pt x="5565902" y="840740"/>
                  </a:lnTo>
                  <a:lnTo>
                    <a:pt x="5565902" y="843788"/>
                  </a:lnTo>
                  <a:lnTo>
                    <a:pt x="5562854" y="843788"/>
                  </a:lnTo>
                  <a:lnTo>
                    <a:pt x="5562854" y="3048"/>
                  </a:lnTo>
                  <a:lnTo>
                    <a:pt x="5565902" y="3048"/>
                  </a:lnTo>
                  <a:lnTo>
                    <a:pt x="5565902" y="5969"/>
                  </a:lnTo>
                  <a:lnTo>
                    <a:pt x="3048" y="596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9525"/>
              <a:ext cx="5568912" cy="856251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Propose an Operational Plan for implementation of best alternate strategy and Recommendations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1816615" y="7366751"/>
            <a:ext cx="2570924" cy="773736"/>
            <a:chOff x="0" y="0"/>
            <a:chExt cx="2605717" cy="860609"/>
          </a:xfrm>
        </p:grpSpPr>
        <p:sp>
          <p:nvSpPr>
            <p:cNvPr id="72" name="Freeform 72"/>
            <p:cNvSpPr/>
            <p:nvPr/>
          </p:nvSpPr>
          <p:spPr>
            <a:xfrm>
              <a:off x="3048" y="3048"/>
              <a:ext cx="2599690" cy="854583"/>
            </a:xfrm>
            <a:custGeom>
              <a:avLst/>
              <a:gdLst/>
              <a:ahLst/>
              <a:cxnLst/>
              <a:rect l="l" t="t" r="r" b="b"/>
              <a:pathLst>
                <a:path w="2599690" h="854583">
                  <a:moveTo>
                    <a:pt x="0" y="0"/>
                  </a:moveTo>
                  <a:lnTo>
                    <a:pt x="2599690" y="0"/>
                  </a:lnTo>
                  <a:lnTo>
                    <a:pt x="2599690" y="854583"/>
                  </a:lnTo>
                  <a:lnTo>
                    <a:pt x="0" y="854583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0" y="0"/>
              <a:ext cx="2605786" cy="860679"/>
            </a:xfrm>
            <a:custGeom>
              <a:avLst/>
              <a:gdLst/>
              <a:ahLst/>
              <a:cxnLst/>
              <a:rect l="l" t="t" r="r" b="b"/>
              <a:pathLst>
                <a:path w="2605786" h="860679">
                  <a:moveTo>
                    <a:pt x="3048" y="0"/>
                  </a:moveTo>
                  <a:lnTo>
                    <a:pt x="2602738" y="0"/>
                  </a:lnTo>
                  <a:cubicBezTo>
                    <a:pt x="2604389" y="0"/>
                    <a:pt x="2605786" y="1397"/>
                    <a:pt x="2605786" y="3048"/>
                  </a:cubicBezTo>
                  <a:lnTo>
                    <a:pt x="2605786" y="857631"/>
                  </a:lnTo>
                  <a:cubicBezTo>
                    <a:pt x="2605786" y="859282"/>
                    <a:pt x="2604389" y="860679"/>
                    <a:pt x="2602738" y="860679"/>
                  </a:cubicBezTo>
                  <a:lnTo>
                    <a:pt x="3048" y="860679"/>
                  </a:lnTo>
                  <a:cubicBezTo>
                    <a:pt x="1397" y="860679"/>
                    <a:pt x="0" y="859282"/>
                    <a:pt x="0" y="857631"/>
                  </a:cubicBezTo>
                  <a:lnTo>
                    <a:pt x="0" y="3048"/>
                  </a:lnTo>
                  <a:cubicBezTo>
                    <a:pt x="0" y="1397"/>
                    <a:pt x="1397" y="0"/>
                    <a:pt x="3048" y="0"/>
                  </a:cubicBezTo>
                  <a:moveTo>
                    <a:pt x="3048" y="5969"/>
                  </a:moveTo>
                  <a:lnTo>
                    <a:pt x="3048" y="3048"/>
                  </a:lnTo>
                  <a:lnTo>
                    <a:pt x="5969" y="3048"/>
                  </a:lnTo>
                  <a:lnTo>
                    <a:pt x="5969" y="857631"/>
                  </a:lnTo>
                  <a:lnTo>
                    <a:pt x="3048" y="857631"/>
                  </a:lnTo>
                  <a:lnTo>
                    <a:pt x="3048" y="854583"/>
                  </a:lnTo>
                  <a:lnTo>
                    <a:pt x="2602738" y="854583"/>
                  </a:lnTo>
                  <a:lnTo>
                    <a:pt x="2602738" y="857631"/>
                  </a:lnTo>
                  <a:lnTo>
                    <a:pt x="2599690" y="857631"/>
                  </a:lnTo>
                  <a:lnTo>
                    <a:pt x="2599690" y="3048"/>
                  </a:lnTo>
                  <a:lnTo>
                    <a:pt x="2602738" y="3048"/>
                  </a:lnTo>
                  <a:lnTo>
                    <a:pt x="2602738" y="5969"/>
                  </a:lnTo>
                  <a:lnTo>
                    <a:pt x="3048" y="596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9525"/>
              <a:ext cx="2605717" cy="870134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 dirty="0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Development of Alternate Freight Management Strategies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1801269" y="6224599"/>
            <a:ext cx="2576956" cy="827813"/>
            <a:chOff x="0" y="0"/>
            <a:chExt cx="2605717" cy="920757"/>
          </a:xfrm>
        </p:grpSpPr>
        <p:sp>
          <p:nvSpPr>
            <p:cNvPr id="76" name="Freeform 76"/>
            <p:cNvSpPr/>
            <p:nvPr/>
          </p:nvSpPr>
          <p:spPr>
            <a:xfrm>
              <a:off x="3048" y="3048"/>
              <a:ext cx="2599690" cy="914654"/>
            </a:xfrm>
            <a:custGeom>
              <a:avLst/>
              <a:gdLst/>
              <a:ahLst/>
              <a:cxnLst/>
              <a:rect l="l" t="t" r="r" b="b"/>
              <a:pathLst>
                <a:path w="2599690" h="914654">
                  <a:moveTo>
                    <a:pt x="0" y="0"/>
                  </a:moveTo>
                  <a:lnTo>
                    <a:pt x="2599690" y="0"/>
                  </a:lnTo>
                  <a:lnTo>
                    <a:pt x="2599690" y="914654"/>
                  </a:lnTo>
                  <a:lnTo>
                    <a:pt x="0" y="914654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0" y="0"/>
              <a:ext cx="2605786" cy="920750"/>
            </a:xfrm>
            <a:custGeom>
              <a:avLst/>
              <a:gdLst/>
              <a:ahLst/>
              <a:cxnLst/>
              <a:rect l="l" t="t" r="r" b="b"/>
              <a:pathLst>
                <a:path w="2605786" h="920750">
                  <a:moveTo>
                    <a:pt x="3048" y="0"/>
                  </a:moveTo>
                  <a:lnTo>
                    <a:pt x="2602738" y="0"/>
                  </a:lnTo>
                  <a:cubicBezTo>
                    <a:pt x="2604389" y="0"/>
                    <a:pt x="2605786" y="1397"/>
                    <a:pt x="2605786" y="3048"/>
                  </a:cubicBezTo>
                  <a:lnTo>
                    <a:pt x="2605786" y="917702"/>
                  </a:lnTo>
                  <a:cubicBezTo>
                    <a:pt x="2605786" y="919353"/>
                    <a:pt x="2604389" y="920750"/>
                    <a:pt x="2602738" y="920750"/>
                  </a:cubicBezTo>
                  <a:lnTo>
                    <a:pt x="3048" y="920750"/>
                  </a:lnTo>
                  <a:cubicBezTo>
                    <a:pt x="1397" y="920750"/>
                    <a:pt x="0" y="919353"/>
                    <a:pt x="0" y="917702"/>
                  </a:cubicBezTo>
                  <a:lnTo>
                    <a:pt x="0" y="3048"/>
                  </a:lnTo>
                  <a:cubicBezTo>
                    <a:pt x="0" y="1397"/>
                    <a:pt x="1397" y="0"/>
                    <a:pt x="3048" y="0"/>
                  </a:cubicBezTo>
                  <a:moveTo>
                    <a:pt x="3048" y="5969"/>
                  </a:moveTo>
                  <a:lnTo>
                    <a:pt x="3048" y="3048"/>
                  </a:lnTo>
                  <a:lnTo>
                    <a:pt x="5969" y="3048"/>
                  </a:lnTo>
                  <a:lnTo>
                    <a:pt x="5969" y="917702"/>
                  </a:lnTo>
                  <a:lnTo>
                    <a:pt x="3048" y="917702"/>
                  </a:lnTo>
                  <a:lnTo>
                    <a:pt x="3048" y="914654"/>
                  </a:lnTo>
                  <a:lnTo>
                    <a:pt x="2602738" y="914654"/>
                  </a:lnTo>
                  <a:lnTo>
                    <a:pt x="2602738" y="917702"/>
                  </a:lnTo>
                  <a:lnTo>
                    <a:pt x="2599690" y="917702"/>
                  </a:lnTo>
                  <a:lnTo>
                    <a:pt x="2599690" y="3048"/>
                  </a:lnTo>
                  <a:lnTo>
                    <a:pt x="2602738" y="3048"/>
                  </a:lnTo>
                  <a:lnTo>
                    <a:pt x="2602738" y="5969"/>
                  </a:lnTo>
                  <a:lnTo>
                    <a:pt x="3048" y="596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-9525"/>
              <a:ext cx="2605717" cy="930282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Assessment of Physical, Operational and Road &amp; Traffic Characteristics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4598711" y="6224599"/>
            <a:ext cx="2657448" cy="821817"/>
            <a:chOff x="0" y="0"/>
            <a:chExt cx="2687107" cy="914088"/>
          </a:xfrm>
        </p:grpSpPr>
        <p:sp>
          <p:nvSpPr>
            <p:cNvPr id="80" name="Freeform 80"/>
            <p:cNvSpPr/>
            <p:nvPr/>
          </p:nvSpPr>
          <p:spPr>
            <a:xfrm>
              <a:off x="3048" y="3048"/>
              <a:ext cx="2681098" cy="908050"/>
            </a:xfrm>
            <a:custGeom>
              <a:avLst/>
              <a:gdLst/>
              <a:ahLst/>
              <a:cxnLst/>
              <a:rect l="l" t="t" r="r" b="b"/>
              <a:pathLst>
                <a:path w="2681098" h="908050">
                  <a:moveTo>
                    <a:pt x="0" y="0"/>
                  </a:moveTo>
                  <a:lnTo>
                    <a:pt x="2681098" y="0"/>
                  </a:lnTo>
                  <a:lnTo>
                    <a:pt x="2681098" y="908050"/>
                  </a:lnTo>
                  <a:lnTo>
                    <a:pt x="0" y="908050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0" y="0"/>
              <a:ext cx="2687194" cy="914146"/>
            </a:xfrm>
            <a:custGeom>
              <a:avLst/>
              <a:gdLst/>
              <a:ahLst/>
              <a:cxnLst/>
              <a:rect l="l" t="t" r="r" b="b"/>
              <a:pathLst>
                <a:path w="2687194" h="914146">
                  <a:moveTo>
                    <a:pt x="3048" y="0"/>
                  </a:moveTo>
                  <a:lnTo>
                    <a:pt x="2684146" y="0"/>
                  </a:lnTo>
                  <a:cubicBezTo>
                    <a:pt x="2685797" y="0"/>
                    <a:pt x="2687194" y="1397"/>
                    <a:pt x="2687194" y="3048"/>
                  </a:cubicBezTo>
                  <a:lnTo>
                    <a:pt x="2687194" y="911098"/>
                  </a:lnTo>
                  <a:cubicBezTo>
                    <a:pt x="2687194" y="912749"/>
                    <a:pt x="2685797" y="914146"/>
                    <a:pt x="2684146" y="914146"/>
                  </a:cubicBezTo>
                  <a:lnTo>
                    <a:pt x="3048" y="914146"/>
                  </a:lnTo>
                  <a:cubicBezTo>
                    <a:pt x="1397" y="914146"/>
                    <a:pt x="0" y="912749"/>
                    <a:pt x="0" y="911098"/>
                  </a:cubicBezTo>
                  <a:lnTo>
                    <a:pt x="0" y="3048"/>
                  </a:lnTo>
                  <a:cubicBezTo>
                    <a:pt x="0" y="1397"/>
                    <a:pt x="1397" y="0"/>
                    <a:pt x="3048" y="0"/>
                  </a:cubicBezTo>
                  <a:moveTo>
                    <a:pt x="3048" y="5969"/>
                  </a:moveTo>
                  <a:lnTo>
                    <a:pt x="3048" y="3048"/>
                  </a:lnTo>
                  <a:lnTo>
                    <a:pt x="5969" y="3048"/>
                  </a:lnTo>
                  <a:lnTo>
                    <a:pt x="5969" y="911098"/>
                  </a:lnTo>
                  <a:lnTo>
                    <a:pt x="3048" y="911098"/>
                  </a:lnTo>
                  <a:lnTo>
                    <a:pt x="3048" y="908050"/>
                  </a:lnTo>
                  <a:lnTo>
                    <a:pt x="2684146" y="908050"/>
                  </a:lnTo>
                  <a:lnTo>
                    <a:pt x="2684146" y="911098"/>
                  </a:lnTo>
                  <a:lnTo>
                    <a:pt x="2681098" y="911098"/>
                  </a:lnTo>
                  <a:lnTo>
                    <a:pt x="2681098" y="3048"/>
                  </a:lnTo>
                  <a:lnTo>
                    <a:pt x="2684146" y="3048"/>
                  </a:lnTo>
                  <a:lnTo>
                    <a:pt x="2684146" y="5969"/>
                  </a:lnTo>
                  <a:lnTo>
                    <a:pt x="3048" y="596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9525"/>
              <a:ext cx="2687107" cy="923613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Analytical Tool:</a:t>
              </a:r>
            </a:p>
            <a:p>
              <a:pPr algn="ctr">
                <a:lnSpc>
                  <a:spcPts val="1626"/>
                </a:lnSpc>
              </a:pPr>
              <a:r>
                <a:rPr lang="en-US" sz="1355">
                  <a:solidFill>
                    <a:srgbClr val="20124D"/>
                  </a:solidFill>
                  <a:latin typeface="Calibri" panose="020F0502020204030204" pitchFamily="34" charset="0"/>
                  <a:ea typeface="Canva Sans"/>
                  <a:cs typeface="Calibri" panose="020F0502020204030204" pitchFamily="34" charset="0"/>
                  <a:sym typeface="Canva Sans"/>
                </a:rPr>
                <a:t>MCDA: RII and AHP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4590524" y="7365744"/>
            <a:ext cx="2657534" cy="774744"/>
            <a:chOff x="0" y="0"/>
            <a:chExt cx="2687108" cy="861729"/>
          </a:xfrm>
        </p:grpSpPr>
        <p:sp>
          <p:nvSpPr>
            <p:cNvPr id="84" name="Freeform 84"/>
            <p:cNvSpPr/>
            <p:nvPr/>
          </p:nvSpPr>
          <p:spPr>
            <a:xfrm>
              <a:off x="3070" y="3048"/>
              <a:ext cx="2681029" cy="855726"/>
            </a:xfrm>
            <a:custGeom>
              <a:avLst/>
              <a:gdLst/>
              <a:ahLst/>
              <a:cxnLst/>
              <a:rect l="l" t="t" r="r" b="b"/>
              <a:pathLst>
                <a:path w="2681029" h="855726">
                  <a:moveTo>
                    <a:pt x="0" y="0"/>
                  </a:moveTo>
                  <a:lnTo>
                    <a:pt x="2681029" y="0"/>
                  </a:lnTo>
                  <a:lnTo>
                    <a:pt x="2681029" y="855726"/>
                  </a:lnTo>
                  <a:lnTo>
                    <a:pt x="0" y="855726"/>
                  </a:lnTo>
                  <a:close/>
                </a:path>
              </a:pathLst>
            </a:custGeom>
            <a:solidFill>
              <a:srgbClr val="E4E4E4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Freeform 85"/>
            <p:cNvSpPr/>
            <p:nvPr/>
          </p:nvSpPr>
          <p:spPr>
            <a:xfrm>
              <a:off x="0" y="0"/>
              <a:ext cx="2687168" cy="861822"/>
            </a:xfrm>
            <a:custGeom>
              <a:avLst/>
              <a:gdLst/>
              <a:ahLst/>
              <a:cxnLst/>
              <a:rect l="l" t="t" r="r" b="b"/>
              <a:pathLst>
                <a:path w="2687168" h="861822">
                  <a:moveTo>
                    <a:pt x="3070" y="0"/>
                  </a:moveTo>
                  <a:lnTo>
                    <a:pt x="2684099" y="0"/>
                  </a:lnTo>
                  <a:cubicBezTo>
                    <a:pt x="2685761" y="0"/>
                    <a:pt x="2687168" y="1397"/>
                    <a:pt x="2687168" y="3048"/>
                  </a:cubicBezTo>
                  <a:lnTo>
                    <a:pt x="2687168" y="858774"/>
                  </a:lnTo>
                  <a:cubicBezTo>
                    <a:pt x="2687168" y="860425"/>
                    <a:pt x="2685761" y="861822"/>
                    <a:pt x="2684099" y="861822"/>
                  </a:cubicBezTo>
                  <a:lnTo>
                    <a:pt x="3070" y="861822"/>
                  </a:lnTo>
                  <a:cubicBezTo>
                    <a:pt x="1407" y="861822"/>
                    <a:pt x="0" y="860425"/>
                    <a:pt x="0" y="858774"/>
                  </a:cubicBezTo>
                  <a:lnTo>
                    <a:pt x="0" y="3048"/>
                  </a:lnTo>
                  <a:cubicBezTo>
                    <a:pt x="0" y="1397"/>
                    <a:pt x="1407" y="0"/>
                    <a:pt x="3070" y="0"/>
                  </a:cubicBezTo>
                  <a:moveTo>
                    <a:pt x="3070" y="5969"/>
                  </a:moveTo>
                  <a:lnTo>
                    <a:pt x="3070" y="3048"/>
                  </a:lnTo>
                  <a:lnTo>
                    <a:pt x="6012" y="3048"/>
                  </a:lnTo>
                  <a:lnTo>
                    <a:pt x="6012" y="858774"/>
                  </a:lnTo>
                  <a:lnTo>
                    <a:pt x="3070" y="858774"/>
                  </a:lnTo>
                  <a:lnTo>
                    <a:pt x="3070" y="855726"/>
                  </a:lnTo>
                  <a:lnTo>
                    <a:pt x="2684099" y="855726"/>
                  </a:lnTo>
                  <a:lnTo>
                    <a:pt x="2684099" y="858774"/>
                  </a:lnTo>
                  <a:lnTo>
                    <a:pt x="2681029" y="858774"/>
                  </a:lnTo>
                  <a:lnTo>
                    <a:pt x="2681029" y="3048"/>
                  </a:lnTo>
                  <a:lnTo>
                    <a:pt x="2684099" y="3048"/>
                  </a:lnTo>
                  <a:lnTo>
                    <a:pt x="2684099" y="5969"/>
                  </a:lnTo>
                  <a:lnTo>
                    <a:pt x="3070" y="5969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9525"/>
              <a:ext cx="2687108" cy="871254"/>
            </a:xfrm>
            <a:prstGeom prst="rect">
              <a:avLst/>
            </a:prstGeom>
          </p:spPr>
          <p:txBody>
            <a:bodyPr lIns="60896" tIns="60896" rIns="60896" bIns="60896" rtlCol="0" anchor="ctr"/>
            <a:lstStyle/>
            <a:p>
              <a:pPr algn="ctr">
                <a:lnSpc>
                  <a:spcPts val="1626"/>
                </a:lnSpc>
              </a:pPr>
              <a:r>
                <a:rPr lang="en-US" sz="1355" b="1">
                  <a:solidFill>
                    <a:srgbClr val="20124D"/>
                  </a:solidFill>
                  <a:latin typeface="Calibri" panose="020F0502020204030204" pitchFamily="34" charset="0"/>
                  <a:ea typeface="Canva Sans Bold"/>
                  <a:cs typeface="Calibri" panose="020F0502020204030204" pitchFamily="34" charset="0"/>
                  <a:sym typeface="Canva Sans Bold"/>
                </a:rPr>
                <a:t>Assessment of the Impact of Alternate Strategies on the Market Operation</a:t>
              </a:r>
            </a:p>
          </p:txBody>
        </p:sp>
      </p:grpSp>
      <p:sp>
        <p:nvSpPr>
          <p:cNvPr id="91" name="AutoShape 91"/>
          <p:cNvSpPr/>
          <p:nvPr/>
        </p:nvSpPr>
        <p:spPr>
          <a:xfrm>
            <a:off x="10440126" y="2660857"/>
            <a:ext cx="0" cy="272843"/>
          </a:xfrm>
          <a:prstGeom prst="line">
            <a:avLst/>
          </a:prstGeom>
          <a:ln w="28575" cap="rnd">
            <a:solidFill>
              <a:srgbClr val="005F73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07" name="TextBox 107"/>
          <p:cNvSpPr txBox="1"/>
          <p:nvPr/>
        </p:nvSpPr>
        <p:spPr>
          <a:xfrm>
            <a:off x="1003248" y="952500"/>
            <a:ext cx="366452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METHODOLOGY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003248" y="2319460"/>
            <a:ext cx="792527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To develop Urban Freight Management Strategies for improving productivity of Gandhi Nagar Wholesale Textile Market, Delhi. 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030106" y="8231237"/>
            <a:ext cx="7898420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74"/>
              </a:lnSpc>
              <a:spcAft>
                <a:spcPts val="600"/>
              </a:spcAft>
            </a:pPr>
            <a:r>
              <a:rPr lang="en-US" b="1" u="sng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Scope: </a:t>
            </a:r>
            <a:r>
              <a:rPr lang="en-US" dirty="0">
                <a:solidFill>
                  <a:srgbClr val="000000"/>
                </a:solidFill>
                <a:ea typeface="Century Gothic Paneuropean"/>
                <a:cs typeface="Century Gothic Paneuropean"/>
                <a:sym typeface="Century Gothic Paneuropean"/>
              </a:rPr>
              <a:t>To study the freight operations and planning with focus on one commodity (Textile) and one wholesale market (Gandhi Nagar Market).</a:t>
            </a:r>
          </a:p>
          <a:p>
            <a:pPr algn="just">
              <a:lnSpc>
                <a:spcPts val="2074"/>
              </a:lnSpc>
            </a:pPr>
            <a:r>
              <a:rPr lang="en-US" b="1" u="sng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Limitations: </a:t>
            </a:r>
            <a:r>
              <a:rPr lang="en-US" dirty="0">
                <a:solidFill>
                  <a:srgbClr val="000000"/>
                </a:solidFill>
                <a:ea typeface="Century Gothic Paneuropean"/>
                <a:cs typeface="Century Gothic Paneuropean"/>
                <a:sym typeface="Century Gothic Paneuropean"/>
              </a:rPr>
              <a:t>Extent of study area is limited to NCT and Time constraints.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028700" y="1866900"/>
            <a:ext cx="317346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AIM OF THE RESEARCH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003248" y="2981448"/>
            <a:ext cx="2187890" cy="372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OBJECTIVES</a:t>
            </a:r>
          </a:p>
        </p:txBody>
      </p:sp>
      <p:grpSp>
        <p:nvGrpSpPr>
          <p:cNvPr id="112" name="Group 112"/>
          <p:cNvGrpSpPr/>
          <p:nvPr/>
        </p:nvGrpSpPr>
        <p:grpSpPr>
          <a:xfrm>
            <a:off x="1015974" y="3390900"/>
            <a:ext cx="7899826" cy="946656"/>
            <a:chOff x="0" y="0"/>
            <a:chExt cx="10533102" cy="1262208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10533049" cy="1262185"/>
            </a:xfrm>
            <a:custGeom>
              <a:avLst/>
              <a:gdLst/>
              <a:ahLst/>
              <a:cxnLst/>
              <a:rect l="l" t="t" r="r" b="b"/>
              <a:pathLst>
                <a:path w="10533049" h="1262185">
                  <a:moveTo>
                    <a:pt x="0" y="220976"/>
                  </a:moveTo>
                  <a:cubicBezTo>
                    <a:pt x="0" y="98596"/>
                    <a:pt x="177898" y="0"/>
                    <a:pt x="396035" y="0"/>
                  </a:cubicBezTo>
                  <a:lnTo>
                    <a:pt x="10137015" y="0"/>
                  </a:lnTo>
                  <a:lnTo>
                    <a:pt x="10137015" y="15956"/>
                  </a:lnTo>
                  <a:lnTo>
                    <a:pt x="10137015" y="0"/>
                  </a:lnTo>
                  <a:cubicBezTo>
                    <a:pt x="10355151" y="0"/>
                    <a:pt x="10533049" y="98596"/>
                    <a:pt x="10533049" y="220976"/>
                  </a:cubicBezTo>
                  <a:lnTo>
                    <a:pt x="10504988" y="220976"/>
                  </a:lnTo>
                  <a:lnTo>
                    <a:pt x="10533049" y="220976"/>
                  </a:lnTo>
                  <a:lnTo>
                    <a:pt x="10533049" y="1041208"/>
                  </a:lnTo>
                  <a:lnTo>
                    <a:pt x="10504988" y="1041208"/>
                  </a:lnTo>
                  <a:lnTo>
                    <a:pt x="10533049" y="1041208"/>
                  </a:lnTo>
                  <a:cubicBezTo>
                    <a:pt x="10533049" y="1163588"/>
                    <a:pt x="10355151" y="1262185"/>
                    <a:pt x="10137015" y="1262185"/>
                  </a:cubicBezTo>
                  <a:lnTo>
                    <a:pt x="10137015" y="1246229"/>
                  </a:lnTo>
                  <a:lnTo>
                    <a:pt x="10137015" y="1262185"/>
                  </a:lnTo>
                  <a:lnTo>
                    <a:pt x="396035" y="1262185"/>
                  </a:lnTo>
                  <a:lnTo>
                    <a:pt x="396035" y="1246229"/>
                  </a:lnTo>
                  <a:lnTo>
                    <a:pt x="396035" y="1262185"/>
                  </a:lnTo>
                  <a:cubicBezTo>
                    <a:pt x="177898" y="1262185"/>
                    <a:pt x="0" y="1163589"/>
                    <a:pt x="0" y="1041208"/>
                  </a:cubicBezTo>
                  <a:lnTo>
                    <a:pt x="0" y="220976"/>
                  </a:lnTo>
                  <a:lnTo>
                    <a:pt x="28061" y="220976"/>
                  </a:lnTo>
                  <a:lnTo>
                    <a:pt x="0" y="220976"/>
                  </a:lnTo>
                  <a:moveTo>
                    <a:pt x="56123" y="220976"/>
                  </a:moveTo>
                  <a:lnTo>
                    <a:pt x="56123" y="1041208"/>
                  </a:lnTo>
                  <a:lnTo>
                    <a:pt x="28061" y="1041208"/>
                  </a:lnTo>
                  <a:lnTo>
                    <a:pt x="56123" y="1041208"/>
                  </a:lnTo>
                  <a:cubicBezTo>
                    <a:pt x="56123" y="1145374"/>
                    <a:pt x="207812" y="1230273"/>
                    <a:pt x="396035" y="1230273"/>
                  </a:cubicBezTo>
                  <a:lnTo>
                    <a:pt x="10137015" y="1230273"/>
                  </a:lnTo>
                  <a:cubicBezTo>
                    <a:pt x="10325236" y="1230273"/>
                    <a:pt x="10476927" y="1145374"/>
                    <a:pt x="10476927" y="1041208"/>
                  </a:cubicBezTo>
                  <a:lnTo>
                    <a:pt x="10476927" y="220976"/>
                  </a:lnTo>
                  <a:cubicBezTo>
                    <a:pt x="10476927" y="116810"/>
                    <a:pt x="10325236" y="31912"/>
                    <a:pt x="10137015" y="31912"/>
                  </a:cubicBezTo>
                  <a:lnTo>
                    <a:pt x="396035" y="31912"/>
                  </a:lnTo>
                  <a:lnTo>
                    <a:pt x="396035" y="15956"/>
                  </a:lnTo>
                  <a:lnTo>
                    <a:pt x="396035" y="31912"/>
                  </a:lnTo>
                  <a:cubicBezTo>
                    <a:pt x="207812" y="31912"/>
                    <a:pt x="56123" y="116810"/>
                    <a:pt x="56123" y="220976"/>
                  </a:cubicBezTo>
                  <a:close/>
                </a:path>
              </a:pathLst>
            </a:custGeom>
            <a:solidFill>
              <a:srgbClr val="0A9396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14" name="TextBox 114"/>
          <p:cNvSpPr txBox="1"/>
          <p:nvPr/>
        </p:nvSpPr>
        <p:spPr>
          <a:xfrm>
            <a:off x="1313962" y="3613656"/>
            <a:ext cx="730384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entury Gothic Paneuropean Bold"/>
                <a:cs typeface="Calibri" panose="020F0502020204030204" pitchFamily="34" charset="0"/>
                <a:sym typeface="Century Gothic Paneuropean Bold"/>
              </a:rPr>
              <a:t>To assess the importance of Urban Freight Management Strategies around Wholesale Market area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entury Gothic Paneuropean"/>
                <a:cs typeface="Calibri" panose="020F0502020204030204" pitchFamily="34" charset="0"/>
                <a:sym typeface="Century Gothic Paneuropean"/>
              </a:rPr>
              <a:t>and review best practices.</a:t>
            </a:r>
          </a:p>
        </p:txBody>
      </p:sp>
      <p:grpSp>
        <p:nvGrpSpPr>
          <p:cNvPr id="115" name="Group 115"/>
          <p:cNvGrpSpPr/>
          <p:nvPr/>
        </p:nvGrpSpPr>
        <p:grpSpPr>
          <a:xfrm>
            <a:off x="1028700" y="4451856"/>
            <a:ext cx="7899826" cy="946656"/>
            <a:chOff x="0" y="0"/>
            <a:chExt cx="10533102" cy="1262208"/>
          </a:xfrm>
        </p:grpSpPr>
        <p:sp>
          <p:nvSpPr>
            <p:cNvPr id="116" name="Freeform 116"/>
            <p:cNvSpPr/>
            <p:nvPr/>
          </p:nvSpPr>
          <p:spPr>
            <a:xfrm>
              <a:off x="0" y="0"/>
              <a:ext cx="10533049" cy="1262185"/>
            </a:xfrm>
            <a:custGeom>
              <a:avLst/>
              <a:gdLst/>
              <a:ahLst/>
              <a:cxnLst/>
              <a:rect l="l" t="t" r="r" b="b"/>
              <a:pathLst>
                <a:path w="10533049" h="1262185">
                  <a:moveTo>
                    <a:pt x="0" y="220976"/>
                  </a:moveTo>
                  <a:cubicBezTo>
                    <a:pt x="0" y="98596"/>
                    <a:pt x="177898" y="0"/>
                    <a:pt x="396035" y="0"/>
                  </a:cubicBezTo>
                  <a:lnTo>
                    <a:pt x="10137015" y="0"/>
                  </a:lnTo>
                  <a:lnTo>
                    <a:pt x="10137015" y="15956"/>
                  </a:lnTo>
                  <a:lnTo>
                    <a:pt x="10137015" y="0"/>
                  </a:lnTo>
                  <a:cubicBezTo>
                    <a:pt x="10355151" y="0"/>
                    <a:pt x="10533049" y="98596"/>
                    <a:pt x="10533049" y="220976"/>
                  </a:cubicBezTo>
                  <a:lnTo>
                    <a:pt x="10504988" y="220976"/>
                  </a:lnTo>
                  <a:lnTo>
                    <a:pt x="10533049" y="220976"/>
                  </a:lnTo>
                  <a:lnTo>
                    <a:pt x="10533049" y="1041208"/>
                  </a:lnTo>
                  <a:lnTo>
                    <a:pt x="10504988" y="1041208"/>
                  </a:lnTo>
                  <a:lnTo>
                    <a:pt x="10533049" y="1041208"/>
                  </a:lnTo>
                  <a:cubicBezTo>
                    <a:pt x="10533049" y="1163588"/>
                    <a:pt x="10355151" y="1262185"/>
                    <a:pt x="10137015" y="1262185"/>
                  </a:cubicBezTo>
                  <a:lnTo>
                    <a:pt x="10137015" y="1246229"/>
                  </a:lnTo>
                  <a:lnTo>
                    <a:pt x="10137015" y="1262185"/>
                  </a:lnTo>
                  <a:lnTo>
                    <a:pt x="396035" y="1262185"/>
                  </a:lnTo>
                  <a:lnTo>
                    <a:pt x="396035" y="1246229"/>
                  </a:lnTo>
                  <a:lnTo>
                    <a:pt x="396035" y="1262185"/>
                  </a:lnTo>
                  <a:cubicBezTo>
                    <a:pt x="177898" y="1262185"/>
                    <a:pt x="0" y="1163589"/>
                    <a:pt x="0" y="1041208"/>
                  </a:cubicBezTo>
                  <a:lnTo>
                    <a:pt x="0" y="220976"/>
                  </a:lnTo>
                  <a:lnTo>
                    <a:pt x="28061" y="220976"/>
                  </a:lnTo>
                  <a:lnTo>
                    <a:pt x="0" y="220976"/>
                  </a:lnTo>
                  <a:moveTo>
                    <a:pt x="56123" y="220976"/>
                  </a:moveTo>
                  <a:lnTo>
                    <a:pt x="56123" y="1041208"/>
                  </a:lnTo>
                  <a:lnTo>
                    <a:pt x="28061" y="1041208"/>
                  </a:lnTo>
                  <a:lnTo>
                    <a:pt x="56123" y="1041208"/>
                  </a:lnTo>
                  <a:cubicBezTo>
                    <a:pt x="56123" y="1145374"/>
                    <a:pt x="207812" y="1230273"/>
                    <a:pt x="396035" y="1230273"/>
                  </a:cubicBezTo>
                  <a:lnTo>
                    <a:pt x="10137015" y="1230273"/>
                  </a:lnTo>
                  <a:cubicBezTo>
                    <a:pt x="10325236" y="1230273"/>
                    <a:pt x="10476927" y="1145374"/>
                    <a:pt x="10476927" y="1041208"/>
                  </a:cubicBezTo>
                  <a:lnTo>
                    <a:pt x="10476927" y="220976"/>
                  </a:lnTo>
                  <a:cubicBezTo>
                    <a:pt x="10476927" y="116810"/>
                    <a:pt x="10325236" y="31912"/>
                    <a:pt x="10137015" y="31912"/>
                  </a:cubicBezTo>
                  <a:lnTo>
                    <a:pt x="396035" y="31912"/>
                  </a:lnTo>
                  <a:lnTo>
                    <a:pt x="396035" y="15956"/>
                  </a:lnTo>
                  <a:lnTo>
                    <a:pt x="396035" y="31912"/>
                  </a:lnTo>
                  <a:cubicBezTo>
                    <a:pt x="207812" y="31912"/>
                    <a:pt x="56123" y="116810"/>
                    <a:pt x="56123" y="220976"/>
                  </a:cubicBezTo>
                  <a:close/>
                </a:path>
              </a:pathLst>
            </a:custGeom>
            <a:solidFill>
              <a:srgbClr val="0A9396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17" name="Group 117"/>
          <p:cNvGrpSpPr/>
          <p:nvPr/>
        </p:nvGrpSpPr>
        <p:grpSpPr>
          <a:xfrm>
            <a:off x="1028700" y="5512811"/>
            <a:ext cx="7899826" cy="943667"/>
            <a:chOff x="0" y="0"/>
            <a:chExt cx="10533102" cy="1258222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10533049" cy="1258199"/>
            </a:xfrm>
            <a:custGeom>
              <a:avLst/>
              <a:gdLst/>
              <a:ahLst/>
              <a:cxnLst/>
              <a:rect l="l" t="t" r="r" b="b"/>
              <a:pathLst>
                <a:path w="10533049" h="1258199">
                  <a:moveTo>
                    <a:pt x="0" y="220279"/>
                  </a:moveTo>
                  <a:cubicBezTo>
                    <a:pt x="0" y="98285"/>
                    <a:pt x="177898" y="0"/>
                    <a:pt x="396035" y="0"/>
                  </a:cubicBezTo>
                  <a:lnTo>
                    <a:pt x="10137015" y="0"/>
                  </a:lnTo>
                  <a:lnTo>
                    <a:pt x="10137015" y="15906"/>
                  </a:lnTo>
                  <a:lnTo>
                    <a:pt x="10137015" y="0"/>
                  </a:lnTo>
                  <a:cubicBezTo>
                    <a:pt x="10355151" y="0"/>
                    <a:pt x="10533049" y="98285"/>
                    <a:pt x="10533049" y="220279"/>
                  </a:cubicBezTo>
                  <a:lnTo>
                    <a:pt x="10504988" y="220279"/>
                  </a:lnTo>
                  <a:lnTo>
                    <a:pt x="10533049" y="220279"/>
                  </a:lnTo>
                  <a:lnTo>
                    <a:pt x="10533049" y="1037921"/>
                  </a:lnTo>
                  <a:lnTo>
                    <a:pt x="10504988" y="1037921"/>
                  </a:lnTo>
                  <a:lnTo>
                    <a:pt x="10533049" y="1037921"/>
                  </a:lnTo>
                  <a:cubicBezTo>
                    <a:pt x="10533049" y="1159914"/>
                    <a:pt x="10355151" y="1258199"/>
                    <a:pt x="10137015" y="1258199"/>
                  </a:cubicBezTo>
                  <a:lnTo>
                    <a:pt x="10137015" y="1242294"/>
                  </a:lnTo>
                  <a:lnTo>
                    <a:pt x="10137015" y="1258199"/>
                  </a:lnTo>
                  <a:lnTo>
                    <a:pt x="396035" y="1258199"/>
                  </a:lnTo>
                  <a:lnTo>
                    <a:pt x="396035" y="1242294"/>
                  </a:lnTo>
                  <a:lnTo>
                    <a:pt x="396035" y="1258199"/>
                  </a:lnTo>
                  <a:cubicBezTo>
                    <a:pt x="177898" y="1258199"/>
                    <a:pt x="0" y="1159914"/>
                    <a:pt x="0" y="1037921"/>
                  </a:cubicBezTo>
                  <a:lnTo>
                    <a:pt x="0" y="220279"/>
                  </a:lnTo>
                  <a:lnTo>
                    <a:pt x="28061" y="220279"/>
                  </a:lnTo>
                  <a:lnTo>
                    <a:pt x="0" y="220279"/>
                  </a:lnTo>
                  <a:moveTo>
                    <a:pt x="56123" y="220279"/>
                  </a:moveTo>
                  <a:lnTo>
                    <a:pt x="56123" y="1037921"/>
                  </a:lnTo>
                  <a:lnTo>
                    <a:pt x="28061" y="1037921"/>
                  </a:lnTo>
                  <a:lnTo>
                    <a:pt x="56123" y="1037921"/>
                  </a:lnTo>
                  <a:cubicBezTo>
                    <a:pt x="56123" y="1141758"/>
                    <a:pt x="207812" y="1226388"/>
                    <a:pt x="396035" y="1226388"/>
                  </a:cubicBezTo>
                  <a:lnTo>
                    <a:pt x="10137015" y="1226388"/>
                  </a:lnTo>
                  <a:cubicBezTo>
                    <a:pt x="10325236" y="1226388"/>
                    <a:pt x="10476927" y="1141758"/>
                    <a:pt x="10476927" y="1037921"/>
                  </a:cubicBezTo>
                  <a:lnTo>
                    <a:pt x="10476927" y="220279"/>
                  </a:lnTo>
                  <a:cubicBezTo>
                    <a:pt x="10476927" y="116442"/>
                    <a:pt x="10325236" y="31811"/>
                    <a:pt x="10137015" y="31811"/>
                  </a:cubicBezTo>
                  <a:lnTo>
                    <a:pt x="396035" y="31811"/>
                  </a:lnTo>
                  <a:lnTo>
                    <a:pt x="396035" y="15906"/>
                  </a:lnTo>
                  <a:lnTo>
                    <a:pt x="396035" y="31811"/>
                  </a:lnTo>
                  <a:cubicBezTo>
                    <a:pt x="207812" y="31811"/>
                    <a:pt x="56123" y="116442"/>
                    <a:pt x="56123" y="220279"/>
                  </a:cubicBezTo>
                  <a:close/>
                </a:path>
              </a:pathLst>
            </a:custGeom>
            <a:solidFill>
              <a:srgbClr val="0A9396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19" name="TextBox 119"/>
          <p:cNvSpPr txBox="1"/>
          <p:nvPr/>
        </p:nvSpPr>
        <p:spPr>
          <a:xfrm>
            <a:off x="1313962" y="4677533"/>
            <a:ext cx="730384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entury Gothic Paneuropean Bold"/>
                <a:cs typeface="Calibri" panose="020F0502020204030204" pitchFamily="34" charset="0"/>
                <a:sym typeface="Century Gothic Paneuropean Bold"/>
              </a:rPr>
              <a:t>To assess the physical, operational and traffic movement patten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entury Gothic Paneuropean"/>
                <a:cs typeface="Calibri" panose="020F0502020204030204" pitchFamily="34" charset="0"/>
                <a:sym typeface="Century Gothic Paneuropean"/>
              </a:rPr>
              <a:t>of the case market area and identify issues and challenges.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1313962" y="5736995"/>
            <a:ext cx="730384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Century Gothic Paneuropean Bold"/>
                <a:cs typeface="Calibri" panose="020F0502020204030204" pitchFamily="34" charset="0"/>
                <a:sym typeface="Century Gothic Paneuropean Bold"/>
              </a:rPr>
              <a:t>To develop Alternate Freight Management Strategies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entury Gothic Paneuropean"/>
                <a:cs typeface="Calibri" panose="020F0502020204030204" pitchFamily="34" charset="0"/>
                <a:sym typeface="Century Gothic Paneuropean"/>
              </a:rPr>
              <a:t>in the case market area and identify appropriate strategies/measures</a:t>
            </a:r>
          </a:p>
        </p:txBody>
      </p:sp>
      <p:grpSp>
        <p:nvGrpSpPr>
          <p:cNvPr id="121" name="Group 121"/>
          <p:cNvGrpSpPr/>
          <p:nvPr/>
        </p:nvGrpSpPr>
        <p:grpSpPr>
          <a:xfrm>
            <a:off x="1030106" y="6570778"/>
            <a:ext cx="7899826" cy="946656"/>
            <a:chOff x="0" y="0"/>
            <a:chExt cx="10533102" cy="1262208"/>
          </a:xfrm>
        </p:grpSpPr>
        <p:sp>
          <p:nvSpPr>
            <p:cNvPr id="122" name="Freeform 122"/>
            <p:cNvSpPr/>
            <p:nvPr/>
          </p:nvSpPr>
          <p:spPr>
            <a:xfrm>
              <a:off x="0" y="0"/>
              <a:ext cx="10533049" cy="1262185"/>
            </a:xfrm>
            <a:custGeom>
              <a:avLst/>
              <a:gdLst/>
              <a:ahLst/>
              <a:cxnLst/>
              <a:rect l="l" t="t" r="r" b="b"/>
              <a:pathLst>
                <a:path w="10533049" h="1262185">
                  <a:moveTo>
                    <a:pt x="0" y="220976"/>
                  </a:moveTo>
                  <a:cubicBezTo>
                    <a:pt x="0" y="98596"/>
                    <a:pt x="177898" y="0"/>
                    <a:pt x="396035" y="0"/>
                  </a:cubicBezTo>
                  <a:lnTo>
                    <a:pt x="10137015" y="0"/>
                  </a:lnTo>
                  <a:lnTo>
                    <a:pt x="10137015" y="15956"/>
                  </a:lnTo>
                  <a:lnTo>
                    <a:pt x="10137015" y="0"/>
                  </a:lnTo>
                  <a:cubicBezTo>
                    <a:pt x="10355151" y="0"/>
                    <a:pt x="10533049" y="98596"/>
                    <a:pt x="10533049" y="220976"/>
                  </a:cubicBezTo>
                  <a:lnTo>
                    <a:pt x="10504988" y="220976"/>
                  </a:lnTo>
                  <a:lnTo>
                    <a:pt x="10533049" y="220976"/>
                  </a:lnTo>
                  <a:lnTo>
                    <a:pt x="10533049" y="1041208"/>
                  </a:lnTo>
                  <a:lnTo>
                    <a:pt x="10504988" y="1041208"/>
                  </a:lnTo>
                  <a:lnTo>
                    <a:pt x="10533049" y="1041208"/>
                  </a:lnTo>
                  <a:cubicBezTo>
                    <a:pt x="10533049" y="1163588"/>
                    <a:pt x="10355151" y="1262185"/>
                    <a:pt x="10137015" y="1262185"/>
                  </a:cubicBezTo>
                  <a:lnTo>
                    <a:pt x="10137015" y="1246229"/>
                  </a:lnTo>
                  <a:lnTo>
                    <a:pt x="10137015" y="1262185"/>
                  </a:lnTo>
                  <a:lnTo>
                    <a:pt x="396035" y="1262185"/>
                  </a:lnTo>
                  <a:lnTo>
                    <a:pt x="396035" y="1246229"/>
                  </a:lnTo>
                  <a:lnTo>
                    <a:pt x="396035" y="1262185"/>
                  </a:lnTo>
                  <a:cubicBezTo>
                    <a:pt x="177898" y="1262185"/>
                    <a:pt x="0" y="1163589"/>
                    <a:pt x="0" y="1041208"/>
                  </a:cubicBezTo>
                  <a:lnTo>
                    <a:pt x="0" y="220976"/>
                  </a:lnTo>
                  <a:lnTo>
                    <a:pt x="28061" y="220976"/>
                  </a:lnTo>
                  <a:lnTo>
                    <a:pt x="0" y="220976"/>
                  </a:lnTo>
                  <a:moveTo>
                    <a:pt x="56123" y="220976"/>
                  </a:moveTo>
                  <a:lnTo>
                    <a:pt x="56123" y="1041208"/>
                  </a:lnTo>
                  <a:lnTo>
                    <a:pt x="28061" y="1041208"/>
                  </a:lnTo>
                  <a:lnTo>
                    <a:pt x="56123" y="1041208"/>
                  </a:lnTo>
                  <a:cubicBezTo>
                    <a:pt x="56123" y="1145374"/>
                    <a:pt x="207812" y="1230273"/>
                    <a:pt x="396035" y="1230273"/>
                  </a:cubicBezTo>
                  <a:lnTo>
                    <a:pt x="10137015" y="1230273"/>
                  </a:lnTo>
                  <a:cubicBezTo>
                    <a:pt x="10325236" y="1230273"/>
                    <a:pt x="10476927" y="1145374"/>
                    <a:pt x="10476927" y="1041208"/>
                  </a:cubicBezTo>
                  <a:lnTo>
                    <a:pt x="10476927" y="220976"/>
                  </a:lnTo>
                  <a:cubicBezTo>
                    <a:pt x="10476927" y="116810"/>
                    <a:pt x="10325236" y="31912"/>
                    <a:pt x="10137015" y="31912"/>
                  </a:cubicBezTo>
                  <a:lnTo>
                    <a:pt x="396035" y="31912"/>
                  </a:lnTo>
                  <a:lnTo>
                    <a:pt x="396035" y="15956"/>
                  </a:lnTo>
                  <a:lnTo>
                    <a:pt x="396035" y="31912"/>
                  </a:lnTo>
                  <a:cubicBezTo>
                    <a:pt x="207812" y="31912"/>
                    <a:pt x="56123" y="116810"/>
                    <a:pt x="56123" y="220976"/>
                  </a:cubicBezTo>
                  <a:close/>
                </a:path>
              </a:pathLst>
            </a:custGeom>
            <a:solidFill>
              <a:srgbClr val="0A9396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3" name="TextBox 123"/>
          <p:cNvSpPr txBox="1"/>
          <p:nvPr/>
        </p:nvSpPr>
        <p:spPr>
          <a:xfrm>
            <a:off x="1313962" y="6796456"/>
            <a:ext cx="730384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</a:pP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ea typeface="Century Gothic Paneuropean Bold"/>
                <a:cs typeface="Calibri" panose="020F0502020204030204" pitchFamily="34" charset="0"/>
                <a:sym typeface="Century Gothic Paneuropean Bold"/>
              </a:rPr>
              <a:t>To assess the impact of selected strategies/measure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entury Gothic Paneuropean"/>
                <a:cs typeface="Calibri" panose="020F0502020204030204" pitchFamily="34" charset="0"/>
                <a:sym typeface="Century Gothic Paneuropean"/>
              </a:rPr>
              <a:t>for the case market area and propose operational plan for its implementation.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1003248" y="7744365"/>
            <a:ext cx="3857433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SCOPE AND LIMITATIONS</a:t>
            </a:r>
          </a:p>
        </p:txBody>
      </p:sp>
      <p:sp>
        <p:nvSpPr>
          <p:cNvPr id="125" name="AutoShape 125"/>
          <p:cNvSpPr/>
          <p:nvPr/>
        </p:nvSpPr>
        <p:spPr>
          <a:xfrm flipH="1">
            <a:off x="9144000" y="1888833"/>
            <a:ext cx="0" cy="7360920"/>
          </a:xfrm>
          <a:prstGeom prst="line">
            <a:avLst/>
          </a:prstGeom>
          <a:ln w="38100" cap="flat">
            <a:solidFill>
              <a:srgbClr val="E4E4E4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126" name="AutoShape 91">
            <a:extLst>
              <a:ext uri="{FF2B5EF4-FFF2-40B4-BE49-F238E27FC236}">
                <a16:creationId xmlns:a16="http://schemas.microsoft.com/office/drawing/2014/main" id="{80A5C633-5BA5-DF43-ACD6-00233FFEEB03}"/>
              </a:ext>
            </a:extLst>
          </p:cNvPr>
          <p:cNvSpPr/>
          <p:nvPr/>
        </p:nvSpPr>
        <p:spPr>
          <a:xfrm>
            <a:off x="10432028" y="3727797"/>
            <a:ext cx="0" cy="272843"/>
          </a:xfrm>
          <a:prstGeom prst="line">
            <a:avLst/>
          </a:prstGeom>
          <a:ln w="28575" cap="rnd">
            <a:solidFill>
              <a:srgbClr val="005F73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27" name="AutoShape 91">
            <a:extLst>
              <a:ext uri="{FF2B5EF4-FFF2-40B4-BE49-F238E27FC236}">
                <a16:creationId xmlns:a16="http://schemas.microsoft.com/office/drawing/2014/main" id="{364AB8A2-067A-884F-AB57-0AF4B12898CA}"/>
              </a:ext>
            </a:extLst>
          </p:cNvPr>
          <p:cNvSpPr/>
          <p:nvPr/>
        </p:nvSpPr>
        <p:spPr>
          <a:xfrm>
            <a:off x="10419581" y="4848900"/>
            <a:ext cx="0" cy="272843"/>
          </a:xfrm>
          <a:prstGeom prst="line">
            <a:avLst/>
          </a:prstGeom>
          <a:ln w="28575" cap="rnd">
            <a:solidFill>
              <a:srgbClr val="005F73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28" name="AutoShape 91">
            <a:extLst>
              <a:ext uri="{FF2B5EF4-FFF2-40B4-BE49-F238E27FC236}">
                <a16:creationId xmlns:a16="http://schemas.microsoft.com/office/drawing/2014/main" id="{40F60F7A-8353-4144-A43A-4FC9AE363AD1}"/>
              </a:ext>
            </a:extLst>
          </p:cNvPr>
          <p:cNvSpPr/>
          <p:nvPr/>
        </p:nvSpPr>
        <p:spPr>
          <a:xfrm>
            <a:off x="10419581" y="5972829"/>
            <a:ext cx="0" cy="272843"/>
          </a:xfrm>
          <a:prstGeom prst="line">
            <a:avLst/>
          </a:prstGeom>
          <a:ln w="28575" cap="rnd">
            <a:solidFill>
              <a:srgbClr val="005F73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29" name="AutoShape 91">
            <a:extLst>
              <a:ext uri="{FF2B5EF4-FFF2-40B4-BE49-F238E27FC236}">
                <a16:creationId xmlns:a16="http://schemas.microsoft.com/office/drawing/2014/main" id="{CD365615-39C5-CC42-9DFA-96CA52425BC7}"/>
              </a:ext>
            </a:extLst>
          </p:cNvPr>
          <p:cNvSpPr/>
          <p:nvPr/>
        </p:nvSpPr>
        <p:spPr>
          <a:xfrm>
            <a:off x="10439400" y="7063465"/>
            <a:ext cx="0" cy="272843"/>
          </a:xfrm>
          <a:prstGeom prst="line">
            <a:avLst/>
          </a:prstGeom>
          <a:ln w="28575" cap="rnd">
            <a:solidFill>
              <a:srgbClr val="005F73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30" name="AutoShape 91">
            <a:extLst>
              <a:ext uri="{FF2B5EF4-FFF2-40B4-BE49-F238E27FC236}">
                <a16:creationId xmlns:a16="http://schemas.microsoft.com/office/drawing/2014/main" id="{2BE5AA4A-45F3-454A-BCBB-FFF8C7267791}"/>
              </a:ext>
            </a:extLst>
          </p:cNvPr>
          <p:cNvSpPr/>
          <p:nvPr/>
        </p:nvSpPr>
        <p:spPr>
          <a:xfrm>
            <a:off x="10419581" y="8191500"/>
            <a:ext cx="0" cy="272843"/>
          </a:xfrm>
          <a:prstGeom prst="line">
            <a:avLst/>
          </a:prstGeom>
          <a:ln w="28575" cap="rnd">
            <a:solidFill>
              <a:srgbClr val="005F73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36" name="AutoShape 91">
            <a:extLst>
              <a:ext uri="{FF2B5EF4-FFF2-40B4-BE49-F238E27FC236}">
                <a16:creationId xmlns:a16="http://schemas.microsoft.com/office/drawing/2014/main" id="{E02516AD-9CEE-084E-AABF-02F0AFC65D04}"/>
              </a:ext>
            </a:extLst>
          </p:cNvPr>
          <p:cNvSpPr/>
          <p:nvPr/>
        </p:nvSpPr>
        <p:spPr>
          <a:xfrm>
            <a:off x="11593100" y="4414641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37" name="AutoShape 91">
            <a:extLst>
              <a:ext uri="{FF2B5EF4-FFF2-40B4-BE49-F238E27FC236}">
                <a16:creationId xmlns:a16="http://schemas.microsoft.com/office/drawing/2014/main" id="{ED10E7F5-B1A1-E643-88BA-34981ED45BAE}"/>
              </a:ext>
            </a:extLst>
          </p:cNvPr>
          <p:cNvSpPr/>
          <p:nvPr/>
        </p:nvSpPr>
        <p:spPr>
          <a:xfrm>
            <a:off x="11597797" y="5569293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38" name="AutoShape 91">
            <a:extLst>
              <a:ext uri="{FF2B5EF4-FFF2-40B4-BE49-F238E27FC236}">
                <a16:creationId xmlns:a16="http://schemas.microsoft.com/office/drawing/2014/main" id="{4E2D1B19-4B2E-E941-B6E7-49B659428DDB}"/>
              </a:ext>
            </a:extLst>
          </p:cNvPr>
          <p:cNvSpPr/>
          <p:nvPr/>
        </p:nvSpPr>
        <p:spPr>
          <a:xfrm>
            <a:off x="14384599" y="5569293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39" name="AutoShape 91">
            <a:extLst>
              <a:ext uri="{FF2B5EF4-FFF2-40B4-BE49-F238E27FC236}">
                <a16:creationId xmlns:a16="http://schemas.microsoft.com/office/drawing/2014/main" id="{56F5B4D0-BF64-AB45-89E4-B7864103DC09}"/>
              </a:ext>
            </a:extLst>
          </p:cNvPr>
          <p:cNvSpPr/>
          <p:nvPr/>
        </p:nvSpPr>
        <p:spPr>
          <a:xfrm>
            <a:off x="14384599" y="6591300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40" name="AutoShape 91">
            <a:extLst>
              <a:ext uri="{FF2B5EF4-FFF2-40B4-BE49-F238E27FC236}">
                <a16:creationId xmlns:a16="http://schemas.microsoft.com/office/drawing/2014/main" id="{C38D5DD7-DD51-A349-821B-9754ABB9D378}"/>
              </a:ext>
            </a:extLst>
          </p:cNvPr>
          <p:cNvSpPr/>
          <p:nvPr/>
        </p:nvSpPr>
        <p:spPr>
          <a:xfrm>
            <a:off x="11592786" y="6605626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41" name="AutoShape 91">
            <a:extLst>
              <a:ext uri="{FF2B5EF4-FFF2-40B4-BE49-F238E27FC236}">
                <a16:creationId xmlns:a16="http://schemas.microsoft.com/office/drawing/2014/main" id="{32B131E7-5E70-2140-A56E-A67867E497D1}"/>
              </a:ext>
            </a:extLst>
          </p:cNvPr>
          <p:cNvSpPr/>
          <p:nvPr/>
        </p:nvSpPr>
        <p:spPr>
          <a:xfrm>
            <a:off x="11592786" y="7745591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42" name="AutoShape 91">
            <a:extLst>
              <a:ext uri="{FF2B5EF4-FFF2-40B4-BE49-F238E27FC236}">
                <a16:creationId xmlns:a16="http://schemas.microsoft.com/office/drawing/2014/main" id="{DC13DDD4-B1C3-934B-B3A0-D8C7E00BB3DB}"/>
              </a:ext>
            </a:extLst>
          </p:cNvPr>
          <p:cNvSpPr/>
          <p:nvPr/>
        </p:nvSpPr>
        <p:spPr>
          <a:xfrm>
            <a:off x="14384599" y="7744365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43" name="AutoShape 91">
            <a:extLst>
              <a:ext uri="{FF2B5EF4-FFF2-40B4-BE49-F238E27FC236}">
                <a16:creationId xmlns:a16="http://schemas.microsoft.com/office/drawing/2014/main" id="{3AA1C57B-D1F4-1648-B5F0-1445CEDA38F1}"/>
              </a:ext>
            </a:extLst>
          </p:cNvPr>
          <p:cNvSpPr/>
          <p:nvPr/>
        </p:nvSpPr>
        <p:spPr>
          <a:xfrm>
            <a:off x="11592786" y="8877300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44" name="AutoShape 91">
            <a:extLst>
              <a:ext uri="{FF2B5EF4-FFF2-40B4-BE49-F238E27FC236}">
                <a16:creationId xmlns:a16="http://schemas.microsoft.com/office/drawing/2014/main" id="{B708A63B-8552-CB4C-8347-701F57073175}"/>
              </a:ext>
            </a:extLst>
          </p:cNvPr>
          <p:cNvSpPr/>
          <p:nvPr/>
        </p:nvSpPr>
        <p:spPr>
          <a:xfrm flipV="1">
            <a:off x="15364955" y="3324661"/>
            <a:ext cx="103645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145" name="AutoShape 91">
            <a:extLst>
              <a:ext uri="{FF2B5EF4-FFF2-40B4-BE49-F238E27FC236}">
                <a16:creationId xmlns:a16="http://schemas.microsoft.com/office/drawing/2014/main" id="{E8708E23-89A4-F144-A1B2-561B351FD3D8}"/>
              </a:ext>
            </a:extLst>
          </p:cNvPr>
          <p:cNvSpPr/>
          <p:nvPr/>
        </p:nvSpPr>
        <p:spPr>
          <a:xfrm>
            <a:off x="13612355" y="4414641"/>
            <a:ext cx="251927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IN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F9E1F485-6C4E-C6C6-0548-6ADDC5F6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10" grpId="0"/>
      <p:bldP spid="111" grpId="0"/>
      <p:bldP spid="114" grpId="0"/>
      <p:bldP spid="119" grpId="0"/>
      <p:bldP spid="120" grpId="0"/>
      <p:bldP spid="123" grpId="0"/>
      <p:bldP spid="124" grpId="0"/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028700" y="952500"/>
            <a:ext cx="475922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LITERATURE REVIEW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F8C42C-4C84-DD04-63F7-19AE07019F8B}"/>
              </a:ext>
            </a:extLst>
          </p:cNvPr>
          <p:cNvSpPr txBox="1"/>
          <p:nvPr/>
        </p:nvSpPr>
        <p:spPr>
          <a:xfrm>
            <a:off x="4396153" y="1828500"/>
            <a:ext cx="4034050" cy="369323"/>
          </a:xfrm>
          <a:prstGeom prst="rect">
            <a:avLst/>
          </a:prstGeom>
          <a:solidFill>
            <a:srgbClr val="CEEAE1"/>
          </a:solidFill>
          <a:ln w="19050">
            <a:solidFill>
              <a:srgbClr val="0A9396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CONCEPT</a:t>
            </a:r>
            <a:endParaRPr lang="en-IN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1FC7C6-048D-16F1-5AD6-0CDF6590B3E1}"/>
              </a:ext>
            </a:extLst>
          </p:cNvPr>
          <p:cNvSpPr txBox="1"/>
          <p:nvPr/>
        </p:nvSpPr>
        <p:spPr>
          <a:xfrm>
            <a:off x="8758450" y="1856800"/>
            <a:ext cx="4271750" cy="369332"/>
          </a:xfrm>
          <a:prstGeom prst="rect">
            <a:avLst/>
          </a:prstGeom>
          <a:solidFill>
            <a:srgbClr val="CEEAE1"/>
          </a:solidFill>
          <a:ln w="19050">
            <a:solidFill>
              <a:srgbClr val="0A9396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PARAMETERS FOR EFFECTIVENESS</a:t>
            </a:r>
            <a:endParaRPr lang="en-IN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C15BEC-DBE0-EB75-DCD3-45CD84E45397}"/>
              </a:ext>
            </a:extLst>
          </p:cNvPr>
          <p:cNvSpPr txBox="1"/>
          <p:nvPr/>
        </p:nvSpPr>
        <p:spPr>
          <a:xfrm>
            <a:off x="13358447" y="1854755"/>
            <a:ext cx="3896030" cy="369332"/>
          </a:xfrm>
          <a:prstGeom prst="rect">
            <a:avLst/>
          </a:prstGeom>
          <a:solidFill>
            <a:srgbClr val="CEEAE1"/>
          </a:solidFill>
          <a:ln w="19050">
            <a:solidFill>
              <a:srgbClr val="0A9396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BENEFITS AND IMAPCT</a:t>
            </a:r>
            <a:endParaRPr lang="en-IN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8F1637-9DE9-B1F3-32D5-89C75E89DCF2}"/>
              </a:ext>
            </a:extLst>
          </p:cNvPr>
          <p:cNvSpPr txBox="1"/>
          <p:nvPr/>
        </p:nvSpPr>
        <p:spPr>
          <a:xfrm>
            <a:off x="4419599" y="2421589"/>
            <a:ext cx="4034051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b="0" i="0" dirty="0">
                <a:solidFill>
                  <a:srgbClr val="1C1C1C"/>
                </a:solidFill>
                <a:effectLst/>
              </a:rPr>
              <a:t>Night-time deliveries can alleviate truck traffic during peak hours, easing crowded roads.</a:t>
            </a:r>
            <a:endParaRPr lang="en-IN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13B7CE-8880-9B8D-8196-2531AE396B73}"/>
              </a:ext>
            </a:extLst>
          </p:cNvPr>
          <p:cNvSpPr txBox="1"/>
          <p:nvPr/>
        </p:nvSpPr>
        <p:spPr>
          <a:xfrm>
            <a:off x="8763000" y="2421589"/>
            <a:ext cx="4271749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Narrow roads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High congestion at peak hours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Limited parking space for delivery vehicles</a:t>
            </a:r>
            <a:endParaRPr lang="en-IN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5C284F-2A78-CF3F-1B53-E4DB3711C743}"/>
              </a:ext>
            </a:extLst>
          </p:cNvPr>
          <p:cNvSpPr txBox="1"/>
          <p:nvPr/>
        </p:nvSpPr>
        <p:spPr>
          <a:xfrm>
            <a:off x="13334999" y="2421589"/>
            <a:ext cx="3919478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Shorter delivery time and greater delivery efficiency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Lower risk of delay in deliveries.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7B785C-106C-6B9A-098E-326F9C3BFDFD}"/>
              </a:ext>
            </a:extLst>
          </p:cNvPr>
          <p:cNvSpPr txBox="1"/>
          <p:nvPr/>
        </p:nvSpPr>
        <p:spPr>
          <a:xfrm>
            <a:off x="4419599" y="3515773"/>
            <a:ext cx="4034051" cy="11918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/>
              <a:t>Urban consolidation centers (UCCs) are city warehouses that consolidate shipments for efficient final-mile deliveries.</a:t>
            </a:r>
          </a:p>
          <a:p>
            <a:pPr algn="just"/>
            <a:endParaRPr lang="en-IN" sz="16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35ED9D-8A04-3995-90CB-D804EF1EE890}"/>
              </a:ext>
            </a:extLst>
          </p:cNvPr>
          <p:cNvSpPr txBox="1"/>
          <p:nvPr/>
        </p:nvSpPr>
        <p:spPr>
          <a:xfrm>
            <a:off x="8763000" y="3508137"/>
            <a:ext cx="4271749" cy="11918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Many shipments come from areas far away from the city.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Underloading of trucks is a key issue with the city’s logistics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903C25-EA46-531E-FC99-398C4FE97B9A}"/>
              </a:ext>
            </a:extLst>
          </p:cNvPr>
          <p:cNvSpPr txBox="1"/>
          <p:nvPr/>
        </p:nvSpPr>
        <p:spPr>
          <a:xfrm>
            <a:off x="13334999" y="3508137"/>
            <a:ext cx="3919478" cy="11918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/>
              <a:t>Share of rated loading capacity (when vehicle is loaded)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/>
              <a:t> Timely deliveries, reduction in sorting and packaging time.</a:t>
            </a:r>
            <a:endParaRPr lang="en-IN" sz="1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C6A77C-0530-018B-2FAF-6591C9523668}"/>
              </a:ext>
            </a:extLst>
          </p:cNvPr>
          <p:cNvSpPr txBox="1"/>
          <p:nvPr/>
        </p:nvSpPr>
        <p:spPr>
          <a:xfrm>
            <a:off x="4419599" y="4871201"/>
            <a:ext cx="4034051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/>
              <a:t>Establishing urban logistics spaces and hotels in the city’s core minimizes this distance, to inefficient final-mile deliveries. </a:t>
            </a:r>
            <a:endParaRPr lang="en-IN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02802D-1776-3E32-E31A-F1FC6D3EB40E}"/>
              </a:ext>
            </a:extLst>
          </p:cNvPr>
          <p:cNvSpPr txBox="1"/>
          <p:nvPr/>
        </p:nvSpPr>
        <p:spPr>
          <a:xfrm>
            <a:off x="8763000" y="4871200"/>
            <a:ext cx="4271749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/>
              <a:t>Existing logistics centers are far away from the urban core, and the cost of delivery is extremely high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8AED8FB-44F9-910A-BA0F-4C4C15DC4C41}"/>
              </a:ext>
            </a:extLst>
          </p:cNvPr>
          <p:cNvSpPr txBox="1"/>
          <p:nvPr/>
        </p:nvSpPr>
        <p:spPr>
          <a:xfrm>
            <a:off x="13334999" y="4871200"/>
            <a:ext cx="3919478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/>
              <a:t>Urban logistics spaces (ULSs) in city centers store goods for efficient final-mile delivery, benefiting both logistics and hotels.</a:t>
            </a:r>
            <a:endParaRPr lang="en-US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DC84866-7900-D8D6-7654-DD97A591FD29}"/>
              </a:ext>
            </a:extLst>
          </p:cNvPr>
          <p:cNvSpPr txBox="1"/>
          <p:nvPr/>
        </p:nvSpPr>
        <p:spPr>
          <a:xfrm>
            <a:off x="4419600" y="5931826"/>
            <a:ext cx="4034050" cy="11918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/>
              <a:t>Logistics development and logistics parks include warehousing infrastructure, transportation infrastructure, and customer services.</a:t>
            </a:r>
            <a:endParaRPr lang="en-IN" sz="16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5DDCE5-0632-25A5-0D6A-21791A3F89F7}"/>
              </a:ext>
            </a:extLst>
          </p:cNvPr>
          <p:cNvSpPr txBox="1"/>
          <p:nvPr/>
        </p:nvSpPr>
        <p:spPr>
          <a:xfrm>
            <a:off x="8758450" y="5931826"/>
            <a:ext cx="4271749" cy="11918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/>
              <a:t>Land is owned by the city and is designated for industrial use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600" dirty="0"/>
              <a:t>There is a potential for intermodal logistics delivery,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7532E18-6482-AEE5-E6E7-543A89A0FB3E}"/>
              </a:ext>
            </a:extLst>
          </p:cNvPr>
          <p:cNvSpPr txBox="1"/>
          <p:nvPr/>
        </p:nvSpPr>
        <p:spPr>
          <a:xfrm>
            <a:off x="13334999" y="5931826"/>
            <a:ext cx="3919478" cy="11918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Infrastructure enabling multimodal freight transfer (Railside or portside)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Mechanized material handling and specialized storage solutions</a:t>
            </a:r>
            <a:endParaRPr lang="en-IN" sz="16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3FE5E1F-586D-3C5D-448E-ACC9B26363B5}"/>
              </a:ext>
            </a:extLst>
          </p:cNvPr>
          <p:cNvSpPr txBox="1"/>
          <p:nvPr/>
        </p:nvSpPr>
        <p:spPr>
          <a:xfrm>
            <a:off x="4419600" y="7264866"/>
            <a:ext cx="4034050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/>
              <a:t>Modal shift planning is required to efficiently integrate alternative modes of transport.</a:t>
            </a:r>
          </a:p>
          <a:p>
            <a:pPr algn="just"/>
            <a:endParaRPr lang="en-IN" sz="16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CAE3E9-D4F9-999C-6C03-C1DC8D342C1D}"/>
              </a:ext>
            </a:extLst>
          </p:cNvPr>
          <p:cNvSpPr txBox="1"/>
          <p:nvPr/>
        </p:nvSpPr>
        <p:spPr>
          <a:xfrm>
            <a:off x="8758450" y="7259849"/>
            <a:ext cx="4271749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/>
              <a:t>This measure is most effective when the majority of the freight is and the existing rail or waterway infra is underutilized.</a:t>
            </a:r>
            <a:endParaRPr lang="en-IN" sz="16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0552BC-1CC5-7DC2-E533-DE48E6A5C7CD}"/>
              </a:ext>
            </a:extLst>
          </p:cNvPr>
          <p:cNvSpPr txBox="1"/>
          <p:nvPr/>
        </p:nvSpPr>
        <p:spPr>
          <a:xfrm>
            <a:off x="13334999" y="7264866"/>
            <a:ext cx="3919478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/>
              <a:t>Modal shift planning builds the capacity of existing railways or waterways to shift freight movement from roads</a:t>
            </a:r>
            <a:endParaRPr lang="en-IN" sz="16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40B127-D224-DB69-DD05-72BDA3F387E1}"/>
              </a:ext>
            </a:extLst>
          </p:cNvPr>
          <p:cNvSpPr txBox="1"/>
          <p:nvPr/>
        </p:nvSpPr>
        <p:spPr>
          <a:xfrm>
            <a:off x="4419600" y="8348040"/>
            <a:ext cx="4034050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/>
              <a:t>EVs have lower operational costs and zero tailpipe emissions, which can help improve the air quality.</a:t>
            </a:r>
            <a:endParaRPr lang="en-IN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17A58D-FD68-D6E5-072A-D742E07C4FB1}"/>
              </a:ext>
            </a:extLst>
          </p:cNvPr>
          <p:cNvSpPr txBox="1"/>
          <p:nvPr/>
        </p:nvSpPr>
        <p:spPr>
          <a:xfrm>
            <a:off x="8758450" y="8348040"/>
            <a:ext cx="4271749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/>
              <a:t>This measure is most effective in areas with high air pollution and poor health due to air quality.</a:t>
            </a:r>
          </a:p>
          <a:p>
            <a:pPr algn="just"/>
            <a:endParaRPr lang="en-US" sz="1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B1FA1F6-B2B9-247E-5EBC-0FDC30AD737B}"/>
              </a:ext>
            </a:extLst>
          </p:cNvPr>
          <p:cNvSpPr txBox="1"/>
          <p:nvPr/>
        </p:nvSpPr>
        <p:spPr>
          <a:xfrm>
            <a:off x="13334999" y="8343900"/>
            <a:ext cx="3919478" cy="146423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/>
              <a:t>India’s freight vehicles rely primarily on diesel. With increasing import prices, high dependence on diesel is both environmentally and economically concerning. </a:t>
            </a:r>
            <a:endParaRPr lang="en-IN" sz="16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D398C5-2360-015F-CCD8-0F0018FE547D}"/>
              </a:ext>
            </a:extLst>
          </p:cNvPr>
          <p:cNvSpPr txBox="1"/>
          <p:nvPr/>
        </p:nvSpPr>
        <p:spPr>
          <a:xfrm>
            <a:off x="1028700" y="6125170"/>
            <a:ext cx="294351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3849B"/>
                </a:solidFill>
              </a:rPr>
              <a:t>LOGISTICS DEVELOPMENT AND LOGISTICS PARKS</a:t>
            </a:r>
          </a:p>
          <a:p>
            <a:pPr algn="ctr"/>
            <a:endParaRPr lang="en-IN" b="1" dirty="0">
              <a:solidFill>
                <a:srgbClr val="03849B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11DB1A-1AE0-8112-0CD7-BD5928BBB069}"/>
              </a:ext>
            </a:extLst>
          </p:cNvPr>
          <p:cNvSpPr txBox="1"/>
          <p:nvPr/>
        </p:nvSpPr>
        <p:spPr>
          <a:xfrm>
            <a:off x="1028700" y="7441168"/>
            <a:ext cx="29435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3849B"/>
                </a:solidFill>
              </a:rPr>
              <a:t>MODAL SHIFT PLANNING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47A17F1-47AA-BFED-CA89-6F8CEFB6FB32}"/>
              </a:ext>
            </a:extLst>
          </p:cNvPr>
          <p:cNvSpPr txBox="1"/>
          <p:nvPr/>
        </p:nvSpPr>
        <p:spPr>
          <a:xfrm>
            <a:off x="1095084" y="8312710"/>
            <a:ext cx="294351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3849B"/>
                </a:solidFill>
              </a:rPr>
              <a:t>ELECTRIFICATION OF  </a:t>
            </a:r>
          </a:p>
          <a:p>
            <a:pPr algn="ctr"/>
            <a:r>
              <a:rPr lang="en-IN" b="1" dirty="0">
                <a:solidFill>
                  <a:srgbClr val="03849B"/>
                </a:solidFill>
              </a:rPr>
              <a:t>URBAN FREIGHT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747D3B1-BF3D-E230-8707-D882AD8651B4}"/>
              </a:ext>
            </a:extLst>
          </p:cNvPr>
          <p:cNvSpPr txBox="1"/>
          <p:nvPr/>
        </p:nvSpPr>
        <p:spPr>
          <a:xfrm>
            <a:off x="1028700" y="2592169"/>
            <a:ext cx="294351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3849B"/>
                </a:solidFill>
              </a:rPr>
              <a:t>NIGHT-TIME DELIVERIES</a:t>
            </a:r>
          </a:p>
          <a:p>
            <a:pPr algn="ctr"/>
            <a:endParaRPr lang="en-IN" b="1" dirty="0">
              <a:solidFill>
                <a:srgbClr val="03849B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9A00C9-DAA9-CB8B-3209-4B63BE8E3FEE}"/>
              </a:ext>
            </a:extLst>
          </p:cNvPr>
          <p:cNvSpPr txBox="1"/>
          <p:nvPr/>
        </p:nvSpPr>
        <p:spPr>
          <a:xfrm>
            <a:off x="1028700" y="3695700"/>
            <a:ext cx="294351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3849B"/>
                </a:solidFill>
              </a:rPr>
              <a:t>URBAN CONSOLIDATION CENTERS</a:t>
            </a:r>
          </a:p>
          <a:p>
            <a:pPr algn="ctr"/>
            <a:endParaRPr lang="en-IN" b="1" dirty="0">
              <a:solidFill>
                <a:srgbClr val="03849B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5AC737E-49E8-C394-AE9F-D9F3A5FFCCE2}"/>
              </a:ext>
            </a:extLst>
          </p:cNvPr>
          <p:cNvSpPr txBox="1"/>
          <p:nvPr/>
        </p:nvSpPr>
        <p:spPr>
          <a:xfrm>
            <a:off x="1028700" y="4838700"/>
            <a:ext cx="294351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3849B"/>
                </a:solidFill>
              </a:rPr>
              <a:t>URBAN LOGISTICS SPACES AND HOTELS</a:t>
            </a:r>
          </a:p>
          <a:p>
            <a:pPr algn="ctr"/>
            <a:endParaRPr lang="en-IN" b="1" dirty="0">
              <a:solidFill>
                <a:srgbClr val="03849B"/>
              </a:solidFill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C86C7086-A9AA-11C5-7C31-E9B64C8A18C0}"/>
              </a:ext>
            </a:extLst>
          </p:cNvPr>
          <p:cNvSpPr/>
          <p:nvPr/>
        </p:nvSpPr>
        <p:spPr>
          <a:xfrm>
            <a:off x="1371600" y="3004549"/>
            <a:ext cx="2362200" cy="233951"/>
          </a:xfrm>
          <a:prstGeom prst="rightArrow">
            <a:avLst/>
          </a:prstGeom>
          <a:solidFill>
            <a:srgbClr val="03849B"/>
          </a:solidFill>
          <a:ln>
            <a:solidFill>
              <a:srgbClr val="038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C882D8DB-DCA8-F18D-7F8E-67729FA8E71B}"/>
              </a:ext>
            </a:extLst>
          </p:cNvPr>
          <p:cNvSpPr/>
          <p:nvPr/>
        </p:nvSpPr>
        <p:spPr>
          <a:xfrm>
            <a:off x="1371600" y="7819912"/>
            <a:ext cx="2362200" cy="233951"/>
          </a:xfrm>
          <a:prstGeom prst="rightArrow">
            <a:avLst/>
          </a:prstGeom>
          <a:solidFill>
            <a:srgbClr val="03849B"/>
          </a:solidFill>
          <a:ln>
            <a:solidFill>
              <a:srgbClr val="038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FE5C2769-0A94-862B-6327-CE25A98DB111}"/>
              </a:ext>
            </a:extLst>
          </p:cNvPr>
          <p:cNvSpPr/>
          <p:nvPr/>
        </p:nvSpPr>
        <p:spPr>
          <a:xfrm>
            <a:off x="1371600" y="5448300"/>
            <a:ext cx="2362200" cy="233951"/>
          </a:xfrm>
          <a:prstGeom prst="rightArrow">
            <a:avLst/>
          </a:prstGeom>
          <a:solidFill>
            <a:srgbClr val="03849B"/>
          </a:solidFill>
          <a:ln>
            <a:solidFill>
              <a:srgbClr val="038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A315975E-E7CC-170E-E3FA-2946D14C267C}"/>
              </a:ext>
            </a:extLst>
          </p:cNvPr>
          <p:cNvSpPr/>
          <p:nvPr/>
        </p:nvSpPr>
        <p:spPr>
          <a:xfrm>
            <a:off x="1371600" y="4305300"/>
            <a:ext cx="2362200" cy="233951"/>
          </a:xfrm>
          <a:prstGeom prst="rightArrow">
            <a:avLst/>
          </a:prstGeom>
          <a:solidFill>
            <a:srgbClr val="03849B"/>
          </a:solidFill>
          <a:ln>
            <a:solidFill>
              <a:srgbClr val="038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B9A3872D-F80B-6903-E248-58E92ED8D396}"/>
              </a:ext>
            </a:extLst>
          </p:cNvPr>
          <p:cNvSpPr/>
          <p:nvPr/>
        </p:nvSpPr>
        <p:spPr>
          <a:xfrm>
            <a:off x="1371600" y="6738349"/>
            <a:ext cx="2362200" cy="233951"/>
          </a:xfrm>
          <a:prstGeom prst="rightArrow">
            <a:avLst/>
          </a:prstGeom>
          <a:solidFill>
            <a:srgbClr val="03849B"/>
          </a:solidFill>
          <a:ln>
            <a:solidFill>
              <a:srgbClr val="038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AE1F667E-CF3D-9D7C-A78C-58942F2199C4}"/>
              </a:ext>
            </a:extLst>
          </p:cNvPr>
          <p:cNvSpPr/>
          <p:nvPr/>
        </p:nvSpPr>
        <p:spPr>
          <a:xfrm>
            <a:off x="1371600" y="8948149"/>
            <a:ext cx="2362200" cy="233951"/>
          </a:xfrm>
          <a:prstGeom prst="rightArrow">
            <a:avLst/>
          </a:prstGeom>
          <a:solidFill>
            <a:srgbClr val="03849B"/>
          </a:solidFill>
          <a:ln>
            <a:solidFill>
              <a:srgbClr val="0384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52FB19-4A54-E8A4-1C36-B37B471AE15B}"/>
              </a:ext>
            </a:extLst>
          </p:cNvPr>
          <p:cNvSpPr txBox="1"/>
          <p:nvPr/>
        </p:nvSpPr>
        <p:spPr>
          <a:xfrm>
            <a:off x="1064604" y="1841624"/>
            <a:ext cx="2943516" cy="369332"/>
          </a:xfrm>
          <a:prstGeom prst="rect">
            <a:avLst/>
          </a:prstGeom>
          <a:solidFill>
            <a:srgbClr val="CEEAE1"/>
          </a:solidFill>
          <a:ln w="19050">
            <a:solidFill>
              <a:srgbClr val="0A9396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/>
              <a:t>STRATEGIES</a:t>
            </a:r>
            <a:endParaRPr lang="en-IN" b="1" dirty="0"/>
          </a:p>
        </p:txBody>
      </p:sp>
      <p:sp>
        <p:nvSpPr>
          <p:cNvPr id="80" name="Slide Number Placeholder 79">
            <a:extLst>
              <a:ext uri="{FF2B5EF4-FFF2-40B4-BE49-F238E27FC236}">
                <a16:creationId xmlns:a16="http://schemas.microsoft.com/office/drawing/2014/main" id="{5B0D1906-1798-B33D-3AA6-2C23C1DE8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  <p:bldP spid="40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/>
      <p:bldP spid="67" grpId="0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003248" y="952500"/>
            <a:ext cx="366452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b="1" spc="79" dirty="0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CITY PROFILE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723581" y="1813541"/>
            <a:ext cx="563432" cy="563432"/>
            <a:chOff x="0" y="0"/>
            <a:chExt cx="613414" cy="613414"/>
          </a:xfrm>
        </p:grpSpPr>
        <p:sp>
          <p:nvSpPr>
            <p:cNvPr id="5" name="Freeform 5" descr="Black woman icon - Free black woman icons"/>
            <p:cNvSpPr/>
            <p:nvPr/>
          </p:nvSpPr>
          <p:spPr>
            <a:xfrm>
              <a:off x="0" y="0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10">
                  <a:moveTo>
                    <a:pt x="0" y="0"/>
                  </a:moveTo>
                  <a:lnTo>
                    <a:pt x="613410" y="0"/>
                  </a:lnTo>
                  <a:lnTo>
                    <a:pt x="613410" y="613410"/>
                  </a:lnTo>
                  <a:lnTo>
                    <a:pt x="0" y="61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884475" y="1862623"/>
            <a:ext cx="93444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91</a:t>
            </a: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 % Male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20551" y="1862623"/>
            <a:ext cx="90722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80</a:t>
            </a: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 % Female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545940" y="1813541"/>
            <a:ext cx="398834" cy="563432"/>
            <a:chOff x="0" y="0"/>
            <a:chExt cx="434215" cy="613414"/>
          </a:xfrm>
        </p:grpSpPr>
        <p:sp>
          <p:nvSpPr>
            <p:cNvPr id="9" name="Freeform 9" descr="Icon Free Male PNG Transparent ..."/>
            <p:cNvSpPr/>
            <p:nvPr/>
          </p:nvSpPr>
          <p:spPr>
            <a:xfrm>
              <a:off x="0" y="0"/>
              <a:ext cx="434213" cy="613410"/>
            </a:xfrm>
            <a:custGeom>
              <a:avLst/>
              <a:gdLst/>
              <a:ahLst/>
              <a:cxnLst/>
              <a:rect l="l" t="t" r="r" b="b"/>
              <a:pathLst>
                <a:path w="434213" h="613410">
                  <a:moveTo>
                    <a:pt x="0" y="0"/>
                  </a:moveTo>
                  <a:lnTo>
                    <a:pt x="434213" y="0"/>
                  </a:lnTo>
                  <a:lnTo>
                    <a:pt x="434213" y="613410"/>
                  </a:lnTo>
                  <a:lnTo>
                    <a:pt x="0" y="61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545940" y="2543672"/>
            <a:ext cx="357448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C55A11"/>
                </a:solidFill>
                <a:ea typeface="Canva Sans Bold"/>
                <a:cs typeface="Canva Sans Bold"/>
                <a:sym typeface="Canva Sans Bold"/>
              </a:rPr>
              <a:t>Sex Ratio</a:t>
            </a:r>
          </a:p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866 </a:t>
            </a:r>
            <a:r>
              <a:rPr lang="en-US" b="1">
                <a:solidFill>
                  <a:srgbClr val="262626"/>
                </a:solidFill>
                <a:ea typeface="Canva Sans Bold"/>
                <a:cs typeface="Canva Sans Bold"/>
                <a:sym typeface="Canva Sans Bold"/>
              </a:rPr>
              <a:t>Female per </a:t>
            </a:r>
            <a:r>
              <a:rPr lang="en-US" b="1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1000 </a:t>
            </a:r>
            <a:r>
              <a:rPr lang="en-US" b="1">
                <a:solidFill>
                  <a:srgbClr val="262626"/>
                </a:solidFill>
                <a:ea typeface="Canva Sans Bold"/>
                <a:cs typeface="Canva Sans Bold"/>
                <a:sym typeface="Canva Sans Bold"/>
              </a:rPr>
              <a:t>male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209689" y="1862623"/>
            <a:ext cx="104961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C55A11"/>
                </a:solidFill>
                <a:ea typeface="Canva Sans Bold"/>
                <a:cs typeface="Canva Sans Bold"/>
                <a:sym typeface="Canva Sans Bold"/>
              </a:rPr>
              <a:t>WFPR</a:t>
            </a:r>
          </a:p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33.28%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45941" y="5361566"/>
            <a:ext cx="3713360" cy="407007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txBody>
          <a:bodyPr lIns="62261" tIns="62261" rIns="62261" bIns="62261" rtlCol="0" anchor="t"/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32663 Km</a:t>
            </a: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Road network Length</a:t>
            </a:r>
          </a:p>
          <a:p>
            <a:pPr algn="ctr">
              <a:lnSpc>
                <a:spcPts val="1800"/>
              </a:lnSpc>
            </a:pPr>
            <a:endParaRPr lang="en-US" b="1" dirty="0">
              <a:solidFill>
                <a:srgbClr val="000000"/>
              </a:solidFill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17.49 Km per km square</a:t>
            </a: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Road density</a:t>
            </a:r>
          </a:p>
          <a:p>
            <a:pPr algn="ctr">
              <a:lnSpc>
                <a:spcPts val="1800"/>
              </a:lnSpc>
            </a:pPr>
            <a:endParaRPr lang="en-US" b="1" dirty="0">
              <a:solidFill>
                <a:srgbClr val="000000"/>
              </a:solidFill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21% </a:t>
            </a: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City area coverage</a:t>
            </a:r>
          </a:p>
          <a:p>
            <a:pPr algn="ctr">
              <a:lnSpc>
                <a:spcPts val="1800"/>
              </a:lnSpc>
            </a:pPr>
            <a:endParaRPr lang="en-US" b="1" dirty="0">
              <a:solidFill>
                <a:srgbClr val="000000"/>
              </a:solidFill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21Million</a:t>
            </a: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Registered vehicles</a:t>
            </a:r>
          </a:p>
          <a:p>
            <a:pPr algn="ctr">
              <a:lnSpc>
                <a:spcPts val="1800"/>
              </a:lnSpc>
            </a:pPr>
            <a:endParaRPr lang="en-US" b="1" dirty="0">
              <a:solidFill>
                <a:srgbClr val="000000"/>
              </a:solidFill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0.3 Million</a:t>
            </a: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Goods Vehicle</a:t>
            </a:r>
          </a:p>
          <a:p>
            <a:pPr algn="ctr">
              <a:lnSpc>
                <a:spcPts val="1800"/>
              </a:lnSpc>
            </a:pPr>
            <a:endParaRPr lang="en-US" b="1" dirty="0">
              <a:solidFill>
                <a:srgbClr val="000000"/>
              </a:solidFill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C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1.2%</a:t>
            </a: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Goods Vehicle AGR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45940" y="3229472"/>
            <a:ext cx="371336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b="1" dirty="0">
                <a:solidFill>
                  <a:srgbClr val="0097B2"/>
                </a:solidFill>
                <a:ea typeface="Canva Sans Bold"/>
                <a:cs typeface="Canva Sans Bold"/>
                <a:sym typeface="Canva Sans Bold"/>
              </a:rPr>
              <a:t>Employment</a:t>
            </a:r>
          </a:p>
          <a:p>
            <a:pPr algn="ctr">
              <a:lnSpc>
                <a:spcPts val="2040"/>
              </a:lnSpc>
            </a:pPr>
            <a:endParaRPr lang="en-US" b="1" dirty="0">
              <a:solidFill>
                <a:srgbClr val="0097B2"/>
              </a:solidFill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2040"/>
              </a:lnSpc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Primary   Secondary   Tertiary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45940" y="3567609"/>
            <a:ext cx="900168" cy="22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b="1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1%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975594" y="3567609"/>
            <a:ext cx="900168" cy="22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b="1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13%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293936" y="3567609"/>
            <a:ext cx="900168" cy="22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b="1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86%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45940" y="4181972"/>
            <a:ext cx="185668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C55A11"/>
                </a:solidFill>
                <a:ea typeface="Century Gothic Paneuropean Bold"/>
                <a:cs typeface="Century Gothic Paneuropean Bold"/>
                <a:sym typeface="Century Gothic Paneuropean Bold"/>
              </a:rPr>
              <a:t>3.72% </a:t>
            </a:r>
          </a:p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Employment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02620" y="4181972"/>
            <a:ext cx="185668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C55A11"/>
                </a:solidFill>
                <a:ea typeface="Century Gothic Paneuropean Bold"/>
                <a:cs typeface="Century Gothic Paneuropean Bold"/>
                <a:sym typeface="Century Gothic Paneuropean Bold"/>
              </a:rPr>
              <a:t>5,98,922</a:t>
            </a:r>
          </a:p>
          <a:p>
            <a:pPr algn="ctr">
              <a:lnSpc>
                <a:spcPts val="2040"/>
              </a:lnSpc>
            </a:pPr>
            <a:r>
              <a:rPr lang="en-US" b="1">
                <a:solidFill>
                  <a:srgbClr val="000000"/>
                </a:solidFill>
                <a:ea typeface="Century Gothic Paneuropean Bold"/>
                <a:cs typeface="Century Gothic Paneuropean Bold"/>
                <a:sym typeface="Century Gothic Paneuropean Bold"/>
              </a:rPr>
              <a:t>GDP (per capita)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545940" y="4820147"/>
            <a:ext cx="371336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ROAD NETWORK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04650" y="3781097"/>
            <a:ext cx="7369788" cy="5210856"/>
            <a:chOff x="0" y="0"/>
            <a:chExt cx="5853040" cy="413842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853049" cy="4138422"/>
            </a:xfrm>
            <a:custGeom>
              <a:avLst/>
              <a:gdLst/>
              <a:ahLst/>
              <a:cxnLst/>
              <a:rect l="l" t="t" r="r" b="b"/>
              <a:pathLst>
                <a:path w="5853049" h="4138422">
                  <a:moveTo>
                    <a:pt x="0" y="0"/>
                  </a:moveTo>
                  <a:lnTo>
                    <a:pt x="5853049" y="0"/>
                  </a:lnTo>
                  <a:lnTo>
                    <a:pt x="5853049" y="4138422"/>
                  </a:lnTo>
                  <a:lnTo>
                    <a:pt x="0" y="4138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" r="-4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9125045"/>
            <a:ext cx="7625939" cy="20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299" i="1" dirty="0">
                <a:solidFill>
                  <a:srgbClr val="000000"/>
                </a:solidFill>
                <a:ea typeface="Canva Sans Italics"/>
                <a:cs typeface="Canva Sans Italics"/>
                <a:sym typeface="Canva Sans Italics"/>
              </a:rPr>
              <a:t>Map: Road Network of Delhi</a:t>
            </a: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5711491" y="4000997"/>
            <a:ext cx="345354" cy="465319"/>
            <a:chOff x="0" y="0"/>
            <a:chExt cx="287076" cy="38679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87020" cy="386842"/>
            </a:xfrm>
            <a:custGeom>
              <a:avLst/>
              <a:gdLst/>
              <a:ahLst/>
              <a:cxnLst/>
              <a:rect l="l" t="t" r="r" b="b"/>
              <a:pathLst>
                <a:path w="287020" h="386842">
                  <a:moveTo>
                    <a:pt x="0" y="0"/>
                  </a:moveTo>
                  <a:lnTo>
                    <a:pt x="287020" y="0"/>
                  </a:lnTo>
                  <a:lnTo>
                    <a:pt x="287020" y="386842"/>
                  </a:lnTo>
                  <a:lnTo>
                    <a:pt x="0" y="386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9" b="11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6574424" y="5915158"/>
            <a:ext cx="6733704" cy="3343142"/>
            <a:chOff x="0" y="0"/>
            <a:chExt cx="5854889" cy="290682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854827" cy="2906776"/>
            </a:xfrm>
            <a:custGeom>
              <a:avLst/>
              <a:gdLst/>
              <a:ahLst/>
              <a:cxnLst/>
              <a:rect l="l" t="t" r="r" b="b"/>
              <a:pathLst>
                <a:path w="5854827" h="2906776">
                  <a:moveTo>
                    <a:pt x="0" y="0"/>
                  </a:moveTo>
                  <a:lnTo>
                    <a:pt x="5854827" y="0"/>
                  </a:lnTo>
                  <a:lnTo>
                    <a:pt x="5854827" y="2906776"/>
                  </a:lnTo>
                  <a:lnTo>
                    <a:pt x="0" y="2906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" b="-1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431130" y="3920311"/>
            <a:ext cx="217568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 b="1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2.46 Lakh </a:t>
            </a:r>
            <a:r>
              <a:rPr lang="en-US" sz="17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Goods Vehicle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999096" y="3920311"/>
            <a:ext cx="217568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 b="1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 Lakh tons </a:t>
            </a:r>
            <a:r>
              <a:rPr lang="en-US" sz="1700" b="1">
                <a:solidFill>
                  <a:srgbClr val="0D0D0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daily regional movement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431130" y="4605066"/>
            <a:ext cx="221378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 b="1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1.6 lakh ton </a:t>
            </a:r>
            <a:r>
              <a:rPr lang="en-US" sz="1700" b="1">
                <a:solidFill>
                  <a:srgbClr val="0D0D0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daily intra city goods movement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999096" y="4537876"/>
            <a:ext cx="217568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 b="1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15-20% </a:t>
            </a:r>
            <a:r>
              <a:rPr lang="en-US" sz="1700" b="1">
                <a:solidFill>
                  <a:srgbClr val="0D0D0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goods vehicle share on peak hour</a:t>
            </a:r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6580276" y="3824537"/>
            <a:ext cx="705897" cy="705897"/>
            <a:chOff x="0" y="0"/>
            <a:chExt cx="877507" cy="877507"/>
          </a:xfrm>
        </p:grpSpPr>
        <p:sp>
          <p:nvSpPr>
            <p:cNvPr id="34" name="Freeform 34" descr="Truck icon logo vector design template ..."/>
            <p:cNvSpPr/>
            <p:nvPr/>
          </p:nvSpPr>
          <p:spPr>
            <a:xfrm>
              <a:off x="0" y="0"/>
              <a:ext cx="877570" cy="877570"/>
            </a:xfrm>
            <a:custGeom>
              <a:avLst/>
              <a:gdLst/>
              <a:ahLst/>
              <a:cxnLst/>
              <a:rect l="l" t="t" r="r" b="b"/>
              <a:pathLst>
                <a:path w="877570" h="877570">
                  <a:moveTo>
                    <a:pt x="0" y="0"/>
                  </a:moveTo>
                  <a:lnTo>
                    <a:pt x="877570" y="0"/>
                  </a:lnTo>
                  <a:lnTo>
                    <a:pt x="877570" y="877570"/>
                  </a:lnTo>
                  <a:lnTo>
                    <a:pt x="0" y="877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7" b="7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0178313" y="3969435"/>
            <a:ext cx="639808" cy="380367"/>
            <a:chOff x="0" y="0"/>
            <a:chExt cx="795351" cy="472837"/>
          </a:xfrm>
        </p:grpSpPr>
        <p:sp>
          <p:nvSpPr>
            <p:cNvPr id="36" name="Freeform 36" descr="Truck Loading icon SVG Vector &amp; PNG ..."/>
            <p:cNvSpPr/>
            <p:nvPr/>
          </p:nvSpPr>
          <p:spPr>
            <a:xfrm>
              <a:off x="0" y="0"/>
              <a:ext cx="795401" cy="472821"/>
            </a:xfrm>
            <a:custGeom>
              <a:avLst/>
              <a:gdLst/>
              <a:ahLst/>
              <a:cxnLst/>
              <a:rect l="l" t="t" r="r" b="b"/>
              <a:pathLst>
                <a:path w="795401" h="472821">
                  <a:moveTo>
                    <a:pt x="0" y="0"/>
                  </a:moveTo>
                  <a:lnTo>
                    <a:pt x="795401" y="0"/>
                  </a:lnTo>
                  <a:lnTo>
                    <a:pt x="795401" y="472821"/>
                  </a:lnTo>
                  <a:lnTo>
                    <a:pt x="0" y="472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6" b="-3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6619471" y="4722145"/>
            <a:ext cx="627507" cy="532353"/>
            <a:chOff x="0" y="0"/>
            <a:chExt cx="780060" cy="661772"/>
          </a:xfrm>
        </p:grpSpPr>
        <p:sp>
          <p:nvSpPr>
            <p:cNvPr id="38" name="Freeform 38" descr="Cardboard Icon Stock Illustrations ..."/>
            <p:cNvSpPr/>
            <p:nvPr/>
          </p:nvSpPr>
          <p:spPr>
            <a:xfrm>
              <a:off x="0" y="0"/>
              <a:ext cx="780034" cy="661797"/>
            </a:xfrm>
            <a:custGeom>
              <a:avLst/>
              <a:gdLst/>
              <a:ahLst/>
              <a:cxnLst/>
              <a:rect l="l" t="t" r="r" b="b"/>
              <a:pathLst>
                <a:path w="780034" h="661797">
                  <a:moveTo>
                    <a:pt x="0" y="0"/>
                  </a:moveTo>
                  <a:lnTo>
                    <a:pt x="780034" y="0"/>
                  </a:lnTo>
                  <a:lnTo>
                    <a:pt x="780034" y="661797"/>
                  </a:lnTo>
                  <a:lnTo>
                    <a:pt x="0" y="661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3" b="3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10210960" y="4647337"/>
            <a:ext cx="607161" cy="607161"/>
            <a:chOff x="0" y="0"/>
            <a:chExt cx="754767" cy="754767"/>
          </a:xfrm>
        </p:grpSpPr>
        <p:sp>
          <p:nvSpPr>
            <p:cNvPr id="40" name="Freeform 40" descr="Rush Hour Icons - Free SVG &amp; PNG Rush ..."/>
            <p:cNvSpPr/>
            <p:nvPr/>
          </p:nvSpPr>
          <p:spPr>
            <a:xfrm>
              <a:off x="0" y="0"/>
              <a:ext cx="754761" cy="754761"/>
            </a:xfrm>
            <a:custGeom>
              <a:avLst/>
              <a:gdLst/>
              <a:ahLst/>
              <a:cxnLst/>
              <a:rect l="l" t="t" r="r" b="b"/>
              <a:pathLst>
                <a:path w="754761" h="754761">
                  <a:moveTo>
                    <a:pt x="0" y="0"/>
                  </a:moveTo>
                  <a:lnTo>
                    <a:pt x="754761" y="0"/>
                  </a:lnTo>
                  <a:lnTo>
                    <a:pt x="754761" y="754761"/>
                  </a:lnTo>
                  <a:lnTo>
                    <a:pt x="0" y="754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6619471" y="5473790"/>
            <a:ext cx="655530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MAJOR FREIGHT GENETRATORS OF DELHI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574424" y="3451792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FREIGHT PROFILE OF DELHI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725186" y="2437028"/>
            <a:ext cx="1832034" cy="92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Capit</a:t>
            </a:r>
            <a:r>
              <a:rPr lang="en-US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al of the country</a:t>
            </a:r>
          </a:p>
          <a:p>
            <a:pPr algn="l">
              <a:lnSpc>
                <a:spcPts val="1800"/>
              </a:lnSpc>
            </a:pPr>
            <a:r>
              <a:rPr lang="en-US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One of the </a:t>
            </a: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Metropolitan cities</a:t>
            </a:r>
          </a:p>
        </p:txBody>
      </p:sp>
      <p:grpSp>
        <p:nvGrpSpPr>
          <p:cNvPr id="44" name="Group 44"/>
          <p:cNvGrpSpPr>
            <a:grpSpLocks noChangeAspect="1"/>
          </p:cNvGrpSpPr>
          <p:nvPr/>
        </p:nvGrpSpPr>
        <p:grpSpPr>
          <a:xfrm>
            <a:off x="1028700" y="2603543"/>
            <a:ext cx="581370" cy="581370"/>
            <a:chOff x="0" y="0"/>
            <a:chExt cx="775160" cy="77516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775208" cy="775208"/>
            </a:xfrm>
            <a:custGeom>
              <a:avLst/>
              <a:gdLst/>
              <a:ahLst/>
              <a:cxnLst/>
              <a:rect l="l" t="t" r="r" b="b"/>
              <a:pathLst>
                <a:path w="775208" h="775208">
                  <a:moveTo>
                    <a:pt x="0" y="0"/>
                  </a:moveTo>
                  <a:lnTo>
                    <a:pt x="775208" y="0"/>
                  </a:lnTo>
                  <a:lnTo>
                    <a:pt x="775208" y="775208"/>
                  </a:lnTo>
                  <a:lnTo>
                    <a:pt x="0" y="775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6" b="6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>
            <a:off x="3613830" y="2609519"/>
            <a:ext cx="419052" cy="567151"/>
            <a:chOff x="0" y="0"/>
            <a:chExt cx="558736" cy="756201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558673" cy="756158"/>
            </a:xfrm>
            <a:custGeom>
              <a:avLst/>
              <a:gdLst/>
              <a:ahLst/>
              <a:cxnLst/>
              <a:rect l="l" t="t" r="r" b="b"/>
              <a:pathLst>
                <a:path w="558673" h="756158">
                  <a:moveTo>
                    <a:pt x="0" y="0"/>
                  </a:moveTo>
                  <a:lnTo>
                    <a:pt x="558673" y="0"/>
                  </a:lnTo>
                  <a:lnTo>
                    <a:pt x="558673" y="756158"/>
                  </a:lnTo>
                  <a:lnTo>
                    <a:pt x="0" y="756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-11" b="-5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4175757" y="2657385"/>
            <a:ext cx="1274141" cy="46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1483 Sqm (NCT)</a:t>
            </a:r>
          </a:p>
        </p:txBody>
      </p: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5290947" y="2420541"/>
            <a:ext cx="861830" cy="930887"/>
            <a:chOff x="0" y="0"/>
            <a:chExt cx="1149107" cy="124118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149096" cy="1241171"/>
            </a:xfrm>
            <a:custGeom>
              <a:avLst/>
              <a:gdLst/>
              <a:ahLst/>
              <a:cxnLst/>
              <a:rect l="l" t="t" r="r" b="b"/>
              <a:pathLst>
                <a:path w="1149096" h="1241171">
                  <a:moveTo>
                    <a:pt x="0" y="0"/>
                  </a:moveTo>
                  <a:lnTo>
                    <a:pt x="1149096" y="0"/>
                  </a:lnTo>
                  <a:lnTo>
                    <a:pt x="1149096" y="1241171"/>
                  </a:lnTo>
                  <a:lnTo>
                    <a:pt x="0" y="124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7562911" y="2611678"/>
            <a:ext cx="823051" cy="600364"/>
            <a:chOff x="0" y="0"/>
            <a:chExt cx="1097402" cy="800486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097407" cy="800481"/>
            </a:xfrm>
            <a:custGeom>
              <a:avLst/>
              <a:gdLst/>
              <a:ahLst/>
              <a:cxnLst/>
              <a:rect l="l" t="t" r="r" b="b"/>
              <a:pathLst>
                <a:path w="1097407" h="800481">
                  <a:moveTo>
                    <a:pt x="0" y="0"/>
                  </a:moveTo>
                  <a:lnTo>
                    <a:pt x="1097407" y="0"/>
                  </a:lnTo>
                  <a:lnTo>
                    <a:pt x="1097407" y="800481"/>
                  </a:lnTo>
                  <a:lnTo>
                    <a:pt x="0" y="800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53" name="Group 53"/>
          <p:cNvGrpSpPr>
            <a:grpSpLocks noChangeAspect="1"/>
          </p:cNvGrpSpPr>
          <p:nvPr/>
        </p:nvGrpSpPr>
        <p:grpSpPr>
          <a:xfrm>
            <a:off x="10290308" y="2505663"/>
            <a:ext cx="777130" cy="777130"/>
            <a:chOff x="0" y="0"/>
            <a:chExt cx="1091416" cy="109141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91438" cy="1091438"/>
            </a:xfrm>
            <a:custGeom>
              <a:avLst/>
              <a:gdLst/>
              <a:ahLst/>
              <a:cxnLst/>
              <a:rect l="l" t="t" r="r" b="b"/>
              <a:pathLst>
                <a:path w="1091438" h="1091438">
                  <a:moveTo>
                    <a:pt x="0" y="0"/>
                  </a:moveTo>
                  <a:lnTo>
                    <a:pt x="1091438" y="0"/>
                  </a:lnTo>
                  <a:lnTo>
                    <a:pt x="1091438" y="1091438"/>
                  </a:lnTo>
                  <a:lnTo>
                    <a:pt x="0" y="1091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r="2" b="2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6132124" y="2664494"/>
            <a:ext cx="2051109" cy="46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18 Planning </a:t>
            </a:r>
          </a:p>
          <a:p>
            <a:pPr algn="l">
              <a:lnSpc>
                <a:spcPts val="1800"/>
              </a:lnSpc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Zones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545524" y="2543085"/>
            <a:ext cx="1713673" cy="69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Ring and Radial Pattern development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123669" y="2420541"/>
            <a:ext cx="2051109" cy="92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b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Envisioned as poly-nodal with hierarchy of commercial centres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048390" y="1927665"/>
            <a:ext cx="424739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PHYSICAL PROFILE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43A37354-0C30-5791-1F7D-3AB10C20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9" grpId="0"/>
      <p:bldP spid="30" grpId="0"/>
      <p:bldP spid="31" grpId="0"/>
      <p:bldP spid="32" grpId="0"/>
      <p:bldP spid="41" grpId="0"/>
      <p:bldP spid="42" grpId="0"/>
      <p:bldP spid="43" grpId="0"/>
      <p:bldP spid="48" grpId="0"/>
      <p:bldP spid="55" grpId="0"/>
      <p:bldP spid="56" grpId="0"/>
      <p:bldP spid="57" grpId="0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615314"/>
              </p:ext>
            </p:extLst>
          </p:nvPr>
        </p:nvGraphicFramePr>
        <p:xfrm>
          <a:off x="1028700" y="2214861"/>
          <a:ext cx="16230599" cy="5481638"/>
        </p:xfrm>
        <a:graphic>
          <a:graphicData uri="http://schemas.openxmlformats.org/drawingml/2006/table">
            <a:tbl>
              <a:tblPr/>
              <a:tblGrid>
                <a:gridCol w="2500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2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0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62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28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3104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TYPE OF SURVEY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STAKEHOLDER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DURATION &amp; TIME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METHOD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SAMPLE COLLECTED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STATUS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EXPECTED OUTCOMES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876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Reconnaissance Survey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Whole Market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Morning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Observation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Completed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No. Of Establishment, </a:t>
                      </a:r>
                      <a:endParaRPr lang="en-US" sz="1600">
                        <a:latin typeface="+mn-lt"/>
                      </a:endParaRP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Market Profiling, 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Mapping Establishments 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Types of Establishments and Layout 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6876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Establishment Survey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The type of establishments include wholesale, retail, small business and industries.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Peak hours of good inflow/outflow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Stratified Random Sampling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178</a:t>
                      </a:r>
                      <a:endParaRPr lang="en-US" sz="1600" dirty="0">
                        <a:latin typeface="+mn-lt"/>
                      </a:endParaRP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(4.5% of total)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Completed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Market profiling, Total trips,</a:t>
                      </a:r>
                      <a:endParaRPr lang="en-US" sz="1600" dirty="0">
                        <a:latin typeface="+mn-lt"/>
                      </a:endParaRP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Goods movement, location of facilities, employment, time taken,</a:t>
                      </a:r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Transportation, and supply chain,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6876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Traffic Volume count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Focal Points surrounding the market place (entry/exit of market places)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Peak hours of good inflow/outflow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-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3 Hours</a:t>
                      </a:r>
                      <a:endParaRPr lang="en-US" sz="1600" dirty="0">
                        <a:latin typeface="+mn-lt"/>
                      </a:endParaRP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Peak Operational Time</a:t>
                      </a:r>
                    </a:p>
                    <a:p>
                      <a:pPr algn="ctr">
                        <a:lnSpc>
                          <a:spcPts val="1680"/>
                        </a:lnSpc>
                      </a:pPr>
                      <a:endParaRPr lang="en-US" sz="1600" dirty="0">
                        <a:solidFill>
                          <a:srgbClr val="000000"/>
                        </a:solidFill>
                        <a:latin typeface="+mn-lt"/>
                        <a:ea typeface="Canva Sans"/>
                        <a:cs typeface="Canva Sans"/>
                        <a:sym typeface="Canva Sans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Completed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Types of goods vehicles on selected roads or routes, or crossing specified cordons by time of the day Type of Vehicles, Vehicular flow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895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Transport Operator / Freight Forwarder Survey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The truck owners and fleet operators' offices.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Market Operational Hours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Stratified Random Sampling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26</a:t>
                      </a:r>
                      <a:endParaRPr lang="en-US" sz="1600">
                        <a:latin typeface="+mn-lt"/>
                      </a:endParaRP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(40% of total)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Completed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Trip Characteristics (haulage, waiting time, dwell time, frequency, cost per trip), Commodities, Fleet.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8953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Freight Vehicle Driver Survey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sym typeface="Canva Sans"/>
                        </a:rPr>
                        <a:t>Freight Vehicle Drivers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Market Operational Hours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Random Sampling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74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Completed</a:t>
                      </a:r>
                      <a:endParaRPr lang="en-US" sz="16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Driver's trip pattern, including loading/unloading details, commodities, trip length, and frequency.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.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700" y="952500"/>
            <a:ext cx="990946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SURVEY DESGIN AND DATABASE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775441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PRIMARY SURVEY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831647"/>
            <a:ext cx="67527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SECONDARY DATA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8271067"/>
            <a:ext cx="1826066" cy="1215833"/>
            <a:chOff x="0" y="0"/>
            <a:chExt cx="480940" cy="2600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0940" cy="260012"/>
            </a:xfrm>
            <a:custGeom>
              <a:avLst/>
              <a:gdLst/>
              <a:ahLst/>
              <a:cxnLst/>
              <a:rect l="l" t="t" r="r" b="b"/>
              <a:pathLst>
                <a:path w="480940" h="260012">
                  <a:moveTo>
                    <a:pt x="55116" y="0"/>
                  </a:moveTo>
                  <a:lnTo>
                    <a:pt x="425824" y="0"/>
                  </a:lnTo>
                  <a:cubicBezTo>
                    <a:pt x="440441" y="0"/>
                    <a:pt x="454460" y="5807"/>
                    <a:pt x="464797" y="16143"/>
                  </a:cubicBezTo>
                  <a:cubicBezTo>
                    <a:pt x="475133" y="26479"/>
                    <a:pt x="480940" y="40498"/>
                    <a:pt x="480940" y="55116"/>
                  </a:cubicBezTo>
                  <a:lnTo>
                    <a:pt x="480940" y="204896"/>
                  </a:lnTo>
                  <a:cubicBezTo>
                    <a:pt x="480940" y="235336"/>
                    <a:pt x="456263" y="260012"/>
                    <a:pt x="425824" y="260012"/>
                  </a:cubicBezTo>
                  <a:lnTo>
                    <a:pt x="55116" y="260012"/>
                  </a:lnTo>
                  <a:cubicBezTo>
                    <a:pt x="24676" y="260012"/>
                    <a:pt x="0" y="235336"/>
                    <a:pt x="0" y="204896"/>
                  </a:cubicBezTo>
                  <a:lnTo>
                    <a:pt x="0" y="55116"/>
                  </a:lnTo>
                  <a:cubicBezTo>
                    <a:pt x="0" y="24676"/>
                    <a:pt x="24676" y="0"/>
                    <a:pt x="55116" y="0"/>
                  </a:cubicBez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480940" cy="260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9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89927" y="8421784"/>
            <a:ext cx="1703613" cy="9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Delhi Freight Study Report, 2020 (SPA Studies)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830211" y="8261542"/>
            <a:ext cx="1826066" cy="1215833"/>
            <a:chOff x="0" y="0"/>
            <a:chExt cx="480940" cy="2600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0940" cy="260012"/>
            </a:xfrm>
            <a:custGeom>
              <a:avLst/>
              <a:gdLst/>
              <a:ahLst/>
              <a:cxnLst/>
              <a:rect l="l" t="t" r="r" b="b"/>
              <a:pathLst>
                <a:path w="480940" h="260012">
                  <a:moveTo>
                    <a:pt x="55116" y="0"/>
                  </a:moveTo>
                  <a:lnTo>
                    <a:pt x="425824" y="0"/>
                  </a:lnTo>
                  <a:cubicBezTo>
                    <a:pt x="440441" y="0"/>
                    <a:pt x="454460" y="5807"/>
                    <a:pt x="464797" y="16143"/>
                  </a:cubicBezTo>
                  <a:cubicBezTo>
                    <a:pt x="475133" y="26479"/>
                    <a:pt x="480940" y="40498"/>
                    <a:pt x="480940" y="55116"/>
                  </a:cubicBezTo>
                  <a:lnTo>
                    <a:pt x="480940" y="204896"/>
                  </a:lnTo>
                  <a:cubicBezTo>
                    <a:pt x="480940" y="235336"/>
                    <a:pt x="456263" y="260012"/>
                    <a:pt x="425824" y="260012"/>
                  </a:cubicBezTo>
                  <a:lnTo>
                    <a:pt x="55116" y="260012"/>
                  </a:lnTo>
                  <a:cubicBezTo>
                    <a:pt x="24676" y="260012"/>
                    <a:pt x="0" y="235336"/>
                    <a:pt x="0" y="204896"/>
                  </a:cubicBezTo>
                  <a:lnTo>
                    <a:pt x="0" y="55116"/>
                  </a:lnTo>
                  <a:cubicBezTo>
                    <a:pt x="0" y="24676"/>
                    <a:pt x="24676" y="0"/>
                    <a:pt x="55116" y="0"/>
                  </a:cubicBez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80940" cy="260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9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29455" y="8271067"/>
            <a:ext cx="1826066" cy="1215833"/>
            <a:chOff x="0" y="0"/>
            <a:chExt cx="480940" cy="2600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0940" cy="260012"/>
            </a:xfrm>
            <a:custGeom>
              <a:avLst/>
              <a:gdLst/>
              <a:ahLst/>
              <a:cxnLst/>
              <a:rect l="l" t="t" r="r" b="b"/>
              <a:pathLst>
                <a:path w="480940" h="260012">
                  <a:moveTo>
                    <a:pt x="55116" y="0"/>
                  </a:moveTo>
                  <a:lnTo>
                    <a:pt x="425824" y="0"/>
                  </a:lnTo>
                  <a:cubicBezTo>
                    <a:pt x="440441" y="0"/>
                    <a:pt x="454460" y="5807"/>
                    <a:pt x="464797" y="16143"/>
                  </a:cubicBezTo>
                  <a:cubicBezTo>
                    <a:pt x="475133" y="26479"/>
                    <a:pt x="480940" y="40498"/>
                    <a:pt x="480940" y="55116"/>
                  </a:cubicBezTo>
                  <a:lnTo>
                    <a:pt x="480940" y="204896"/>
                  </a:lnTo>
                  <a:cubicBezTo>
                    <a:pt x="480940" y="235336"/>
                    <a:pt x="456263" y="260012"/>
                    <a:pt x="425824" y="260012"/>
                  </a:cubicBezTo>
                  <a:lnTo>
                    <a:pt x="55116" y="260012"/>
                  </a:lnTo>
                  <a:cubicBezTo>
                    <a:pt x="24676" y="260012"/>
                    <a:pt x="0" y="235336"/>
                    <a:pt x="0" y="204896"/>
                  </a:cubicBezTo>
                  <a:lnTo>
                    <a:pt x="0" y="55116"/>
                  </a:lnTo>
                  <a:cubicBezTo>
                    <a:pt x="0" y="24676"/>
                    <a:pt x="24676" y="0"/>
                    <a:pt x="55116" y="0"/>
                  </a:cubicBez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480940" cy="260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9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490682" y="8511559"/>
            <a:ext cx="1703613" cy="695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Tom-Tom Traffic Index Report, 2025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94065" y="8511559"/>
            <a:ext cx="1703613" cy="695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Master Plan Delhi, 2021 and Zonal Plan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8230966" y="8271067"/>
            <a:ext cx="1826066" cy="1215833"/>
            <a:chOff x="0" y="0"/>
            <a:chExt cx="480940" cy="2600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0940" cy="260012"/>
            </a:xfrm>
            <a:custGeom>
              <a:avLst/>
              <a:gdLst/>
              <a:ahLst/>
              <a:cxnLst/>
              <a:rect l="l" t="t" r="r" b="b"/>
              <a:pathLst>
                <a:path w="480940" h="260012">
                  <a:moveTo>
                    <a:pt x="55116" y="0"/>
                  </a:moveTo>
                  <a:lnTo>
                    <a:pt x="425824" y="0"/>
                  </a:lnTo>
                  <a:cubicBezTo>
                    <a:pt x="440441" y="0"/>
                    <a:pt x="454460" y="5807"/>
                    <a:pt x="464797" y="16143"/>
                  </a:cubicBezTo>
                  <a:cubicBezTo>
                    <a:pt x="475133" y="26479"/>
                    <a:pt x="480940" y="40498"/>
                    <a:pt x="480940" y="55116"/>
                  </a:cubicBezTo>
                  <a:lnTo>
                    <a:pt x="480940" y="204896"/>
                  </a:lnTo>
                  <a:cubicBezTo>
                    <a:pt x="480940" y="235336"/>
                    <a:pt x="456263" y="260012"/>
                    <a:pt x="425824" y="260012"/>
                  </a:cubicBezTo>
                  <a:lnTo>
                    <a:pt x="55116" y="260012"/>
                  </a:lnTo>
                  <a:cubicBezTo>
                    <a:pt x="24676" y="260012"/>
                    <a:pt x="0" y="235336"/>
                    <a:pt x="0" y="204896"/>
                  </a:cubicBezTo>
                  <a:lnTo>
                    <a:pt x="0" y="55116"/>
                  </a:lnTo>
                  <a:cubicBezTo>
                    <a:pt x="0" y="24676"/>
                    <a:pt x="24676" y="0"/>
                    <a:pt x="55116" y="0"/>
                  </a:cubicBez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480940" cy="260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94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294821" y="8562597"/>
            <a:ext cx="1703613" cy="695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CRRI MEGALOG Final Report, 2018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631722" y="8261542"/>
            <a:ext cx="1826066" cy="1215833"/>
            <a:chOff x="0" y="0"/>
            <a:chExt cx="480940" cy="2600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0940" cy="260012"/>
            </a:xfrm>
            <a:custGeom>
              <a:avLst/>
              <a:gdLst/>
              <a:ahLst/>
              <a:cxnLst/>
              <a:rect l="l" t="t" r="r" b="b"/>
              <a:pathLst>
                <a:path w="480940" h="260012">
                  <a:moveTo>
                    <a:pt x="55116" y="0"/>
                  </a:moveTo>
                  <a:lnTo>
                    <a:pt x="425824" y="0"/>
                  </a:lnTo>
                  <a:cubicBezTo>
                    <a:pt x="440441" y="0"/>
                    <a:pt x="454460" y="5807"/>
                    <a:pt x="464797" y="16143"/>
                  </a:cubicBezTo>
                  <a:cubicBezTo>
                    <a:pt x="475133" y="26479"/>
                    <a:pt x="480940" y="40498"/>
                    <a:pt x="480940" y="55116"/>
                  </a:cubicBezTo>
                  <a:lnTo>
                    <a:pt x="480940" y="204896"/>
                  </a:lnTo>
                  <a:cubicBezTo>
                    <a:pt x="480940" y="235336"/>
                    <a:pt x="456263" y="260012"/>
                    <a:pt x="425824" y="260012"/>
                  </a:cubicBezTo>
                  <a:lnTo>
                    <a:pt x="55116" y="260012"/>
                  </a:lnTo>
                  <a:cubicBezTo>
                    <a:pt x="24676" y="260012"/>
                    <a:pt x="0" y="235336"/>
                    <a:pt x="0" y="204896"/>
                  </a:cubicBezTo>
                  <a:lnTo>
                    <a:pt x="0" y="55116"/>
                  </a:lnTo>
                  <a:cubicBezTo>
                    <a:pt x="0" y="24676"/>
                    <a:pt x="24676" y="0"/>
                    <a:pt x="55116" y="0"/>
                  </a:cubicBez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480940" cy="260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94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692949" y="8421784"/>
            <a:ext cx="1703613" cy="9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Urban Consolidation Center Final Report, 2016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3032477" y="8271067"/>
            <a:ext cx="1826066" cy="1215833"/>
            <a:chOff x="0" y="0"/>
            <a:chExt cx="480940" cy="26001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0940" cy="260012"/>
            </a:xfrm>
            <a:custGeom>
              <a:avLst/>
              <a:gdLst/>
              <a:ahLst/>
              <a:cxnLst/>
              <a:rect l="l" t="t" r="r" b="b"/>
              <a:pathLst>
                <a:path w="480940" h="260012">
                  <a:moveTo>
                    <a:pt x="55116" y="0"/>
                  </a:moveTo>
                  <a:lnTo>
                    <a:pt x="425824" y="0"/>
                  </a:lnTo>
                  <a:cubicBezTo>
                    <a:pt x="440441" y="0"/>
                    <a:pt x="454460" y="5807"/>
                    <a:pt x="464797" y="16143"/>
                  </a:cubicBezTo>
                  <a:cubicBezTo>
                    <a:pt x="475133" y="26479"/>
                    <a:pt x="480940" y="40498"/>
                    <a:pt x="480940" y="55116"/>
                  </a:cubicBezTo>
                  <a:lnTo>
                    <a:pt x="480940" y="204896"/>
                  </a:lnTo>
                  <a:cubicBezTo>
                    <a:pt x="480940" y="235336"/>
                    <a:pt x="456263" y="260012"/>
                    <a:pt x="425824" y="260012"/>
                  </a:cubicBezTo>
                  <a:lnTo>
                    <a:pt x="55116" y="260012"/>
                  </a:lnTo>
                  <a:cubicBezTo>
                    <a:pt x="24676" y="260012"/>
                    <a:pt x="0" y="235336"/>
                    <a:pt x="0" y="204896"/>
                  </a:cubicBezTo>
                  <a:lnTo>
                    <a:pt x="0" y="55116"/>
                  </a:lnTo>
                  <a:cubicBezTo>
                    <a:pt x="0" y="24676"/>
                    <a:pt x="24676" y="0"/>
                    <a:pt x="55116" y="0"/>
                  </a:cubicBez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480940" cy="260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94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3096331" y="8533850"/>
            <a:ext cx="1703613" cy="695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Freight Management Strategies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5433233" y="8271067"/>
            <a:ext cx="1826066" cy="1215833"/>
            <a:chOff x="0" y="0"/>
            <a:chExt cx="480940" cy="26001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0940" cy="260012"/>
            </a:xfrm>
            <a:custGeom>
              <a:avLst/>
              <a:gdLst/>
              <a:ahLst/>
              <a:cxnLst/>
              <a:rect l="l" t="t" r="r" b="b"/>
              <a:pathLst>
                <a:path w="480940" h="260012">
                  <a:moveTo>
                    <a:pt x="55116" y="0"/>
                  </a:moveTo>
                  <a:lnTo>
                    <a:pt x="425824" y="0"/>
                  </a:lnTo>
                  <a:cubicBezTo>
                    <a:pt x="440441" y="0"/>
                    <a:pt x="454460" y="5807"/>
                    <a:pt x="464797" y="16143"/>
                  </a:cubicBezTo>
                  <a:cubicBezTo>
                    <a:pt x="475133" y="26479"/>
                    <a:pt x="480940" y="40498"/>
                    <a:pt x="480940" y="55116"/>
                  </a:cubicBezTo>
                  <a:lnTo>
                    <a:pt x="480940" y="204896"/>
                  </a:lnTo>
                  <a:cubicBezTo>
                    <a:pt x="480940" y="235336"/>
                    <a:pt x="456263" y="260012"/>
                    <a:pt x="425824" y="260012"/>
                  </a:cubicBezTo>
                  <a:lnTo>
                    <a:pt x="55116" y="260012"/>
                  </a:lnTo>
                  <a:cubicBezTo>
                    <a:pt x="24676" y="260012"/>
                    <a:pt x="0" y="235336"/>
                    <a:pt x="0" y="204896"/>
                  </a:cubicBezTo>
                  <a:lnTo>
                    <a:pt x="0" y="55116"/>
                  </a:lnTo>
                  <a:cubicBezTo>
                    <a:pt x="0" y="24676"/>
                    <a:pt x="24676" y="0"/>
                    <a:pt x="55116" y="0"/>
                  </a:cubicBez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480940" cy="260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94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5497087" y="8643149"/>
            <a:ext cx="1703613" cy="471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Economic Survey of Delhi, 2024-25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4174595-CFFF-AA44-F595-04B60949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7" grpId="0"/>
      <p:bldP spid="18" grpId="0"/>
      <p:bldP spid="22" grpId="0"/>
      <p:bldP spid="26" grpId="0"/>
      <p:bldP spid="30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028700" y="1813541"/>
            <a:ext cx="7059193" cy="6106202"/>
          </a:xfrm>
          <a:custGeom>
            <a:avLst/>
            <a:gdLst/>
            <a:ahLst/>
            <a:cxnLst/>
            <a:rect l="l" t="t" r="r" b="b"/>
            <a:pathLst>
              <a:path w="7059193" h="6106202">
                <a:moveTo>
                  <a:pt x="0" y="0"/>
                </a:moveTo>
                <a:lnTo>
                  <a:pt x="7059193" y="0"/>
                </a:lnTo>
                <a:lnTo>
                  <a:pt x="7059193" y="6106203"/>
                </a:lnTo>
                <a:lnTo>
                  <a:pt x="0" y="6106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1028700" y="952500"/>
            <a:ext cx="1411838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PHYSICAL CHARACTERISTICS OF GANDHI NAGAR MARKET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3459" y="1775441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PROFILE OF THE MARKET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948319"/>
            <a:ext cx="2807413" cy="20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5"/>
              </a:lnSpc>
            </a:pPr>
            <a:r>
              <a:rPr lang="en-US" sz="1304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Map: Gandhinagar Market, Delhi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306265"/>
            <a:ext cx="7059193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The main abutting roads connecting to the market are:</a:t>
            </a:r>
          </a:p>
          <a:p>
            <a:pPr algn="just">
              <a:lnSpc>
                <a:spcPts val="2040"/>
              </a:lnSpc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Pushta Road (45m ROW)and Ansari Road (30m ROW) </a:t>
            </a: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connecting the</a:t>
            </a: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 Grand Trunk Road (45M ROW), and Gandhinagar Market Road (9m ROW, local road) </a:t>
            </a: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providing access to the identified area.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195183"/>
              </p:ext>
            </p:extLst>
          </p:nvPr>
        </p:nvGraphicFramePr>
        <p:xfrm>
          <a:off x="8363458" y="2176127"/>
          <a:ext cx="4191249" cy="4938364"/>
        </p:xfrm>
        <a:graphic>
          <a:graphicData uri="http://schemas.openxmlformats.org/drawingml/2006/table">
            <a:tbl>
              <a:tblPr/>
              <a:tblGrid>
                <a:gridCol w="214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818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1B1C1D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ATTRIBUTES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1B1C1D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UNITS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818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1B1C1D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Area (Ha)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1B1C1D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70 Ha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818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1B1C1D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No. of Establishments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1B1C1D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4000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462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1B1C1D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Establishment Density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1B1C1D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59 estt/ha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818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1B1C1D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No. of Transporters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1B1C1D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65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497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1B1C1D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Annual Tonnage Inflow (lakh)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1B1C1D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8.35 lakhs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818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1B1C1D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Growth Rate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1B1C1D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6%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9497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1B1C1D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Daily tonnage handled (tonnes)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1B1C1D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2290 tonnes</a:t>
                      </a:r>
                      <a:endParaRPr lang="en-US" sz="120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8818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1B1C1D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Tonnage per Unit Area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1B1C1D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33 tonnes/ha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4625" marR="94625" marT="94625" marB="946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8363459" y="7220415"/>
            <a:ext cx="4194952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300" i="1">
                <a:solidFill>
                  <a:srgbClr val="000000"/>
                </a:solidFill>
                <a:ea typeface="Canva Sans Italics"/>
                <a:cs typeface="Canva Sans Italics"/>
                <a:sym typeface="Canva Sans Italics"/>
              </a:rPr>
              <a:t>Source: Primary Survey and Association of Wholesale Readymade Garments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64348" y="1775441"/>
            <a:ext cx="4194952" cy="67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DISTRIBUTION OF SHOPS IN THE MARKET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266972"/>
              </p:ext>
            </p:extLst>
          </p:nvPr>
        </p:nvGraphicFramePr>
        <p:xfrm>
          <a:off x="13064348" y="2552700"/>
          <a:ext cx="4194952" cy="1963099"/>
        </p:xfrm>
        <a:graphic>
          <a:graphicData uri="http://schemas.openxmlformats.org/drawingml/2006/table">
            <a:tbl>
              <a:tblPr/>
              <a:tblGrid>
                <a:gridCol w="1899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542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TYPE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UNITS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SHARE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473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Wholesale Units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3650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91.25%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542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Retail Units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350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8.75%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542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TOTAL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4000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100%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616077"/>
              </p:ext>
            </p:extLst>
          </p:nvPr>
        </p:nvGraphicFramePr>
        <p:xfrm>
          <a:off x="13064348" y="4719091"/>
          <a:ext cx="4191249" cy="2395399"/>
        </p:xfrm>
        <a:graphic>
          <a:graphicData uri="http://schemas.openxmlformats.org/drawingml/2006/table">
            <a:tbl>
              <a:tblPr/>
              <a:tblGrid>
                <a:gridCol w="1870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17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TYPE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UNITS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SHARE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792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Readymade Wholesale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3450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95%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255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Fabric Wholesale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150 – 200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Canva Sans"/>
                          <a:cs typeface="Canva Sans"/>
                          <a:sym typeface="Canva Sans"/>
                        </a:rPr>
                        <a:t>5%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17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TOTAL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3650</a:t>
                      </a:r>
                      <a:endParaRPr lang="en-US" sz="120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Canva Sans Bold"/>
                          <a:cs typeface="Canva Sans Bold"/>
                          <a:sym typeface="Canva Sans Bold"/>
                        </a:rPr>
                        <a:t>100%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13064348" y="7220415"/>
            <a:ext cx="4194952" cy="40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9"/>
              </a:lnSpc>
            </a:pPr>
            <a:r>
              <a:rPr lang="en-US" sz="1300" i="1">
                <a:solidFill>
                  <a:srgbClr val="000000"/>
                </a:solidFill>
                <a:ea typeface="Canva Sans Italics"/>
                <a:cs typeface="Canva Sans Italics"/>
                <a:sym typeface="Canva Sans Italics"/>
              </a:rPr>
              <a:t>Source: Primary Survey and Association of Wholesale Readymade Garments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63459" y="7791915"/>
            <a:ext cx="8895841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1" lvl="1" indent="-183515" algn="just">
              <a:lnSpc>
                <a:spcPts val="204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The retail units all comprise of readymade garments.</a:t>
            </a:r>
          </a:p>
          <a:p>
            <a:pPr marL="367031" lvl="1" indent="-183515" algn="just">
              <a:lnSpc>
                <a:spcPts val="204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There are about </a:t>
            </a: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700 – 750 manufacturing units </a:t>
            </a: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in Ajit Nagar including small scale manufacturing and household industries involved with stitching, dye, embroidery, and other activities.</a:t>
            </a:r>
          </a:p>
          <a:p>
            <a:pPr marL="367031" lvl="1" indent="-183515" algn="just">
              <a:lnSpc>
                <a:spcPts val="204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The wholesale shops size can be categorized into 4 types in terms of dimension: </a:t>
            </a:r>
          </a:p>
          <a:p>
            <a:pPr marL="183516" lvl="1" algn="just">
              <a:lnSpc>
                <a:spcPts val="2040"/>
              </a:lnSpc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"/>
              </a:rPr>
              <a:t>    </a:t>
            </a: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4 x 6m ; 6 x 6 m ; 6 x 10 m ; and 8 x 10m.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2DC7DA9-D5C7-258C-5BAD-D7753633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028700" y="952500"/>
            <a:ext cx="1411838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79" dirty="0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SUPPLY CHAIN OF GANDHI NAGAR MARKET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885878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INCOMING SUPPLY CHAIN 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2398863"/>
            <a:ext cx="7987425" cy="3013711"/>
            <a:chOff x="0" y="0"/>
            <a:chExt cx="13689014" cy="51649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89076" cy="5164963"/>
            </a:xfrm>
            <a:custGeom>
              <a:avLst/>
              <a:gdLst/>
              <a:ahLst/>
              <a:cxnLst/>
              <a:rect l="l" t="t" r="r" b="b"/>
              <a:pathLst>
                <a:path w="13689076" h="5164963">
                  <a:moveTo>
                    <a:pt x="0" y="0"/>
                  </a:moveTo>
                  <a:lnTo>
                    <a:pt x="13689076" y="0"/>
                  </a:lnTo>
                  <a:lnTo>
                    <a:pt x="13689076" y="5164963"/>
                  </a:lnTo>
                  <a:lnTo>
                    <a:pt x="0" y="5164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316878" y="2372923"/>
            <a:ext cx="7942422" cy="3065592"/>
            <a:chOff x="0" y="0"/>
            <a:chExt cx="13671471" cy="52768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71423" cy="5276850"/>
            </a:xfrm>
            <a:custGeom>
              <a:avLst/>
              <a:gdLst/>
              <a:ahLst/>
              <a:cxnLst/>
              <a:rect l="l" t="t" r="r" b="b"/>
              <a:pathLst>
                <a:path w="13671423" h="5276850">
                  <a:moveTo>
                    <a:pt x="0" y="0"/>
                  </a:moveTo>
                  <a:lnTo>
                    <a:pt x="13671423" y="0"/>
                  </a:lnTo>
                  <a:lnTo>
                    <a:pt x="13671423" y="5276850"/>
                  </a:lnTo>
                  <a:lnTo>
                    <a:pt x="0" y="5276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16878" y="1885878"/>
            <a:ext cx="660035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OUTGOING SUPPLY CHAIN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545924"/>
            <a:ext cx="5939347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just">
              <a:lnSpc>
                <a:spcPts val="204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Total incoming tonnage = 2290 tonnes</a:t>
            </a:r>
          </a:p>
          <a:p>
            <a:pPr marL="285750" indent="-285750" algn="just">
              <a:lnSpc>
                <a:spcPts val="204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The total turnabout time from parking to retailer shop for inflow of commodity is 115 – 180 mins. </a:t>
            </a:r>
            <a:r>
              <a:rPr lang="en-US" b="1" dirty="0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This indicates productivity loss due to excess time taken in  loading and sorting time taken. </a:t>
            </a:r>
          </a:p>
        </p:txBody>
      </p:sp>
      <p:sp>
        <p:nvSpPr>
          <p:cNvPr id="12" name="Freeform 12"/>
          <p:cNvSpPr/>
          <p:nvPr/>
        </p:nvSpPr>
        <p:spPr>
          <a:xfrm>
            <a:off x="7308722" y="5718195"/>
            <a:ext cx="426911" cy="219265"/>
          </a:xfrm>
          <a:custGeom>
            <a:avLst/>
            <a:gdLst/>
            <a:ahLst/>
            <a:cxnLst/>
            <a:rect l="l" t="t" r="r" b="b"/>
            <a:pathLst>
              <a:path w="569214" h="292354">
                <a:moveTo>
                  <a:pt x="0" y="0"/>
                </a:moveTo>
                <a:lnTo>
                  <a:pt x="569214" y="0"/>
                </a:lnTo>
                <a:lnTo>
                  <a:pt x="569214" y="292354"/>
                </a:lnTo>
                <a:lnTo>
                  <a:pt x="0" y="292354"/>
                </a:lnTo>
                <a:close/>
              </a:path>
            </a:pathLst>
          </a:custGeom>
          <a:solidFill>
            <a:srgbClr val="CCFF99">
              <a:alpha val="3922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/>
          <a:lstStyle/>
          <a:p>
            <a:endParaRPr lang="en-IN"/>
          </a:p>
        </p:txBody>
      </p:sp>
      <p:sp>
        <p:nvSpPr>
          <p:cNvPr id="14" name="TextBox 14"/>
          <p:cNvSpPr txBox="1"/>
          <p:nvPr/>
        </p:nvSpPr>
        <p:spPr>
          <a:xfrm>
            <a:off x="7904934" y="5631649"/>
            <a:ext cx="1111191" cy="32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2"/>
              </a:lnSpc>
            </a:pPr>
            <a:r>
              <a:rPr lang="en-US" sz="1060">
                <a:solidFill>
                  <a:srgbClr val="0070C0"/>
                </a:solidFill>
                <a:ea typeface="Lato"/>
                <a:cs typeface="Lato"/>
                <a:sym typeface="Lato"/>
              </a:rPr>
              <a:t>Overall Incoming Supply Chain</a:t>
            </a:r>
          </a:p>
        </p:txBody>
      </p:sp>
      <p:sp>
        <p:nvSpPr>
          <p:cNvPr id="16" name="Freeform 16"/>
          <p:cNvSpPr/>
          <p:nvPr/>
        </p:nvSpPr>
        <p:spPr>
          <a:xfrm>
            <a:off x="7308721" y="6093478"/>
            <a:ext cx="426911" cy="219265"/>
          </a:xfrm>
          <a:custGeom>
            <a:avLst/>
            <a:gdLst/>
            <a:ahLst/>
            <a:cxnLst/>
            <a:rect l="l" t="t" r="r" b="b"/>
            <a:pathLst>
              <a:path w="569214" h="292354">
                <a:moveTo>
                  <a:pt x="0" y="0"/>
                </a:moveTo>
                <a:lnTo>
                  <a:pt x="569214" y="0"/>
                </a:lnTo>
                <a:lnTo>
                  <a:pt x="569214" y="292354"/>
                </a:lnTo>
                <a:lnTo>
                  <a:pt x="0" y="292354"/>
                </a:lnTo>
                <a:close/>
              </a:path>
            </a:pathLst>
          </a:custGeom>
          <a:solidFill>
            <a:srgbClr val="CDECAD"/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/>
          <a:lstStyle/>
          <a:p>
            <a:endParaRPr lang="en-IN"/>
          </a:p>
        </p:txBody>
      </p:sp>
      <p:sp>
        <p:nvSpPr>
          <p:cNvPr id="18" name="TextBox 18"/>
          <p:cNvSpPr txBox="1"/>
          <p:nvPr/>
        </p:nvSpPr>
        <p:spPr>
          <a:xfrm>
            <a:off x="7904934" y="6079324"/>
            <a:ext cx="968892" cy="32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2"/>
              </a:lnSpc>
            </a:pPr>
            <a:r>
              <a:rPr lang="en-US" sz="1060">
                <a:solidFill>
                  <a:srgbClr val="0070C0"/>
                </a:solidFill>
                <a:ea typeface="Lato"/>
                <a:cs typeface="Lato"/>
                <a:sym typeface="Lato"/>
              </a:rPr>
              <a:t>Supply Chain within Market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316878" y="5545924"/>
            <a:ext cx="5939347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just">
              <a:lnSpc>
                <a:spcPts val="204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Total outgoing tonnage = 2015 tonnes</a:t>
            </a:r>
            <a:endParaRPr lang="en-US" b="1" dirty="0">
              <a:solidFill>
                <a:srgbClr val="000000"/>
              </a:solidFill>
              <a:ea typeface="Canva Sans Bold"/>
              <a:cs typeface="Canva Sans Bold"/>
              <a:sym typeface="Canva Sans Bold"/>
            </a:endParaRPr>
          </a:p>
          <a:p>
            <a:pPr marL="285750" indent="-285750" algn="just">
              <a:lnSpc>
                <a:spcPts val="204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The total turnabout time for outflow of commodity is 100 – 180 mins. </a:t>
            </a:r>
            <a:r>
              <a:rPr lang="en-US" b="1" dirty="0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Maximum time taken in Sorting &amp; Packing as well load-unloading of commodity, affecting the productivity of the market.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603124" y="5674416"/>
            <a:ext cx="426911" cy="219265"/>
          </a:xfrm>
          <a:custGeom>
            <a:avLst/>
            <a:gdLst/>
            <a:ahLst/>
            <a:cxnLst/>
            <a:rect l="l" t="t" r="r" b="b"/>
            <a:pathLst>
              <a:path w="569214" h="292354">
                <a:moveTo>
                  <a:pt x="0" y="0"/>
                </a:moveTo>
                <a:lnTo>
                  <a:pt x="569214" y="0"/>
                </a:lnTo>
                <a:lnTo>
                  <a:pt x="569214" y="292354"/>
                </a:lnTo>
                <a:lnTo>
                  <a:pt x="0" y="292354"/>
                </a:lnTo>
                <a:close/>
              </a:path>
            </a:pathLst>
          </a:custGeom>
          <a:solidFill>
            <a:srgbClr val="E5F0F9"/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/>
          <a:lstStyle/>
          <a:p>
            <a:endParaRPr lang="en-IN"/>
          </a:p>
        </p:txBody>
      </p:sp>
      <p:sp>
        <p:nvSpPr>
          <p:cNvPr id="23" name="TextBox 23"/>
          <p:cNvSpPr txBox="1"/>
          <p:nvPr/>
        </p:nvSpPr>
        <p:spPr>
          <a:xfrm>
            <a:off x="16192573" y="5615855"/>
            <a:ext cx="1066727" cy="32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2"/>
              </a:lnSpc>
            </a:pPr>
            <a:r>
              <a:rPr lang="en-US" sz="1060" b="1" dirty="0">
                <a:solidFill>
                  <a:srgbClr val="0070C0"/>
                </a:solidFill>
                <a:ea typeface="Lato Bold"/>
                <a:cs typeface="Lato Bold"/>
                <a:sym typeface="Lato Bold"/>
              </a:rPr>
              <a:t>Overall Outgoing Supply Chain</a:t>
            </a:r>
          </a:p>
        </p:txBody>
      </p:sp>
      <p:sp>
        <p:nvSpPr>
          <p:cNvPr id="25" name="Freeform 25"/>
          <p:cNvSpPr/>
          <p:nvPr/>
        </p:nvSpPr>
        <p:spPr>
          <a:xfrm>
            <a:off x="15603124" y="6103425"/>
            <a:ext cx="426911" cy="219265"/>
          </a:xfrm>
          <a:custGeom>
            <a:avLst/>
            <a:gdLst/>
            <a:ahLst/>
            <a:cxnLst/>
            <a:rect l="l" t="t" r="r" b="b"/>
            <a:pathLst>
              <a:path w="569214" h="292354">
                <a:moveTo>
                  <a:pt x="0" y="0"/>
                </a:moveTo>
                <a:lnTo>
                  <a:pt x="569214" y="0"/>
                </a:lnTo>
                <a:lnTo>
                  <a:pt x="569214" y="292354"/>
                </a:lnTo>
                <a:lnTo>
                  <a:pt x="0" y="292354"/>
                </a:lnTo>
                <a:close/>
              </a:path>
            </a:pathLst>
          </a:custGeom>
          <a:solidFill>
            <a:srgbClr val="B7D6ED"/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/>
          <a:lstStyle/>
          <a:p>
            <a:endParaRPr lang="en-IN"/>
          </a:p>
        </p:txBody>
      </p:sp>
      <p:sp>
        <p:nvSpPr>
          <p:cNvPr id="27" name="TextBox 27"/>
          <p:cNvSpPr txBox="1"/>
          <p:nvPr/>
        </p:nvSpPr>
        <p:spPr>
          <a:xfrm>
            <a:off x="16192573" y="6082196"/>
            <a:ext cx="968892" cy="32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2"/>
              </a:lnSpc>
            </a:pPr>
            <a:r>
              <a:rPr lang="en-US" sz="1060" b="1">
                <a:solidFill>
                  <a:srgbClr val="0070C0"/>
                </a:solidFill>
                <a:ea typeface="Lato Bold"/>
                <a:cs typeface="Lato Bold"/>
                <a:sym typeface="Lato Bold"/>
              </a:rPr>
              <a:t>Supply Chain within Market</a:t>
            </a:r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028700" y="7032775"/>
            <a:ext cx="3175552" cy="2420672"/>
            <a:chOff x="0" y="0"/>
            <a:chExt cx="2491468" cy="189920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491486" cy="1899158"/>
            </a:xfrm>
            <a:custGeom>
              <a:avLst/>
              <a:gdLst/>
              <a:ahLst/>
              <a:cxnLst/>
              <a:rect l="l" t="t" r="r" b="b"/>
              <a:pathLst>
                <a:path w="2491486" h="1899158">
                  <a:moveTo>
                    <a:pt x="0" y="0"/>
                  </a:moveTo>
                  <a:lnTo>
                    <a:pt x="2491486" y="0"/>
                  </a:lnTo>
                  <a:lnTo>
                    <a:pt x="2491486" y="1899158"/>
                  </a:lnTo>
                  <a:lnTo>
                    <a:pt x="0" y="1899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7459" r="-1" b="-37461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4832351" y="7066228"/>
            <a:ext cx="2850448" cy="2420672"/>
            <a:chOff x="0" y="0"/>
            <a:chExt cx="2236399" cy="189920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236343" cy="1899158"/>
            </a:xfrm>
            <a:custGeom>
              <a:avLst/>
              <a:gdLst/>
              <a:ahLst/>
              <a:cxnLst/>
              <a:rect l="l" t="t" r="r" b="b"/>
              <a:pathLst>
                <a:path w="2236343" h="1899158">
                  <a:moveTo>
                    <a:pt x="0" y="0"/>
                  </a:moveTo>
                  <a:lnTo>
                    <a:pt x="2236343" y="0"/>
                  </a:lnTo>
                  <a:lnTo>
                    <a:pt x="2236343" y="1899158"/>
                  </a:lnTo>
                  <a:lnTo>
                    <a:pt x="0" y="1899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4000" r="-2" b="-13009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8700" y="9025018"/>
            <a:ext cx="3175552" cy="345906"/>
            <a:chOff x="0" y="0"/>
            <a:chExt cx="2491468" cy="27139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491486" cy="271399"/>
            </a:xfrm>
            <a:custGeom>
              <a:avLst/>
              <a:gdLst/>
              <a:ahLst/>
              <a:cxnLst/>
              <a:rect l="l" t="t" r="r" b="b"/>
              <a:pathLst>
                <a:path w="2491486" h="271399">
                  <a:moveTo>
                    <a:pt x="0" y="0"/>
                  </a:moveTo>
                  <a:lnTo>
                    <a:pt x="2491486" y="0"/>
                  </a:lnTo>
                  <a:lnTo>
                    <a:pt x="2491486" y="271399"/>
                  </a:lnTo>
                  <a:lnTo>
                    <a:pt x="0" y="271399"/>
                  </a:ln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2491468" cy="280916"/>
            </a:xfrm>
            <a:prstGeom prst="rect">
              <a:avLst/>
            </a:prstGeom>
          </p:spPr>
          <p:txBody>
            <a:bodyPr lIns="86331" tIns="86331" rIns="86331" bIns="86331" rtlCol="0" anchor="t"/>
            <a:lstStyle/>
            <a:p>
              <a:pPr algn="ctr">
                <a:lnSpc>
                  <a:spcPts val="2161"/>
                </a:lnSpc>
              </a:pPr>
              <a:r>
                <a:rPr lang="en-US" sz="1600" b="1" dirty="0">
                  <a:solidFill>
                    <a:srgbClr val="000000"/>
                  </a:solidFill>
                  <a:ea typeface="Lato Bold"/>
                  <a:cs typeface="Lato Bold"/>
                  <a:sym typeface="Lato Bold"/>
                </a:rPr>
                <a:t>Transporters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858394" y="8996247"/>
            <a:ext cx="2850448" cy="392991"/>
            <a:chOff x="0" y="-36933"/>
            <a:chExt cx="2236399" cy="3083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236343" cy="271399"/>
            </a:xfrm>
            <a:custGeom>
              <a:avLst/>
              <a:gdLst/>
              <a:ahLst/>
              <a:cxnLst/>
              <a:rect l="l" t="t" r="r" b="b"/>
              <a:pathLst>
                <a:path w="2236343" h="271399">
                  <a:moveTo>
                    <a:pt x="0" y="0"/>
                  </a:moveTo>
                  <a:lnTo>
                    <a:pt x="2236343" y="0"/>
                  </a:lnTo>
                  <a:lnTo>
                    <a:pt x="2236343" y="271399"/>
                  </a:lnTo>
                  <a:lnTo>
                    <a:pt x="0" y="271399"/>
                  </a:ln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6933"/>
              <a:ext cx="2236399" cy="280915"/>
            </a:xfrm>
            <a:prstGeom prst="rect">
              <a:avLst/>
            </a:prstGeom>
          </p:spPr>
          <p:txBody>
            <a:bodyPr lIns="86331" tIns="86331" rIns="86331" bIns="86331" rtlCol="0" anchor="t"/>
            <a:lstStyle/>
            <a:p>
              <a:pPr algn="ctr">
                <a:lnSpc>
                  <a:spcPts val="2161"/>
                </a:lnSpc>
              </a:pPr>
              <a:r>
                <a:rPr lang="en-US" sz="1600" b="1" dirty="0">
                  <a:solidFill>
                    <a:srgbClr val="000000"/>
                  </a:solidFill>
                  <a:ea typeface="Lato Bold"/>
                  <a:cs typeface="Lato Bold"/>
                  <a:sym typeface="Lato Bold"/>
                </a:rPr>
                <a:t>Unloading near Main Rd</a:t>
              </a:r>
            </a:p>
          </p:txBody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8304374" y="7031975"/>
            <a:ext cx="2882813" cy="2390739"/>
            <a:chOff x="0" y="0"/>
            <a:chExt cx="2208338" cy="183139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208276" cy="1831340"/>
            </a:xfrm>
            <a:custGeom>
              <a:avLst/>
              <a:gdLst/>
              <a:ahLst/>
              <a:cxnLst/>
              <a:rect l="l" t="t" r="r" b="b"/>
              <a:pathLst>
                <a:path w="2208276" h="1831340">
                  <a:moveTo>
                    <a:pt x="0" y="0"/>
                  </a:moveTo>
                  <a:lnTo>
                    <a:pt x="2208276" y="0"/>
                  </a:lnTo>
                  <a:lnTo>
                    <a:pt x="2208276" y="1831340"/>
                  </a:lnTo>
                  <a:lnTo>
                    <a:pt x="0" y="1831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574" r="-2" b="-2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924800" y="8934328"/>
            <a:ext cx="3252506" cy="420063"/>
            <a:chOff x="0" y="-50379"/>
            <a:chExt cx="2491486" cy="32177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491486" cy="271399"/>
            </a:xfrm>
            <a:custGeom>
              <a:avLst/>
              <a:gdLst/>
              <a:ahLst/>
              <a:cxnLst/>
              <a:rect l="l" t="t" r="r" b="b"/>
              <a:pathLst>
                <a:path w="2491486" h="271399">
                  <a:moveTo>
                    <a:pt x="0" y="0"/>
                  </a:moveTo>
                  <a:lnTo>
                    <a:pt x="2491486" y="0"/>
                  </a:lnTo>
                  <a:lnTo>
                    <a:pt x="2491486" y="271399"/>
                  </a:lnTo>
                  <a:lnTo>
                    <a:pt x="0" y="271399"/>
                  </a:ln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0379"/>
              <a:ext cx="2491468" cy="280916"/>
            </a:xfrm>
            <a:prstGeom prst="rect">
              <a:avLst/>
            </a:prstGeom>
          </p:spPr>
          <p:txBody>
            <a:bodyPr lIns="88422" tIns="88422" rIns="88422" bIns="88422" rtlCol="0" anchor="t"/>
            <a:lstStyle/>
            <a:p>
              <a:pPr algn="ctr">
                <a:lnSpc>
                  <a:spcPts val="2214"/>
                </a:lnSpc>
              </a:pPr>
              <a:r>
                <a:rPr lang="en-US" sz="1600" b="1" dirty="0">
                  <a:solidFill>
                    <a:srgbClr val="000000"/>
                  </a:solidFill>
                  <a:ea typeface="Lato Bold"/>
                  <a:cs typeface="Lato Bold"/>
                  <a:sym typeface="Lato Bold"/>
                </a:rPr>
                <a:t>Wholesalers</a:t>
              </a:r>
            </a:p>
          </p:txBody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11808752" y="7031975"/>
            <a:ext cx="2740608" cy="2402801"/>
            <a:chOff x="0" y="0"/>
            <a:chExt cx="2099404" cy="1840631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099437" cy="1840611"/>
            </a:xfrm>
            <a:custGeom>
              <a:avLst/>
              <a:gdLst/>
              <a:ahLst/>
              <a:cxnLst/>
              <a:rect l="l" t="t" r="r" b="b"/>
              <a:pathLst>
                <a:path w="2099437" h="1840611">
                  <a:moveTo>
                    <a:pt x="0" y="0"/>
                  </a:moveTo>
                  <a:lnTo>
                    <a:pt x="2099437" y="0"/>
                  </a:lnTo>
                  <a:lnTo>
                    <a:pt x="2099437" y="1840611"/>
                  </a:lnTo>
                  <a:lnTo>
                    <a:pt x="0" y="1840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52078" r="1" b="-1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712705" y="8937463"/>
            <a:ext cx="2834402" cy="413779"/>
            <a:chOff x="0" y="-47977"/>
            <a:chExt cx="2171209" cy="31696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171192" cy="268986"/>
            </a:xfrm>
            <a:custGeom>
              <a:avLst/>
              <a:gdLst/>
              <a:ahLst/>
              <a:cxnLst/>
              <a:rect l="l" t="t" r="r" b="b"/>
              <a:pathLst>
                <a:path w="2171192" h="268986">
                  <a:moveTo>
                    <a:pt x="0" y="0"/>
                  </a:moveTo>
                  <a:lnTo>
                    <a:pt x="2171192" y="0"/>
                  </a:lnTo>
                  <a:lnTo>
                    <a:pt x="2171192" y="268986"/>
                  </a:lnTo>
                  <a:lnTo>
                    <a:pt x="0" y="268986"/>
                  </a:ln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47977"/>
              <a:ext cx="2171209" cy="278513"/>
            </a:xfrm>
            <a:prstGeom prst="rect">
              <a:avLst/>
            </a:prstGeom>
          </p:spPr>
          <p:txBody>
            <a:bodyPr lIns="88422" tIns="88422" rIns="88422" bIns="88422" rtlCol="0" anchor="t"/>
            <a:lstStyle/>
            <a:p>
              <a:pPr algn="ctr">
                <a:lnSpc>
                  <a:spcPts val="2214"/>
                </a:lnSpc>
              </a:pPr>
              <a:r>
                <a:rPr lang="en-US" sz="1600" b="1" dirty="0">
                  <a:solidFill>
                    <a:srgbClr val="000000"/>
                  </a:solidFill>
                  <a:ea typeface="Lato Bold"/>
                  <a:cs typeface="Lato Bold"/>
                  <a:sym typeface="Lato Bold"/>
                </a:rPr>
                <a:t>Sorting of Goods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1D9E6F5-7646-15FF-DE38-BF44DD85CBEA}"/>
              </a:ext>
            </a:extLst>
          </p:cNvPr>
          <p:cNvCxnSpPr>
            <a:cxnSpLocks/>
          </p:cNvCxnSpPr>
          <p:nvPr/>
        </p:nvCxnSpPr>
        <p:spPr>
          <a:xfrm>
            <a:off x="4267200" y="8234247"/>
            <a:ext cx="491070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057CEFE-E67B-4A19-923B-EFA607AB89BB}"/>
              </a:ext>
            </a:extLst>
          </p:cNvPr>
          <p:cNvCxnSpPr>
            <a:cxnSpLocks/>
          </p:cNvCxnSpPr>
          <p:nvPr/>
        </p:nvCxnSpPr>
        <p:spPr>
          <a:xfrm>
            <a:off x="7708771" y="8234247"/>
            <a:ext cx="491070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3541559-11A5-B4F2-F6B0-81CA3B3869AA}"/>
              </a:ext>
            </a:extLst>
          </p:cNvPr>
          <p:cNvCxnSpPr>
            <a:cxnSpLocks/>
          </p:cNvCxnSpPr>
          <p:nvPr/>
        </p:nvCxnSpPr>
        <p:spPr>
          <a:xfrm>
            <a:off x="11243730" y="8234247"/>
            <a:ext cx="491070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6864958-85FC-1EA4-3C91-A4A2EC5DFBFF}"/>
              </a:ext>
            </a:extLst>
          </p:cNvPr>
          <p:cNvCxnSpPr>
            <a:cxnSpLocks/>
          </p:cNvCxnSpPr>
          <p:nvPr/>
        </p:nvCxnSpPr>
        <p:spPr>
          <a:xfrm>
            <a:off x="14630400" y="8234247"/>
            <a:ext cx="491070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A7DC820C-0232-2FD2-5586-6AA07065D78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7333" t="8402"/>
          <a:stretch/>
        </p:blipFill>
        <p:spPr>
          <a:xfrm>
            <a:off x="15239828" y="7092541"/>
            <a:ext cx="2464702" cy="233010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950FEB2-A5CA-4946-8464-15F2EE11CD11}"/>
              </a:ext>
            </a:extLst>
          </p:cNvPr>
          <p:cNvSpPr txBox="1"/>
          <p:nvPr/>
        </p:nvSpPr>
        <p:spPr>
          <a:xfrm>
            <a:off x="15237510" y="8962493"/>
            <a:ext cx="2464702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 rtl="0" fontAlgn="auto"/>
            <a:r>
              <a:rPr lang="en-US" sz="1600" b="1" dirty="0">
                <a:ea typeface="Lato"/>
                <a:cs typeface="Lato"/>
              </a:rPr>
              <a:t>To Retailers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4052A47-63A1-251C-D981-A0ADE969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4" grpId="0"/>
      <p:bldP spid="18" grpId="0"/>
      <p:bldP spid="19" grpId="0"/>
      <p:bldP spid="23" grpId="0"/>
      <p:bldP spid="27" grpId="0"/>
      <p:bldP spid="5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0" y="1670050"/>
            <a:ext cx="16230600" cy="0"/>
          </a:xfrm>
          <a:prstGeom prst="line">
            <a:avLst/>
          </a:prstGeom>
          <a:ln w="3810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828130"/>
              </p:ext>
            </p:extLst>
          </p:nvPr>
        </p:nvGraphicFramePr>
        <p:xfrm>
          <a:off x="1028700" y="2663063"/>
          <a:ext cx="9991867" cy="6864659"/>
        </p:xfrm>
        <a:graphic>
          <a:graphicData uri="http://schemas.openxmlformats.org/drawingml/2006/table">
            <a:tbl>
              <a:tblPr/>
              <a:tblGrid>
                <a:gridCol w="1495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0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9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9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3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0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3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89468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Supply Chain</a:t>
                      </a:r>
                      <a:endParaRPr lang="en-US" sz="1400" dirty="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Tonnage Handled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Mode Used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Avg. Lead Distance (km)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Avg. Travel Time (min)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Cost (INR/ton-km)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Motorized-</a:t>
                      </a:r>
                      <a:endParaRPr lang="en-US" sz="14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Non-Motorized Share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856">
                <a:tc rowSpan="2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LEG 3</a:t>
                      </a:r>
                      <a:endParaRPr lang="en-US" sz="1400"/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From Manufacturer to Transporter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1690 tonnes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MGV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1054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1.5 – 2 days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37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100% Motorized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703">
                <a:tc vMerge="1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LEG 3</a:t>
                      </a:r>
                      <a:endParaRPr lang="en-US" sz="1100"/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From Manufacturer to Transporter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1690 tonnes</a:t>
                      </a:r>
                      <a:endParaRPr lang="en-US" sz="11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HGV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1894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2 - 3 days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45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100% Motorized</a:t>
                      </a:r>
                      <a:endParaRPr lang="en-US" sz="11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856">
                <a:tc rowSpan="3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LEG 2</a:t>
                      </a:r>
                      <a:endParaRPr lang="en-US" sz="1400"/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From Transporter to Wholesaler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1690 tonnes</a:t>
                      </a:r>
                      <a:endParaRPr lang="en-US" sz="14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+</a:t>
                      </a: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600 tonnes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Handcart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0.9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42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128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74% NMT</a:t>
                      </a:r>
                      <a:endParaRPr lang="en-US" sz="14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26% Motorized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248">
                <a:tc vMerge="1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LEG 2</a:t>
                      </a:r>
                      <a:endParaRPr lang="en-US" sz="1100"/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From Transporter to Wholesaler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1690 tonnes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+</a:t>
                      </a: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600 tonnes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Cycle Rickshaw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1.3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35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90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74% NMT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26% Motorized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856">
                <a:tc vMerge="1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LEG 2</a:t>
                      </a:r>
                      <a:endParaRPr lang="en-US" sz="1100"/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From Transporter to Wholesaler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1690 tonnes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+</a:t>
                      </a:r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600 tonnes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Goods Auto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1.6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15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40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74% NMT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26% Motorized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5248">
                <a:tc rowSpan="5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LEG 1</a:t>
                      </a:r>
                      <a:endParaRPr lang="en-US" sz="1400"/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From Wholesaler to Retailer (within the market)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275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tonnes</a:t>
                      </a:r>
                      <a:endParaRPr lang="en-US" sz="1400" dirty="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Cycle Rickshaw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2.9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70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87</a:t>
                      </a:r>
                      <a:endParaRPr lang="en-US" sz="1400" dirty="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92% NMT</a:t>
                      </a:r>
                      <a:endParaRPr lang="en-US" sz="14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8% Motorized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856">
                <a:tc vMerge="1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LEG 1</a:t>
                      </a:r>
                      <a:endParaRPr lang="en-US" sz="1100"/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From Wholesaler to Retailer (within the market)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275 tonnes</a:t>
                      </a:r>
                      <a:endParaRPr lang="en-US" sz="11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2W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4.2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35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32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92% NMT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8% Motorized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9856">
                <a:tc vMerge="1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LEG 1</a:t>
                      </a:r>
                      <a:endParaRPr lang="en-US" sz="1100"/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From Wholesaler to Retailer (within the market)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275 tonnes</a:t>
                      </a:r>
                      <a:endParaRPr lang="en-US" sz="11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Goods Auto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12.7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105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35</a:t>
                      </a:r>
                      <a:endParaRPr lang="en-US" sz="1400" dirty="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92% NMT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8% Motorized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9856">
                <a:tc vMerge="1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LEG 1</a:t>
                      </a:r>
                      <a:endParaRPr lang="en-US" sz="1100"/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From Wholesaler to Retailer (within the market)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275 tonnes</a:t>
                      </a:r>
                      <a:endParaRPr lang="en-US" sz="11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LCV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15.4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120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28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92% NMT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8% Motorized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9856">
                <a:tc vMerge="1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LEG 1</a:t>
                      </a:r>
                      <a:endParaRPr lang="en-US" sz="1100"/>
                    </a:p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From Wholesaler to Retailer (within the market)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275 tonnes</a:t>
                      </a:r>
                      <a:endParaRPr lang="en-US" sz="11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MGV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21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145</a:t>
                      </a:r>
                      <a:endParaRPr lang="en-US" sz="140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17</a:t>
                      </a:r>
                      <a:endParaRPr lang="en-US" sz="1400" dirty="0"/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92% NMT</a:t>
                      </a:r>
                      <a:endParaRPr lang="en-US" sz="1100"/>
                    </a:p>
                    <a:p>
                      <a:pPr algn="ctr">
                        <a:lnSpc>
                          <a:spcPts val="168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8% Motorized</a:t>
                      </a:r>
                    </a:p>
                  </a:txBody>
                  <a:tcPr marL="71982" marR="71982" marT="71982" marB="71982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028700" y="952500"/>
            <a:ext cx="1592627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79">
                <a:solidFill>
                  <a:srgbClr val="03849B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OPERATIONAL CHARACTERISTICS OF GANDHI NAGAR MARKET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99793"/>
            <a:ext cx="9991867" cy="599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The operational characteristics of the three legs of supply chain in terms of Average Lead Distance, Average Travel Time, Freight Cost (INR/</a:t>
            </a:r>
            <a:r>
              <a:rPr lang="en-US" dirty="0" err="1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tonne</a:t>
            </a:r>
            <a:r>
              <a:rPr lang="en-US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-km) and Percentage share of NMT to Motorized mode is given: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30000" y="1899793"/>
            <a:ext cx="5829300" cy="763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TONNAGE HANDLED BY THE TIME OF THE DAY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64251" y="5981700"/>
            <a:ext cx="5995049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The total tonnage handled in Gandhi Nagar Market is 2290 tonnes through out the day, </a:t>
            </a: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involving both inflow and outflow of goods.</a:t>
            </a:r>
            <a:endParaRPr lang="en-US" b="1" dirty="0">
              <a:solidFill>
                <a:srgbClr val="000000"/>
              </a:solidFill>
              <a:ea typeface="Canva Sans Bold"/>
              <a:cs typeface="Canva Sans Bold"/>
              <a:sym typeface="Canva Sans Bold"/>
            </a:endParaRPr>
          </a:p>
          <a:p>
            <a:pPr algn="just">
              <a:lnSpc>
                <a:spcPts val="2040"/>
              </a:lnSpc>
            </a:pPr>
            <a:endParaRPr lang="en-US" b="1" dirty="0">
              <a:solidFill>
                <a:srgbClr val="000000"/>
              </a:solidFill>
              <a:ea typeface="Canva Sans Bold"/>
              <a:cs typeface="Canva Sans Bold"/>
              <a:sym typeface="Canva Sans Bold"/>
            </a:endParaRPr>
          </a:p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Canva Sans"/>
                <a:cs typeface="Canva Sans"/>
                <a:sym typeface="Canva Sans"/>
              </a:rPr>
              <a:t>Peak hour of freight movement is 02:00 to 03:00 pm.</a:t>
            </a:r>
          </a:p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endParaRPr lang="en-US" dirty="0">
              <a:solidFill>
                <a:srgbClr val="000000"/>
              </a:solidFill>
              <a:ea typeface="Canva Sans"/>
              <a:cs typeface="Canva Sans"/>
              <a:sym typeface="Canva Sans"/>
            </a:endParaRPr>
          </a:p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During the market operational hours (10:00 to 18:00), </a:t>
            </a:r>
            <a:r>
              <a:rPr lang="en-US" b="1" dirty="0">
                <a:ea typeface="Lato" panose="020F0502020204030203" pitchFamily="34" charset="0"/>
                <a:cs typeface="Lato" panose="020F0502020204030203" pitchFamily="34" charset="0"/>
              </a:rPr>
              <a:t>the morning shift deals with incoming goods and the afternoon shift mostly deals with outgoing goods.</a:t>
            </a:r>
            <a:endParaRPr lang="en-US" dirty="0">
              <a:solidFill>
                <a:srgbClr val="000000"/>
              </a:solidFill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2040"/>
              </a:lnSpc>
            </a:pPr>
            <a:endParaRPr lang="en-US" dirty="0">
              <a:solidFill>
                <a:srgbClr val="000000"/>
              </a:solidFill>
              <a:ea typeface="Canva Sans"/>
              <a:cs typeface="Canva Sans"/>
              <a:sym typeface="Canva Sans"/>
            </a:endParaRPr>
          </a:p>
          <a:p>
            <a:pPr marL="367031" lvl="1" indent="-183515" algn="just">
              <a:lnSpc>
                <a:spcPts val="204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ea typeface="Canva Sans Bold"/>
                <a:cs typeface="Canva Sans Bold"/>
                <a:sym typeface="Canva Sans Bold"/>
              </a:rPr>
              <a:t> </a:t>
            </a:r>
            <a:r>
              <a:rPr lang="en-US" b="1" dirty="0">
                <a:solidFill>
                  <a:srgbClr val="C00000"/>
                </a:solidFill>
                <a:ea typeface="Canva Sans Bold"/>
                <a:cs typeface="Canva Sans Bold"/>
                <a:sym typeface="Canva Sans Bold"/>
              </a:rPr>
              <a:t>Thus, the market is always congested due to the unrestricted two-way movement of goods which leads to delay in outgoing consignments and need for more inventory holding.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B6EF262-01CD-DF49-869A-1C8438DBA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3692167"/>
              </p:ext>
            </p:extLst>
          </p:nvPr>
        </p:nvGraphicFramePr>
        <p:xfrm>
          <a:off x="11264251" y="2205863"/>
          <a:ext cx="5995049" cy="415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006176-08F5-D330-DF4E-C11034FF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Graphic spid="1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4563</Words>
  <Application>Microsoft Office PowerPoint</Application>
  <PresentationFormat>Custom</PresentationFormat>
  <Paragraphs>887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Fira Sans Bold</vt:lpstr>
      <vt:lpstr>Canva Sans Italics</vt:lpstr>
      <vt:lpstr>Canva Sans Bold</vt:lpstr>
      <vt:lpstr>Century Gothic Paneuropean</vt:lpstr>
      <vt:lpstr>Arial</vt:lpstr>
      <vt:lpstr>Poppins Bold</vt:lpstr>
      <vt:lpstr>Lato Bold</vt:lpstr>
      <vt:lpstr>Calibri</vt:lpstr>
      <vt:lpstr>Century Gothic Paneuropean Bold</vt:lpstr>
      <vt:lpstr>Canva Sans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Symposium 18th Urban Mobility India Conference and Expo, 2025</dc:title>
  <cp:lastModifiedBy>Ajay Chawla</cp:lastModifiedBy>
  <cp:revision>24</cp:revision>
  <dcterms:created xsi:type="dcterms:W3CDTF">2006-08-16T00:00:00Z</dcterms:created>
  <dcterms:modified xsi:type="dcterms:W3CDTF">2025-11-09T03:38:57Z</dcterms:modified>
  <dc:identifier>DAG3eR3ZBIY</dc:identifier>
</cp:coreProperties>
</file>