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03" r:id="rId1"/>
  </p:sldMasterIdLst>
  <p:notesMasterIdLst>
    <p:notesMasterId r:id="rId20"/>
  </p:notesMasterIdLst>
  <p:sldIdLst>
    <p:sldId id="368" r:id="rId2"/>
    <p:sldId id="377" r:id="rId3"/>
    <p:sldId id="380" r:id="rId4"/>
    <p:sldId id="381" r:id="rId5"/>
    <p:sldId id="386" r:id="rId6"/>
    <p:sldId id="382" r:id="rId7"/>
    <p:sldId id="387" r:id="rId8"/>
    <p:sldId id="389" r:id="rId9"/>
    <p:sldId id="391" r:id="rId10"/>
    <p:sldId id="392" r:id="rId11"/>
    <p:sldId id="388" r:id="rId12"/>
    <p:sldId id="383" r:id="rId13"/>
    <p:sldId id="384" r:id="rId14"/>
    <p:sldId id="385" r:id="rId15"/>
    <p:sldId id="393" r:id="rId16"/>
    <p:sldId id="394" r:id="rId17"/>
    <p:sldId id="397" r:id="rId18"/>
    <p:sldId id="3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21"/>
    <p:restoredTop sz="94598"/>
  </p:normalViewPr>
  <p:slideViewPr>
    <p:cSldViewPr snapToGrid="0">
      <p:cViewPr varScale="1">
        <p:scale>
          <a:sx n="151" d="100"/>
          <a:sy n="151" d="100"/>
        </p:scale>
        <p:origin x="5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35C65-AE19-6F42-91DA-E2B8F0B4BBC3}" type="doc">
      <dgm:prSet loTypeId="urn:microsoft.com/office/officeart/2005/8/layout/hList1" loCatId="" qsTypeId="urn:microsoft.com/office/officeart/2005/8/quickstyle/simple1" qsCatId="simple" csTypeId="urn:microsoft.com/office/officeart/2005/8/colors/colorful4" csCatId="colorful" phldr="1"/>
      <dgm:spPr/>
      <dgm:t>
        <a:bodyPr/>
        <a:lstStyle/>
        <a:p>
          <a:endParaRPr lang="en-GB"/>
        </a:p>
      </dgm:t>
    </dgm:pt>
    <dgm:pt modelId="{15759E80-1F3C-4B48-AA94-FFF09C9898C2}">
      <dgm:prSet phldrT="[Text]" custT="1"/>
      <dgm:spPr/>
      <dgm:t>
        <a:bodyPr/>
        <a:lstStyle/>
        <a:p>
          <a:r>
            <a:rPr lang="en-GB" sz="2000" b="1" dirty="0">
              <a:solidFill>
                <a:schemeClr val="tx1"/>
              </a:solidFill>
              <a:latin typeface="+mj-lt"/>
            </a:rPr>
            <a:t>Regulatory and Institutional Dimensions</a:t>
          </a:r>
        </a:p>
      </dgm:t>
    </dgm:pt>
    <dgm:pt modelId="{AA73C9D6-DC17-8B43-94C2-BE2FF3458187}" type="parTrans" cxnId="{E3161EB0-1CE6-824A-98D2-FCF9EE8EEEF8}">
      <dgm:prSet/>
      <dgm:spPr/>
      <dgm:t>
        <a:bodyPr/>
        <a:lstStyle/>
        <a:p>
          <a:endParaRPr lang="en-GB" sz="2000">
            <a:solidFill>
              <a:schemeClr val="tx1"/>
            </a:solidFill>
            <a:latin typeface="+mj-lt"/>
          </a:endParaRPr>
        </a:p>
      </dgm:t>
    </dgm:pt>
    <dgm:pt modelId="{A3C5B688-0971-5A4B-8CD0-B27FC045C660}" type="sibTrans" cxnId="{E3161EB0-1CE6-824A-98D2-FCF9EE8EEEF8}">
      <dgm:prSet/>
      <dgm:spPr/>
      <dgm:t>
        <a:bodyPr/>
        <a:lstStyle/>
        <a:p>
          <a:endParaRPr lang="en-GB" sz="2000">
            <a:solidFill>
              <a:schemeClr val="tx1"/>
            </a:solidFill>
            <a:latin typeface="+mj-lt"/>
          </a:endParaRPr>
        </a:p>
      </dgm:t>
    </dgm:pt>
    <dgm:pt modelId="{D5BDD767-804E-064A-8211-1D9D26835589}">
      <dgm:prSet phldrT="[Text]" custT="1"/>
      <dgm:spPr/>
      <dgm:t>
        <a:bodyPr/>
        <a:lstStyle/>
        <a:p>
          <a:r>
            <a:rPr lang="en-IN" sz="2000" dirty="0">
              <a:solidFill>
                <a:schemeClr val="tx1"/>
              </a:solidFill>
              <a:latin typeface="+mj-lt"/>
            </a:rPr>
            <a:t>FAR regulations</a:t>
          </a:r>
          <a:endParaRPr lang="en-GB" sz="2000" dirty="0">
            <a:solidFill>
              <a:schemeClr val="tx1"/>
            </a:solidFill>
            <a:latin typeface="+mj-lt"/>
          </a:endParaRPr>
        </a:p>
      </dgm:t>
    </dgm:pt>
    <dgm:pt modelId="{D49E1685-6790-7B43-A424-85B751A2A8E0}" type="parTrans" cxnId="{F7D8E07D-42ED-954C-AB4C-9919B96C944B}">
      <dgm:prSet/>
      <dgm:spPr/>
      <dgm:t>
        <a:bodyPr/>
        <a:lstStyle/>
        <a:p>
          <a:endParaRPr lang="en-GB" sz="2000">
            <a:solidFill>
              <a:schemeClr val="tx1"/>
            </a:solidFill>
            <a:latin typeface="+mj-lt"/>
          </a:endParaRPr>
        </a:p>
      </dgm:t>
    </dgm:pt>
    <dgm:pt modelId="{3E8A4BDA-28B8-CA47-92A2-EB729CD19950}" type="sibTrans" cxnId="{F7D8E07D-42ED-954C-AB4C-9919B96C944B}">
      <dgm:prSet/>
      <dgm:spPr/>
      <dgm:t>
        <a:bodyPr/>
        <a:lstStyle/>
        <a:p>
          <a:endParaRPr lang="en-GB" sz="2000">
            <a:solidFill>
              <a:schemeClr val="tx1"/>
            </a:solidFill>
            <a:latin typeface="+mj-lt"/>
          </a:endParaRPr>
        </a:p>
      </dgm:t>
    </dgm:pt>
    <dgm:pt modelId="{805F2746-B866-2143-B04E-31DA5CA7E1C6}">
      <dgm:prSet phldrT="[Text]" custT="1"/>
      <dgm:spPr/>
      <dgm:t>
        <a:bodyPr/>
        <a:lstStyle/>
        <a:p>
          <a:r>
            <a:rPr lang="en-GB" sz="2000" b="1" dirty="0">
              <a:solidFill>
                <a:schemeClr val="tx1"/>
              </a:solidFill>
              <a:latin typeface="+mj-lt"/>
            </a:rPr>
            <a:t>Market and Financial Dimensions</a:t>
          </a:r>
        </a:p>
      </dgm:t>
    </dgm:pt>
    <dgm:pt modelId="{B44D467D-9A97-0A4F-A571-BB6FF5A09D49}" type="parTrans" cxnId="{6D3C15F9-5F53-EA42-8049-4FF12C5F3779}">
      <dgm:prSet/>
      <dgm:spPr/>
      <dgm:t>
        <a:bodyPr/>
        <a:lstStyle/>
        <a:p>
          <a:endParaRPr lang="en-GB" sz="2000">
            <a:solidFill>
              <a:schemeClr val="tx1"/>
            </a:solidFill>
            <a:latin typeface="+mj-lt"/>
          </a:endParaRPr>
        </a:p>
      </dgm:t>
    </dgm:pt>
    <dgm:pt modelId="{EA06D9FA-96BB-CB43-BA63-1317B20350F6}" type="sibTrans" cxnId="{6D3C15F9-5F53-EA42-8049-4FF12C5F3779}">
      <dgm:prSet/>
      <dgm:spPr/>
      <dgm:t>
        <a:bodyPr/>
        <a:lstStyle/>
        <a:p>
          <a:endParaRPr lang="en-GB" sz="2000">
            <a:solidFill>
              <a:schemeClr val="tx1"/>
            </a:solidFill>
            <a:latin typeface="+mj-lt"/>
          </a:endParaRPr>
        </a:p>
      </dgm:t>
    </dgm:pt>
    <dgm:pt modelId="{1370C28A-96D1-054E-9180-C886AE7D7CE5}">
      <dgm:prSet phldrT="[Text]" custT="1"/>
      <dgm:spPr/>
      <dgm:t>
        <a:bodyPr/>
        <a:lstStyle/>
        <a:p>
          <a:r>
            <a:rPr lang="en-IN" sz="2000" dirty="0">
              <a:solidFill>
                <a:schemeClr val="tx1"/>
              </a:solidFill>
              <a:latin typeface="+mj-lt"/>
            </a:rPr>
            <a:t>LVC - Premium FAR, betterment levies, TDR, and impact fees</a:t>
          </a:r>
          <a:endParaRPr lang="en-GB" sz="2000" dirty="0">
            <a:solidFill>
              <a:schemeClr val="tx1"/>
            </a:solidFill>
            <a:latin typeface="+mj-lt"/>
          </a:endParaRPr>
        </a:p>
      </dgm:t>
    </dgm:pt>
    <dgm:pt modelId="{BE75468A-F88A-DD4A-9DB9-08E4A9489697}" type="parTrans" cxnId="{4957EE94-E783-8841-A5F3-00687A408C11}">
      <dgm:prSet/>
      <dgm:spPr/>
      <dgm:t>
        <a:bodyPr/>
        <a:lstStyle/>
        <a:p>
          <a:endParaRPr lang="en-GB" sz="2000">
            <a:solidFill>
              <a:schemeClr val="tx1"/>
            </a:solidFill>
            <a:latin typeface="+mj-lt"/>
          </a:endParaRPr>
        </a:p>
      </dgm:t>
    </dgm:pt>
    <dgm:pt modelId="{81DE9658-D473-4342-8E68-58D5B1E32758}" type="sibTrans" cxnId="{4957EE94-E783-8841-A5F3-00687A408C11}">
      <dgm:prSet/>
      <dgm:spPr/>
      <dgm:t>
        <a:bodyPr/>
        <a:lstStyle/>
        <a:p>
          <a:endParaRPr lang="en-GB" sz="2000">
            <a:solidFill>
              <a:schemeClr val="tx1"/>
            </a:solidFill>
            <a:latin typeface="+mj-lt"/>
          </a:endParaRPr>
        </a:p>
      </dgm:t>
    </dgm:pt>
    <dgm:pt modelId="{DC49893B-2418-1C4B-8B9D-9D0D8C54455F}">
      <dgm:prSet phldrT="[Text]" custT="1"/>
      <dgm:spPr/>
      <dgm:t>
        <a:bodyPr/>
        <a:lstStyle/>
        <a:p>
          <a:r>
            <a:rPr lang="en-GB" sz="2000" b="1" dirty="0">
              <a:solidFill>
                <a:schemeClr val="tx1"/>
              </a:solidFill>
              <a:latin typeface="+mj-lt"/>
            </a:rPr>
            <a:t>Behavioural and Social Dimensions</a:t>
          </a:r>
        </a:p>
      </dgm:t>
    </dgm:pt>
    <dgm:pt modelId="{C49937E1-A5DE-604B-A10F-FFD991E2341F}" type="parTrans" cxnId="{3A91B69F-6911-FF41-8853-130EB1932B08}">
      <dgm:prSet/>
      <dgm:spPr/>
      <dgm:t>
        <a:bodyPr/>
        <a:lstStyle/>
        <a:p>
          <a:endParaRPr lang="en-GB" sz="2000">
            <a:solidFill>
              <a:schemeClr val="tx1"/>
            </a:solidFill>
            <a:latin typeface="+mj-lt"/>
          </a:endParaRPr>
        </a:p>
      </dgm:t>
    </dgm:pt>
    <dgm:pt modelId="{04E82E45-FB76-5749-AA16-E51547CEA2B6}" type="sibTrans" cxnId="{3A91B69F-6911-FF41-8853-130EB1932B08}">
      <dgm:prSet/>
      <dgm:spPr/>
      <dgm:t>
        <a:bodyPr/>
        <a:lstStyle/>
        <a:p>
          <a:endParaRPr lang="en-GB" sz="2000">
            <a:solidFill>
              <a:schemeClr val="tx1"/>
            </a:solidFill>
            <a:latin typeface="+mj-lt"/>
          </a:endParaRPr>
        </a:p>
      </dgm:t>
    </dgm:pt>
    <dgm:pt modelId="{8E451CCE-F83D-FF44-ABAF-FF2BB6A99713}">
      <dgm:prSet phldrT="[Text]" custT="1"/>
      <dgm:spPr/>
      <dgm:t>
        <a:bodyPr/>
        <a:lstStyle/>
        <a:p>
          <a:r>
            <a:rPr lang="en-IN" sz="2000" dirty="0">
              <a:solidFill>
                <a:schemeClr val="tx1"/>
              </a:solidFill>
              <a:latin typeface="+mj-lt"/>
            </a:rPr>
            <a:t>Travel behaviour</a:t>
          </a:r>
          <a:endParaRPr lang="en-GB" sz="2000" dirty="0">
            <a:solidFill>
              <a:schemeClr val="tx1"/>
            </a:solidFill>
            <a:latin typeface="+mj-lt"/>
          </a:endParaRPr>
        </a:p>
      </dgm:t>
    </dgm:pt>
    <dgm:pt modelId="{A376D449-8552-2D4A-8C8B-5F6D65DECB90}" type="parTrans" cxnId="{54CE6548-151F-834C-8B17-924E6BFB0776}">
      <dgm:prSet/>
      <dgm:spPr/>
      <dgm:t>
        <a:bodyPr/>
        <a:lstStyle/>
        <a:p>
          <a:endParaRPr lang="en-GB" sz="2000">
            <a:solidFill>
              <a:schemeClr val="tx1"/>
            </a:solidFill>
            <a:latin typeface="+mj-lt"/>
          </a:endParaRPr>
        </a:p>
      </dgm:t>
    </dgm:pt>
    <dgm:pt modelId="{7D008421-7446-684C-B40F-6BC53E4472A5}" type="sibTrans" cxnId="{54CE6548-151F-834C-8B17-924E6BFB0776}">
      <dgm:prSet/>
      <dgm:spPr/>
      <dgm:t>
        <a:bodyPr/>
        <a:lstStyle/>
        <a:p>
          <a:endParaRPr lang="en-GB" sz="2000">
            <a:solidFill>
              <a:schemeClr val="tx1"/>
            </a:solidFill>
            <a:latin typeface="+mj-lt"/>
          </a:endParaRPr>
        </a:p>
      </dgm:t>
    </dgm:pt>
    <dgm:pt modelId="{B709512E-89EF-4449-9113-3926BBB07AED}">
      <dgm:prSet phldrT="[Text]" custT="1"/>
      <dgm:spPr/>
      <dgm:t>
        <a:bodyPr/>
        <a:lstStyle/>
        <a:p>
          <a:r>
            <a:rPr lang="en-IN" sz="2000" dirty="0">
              <a:solidFill>
                <a:schemeClr val="tx1"/>
              </a:solidFill>
              <a:latin typeface="+mj-lt"/>
            </a:rPr>
            <a:t>Integration with master and zonal plans</a:t>
          </a:r>
          <a:endParaRPr lang="en-GB" sz="2000" dirty="0">
            <a:solidFill>
              <a:schemeClr val="tx1"/>
            </a:solidFill>
            <a:latin typeface="+mj-lt"/>
          </a:endParaRPr>
        </a:p>
      </dgm:t>
    </dgm:pt>
    <dgm:pt modelId="{EFA2C699-88D8-1C45-9D0A-5C7DABEEDE73}" type="parTrans" cxnId="{1D3DC0A0-2617-1B49-8EC8-1BA5AABF1D07}">
      <dgm:prSet/>
      <dgm:spPr/>
      <dgm:t>
        <a:bodyPr/>
        <a:lstStyle/>
        <a:p>
          <a:endParaRPr lang="en-GB" sz="2000">
            <a:solidFill>
              <a:schemeClr val="tx1"/>
            </a:solidFill>
            <a:latin typeface="+mj-lt"/>
          </a:endParaRPr>
        </a:p>
      </dgm:t>
    </dgm:pt>
    <dgm:pt modelId="{63BE1FD7-CD5B-0548-B76D-68402F0FA982}" type="sibTrans" cxnId="{1D3DC0A0-2617-1B49-8EC8-1BA5AABF1D07}">
      <dgm:prSet/>
      <dgm:spPr/>
      <dgm:t>
        <a:bodyPr/>
        <a:lstStyle/>
        <a:p>
          <a:endParaRPr lang="en-GB" sz="2000">
            <a:solidFill>
              <a:schemeClr val="tx1"/>
            </a:solidFill>
            <a:latin typeface="+mj-lt"/>
          </a:endParaRPr>
        </a:p>
      </dgm:t>
    </dgm:pt>
    <dgm:pt modelId="{EEFA522E-A0BA-AA47-A149-1ECB82CDE7F2}">
      <dgm:prSet phldrT="[Text]" custT="1"/>
      <dgm:spPr/>
      <dgm:t>
        <a:bodyPr/>
        <a:lstStyle/>
        <a:p>
          <a:r>
            <a:rPr lang="en-IN" sz="2000" dirty="0">
              <a:solidFill>
                <a:schemeClr val="tx1"/>
              </a:solidFill>
              <a:latin typeface="+mj-lt"/>
            </a:rPr>
            <a:t>Building bye-laws</a:t>
          </a:r>
          <a:endParaRPr lang="en-GB" sz="2000" dirty="0">
            <a:solidFill>
              <a:schemeClr val="tx1"/>
            </a:solidFill>
            <a:latin typeface="+mj-lt"/>
          </a:endParaRPr>
        </a:p>
      </dgm:t>
    </dgm:pt>
    <dgm:pt modelId="{A5AD6512-E959-D54E-8149-6786C1FED4E6}" type="parTrans" cxnId="{D7686B2F-F0F8-CC42-B1E4-773CD3632B4A}">
      <dgm:prSet/>
      <dgm:spPr/>
      <dgm:t>
        <a:bodyPr/>
        <a:lstStyle/>
        <a:p>
          <a:endParaRPr lang="en-GB" sz="2000">
            <a:solidFill>
              <a:schemeClr val="tx1"/>
            </a:solidFill>
            <a:latin typeface="+mj-lt"/>
          </a:endParaRPr>
        </a:p>
      </dgm:t>
    </dgm:pt>
    <dgm:pt modelId="{865DED74-931A-1E4E-A049-0FCBB374E87A}" type="sibTrans" cxnId="{D7686B2F-F0F8-CC42-B1E4-773CD3632B4A}">
      <dgm:prSet/>
      <dgm:spPr/>
      <dgm:t>
        <a:bodyPr/>
        <a:lstStyle/>
        <a:p>
          <a:endParaRPr lang="en-GB" sz="2000">
            <a:solidFill>
              <a:schemeClr val="tx1"/>
            </a:solidFill>
            <a:latin typeface="+mj-lt"/>
          </a:endParaRPr>
        </a:p>
      </dgm:t>
    </dgm:pt>
    <dgm:pt modelId="{90EF9DFC-0446-524B-9271-9B252BD43A3F}">
      <dgm:prSet phldrT="[Text]" custT="1"/>
      <dgm:spPr/>
      <dgm:t>
        <a:bodyPr/>
        <a:lstStyle/>
        <a:p>
          <a:r>
            <a:rPr lang="en-IN" sz="2000" dirty="0">
              <a:solidFill>
                <a:schemeClr val="tx1"/>
              </a:solidFill>
              <a:latin typeface="+mj-lt"/>
            </a:rPr>
            <a:t>Land pooling schemes</a:t>
          </a:r>
          <a:endParaRPr lang="en-GB" sz="2000" dirty="0">
            <a:solidFill>
              <a:schemeClr val="tx1"/>
            </a:solidFill>
            <a:latin typeface="+mj-lt"/>
          </a:endParaRPr>
        </a:p>
      </dgm:t>
    </dgm:pt>
    <dgm:pt modelId="{F974AC26-E3D5-C243-82FD-3331A23CAA50}" type="parTrans" cxnId="{1A1D28D2-B220-5345-92C5-FB6ACB85DA3B}">
      <dgm:prSet/>
      <dgm:spPr/>
      <dgm:t>
        <a:bodyPr/>
        <a:lstStyle/>
        <a:p>
          <a:endParaRPr lang="en-GB" sz="2000">
            <a:solidFill>
              <a:schemeClr val="tx1"/>
            </a:solidFill>
            <a:latin typeface="+mj-lt"/>
          </a:endParaRPr>
        </a:p>
      </dgm:t>
    </dgm:pt>
    <dgm:pt modelId="{16E3A7C8-11E8-F941-B4E6-F928CEADA5A6}" type="sibTrans" cxnId="{1A1D28D2-B220-5345-92C5-FB6ACB85DA3B}">
      <dgm:prSet/>
      <dgm:spPr/>
      <dgm:t>
        <a:bodyPr/>
        <a:lstStyle/>
        <a:p>
          <a:endParaRPr lang="en-GB" sz="2000">
            <a:solidFill>
              <a:schemeClr val="tx1"/>
            </a:solidFill>
            <a:latin typeface="+mj-lt"/>
          </a:endParaRPr>
        </a:p>
      </dgm:t>
    </dgm:pt>
    <dgm:pt modelId="{73E6C5F1-0154-5F4F-AC88-45042E5C9340}">
      <dgm:prSet phldrT="[Text]" custT="1"/>
      <dgm:spPr/>
      <dgm:t>
        <a:bodyPr/>
        <a:lstStyle/>
        <a:p>
          <a:r>
            <a:rPr lang="en-IN" sz="2000" dirty="0">
              <a:solidFill>
                <a:schemeClr val="tx1"/>
              </a:solidFill>
              <a:latin typeface="+mj-lt"/>
            </a:rPr>
            <a:t>Redevelopment frameworks</a:t>
          </a:r>
          <a:endParaRPr lang="en-GB" sz="2000" dirty="0">
            <a:solidFill>
              <a:schemeClr val="tx1"/>
            </a:solidFill>
            <a:latin typeface="+mj-lt"/>
          </a:endParaRPr>
        </a:p>
      </dgm:t>
    </dgm:pt>
    <dgm:pt modelId="{AC095770-1BCE-6541-9AF5-1C4AF15C76D3}" type="parTrans" cxnId="{872924B3-F02A-274A-BA5C-7BA7418557C6}">
      <dgm:prSet/>
      <dgm:spPr/>
      <dgm:t>
        <a:bodyPr/>
        <a:lstStyle/>
        <a:p>
          <a:endParaRPr lang="en-GB" sz="2000">
            <a:solidFill>
              <a:schemeClr val="tx1"/>
            </a:solidFill>
            <a:latin typeface="+mj-lt"/>
          </a:endParaRPr>
        </a:p>
      </dgm:t>
    </dgm:pt>
    <dgm:pt modelId="{06616103-ED4E-B040-A592-EA147B0B08E2}" type="sibTrans" cxnId="{872924B3-F02A-274A-BA5C-7BA7418557C6}">
      <dgm:prSet/>
      <dgm:spPr/>
      <dgm:t>
        <a:bodyPr/>
        <a:lstStyle/>
        <a:p>
          <a:endParaRPr lang="en-GB" sz="2000">
            <a:solidFill>
              <a:schemeClr val="tx1"/>
            </a:solidFill>
            <a:latin typeface="+mj-lt"/>
          </a:endParaRPr>
        </a:p>
      </dgm:t>
    </dgm:pt>
    <dgm:pt modelId="{381DA7F1-5A67-424C-B470-A93817FFC36F}">
      <dgm:prSet phldrT="[Text]" custT="1"/>
      <dgm:spPr/>
      <dgm:t>
        <a:bodyPr/>
        <a:lstStyle/>
        <a:p>
          <a:r>
            <a:rPr lang="en-IN" sz="2000" dirty="0">
              <a:solidFill>
                <a:schemeClr val="tx1"/>
              </a:solidFill>
              <a:latin typeface="+mj-lt"/>
            </a:rPr>
            <a:t>Real estate markets</a:t>
          </a:r>
          <a:endParaRPr lang="en-GB" sz="2000" dirty="0">
            <a:solidFill>
              <a:schemeClr val="tx1"/>
            </a:solidFill>
            <a:latin typeface="+mj-lt"/>
          </a:endParaRPr>
        </a:p>
      </dgm:t>
    </dgm:pt>
    <dgm:pt modelId="{72E79069-EDFA-E346-8E94-3942B1A64A84}" type="parTrans" cxnId="{EEFD9865-54AE-B44E-843E-DAC75EECFF78}">
      <dgm:prSet/>
      <dgm:spPr/>
      <dgm:t>
        <a:bodyPr/>
        <a:lstStyle/>
        <a:p>
          <a:endParaRPr lang="en-GB" sz="2000">
            <a:solidFill>
              <a:schemeClr val="tx1"/>
            </a:solidFill>
            <a:latin typeface="+mj-lt"/>
          </a:endParaRPr>
        </a:p>
      </dgm:t>
    </dgm:pt>
    <dgm:pt modelId="{022B72F7-8222-6A4F-826C-64A38AC610EF}" type="sibTrans" cxnId="{EEFD9865-54AE-B44E-843E-DAC75EECFF78}">
      <dgm:prSet/>
      <dgm:spPr/>
      <dgm:t>
        <a:bodyPr/>
        <a:lstStyle/>
        <a:p>
          <a:endParaRPr lang="en-GB" sz="2000">
            <a:solidFill>
              <a:schemeClr val="tx1"/>
            </a:solidFill>
            <a:latin typeface="+mj-lt"/>
          </a:endParaRPr>
        </a:p>
      </dgm:t>
    </dgm:pt>
    <dgm:pt modelId="{69EA8387-FF1C-CB43-B40A-DA19A7D87E0C}">
      <dgm:prSet phldrT="[Text]" custT="1"/>
      <dgm:spPr/>
      <dgm:t>
        <a:bodyPr/>
        <a:lstStyle/>
        <a:p>
          <a:r>
            <a:rPr lang="en-IN" sz="2000" dirty="0">
              <a:solidFill>
                <a:schemeClr val="tx1"/>
              </a:solidFill>
              <a:latin typeface="+mj-lt"/>
            </a:rPr>
            <a:t>Developer incentives</a:t>
          </a:r>
          <a:endParaRPr lang="en-GB" sz="2000" dirty="0">
            <a:solidFill>
              <a:schemeClr val="tx1"/>
            </a:solidFill>
            <a:latin typeface="+mj-lt"/>
          </a:endParaRPr>
        </a:p>
      </dgm:t>
    </dgm:pt>
    <dgm:pt modelId="{B1426B87-01E5-3746-A71F-86F5778E2C14}" type="parTrans" cxnId="{494F0DEF-5186-1040-8C09-44D2FDCE3151}">
      <dgm:prSet/>
      <dgm:spPr/>
      <dgm:t>
        <a:bodyPr/>
        <a:lstStyle/>
        <a:p>
          <a:endParaRPr lang="en-GB" sz="2000">
            <a:solidFill>
              <a:schemeClr val="tx1"/>
            </a:solidFill>
            <a:latin typeface="+mj-lt"/>
          </a:endParaRPr>
        </a:p>
      </dgm:t>
    </dgm:pt>
    <dgm:pt modelId="{BEFE3669-4646-D94C-8AEF-85D1659ED0B6}" type="sibTrans" cxnId="{494F0DEF-5186-1040-8C09-44D2FDCE3151}">
      <dgm:prSet/>
      <dgm:spPr/>
      <dgm:t>
        <a:bodyPr/>
        <a:lstStyle/>
        <a:p>
          <a:endParaRPr lang="en-GB" sz="2000">
            <a:solidFill>
              <a:schemeClr val="tx1"/>
            </a:solidFill>
            <a:latin typeface="+mj-lt"/>
          </a:endParaRPr>
        </a:p>
      </dgm:t>
    </dgm:pt>
    <dgm:pt modelId="{E08F9899-4A75-3C48-A95F-0D110DFE109E}">
      <dgm:prSet phldrT="[Text]" custT="1"/>
      <dgm:spPr/>
      <dgm:t>
        <a:bodyPr/>
        <a:lstStyle/>
        <a:p>
          <a:r>
            <a:rPr lang="en-IN" sz="2000" dirty="0">
              <a:solidFill>
                <a:schemeClr val="tx1"/>
              </a:solidFill>
              <a:latin typeface="+mj-lt"/>
            </a:rPr>
            <a:t>Financing structures</a:t>
          </a:r>
          <a:endParaRPr lang="en-GB" sz="2000" dirty="0">
            <a:solidFill>
              <a:schemeClr val="tx1"/>
            </a:solidFill>
            <a:latin typeface="+mj-lt"/>
          </a:endParaRPr>
        </a:p>
      </dgm:t>
    </dgm:pt>
    <dgm:pt modelId="{87F029BB-3B94-CE41-9718-9728A657B5C7}" type="parTrans" cxnId="{E46D3369-7416-9A42-B58F-D49854BDFF2A}">
      <dgm:prSet/>
      <dgm:spPr/>
      <dgm:t>
        <a:bodyPr/>
        <a:lstStyle/>
        <a:p>
          <a:endParaRPr lang="en-GB" sz="2000">
            <a:solidFill>
              <a:schemeClr val="tx1"/>
            </a:solidFill>
            <a:latin typeface="+mj-lt"/>
          </a:endParaRPr>
        </a:p>
      </dgm:t>
    </dgm:pt>
    <dgm:pt modelId="{B28CE8DB-EAF4-9C47-8839-BAE30F30F28F}" type="sibTrans" cxnId="{E46D3369-7416-9A42-B58F-D49854BDFF2A}">
      <dgm:prSet/>
      <dgm:spPr/>
      <dgm:t>
        <a:bodyPr/>
        <a:lstStyle/>
        <a:p>
          <a:endParaRPr lang="en-GB" sz="2000">
            <a:solidFill>
              <a:schemeClr val="tx1"/>
            </a:solidFill>
            <a:latin typeface="+mj-lt"/>
          </a:endParaRPr>
        </a:p>
      </dgm:t>
    </dgm:pt>
    <dgm:pt modelId="{AC495E93-4159-184E-85D3-A2F4B517C9F9}">
      <dgm:prSet phldrT="[Text]" custT="1"/>
      <dgm:spPr/>
      <dgm:t>
        <a:bodyPr/>
        <a:lstStyle/>
        <a:p>
          <a:r>
            <a:rPr lang="en-IN" sz="2000" dirty="0">
              <a:solidFill>
                <a:schemeClr val="tx1"/>
              </a:solidFill>
              <a:latin typeface="+mj-lt"/>
            </a:rPr>
            <a:t>Transit-property nexus</a:t>
          </a:r>
          <a:endParaRPr lang="en-GB" sz="2000" dirty="0">
            <a:solidFill>
              <a:schemeClr val="tx1"/>
            </a:solidFill>
            <a:latin typeface="+mj-lt"/>
          </a:endParaRPr>
        </a:p>
      </dgm:t>
    </dgm:pt>
    <dgm:pt modelId="{EC203370-ABFC-C943-BBE3-44E5F7446658}" type="parTrans" cxnId="{1B4692C4-119B-6E4F-832B-4669D64C8F09}">
      <dgm:prSet/>
      <dgm:spPr/>
      <dgm:t>
        <a:bodyPr/>
        <a:lstStyle/>
        <a:p>
          <a:endParaRPr lang="en-GB" sz="2000">
            <a:solidFill>
              <a:schemeClr val="tx1"/>
            </a:solidFill>
            <a:latin typeface="+mj-lt"/>
          </a:endParaRPr>
        </a:p>
      </dgm:t>
    </dgm:pt>
    <dgm:pt modelId="{F44181B3-A506-D64A-A71A-ED3265D9C845}" type="sibTrans" cxnId="{1B4692C4-119B-6E4F-832B-4669D64C8F09}">
      <dgm:prSet/>
      <dgm:spPr/>
      <dgm:t>
        <a:bodyPr/>
        <a:lstStyle/>
        <a:p>
          <a:endParaRPr lang="en-GB" sz="2000">
            <a:solidFill>
              <a:schemeClr val="tx1"/>
            </a:solidFill>
            <a:latin typeface="+mj-lt"/>
          </a:endParaRPr>
        </a:p>
      </dgm:t>
    </dgm:pt>
    <dgm:pt modelId="{8311E89A-03FE-4349-9FC1-7FE1CCE67E43}">
      <dgm:prSet custT="1"/>
      <dgm:spPr/>
      <dgm:t>
        <a:bodyPr/>
        <a:lstStyle/>
        <a:p>
          <a:r>
            <a:rPr lang="en-IN" sz="2000" dirty="0">
              <a:solidFill>
                <a:schemeClr val="tx1"/>
              </a:solidFill>
              <a:latin typeface="+mj-lt"/>
            </a:rPr>
            <a:t>Socio-economic stratification</a:t>
          </a:r>
          <a:endParaRPr lang="en-US" sz="2000" dirty="0">
            <a:solidFill>
              <a:schemeClr val="tx1"/>
            </a:solidFill>
            <a:latin typeface="+mj-lt"/>
          </a:endParaRPr>
        </a:p>
      </dgm:t>
    </dgm:pt>
    <dgm:pt modelId="{741B9110-8958-CE42-8621-8C03E861239E}" type="parTrans" cxnId="{044149F7-78B9-604A-BE5C-1E0773A9E6FA}">
      <dgm:prSet/>
      <dgm:spPr/>
      <dgm:t>
        <a:bodyPr/>
        <a:lstStyle/>
        <a:p>
          <a:endParaRPr lang="en-GB" sz="2000">
            <a:solidFill>
              <a:schemeClr val="tx1"/>
            </a:solidFill>
            <a:latin typeface="+mj-lt"/>
          </a:endParaRPr>
        </a:p>
      </dgm:t>
    </dgm:pt>
    <dgm:pt modelId="{1E93F361-D0C9-8E47-877F-CB8C58018825}" type="sibTrans" cxnId="{044149F7-78B9-604A-BE5C-1E0773A9E6FA}">
      <dgm:prSet/>
      <dgm:spPr/>
      <dgm:t>
        <a:bodyPr/>
        <a:lstStyle/>
        <a:p>
          <a:endParaRPr lang="en-GB" sz="2000">
            <a:solidFill>
              <a:schemeClr val="tx1"/>
            </a:solidFill>
            <a:latin typeface="+mj-lt"/>
          </a:endParaRPr>
        </a:p>
      </dgm:t>
    </dgm:pt>
    <dgm:pt modelId="{3690DEFE-3AE8-5F4A-AF69-62C81E435982}">
      <dgm:prSet phldrT="[Text]" custT="1"/>
      <dgm:spPr/>
      <dgm:t>
        <a:bodyPr/>
        <a:lstStyle/>
        <a:p>
          <a:r>
            <a:rPr lang="en-IN" sz="2000" dirty="0">
              <a:solidFill>
                <a:schemeClr val="tx1"/>
              </a:solidFill>
              <a:latin typeface="+mj-lt"/>
            </a:rPr>
            <a:t>Accessibility</a:t>
          </a:r>
          <a:endParaRPr lang="en-GB" sz="2000" dirty="0">
            <a:solidFill>
              <a:schemeClr val="tx1"/>
            </a:solidFill>
            <a:latin typeface="+mj-lt"/>
          </a:endParaRPr>
        </a:p>
      </dgm:t>
    </dgm:pt>
    <dgm:pt modelId="{C1DF5DA3-116F-1347-A3CF-739C50CB6925}" type="parTrans" cxnId="{49A730D3-1971-3349-9A16-52BB0DF71708}">
      <dgm:prSet/>
      <dgm:spPr/>
      <dgm:t>
        <a:bodyPr/>
        <a:lstStyle/>
        <a:p>
          <a:endParaRPr lang="en-GB" sz="2000">
            <a:solidFill>
              <a:schemeClr val="tx1"/>
            </a:solidFill>
            <a:latin typeface="+mj-lt"/>
          </a:endParaRPr>
        </a:p>
      </dgm:t>
    </dgm:pt>
    <dgm:pt modelId="{981D519E-9CB5-5D47-8F39-33AAE569C435}" type="sibTrans" cxnId="{49A730D3-1971-3349-9A16-52BB0DF71708}">
      <dgm:prSet/>
      <dgm:spPr/>
      <dgm:t>
        <a:bodyPr/>
        <a:lstStyle/>
        <a:p>
          <a:endParaRPr lang="en-GB" sz="2000">
            <a:solidFill>
              <a:schemeClr val="tx1"/>
            </a:solidFill>
            <a:latin typeface="+mj-lt"/>
          </a:endParaRPr>
        </a:p>
      </dgm:t>
    </dgm:pt>
    <dgm:pt modelId="{AA47DF64-8586-0241-8EED-3A108B340F2D}">
      <dgm:prSet phldrT="[Text]" custT="1"/>
      <dgm:spPr/>
      <dgm:t>
        <a:bodyPr/>
        <a:lstStyle/>
        <a:p>
          <a:r>
            <a:rPr lang="en-IN" sz="2000" dirty="0">
              <a:solidFill>
                <a:schemeClr val="tx1"/>
              </a:solidFill>
              <a:latin typeface="+mj-lt"/>
            </a:rPr>
            <a:t>Community responses</a:t>
          </a:r>
          <a:endParaRPr lang="en-GB" sz="2000" dirty="0">
            <a:solidFill>
              <a:schemeClr val="tx1"/>
            </a:solidFill>
            <a:latin typeface="+mj-lt"/>
          </a:endParaRPr>
        </a:p>
      </dgm:t>
    </dgm:pt>
    <dgm:pt modelId="{94633B79-2CCC-7941-BF1E-DFD601DC93D3}" type="parTrans" cxnId="{7F5F5A45-5783-9A4D-ACDE-1E9154ADFEC2}">
      <dgm:prSet/>
      <dgm:spPr/>
      <dgm:t>
        <a:bodyPr/>
        <a:lstStyle/>
        <a:p>
          <a:endParaRPr lang="en-GB" sz="2000">
            <a:solidFill>
              <a:schemeClr val="tx1"/>
            </a:solidFill>
            <a:latin typeface="+mj-lt"/>
          </a:endParaRPr>
        </a:p>
      </dgm:t>
    </dgm:pt>
    <dgm:pt modelId="{9E795AE5-6479-5747-B437-7D0E2FF54B19}" type="sibTrans" cxnId="{7F5F5A45-5783-9A4D-ACDE-1E9154ADFEC2}">
      <dgm:prSet/>
      <dgm:spPr/>
      <dgm:t>
        <a:bodyPr/>
        <a:lstStyle/>
        <a:p>
          <a:endParaRPr lang="en-GB" sz="2000">
            <a:solidFill>
              <a:schemeClr val="tx1"/>
            </a:solidFill>
            <a:latin typeface="+mj-lt"/>
          </a:endParaRPr>
        </a:p>
      </dgm:t>
    </dgm:pt>
    <dgm:pt modelId="{A5B819FF-FFF7-4748-A952-BF8CE5F8517F}">
      <dgm:prSet custT="1"/>
      <dgm:spPr/>
      <dgm:t>
        <a:bodyPr/>
        <a:lstStyle/>
        <a:p>
          <a:r>
            <a:rPr lang="en-IN" sz="2000" dirty="0">
              <a:solidFill>
                <a:schemeClr val="tx1"/>
              </a:solidFill>
              <a:latin typeface="+mj-lt"/>
            </a:rPr>
            <a:t>Affordability</a:t>
          </a:r>
          <a:endParaRPr lang="en-US" sz="2000" dirty="0">
            <a:solidFill>
              <a:schemeClr val="tx1"/>
            </a:solidFill>
            <a:latin typeface="+mj-lt"/>
          </a:endParaRPr>
        </a:p>
      </dgm:t>
    </dgm:pt>
    <dgm:pt modelId="{6080F99B-CCC2-804C-9497-181C10E9079F}" type="parTrans" cxnId="{C93A4368-33F3-E94C-93A3-8037BF7CAD6E}">
      <dgm:prSet/>
      <dgm:spPr/>
      <dgm:t>
        <a:bodyPr/>
        <a:lstStyle/>
        <a:p>
          <a:endParaRPr lang="en-GB" sz="2000">
            <a:solidFill>
              <a:schemeClr val="tx1"/>
            </a:solidFill>
            <a:latin typeface="+mj-lt"/>
          </a:endParaRPr>
        </a:p>
      </dgm:t>
    </dgm:pt>
    <dgm:pt modelId="{6B407881-8CC1-334A-928E-6FE4D631B1DE}" type="sibTrans" cxnId="{C93A4368-33F3-E94C-93A3-8037BF7CAD6E}">
      <dgm:prSet/>
      <dgm:spPr/>
      <dgm:t>
        <a:bodyPr/>
        <a:lstStyle/>
        <a:p>
          <a:endParaRPr lang="en-GB" sz="2000">
            <a:solidFill>
              <a:schemeClr val="tx1"/>
            </a:solidFill>
            <a:latin typeface="+mj-lt"/>
          </a:endParaRPr>
        </a:p>
      </dgm:t>
    </dgm:pt>
    <dgm:pt modelId="{6CD962F5-A42D-7D43-9132-7B6394E4F5C2}">
      <dgm:prSet custT="1"/>
      <dgm:spPr/>
      <dgm:t>
        <a:bodyPr/>
        <a:lstStyle/>
        <a:p>
          <a:r>
            <a:rPr lang="en-IN" sz="2000" dirty="0">
              <a:solidFill>
                <a:schemeClr val="tx1"/>
              </a:solidFill>
              <a:latin typeface="+mj-lt"/>
            </a:rPr>
            <a:t>Displacement risks</a:t>
          </a:r>
          <a:endParaRPr lang="en-US" sz="2000" dirty="0">
            <a:solidFill>
              <a:schemeClr val="tx1"/>
            </a:solidFill>
            <a:latin typeface="+mj-lt"/>
          </a:endParaRPr>
        </a:p>
      </dgm:t>
    </dgm:pt>
    <dgm:pt modelId="{450AB5D2-CCA3-0B4D-8DD2-C8F8703B5D7A}" type="parTrans" cxnId="{DF526452-5318-034B-80EA-44AB7FB14543}">
      <dgm:prSet/>
      <dgm:spPr/>
      <dgm:t>
        <a:bodyPr/>
        <a:lstStyle/>
        <a:p>
          <a:endParaRPr lang="en-GB" sz="2000">
            <a:solidFill>
              <a:schemeClr val="tx1"/>
            </a:solidFill>
            <a:latin typeface="+mj-lt"/>
          </a:endParaRPr>
        </a:p>
      </dgm:t>
    </dgm:pt>
    <dgm:pt modelId="{B40338D0-2C42-1E45-8F21-193100AED04A}" type="sibTrans" cxnId="{DF526452-5318-034B-80EA-44AB7FB14543}">
      <dgm:prSet/>
      <dgm:spPr/>
      <dgm:t>
        <a:bodyPr/>
        <a:lstStyle/>
        <a:p>
          <a:endParaRPr lang="en-GB" sz="2000">
            <a:solidFill>
              <a:schemeClr val="tx1"/>
            </a:solidFill>
            <a:latin typeface="+mj-lt"/>
          </a:endParaRPr>
        </a:p>
      </dgm:t>
    </dgm:pt>
    <dgm:pt modelId="{7C0A2355-3AC2-2C48-B72B-0B98FED62CA9}" type="pres">
      <dgm:prSet presAssocID="{02B35C65-AE19-6F42-91DA-E2B8F0B4BBC3}" presName="Name0" presStyleCnt="0">
        <dgm:presLayoutVars>
          <dgm:dir/>
          <dgm:animLvl val="lvl"/>
          <dgm:resizeHandles val="exact"/>
        </dgm:presLayoutVars>
      </dgm:prSet>
      <dgm:spPr/>
    </dgm:pt>
    <dgm:pt modelId="{7F77A82C-42F3-1C41-9769-5F704BC3DA95}" type="pres">
      <dgm:prSet presAssocID="{15759E80-1F3C-4B48-AA94-FFF09C9898C2}" presName="composite" presStyleCnt="0"/>
      <dgm:spPr/>
    </dgm:pt>
    <dgm:pt modelId="{C19A28D2-9801-A64B-B56B-325F402220FE}" type="pres">
      <dgm:prSet presAssocID="{15759E80-1F3C-4B48-AA94-FFF09C9898C2}" presName="parTx" presStyleLbl="alignNode1" presStyleIdx="0" presStyleCnt="3">
        <dgm:presLayoutVars>
          <dgm:chMax val="0"/>
          <dgm:chPref val="0"/>
          <dgm:bulletEnabled val="1"/>
        </dgm:presLayoutVars>
      </dgm:prSet>
      <dgm:spPr/>
    </dgm:pt>
    <dgm:pt modelId="{2E41D95A-F4EB-784D-A755-533DD5B55F5F}" type="pres">
      <dgm:prSet presAssocID="{15759E80-1F3C-4B48-AA94-FFF09C9898C2}" presName="desTx" presStyleLbl="alignAccFollowNode1" presStyleIdx="0" presStyleCnt="3">
        <dgm:presLayoutVars>
          <dgm:bulletEnabled val="1"/>
        </dgm:presLayoutVars>
      </dgm:prSet>
      <dgm:spPr/>
    </dgm:pt>
    <dgm:pt modelId="{CCAF07A5-780A-6A4A-8FFE-D5CF30F3298F}" type="pres">
      <dgm:prSet presAssocID="{A3C5B688-0971-5A4B-8CD0-B27FC045C660}" presName="space" presStyleCnt="0"/>
      <dgm:spPr/>
    </dgm:pt>
    <dgm:pt modelId="{8D9B2A55-9F14-9243-AA96-1130C2D0DDFB}" type="pres">
      <dgm:prSet presAssocID="{805F2746-B866-2143-B04E-31DA5CA7E1C6}" presName="composite" presStyleCnt="0"/>
      <dgm:spPr/>
    </dgm:pt>
    <dgm:pt modelId="{9667C52C-7F1C-1B4A-BAFC-B73FD11F3626}" type="pres">
      <dgm:prSet presAssocID="{805F2746-B866-2143-B04E-31DA5CA7E1C6}" presName="parTx" presStyleLbl="alignNode1" presStyleIdx="1" presStyleCnt="3">
        <dgm:presLayoutVars>
          <dgm:chMax val="0"/>
          <dgm:chPref val="0"/>
          <dgm:bulletEnabled val="1"/>
        </dgm:presLayoutVars>
      </dgm:prSet>
      <dgm:spPr/>
    </dgm:pt>
    <dgm:pt modelId="{09750909-91CA-F148-995A-1000DDCAF2F3}" type="pres">
      <dgm:prSet presAssocID="{805F2746-B866-2143-B04E-31DA5CA7E1C6}" presName="desTx" presStyleLbl="alignAccFollowNode1" presStyleIdx="1" presStyleCnt="3">
        <dgm:presLayoutVars>
          <dgm:bulletEnabled val="1"/>
        </dgm:presLayoutVars>
      </dgm:prSet>
      <dgm:spPr/>
    </dgm:pt>
    <dgm:pt modelId="{A3E68D39-A107-7E45-9E55-46F38B73D94D}" type="pres">
      <dgm:prSet presAssocID="{EA06D9FA-96BB-CB43-BA63-1317B20350F6}" presName="space" presStyleCnt="0"/>
      <dgm:spPr/>
    </dgm:pt>
    <dgm:pt modelId="{E3296E86-4AD2-B240-8C8C-AFE4095C4A74}" type="pres">
      <dgm:prSet presAssocID="{DC49893B-2418-1C4B-8B9D-9D0D8C54455F}" presName="composite" presStyleCnt="0"/>
      <dgm:spPr/>
    </dgm:pt>
    <dgm:pt modelId="{91DACC41-4A8F-CD41-B828-5D2E1EE1F7E8}" type="pres">
      <dgm:prSet presAssocID="{DC49893B-2418-1C4B-8B9D-9D0D8C54455F}" presName="parTx" presStyleLbl="alignNode1" presStyleIdx="2" presStyleCnt="3">
        <dgm:presLayoutVars>
          <dgm:chMax val="0"/>
          <dgm:chPref val="0"/>
          <dgm:bulletEnabled val="1"/>
        </dgm:presLayoutVars>
      </dgm:prSet>
      <dgm:spPr/>
    </dgm:pt>
    <dgm:pt modelId="{B0EFD931-28C6-E44C-9847-BE4AEDE337D0}" type="pres">
      <dgm:prSet presAssocID="{DC49893B-2418-1C4B-8B9D-9D0D8C54455F}" presName="desTx" presStyleLbl="alignAccFollowNode1" presStyleIdx="2" presStyleCnt="3">
        <dgm:presLayoutVars>
          <dgm:bulletEnabled val="1"/>
        </dgm:presLayoutVars>
      </dgm:prSet>
      <dgm:spPr/>
    </dgm:pt>
  </dgm:ptLst>
  <dgm:cxnLst>
    <dgm:cxn modelId="{21D48205-0B54-E64D-B312-0736E98977DD}" type="presOf" srcId="{73E6C5F1-0154-5F4F-AC88-45042E5C9340}" destId="{2E41D95A-F4EB-784D-A755-533DD5B55F5F}" srcOrd="0" destOrd="4" presId="urn:microsoft.com/office/officeart/2005/8/layout/hList1"/>
    <dgm:cxn modelId="{EF96E413-D189-CE47-B61E-723B8A3224E6}" type="presOf" srcId="{A5B819FF-FFF7-4748-A952-BF8CE5F8517F}" destId="{B0EFD931-28C6-E44C-9847-BE4AEDE337D0}" srcOrd="0" destOrd="4" presId="urn:microsoft.com/office/officeart/2005/8/layout/hList1"/>
    <dgm:cxn modelId="{FC13BA16-369A-064E-86B9-D02156226875}" type="presOf" srcId="{381DA7F1-5A67-424C-B470-A93817FFC36F}" destId="{09750909-91CA-F148-995A-1000DDCAF2F3}" srcOrd="0" destOrd="1" presId="urn:microsoft.com/office/officeart/2005/8/layout/hList1"/>
    <dgm:cxn modelId="{07604318-9359-BB44-9035-4C20E9CFED63}" type="presOf" srcId="{805F2746-B866-2143-B04E-31DA5CA7E1C6}" destId="{9667C52C-7F1C-1B4A-BAFC-B73FD11F3626}" srcOrd="0" destOrd="0" presId="urn:microsoft.com/office/officeart/2005/8/layout/hList1"/>
    <dgm:cxn modelId="{9A56FB21-D1B6-3E48-986D-99917DE3F7ED}" type="presOf" srcId="{D5BDD767-804E-064A-8211-1D9D26835589}" destId="{2E41D95A-F4EB-784D-A755-533DD5B55F5F}" srcOrd="0" destOrd="0" presId="urn:microsoft.com/office/officeart/2005/8/layout/hList1"/>
    <dgm:cxn modelId="{034BEF26-7AB4-E840-98F1-DEE7F8695DDA}" type="presOf" srcId="{B709512E-89EF-4449-9113-3926BBB07AED}" destId="{2E41D95A-F4EB-784D-A755-533DD5B55F5F}" srcOrd="0" destOrd="1" presId="urn:microsoft.com/office/officeart/2005/8/layout/hList1"/>
    <dgm:cxn modelId="{D7686B2F-F0F8-CC42-B1E4-773CD3632B4A}" srcId="{15759E80-1F3C-4B48-AA94-FFF09C9898C2}" destId="{EEFA522E-A0BA-AA47-A149-1ECB82CDE7F2}" srcOrd="2" destOrd="0" parTransId="{A5AD6512-E959-D54E-8149-6786C1FED4E6}" sibTransId="{865DED74-931A-1E4E-A049-0FCBB374E87A}"/>
    <dgm:cxn modelId="{50D3AB39-D450-0044-B46B-2EBF6BAE9D48}" type="presOf" srcId="{AC495E93-4159-184E-85D3-A2F4B517C9F9}" destId="{09750909-91CA-F148-995A-1000DDCAF2F3}" srcOrd="0" destOrd="4" presId="urn:microsoft.com/office/officeart/2005/8/layout/hList1"/>
    <dgm:cxn modelId="{7F5F5A45-5783-9A4D-ACDE-1E9154ADFEC2}" srcId="{DC49893B-2418-1C4B-8B9D-9D0D8C54455F}" destId="{AA47DF64-8586-0241-8EED-3A108B340F2D}" srcOrd="2" destOrd="0" parTransId="{94633B79-2CCC-7941-BF1E-DFD601DC93D3}" sibTransId="{9E795AE5-6479-5747-B437-7D0E2FF54B19}"/>
    <dgm:cxn modelId="{54CE6548-151F-834C-8B17-924E6BFB0776}" srcId="{DC49893B-2418-1C4B-8B9D-9D0D8C54455F}" destId="{8E451CCE-F83D-FF44-ABAF-FF2BB6A99713}" srcOrd="0" destOrd="0" parTransId="{A376D449-8552-2D4A-8C8B-5F6D65DECB90}" sibTransId="{7D008421-7446-684C-B40F-6BC53E4472A5}"/>
    <dgm:cxn modelId="{DF526452-5318-034B-80EA-44AB7FB14543}" srcId="{DC49893B-2418-1C4B-8B9D-9D0D8C54455F}" destId="{6CD962F5-A42D-7D43-9132-7B6394E4F5C2}" srcOrd="5" destOrd="0" parTransId="{450AB5D2-CCA3-0B4D-8DD2-C8F8703B5D7A}" sibTransId="{B40338D0-2C42-1E45-8F21-193100AED04A}"/>
    <dgm:cxn modelId="{30E24B56-0CC8-174D-A5B1-369819B53AD3}" type="presOf" srcId="{EEFA522E-A0BA-AA47-A149-1ECB82CDE7F2}" destId="{2E41D95A-F4EB-784D-A755-533DD5B55F5F}" srcOrd="0" destOrd="2" presId="urn:microsoft.com/office/officeart/2005/8/layout/hList1"/>
    <dgm:cxn modelId="{3358FC5C-90E6-FA46-87B9-25CC8328EE91}" type="presOf" srcId="{8E451CCE-F83D-FF44-ABAF-FF2BB6A99713}" destId="{B0EFD931-28C6-E44C-9847-BE4AEDE337D0}" srcOrd="0" destOrd="0" presId="urn:microsoft.com/office/officeart/2005/8/layout/hList1"/>
    <dgm:cxn modelId="{9623CA61-299B-5742-8051-8DFE868BB395}" type="presOf" srcId="{6CD962F5-A42D-7D43-9132-7B6394E4F5C2}" destId="{B0EFD931-28C6-E44C-9847-BE4AEDE337D0}" srcOrd="0" destOrd="5" presId="urn:microsoft.com/office/officeart/2005/8/layout/hList1"/>
    <dgm:cxn modelId="{EEFD9865-54AE-B44E-843E-DAC75EECFF78}" srcId="{805F2746-B866-2143-B04E-31DA5CA7E1C6}" destId="{381DA7F1-5A67-424C-B470-A93817FFC36F}" srcOrd="1" destOrd="0" parTransId="{72E79069-EDFA-E346-8E94-3942B1A64A84}" sibTransId="{022B72F7-8222-6A4F-826C-64A38AC610EF}"/>
    <dgm:cxn modelId="{C93A4368-33F3-E94C-93A3-8037BF7CAD6E}" srcId="{DC49893B-2418-1C4B-8B9D-9D0D8C54455F}" destId="{A5B819FF-FFF7-4748-A952-BF8CE5F8517F}" srcOrd="4" destOrd="0" parTransId="{6080F99B-CCC2-804C-9497-181C10E9079F}" sibTransId="{6B407881-8CC1-334A-928E-6FE4D631B1DE}"/>
    <dgm:cxn modelId="{E46D3369-7416-9A42-B58F-D49854BDFF2A}" srcId="{805F2746-B866-2143-B04E-31DA5CA7E1C6}" destId="{E08F9899-4A75-3C48-A95F-0D110DFE109E}" srcOrd="3" destOrd="0" parTransId="{87F029BB-3B94-CE41-9718-9728A657B5C7}" sibTransId="{B28CE8DB-EAF4-9C47-8839-BAE30F30F28F}"/>
    <dgm:cxn modelId="{F7D8E07D-42ED-954C-AB4C-9919B96C944B}" srcId="{15759E80-1F3C-4B48-AA94-FFF09C9898C2}" destId="{D5BDD767-804E-064A-8211-1D9D26835589}" srcOrd="0" destOrd="0" parTransId="{D49E1685-6790-7B43-A424-85B751A2A8E0}" sibTransId="{3E8A4BDA-28B8-CA47-92A2-EB729CD19950}"/>
    <dgm:cxn modelId="{C933B989-2FB6-8E44-A658-6D4D5ECE0D0A}" type="presOf" srcId="{8311E89A-03FE-4349-9FC1-7FE1CCE67E43}" destId="{B0EFD931-28C6-E44C-9847-BE4AEDE337D0}" srcOrd="0" destOrd="3" presId="urn:microsoft.com/office/officeart/2005/8/layout/hList1"/>
    <dgm:cxn modelId="{4957EE94-E783-8841-A5F3-00687A408C11}" srcId="{805F2746-B866-2143-B04E-31DA5CA7E1C6}" destId="{1370C28A-96D1-054E-9180-C886AE7D7CE5}" srcOrd="0" destOrd="0" parTransId="{BE75468A-F88A-DD4A-9DB9-08E4A9489697}" sibTransId="{81DE9658-D473-4342-8E68-58D5B1E32758}"/>
    <dgm:cxn modelId="{3A91B69F-6911-FF41-8853-130EB1932B08}" srcId="{02B35C65-AE19-6F42-91DA-E2B8F0B4BBC3}" destId="{DC49893B-2418-1C4B-8B9D-9D0D8C54455F}" srcOrd="2" destOrd="0" parTransId="{C49937E1-A5DE-604B-A10F-FFD991E2341F}" sibTransId="{04E82E45-FB76-5749-AA16-E51547CEA2B6}"/>
    <dgm:cxn modelId="{1D3DC0A0-2617-1B49-8EC8-1BA5AABF1D07}" srcId="{15759E80-1F3C-4B48-AA94-FFF09C9898C2}" destId="{B709512E-89EF-4449-9113-3926BBB07AED}" srcOrd="1" destOrd="0" parTransId="{EFA2C699-88D8-1C45-9D0A-5C7DABEEDE73}" sibTransId="{63BE1FD7-CD5B-0548-B76D-68402F0FA982}"/>
    <dgm:cxn modelId="{F5EF7DA6-E498-6843-A7C2-43F579C03758}" type="presOf" srcId="{3690DEFE-3AE8-5F4A-AF69-62C81E435982}" destId="{B0EFD931-28C6-E44C-9847-BE4AEDE337D0}" srcOrd="0" destOrd="1" presId="urn:microsoft.com/office/officeart/2005/8/layout/hList1"/>
    <dgm:cxn modelId="{62ACB6A6-2516-EA48-A769-DC24FB289F49}" type="presOf" srcId="{90EF9DFC-0446-524B-9271-9B252BD43A3F}" destId="{2E41D95A-F4EB-784D-A755-533DD5B55F5F}" srcOrd="0" destOrd="3" presId="urn:microsoft.com/office/officeart/2005/8/layout/hList1"/>
    <dgm:cxn modelId="{F069C5AB-D125-4448-977E-BB3F86C7E28D}" type="presOf" srcId="{DC49893B-2418-1C4B-8B9D-9D0D8C54455F}" destId="{91DACC41-4A8F-CD41-B828-5D2E1EE1F7E8}" srcOrd="0" destOrd="0" presId="urn:microsoft.com/office/officeart/2005/8/layout/hList1"/>
    <dgm:cxn modelId="{E3161EB0-1CE6-824A-98D2-FCF9EE8EEEF8}" srcId="{02B35C65-AE19-6F42-91DA-E2B8F0B4BBC3}" destId="{15759E80-1F3C-4B48-AA94-FFF09C9898C2}" srcOrd="0" destOrd="0" parTransId="{AA73C9D6-DC17-8B43-94C2-BE2FF3458187}" sibTransId="{A3C5B688-0971-5A4B-8CD0-B27FC045C660}"/>
    <dgm:cxn modelId="{872924B3-F02A-274A-BA5C-7BA7418557C6}" srcId="{15759E80-1F3C-4B48-AA94-FFF09C9898C2}" destId="{73E6C5F1-0154-5F4F-AC88-45042E5C9340}" srcOrd="4" destOrd="0" parTransId="{AC095770-1BCE-6541-9AF5-1C4AF15C76D3}" sibTransId="{06616103-ED4E-B040-A592-EA147B0B08E2}"/>
    <dgm:cxn modelId="{3E6366BB-DC3A-7141-AF0A-ADEE1589A71E}" type="presOf" srcId="{69EA8387-FF1C-CB43-B40A-DA19A7D87E0C}" destId="{09750909-91CA-F148-995A-1000DDCAF2F3}" srcOrd="0" destOrd="2" presId="urn:microsoft.com/office/officeart/2005/8/layout/hList1"/>
    <dgm:cxn modelId="{47A303C4-ADA8-7245-BCA6-DC377552C5C4}" type="presOf" srcId="{02B35C65-AE19-6F42-91DA-E2B8F0B4BBC3}" destId="{7C0A2355-3AC2-2C48-B72B-0B98FED62CA9}" srcOrd="0" destOrd="0" presId="urn:microsoft.com/office/officeart/2005/8/layout/hList1"/>
    <dgm:cxn modelId="{1B4692C4-119B-6E4F-832B-4669D64C8F09}" srcId="{805F2746-B866-2143-B04E-31DA5CA7E1C6}" destId="{AC495E93-4159-184E-85D3-A2F4B517C9F9}" srcOrd="4" destOrd="0" parTransId="{EC203370-ABFC-C943-BBE3-44E5F7446658}" sibTransId="{F44181B3-A506-D64A-A71A-ED3265D9C845}"/>
    <dgm:cxn modelId="{1A1D28D2-B220-5345-92C5-FB6ACB85DA3B}" srcId="{15759E80-1F3C-4B48-AA94-FFF09C9898C2}" destId="{90EF9DFC-0446-524B-9271-9B252BD43A3F}" srcOrd="3" destOrd="0" parTransId="{F974AC26-E3D5-C243-82FD-3331A23CAA50}" sibTransId="{16E3A7C8-11E8-F941-B4E6-F928CEADA5A6}"/>
    <dgm:cxn modelId="{49A730D3-1971-3349-9A16-52BB0DF71708}" srcId="{DC49893B-2418-1C4B-8B9D-9D0D8C54455F}" destId="{3690DEFE-3AE8-5F4A-AF69-62C81E435982}" srcOrd="1" destOrd="0" parTransId="{C1DF5DA3-116F-1347-A3CF-739C50CB6925}" sibTransId="{981D519E-9CB5-5D47-8F39-33AAE569C435}"/>
    <dgm:cxn modelId="{3FFD8ED5-094F-FE4A-A4AB-648F67E1D6B3}" type="presOf" srcId="{1370C28A-96D1-054E-9180-C886AE7D7CE5}" destId="{09750909-91CA-F148-995A-1000DDCAF2F3}" srcOrd="0" destOrd="0" presId="urn:microsoft.com/office/officeart/2005/8/layout/hList1"/>
    <dgm:cxn modelId="{CE45BAD6-7DA0-B74A-8F02-446F10FC977C}" type="presOf" srcId="{E08F9899-4A75-3C48-A95F-0D110DFE109E}" destId="{09750909-91CA-F148-995A-1000DDCAF2F3}" srcOrd="0" destOrd="3" presId="urn:microsoft.com/office/officeart/2005/8/layout/hList1"/>
    <dgm:cxn modelId="{0CAC03DB-37FE-9145-9724-CC2FE08095E7}" type="presOf" srcId="{AA47DF64-8586-0241-8EED-3A108B340F2D}" destId="{B0EFD931-28C6-E44C-9847-BE4AEDE337D0}" srcOrd="0" destOrd="2" presId="urn:microsoft.com/office/officeart/2005/8/layout/hList1"/>
    <dgm:cxn modelId="{494F0DEF-5186-1040-8C09-44D2FDCE3151}" srcId="{805F2746-B866-2143-B04E-31DA5CA7E1C6}" destId="{69EA8387-FF1C-CB43-B40A-DA19A7D87E0C}" srcOrd="2" destOrd="0" parTransId="{B1426B87-01E5-3746-A71F-86F5778E2C14}" sibTransId="{BEFE3669-4646-D94C-8AEF-85D1659ED0B6}"/>
    <dgm:cxn modelId="{044149F7-78B9-604A-BE5C-1E0773A9E6FA}" srcId="{DC49893B-2418-1C4B-8B9D-9D0D8C54455F}" destId="{8311E89A-03FE-4349-9FC1-7FE1CCE67E43}" srcOrd="3" destOrd="0" parTransId="{741B9110-8958-CE42-8621-8C03E861239E}" sibTransId="{1E93F361-D0C9-8E47-877F-CB8C58018825}"/>
    <dgm:cxn modelId="{6D3C15F9-5F53-EA42-8049-4FF12C5F3779}" srcId="{02B35C65-AE19-6F42-91DA-E2B8F0B4BBC3}" destId="{805F2746-B866-2143-B04E-31DA5CA7E1C6}" srcOrd="1" destOrd="0" parTransId="{B44D467D-9A97-0A4F-A571-BB6FF5A09D49}" sibTransId="{EA06D9FA-96BB-CB43-BA63-1317B20350F6}"/>
    <dgm:cxn modelId="{5CE662FF-B5EC-0645-9FB2-64E10CFC5B7D}" type="presOf" srcId="{15759E80-1F3C-4B48-AA94-FFF09C9898C2}" destId="{C19A28D2-9801-A64B-B56B-325F402220FE}" srcOrd="0" destOrd="0" presId="urn:microsoft.com/office/officeart/2005/8/layout/hList1"/>
    <dgm:cxn modelId="{CEA7AE36-9DC5-E24D-9C37-96ED032DC73D}" type="presParOf" srcId="{7C0A2355-3AC2-2C48-B72B-0B98FED62CA9}" destId="{7F77A82C-42F3-1C41-9769-5F704BC3DA95}" srcOrd="0" destOrd="0" presId="urn:microsoft.com/office/officeart/2005/8/layout/hList1"/>
    <dgm:cxn modelId="{A2CCDC16-6053-4148-BDCD-78D3B1B1C207}" type="presParOf" srcId="{7F77A82C-42F3-1C41-9769-5F704BC3DA95}" destId="{C19A28D2-9801-A64B-B56B-325F402220FE}" srcOrd="0" destOrd="0" presId="urn:microsoft.com/office/officeart/2005/8/layout/hList1"/>
    <dgm:cxn modelId="{944380F1-4C47-1C43-9D74-9B73411A35BA}" type="presParOf" srcId="{7F77A82C-42F3-1C41-9769-5F704BC3DA95}" destId="{2E41D95A-F4EB-784D-A755-533DD5B55F5F}" srcOrd="1" destOrd="0" presId="urn:microsoft.com/office/officeart/2005/8/layout/hList1"/>
    <dgm:cxn modelId="{5A53BCB8-5F80-EE4C-BCF1-6E27B2FC7EBC}" type="presParOf" srcId="{7C0A2355-3AC2-2C48-B72B-0B98FED62CA9}" destId="{CCAF07A5-780A-6A4A-8FFE-D5CF30F3298F}" srcOrd="1" destOrd="0" presId="urn:microsoft.com/office/officeart/2005/8/layout/hList1"/>
    <dgm:cxn modelId="{3D939568-A894-274F-BD7C-569C12F10BBE}" type="presParOf" srcId="{7C0A2355-3AC2-2C48-B72B-0B98FED62CA9}" destId="{8D9B2A55-9F14-9243-AA96-1130C2D0DDFB}" srcOrd="2" destOrd="0" presId="urn:microsoft.com/office/officeart/2005/8/layout/hList1"/>
    <dgm:cxn modelId="{41EBED51-163E-4E46-9580-AF228BE53F49}" type="presParOf" srcId="{8D9B2A55-9F14-9243-AA96-1130C2D0DDFB}" destId="{9667C52C-7F1C-1B4A-BAFC-B73FD11F3626}" srcOrd="0" destOrd="0" presId="urn:microsoft.com/office/officeart/2005/8/layout/hList1"/>
    <dgm:cxn modelId="{3704480A-B80B-004F-BC3A-66B5692BC10F}" type="presParOf" srcId="{8D9B2A55-9F14-9243-AA96-1130C2D0DDFB}" destId="{09750909-91CA-F148-995A-1000DDCAF2F3}" srcOrd="1" destOrd="0" presId="urn:microsoft.com/office/officeart/2005/8/layout/hList1"/>
    <dgm:cxn modelId="{3C27C4DA-DDA9-1E41-B442-3BAD93BA8231}" type="presParOf" srcId="{7C0A2355-3AC2-2C48-B72B-0B98FED62CA9}" destId="{A3E68D39-A107-7E45-9E55-46F38B73D94D}" srcOrd="3" destOrd="0" presId="urn:microsoft.com/office/officeart/2005/8/layout/hList1"/>
    <dgm:cxn modelId="{93A18900-645F-5C4E-84F8-D3CE32FF9968}" type="presParOf" srcId="{7C0A2355-3AC2-2C48-B72B-0B98FED62CA9}" destId="{E3296E86-4AD2-B240-8C8C-AFE4095C4A74}" srcOrd="4" destOrd="0" presId="urn:microsoft.com/office/officeart/2005/8/layout/hList1"/>
    <dgm:cxn modelId="{DAFB971A-89A6-5744-B923-C9A6F8C3B760}" type="presParOf" srcId="{E3296E86-4AD2-B240-8C8C-AFE4095C4A74}" destId="{91DACC41-4A8F-CD41-B828-5D2E1EE1F7E8}" srcOrd="0" destOrd="0" presId="urn:microsoft.com/office/officeart/2005/8/layout/hList1"/>
    <dgm:cxn modelId="{DB5407A6-A915-9741-9F38-9B7D209C4A74}" type="presParOf" srcId="{E3296E86-4AD2-B240-8C8C-AFE4095C4A74}" destId="{B0EFD931-28C6-E44C-9847-BE4AEDE337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35C65-AE19-6F42-91DA-E2B8F0B4BBC3}" type="doc">
      <dgm:prSet loTypeId="urn:microsoft.com/office/officeart/2005/8/layout/hList1" loCatId="" qsTypeId="urn:microsoft.com/office/officeart/2005/8/quickstyle/simple1" qsCatId="simple" csTypeId="urn:microsoft.com/office/officeart/2005/8/colors/colorful2" csCatId="colorful" phldr="1"/>
      <dgm:spPr/>
      <dgm:t>
        <a:bodyPr/>
        <a:lstStyle/>
        <a:p>
          <a:endParaRPr lang="en-GB"/>
        </a:p>
      </dgm:t>
    </dgm:pt>
    <dgm:pt modelId="{805F2746-B866-2143-B04E-31DA5CA7E1C6}">
      <dgm:prSet phldrT="[Text]" custT="1"/>
      <dgm:spPr/>
      <dgm:t>
        <a:bodyPr/>
        <a:lstStyle/>
        <a:p>
          <a:r>
            <a:rPr lang="en-GB" sz="2000" b="1">
              <a:solidFill>
                <a:schemeClr val="tx1"/>
              </a:solidFill>
              <a:latin typeface="+mj-lt"/>
            </a:rPr>
            <a:t>Financial sustainability</a:t>
          </a:r>
          <a:endParaRPr lang="en-GB" sz="2000" b="1" dirty="0">
            <a:solidFill>
              <a:schemeClr val="tx1"/>
            </a:solidFill>
            <a:latin typeface="+mj-lt"/>
          </a:endParaRPr>
        </a:p>
      </dgm:t>
    </dgm:pt>
    <dgm:pt modelId="{B44D467D-9A97-0A4F-A571-BB6FF5A09D49}" type="parTrans" cxnId="{6D3C15F9-5F53-EA42-8049-4FF12C5F3779}">
      <dgm:prSet/>
      <dgm:spPr/>
      <dgm:t>
        <a:bodyPr/>
        <a:lstStyle/>
        <a:p>
          <a:endParaRPr lang="en-GB" sz="2000">
            <a:solidFill>
              <a:schemeClr val="tx1"/>
            </a:solidFill>
            <a:latin typeface="+mj-lt"/>
          </a:endParaRPr>
        </a:p>
      </dgm:t>
    </dgm:pt>
    <dgm:pt modelId="{EA06D9FA-96BB-CB43-BA63-1317B20350F6}" type="sibTrans" cxnId="{6D3C15F9-5F53-EA42-8049-4FF12C5F3779}">
      <dgm:prSet/>
      <dgm:spPr/>
      <dgm:t>
        <a:bodyPr/>
        <a:lstStyle/>
        <a:p>
          <a:endParaRPr lang="en-GB" sz="2000">
            <a:solidFill>
              <a:schemeClr val="tx1"/>
            </a:solidFill>
            <a:latin typeface="+mj-lt"/>
          </a:endParaRPr>
        </a:p>
      </dgm:t>
    </dgm:pt>
    <dgm:pt modelId="{1370C28A-96D1-054E-9180-C886AE7D7CE5}">
      <dgm:prSet phldrT="[Text]" custT="1"/>
      <dgm:spPr/>
      <dgm:t>
        <a:bodyPr/>
        <a:lstStyle/>
        <a:p>
          <a:r>
            <a:rPr lang="en-GB" sz="2000">
              <a:solidFill>
                <a:schemeClr val="tx1"/>
              </a:solidFill>
              <a:latin typeface="+mj-lt"/>
            </a:rPr>
            <a:t>Increasing emphasis on economic aspects like the role of land, finance and revenue capture in determining overall feasibility of TOD</a:t>
          </a:r>
          <a:endParaRPr lang="en-GB" sz="2000" dirty="0">
            <a:solidFill>
              <a:schemeClr val="tx1"/>
            </a:solidFill>
            <a:latin typeface="+mj-lt"/>
          </a:endParaRPr>
        </a:p>
      </dgm:t>
    </dgm:pt>
    <dgm:pt modelId="{BE75468A-F88A-DD4A-9DB9-08E4A9489697}" type="parTrans" cxnId="{4957EE94-E783-8841-A5F3-00687A408C11}">
      <dgm:prSet/>
      <dgm:spPr/>
      <dgm:t>
        <a:bodyPr/>
        <a:lstStyle/>
        <a:p>
          <a:endParaRPr lang="en-GB" sz="2000">
            <a:solidFill>
              <a:schemeClr val="tx1"/>
            </a:solidFill>
            <a:latin typeface="+mj-lt"/>
          </a:endParaRPr>
        </a:p>
      </dgm:t>
    </dgm:pt>
    <dgm:pt modelId="{81DE9658-D473-4342-8E68-58D5B1E32758}" type="sibTrans" cxnId="{4957EE94-E783-8841-A5F3-00687A408C11}">
      <dgm:prSet/>
      <dgm:spPr/>
      <dgm:t>
        <a:bodyPr/>
        <a:lstStyle/>
        <a:p>
          <a:endParaRPr lang="en-GB" sz="2000">
            <a:solidFill>
              <a:schemeClr val="tx1"/>
            </a:solidFill>
            <a:latin typeface="+mj-lt"/>
          </a:endParaRPr>
        </a:p>
      </dgm:t>
    </dgm:pt>
    <dgm:pt modelId="{DC49893B-2418-1C4B-8B9D-9D0D8C54455F}">
      <dgm:prSet phldrT="[Text]" custT="1"/>
      <dgm:spPr/>
      <dgm:t>
        <a:bodyPr/>
        <a:lstStyle/>
        <a:p>
          <a:r>
            <a:rPr lang="en-GB" sz="2000" b="1">
              <a:solidFill>
                <a:schemeClr val="tx1"/>
              </a:solidFill>
              <a:latin typeface="+mj-lt"/>
            </a:rPr>
            <a:t>Social consequences</a:t>
          </a:r>
          <a:endParaRPr lang="en-GB" sz="2000" b="1" dirty="0">
            <a:solidFill>
              <a:schemeClr val="tx1"/>
            </a:solidFill>
            <a:latin typeface="+mj-lt"/>
          </a:endParaRPr>
        </a:p>
      </dgm:t>
    </dgm:pt>
    <dgm:pt modelId="{C49937E1-A5DE-604B-A10F-FFD991E2341F}" type="parTrans" cxnId="{3A91B69F-6911-FF41-8853-130EB1932B08}">
      <dgm:prSet/>
      <dgm:spPr/>
      <dgm:t>
        <a:bodyPr/>
        <a:lstStyle/>
        <a:p>
          <a:endParaRPr lang="en-GB" sz="2000">
            <a:solidFill>
              <a:schemeClr val="tx1"/>
            </a:solidFill>
            <a:latin typeface="+mj-lt"/>
          </a:endParaRPr>
        </a:p>
      </dgm:t>
    </dgm:pt>
    <dgm:pt modelId="{04E82E45-FB76-5749-AA16-E51547CEA2B6}" type="sibTrans" cxnId="{3A91B69F-6911-FF41-8853-130EB1932B08}">
      <dgm:prSet/>
      <dgm:spPr/>
      <dgm:t>
        <a:bodyPr/>
        <a:lstStyle/>
        <a:p>
          <a:endParaRPr lang="en-GB" sz="2000">
            <a:solidFill>
              <a:schemeClr val="tx1"/>
            </a:solidFill>
            <a:latin typeface="+mj-lt"/>
          </a:endParaRPr>
        </a:p>
      </dgm:t>
    </dgm:pt>
    <dgm:pt modelId="{8E451CCE-F83D-FF44-ABAF-FF2BB6A99713}">
      <dgm:prSet phldrT="[Text]" custT="1"/>
      <dgm:spPr/>
      <dgm:t>
        <a:bodyPr/>
        <a:lstStyle/>
        <a:p>
          <a:r>
            <a:rPr lang="en-GB" sz="2000">
              <a:solidFill>
                <a:schemeClr val="tx1"/>
              </a:solidFill>
              <a:latin typeface="+mj-lt"/>
            </a:rPr>
            <a:t>Concerns such as gentrification and affordability in TOD areas is being observed due to land value uplift</a:t>
          </a:r>
          <a:endParaRPr lang="en-GB" sz="2000" dirty="0">
            <a:solidFill>
              <a:schemeClr val="tx1"/>
            </a:solidFill>
            <a:latin typeface="+mj-lt"/>
          </a:endParaRPr>
        </a:p>
      </dgm:t>
    </dgm:pt>
    <dgm:pt modelId="{A376D449-8552-2D4A-8C8B-5F6D65DECB90}" type="parTrans" cxnId="{54CE6548-151F-834C-8B17-924E6BFB0776}">
      <dgm:prSet/>
      <dgm:spPr/>
      <dgm:t>
        <a:bodyPr/>
        <a:lstStyle/>
        <a:p>
          <a:endParaRPr lang="en-GB" sz="2000">
            <a:solidFill>
              <a:schemeClr val="tx1"/>
            </a:solidFill>
            <a:latin typeface="+mj-lt"/>
          </a:endParaRPr>
        </a:p>
      </dgm:t>
    </dgm:pt>
    <dgm:pt modelId="{7D008421-7446-684C-B40F-6BC53E4472A5}" type="sibTrans" cxnId="{54CE6548-151F-834C-8B17-924E6BFB0776}">
      <dgm:prSet/>
      <dgm:spPr/>
      <dgm:t>
        <a:bodyPr/>
        <a:lstStyle/>
        <a:p>
          <a:endParaRPr lang="en-GB" sz="2000">
            <a:solidFill>
              <a:schemeClr val="tx1"/>
            </a:solidFill>
            <a:latin typeface="+mj-lt"/>
          </a:endParaRPr>
        </a:p>
      </dgm:t>
    </dgm:pt>
    <dgm:pt modelId="{FD2A61F3-2931-5A44-BC83-1B5C07C24BCC}">
      <dgm:prSet phldrT="[Text]" custT="1"/>
      <dgm:spPr/>
      <dgm:t>
        <a:bodyPr/>
        <a:lstStyle/>
        <a:p>
          <a:r>
            <a:rPr lang="en-GB" sz="2000" b="0" dirty="0">
              <a:solidFill>
                <a:schemeClr val="tx1"/>
              </a:solidFill>
              <a:latin typeface="+mj-lt"/>
            </a:rPr>
            <a:t>Shifting from overall Density, Diversity, and Design considerations to Statutory instruments like FAR policies, integration with small-scale plans, and land pooling mechanisms</a:t>
          </a:r>
        </a:p>
      </dgm:t>
    </dgm:pt>
    <dgm:pt modelId="{B74CBB31-8DBE-D546-AE77-C24817E7EB0F}" type="parTrans" cxnId="{F0D028C7-8AA2-D44F-9C71-1D7ECE4F0927}">
      <dgm:prSet/>
      <dgm:spPr/>
      <dgm:t>
        <a:bodyPr/>
        <a:lstStyle/>
        <a:p>
          <a:endParaRPr lang="en-GB">
            <a:solidFill>
              <a:schemeClr val="tx1"/>
            </a:solidFill>
          </a:endParaRPr>
        </a:p>
      </dgm:t>
    </dgm:pt>
    <dgm:pt modelId="{54F40A5F-A527-5A4E-98B7-5611335E8668}" type="sibTrans" cxnId="{F0D028C7-8AA2-D44F-9C71-1D7ECE4F0927}">
      <dgm:prSet/>
      <dgm:spPr/>
      <dgm:t>
        <a:bodyPr/>
        <a:lstStyle/>
        <a:p>
          <a:endParaRPr lang="en-GB">
            <a:solidFill>
              <a:schemeClr val="tx1"/>
            </a:solidFill>
          </a:endParaRPr>
        </a:p>
      </dgm:t>
    </dgm:pt>
    <dgm:pt modelId="{15759E80-1F3C-4B48-AA94-FFF09C9898C2}">
      <dgm:prSet phldrT="[Text]" custT="1"/>
      <dgm:spPr/>
      <dgm:t>
        <a:bodyPr/>
        <a:lstStyle/>
        <a:p>
          <a:r>
            <a:rPr lang="en-GB" sz="2000" b="1">
              <a:solidFill>
                <a:schemeClr val="tx1"/>
              </a:solidFill>
              <a:latin typeface="+mj-lt"/>
            </a:rPr>
            <a:t>Regulatory focus</a:t>
          </a:r>
          <a:endParaRPr lang="en-GB" sz="2000" b="1" dirty="0">
            <a:solidFill>
              <a:schemeClr val="tx1"/>
            </a:solidFill>
            <a:latin typeface="+mj-lt"/>
          </a:endParaRPr>
        </a:p>
      </dgm:t>
    </dgm:pt>
    <dgm:pt modelId="{A3C5B688-0971-5A4B-8CD0-B27FC045C660}" type="sibTrans" cxnId="{E3161EB0-1CE6-824A-98D2-FCF9EE8EEEF8}">
      <dgm:prSet/>
      <dgm:spPr/>
      <dgm:t>
        <a:bodyPr/>
        <a:lstStyle/>
        <a:p>
          <a:endParaRPr lang="en-GB" sz="2000">
            <a:solidFill>
              <a:schemeClr val="tx1"/>
            </a:solidFill>
            <a:latin typeface="+mj-lt"/>
          </a:endParaRPr>
        </a:p>
      </dgm:t>
    </dgm:pt>
    <dgm:pt modelId="{AA73C9D6-DC17-8B43-94C2-BE2FF3458187}" type="parTrans" cxnId="{E3161EB0-1CE6-824A-98D2-FCF9EE8EEEF8}">
      <dgm:prSet/>
      <dgm:spPr/>
      <dgm:t>
        <a:bodyPr/>
        <a:lstStyle/>
        <a:p>
          <a:endParaRPr lang="en-GB" sz="2000">
            <a:solidFill>
              <a:schemeClr val="tx1"/>
            </a:solidFill>
            <a:latin typeface="+mj-lt"/>
          </a:endParaRPr>
        </a:p>
      </dgm:t>
    </dgm:pt>
    <dgm:pt modelId="{480A7F15-EF9B-4749-83A0-4FB5D1D59FD4}">
      <dgm:prSet phldrT="[Text]" custT="1"/>
      <dgm:spPr/>
      <dgm:t>
        <a:bodyPr/>
        <a:lstStyle/>
        <a:p>
          <a:r>
            <a:rPr lang="en-GB" sz="2000">
              <a:solidFill>
                <a:schemeClr val="tx1"/>
              </a:solidFill>
              <a:latin typeface="+mj-lt"/>
            </a:rPr>
            <a:t>Systems orientation</a:t>
          </a:r>
          <a:endParaRPr lang="en-GB" sz="2000" dirty="0">
            <a:solidFill>
              <a:schemeClr val="tx1"/>
            </a:solidFill>
            <a:latin typeface="+mj-lt"/>
          </a:endParaRPr>
        </a:p>
      </dgm:t>
    </dgm:pt>
    <dgm:pt modelId="{38F9F63D-3C98-E846-9A48-E60EB6A3BE29}" type="parTrans" cxnId="{485BC541-6490-0642-985C-5F876A70380C}">
      <dgm:prSet/>
      <dgm:spPr/>
      <dgm:t>
        <a:bodyPr/>
        <a:lstStyle/>
        <a:p>
          <a:endParaRPr lang="en-GB">
            <a:solidFill>
              <a:schemeClr val="tx1"/>
            </a:solidFill>
          </a:endParaRPr>
        </a:p>
      </dgm:t>
    </dgm:pt>
    <dgm:pt modelId="{383E81C4-9A27-A044-94F0-B165FDD0A4C1}" type="sibTrans" cxnId="{485BC541-6490-0642-985C-5F876A70380C}">
      <dgm:prSet/>
      <dgm:spPr/>
      <dgm:t>
        <a:bodyPr/>
        <a:lstStyle/>
        <a:p>
          <a:endParaRPr lang="en-GB">
            <a:solidFill>
              <a:schemeClr val="tx1"/>
            </a:solidFill>
          </a:endParaRPr>
        </a:p>
      </dgm:t>
    </dgm:pt>
    <dgm:pt modelId="{3045C6CF-FE71-1D41-B8A5-F58063571EC2}">
      <dgm:prSet phldrT="[Text]" custT="1"/>
      <dgm:spPr/>
      <dgm:t>
        <a:bodyPr/>
        <a:lstStyle/>
        <a:p>
          <a:r>
            <a:rPr lang="en-GB" sz="2000">
              <a:solidFill>
                <a:schemeClr val="tx1"/>
              </a:solidFill>
              <a:latin typeface="+mj-lt"/>
            </a:rPr>
            <a:t>TOD is being recognised as a system of interdependent factors, where changes in one factor may lead to an effect on the other through a feedback-driven approach</a:t>
          </a:r>
          <a:endParaRPr lang="en-GB" sz="2000" dirty="0">
            <a:solidFill>
              <a:schemeClr val="tx1"/>
            </a:solidFill>
            <a:latin typeface="+mj-lt"/>
          </a:endParaRPr>
        </a:p>
      </dgm:t>
    </dgm:pt>
    <dgm:pt modelId="{8360D51B-BA6E-2C41-B27D-485A5FD2185C}" type="parTrans" cxnId="{000003A1-9E35-6247-83EA-EC3A665D52CA}">
      <dgm:prSet/>
      <dgm:spPr/>
      <dgm:t>
        <a:bodyPr/>
        <a:lstStyle/>
        <a:p>
          <a:endParaRPr lang="en-GB">
            <a:solidFill>
              <a:schemeClr val="tx1"/>
            </a:solidFill>
          </a:endParaRPr>
        </a:p>
      </dgm:t>
    </dgm:pt>
    <dgm:pt modelId="{F90A106A-2A10-C040-A2BF-B63BFEF02924}" type="sibTrans" cxnId="{000003A1-9E35-6247-83EA-EC3A665D52CA}">
      <dgm:prSet/>
      <dgm:spPr/>
      <dgm:t>
        <a:bodyPr/>
        <a:lstStyle/>
        <a:p>
          <a:endParaRPr lang="en-GB">
            <a:solidFill>
              <a:schemeClr val="tx1"/>
            </a:solidFill>
          </a:endParaRPr>
        </a:p>
      </dgm:t>
    </dgm:pt>
    <dgm:pt modelId="{7C0A2355-3AC2-2C48-B72B-0B98FED62CA9}" type="pres">
      <dgm:prSet presAssocID="{02B35C65-AE19-6F42-91DA-E2B8F0B4BBC3}" presName="Name0" presStyleCnt="0">
        <dgm:presLayoutVars>
          <dgm:dir/>
          <dgm:animLvl val="lvl"/>
          <dgm:resizeHandles val="exact"/>
        </dgm:presLayoutVars>
      </dgm:prSet>
      <dgm:spPr/>
    </dgm:pt>
    <dgm:pt modelId="{7F77A82C-42F3-1C41-9769-5F704BC3DA95}" type="pres">
      <dgm:prSet presAssocID="{15759E80-1F3C-4B48-AA94-FFF09C9898C2}" presName="composite" presStyleCnt="0"/>
      <dgm:spPr/>
    </dgm:pt>
    <dgm:pt modelId="{C19A28D2-9801-A64B-B56B-325F402220FE}" type="pres">
      <dgm:prSet presAssocID="{15759E80-1F3C-4B48-AA94-FFF09C9898C2}" presName="parTx" presStyleLbl="alignNode1" presStyleIdx="0" presStyleCnt="4">
        <dgm:presLayoutVars>
          <dgm:chMax val="0"/>
          <dgm:chPref val="0"/>
          <dgm:bulletEnabled val="1"/>
        </dgm:presLayoutVars>
      </dgm:prSet>
      <dgm:spPr/>
    </dgm:pt>
    <dgm:pt modelId="{2E41D95A-F4EB-784D-A755-533DD5B55F5F}" type="pres">
      <dgm:prSet presAssocID="{15759E80-1F3C-4B48-AA94-FFF09C9898C2}" presName="desTx" presStyleLbl="alignAccFollowNode1" presStyleIdx="0" presStyleCnt="4">
        <dgm:presLayoutVars>
          <dgm:bulletEnabled val="1"/>
        </dgm:presLayoutVars>
      </dgm:prSet>
      <dgm:spPr/>
    </dgm:pt>
    <dgm:pt modelId="{CCAF07A5-780A-6A4A-8FFE-D5CF30F3298F}" type="pres">
      <dgm:prSet presAssocID="{A3C5B688-0971-5A4B-8CD0-B27FC045C660}" presName="space" presStyleCnt="0"/>
      <dgm:spPr/>
    </dgm:pt>
    <dgm:pt modelId="{8D9B2A55-9F14-9243-AA96-1130C2D0DDFB}" type="pres">
      <dgm:prSet presAssocID="{805F2746-B866-2143-B04E-31DA5CA7E1C6}" presName="composite" presStyleCnt="0"/>
      <dgm:spPr/>
    </dgm:pt>
    <dgm:pt modelId="{9667C52C-7F1C-1B4A-BAFC-B73FD11F3626}" type="pres">
      <dgm:prSet presAssocID="{805F2746-B866-2143-B04E-31DA5CA7E1C6}" presName="parTx" presStyleLbl="alignNode1" presStyleIdx="1" presStyleCnt="4">
        <dgm:presLayoutVars>
          <dgm:chMax val="0"/>
          <dgm:chPref val="0"/>
          <dgm:bulletEnabled val="1"/>
        </dgm:presLayoutVars>
      </dgm:prSet>
      <dgm:spPr/>
    </dgm:pt>
    <dgm:pt modelId="{09750909-91CA-F148-995A-1000DDCAF2F3}" type="pres">
      <dgm:prSet presAssocID="{805F2746-B866-2143-B04E-31DA5CA7E1C6}" presName="desTx" presStyleLbl="alignAccFollowNode1" presStyleIdx="1" presStyleCnt="4">
        <dgm:presLayoutVars>
          <dgm:bulletEnabled val="1"/>
        </dgm:presLayoutVars>
      </dgm:prSet>
      <dgm:spPr/>
    </dgm:pt>
    <dgm:pt modelId="{A3E68D39-A107-7E45-9E55-46F38B73D94D}" type="pres">
      <dgm:prSet presAssocID="{EA06D9FA-96BB-CB43-BA63-1317B20350F6}" presName="space" presStyleCnt="0"/>
      <dgm:spPr/>
    </dgm:pt>
    <dgm:pt modelId="{E3296E86-4AD2-B240-8C8C-AFE4095C4A74}" type="pres">
      <dgm:prSet presAssocID="{DC49893B-2418-1C4B-8B9D-9D0D8C54455F}" presName="composite" presStyleCnt="0"/>
      <dgm:spPr/>
    </dgm:pt>
    <dgm:pt modelId="{91DACC41-4A8F-CD41-B828-5D2E1EE1F7E8}" type="pres">
      <dgm:prSet presAssocID="{DC49893B-2418-1C4B-8B9D-9D0D8C54455F}" presName="parTx" presStyleLbl="alignNode1" presStyleIdx="2" presStyleCnt="4">
        <dgm:presLayoutVars>
          <dgm:chMax val="0"/>
          <dgm:chPref val="0"/>
          <dgm:bulletEnabled val="1"/>
        </dgm:presLayoutVars>
      </dgm:prSet>
      <dgm:spPr/>
    </dgm:pt>
    <dgm:pt modelId="{B0EFD931-28C6-E44C-9847-BE4AEDE337D0}" type="pres">
      <dgm:prSet presAssocID="{DC49893B-2418-1C4B-8B9D-9D0D8C54455F}" presName="desTx" presStyleLbl="alignAccFollowNode1" presStyleIdx="2" presStyleCnt="4">
        <dgm:presLayoutVars>
          <dgm:bulletEnabled val="1"/>
        </dgm:presLayoutVars>
      </dgm:prSet>
      <dgm:spPr/>
    </dgm:pt>
    <dgm:pt modelId="{6528A61F-C83C-BB47-9C8D-C455CB19E2CA}" type="pres">
      <dgm:prSet presAssocID="{04E82E45-FB76-5749-AA16-E51547CEA2B6}" presName="space" presStyleCnt="0"/>
      <dgm:spPr/>
    </dgm:pt>
    <dgm:pt modelId="{E4EF14B9-2B7D-D34D-AEC8-83703F346DD7}" type="pres">
      <dgm:prSet presAssocID="{480A7F15-EF9B-4749-83A0-4FB5D1D59FD4}" presName="composite" presStyleCnt="0"/>
      <dgm:spPr/>
    </dgm:pt>
    <dgm:pt modelId="{D54C0652-933A-0844-9340-55122F9C70C3}" type="pres">
      <dgm:prSet presAssocID="{480A7F15-EF9B-4749-83A0-4FB5D1D59FD4}" presName="parTx" presStyleLbl="alignNode1" presStyleIdx="3" presStyleCnt="4">
        <dgm:presLayoutVars>
          <dgm:chMax val="0"/>
          <dgm:chPref val="0"/>
          <dgm:bulletEnabled val="1"/>
        </dgm:presLayoutVars>
      </dgm:prSet>
      <dgm:spPr/>
    </dgm:pt>
    <dgm:pt modelId="{CB7CF02C-EB9A-2241-9CEB-CA0AC092B2C4}" type="pres">
      <dgm:prSet presAssocID="{480A7F15-EF9B-4749-83A0-4FB5D1D59FD4}" presName="desTx" presStyleLbl="alignAccFollowNode1" presStyleIdx="3" presStyleCnt="4">
        <dgm:presLayoutVars>
          <dgm:bulletEnabled val="1"/>
        </dgm:presLayoutVars>
      </dgm:prSet>
      <dgm:spPr/>
    </dgm:pt>
  </dgm:ptLst>
  <dgm:cxnLst>
    <dgm:cxn modelId="{07604318-9359-BB44-9035-4C20E9CFED63}" type="presOf" srcId="{805F2746-B866-2143-B04E-31DA5CA7E1C6}" destId="{9667C52C-7F1C-1B4A-BAFC-B73FD11F3626}" srcOrd="0" destOrd="0" presId="urn:microsoft.com/office/officeart/2005/8/layout/hList1"/>
    <dgm:cxn modelId="{485BC541-6490-0642-985C-5F876A70380C}" srcId="{02B35C65-AE19-6F42-91DA-E2B8F0B4BBC3}" destId="{480A7F15-EF9B-4749-83A0-4FB5D1D59FD4}" srcOrd="3" destOrd="0" parTransId="{38F9F63D-3C98-E846-9A48-E60EB6A3BE29}" sibTransId="{383E81C4-9A27-A044-94F0-B165FDD0A4C1}"/>
    <dgm:cxn modelId="{54CE6548-151F-834C-8B17-924E6BFB0776}" srcId="{DC49893B-2418-1C4B-8B9D-9D0D8C54455F}" destId="{8E451CCE-F83D-FF44-ABAF-FF2BB6A99713}" srcOrd="0" destOrd="0" parTransId="{A376D449-8552-2D4A-8C8B-5F6D65DECB90}" sibTransId="{7D008421-7446-684C-B40F-6BC53E4472A5}"/>
    <dgm:cxn modelId="{3358FC5C-90E6-FA46-87B9-25CC8328EE91}" type="presOf" srcId="{8E451CCE-F83D-FF44-ABAF-FF2BB6A99713}" destId="{B0EFD931-28C6-E44C-9847-BE4AEDE337D0}" srcOrd="0" destOrd="0" presId="urn:microsoft.com/office/officeart/2005/8/layout/hList1"/>
    <dgm:cxn modelId="{08B9095D-9261-974D-97B5-60373FE86B7B}" type="presOf" srcId="{3045C6CF-FE71-1D41-B8A5-F58063571EC2}" destId="{CB7CF02C-EB9A-2241-9CEB-CA0AC092B2C4}" srcOrd="0" destOrd="0" presId="urn:microsoft.com/office/officeart/2005/8/layout/hList1"/>
    <dgm:cxn modelId="{4957EE94-E783-8841-A5F3-00687A408C11}" srcId="{805F2746-B866-2143-B04E-31DA5CA7E1C6}" destId="{1370C28A-96D1-054E-9180-C886AE7D7CE5}" srcOrd="0" destOrd="0" parTransId="{BE75468A-F88A-DD4A-9DB9-08E4A9489697}" sibTransId="{81DE9658-D473-4342-8E68-58D5B1E32758}"/>
    <dgm:cxn modelId="{3A91B69F-6911-FF41-8853-130EB1932B08}" srcId="{02B35C65-AE19-6F42-91DA-E2B8F0B4BBC3}" destId="{DC49893B-2418-1C4B-8B9D-9D0D8C54455F}" srcOrd="2" destOrd="0" parTransId="{C49937E1-A5DE-604B-A10F-FFD991E2341F}" sibTransId="{04E82E45-FB76-5749-AA16-E51547CEA2B6}"/>
    <dgm:cxn modelId="{000003A1-9E35-6247-83EA-EC3A665D52CA}" srcId="{480A7F15-EF9B-4749-83A0-4FB5D1D59FD4}" destId="{3045C6CF-FE71-1D41-B8A5-F58063571EC2}" srcOrd="0" destOrd="0" parTransId="{8360D51B-BA6E-2C41-B27D-485A5FD2185C}" sibTransId="{F90A106A-2A10-C040-A2BF-B63BFEF02924}"/>
    <dgm:cxn modelId="{030643A1-02C7-9740-82F5-1C4179BBC645}" type="presOf" srcId="{FD2A61F3-2931-5A44-BC83-1B5C07C24BCC}" destId="{2E41D95A-F4EB-784D-A755-533DD5B55F5F}" srcOrd="0" destOrd="0" presId="urn:microsoft.com/office/officeart/2005/8/layout/hList1"/>
    <dgm:cxn modelId="{F069C5AB-D125-4448-977E-BB3F86C7E28D}" type="presOf" srcId="{DC49893B-2418-1C4B-8B9D-9D0D8C54455F}" destId="{91DACC41-4A8F-CD41-B828-5D2E1EE1F7E8}" srcOrd="0" destOrd="0" presId="urn:microsoft.com/office/officeart/2005/8/layout/hList1"/>
    <dgm:cxn modelId="{E3161EB0-1CE6-824A-98D2-FCF9EE8EEEF8}" srcId="{02B35C65-AE19-6F42-91DA-E2B8F0B4BBC3}" destId="{15759E80-1F3C-4B48-AA94-FFF09C9898C2}" srcOrd="0" destOrd="0" parTransId="{AA73C9D6-DC17-8B43-94C2-BE2FF3458187}" sibTransId="{A3C5B688-0971-5A4B-8CD0-B27FC045C660}"/>
    <dgm:cxn modelId="{47A303C4-ADA8-7245-BCA6-DC377552C5C4}" type="presOf" srcId="{02B35C65-AE19-6F42-91DA-E2B8F0B4BBC3}" destId="{7C0A2355-3AC2-2C48-B72B-0B98FED62CA9}" srcOrd="0" destOrd="0" presId="urn:microsoft.com/office/officeart/2005/8/layout/hList1"/>
    <dgm:cxn modelId="{F0D028C7-8AA2-D44F-9C71-1D7ECE4F0927}" srcId="{15759E80-1F3C-4B48-AA94-FFF09C9898C2}" destId="{FD2A61F3-2931-5A44-BC83-1B5C07C24BCC}" srcOrd="0" destOrd="0" parTransId="{B74CBB31-8DBE-D546-AE77-C24817E7EB0F}" sibTransId="{54F40A5F-A527-5A4E-98B7-5611335E8668}"/>
    <dgm:cxn modelId="{3FFD8ED5-094F-FE4A-A4AB-648F67E1D6B3}" type="presOf" srcId="{1370C28A-96D1-054E-9180-C886AE7D7CE5}" destId="{09750909-91CA-F148-995A-1000DDCAF2F3}" srcOrd="0" destOrd="0" presId="urn:microsoft.com/office/officeart/2005/8/layout/hList1"/>
    <dgm:cxn modelId="{6D3C15F9-5F53-EA42-8049-4FF12C5F3779}" srcId="{02B35C65-AE19-6F42-91DA-E2B8F0B4BBC3}" destId="{805F2746-B866-2143-B04E-31DA5CA7E1C6}" srcOrd="1" destOrd="0" parTransId="{B44D467D-9A97-0A4F-A571-BB6FF5A09D49}" sibTransId="{EA06D9FA-96BB-CB43-BA63-1317B20350F6}"/>
    <dgm:cxn modelId="{0D0F78FC-3B08-1642-A682-79505A8F6CD8}" type="presOf" srcId="{480A7F15-EF9B-4749-83A0-4FB5D1D59FD4}" destId="{D54C0652-933A-0844-9340-55122F9C70C3}" srcOrd="0" destOrd="0" presId="urn:microsoft.com/office/officeart/2005/8/layout/hList1"/>
    <dgm:cxn modelId="{5CE662FF-B5EC-0645-9FB2-64E10CFC5B7D}" type="presOf" srcId="{15759E80-1F3C-4B48-AA94-FFF09C9898C2}" destId="{C19A28D2-9801-A64B-B56B-325F402220FE}" srcOrd="0" destOrd="0" presId="urn:microsoft.com/office/officeart/2005/8/layout/hList1"/>
    <dgm:cxn modelId="{CEA7AE36-9DC5-E24D-9C37-96ED032DC73D}" type="presParOf" srcId="{7C0A2355-3AC2-2C48-B72B-0B98FED62CA9}" destId="{7F77A82C-42F3-1C41-9769-5F704BC3DA95}" srcOrd="0" destOrd="0" presId="urn:microsoft.com/office/officeart/2005/8/layout/hList1"/>
    <dgm:cxn modelId="{A2CCDC16-6053-4148-BDCD-78D3B1B1C207}" type="presParOf" srcId="{7F77A82C-42F3-1C41-9769-5F704BC3DA95}" destId="{C19A28D2-9801-A64B-B56B-325F402220FE}" srcOrd="0" destOrd="0" presId="urn:microsoft.com/office/officeart/2005/8/layout/hList1"/>
    <dgm:cxn modelId="{944380F1-4C47-1C43-9D74-9B73411A35BA}" type="presParOf" srcId="{7F77A82C-42F3-1C41-9769-5F704BC3DA95}" destId="{2E41D95A-F4EB-784D-A755-533DD5B55F5F}" srcOrd="1" destOrd="0" presId="urn:microsoft.com/office/officeart/2005/8/layout/hList1"/>
    <dgm:cxn modelId="{5A53BCB8-5F80-EE4C-BCF1-6E27B2FC7EBC}" type="presParOf" srcId="{7C0A2355-3AC2-2C48-B72B-0B98FED62CA9}" destId="{CCAF07A5-780A-6A4A-8FFE-D5CF30F3298F}" srcOrd="1" destOrd="0" presId="urn:microsoft.com/office/officeart/2005/8/layout/hList1"/>
    <dgm:cxn modelId="{3D939568-A894-274F-BD7C-569C12F10BBE}" type="presParOf" srcId="{7C0A2355-3AC2-2C48-B72B-0B98FED62CA9}" destId="{8D9B2A55-9F14-9243-AA96-1130C2D0DDFB}" srcOrd="2" destOrd="0" presId="urn:microsoft.com/office/officeart/2005/8/layout/hList1"/>
    <dgm:cxn modelId="{41EBED51-163E-4E46-9580-AF228BE53F49}" type="presParOf" srcId="{8D9B2A55-9F14-9243-AA96-1130C2D0DDFB}" destId="{9667C52C-7F1C-1B4A-BAFC-B73FD11F3626}" srcOrd="0" destOrd="0" presId="urn:microsoft.com/office/officeart/2005/8/layout/hList1"/>
    <dgm:cxn modelId="{3704480A-B80B-004F-BC3A-66B5692BC10F}" type="presParOf" srcId="{8D9B2A55-9F14-9243-AA96-1130C2D0DDFB}" destId="{09750909-91CA-F148-995A-1000DDCAF2F3}" srcOrd="1" destOrd="0" presId="urn:microsoft.com/office/officeart/2005/8/layout/hList1"/>
    <dgm:cxn modelId="{3C27C4DA-DDA9-1E41-B442-3BAD93BA8231}" type="presParOf" srcId="{7C0A2355-3AC2-2C48-B72B-0B98FED62CA9}" destId="{A3E68D39-A107-7E45-9E55-46F38B73D94D}" srcOrd="3" destOrd="0" presId="urn:microsoft.com/office/officeart/2005/8/layout/hList1"/>
    <dgm:cxn modelId="{93A18900-645F-5C4E-84F8-D3CE32FF9968}" type="presParOf" srcId="{7C0A2355-3AC2-2C48-B72B-0B98FED62CA9}" destId="{E3296E86-4AD2-B240-8C8C-AFE4095C4A74}" srcOrd="4" destOrd="0" presId="urn:microsoft.com/office/officeart/2005/8/layout/hList1"/>
    <dgm:cxn modelId="{DAFB971A-89A6-5744-B923-C9A6F8C3B760}" type="presParOf" srcId="{E3296E86-4AD2-B240-8C8C-AFE4095C4A74}" destId="{91DACC41-4A8F-CD41-B828-5D2E1EE1F7E8}" srcOrd="0" destOrd="0" presId="urn:microsoft.com/office/officeart/2005/8/layout/hList1"/>
    <dgm:cxn modelId="{DB5407A6-A915-9741-9F38-9B7D209C4A74}" type="presParOf" srcId="{E3296E86-4AD2-B240-8C8C-AFE4095C4A74}" destId="{B0EFD931-28C6-E44C-9847-BE4AEDE337D0}" srcOrd="1" destOrd="0" presId="urn:microsoft.com/office/officeart/2005/8/layout/hList1"/>
    <dgm:cxn modelId="{DB3F9EE3-2AE1-0948-B82E-9E4B7F1B0810}" type="presParOf" srcId="{7C0A2355-3AC2-2C48-B72B-0B98FED62CA9}" destId="{6528A61F-C83C-BB47-9C8D-C455CB19E2CA}" srcOrd="5" destOrd="0" presId="urn:microsoft.com/office/officeart/2005/8/layout/hList1"/>
    <dgm:cxn modelId="{DC9859E6-F1B1-434A-ABBA-BE2DAE8B4B39}" type="presParOf" srcId="{7C0A2355-3AC2-2C48-B72B-0B98FED62CA9}" destId="{E4EF14B9-2B7D-D34D-AEC8-83703F346DD7}" srcOrd="6" destOrd="0" presId="urn:microsoft.com/office/officeart/2005/8/layout/hList1"/>
    <dgm:cxn modelId="{F4754F87-B081-E646-BD9C-85B2D1DB8D35}" type="presParOf" srcId="{E4EF14B9-2B7D-D34D-AEC8-83703F346DD7}" destId="{D54C0652-933A-0844-9340-55122F9C70C3}" srcOrd="0" destOrd="0" presId="urn:microsoft.com/office/officeart/2005/8/layout/hList1"/>
    <dgm:cxn modelId="{B955C7C1-137B-0547-9570-730AC2BFC69D}" type="presParOf" srcId="{E4EF14B9-2B7D-D34D-AEC8-83703F346DD7}" destId="{CB7CF02C-EB9A-2241-9CEB-CA0AC092B2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3E1F5A-62E0-E54D-91FB-698838F280E5}" type="doc">
      <dgm:prSet loTypeId="urn:microsoft.com/office/officeart/2005/8/layout/vList5" loCatId="" qsTypeId="urn:microsoft.com/office/officeart/2005/8/quickstyle/simple1" qsCatId="simple" csTypeId="urn:microsoft.com/office/officeart/2005/8/colors/colorful4" csCatId="colorful" phldr="1"/>
      <dgm:spPr/>
      <dgm:t>
        <a:bodyPr/>
        <a:lstStyle/>
        <a:p>
          <a:endParaRPr lang="en-GB"/>
        </a:p>
      </dgm:t>
    </dgm:pt>
    <dgm:pt modelId="{C6468B36-3658-924C-903F-FFE2149A130E}">
      <dgm:prSet phldrT="[Text]" custT="1"/>
      <dgm:spPr/>
      <dgm:t>
        <a:bodyPr/>
        <a:lstStyle/>
        <a:p>
          <a:r>
            <a:rPr lang="en-GB" sz="2000" b="1" dirty="0">
              <a:solidFill>
                <a:schemeClr val="tx1"/>
              </a:solidFill>
              <a:latin typeface="+mj-lt"/>
            </a:rPr>
            <a:t>Policymakers</a:t>
          </a:r>
        </a:p>
      </dgm:t>
    </dgm:pt>
    <dgm:pt modelId="{7B575445-8510-6D48-BF88-F676DC22BAA2}" type="parTrans" cxnId="{DD669025-AF98-6A49-A33F-558D017B1593}">
      <dgm:prSet/>
      <dgm:spPr/>
      <dgm:t>
        <a:bodyPr/>
        <a:lstStyle/>
        <a:p>
          <a:endParaRPr lang="en-GB" sz="1800">
            <a:solidFill>
              <a:schemeClr val="tx1"/>
            </a:solidFill>
            <a:latin typeface="+mj-lt"/>
          </a:endParaRPr>
        </a:p>
      </dgm:t>
    </dgm:pt>
    <dgm:pt modelId="{D458ECFE-896D-E340-A305-8D26A40FC39B}" type="sibTrans" cxnId="{DD669025-AF98-6A49-A33F-558D017B1593}">
      <dgm:prSet/>
      <dgm:spPr/>
      <dgm:t>
        <a:bodyPr/>
        <a:lstStyle/>
        <a:p>
          <a:endParaRPr lang="en-GB" sz="1800">
            <a:solidFill>
              <a:schemeClr val="tx1"/>
            </a:solidFill>
            <a:latin typeface="+mj-lt"/>
          </a:endParaRPr>
        </a:p>
      </dgm:t>
    </dgm:pt>
    <dgm:pt modelId="{86ED5520-9F94-1645-9440-F1E9BBDF1CAC}">
      <dgm:prSet phldrT="[Text]" custT="1"/>
      <dgm:spPr/>
      <dgm:t>
        <a:bodyPr/>
        <a:lstStyle/>
        <a:p>
          <a:r>
            <a:rPr lang="en-US" sz="1800">
              <a:solidFill>
                <a:schemeClr val="tx1"/>
              </a:solidFill>
              <a:latin typeface="+mj-lt"/>
            </a:rPr>
            <a:t>A way to align regulatory levers (such as FAR allocation, value-capture instruments, and land readjustment) with market dynamics and social objectives</a:t>
          </a:r>
          <a:endParaRPr lang="en-GB" sz="1800" dirty="0">
            <a:solidFill>
              <a:schemeClr val="tx1"/>
            </a:solidFill>
            <a:latin typeface="+mj-lt"/>
          </a:endParaRPr>
        </a:p>
      </dgm:t>
    </dgm:pt>
    <dgm:pt modelId="{F329A6CC-6CA3-984B-B32C-97A59417F713}" type="parTrans" cxnId="{C1F048F5-98E1-634A-8C9E-4FF65305BB25}">
      <dgm:prSet/>
      <dgm:spPr/>
      <dgm:t>
        <a:bodyPr/>
        <a:lstStyle/>
        <a:p>
          <a:endParaRPr lang="en-GB" sz="1800">
            <a:solidFill>
              <a:schemeClr val="tx1"/>
            </a:solidFill>
            <a:latin typeface="+mj-lt"/>
          </a:endParaRPr>
        </a:p>
      </dgm:t>
    </dgm:pt>
    <dgm:pt modelId="{2888C441-57A9-6642-9AC8-54BE7582A5D7}" type="sibTrans" cxnId="{C1F048F5-98E1-634A-8C9E-4FF65305BB25}">
      <dgm:prSet/>
      <dgm:spPr/>
      <dgm:t>
        <a:bodyPr/>
        <a:lstStyle/>
        <a:p>
          <a:endParaRPr lang="en-GB" sz="1800">
            <a:solidFill>
              <a:schemeClr val="tx1"/>
            </a:solidFill>
            <a:latin typeface="+mj-lt"/>
          </a:endParaRPr>
        </a:p>
      </dgm:t>
    </dgm:pt>
    <dgm:pt modelId="{58B815D0-35F9-7945-9DC1-8400CAB1BE88}">
      <dgm:prSet phldrT="[Text]" custT="1"/>
      <dgm:spPr/>
      <dgm:t>
        <a:bodyPr/>
        <a:lstStyle/>
        <a:p>
          <a:r>
            <a:rPr lang="en-GB" sz="2000" b="1">
              <a:solidFill>
                <a:schemeClr val="tx1"/>
              </a:solidFill>
              <a:latin typeface="+mj-lt"/>
            </a:rPr>
            <a:t>Metro agencies</a:t>
          </a:r>
          <a:endParaRPr lang="en-GB" sz="2000" b="1" dirty="0">
            <a:solidFill>
              <a:schemeClr val="tx1"/>
            </a:solidFill>
            <a:latin typeface="+mj-lt"/>
          </a:endParaRPr>
        </a:p>
      </dgm:t>
    </dgm:pt>
    <dgm:pt modelId="{C573592C-80B3-3C4D-8AB3-362C34905197}" type="parTrans" cxnId="{1C26CB6D-0C73-DB44-9221-F344CB55DE5E}">
      <dgm:prSet/>
      <dgm:spPr/>
      <dgm:t>
        <a:bodyPr/>
        <a:lstStyle/>
        <a:p>
          <a:endParaRPr lang="en-GB" sz="1800">
            <a:solidFill>
              <a:schemeClr val="tx1"/>
            </a:solidFill>
            <a:latin typeface="+mj-lt"/>
          </a:endParaRPr>
        </a:p>
      </dgm:t>
    </dgm:pt>
    <dgm:pt modelId="{F253D446-2BEF-6C46-B4BC-905C6DD94705}" type="sibTrans" cxnId="{1C26CB6D-0C73-DB44-9221-F344CB55DE5E}">
      <dgm:prSet/>
      <dgm:spPr/>
      <dgm:t>
        <a:bodyPr/>
        <a:lstStyle/>
        <a:p>
          <a:endParaRPr lang="en-GB" sz="1800">
            <a:solidFill>
              <a:schemeClr val="tx1"/>
            </a:solidFill>
            <a:latin typeface="+mj-lt"/>
          </a:endParaRPr>
        </a:p>
      </dgm:t>
    </dgm:pt>
    <dgm:pt modelId="{9034C08F-8BF6-3F44-BDEA-EF2F2D6EB347}">
      <dgm:prSet phldrT="[Text]" custT="1"/>
      <dgm:spPr/>
      <dgm:t>
        <a:bodyPr/>
        <a:lstStyle/>
        <a:p>
          <a:pPr>
            <a:buFont typeface="Arial" panose="020B0604020202020204" pitchFamily="34" charset="0"/>
            <a:buChar char="•"/>
          </a:pPr>
          <a:r>
            <a:rPr lang="en-US" sz="1800">
              <a:solidFill>
                <a:schemeClr val="tx1"/>
              </a:solidFill>
              <a:latin typeface="+mj-lt"/>
            </a:rPr>
            <a:t>Need to integrate transport planning with land-use decisions, ensuring that infrastructure investments are synchronized with redevelopment incentives and inclusionary housing provisions.</a:t>
          </a:r>
          <a:endParaRPr lang="en-GB" sz="1800" dirty="0">
            <a:solidFill>
              <a:schemeClr val="tx1"/>
            </a:solidFill>
            <a:latin typeface="+mj-lt"/>
          </a:endParaRPr>
        </a:p>
      </dgm:t>
    </dgm:pt>
    <dgm:pt modelId="{FEDD42EA-A9BB-D44A-903B-7E931247633C}" type="parTrans" cxnId="{4521BE2A-F820-034E-8765-8B9CC689E78E}">
      <dgm:prSet/>
      <dgm:spPr/>
      <dgm:t>
        <a:bodyPr/>
        <a:lstStyle/>
        <a:p>
          <a:endParaRPr lang="en-GB" sz="1800">
            <a:solidFill>
              <a:schemeClr val="tx1"/>
            </a:solidFill>
            <a:latin typeface="+mj-lt"/>
          </a:endParaRPr>
        </a:p>
      </dgm:t>
    </dgm:pt>
    <dgm:pt modelId="{CF71FD34-D846-704A-9220-397B3C2A6DA6}" type="sibTrans" cxnId="{4521BE2A-F820-034E-8765-8B9CC689E78E}">
      <dgm:prSet/>
      <dgm:spPr/>
      <dgm:t>
        <a:bodyPr/>
        <a:lstStyle/>
        <a:p>
          <a:endParaRPr lang="en-GB" sz="1800">
            <a:solidFill>
              <a:schemeClr val="tx1"/>
            </a:solidFill>
            <a:latin typeface="+mj-lt"/>
          </a:endParaRPr>
        </a:p>
      </dgm:t>
    </dgm:pt>
    <dgm:pt modelId="{2818820B-C08B-534B-BF3A-F0D9689FB236}">
      <dgm:prSet phldrT="[Text]" custT="1"/>
      <dgm:spPr/>
      <dgm:t>
        <a:bodyPr/>
        <a:lstStyle/>
        <a:p>
          <a:r>
            <a:rPr lang="en-GB" sz="2000" b="1">
              <a:solidFill>
                <a:schemeClr val="tx1"/>
              </a:solidFill>
              <a:latin typeface="+mj-lt"/>
            </a:rPr>
            <a:t>ULBs and Planners</a:t>
          </a:r>
          <a:endParaRPr lang="en-GB" sz="2000" b="1" dirty="0">
            <a:solidFill>
              <a:schemeClr val="tx1"/>
            </a:solidFill>
            <a:latin typeface="+mj-lt"/>
          </a:endParaRPr>
        </a:p>
      </dgm:t>
    </dgm:pt>
    <dgm:pt modelId="{67554567-3327-4B44-8C90-D2BC56FF605E}" type="parTrans" cxnId="{558C5347-84BF-A846-B7D2-C3163AEAC123}">
      <dgm:prSet/>
      <dgm:spPr/>
      <dgm:t>
        <a:bodyPr/>
        <a:lstStyle/>
        <a:p>
          <a:endParaRPr lang="en-GB" sz="1800">
            <a:solidFill>
              <a:schemeClr val="tx1"/>
            </a:solidFill>
            <a:latin typeface="+mj-lt"/>
          </a:endParaRPr>
        </a:p>
      </dgm:t>
    </dgm:pt>
    <dgm:pt modelId="{67483824-C8C1-7246-9A52-75DFC9A05AE7}" type="sibTrans" cxnId="{558C5347-84BF-A846-B7D2-C3163AEAC123}">
      <dgm:prSet/>
      <dgm:spPr/>
      <dgm:t>
        <a:bodyPr/>
        <a:lstStyle/>
        <a:p>
          <a:endParaRPr lang="en-GB" sz="1800">
            <a:solidFill>
              <a:schemeClr val="tx1"/>
            </a:solidFill>
            <a:latin typeface="+mj-lt"/>
          </a:endParaRPr>
        </a:p>
      </dgm:t>
    </dgm:pt>
    <dgm:pt modelId="{9F3D5608-15BA-6B41-942B-34DD0F176E9C}">
      <dgm:prSet phldrT="[Text]" custT="1"/>
      <dgm:spPr/>
      <dgm:t>
        <a:bodyPr/>
        <a:lstStyle/>
        <a:p>
          <a:pPr>
            <a:buFont typeface="Arial" panose="020B0604020202020204" pitchFamily="34" charset="0"/>
            <a:buChar char="•"/>
          </a:pPr>
          <a:r>
            <a:rPr lang="en-US" sz="1800" dirty="0">
              <a:solidFill>
                <a:schemeClr val="tx1"/>
              </a:solidFill>
              <a:latin typeface="+mj-lt"/>
            </a:rPr>
            <a:t>To identify leverage points, such as mixed-use zoning, last-mile connectivity, and affordable housing, that can strengthen the reinforcing loops while mitigating social and market constraints</a:t>
          </a:r>
          <a:endParaRPr lang="en-GB" sz="1800" dirty="0">
            <a:solidFill>
              <a:schemeClr val="tx1"/>
            </a:solidFill>
            <a:latin typeface="+mj-lt"/>
          </a:endParaRPr>
        </a:p>
      </dgm:t>
    </dgm:pt>
    <dgm:pt modelId="{6EA0B0DB-BECC-A94D-9BE9-F546D5A08D58}" type="parTrans" cxnId="{2426D0DD-C933-D547-9B3F-91245983B157}">
      <dgm:prSet/>
      <dgm:spPr/>
      <dgm:t>
        <a:bodyPr/>
        <a:lstStyle/>
        <a:p>
          <a:endParaRPr lang="en-GB" sz="1800">
            <a:solidFill>
              <a:schemeClr val="tx1"/>
            </a:solidFill>
            <a:latin typeface="+mj-lt"/>
          </a:endParaRPr>
        </a:p>
      </dgm:t>
    </dgm:pt>
    <dgm:pt modelId="{AA9CF574-5814-D44B-8718-BC69602C36BC}" type="sibTrans" cxnId="{2426D0DD-C933-D547-9B3F-91245983B157}">
      <dgm:prSet/>
      <dgm:spPr/>
      <dgm:t>
        <a:bodyPr/>
        <a:lstStyle/>
        <a:p>
          <a:endParaRPr lang="en-GB" sz="1800">
            <a:solidFill>
              <a:schemeClr val="tx1"/>
            </a:solidFill>
            <a:latin typeface="+mj-lt"/>
          </a:endParaRPr>
        </a:p>
      </dgm:t>
    </dgm:pt>
    <dgm:pt modelId="{0FE3DF3B-F79B-2948-8E47-E93AA227F0E9}" type="pres">
      <dgm:prSet presAssocID="{6D3E1F5A-62E0-E54D-91FB-698838F280E5}" presName="Name0" presStyleCnt="0">
        <dgm:presLayoutVars>
          <dgm:dir/>
          <dgm:animLvl val="lvl"/>
          <dgm:resizeHandles val="exact"/>
        </dgm:presLayoutVars>
      </dgm:prSet>
      <dgm:spPr/>
    </dgm:pt>
    <dgm:pt modelId="{E176FCB6-7EFF-AE41-B00D-958808BBE7DE}" type="pres">
      <dgm:prSet presAssocID="{C6468B36-3658-924C-903F-FFE2149A130E}" presName="linNode" presStyleCnt="0"/>
      <dgm:spPr/>
    </dgm:pt>
    <dgm:pt modelId="{51BCEE5E-3EEA-6D44-BA5F-1CD07DF16942}" type="pres">
      <dgm:prSet presAssocID="{C6468B36-3658-924C-903F-FFE2149A130E}" presName="parentText" presStyleLbl="node1" presStyleIdx="0" presStyleCnt="3" custScaleX="58822">
        <dgm:presLayoutVars>
          <dgm:chMax val="1"/>
          <dgm:bulletEnabled val="1"/>
        </dgm:presLayoutVars>
      </dgm:prSet>
      <dgm:spPr/>
    </dgm:pt>
    <dgm:pt modelId="{189372D0-17F0-944E-B77A-B75108CFC0A4}" type="pres">
      <dgm:prSet presAssocID="{C6468B36-3658-924C-903F-FFE2149A130E}" presName="descendantText" presStyleLbl="alignAccFollowNode1" presStyleIdx="0" presStyleCnt="3" custScaleX="123713">
        <dgm:presLayoutVars>
          <dgm:bulletEnabled val="1"/>
        </dgm:presLayoutVars>
      </dgm:prSet>
      <dgm:spPr/>
    </dgm:pt>
    <dgm:pt modelId="{57BA4BFA-96AF-5341-85E9-E2A6AA9280F0}" type="pres">
      <dgm:prSet presAssocID="{D458ECFE-896D-E340-A305-8D26A40FC39B}" presName="sp" presStyleCnt="0"/>
      <dgm:spPr/>
    </dgm:pt>
    <dgm:pt modelId="{4AD3C99B-F5D7-B644-AF0D-846B852B8D6D}" type="pres">
      <dgm:prSet presAssocID="{58B815D0-35F9-7945-9DC1-8400CAB1BE88}" presName="linNode" presStyleCnt="0"/>
      <dgm:spPr/>
    </dgm:pt>
    <dgm:pt modelId="{6E35C78F-80E5-DE4E-8373-15EB56958C29}" type="pres">
      <dgm:prSet presAssocID="{58B815D0-35F9-7945-9DC1-8400CAB1BE88}" presName="parentText" presStyleLbl="node1" presStyleIdx="1" presStyleCnt="3" custScaleX="58822">
        <dgm:presLayoutVars>
          <dgm:chMax val="1"/>
          <dgm:bulletEnabled val="1"/>
        </dgm:presLayoutVars>
      </dgm:prSet>
      <dgm:spPr/>
    </dgm:pt>
    <dgm:pt modelId="{DBF44EFE-3C62-3942-8142-8D051C47FCB9}" type="pres">
      <dgm:prSet presAssocID="{58B815D0-35F9-7945-9DC1-8400CAB1BE88}" presName="descendantText" presStyleLbl="alignAccFollowNode1" presStyleIdx="1" presStyleCnt="3" custScaleX="123713">
        <dgm:presLayoutVars>
          <dgm:bulletEnabled val="1"/>
        </dgm:presLayoutVars>
      </dgm:prSet>
      <dgm:spPr/>
    </dgm:pt>
    <dgm:pt modelId="{BFA172BB-757F-B841-9801-F4A3D6FB8AE7}" type="pres">
      <dgm:prSet presAssocID="{F253D446-2BEF-6C46-B4BC-905C6DD94705}" presName="sp" presStyleCnt="0"/>
      <dgm:spPr/>
    </dgm:pt>
    <dgm:pt modelId="{2B3B16EE-1F99-4C42-A448-07D02B79196F}" type="pres">
      <dgm:prSet presAssocID="{2818820B-C08B-534B-BF3A-F0D9689FB236}" presName="linNode" presStyleCnt="0"/>
      <dgm:spPr/>
    </dgm:pt>
    <dgm:pt modelId="{AF207B2E-DD9F-E748-8DE8-B2C079AC011E}" type="pres">
      <dgm:prSet presAssocID="{2818820B-C08B-534B-BF3A-F0D9689FB236}" presName="parentText" presStyleLbl="node1" presStyleIdx="2" presStyleCnt="3" custScaleX="58822">
        <dgm:presLayoutVars>
          <dgm:chMax val="1"/>
          <dgm:bulletEnabled val="1"/>
        </dgm:presLayoutVars>
      </dgm:prSet>
      <dgm:spPr/>
    </dgm:pt>
    <dgm:pt modelId="{5FE85449-FE43-6F42-A3DF-7EA89B4C5DD5}" type="pres">
      <dgm:prSet presAssocID="{2818820B-C08B-534B-BF3A-F0D9689FB236}" presName="descendantText" presStyleLbl="alignAccFollowNode1" presStyleIdx="2" presStyleCnt="3" custScaleX="123713">
        <dgm:presLayoutVars>
          <dgm:bulletEnabled val="1"/>
        </dgm:presLayoutVars>
      </dgm:prSet>
      <dgm:spPr/>
    </dgm:pt>
  </dgm:ptLst>
  <dgm:cxnLst>
    <dgm:cxn modelId="{5C55B710-AED8-A44C-8D19-3F8ECD8A16B4}" type="presOf" srcId="{86ED5520-9F94-1645-9440-F1E9BBDF1CAC}" destId="{189372D0-17F0-944E-B77A-B75108CFC0A4}" srcOrd="0" destOrd="0" presId="urn:microsoft.com/office/officeart/2005/8/layout/vList5"/>
    <dgm:cxn modelId="{DD669025-AF98-6A49-A33F-558D017B1593}" srcId="{6D3E1F5A-62E0-E54D-91FB-698838F280E5}" destId="{C6468B36-3658-924C-903F-FFE2149A130E}" srcOrd="0" destOrd="0" parTransId="{7B575445-8510-6D48-BF88-F676DC22BAA2}" sibTransId="{D458ECFE-896D-E340-A305-8D26A40FC39B}"/>
    <dgm:cxn modelId="{4521BE2A-F820-034E-8765-8B9CC689E78E}" srcId="{58B815D0-35F9-7945-9DC1-8400CAB1BE88}" destId="{9034C08F-8BF6-3F44-BDEA-EF2F2D6EB347}" srcOrd="0" destOrd="0" parTransId="{FEDD42EA-A9BB-D44A-903B-7E931247633C}" sibTransId="{CF71FD34-D846-704A-9220-397B3C2A6DA6}"/>
    <dgm:cxn modelId="{3D012F2D-328F-B64D-AF3E-2989EEC7EC4A}" type="presOf" srcId="{58B815D0-35F9-7945-9DC1-8400CAB1BE88}" destId="{6E35C78F-80E5-DE4E-8373-15EB56958C29}" srcOrd="0" destOrd="0" presId="urn:microsoft.com/office/officeart/2005/8/layout/vList5"/>
    <dgm:cxn modelId="{558C5347-84BF-A846-B7D2-C3163AEAC123}" srcId="{6D3E1F5A-62E0-E54D-91FB-698838F280E5}" destId="{2818820B-C08B-534B-BF3A-F0D9689FB236}" srcOrd="2" destOrd="0" parTransId="{67554567-3327-4B44-8C90-D2BC56FF605E}" sibTransId="{67483824-C8C1-7246-9A52-75DFC9A05AE7}"/>
    <dgm:cxn modelId="{1C26CB6D-0C73-DB44-9221-F344CB55DE5E}" srcId="{6D3E1F5A-62E0-E54D-91FB-698838F280E5}" destId="{58B815D0-35F9-7945-9DC1-8400CAB1BE88}" srcOrd="1" destOrd="0" parTransId="{C573592C-80B3-3C4D-8AB3-362C34905197}" sibTransId="{F253D446-2BEF-6C46-B4BC-905C6DD94705}"/>
    <dgm:cxn modelId="{407DD979-7AAE-A742-88DD-55C0158C84A3}" type="presOf" srcId="{6D3E1F5A-62E0-E54D-91FB-698838F280E5}" destId="{0FE3DF3B-F79B-2948-8E47-E93AA227F0E9}" srcOrd="0" destOrd="0" presId="urn:microsoft.com/office/officeart/2005/8/layout/vList5"/>
    <dgm:cxn modelId="{C6F6FB79-6178-7043-8E4E-5EEFAB981F1A}" type="presOf" srcId="{9034C08F-8BF6-3F44-BDEA-EF2F2D6EB347}" destId="{DBF44EFE-3C62-3942-8142-8D051C47FCB9}" srcOrd="0" destOrd="0" presId="urn:microsoft.com/office/officeart/2005/8/layout/vList5"/>
    <dgm:cxn modelId="{75927887-91CA-CE46-9ACD-963C87C52A9D}" type="presOf" srcId="{9F3D5608-15BA-6B41-942B-34DD0F176E9C}" destId="{5FE85449-FE43-6F42-A3DF-7EA89B4C5DD5}" srcOrd="0" destOrd="0" presId="urn:microsoft.com/office/officeart/2005/8/layout/vList5"/>
    <dgm:cxn modelId="{A99611A8-8DFF-8E4C-A0EB-259218A58811}" type="presOf" srcId="{2818820B-C08B-534B-BF3A-F0D9689FB236}" destId="{AF207B2E-DD9F-E748-8DE8-B2C079AC011E}" srcOrd="0" destOrd="0" presId="urn:microsoft.com/office/officeart/2005/8/layout/vList5"/>
    <dgm:cxn modelId="{2426D0DD-C933-D547-9B3F-91245983B157}" srcId="{2818820B-C08B-534B-BF3A-F0D9689FB236}" destId="{9F3D5608-15BA-6B41-942B-34DD0F176E9C}" srcOrd="0" destOrd="0" parTransId="{6EA0B0DB-BECC-A94D-9BE9-F546D5A08D58}" sibTransId="{AA9CF574-5814-D44B-8718-BC69602C36BC}"/>
    <dgm:cxn modelId="{D3D152E0-BC4C-E245-A5C4-B154904F9334}" type="presOf" srcId="{C6468B36-3658-924C-903F-FFE2149A130E}" destId="{51BCEE5E-3EEA-6D44-BA5F-1CD07DF16942}" srcOrd="0" destOrd="0" presId="urn:microsoft.com/office/officeart/2005/8/layout/vList5"/>
    <dgm:cxn modelId="{C1F048F5-98E1-634A-8C9E-4FF65305BB25}" srcId="{C6468B36-3658-924C-903F-FFE2149A130E}" destId="{86ED5520-9F94-1645-9440-F1E9BBDF1CAC}" srcOrd="0" destOrd="0" parTransId="{F329A6CC-6CA3-984B-B32C-97A59417F713}" sibTransId="{2888C441-57A9-6642-9AC8-54BE7582A5D7}"/>
    <dgm:cxn modelId="{F61F4A0D-C78D-F448-B1F8-B8C0F384A60B}" type="presParOf" srcId="{0FE3DF3B-F79B-2948-8E47-E93AA227F0E9}" destId="{E176FCB6-7EFF-AE41-B00D-958808BBE7DE}" srcOrd="0" destOrd="0" presId="urn:microsoft.com/office/officeart/2005/8/layout/vList5"/>
    <dgm:cxn modelId="{DD68C5B8-83ED-9749-A750-F3F9F14D6EC9}" type="presParOf" srcId="{E176FCB6-7EFF-AE41-B00D-958808BBE7DE}" destId="{51BCEE5E-3EEA-6D44-BA5F-1CD07DF16942}" srcOrd="0" destOrd="0" presId="urn:microsoft.com/office/officeart/2005/8/layout/vList5"/>
    <dgm:cxn modelId="{4E94EBE9-016A-5D46-9B7C-C882D0D20A8B}" type="presParOf" srcId="{E176FCB6-7EFF-AE41-B00D-958808BBE7DE}" destId="{189372D0-17F0-944E-B77A-B75108CFC0A4}" srcOrd="1" destOrd="0" presId="urn:microsoft.com/office/officeart/2005/8/layout/vList5"/>
    <dgm:cxn modelId="{57BC072B-7893-114A-9AAF-4B5FA1CF8653}" type="presParOf" srcId="{0FE3DF3B-F79B-2948-8E47-E93AA227F0E9}" destId="{57BA4BFA-96AF-5341-85E9-E2A6AA9280F0}" srcOrd="1" destOrd="0" presId="urn:microsoft.com/office/officeart/2005/8/layout/vList5"/>
    <dgm:cxn modelId="{F2CDBA6B-352D-3B4A-AF5E-BDD85ECA14AF}" type="presParOf" srcId="{0FE3DF3B-F79B-2948-8E47-E93AA227F0E9}" destId="{4AD3C99B-F5D7-B644-AF0D-846B852B8D6D}" srcOrd="2" destOrd="0" presId="urn:microsoft.com/office/officeart/2005/8/layout/vList5"/>
    <dgm:cxn modelId="{183E8115-9AE2-5B48-A86A-3B27099E1995}" type="presParOf" srcId="{4AD3C99B-F5D7-B644-AF0D-846B852B8D6D}" destId="{6E35C78F-80E5-DE4E-8373-15EB56958C29}" srcOrd="0" destOrd="0" presId="urn:microsoft.com/office/officeart/2005/8/layout/vList5"/>
    <dgm:cxn modelId="{EF61DAC5-1F21-B549-B11A-B5C458C33DEC}" type="presParOf" srcId="{4AD3C99B-F5D7-B644-AF0D-846B852B8D6D}" destId="{DBF44EFE-3C62-3942-8142-8D051C47FCB9}" srcOrd="1" destOrd="0" presId="urn:microsoft.com/office/officeart/2005/8/layout/vList5"/>
    <dgm:cxn modelId="{BD20667C-AAC1-6049-89C1-8C596D5FF685}" type="presParOf" srcId="{0FE3DF3B-F79B-2948-8E47-E93AA227F0E9}" destId="{BFA172BB-757F-B841-9801-F4A3D6FB8AE7}" srcOrd="3" destOrd="0" presId="urn:microsoft.com/office/officeart/2005/8/layout/vList5"/>
    <dgm:cxn modelId="{5AA9367A-0D47-F14A-A29A-5A7AF89FD449}" type="presParOf" srcId="{0FE3DF3B-F79B-2948-8E47-E93AA227F0E9}" destId="{2B3B16EE-1F99-4C42-A448-07D02B79196F}" srcOrd="4" destOrd="0" presId="urn:microsoft.com/office/officeart/2005/8/layout/vList5"/>
    <dgm:cxn modelId="{9C080444-93FF-3C45-9CBC-BF1FFFF4017E}" type="presParOf" srcId="{2B3B16EE-1F99-4C42-A448-07D02B79196F}" destId="{AF207B2E-DD9F-E748-8DE8-B2C079AC011E}" srcOrd="0" destOrd="0" presId="urn:microsoft.com/office/officeart/2005/8/layout/vList5"/>
    <dgm:cxn modelId="{6FF8EC3E-E9D6-F64E-AF9A-684329015339}" type="presParOf" srcId="{2B3B16EE-1F99-4C42-A448-07D02B79196F}" destId="{5FE85449-FE43-6F42-A3DF-7EA89B4C5DD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A28D2-9801-A64B-B56B-325F402220FE}">
      <dsp:nvSpPr>
        <dsp:cNvPr id="0" name=""/>
        <dsp:cNvSpPr/>
      </dsp:nvSpPr>
      <dsp:spPr>
        <a:xfrm>
          <a:off x="3173" y="61519"/>
          <a:ext cx="3094016" cy="123760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mj-lt"/>
            </a:rPr>
            <a:t>Regulatory and Institutional Dimensions</a:t>
          </a:r>
        </a:p>
      </dsp:txBody>
      <dsp:txXfrm>
        <a:off x="3173" y="61519"/>
        <a:ext cx="3094016" cy="1237606"/>
      </dsp:txXfrm>
    </dsp:sp>
    <dsp:sp modelId="{2E41D95A-F4EB-784D-A755-533DD5B55F5F}">
      <dsp:nvSpPr>
        <dsp:cNvPr id="0" name=""/>
        <dsp:cNvSpPr/>
      </dsp:nvSpPr>
      <dsp:spPr>
        <a:xfrm>
          <a:off x="3173" y="1299125"/>
          <a:ext cx="3094016" cy="303322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N" sz="2000" kern="1200" dirty="0">
              <a:solidFill>
                <a:schemeClr val="tx1"/>
              </a:solidFill>
              <a:latin typeface="+mj-lt"/>
            </a:rPr>
            <a:t>FAR regulations</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Integration with master and zonal plans</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Building bye-laws</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Land pooling schemes</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Redevelopment frameworks</a:t>
          </a:r>
          <a:endParaRPr lang="en-GB" sz="2000" kern="1200" dirty="0">
            <a:solidFill>
              <a:schemeClr val="tx1"/>
            </a:solidFill>
            <a:latin typeface="+mj-lt"/>
          </a:endParaRPr>
        </a:p>
      </dsp:txBody>
      <dsp:txXfrm>
        <a:off x="3173" y="1299125"/>
        <a:ext cx="3094016" cy="3033224"/>
      </dsp:txXfrm>
    </dsp:sp>
    <dsp:sp modelId="{9667C52C-7F1C-1B4A-BAFC-B73FD11F3626}">
      <dsp:nvSpPr>
        <dsp:cNvPr id="0" name=""/>
        <dsp:cNvSpPr/>
      </dsp:nvSpPr>
      <dsp:spPr>
        <a:xfrm>
          <a:off x="3530352" y="61519"/>
          <a:ext cx="3094016" cy="1237606"/>
        </a:xfrm>
        <a:prstGeom prst="rect">
          <a:avLst/>
        </a:prstGeom>
        <a:solidFill>
          <a:schemeClr val="accent4">
            <a:hueOff val="-7908373"/>
            <a:satOff val="-8264"/>
            <a:lumOff val="2059"/>
            <a:alphaOff val="0"/>
          </a:schemeClr>
        </a:solidFill>
        <a:ln w="12700" cap="flat" cmpd="sng" algn="ctr">
          <a:solidFill>
            <a:schemeClr val="accent4">
              <a:hueOff val="-7908373"/>
              <a:satOff val="-8264"/>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mj-lt"/>
            </a:rPr>
            <a:t>Market and Financial Dimensions</a:t>
          </a:r>
        </a:p>
      </dsp:txBody>
      <dsp:txXfrm>
        <a:off x="3530352" y="61519"/>
        <a:ext cx="3094016" cy="1237606"/>
      </dsp:txXfrm>
    </dsp:sp>
    <dsp:sp modelId="{09750909-91CA-F148-995A-1000DDCAF2F3}">
      <dsp:nvSpPr>
        <dsp:cNvPr id="0" name=""/>
        <dsp:cNvSpPr/>
      </dsp:nvSpPr>
      <dsp:spPr>
        <a:xfrm>
          <a:off x="3530352" y="1299125"/>
          <a:ext cx="3094016" cy="3033224"/>
        </a:xfrm>
        <a:prstGeom prst="rect">
          <a:avLst/>
        </a:prstGeom>
        <a:solidFill>
          <a:schemeClr val="accent4">
            <a:tint val="40000"/>
            <a:alpha val="90000"/>
            <a:hueOff val="-8036924"/>
            <a:satOff val="-4067"/>
            <a:lumOff val="185"/>
            <a:alphaOff val="0"/>
          </a:schemeClr>
        </a:solidFill>
        <a:ln w="12700" cap="flat" cmpd="sng" algn="ctr">
          <a:solidFill>
            <a:schemeClr val="accent4">
              <a:tint val="40000"/>
              <a:alpha val="90000"/>
              <a:hueOff val="-8036924"/>
              <a:satOff val="-4067"/>
              <a:lumOff val="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N" sz="2000" kern="1200" dirty="0">
              <a:solidFill>
                <a:schemeClr val="tx1"/>
              </a:solidFill>
              <a:latin typeface="+mj-lt"/>
            </a:rPr>
            <a:t>LVC - Premium FAR, betterment levies, TDR, and impact fees</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Real estate markets</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Developer incentives</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Financing structures</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Transit-property nexus</a:t>
          </a:r>
          <a:endParaRPr lang="en-GB" sz="2000" kern="1200" dirty="0">
            <a:solidFill>
              <a:schemeClr val="tx1"/>
            </a:solidFill>
            <a:latin typeface="+mj-lt"/>
          </a:endParaRPr>
        </a:p>
      </dsp:txBody>
      <dsp:txXfrm>
        <a:off x="3530352" y="1299125"/>
        <a:ext cx="3094016" cy="3033224"/>
      </dsp:txXfrm>
    </dsp:sp>
    <dsp:sp modelId="{91DACC41-4A8F-CD41-B828-5D2E1EE1F7E8}">
      <dsp:nvSpPr>
        <dsp:cNvPr id="0" name=""/>
        <dsp:cNvSpPr/>
      </dsp:nvSpPr>
      <dsp:spPr>
        <a:xfrm>
          <a:off x="7057531" y="61519"/>
          <a:ext cx="3094016" cy="1237606"/>
        </a:xfrm>
        <a:prstGeom prst="rect">
          <a:avLst/>
        </a:prstGeom>
        <a:solidFill>
          <a:schemeClr val="accent4">
            <a:hueOff val="-15816746"/>
            <a:satOff val="-16527"/>
            <a:lumOff val="4118"/>
            <a:alphaOff val="0"/>
          </a:schemeClr>
        </a:solidFill>
        <a:ln w="12700" cap="flat" cmpd="sng" algn="ctr">
          <a:solidFill>
            <a:schemeClr val="accent4">
              <a:hueOff val="-15816746"/>
              <a:satOff val="-16527"/>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mj-lt"/>
            </a:rPr>
            <a:t>Behavioural and Social Dimensions</a:t>
          </a:r>
        </a:p>
      </dsp:txBody>
      <dsp:txXfrm>
        <a:off x="7057531" y="61519"/>
        <a:ext cx="3094016" cy="1237606"/>
      </dsp:txXfrm>
    </dsp:sp>
    <dsp:sp modelId="{B0EFD931-28C6-E44C-9847-BE4AEDE337D0}">
      <dsp:nvSpPr>
        <dsp:cNvPr id="0" name=""/>
        <dsp:cNvSpPr/>
      </dsp:nvSpPr>
      <dsp:spPr>
        <a:xfrm>
          <a:off x="7057531" y="1299125"/>
          <a:ext cx="3094016" cy="3033224"/>
        </a:xfrm>
        <a:prstGeom prst="rect">
          <a:avLst/>
        </a:prstGeom>
        <a:solidFill>
          <a:schemeClr val="accent4">
            <a:tint val="40000"/>
            <a:alpha val="90000"/>
            <a:hueOff val="-16073848"/>
            <a:satOff val="-8133"/>
            <a:lumOff val="369"/>
            <a:alphaOff val="0"/>
          </a:schemeClr>
        </a:solidFill>
        <a:ln w="12700" cap="flat" cmpd="sng" algn="ctr">
          <a:solidFill>
            <a:schemeClr val="accent4">
              <a:tint val="40000"/>
              <a:alpha val="90000"/>
              <a:hueOff val="-16073848"/>
              <a:satOff val="-8133"/>
              <a:lumOff val="3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N" sz="2000" kern="1200" dirty="0">
              <a:solidFill>
                <a:schemeClr val="tx1"/>
              </a:solidFill>
              <a:latin typeface="+mj-lt"/>
            </a:rPr>
            <a:t>Travel behaviour</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Accessibility</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Community responses</a:t>
          </a:r>
          <a:endParaRPr lang="en-GB"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Socio-economic stratification</a:t>
          </a:r>
          <a:endParaRPr lang="en-US"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Affordability</a:t>
          </a:r>
          <a:endParaRPr lang="en-US" sz="2000" kern="1200" dirty="0">
            <a:solidFill>
              <a:schemeClr val="tx1"/>
            </a:solidFill>
            <a:latin typeface="+mj-lt"/>
          </a:endParaRPr>
        </a:p>
        <a:p>
          <a:pPr marL="228600" lvl="1" indent="-228600" algn="l" defTabSz="889000">
            <a:lnSpc>
              <a:spcPct val="90000"/>
            </a:lnSpc>
            <a:spcBef>
              <a:spcPct val="0"/>
            </a:spcBef>
            <a:spcAft>
              <a:spcPct val="15000"/>
            </a:spcAft>
            <a:buChar char="•"/>
          </a:pPr>
          <a:r>
            <a:rPr lang="en-IN" sz="2000" kern="1200" dirty="0">
              <a:solidFill>
                <a:schemeClr val="tx1"/>
              </a:solidFill>
              <a:latin typeface="+mj-lt"/>
            </a:rPr>
            <a:t>Displacement risks</a:t>
          </a:r>
          <a:endParaRPr lang="en-US" sz="2000" kern="1200" dirty="0">
            <a:solidFill>
              <a:schemeClr val="tx1"/>
            </a:solidFill>
            <a:latin typeface="+mj-lt"/>
          </a:endParaRPr>
        </a:p>
      </dsp:txBody>
      <dsp:txXfrm>
        <a:off x="7057531" y="1299125"/>
        <a:ext cx="3094016" cy="3033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A28D2-9801-A64B-B56B-325F402220FE}">
      <dsp:nvSpPr>
        <dsp:cNvPr id="0" name=""/>
        <dsp:cNvSpPr/>
      </dsp:nvSpPr>
      <dsp:spPr>
        <a:xfrm>
          <a:off x="4110" y="61358"/>
          <a:ext cx="2471571" cy="98862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tx1"/>
              </a:solidFill>
              <a:latin typeface="+mj-lt"/>
            </a:rPr>
            <a:t>Regulatory focus</a:t>
          </a:r>
          <a:endParaRPr lang="en-GB" sz="2000" b="1" kern="1200" dirty="0">
            <a:solidFill>
              <a:schemeClr val="tx1"/>
            </a:solidFill>
            <a:latin typeface="+mj-lt"/>
          </a:endParaRPr>
        </a:p>
      </dsp:txBody>
      <dsp:txXfrm>
        <a:off x="4110" y="61358"/>
        <a:ext cx="2471571" cy="988628"/>
      </dsp:txXfrm>
    </dsp:sp>
    <dsp:sp modelId="{2E41D95A-F4EB-784D-A755-533DD5B55F5F}">
      <dsp:nvSpPr>
        <dsp:cNvPr id="0" name=""/>
        <dsp:cNvSpPr/>
      </dsp:nvSpPr>
      <dsp:spPr>
        <a:xfrm>
          <a:off x="4110" y="1049986"/>
          <a:ext cx="2471571" cy="39253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0" kern="1200" dirty="0">
              <a:solidFill>
                <a:schemeClr val="tx1"/>
              </a:solidFill>
              <a:latin typeface="+mj-lt"/>
            </a:rPr>
            <a:t>Shifting from overall Density, Diversity, and Design considerations to Statutory instruments like FAR policies, integration with small-scale plans, and land pooling mechanisms</a:t>
          </a:r>
        </a:p>
      </dsp:txBody>
      <dsp:txXfrm>
        <a:off x="4110" y="1049986"/>
        <a:ext cx="2471571" cy="3925349"/>
      </dsp:txXfrm>
    </dsp:sp>
    <dsp:sp modelId="{9667C52C-7F1C-1B4A-BAFC-B73FD11F3626}">
      <dsp:nvSpPr>
        <dsp:cNvPr id="0" name=""/>
        <dsp:cNvSpPr/>
      </dsp:nvSpPr>
      <dsp:spPr>
        <a:xfrm>
          <a:off x="2821702" y="61358"/>
          <a:ext cx="2471571" cy="988628"/>
        </a:xfrm>
        <a:prstGeom prst="rect">
          <a:avLst/>
        </a:prstGeom>
        <a:solidFill>
          <a:schemeClr val="accent2">
            <a:hueOff val="-4884219"/>
            <a:satOff val="8531"/>
            <a:lumOff val="4902"/>
            <a:alphaOff val="0"/>
          </a:schemeClr>
        </a:solidFill>
        <a:ln w="12700" cap="flat" cmpd="sng" algn="ctr">
          <a:solidFill>
            <a:schemeClr val="accent2">
              <a:hueOff val="-4884219"/>
              <a:satOff val="8531"/>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tx1"/>
              </a:solidFill>
              <a:latin typeface="+mj-lt"/>
            </a:rPr>
            <a:t>Financial sustainability</a:t>
          </a:r>
          <a:endParaRPr lang="en-GB" sz="2000" b="1" kern="1200" dirty="0">
            <a:solidFill>
              <a:schemeClr val="tx1"/>
            </a:solidFill>
            <a:latin typeface="+mj-lt"/>
          </a:endParaRPr>
        </a:p>
      </dsp:txBody>
      <dsp:txXfrm>
        <a:off x="2821702" y="61358"/>
        <a:ext cx="2471571" cy="988628"/>
      </dsp:txXfrm>
    </dsp:sp>
    <dsp:sp modelId="{09750909-91CA-F148-995A-1000DDCAF2F3}">
      <dsp:nvSpPr>
        <dsp:cNvPr id="0" name=""/>
        <dsp:cNvSpPr/>
      </dsp:nvSpPr>
      <dsp:spPr>
        <a:xfrm>
          <a:off x="2821702" y="1049986"/>
          <a:ext cx="2471571" cy="3925349"/>
        </a:xfrm>
        <a:prstGeom prst="rect">
          <a:avLst/>
        </a:prstGeom>
        <a:solidFill>
          <a:schemeClr val="accent2">
            <a:tint val="40000"/>
            <a:alpha val="90000"/>
            <a:hueOff val="-4896767"/>
            <a:satOff val="7685"/>
            <a:lumOff val="1312"/>
            <a:alphaOff val="0"/>
          </a:schemeClr>
        </a:solidFill>
        <a:ln w="12700" cap="flat" cmpd="sng" algn="ctr">
          <a:solidFill>
            <a:schemeClr val="accent2">
              <a:tint val="40000"/>
              <a:alpha val="90000"/>
              <a:hueOff val="-4896767"/>
              <a:satOff val="7685"/>
              <a:lumOff val="13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solidFill>
                <a:schemeClr val="tx1"/>
              </a:solidFill>
              <a:latin typeface="+mj-lt"/>
            </a:rPr>
            <a:t>Increasing emphasis on economic aspects like the role of land, finance and revenue capture in determining overall feasibility of TOD</a:t>
          </a:r>
          <a:endParaRPr lang="en-GB" sz="2000" kern="1200" dirty="0">
            <a:solidFill>
              <a:schemeClr val="tx1"/>
            </a:solidFill>
            <a:latin typeface="+mj-lt"/>
          </a:endParaRPr>
        </a:p>
      </dsp:txBody>
      <dsp:txXfrm>
        <a:off x="2821702" y="1049986"/>
        <a:ext cx="2471571" cy="3925349"/>
      </dsp:txXfrm>
    </dsp:sp>
    <dsp:sp modelId="{91DACC41-4A8F-CD41-B828-5D2E1EE1F7E8}">
      <dsp:nvSpPr>
        <dsp:cNvPr id="0" name=""/>
        <dsp:cNvSpPr/>
      </dsp:nvSpPr>
      <dsp:spPr>
        <a:xfrm>
          <a:off x="5639294" y="61358"/>
          <a:ext cx="2471571" cy="988628"/>
        </a:xfrm>
        <a:prstGeom prst="rect">
          <a:avLst/>
        </a:prstGeom>
        <a:solidFill>
          <a:schemeClr val="accent2">
            <a:hueOff val="-9768439"/>
            <a:satOff val="17062"/>
            <a:lumOff val="9804"/>
            <a:alphaOff val="0"/>
          </a:schemeClr>
        </a:solidFill>
        <a:ln w="12700" cap="flat" cmpd="sng" algn="ctr">
          <a:solidFill>
            <a:schemeClr val="accent2">
              <a:hueOff val="-9768439"/>
              <a:satOff val="17062"/>
              <a:lumOff val="9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tx1"/>
              </a:solidFill>
              <a:latin typeface="+mj-lt"/>
            </a:rPr>
            <a:t>Social consequences</a:t>
          </a:r>
          <a:endParaRPr lang="en-GB" sz="2000" b="1" kern="1200" dirty="0">
            <a:solidFill>
              <a:schemeClr val="tx1"/>
            </a:solidFill>
            <a:latin typeface="+mj-lt"/>
          </a:endParaRPr>
        </a:p>
      </dsp:txBody>
      <dsp:txXfrm>
        <a:off x="5639294" y="61358"/>
        <a:ext cx="2471571" cy="988628"/>
      </dsp:txXfrm>
    </dsp:sp>
    <dsp:sp modelId="{B0EFD931-28C6-E44C-9847-BE4AEDE337D0}">
      <dsp:nvSpPr>
        <dsp:cNvPr id="0" name=""/>
        <dsp:cNvSpPr/>
      </dsp:nvSpPr>
      <dsp:spPr>
        <a:xfrm>
          <a:off x="5639294" y="1049986"/>
          <a:ext cx="2471571" cy="3925349"/>
        </a:xfrm>
        <a:prstGeom prst="rect">
          <a:avLst/>
        </a:prstGeom>
        <a:solidFill>
          <a:schemeClr val="accent2">
            <a:tint val="40000"/>
            <a:alpha val="90000"/>
            <a:hueOff val="-9793533"/>
            <a:satOff val="15371"/>
            <a:lumOff val="2623"/>
            <a:alphaOff val="0"/>
          </a:schemeClr>
        </a:solidFill>
        <a:ln w="12700" cap="flat" cmpd="sng" algn="ctr">
          <a:solidFill>
            <a:schemeClr val="accent2">
              <a:tint val="40000"/>
              <a:alpha val="90000"/>
              <a:hueOff val="-9793533"/>
              <a:satOff val="15371"/>
              <a:lumOff val="26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solidFill>
                <a:schemeClr val="tx1"/>
              </a:solidFill>
              <a:latin typeface="+mj-lt"/>
            </a:rPr>
            <a:t>Concerns such as gentrification and affordability in TOD areas is being observed due to land value uplift</a:t>
          </a:r>
          <a:endParaRPr lang="en-GB" sz="2000" kern="1200" dirty="0">
            <a:solidFill>
              <a:schemeClr val="tx1"/>
            </a:solidFill>
            <a:latin typeface="+mj-lt"/>
          </a:endParaRPr>
        </a:p>
      </dsp:txBody>
      <dsp:txXfrm>
        <a:off x="5639294" y="1049986"/>
        <a:ext cx="2471571" cy="3925349"/>
      </dsp:txXfrm>
    </dsp:sp>
    <dsp:sp modelId="{D54C0652-933A-0844-9340-55122F9C70C3}">
      <dsp:nvSpPr>
        <dsp:cNvPr id="0" name=""/>
        <dsp:cNvSpPr/>
      </dsp:nvSpPr>
      <dsp:spPr>
        <a:xfrm>
          <a:off x="8456886" y="61358"/>
          <a:ext cx="2471571" cy="988628"/>
        </a:xfrm>
        <a:prstGeom prst="rect">
          <a:avLst/>
        </a:prstGeom>
        <a:solidFill>
          <a:schemeClr val="accent2">
            <a:hueOff val="-14652658"/>
            <a:satOff val="25593"/>
            <a:lumOff val="14706"/>
            <a:alphaOff val="0"/>
          </a:schemeClr>
        </a:solidFill>
        <a:ln w="12700" cap="flat" cmpd="sng" algn="ctr">
          <a:solidFill>
            <a:schemeClr val="accent2">
              <a:hueOff val="-14652658"/>
              <a:satOff val="25593"/>
              <a:lumOff val="1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latin typeface="+mj-lt"/>
            </a:rPr>
            <a:t>Systems orientation</a:t>
          </a:r>
          <a:endParaRPr lang="en-GB" sz="2000" kern="1200" dirty="0">
            <a:solidFill>
              <a:schemeClr val="tx1"/>
            </a:solidFill>
            <a:latin typeface="+mj-lt"/>
          </a:endParaRPr>
        </a:p>
      </dsp:txBody>
      <dsp:txXfrm>
        <a:off x="8456886" y="61358"/>
        <a:ext cx="2471571" cy="988628"/>
      </dsp:txXfrm>
    </dsp:sp>
    <dsp:sp modelId="{CB7CF02C-EB9A-2241-9CEB-CA0AC092B2C4}">
      <dsp:nvSpPr>
        <dsp:cNvPr id="0" name=""/>
        <dsp:cNvSpPr/>
      </dsp:nvSpPr>
      <dsp:spPr>
        <a:xfrm>
          <a:off x="8456886" y="1049986"/>
          <a:ext cx="2471571" cy="3925349"/>
        </a:xfrm>
        <a:prstGeom prst="rect">
          <a:avLst/>
        </a:prstGeom>
        <a:solidFill>
          <a:schemeClr val="accent2">
            <a:tint val="40000"/>
            <a:alpha val="90000"/>
            <a:hueOff val="-14690300"/>
            <a:satOff val="23056"/>
            <a:lumOff val="3935"/>
            <a:alphaOff val="0"/>
          </a:schemeClr>
        </a:solidFill>
        <a:ln w="12700" cap="flat" cmpd="sng" algn="ctr">
          <a:solidFill>
            <a:schemeClr val="accent2">
              <a:tint val="40000"/>
              <a:alpha val="90000"/>
              <a:hueOff val="-14690300"/>
              <a:satOff val="23056"/>
              <a:lumOff val="39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solidFill>
                <a:schemeClr val="tx1"/>
              </a:solidFill>
              <a:latin typeface="+mj-lt"/>
            </a:rPr>
            <a:t>TOD is being recognised as a system of interdependent factors, where changes in one factor may lead to an effect on the other through a feedback-driven approach</a:t>
          </a:r>
          <a:endParaRPr lang="en-GB" sz="2000" kern="1200" dirty="0">
            <a:solidFill>
              <a:schemeClr val="tx1"/>
            </a:solidFill>
            <a:latin typeface="+mj-lt"/>
          </a:endParaRPr>
        </a:p>
      </dsp:txBody>
      <dsp:txXfrm>
        <a:off x="8456886" y="1049986"/>
        <a:ext cx="2471571" cy="3925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72D0-17F0-944E-B77A-B75108CFC0A4}">
      <dsp:nvSpPr>
        <dsp:cNvPr id="0" name=""/>
        <dsp:cNvSpPr/>
      </dsp:nvSpPr>
      <dsp:spPr>
        <a:xfrm rot="5400000">
          <a:off x="5753816" y="-3444229"/>
          <a:ext cx="1006431" cy="8150311"/>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latin typeface="+mj-lt"/>
            </a:rPr>
            <a:t>A way to align regulatory levers (such as FAR allocation, value-capture instruments, and land readjustment) with market dynamics and social objectives</a:t>
          </a:r>
          <a:endParaRPr lang="en-GB" sz="1800" kern="1200" dirty="0">
            <a:solidFill>
              <a:schemeClr val="tx1"/>
            </a:solidFill>
            <a:latin typeface="+mj-lt"/>
          </a:endParaRPr>
        </a:p>
      </dsp:txBody>
      <dsp:txXfrm rot="-5400000">
        <a:off x="2181876" y="176841"/>
        <a:ext cx="8101181" cy="908171"/>
      </dsp:txXfrm>
    </dsp:sp>
    <dsp:sp modelId="{51BCEE5E-3EEA-6D44-BA5F-1CD07DF16942}">
      <dsp:nvSpPr>
        <dsp:cNvPr id="0" name=""/>
        <dsp:cNvSpPr/>
      </dsp:nvSpPr>
      <dsp:spPr>
        <a:xfrm>
          <a:off x="2054" y="1906"/>
          <a:ext cx="2179822" cy="12580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mj-lt"/>
            </a:rPr>
            <a:t>Policymakers</a:t>
          </a:r>
        </a:p>
      </dsp:txBody>
      <dsp:txXfrm>
        <a:off x="63466" y="63318"/>
        <a:ext cx="2056998" cy="1135215"/>
      </dsp:txXfrm>
    </dsp:sp>
    <dsp:sp modelId="{DBF44EFE-3C62-3942-8142-8D051C47FCB9}">
      <dsp:nvSpPr>
        <dsp:cNvPr id="0" name=""/>
        <dsp:cNvSpPr/>
      </dsp:nvSpPr>
      <dsp:spPr>
        <a:xfrm rot="5400000">
          <a:off x="5753816" y="-2123287"/>
          <a:ext cx="1006431" cy="8150311"/>
        </a:xfrm>
        <a:prstGeom prst="round2SameRect">
          <a:avLst/>
        </a:prstGeom>
        <a:solidFill>
          <a:schemeClr val="accent4">
            <a:tint val="40000"/>
            <a:alpha val="90000"/>
            <a:hueOff val="-8036924"/>
            <a:satOff val="-4067"/>
            <a:lumOff val="185"/>
            <a:alphaOff val="0"/>
          </a:schemeClr>
        </a:solidFill>
        <a:ln w="12700" cap="flat" cmpd="sng" algn="ctr">
          <a:solidFill>
            <a:schemeClr val="accent4">
              <a:tint val="40000"/>
              <a:alpha val="90000"/>
              <a:hueOff val="-8036924"/>
              <a:satOff val="-4067"/>
              <a:lumOff val="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tx1"/>
              </a:solidFill>
              <a:latin typeface="+mj-lt"/>
            </a:rPr>
            <a:t>Need to integrate transport planning with land-use decisions, ensuring that infrastructure investments are synchronized with redevelopment incentives and inclusionary housing provisions.</a:t>
          </a:r>
          <a:endParaRPr lang="en-GB" sz="1800" kern="1200" dirty="0">
            <a:solidFill>
              <a:schemeClr val="tx1"/>
            </a:solidFill>
            <a:latin typeface="+mj-lt"/>
          </a:endParaRPr>
        </a:p>
      </dsp:txBody>
      <dsp:txXfrm rot="-5400000">
        <a:off x="2181876" y="1497783"/>
        <a:ext cx="8101181" cy="908171"/>
      </dsp:txXfrm>
    </dsp:sp>
    <dsp:sp modelId="{6E35C78F-80E5-DE4E-8373-15EB56958C29}">
      <dsp:nvSpPr>
        <dsp:cNvPr id="0" name=""/>
        <dsp:cNvSpPr/>
      </dsp:nvSpPr>
      <dsp:spPr>
        <a:xfrm>
          <a:off x="2054" y="1322848"/>
          <a:ext cx="2179822" cy="1258039"/>
        </a:xfrm>
        <a:prstGeom prst="roundRect">
          <a:avLst/>
        </a:prstGeom>
        <a:solidFill>
          <a:schemeClr val="accent4">
            <a:hueOff val="-7908373"/>
            <a:satOff val="-8264"/>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tx1"/>
              </a:solidFill>
              <a:latin typeface="+mj-lt"/>
            </a:rPr>
            <a:t>Metro agencies</a:t>
          </a:r>
          <a:endParaRPr lang="en-GB" sz="2000" b="1" kern="1200" dirty="0">
            <a:solidFill>
              <a:schemeClr val="tx1"/>
            </a:solidFill>
            <a:latin typeface="+mj-lt"/>
          </a:endParaRPr>
        </a:p>
      </dsp:txBody>
      <dsp:txXfrm>
        <a:off x="63466" y="1384260"/>
        <a:ext cx="2056998" cy="1135215"/>
      </dsp:txXfrm>
    </dsp:sp>
    <dsp:sp modelId="{5FE85449-FE43-6F42-A3DF-7EA89B4C5DD5}">
      <dsp:nvSpPr>
        <dsp:cNvPr id="0" name=""/>
        <dsp:cNvSpPr/>
      </dsp:nvSpPr>
      <dsp:spPr>
        <a:xfrm rot="5400000">
          <a:off x="5753816" y="-802345"/>
          <a:ext cx="1006431" cy="8150311"/>
        </a:xfrm>
        <a:prstGeom prst="round2SameRect">
          <a:avLst/>
        </a:prstGeom>
        <a:solidFill>
          <a:schemeClr val="accent4">
            <a:tint val="40000"/>
            <a:alpha val="90000"/>
            <a:hueOff val="-16073848"/>
            <a:satOff val="-8133"/>
            <a:lumOff val="369"/>
            <a:alphaOff val="0"/>
          </a:schemeClr>
        </a:solidFill>
        <a:ln w="12700" cap="flat" cmpd="sng" algn="ctr">
          <a:solidFill>
            <a:schemeClr val="accent4">
              <a:tint val="40000"/>
              <a:alpha val="90000"/>
              <a:hueOff val="-16073848"/>
              <a:satOff val="-8133"/>
              <a:lumOff val="3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tx1"/>
              </a:solidFill>
              <a:latin typeface="+mj-lt"/>
            </a:rPr>
            <a:t>To identify leverage points, such as mixed-use zoning, last-mile connectivity, and affordable housing, that can strengthen the reinforcing loops while mitigating social and market constraints</a:t>
          </a:r>
          <a:endParaRPr lang="en-GB" sz="1800" kern="1200" dirty="0">
            <a:solidFill>
              <a:schemeClr val="tx1"/>
            </a:solidFill>
            <a:latin typeface="+mj-lt"/>
          </a:endParaRPr>
        </a:p>
      </dsp:txBody>
      <dsp:txXfrm rot="-5400000">
        <a:off x="2181876" y="2818725"/>
        <a:ext cx="8101181" cy="908171"/>
      </dsp:txXfrm>
    </dsp:sp>
    <dsp:sp modelId="{AF207B2E-DD9F-E748-8DE8-B2C079AC011E}">
      <dsp:nvSpPr>
        <dsp:cNvPr id="0" name=""/>
        <dsp:cNvSpPr/>
      </dsp:nvSpPr>
      <dsp:spPr>
        <a:xfrm>
          <a:off x="2054" y="2643789"/>
          <a:ext cx="2179822" cy="1258039"/>
        </a:xfrm>
        <a:prstGeom prst="roundRect">
          <a:avLst/>
        </a:prstGeom>
        <a:solidFill>
          <a:schemeClr val="accent4">
            <a:hueOff val="-15816746"/>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tx1"/>
              </a:solidFill>
              <a:latin typeface="+mj-lt"/>
            </a:rPr>
            <a:t>ULBs and Planners</a:t>
          </a:r>
          <a:endParaRPr lang="en-GB" sz="2000" b="1" kern="1200" dirty="0">
            <a:solidFill>
              <a:schemeClr val="tx1"/>
            </a:solidFill>
            <a:latin typeface="+mj-lt"/>
          </a:endParaRPr>
        </a:p>
      </dsp:txBody>
      <dsp:txXfrm>
        <a:off x="63466" y="2705201"/>
        <a:ext cx="2056998" cy="11352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9CAA6-63E7-324F-8882-42578667CC8A}"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A544E-B902-D141-AAE2-6E33A343979A}" type="slidenum">
              <a:rPr lang="en-US" smtClean="0"/>
              <a:t>‹#›</a:t>
            </a:fld>
            <a:endParaRPr lang="en-US"/>
          </a:p>
        </p:txBody>
      </p:sp>
    </p:spTree>
    <p:extLst>
      <p:ext uri="{BB962C8B-B14F-4D97-AF65-F5344CB8AC3E}">
        <p14:creationId xmlns:p14="http://schemas.microsoft.com/office/powerpoint/2010/main" val="106440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BA57CB8E-2DD5-8365-7E3D-962D50CEA46D}"/>
            </a:ext>
          </a:extLst>
        </p:cNvPr>
        <p:cNvGrpSpPr/>
        <p:nvPr/>
      </p:nvGrpSpPr>
      <p:grpSpPr>
        <a:xfrm>
          <a:off x="0" y="0"/>
          <a:ext cx="0" cy="0"/>
          <a:chOff x="0" y="0"/>
          <a:chExt cx="0" cy="0"/>
        </a:xfrm>
      </p:grpSpPr>
      <p:sp>
        <p:nvSpPr>
          <p:cNvPr id="237" name="Google Shape;237;p5:notes">
            <a:extLst>
              <a:ext uri="{FF2B5EF4-FFF2-40B4-BE49-F238E27FC236}">
                <a16:creationId xmlns:a16="http://schemas.microsoft.com/office/drawing/2014/main" id="{53C9C616-BC7F-5A4B-70D6-3266F9C3D2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5:notes">
            <a:extLst>
              <a:ext uri="{FF2B5EF4-FFF2-40B4-BE49-F238E27FC236}">
                <a16:creationId xmlns:a16="http://schemas.microsoft.com/office/drawing/2014/main" id="{9EADE251-C471-87FA-DFEB-EFB94326C4D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b="0" dirty="0"/>
          </a:p>
        </p:txBody>
      </p:sp>
      <p:sp>
        <p:nvSpPr>
          <p:cNvPr id="239" name="Google Shape;239;p5:notes">
            <a:extLst>
              <a:ext uri="{FF2B5EF4-FFF2-40B4-BE49-F238E27FC236}">
                <a16:creationId xmlns:a16="http://schemas.microsoft.com/office/drawing/2014/main" id="{EDEC3AF0-6C6F-B4AC-4832-5BA0FD79171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extLst>
      <p:ext uri="{BB962C8B-B14F-4D97-AF65-F5344CB8AC3E}">
        <p14:creationId xmlns:p14="http://schemas.microsoft.com/office/powerpoint/2010/main" val="103064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A544E-B902-D141-AAE2-6E33A343979A}" type="slidenum">
              <a:rPr lang="en-US" smtClean="0"/>
              <a:t>14</a:t>
            </a:fld>
            <a:endParaRPr lang="en-US"/>
          </a:p>
        </p:txBody>
      </p:sp>
    </p:spTree>
    <p:extLst>
      <p:ext uri="{BB962C8B-B14F-4D97-AF65-F5344CB8AC3E}">
        <p14:creationId xmlns:p14="http://schemas.microsoft.com/office/powerpoint/2010/main" val="290337979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71A9FEE-5795-B54C-BBA0-14AB0F55A4F3}" type="datetime1">
              <a:rPr lang="en-IN" smtClean="0"/>
              <a:t>03/11/25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B7F0BD27-A771-F04A-816C-63F0A1839904}" type="slidenum">
              <a:rPr lang="en-US" smtClean="0"/>
              <a:t>‹#›</a:t>
            </a:fld>
            <a:endParaRPr lang="en-US"/>
          </a:p>
        </p:txBody>
      </p:sp>
    </p:spTree>
    <p:extLst>
      <p:ext uri="{BB962C8B-B14F-4D97-AF65-F5344CB8AC3E}">
        <p14:creationId xmlns:p14="http://schemas.microsoft.com/office/powerpoint/2010/main" val="415039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0D2E42-DA68-EF42-BF13-B50BF995BE3A}" type="datetime1">
              <a:rPr lang="en-IN" smtClean="0"/>
              <a:t>03/11/25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0BD27-A771-F04A-816C-63F0A1839904}" type="slidenum">
              <a:rPr lang="en-US" smtClean="0"/>
              <a:t>‹#›</a:t>
            </a:fld>
            <a:endParaRPr lang="en-US"/>
          </a:p>
        </p:txBody>
      </p:sp>
    </p:spTree>
    <p:extLst>
      <p:ext uri="{BB962C8B-B14F-4D97-AF65-F5344CB8AC3E}">
        <p14:creationId xmlns:p14="http://schemas.microsoft.com/office/powerpoint/2010/main" val="23220307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40D2E42-DA68-EF42-BF13-B50BF995BE3A}" type="datetime1">
              <a:rPr lang="en-IN" smtClean="0"/>
              <a:t>03/11/25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0BD27-A771-F04A-816C-63F0A1839904}" type="slidenum">
              <a:rPr lang="en-US" smtClean="0"/>
              <a:t>‹#›</a:t>
            </a:fld>
            <a:endParaRPr lang="en-US"/>
          </a:p>
        </p:txBody>
      </p:sp>
    </p:spTree>
    <p:extLst>
      <p:ext uri="{BB962C8B-B14F-4D97-AF65-F5344CB8AC3E}">
        <p14:creationId xmlns:p14="http://schemas.microsoft.com/office/powerpoint/2010/main" val="41407519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40D2E42-DA68-EF42-BF13-B50BF995BE3A}" type="datetime1">
              <a:rPr lang="en-IN" smtClean="0"/>
              <a:t>03/11/25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0BD27-A771-F04A-816C-63F0A1839904}" type="slidenum">
              <a:rPr lang="en-US" smtClean="0"/>
              <a:t>‹#›</a:t>
            </a:fld>
            <a:endParaRPr lang="en-US"/>
          </a:p>
        </p:txBody>
      </p:sp>
    </p:spTree>
    <p:extLst>
      <p:ext uri="{BB962C8B-B14F-4D97-AF65-F5344CB8AC3E}">
        <p14:creationId xmlns:p14="http://schemas.microsoft.com/office/powerpoint/2010/main" val="263235621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17DF3C63-089A-7644-BEBD-5575048E9B4A}" type="datetime1">
              <a:rPr lang="en-IN" smtClean="0"/>
              <a:t>03/11/25</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7F0BD27-A771-F04A-816C-63F0A1839904}" type="slidenum">
              <a:rPr lang="en-US" smtClean="0"/>
              <a:t>‹#›</a:t>
            </a:fld>
            <a:endParaRPr lang="en-US"/>
          </a:p>
        </p:txBody>
      </p:sp>
    </p:spTree>
    <p:extLst>
      <p:ext uri="{BB962C8B-B14F-4D97-AF65-F5344CB8AC3E}">
        <p14:creationId xmlns:p14="http://schemas.microsoft.com/office/powerpoint/2010/main" val="90710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40D2E42-DA68-EF42-BF13-B50BF995BE3A}" type="datetime1">
              <a:rPr lang="en-IN" smtClean="0"/>
              <a:t>03/11/25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0BD27-A771-F04A-816C-63F0A1839904}" type="slidenum">
              <a:rPr lang="en-US" smtClean="0"/>
              <a:t>‹#›</a:t>
            </a:fld>
            <a:endParaRPr lang="en-US"/>
          </a:p>
        </p:txBody>
      </p:sp>
    </p:spTree>
    <p:extLst>
      <p:ext uri="{BB962C8B-B14F-4D97-AF65-F5344CB8AC3E}">
        <p14:creationId xmlns:p14="http://schemas.microsoft.com/office/powerpoint/2010/main" val="2516596360"/>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40D2E42-DA68-EF42-BF13-B50BF995BE3A}" type="datetime1">
              <a:rPr lang="en-IN" smtClean="0"/>
              <a:t>03/11/25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F0BD27-A771-F04A-816C-63F0A1839904}"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220759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E9A7DE-382C-9B4B-BAC3-3857F45194BF}" type="datetime1">
              <a:rPr lang="en-IN" smtClean="0"/>
              <a:t>03/11/25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0BD27-A771-F04A-816C-63F0A1839904}"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4872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53AEA-1F44-204C-A06F-39555F5EED50}" type="datetime1">
              <a:rPr lang="en-IN" smtClean="0"/>
              <a:t>03/11/25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F0BD27-A771-F04A-816C-63F0A1839904}" type="slidenum">
              <a:rPr lang="en-US" smtClean="0"/>
              <a:pPr/>
              <a:t>‹#›</a:t>
            </a:fld>
            <a:endParaRPr lang="en-US" dirty="0"/>
          </a:p>
        </p:txBody>
      </p:sp>
    </p:spTree>
    <p:extLst>
      <p:ext uri="{BB962C8B-B14F-4D97-AF65-F5344CB8AC3E}">
        <p14:creationId xmlns:p14="http://schemas.microsoft.com/office/powerpoint/2010/main" val="308340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40D2E42-DA68-EF42-BF13-B50BF995BE3A}" type="datetime1">
              <a:rPr lang="en-IN" smtClean="0"/>
              <a:t>03/11/25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7F0BD27-A771-F04A-816C-63F0A1839904}" type="slidenum">
              <a:rPr lang="en-US" smtClean="0"/>
              <a:t>‹#›</a:t>
            </a:fld>
            <a:endParaRPr lang="en-US"/>
          </a:p>
        </p:txBody>
      </p:sp>
    </p:spTree>
    <p:extLst>
      <p:ext uri="{BB962C8B-B14F-4D97-AF65-F5344CB8AC3E}">
        <p14:creationId xmlns:p14="http://schemas.microsoft.com/office/powerpoint/2010/main" val="3475383023"/>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E40D2E42-DA68-EF42-BF13-B50BF995BE3A}" type="datetime1">
              <a:rPr lang="en-IN" smtClean="0"/>
              <a:t>03/11/25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7F0BD27-A771-F04A-816C-63F0A1839904}" type="slidenum">
              <a:rPr lang="en-US" smtClean="0"/>
              <a:t>‹#›</a:t>
            </a:fld>
            <a:endParaRPr lang="en-US"/>
          </a:p>
        </p:txBody>
      </p:sp>
    </p:spTree>
    <p:extLst>
      <p:ext uri="{BB962C8B-B14F-4D97-AF65-F5344CB8AC3E}">
        <p14:creationId xmlns:p14="http://schemas.microsoft.com/office/powerpoint/2010/main" val="17674026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E40D2E42-DA68-EF42-BF13-B50BF995BE3A}" type="datetime1">
              <a:rPr lang="en-IN" smtClean="0"/>
              <a:t>03/11/25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7F0BD27-A771-F04A-816C-63F0A1839904}" type="slidenum">
              <a:rPr lang="en-US" smtClean="0"/>
              <a:t>‹#›</a:t>
            </a:fld>
            <a:endParaRPr lang="en-US"/>
          </a:p>
        </p:txBody>
      </p:sp>
    </p:spTree>
    <p:extLst>
      <p:ext uri="{BB962C8B-B14F-4D97-AF65-F5344CB8AC3E}">
        <p14:creationId xmlns:p14="http://schemas.microsoft.com/office/powerpoint/2010/main" val="3239809909"/>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hf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5E156E9B-A741-7A26-4E9E-87B1D87631B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BC4C703-EB98-30C8-35A5-E4B9689D6D82}"/>
              </a:ext>
            </a:extLst>
          </p:cNvPr>
          <p:cNvSpPr>
            <a:spLocks noGrp="1"/>
          </p:cNvSpPr>
          <p:nvPr>
            <p:ph type="ctrTitle"/>
          </p:nvPr>
        </p:nvSpPr>
        <p:spPr>
          <a:xfrm>
            <a:off x="1051560" y="1337223"/>
            <a:ext cx="9966960" cy="3035808"/>
          </a:xfrm>
        </p:spPr>
        <p:txBody>
          <a:bodyPr/>
          <a:lstStyle/>
          <a:p>
            <a:pPr algn="ctr"/>
            <a:r>
              <a:rPr lang="en-US" sz="4400" dirty="0">
                <a:solidFill>
                  <a:schemeClr val="tx1"/>
                </a:solidFill>
              </a:rPr>
              <a:t>Property, Planning and Profit: The Interplay of Land Assembly, Floor Area Ratio, and Markets in India’s Transit-Oriented Development</a:t>
            </a:r>
          </a:p>
        </p:txBody>
      </p:sp>
      <p:sp>
        <p:nvSpPr>
          <p:cNvPr id="12" name="Subtitle 11">
            <a:extLst>
              <a:ext uri="{FF2B5EF4-FFF2-40B4-BE49-F238E27FC236}">
                <a16:creationId xmlns:a16="http://schemas.microsoft.com/office/drawing/2014/main" id="{D348DC0A-B549-F2E9-7056-A2322C73218A}"/>
              </a:ext>
            </a:extLst>
          </p:cNvPr>
          <p:cNvSpPr>
            <a:spLocks noGrp="1"/>
          </p:cNvSpPr>
          <p:nvPr>
            <p:ph type="subTitle" idx="1"/>
          </p:nvPr>
        </p:nvSpPr>
        <p:spPr>
          <a:xfrm>
            <a:off x="1069848" y="4389120"/>
            <a:ext cx="7891272" cy="432262"/>
          </a:xfrm>
        </p:spPr>
        <p:txBody>
          <a:bodyPr>
            <a:normAutofit/>
          </a:bodyPr>
          <a:lstStyle/>
          <a:p>
            <a:r>
              <a:rPr lang="en-US" sz="2400" dirty="0"/>
              <a:t>Bala Eswari Macha, Debapratim Pandit</a:t>
            </a:r>
          </a:p>
        </p:txBody>
      </p:sp>
      <p:sp>
        <p:nvSpPr>
          <p:cNvPr id="4" name="Slide Number Placeholder 3">
            <a:extLst>
              <a:ext uri="{FF2B5EF4-FFF2-40B4-BE49-F238E27FC236}">
                <a16:creationId xmlns:a16="http://schemas.microsoft.com/office/drawing/2014/main" id="{34CBAAC7-9A6E-71DF-B86F-E68F30D0B137}"/>
              </a:ext>
            </a:extLst>
          </p:cNvPr>
          <p:cNvSpPr>
            <a:spLocks noGrp="1"/>
          </p:cNvSpPr>
          <p:nvPr>
            <p:ph type="sldNum" sz="quarter" idx="12"/>
          </p:nvPr>
        </p:nvSpPr>
        <p:spPr/>
        <p:txBody>
          <a:bodyPr/>
          <a:lstStyle/>
          <a:p>
            <a:fld id="{B7F0BD27-A771-F04A-816C-63F0A1839904}" type="slidenum">
              <a:rPr lang="en-US" smtClean="0"/>
              <a:pPr/>
              <a:t>1</a:t>
            </a:fld>
            <a:endParaRPr lang="en-US" dirty="0"/>
          </a:p>
        </p:txBody>
      </p:sp>
      <p:sp>
        <p:nvSpPr>
          <p:cNvPr id="6" name="Google Shape;200;p2">
            <a:extLst>
              <a:ext uri="{FF2B5EF4-FFF2-40B4-BE49-F238E27FC236}">
                <a16:creationId xmlns:a16="http://schemas.microsoft.com/office/drawing/2014/main" id="{DF2168A2-F52D-5DF4-44D0-50839867C833}"/>
              </a:ext>
            </a:extLst>
          </p:cNvPr>
          <p:cNvSpPr txBox="1">
            <a:spLocks/>
          </p:cNvSpPr>
          <p:nvPr/>
        </p:nvSpPr>
        <p:spPr>
          <a:xfrm>
            <a:off x="411299" y="444550"/>
            <a:ext cx="11140751" cy="461665"/>
          </a:xfrm>
          <a:prstGeom prst="rect">
            <a:avLst/>
          </a:prstGeom>
          <a:noFill/>
        </p:spPr>
        <p:txBody>
          <a:bodyPr wrap="square">
            <a:spAutoFit/>
          </a:bodyPr>
          <a:lstStyle>
            <a:defPPr>
              <a:defRPr lang="en-US"/>
            </a:defPPr>
            <a:lvl1pPr algn="ctr">
              <a:defRPr b="1"/>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IN" sz="2400" dirty="0">
                <a:sym typeface="Twentieth Century"/>
              </a:rPr>
              <a:t>18th Urban Mobility India Conference and Expo 2025</a:t>
            </a:r>
            <a:endParaRPr lang="en-IN" sz="2400" dirty="0"/>
          </a:p>
        </p:txBody>
      </p:sp>
      <p:pic>
        <p:nvPicPr>
          <p:cNvPr id="1026" name="Picture 2" descr="17th Urban Mobility India Conference and Expo 2024">
            <a:extLst>
              <a:ext uri="{FF2B5EF4-FFF2-40B4-BE49-F238E27FC236}">
                <a16:creationId xmlns:a16="http://schemas.microsoft.com/office/drawing/2014/main" id="{87DF1283-71C9-4E3D-D2E2-FE522E8E37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6" b="11755"/>
          <a:stretch>
            <a:fillRect/>
          </a:stretch>
        </p:blipFill>
        <p:spPr bwMode="auto">
          <a:xfrm>
            <a:off x="1365661" y="5241753"/>
            <a:ext cx="3797684" cy="11058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215E6DA-27CB-8845-8696-D6DFE00F9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768" y="5098676"/>
            <a:ext cx="660184" cy="738856"/>
          </a:xfrm>
          <a:prstGeom prst="rect">
            <a:avLst/>
          </a:prstGeom>
        </p:spPr>
      </p:pic>
      <p:pic>
        <p:nvPicPr>
          <p:cNvPr id="5" name="Picture 22" descr="City Future Lab - IIT Kgp">
            <a:extLst>
              <a:ext uri="{FF2B5EF4-FFF2-40B4-BE49-F238E27FC236}">
                <a16:creationId xmlns:a16="http://schemas.microsoft.com/office/drawing/2014/main" id="{4F74FCFC-F9A1-D1B6-47BD-14C2A6EA8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6866" y="5131557"/>
            <a:ext cx="660183" cy="6631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97A537B-B51A-0BE9-B277-967A1DC9067D}"/>
              </a:ext>
            </a:extLst>
          </p:cNvPr>
          <p:cNvSpPr txBox="1"/>
          <p:nvPr/>
        </p:nvSpPr>
        <p:spPr>
          <a:xfrm>
            <a:off x="6087253" y="5892216"/>
            <a:ext cx="1832271" cy="338554"/>
          </a:xfrm>
          <a:prstGeom prst="rect">
            <a:avLst/>
          </a:prstGeom>
          <a:noFill/>
        </p:spPr>
        <p:txBody>
          <a:bodyPr wrap="square">
            <a:spAutoFit/>
          </a:bodyPr>
          <a:lstStyle>
            <a:defPPr>
              <a:defRPr lang="en-US"/>
            </a:defPPr>
            <a:lvl1pPr algn="ctr">
              <a:defRPr b="1"/>
            </a:lvl1pPr>
          </a:lstStyle>
          <a:p>
            <a:r>
              <a:rPr lang="en-US" sz="1600" dirty="0"/>
              <a:t>IIT Kharagpur</a:t>
            </a:r>
          </a:p>
        </p:txBody>
      </p:sp>
      <p:sp>
        <p:nvSpPr>
          <p:cNvPr id="10" name="TextBox 9">
            <a:extLst>
              <a:ext uri="{FF2B5EF4-FFF2-40B4-BE49-F238E27FC236}">
                <a16:creationId xmlns:a16="http://schemas.microsoft.com/office/drawing/2014/main" id="{AEDF333A-B773-82F7-921D-F58D15CA72B9}"/>
              </a:ext>
            </a:extLst>
          </p:cNvPr>
          <p:cNvSpPr txBox="1"/>
          <p:nvPr/>
        </p:nvSpPr>
        <p:spPr>
          <a:xfrm>
            <a:off x="8530628" y="5883217"/>
            <a:ext cx="2001004" cy="338554"/>
          </a:xfrm>
          <a:prstGeom prst="rect">
            <a:avLst/>
          </a:prstGeom>
          <a:noFill/>
        </p:spPr>
        <p:txBody>
          <a:bodyPr wrap="square">
            <a:spAutoFit/>
          </a:bodyPr>
          <a:lstStyle/>
          <a:p>
            <a:pPr algn="ctr"/>
            <a:r>
              <a:rPr lang="en-US" sz="1600" b="1" dirty="0"/>
              <a:t>City Future Lab</a:t>
            </a:r>
            <a:endParaRPr lang="en-IN" sz="1600" dirty="0"/>
          </a:p>
        </p:txBody>
      </p:sp>
      <p:sp>
        <p:nvSpPr>
          <p:cNvPr id="16" name="TextBox 15">
            <a:extLst>
              <a:ext uri="{FF2B5EF4-FFF2-40B4-BE49-F238E27FC236}">
                <a16:creationId xmlns:a16="http://schemas.microsoft.com/office/drawing/2014/main" id="{1833BC11-0E9B-296D-5A66-FB0CF5A5F900}"/>
              </a:ext>
            </a:extLst>
          </p:cNvPr>
          <p:cNvSpPr txBox="1"/>
          <p:nvPr/>
        </p:nvSpPr>
        <p:spPr>
          <a:xfrm>
            <a:off x="5842660" y="6218511"/>
            <a:ext cx="5082642" cy="307777"/>
          </a:xfrm>
          <a:prstGeom prst="rect">
            <a:avLst/>
          </a:prstGeom>
          <a:noFill/>
        </p:spPr>
        <p:txBody>
          <a:bodyPr wrap="square">
            <a:spAutoFit/>
          </a:bodyPr>
          <a:lstStyle>
            <a:defPPr>
              <a:defRPr lang="en-US"/>
            </a:defPPr>
            <a:lvl1pPr algn="ctr">
              <a:defRPr b="1"/>
            </a:lvl1pPr>
          </a:lstStyle>
          <a:p>
            <a:r>
              <a:rPr lang="en-US" sz="1400" dirty="0"/>
              <a:t>Department of Architecture and Regional Planning</a:t>
            </a:r>
          </a:p>
        </p:txBody>
      </p:sp>
    </p:spTree>
    <p:extLst>
      <p:ext uri="{BB962C8B-B14F-4D97-AF65-F5344CB8AC3E}">
        <p14:creationId xmlns:p14="http://schemas.microsoft.com/office/powerpoint/2010/main" val="425793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F07BE-1E3C-CC04-9249-104039B3D6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0D14A-3571-DE5F-6CAB-0C3CF086FD5A}"/>
              </a:ext>
            </a:extLst>
          </p:cNvPr>
          <p:cNvSpPr>
            <a:spLocks noGrp="1"/>
          </p:cNvSpPr>
          <p:nvPr>
            <p:ph type="sldNum" sz="quarter" idx="12"/>
          </p:nvPr>
        </p:nvSpPr>
        <p:spPr/>
        <p:txBody>
          <a:bodyPr/>
          <a:lstStyle/>
          <a:p>
            <a:fld id="{B7F0BD27-A771-F04A-816C-63F0A1839904}" type="slidenum">
              <a:rPr lang="en-US" smtClean="0"/>
              <a:pPr/>
              <a:t>10</a:t>
            </a:fld>
            <a:endParaRPr lang="en-US" dirty="0"/>
          </a:p>
        </p:txBody>
      </p:sp>
      <p:sp>
        <p:nvSpPr>
          <p:cNvPr id="3" name="Title 2">
            <a:extLst>
              <a:ext uri="{FF2B5EF4-FFF2-40B4-BE49-F238E27FC236}">
                <a16:creationId xmlns:a16="http://schemas.microsoft.com/office/drawing/2014/main" id="{734E5945-EC6F-3D3D-6E48-DC3734008E72}"/>
              </a:ext>
            </a:extLst>
          </p:cNvPr>
          <p:cNvSpPr>
            <a:spLocks noGrp="1"/>
          </p:cNvSpPr>
          <p:nvPr>
            <p:ph type="title"/>
          </p:nvPr>
        </p:nvSpPr>
        <p:spPr>
          <a:xfrm>
            <a:off x="976884" y="235254"/>
            <a:ext cx="10334244" cy="631649"/>
          </a:xfrm>
        </p:spPr>
        <p:txBody>
          <a:bodyPr>
            <a:noAutofit/>
          </a:bodyPr>
          <a:lstStyle/>
          <a:p>
            <a:pPr algn="ctr"/>
            <a:r>
              <a:rPr lang="en-US" sz="3200" dirty="0">
                <a:solidFill>
                  <a:schemeClr val="tx1"/>
                </a:solidFill>
                <a:latin typeface="+mn-lt"/>
              </a:rPr>
              <a:t>Identification of factors</a:t>
            </a:r>
          </a:p>
        </p:txBody>
      </p:sp>
      <p:graphicFrame>
        <p:nvGraphicFramePr>
          <p:cNvPr id="5" name="Table 4">
            <a:extLst>
              <a:ext uri="{FF2B5EF4-FFF2-40B4-BE49-F238E27FC236}">
                <a16:creationId xmlns:a16="http://schemas.microsoft.com/office/drawing/2014/main" id="{96B5098E-C8B5-520E-30E4-F0D24EAE99E8}"/>
              </a:ext>
            </a:extLst>
          </p:cNvPr>
          <p:cNvGraphicFramePr>
            <a:graphicFrameLocks noGrp="1"/>
          </p:cNvGraphicFramePr>
          <p:nvPr>
            <p:extLst>
              <p:ext uri="{D42A27DB-BD31-4B8C-83A1-F6EECF244321}">
                <p14:modId xmlns:p14="http://schemas.microsoft.com/office/powerpoint/2010/main" val="1234576924"/>
              </p:ext>
            </p:extLst>
          </p:nvPr>
        </p:nvGraphicFramePr>
        <p:xfrm>
          <a:off x="488732" y="852018"/>
          <a:ext cx="10726384" cy="5557920"/>
        </p:xfrm>
        <a:graphic>
          <a:graphicData uri="http://schemas.openxmlformats.org/drawingml/2006/table">
            <a:tbl>
              <a:tblPr firstRow="1" firstCol="1" bandRow="1">
                <a:tableStyleId>{0E3FDE45-AF77-4B5C-9715-49D594BDF05E}</a:tableStyleId>
              </a:tblPr>
              <a:tblGrid>
                <a:gridCol w="488730">
                  <a:extLst>
                    <a:ext uri="{9D8B030D-6E8A-4147-A177-3AD203B41FA5}">
                      <a16:colId xmlns:a16="http://schemas.microsoft.com/office/drawing/2014/main" val="599281319"/>
                    </a:ext>
                  </a:extLst>
                </a:gridCol>
                <a:gridCol w="1860331">
                  <a:extLst>
                    <a:ext uri="{9D8B030D-6E8A-4147-A177-3AD203B41FA5}">
                      <a16:colId xmlns:a16="http://schemas.microsoft.com/office/drawing/2014/main" val="3052677952"/>
                    </a:ext>
                  </a:extLst>
                </a:gridCol>
                <a:gridCol w="3153104">
                  <a:extLst>
                    <a:ext uri="{9D8B030D-6E8A-4147-A177-3AD203B41FA5}">
                      <a16:colId xmlns:a16="http://schemas.microsoft.com/office/drawing/2014/main" val="4278708395"/>
                    </a:ext>
                  </a:extLst>
                </a:gridCol>
                <a:gridCol w="2790496">
                  <a:extLst>
                    <a:ext uri="{9D8B030D-6E8A-4147-A177-3AD203B41FA5}">
                      <a16:colId xmlns:a16="http://schemas.microsoft.com/office/drawing/2014/main" val="1837683869"/>
                    </a:ext>
                  </a:extLst>
                </a:gridCol>
                <a:gridCol w="1299033">
                  <a:extLst>
                    <a:ext uri="{9D8B030D-6E8A-4147-A177-3AD203B41FA5}">
                      <a16:colId xmlns:a16="http://schemas.microsoft.com/office/drawing/2014/main" val="841761522"/>
                    </a:ext>
                  </a:extLst>
                </a:gridCol>
                <a:gridCol w="1134690">
                  <a:extLst>
                    <a:ext uri="{9D8B030D-6E8A-4147-A177-3AD203B41FA5}">
                      <a16:colId xmlns:a16="http://schemas.microsoft.com/office/drawing/2014/main" val="613204889"/>
                    </a:ext>
                  </a:extLst>
                </a:gridCol>
              </a:tblGrid>
              <a:tr h="191208">
                <a:tc>
                  <a:txBody>
                    <a:bodyPr/>
                    <a:lstStyle/>
                    <a:p>
                      <a:pPr algn="just">
                        <a:lnSpc>
                          <a:spcPct val="100000"/>
                        </a:lnSpc>
                        <a:buNone/>
                      </a:pPr>
                      <a:r>
                        <a:rPr lang="en-IN" sz="1400">
                          <a:effectLst/>
                          <a:latin typeface="+mj-lt"/>
                        </a:rPr>
                        <a:t>No.</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Factor</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Definition / Description</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Data Sources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Dimension</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Related factors</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2797151498"/>
                  </a:ext>
                </a:extLst>
              </a:tr>
              <a:tr h="212720">
                <a:tc>
                  <a:txBody>
                    <a:bodyPr/>
                    <a:lstStyle/>
                    <a:p>
                      <a:pPr algn="just">
                        <a:lnSpc>
                          <a:spcPct val="100000"/>
                        </a:lnSpc>
                        <a:buNone/>
                      </a:pPr>
                      <a:r>
                        <a:rPr lang="en-IN" sz="1400">
                          <a:effectLst/>
                          <a:latin typeface="+mj-lt"/>
                        </a:rPr>
                        <a:t>13</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Infrastructure provision</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Utilities, stations and social infrastructure</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DPRs, URDPFI, CPHEEO</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B + C</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11,13,14,19</a:t>
                      </a:r>
                      <a:endParaRPr lang="en-IN" sz="1400" dirty="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599825633"/>
                  </a:ext>
                </a:extLst>
              </a:tr>
              <a:tr h="286812">
                <a:tc>
                  <a:txBody>
                    <a:bodyPr/>
                    <a:lstStyle/>
                    <a:p>
                      <a:pPr algn="just">
                        <a:lnSpc>
                          <a:spcPct val="100000"/>
                        </a:lnSpc>
                        <a:buNone/>
                      </a:pPr>
                      <a:r>
                        <a:rPr lang="en-IN" sz="1400">
                          <a:effectLst/>
                          <a:latin typeface="+mj-lt"/>
                        </a:rPr>
                        <a:t>14</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First/Last mile connectivity</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Accessibility between metro and metro connected neighbourhood</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Insights from filed surveys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B</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9,13,19,21</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2683604721"/>
                  </a:ext>
                </a:extLst>
              </a:tr>
              <a:tr h="212720">
                <a:tc>
                  <a:txBody>
                    <a:bodyPr/>
                    <a:lstStyle/>
                    <a:p>
                      <a:pPr algn="just">
                        <a:lnSpc>
                          <a:spcPct val="100000"/>
                        </a:lnSpc>
                        <a:buNone/>
                      </a:pPr>
                      <a:r>
                        <a:rPr lang="en-IN" sz="1400">
                          <a:effectLst/>
                          <a:latin typeface="+mj-lt"/>
                        </a:rPr>
                        <a:t>15</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Parking provision</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Regulated supply of parking spaces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Building-bye laws, policies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B</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8,9,19</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1627512769"/>
                  </a:ext>
                </a:extLst>
              </a:tr>
              <a:tr h="212720">
                <a:tc>
                  <a:txBody>
                    <a:bodyPr/>
                    <a:lstStyle/>
                    <a:p>
                      <a:pPr algn="just">
                        <a:lnSpc>
                          <a:spcPct val="100000"/>
                        </a:lnSpc>
                        <a:buNone/>
                      </a:pPr>
                      <a:r>
                        <a:rPr lang="en-IN" sz="1400">
                          <a:effectLst/>
                          <a:latin typeface="+mj-lt"/>
                        </a:rPr>
                        <a:t>16</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Affordable housing</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Percentage of affordable in TOD projects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National/ State TOD Policy</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A + B</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4,8,17</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4289817708"/>
                  </a:ext>
                </a:extLst>
              </a:tr>
              <a:tr h="212720">
                <a:tc>
                  <a:txBody>
                    <a:bodyPr/>
                    <a:lstStyle/>
                    <a:p>
                      <a:pPr algn="just">
                        <a:lnSpc>
                          <a:spcPct val="100000"/>
                        </a:lnSpc>
                        <a:buNone/>
                      </a:pPr>
                      <a:r>
                        <a:rPr lang="en-IN" sz="1400">
                          <a:effectLst/>
                          <a:latin typeface="+mj-lt"/>
                        </a:rPr>
                        <a:t>17</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Social equity concerns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Risks of exclusion/gentrification</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Case studies and filed insights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A + B</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16,20</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2780083326"/>
                  </a:ext>
                </a:extLst>
              </a:tr>
              <a:tr h="212720">
                <a:tc>
                  <a:txBody>
                    <a:bodyPr/>
                    <a:lstStyle/>
                    <a:p>
                      <a:pPr algn="just">
                        <a:lnSpc>
                          <a:spcPct val="100000"/>
                        </a:lnSpc>
                        <a:buNone/>
                      </a:pPr>
                      <a:r>
                        <a:rPr lang="en-IN" sz="1400">
                          <a:effectLst/>
                          <a:latin typeface="+mj-lt"/>
                        </a:rPr>
                        <a:t>18</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Environmental limits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Natural, ecological limits for development</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EIA, Master Plans, DPRs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B</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8</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2343449446"/>
                  </a:ext>
                </a:extLst>
              </a:tr>
              <a:tr h="212720">
                <a:tc>
                  <a:txBody>
                    <a:bodyPr/>
                    <a:lstStyle/>
                    <a:p>
                      <a:pPr algn="just">
                        <a:lnSpc>
                          <a:spcPct val="100000"/>
                        </a:lnSpc>
                        <a:buNone/>
                      </a:pPr>
                      <a:r>
                        <a:rPr lang="en-IN" sz="1400">
                          <a:effectLst/>
                          <a:latin typeface="+mj-lt"/>
                        </a:rPr>
                        <a:t>19</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Quality of life</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Perceived improvement in liveability</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Surveys, TOD guidelines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Outcome</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9,13,14,15,20</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1508906144"/>
                  </a:ext>
                </a:extLst>
              </a:tr>
              <a:tr h="212720">
                <a:tc>
                  <a:txBody>
                    <a:bodyPr/>
                    <a:lstStyle/>
                    <a:p>
                      <a:pPr algn="just">
                        <a:lnSpc>
                          <a:spcPct val="100000"/>
                        </a:lnSpc>
                        <a:buNone/>
                      </a:pPr>
                      <a:r>
                        <a:rPr lang="en-IN" sz="1400">
                          <a:effectLst/>
                          <a:latin typeface="+mj-lt"/>
                        </a:rPr>
                        <a:t>20</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Positive perception of TOD</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Overall public attitude towards TOD</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Surveys, media discourse</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Outcome</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4,17,19</a:t>
                      </a:r>
                      <a:endParaRPr lang="en-IN" sz="1400" dirty="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3503591804"/>
                  </a:ext>
                </a:extLst>
              </a:tr>
              <a:tr h="286812">
                <a:tc>
                  <a:txBody>
                    <a:bodyPr/>
                    <a:lstStyle/>
                    <a:p>
                      <a:pPr algn="just">
                        <a:lnSpc>
                          <a:spcPct val="100000"/>
                        </a:lnSpc>
                        <a:buNone/>
                      </a:pPr>
                      <a:r>
                        <a:rPr lang="en-IN" sz="1400">
                          <a:effectLst/>
                          <a:latin typeface="+mj-lt"/>
                        </a:rPr>
                        <a:t>21</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Occupancy rate</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Occupied newly built units w.r.t. new developments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Surveys, real estate reports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A + C</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4,14</a:t>
                      </a:r>
                      <a:endParaRPr lang="en-IN" sz="1400" dirty="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109159008"/>
                  </a:ext>
                </a:extLst>
              </a:tr>
              <a:tr h="151524">
                <a:tc gridSpan="6">
                  <a:txBody>
                    <a:bodyPr/>
                    <a:lstStyle/>
                    <a:p>
                      <a:pPr algn="just">
                        <a:lnSpc>
                          <a:spcPct val="100000"/>
                        </a:lnSpc>
                        <a:buNone/>
                      </a:pPr>
                      <a:r>
                        <a:rPr lang="en-IN" sz="1400" dirty="0">
                          <a:effectLst/>
                          <a:latin typeface="+mj-lt"/>
                        </a:rPr>
                        <a:t>Note for Dimensions column: A – Property, B – Planning, C – Profit</a:t>
                      </a:r>
                      <a:endParaRPr lang="en-IN" sz="1400" dirty="0">
                        <a:effectLst/>
                        <a:latin typeface="+mj-lt"/>
                        <a:ea typeface="Times New Roman" panose="02020603050405020304" pitchFamily="18" charset="0"/>
                      </a:endParaRPr>
                    </a:p>
                  </a:txBody>
                  <a:tcPr marL="72000" marR="38597" marT="36000" marB="3600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1027755"/>
                  </a:ext>
                </a:extLst>
              </a:tr>
              <a:tr h="151524">
                <a:tc gridSpan="6">
                  <a:txBody>
                    <a:bodyPr/>
                    <a:lstStyle/>
                    <a:p>
                      <a:pPr algn="just">
                        <a:lnSpc>
                          <a:spcPct val="100000"/>
                        </a:lnSpc>
                        <a:buNone/>
                      </a:pPr>
                      <a:r>
                        <a:rPr lang="en-IN" sz="1400" dirty="0">
                          <a:effectLst/>
                          <a:latin typeface="+mj-lt"/>
                        </a:rPr>
                        <a:t>Note for Related factors column: The numbers indicate the corresponding No. of the factor</a:t>
                      </a:r>
                      <a:endParaRPr lang="en-IN" sz="1400" dirty="0">
                        <a:effectLst/>
                        <a:latin typeface="+mj-lt"/>
                        <a:ea typeface="Times New Roman" panose="02020603050405020304" pitchFamily="18" charset="0"/>
                      </a:endParaRPr>
                    </a:p>
                  </a:txBody>
                  <a:tcPr marL="72000" marR="38597" marT="36000" marB="3600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2304608"/>
                  </a:ext>
                </a:extLst>
              </a:tr>
            </a:tbl>
          </a:graphicData>
        </a:graphic>
      </p:graphicFrame>
    </p:spTree>
    <p:extLst>
      <p:ext uri="{BB962C8B-B14F-4D97-AF65-F5344CB8AC3E}">
        <p14:creationId xmlns:p14="http://schemas.microsoft.com/office/powerpoint/2010/main" val="345946300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ECC9-BEF3-D073-5AF0-BA87DA880C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6396C-005B-AEAF-DF1F-EB162DE19BDE}"/>
              </a:ext>
            </a:extLst>
          </p:cNvPr>
          <p:cNvSpPr>
            <a:spLocks noGrp="1"/>
          </p:cNvSpPr>
          <p:nvPr>
            <p:ph type="sldNum" sz="quarter" idx="12"/>
          </p:nvPr>
        </p:nvSpPr>
        <p:spPr/>
        <p:txBody>
          <a:bodyPr/>
          <a:lstStyle/>
          <a:p>
            <a:fld id="{B7F0BD27-A771-F04A-816C-63F0A1839904}" type="slidenum">
              <a:rPr lang="en-US" smtClean="0"/>
              <a:pPr/>
              <a:t>11</a:t>
            </a:fld>
            <a:endParaRPr lang="en-US" dirty="0"/>
          </a:p>
        </p:txBody>
      </p:sp>
      <p:sp>
        <p:nvSpPr>
          <p:cNvPr id="3" name="Title 2">
            <a:extLst>
              <a:ext uri="{FF2B5EF4-FFF2-40B4-BE49-F238E27FC236}">
                <a16:creationId xmlns:a16="http://schemas.microsoft.com/office/drawing/2014/main" id="{0175F909-0230-ECD2-9D83-5AE8A230C6E8}"/>
              </a:ext>
            </a:extLst>
          </p:cNvPr>
          <p:cNvSpPr>
            <a:spLocks noGrp="1"/>
          </p:cNvSpPr>
          <p:nvPr>
            <p:ph type="title"/>
          </p:nvPr>
        </p:nvSpPr>
        <p:spPr>
          <a:xfrm>
            <a:off x="928878" y="231387"/>
            <a:ext cx="10334244" cy="631649"/>
          </a:xfrm>
        </p:spPr>
        <p:txBody>
          <a:bodyPr>
            <a:noAutofit/>
          </a:bodyPr>
          <a:lstStyle/>
          <a:p>
            <a:pPr algn="ctr"/>
            <a:r>
              <a:rPr lang="en-US" sz="3200" dirty="0">
                <a:solidFill>
                  <a:schemeClr val="tx1"/>
                </a:solidFill>
                <a:latin typeface="+mn-lt"/>
              </a:rPr>
              <a:t>Categorization of factors</a:t>
            </a:r>
          </a:p>
        </p:txBody>
      </p:sp>
      <p:pic>
        <p:nvPicPr>
          <p:cNvPr id="34" name="Graphic 33">
            <a:extLst>
              <a:ext uri="{FF2B5EF4-FFF2-40B4-BE49-F238E27FC236}">
                <a16:creationId xmlns:a16="http://schemas.microsoft.com/office/drawing/2014/main" id="{75FF7DD4-955F-FC28-EB9F-3D6AE55584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6192" y="1108186"/>
            <a:ext cx="9119616" cy="5511752"/>
          </a:xfrm>
          <a:prstGeom prst="rect">
            <a:avLst/>
          </a:prstGeom>
        </p:spPr>
      </p:pic>
    </p:spTree>
    <p:extLst>
      <p:ext uri="{BB962C8B-B14F-4D97-AF65-F5344CB8AC3E}">
        <p14:creationId xmlns:p14="http://schemas.microsoft.com/office/powerpoint/2010/main" val="352222846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9696A-CDCB-09B4-3557-AB930E4264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A66BCD-697C-EE9F-2565-33BBFADCA9BE}"/>
              </a:ext>
            </a:extLst>
          </p:cNvPr>
          <p:cNvSpPr>
            <a:spLocks noGrp="1"/>
          </p:cNvSpPr>
          <p:nvPr>
            <p:ph type="sldNum" sz="quarter" idx="12"/>
          </p:nvPr>
        </p:nvSpPr>
        <p:spPr/>
        <p:txBody>
          <a:bodyPr/>
          <a:lstStyle/>
          <a:p>
            <a:fld id="{B7F0BD27-A771-F04A-816C-63F0A1839904}" type="slidenum">
              <a:rPr lang="en-US" smtClean="0"/>
              <a:pPr/>
              <a:t>12</a:t>
            </a:fld>
            <a:endParaRPr lang="en-US" dirty="0"/>
          </a:p>
        </p:txBody>
      </p:sp>
      <p:sp>
        <p:nvSpPr>
          <p:cNvPr id="3" name="Title 2">
            <a:extLst>
              <a:ext uri="{FF2B5EF4-FFF2-40B4-BE49-F238E27FC236}">
                <a16:creationId xmlns:a16="http://schemas.microsoft.com/office/drawing/2014/main" id="{97D412DE-E5D4-AB9B-6946-04622BC07C7C}"/>
              </a:ext>
            </a:extLst>
          </p:cNvPr>
          <p:cNvSpPr>
            <a:spLocks noGrp="1"/>
          </p:cNvSpPr>
          <p:nvPr>
            <p:ph type="title"/>
          </p:nvPr>
        </p:nvSpPr>
        <p:spPr>
          <a:xfrm>
            <a:off x="928878" y="231387"/>
            <a:ext cx="10334244" cy="631649"/>
          </a:xfrm>
        </p:spPr>
        <p:txBody>
          <a:bodyPr>
            <a:noAutofit/>
          </a:bodyPr>
          <a:lstStyle/>
          <a:p>
            <a:pPr algn="ctr"/>
            <a:r>
              <a:rPr lang="en-US" sz="3200" dirty="0">
                <a:solidFill>
                  <a:schemeClr val="tx1"/>
                </a:solidFill>
                <a:latin typeface="+mn-lt"/>
              </a:rPr>
              <a:t>Causal Loops and Feedbacks</a:t>
            </a:r>
          </a:p>
        </p:txBody>
      </p:sp>
      <p:pic>
        <p:nvPicPr>
          <p:cNvPr id="7" name="Picture 6">
            <a:extLst>
              <a:ext uri="{FF2B5EF4-FFF2-40B4-BE49-F238E27FC236}">
                <a16:creationId xmlns:a16="http://schemas.microsoft.com/office/drawing/2014/main" id="{DC1F07C9-271B-9F69-4417-ED276E551D8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5192" y="827411"/>
            <a:ext cx="6697727" cy="5994964"/>
          </a:xfrm>
          <a:prstGeom prst="rect">
            <a:avLst/>
          </a:prstGeom>
        </p:spPr>
      </p:pic>
      <p:sp>
        <p:nvSpPr>
          <p:cNvPr id="10" name="TextBox 9">
            <a:extLst>
              <a:ext uri="{FF2B5EF4-FFF2-40B4-BE49-F238E27FC236}">
                <a16:creationId xmlns:a16="http://schemas.microsoft.com/office/drawing/2014/main" id="{1191C8BA-83B3-3061-5E0F-6A2DAB8BC207}"/>
              </a:ext>
            </a:extLst>
          </p:cNvPr>
          <p:cNvSpPr txBox="1"/>
          <p:nvPr/>
        </p:nvSpPr>
        <p:spPr>
          <a:xfrm>
            <a:off x="6814802" y="1081597"/>
            <a:ext cx="4816366" cy="5386090"/>
          </a:xfrm>
          <a:prstGeom prst="rect">
            <a:avLst/>
          </a:prstGeom>
          <a:noFill/>
        </p:spPr>
        <p:txBody>
          <a:bodyPr wrap="square">
            <a:spAutoFit/>
          </a:bodyPr>
          <a:lstStyle>
            <a:defPPr>
              <a:defRPr lang="en-US"/>
            </a:defPPr>
            <a:lvl1pPr marL="182880" indent="-182880">
              <a:lnSpc>
                <a:spcPct val="90000"/>
              </a:lnSpc>
              <a:spcBef>
                <a:spcPts val="1200"/>
              </a:spcBef>
              <a:buClr>
                <a:schemeClr val="accent2"/>
              </a:buClr>
              <a:buSzPct val="85000"/>
              <a:buFont typeface="Wingdings" pitchFamily="2" charset="2"/>
              <a:buChar char="§"/>
              <a:defRPr>
                <a:latin typeface="+mj-lt"/>
              </a:defRPr>
            </a:lvl1pPr>
          </a:lstStyle>
          <a:p>
            <a:pPr>
              <a:lnSpc>
                <a:spcPct val="100000"/>
              </a:lnSpc>
            </a:pPr>
            <a:r>
              <a:rPr lang="en-IN" dirty="0"/>
              <a:t>R1: FAR allocation → (+) Developers’ willingness → (+) Redevelopment → (+) Ridership and (+) Occupancy rate → (+) Market demand for development → (+) Land price → (+) FAR allocation. </a:t>
            </a:r>
          </a:p>
          <a:p>
            <a:pPr>
              <a:lnSpc>
                <a:spcPct val="100000"/>
              </a:lnSpc>
            </a:pPr>
            <a:r>
              <a:rPr lang="en-IN" dirty="0"/>
              <a:t>R2: Mixed use development → (+) Redevelopment → (+) Ridership → (+) Market demand for development → (+) Developers’ willingness → (+) Mixed use development.</a:t>
            </a:r>
          </a:p>
          <a:p>
            <a:pPr>
              <a:lnSpc>
                <a:spcPct val="100000"/>
              </a:lnSpc>
            </a:pPr>
            <a:r>
              <a:rPr lang="en-IN" dirty="0"/>
              <a:t>R3: First/Last mile connectivity (+), Infrastructure provision (+), and Parking provision (–) → Quality of life → (+) Positive perception to TOD → (+) Market demand for development → (+) Developers’ willingness → (+) Redevelopment → (+) Ridership → (+) Quality of life.</a:t>
            </a:r>
          </a:p>
        </p:txBody>
      </p:sp>
    </p:spTree>
    <p:extLst>
      <p:ext uri="{BB962C8B-B14F-4D97-AF65-F5344CB8AC3E}">
        <p14:creationId xmlns:p14="http://schemas.microsoft.com/office/powerpoint/2010/main" val="3922367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9376F-8C06-6DEF-0606-11D073CBC7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5B2056-BC6A-5CDB-90D8-87939D4BCFCC}"/>
              </a:ext>
            </a:extLst>
          </p:cNvPr>
          <p:cNvSpPr>
            <a:spLocks noGrp="1"/>
          </p:cNvSpPr>
          <p:nvPr>
            <p:ph type="sldNum" sz="quarter" idx="12"/>
          </p:nvPr>
        </p:nvSpPr>
        <p:spPr/>
        <p:txBody>
          <a:bodyPr/>
          <a:lstStyle/>
          <a:p>
            <a:fld id="{B7F0BD27-A771-F04A-816C-63F0A1839904}" type="slidenum">
              <a:rPr lang="en-US" smtClean="0"/>
              <a:pPr/>
              <a:t>13</a:t>
            </a:fld>
            <a:endParaRPr lang="en-US" dirty="0"/>
          </a:p>
        </p:txBody>
      </p:sp>
      <p:sp>
        <p:nvSpPr>
          <p:cNvPr id="3" name="Title 2">
            <a:extLst>
              <a:ext uri="{FF2B5EF4-FFF2-40B4-BE49-F238E27FC236}">
                <a16:creationId xmlns:a16="http://schemas.microsoft.com/office/drawing/2014/main" id="{5386D9CE-ED7F-F7C5-FBD2-839F84B9DE64}"/>
              </a:ext>
            </a:extLst>
          </p:cNvPr>
          <p:cNvSpPr>
            <a:spLocks noGrp="1"/>
          </p:cNvSpPr>
          <p:nvPr>
            <p:ph type="title"/>
          </p:nvPr>
        </p:nvSpPr>
        <p:spPr>
          <a:xfrm>
            <a:off x="928878" y="231387"/>
            <a:ext cx="10334244" cy="631649"/>
          </a:xfrm>
        </p:spPr>
        <p:txBody>
          <a:bodyPr>
            <a:noAutofit/>
          </a:bodyPr>
          <a:lstStyle/>
          <a:p>
            <a:pPr algn="ctr"/>
            <a:r>
              <a:rPr lang="en-US" sz="3200" dirty="0">
                <a:solidFill>
                  <a:schemeClr val="tx1"/>
                </a:solidFill>
                <a:latin typeface="+mn-lt"/>
              </a:rPr>
              <a:t>Causal Loops and Feedbacks</a:t>
            </a:r>
          </a:p>
        </p:txBody>
      </p:sp>
      <p:pic>
        <p:nvPicPr>
          <p:cNvPr id="7" name="Picture 6">
            <a:extLst>
              <a:ext uri="{FF2B5EF4-FFF2-40B4-BE49-F238E27FC236}">
                <a16:creationId xmlns:a16="http://schemas.microsoft.com/office/drawing/2014/main" id="{CCFF44E1-19FA-E54B-643C-952FBE2A82A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5192" y="827411"/>
            <a:ext cx="6697727" cy="5994964"/>
          </a:xfrm>
          <a:prstGeom prst="rect">
            <a:avLst/>
          </a:prstGeom>
        </p:spPr>
      </p:pic>
      <p:sp>
        <p:nvSpPr>
          <p:cNvPr id="4" name="TextBox 3">
            <a:extLst>
              <a:ext uri="{FF2B5EF4-FFF2-40B4-BE49-F238E27FC236}">
                <a16:creationId xmlns:a16="http://schemas.microsoft.com/office/drawing/2014/main" id="{F6B33F14-9ED1-0C90-350E-899142726919}"/>
              </a:ext>
            </a:extLst>
          </p:cNvPr>
          <p:cNvSpPr txBox="1"/>
          <p:nvPr/>
        </p:nvSpPr>
        <p:spPr>
          <a:xfrm>
            <a:off x="6814802" y="1381147"/>
            <a:ext cx="4816366" cy="3570208"/>
          </a:xfrm>
          <a:prstGeom prst="rect">
            <a:avLst/>
          </a:prstGeom>
          <a:noFill/>
        </p:spPr>
        <p:txBody>
          <a:bodyPr wrap="square">
            <a:spAutoFit/>
          </a:bodyPr>
          <a:lstStyle>
            <a:defPPr>
              <a:defRPr lang="en-US"/>
            </a:defPPr>
            <a:lvl1pPr marL="182880" indent="-182880">
              <a:lnSpc>
                <a:spcPct val="90000"/>
              </a:lnSpc>
              <a:spcBef>
                <a:spcPts val="1200"/>
              </a:spcBef>
              <a:buClr>
                <a:schemeClr val="accent2"/>
              </a:buClr>
              <a:buSzPct val="85000"/>
              <a:buFont typeface="Wingdings" pitchFamily="2" charset="2"/>
              <a:buChar char="§"/>
              <a:defRPr>
                <a:latin typeface="+mj-lt"/>
              </a:defRPr>
            </a:lvl1pPr>
          </a:lstStyle>
          <a:p>
            <a:pPr>
              <a:lnSpc>
                <a:spcPct val="100000"/>
              </a:lnSpc>
            </a:pPr>
            <a:r>
              <a:rPr lang="en-IN" dirty="0"/>
              <a:t>R4: Infrastructure provision → (+) Quality of life → (+) Positive perception to TOD → (+) Market demand for development → (+) Land price → (+) LVC → (+) Government’s financing capacity → (+) Infrastructure provision. </a:t>
            </a:r>
          </a:p>
          <a:p>
            <a:pPr>
              <a:lnSpc>
                <a:spcPct val="100000"/>
              </a:lnSpc>
            </a:pPr>
            <a:r>
              <a:rPr lang="en-IN" dirty="0"/>
              <a:t>R5: Ridership → (+) Market demand for development → (+) Land price → (+) LVC → (+) Government’s financing capacity → (+) Infrastructure provision → (+) First/Last mile connectivity → (+) Ridership and (+) Occupancy rate.</a:t>
            </a:r>
          </a:p>
        </p:txBody>
      </p:sp>
    </p:spTree>
    <p:extLst>
      <p:ext uri="{BB962C8B-B14F-4D97-AF65-F5344CB8AC3E}">
        <p14:creationId xmlns:p14="http://schemas.microsoft.com/office/powerpoint/2010/main" val="325939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9EA11-83FA-3C5A-1A1C-8C446093B80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BBC732-9280-CA39-CEE8-D27E9030A166}"/>
              </a:ext>
            </a:extLst>
          </p:cNvPr>
          <p:cNvSpPr>
            <a:spLocks noGrp="1"/>
          </p:cNvSpPr>
          <p:nvPr>
            <p:ph type="sldNum" sz="quarter" idx="12"/>
          </p:nvPr>
        </p:nvSpPr>
        <p:spPr/>
        <p:txBody>
          <a:bodyPr/>
          <a:lstStyle/>
          <a:p>
            <a:fld id="{B7F0BD27-A771-F04A-816C-63F0A1839904}" type="slidenum">
              <a:rPr lang="en-US" smtClean="0"/>
              <a:pPr/>
              <a:t>14</a:t>
            </a:fld>
            <a:endParaRPr lang="en-US" dirty="0"/>
          </a:p>
        </p:txBody>
      </p:sp>
      <p:sp>
        <p:nvSpPr>
          <p:cNvPr id="3" name="Title 2">
            <a:extLst>
              <a:ext uri="{FF2B5EF4-FFF2-40B4-BE49-F238E27FC236}">
                <a16:creationId xmlns:a16="http://schemas.microsoft.com/office/drawing/2014/main" id="{8ECCB3D4-6C0C-08AB-3761-58E5712CB154}"/>
              </a:ext>
            </a:extLst>
          </p:cNvPr>
          <p:cNvSpPr>
            <a:spLocks noGrp="1"/>
          </p:cNvSpPr>
          <p:nvPr>
            <p:ph type="title"/>
          </p:nvPr>
        </p:nvSpPr>
        <p:spPr>
          <a:xfrm>
            <a:off x="928878" y="231387"/>
            <a:ext cx="10334244" cy="631649"/>
          </a:xfrm>
        </p:spPr>
        <p:txBody>
          <a:bodyPr>
            <a:noAutofit/>
          </a:bodyPr>
          <a:lstStyle/>
          <a:p>
            <a:pPr algn="ctr"/>
            <a:r>
              <a:rPr lang="en-US" sz="3200" dirty="0">
                <a:solidFill>
                  <a:schemeClr val="tx1"/>
                </a:solidFill>
                <a:latin typeface="+mn-lt"/>
              </a:rPr>
              <a:t>Causal Loops and Feedbacks</a:t>
            </a:r>
          </a:p>
        </p:txBody>
      </p:sp>
      <p:pic>
        <p:nvPicPr>
          <p:cNvPr id="7" name="Picture 6">
            <a:extLst>
              <a:ext uri="{FF2B5EF4-FFF2-40B4-BE49-F238E27FC236}">
                <a16:creationId xmlns:a16="http://schemas.microsoft.com/office/drawing/2014/main" id="{5F617814-E789-5C9B-95BB-11833ACEB41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192" y="827411"/>
            <a:ext cx="6697727" cy="5994964"/>
          </a:xfrm>
          <a:prstGeom prst="rect">
            <a:avLst/>
          </a:prstGeom>
        </p:spPr>
      </p:pic>
      <p:sp>
        <p:nvSpPr>
          <p:cNvPr id="4" name="TextBox 3">
            <a:extLst>
              <a:ext uri="{FF2B5EF4-FFF2-40B4-BE49-F238E27FC236}">
                <a16:creationId xmlns:a16="http://schemas.microsoft.com/office/drawing/2014/main" id="{A74C2DFF-A45D-1862-B3E1-A464DCF47936}"/>
              </a:ext>
            </a:extLst>
          </p:cNvPr>
          <p:cNvSpPr txBox="1"/>
          <p:nvPr/>
        </p:nvSpPr>
        <p:spPr>
          <a:xfrm>
            <a:off x="6814802" y="1255019"/>
            <a:ext cx="4816366" cy="4985980"/>
          </a:xfrm>
          <a:prstGeom prst="rect">
            <a:avLst/>
          </a:prstGeom>
          <a:noFill/>
        </p:spPr>
        <p:txBody>
          <a:bodyPr wrap="square">
            <a:spAutoFit/>
          </a:bodyPr>
          <a:lstStyle>
            <a:defPPr>
              <a:defRPr lang="en-US"/>
            </a:defPPr>
            <a:lvl1pPr marL="182880" indent="-182880">
              <a:lnSpc>
                <a:spcPct val="90000"/>
              </a:lnSpc>
              <a:spcBef>
                <a:spcPts val="1200"/>
              </a:spcBef>
              <a:buClr>
                <a:schemeClr val="accent2"/>
              </a:buClr>
              <a:buSzPct val="85000"/>
              <a:buFont typeface="Wingdings" pitchFamily="2" charset="2"/>
              <a:buChar char="§"/>
              <a:defRPr>
                <a:latin typeface="+mj-lt"/>
              </a:defRPr>
            </a:lvl1pPr>
          </a:lstStyle>
          <a:p>
            <a:pPr>
              <a:lnSpc>
                <a:spcPct val="100000"/>
              </a:lnSpc>
            </a:pPr>
            <a:r>
              <a:rPr lang="en-IN" dirty="0"/>
              <a:t>B1: Land price → (+) Land holdout → (–) Land assembly → (+) Redevelopment → (+) Land price. </a:t>
            </a:r>
          </a:p>
          <a:p>
            <a:pPr>
              <a:lnSpc>
                <a:spcPct val="100000"/>
              </a:lnSpc>
            </a:pPr>
            <a:r>
              <a:rPr lang="en-IN" dirty="0"/>
              <a:t>B2: Affordable housing → (–) Social equity concerns → (–) Land assembly → (+) Redevelopment → (–) Affordable housing. </a:t>
            </a:r>
          </a:p>
          <a:p>
            <a:pPr>
              <a:lnSpc>
                <a:spcPct val="100000"/>
              </a:lnSpc>
            </a:pPr>
            <a:r>
              <a:rPr lang="en-IN" dirty="0"/>
              <a:t>B3: Parking provision → (–) Ridership → (+) Market demand for development → (+) Developers’ willingness → (+) Redevelopment → (+) Parking provision.</a:t>
            </a:r>
          </a:p>
          <a:p>
            <a:pPr>
              <a:lnSpc>
                <a:spcPct val="100000"/>
              </a:lnSpc>
            </a:pPr>
            <a:r>
              <a:rPr lang="en-IN" dirty="0"/>
              <a:t>B4: Market demand for development → (–) Affordable housing → (–) Social equity concerns → (–) Positive perception to TOD → (+) Market demand for development</a:t>
            </a:r>
          </a:p>
        </p:txBody>
      </p:sp>
    </p:spTree>
    <p:extLst>
      <p:ext uri="{BB962C8B-B14F-4D97-AF65-F5344CB8AC3E}">
        <p14:creationId xmlns:p14="http://schemas.microsoft.com/office/powerpoint/2010/main" val="81329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4FFF2-2C5A-08EB-7D46-4A36A5DC7B0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DDEB3C-DB18-7ADD-E80A-08633E6196D6}"/>
              </a:ext>
            </a:extLst>
          </p:cNvPr>
          <p:cNvSpPr>
            <a:spLocks noGrp="1"/>
          </p:cNvSpPr>
          <p:nvPr>
            <p:ph type="sldNum" sz="quarter" idx="12"/>
          </p:nvPr>
        </p:nvSpPr>
        <p:spPr/>
        <p:txBody>
          <a:bodyPr/>
          <a:lstStyle/>
          <a:p>
            <a:fld id="{B7F0BD27-A771-F04A-816C-63F0A1839904}" type="slidenum">
              <a:rPr lang="en-US" smtClean="0"/>
              <a:pPr/>
              <a:t>15</a:t>
            </a:fld>
            <a:endParaRPr lang="en-US" dirty="0"/>
          </a:p>
        </p:txBody>
      </p:sp>
      <p:sp>
        <p:nvSpPr>
          <p:cNvPr id="3" name="Title 2">
            <a:extLst>
              <a:ext uri="{FF2B5EF4-FFF2-40B4-BE49-F238E27FC236}">
                <a16:creationId xmlns:a16="http://schemas.microsoft.com/office/drawing/2014/main" id="{33552F16-909B-7120-23CC-31F569411C85}"/>
              </a:ext>
            </a:extLst>
          </p:cNvPr>
          <p:cNvSpPr>
            <a:spLocks noGrp="1"/>
          </p:cNvSpPr>
          <p:nvPr>
            <p:ph type="title"/>
          </p:nvPr>
        </p:nvSpPr>
        <p:spPr>
          <a:xfrm>
            <a:off x="976884" y="235254"/>
            <a:ext cx="10334244" cy="631649"/>
          </a:xfrm>
        </p:spPr>
        <p:txBody>
          <a:bodyPr>
            <a:noAutofit/>
          </a:bodyPr>
          <a:lstStyle/>
          <a:p>
            <a:pPr algn="ctr"/>
            <a:r>
              <a:rPr lang="en-US" sz="3200" dirty="0">
                <a:solidFill>
                  <a:schemeClr val="tx1"/>
                </a:solidFill>
                <a:latin typeface="+mn-lt"/>
              </a:rPr>
              <a:t>Applicability and Operationalization</a:t>
            </a:r>
          </a:p>
        </p:txBody>
      </p:sp>
      <p:sp>
        <p:nvSpPr>
          <p:cNvPr id="8" name="TextBox 7">
            <a:extLst>
              <a:ext uri="{FF2B5EF4-FFF2-40B4-BE49-F238E27FC236}">
                <a16:creationId xmlns:a16="http://schemas.microsoft.com/office/drawing/2014/main" id="{5262D0A5-E5A9-CB49-6B8B-45372C778781}"/>
              </a:ext>
            </a:extLst>
          </p:cNvPr>
          <p:cNvSpPr txBox="1"/>
          <p:nvPr/>
        </p:nvSpPr>
        <p:spPr>
          <a:xfrm>
            <a:off x="608837" y="5134255"/>
            <a:ext cx="10974324" cy="1354217"/>
          </a:xfrm>
          <a:prstGeom prst="rect">
            <a:avLst/>
          </a:prstGeom>
          <a:noFill/>
        </p:spPr>
        <p:txBody>
          <a:bodyPr wrap="square">
            <a:spAutoFit/>
          </a:bodyPr>
          <a:lstStyle>
            <a:defPPr>
              <a:defRPr lang="en-US"/>
            </a:defPPr>
            <a:lvl1pPr marL="182880" indent="-182880">
              <a:lnSpc>
                <a:spcPct val="90000"/>
              </a:lnSpc>
              <a:spcBef>
                <a:spcPts val="1200"/>
              </a:spcBef>
              <a:buClr>
                <a:schemeClr val="accent2"/>
              </a:buClr>
              <a:buSzPct val="85000"/>
              <a:buFont typeface="Wingdings" pitchFamily="2" charset="2"/>
              <a:buChar char="§"/>
              <a:defRPr>
                <a:latin typeface="+mj-lt"/>
              </a:defRPr>
            </a:lvl1pPr>
          </a:lstStyle>
          <a:p>
            <a:pPr>
              <a:lnSpc>
                <a:spcPct val="100000"/>
              </a:lnSpc>
            </a:pPr>
            <a:r>
              <a:rPr lang="en-US" dirty="0"/>
              <a:t>Next step in overall SD methodology – Development of the Stock-Flow Diagram (SFD)</a:t>
            </a:r>
          </a:p>
          <a:p>
            <a:pPr>
              <a:lnSpc>
                <a:spcPct val="100000"/>
              </a:lnSpc>
            </a:pPr>
            <a:r>
              <a:rPr lang="en-US" dirty="0"/>
              <a:t>CLD establishes a qualitative basis by capturing the linkages between factors; the SFD formalizes these dynamics by specifying the accumulations (stocks) and the rates of change (flows) within the system over a given time period.</a:t>
            </a:r>
          </a:p>
        </p:txBody>
      </p:sp>
      <p:graphicFrame>
        <p:nvGraphicFramePr>
          <p:cNvPr id="6" name="Diagram 5">
            <a:extLst>
              <a:ext uri="{FF2B5EF4-FFF2-40B4-BE49-F238E27FC236}">
                <a16:creationId xmlns:a16="http://schemas.microsoft.com/office/drawing/2014/main" id="{6CAA1D5E-607C-07C6-308D-9D6E2F4E390D}"/>
              </a:ext>
            </a:extLst>
          </p:cNvPr>
          <p:cNvGraphicFramePr/>
          <p:nvPr>
            <p:extLst>
              <p:ext uri="{D42A27DB-BD31-4B8C-83A1-F6EECF244321}">
                <p14:modId xmlns:p14="http://schemas.microsoft.com/office/powerpoint/2010/main" val="2252657067"/>
              </p:ext>
            </p:extLst>
          </p:nvPr>
        </p:nvGraphicFramePr>
        <p:xfrm>
          <a:off x="928878" y="1046636"/>
          <a:ext cx="10334243" cy="390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167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0A798-7FF2-AA73-E8C8-296E1F7001B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9ACED-3A87-7031-AA96-E935F6215E34}"/>
              </a:ext>
            </a:extLst>
          </p:cNvPr>
          <p:cNvSpPr>
            <a:spLocks noGrp="1"/>
          </p:cNvSpPr>
          <p:nvPr>
            <p:ph type="sldNum" sz="quarter" idx="12"/>
          </p:nvPr>
        </p:nvSpPr>
        <p:spPr/>
        <p:txBody>
          <a:bodyPr/>
          <a:lstStyle/>
          <a:p>
            <a:fld id="{B7F0BD27-A771-F04A-816C-63F0A1839904}" type="slidenum">
              <a:rPr lang="en-US" smtClean="0"/>
              <a:pPr/>
              <a:t>16</a:t>
            </a:fld>
            <a:endParaRPr lang="en-US" dirty="0"/>
          </a:p>
        </p:txBody>
      </p:sp>
      <p:sp>
        <p:nvSpPr>
          <p:cNvPr id="3" name="Title 2">
            <a:extLst>
              <a:ext uri="{FF2B5EF4-FFF2-40B4-BE49-F238E27FC236}">
                <a16:creationId xmlns:a16="http://schemas.microsoft.com/office/drawing/2014/main" id="{72BEE7F1-C132-D5E2-C7AC-D091DAA7AA6A}"/>
              </a:ext>
            </a:extLst>
          </p:cNvPr>
          <p:cNvSpPr>
            <a:spLocks noGrp="1"/>
          </p:cNvSpPr>
          <p:nvPr>
            <p:ph type="title"/>
          </p:nvPr>
        </p:nvSpPr>
        <p:spPr>
          <a:xfrm>
            <a:off x="976884" y="235254"/>
            <a:ext cx="10334244" cy="631649"/>
          </a:xfrm>
        </p:spPr>
        <p:txBody>
          <a:bodyPr>
            <a:noAutofit/>
          </a:bodyPr>
          <a:lstStyle/>
          <a:p>
            <a:pPr algn="ctr"/>
            <a:r>
              <a:rPr lang="en-US" sz="3200" dirty="0">
                <a:solidFill>
                  <a:schemeClr val="tx1"/>
                </a:solidFill>
                <a:latin typeface="+mn-lt"/>
              </a:rPr>
              <a:t>Conclusion</a:t>
            </a:r>
          </a:p>
        </p:txBody>
      </p:sp>
      <p:sp>
        <p:nvSpPr>
          <p:cNvPr id="8" name="TextBox 7">
            <a:extLst>
              <a:ext uri="{FF2B5EF4-FFF2-40B4-BE49-F238E27FC236}">
                <a16:creationId xmlns:a16="http://schemas.microsoft.com/office/drawing/2014/main" id="{276AE34F-38E7-7D6F-00AA-EEFB67C79EE2}"/>
              </a:ext>
            </a:extLst>
          </p:cNvPr>
          <p:cNvSpPr txBox="1"/>
          <p:nvPr/>
        </p:nvSpPr>
        <p:spPr>
          <a:xfrm>
            <a:off x="1436893" y="1090040"/>
            <a:ext cx="9318213" cy="5016758"/>
          </a:xfrm>
          <a:prstGeom prst="rect">
            <a:avLst/>
          </a:prstGeom>
          <a:noFill/>
        </p:spPr>
        <p:txBody>
          <a:bodyPr wrap="square">
            <a:spAutoFit/>
          </a:bodyPr>
          <a:lstStyle/>
          <a:p>
            <a:pPr marL="182880" indent="-182880">
              <a:spcBef>
                <a:spcPts val="1200"/>
              </a:spcBef>
              <a:buClr>
                <a:schemeClr val="accent2"/>
              </a:buClr>
              <a:buSzPct val="85000"/>
              <a:buFont typeface="Wingdings" pitchFamily="2" charset="2"/>
              <a:buChar char="§"/>
            </a:pPr>
            <a:r>
              <a:rPr lang="en-IN" dirty="0">
                <a:latin typeface="+mj-lt"/>
              </a:rPr>
              <a:t>This study addressed the disconnect between TOD policy intent and on-ground implementation in Indian cities by developing an SD-based protocol for analysing and guiding TOD processes.</a:t>
            </a:r>
          </a:p>
          <a:p>
            <a:pPr marL="182880" indent="-182880">
              <a:spcBef>
                <a:spcPts val="1200"/>
              </a:spcBef>
              <a:buClr>
                <a:schemeClr val="accent2"/>
              </a:buClr>
              <a:buSzPct val="85000"/>
              <a:buFont typeface="Wingdings" pitchFamily="2" charset="2"/>
              <a:buChar char="§"/>
            </a:pPr>
            <a:r>
              <a:rPr lang="en-IN" dirty="0">
                <a:latin typeface="+mj-lt"/>
              </a:rPr>
              <a:t>21 key factors influencing TOD implementation were identified and organized  within the Property–Planning–Profit (3P) framework</a:t>
            </a:r>
          </a:p>
          <a:p>
            <a:pPr marL="182880" indent="-182880">
              <a:spcBef>
                <a:spcPts val="1200"/>
              </a:spcBef>
              <a:buClr>
                <a:schemeClr val="accent2"/>
              </a:buClr>
              <a:buSzPct val="85000"/>
              <a:buFont typeface="Wingdings" pitchFamily="2" charset="2"/>
              <a:buChar char="§"/>
            </a:pPr>
            <a:r>
              <a:rPr lang="en-IN" dirty="0">
                <a:latin typeface="+mj-lt"/>
              </a:rPr>
              <a:t>Methodologically, the paper contributes a replicable SD protocol tailored for TOD contexts in developing economies</a:t>
            </a:r>
          </a:p>
          <a:p>
            <a:pPr marL="182880" indent="-182880">
              <a:spcBef>
                <a:spcPts val="1200"/>
              </a:spcBef>
              <a:buClr>
                <a:schemeClr val="accent2"/>
              </a:buClr>
              <a:buSzPct val="85000"/>
              <a:buFont typeface="Wingdings" pitchFamily="2" charset="2"/>
              <a:buChar char="§"/>
            </a:pPr>
            <a:r>
              <a:rPr lang="en-IN" dirty="0">
                <a:latin typeface="+mj-lt"/>
              </a:rPr>
              <a:t>Reinforcing loops, such as those between FAR allocation, redevelopment activity, and ridership, illustrate the potential for virtuous growth cycles. Balancing loops related to land assembly, affordability, and social equity reveals critical constraints</a:t>
            </a:r>
          </a:p>
          <a:p>
            <a:pPr marL="182880" indent="-182880">
              <a:spcBef>
                <a:spcPts val="1200"/>
              </a:spcBef>
              <a:buClr>
                <a:schemeClr val="accent2"/>
              </a:buClr>
              <a:buSzPct val="85000"/>
              <a:buFont typeface="Wingdings" pitchFamily="2" charset="2"/>
              <a:buChar char="§"/>
            </a:pPr>
            <a:r>
              <a:rPr lang="en-IN" dirty="0">
                <a:latin typeface="+mj-lt"/>
              </a:rPr>
              <a:t>This study is qualitative and exploratory, relying on secondary data and feedback structures</a:t>
            </a:r>
          </a:p>
          <a:p>
            <a:pPr marL="182880" indent="-182880">
              <a:spcBef>
                <a:spcPts val="1200"/>
              </a:spcBef>
              <a:buClr>
                <a:schemeClr val="accent2"/>
              </a:buClr>
              <a:buSzPct val="85000"/>
              <a:buFont typeface="Wingdings" pitchFamily="2" charset="2"/>
              <a:buChar char="§"/>
            </a:pPr>
            <a:r>
              <a:rPr lang="en-IN" dirty="0">
                <a:latin typeface="+mj-lt"/>
              </a:rPr>
              <a:t>Future research can operationalize the framework quantitatively by developing an SFD with measurable variables, equations, and time dimensions.</a:t>
            </a:r>
          </a:p>
        </p:txBody>
      </p:sp>
    </p:spTree>
    <p:extLst>
      <p:ext uri="{BB962C8B-B14F-4D97-AF65-F5344CB8AC3E}">
        <p14:creationId xmlns:p14="http://schemas.microsoft.com/office/powerpoint/2010/main" val="2274397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48FF0-FC42-465A-E6DD-CDC2465A7EE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5B6D27-B31A-E1F3-D7C0-C96D35D9C91D}"/>
              </a:ext>
            </a:extLst>
          </p:cNvPr>
          <p:cNvSpPr>
            <a:spLocks noGrp="1"/>
          </p:cNvSpPr>
          <p:nvPr>
            <p:ph type="sldNum" sz="quarter" idx="12"/>
          </p:nvPr>
        </p:nvSpPr>
        <p:spPr/>
        <p:txBody>
          <a:bodyPr/>
          <a:lstStyle/>
          <a:p>
            <a:fld id="{B7F0BD27-A771-F04A-816C-63F0A1839904}" type="slidenum">
              <a:rPr lang="en-US" smtClean="0"/>
              <a:pPr/>
              <a:t>17</a:t>
            </a:fld>
            <a:endParaRPr lang="en-US" dirty="0"/>
          </a:p>
        </p:txBody>
      </p:sp>
      <p:sp>
        <p:nvSpPr>
          <p:cNvPr id="3" name="Title 2">
            <a:extLst>
              <a:ext uri="{FF2B5EF4-FFF2-40B4-BE49-F238E27FC236}">
                <a16:creationId xmlns:a16="http://schemas.microsoft.com/office/drawing/2014/main" id="{7160E606-81EA-C9DD-C8D8-F46D4AC9CBCE}"/>
              </a:ext>
            </a:extLst>
          </p:cNvPr>
          <p:cNvSpPr>
            <a:spLocks noGrp="1"/>
          </p:cNvSpPr>
          <p:nvPr>
            <p:ph type="title"/>
          </p:nvPr>
        </p:nvSpPr>
        <p:spPr>
          <a:xfrm>
            <a:off x="976884" y="235254"/>
            <a:ext cx="10334244" cy="631649"/>
          </a:xfrm>
        </p:spPr>
        <p:txBody>
          <a:bodyPr>
            <a:noAutofit/>
          </a:bodyPr>
          <a:lstStyle/>
          <a:p>
            <a:pPr algn="ctr"/>
            <a:r>
              <a:rPr lang="en-US" sz="3200" dirty="0">
                <a:solidFill>
                  <a:schemeClr val="tx1"/>
                </a:solidFill>
                <a:latin typeface="+mn-lt"/>
              </a:rPr>
              <a:t>Selected References</a:t>
            </a:r>
          </a:p>
        </p:txBody>
      </p:sp>
      <p:sp>
        <p:nvSpPr>
          <p:cNvPr id="8" name="TextBox 7">
            <a:extLst>
              <a:ext uri="{FF2B5EF4-FFF2-40B4-BE49-F238E27FC236}">
                <a16:creationId xmlns:a16="http://schemas.microsoft.com/office/drawing/2014/main" id="{E24DD0D7-EC57-F6A1-73BC-30780FFF94BA}"/>
              </a:ext>
            </a:extLst>
          </p:cNvPr>
          <p:cNvSpPr txBox="1"/>
          <p:nvPr/>
        </p:nvSpPr>
        <p:spPr>
          <a:xfrm>
            <a:off x="388874" y="816103"/>
            <a:ext cx="11108859" cy="5909310"/>
          </a:xfrm>
          <a:prstGeom prst="rect">
            <a:avLst/>
          </a:prstGeom>
          <a:noFill/>
        </p:spPr>
        <p:txBody>
          <a:bodyPr wrap="square">
            <a:spAutoFit/>
          </a:bodyPr>
          <a:lstStyle>
            <a:defPPr>
              <a:defRPr lang="en-US"/>
            </a:defPPr>
            <a:lvl1pPr marL="182880" indent="-182880">
              <a:spcBef>
                <a:spcPts val="1200"/>
              </a:spcBef>
              <a:buClr>
                <a:schemeClr val="accent2"/>
              </a:buClr>
              <a:buSzPct val="85000"/>
              <a:buFont typeface="Wingdings" pitchFamily="2" charset="2"/>
              <a:buChar char="§"/>
              <a:defRPr>
                <a:latin typeface="+mj-lt"/>
              </a:defRPr>
            </a:lvl1pPr>
          </a:lstStyle>
          <a:p>
            <a:pPr>
              <a:spcBef>
                <a:spcPts val="0"/>
              </a:spcBef>
            </a:pPr>
            <a:r>
              <a:rPr lang="en-IN" sz="1050" dirty="0"/>
              <a:t>ADB. 2022. Realizing India’s Potential for Transit-Oriented Development and Land Value Capture - A Qualitative and Quantitative Approach. https://</a:t>
            </a:r>
            <a:r>
              <a:rPr lang="en-IN" sz="1050" dirty="0" err="1"/>
              <a:t>dx.doi.org</a:t>
            </a:r>
            <a:r>
              <a:rPr lang="en-IN" sz="1050" dirty="0"/>
              <a:t>/10.22617/SPR220271-2.</a:t>
            </a:r>
          </a:p>
          <a:p>
            <a:pPr>
              <a:spcBef>
                <a:spcPts val="0"/>
              </a:spcBef>
            </a:pPr>
            <a:r>
              <a:rPr lang="en-IN" sz="1050" dirty="0"/>
              <a:t>BMRCL. 2024. Annual Report - BMRCL - FY 2023-24.</a:t>
            </a:r>
          </a:p>
          <a:p>
            <a:pPr>
              <a:spcBef>
                <a:spcPts val="0"/>
              </a:spcBef>
            </a:pPr>
            <a:r>
              <a:rPr lang="en-IN" sz="1050" dirty="0"/>
              <a:t>Cervero, Robert, and Kara </a:t>
            </a:r>
            <a:r>
              <a:rPr lang="en-IN" sz="1050" dirty="0" err="1"/>
              <a:t>Kockelman</a:t>
            </a:r>
            <a:r>
              <a:rPr lang="en-IN" sz="1050" dirty="0"/>
              <a:t>. 1997. “Travel Demand and the 3Ds: Density, Diversity, and Design.” Transportation Research Part D: Transport and Environment 2(3):199–219. doi:10.1016/S1361-9209(97)00009-6.</a:t>
            </a:r>
          </a:p>
          <a:p>
            <a:pPr>
              <a:spcBef>
                <a:spcPts val="0"/>
              </a:spcBef>
            </a:pPr>
            <a:r>
              <a:rPr lang="en-IN" sz="1050" dirty="0"/>
              <a:t>CMRL. 2025. “Chennai Metro Rail Limited - Website.” https://</a:t>
            </a:r>
            <a:r>
              <a:rPr lang="en-IN" sz="1050" dirty="0" err="1"/>
              <a:t>chennaimetrorail.org</a:t>
            </a:r>
            <a:r>
              <a:rPr lang="en-IN" sz="1050" dirty="0"/>
              <a:t>/.</a:t>
            </a:r>
          </a:p>
          <a:p>
            <a:pPr>
              <a:spcBef>
                <a:spcPts val="0"/>
              </a:spcBef>
            </a:pPr>
            <a:r>
              <a:rPr lang="en-IN" sz="1050" dirty="0"/>
              <a:t>Delhi Development Authority. 2024. Draft Master Plan for Delhi - 2041.</a:t>
            </a:r>
          </a:p>
          <a:p>
            <a:pPr>
              <a:spcBef>
                <a:spcPts val="0"/>
              </a:spcBef>
            </a:pPr>
            <a:r>
              <a:rPr lang="en-IN" sz="1050" dirty="0"/>
              <a:t>Dittmar, Hank, and Gloria Ohland. 2004. The New Transit Town: Best Practices in Transit-Oriented Development.</a:t>
            </a:r>
          </a:p>
          <a:p>
            <a:pPr>
              <a:spcBef>
                <a:spcPts val="0"/>
              </a:spcBef>
            </a:pPr>
            <a:r>
              <a:rPr lang="en-IN" sz="1050" dirty="0"/>
              <a:t>DMRCL. 2024. Delhi Metro - Annual Report 2023-24.</a:t>
            </a:r>
          </a:p>
          <a:p>
            <a:pPr>
              <a:spcBef>
                <a:spcPts val="0"/>
              </a:spcBef>
            </a:pPr>
            <a:r>
              <a:rPr lang="en-IN" sz="1050" dirty="0"/>
              <a:t>Fontoura, </a:t>
            </a:r>
            <a:r>
              <a:rPr lang="en-IN" sz="1050" dirty="0" err="1"/>
              <a:t>Wlisses</a:t>
            </a:r>
            <a:r>
              <a:rPr lang="en-IN" sz="1050" dirty="0"/>
              <a:t> </a:t>
            </a:r>
            <a:r>
              <a:rPr lang="en-IN" sz="1050" dirty="0" err="1"/>
              <a:t>Bonelá</a:t>
            </a:r>
            <a:r>
              <a:rPr lang="en-IN" sz="1050" dirty="0"/>
              <a:t>, Gisele de Lorena Diniz Chaves, and </a:t>
            </a:r>
            <a:r>
              <a:rPr lang="en-IN" sz="1050" dirty="0" err="1"/>
              <a:t>Glaydston</a:t>
            </a:r>
            <a:r>
              <a:rPr lang="en-IN" sz="1050" dirty="0"/>
              <a:t> Mattos Ribeiro. 2019. “The Brazilian Urban Mobility Policy: The Impact in São Paulo Transport System Using System Dynamics.” Transport Policy 73(September 2018):51–61. doi:10.1016/j.tranpol.2018.09.014.</a:t>
            </a:r>
          </a:p>
          <a:p>
            <a:pPr>
              <a:spcBef>
                <a:spcPts val="0"/>
              </a:spcBef>
            </a:pPr>
            <a:r>
              <a:rPr lang="en-IN" sz="1050" dirty="0"/>
              <a:t>Forrester, J. W. 1969. Urban Dynamics.</a:t>
            </a:r>
          </a:p>
          <a:p>
            <a:pPr>
              <a:spcBef>
                <a:spcPts val="0"/>
              </a:spcBef>
            </a:pPr>
            <a:r>
              <a:rPr lang="en-IN" sz="1050" dirty="0"/>
              <a:t>Forrester, Jay Wright. 1958. “Industrial Dynamics: A Major Breakthrough for Decision Makers.” Harward Business Reviews. https://</a:t>
            </a:r>
            <a:r>
              <a:rPr lang="en-IN" sz="1050" dirty="0" err="1"/>
              <a:t>www.bibsonomy.org</a:t>
            </a:r>
            <a:r>
              <a:rPr lang="en-IN" sz="1050" dirty="0"/>
              <a:t>/</a:t>
            </a:r>
            <a:r>
              <a:rPr lang="en-IN" sz="1050" dirty="0" err="1"/>
              <a:t>bibtex</a:t>
            </a:r>
            <a:r>
              <a:rPr lang="en-IN" sz="1050" dirty="0"/>
              <a:t>/26fda6c4d27707bbb65958a826b71ccd0/</a:t>
            </a:r>
            <a:r>
              <a:rPr lang="en-IN" sz="1050" dirty="0" err="1"/>
              <a:t>krevelen</a:t>
            </a:r>
            <a:r>
              <a:rPr lang="en-IN" sz="1050" dirty="0"/>
              <a:t>.</a:t>
            </a:r>
          </a:p>
          <a:p>
            <a:pPr>
              <a:spcBef>
                <a:spcPts val="0"/>
              </a:spcBef>
            </a:pPr>
            <a:r>
              <a:rPr lang="en-IN" sz="1050" dirty="0" err="1"/>
              <a:t>GoI</a:t>
            </a:r>
            <a:r>
              <a:rPr lang="en-IN" sz="1050" dirty="0"/>
              <a:t>. 2013. The Right to Fair Compensation and </a:t>
            </a:r>
            <a:r>
              <a:rPr lang="en-IN" sz="1050" dirty="0" err="1"/>
              <a:t>Transparancy</a:t>
            </a:r>
            <a:r>
              <a:rPr lang="en-IN" sz="1050" dirty="0"/>
              <a:t> in Land Acquisition, Rehabilitation and Resettlement Act. India.</a:t>
            </a:r>
          </a:p>
          <a:p>
            <a:pPr>
              <a:spcBef>
                <a:spcPts val="0"/>
              </a:spcBef>
            </a:pPr>
            <a:r>
              <a:rPr lang="en-IN" sz="1050" dirty="0"/>
              <a:t>Government of Karnataka. 2022. TOD Policy for Bengaluru. India.</a:t>
            </a:r>
          </a:p>
          <a:p>
            <a:pPr>
              <a:spcBef>
                <a:spcPts val="0"/>
              </a:spcBef>
            </a:pPr>
            <a:r>
              <a:rPr lang="en-IN" sz="1050" dirty="0"/>
              <a:t>Government of Maharashtra. 2024. Regulation 33(23) Transit Oriented Development (TOD) - Development Control and Promotion Regulations (DCPR) 2034 - Mumbai.</a:t>
            </a:r>
          </a:p>
          <a:p>
            <a:pPr>
              <a:spcBef>
                <a:spcPts val="0"/>
              </a:spcBef>
            </a:pPr>
            <a:r>
              <a:rPr lang="en-IN" sz="1050" dirty="0"/>
              <a:t>HMDA. 2010. Revised Zoning and Development Promotion Regulations - 2010.</a:t>
            </a:r>
          </a:p>
          <a:p>
            <a:pPr>
              <a:spcBef>
                <a:spcPts val="0"/>
              </a:spcBef>
            </a:pPr>
            <a:r>
              <a:rPr lang="en-IN" sz="1050" dirty="0"/>
              <a:t>Li, Xinjian, and Peter E. D. Love. 2019. “Employing Land Value Capture in Urban Rail Transit Public Private Partnerships: Retrospective Analysis of Delhi’s Airport Metro Express.” Research in Transportation Business and Management 32(January):100431. doi:10.1016/j.rtbm.2020.100431.</a:t>
            </a:r>
          </a:p>
          <a:p>
            <a:pPr>
              <a:spcBef>
                <a:spcPts val="0"/>
              </a:spcBef>
            </a:pPr>
            <a:r>
              <a:rPr lang="en-IN" sz="1050" dirty="0"/>
              <a:t>L&amp;THMRL. 2024. Hyderabad Metro Annual Report - FY 2023-24.</a:t>
            </a:r>
          </a:p>
          <a:p>
            <a:pPr>
              <a:spcBef>
                <a:spcPts val="0"/>
              </a:spcBef>
            </a:pPr>
            <a:r>
              <a:rPr lang="en-IN" sz="1050" dirty="0"/>
              <a:t>Macha, Bala Eswari, and Debapratim Pandit. 2024. Urban Mobility Research in India. Vol. 551. edited by M. Manoj and D. Roy. Lecture Notes in Civil Engineering. Singapore: Springer Nature Singapore.</a:t>
            </a:r>
          </a:p>
          <a:p>
            <a:pPr>
              <a:spcBef>
                <a:spcPts val="0"/>
              </a:spcBef>
            </a:pPr>
            <a:r>
              <a:rPr lang="en-IN" sz="1050" dirty="0"/>
              <a:t>Mathur, Shishir. 2019. “An Evaluative Framework for Examining the Use of Land Value Capture to Fund Public Transportation Projects.” Land Use Policy 86(May):357–64. doi:10.1016/j.landusepol.2019.05.021.</a:t>
            </a:r>
          </a:p>
          <a:p>
            <a:pPr>
              <a:spcBef>
                <a:spcPts val="0"/>
              </a:spcBef>
            </a:pPr>
            <a:r>
              <a:rPr lang="en-IN" sz="1050" dirty="0"/>
              <a:t>MMRDA. 2022. Mumbai Metro - Annual Report 2021-22.</a:t>
            </a:r>
          </a:p>
          <a:p>
            <a:pPr>
              <a:spcBef>
                <a:spcPts val="0"/>
              </a:spcBef>
            </a:pPr>
            <a:r>
              <a:rPr lang="en-IN" sz="1050" dirty="0"/>
              <a:t>MMRDA - Metro PIU. 2025. “Mumbai Metropolitan Region Development Authority Website.” https://</a:t>
            </a:r>
            <a:r>
              <a:rPr lang="en-IN" sz="1050" dirty="0" err="1"/>
              <a:t>mmrda.maharashtra.gov.in</a:t>
            </a:r>
            <a:r>
              <a:rPr lang="en-IN" sz="1050" dirty="0"/>
              <a:t>/division/metro-piu/overview.</a:t>
            </a:r>
          </a:p>
          <a:p>
            <a:pPr>
              <a:spcBef>
                <a:spcPts val="0"/>
              </a:spcBef>
            </a:pPr>
            <a:r>
              <a:rPr lang="en-IN" sz="1050" dirty="0"/>
              <a:t>Mohanty, Prasanna K. 2022. LAND ECONOMICS AND POLICY IN DEVELOPING COUNTRIES.</a:t>
            </a:r>
          </a:p>
          <a:p>
            <a:pPr>
              <a:spcBef>
                <a:spcPts val="0"/>
              </a:spcBef>
            </a:pPr>
            <a:r>
              <a:rPr lang="en-IN" sz="1050" dirty="0" err="1"/>
              <a:t>MoHUA</a:t>
            </a:r>
            <a:r>
              <a:rPr lang="en-IN" sz="1050" dirty="0"/>
              <a:t>; Delhi division. 2021. TOD Policy - Delhi.</a:t>
            </a:r>
          </a:p>
          <a:p>
            <a:pPr>
              <a:spcBef>
                <a:spcPts val="0"/>
              </a:spcBef>
            </a:pPr>
            <a:r>
              <a:rPr lang="en-IN" sz="1050" dirty="0" err="1"/>
              <a:t>MoUD</a:t>
            </a:r>
            <a:r>
              <a:rPr lang="en-IN" sz="1050" dirty="0"/>
              <a:t>. 2017a. Metro Rail Policy.</a:t>
            </a:r>
          </a:p>
          <a:p>
            <a:pPr>
              <a:spcBef>
                <a:spcPts val="0"/>
              </a:spcBef>
            </a:pPr>
            <a:r>
              <a:rPr lang="en-IN" sz="1050" dirty="0" err="1"/>
              <a:t>MoUD</a:t>
            </a:r>
            <a:r>
              <a:rPr lang="en-IN" sz="1050" dirty="0"/>
              <a:t>. 2017b. National TOD Policy.</a:t>
            </a:r>
          </a:p>
          <a:p>
            <a:pPr>
              <a:spcBef>
                <a:spcPts val="0"/>
              </a:spcBef>
            </a:pPr>
            <a:r>
              <a:rPr lang="en-IN" sz="1050" dirty="0" err="1"/>
              <a:t>MoUD</a:t>
            </a:r>
            <a:r>
              <a:rPr lang="en-IN" sz="1050" dirty="0"/>
              <a:t>. 2017c. Value Capture Finance Policy Framework. https://</a:t>
            </a:r>
            <a:r>
              <a:rPr lang="en-IN" sz="1050" dirty="0" err="1"/>
              <a:t>mohua.gov.in</a:t>
            </a:r>
            <a:r>
              <a:rPr lang="en-IN" sz="1050" dirty="0"/>
              <a:t>/upload/</a:t>
            </a:r>
            <a:r>
              <a:rPr lang="en-IN" sz="1050" dirty="0" err="1"/>
              <a:t>whatsnew</a:t>
            </a:r>
            <a:r>
              <a:rPr lang="en-IN" sz="1050" dirty="0"/>
              <a:t>/59c0bb2d8f11bVCF_Policy_Book_FINAL.pdf.</a:t>
            </a:r>
          </a:p>
          <a:p>
            <a:pPr>
              <a:spcBef>
                <a:spcPts val="0"/>
              </a:spcBef>
            </a:pPr>
            <a:r>
              <a:rPr lang="en-IN" sz="1050" dirty="0"/>
              <a:t>Sinha, Meenakshi. 2021. “Harnessing Land Value Capture: Perspectives from India’s Urban Rail Corridors.” Land Use Policy 108(May). doi:10.1016/j.landusepol.2021.105526.</a:t>
            </a:r>
          </a:p>
          <a:p>
            <a:pPr>
              <a:spcBef>
                <a:spcPts val="0"/>
              </a:spcBef>
            </a:pPr>
            <a:r>
              <a:rPr lang="en-IN" sz="1050" dirty="0"/>
              <a:t>Suzuki, Hiroyuki, Jin Murakami, Yu-Hung Hong, and Beth Tamayose. 2015. Financing Transit-Oriented Development with Land Values - Adapting Land Value Capture in Developing Countries</a:t>
            </a:r>
          </a:p>
        </p:txBody>
      </p:sp>
    </p:spTree>
    <p:extLst>
      <p:ext uri="{BB962C8B-B14F-4D97-AF65-F5344CB8AC3E}">
        <p14:creationId xmlns:p14="http://schemas.microsoft.com/office/powerpoint/2010/main" val="62932189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45E3E-97B3-6B48-919F-8D94764AC7C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96CAA-CD4F-6223-114D-3439888DAAA5}"/>
              </a:ext>
            </a:extLst>
          </p:cNvPr>
          <p:cNvSpPr>
            <a:spLocks noGrp="1"/>
          </p:cNvSpPr>
          <p:nvPr>
            <p:ph type="sldNum" sz="quarter" idx="12"/>
          </p:nvPr>
        </p:nvSpPr>
        <p:spPr/>
        <p:txBody>
          <a:bodyPr/>
          <a:lstStyle/>
          <a:p>
            <a:fld id="{B7F0BD27-A771-F04A-816C-63F0A1839904}" type="slidenum">
              <a:rPr lang="en-US" smtClean="0"/>
              <a:pPr/>
              <a:t>18</a:t>
            </a:fld>
            <a:endParaRPr lang="en-US" dirty="0"/>
          </a:p>
        </p:txBody>
      </p:sp>
      <p:sp>
        <p:nvSpPr>
          <p:cNvPr id="3" name="Title 2">
            <a:extLst>
              <a:ext uri="{FF2B5EF4-FFF2-40B4-BE49-F238E27FC236}">
                <a16:creationId xmlns:a16="http://schemas.microsoft.com/office/drawing/2014/main" id="{EE3DA12E-4E27-5745-49B6-35C48CA130F5}"/>
              </a:ext>
            </a:extLst>
          </p:cNvPr>
          <p:cNvSpPr>
            <a:spLocks noGrp="1"/>
          </p:cNvSpPr>
          <p:nvPr>
            <p:ph type="title"/>
          </p:nvPr>
        </p:nvSpPr>
        <p:spPr>
          <a:xfrm>
            <a:off x="928878" y="4107166"/>
            <a:ext cx="10334244" cy="631649"/>
          </a:xfrm>
        </p:spPr>
        <p:txBody>
          <a:bodyPr>
            <a:noAutofit/>
          </a:bodyPr>
          <a:lstStyle/>
          <a:p>
            <a:pPr algn="ctr"/>
            <a:r>
              <a:rPr lang="en-US" dirty="0">
                <a:solidFill>
                  <a:schemeClr val="tx1"/>
                </a:solidFill>
                <a:latin typeface="+mn-lt"/>
              </a:rPr>
              <a:t>THANK YOU</a:t>
            </a:r>
          </a:p>
        </p:txBody>
      </p:sp>
      <p:sp>
        <p:nvSpPr>
          <p:cNvPr id="5" name="TextBox 4">
            <a:extLst>
              <a:ext uri="{FF2B5EF4-FFF2-40B4-BE49-F238E27FC236}">
                <a16:creationId xmlns:a16="http://schemas.microsoft.com/office/drawing/2014/main" id="{E1E41C18-8677-2C20-4D1C-EB09A093A3C1}"/>
              </a:ext>
            </a:extLst>
          </p:cNvPr>
          <p:cNvSpPr txBox="1"/>
          <p:nvPr/>
        </p:nvSpPr>
        <p:spPr>
          <a:xfrm>
            <a:off x="818041" y="1769350"/>
            <a:ext cx="10493087" cy="1200329"/>
          </a:xfrm>
          <a:prstGeom prst="rect">
            <a:avLst/>
          </a:prstGeom>
          <a:noFill/>
        </p:spPr>
        <p:txBody>
          <a:bodyPr wrap="square">
            <a:spAutoFit/>
          </a:bodyPr>
          <a:lstStyle/>
          <a:p>
            <a:pPr algn="ctr"/>
            <a:r>
              <a:rPr lang="en-IN" sz="2400" b="1" dirty="0">
                <a:solidFill>
                  <a:schemeClr val="accent4"/>
                </a:solidFill>
                <a:latin typeface="+mj-lt"/>
              </a:rPr>
              <a:t>By linking property market dynamics, planning mechanisms and profit incentives, the proposed SD framework builds a conceptual basis for sustainable, inclusive, and financially viable TOD strategies.</a:t>
            </a:r>
          </a:p>
        </p:txBody>
      </p:sp>
    </p:spTree>
    <p:extLst>
      <p:ext uri="{BB962C8B-B14F-4D97-AF65-F5344CB8AC3E}">
        <p14:creationId xmlns:p14="http://schemas.microsoft.com/office/powerpoint/2010/main" val="3966101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55B3F6-4E07-0141-C35F-9A9FD8AE4586}"/>
              </a:ext>
            </a:extLst>
          </p:cNvPr>
          <p:cNvSpPr>
            <a:spLocks noGrp="1"/>
          </p:cNvSpPr>
          <p:nvPr>
            <p:ph sz="half" idx="1"/>
          </p:nvPr>
        </p:nvSpPr>
        <p:spPr>
          <a:xfrm>
            <a:off x="598229" y="2367111"/>
            <a:ext cx="11091554" cy="3048037"/>
          </a:xfrm>
        </p:spPr>
        <p:txBody>
          <a:bodyPr>
            <a:normAutofit lnSpcReduction="10000"/>
          </a:bodyPr>
          <a:lstStyle/>
          <a:p>
            <a:pPr marL="0" indent="0">
              <a:lnSpc>
                <a:spcPct val="100000"/>
              </a:lnSpc>
              <a:buNone/>
            </a:pPr>
            <a:r>
              <a:rPr lang="en-US" sz="1800" b="1" i="1" u="sng" dirty="0">
                <a:latin typeface="+mj-lt"/>
              </a:rPr>
              <a:t>TOD as a global paradigm:</a:t>
            </a:r>
          </a:p>
          <a:p>
            <a:pPr>
              <a:lnSpc>
                <a:spcPct val="100000"/>
              </a:lnSpc>
            </a:pPr>
            <a:r>
              <a:rPr lang="en-IN" sz="1800" b="1" dirty="0">
                <a:solidFill>
                  <a:schemeClr val="accent4"/>
                </a:solidFill>
                <a:latin typeface="+mj-lt"/>
              </a:rPr>
              <a:t>Hong Kong’s Rail+Property </a:t>
            </a:r>
            <a:r>
              <a:rPr lang="en-IN" sz="1800" dirty="0">
                <a:latin typeface="+mj-lt"/>
              </a:rPr>
              <a:t>- transit agencies sustained metro expansion by capturing land value through property development rights (ADB 2022; Cervero and Murakami 2009; Tang et al. 2004).</a:t>
            </a:r>
          </a:p>
          <a:p>
            <a:pPr>
              <a:lnSpc>
                <a:spcPct val="100000"/>
              </a:lnSpc>
            </a:pPr>
            <a:r>
              <a:rPr lang="en-IN" sz="1800" b="1" dirty="0">
                <a:solidFill>
                  <a:schemeClr val="accent4"/>
                </a:solidFill>
                <a:latin typeface="+mj-lt"/>
              </a:rPr>
              <a:t>Tokyo’s private sector-driven model </a:t>
            </a:r>
            <a:r>
              <a:rPr lang="en-IN" sz="1800" dirty="0">
                <a:latin typeface="+mj-lt"/>
              </a:rPr>
              <a:t>- rail operators integrate real estate, retail, and ridership markets (</a:t>
            </a:r>
            <a:r>
              <a:rPr lang="en-IN" sz="1800" dirty="0" err="1">
                <a:latin typeface="+mj-lt"/>
              </a:rPr>
              <a:t>Calimente</a:t>
            </a:r>
            <a:r>
              <a:rPr lang="en-IN" sz="1800" dirty="0">
                <a:latin typeface="+mj-lt"/>
              </a:rPr>
              <a:t> 2012; Chorus and Bertolini 2016).</a:t>
            </a:r>
          </a:p>
          <a:p>
            <a:pPr>
              <a:lnSpc>
                <a:spcPct val="100000"/>
              </a:lnSpc>
            </a:pPr>
            <a:r>
              <a:rPr lang="en-IN" sz="1800" b="1" dirty="0">
                <a:solidFill>
                  <a:schemeClr val="accent4"/>
                </a:solidFill>
                <a:latin typeface="+mj-lt"/>
              </a:rPr>
              <a:t>Paris Grand Paris Express </a:t>
            </a:r>
            <a:r>
              <a:rPr lang="en-IN" sz="1800" dirty="0">
                <a:latin typeface="+mj-lt"/>
              </a:rPr>
              <a:t>- state-led approach that embeds density and mixed-use zoning within strong regulatory frameworks (Salat and Olliver 2017).</a:t>
            </a:r>
          </a:p>
          <a:p>
            <a:pPr>
              <a:lnSpc>
                <a:spcPct val="100000"/>
              </a:lnSpc>
            </a:pPr>
            <a:r>
              <a:rPr lang="en-IN" sz="1800" b="1" dirty="0">
                <a:solidFill>
                  <a:schemeClr val="accent4"/>
                </a:solidFill>
                <a:latin typeface="+mj-lt"/>
              </a:rPr>
              <a:t>Portland’s planning-regulation-driven TOD </a:t>
            </a:r>
            <a:r>
              <a:rPr lang="en-IN" sz="1800" dirty="0">
                <a:latin typeface="+mj-lt"/>
              </a:rPr>
              <a:t>- urban growth boundaries to guide development along light rail corridors (Thorne-Lyman et al. 2011).</a:t>
            </a:r>
          </a:p>
          <a:p>
            <a:pPr>
              <a:lnSpc>
                <a:spcPct val="100000"/>
              </a:lnSpc>
            </a:pPr>
            <a:endParaRPr lang="en-US" sz="1800" dirty="0">
              <a:latin typeface="+mj-lt"/>
            </a:endParaRPr>
          </a:p>
        </p:txBody>
      </p:sp>
      <p:sp>
        <p:nvSpPr>
          <p:cNvPr id="2" name="Slide Number Placeholder 1">
            <a:extLst>
              <a:ext uri="{FF2B5EF4-FFF2-40B4-BE49-F238E27FC236}">
                <a16:creationId xmlns:a16="http://schemas.microsoft.com/office/drawing/2014/main" id="{B2FE1A6D-8018-EB07-5976-82B602F437B0}"/>
              </a:ext>
            </a:extLst>
          </p:cNvPr>
          <p:cNvSpPr>
            <a:spLocks noGrp="1"/>
          </p:cNvSpPr>
          <p:nvPr>
            <p:ph type="sldNum" sz="quarter" idx="12"/>
          </p:nvPr>
        </p:nvSpPr>
        <p:spPr/>
        <p:txBody>
          <a:bodyPr/>
          <a:lstStyle/>
          <a:p>
            <a:fld id="{B7F0BD27-A771-F04A-816C-63F0A1839904}" type="slidenum">
              <a:rPr lang="en-US" smtClean="0"/>
              <a:pPr/>
              <a:t>2</a:t>
            </a:fld>
            <a:endParaRPr lang="en-US" dirty="0"/>
          </a:p>
        </p:txBody>
      </p:sp>
      <p:sp>
        <p:nvSpPr>
          <p:cNvPr id="3" name="Title 2">
            <a:extLst>
              <a:ext uri="{FF2B5EF4-FFF2-40B4-BE49-F238E27FC236}">
                <a16:creationId xmlns:a16="http://schemas.microsoft.com/office/drawing/2014/main" id="{4F9587BD-4BE2-DF87-34F0-5AE9EB368A2E}"/>
              </a:ext>
            </a:extLst>
          </p:cNvPr>
          <p:cNvSpPr>
            <a:spLocks noGrp="1"/>
          </p:cNvSpPr>
          <p:nvPr>
            <p:ph type="title"/>
          </p:nvPr>
        </p:nvSpPr>
        <p:spPr>
          <a:xfrm>
            <a:off x="976884" y="235254"/>
            <a:ext cx="10334244" cy="631649"/>
          </a:xfrm>
        </p:spPr>
        <p:txBody>
          <a:bodyPr>
            <a:noAutofit/>
          </a:bodyPr>
          <a:lstStyle/>
          <a:p>
            <a:pPr algn="ctr"/>
            <a:r>
              <a:rPr lang="en-US" sz="3200" dirty="0">
                <a:solidFill>
                  <a:schemeClr val="tx1"/>
                </a:solidFill>
                <a:latin typeface="+mn-lt"/>
              </a:rPr>
              <a:t>Introduction – Global Paradigm</a:t>
            </a:r>
          </a:p>
        </p:txBody>
      </p:sp>
      <p:sp>
        <p:nvSpPr>
          <p:cNvPr id="8" name="TextBox 7">
            <a:extLst>
              <a:ext uri="{FF2B5EF4-FFF2-40B4-BE49-F238E27FC236}">
                <a16:creationId xmlns:a16="http://schemas.microsoft.com/office/drawing/2014/main" id="{02B08489-8183-4339-C725-1A6FC5A3887D}"/>
              </a:ext>
            </a:extLst>
          </p:cNvPr>
          <p:cNvSpPr txBox="1"/>
          <p:nvPr/>
        </p:nvSpPr>
        <p:spPr>
          <a:xfrm>
            <a:off x="976884" y="1078398"/>
            <a:ext cx="10334244" cy="1077218"/>
          </a:xfrm>
          <a:prstGeom prst="rect">
            <a:avLst/>
          </a:prstGeom>
          <a:noFill/>
        </p:spPr>
        <p:txBody>
          <a:bodyPr wrap="square">
            <a:spAutoFit/>
          </a:bodyPr>
          <a:lstStyle/>
          <a:p>
            <a:pPr marL="182880" indent="-182880">
              <a:lnSpc>
                <a:spcPct val="90000"/>
              </a:lnSpc>
              <a:spcBef>
                <a:spcPts val="1200"/>
              </a:spcBef>
              <a:buClr>
                <a:schemeClr val="accent2"/>
              </a:buClr>
              <a:buSzPct val="85000"/>
              <a:buFont typeface="Wingdings" pitchFamily="2" charset="2"/>
              <a:buChar char="§"/>
            </a:pPr>
            <a:r>
              <a:rPr lang="en-IN" sz="2000" dirty="0">
                <a:latin typeface="+mj-lt"/>
              </a:rPr>
              <a:t>TOD has emerged as a leading paradigm in contemporary urban planning.</a:t>
            </a:r>
          </a:p>
          <a:p>
            <a:pPr marL="182880" indent="-182880">
              <a:lnSpc>
                <a:spcPct val="90000"/>
              </a:lnSpc>
              <a:spcBef>
                <a:spcPts val="1200"/>
              </a:spcBef>
              <a:buClr>
                <a:schemeClr val="accent2"/>
              </a:buClr>
              <a:buSzPct val="85000"/>
              <a:buFont typeface="Wingdings" pitchFamily="2" charset="2"/>
              <a:buChar char="§"/>
            </a:pPr>
            <a:r>
              <a:rPr lang="en-IN" sz="2000" dirty="0">
                <a:latin typeface="+mj-lt"/>
              </a:rPr>
              <a:t>Its core principle of promoting compact, mixed-use, and pedestrian-friendly development around transit stations</a:t>
            </a:r>
          </a:p>
        </p:txBody>
      </p:sp>
      <p:sp>
        <p:nvSpPr>
          <p:cNvPr id="12" name="TextBox 11">
            <a:extLst>
              <a:ext uri="{FF2B5EF4-FFF2-40B4-BE49-F238E27FC236}">
                <a16:creationId xmlns:a16="http://schemas.microsoft.com/office/drawing/2014/main" id="{19584229-9680-5C8E-5BDF-B4E530FADDEC}"/>
              </a:ext>
            </a:extLst>
          </p:cNvPr>
          <p:cNvSpPr txBox="1"/>
          <p:nvPr/>
        </p:nvSpPr>
        <p:spPr>
          <a:xfrm>
            <a:off x="897462" y="5624349"/>
            <a:ext cx="10493087" cy="830997"/>
          </a:xfrm>
          <a:prstGeom prst="rect">
            <a:avLst/>
          </a:prstGeom>
          <a:noFill/>
        </p:spPr>
        <p:txBody>
          <a:bodyPr wrap="square">
            <a:spAutoFit/>
          </a:bodyPr>
          <a:lstStyle/>
          <a:p>
            <a:pPr algn="ctr">
              <a:lnSpc>
                <a:spcPct val="100000"/>
              </a:lnSpc>
            </a:pPr>
            <a:r>
              <a:rPr lang="en-IN" sz="2400" b="1" dirty="0">
                <a:solidFill>
                  <a:schemeClr val="accent4"/>
                </a:solidFill>
                <a:latin typeface="+mj-lt"/>
              </a:rPr>
              <a:t>Effective TOD implementation depends on the dynamic interactions among property regimes, regulatory tools, and market behaviour. </a:t>
            </a:r>
          </a:p>
        </p:txBody>
      </p:sp>
    </p:spTree>
    <p:extLst>
      <p:ext uri="{BB962C8B-B14F-4D97-AF65-F5344CB8AC3E}">
        <p14:creationId xmlns:p14="http://schemas.microsoft.com/office/powerpoint/2010/main" val="2142978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C629-2B12-F513-9E12-2D8C1AAB111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9891C9-1A1A-FAF0-4959-294F4989ADA4}"/>
              </a:ext>
            </a:extLst>
          </p:cNvPr>
          <p:cNvSpPr>
            <a:spLocks noGrp="1"/>
          </p:cNvSpPr>
          <p:nvPr>
            <p:ph sz="half" idx="1"/>
          </p:nvPr>
        </p:nvSpPr>
        <p:spPr>
          <a:xfrm>
            <a:off x="598229" y="2093979"/>
            <a:ext cx="11091554" cy="3950560"/>
          </a:xfrm>
        </p:spPr>
        <p:txBody>
          <a:bodyPr>
            <a:noAutofit/>
          </a:bodyPr>
          <a:lstStyle/>
          <a:p>
            <a:pPr>
              <a:lnSpc>
                <a:spcPct val="100000"/>
              </a:lnSpc>
            </a:pPr>
            <a:r>
              <a:rPr lang="en-IN" sz="1800" b="1" dirty="0">
                <a:latin typeface="+mj-lt"/>
              </a:rPr>
              <a:t>Uniform FAR norms </a:t>
            </a:r>
            <a:r>
              <a:rPr lang="en-IN" sz="1800" dirty="0">
                <a:latin typeface="+mj-lt"/>
              </a:rPr>
              <a:t>based on adjacent road width are </a:t>
            </a:r>
            <a:r>
              <a:rPr lang="en-IN" sz="1800" b="1" dirty="0">
                <a:latin typeface="+mj-lt"/>
              </a:rPr>
              <a:t>applied city-wide</a:t>
            </a:r>
            <a:r>
              <a:rPr lang="en-IN" sz="1800" dirty="0">
                <a:latin typeface="+mj-lt"/>
              </a:rPr>
              <a:t>, without considering station-specific characteristics and infrastructure capacities (Li et al. 2019). </a:t>
            </a:r>
          </a:p>
          <a:p>
            <a:pPr>
              <a:lnSpc>
                <a:spcPct val="100000"/>
              </a:lnSpc>
            </a:pPr>
            <a:r>
              <a:rPr lang="en-IN" sz="1800" b="1" dirty="0">
                <a:latin typeface="+mj-lt"/>
              </a:rPr>
              <a:t>Outdated Building Bye-Laws and Development Control Regulations, often 15 years older</a:t>
            </a:r>
            <a:r>
              <a:rPr lang="en-IN" sz="1800" dirty="0">
                <a:latin typeface="+mj-lt"/>
              </a:rPr>
              <a:t>, are misaligned with TOD principles (Macha and Pandit 2024; </a:t>
            </a:r>
            <a:r>
              <a:rPr lang="en-IN" sz="1800" dirty="0" err="1">
                <a:latin typeface="+mj-lt"/>
              </a:rPr>
              <a:t>Ramulu</a:t>
            </a:r>
            <a:r>
              <a:rPr lang="en-IN" sz="1800" dirty="0">
                <a:latin typeface="+mj-lt"/>
              </a:rPr>
              <a:t>, Sankar, and Aman 2021). </a:t>
            </a:r>
          </a:p>
          <a:p>
            <a:pPr>
              <a:lnSpc>
                <a:spcPct val="100000"/>
              </a:lnSpc>
            </a:pPr>
            <a:r>
              <a:rPr lang="en-IN" sz="1800" b="1" dirty="0">
                <a:latin typeface="+mj-lt"/>
              </a:rPr>
              <a:t>Delays in land assembly and acquisition</a:t>
            </a:r>
            <a:r>
              <a:rPr lang="en-IN" sz="1800" dirty="0">
                <a:latin typeface="+mj-lt"/>
              </a:rPr>
              <a:t>, including compensation disputes (Gandhi and Phatak 2016) under the Land Acquisition Act, 2013 (</a:t>
            </a:r>
            <a:r>
              <a:rPr lang="en-IN" sz="1800" dirty="0" err="1">
                <a:latin typeface="+mj-lt"/>
              </a:rPr>
              <a:t>GoI</a:t>
            </a:r>
            <a:r>
              <a:rPr lang="en-IN" sz="1800" dirty="0">
                <a:latin typeface="+mj-lt"/>
              </a:rPr>
              <a:t> 2013). </a:t>
            </a:r>
          </a:p>
          <a:p>
            <a:pPr>
              <a:lnSpc>
                <a:spcPct val="100000"/>
              </a:lnSpc>
            </a:pPr>
            <a:r>
              <a:rPr lang="en-IN" sz="1800" b="1" dirty="0">
                <a:latin typeface="+mj-lt"/>
              </a:rPr>
              <a:t>Limited adoption of LVC</a:t>
            </a:r>
            <a:r>
              <a:rPr lang="en-IN" sz="1800" dirty="0">
                <a:latin typeface="+mj-lt"/>
              </a:rPr>
              <a:t>, despite the National Framework (</a:t>
            </a:r>
            <a:r>
              <a:rPr lang="en-IN" sz="1800" dirty="0" err="1">
                <a:latin typeface="+mj-lt"/>
              </a:rPr>
              <a:t>MoUD</a:t>
            </a:r>
            <a:r>
              <a:rPr lang="en-IN" sz="1800" dirty="0">
                <a:latin typeface="+mj-lt"/>
              </a:rPr>
              <a:t> 2017c), due to the absence of an integrated framework for implementation and involvement of multiple stakeholders. </a:t>
            </a:r>
          </a:p>
          <a:p>
            <a:pPr>
              <a:lnSpc>
                <a:spcPct val="100000"/>
              </a:lnSpc>
            </a:pPr>
            <a:r>
              <a:rPr lang="en-IN" sz="1800" b="1" dirty="0">
                <a:latin typeface="+mj-lt"/>
              </a:rPr>
              <a:t>Institutional fragmentation across transit agencies, development authorities, and municipal bodies </a:t>
            </a:r>
            <a:r>
              <a:rPr lang="en-IN" sz="1800" dirty="0">
                <a:latin typeface="+mj-lt"/>
              </a:rPr>
              <a:t>(e.g., lessons from Delhi's Airport Express underperformance; Li and Love 2019) </a:t>
            </a:r>
          </a:p>
          <a:p>
            <a:pPr>
              <a:lnSpc>
                <a:spcPct val="100000"/>
              </a:lnSpc>
            </a:pPr>
            <a:r>
              <a:rPr lang="en-IN" sz="1800" b="1" dirty="0">
                <a:latin typeface="+mj-lt"/>
              </a:rPr>
              <a:t>Market volatility and community resistance </a:t>
            </a:r>
            <a:r>
              <a:rPr lang="en-IN" sz="1800" dirty="0">
                <a:latin typeface="+mj-lt"/>
              </a:rPr>
              <a:t>contribute to land price escalation, spatial inequalities, and gentrification risks (Chava, Newman, and Tiwari 2019). </a:t>
            </a:r>
          </a:p>
        </p:txBody>
      </p:sp>
      <p:sp>
        <p:nvSpPr>
          <p:cNvPr id="2" name="Slide Number Placeholder 1">
            <a:extLst>
              <a:ext uri="{FF2B5EF4-FFF2-40B4-BE49-F238E27FC236}">
                <a16:creationId xmlns:a16="http://schemas.microsoft.com/office/drawing/2014/main" id="{C0BEB260-32F8-C75A-30D1-095D4406C4B7}"/>
              </a:ext>
            </a:extLst>
          </p:cNvPr>
          <p:cNvSpPr>
            <a:spLocks noGrp="1"/>
          </p:cNvSpPr>
          <p:nvPr>
            <p:ph type="sldNum" sz="quarter" idx="12"/>
          </p:nvPr>
        </p:nvSpPr>
        <p:spPr/>
        <p:txBody>
          <a:bodyPr/>
          <a:lstStyle/>
          <a:p>
            <a:fld id="{B7F0BD27-A771-F04A-816C-63F0A1839904}" type="slidenum">
              <a:rPr lang="en-US" smtClean="0"/>
              <a:pPr/>
              <a:t>3</a:t>
            </a:fld>
            <a:endParaRPr lang="en-US" dirty="0"/>
          </a:p>
        </p:txBody>
      </p:sp>
      <p:sp>
        <p:nvSpPr>
          <p:cNvPr id="3" name="Title 2">
            <a:extLst>
              <a:ext uri="{FF2B5EF4-FFF2-40B4-BE49-F238E27FC236}">
                <a16:creationId xmlns:a16="http://schemas.microsoft.com/office/drawing/2014/main" id="{2512C461-827A-51F2-B5FE-FB377A789E9F}"/>
              </a:ext>
            </a:extLst>
          </p:cNvPr>
          <p:cNvSpPr>
            <a:spLocks noGrp="1"/>
          </p:cNvSpPr>
          <p:nvPr>
            <p:ph type="title"/>
          </p:nvPr>
        </p:nvSpPr>
        <p:spPr>
          <a:xfrm>
            <a:off x="928878" y="231387"/>
            <a:ext cx="10334244" cy="631649"/>
          </a:xfrm>
        </p:spPr>
        <p:txBody>
          <a:bodyPr>
            <a:noAutofit/>
          </a:bodyPr>
          <a:lstStyle/>
          <a:p>
            <a:pPr algn="ctr"/>
            <a:r>
              <a:rPr lang="en-US" sz="3200" dirty="0">
                <a:solidFill>
                  <a:schemeClr val="tx1"/>
                </a:solidFill>
                <a:latin typeface="+mn-lt"/>
              </a:rPr>
              <a:t>TOD in India</a:t>
            </a:r>
          </a:p>
        </p:txBody>
      </p:sp>
      <p:sp>
        <p:nvSpPr>
          <p:cNvPr id="8" name="TextBox 7">
            <a:extLst>
              <a:ext uri="{FF2B5EF4-FFF2-40B4-BE49-F238E27FC236}">
                <a16:creationId xmlns:a16="http://schemas.microsoft.com/office/drawing/2014/main" id="{CAA6FB78-3AF5-F923-1D62-AF780E8FFB93}"/>
              </a:ext>
            </a:extLst>
          </p:cNvPr>
          <p:cNvSpPr txBox="1"/>
          <p:nvPr/>
        </p:nvSpPr>
        <p:spPr>
          <a:xfrm>
            <a:off x="976884" y="1078398"/>
            <a:ext cx="10334244" cy="800219"/>
          </a:xfrm>
          <a:prstGeom prst="rect">
            <a:avLst/>
          </a:prstGeom>
          <a:noFill/>
        </p:spPr>
        <p:txBody>
          <a:bodyPr wrap="square">
            <a:spAutoFit/>
          </a:bodyPr>
          <a:lstStyle/>
          <a:p>
            <a:pPr marL="182880" indent="-182880">
              <a:lnSpc>
                <a:spcPct val="90000"/>
              </a:lnSpc>
              <a:spcBef>
                <a:spcPts val="1200"/>
              </a:spcBef>
              <a:buClr>
                <a:schemeClr val="accent2"/>
              </a:buClr>
              <a:buSzPct val="85000"/>
              <a:buFont typeface="Wingdings" pitchFamily="2" charset="2"/>
              <a:buChar char="§"/>
            </a:pPr>
            <a:r>
              <a:rPr lang="en-IN" sz="2000" dirty="0">
                <a:latin typeface="+mj-lt"/>
              </a:rPr>
              <a:t>Metro Rail Policy, 2017 and National TOD Policy, 2017</a:t>
            </a:r>
          </a:p>
          <a:p>
            <a:pPr marL="182880" indent="-182880">
              <a:lnSpc>
                <a:spcPct val="90000"/>
              </a:lnSpc>
              <a:spcBef>
                <a:spcPts val="1200"/>
              </a:spcBef>
              <a:buClr>
                <a:schemeClr val="accent2"/>
              </a:buClr>
              <a:buSzPct val="85000"/>
              <a:buFont typeface="Wingdings" pitchFamily="2" charset="2"/>
              <a:buChar char="§"/>
            </a:pPr>
            <a:r>
              <a:rPr lang="en-IN" sz="2000" dirty="0">
                <a:latin typeface="+mj-lt"/>
              </a:rPr>
              <a:t>National Value Capture Financing Policy Framework, 2017</a:t>
            </a:r>
          </a:p>
        </p:txBody>
      </p:sp>
    </p:spTree>
    <p:extLst>
      <p:ext uri="{BB962C8B-B14F-4D97-AF65-F5344CB8AC3E}">
        <p14:creationId xmlns:p14="http://schemas.microsoft.com/office/powerpoint/2010/main" val="1370558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D6CF2-E310-6406-F1CC-3E4691F6472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C4ACF4-6EA0-3E64-A5D1-B9630E33B6DF}"/>
              </a:ext>
            </a:extLst>
          </p:cNvPr>
          <p:cNvSpPr>
            <a:spLocks noGrp="1"/>
          </p:cNvSpPr>
          <p:nvPr>
            <p:ph type="sldNum" sz="quarter" idx="12"/>
          </p:nvPr>
        </p:nvSpPr>
        <p:spPr/>
        <p:txBody>
          <a:bodyPr/>
          <a:lstStyle/>
          <a:p>
            <a:fld id="{B7F0BD27-A771-F04A-816C-63F0A1839904}" type="slidenum">
              <a:rPr lang="en-US" smtClean="0"/>
              <a:pPr/>
              <a:t>4</a:t>
            </a:fld>
            <a:endParaRPr lang="en-US" dirty="0"/>
          </a:p>
        </p:txBody>
      </p:sp>
      <p:sp>
        <p:nvSpPr>
          <p:cNvPr id="3" name="Title 2">
            <a:extLst>
              <a:ext uri="{FF2B5EF4-FFF2-40B4-BE49-F238E27FC236}">
                <a16:creationId xmlns:a16="http://schemas.microsoft.com/office/drawing/2014/main" id="{20EFA3EF-438A-5217-1ECE-4FD36FEC8C9A}"/>
              </a:ext>
            </a:extLst>
          </p:cNvPr>
          <p:cNvSpPr>
            <a:spLocks noGrp="1"/>
          </p:cNvSpPr>
          <p:nvPr>
            <p:ph type="title"/>
          </p:nvPr>
        </p:nvSpPr>
        <p:spPr>
          <a:xfrm>
            <a:off x="976884" y="235254"/>
            <a:ext cx="10334244" cy="631649"/>
          </a:xfrm>
        </p:spPr>
        <p:txBody>
          <a:bodyPr>
            <a:noAutofit/>
          </a:bodyPr>
          <a:lstStyle/>
          <a:p>
            <a:pPr algn="ctr"/>
            <a:r>
              <a:rPr lang="en-US" sz="3200" dirty="0">
                <a:solidFill>
                  <a:schemeClr val="tx1"/>
                </a:solidFill>
                <a:latin typeface="+mn-lt"/>
              </a:rPr>
              <a:t>Key Dimensions in TOD Research</a:t>
            </a:r>
          </a:p>
        </p:txBody>
      </p:sp>
      <p:graphicFrame>
        <p:nvGraphicFramePr>
          <p:cNvPr id="4" name="Diagram 3">
            <a:extLst>
              <a:ext uri="{FF2B5EF4-FFF2-40B4-BE49-F238E27FC236}">
                <a16:creationId xmlns:a16="http://schemas.microsoft.com/office/drawing/2014/main" id="{2CF7573A-F583-1B7A-8749-07BB026767DC}"/>
              </a:ext>
            </a:extLst>
          </p:cNvPr>
          <p:cNvGraphicFramePr/>
          <p:nvPr>
            <p:extLst>
              <p:ext uri="{D42A27DB-BD31-4B8C-83A1-F6EECF244321}">
                <p14:modId xmlns:p14="http://schemas.microsoft.com/office/powerpoint/2010/main" val="1280743897"/>
              </p:ext>
            </p:extLst>
          </p:nvPr>
        </p:nvGraphicFramePr>
        <p:xfrm>
          <a:off x="1018639" y="1386445"/>
          <a:ext cx="10154722" cy="4393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0667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30059-4A4D-3932-0625-620FC0E17E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08470-1EEF-D31E-05B3-B14842742DEA}"/>
              </a:ext>
            </a:extLst>
          </p:cNvPr>
          <p:cNvSpPr>
            <a:spLocks noGrp="1"/>
          </p:cNvSpPr>
          <p:nvPr>
            <p:ph type="sldNum" sz="quarter" idx="12"/>
          </p:nvPr>
        </p:nvSpPr>
        <p:spPr/>
        <p:txBody>
          <a:bodyPr/>
          <a:lstStyle/>
          <a:p>
            <a:fld id="{B7F0BD27-A771-F04A-816C-63F0A1839904}" type="slidenum">
              <a:rPr lang="en-US" smtClean="0"/>
              <a:pPr/>
              <a:t>5</a:t>
            </a:fld>
            <a:endParaRPr lang="en-US" dirty="0"/>
          </a:p>
        </p:txBody>
      </p:sp>
      <p:sp>
        <p:nvSpPr>
          <p:cNvPr id="3" name="Title 2">
            <a:extLst>
              <a:ext uri="{FF2B5EF4-FFF2-40B4-BE49-F238E27FC236}">
                <a16:creationId xmlns:a16="http://schemas.microsoft.com/office/drawing/2014/main" id="{A21F7E0B-62CC-7EA5-045C-7EF39BE975F6}"/>
              </a:ext>
            </a:extLst>
          </p:cNvPr>
          <p:cNvSpPr>
            <a:spLocks noGrp="1"/>
          </p:cNvSpPr>
          <p:nvPr>
            <p:ph type="title"/>
          </p:nvPr>
        </p:nvSpPr>
        <p:spPr>
          <a:xfrm>
            <a:off x="976884" y="235254"/>
            <a:ext cx="10334244" cy="631649"/>
          </a:xfrm>
        </p:spPr>
        <p:txBody>
          <a:bodyPr>
            <a:noAutofit/>
          </a:bodyPr>
          <a:lstStyle/>
          <a:p>
            <a:pPr algn="ctr"/>
            <a:r>
              <a:rPr lang="en-US" sz="3200" dirty="0">
                <a:solidFill>
                  <a:schemeClr val="tx1"/>
                </a:solidFill>
                <a:latin typeface="+mn-lt"/>
              </a:rPr>
              <a:t>Global shifts in TOD research</a:t>
            </a:r>
          </a:p>
        </p:txBody>
      </p:sp>
      <p:graphicFrame>
        <p:nvGraphicFramePr>
          <p:cNvPr id="4" name="Diagram 3">
            <a:extLst>
              <a:ext uri="{FF2B5EF4-FFF2-40B4-BE49-F238E27FC236}">
                <a16:creationId xmlns:a16="http://schemas.microsoft.com/office/drawing/2014/main" id="{9129020A-ACAF-1FDB-F0F0-7E1DC8C5A78E}"/>
              </a:ext>
            </a:extLst>
          </p:cNvPr>
          <p:cNvGraphicFramePr/>
          <p:nvPr>
            <p:extLst>
              <p:ext uri="{D42A27DB-BD31-4B8C-83A1-F6EECF244321}">
                <p14:modId xmlns:p14="http://schemas.microsoft.com/office/powerpoint/2010/main" val="2625916746"/>
              </p:ext>
            </p:extLst>
          </p:nvPr>
        </p:nvGraphicFramePr>
        <p:xfrm>
          <a:off x="629715" y="1051496"/>
          <a:ext cx="10932569" cy="5036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56820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4F0C9-794D-4F3A-BDE8-E376B8942A1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A7B753-6647-905F-5FB6-501AB8CEABB1}"/>
              </a:ext>
            </a:extLst>
          </p:cNvPr>
          <p:cNvSpPr>
            <a:spLocks noGrp="1"/>
          </p:cNvSpPr>
          <p:nvPr>
            <p:ph type="sldNum" sz="quarter" idx="12"/>
          </p:nvPr>
        </p:nvSpPr>
        <p:spPr/>
        <p:txBody>
          <a:bodyPr/>
          <a:lstStyle/>
          <a:p>
            <a:fld id="{B7F0BD27-A771-F04A-816C-63F0A1839904}" type="slidenum">
              <a:rPr lang="en-US" smtClean="0"/>
              <a:pPr/>
              <a:t>6</a:t>
            </a:fld>
            <a:endParaRPr lang="en-US" dirty="0"/>
          </a:p>
        </p:txBody>
      </p:sp>
      <p:sp>
        <p:nvSpPr>
          <p:cNvPr id="3" name="Title 2">
            <a:extLst>
              <a:ext uri="{FF2B5EF4-FFF2-40B4-BE49-F238E27FC236}">
                <a16:creationId xmlns:a16="http://schemas.microsoft.com/office/drawing/2014/main" id="{54E6744E-CA30-814D-2508-9AED965D61CB}"/>
              </a:ext>
            </a:extLst>
          </p:cNvPr>
          <p:cNvSpPr>
            <a:spLocks noGrp="1"/>
          </p:cNvSpPr>
          <p:nvPr>
            <p:ph type="title"/>
          </p:nvPr>
        </p:nvSpPr>
        <p:spPr>
          <a:xfrm>
            <a:off x="976884" y="235254"/>
            <a:ext cx="10334244" cy="631649"/>
          </a:xfrm>
        </p:spPr>
        <p:txBody>
          <a:bodyPr>
            <a:noAutofit/>
          </a:bodyPr>
          <a:lstStyle/>
          <a:p>
            <a:pPr algn="ctr"/>
            <a:r>
              <a:rPr lang="en-US" sz="3200" dirty="0">
                <a:solidFill>
                  <a:schemeClr val="tx1"/>
                </a:solidFill>
                <a:latin typeface="+mn-lt"/>
              </a:rPr>
              <a:t>System Dynamics as analytical method</a:t>
            </a:r>
          </a:p>
        </p:txBody>
      </p:sp>
      <p:sp>
        <p:nvSpPr>
          <p:cNvPr id="8" name="TextBox 7">
            <a:extLst>
              <a:ext uri="{FF2B5EF4-FFF2-40B4-BE49-F238E27FC236}">
                <a16:creationId xmlns:a16="http://schemas.microsoft.com/office/drawing/2014/main" id="{79481D0A-9C33-EA9A-0962-E91933B26AC0}"/>
              </a:ext>
            </a:extLst>
          </p:cNvPr>
          <p:cNvSpPr txBox="1"/>
          <p:nvPr/>
        </p:nvSpPr>
        <p:spPr>
          <a:xfrm>
            <a:off x="608837" y="986224"/>
            <a:ext cx="10974324" cy="1631216"/>
          </a:xfrm>
          <a:prstGeom prst="rect">
            <a:avLst/>
          </a:prstGeom>
          <a:noFill/>
        </p:spPr>
        <p:txBody>
          <a:bodyPr wrap="square">
            <a:spAutoFit/>
          </a:bodyPr>
          <a:lstStyle/>
          <a:p>
            <a:pPr marL="182880" indent="-182880">
              <a:spcBef>
                <a:spcPts val="1200"/>
              </a:spcBef>
              <a:buClr>
                <a:schemeClr val="accent2"/>
              </a:buClr>
              <a:buSzPct val="85000"/>
              <a:buFont typeface="Wingdings" pitchFamily="2" charset="2"/>
              <a:buChar char="§"/>
            </a:pPr>
            <a:r>
              <a:rPr lang="en-IN" dirty="0">
                <a:latin typeface="+mj-lt"/>
              </a:rPr>
              <a:t>System Dynamics, pioneered by </a:t>
            </a:r>
            <a:r>
              <a:rPr lang="en-IN" dirty="0" err="1">
                <a:latin typeface="+mj-lt"/>
              </a:rPr>
              <a:t>J.W.Forrester</a:t>
            </a:r>
            <a:r>
              <a:rPr lang="en-IN" dirty="0">
                <a:latin typeface="+mj-lt"/>
              </a:rPr>
              <a:t> in 1958, provides a feedback-driven approach for understanding complex problems and testing alternative scenarios through simulation.</a:t>
            </a:r>
          </a:p>
          <a:p>
            <a:pPr marL="182880" indent="-182880">
              <a:spcBef>
                <a:spcPts val="1200"/>
              </a:spcBef>
              <a:buClr>
                <a:schemeClr val="accent2"/>
              </a:buClr>
              <a:buSzPct val="85000"/>
              <a:buFont typeface="Wingdings" pitchFamily="2" charset="2"/>
              <a:buChar char="§"/>
            </a:pPr>
            <a:r>
              <a:rPr lang="en-IN" dirty="0">
                <a:latin typeface="+mj-lt"/>
              </a:rPr>
              <a:t>The approach recognizes that system behaviour emerges from interacting feedback loops, including both reinforcing (positive) and balancing (negative) mechanisms, which often generate nonlinear and counterintuitive outcomes (Forrester 1958, 1969)</a:t>
            </a:r>
          </a:p>
        </p:txBody>
      </p:sp>
      <p:graphicFrame>
        <p:nvGraphicFramePr>
          <p:cNvPr id="7" name="Table 6">
            <a:extLst>
              <a:ext uri="{FF2B5EF4-FFF2-40B4-BE49-F238E27FC236}">
                <a16:creationId xmlns:a16="http://schemas.microsoft.com/office/drawing/2014/main" id="{F69D1B96-16C7-D7B4-9935-BE88E2386648}"/>
              </a:ext>
            </a:extLst>
          </p:cNvPr>
          <p:cNvGraphicFramePr>
            <a:graphicFrameLocks noGrp="1"/>
          </p:cNvGraphicFramePr>
          <p:nvPr>
            <p:extLst>
              <p:ext uri="{D42A27DB-BD31-4B8C-83A1-F6EECF244321}">
                <p14:modId xmlns:p14="http://schemas.microsoft.com/office/powerpoint/2010/main" val="4097733452"/>
              </p:ext>
            </p:extLst>
          </p:nvPr>
        </p:nvGraphicFramePr>
        <p:xfrm>
          <a:off x="928876" y="2743198"/>
          <a:ext cx="10334245" cy="3712148"/>
        </p:xfrm>
        <a:graphic>
          <a:graphicData uri="http://schemas.openxmlformats.org/drawingml/2006/table">
            <a:tbl>
              <a:tblPr firstRow="1" firstCol="1" bandRow="1">
                <a:tableStyleId>{C083E6E3-FA7D-4D7B-A595-EF9225AFEA82}</a:tableStyleId>
              </a:tblPr>
              <a:tblGrid>
                <a:gridCol w="1677964">
                  <a:extLst>
                    <a:ext uri="{9D8B030D-6E8A-4147-A177-3AD203B41FA5}">
                      <a16:colId xmlns:a16="http://schemas.microsoft.com/office/drawing/2014/main" val="2004418030"/>
                    </a:ext>
                  </a:extLst>
                </a:gridCol>
                <a:gridCol w="3019855">
                  <a:extLst>
                    <a:ext uri="{9D8B030D-6E8A-4147-A177-3AD203B41FA5}">
                      <a16:colId xmlns:a16="http://schemas.microsoft.com/office/drawing/2014/main" val="1164894508"/>
                    </a:ext>
                  </a:extLst>
                </a:gridCol>
                <a:gridCol w="3384736">
                  <a:extLst>
                    <a:ext uri="{9D8B030D-6E8A-4147-A177-3AD203B41FA5}">
                      <a16:colId xmlns:a16="http://schemas.microsoft.com/office/drawing/2014/main" val="560465865"/>
                    </a:ext>
                  </a:extLst>
                </a:gridCol>
                <a:gridCol w="2251690">
                  <a:extLst>
                    <a:ext uri="{9D8B030D-6E8A-4147-A177-3AD203B41FA5}">
                      <a16:colId xmlns:a16="http://schemas.microsoft.com/office/drawing/2014/main" val="233295561"/>
                    </a:ext>
                  </a:extLst>
                </a:gridCol>
              </a:tblGrid>
              <a:tr h="247477">
                <a:tc>
                  <a:txBody>
                    <a:bodyPr/>
                    <a:lstStyle/>
                    <a:p>
                      <a:pPr algn="l">
                        <a:lnSpc>
                          <a:spcPct val="100000"/>
                        </a:lnSpc>
                        <a:spcAft>
                          <a:spcPts val="0"/>
                        </a:spcAft>
                      </a:pPr>
                      <a:r>
                        <a:rPr lang="en-IN" sz="1400" kern="1200" dirty="0">
                          <a:solidFill>
                            <a:srgbClr val="000000"/>
                          </a:solidFill>
                          <a:latin typeface="+mj-lt"/>
                        </a:rPr>
                        <a:t>Region / City</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Focus</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SD Application</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Author</a:t>
                      </a:r>
                      <a:endParaRPr lang="en-IN" sz="1400" kern="1200">
                        <a:solidFill>
                          <a:srgbClr val="000000"/>
                        </a:solidFill>
                        <a:latin typeface="+mj-lt"/>
                        <a:ea typeface="+mn-ea"/>
                        <a:cs typeface="+mn-cs"/>
                      </a:endParaRPr>
                    </a:p>
                  </a:txBody>
                  <a:tcPr marL="68580" marR="68580" marT="0" marB="0" anchor="ctr"/>
                </a:tc>
                <a:extLst>
                  <a:ext uri="{0D108BD9-81ED-4DB2-BD59-A6C34878D82A}">
                    <a16:rowId xmlns:a16="http://schemas.microsoft.com/office/drawing/2014/main" val="102676173"/>
                  </a:ext>
                </a:extLst>
              </a:tr>
              <a:tr h="494953">
                <a:tc>
                  <a:txBody>
                    <a:bodyPr/>
                    <a:lstStyle/>
                    <a:p>
                      <a:pPr algn="l">
                        <a:lnSpc>
                          <a:spcPct val="100000"/>
                        </a:lnSpc>
                        <a:spcAft>
                          <a:spcPts val="0"/>
                        </a:spcAft>
                      </a:pPr>
                      <a:r>
                        <a:rPr lang="en-IN" sz="1400" kern="1200">
                          <a:solidFill>
                            <a:srgbClr val="000000"/>
                          </a:solidFill>
                          <a:latin typeface="+mj-lt"/>
                        </a:rPr>
                        <a:t>Sao Paulo, Brazil</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Sustainable mobility policies</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dirty="0">
                          <a:solidFill>
                            <a:srgbClr val="000000"/>
                          </a:solidFill>
                          <a:latin typeface="+mj-lt"/>
                        </a:rPr>
                        <a:t>CLD, Stock-Flow Diagram (SFD), scenario simulation</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(Fontoura et al. 2019, 2023)</a:t>
                      </a:r>
                      <a:endParaRPr lang="en-IN" sz="1400" kern="1200">
                        <a:solidFill>
                          <a:srgbClr val="000000"/>
                        </a:solidFill>
                        <a:latin typeface="+mj-lt"/>
                        <a:ea typeface="+mn-ea"/>
                        <a:cs typeface="+mn-cs"/>
                      </a:endParaRPr>
                    </a:p>
                  </a:txBody>
                  <a:tcPr marL="68580" marR="68580" marT="0" marB="0" anchor="ctr"/>
                </a:tc>
                <a:extLst>
                  <a:ext uri="{0D108BD9-81ED-4DB2-BD59-A6C34878D82A}">
                    <a16:rowId xmlns:a16="http://schemas.microsoft.com/office/drawing/2014/main" val="2137525470"/>
                  </a:ext>
                </a:extLst>
              </a:tr>
              <a:tr h="494953">
                <a:tc>
                  <a:txBody>
                    <a:bodyPr/>
                    <a:lstStyle/>
                    <a:p>
                      <a:pPr algn="l">
                        <a:lnSpc>
                          <a:spcPct val="100000"/>
                        </a:lnSpc>
                        <a:spcAft>
                          <a:spcPts val="0"/>
                        </a:spcAft>
                      </a:pPr>
                      <a:r>
                        <a:rPr lang="en-IN" sz="1400" kern="1200" dirty="0">
                          <a:solidFill>
                            <a:srgbClr val="000000"/>
                          </a:solidFill>
                          <a:latin typeface="+mj-lt"/>
                        </a:rPr>
                        <a:t>Al Ghanim district, Qatar</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dirty="0">
                          <a:solidFill>
                            <a:srgbClr val="000000"/>
                          </a:solidFill>
                          <a:latin typeface="+mj-lt"/>
                        </a:rPr>
                        <a:t>Systematic TOD analysis</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dirty="0">
                          <a:solidFill>
                            <a:srgbClr val="000000"/>
                          </a:solidFill>
                          <a:latin typeface="+mj-lt"/>
                        </a:rPr>
                        <a:t>Factors identification, CLD, SFD (partially), spatial analysis</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AlKhereibi et al. 2022</a:t>
                      </a:r>
                      <a:endParaRPr lang="en-IN" sz="1400" kern="1200">
                        <a:solidFill>
                          <a:srgbClr val="000000"/>
                        </a:solidFill>
                        <a:latin typeface="+mj-lt"/>
                        <a:ea typeface="+mn-ea"/>
                        <a:cs typeface="+mn-cs"/>
                      </a:endParaRPr>
                    </a:p>
                  </a:txBody>
                  <a:tcPr marL="68580" marR="68580" marT="0" marB="0" anchor="ctr"/>
                </a:tc>
                <a:extLst>
                  <a:ext uri="{0D108BD9-81ED-4DB2-BD59-A6C34878D82A}">
                    <a16:rowId xmlns:a16="http://schemas.microsoft.com/office/drawing/2014/main" val="3860389972"/>
                  </a:ext>
                </a:extLst>
              </a:tr>
              <a:tr h="494953">
                <a:tc>
                  <a:txBody>
                    <a:bodyPr/>
                    <a:lstStyle/>
                    <a:p>
                      <a:pPr algn="l">
                        <a:lnSpc>
                          <a:spcPct val="100000"/>
                        </a:lnSpc>
                        <a:spcAft>
                          <a:spcPts val="0"/>
                        </a:spcAft>
                      </a:pPr>
                      <a:r>
                        <a:rPr lang="en-IN" sz="1400" kern="1200">
                          <a:solidFill>
                            <a:srgbClr val="000000"/>
                          </a:solidFill>
                          <a:latin typeface="+mj-lt"/>
                        </a:rPr>
                        <a:t>Surabaya, Indonesia</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dirty="0">
                          <a:solidFill>
                            <a:srgbClr val="000000"/>
                          </a:solidFill>
                          <a:latin typeface="+mj-lt"/>
                        </a:rPr>
                        <a:t>Carbon emission reduction through TOD implementation</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Factors identification and CLD development</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Riski et al. 2021</a:t>
                      </a:r>
                      <a:endParaRPr lang="en-IN" sz="1400" kern="1200">
                        <a:solidFill>
                          <a:srgbClr val="000000"/>
                        </a:solidFill>
                        <a:latin typeface="+mj-lt"/>
                        <a:ea typeface="+mn-ea"/>
                        <a:cs typeface="+mn-cs"/>
                      </a:endParaRPr>
                    </a:p>
                  </a:txBody>
                  <a:tcPr marL="68580" marR="68580" marT="0" marB="0" anchor="ctr"/>
                </a:tc>
                <a:extLst>
                  <a:ext uri="{0D108BD9-81ED-4DB2-BD59-A6C34878D82A}">
                    <a16:rowId xmlns:a16="http://schemas.microsoft.com/office/drawing/2014/main" val="4067150925"/>
                  </a:ext>
                </a:extLst>
              </a:tr>
              <a:tr h="494953">
                <a:tc>
                  <a:txBody>
                    <a:bodyPr/>
                    <a:lstStyle/>
                    <a:p>
                      <a:pPr algn="l">
                        <a:lnSpc>
                          <a:spcPct val="100000"/>
                        </a:lnSpc>
                        <a:spcAft>
                          <a:spcPts val="0"/>
                        </a:spcAft>
                      </a:pPr>
                      <a:r>
                        <a:rPr lang="en-IN" sz="1400" kern="1200">
                          <a:solidFill>
                            <a:srgbClr val="000000"/>
                          </a:solidFill>
                          <a:latin typeface="+mj-lt"/>
                        </a:rPr>
                        <a:t>Europe (unspecified)</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dirty="0">
                          <a:solidFill>
                            <a:srgbClr val="000000"/>
                          </a:solidFill>
                          <a:latin typeface="+mj-lt"/>
                        </a:rPr>
                        <a:t>Urban growth and decline</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dirty="0">
                          <a:solidFill>
                            <a:srgbClr val="000000"/>
                          </a:solidFill>
                          <a:latin typeface="+mj-lt"/>
                        </a:rPr>
                        <a:t>Factors identification and CLD development</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Diemer and Nedelciu 2020</a:t>
                      </a:r>
                      <a:endParaRPr lang="en-IN" sz="1400" kern="1200">
                        <a:solidFill>
                          <a:srgbClr val="000000"/>
                        </a:solidFill>
                        <a:latin typeface="+mj-lt"/>
                        <a:ea typeface="+mn-ea"/>
                        <a:cs typeface="+mn-cs"/>
                      </a:endParaRPr>
                    </a:p>
                  </a:txBody>
                  <a:tcPr marL="68580" marR="68580" marT="0" marB="0" anchor="ctr"/>
                </a:tc>
                <a:extLst>
                  <a:ext uri="{0D108BD9-81ED-4DB2-BD59-A6C34878D82A}">
                    <a16:rowId xmlns:a16="http://schemas.microsoft.com/office/drawing/2014/main" val="3567255687"/>
                  </a:ext>
                </a:extLst>
              </a:tr>
              <a:tr h="494953">
                <a:tc>
                  <a:txBody>
                    <a:bodyPr/>
                    <a:lstStyle/>
                    <a:p>
                      <a:pPr algn="l">
                        <a:lnSpc>
                          <a:spcPct val="100000"/>
                        </a:lnSpc>
                        <a:spcAft>
                          <a:spcPts val="0"/>
                        </a:spcAft>
                      </a:pPr>
                      <a:r>
                        <a:rPr lang="en-IN" sz="1400" kern="1200">
                          <a:solidFill>
                            <a:srgbClr val="000000"/>
                          </a:solidFill>
                          <a:latin typeface="+mj-lt"/>
                        </a:rPr>
                        <a:t>Guangzhou, China</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dirty="0">
                          <a:solidFill>
                            <a:srgbClr val="000000"/>
                          </a:solidFill>
                          <a:latin typeface="+mj-lt"/>
                        </a:rPr>
                        <a:t>Impact of urban rail transit on metropolitan regions</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SFD, scenario simulation</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Yang, Zhang, and Ni 2014</a:t>
                      </a:r>
                      <a:endParaRPr lang="en-IN" sz="1400" kern="1200">
                        <a:solidFill>
                          <a:srgbClr val="000000"/>
                        </a:solidFill>
                        <a:latin typeface="+mj-lt"/>
                        <a:ea typeface="+mn-ea"/>
                        <a:cs typeface="+mn-cs"/>
                      </a:endParaRPr>
                    </a:p>
                  </a:txBody>
                  <a:tcPr marL="68580" marR="68580" marT="0" marB="0" anchor="ctr"/>
                </a:tc>
                <a:extLst>
                  <a:ext uri="{0D108BD9-81ED-4DB2-BD59-A6C34878D82A}">
                    <a16:rowId xmlns:a16="http://schemas.microsoft.com/office/drawing/2014/main" val="4012695733"/>
                  </a:ext>
                </a:extLst>
              </a:tr>
              <a:tr h="494953">
                <a:tc>
                  <a:txBody>
                    <a:bodyPr/>
                    <a:lstStyle/>
                    <a:p>
                      <a:pPr algn="l">
                        <a:lnSpc>
                          <a:spcPct val="100000"/>
                        </a:lnSpc>
                        <a:spcAft>
                          <a:spcPts val="0"/>
                        </a:spcAft>
                      </a:pPr>
                      <a:r>
                        <a:rPr lang="en-IN" sz="1400" kern="1200">
                          <a:solidFill>
                            <a:srgbClr val="000000"/>
                          </a:solidFill>
                          <a:latin typeface="+mj-lt"/>
                        </a:rPr>
                        <a:t>Chennai, India</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Land use–transport interaction and policy testing</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Spatial Analysis, SFD, scenario simulation</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a:solidFill>
                            <a:srgbClr val="000000"/>
                          </a:solidFill>
                          <a:latin typeface="+mj-lt"/>
                        </a:rPr>
                        <a:t>Vijayalakshmi and Umadevi 2014</a:t>
                      </a:r>
                      <a:endParaRPr lang="en-IN" sz="1400" kern="1200">
                        <a:solidFill>
                          <a:srgbClr val="000000"/>
                        </a:solidFill>
                        <a:latin typeface="+mj-lt"/>
                        <a:ea typeface="+mn-ea"/>
                        <a:cs typeface="+mn-cs"/>
                      </a:endParaRPr>
                    </a:p>
                  </a:txBody>
                  <a:tcPr marL="68580" marR="68580" marT="0" marB="0" anchor="ctr"/>
                </a:tc>
                <a:extLst>
                  <a:ext uri="{0D108BD9-81ED-4DB2-BD59-A6C34878D82A}">
                    <a16:rowId xmlns:a16="http://schemas.microsoft.com/office/drawing/2014/main" val="1439509781"/>
                  </a:ext>
                </a:extLst>
              </a:tr>
              <a:tr h="494953">
                <a:tc>
                  <a:txBody>
                    <a:bodyPr/>
                    <a:lstStyle/>
                    <a:p>
                      <a:pPr algn="l">
                        <a:lnSpc>
                          <a:spcPct val="100000"/>
                        </a:lnSpc>
                        <a:spcAft>
                          <a:spcPts val="0"/>
                        </a:spcAft>
                      </a:pPr>
                      <a:r>
                        <a:rPr lang="en-IN" sz="1400" kern="1200">
                          <a:solidFill>
                            <a:srgbClr val="000000"/>
                          </a:solidFill>
                          <a:latin typeface="+mj-lt"/>
                        </a:rPr>
                        <a:t>India</a:t>
                      </a:r>
                      <a:endParaRPr lang="en-IN" sz="1400" kern="120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dirty="0">
                          <a:solidFill>
                            <a:srgbClr val="000000"/>
                          </a:solidFill>
                          <a:latin typeface="+mj-lt"/>
                        </a:rPr>
                        <a:t>Property, planning and profit in TOD implementation</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dirty="0">
                          <a:solidFill>
                            <a:srgbClr val="000000"/>
                          </a:solidFill>
                          <a:latin typeface="+mj-lt"/>
                        </a:rPr>
                        <a:t>Factors identification and CLD development</a:t>
                      </a:r>
                      <a:endParaRPr lang="en-IN" sz="1400" kern="1200" dirty="0">
                        <a:solidFill>
                          <a:srgbClr val="000000"/>
                        </a:solidFill>
                        <a:latin typeface="+mj-lt"/>
                        <a:ea typeface="+mn-ea"/>
                        <a:cs typeface="+mn-cs"/>
                      </a:endParaRPr>
                    </a:p>
                  </a:txBody>
                  <a:tcPr marL="68580" marR="68580" marT="0" marB="0" anchor="ctr"/>
                </a:tc>
                <a:tc>
                  <a:txBody>
                    <a:bodyPr/>
                    <a:lstStyle/>
                    <a:p>
                      <a:pPr algn="l">
                        <a:lnSpc>
                          <a:spcPct val="100000"/>
                        </a:lnSpc>
                        <a:spcAft>
                          <a:spcPts val="0"/>
                        </a:spcAft>
                      </a:pPr>
                      <a:r>
                        <a:rPr lang="en-IN" sz="1400" kern="1200" dirty="0">
                          <a:solidFill>
                            <a:srgbClr val="000000"/>
                          </a:solidFill>
                          <a:latin typeface="+mj-lt"/>
                        </a:rPr>
                        <a:t>Current Study</a:t>
                      </a:r>
                      <a:endParaRPr lang="en-IN" sz="1400" kern="1200" dirty="0">
                        <a:solidFill>
                          <a:srgbClr val="000000"/>
                        </a:solidFill>
                        <a:latin typeface="+mj-lt"/>
                        <a:ea typeface="+mn-ea"/>
                        <a:cs typeface="+mn-cs"/>
                      </a:endParaRPr>
                    </a:p>
                  </a:txBody>
                  <a:tcPr marL="68580" marR="68580" marT="0" marB="0" anchor="ctr"/>
                </a:tc>
                <a:extLst>
                  <a:ext uri="{0D108BD9-81ED-4DB2-BD59-A6C34878D82A}">
                    <a16:rowId xmlns:a16="http://schemas.microsoft.com/office/drawing/2014/main" val="2573249189"/>
                  </a:ext>
                </a:extLst>
              </a:tr>
            </a:tbl>
          </a:graphicData>
        </a:graphic>
      </p:graphicFrame>
    </p:spTree>
    <p:extLst>
      <p:ext uri="{BB962C8B-B14F-4D97-AF65-F5344CB8AC3E}">
        <p14:creationId xmlns:p14="http://schemas.microsoft.com/office/powerpoint/2010/main" val="1617044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2C54-1AA9-5F06-E67C-DB796DCAD41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18D22-A0E3-7345-E9A5-248DA2515150}"/>
              </a:ext>
            </a:extLst>
          </p:cNvPr>
          <p:cNvSpPr>
            <a:spLocks noGrp="1"/>
          </p:cNvSpPr>
          <p:nvPr>
            <p:ph type="sldNum" sz="quarter" idx="12"/>
          </p:nvPr>
        </p:nvSpPr>
        <p:spPr/>
        <p:txBody>
          <a:bodyPr/>
          <a:lstStyle/>
          <a:p>
            <a:fld id="{B7F0BD27-A771-F04A-816C-63F0A1839904}" type="slidenum">
              <a:rPr lang="en-US" smtClean="0"/>
              <a:pPr/>
              <a:t>7</a:t>
            </a:fld>
            <a:endParaRPr lang="en-US" dirty="0"/>
          </a:p>
        </p:txBody>
      </p:sp>
      <p:sp>
        <p:nvSpPr>
          <p:cNvPr id="3" name="Title 2">
            <a:extLst>
              <a:ext uri="{FF2B5EF4-FFF2-40B4-BE49-F238E27FC236}">
                <a16:creationId xmlns:a16="http://schemas.microsoft.com/office/drawing/2014/main" id="{E9F48FE6-4A90-0673-9DF8-FE717E22272C}"/>
              </a:ext>
            </a:extLst>
          </p:cNvPr>
          <p:cNvSpPr>
            <a:spLocks noGrp="1"/>
          </p:cNvSpPr>
          <p:nvPr>
            <p:ph type="title"/>
          </p:nvPr>
        </p:nvSpPr>
        <p:spPr>
          <a:xfrm>
            <a:off x="928878" y="231387"/>
            <a:ext cx="10334244" cy="631649"/>
          </a:xfrm>
        </p:spPr>
        <p:txBody>
          <a:bodyPr>
            <a:noAutofit/>
          </a:bodyPr>
          <a:lstStyle/>
          <a:p>
            <a:pPr algn="ctr"/>
            <a:r>
              <a:rPr lang="en-US" sz="3200" dirty="0">
                <a:solidFill>
                  <a:schemeClr val="tx1"/>
                </a:solidFill>
                <a:latin typeface="+mn-lt"/>
              </a:rPr>
              <a:t>Protocol structure (methodology)</a:t>
            </a:r>
          </a:p>
        </p:txBody>
      </p:sp>
      <p:pic>
        <p:nvPicPr>
          <p:cNvPr id="5" name="Picture 4" descr="H:\My Drive\PhD Files\UMI 2025\Bala\Protocol structure.png">
            <a:extLst>
              <a:ext uri="{FF2B5EF4-FFF2-40B4-BE49-F238E27FC236}">
                <a16:creationId xmlns:a16="http://schemas.microsoft.com/office/drawing/2014/main" id="{70ECBA90-99B3-9243-9D28-9EF80F9331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107" y="1062532"/>
            <a:ext cx="10155785" cy="5392814"/>
          </a:xfrm>
          <a:prstGeom prst="rect">
            <a:avLst/>
          </a:prstGeom>
          <a:noFill/>
          <a:ln>
            <a:noFill/>
          </a:ln>
        </p:spPr>
      </p:pic>
    </p:spTree>
    <p:extLst>
      <p:ext uri="{BB962C8B-B14F-4D97-AF65-F5344CB8AC3E}">
        <p14:creationId xmlns:p14="http://schemas.microsoft.com/office/powerpoint/2010/main" val="136491773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0C670-7479-971B-8BDB-BC99FD1C15B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5AA34F-93D1-D9C5-8A20-E5E0B1B33517}"/>
              </a:ext>
            </a:extLst>
          </p:cNvPr>
          <p:cNvSpPr>
            <a:spLocks noGrp="1"/>
          </p:cNvSpPr>
          <p:nvPr>
            <p:ph type="sldNum" sz="quarter" idx="12"/>
          </p:nvPr>
        </p:nvSpPr>
        <p:spPr/>
        <p:txBody>
          <a:bodyPr/>
          <a:lstStyle/>
          <a:p>
            <a:fld id="{B7F0BD27-A771-F04A-816C-63F0A1839904}" type="slidenum">
              <a:rPr lang="en-US" smtClean="0"/>
              <a:pPr/>
              <a:t>8</a:t>
            </a:fld>
            <a:endParaRPr lang="en-US" dirty="0"/>
          </a:p>
        </p:txBody>
      </p:sp>
      <p:sp>
        <p:nvSpPr>
          <p:cNvPr id="3" name="Title 2">
            <a:extLst>
              <a:ext uri="{FF2B5EF4-FFF2-40B4-BE49-F238E27FC236}">
                <a16:creationId xmlns:a16="http://schemas.microsoft.com/office/drawing/2014/main" id="{529CFF0F-4580-3F3C-CD1E-04AA4C753CB8}"/>
              </a:ext>
            </a:extLst>
          </p:cNvPr>
          <p:cNvSpPr>
            <a:spLocks noGrp="1"/>
          </p:cNvSpPr>
          <p:nvPr>
            <p:ph type="title"/>
          </p:nvPr>
        </p:nvSpPr>
        <p:spPr>
          <a:xfrm>
            <a:off x="976884" y="235254"/>
            <a:ext cx="10334244" cy="631649"/>
          </a:xfrm>
        </p:spPr>
        <p:txBody>
          <a:bodyPr>
            <a:noAutofit/>
          </a:bodyPr>
          <a:lstStyle/>
          <a:p>
            <a:pPr algn="ctr"/>
            <a:r>
              <a:rPr lang="en-US" sz="3200" dirty="0">
                <a:solidFill>
                  <a:schemeClr val="tx1"/>
                </a:solidFill>
                <a:latin typeface="+mn-lt"/>
              </a:rPr>
              <a:t>Identification of factors</a:t>
            </a:r>
          </a:p>
        </p:txBody>
      </p:sp>
      <p:sp>
        <p:nvSpPr>
          <p:cNvPr id="8" name="TextBox 7">
            <a:extLst>
              <a:ext uri="{FF2B5EF4-FFF2-40B4-BE49-F238E27FC236}">
                <a16:creationId xmlns:a16="http://schemas.microsoft.com/office/drawing/2014/main" id="{7F3C627A-1C71-F826-612C-4923EA81D0ED}"/>
              </a:ext>
            </a:extLst>
          </p:cNvPr>
          <p:cNvSpPr txBox="1"/>
          <p:nvPr/>
        </p:nvSpPr>
        <p:spPr>
          <a:xfrm>
            <a:off x="608838" y="1588924"/>
            <a:ext cx="10974324" cy="4862870"/>
          </a:xfrm>
          <a:prstGeom prst="rect">
            <a:avLst/>
          </a:prstGeom>
          <a:noFill/>
        </p:spPr>
        <p:txBody>
          <a:bodyPr wrap="square">
            <a:spAutoFit/>
          </a:bodyPr>
          <a:lstStyle/>
          <a:p>
            <a:pPr marL="182880" indent="-182880">
              <a:spcBef>
                <a:spcPts val="1200"/>
              </a:spcBef>
              <a:buClr>
                <a:schemeClr val="accent2"/>
              </a:buClr>
              <a:buSzPct val="85000"/>
              <a:buFont typeface="Wingdings" pitchFamily="2" charset="2"/>
              <a:buChar char="§"/>
            </a:pPr>
            <a:r>
              <a:rPr lang="en-IN" b="1" dirty="0">
                <a:latin typeface="+mj-lt"/>
              </a:rPr>
              <a:t>Delhi: </a:t>
            </a:r>
            <a:r>
              <a:rPr lang="en-IN" dirty="0">
                <a:latin typeface="+mj-lt"/>
              </a:rPr>
              <a:t>Persistent land - related liabilities, arbitration delays, and limited real estate returns constrain the potential of value capture, even when the TOD regulations (2021) and draft MPD 2041 expand zoning and FAR incentives are notified</a:t>
            </a:r>
          </a:p>
          <a:p>
            <a:pPr marL="182880" indent="-182880">
              <a:spcBef>
                <a:spcPts val="1200"/>
              </a:spcBef>
              <a:buClr>
                <a:schemeClr val="accent2"/>
              </a:buClr>
              <a:buSzPct val="85000"/>
              <a:buFont typeface="Wingdings" pitchFamily="2" charset="2"/>
              <a:buChar char="§"/>
            </a:pPr>
            <a:r>
              <a:rPr lang="en-IN" b="1" dirty="0">
                <a:latin typeface="+mj-lt"/>
              </a:rPr>
              <a:t>Mumbai:</a:t>
            </a:r>
            <a:r>
              <a:rPr lang="en-IN" dirty="0">
                <a:latin typeface="+mj-lt"/>
              </a:rPr>
              <a:t> The complexity of coordinating TOD under fragmented institutional arrangements, outdated land records, and overlapping compensation mechanisms is evident. However, the recent amendment to Mumbai’s DCPR 2034, which includes TOD-specific provisions, illustrates gradual progress</a:t>
            </a:r>
          </a:p>
          <a:p>
            <a:pPr marL="182880" indent="-182880">
              <a:spcBef>
                <a:spcPts val="1200"/>
              </a:spcBef>
              <a:buClr>
                <a:schemeClr val="accent2"/>
              </a:buClr>
              <a:buSzPct val="85000"/>
              <a:buFont typeface="Wingdings" pitchFamily="2" charset="2"/>
              <a:buChar char="§"/>
            </a:pPr>
            <a:r>
              <a:rPr lang="en-IN" b="1" dirty="0">
                <a:latin typeface="+mj-lt"/>
              </a:rPr>
              <a:t>Bangalore: </a:t>
            </a:r>
            <a:r>
              <a:rPr lang="en-IN" dirty="0">
                <a:latin typeface="+mj-lt"/>
              </a:rPr>
              <a:t>Streamlined land acquisition through dedicated institutional arrangements, showing early signs of financial consolidation, though operational losses persist and real estate uptake remains modest</a:t>
            </a:r>
          </a:p>
          <a:p>
            <a:pPr marL="182880" indent="-182880">
              <a:spcBef>
                <a:spcPts val="1200"/>
              </a:spcBef>
              <a:buClr>
                <a:schemeClr val="accent2"/>
              </a:buClr>
              <a:buSzPct val="85000"/>
              <a:buFont typeface="Wingdings" pitchFamily="2" charset="2"/>
              <a:buChar char="§"/>
            </a:pPr>
            <a:r>
              <a:rPr lang="en-IN" b="1" dirty="0">
                <a:latin typeface="+mj-lt"/>
              </a:rPr>
              <a:t>Hyderabad:</a:t>
            </a:r>
            <a:r>
              <a:rPr lang="en-IN" dirty="0">
                <a:latin typeface="+mj-lt"/>
              </a:rPr>
              <a:t> State-driven land allocation and a PPP-led metro model that relies on the commercial development near station areas through malls, but without a dedicated TOD framework, its value capture remains underdeveloped</a:t>
            </a:r>
          </a:p>
          <a:p>
            <a:pPr marL="182880" indent="-182880">
              <a:spcBef>
                <a:spcPts val="1200"/>
              </a:spcBef>
              <a:buClr>
                <a:schemeClr val="accent2"/>
              </a:buClr>
              <a:buSzPct val="85000"/>
              <a:buFont typeface="Wingdings" pitchFamily="2" charset="2"/>
              <a:buChar char="§"/>
            </a:pPr>
            <a:r>
              <a:rPr lang="en-IN" b="1" dirty="0">
                <a:latin typeface="+mj-lt"/>
              </a:rPr>
              <a:t>Chennai: </a:t>
            </a:r>
            <a:r>
              <a:rPr lang="en-IN" dirty="0">
                <a:latin typeface="+mj-lt"/>
              </a:rPr>
              <a:t>Fiscal risks of growing acquisition and arbitration costs, with premium FAR provisions emerging as a policy response to attract private investment alongside</a:t>
            </a:r>
          </a:p>
        </p:txBody>
      </p:sp>
      <p:sp>
        <p:nvSpPr>
          <p:cNvPr id="4" name="TextBox 3">
            <a:extLst>
              <a:ext uri="{FF2B5EF4-FFF2-40B4-BE49-F238E27FC236}">
                <a16:creationId xmlns:a16="http://schemas.microsoft.com/office/drawing/2014/main" id="{30FCD064-7E63-9EC3-3F9B-B03853744FDF}"/>
              </a:ext>
            </a:extLst>
          </p:cNvPr>
          <p:cNvSpPr txBox="1"/>
          <p:nvPr/>
        </p:nvSpPr>
        <p:spPr>
          <a:xfrm>
            <a:off x="976884" y="1078398"/>
            <a:ext cx="10334244" cy="369332"/>
          </a:xfrm>
          <a:prstGeom prst="rect">
            <a:avLst/>
          </a:prstGeom>
          <a:noFill/>
        </p:spPr>
        <p:txBody>
          <a:bodyPr wrap="square">
            <a:spAutoFit/>
          </a:bodyPr>
          <a:lstStyle/>
          <a:p>
            <a:pPr algn="ctr">
              <a:lnSpc>
                <a:spcPct val="90000"/>
              </a:lnSpc>
              <a:spcBef>
                <a:spcPts val="1200"/>
              </a:spcBef>
              <a:buClr>
                <a:schemeClr val="accent2"/>
              </a:buClr>
              <a:buSzPct val="85000"/>
            </a:pPr>
            <a:r>
              <a:rPr lang="en-IN" sz="2000" dirty="0">
                <a:latin typeface="+mj-lt"/>
              </a:rPr>
              <a:t>Insights from case studies of five metro cities</a:t>
            </a:r>
          </a:p>
        </p:txBody>
      </p:sp>
    </p:spTree>
    <p:extLst>
      <p:ext uri="{BB962C8B-B14F-4D97-AF65-F5344CB8AC3E}">
        <p14:creationId xmlns:p14="http://schemas.microsoft.com/office/powerpoint/2010/main" val="425803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C10CD-E7E5-13DA-F657-0A4745A020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904136-F6C0-8AE6-3E74-02ED3C1D9AB4}"/>
              </a:ext>
            </a:extLst>
          </p:cNvPr>
          <p:cNvSpPr>
            <a:spLocks noGrp="1"/>
          </p:cNvSpPr>
          <p:nvPr>
            <p:ph type="sldNum" sz="quarter" idx="12"/>
          </p:nvPr>
        </p:nvSpPr>
        <p:spPr/>
        <p:txBody>
          <a:bodyPr/>
          <a:lstStyle/>
          <a:p>
            <a:fld id="{B7F0BD27-A771-F04A-816C-63F0A1839904}" type="slidenum">
              <a:rPr lang="en-US" smtClean="0"/>
              <a:pPr/>
              <a:t>9</a:t>
            </a:fld>
            <a:endParaRPr lang="en-US" dirty="0"/>
          </a:p>
        </p:txBody>
      </p:sp>
      <p:sp>
        <p:nvSpPr>
          <p:cNvPr id="3" name="Title 2">
            <a:extLst>
              <a:ext uri="{FF2B5EF4-FFF2-40B4-BE49-F238E27FC236}">
                <a16:creationId xmlns:a16="http://schemas.microsoft.com/office/drawing/2014/main" id="{67806687-D9B6-5355-DEDC-9C6EBD27CEC5}"/>
              </a:ext>
            </a:extLst>
          </p:cNvPr>
          <p:cNvSpPr>
            <a:spLocks noGrp="1"/>
          </p:cNvSpPr>
          <p:nvPr>
            <p:ph type="title"/>
          </p:nvPr>
        </p:nvSpPr>
        <p:spPr>
          <a:xfrm>
            <a:off x="976884" y="235254"/>
            <a:ext cx="10334244" cy="631649"/>
          </a:xfrm>
        </p:spPr>
        <p:txBody>
          <a:bodyPr>
            <a:noAutofit/>
          </a:bodyPr>
          <a:lstStyle/>
          <a:p>
            <a:pPr algn="ctr"/>
            <a:r>
              <a:rPr lang="en-US" sz="3200" dirty="0">
                <a:solidFill>
                  <a:schemeClr val="tx1"/>
                </a:solidFill>
                <a:latin typeface="+mn-lt"/>
              </a:rPr>
              <a:t>Identification of factors</a:t>
            </a:r>
          </a:p>
        </p:txBody>
      </p:sp>
      <p:graphicFrame>
        <p:nvGraphicFramePr>
          <p:cNvPr id="5" name="Table 4">
            <a:extLst>
              <a:ext uri="{FF2B5EF4-FFF2-40B4-BE49-F238E27FC236}">
                <a16:creationId xmlns:a16="http://schemas.microsoft.com/office/drawing/2014/main" id="{DA7575CB-1E16-5BAA-788F-17D3FFC701A9}"/>
              </a:ext>
            </a:extLst>
          </p:cNvPr>
          <p:cNvGraphicFramePr>
            <a:graphicFrameLocks noGrp="1"/>
          </p:cNvGraphicFramePr>
          <p:nvPr>
            <p:extLst>
              <p:ext uri="{D42A27DB-BD31-4B8C-83A1-F6EECF244321}">
                <p14:modId xmlns:p14="http://schemas.microsoft.com/office/powerpoint/2010/main" val="858253219"/>
              </p:ext>
            </p:extLst>
          </p:nvPr>
        </p:nvGraphicFramePr>
        <p:xfrm>
          <a:off x="488732" y="852018"/>
          <a:ext cx="10726384" cy="5843280"/>
        </p:xfrm>
        <a:graphic>
          <a:graphicData uri="http://schemas.openxmlformats.org/drawingml/2006/table">
            <a:tbl>
              <a:tblPr firstRow="1" firstCol="1" bandRow="1">
                <a:tableStyleId>{0E3FDE45-AF77-4B5C-9715-49D594BDF05E}</a:tableStyleId>
              </a:tblPr>
              <a:tblGrid>
                <a:gridCol w="488730">
                  <a:extLst>
                    <a:ext uri="{9D8B030D-6E8A-4147-A177-3AD203B41FA5}">
                      <a16:colId xmlns:a16="http://schemas.microsoft.com/office/drawing/2014/main" val="599281319"/>
                    </a:ext>
                  </a:extLst>
                </a:gridCol>
                <a:gridCol w="1860331">
                  <a:extLst>
                    <a:ext uri="{9D8B030D-6E8A-4147-A177-3AD203B41FA5}">
                      <a16:colId xmlns:a16="http://schemas.microsoft.com/office/drawing/2014/main" val="3052677952"/>
                    </a:ext>
                  </a:extLst>
                </a:gridCol>
                <a:gridCol w="3153104">
                  <a:extLst>
                    <a:ext uri="{9D8B030D-6E8A-4147-A177-3AD203B41FA5}">
                      <a16:colId xmlns:a16="http://schemas.microsoft.com/office/drawing/2014/main" val="4278708395"/>
                    </a:ext>
                  </a:extLst>
                </a:gridCol>
                <a:gridCol w="2790496">
                  <a:extLst>
                    <a:ext uri="{9D8B030D-6E8A-4147-A177-3AD203B41FA5}">
                      <a16:colId xmlns:a16="http://schemas.microsoft.com/office/drawing/2014/main" val="1837683869"/>
                    </a:ext>
                  </a:extLst>
                </a:gridCol>
                <a:gridCol w="1299033">
                  <a:extLst>
                    <a:ext uri="{9D8B030D-6E8A-4147-A177-3AD203B41FA5}">
                      <a16:colId xmlns:a16="http://schemas.microsoft.com/office/drawing/2014/main" val="841761522"/>
                    </a:ext>
                  </a:extLst>
                </a:gridCol>
                <a:gridCol w="1134690">
                  <a:extLst>
                    <a:ext uri="{9D8B030D-6E8A-4147-A177-3AD203B41FA5}">
                      <a16:colId xmlns:a16="http://schemas.microsoft.com/office/drawing/2014/main" val="613204889"/>
                    </a:ext>
                  </a:extLst>
                </a:gridCol>
              </a:tblGrid>
              <a:tr h="191208">
                <a:tc>
                  <a:txBody>
                    <a:bodyPr/>
                    <a:lstStyle/>
                    <a:p>
                      <a:pPr algn="just">
                        <a:lnSpc>
                          <a:spcPct val="100000"/>
                        </a:lnSpc>
                        <a:buNone/>
                      </a:pPr>
                      <a:r>
                        <a:rPr lang="en-IN" sz="1400">
                          <a:effectLst/>
                          <a:latin typeface="+mj-lt"/>
                        </a:rPr>
                        <a:t>No.</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Factor</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Definition / Description</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Data Sources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Dimension</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Related factors</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2797151498"/>
                  </a:ext>
                </a:extLst>
              </a:tr>
              <a:tr h="286812">
                <a:tc>
                  <a:txBody>
                    <a:bodyPr/>
                    <a:lstStyle/>
                    <a:p>
                      <a:pPr algn="just">
                        <a:lnSpc>
                          <a:spcPct val="100000"/>
                        </a:lnSpc>
                        <a:buNone/>
                      </a:pPr>
                      <a:r>
                        <a:rPr lang="en-IN" sz="1400">
                          <a:effectLst/>
                          <a:latin typeface="+mj-lt"/>
                        </a:rPr>
                        <a:t>1</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Land assembly</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Acquisition/Pooling of land parcels required for development</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Land related Acts, DPRs State/City’s TOD Policies </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A</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2,8</a:t>
                      </a:r>
                      <a:endParaRPr lang="en-IN" sz="1400" dirty="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3300447216"/>
                  </a:ext>
                </a:extLst>
              </a:tr>
              <a:tr h="212720">
                <a:tc>
                  <a:txBody>
                    <a:bodyPr/>
                    <a:lstStyle/>
                    <a:p>
                      <a:pPr algn="just">
                        <a:lnSpc>
                          <a:spcPct val="100000"/>
                        </a:lnSpc>
                        <a:buNone/>
                      </a:pPr>
                      <a:r>
                        <a:rPr lang="en-IN" sz="1400">
                          <a:effectLst/>
                          <a:latin typeface="+mj-lt"/>
                        </a:rPr>
                        <a:t>2</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Land holdout</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Degree of cooperation by land owners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Case studies, court cases, newspapers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A</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1,3,17</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3996586377"/>
                  </a:ext>
                </a:extLst>
              </a:tr>
              <a:tr h="212720">
                <a:tc>
                  <a:txBody>
                    <a:bodyPr/>
                    <a:lstStyle/>
                    <a:p>
                      <a:pPr algn="just">
                        <a:lnSpc>
                          <a:spcPct val="100000"/>
                        </a:lnSpc>
                        <a:buNone/>
                      </a:pPr>
                      <a:r>
                        <a:rPr lang="en-IN" sz="1400">
                          <a:effectLst/>
                          <a:latin typeface="+mj-lt"/>
                        </a:rPr>
                        <a:t>3</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Land price</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Prevailing market value</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Market study reports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A + C</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2,4,7,8,10</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1344486417"/>
                  </a:ext>
                </a:extLst>
              </a:tr>
              <a:tr h="286812">
                <a:tc>
                  <a:txBody>
                    <a:bodyPr/>
                    <a:lstStyle/>
                    <a:p>
                      <a:pPr algn="just">
                        <a:lnSpc>
                          <a:spcPct val="100000"/>
                        </a:lnSpc>
                        <a:buNone/>
                      </a:pPr>
                      <a:r>
                        <a:rPr lang="en-IN" sz="1400" dirty="0">
                          <a:effectLst/>
                          <a:latin typeface="+mj-lt"/>
                        </a:rPr>
                        <a:t>4</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Market demand for development</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Demand for residential, office, retail in the influence zone</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Real estate reports, stakeholders opinions, filed study</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C</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3,5,9,16,20,21</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3278386400"/>
                  </a:ext>
                </a:extLst>
              </a:tr>
              <a:tr h="212720">
                <a:tc>
                  <a:txBody>
                    <a:bodyPr/>
                    <a:lstStyle/>
                    <a:p>
                      <a:pPr algn="just">
                        <a:lnSpc>
                          <a:spcPct val="100000"/>
                        </a:lnSpc>
                        <a:buNone/>
                      </a:pPr>
                      <a:r>
                        <a:rPr lang="en-IN" sz="1400">
                          <a:effectLst/>
                          <a:latin typeface="+mj-lt"/>
                        </a:rPr>
                        <a:t>5</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Developers’ willingness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Readiness of private developers to build</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PPP contracts, stakeholder surveys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C</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4,6,7,8</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849692625"/>
                  </a:ext>
                </a:extLst>
              </a:tr>
              <a:tr h="212720">
                <a:tc>
                  <a:txBody>
                    <a:bodyPr/>
                    <a:lstStyle/>
                    <a:p>
                      <a:pPr algn="just">
                        <a:lnSpc>
                          <a:spcPct val="100000"/>
                        </a:lnSpc>
                        <a:buNone/>
                      </a:pPr>
                      <a:r>
                        <a:rPr lang="en-IN" sz="1400">
                          <a:effectLst/>
                          <a:latin typeface="+mj-lt"/>
                        </a:rPr>
                        <a:t>6</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Mixed-use zoning</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Permissible mixed use zones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Master Plans, TOD regulations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B</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9</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4094466153"/>
                  </a:ext>
                </a:extLst>
              </a:tr>
              <a:tr h="212720">
                <a:tc>
                  <a:txBody>
                    <a:bodyPr/>
                    <a:lstStyle/>
                    <a:p>
                      <a:pPr algn="just">
                        <a:lnSpc>
                          <a:spcPct val="100000"/>
                        </a:lnSpc>
                        <a:buNone/>
                      </a:pPr>
                      <a:r>
                        <a:rPr lang="en-IN" sz="1400">
                          <a:effectLst/>
                          <a:latin typeface="+mj-lt"/>
                        </a:rPr>
                        <a:t>7</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FAR allocation</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Permissible floor area in TOD zones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DCRs, Building-bye laws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B + C</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3,5</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3313951976"/>
                  </a:ext>
                </a:extLst>
              </a:tr>
              <a:tr h="322159">
                <a:tc>
                  <a:txBody>
                    <a:bodyPr/>
                    <a:lstStyle/>
                    <a:p>
                      <a:pPr algn="just">
                        <a:lnSpc>
                          <a:spcPct val="100000"/>
                        </a:lnSpc>
                        <a:buNone/>
                      </a:pPr>
                      <a:r>
                        <a:rPr lang="en-IN" sz="1400">
                          <a:effectLst/>
                          <a:latin typeface="+mj-lt"/>
                        </a:rPr>
                        <a:t>8</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Redevelopment</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Transforming low-density/old buildings through TOD projects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Redevelopment project cases, age and height of properties</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A + C</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1,3,5,6,9,15, 16,18,19</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68706344"/>
                  </a:ext>
                </a:extLst>
              </a:tr>
              <a:tr h="212720">
                <a:tc>
                  <a:txBody>
                    <a:bodyPr/>
                    <a:lstStyle/>
                    <a:p>
                      <a:pPr algn="just">
                        <a:lnSpc>
                          <a:spcPct val="100000"/>
                        </a:lnSpc>
                        <a:buNone/>
                      </a:pPr>
                      <a:r>
                        <a:rPr lang="en-IN" sz="1400">
                          <a:effectLst/>
                          <a:latin typeface="+mj-lt"/>
                        </a:rPr>
                        <a:t>9</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Ridership</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No.of people using metro</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Metro rail websites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B + C</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4,5,8,14,15</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2748993234"/>
                  </a:ext>
                </a:extLst>
              </a:tr>
              <a:tr h="212720">
                <a:tc>
                  <a:txBody>
                    <a:bodyPr/>
                    <a:lstStyle/>
                    <a:p>
                      <a:pPr algn="just">
                        <a:lnSpc>
                          <a:spcPct val="100000"/>
                        </a:lnSpc>
                        <a:buNone/>
                      </a:pPr>
                      <a:r>
                        <a:rPr lang="en-IN" sz="1400">
                          <a:effectLst/>
                          <a:latin typeface="+mj-lt"/>
                        </a:rPr>
                        <a:t>10</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LVC</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Tools to capture the land value uplift</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Case studies, annual reports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C + B</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3,11</a:t>
                      </a:r>
                      <a:endParaRPr lang="en-IN" sz="1400" dirty="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1774419743"/>
                  </a:ext>
                </a:extLst>
              </a:tr>
              <a:tr h="286812">
                <a:tc>
                  <a:txBody>
                    <a:bodyPr/>
                    <a:lstStyle/>
                    <a:p>
                      <a:pPr algn="just">
                        <a:lnSpc>
                          <a:spcPct val="100000"/>
                        </a:lnSpc>
                        <a:buNone/>
                      </a:pPr>
                      <a:r>
                        <a:rPr lang="en-IN" sz="1400">
                          <a:effectLst/>
                          <a:latin typeface="+mj-lt"/>
                        </a:rPr>
                        <a:t>11</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Governments financing capacity</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Fiscal strength of government to support infrastructure</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Budgets, PPP policies, metro rail policy</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C + B</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10,13</a:t>
                      </a:r>
                      <a:endParaRPr lang="en-IN" sz="140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2259134769"/>
                  </a:ext>
                </a:extLst>
              </a:tr>
              <a:tr h="286812">
                <a:tc>
                  <a:txBody>
                    <a:bodyPr/>
                    <a:lstStyle/>
                    <a:p>
                      <a:pPr algn="just">
                        <a:lnSpc>
                          <a:spcPct val="100000"/>
                        </a:lnSpc>
                        <a:buNone/>
                      </a:pPr>
                      <a:r>
                        <a:rPr lang="en-IN" sz="1400">
                          <a:effectLst/>
                          <a:latin typeface="+mj-lt"/>
                        </a:rPr>
                        <a:t>12</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Cost of infrastructure</a:t>
                      </a:r>
                      <a:endParaRPr lang="en-IN" sz="1400" dirty="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Capital, O&amp;M cost of physical and social infrastructure</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DPRs, CAG reports, statement of rates</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a:effectLst/>
                          <a:latin typeface="+mj-lt"/>
                        </a:rPr>
                        <a:t>C</a:t>
                      </a:r>
                      <a:endParaRPr lang="en-IN" sz="1400">
                        <a:effectLst/>
                        <a:latin typeface="+mj-lt"/>
                        <a:ea typeface="Times New Roman" panose="02020603050405020304" pitchFamily="18" charset="0"/>
                      </a:endParaRPr>
                    </a:p>
                  </a:txBody>
                  <a:tcPr marL="72000" marR="38597" marT="36000" marB="36000" anchor="ctr"/>
                </a:tc>
                <a:tc>
                  <a:txBody>
                    <a:bodyPr/>
                    <a:lstStyle/>
                    <a:p>
                      <a:pPr algn="l">
                        <a:lnSpc>
                          <a:spcPct val="100000"/>
                        </a:lnSpc>
                        <a:buNone/>
                      </a:pPr>
                      <a:r>
                        <a:rPr lang="en-IN" sz="1400" dirty="0">
                          <a:effectLst/>
                          <a:latin typeface="+mj-lt"/>
                        </a:rPr>
                        <a:t>13</a:t>
                      </a:r>
                      <a:endParaRPr lang="en-IN" sz="1400" dirty="0">
                        <a:effectLst/>
                        <a:latin typeface="+mj-lt"/>
                        <a:ea typeface="Times New Roman" panose="02020603050405020304" pitchFamily="18" charset="0"/>
                      </a:endParaRPr>
                    </a:p>
                  </a:txBody>
                  <a:tcPr marL="72000" marR="38597" marT="36000" marB="36000" anchor="ctr"/>
                </a:tc>
                <a:extLst>
                  <a:ext uri="{0D108BD9-81ED-4DB2-BD59-A6C34878D82A}">
                    <a16:rowId xmlns:a16="http://schemas.microsoft.com/office/drawing/2014/main" val="1800436773"/>
                  </a:ext>
                </a:extLst>
              </a:tr>
            </a:tbl>
          </a:graphicData>
        </a:graphic>
      </p:graphicFrame>
    </p:spTree>
    <p:extLst>
      <p:ext uri="{BB962C8B-B14F-4D97-AF65-F5344CB8AC3E}">
        <p14:creationId xmlns:p14="http://schemas.microsoft.com/office/powerpoint/2010/main" val="384191776"/>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{AC428F4E-4AE0-B848-A4EA-22BAC3D59685}tf10001070</Template>
  <TotalTime>547</TotalTime>
  <Words>2730</Words>
  <Application>Microsoft Macintosh PowerPoint</Application>
  <PresentationFormat>Widescreen</PresentationFormat>
  <Paragraphs>317</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Bookman Old Style</vt:lpstr>
      <vt:lpstr>Calibri</vt:lpstr>
      <vt:lpstr>Century Gothic</vt:lpstr>
      <vt:lpstr>Rockwell Extra Bold</vt:lpstr>
      <vt:lpstr>Twentieth Century</vt:lpstr>
      <vt:lpstr>Wingdings</vt:lpstr>
      <vt:lpstr>Wood Type</vt:lpstr>
      <vt:lpstr>Property, Planning and Profit: The Interplay of Land Assembly, Floor Area Ratio, and Markets in India’s Transit-Oriented Development</vt:lpstr>
      <vt:lpstr>Introduction – Global Paradigm</vt:lpstr>
      <vt:lpstr>TOD in India</vt:lpstr>
      <vt:lpstr>Key Dimensions in TOD Research</vt:lpstr>
      <vt:lpstr>Global shifts in TOD research</vt:lpstr>
      <vt:lpstr>System Dynamics as analytical method</vt:lpstr>
      <vt:lpstr>Protocol structure (methodology)</vt:lpstr>
      <vt:lpstr>Identification of factors</vt:lpstr>
      <vt:lpstr>Identification of factors</vt:lpstr>
      <vt:lpstr>Identification of factors</vt:lpstr>
      <vt:lpstr>Categorization of factors</vt:lpstr>
      <vt:lpstr>Causal Loops and Feedbacks</vt:lpstr>
      <vt:lpstr>Causal Loops and Feedbacks</vt:lpstr>
      <vt:lpstr>Causal Loops and Feedbacks</vt:lpstr>
      <vt:lpstr>Applicability and Operationalization</vt:lpstr>
      <vt:lpstr>Conclusion</vt:lpstr>
      <vt:lpstr>Selected 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 Eswari Macha</dc:creator>
  <cp:lastModifiedBy>bala eswari macha</cp:lastModifiedBy>
  <cp:revision>13</cp:revision>
  <dcterms:created xsi:type="dcterms:W3CDTF">2025-10-07T06:36:39Z</dcterms:created>
  <dcterms:modified xsi:type="dcterms:W3CDTF">2025-11-03T12:30:48Z</dcterms:modified>
</cp:coreProperties>
</file>