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26"/>
  </p:notesMasterIdLst>
  <p:sldIdLst>
    <p:sldId id="2034" r:id="rId5"/>
    <p:sldId id="2096" r:id="rId6"/>
    <p:sldId id="2022" r:id="rId7"/>
    <p:sldId id="2042" r:id="rId8"/>
    <p:sldId id="2099" r:id="rId9"/>
    <p:sldId id="2033" r:id="rId10"/>
    <p:sldId id="2024" r:id="rId11"/>
    <p:sldId id="2052" r:id="rId12"/>
    <p:sldId id="2093" r:id="rId13"/>
    <p:sldId id="2120" r:id="rId14"/>
    <p:sldId id="2061" r:id="rId15"/>
    <p:sldId id="2101" r:id="rId16"/>
    <p:sldId id="2102" r:id="rId17"/>
    <p:sldId id="2121" r:id="rId18"/>
    <p:sldId id="2091" r:id="rId19"/>
    <p:sldId id="2069" r:id="rId20"/>
    <p:sldId id="2071" r:id="rId21"/>
    <p:sldId id="2116" r:id="rId22"/>
    <p:sldId id="2117" r:id="rId23"/>
    <p:sldId id="2118" r:id="rId24"/>
    <p:sldId id="20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1F49D2-80D8-1BA1-2CA9-513CD0CA682A}" name="Shalini Sinha" initials="SS" userId="S::shalini.sinha@cept.ac.in::9f63ec23-9aa4-4cce-b8c2-ed1eadef9ca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404040"/>
    <a:srgbClr val="878787"/>
    <a:srgbClr val="D9D9D9"/>
    <a:srgbClr val="1E252B"/>
    <a:srgbClr val="BFC9D2"/>
    <a:srgbClr val="C00000"/>
    <a:srgbClr val="FFFFFF"/>
    <a:srgbClr val="156082"/>
    <a:srgbClr val="343E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16BB3A-7FFF-4237-917E-E8B46228E827}" v="123" dt="2025-11-02T15:46:36.8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44" autoAdjust="0"/>
    <p:restoredTop sz="95033" autoAdjust="0"/>
  </p:normalViewPr>
  <p:slideViewPr>
    <p:cSldViewPr snapToGrid="0">
      <p:cViewPr>
        <p:scale>
          <a:sx n="75" d="100"/>
          <a:sy n="75" d="100"/>
        </p:scale>
        <p:origin x="1061" y="144"/>
      </p:cViewPr>
      <p:guideLst>
        <p:guide orient="horz" pos="23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E:\01_CEPT\04_Semester\01_DRP\Ahmedabad\Excel\01_New_Mode_Share_Budget_Allocation\Summary_Table_Graphs_PPT_F.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E:\01_CEPT\04_Semester\01_DRP\Ahmedabad\Excel\01_New_Mode_Share_Budget_Allocation\Summary_Table_Graphs_PPT_F.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E:\01_CEPT\04_Semester\01_DRP\Ahmedabad\Excel\01_New_Mode_Share_Budget_Allocation\Summary_Table_Graphs_PPT_F.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01_CEPT\04_Semester\01_DRP\Ahmedabad\Excel\Summary_Table_Graphs_PP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01_CEPT\04_Semester\01_DRP\Ahmedabad\Excel\01_New_Mode_Share_Budget_Allocation\Summary_Table_Graphs_PPT_F.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01_CEPT\04_Semester\01_DRP\Ahmedabad\Excel\BAU_Budget_Allocation_PCU_Hours_8%25_Final_PT_Efficien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E:\01_CEPT\04_Semester\01_DRP\Ahmedabad\Excel\01_New_Mode_Share_Budget_Allocation\Summary_Table_Graphs_PPT_F.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E:\01_CEPT\04_Semester\01_DRP\Ahmedabad\Excel\01_New_Mode_Share_Budget_Allocation\Summary_Table_Graphs_PPT_F.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E:\01_CEPT\04_Semester\01_DRP\Ahmedabad\Excel\01_New_Mode_Share_Budget_Allocation\Summary_Table_Graphs_PPT_F.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E:\01_CEPT\04_Semester\01_DRP\Ahmedabad\Excel\01_New_Mode_Share_Budget_Allocation\Summary_Table_Graphs_PPT_F.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tabLst>
                <a:tab pos="4035425" algn="l"/>
              </a:tabLst>
              <a:defRPr sz="1400" b="0" i="0" u="none" strike="noStrike" kern="1200" spc="0" baseline="0">
                <a:solidFill>
                  <a:schemeClr val="tx1">
                    <a:lumMod val="65000"/>
                    <a:lumOff val="35000"/>
                  </a:schemeClr>
                </a:solidFill>
                <a:latin typeface="+mn-lt"/>
                <a:ea typeface="+mn-ea"/>
                <a:cs typeface="+mn-cs"/>
              </a:defRPr>
            </a:pPr>
            <a:r>
              <a:rPr lang="en-IN" dirty="0"/>
              <a:t>Financial</a:t>
            </a:r>
            <a:r>
              <a:rPr lang="en-IN" baseline="0" dirty="0"/>
              <a:t> Cost Trend</a:t>
            </a:r>
            <a:endParaRPr lang="en-IN" dirty="0"/>
          </a:p>
        </c:rich>
      </c:tx>
      <c:layout>
        <c:manualLayout>
          <c:xMode val="edge"/>
          <c:yMode val="edge"/>
          <c:x val="0.43799328635903723"/>
          <c:y val="1.6801923092551758E-2"/>
        </c:manualLayout>
      </c:layout>
      <c:overlay val="0"/>
      <c:spPr>
        <a:noFill/>
        <a:ln>
          <a:noFill/>
        </a:ln>
        <a:effectLst/>
      </c:spPr>
      <c:txPr>
        <a:bodyPr rot="0" spcFirstLastPara="1" vertOverflow="ellipsis" vert="horz" wrap="square" anchor="ctr" anchorCtr="1"/>
        <a:lstStyle/>
        <a:p>
          <a:pPr>
            <a:tabLst>
              <a:tab pos="4035425" algn="l"/>
            </a:tabLst>
            <a:defRPr sz="1400" b="0" i="0" u="none" strike="noStrike" kern="1200" spc="0" baseline="0">
              <a:solidFill>
                <a:schemeClr val="tx1">
                  <a:lumMod val="65000"/>
                  <a:lumOff val="35000"/>
                </a:schemeClr>
              </a:solidFill>
              <a:latin typeface="+mn-lt"/>
              <a:ea typeface="+mn-ea"/>
              <a:cs typeface="+mn-cs"/>
            </a:defRPr>
          </a:pPr>
          <a:endParaRPr lang="en-IN"/>
        </a:p>
      </c:txPr>
    </c:title>
    <c:autoTitleDeleted val="0"/>
    <c:plotArea>
      <c:layout/>
      <c:lineChart>
        <c:grouping val="standard"/>
        <c:varyColors val="0"/>
        <c:ser>
          <c:idx val="0"/>
          <c:order val="0"/>
          <c:tx>
            <c:strRef>
              <c:f>'8%_Total_Cost_Composition'!$B$58</c:f>
              <c:strCache>
                <c:ptCount val="1"/>
                <c:pt idx="0">
                  <c:v>Road </c:v>
                </c:pt>
              </c:strCache>
            </c:strRef>
          </c:tx>
          <c:spPr>
            <a:ln w="28575" cap="rnd">
              <a:solidFill>
                <a:schemeClr val="accent2">
                  <a:lumMod val="75000"/>
                </a:schemeClr>
              </a:solidFill>
              <a:round/>
            </a:ln>
            <a:effectLst/>
          </c:spPr>
          <c:marker>
            <c:symbol val="none"/>
          </c:marker>
          <c:cat>
            <c:numRef>
              <c:f>'8%_Total_Cost_Composition'!$C$57:$Q$57</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'8%_Total_Cost_Composition'!$C$58:$Q$58</c:f>
              <c:numCache>
                <c:formatCode>_ * #,##0.0_ ;_ * \-#,##0.0_ ;_ * "-"??_ ;_ @_ </c:formatCode>
                <c:ptCount val="15"/>
                <c:pt idx="0">
                  <c:v>54.344469486668913</c:v>
                </c:pt>
                <c:pt idx="1">
                  <c:v>57.494107812114322</c:v>
                </c:pt>
                <c:pt idx="2">
                  <c:v>72.632259213366837</c:v>
                </c:pt>
                <c:pt idx="3">
                  <c:v>79.885124173784789</c:v>
                </c:pt>
                <c:pt idx="4">
                  <c:v>102.48917500973631</c:v>
                </c:pt>
                <c:pt idx="5">
                  <c:v>116.3676314994011</c:v>
                </c:pt>
                <c:pt idx="6">
                  <c:v>124.4560811953188</c:v>
                </c:pt>
                <c:pt idx="7">
                  <c:v>136.26386424850773</c:v>
                </c:pt>
                <c:pt idx="8">
                  <c:v>157.96586005747949</c:v>
                </c:pt>
                <c:pt idx="9">
                  <c:v>173.25202390078664</c:v>
                </c:pt>
                <c:pt idx="10">
                  <c:v>178.59005834884783</c:v>
                </c:pt>
                <c:pt idx="11">
                  <c:v>174.87292477550508</c:v>
                </c:pt>
                <c:pt idx="12">
                  <c:v>177.73348790119479</c:v>
                </c:pt>
                <c:pt idx="13">
                  <c:v>188.55223711659886</c:v>
                </c:pt>
                <c:pt idx="14">
                  <c:v>217.48568026486882</c:v>
                </c:pt>
              </c:numCache>
            </c:numRef>
          </c:val>
          <c:smooth val="0"/>
          <c:extLst>
            <c:ext xmlns:c16="http://schemas.microsoft.com/office/drawing/2014/chart" uri="{C3380CC4-5D6E-409C-BE32-E72D297353CC}">
              <c16:uniqueId val="{00000000-1AF0-4391-B631-B4684A6DD0DF}"/>
            </c:ext>
          </c:extLst>
        </c:ser>
        <c:ser>
          <c:idx val="1"/>
          <c:order val="1"/>
          <c:tx>
            <c:strRef>
              <c:f>'8%_Total_Cost_Composition'!$B$59</c:f>
              <c:strCache>
                <c:ptCount val="1"/>
                <c:pt idx="0">
                  <c:v>Parking </c:v>
                </c:pt>
              </c:strCache>
            </c:strRef>
          </c:tx>
          <c:spPr>
            <a:ln w="28575" cap="rnd">
              <a:solidFill>
                <a:srgbClr val="C4C4C0"/>
              </a:solidFill>
              <a:round/>
            </a:ln>
            <a:effectLst/>
          </c:spPr>
          <c:marker>
            <c:symbol val="none"/>
          </c:marker>
          <c:cat>
            <c:numRef>
              <c:f>'8%_Total_Cost_Composition'!$C$57:$Q$57</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'8%_Total_Cost_Composition'!$C$59:$Q$59</c:f>
              <c:numCache>
                <c:formatCode>_ * #,##0.0_ ;_ * \-#,##0.0_ ;_ * "-"??_ ;_ @_ </c:formatCode>
                <c:ptCount val="15"/>
                <c:pt idx="0">
                  <c:v>14.011064472776921</c:v>
                </c:pt>
                <c:pt idx="1">
                  <c:v>13.967417795584087</c:v>
                </c:pt>
                <c:pt idx="2">
                  <c:v>17.385423503422352</c:v>
                </c:pt>
                <c:pt idx="3">
                  <c:v>17.605834859962574</c:v>
                </c:pt>
                <c:pt idx="4">
                  <c:v>20.840073802028712</c:v>
                </c:pt>
                <c:pt idx="5">
                  <c:v>21.872117038265902</c:v>
                </c:pt>
                <c:pt idx="6">
                  <c:v>21.658664318730601</c:v>
                </c:pt>
                <c:pt idx="7">
                  <c:v>21.98807471347282</c:v>
                </c:pt>
                <c:pt idx="8">
                  <c:v>23.665264408338544</c:v>
                </c:pt>
                <c:pt idx="9">
                  <c:v>23.471490009877968</c:v>
                </c:pt>
                <c:pt idx="10">
                  <c:v>22.538525309279414</c:v>
                </c:pt>
                <c:pt idx="11">
                  <c:v>20.704786688502139</c:v>
                </c:pt>
                <c:pt idx="12">
                  <c:v>19.698463166772505</c:v>
                </c:pt>
                <c:pt idx="13">
                  <c:v>20.500885300560135</c:v>
                </c:pt>
                <c:pt idx="14">
                  <c:v>23.29915867361936</c:v>
                </c:pt>
              </c:numCache>
            </c:numRef>
          </c:val>
          <c:smooth val="0"/>
          <c:extLst>
            <c:ext xmlns:c16="http://schemas.microsoft.com/office/drawing/2014/chart" uri="{C3380CC4-5D6E-409C-BE32-E72D297353CC}">
              <c16:uniqueId val="{00000001-1AF0-4391-B631-B4684A6DD0DF}"/>
            </c:ext>
          </c:extLst>
        </c:ser>
        <c:ser>
          <c:idx val="2"/>
          <c:order val="2"/>
          <c:tx>
            <c:strRef>
              <c:f>'8%_Total_Cost_Composition'!$B$60</c:f>
              <c:strCache>
                <c:ptCount val="1"/>
                <c:pt idx="0">
                  <c:v>PT operations </c:v>
                </c:pt>
              </c:strCache>
            </c:strRef>
          </c:tx>
          <c:spPr>
            <a:ln w="28575" cap="rnd">
              <a:solidFill>
                <a:schemeClr val="accent1">
                  <a:lumMod val="50000"/>
                </a:schemeClr>
              </a:solidFill>
              <a:round/>
            </a:ln>
            <a:effectLst/>
          </c:spPr>
          <c:marker>
            <c:symbol val="none"/>
          </c:marker>
          <c:cat>
            <c:numRef>
              <c:f>'8%_Total_Cost_Composition'!$C$57:$Q$57</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'8%_Total_Cost_Composition'!$C$60:$Q$60</c:f>
              <c:numCache>
                <c:formatCode>_ * #,##0.0_ ;_ * \-#,##0.0_ ;_ * "-"??_ ;_ @_ </c:formatCode>
                <c:ptCount val="15"/>
                <c:pt idx="0">
                  <c:v>22.266257666583861</c:v>
                </c:pt>
                <c:pt idx="1">
                  <c:v>18.2955061064918</c:v>
                </c:pt>
                <c:pt idx="2">
                  <c:v>29.97906753996017</c:v>
                </c:pt>
                <c:pt idx="3">
                  <c:v>32.407339518052019</c:v>
                </c:pt>
                <c:pt idx="4">
                  <c:v>44.933561890245166</c:v>
                </c:pt>
                <c:pt idx="5">
                  <c:v>51.118719561028854</c:v>
                </c:pt>
                <c:pt idx="6">
                  <c:v>65.860427958583642</c:v>
                </c:pt>
                <c:pt idx="7">
                  <c:v>66.775628735503332</c:v>
                </c:pt>
                <c:pt idx="8">
                  <c:v>71.909227134895673</c:v>
                </c:pt>
                <c:pt idx="9">
                  <c:v>55.554524028670734</c:v>
                </c:pt>
                <c:pt idx="10">
                  <c:v>106.83654404794069</c:v>
                </c:pt>
                <c:pt idx="11">
                  <c:v>100.61255933342807</c:v>
                </c:pt>
                <c:pt idx="12">
                  <c:v>62.48079978332931</c:v>
                </c:pt>
                <c:pt idx="13">
                  <c:v>67.432583221260771</c:v>
                </c:pt>
                <c:pt idx="14">
                  <c:v>57.359496473280018</c:v>
                </c:pt>
              </c:numCache>
            </c:numRef>
          </c:val>
          <c:smooth val="0"/>
          <c:extLst>
            <c:ext xmlns:c16="http://schemas.microsoft.com/office/drawing/2014/chart" uri="{C3380CC4-5D6E-409C-BE32-E72D297353CC}">
              <c16:uniqueId val="{00000002-1AF0-4391-B631-B4684A6DD0DF}"/>
            </c:ext>
          </c:extLst>
        </c:ser>
        <c:dLbls>
          <c:showLegendKey val="0"/>
          <c:showVal val="0"/>
          <c:showCatName val="0"/>
          <c:showSerName val="0"/>
          <c:showPercent val="0"/>
          <c:showBubbleSize val="0"/>
        </c:dLbls>
        <c:smooth val="0"/>
        <c:axId val="1926969792"/>
        <c:axId val="1926976032"/>
      </c:lineChart>
      <c:catAx>
        <c:axId val="192696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6976032"/>
        <c:crosses val="autoZero"/>
        <c:auto val="1"/>
        <c:lblAlgn val="ctr"/>
        <c:lblOffset val="100"/>
        <c:noMultiLvlLbl val="0"/>
      </c:catAx>
      <c:valAx>
        <c:axId val="1926976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IN" sz="1200" dirty="0"/>
                  <a:t>Daily Cost in Lakhs</a:t>
                </a:r>
              </a:p>
            </c:rich>
          </c:tx>
          <c:layout>
            <c:manualLayout>
              <c:xMode val="edge"/>
              <c:yMode val="edge"/>
              <c:x val="3.8553970737554066E-2"/>
              <c:y val="0.3439614474299200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_ * #,##0.0_ ;_ * \-#,##0.0_ ;_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269697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solidFill>
      <a:schemeClr val="bg1"/>
    </a:solidFill>
    <a:ln w="28575">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400" b="0" i="0" u="none" strike="noStrike" kern="1200" spc="0" baseline="0" dirty="0">
                <a:solidFill>
                  <a:prstClr val="black">
                    <a:lumMod val="65000"/>
                    <a:lumOff val="35000"/>
                  </a:prstClr>
                </a:solidFill>
              </a:rPr>
              <a:t>Cost Allocation – per passenger km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96175170421999E-2"/>
          <c:y val="8.5815075150350945E-2"/>
          <c:w val="0.9185290316646666"/>
          <c:h val="0.69813520315503697"/>
        </c:manualLayout>
      </c:layout>
      <c:lineChart>
        <c:grouping val="standard"/>
        <c:varyColors val="0"/>
        <c:ser>
          <c:idx val="0"/>
          <c:order val="0"/>
          <c:tx>
            <c:strRef>
              <c:f>'Total Cost_8%PT_Efficient'!$BA$30</c:f>
              <c:strCache>
                <c:ptCount val="1"/>
                <c:pt idx="0">
                  <c:v>Car</c:v>
                </c:pt>
              </c:strCache>
            </c:strRef>
          </c:tx>
          <c:spPr>
            <a:ln w="38100" cap="rnd">
              <a:solidFill>
                <a:srgbClr val="AFABAB"/>
              </a:solidFill>
              <a:round/>
            </a:ln>
            <a:effectLst/>
          </c:spPr>
          <c:marker>
            <c:symbol val="none"/>
          </c:marker>
          <c:cat>
            <c:numRef>
              <c:f>'Total Cost_8%PT_Efficient'!$BB$29:$BP$29</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'Total Cost_8%PT_Efficient'!$BB$30:$BP$30</c:f>
              <c:numCache>
                <c:formatCode>_(* #,##0.00_);_(* \(#,##0.00\);_(* "-"??_);_(@_)</c:formatCode>
                <c:ptCount val="15"/>
                <c:pt idx="0">
                  <c:v>1.7897590180397998</c:v>
                </c:pt>
                <c:pt idx="1">
                  <c:v>1.6502894487968245</c:v>
                </c:pt>
                <c:pt idx="2">
                  <c:v>1.6073442822440229</c:v>
                </c:pt>
                <c:pt idx="3">
                  <c:v>1.5492651944165672</c:v>
                </c:pt>
                <c:pt idx="4">
                  <c:v>1.7076896618980344</c:v>
                </c:pt>
                <c:pt idx="5">
                  <c:v>1.7086253890134233</c:v>
                </c:pt>
                <c:pt idx="6">
                  <c:v>1.6338482994079184</c:v>
                </c:pt>
                <c:pt idx="7">
                  <c:v>1.6006881581618604</c:v>
                </c:pt>
                <c:pt idx="8">
                  <c:v>1.6522380047851537</c:v>
                </c:pt>
                <c:pt idx="9">
                  <c:v>1.6370018642463988</c:v>
                </c:pt>
                <c:pt idx="10">
                  <c:v>1.5443936221513661</c:v>
                </c:pt>
                <c:pt idx="11">
                  <c:v>1.3889707893722185</c:v>
                </c:pt>
                <c:pt idx="12">
                  <c:v>1.2976508215047693</c:v>
                </c:pt>
                <c:pt idx="13">
                  <c:v>1.323007253384384</c:v>
                </c:pt>
                <c:pt idx="14">
                  <c:v>1.447920935050155</c:v>
                </c:pt>
              </c:numCache>
            </c:numRef>
          </c:val>
          <c:smooth val="0"/>
          <c:extLst>
            <c:ext xmlns:c16="http://schemas.microsoft.com/office/drawing/2014/chart" uri="{C3380CC4-5D6E-409C-BE32-E72D297353CC}">
              <c16:uniqueId val="{00000000-3F43-4A2C-A4F8-516816820E51}"/>
            </c:ext>
          </c:extLst>
        </c:ser>
        <c:ser>
          <c:idx val="1"/>
          <c:order val="1"/>
          <c:tx>
            <c:strRef>
              <c:f>'Total Cost_8%PT_Efficient'!$BA$31</c:f>
              <c:strCache>
                <c:ptCount val="1"/>
                <c:pt idx="0">
                  <c:v>2-w</c:v>
                </c:pt>
              </c:strCache>
            </c:strRef>
          </c:tx>
          <c:spPr>
            <a:ln w="38100" cap="rnd">
              <a:solidFill>
                <a:schemeClr val="accent2"/>
              </a:solidFill>
              <a:round/>
            </a:ln>
            <a:effectLst/>
          </c:spPr>
          <c:marker>
            <c:symbol val="none"/>
          </c:marker>
          <c:cat>
            <c:numRef>
              <c:f>'Total Cost_8%PT_Efficient'!$BB$29:$BP$29</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'Total Cost_8%PT_Efficient'!$BB$31:$BP$31</c:f>
              <c:numCache>
                <c:formatCode>_(* #,##0.00_);_(* \(#,##0.00\);_(* "-"??_);_(@_)</c:formatCode>
                <c:ptCount val="15"/>
                <c:pt idx="0">
                  <c:v>0.73687735176138636</c:v>
                </c:pt>
                <c:pt idx="1">
                  <c:v>0.68448822344462568</c:v>
                </c:pt>
                <c:pt idx="2">
                  <c:v>0.67684541845690471</c:v>
                </c:pt>
                <c:pt idx="3">
                  <c:v>0.65855689991201549</c:v>
                </c:pt>
                <c:pt idx="4">
                  <c:v>0.720500482388995</c:v>
                </c:pt>
                <c:pt idx="5">
                  <c:v>0.72708430922325507</c:v>
                </c:pt>
                <c:pt idx="6">
                  <c:v>0.70542597824913644</c:v>
                </c:pt>
                <c:pt idx="7">
                  <c:v>0.6990029713612903</c:v>
                </c:pt>
                <c:pt idx="8">
                  <c:v>0.72602380131044209</c:v>
                </c:pt>
                <c:pt idx="9">
                  <c:v>0.72710988726500314</c:v>
                </c:pt>
                <c:pt idx="10">
                  <c:v>0.69725725086663826</c:v>
                </c:pt>
                <c:pt idx="11">
                  <c:v>0.63606729054645461</c:v>
                </c:pt>
                <c:pt idx="12">
                  <c:v>0.59861243831471023</c:v>
                </c:pt>
                <c:pt idx="13">
                  <c:v>0.60822346700808205</c:v>
                </c:pt>
                <c:pt idx="14">
                  <c:v>0.65895829510435888</c:v>
                </c:pt>
              </c:numCache>
            </c:numRef>
          </c:val>
          <c:smooth val="0"/>
          <c:extLst>
            <c:ext xmlns:c16="http://schemas.microsoft.com/office/drawing/2014/chart" uri="{C3380CC4-5D6E-409C-BE32-E72D297353CC}">
              <c16:uniqueId val="{00000001-3F43-4A2C-A4F8-516816820E51}"/>
            </c:ext>
          </c:extLst>
        </c:ser>
        <c:ser>
          <c:idx val="2"/>
          <c:order val="2"/>
          <c:tx>
            <c:strRef>
              <c:f>'Total Cost_8%PT_Efficient'!$BA$32</c:f>
              <c:strCache>
                <c:ptCount val="1"/>
                <c:pt idx="0">
                  <c:v>3-w</c:v>
                </c:pt>
              </c:strCache>
            </c:strRef>
          </c:tx>
          <c:spPr>
            <a:ln w="38100" cap="rnd">
              <a:solidFill>
                <a:schemeClr val="accent1">
                  <a:lumMod val="75000"/>
                </a:schemeClr>
              </a:solidFill>
              <a:round/>
            </a:ln>
            <a:effectLst/>
          </c:spPr>
          <c:marker>
            <c:symbol val="none"/>
          </c:marker>
          <c:cat>
            <c:numRef>
              <c:f>'Total Cost_8%PT_Efficient'!$BB$29:$BP$29</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'Total Cost_8%PT_Efficient'!$BB$32:$BP$32</c:f>
              <c:numCache>
                <c:formatCode>_(* #,##0.00_);_(* \(#,##0.00\);_(* "-"??_);_(@_)</c:formatCode>
                <c:ptCount val="15"/>
                <c:pt idx="0">
                  <c:v>0.83643914690513732</c:v>
                </c:pt>
                <c:pt idx="1">
                  <c:v>0.82782104196459683</c:v>
                </c:pt>
                <c:pt idx="2">
                  <c:v>0.64759293077775404</c:v>
                </c:pt>
                <c:pt idx="3">
                  <c:v>0.64292865230377483</c:v>
                </c:pt>
                <c:pt idx="4">
                  <c:v>0.70761156896921862</c:v>
                </c:pt>
                <c:pt idx="5">
                  <c:v>0.72055518132188501</c:v>
                </c:pt>
                <c:pt idx="6">
                  <c:v>0.70482065054468235</c:v>
                </c:pt>
                <c:pt idx="7">
                  <c:v>0.70131413192544123</c:v>
                </c:pt>
                <c:pt idx="8">
                  <c:v>0.72746647681710452</c:v>
                </c:pt>
                <c:pt idx="9">
                  <c:v>0.72720357797620738</c:v>
                </c:pt>
                <c:pt idx="10">
                  <c:v>0.69457403997056755</c:v>
                </c:pt>
                <c:pt idx="11">
                  <c:v>0.63173531168899133</c:v>
                </c:pt>
                <c:pt idx="12">
                  <c:v>0.59161858871653694</c:v>
                </c:pt>
                <c:pt idx="13">
                  <c:v>0.59525089736702019</c:v>
                </c:pt>
                <c:pt idx="14">
                  <c:v>0.63975192551821958</c:v>
                </c:pt>
              </c:numCache>
            </c:numRef>
          </c:val>
          <c:smooth val="0"/>
          <c:extLst>
            <c:ext xmlns:c16="http://schemas.microsoft.com/office/drawing/2014/chart" uri="{C3380CC4-5D6E-409C-BE32-E72D297353CC}">
              <c16:uniqueId val="{00000002-3F43-4A2C-A4F8-516816820E51}"/>
            </c:ext>
          </c:extLst>
        </c:ser>
        <c:ser>
          <c:idx val="3"/>
          <c:order val="3"/>
          <c:tx>
            <c:strRef>
              <c:f>'Total Cost_8%PT_Efficient'!$BA$33</c:f>
              <c:strCache>
                <c:ptCount val="1"/>
                <c:pt idx="0">
                  <c:v>PT</c:v>
                </c:pt>
              </c:strCache>
            </c:strRef>
          </c:tx>
          <c:spPr>
            <a:ln w="38100" cap="rnd">
              <a:solidFill>
                <a:srgbClr val="343E48"/>
              </a:solidFill>
              <a:round/>
            </a:ln>
            <a:effectLst/>
          </c:spPr>
          <c:marker>
            <c:symbol val="none"/>
          </c:marker>
          <c:cat>
            <c:numRef>
              <c:f>'Total Cost_8%PT_Efficient'!$BB$29:$BP$29</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'Total Cost_8%PT_Efficient'!$BB$33:$BP$33</c:f>
              <c:numCache>
                <c:formatCode>_(* #,##0.00_);_(* \(#,##0.00\);_(* "-"??_);_(@_)</c:formatCode>
                <c:ptCount val="15"/>
                <c:pt idx="0">
                  <c:v>0.38060833656616294</c:v>
                </c:pt>
                <c:pt idx="1">
                  <c:v>0.32098352893885779</c:v>
                </c:pt>
                <c:pt idx="2">
                  <c:v>0.5252484508996238</c:v>
                </c:pt>
                <c:pt idx="3">
                  <c:v>0.56069345929009584</c:v>
                </c:pt>
                <c:pt idx="4">
                  <c:v>0.74878998867104973</c:v>
                </c:pt>
                <c:pt idx="5">
                  <c:v>0.84616179588933504</c:v>
                </c:pt>
                <c:pt idx="6">
                  <c:v>1.068633817827791</c:v>
                </c:pt>
                <c:pt idx="7">
                  <c:v>1.1011980749879864</c:v>
                </c:pt>
                <c:pt idx="8">
                  <c:v>1.203057506173574</c:v>
                </c:pt>
                <c:pt idx="9">
                  <c:v>0.94881278920918277</c:v>
                </c:pt>
                <c:pt idx="10">
                  <c:v>1.7691645189316469</c:v>
                </c:pt>
                <c:pt idx="11">
                  <c:v>1.7160908226095342</c:v>
                </c:pt>
                <c:pt idx="12">
                  <c:v>1.1394142222743791</c:v>
                </c:pt>
                <c:pt idx="13">
                  <c:v>1.1889024807262047</c:v>
                </c:pt>
                <c:pt idx="14">
                  <c:v>1.0153216418833686</c:v>
                </c:pt>
              </c:numCache>
            </c:numRef>
          </c:val>
          <c:smooth val="0"/>
          <c:extLst>
            <c:ext xmlns:c16="http://schemas.microsoft.com/office/drawing/2014/chart" uri="{C3380CC4-5D6E-409C-BE32-E72D297353CC}">
              <c16:uniqueId val="{00000003-3F43-4A2C-A4F8-516816820E51}"/>
            </c:ext>
          </c:extLst>
        </c:ser>
        <c:dLbls>
          <c:showLegendKey val="0"/>
          <c:showVal val="0"/>
          <c:showCatName val="0"/>
          <c:showSerName val="0"/>
          <c:showPercent val="0"/>
          <c:showBubbleSize val="0"/>
        </c:dLbls>
        <c:smooth val="0"/>
        <c:axId val="1095929711"/>
        <c:axId val="1095925871"/>
      </c:lineChart>
      <c:catAx>
        <c:axId val="1095929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95925871"/>
        <c:crosses val="autoZero"/>
        <c:auto val="1"/>
        <c:lblAlgn val="ctr"/>
        <c:lblOffset val="100"/>
        <c:noMultiLvlLbl val="0"/>
      </c:catAx>
      <c:valAx>
        <c:axId val="10959258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dirty="0"/>
                  <a:t>Cost per Pax km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 #,##0.0_ ;_ * \-#,##0.0_ ;_ * &quot;-&quot;?_ ;_ @_ "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9592971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dirty="0">
                <a:solidFill>
                  <a:prstClr val="black">
                    <a:lumMod val="65000"/>
                    <a:lumOff val="35000"/>
                  </a:prstClr>
                </a:solidFill>
              </a:rPr>
              <a:t>True Cost Trend </a:t>
            </a:r>
            <a:endParaRPr lang="en-IN" sz="1400" b="0" i="0" u="none" strike="noStrike" kern="1200" spc="0" baseline="0" dirty="0">
              <a:solidFill>
                <a:prstClr val="black">
                  <a:lumMod val="65000"/>
                  <a:lumOff val="35000"/>
                </a:prst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IN"/>
        </a:p>
      </c:txPr>
    </c:title>
    <c:autoTitleDeleted val="0"/>
    <c:plotArea>
      <c:layout/>
      <c:barChart>
        <c:barDir val="col"/>
        <c:grouping val="stacked"/>
        <c:varyColors val="0"/>
        <c:ser>
          <c:idx val="3"/>
          <c:order val="3"/>
          <c:tx>
            <c:strRef>
              <c:f>'8%_Total_Cost_Composition'!$B$61</c:f>
              <c:strCache>
                <c:ptCount val="1"/>
                <c:pt idx="0">
                  <c:v>Emissions </c:v>
                </c:pt>
              </c:strCache>
            </c:strRef>
          </c:tx>
          <c:spPr>
            <a:solidFill>
              <a:schemeClr val="accent4"/>
            </a:solidFill>
            <a:ln>
              <a:noFill/>
            </a:ln>
            <a:effectLst/>
          </c:spPr>
          <c:invertIfNegative val="0"/>
          <c:cat>
            <c:numRef>
              <c:f>'8%_Total_Cost_Composition'!$C$57:$Q$57</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'8%_Total_Cost_Composition'!$C$61:$Q$61</c:f>
              <c:numCache>
                <c:formatCode>_ * #,##0.0_ ;_ * \-#,##0.0_ ;_ * "-"??_ ;_ @_ </c:formatCode>
                <c:ptCount val="15"/>
                <c:pt idx="0">
                  <c:v>32.6</c:v>
                </c:pt>
                <c:pt idx="1">
                  <c:v>33.799999999999997</c:v>
                </c:pt>
                <c:pt idx="2">
                  <c:v>34.259070269258125</c:v>
                </c:pt>
                <c:pt idx="3">
                  <c:v>36.294187735076811</c:v>
                </c:pt>
                <c:pt idx="4">
                  <c:v>38.511096544140585</c:v>
                </c:pt>
                <c:pt idx="5">
                  <c:v>40.994793052233625</c:v>
                </c:pt>
                <c:pt idx="6">
                  <c:v>43.699643028444974</c:v>
                </c:pt>
                <c:pt idx="7">
                  <c:v>46.650217558195457</c:v>
                </c:pt>
                <c:pt idx="8">
                  <c:v>49.709506490849677</c:v>
                </c:pt>
                <c:pt idx="9">
                  <c:v>51.917522917188045</c:v>
                </c:pt>
                <c:pt idx="10">
                  <c:v>55.79014643917553</c:v>
                </c:pt>
                <c:pt idx="11">
                  <c:v>56.707489853110197</c:v>
                </c:pt>
                <c:pt idx="12">
                  <c:v>58.18972198044645</c:v>
                </c:pt>
                <c:pt idx="13">
                  <c:v>57.795801829984029</c:v>
                </c:pt>
                <c:pt idx="14">
                  <c:v>57.918179836322778</c:v>
                </c:pt>
              </c:numCache>
            </c:numRef>
          </c:val>
          <c:extLst>
            <c:ext xmlns:c16="http://schemas.microsoft.com/office/drawing/2014/chart" uri="{C3380CC4-5D6E-409C-BE32-E72D297353CC}">
              <c16:uniqueId val="{00000000-5426-434C-8F56-1CFED97E808E}"/>
            </c:ext>
          </c:extLst>
        </c:ser>
        <c:ser>
          <c:idx val="4"/>
          <c:order val="4"/>
          <c:tx>
            <c:strRef>
              <c:f>'8%_Total_Cost_Composition'!$B$62</c:f>
              <c:strCache>
                <c:ptCount val="1"/>
                <c:pt idx="0">
                  <c:v>Accidents</c:v>
                </c:pt>
              </c:strCache>
            </c:strRef>
          </c:tx>
          <c:spPr>
            <a:solidFill>
              <a:schemeClr val="accent2">
                <a:lumMod val="50000"/>
              </a:schemeClr>
            </a:solidFill>
            <a:ln>
              <a:noFill/>
            </a:ln>
            <a:effectLst/>
          </c:spPr>
          <c:invertIfNegative val="0"/>
          <c:cat>
            <c:numRef>
              <c:f>'8%_Total_Cost_Composition'!$C$57:$Q$57</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'8%_Total_Cost_Composition'!$C$62:$Q$62</c:f>
              <c:numCache>
                <c:formatCode>_ * #,##0.0_ ;_ * \-#,##0.0_ ;_ * "-"??_ ;_ @_ </c:formatCode>
                <c:ptCount val="15"/>
                <c:pt idx="0">
                  <c:v>2.6121842591055158</c:v>
                </c:pt>
                <c:pt idx="1">
                  <c:v>2.9041025408277528</c:v>
                </c:pt>
                <c:pt idx="2">
                  <c:v>3.2194390647472004</c:v>
                </c:pt>
                <c:pt idx="3">
                  <c:v>3.5331815439194201</c:v>
                </c:pt>
                <c:pt idx="4">
                  <c:v>3.8621103227718612</c:v>
                </c:pt>
                <c:pt idx="5">
                  <c:v>4.2058839288675927</c:v>
                </c:pt>
                <c:pt idx="6">
                  <c:v>4.5642710483617934</c:v>
                </c:pt>
                <c:pt idx="7">
                  <c:v>4.9371739739546241</c:v>
                </c:pt>
                <c:pt idx="8">
                  <c:v>5.3246442222772039</c:v>
                </c:pt>
                <c:pt idx="9">
                  <c:v>5.7155223265145372</c:v>
                </c:pt>
                <c:pt idx="10">
                  <c:v>6.1329150919136373</c:v>
                </c:pt>
                <c:pt idx="11">
                  <c:v>6.5688973083429536</c:v>
                </c:pt>
                <c:pt idx="12">
                  <c:v>7.0202734535375884</c:v>
                </c:pt>
                <c:pt idx="13">
                  <c:v>7.2173724030287296</c:v>
                </c:pt>
                <c:pt idx="14">
                  <c:v>7.4222535075195273</c:v>
                </c:pt>
              </c:numCache>
            </c:numRef>
          </c:val>
          <c:extLst>
            <c:ext xmlns:c16="http://schemas.microsoft.com/office/drawing/2014/chart" uri="{C3380CC4-5D6E-409C-BE32-E72D297353CC}">
              <c16:uniqueId val="{00000001-5426-434C-8F56-1CFED97E808E}"/>
            </c:ext>
          </c:extLst>
        </c:ser>
        <c:dLbls>
          <c:showLegendKey val="0"/>
          <c:showVal val="0"/>
          <c:showCatName val="0"/>
          <c:showSerName val="0"/>
          <c:showPercent val="0"/>
          <c:showBubbleSize val="0"/>
        </c:dLbls>
        <c:gapWidth val="150"/>
        <c:overlap val="100"/>
        <c:axId val="1926969792"/>
        <c:axId val="1926976032"/>
      </c:barChart>
      <c:lineChart>
        <c:grouping val="standard"/>
        <c:varyColors val="0"/>
        <c:ser>
          <c:idx val="0"/>
          <c:order val="0"/>
          <c:tx>
            <c:strRef>
              <c:f>'8%_Total_Cost_Composition'!$B$58</c:f>
              <c:strCache>
                <c:ptCount val="1"/>
                <c:pt idx="0">
                  <c:v>Road </c:v>
                </c:pt>
              </c:strCache>
            </c:strRef>
          </c:tx>
          <c:spPr>
            <a:ln w="28575" cap="rnd">
              <a:solidFill>
                <a:schemeClr val="accent2"/>
              </a:solidFill>
              <a:round/>
            </a:ln>
            <a:effectLst/>
          </c:spPr>
          <c:marker>
            <c:symbol val="none"/>
          </c:marker>
          <c:cat>
            <c:numRef>
              <c:f>'8%_Total_Cost_Composition'!$C$57:$Q$57</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'8%_Total_Cost_Composition'!$C$58:$Q$58</c:f>
              <c:numCache>
                <c:formatCode>_ * #,##0.0_ ;_ * \-#,##0.0_ ;_ * "-"??_ ;_ @_ </c:formatCode>
                <c:ptCount val="15"/>
                <c:pt idx="0">
                  <c:v>54.344469486668913</c:v>
                </c:pt>
                <c:pt idx="1">
                  <c:v>57.494107812114322</c:v>
                </c:pt>
                <c:pt idx="2">
                  <c:v>72.632259213366837</c:v>
                </c:pt>
                <c:pt idx="3">
                  <c:v>79.885124173784789</c:v>
                </c:pt>
                <c:pt idx="4">
                  <c:v>102.48917500973631</c:v>
                </c:pt>
                <c:pt idx="5">
                  <c:v>116.3676314994011</c:v>
                </c:pt>
                <c:pt idx="6">
                  <c:v>124.4560811953188</c:v>
                </c:pt>
                <c:pt idx="7">
                  <c:v>136.26386424850773</c:v>
                </c:pt>
                <c:pt idx="8">
                  <c:v>157.96586005747949</c:v>
                </c:pt>
                <c:pt idx="9">
                  <c:v>173.25202390078664</c:v>
                </c:pt>
                <c:pt idx="10">
                  <c:v>178.59005834884783</c:v>
                </c:pt>
                <c:pt idx="11">
                  <c:v>174.87292477550508</c:v>
                </c:pt>
                <c:pt idx="12">
                  <c:v>177.73348790119479</c:v>
                </c:pt>
                <c:pt idx="13">
                  <c:v>188.55223711659886</c:v>
                </c:pt>
                <c:pt idx="14">
                  <c:v>217.48568026486882</c:v>
                </c:pt>
              </c:numCache>
            </c:numRef>
          </c:val>
          <c:smooth val="0"/>
          <c:extLst>
            <c:ext xmlns:c16="http://schemas.microsoft.com/office/drawing/2014/chart" uri="{C3380CC4-5D6E-409C-BE32-E72D297353CC}">
              <c16:uniqueId val="{00000002-5426-434C-8F56-1CFED97E808E}"/>
            </c:ext>
          </c:extLst>
        </c:ser>
        <c:ser>
          <c:idx val="1"/>
          <c:order val="1"/>
          <c:tx>
            <c:strRef>
              <c:f>'8%_Total_Cost_Composition'!$B$59</c:f>
              <c:strCache>
                <c:ptCount val="1"/>
                <c:pt idx="0">
                  <c:v>Parking </c:v>
                </c:pt>
              </c:strCache>
            </c:strRef>
          </c:tx>
          <c:spPr>
            <a:ln w="28575" cap="rnd">
              <a:solidFill>
                <a:srgbClr val="C4C4C0"/>
              </a:solidFill>
              <a:round/>
            </a:ln>
            <a:effectLst/>
          </c:spPr>
          <c:marker>
            <c:symbol val="none"/>
          </c:marker>
          <c:cat>
            <c:numRef>
              <c:f>'8%_Total_Cost_Composition'!$C$57:$Q$57</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'8%_Total_Cost_Composition'!$C$59:$Q$59</c:f>
              <c:numCache>
                <c:formatCode>_ * #,##0.0_ ;_ * \-#,##0.0_ ;_ * "-"??_ ;_ @_ </c:formatCode>
                <c:ptCount val="15"/>
                <c:pt idx="0">
                  <c:v>14.011064472776921</c:v>
                </c:pt>
                <c:pt idx="1">
                  <c:v>13.967417795584087</c:v>
                </c:pt>
                <c:pt idx="2">
                  <c:v>17.385423503422352</c:v>
                </c:pt>
                <c:pt idx="3">
                  <c:v>17.605834859962574</c:v>
                </c:pt>
                <c:pt idx="4">
                  <c:v>20.840073802028712</c:v>
                </c:pt>
                <c:pt idx="5">
                  <c:v>21.872117038265902</c:v>
                </c:pt>
                <c:pt idx="6">
                  <c:v>21.658664318730601</c:v>
                </c:pt>
                <c:pt idx="7">
                  <c:v>21.98807471347282</c:v>
                </c:pt>
                <c:pt idx="8">
                  <c:v>23.665264408338544</c:v>
                </c:pt>
                <c:pt idx="9">
                  <c:v>23.471490009877968</c:v>
                </c:pt>
                <c:pt idx="10">
                  <c:v>22.538525309279414</c:v>
                </c:pt>
                <c:pt idx="11">
                  <c:v>20.704786688502139</c:v>
                </c:pt>
                <c:pt idx="12">
                  <c:v>19.698463166772505</c:v>
                </c:pt>
                <c:pt idx="13">
                  <c:v>20.500885300560135</c:v>
                </c:pt>
                <c:pt idx="14">
                  <c:v>23.29915867361936</c:v>
                </c:pt>
              </c:numCache>
            </c:numRef>
          </c:val>
          <c:smooth val="0"/>
          <c:extLst>
            <c:ext xmlns:c16="http://schemas.microsoft.com/office/drawing/2014/chart" uri="{C3380CC4-5D6E-409C-BE32-E72D297353CC}">
              <c16:uniqueId val="{00000003-5426-434C-8F56-1CFED97E808E}"/>
            </c:ext>
          </c:extLst>
        </c:ser>
        <c:ser>
          <c:idx val="2"/>
          <c:order val="2"/>
          <c:tx>
            <c:strRef>
              <c:f>'8%_Total_Cost_Composition'!$B$60</c:f>
              <c:strCache>
                <c:ptCount val="1"/>
                <c:pt idx="0">
                  <c:v>PT operations </c:v>
                </c:pt>
              </c:strCache>
            </c:strRef>
          </c:tx>
          <c:spPr>
            <a:ln w="28575" cap="rnd">
              <a:solidFill>
                <a:srgbClr val="3F7AA5"/>
              </a:solidFill>
              <a:round/>
            </a:ln>
            <a:effectLst/>
          </c:spPr>
          <c:marker>
            <c:symbol val="none"/>
          </c:marker>
          <c:cat>
            <c:numRef>
              <c:f>'8%_Total_Cost_Composition'!$C$57:$Q$57</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'8%_Total_Cost_Composition'!$C$60:$Q$60</c:f>
              <c:numCache>
                <c:formatCode>_ * #,##0.0_ ;_ * \-#,##0.0_ ;_ * "-"??_ ;_ @_ </c:formatCode>
                <c:ptCount val="15"/>
                <c:pt idx="0">
                  <c:v>22.266257666583861</c:v>
                </c:pt>
                <c:pt idx="1">
                  <c:v>18.2955061064918</c:v>
                </c:pt>
                <c:pt idx="2">
                  <c:v>29.97906753996017</c:v>
                </c:pt>
                <c:pt idx="3">
                  <c:v>32.407339518052019</c:v>
                </c:pt>
                <c:pt idx="4">
                  <c:v>44.933561890245166</c:v>
                </c:pt>
                <c:pt idx="5">
                  <c:v>51.118719561028854</c:v>
                </c:pt>
                <c:pt idx="6">
                  <c:v>65.860427958583642</c:v>
                </c:pt>
                <c:pt idx="7">
                  <c:v>66.775628735503332</c:v>
                </c:pt>
                <c:pt idx="8">
                  <c:v>71.909227134895673</c:v>
                </c:pt>
                <c:pt idx="9">
                  <c:v>55.554524028670734</c:v>
                </c:pt>
                <c:pt idx="10">
                  <c:v>106.83654404794069</c:v>
                </c:pt>
                <c:pt idx="11">
                  <c:v>100.61255933342807</c:v>
                </c:pt>
                <c:pt idx="12">
                  <c:v>62.48079978332931</c:v>
                </c:pt>
                <c:pt idx="13">
                  <c:v>67.432583221260771</c:v>
                </c:pt>
                <c:pt idx="14">
                  <c:v>57.359496473280018</c:v>
                </c:pt>
              </c:numCache>
            </c:numRef>
          </c:val>
          <c:smooth val="0"/>
          <c:extLst>
            <c:ext xmlns:c16="http://schemas.microsoft.com/office/drawing/2014/chart" uri="{C3380CC4-5D6E-409C-BE32-E72D297353CC}">
              <c16:uniqueId val="{00000004-5426-434C-8F56-1CFED97E808E}"/>
            </c:ext>
          </c:extLst>
        </c:ser>
        <c:dLbls>
          <c:showLegendKey val="0"/>
          <c:showVal val="0"/>
          <c:showCatName val="0"/>
          <c:showSerName val="0"/>
          <c:showPercent val="0"/>
          <c:showBubbleSize val="0"/>
        </c:dLbls>
        <c:marker val="1"/>
        <c:smooth val="0"/>
        <c:axId val="1926969792"/>
        <c:axId val="1926976032"/>
      </c:lineChart>
      <c:catAx>
        <c:axId val="192696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6976032"/>
        <c:crosses val="autoZero"/>
        <c:auto val="1"/>
        <c:lblAlgn val="ctr"/>
        <c:lblOffset val="100"/>
        <c:noMultiLvlLbl val="0"/>
      </c:catAx>
      <c:valAx>
        <c:axId val="1926976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IN" sz="1200" b="0" i="0" u="none" strike="noStrike" kern="1200" baseline="0" dirty="0">
                    <a:solidFill>
                      <a:prstClr val="black">
                        <a:lumMod val="65000"/>
                        <a:lumOff val="35000"/>
                      </a:prstClr>
                    </a:solidFill>
                  </a:rPr>
                  <a:t>Daily Cost in Lakhs</a:t>
                </a:r>
              </a:p>
            </c:rich>
          </c:tx>
          <c:layout>
            <c:manualLayout>
              <c:xMode val="edge"/>
              <c:yMode val="edge"/>
              <c:x val="2.7198709596129501E-2"/>
              <c:y val="0.3125670694074539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_ * #,##0.0_ ;_ * \-#,##0.0_ ;_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269697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B465-47C1-9083-7842941AF9DF}"/>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B465-47C1-9083-7842941AF9D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465-47C1-9083-7842941AF9DF}"/>
              </c:ext>
            </c:extLst>
          </c:dPt>
          <c:cat>
            <c:strRef>
              <c:f>'Composite Graphs'!$H$5:$H$7</c:f>
              <c:strCache>
                <c:ptCount val="3"/>
                <c:pt idx="0">
                  <c:v>Cost to Agency </c:v>
                </c:pt>
                <c:pt idx="1">
                  <c:v>Emissions Cost </c:v>
                </c:pt>
                <c:pt idx="2">
                  <c:v>Accidents Cost </c:v>
                </c:pt>
              </c:strCache>
            </c:strRef>
          </c:cat>
          <c:val>
            <c:numRef>
              <c:f>'Composite Graphs'!$I$5:$I$7</c:f>
              <c:numCache>
                <c:formatCode>0%</c:formatCode>
                <c:ptCount val="3"/>
                <c:pt idx="0">
                  <c:v>0.83917709359762871</c:v>
                </c:pt>
                <c:pt idx="1">
                  <c:v>0.14330590731150791</c:v>
                </c:pt>
                <c:pt idx="2">
                  <c:v>1.7516999090863336E-2</c:v>
                </c:pt>
              </c:numCache>
            </c:numRef>
          </c:val>
          <c:extLst>
            <c:ext xmlns:c16="http://schemas.microsoft.com/office/drawing/2014/chart" uri="{C3380CC4-5D6E-409C-BE32-E72D297353CC}">
              <c16:uniqueId val="{00000006-B465-47C1-9083-7842941AF9D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3">
                  <a:lumMod val="25000"/>
                  <a:lumOff val="75000"/>
                </a:schemeClr>
              </a:solidFill>
              <a:ln w="19050">
                <a:solidFill>
                  <a:schemeClr val="lt1"/>
                </a:solidFill>
              </a:ln>
              <a:effectLst/>
            </c:spPr>
            <c:extLst>
              <c:ext xmlns:c16="http://schemas.microsoft.com/office/drawing/2014/chart" uri="{C3380CC4-5D6E-409C-BE32-E72D297353CC}">
                <c16:uniqueId val="{00000001-ADA2-43F6-BFBA-2C5B2A75B39B}"/>
              </c:ext>
            </c:extLst>
          </c:dPt>
          <c:dPt>
            <c:idx val="1"/>
            <c:bubble3D val="0"/>
            <c:spPr>
              <a:solidFill>
                <a:srgbClr val="D9D9D9"/>
              </a:solidFill>
              <a:ln w="19050">
                <a:solidFill>
                  <a:schemeClr val="lt1"/>
                </a:solidFill>
              </a:ln>
              <a:effectLst/>
            </c:spPr>
            <c:extLst>
              <c:ext xmlns:c16="http://schemas.microsoft.com/office/drawing/2014/chart" uri="{C3380CC4-5D6E-409C-BE32-E72D297353CC}">
                <c16:uniqueId val="{00000003-ADA2-43F6-BFBA-2C5B2A75B39B}"/>
              </c:ext>
            </c:extLst>
          </c:dPt>
          <c:dPt>
            <c:idx val="2"/>
            <c:bubble3D val="0"/>
            <c:spPr>
              <a:solidFill>
                <a:srgbClr val="1E252B"/>
              </a:solidFill>
              <a:ln w="19050">
                <a:solidFill>
                  <a:schemeClr val="lt1"/>
                </a:solidFill>
              </a:ln>
              <a:effectLst/>
            </c:spPr>
            <c:extLst>
              <c:ext xmlns:c16="http://schemas.microsoft.com/office/drawing/2014/chart" uri="{C3380CC4-5D6E-409C-BE32-E72D297353CC}">
                <c16:uniqueId val="{00000005-ADA2-43F6-BFBA-2C5B2A75B39B}"/>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ADA2-43F6-BFBA-2C5B2A75B39B}"/>
              </c:ext>
            </c:extLst>
          </c:dPt>
          <c:dLbls>
            <c:delete val="1"/>
          </c:dLbls>
          <c:val>
            <c:numRef>
              <c:f>'Total Cost_8%PT_Efficient'!$R$14:$R$17</c:f>
              <c:numCache>
                <c:formatCode>0%</c:formatCode>
                <c:ptCount val="4"/>
                <c:pt idx="0">
                  <c:v>0.26082451402528839</c:v>
                </c:pt>
                <c:pt idx="1">
                  <c:v>0.43859862921712445</c:v>
                </c:pt>
                <c:pt idx="2">
                  <c:v>9.4989364073835542E-2</c:v>
                </c:pt>
                <c:pt idx="3">
                  <c:v>0.2055874926837517</c:v>
                </c:pt>
              </c:numCache>
            </c:numRef>
          </c:val>
          <c:extLst>
            <c:ext xmlns:c16="http://schemas.microsoft.com/office/drawing/2014/chart" uri="{C3380CC4-5D6E-409C-BE32-E72D297353CC}">
              <c16:uniqueId val="{00000008-ADA2-43F6-BFBA-2C5B2A75B39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400" b="0" i="0" u="none" strike="noStrike" kern="1200" spc="0" baseline="0">
                <a:solidFill>
                  <a:prstClr val="black">
                    <a:lumMod val="65000"/>
                    <a:lumOff val="35000"/>
                  </a:prstClr>
                </a:solidFill>
              </a:rPr>
              <a:t>Cost Allocation for different Modes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'Cost_PCU_Parking_BAU _0%'!$D$66</c:f>
              <c:strCache>
                <c:ptCount val="1"/>
                <c:pt idx="0">
                  <c:v>Car</c:v>
                </c:pt>
              </c:strCache>
            </c:strRef>
          </c:tx>
          <c:spPr>
            <a:solidFill>
              <a:srgbClr val="AFABAB"/>
            </a:solidFill>
            <a:ln>
              <a:noFill/>
            </a:ln>
            <a:effectLst/>
          </c:spPr>
          <c:invertIfNegative val="0"/>
          <c:cat>
            <c:numRef>
              <c:f>'Cost_PCU_Parking_BAU _0%'!$E$65:$S$65</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'Cost_PCU_Parking_BAU _0%'!$E$66:$S$66</c:f>
              <c:numCache>
                <c:formatCode>_(* #,##0.00_);_(* \(#,##0.00\);_(* "-"??_);_(@_)</c:formatCode>
                <c:ptCount val="15"/>
                <c:pt idx="0">
                  <c:v>11.331533056339067</c:v>
                </c:pt>
                <c:pt idx="1">
                  <c:v>12.439111656686176</c:v>
                </c:pt>
                <c:pt idx="2">
                  <c:v>15.878804954127103</c:v>
                </c:pt>
                <c:pt idx="3">
                  <c:v>17.995341257727155</c:v>
                </c:pt>
                <c:pt idx="4">
                  <c:v>23.784790938387495</c:v>
                </c:pt>
                <c:pt idx="5">
                  <c:v>27.816857321976524</c:v>
                </c:pt>
                <c:pt idx="6">
                  <c:v>30.639098627227042</c:v>
                </c:pt>
                <c:pt idx="7">
                  <c:v>34.542446506601998</c:v>
                </c:pt>
                <c:pt idx="8">
                  <c:v>41.226221726377737</c:v>
                </c:pt>
                <c:pt idx="9">
                  <c:v>46.863020403525908</c:v>
                </c:pt>
                <c:pt idx="10">
                  <c:v>49.690004790849144</c:v>
                </c:pt>
                <c:pt idx="11">
                  <c:v>49.964377643260406</c:v>
                </c:pt>
                <c:pt idx="12">
                  <c:v>52.172976495581239</c:v>
                </c:pt>
                <c:pt idx="13">
                  <c:v>55.452745441493924</c:v>
                </c:pt>
                <c:pt idx="14">
                  <c:v>64.017109666756497</c:v>
                </c:pt>
              </c:numCache>
            </c:numRef>
          </c:val>
          <c:extLst>
            <c:ext xmlns:c16="http://schemas.microsoft.com/office/drawing/2014/chart" uri="{C3380CC4-5D6E-409C-BE32-E72D297353CC}">
              <c16:uniqueId val="{00000000-D087-4DDB-8E4B-4BB3BB7C9984}"/>
            </c:ext>
          </c:extLst>
        </c:ser>
        <c:ser>
          <c:idx val="1"/>
          <c:order val="1"/>
          <c:tx>
            <c:strRef>
              <c:f>'Cost_PCU_Parking_BAU _0%'!$D$67</c:f>
              <c:strCache>
                <c:ptCount val="1"/>
                <c:pt idx="0">
                  <c:v>2-w</c:v>
                </c:pt>
              </c:strCache>
            </c:strRef>
          </c:tx>
          <c:spPr>
            <a:solidFill>
              <a:schemeClr val="accent2"/>
            </a:solidFill>
            <a:ln>
              <a:noFill/>
            </a:ln>
            <a:effectLst/>
          </c:spPr>
          <c:invertIfNegative val="0"/>
          <c:cat>
            <c:numRef>
              <c:f>'Cost_PCU_Parking_BAU _0%'!$E$65:$S$65</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'Cost_PCU_Parking_BAU _0%'!$E$67:$S$67</c:f>
              <c:numCache>
                <c:formatCode>_(* #,##0.00_);_(* \(#,##0.00\);_(* "-"??_);_(@_)</c:formatCode>
                <c:ptCount val="15"/>
                <c:pt idx="0">
                  <c:v>34.9616273397897</c:v>
                </c:pt>
                <c:pt idx="1">
                  <c:v>36.341474633616038</c:v>
                </c:pt>
                <c:pt idx="2">
                  <c:v>44.610375926665064</c:v>
                </c:pt>
                <c:pt idx="3">
                  <c:v>48.616427814898522</c:v>
                </c:pt>
                <c:pt idx="4">
                  <c:v>61.791279181139402</c:v>
                </c:pt>
                <c:pt idx="5">
                  <c:v>69.492958269630435</c:v>
                </c:pt>
                <c:pt idx="6">
                  <c:v>73.606066666291298</c:v>
                </c:pt>
                <c:pt idx="7">
                  <c:v>79.798661917111602</c:v>
                </c:pt>
                <c:pt idx="8">
                  <c:v>91.584280807632709</c:v>
                </c:pt>
                <c:pt idx="9">
                  <c:v>100.11117763913447</c:v>
                </c:pt>
                <c:pt idx="10">
                  <c:v>102.07660607803751</c:v>
                </c:pt>
                <c:pt idx="11">
                  <c:v>98.701227709889807</c:v>
                </c:pt>
                <c:pt idx="12">
                  <c:v>99.108881746736827</c:v>
                </c:pt>
                <c:pt idx="13">
                  <c:v>105.1677804493505</c:v>
                </c:pt>
                <c:pt idx="14">
                  <c:v>121.21277987324325</c:v>
                </c:pt>
              </c:numCache>
            </c:numRef>
          </c:val>
          <c:extLst>
            <c:ext xmlns:c16="http://schemas.microsoft.com/office/drawing/2014/chart" uri="{C3380CC4-5D6E-409C-BE32-E72D297353CC}">
              <c16:uniqueId val="{00000001-D087-4DDB-8E4B-4BB3BB7C9984}"/>
            </c:ext>
          </c:extLst>
        </c:ser>
        <c:ser>
          <c:idx val="2"/>
          <c:order val="2"/>
          <c:tx>
            <c:strRef>
              <c:f>'Cost_PCU_Parking_BAU _0%'!$D$68</c:f>
              <c:strCache>
                <c:ptCount val="1"/>
                <c:pt idx="0">
                  <c:v>3-w</c:v>
                </c:pt>
              </c:strCache>
            </c:strRef>
          </c:tx>
          <c:spPr>
            <a:solidFill>
              <a:srgbClr val="F2F2F2"/>
            </a:solidFill>
            <a:ln>
              <a:noFill/>
            </a:ln>
            <a:effectLst/>
          </c:spPr>
          <c:invertIfNegative val="0"/>
          <c:cat>
            <c:numRef>
              <c:f>'Cost_PCU_Parking_BAU _0%'!$E$65:$S$65</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'Cost_PCU_Parking_BAU _0%'!$E$68:$S$68</c:f>
              <c:numCache>
                <c:formatCode>_(* #,##0.00_);_(* \(#,##0.00\);_(* "-"??_);_(@_)</c:formatCode>
                <c:ptCount val="15"/>
                <c:pt idx="0">
                  <c:v>17.291287737173768</c:v>
                </c:pt>
                <c:pt idx="1">
                  <c:v>18.207709877711885</c:v>
                </c:pt>
                <c:pt idx="2">
                  <c:v>21.935773647304551</c:v>
                </c:pt>
                <c:pt idx="3">
                  <c:v>23.461966598342041</c:v>
                </c:pt>
                <c:pt idx="4">
                  <c:v>29.266638762516092</c:v>
                </c:pt>
                <c:pt idx="5">
                  <c:v>32.30358743002936</c:v>
                </c:pt>
                <c:pt idx="6">
                  <c:v>33.580554258757267</c:v>
                </c:pt>
                <c:pt idx="7">
                  <c:v>35.730093484957145</c:v>
                </c:pt>
                <c:pt idx="8">
                  <c:v>40.246097674804176</c:v>
                </c:pt>
                <c:pt idx="9">
                  <c:v>43.176725417626372</c:v>
                </c:pt>
                <c:pt idx="10">
                  <c:v>43.20735165544184</c:v>
                </c:pt>
                <c:pt idx="11">
                  <c:v>41.003249374708865</c:v>
                </c:pt>
                <c:pt idx="12">
                  <c:v>40.408487020901084</c:v>
                </c:pt>
                <c:pt idx="13">
                  <c:v>42.598745792806042</c:v>
                </c:pt>
                <c:pt idx="14">
                  <c:v>48.777170765354938</c:v>
                </c:pt>
              </c:numCache>
            </c:numRef>
          </c:val>
          <c:extLst>
            <c:ext xmlns:c16="http://schemas.microsoft.com/office/drawing/2014/chart" uri="{C3380CC4-5D6E-409C-BE32-E72D297353CC}">
              <c16:uniqueId val="{00000002-D087-4DDB-8E4B-4BB3BB7C9984}"/>
            </c:ext>
          </c:extLst>
        </c:ser>
        <c:ser>
          <c:idx val="3"/>
          <c:order val="3"/>
          <c:tx>
            <c:strRef>
              <c:f>'Cost_PCU_Parking_BAU _0%'!$D$69</c:f>
              <c:strCache>
                <c:ptCount val="1"/>
                <c:pt idx="0">
                  <c:v>PT</c:v>
                </c:pt>
              </c:strCache>
            </c:strRef>
          </c:tx>
          <c:spPr>
            <a:solidFill>
              <a:schemeClr val="accent4"/>
            </a:solidFill>
            <a:ln>
              <a:noFill/>
            </a:ln>
            <a:effectLst/>
          </c:spPr>
          <c:invertIfNegative val="0"/>
          <c:cat>
            <c:numRef>
              <c:f>'Cost_PCU_Parking_BAU _0%'!$E$65:$S$65</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'Cost_PCU_Parking_BAU _0%'!$E$69:$S$69</c:f>
              <c:numCache>
                <c:formatCode>_(* #,##0.00_);_(* \(#,##0.00\);_(* "-"??_);_(@_)</c:formatCode>
                <c:ptCount val="15"/>
                <c:pt idx="0">
                  <c:v>4.7710858261432953</c:v>
                </c:pt>
                <c:pt idx="1">
                  <c:v>4.4732294396843058</c:v>
                </c:pt>
                <c:pt idx="2">
                  <c:v>7.5927281886924805</c:v>
                </c:pt>
                <c:pt idx="3">
                  <c:v>7.4172233627796729</c:v>
                </c:pt>
                <c:pt idx="4">
                  <c:v>8.4865399297220563</c:v>
                </c:pt>
                <c:pt idx="5">
                  <c:v>8.6263455160306854</c:v>
                </c:pt>
                <c:pt idx="6">
                  <c:v>8.2890259617738007</c:v>
                </c:pt>
                <c:pt idx="7">
                  <c:v>8.1807370533097803</c:v>
                </c:pt>
                <c:pt idx="8">
                  <c:v>8.5745242570034232</c:v>
                </c:pt>
                <c:pt idx="9">
                  <c:v>6.5725904503778922</c:v>
                </c:pt>
                <c:pt idx="10">
                  <c:v>6.1546211337987611</c:v>
                </c:pt>
                <c:pt idx="11">
                  <c:v>5.9088567361481186</c:v>
                </c:pt>
                <c:pt idx="12">
                  <c:v>5.7416058047481551</c:v>
                </c:pt>
                <c:pt idx="13">
                  <c:v>5.833850733508541</c:v>
                </c:pt>
                <c:pt idx="14">
                  <c:v>6.7777786331335186</c:v>
                </c:pt>
              </c:numCache>
            </c:numRef>
          </c:val>
          <c:extLst>
            <c:ext xmlns:c16="http://schemas.microsoft.com/office/drawing/2014/chart" uri="{C3380CC4-5D6E-409C-BE32-E72D297353CC}">
              <c16:uniqueId val="{00000003-D087-4DDB-8E4B-4BB3BB7C9984}"/>
            </c:ext>
          </c:extLst>
        </c:ser>
        <c:dLbls>
          <c:showLegendKey val="0"/>
          <c:showVal val="0"/>
          <c:showCatName val="0"/>
          <c:showSerName val="0"/>
          <c:showPercent val="0"/>
          <c:showBubbleSize val="0"/>
        </c:dLbls>
        <c:gapWidth val="150"/>
        <c:overlap val="100"/>
        <c:axId val="1926829936"/>
        <c:axId val="1926839056"/>
      </c:barChart>
      <c:catAx>
        <c:axId val="192682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6839056"/>
        <c:crosses val="autoZero"/>
        <c:auto val="1"/>
        <c:lblAlgn val="ctr"/>
        <c:lblOffset val="100"/>
        <c:noMultiLvlLbl val="0"/>
      </c:catAx>
      <c:valAx>
        <c:axId val="1926839056"/>
        <c:scaling>
          <c:orientation val="minMax"/>
          <c:max val="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IN" sz="1100" b="0" i="0" u="none" strike="noStrike" kern="1200" baseline="0">
                    <a:solidFill>
                      <a:prstClr val="black">
                        <a:lumMod val="65000"/>
                        <a:lumOff val="35000"/>
                      </a:prstClr>
                    </a:solidFill>
                  </a:rPr>
                  <a:t>Daily Cost in Lakhs</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268299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400" b="0" i="0" u="none" strike="noStrike" kern="1200" spc="0" baseline="0">
                <a:solidFill>
                  <a:prstClr val="black">
                    <a:lumMod val="65000"/>
                    <a:lumOff val="35000"/>
                  </a:prstClr>
                </a:solidFill>
              </a:rPr>
              <a:t>Cost Allocation for different Modes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'Total Cost_8%PT_Efficient'!$B$14</c:f>
              <c:strCache>
                <c:ptCount val="1"/>
                <c:pt idx="0">
                  <c:v>Car</c:v>
                </c:pt>
              </c:strCache>
            </c:strRef>
          </c:tx>
          <c:spPr>
            <a:solidFill>
              <a:srgbClr val="AFABAB"/>
            </a:solidFill>
            <a:ln>
              <a:noFill/>
            </a:ln>
            <a:effectLst/>
          </c:spPr>
          <c:invertIfNegative val="0"/>
          <c:cat>
            <c:numRef>
              <c:f>'Total Cost_8%PT_Efficient'!$C$13:$Q$13</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'Total Cost_8%PT_Efficient'!$C$14:$Q$14</c:f>
              <c:numCache>
                <c:formatCode>_(* #,##0.00_);_(* \(#,##0.00\);_(* "-"??_);_(@_)</c:formatCode>
                <c:ptCount val="15"/>
                <c:pt idx="0">
                  <c:v>19.285660528361792</c:v>
                </c:pt>
                <c:pt idx="1">
                  <c:v>20.326737957165356</c:v>
                </c:pt>
                <c:pt idx="2">
                  <c:v>25.483571644184043</c:v>
                </c:pt>
                <c:pt idx="3">
                  <c:v>27.854862179168304</c:v>
                </c:pt>
                <c:pt idx="4">
                  <c:v>35.594595445933827</c:v>
                </c:pt>
                <c:pt idx="5">
                  <c:v>40.337828866652671</c:v>
                </c:pt>
                <c:pt idx="6">
                  <c:v>43.143123003777504</c:v>
                </c:pt>
                <c:pt idx="7">
                  <c:v>47.32287011363448</c:v>
                </c:pt>
                <c:pt idx="8">
                  <c:v>55.051491024854549</c:v>
                </c:pt>
                <c:pt idx="9">
                  <c:v>60.808845945099577</c:v>
                </c:pt>
                <c:pt idx="10">
                  <c:v>63.089330545244174</c:v>
                </c:pt>
                <c:pt idx="11">
                  <c:v>62.221528796092855</c:v>
                </c:pt>
                <c:pt idx="12">
                  <c:v>63.780045704375404</c:v>
                </c:pt>
                <c:pt idx="13">
                  <c:v>67.552495881431824</c:v>
                </c:pt>
                <c:pt idx="14">
                  <c:v>77.763351393167014</c:v>
                </c:pt>
              </c:numCache>
            </c:numRef>
          </c:val>
          <c:extLst>
            <c:ext xmlns:c16="http://schemas.microsoft.com/office/drawing/2014/chart" uri="{C3380CC4-5D6E-409C-BE32-E72D297353CC}">
              <c16:uniqueId val="{00000000-5C85-4E40-95B6-888AD897194C}"/>
            </c:ext>
          </c:extLst>
        </c:ser>
        <c:ser>
          <c:idx val="1"/>
          <c:order val="1"/>
          <c:tx>
            <c:strRef>
              <c:f>'Total Cost_8%PT_Efficient'!$B$15</c:f>
              <c:strCache>
                <c:ptCount val="1"/>
                <c:pt idx="0">
                  <c:v>2-w</c:v>
                </c:pt>
              </c:strCache>
            </c:strRef>
          </c:tx>
          <c:spPr>
            <a:solidFill>
              <a:schemeClr val="accent2"/>
            </a:solidFill>
            <a:ln>
              <a:noFill/>
            </a:ln>
            <a:effectLst/>
          </c:spPr>
          <c:invertIfNegative val="0"/>
          <c:cat>
            <c:numRef>
              <c:f>'Total Cost_8%PT_Efficient'!$C$13:$Q$13</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'Total Cost_8%PT_Efficient'!$C$15:$Q$15</c:f>
              <c:numCache>
                <c:formatCode>_(* #,##0.00_);_(* \(#,##0.00\);_(* "-"??_);_(@_)</c:formatCode>
                <c:ptCount val="15"/>
                <c:pt idx="0">
                  <c:v>41.018564340543897</c:v>
                </c:pt>
                <c:pt idx="1">
                  <c:v>42.421266128720944</c:v>
                </c:pt>
                <c:pt idx="2">
                  <c:v>52.391032740030475</c:v>
                </c:pt>
                <c:pt idx="3">
                  <c:v>56.362741753419947</c:v>
                </c:pt>
                <c:pt idx="4">
                  <c:v>70.821548475621782</c:v>
                </c:pt>
                <c:pt idx="5">
                  <c:v>78.84410376322019</c:v>
                </c:pt>
                <c:pt idx="6">
                  <c:v>82.760706608471438</c:v>
                </c:pt>
                <c:pt idx="7">
                  <c:v>89.00631302355194</c:v>
                </c:pt>
                <c:pt idx="8">
                  <c:v>101.42427591749444</c:v>
                </c:pt>
                <c:pt idx="9">
                  <c:v>109.63684210743877</c:v>
                </c:pt>
                <c:pt idx="10">
                  <c:v>111.2158056329219</c:v>
                </c:pt>
                <c:pt idx="11">
                  <c:v>107.1488632455595</c:v>
                </c:pt>
                <c:pt idx="12">
                  <c:v>107.20027570471517</c:v>
                </c:pt>
                <c:pt idx="13">
                  <c:v>113.56891530997274</c:v>
                </c:pt>
                <c:pt idx="14">
                  <c:v>130.76569682045209</c:v>
                </c:pt>
              </c:numCache>
            </c:numRef>
          </c:val>
          <c:extLst>
            <c:ext xmlns:c16="http://schemas.microsoft.com/office/drawing/2014/chart" uri="{C3380CC4-5D6E-409C-BE32-E72D297353CC}">
              <c16:uniqueId val="{00000001-5C85-4E40-95B6-888AD897194C}"/>
            </c:ext>
          </c:extLst>
        </c:ser>
        <c:ser>
          <c:idx val="2"/>
          <c:order val="2"/>
          <c:tx>
            <c:strRef>
              <c:f>'Total Cost_8%PT_Efficient'!$B$16</c:f>
              <c:strCache>
                <c:ptCount val="1"/>
                <c:pt idx="0">
                  <c:v>3-w</c:v>
                </c:pt>
              </c:strCache>
            </c:strRef>
          </c:tx>
          <c:spPr>
            <a:solidFill>
              <a:srgbClr val="F2F2F2"/>
            </a:solidFill>
            <a:ln>
              <a:noFill/>
            </a:ln>
            <a:effectLst/>
          </c:spPr>
          <c:invertIfNegative val="0"/>
          <c:cat>
            <c:numRef>
              <c:f>'Total Cost_8%PT_Efficient'!$C$13:$Q$13</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'Total Cost_8%PT_Efficient'!$C$16:$Q$16</c:f>
              <c:numCache>
                <c:formatCode>_(* #,##0.00_);_(* \(#,##0.00\);_(* "-"??_);_(@_)</c:formatCode>
                <c:ptCount val="15"/>
                <c:pt idx="0">
                  <c:v>6.3101779029309997</c:v>
                </c:pt>
                <c:pt idx="1">
                  <c:v>6.9950044688258206</c:v>
                </c:pt>
                <c:pt idx="2">
                  <c:v>9.0207020716549859</c:v>
                </c:pt>
                <c:pt idx="3">
                  <c:v>10.085077180567842</c:v>
                </c:pt>
                <c:pt idx="4">
                  <c:v>13.111206746574446</c:v>
                </c:pt>
                <c:pt idx="5">
                  <c:v>15.041212581856767</c:v>
                </c:pt>
                <c:pt idx="6">
                  <c:v>16.209710116147473</c:v>
                </c:pt>
                <c:pt idx="7">
                  <c:v>17.838471863681992</c:v>
                </c:pt>
                <c:pt idx="8">
                  <c:v>20.737240450321949</c:v>
                </c:pt>
                <c:pt idx="9">
                  <c:v>22.806152242552134</c:v>
                </c:pt>
                <c:pt idx="10">
                  <c:v>23.479007470515398</c:v>
                </c:pt>
                <c:pt idx="11">
                  <c:v>22.906352811748377</c:v>
                </c:pt>
                <c:pt idx="12">
                  <c:v>23.160740711627493</c:v>
                </c:pt>
                <c:pt idx="13">
                  <c:v>24.567253284004764</c:v>
                </c:pt>
                <c:pt idx="14">
                  <c:v>28.320540822980185</c:v>
                </c:pt>
              </c:numCache>
            </c:numRef>
          </c:val>
          <c:extLst>
            <c:ext xmlns:c16="http://schemas.microsoft.com/office/drawing/2014/chart" uri="{C3380CC4-5D6E-409C-BE32-E72D297353CC}">
              <c16:uniqueId val="{00000002-5C85-4E40-95B6-888AD897194C}"/>
            </c:ext>
          </c:extLst>
        </c:ser>
        <c:ser>
          <c:idx val="3"/>
          <c:order val="3"/>
          <c:tx>
            <c:strRef>
              <c:f>'Total Cost_8%PT_Efficient'!$B$17</c:f>
              <c:strCache>
                <c:ptCount val="1"/>
                <c:pt idx="0">
                  <c:v>PT</c:v>
                </c:pt>
              </c:strCache>
            </c:strRef>
          </c:tx>
          <c:spPr>
            <a:solidFill>
              <a:schemeClr val="accent4"/>
            </a:solidFill>
            <a:ln>
              <a:noFill/>
            </a:ln>
            <a:effectLst/>
          </c:spPr>
          <c:invertIfNegative val="0"/>
          <c:cat>
            <c:numRef>
              <c:f>'Total Cost_8%PT_Efficient'!$C$13:$Q$13</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'Total Cost_8%PT_Efficient'!$C$17:$Q$17</c:f>
              <c:numCache>
                <c:formatCode>_(* #,##0.00_);_(* \(#,##0.00\);_(* "-"??_);_(@_)</c:formatCode>
                <c:ptCount val="15"/>
                <c:pt idx="0">
                  <c:v>24.007388854193</c:v>
                </c:pt>
                <c:pt idx="1">
                  <c:v>20.014023159478096</c:v>
                </c:pt>
                <c:pt idx="2">
                  <c:v>33.101443800879856</c:v>
                </c:pt>
                <c:pt idx="3">
                  <c:v>35.595617438643295</c:v>
                </c:pt>
                <c:pt idx="4">
                  <c:v>48.735460033880138</c:v>
                </c:pt>
                <c:pt idx="5">
                  <c:v>55.135322886966222</c:v>
                </c:pt>
                <c:pt idx="6">
                  <c:v>69.861633744236627</c:v>
                </c:pt>
                <c:pt idx="7">
                  <c:v>70.859912696615453</c:v>
                </c:pt>
                <c:pt idx="8">
                  <c:v>76.327344208042774</c:v>
                </c:pt>
                <c:pt idx="9">
                  <c:v>59.026197644244867</c:v>
                </c:pt>
                <c:pt idx="10">
                  <c:v>110.18098405738647</c:v>
                </c:pt>
                <c:pt idx="11">
                  <c:v>107.06439667237878</c:v>
                </c:pt>
                <c:pt idx="12">
                  <c:v>72.173232274861675</c:v>
                </c:pt>
                <c:pt idx="13">
                  <c:v>70.797041163010434</c:v>
                </c:pt>
                <c:pt idx="14">
                  <c:v>61.294746375168906</c:v>
                </c:pt>
              </c:numCache>
            </c:numRef>
          </c:val>
          <c:extLst>
            <c:ext xmlns:c16="http://schemas.microsoft.com/office/drawing/2014/chart" uri="{C3380CC4-5D6E-409C-BE32-E72D297353CC}">
              <c16:uniqueId val="{00000003-5C85-4E40-95B6-888AD897194C}"/>
            </c:ext>
          </c:extLst>
        </c:ser>
        <c:dLbls>
          <c:showLegendKey val="0"/>
          <c:showVal val="0"/>
          <c:showCatName val="0"/>
          <c:showSerName val="0"/>
          <c:showPercent val="0"/>
          <c:showBubbleSize val="0"/>
        </c:dLbls>
        <c:gapWidth val="150"/>
        <c:overlap val="100"/>
        <c:axId val="1618970256"/>
        <c:axId val="1618961136"/>
      </c:barChart>
      <c:catAx>
        <c:axId val="161897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8961136"/>
        <c:crosses val="autoZero"/>
        <c:auto val="1"/>
        <c:lblAlgn val="ctr"/>
        <c:lblOffset val="100"/>
        <c:noMultiLvlLbl val="0"/>
      </c:catAx>
      <c:valAx>
        <c:axId val="1618961136"/>
        <c:scaling>
          <c:orientation val="minMax"/>
          <c:max val="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sz="1100" b="0" i="0" u="none" strike="noStrike" kern="1200" baseline="0">
                    <a:solidFill>
                      <a:prstClr val="black">
                        <a:lumMod val="65000"/>
                        <a:lumOff val="35000"/>
                      </a:prstClr>
                    </a:solidFill>
                  </a:rPr>
                  <a:t>Daily Cost in Lakhs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189702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solidFill>
          <a:schemeClr val="bg1"/>
        </a:solid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400" b="0" i="0" u="none" strike="noStrike" kern="1200" spc="0" baseline="0">
                <a:solidFill>
                  <a:prstClr val="black">
                    <a:lumMod val="65000"/>
                    <a:lumOff val="35000"/>
                  </a:prstClr>
                </a:solidFill>
              </a:rPr>
              <a:t>Cost Allocation for different Modes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'Total Cost_8%PT_Efficient'!$S$30</c:f>
              <c:strCache>
                <c:ptCount val="1"/>
                <c:pt idx="0">
                  <c:v>Car</c:v>
                </c:pt>
              </c:strCache>
            </c:strRef>
          </c:tx>
          <c:spPr>
            <a:solidFill>
              <a:srgbClr val="AFABAB"/>
            </a:solidFill>
            <a:ln>
              <a:noFill/>
            </a:ln>
            <a:effectLst/>
          </c:spPr>
          <c:invertIfNegative val="0"/>
          <c:cat>
            <c:numRef>
              <c:f>'Total Cost_8%PT_Efficient'!$T$29:$AH$29</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'Total Cost_8%PT_Efficient'!$T$30:$AH$30</c:f>
              <c:numCache>
                <c:formatCode>_(* #,##0.00_);_(* \(#,##0.00\);_(* "-"??_);_(@_)</c:formatCode>
                <c:ptCount val="15"/>
                <c:pt idx="0">
                  <c:v>25.973116780047651</c:v>
                </c:pt>
                <c:pt idx="1">
                  <c:v>27.551645888329134</c:v>
                </c:pt>
                <c:pt idx="2">
                  <c:v>30.726195008019193</c:v>
                </c:pt>
                <c:pt idx="3">
                  <c:v>33.758688832674942</c:v>
                </c:pt>
                <c:pt idx="4">
                  <c:v>42.235717001270352</c:v>
                </c:pt>
                <c:pt idx="5">
                  <c:v>47.773985896488426</c:v>
                </c:pt>
                <c:pt idx="6">
                  <c:v>51.452773334957016</c:v>
                </c:pt>
                <c:pt idx="7">
                  <c:v>56.578721656640496</c:v>
                </c:pt>
                <c:pt idx="8">
                  <c:v>65.340584199332156</c:v>
                </c:pt>
                <c:pt idx="9">
                  <c:v>72.219348079834461</c:v>
                </c:pt>
                <c:pt idx="10">
                  <c:v>75.804949844874329</c:v>
                </c:pt>
                <c:pt idx="11">
                  <c:v>75.668462139351448</c:v>
                </c:pt>
                <c:pt idx="12">
                  <c:v>78.290406945306501</c:v>
                </c:pt>
                <c:pt idx="13">
                  <c:v>82.040744539077522</c:v>
                </c:pt>
                <c:pt idx="14">
                  <c:v>92.683455230516856</c:v>
                </c:pt>
              </c:numCache>
            </c:numRef>
          </c:val>
          <c:extLst>
            <c:ext xmlns:c16="http://schemas.microsoft.com/office/drawing/2014/chart" uri="{C3380CC4-5D6E-409C-BE32-E72D297353CC}">
              <c16:uniqueId val="{00000000-9878-4C60-B22E-E60381BE8A49}"/>
            </c:ext>
          </c:extLst>
        </c:ser>
        <c:ser>
          <c:idx val="1"/>
          <c:order val="1"/>
          <c:tx>
            <c:strRef>
              <c:f>'Total Cost_8%PT_Efficient'!$S$31</c:f>
              <c:strCache>
                <c:ptCount val="1"/>
                <c:pt idx="0">
                  <c:v>2-w</c:v>
                </c:pt>
              </c:strCache>
            </c:strRef>
          </c:tx>
          <c:spPr>
            <a:solidFill>
              <a:schemeClr val="accent2"/>
            </a:solidFill>
            <a:ln>
              <a:noFill/>
            </a:ln>
            <a:effectLst/>
          </c:spPr>
          <c:invertIfNegative val="0"/>
          <c:cat>
            <c:numRef>
              <c:f>'Total Cost_8%PT_Efficient'!$T$29:$AH$29</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'Total Cost_8%PT_Efficient'!$T$31:$AH$31</c:f>
              <c:numCache>
                <c:formatCode>_(* #,##0.00_);_(* \(#,##0.00\);_(* "-"??_);_(@_)</c:formatCode>
                <c:ptCount val="15"/>
                <c:pt idx="0">
                  <c:v>66.956459583429677</c:v>
                </c:pt>
                <c:pt idx="1">
                  <c:v>68.955706863289109</c:v>
                </c:pt>
                <c:pt idx="2">
                  <c:v>75.241114625214195</c:v>
                </c:pt>
                <c:pt idx="3">
                  <c:v>80.420729780317586</c:v>
                </c:pt>
                <c:pt idx="4">
                  <c:v>96.242997765867401</c:v>
                </c:pt>
                <c:pt idx="5">
                  <c:v>105.81381752322039</c:v>
                </c:pt>
                <c:pt idx="6">
                  <c:v>111.4321579536151</c:v>
                </c:pt>
                <c:pt idx="7">
                  <c:v>119.43634354945738</c:v>
                </c:pt>
                <c:pt idx="8">
                  <c:v>133.75849932896432</c:v>
                </c:pt>
                <c:pt idx="9">
                  <c:v>144.01694981063582</c:v>
                </c:pt>
                <c:pt idx="10">
                  <c:v>148.078094790264</c:v>
                </c:pt>
                <c:pt idx="11">
                  <c:v>144.48811203323262</c:v>
                </c:pt>
                <c:pt idx="12">
                  <c:v>145.12851266062319</c:v>
                </c:pt>
                <c:pt idx="13">
                  <c:v>151.64346277673147</c:v>
                </c:pt>
                <c:pt idx="14">
                  <c:v>169.90675868975802</c:v>
                </c:pt>
              </c:numCache>
            </c:numRef>
          </c:val>
          <c:extLst>
            <c:ext xmlns:c16="http://schemas.microsoft.com/office/drawing/2014/chart" uri="{C3380CC4-5D6E-409C-BE32-E72D297353CC}">
              <c16:uniqueId val="{00000001-9878-4C60-B22E-E60381BE8A49}"/>
            </c:ext>
          </c:extLst>
        </c:ser>
        <c:ser>
          <c:idx val="2"/>
          <c:order val="2"/>
          <c:tx>
            <c:strRef>
              <c:f>'Total Cost_8%PT_Efficient'!$S$32</c:f>
              <c:strCache>
                <c:ptCount val="1"/>
                <c:pt idx="0">
                  <c:v>3-w</c:v>
                </c:pt>
              </c:strCache>
            </c:strRef>
          </c:tx>
          <c:spPr>
            <a:solidFill>
              <a:srgbClr val="F2F2F2"/>
            </a:solidFill>
            <a:ln>
              <a:noFill/>
            </a:ln>
            <a:effectLst/>
          </c:spPr>
          <c:invertIfNegative val="0"/>
          <c:cat>
            <c:numRef>
              <c:f>'Total Cost_8%PT_Efficient'!$T$29:$AH$29</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'Total Cost_8%PT_Efficient'!$T$32:$AH$32</c:f>
              <c:numCache>
                <c:formatCode>_(* #,##0.00_);_(* \(#,##0.00\);_(* "-"??_);_(@_)</c:formatCode>
                <c:ptCount val="15"/>
                <c:pt idx="0">
                  <c:v>14.740566237170778</c:v>
                </c:pt>
                <c:pt idx="1">
                  <c:v>16.384768856733345</c:v>
                </c:pt>
                <c:pt idx="2">
                  <c:v>14.327965606383867</c:v>
                </c:pt>
                <c:pt idx="3">
                  <c:v>15.829648470667511</c:v>
                </c:pt>
                <c:pt idx="4">
                  <c:v>19.305482290018041</c:v>
                </c:pt>
                <c:pt idx="5">
                  <c:v>21.696655904162746</c:v>
                </c:pt>
                <c:pt idx="6">
                  <c:v>23.335802352495776</c:v>
                </c:pt>
                <c:pt idx="7">
                  <c:v>25.44322591574111</c:v>
                </c:pt>
                <c:pt idx="8">
                  <c:v>28.827215915836476</c:v>
                </c:pt>
                <c:pt idx="9">
                  <c:v>31.383822056636035</c:v>
                </c:pt>
                <c:pt idx="10">
                  <c:v>32.558896256018784</c:v>
                </c:pt>
                <c:pt idx="11">
                  <c:v>32.087407884087519</c:v>
                </c:pt>
                <c:pt idx="12">
                  <c:v>32.488998771680443</c:v>
                </c:pt>
                <c:pt idx="13">
                  <c:v>33.593680620450726</c:v>
                </c:pt>
                <c:pt idx="14">
                  <c:v>37.596565494066219</c:v>
                </c:pt>
              </c:numCache>
            </c:numRef>
          </c:val>
          <c:extLst>
            <c:ext xmlns:c16="http://schemas.microsoft.com/office/drawing/2014/chart" uri="{C3380CC4-5D6E-409C-BE32-E72D297353CC}">
              <c16:uniqueId val="{00000002-9878-4C60-B22E-E60381BE8A49}"/>
            </c:ext>
          </c:extLst>
        </c:ser>
        <c:ser>
          <c:idx val="3"/>
          <c:order val="3"/>
          <c:tx>
            <c:strRef>
              <c:f>'Total Cost_8%PT_Efficient'!$S$33</c:f>
              <c:strCache>
                <c:ptCount val="1"/>
                <c:pt idx="0">
                  <c:v>PT</c:v>
                </c:pt>
              </c:strCache>
            </c:strRef>
          </c:tx>
          <c:spPr>
            <a:solidFill>
              <a:schemeClr val="accent4"/>
            </a:solidFill>
            <a:ln>
              <a:noFill/>
            </a:ln>
            <a:effectLst/>
          </c:spPr>
          <c:invertIfNegative val="0"/>
          <c:cat>
            <c:numRef>
              <c:f>'Total Cost_8%PT_Efficient'!$T$29:$AH$29</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'Total Cost_8%PT_Efficient'!$T$33:$AH$33</c:f>
              <c:numCache>
                <c:formatCode>_(* #,##0.00_);_(* \(#,##0.00\);_(* "-"??_);_(@_)</c:formatCode>
                <c:ptCount val="15"/>
                <c:pt idx="0">
                  <c:v>26.537982552044316</c:v>
                </c:pt>
                <c:pt idx="1">
                  <c:v>22.603333695718799</c:v>
                </c:pt>
                <c:pt idx="2">
                  <c:v>37.179984351137442</c:v>
                </c:pt>
                <c:pt idx="3">
                  <c:v>39.716600747135573</c:v>
                </c:pt>
                <c:pt idx="4">
                  <c:v>52.851820511766846</c:v>
                </c:pt>
                <c:pt idx="5">
                  <c:v>59.27468575592551</c:v>
                </c:pt>
                <c:pt idx="6">
                  <c:v>74.018353908371907</c:v>
                </c:pt>
                <c:pt idx="7">
                  <c:v>75.156668107794971</c:v>
                </c:pt>
                <c:pt idx="8">
                  <c:v>80.64820286970766</c:v>
                </c:pt>
                <c:pt idx="9">
                  <c:v>62.290963235931635</c:v>
                </c:pt>
                <c:pt idx="10">
                  <c:v>113.446248346</c:v>
                </c:pt>
                <c:pt idx="11">
                  <c:v>110.37354663056105</c:v>
                </c:pt>
                <c:pt idx="12">
                  <c:v>75.61637145195364</c:v>
                </c:pt>
                <c:pt idx="13">
                  <c:v>74.220991935172805</c:v>
                </c:pt>
                <c:pt idx="14">
                  <c:v>64.899537554775875</c:v>
                </c:pt>
              </c:numCache>
            </c:numRef>
          </c:val>
          <c:extLst>
            <c:ext xmlns:c16="http://schemas.microsoft.com/office/drawing/2014/chart" uri="{C3380CC4-5D6E-409C-BE32-E72D297353CC}">
              <c16:uniqueId val="{00000003-9878-4C60-B22E-E60381BE8A49}"/>
            </c:ext>
          </c:extLst>
        </c:ser>
        <c:dLbls>
          <c:showLegendKey val="0"/>
          <c:showVal val="0"/>
          <c:showCatName val="0"/>
          <c:showSerName val="0"/>
          <c:showPercent val="0"/>
          <c:showBubbleSize val="0"/>
        </c:dLbls>
        <c:gapWidth val="150"/>
        <c:overlap val="100"/>
        <c:axId val="1618960176"/>
        <c:axId val="1618960656"/>
      </c:barChart>
      <c:catAx>
        <c:axId val="1618960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8960656"/>
        <c:crosses val="autoZero"/>
        <c:auto val="1"/>
        <c:lblAlgn val="ctr"/>
        <c:lblOffset val="100"/>
        <c:noMultiLvlLbl val="0"/>
      </c:catAx>
      <c:valAx>
        <c:axId val="1618960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IN" sz="1100" b="0" i="0" u="none" strike="noStrike" kern="1200" baseline="0">
                    <a:solidFill>
                      <a:prstClr val="black">
                        <a:lumMod val="65000"/>
                        <a:lumOff val="35000"/>
                      </a:prstClr>
                    </a:solidFill>
                  </a:rPr>
                  <a:t>Daily Cost in Lakhs</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189601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400" b="0" i="0" u="none" strike="noStrike" kern="1200" spc="0" baseline="0" dirty="0">
                <a:solidFill>
                  <a:prstClr val="black">
                    <a:lumMod val="65000"/>
                    <a:lumOff val="35000"/>
                  </a:prstClr>
                </a:solidFill>
              </a:rPr>
              <a:t>Cost Allocation – per passenger km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'Per_Pax_Cost_8%PT_Efficient'!$B$4</c:f>
              <c:strCache>
                <c:ptCount val="1"/>
                <c:pt idx="0">
                  <c:v>Car</c:v>
                </c:pt>
              </c:strCache>
            </c:strRef>
          </c:tx>
          <c:spPr>
            <a:solidFill>
              <a:srgbClr val="AFABAB"/>
            </a:solidFill>
            <a:ln>
              <a:noFill/>
            </a:ln>
            <a:effectLst/>
          </c:spPr>
          <c:invertIfNegative val="0"/>
          <c:cat>
            <c:numRef>
              <c:f>'Per_Pax_Cost_8%PT_Efficient'!$C$3:$Q$3</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'Per_Pax_Cost_8%PT_Efficient'!$C$4:$Q$4</c:f>
              <c:numCache>
                <c:formatCode>_(* #,##0.00_);_(* \(#,##0.00\);_(* "-"??_);_(@_)</c:formatCode>
                <c:ptCount val="15"/>
                <c:pt idx="0">
                  <c:v>0.78083480113478065</c:v>
                </c:pt>
                <c:pt idx="1">
                  <c:v>0.74507834496125314</c:v>
                </c:pt>
                <c:pt idx="2">
                  <c:v>0.83064975488253978</c:v>
                </c:pt>
                <c:pt idx="3">
                  <c:v>0.82584830265269626</c:v>
                </c:pt>
                <c:pt idx="4">
                  <c:v>0.96167520003670603</c:v>
                </c:pt>
                <c:pt idx="5">
                  <c:v>0.9948633711633964</c:v>
                </c:pt>
                <c:pt idx="6">
                  <c:v>0.9729240222212836</c:v>
                </c:pt>
                <c:pt idx="7">
                  <c:v>0.97725228598493619</c:v>
                </c:pt>
                <c:pt idx="8">
                  <c:v>1.042468951949115</c:v>
                </c:pt>
                <c:pt idx="9">
                  <c:v>1.0622479128444215</c:v>
                </c:pt>
                <c:pt idx="10">
                  <c:v>1.0123471704776441</c:v>
                </c:pt>
                <c:pt idx="11">
                  <c:v>0.91714644507833853</c:v>
                </c:pt>
                <c:pt idx="12">
                  <c:v>0.86475863967774091</c:v>
                </c:pt>
                <c:pt idx="13">
                  <c:v>0.89424327937723047</c:v>
                </c:pt>
                <c:pt idx="14">
                  <c:v>1.0044123196918102</c:v>
                </c:pt>
              </c:numCache>
            </c:numRef>
          </c:val>
          <c:extLst>
            <c:ext xmlns:c16="http://schemas.microsoft.com/office/drawing/2014/chart" uri="{C3380CC4-5D6E-409C-BE32-E72D297353CC}">
              <c16:uniqueId val="{00000000-D1D3-4B17-9CAC-E0205F58158C}"/>
            </c:ext>
          </c:extLst>
        </c:ser>
        <c:ser>
          <c:idx val="1"/>
          <c:order val="1"/>
          <c:tx>
            <c:strRef>
              <c:f>'Per_Pax_Cost_8%PT_Efficient'!$B$5</c:f>
              <c:strCache>
                <c:ptCount val="1"/>
                <c:pt idx="0">
                  <c:v>2-w</c:v>
                </c:pt>
              </c:strCache>
            </c:strRef>
          </c:tx>
          <c:spPr>
            <a:solidFill>
              <a:schemeClr val="accent2"/>
            </a:solidFill>
            <a:ln>
              <a:noFill/>
            </a:ln>
            <a:effectLst/>
          </c:spPr>
          <c:invertIfNegative val="0"/>
          <c:cat>
            <c:numRef>
              <c:f>'Per_Pax_Cost_8%PT_Efficient'!$C$3:$Q$3</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'Per_Pax_Cost_8%PT_Efficient'!$C$5:$Q$5</c:f>
              <c:numCache>
                <c:formatCode>_(* #,##0.00_);_(* \(#,##0.00\);_(* "-"??_);_(@_)</c:formatCode>
                <c:ptCount val="15"/>
                <c:pt idx="0">
                  <c:v>0.38476394253361001</c:v>
                </c:pt>
                <c:pt idx="1">
                  <c:v>0.36074333134803926</c:v>
                </c:pt>
                <c:pt idx="2">
                  <c:v>0.40130092054065564</c:v>
                </c:pt>
                <c:pt idx="3">
                  <c:v>0.3981148153471708</c:v>
                </c:pt>
                <c:pt idx="4">
                  <c:v>0.46258582432927153</c:v>
                </c:pt>
                <c:pt idx="5">
                  <c:v>0.47751078963072807</c:v>
                </c:pt>
                <c:pt idx="6">
                  <c:v>0.46596631113213743</c:v>
                </c:pt>
                <c:pt idx="7">
                  <c:v>0.46702285194806159</c:v>
                </c:pt>
                <c:pt idx="8">
                  <c:v>0.49710760830763956</c:v>
                </c:pt>
                <c:pt idx="9">
                  <c:v>0.50543930546279359</c:v>
                </c:pt>
                <c:pt idx="10">
                  <c:v>0.48064944266455284</c:v>
                </c:pt>
                <c:pt idx="11">
                  <c:v>0.43450372213735172</c:v>
                </c:pt>
                <c:pt idx="12">
                  <c:v>0.40879499330220476</c:v>
                </c:pt>
                <c:pt idx="13">
                  <c:v>0.42181516348401243</c:v>
                </c:pt>
                <c:pt idx="14">
                  <c:v>0.47275309219884148</c:v>
                </c:pt>
              </c:numCache>
            </c:numRef>
          </c:val>
          <c:extLst>
            <c:ext xmlns:c16="http://schemas.microsoft.com/office/drawing/2014/chart" uri="{C3380CC4-5D6E-409C-BE32-E72D297353CC}">
              <c16:uniqueId val="{00000001-D1D3-4B17-9CAC-E0205F58158C}"/>
            </c:ext>
          </c:extLst>
        </c:ser>
        <c:ser>
          <c:idx val="2"/>
          <c:order val="2"/>
          <c:tx>
            <c:strRef>
              <c:f>'Per_Pax_Cost_8%PT_Efficient'!$B$6</c:f>
              <c:strCache>
                <c:ptCount val="1"/>
                <c:pt idx="0">
                  <c:v>3-w</c:v>
                </c:pt>
              </c:strCache>
            </c:strRef>
          </c:tx>
          <c:spPr>
            <a:solidFill>
              <a:srgbClr val="F2F2F2"/>
            </a:solidFill>
            <a:ln>
              <a:noFill/>
            </a:ln>
            <a:effectLst/>
          </c:spPr>
          <c:invertIfNegative val="0"/>
          <c:cat>
            <c:numRef>
              <c:f>'Per_Pax_Cost_8%PT_Efficient'!$C$3:$Q$3</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'Per_Pax_Cost_8%PT_Efficient'!$C$6:$Q$6</c:f>
              <c:numCache>
                <c:formatCode>_(* #,##0.00_);_(* \(#,##0.00\);_(* "-"??_);_(@_)</c:formatCode>
                <c:ptCount val="15"/>
                <c:pt idx="0">
                  <c:v>0.98117736666735111</c:v>
                </c:pt>
                <c:pt idx="1">
                  <c:v>0.91992297813602497</c:v>
                </c:pt>
                <c:pt idx="2">
                  <c:v>0.99144933310044336</c:v>
                </c:pt>
                <c:pt idx="3">
                  <c:v>0.95291885940611465</c:v>
                </c:pt>
                <c:pt idx="4">
                  <c:v>1.0727218238887111</c:v>
                </c:pt>
                <c:pt idx="5">
                  <c:v>1.072815893878204</c:v>
                </c:pt>
                <c:pt idx="6">
                  <c:v>1.0142470244129818</c:v>
                </c:pt>
                <c:pt idx="7">
                  <c:v>0.98486015802401816</c:v>
                </c:pt>
                <c:pt idx="8">
                  <c:v>1.0156265858834779</c:v>
                </c:pt>
                <c:pt idx="9">
                  <c:v>1.0004603375692116</c:v>
                </c:pt>
                <c:pt idx="10">
                  <c:v>0.92173593845956914</c:v>
                </c:pt>
                <c:pt idx="11">
                  <c:v>0.80726996139936902</c:v>
                </c:pt>
                <c:pt idx="12">
                  <c:v>0.73583098794396851</c:v>
                </c:pt>
                <c:pt idx="13">
                  <c:v>0.75481284549811745</c:v>
                </c:pt>
                <c:pt idx="14">
                  <c:v>0.84100012893973419</c:v>
                </c:pt>
              </c:numCache>
            </c:numRef>
          </c:val>
          <c:extLst>
            <c:ext xmlns:c16="http://schemas.microsoft.com/office/drawing/2014/chart" uri="{C3380CC4-5D6E-409C-BE32-E72D297353CC}">
              <c16:uniqueId val="{00000002-D1D3-4B17-9CAC-E0205F58158C}"/>
            </c:ext>
          </c:extLst>
        </c:ser>
        <c:ser>
          <c:idx val="3"/>
          <c:order val="3"/>
          <c:tx>
            <c:strRef>
              <c:f>'Per_Pax_Cost_8%PT_Efficient'!$B$7</c:f>
              <c:strCache>
                <c:ptCount val="1"/>
                <c:pt idx="0">
                  <c:v>PT</c:v>
                </c:pt>
              </c:strCache>
            </c:strRef>
          </c:tx>
          <c:spPr>
            <a:solidFill>
              <a:schemeClr val="accent4"/>
            </a:solidFill>
            <a:ln>
              <a:noFill/>
            </a:ln>
            <a:effectLst/>
          </c:spPr>
          <c:invertIfNegative val="0"/>
          <c:cat>
            <c:numRef>
              <c:f>'Per_Pax_Cost_8%PT_Efficient'!$C$3:$Q$3</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'Per_Pax_Cost_8%PT_Efficient'!$C$7:$Q$7</c:f>
              <c:numCache>
                <c:formatCode>_(* #,##0.00_);_(* \(#,##0.00\);_(* "-"??_);_(@_)</c:formatCode>
                <c:ptCount val="15"/>
                <c:pt idx="0">
                  <c:v>0.38777018229451388</c:v>
                </c:pt>
                <c:pt idx="1">
                  <c:v>0.32333235369044122</c:v>
                </c:pt>
                <c:pt idx="2">
                  <c:v>0.53078364201592709</c:v>
                </c:pt>
                <c:pt idx="3">
                  <c:v>0.56221759934930726</c:v>
                </c:pt>
                <c:pt idx="4">
                  <c:v>0.75684124121465102</c:v>
                </c:pt>
                <c:pt idx="5">
                  <c:v>0.85287658494378704</c:v>
                </c:pt>
                <c:pt idx="6">
                  <c:v>1.0705265633284382</c:v>
                </c:pt>
                <c:pt idx="7">
                  <c:v>1.0982632385505582</c:v>
                </c:pt>
                <c:pt idx="8">
                  <c:v>1.2006043258454449</c:v>
                </c:pt>
                <c:pt idx="9">
                  <c:v>0.94631705326370041</c:v>
                </c:pt>
                <c:pt idx="10">
                  <c:v>1.7620676162212339</c:v>
                </c:pt>
                <c:pt idx="11">
                  <c:v>1.7552966598236226</c:v>
                </c:pt>
                <c:pt idx="12">
                  <c:v>1.228459154404234</c:v>
                </c:pt>
                <c:pt idx="13">
                  <c:v>1.1736119770383806</c:v>
                </c:pt>
                <c:pt idx="14">
                  <c:v>0.99969373452586241</c:v>
                </c:pt>
              </c:numCache>
            </c:numRef>
          </c:val>
          <c:extLst>
            <c:ext xmlns:c16="http://schemas.microsoft.com/office/drawing/2014/chart" uri="{C3380CC4-5D6E-409C-BE32-E72D297353CC}">
              <c16:uniqueId val="{00000003-D1D3-4B17-9CAC-E0205F58158C}"/>
            </c:ext>
          </c:extLst>
        </c:ser>
        <c:dLbls>
          <c:showLegendKey val="0"/>
          <c:showVal val="0"/>
          <c:showCatName val="0"/>
          <c:showSerName val="0"/>
          <c:showPercent val="0"/>
          <c:showBubbleSize val="0"/>
        </c:dLbls>
        <c:gapWidth val="150"/>
        <c:overlap val="100"/>
        <c:axId val="368558639"/>
        <c:axId val="368559119"/>
      </c:barChart>
      <c:catAx>
        <c:axId val="368558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8559119"/>
        <c:crosses val="autoZero"/>
        <c:auto val="1"/>
        <c:lblAlgn val="ctr"/>
        <c:lblOffset val="100"/>
        <c:noMultiLvlLbl val="0"/>
      </c:catAx>
      <c:valAx>
        <c:axId val="368559119"/>
        <c:scaling>
          <c:orientation val="minMax"/>
          <c:max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IN" sz="1100" b="0" i="0" u="none" strike="noStrike" kern="1200" baseline="0" dirty="0">
                    <a:solidFill>
                      <a:prstClr val="black">
                        <a:lumMod val="65000"/>
                        <a:lumOff val="35000"/>
                      </a:prstClr>
                    </a:solidFill>
                  </a:rPr>
                  <a:t>Rs. Per passenger km</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68558639"/>
        <c:crosses val="autoZero"/>
        <c:crossBetween val="between"/>
        <c:majorUnit val="1"/>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400" b="0" i="0" u="none" strike="noStrike" kern="1200" spc="0" baseline="0" dirty="0">
                <a:solidFill>
                  <a:prstClr val="black">
                    <a:lumMod val="65000"/>
                    <a:lumOff val="35000"/>
                  </a:prstClr>
                </a:solidFill>
              </a:rPr>
              <a:t>Cost Allocation – per passenger km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'Total Cost_8%PT_Efficient'!$BA$30</c:f>
              <c:strCache>
                <c:ptCount val="1"/>
                <c:pt idx="0">
                  <c:v>Car</c:v>
                </c:pt>
              </c:strCache>
            </c:strRef>
          </c:tx>
          <c:spPr>
            <a:solidFill>
              <a:srgbClr val="AFABAB"/>
            </a:solidFill>
            <a:ln>
              <a:noFill/>
            </a:ln>
            <a:effectLst/>
          </c:spPr>
          <c:invertIfNegative val="0"/>
          <c:cat>
            <c:numRef>
              <c:f>'Total Cost_8%PT_Efficient'!$BB$29:$BP$29</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'Total Cost_8%PT_Efficient'!$BB$30:$BP$30</c:f>
              <c:numCache>
                <c:formatCode>_(* #,##0.00_);_(* \(#,##0.00\);_(* "-"??_);_(@_)</c:formatCode>
                <c:ptCount val="15"/>
                <c:pt idx="0">
                  <c:v>1.7897590180397998</c:v>
                </c:pt>
                <c:pt idx="1">
                  <c:v>1.6502894487968245</c:v>
                </c:pt>
                <c:pt idx="2">
                  <c:v>1.6073442822440229</c:v>
                </c:pt>
                <c:pt idx="3">
                  <c:v>1.5492651944165672</c:v>
                </c:pt>
                <c:pt idx="4">
                  <c:v>1.7076896618980344</c:v>
                </c:pt>
                <c:pt idx="5">
                  <c:v>1.7086253890134233</c:v>
                </c:pt>
                <c:pt idx="6">
                  <c:v>1.6338482994079184</c:v>
                </c:pt>
                <c:pt idx="7">
                  <c:v>1.6006881581618604</c:v>
                </c:pt>
                <c:pt idx="8">
                  <c:v>1.6522380047851537</c:v>
                </c:pt>
                <c:pt idx="9">
                  <c:v>1.6370018642463988</c:v>
                </c:pt>
                <c:pt idx="10">
                  <c:v>1.5443936221513661</c:v>
                </c:pt>
                <c:pt idx="11">
                  <c:v>1.3889707893722185</c:v>
                </c:pt>
                <c:pt idx="12">
                  <c:v>1.2976508215047693</c:v>
                </c:pt>
                <c:pt idx="13">
                  <c:v>1.323007253384384</c:v>
                </c:pt>
                <c:pt idx="14">
                  <c:v>1.447920935050155</c:v>
                </c:pt>
              </c:numCache>
            </c:numRef>
          </c:val>
          <c:extLst>
            <c:ext xmlns:c16="http://schemas.microsoft.com/office/drawing/2014/chart" uri="{C3380CC4-5D6E-409C-BE32-E72D297353CC}">
              <c16:uniqueId val="{00000000-6C83-4681-9B0B-2A277BE7FD2B}"/>
            </c:ext>
          </c:extLst>
        </c:ser>
        <c:ser>
          <c:idx val="1"/>
          <c:order val="1"/>
          <c:tx>
            <c:strRef>
              <c:f>'Total Cost_8%PT_Efficient'!$BA$31</c:f>
              <c:strCache>
                <c:ptCount val="1"/>
                <c:pt idx="0">
                  <c:v>2-w</c:v>
                </c:pt>
              </c:strCache>
            </c:strRef>
          </c:tx>
          <c:spPr>
            <a:solidFill>
              <a:schemeClr val="accent2"/>
            </a:solidFill>
            <a:ln>
              <a:noFill/>
            </a:ln>
            <a:effectLst/>
          </c:spPr>
          <c:invertIfNegative val="0"/>
          <c:cat>
            <c:numRef>
              <c:f>'Total Cost_8%PT_Efficient'!$BB$29:$BP$29</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'Total Cost_8%PT_Efficient'!$BB$31:$BP$31</c:f>
              <c:numCache>
                <c:formatCode>_(* #,##0.00_);_(* \(#,##0.00\);_(* "-"??_);_(@_)</c:formatCode>
                <c:ptCount val="15"/>
                <c:pt idx="0">
                  <c:v>0.73687735176138636</c:v>
                </c:pt>
                <c:pt idx="1">
                  <c:v>0.68448822344462568</c:v>
                </c:pt>
                <c:pt idx="2">
                  <c:v>0.67684541845690471</c:v>
                </c:pt>
                <c:pt idx="3">
                  <c:v>0.65855689991201549</c:v>
                </c:pt>
                <c:pt idx="4">
                  <c:v>0.720500482388995</c:v>
                </c:pt>
                <c:pt idx="5">
                  <c:v>0.72708430922325507</c:v>
                </c:pt>
                <c:pt idx="6">
                  <c:v>0.70542597824913644</c:v>
                </c:pt>
                <c:pt idx="7">
                  <c:v>0.6990029713612903</c:v>
                </c:pt>
                <c:pt idx="8">
                  <c:v>0.72602380131044209</c:v>
                </c:pt>
                <c:pt idx="9">
                  <c:v>0.72710988726500314</c:v>
                </c:pt>
                <c:pt idx="10">
                  <c:v>0.69725725086663826</c:v>
                </c:pt>
                <c:pt idx="11">
                  <c:v>0.63606729054645461</c:v>
                </c:pt>
                <c:pt idx="12">
                  <c:v>0.59861243831471023</c:v>
                </c:pt>
                <c:pt idx="13">
                  <c:v>0.60822346700808205</c:v>
                </c:pt>
                <c:pt idx="14">
                  <c:v>0.65895829510435888</c:v>
                </c:pt>
              </c:numCache>
            </c:numRef>
          </c:val>
          <c:extLst>
            <c:ext xmlns:c16="http://schemas.microsoft.com/office/drawing/2014/chart" uri="{C3380CC4-5D6E-409C-BE32-E72D297353CC}">
              <c16:uniqueId val="{00000001-6C83-4681-9B0B-2A277BE7FD2B}"/>
            </c:ext>
          </c:extLst>
        </c:ser>
        <c:ser>
          <c:idx val="2"/>
          <c:order val="2"/>
          <c:tx>
            <c:strRef>
              <c:f>'Total Cost_8%PT_Efficient'!$BA$32</c:f>
              <c:strCache>
                <c:ptCount val="1"/>
                <c:pt idx="0">
                  <c:v>3-w</c:v>
                </c:pt>
              </c:strCache>
            </c:strRef>
          </c:tx>
          <c:spPr>
            <a:solidFill>
              <a:srgbClr val="F2F2F2"/>
            </a:solidFill>
            <a:ln>
              <a:noFill/>
            </a:ln>
            <a:effectLst/>
          </c:spPr>
          <c:invertIfNegative val="0"/>
          <c:cat>
            <c:numRef>
              <c:f>'Total Cost_8%PT_Efficient'!$BB$29:$BP$29</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'Total Cost_8%PT_Efficient'!$BB$32:$BP$32</c:f>
              <c:numCache>
                <c:formatCode>_(* #,##0.00_);_(* \(#,##0.00\);_(* "-"??_);_(@_)</c:formatCode>
                <c:ptCount val="15"/>
                <c:pt idx="0">
                  <c:v>0.83643914690513732</c:v>
                </c:pt>
                <c:pt idx="1">
                  <c:v>0.82782104196459683</c:v>
                </c:pt>
                <c:pt idx="2">
                  <c:v>0.64759293077775404</c:v>
                </c:pt>
                <c:pt idx="3">
                  <c:v>0.64292865230377483</c:v>
                </c:pt>
                <c:pt idx="4">
                  <c:v>0.70761156896921862</c:v>
                </c:pt>
                <c:pt idx="5">
                  <c:v>0.72055518132188501</c:v>
                </c:pt>
                <c:pt idx="6">
                  <c:v>0.70482065054468235</c:v>
                </c:pt>
                <c:pt idx="7">
                  <c:v>0.70131413192544123</c:v>
                </c:pt>
                <c:pt idx="8">
                  <c:v>0.72746647681710452</c:v>
                </c:pt>
                <c:pt idx="9">
                  <c:v>0.72720357797620738</c:v>
                </c:pt>
                <c:pt idx="10">
                  <c:v>0.69457403997056755</c:v>
                </c:pt>
                <c:pt idx="11">
                  <c:v>0.63173531168899133</c:v>
                </c:pt>
                <c:pt idx="12">
                  <c:v>0.59161858871653694</c:v>
                </c:pt>
                <c:pt idx="13">
                  <c:v>0.59525089736702019</c:v>
                </c:pt>
                <c:pt idx="14">
                  <c:v>0.63975192551821958</c:v>
                </c:pt>
              </c:numCache>
            </c:numRef>
          </c:val>
          <c:extLst>
            <c:ext xmlns:c16="http://schemas.microsoft.com/office/drawing/2014/chart" uri="{C3380CC4-5D6E-409C-BE32-E72D297353CC}">
              <c16:uniqueId val="{00000002-6C83-4681-9B0B-2A277BE7FD2B}"/>
            </c:ext>
          </c:extLst>
        </c:ser>
        <c:ser>
          <c:idx val="3"/>
          <c:order val="3"/>
          <c:tx>
            <c:strRef>
              <c:f>'Total Cost_8%PT_Efficient'!$BA$33</c:f>
              <c:strCache>
                <c:ptCount val="1"/>
                <c:pt idx="0">
                  <c:v>PT</c:v>
                </c:pt>
              </c:strCache>
            </c:strRef>
          </c:tx>
          <c:spPr>
            <a:solidFill>
              <a:srgbClr val="343E48"/>
            </a:solidFill>
            <a:ln>
              <a:noFill/>
            </a:ln>
            <a:effectLst/>
          </c:spPr>
          <c:invertIfNegative val="0"/>
          <c:cat>
            <c:numRef>
              <c:f>'Total Cost_8%PT_Efficient'!$BB$29:$BP$29</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'Total Cost_8%PT_Efficient'!$BB$33:$BP$33</c:f>
              <c:numCache>
                <c:formatCode>_(* #,##0.00_);_(* \(#,##0.00\);_(* "-"??_);_(@_)</c:formatCode>
                <c:ptCount val="15"/>
                <c:pt idx="0">
                  <c:v>0.38060833656616294</c:v>
                </c:pt>
                <c:pt idx="1">
                  <c:v>0.32098352893885779</c:v>
                </c:pt>
                <c:pt idx="2">
                  <c:v>0.5252484508996238</c:v>
                </c:pt>
                <c:pt idx="3">
                  <c:v>0.56069345929009584</c:v>
                </c:pt>
                <c:pt idx="4">
                  <c:v>0.74878998867104973</c:v>
                </c:pt>
                <c:pt idx="5">
                  <c:v>0.84616179588933504</c:v>
                </c:pt>
                <c:pt idx="6">
                  <c:v>1.068633817827791</c:v>
                </c:pt>
                <c:pt idx="7">
                  <c:v>1.1011980749879864</c:v>
                </c:pt>
                <c:pt idx="8">
                  <c:v>1.203057506173574</c:v>
                </c:pt>
                <c:pt idx="9">
                  <c:v>0.94881278920918277</c:v>
                </c:pt>
                <c:pt idx="10">
                  <c:v>1.7691645189316469</c:v>
                </c:pt>
                <c:pt idx="11">
                  <c:v>1.7160908226095342</c:v>
                </c:pt>
                <c:pt idx="12">
                  <c:v>1.1394142222743791</c:v>
                </c:pt>
                <c:pt idx="13">
                  <c:v>1.1889024807262047</c:v>
                </c:pt>
                <c:pt idx="14">
                  <c:v>1.0153216418833686</c:v>
                </c:pt>
              </c:numCache>
            </c:numRef>
          </c:val>
          <c:extLst>
            <c:ext xmlns:c16="http://schemas.microsoft.com/office/drawing/2014/chart" uri="{C3380CC4-5D6E-409C-BE32-E72D297353CC}">
              <c16:uniqueId val="{00000003-6C83-4681-9B0B-2A277BE7FD2B}"/>
            </c:ext>
          </c:extLst>
        </c:ser>
        <c:dLbls>
          <c:showLegendKey val="0"/>
          <c:showVal val="0"/>
          <c:showCatName val="0"/>
          <c:showSerName val="0"/>
          <c:showPercent val="0"/>
          <c:showBubbleSize val="0"/>
        </c:dLbls>
        <c:gapWidth val="150"/>
        <c:overlap val="100"/>
        <c:axId val="1490323712"/>
        <c:axId val="1490319392"/>
      </c:barChart>
      <c:catAx>
        <c:axId val="149032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0319392"/>
        <c:crosses val="autoZero"/>
        <c:auto val="1"/>
        <c:lblAlgn val="ctr"/>
        <c:lblOffset val="100"/>
        <c:noMultiLvlLbl val="0"/>
      </c:catAx>
      <c:valAx>
        <c:axId val="1490319392"/>
        <c:scaling>
          <c:orientation val="minMax"/>
          <c:max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sz="1100" b="0" i="0" u="none" strike="noStrike" kern="1200" baseline="0" dirty="0">
                    <a:solidFill>
                      <a:prstClr val="black">
                        <a:lumMod val="65000"/>
                        <a:lumOff val="35000"/>
                      </a:prstClr>
                    </a:solidFill>
                  </a:rPr>
                  <a:t>Rs. Per passenger km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90323712"/>
        <c:crosses val="autoZero"/>
        <c:crossBetween val="between"/>
        <c:majorUnit val="1"/>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solidFill>
          <a:schemeClr val="bg1"/>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D8AC33-05F4-4234-B757-485C365E1E45}" type="datetimeFigureOut">
              <a:rPr lang="en-IN" smtClean="0"/>
              <a:t>02-11-2025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49AD75-D99F-4851-AB4B-86658494F0F7}" type="slidenum">
              <a:rPr lang="en-IN" smtClean="0"/>
              <a:t>‹#›</a:t>
            </a:fld>
            <a:endParaRPr lang="en-IN"/>
          </a:p>
        </p:txBody>
      </p:sp>
    </p:spTree>
    <p:extLst>
      <p:ext uri="{BB962C8B-B14F-4D97-AF65-F5344CB8AC3E}">
        <p14:creationId xmlns:p14="http://schemas.microsoft.com/office/powerpoint/2010/main" val="4023932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45BDF-297D-8028-7B41-91A18540D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1C1E89-B55A-7960-2D7E-A46D43BD6BE0}"/>
              </a:ext>
            </a:extLst>
          </p:cNvPr>
          <p:cNvSpPr>
            <a:spLocks noGrp="1" noRot="1" noChangeAspect="1"/>
          </p:cNvSpPr>
          <p:nvPr>
            <p:ph type="sldImg"/>
          </p:nvPr>
        </p:nvSpPr>
        <p:spPr/>
        <p:txBody>
          <a:bodyPr/>
          <a:lstStyle/>
          <a:p>
            <a:endParaRPr lang="en-IN"/>
          </a:p>
        </p:txBody>
      </p:sp>
      <p:sp>
        <p:nvSpPr>
          <p:cNvPr id="3" name="Notes Placeholder 2">
            <a:extLst>
              <a:ext uri="{FF2B5EF4-FFF2-40B4-BE49-F238E27FC236}">
                <a16:creationId xmlns:a16="http://schemas.microsoft.com/office/drawing/2014/main" id="{F35458A5-876E-9960-9888-CC72507249E8}"/>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209EDB25-798B-8863-4A35-8F23C73C89D8}"/>
              </a:ext>
            </a:extLst>
          </p:cNvPr>
          <p:cNvSpPr>
            <a:spLocks noGrp="1"/>
          </p:cNvSpPr>
          <p:nvPr>
            <p:ph type="sldNum" sz="quarter" idx="5"/>
          </p:nvPr>
        </p:nvSpPr>
        <p:spPr/>
        <p:txBody>
          <a:bodyPr/>
          <a:lstStyle/>
          <a:p>
            <a:fld id="{2F81FB0C-6C0D-4266-8B8B-848B0F7223CE}" type="slidenum">
              <a:rPr lang="en-IN" smtClean="0"/>
              <a:t>4</a:t>
            </a:fld>
            <a:endParaRPr lang="en-IN"/>
          </a:p>
        </p:txBody>
      </p:sp>
    </p:spTree>
    <p:extLst>
      <p:ext uri="{BB962C8B-B14F-4D97-AF65-F5344CB8AC3E}">
        <p14:creationId xmlns:p14="http://schemas.microsoft.com/office/powerpoint/2010/main" val="952369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C4FC4-C3C9-F5F5-6D33-4E7AC9DD2D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D62DDF-2710-829D-EB02-7F67FA1D993A}"/>
              </a:ext>
            </a:extLst>
          </p:cNvPr>
          <p:cNvSpPr>
            <a:spLocks noGrp="1" noRot="1" noChangeAspect="1"/>
          </p:cNvSpPr>
          <p:nvPr>
            <p:ph type="sldImg"/>
          </p:nvPr>
        </p:nvSpPr>
        <p:spPr/>
        <p:txBody>
          <a:bodyPr/>
          <a:lstStyle/>
          <a:p>
            <a:endParaRPr lang="en-IN"/>
          </a:p>
        </p:txBody>
      </p:sp>
      <p:sp>
        <p:nvSpPr>
          <p:cNvPr id="3" name="Notes Placeholder 2">
            <a:extLst>
              <a:ext uri="{FF2B5EF4-FFF2-40B4-BE49-F238E27FC236}">
                <a16:creationId xmlns:a16="http://schemas.microsoft.com/office/drawing/2014/main" id="{0B335A98-8EA8-646F-77F5-DF1BED110136}"/>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580B2CC7-9C80-0408-74FF-568451550AC1}"/>
              </a:ext>
            </a:extLst>
          </p:cNvPr>
          <p:cNvSpPr>
            <a:spLocks noGrp="1"/>
          </p:cNvSpPr>
          <p:nvPr>
            <p:ph type="sldNum" sz="quarter" idx="5"/>
          </p:nvPr>
        </p:nvSpPr>
        <p:spPr/>
        <p:txBody>
          <a:bodyPr/>
          <a:lstStyle/>
          <a:p>
            <a:fld id="{2F81FB0C-6C0D-4266-8B8B-848B0F7223CE}" type="slidenum">
              <a:rPr lang="en-IN" smtClean="0"/>
              <a:t>14</a:t>
            </a:fld>
            <a:endParaRPr lang="en-IN"/>
          </a:p>
        </p:txBody>
      </p:sp>
    </p:spTree>
    <p:extLst>
      <p:ext uri="{BB962C8B-B14F-4D97-AF65-F5344CB8AC3E}">
        <p14:creationId xmlns:p14="http://schemas.microsoft.com/office/powerpoint/2010/main" val="208158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BA9D-4505-4B91-3959-487A2A6298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B0613B-5D94-1666-D70B-C721704D5E73}"/>
              </a:ext>
            </a:extLst>
          </p:cNvPr>
          <p:cNvSpPr>
            <a:spLocks noGrp="1" noRot="1" noChangeAspect="1"/>
          </p:cNvSpPr>
          <p:nvPr>
            <p:ph type="sldImg"/>
          </p:nvPr>
        </p:nvSpPr>
        <p:spPr/>
        <p:txBody>
          <a:bodyPr/>
          <a:lstStyle/>
          <a:p>
            <a:endParaRPr lang="en-IN"/>
          </a:p>
        </p:txBody>
      </p:sp>
      <p:sp>
        <p:nvSpPr>
          <p:cNvPr id="3" name="Notes Placeholder 2">
            <a:extLst>
              <a:ext uri="{FF2B5EF4-FFF2-40B4-BE49-F238E27FC236}">
                <a16:creationId xmlns:a16="http://schemas.microsoft.com/office/drawing/2014/main" id="{180B336C-51F4-B448-D988-0B7187233991}"/>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5FD11108-35B1-2BDA-6A25-747FE2CED7A5}"/>
              </a:ext>
            </a:extLst>
          </p:cNvPr>
          <p:cNvSpPr>
            <a:spLocks noGrp="1"/>
          </p:cNvSpPr>
          <p:nvPr>
            <p:ph type="sldNum" sz="quarter" idx="5"/>
          </p:nvPr>
        </p:nvSpPr>
        <p:spPr/>
        <p:txBody>
          <a:bodyPr/>
          <a:lstStyle/>
          <a:p>
            <a:fld id="{2F81FB0C-6C0D-4266-8B8B-848B0F7223CE}" type="slidenum">
              <a:rPr lang="en-IN" smtClean="0"/>
              <a:t>15</a:t>
            </a:fld>
            <a:endParaRPr lang="en-IN"/>
          </a:p>
        </p:txBody>
      </p:sp>
    </p:spTree>
    <p:extLst>
      <p:ext uri="{BB962C8B-B14F-4D97-AF65-F5344CB8AC3E}">
        <p14:creationId xmlns:p14="http://schemas.microsoft.com/office/powerpoint/2010/main" val="1543826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99ECA-E01C-FFDE-3A95-4B64AB803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99FE5D-9B37-A5D6-F949-9D28B45AD024}"/>
              </a:ext>
            </a:extLst>
          </p:cNvPr>
          <p:cNvSpPr>
            <a:spLocks noGrp="1" noRot="1" noChangeAspect="1"/>
          </p:cNvSpPr>
          <p:nvPr>
            <p:ph type="sldImg"/>
          </p:nvPr>
        </p:nvSpPr>
        <p:spPr/>
        <p:txBody>
          <a:bodyPr/>
          <a:lstStyle/>
          <a:p>
            <a:endParaRPr lang="en-IN"/>
          </a:p>
        </p:txBody>
      </p:sp>
      <p:sp>
        <p:nvSpPr>
          <p:cNvPr id="3" name="Notes Placeholder 2">
            <a:extLst>
              <a:ext uri="{FF2B5EF4-FFF2-40B4-BE49-F238E27FC236}">
                <a16:creationId xmlns:a16="http://schemas.microsoft.com/office/drawing/2014/main" id="{A5C36BE6-8052-8AD0-144A-190376542F8E}"/>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67252810-9449-9F0C-81CC-4B13737B82D3}"/>
              </a:ext>
            </a:extLst>
          </p:cNvPr>
          <p:cNvSpPr>
            <a:spLocks noGrp="1"/>
          </p:cNvSpPr>
          <p:nvPr>
            <p:ph type="sldNum" sz="quarter" idx="5"/>
          </p:nvPr>
        </p:nvSpPr>
        <p:spPr/>
        <p:txBody>
          <a:bodyPr/>
          <a:lstStyle/>
          <a:p>
            <a:fld id="{2F81FB0C-6C0D-4266-8B8B-848B0F7223CE}" type="slidenum">
              <a:rPr lang="en-IN" smtClean="0"/>
              <a:t>16</a:t>
            </a:fld>
            <a:endParaRPr lang="en-IN"/>
          </a:p>
        </p:txBody>
      </p:sp>
    </p:spTree>
    <p:extLst>
      <p:ext uri="{BB962C8B-B14F-4D97-AF65-F5344CB8AC3E}">
        <p14:creationId xmlns:p14="http://schemas.microsoft.com/office/powerpoint/2010/main" val="2875196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C5487-2468-52D6-1ADC-B49E80FA10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315D54-A0B5-C6F7-3D7E-F64BCCA9BD98}"/>
              </a:ext>
            </a:extLst>
          </p:cNvPr>
          <p:cNvSpPr>
            <a:spLocks noGrp="1" noRot="1" noChangeAspect="1"/>
          </p:cNvSpPr>
          <p:nvPr>
            <p:ph type="sldImg"/>
          </p:nvPr>
        </p:nvSpPr>
        <p:spPr/>
        <p:txBody>
          <a:bodyPr/>
          <a:lstStyle/>
          <a:p>
            <a:endParaRPr lang="en-IN"/>
          </a:p>
        </p:txBody>
      </p:sp>
      <p:sp>
        <p:nvSpPr>
          <p:cNvPr id="3" name="Notes Placeholder 2">
            <a:extLst>
              <a:ext uri="{FF2B5EF4-FFF2-40B4-BE49-F238E27FC236}">
                <a16:creationId xmlns:a16="http://schemas.microsoft.com/office/drawing/2014/main" id="{13B1AB12-52A0-8A4F-CB9E-19A5C2C4D0B0}"/>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713FB7C6-6B77-617B-2AF5-2973E5971C64}"/>
              </a:ext>
            </a:extLst>
          </p:cNvPr>
          <p:cNvSpPr>
            <a:spLocks noGrp="1"/>
          </p:cNvSpPr>
          <p:nvPr>
            <p:ph type="sldNum" sz="quarter" idx="5"/>
          </p:nvPr>
        </p:nvSpPr>
        <p:spPr/>
        <p:txBody>
          <a:bodyPr/>
          <a:lstStyle/>
          <a:p>
            <a:fld id="{2F81FB0C-6C0D-4266-8B8B-848B0F7223CE}" type="slidenum">
              <a:rPr lang="en-IN" smtClean="0"/>
              <a:t>17</a:t>
            </a:fld>
            <a:endParaRPr lang="en-IN"/>
          </a:p>
        </p:txBody>
      </p:sp>
    </p:spTree>
    <p:extLst>
      <p:ext uri="{BB962C8B-B14F-4D97-AF65-F5344CB8AC3E}">
        <p14:creationId xmlns:p14="http://schemas.microsoft.com/office/powerpoint/2010/main" val="2710791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382A9-31E5-D772-61A7-31EDBA38DF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FB9CE5-328A-4941-2F10-6EB6139F3260}"/>
              </a:ext>
            </a:extLst>
          </p:cNvPr>
          <p:cNvSpPr>
            <a:spLocks noGrp="1" noRot="1" noChangeAspect="1"/>
          </p:cNvSpPr>
          <p:nvPr>
            <p:ph type="sldImg"/>
          </p:nvPr>
        </p:nvSpPr>
        <p:spPr/>
        <p:txBody>
          <a:bodyPr/>
          <a:lstStyle/>
          <a:p>
            <a:endParaRPr lang="en-IN"/>
          </a:p>
        </p:txBody>
      </p:sp>
      <p:sp>
        <p:nvSpPr>
          <p:cNvPr id="3" name="Notes Placeholder 2">
            <a:extLst>
              <a:ext uri="{FF2B5EF4-FFF2-40B4-BE49-F238E27FC236}">
                <a16:creationId xmlns:a16="http://schemas.microsoft.com/office/drawing/2014/main" id="{4B120FD9-7BD0-6C31-9051-6EC57CF3D384}"/>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5E22DD81-CA79-C330-35B7-95B922B85539}"/>
              </a:ext>
            </a:extLst>
          </p:cNvPr>
          <p:cNvSpPr>
            <a:spLocks noGrp="1"/>
          </p:cNvSpPr>
          <p:nvPr>
            <p:ph type="sldNum" sz="quarter" idx="5"/>
          </p:nvPr>
        </p:nvSpPr>
        <p:spPr/>
        <p:txBody>
          <a:bodyPr/>
          <a:lstStyle/>
          <a:p>
            <a:fld id="{2F81FB0C-6C0D-4266-8B8B-848B0F7223CE}" type="slidenum">
              <a:rPr lang="en-IN" smtClean="0"/>
              <a:t>18</a:t>
            </a:fld>
            <a:endParaRPr lang="en-IN"/>
          </a:p>
        </p:txBody>
      </p:sp>
    </p:spTree>
    <p:extLst>
      <p:ext uri="{BB962C8B-B14F-4D97-AF65-F5344CB8AC3E}">
        <p14:creationId xmlns:p14="http://schemas.microsoft.com/office/powerpoint/2010/main" val="2539833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C1B61-1914-EF75-A29B-0636742892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029FD2-DCE6-81CA-C103-9CCC6A0ABD9C}"/>
              </a:ext>
            </a:extLst>
          </p:cNvPr>
          <p:cNvSpPr>
            <a:spLocks noGrp="1" noRot="1" noChangeAspect="1"/>
          </p:cNvSpPr>
          <p:nvPr>
            <p:ph type="sldImg"/>
          </p:nvPr>
        </p:nvSpPr>
        <p:spPr/>
        <p:txBody>
          <a:bodyPr/>
          <a:lstStyle/>
          <a:p>
            <a:endParaRPr lang="en-IN"/>
          </a:p>
        </p:txBody>
      </p:sp>
      <p:sp>
        <p:nvSpPr>
          <p:cNvPr id="3" name="Notes Placeholder 2">
            <a:extLst>
              <a:ext uri="{FF2B5EF4-FFF2-40B4-BE49-F238E27FC236}">
                <a16:creationId xmlns:a16="http://schemas.microsoft.com/office/drawing/2014/main" id="{551D6E9F-946F-8BBC-2098-DF3904C03DB5}"/>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8F05F79D-AF57-69CD-E283-DB2EBF9420DE}"/>
              </a:ext>
            </a:extLst>
          </p:cNvPr>
          <p:cNvSpPr>
            <a:spLocks noGrp="1"/>
          </p:cNvSpPr>
          <p:nvPr>
            <p:ph type="sldNum" sz="quarter" idx="5"/>
          </p:nvPr>
        </p:nvSpPr>
        <p:spPr/>
        <p:txBody>
          <a:bodyPr/>
          <a:lstStyle/>
          <a:p>
            <a:fld id="{2F81FB0C-6C0D-4266-8B8B-848B0F7223CE}" type="slidenum">
              <a:rPr lang="en-IN" smtClean="0"/>
              <a:t>19</a:t>
            </a:fld>
            <a:endParaRPr lang="en-IN"/>
          </a:p>
        </p:txBody>
      </p:sp>
    </p:spTree>
    <p:extLst>
      <p:ext uri="{BB962C8B-B14F-4D97-AF65-F5344CB8AC3E}">
        <p14:creationId xmlns:p14="http://schemas.microsoft.com/office/powerpoint/2010/main" val="2501260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4CAD9-EA94-9080-91D8-0B6FBCFF7A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9A1DF8-6335-2A4A-AFE1-3BFDFED2424E}"/>
              </a:ext>
            </a:extLst>
          </p:cNvPr>
          <p:cNvSpPr>
            <a:spLocks noGrp="1" noRot="1" noChangeAspect="1"/>
          </p:cNvSpPr>
          <p:nvPr>
            <p:ph type="sldImg"/>
          </p:nvPr>
        </p:nvSpPr>
        <p:spPr/>
        <p:txBody>
          <a:bodyPr/>
          <a:lstStyle/>
          <a:p>
            <a:endParaRPr lang="en-IN"/>
          </a:p>
        </p:txBody>
      </p:sp>
      <p:sp>
        <p:nvSpPr>
          <p:cNvPr id="3" name="Notes Placeholder 2">
            <a:extLst>
              <a:ext uri="{FF2B5EF4-FFF2-40B4-BE49-F238E27FC236}">
                <a16:creationId xmlns:a16="http://schemas.microsoft.com/office/drawing/2014/main" id="{A7231F31-A822-58B4-FFE0-04E7CE3ACF07}"/>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F3BE0F97-FF83-5E16-61E1-96A4200C27D2}"/>
              </a:ext>
            </a:extLst>
          </p:cNvPr>
          <p:cNvSpPr>
            <a:spLocks noGrp="1"/>
          </p:cNvSpPr>
          <p:nvPr>
            <p:ph type="sldNum" sz="quarter" idx="5"/>
          </p:nvPr>
        </p:nvSpPr>
        <p:spPr/>
        <p:txBody>
          <a:bodyPr/>
          <a:lstStyle/>
          <a:p>
            <a:fld id="{2F81FB0C-6C0D-4266-8B8B-848B0F7223CE}" type="slidenum">
              <a:rPr lang="en-IN" smtClean="0"/>
              <a:t>20</a:t>
            </a:fld>
            <a:endParaRPr lang="en-IN"/>
          </a:p>
        </p:txBody>
      </p:sp>
    </p:spTree>
    <p:extLst>
      <p:ext uri="{BB962C8B-B14F-4D97-AF65-F5344CB8AC3E}">
        <p14:creationId xmlns:p14="http://schemas.microsoft.com/office/powerpoint/2010/main" val="1811114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F85F7-6529-9D2D-4398-C70077B926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912B29-2488-E7F8-5E98-1926399CB1E2}"/>
              </a:ext>
            </a:extLst>
          </p:cNvPr>
          <p:cNvSpPr>
            <a:spLocks noGrp="1" noRot="1" noChangeAspect="1"/>
          </p:cNvSpPr>
          <p:nvPr>
            <p:ph type="sldImg"/>
          </p:nvPr>
        </p:nvSpPr>
        <p:spPr/>
        <p:txBody>
          <a:bodyPr/>
          <a:lstStyle/>
          <a:p>
            <a:endParaRPr lang="en-IN"/>
          </a:p>
        </p:txBody>
      </p:sp>
      <p:sp>
        <p:nvSpPr>
          <p:cNvPr id="3" name="Notes Placeholder 2">
            <a:extLst>
              <a:ext uri="{FF2B5EF4-FFF2-40B4-BE49-F238E27FC236}">
                <a16:creationId xmlns:a16="http://schemas.microsoft.com/office/drawing/2014/main" id="{006133CC-3D85-90C5-C2A8-487FF0C43AD2}"/>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709B1576-ED23-4494-E601-096589AEED12}"/>
              </a:ext>
            </a:extLst>
          </p:cNvPr>
          <p:cNvSpPr>
            <a:spLocks noGrp="1"/>
          </p:cNvSpPr>
          <p:nvPr>
            <p:ph type="sldNum" sz="quarter" idx="5"/>
          </p:nvPr>
        </p:nvSpPr>
        <p:spPr/>
        <p:txBody>
          <a:bodyPr/>
          <a:lstStyle/>
          <a:p>
            <a:fld id="{2F81FB0C-6C0D-4266-8B8B-848B0F7223CE}" type="slidenum">
              <a:rPr lang="en-IN" smtClean="0"/>
              <a:t>21</a:t>
            </a:fld>
            <a:endParaRPr lang="en-IN"/>
          </a:p>
        </p:txBody>
      </p:sp>
    </p:spTree>
    <p:extLst>
      <p:ext uri="{BB962C8B-B14F-4D97-AF65-F5344CB8AC3E}">
        <p14:creationId xmlns:p14="http://schemas.microsoft.com/office/powerpoint/2010/main" val="796773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8E282-02A8-058A-96F2-F7A5760F7D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7368C1-405E-96F3-9DAD-29B7BCAF44DB}"/>
              </a:ext>
            </a:extLst>
          </p:cNvPr>
          <p:cNvSpPr>
            <a:spLocks noGrp="1" noRot="1" noChangeAspect="1"/>
          </p:cNvSpPr>
          <p:nvPr>
            <p:ph type="sldImg"/>
          </p:nvPr>
        </p:nvSpPr>
        <p:spPr/>
        <p:txBody>
          <a:bodyPr/>
          <a:lstStyle/>
          <a:p>
            <a:endParaRPr lang="en-IN"/>
          </a:p>
        </p:txBody>
      </p:sp>
      <p:sp>
        <p:nvSpPr>
          <p:cNvPr id="3" name="Notes Placeholder 2">
            <a:extLst>
              <a:ext uri="{FF2B5EF4-FFF2-40B4-BE49-F238E27FC236}">
                <a16:creationId xmlns:a16="http://schemas.microsoft.com/office/drawing/2014/main" id="{D5A7CF1B-6F30-75B8-1379-CCB72BA95C46}"/>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91B9686A-8778-ED50-7473-6854D849C3AD}"/>
              </a:ext>
            </a:extLst>
          </p:cNvPr>
          <p:cNvSpPr>
            <a:spLocks noGrp="1"/>
          </p:cNvSpPr>
          <p:nvPr>
            <p:ph type="sldNum" sz="quarter" idx="5"/>
          </p:nvPr>
        </p:nvSpPr>
        <p:spPr/>
        <p:txBody>
          <a:bodyPr/>
          <a:lstStyle/>
          <a:p>
            <a:fld id="{2F81FB0C-6C0D-4266-8B8B-848B0F7223CE}" type="slidenum">
              <a:rPr lang="en-IN" smtClean="0"/>
              <a:t>5</a:t>
            </a:fld>
            <a:endParaRPr lang="en-IN"/>
          </a:p>
        </p:txBody>
      </p:sp>
    </p:spTree>
    <p:extLst>
      <p:ext uri="{BB962C8B-B14F-4D97-AF65-F5344CB8AC3E}">
        <p14:creationId xmlns:p14="http://schemas.microsoft.com/office/powerpoint/2010/main" val="3474510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C56CF-4295-D8C3-6BF1-D756F5C9A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5B6A97-A19E-A431-8F8D-102D92AD5D3D}"/>
              </a:ext>
            </a:extLst>
          </p:cNvPr>
          <p:cNvSpPr>
            <a:spLocks noGrp="1" noRot="1" noChangeAspect="1"/>
          </p:cNvSpPr>
          <p:nvPr>
            <p:ph type="sldImg"/>
          </p:nvPr>
        </p:nvSpPr>
        <p:spPr/>
        <p:txBody>
          <a:bodyPr/>
          <a:lstStyle/>
          <a:p>
            <a:endParaRPr lang="en-IN"/>
          </a:p>
        </p:txBody>
      </p:sp>
      <p:sp>
        <p:nvSpPr>
          <p:cNvPr id="3" name="Notes Placeholder 2">
            <a:extLst>
              <a:ext uri="{FF2B5EF4-FFF2-40B4-BE49-F238E27FC236}">
                <a16:creationId xmlns:a16="http://schemas.microsoft.com/office/drawing/2014/main" id="{744FD251-D79D-FE83-136B-8ACC763736BB}"/>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6D27FE72-6B51-98D5-9150-17A0E44DABE0}"/>
              </a:ext>
            </a:extLst>
          </p:cNvPr>
          <p:cNvSpPr>
            <a:spLocks noGrp="1"/>
          </p:cNvSpPr>
          <p:nvPr>
            <p:ph type="sldNum" sz="quarter" idx="5"/>
          </p:nvPr>
        </p:nvSpPr>
        <p:spPr/>
        <p:txBody>
          <a:bodyPr/>
          <a:lstStyle/>
          <a:p>
            <a:fld id="{2F81FB0C-6C0D-4266-8B8B-848B0F7223CE}" type="slidenum">
              <a:rPr lang="en-IN" smtClean="0"/>
              <a:t>6</a:t>
            </a:fld>
            <a:endParaRPr lang="en-IN"/>
          </a:p>
        </p:txBody>
      </p:sp>
    </p:spTree>
    <p:extLst>
      <p:ext uri="{BB962C8B-B14F-4D97-AF65-F5344CB8AC3E}">
        <p14:creationId xmlns:p14="http://schemas.microsoft.com/office/powerpoint/2010/main" val="3751027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9BC23-A5CA-0CFF-F01E-F4C667A12E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67B515-FF77-26EC-15CA-D1F571E3E71F}"/>
              </a:ext>
            </a:extLst>
          </p:cNvPr>
          <p:cNvSpPr>
            <a:spLocks noGrp="1" noRot="1" noChangeAspect="1"/>
          </p:cNvSpPr>
          <p:nvPr>
            <p:ph type="sldImg"/>
          </p:nvPr>
        </p:nvSpPr>
        <p:spPr/>
        <p:txBody>
          <a:bodyPr/>
          <a:lstStyle/>
          <a:p>
            <a:endParaRPr lang="en-IN"/>
          </a:p>
        </p:txBody>
      </p:sp>
      <p:sp>
        <p:nvSpPr>
          <p:cNvPr id="3" name="Notes Placeholder 2">
            <a:extLst>
              <a:ext uri="{FF2B5EF4-FFF2-40B4-BE49-F238E27FC236}">
                <a16:creationId xmlns:a16="http://schemas.microsoft.com/office/drawing/2014/main" id="{FF05E6B0-359D-BDED-BC9B-FC23BBC2DA15}"/>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86931043-2E35-443D-551D-D7CABEFB3589}"/>
              </a:ext>
            </a:extLst>
          </p:cNvPr>
          <p:cNvSpPr>
            <a:spLocks noGrp="1"/>
          </p:cNvSpPr>
          <p:nvPr>
            <p:ph type="sldNum" sz="quarter" idx="5"/>
          </p:nvPr>
        </p:nvSpPr>
        <p:spPr/>
        <p:txBody>
          <a:bodyPr/>
          <a:lstStyle/>
          <a:p>
            <a:fld id="{2F81FB0C-6C0D-4266-8B8B-848B0F7223CE}" type="slidenum">
              <a:rPr lang="en-IN" smtClean="0"/>
              <a:t>7</a:t>
            </a:fld>
            <a:endParaRPr lang="en-IN"/>
          </a:p>
        </p:txBody>
      </p:sp>
    </p:spTree>
    <p:extLst>
      <p:ext uri="{BB962C8B-B14F-4D97-AF65-F5344CB8AC3E}">
        <p14:creationId xmlns:p14="http://schemas.microsoft.com/office/powerpoint/2010/main" val="3601908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14279-F024-C558-4680-33BD04C49E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C2097D-83F9-9EEF-BCD8-36D5CEB7C8ED}"/>
              </a:ext>
            </a:extLst>
          </p:cNvPr>
          <p:cNvSpPr>
            <a:spLocks noGrp="1" noRot="1" noChangeAspect="1"/>
          </p:cNvSpPr>
          <p:nvPr>
            <p:ph type="sldImg"/>
          </p:nvPr>
        </p:nvSpPr>
        <p:spPr/>
        <p:txBody>
          <a:bodyPr/>
          <a:lstStyle/>
          <a:p>
            <a:endParaRPr lang="en-IN"/>
          </a:p>
        </p:txBody>
      </p:sp>
      <p:sp>
        <p:nvSpPr>
          <p:cNvPr id="3" name="Notes Placeholder 2">
            <a:extLst>
              <a:ext uri="{FF2B5EF4-FFF2-40B4-BE49-F238E27FC236}">
                <a16:creationId xmlns:a16="http://schemas.microsoft.com/office/drawing/2014/main" id="{84F1CCE3-E1A6-5D5E-C6B4-B09EA656ED53}"/>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5E26E1A2-A2DC-C599-B22E-AB676863408D}"/>
              </a:ext>
            </a:extLst>
          </p:cNvPr>
          <p:cNvSpPr>
            <a:spLocks noGrp="1"/>
          </p:cNvSpPr>
          <p:nvPr>
            <p:ph type="sldNum" sz="quarter" idx="5"/>
          </p:nvPr>
        </p:nvSpPr>
        <p:spPr/>
        <p:txBody>
          <a:bodyPr/>
          <a:lstStyle/>
          <a:p>
            <a:fld id="{2F81FB0C-6C0D-4266-8B8B-848B0F7223CE}" type="slidenum">
              <a:rPr lang="en-IN" smtClean="0"/>
              <a:t>8</a:t>
            </a:fld>
            <a:endParaRPr lang="en-IN"/>
          </a:p>
        </p:txBody>
      </p:sp>
    </p:spTree>
    <p:extLst>
      <p:ext uri="{BB962C8B-B14F-4D97-AF65-F5344CB8AC3E}">
        <p14:creationId xmlns:p14="http://schemas.microsoft.com/office/powerpoint/2010/main" val="434152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0E3A2-4034-C6CF-3155-F0DD2223FB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83A5C7-32FE-4CC3-31EC-52B8225B7F90}"/>
              </a:ext>
            </a:extLst>
          </p:cNvPr>
          <p:cNvSpPr>
            <a:spLocks noGrp="1" noRot="1" noChangeAspect="1"/>
          </p:cNvSpPr>
          <p:nvPr>
            <p:ph type="sldImg"/>
          </p:nvPr>
        </p:nvSpPr>
        <p:spPr/>
        <p:txBody>
          <a:bodyPr/>
          <a:lstStyle/>
          <a:p>
            <a:endParaRPr lang="en-IN"/>
          </a:p>
        </p:txBody>
      </p:sp>
      <p:sp>
        <p:nvSpPr>
          <p:cNvPr id="3" name="Notes Placeholder 2">
            <a:extLst>
              <a:ext uri="{FF2B5EF4-FFF2-40B4-BE49-F238E27FC236}">
                <a16:creationId xmlns:a16="http://schemas.microsoft.com/office/drawing/2014/main" id="{3FAAEB79-EDCF-ABA1-0901-351A8E2E34BF}"/>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F5B69D2E-3540-BAF0-5F4E-DF01BABB785F}"/>
              </a:ext>
            </a:extLst>
          </p:cNvPr>
          <p:cNvSpPr>
            <a:spLocks noGrp="1"/>
          </p:cNvSpPr>
          <p:nvPr>
            <p:ph type="sldNum" sz="quarter" idx="5"/>
          </p:nvPr>
        </p:nvSpPr>
        <p:spPr/>
        <p:txBody>
          <a:bodyPr/>
          <a:lstStyle/>
          <a:p>
            <a:fld id="{2F81FB0C-6C0D-4266-8B8B-848B0F7223CE}" type="slidenum">
              <a:rPr lang="en-IN" smtClean="0"/>
              <a:t>10</a:t>
            </a:fld>
            <a:endParaRPr lang="en-IN"/>
          </a:p>
        </p:txBody>
      </p:sp>
    </p:spTree>
    <p:extLst>
      <p:ext uri="{BB962C8B-B14F-4D97-AF65-F5344CB8AC3E}">
        <p14:creationId xmlns:p14="http://schemas.microsoft.com/office/powerpoint/2010/main" val="763871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75B83-E510-98A2-E2AA-D69C89E18B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ED831D-1B3D-7B98-F1E7-E8CC2BAD518B}"/>
              </a:ext>
            </a:extLst>
          </p:cNvPr>
          <p:cNvSpPr>
            <a:spLocks noGrp="1" noRot="1" noChangeAspect="1"/>
          </p:cNvSpPr>
          <p:nvPr>
            <p:ph type="sldImg"/>
          </p:nvPr>
        </p:nvSpPr>
        <p:spPr/>
        <p:txBody>
          <a:bodyPr/>
          <a:lstStyle/>
          <a:p>
            <a:endParaRPr lang="en-IN"/>
          </a:p>
        </p:txBody>
      </p:sp>
      <p:sp>
        <p:nvSpPr>
          <p:cNvPr id="3" name="Notes Placeholder 2">
            <a:extLst>
              <a:ext uri="{FF2B5EF4-FFF2-40B4-BE49-F238E27FC236}">
                <a16:creationId xmlns:a16="http://schemas.microsoft.com/office/drawing/2014/main" id="{672CE76A-AA82-F82E-B438-90A855E2054B}"/>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3B64EB33-9A6D-3E72-9400-3A262678F113}"/>
              </a:ext>
            </a:extLst>
          </p:cNvPr>
          <p:cNvSpPr>
            <a:spLocks noGrp="1"/>
          </p:cNvSpPr>
          <p:nvPr>
            <p:ph type="sldNum" sz="quarter" idx="5"/>
          </p:nvPr>
        </p:nvSpPr>
        <p:spPr/>
        <p:txBody>
          <a:bodyPr/>
          <a:lstStyle/>
          <a:p>
            <a:fld id="{2F81FB0C-6C0D-4266-8B8B-848B0F7223CE}" type="slidenum">
              <a:rPr lang="en-IN" smtClean="0"/>
              <a:t>11</a:t>
            </a:fld>
            <a:endParaRPr lang="en-IN"/>
          </a:p>
        </p:txBody>
      </p:sp>
    </p:spTree>
    <p:extLst>
      <p:ext uri="{BB962C8B-B14F-4D97-AF65-F5344CB8AC3E}">
        <p14:creationId xmlns:p14="http://schemas.microsoft.com/office/powerpoint/2010/main" val="411814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078B4-3202-7A4D-2AE6-AFA2044D9E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19AA4D-973E-D619-6841-017B8CDE10A1}"/>
              </a:ext>
            </a:extLst>
          </p:cNvPr>
          <p:cNvSpPr>
            <a:spLocks noGrp="1" noRot="1" noChangeAspect="1"/>
          </p:cNvSpPr>
          <p:nvPr>
            <p:ph type="sldImg"/>
          </p:nvPr>
        </p:nvSpPr>
        <p:spPr/>
        <p:txBody>
          <a:bodyPr/>
          <a:lstStyle/>
          <a:p>
            <a:endParaRPr lang="en-IN"/>
          </a:p>
        </p:txBody>
      </p:sp>
      <p:sp>
        <p:nvSpPr>
          <p:cNvPr id="3" name="Notes Placeholder 2">
            <a:extLst>
              <a:ext uri="{FF2B5EF4-FFF2-40B4-BE49-F238E27FC236}">
                <a16:creationId xmlns:a16="http://schemas.microsoft.com/office/drawing/2014/main" id="{717E464B-CDAE-9B95-513D-6363D46C77CC}"/>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062DF8AC-7D80-149E-574B-4315452CAE7F}"/>
              </a:ext>
            </a:extLst>
          </p:cNvPr>
          <p:cNvSpPr>
            <a:spLocks noGrp="1"/>
          </p:cNvSpPr>
          <p:nvPr>
            <p:ph type="sldNum" sz="quarter" idx="5"/>
          </p:nvPr>
        </p:nvSpPr>
        <p:spPr/>
        <p:txBody>
          <a:bodyPr/>
          <a:lstStyle/>
          <a:p>
            <a:fld id="{2F81FB0C-6C0D-4266-8B8B-848B0F7223CE}" type="slidenum">
              <a:rPr lang="en-IN" smtClean="0"/>
              <a:t>12</a:t>
            </a:fld>
            <a:endParaRPr lang="en-IN"/>
          </a:p>
        </p:txBody>
      </p:sp>
    </p:spTree>
    <p:extLst>
      <p:ext uri="{BB962C8B-B14F-4D97-AF65-F5344CB8AC3E}">
        <p14:creationId xmlns:p14="http://schemas.microsoft.com/office/powerpoint/2010/main" val="3363195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76E8C-9E54-1835-9775-671C0DB104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F592F-5775-557E-C755-3D33D35C77BA}"/>
              </a:ext>
            </a:extLst>
          </p:cNvPr>
          <p:cNvSpPr>
            <a:spLocks noGrp="1" noRot="1" noChangeAspect="1"/>
          </p:cNvSpPr>
          <p:nvPr>
            <p:ph type="sldImg"/>
          </p:nvPr>
        </p:nvSpPr>
        <p:spPr/>
        <p:txBody>
          <a:bodyPr/>
          <a:lstStyle/>
          <a:p>
            <a:endParaRPr lang="en-IN"/>
          </a:p>
        </p:txBody>
      </p:sp>
      <p:sp>
        <p:nvSpPr>
          <p:cNvPr id="3" name="Notes Placeholder 2">
            <a:extLst>
              <a:ext uri="{FF2B5EF4-FFF2-40B4-BE49-F238E27FC236}">
                <a16:creationId xmlns:a16="http://schemas.microsoft.com/office/drawing/2014/main" id="{545674DF-A549-8D46-5282-A09C044413CF}"/>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2683F7B4-24F6-CA87-6C41-297999E68462}"/>
              </a:ext>
            </a:extLst>
          </p:cNvPr>
          <p:cNvSpPr>
            <a:spLocks noGrp="1"/>
          </p:cNvSpPr>
          <p:nvPr>
            <p:ph type="sldNum" sz="quarter" idx="5"/>
          </p:nvPr>
        </p:nvSpPr>
        <p:spPr/>
        <p:txBody>
          <a:bodyPr/>
          <a:lstStyle/>
          <a:p>
            <a:fld id="{2F81FB0C-6C0D-4266-8B8B-848B0F7223CE}" type="slidenum">
              <a:rPr lang="en-IN" smtClean="0"/>
              <a:t>13</a:t>
            </a:fld>
            <a:endParaRPr lang="en-IN"/>
          </a:p>
        </p:txBody>
      </p:sp>
    </p:spTree>
    <p:extLst>
      <p:ext uri="{BB962C8B-B14F-4D97-AF65-F5344CB8AC3E}">
        <p14:creationId xmlns:p14="http://schemas.microsoft.com/office/powerpoint/2010/main" val="1488421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A logo for a bicycle conference&#10;&#10;AI-generated content may be incorrect.">
            <a:extLst>
              <a:ext uri="{FF2B5EF4-FFF2-40B4-BE49-F238E27FC236}">
                <a16:creationId xmlns:a16="http://schemas.microsoft.com/office/drawing/2014/main" id="{07BAA661-1105-1A81-1E70-37440DD349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20" y="6567813"/>
            <a:ext cx="814388" cy="288644"/>
          </a:xfrm>
          <a:prstGeom prst="rect">
            <a:avLst/>
          </a:prstGeom>
        </p:spPr>
      </p:pic>
      <p:sp>
        <p:nvSpPr>
          <p:cNvPr id="2" name="Title 1">
            <a:extLst>
              <a:ext uri="{FF2B5EF4-FFF2-40B4-BE49-F238E27FC236}">
                <a16:creationId xmlns:a16="http://schemas.microsoft.com/office/drawing/2014/main" id="{2E9AA548-0115-9B3C-0C95-657B2121D68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3740A7E-6D60-4BA0-77C0-FC910D6D788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6" name="Slide Number Placeholder 11">
            <a:extLst>
              <a:ext uri="{FF2B5EF4-FFF2-40B4-BE49-F238E27FC236}">
                <a16:creationId xmlns:a16="http://schemas.microsoft.com/office/drawing/2014/main" id="{01460AC5-818F-A727-4CE0-D390BBAAE183}"/>
              </a:ext>
            </a:extLst>
          </p:cNvPr>
          <p:cNvSpPr>
            <a:spLocks noGrp="1"/>
          </p:cNvSpPr>
          <p:nvPr>
            <p:ph type="sldNum" sz="quarter" idx="4"/>
          </p:nvPr>
        </p:nvSpPr>
        <p:spPr>
          <a:xfrm>
            <a:off x="11739418" y="6580289"/>
            <a:ext cx="452582" cy="277711"/>
          </a:xfrm>
          <a:prstGeom prst="rect">
            <a:avLst/>
          </a:prstGeom>
        </p:spPr>
        <p:txBody>
          <a:bodyPr/>
          <a:lstStyle>
            <a:lvl1pPr algn="r">
              <a:defRPr lang="en-IN" sz="1200" b="1" smtClean="0">
                <a:solidFill>
                  <a:schemeClr val="accent1">
                    <a:lumMod val="25000"/>
                  </a:schemeClr>
                </a:solidFill>
                <a:latin typeface="Manrope" pitchFamily="2" charset="0"/>
              </a:defRPr>
            </a:lvl1pPr>
          </a:lstStyle>
          <a:p>
            <a:fld id="{330EA680-D336-4FF7-8B7A-9848BB0A1C32}" type="slidenum">
              <a:rPr lang="en-US" smtClean="0"/>
              <a:t>‹#›</a:t>
            </a:fld>
            <a:endParaRPr lang="en-US"/>
          </a:p>
        </p:txBody>
      </p:sp>
      <p:sp>
        <p:nvSpPr>
          <p:cNvPr id="5" name="Footer Placeholder 8">
            <a:extLst>
              <a:ext uri="{FF2B5EF4-FFF2-40B4-BE49-F238E27FC236}">
                <a16:creationId xmlns:a16="http://schemas.microsoft.com/office/drawing/2014/main" id="{8E5A321B-863D-4821-EBE5-4FADE145E097}"/>
              </a:ext>
            </a:extLst>
          </p:cNvPr>
          <p:cNvSpPr>
            <a:spLocks noGrp="1"/>
          </p:cNvSpPr>
          <p:nvPr>
            <p:ph type="ftr" sz="quarter" idx="3"/>
          </p:nvPr>
        </p:nvSpPr>
        <p:spPr>
          <a:xfrm>
            <a:off x="1328738" y="5457369"/>
            <a:ext cx="488156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 MUTS Spring 25’ | Directed Research Report (DRP) | PUT23344</a:t>
            </a:r>
          </a:p>
        </p:txBody>
      </p:sp>
      <p:sp>
        <p:nvSpPr>
          <p:cNvPr id="10" name="Footer Placeholder 8">
            <a:extLst>
              <a:ext uri="{FF2B5EF4-FFF2-40B4-BE49-F238E27FC236}">
                <a16:creationId xmlns:a16="http://schemas.microsoft.com/office/drawing/2014/main" id="{3617A02F-C457-7C02-A259-F272AA8E85D5}"/>
              </a:ext>
            </a:extLst>
          </p:cNvPr>
          <p:cNvSpPr txBox="1">
            <a:spLocks/>
          </p:cNvSpPr>
          <p:nvPr userDrawn="1"/>
        </p:nvSpPr>
        <p:spPr>
          <a:xfrm>
            <a:off x="1664018" y="6588073"/>
            <a:ext cx="4881562" cy="2683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b="1" dirty="0">
                <a:solidFill>
                  <a:schemeClr val="tx1">
                    <a:lumMod val="75000"/>
                    <a:lumOff val="25000"/>
                  </a:schemeClr>
                </a:solidFill>
                <a:latin typeface="+mn-lt"/>
              </a:rPr>
              <a:t>|</a:t>
            </a:r>
            <a:r>
              <a:rPr lang="en-US" sz="1050" b="0" dirty="0">
                <a:solidFill>
                  <a:schemeClr val="tx1">
                    <a:lumMod val="75000"/>
                    <a:lumOff val="25000"/>
                  </a:schemeClr>
                </a:solidFill>
                <a:latin typeface="+mn-lt"/>
              </a:rPr>
              <a:t> Research Presentation </a:t>
            </a:r>
            <a:r>
              <a:rPr lang="en-US" sz="1050" b="1" dirty="0">
                <a:solidFill>
                  <a:schemeClr val="tx1">
                    <a:lumMod val="75000"/>
                    <a:lumOff val="25000"/>
                  </a:schemeClr>
                </a:solidFill>
                <a:latin typeface="+mn-lt"/>
              </a:rPr>
              <a:t>|</a:t>
            </a:r>
            <a:r>
              <a:rPr lang="en-US" sz="1050" b="0" dirty="0">
                <a:solidFill>
                  <a:schemeClr val="tx1">
                    <a:lumMod val="75000"/>
                    <a:lumOff val="25000"/>
                  </a:schemeClr>
                </a:solidFill>
                <a:latin typeface="+mn-lt"/>
              </a:rPr>
              <a:t> </a:t>
            </a:r>
          </a:p>
        </p:txBody>
      </p:sp>
      <p:sp>
        <p:nvSpPr>
          <p:cNvPr id="4" name="Text Placeholder 6">
            <a:extLst>
              <a:ext uri="{FF2B5EF4-FFF2-40B4-BE49-F238E27FC236}">
                <a16:creationId xmlns:a16="http://schemas.microsoft.com/office/drawing/2014/main" id="{6DE8B1F4-7553-D0C8-1ED1-AA44541C059A}"/>
              </a:ext>
            </a:extLst>
          </p:cNvPr>
          <p:cNvSpPr>
            <a:spLocks noGrp="1"/>
          </p:cNvSpPr>
          <p:nvPr>
            <p:ph type="body" sz="quarter" idx="10" hasCustomPrompt="1"/>
          </p:nvPr>
        </p:nvSpPr>
        <p:spPr>
          <a:xfrm>
            <a:off x="0" y="0"/>
            <a:ext cx="11352213" cy="350982"/>
          </a:xfrm>
          <a:prstGeom prst="rect">
            <a:avLst/>
          </a:prstGeom>
        </p:spPr>
        <p:txBody>
          <a:bodyPr/>
          <a:lstStyle>
            <a:lvl1pPr marL="0" indent="0">
              <a:buNone/>
              <a:defRPr sz="2000" b="1">
                <a:solidFill>
                  <a:schemeClr val="tx2"/>
                </a:solidFill>
                <a:latin typeface="+mj-lt"/>
              </a:defRPr>
            </a:lvl1pPr>
          </a:lstStyle>
          <a:p>
            <a:pPr lvl="0"/>
            <a:r>
              <a:rPr lang="en-US"/>
              <a:t>  Click to edit Master text styles</a:t>
            </a:r>
          </a:p>
        </p:txBody>
      </p:sp>
      <p:pic>
        <p:nvPicPr>
          <p:cNvPr id="7" name="Picture 6">
            <a:extLst>
              <a:ext uri="{FF2B5EF4-FFF2-40B4-BE49-F238E27FC236}">
                <a16:creationId xmlns:a16="http://schemas.microsoft.com/office/drawing/2014/main" id="{21EE5540-C5B1-A0A0-C19F-64BC30C85829}"/>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1817" y="6601935"/>
            <a:ext cx="781253" cy="256065"/>
          </a:xfrm>
          <a:prstGeom prst="rect">
            <a:avLst/>
          </a:prstGeom>
        </p:spPr>
      </p:pic>
    </p:spTree>
    <p:extLst>
      <p:ext uri="{BB962C8B-B14F-4D97-AF65-F5344CB8AC3E}">
        <p14:creationId xmlns:p14="http://schemas.microsoft.com/office/powerpoint/2010/main" val="3533808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998D-B881-DDBA-E36F-C83C6926093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EC1A912-C8FF-2154-796A-EDF7679EAEB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Slide Number Placeholder 11">
            <a:extLst>
              <a:ext uri="{FF2B5EF4-FFF2-40B4-BE49-F238E27FC236}">
                <a16:creationId xmlns:a16="http://schemas.microsoft.com/office/drawing/2014/main" id="{1F0B3ED3-D1B4-2EE6-CA98-245E17578DBD}"/>
              </a:ext>
            </a:extLst>
          </p:cNvPr>
          <p:cNvSpPr>
            <a:spLocks noGrp="1"/>
          </p:cNvSpPr>
          <p:nvPr>
            <p:ph type="sldNum" sz="quarter" idx="4"/>
          </p:nvPr>
        </p:nvSpPr>
        <p:spPr>
          <a:xfrm>
            <a:off x="9448800" y="6580289"/>
            <a:ext cx="2743200" cy="268385"/>
          </a:xfrm>
          <a:prstGeom prst="rect">
            <a:avLst/>
          </a:prstGeom>
        </p:spPr>
        <p:txBody>
          <a:bodyPr/>
          <a:lstStyle>
            <a:lvl1pPr algn="r">
              <a:defRPr lang="en-IN" sz="1200" b="1" smtClean="0">
                <a:solidFill>
                  <a:schemeClr val="accent1">
                    <a:lumMod val="25000"/>
                  </a:schemeClr>
                </a:solidFill>
                <a:latin typeface="Manrope" pitchFamily="2" charset="0"/>
              </a:defRPr>
            </a:lvl1pPr>
          </a:lstStyle>
          <a:p>
            <a:fld id="{330EA680-D336-4FF7-8B7A-9848BB0A1C32}" type="slidenum">
              <a:rPr lang="en-US" smtClean="0"/>
              <a:t>‹#›</a:t>
            </a:fld>
            <a:endParaRPr lang="en-US"/>
          </a:p>
        </p:txBody>
      </p:sp>
      <p:sp>
        <p:nvSpPr>
          <p:cNvPr id="4" name="Text Placeholder 6">
            <a:extLst>
              <a:ext uri="{FF2B5EF4-FFF2-40B4-BE49-F238E27FC236}">
                <a16:creationId xmlns:a16="http://schemas.microsoft.com/office/drawing/2014/main" id="{95E5AAF4-8FF8-12A0-C947-1861598664ED}"/>
              </a:ext>
            </a:extLst>
          </p:cNvPr>
          <p:cNvSpPr>
            <a:spLocks noGrp="1"/>
          </p:cNvSpPr>
          <p:nvPr>
            <p:ph type="body" sz="quarter" idx="10" hasCustomPrompt="1"/>
          </p:nvPr>
        </p:nvSpPr>
        <p:spPr>
          <a:xfrm>
            <a:off x="0" y="0"/>
            <a:ext cx="11352213" cy="350982"/>
          </a:xfrm>
          <a:prstGeom prst="rect">
            <a:avLst/>
          </a:prstGeom>
        </p:spPr>
        <p:txBody>
          <a:bodyPr/>
          <a:lstStyle>
            <a:lvl1pPr marL="0" indent="0">
              <a:buNone/>
              <a:defRPr sz="2000" b="1">
                <a:solidFill>
                  <a:schemeClr val="tx2"/>
                </a:solidFill>
                <a:latin typeface="+mj-lt"/>
              </a:defRPr>
            </a:lvl1pPr>
          </a:lstStyle>
          <a:p>
            <a:pPr lvl="0"/>
            <a:r>
              <a:rPr lang="en-US"/>
              <a:t>  Click to edit Master text styles</a:t>
            </a:r>
          </a:p>
        </p:txBody>
      </p:sp>
      <p:pic>
        <p:nvPicPr>
          <p:cNvPr id="7" name="Picture 6" descr="A logo for a bicycle conference&#10;&#10;AI-generated content may be incorrect.">
            <a:extLst>
              <a:ext uri="{FF2B5EF4-FFF2-40B4-BE49-F238E27FC236}">
                <a16:creationId xmlns:a16="http://schemas.microsoft.com/office/drawing/2014/main" id="{89112037-BCFB-F0DE-A6EF-94461420A3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20" y="6567813"/>
            <a:ext cx="814388" cy="288644"/>
          </a:xfrm>
          <a:prstGeom prst="rect">
            <a:avLst/>
          </a:prstGeom>
        </p:spPr>
      </p:pic>
      <p:sp>
        <p:nvSpPr>
          <p:cNvPr id="5" name="Footer Placeholder 8">
            <a:extLst>
              <a:ext uri="{FF2B5EF4-FFF2-40B4-BE49-F238E27FC236}">
                <a16:creationId xmlns:a16="http://schemas.microsoft.com/office/drawing/2014/main" id="{A88AD1DA-AF10-F317-8E0A-9B68F24F3097}"/>
              </a:ext>
            </a:extLst>
          </p:cNvPr>
          <p:cNvSpPr txBox="1">
            <a:spLocks/>
          </p:cNvSpPr>
          <p:nvPr userDrawn="1"/>
        </p:nvSpPr>
        <p:spPr>
          <a:xfrm>
            <a:off x="1664018" y="6588073"/>
            <a:ext cx="4881562" cy="2683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b="1" dirty="0">
                <a:solidFill>
                  <a:schemeClr val="tx1">
                    <a:lumMod val="75000"/>
                    <a:lumOff val="25000"/>
                  </a:schemeClr>
                </a:solidFill>
                <a:latin typeface="+mn-lt"/>
              </a:rPr>
              <a:t>|</a:t>
            </a:r>
            <a:r>
              <a:rPr lang="en-US" sz="1050" b="0" dirty="0">
                <a:solidFill>
                  <a:schemeClr val="tx1">
                    <a:lumMod val="75000"/>
                    <a:lumOff val="25000"/>
                  </a:schemeClr>
                </a:solidFill>
                <a:latin typeface="+mn-lt"/>
              </a:rPr>
              <a:t> Research Presentation </a:t>
            </a:r>
            <a:r>
              <a:rPr lang="en-US" sz="1050" b="1" dirty="0">
                <a:solidFill>
                  <a:schemeClr val="tx1">
                    <a:lumMod val="75000"/>
                    <a:lumOff val="25000"/>
                  </a:schemeClr>
                </a:solidFill>
                <a:latin typeface="+mn-lt"/>
              </a:rPr>
              <a:t>|</a:t>
            </a:r>
            <a:r>
              <a:rPr lang="en-US" sz="1050" b="0" dirty="0">
                <a:solidFill>
                  <a:schemeClr val="tx1">
                    <a:lumMod val="75000"/>
                    <a:lumOff val="25000"/>
                  </a:schemeClr>
                </a:solidFill>
                <a:latin typeface="+mn-lt"/>
              </a:rPr>
              <a:t> </a:t>
            </a:r>
          </a:p>
        </p:txBody>
      </p:sp>
      <p:pic>
        <p:nvPicPr>
          <p:cNvPr id="9" name="Picture 8">
            <a:extLst>
              <a:ext uri="{FF2B5EF4-FFF2-40B4-BE49-F238E27FC236}">
                <a16:creationId xmlns:a16="http://schemas.microsoft.com/office/drawing/2014/main" id="{F6FC0FAA-88C6-29D3-F603-79AADEC463D0}"/>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1817" y="6601935"/>
            <a:ext cx="781253" cy="256065"/>
          </a:xfrm>
          <a:prstGeom prst="rect">
            <a:avLst/>
          </a:prstGeom>
        </p:spPr>
      </p:pic>
    </p:spTree>
    <p:extLst>
      <p:ext uri="{BB962C8B-B14F-4D97-AF65-F5344CB8AC3E}">
        <p14:creationId xmlns:p14="http://schemas.microsoft.com/office/powerpoint/2010/main" val="1131513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5FE643-2005-ACE8-09CD-0BB311F3F50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DCAE795-D357-68BB-09C4-AFB90EAE6B6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Slide Number Placeholder 11">
            <a:extLst>
              <a:ext uri="{FF2B5EF4-FFF2-40B4-BE49-F238E27FC236}">
                <a16:creationId xmlns:a16="http://schemas.microsoft.com/office/drawing/2014/main" id="{469F12D8-0667-B473-DCD7-306ACC0A8678}"/>
              </a:ext>
            </a:extLst>
          </p:cNvPr>
          <p:cNvSpPr>
            <a:spLocks noGrp="1"/>
          </p:cNvSpPr>
          <p:nvPr>
            <p:ph type="sldNum" sz="quarter" idx="4"/>
          </p:nvPr>
        </p:nvSpPr>
        <p:spPr>
          <a:xfrm>
            <a:off x="9448800" y="6580289"/>
            <a:ext cx="2743200" cy="268385"/>
          </a:xfrm>
          <a:prstGeom prst="rect">
            <a:avLst/>
          </a:prstGeom>
        </p:spPr>
        <p:txBody>
          <a:bodyPr/>
          <a:lstStyle>
            <a:lvl1pPr algn="r">
              <a:defRPr lang="en-IN" sz="1200" b="1" smtClean="0">
                <a:solidFill>
                  <a:schemeClr val="accent1">
                    <a:lumMod val="25000"/>
                  </a:schemeClr>
                </a:solidFill>
                <a:latin typeface="Manrope" pitchFamily="2" charset="0"/>
              </a:defRPr>
            </a:lvl1pPr>
          </a:lstStyle>
          <a:p>
            <a:fld id="{330EA680-D336-4FF7-8B7A-9848BB0A1C32}" type="slidenum">
              <a:rPr lang="en-US" smtClean="0"/>
              <a:t>‹#›</a:t>
            </a:fld>
            <a:endParaRPr lang="en-US"/>
          </a:p>
        </p:txBody>
      </p:sp>
      <p:sp>
        <p:nvSpPr>
          <p:cNvPr id="9" name="Text Placeholder 8">
            <a:extLst>
              <a:ext uri="{FF2B5EF4-FFF2-40B4-BE49-F238E27FC236}">
                <a16:creationId xmlns:a16="http://schemas.microsoft.com/office/drawing/2014/main" id="{35EBDE60-FB4C-371E-FA35-404D879AADCB}"/>
              </a:ext>
            </a:extLst>
          </p:cNvPr>
          <p:cNvSpPr>
            <a:spLocks noGrp="1"/>
          </p:cNvSpPr>
          <p:nvPr>
            <p:ph type="body" sz="quarter" idx="12" hasCustomPrompt="1"/>
          </p:nvPr>
        </p:nvSpPr>
        <p:spPr>
          <a:xfrm>
            <a:off x="9448800" y="6580189"/>
            <a:ext cx="2290618" cy="277812"/>
          </a:xfrm>
          <a:prstGeom prst="rect">
            <a:avLst/>
          </a:prstGeom>
        </p:spPr>
        <p:txBody>
          <a:bodyPr/>
          <a:lstStyle>
            <a:lvl1pPr marL="0" indent="0">
              <a:buNone/>
              <a:defRPr sz="1000">
                <a:solidFill>
                  <a:schemeClr val="bg1">
                    <a:lumMod val="50000"/>
                  </a:schemeClr>
                </a:solidFill>
              </a:defRPr>
            </a:lvl1pPr>
          </a:lstStyle>
          <a:p>
            <a:pPr lvl="0"/>
            <a:r>
              <a:rPr lang="en-US"/>
              <a:t>Credits</a:t>
            </a:r>
          </a:p>
        </p:txBody>
      </p:sp>
      <p:sp>
        <p:nvSpPr>
          <p:cNvPr id="4" name="Text Placeholder 6">
            <a:extLst>
              <a:ext uri="{FF2B5EF4-FFF2-40B4-BE49-F238E27FC236}">
                <a16:creationId xmlns:a16="http://schemas.microsoft.com/office/drawing/2014/main" id="{A9B61FD2-7948-ABDC-9B9F-2A1E5EBA81E8}"/>
              </a:ext>
            </a:extLst>
          </p:cNvPr>
          <p:cNvSpPr>
            <a:spLocks noGrp="1"/>
          </p:cNvSpPr>
          <p:nvPr>
            <p:ph type="body" sz="quarter" idx="10" hasCustomPrompt="1"/>
          </p:nvPr>
        </p:nvSpPr>
        <p:spPr>
          <a:xfrm>
            <a:off x="0" y="0"/>
            <a:ext cx="11352213" cy="350982"/>
          </a:xfrm>
          <a:prstGeom prst="rect">
            <a:avLst/>
          </a:prstGeom>
        </p:spPr>
        <p:txBody>
          <a:bodyPr/>
          <a:lstStyle>
            <a:lvl1pPr marL="0" indent="0">
              <a:buNone/>
              <a:defRPr sz="2000" b="1">
                <a:solidFill>
                  <a:schemeClr val="tx2"/>
                </a:solidFill>
                <a:latin typeface="+mj-lt"/>
              </a:defRPr>
            </a:lvl1pPr>
          </a:lstStyle>
          <a:p>
            <a:pPr lvl="0"/>
            <a:r>
              <a:rPr lang="en-US"/>
              <a:t>  Click to edit Master text styles</a:t>
            </a:r>
          </a:p>
        </p:txBody>
      </p:sp>
      <p:pic>
        <p:nvPicPr>
          <p:cNvPr id="7" name="Picture 6" descr="A logo for a bicycle conference&#10;&#10;AI-generated content may be incorrect.">
            <a:extLst>
              <a:ext uri="{FF2B5EF4-FFF2-40B4-BE49-F238E27FC236}">
                <a16:creationId xmlns:a16="http://schemas.microsoft.com/office/drawing/2014/main" id="{6B2B031D-DFFC-E4D4-7AFA-8C373C6377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20" y="6567813"/>
            <a:ext cx="814388" cy="288644"/>
          </a:xfrm>
          <a:prstGeom prst="rect">
            <a:avLst/>
          </a:prstGeom>
        </p:spPr>
      </p:pic>
      <p:sp>
        <p:nvSpPr>
          <p:cNvPr id="5" name="Footer Placeholder 8">
            <a:extLst>
              <a:ext uri="{FF2B5EF4-FFF2-40B4-BE49-F238E27FC236}">
                <a16:creationId xmlns:a16="http://schemas.microsoft.com/office/drawing/2014/main" id="{28AB285D-B647-E6B4-F941-B58698ACF226}"/>
              </a:ext>
            </a:extLst>
          </p:cNvPr>
          <p:cNvSpPr txBox="1">
            <a:spLocks/>
          </p:cNvSpPr>
          <p:nvPr userDrawn="1"/>
        </p:nvSpPr>
        <p:spPr>
          <a:xfrm>
            <a:off x="1664018" y="6588073"/>
            <a:ext cx="4881562" cy="2683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b="1" dirty="0">
                <a:solidFill>
                  <a:schemeClr val="tx1">
                    <a:lumMod val="75000"/>
                    <a:lumOff val="25000"/>
                  </a:schemeClr>
                </a:solidFill>
                <a:latin typeface="+mn-lt"/>
              </a:rPr>
              <a:t>|</a:t>
            </a:r>
            <a:r>
              <a:rPr lang="en-US" sz="1050" b="0" dirty="0">
                <a:solidFill>
                  <a:schemeClr val="tx1">
                    <a:lumMod val="75000"/>
                    <a:lumOff val="25000"/>
                  </a:schemeClr>
                </a:solidFill>
                <a:latin typeface="+mn-lt"/>
              </a:rPr>
              <a:t> Research Presentation </a:t>
            </a:r>
            <a:r>
              <a:rPr lang="en-US" sz="1050" b="1" dirty="0">
                <a:solidFill>
                  <a:schemeClr val="tx1">
                    <a:lumMod val="75000"/>
                    <a:lumOff val="25000"/>
                  </a:schemeClr>
                </a:solidFill>
                <a:latin typeface="+mn-lt"/>
              </a:rPr>
              <a:t>|</a:t>
            </a:r>
            <a:r>
              <a:rPr lang="en-US" sz="1050" b="0" dirty="0">
                <a:solidFill>
                  <a:schemeClr val="tx1">
                    <a:lumMod val="75000"/>
                    <a:lumOff val="25000"/>
                  </a:schemeClr>
                </a:solidFill>
                <a:latin typeface="+mn-lt"/>
              </a:rPr>
              <a:t> </a:t>
            </a:r>
          </a:p>
        </p:txBody>
      </p:sp>
      <p:pic>
        <p:nvPicPr>
          <p:cNvPr id="10" name="Picture 9">
            <a:extLst>
              <a:ext uri="{FF2B5EF4-FFF2-40B4-BE49-F238E27FC236}">
                <a16:creationId xmlns:a16="http://schemas.microsoft.com/office/drawing/2014/main" id="{FB542CCD-8E47-842C-8BB2-DF89992B3F39}"/>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1817" y="6601935"/>
            <a:ext cx="781253" cy="256065"/>
          </a:xfrm>
          <a:prstGeom prst="rect">
            <a:avLst/>
          </a:prstGeom>
        </p:spPr>
      </p:pic>
    </p:spTree>
    <p:extLst>
      <p:ext uri="{BB962C8B-B14F-4D97-AF65-F5344CB8AC3E}">
        <p14:creationId xmlns:p14="http://schemas.microsoft.com/office/powerpoint/2010/main" val="2763805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Slide Number Placeholder 11">
            <a:extLst>
              <a:ext uri="{FF2B5EF4-FFF2-40B4-BE49-F238E27FC236}">
                <a16:creationId xmlns:a16="http://schemas.microsoft.com/office/drawing/2014/main" id="{5FF50286-2E2E-CD9D-3061-EF565A4004F7}"/>
              </a:ext>
            </a:extLst>
          </p:cNvPr>
          <p:cNvSpPr>
            <a:spLocks noGrp="1"/>
          </p:cNvSpPr>
          <p:nvPr>
            <p:ph type="sldNum" sz="quarter" idx="4"/>
          </p:nvPr>
        </p:nvSpPr>
        <p:spPr>
          <a:xfrm>
            <a:off x="9448800" y="6580289"/>
            <a:ext cx="2743200" cy="268385"/>
          </a:xfrm>
          <a:prstGeom prst="rect">
            <a:avLst/>
          </a:prstGeom>
        </p:spPr>
        <p:txBody>
          <a:bodyPr/>
          <a:lstStyle>
            <a:lvl1pPr algn="r">
              <a:defRPr lang="en-IN" sz="1200" b="1" smtClean="0">
                <a:solidFill>
                  <a:schemeClr val="accent1">
                    <a:lumMod val="25000"/>
                  </a:schemeClr>
                </a:solidFill>
                <a:latin typeface="Manrope" pitchFamily="2" charset="0"/>
              </a:defRPr>
            </a:lvl1pPr>
          </a:lstStyle>
          <a:p>
            <a:fld id="{7F7CF6FC-C108-4C9A-A06C-B9C397573FD2}" type="slidenum">
              <a:rPr lang="en-IN" smtClean="0"/>
              <a:pPr/>
              <a:t>‹#›</a:t>
            </a:fld>
            <a:endParaRPr lang="en-IN"/>
          </a:p>
        </p:txBody>
      </p:sp>
      <p:sp>
        <p:nvSpPr>
          <p:cNvPr id="9" name="Text Placeholder 6">
            <a:extLst>
              <a:ext uri="{FF2B5EF4-FFF2-40B4-BE49-F238E27FC236}">
                <a16:creationId xmlns:a16="http://schemas.microsoft.com/office/drawing/2014/main" id="{39DC0FF0-D500-54FA-A5E2-099585CA25F8}"/>
              </a:ext>
            </a:extLst>
          </p:cNvPr>
          <p:cNvSpPr>
            <a:spLocks noGrp="1"/>
          </p:cNvSpPr>
          <p:nvPr>
            <p:ph type="body" sz="quarter" idx="10" hasCustomPrompt="1"/>
          </p:nvPr>
        </p:nvSpPr>
        <p:spPr>
          <a:xfrm>
            <a:off x="0" y="0"/>
            <a:ext cx="11352213" cy="350982"/>
          </a:xfrm>
          <a:prstGeom prst="rect">
            <a:avLst/>
          </a:prstGeom>
        </p:spPr>
        <p:txBody>
          <a:bodyPr/>
          <a:lstStyle>
            <a:lvl1pPr marL="0" indent="0">
              <a:buNone/>
              <a:defRPr sz="2000" b="1">
                <a:solidFill>
                  <a:schemeClr val="tx2"/>
                </a:solidFill>
                <a:latin typeface="+mj-lt"/>
              </a:defRPr>
            </a:lvl1pPr>
          </a:lstStyle>
          <a:p>
            <a:pPr lvl="0"/>
            <a:r>
              <a:rPr lang="en-US"/>
              <a:t>  Click to edit Master text styles</a:t>
            </a:r>
          </a:p>
        </p:txBody>
      </p:sp>
      <p:pic>
        <p:nvPicPr>
          <p:cNvPr id="2" name="Picture 1" descr="A logo for a bicycle conference&#10;&#10;AI-generated content may be incorrect.">
            <a:extLst>
              <a:ext uri="{FF2B5EF4-FFF2-40B4-BE49-F238E27FC236}">
                <a16:creationId xmlns:a16="http://schemas.microsoft.com/office/drawing/2014/main" id="{EEAF2D12-020B-898E-A69B-A090AA812A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20" y="6567813"/>
            <a:ext cx="814388" cy="288644"/>
          </a:xfrm>
          <a:prstGeom prst="rect">
            <a:avLst/>
          </a:prstGeom>
        </p:spPr>
      </p:pic>
      <p:sp>
        <p:nvSpPr>
          <p:cNvPr id="4" name="Footer Placeholder 8">
            <a:extLst>
              <a:ext uri="{FF2B5EF4-FFF2-40B4-BE49-F238E27FC236}">
                <a16:creationId xmlns:a16="http://schemas.microsoft.com/office/drawing/2014/main" id="{77B213F1-F942-C426-05EB-358F80B0D384}"/>
              </a:ext>
            </a:extLst>
          </p:cNvPr>
          <p:cNvSpPr txBox="1">
            <a:spLocks/>
          </p:cNvSpPr>
          <p:nvPr userDrawn="1"/>
        </p:nvSpPr>
        <p:spPr>
          <a:xfrm>
            <a:off x="1664018" y="6588073"/>
            <a:ext cx="4881562" cy="2683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b="1" dirty="0">
                <a:solidFill>
                  <a:schemeClr val="tx1">
                    <a:lumMod val="75000"/>
                    <a:lumOff val="25000"/>
                  </a:schemeClr>
                </a:solidFill>
                <a:latin typeface="+mn-lt"/>
              </a:rPr>
              <a:t>|</a:t>
            </a:r>
            <a:r>
              <a:rPr lang="en-US" sz="1050" b="0" dirty="0">
                <a:solidFill>
                  <a:schemeClr val="tx1">
                    <a:lumMod val="75000"/>
                    <a:lumOff val="25000"/>
                  </a:schemeClr>
                </a:solidFill>
                <a:latin typeface="+mn-lt"/>
              </a:rPr>
              <a:t> Research Presentation </a:t>
            </a:r>
            <a:r>
              <a:rPr lang="en-US" sz="1050" b="1" dirty="0">
                <a:solidFill>
                  <a:schemeClr val="tx1">
                    <a:lumMod val="75000"/>
                    <a:lumOff val="25000"/>
                  </a:schemeClr>
                </a:solidFill>
                <a:latin typeface="+mn-lt"/>
              </a:rPr>
              <a:t>|</a:t>
            </a:r>
            <a:r>
              <a:rPr lang="en-US" sz="1050" b="0" dirty="0">
                <a:solidFill>
                  <a:schemeClr val="tx1">
                    <a:lumMod val="75000"/>
                    <a:lumOff val="25000"/>
                  </a:schemeClr>
                </a:solidFill>
                <a:latin typeface="+mn-lt"/>
              </a:rPr>
              <a:t> </a:t>
            </a:r>
          </a:p>
        </p:txBody>
      </p:sp>
      <p:pic>
        <p:nvPicPr>
          <p:cNvPr id="6" name="Picture 5">
            <a:extLst>
              <a:ext uri="{FF2B5EF4-FFF2-40B4-BE49-F238E27FC236}">
                <a16:creationId xmlns:a16="http://schemas.microsoft.com/office/drawing/2014/main" id="{B75EFB41-BE2E-8678-CB79-79AC4C1D03A8}"/>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1817" y="6601935"/>
            <a:ext cx="781253" cy="256065"/>
          </a:xfrm>
          <a:prstGeom prst="rect">
            <a:avLst/>
          </a:prstGeom>
        </p:spPr>
      </p:pic>
    </p:spTree>
    <p:extLst>
      <p:ext uri="{BB962C8B-B14F-4D97-AF65-F5344CB8AC3E}">
        <p14:creationId xmlns:p14="http://schemas.microsoft.com/office/powerpoint/2010/main" val="2685593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08B5A108-1D50-8F0F-89E9-E735EA278DD4}"/>
              </a:ext>
            </a:extLst>
          </p:cNvPr>
          <p:cNvSpPr>
            <a:spLocks noGrp="1"/>
          </p:cNvSpPr>
          <p:nvPr>
            <p:ph type="body" sz="quarter" idx="10" hasCustomPrompt="1"/>
          </p:nvPr>
        </p:nvSpPr>
        <p:spPr>
          <a:xfrm>
            <a:off x="0" y="0"/>
            <a:ext cx="11352213" cy="350982"/>
          </a:xfrm>
          <a:prstGeom prst="rect">
            <a:avLst/>
          </a:prstGeom>
        </p:spPr>
        <p:txBody>
          <a:bodyPr/>
          <a:lstStyle>
            <a:lvl1pPr marL="0" indent="0">
              <a:buNone/>
              <a:defRPr sz="2000" b="1">
                <a:solidFill>
                  <a:schemeClr val="tx2"/>
                </a:solidFill>
                <a:latin typeface="+mj-lt"/>
              </a:defRPr>
            </a:lvl1pPr>
          </a:lstStyle>
          <a:p>
            <a:pPr lvl="0"/>
            <a:r>
              <a:rPr lang="en-US"/>
              <a:t>  Click to edit Master text styles</a:t>
            </a:r>
          </a:p>
        </p:txBody>
      </p:sp>
      <p:pic>
        <p:nvPicPr>
          <p:cNvPr id="2" name="Picture 1" descr="A logo for a bicycle conference&#10;&#10;AI-generated content may be incorrect.">
            <a:extLst>
              <a:ext uri="{FF2B5EF4-FFF2-40B4-BE49-F238E27FC236}">
                <a16:creationId xmlns:a16="http://schemas.microsoft.com/office/drawing/2014/main" id="{9267EDDE-0947-558D-E616-60EF6F7A4E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20" y="6567813"/>
            <a:ext cx="814388" cy="288644"/>
          </a:xfrm>
          <a:prstGeom prst="rect">
            <a:avLst/>
          </a:prstGeom>
        </p:spPr>
      </p:pic>
      <p:sp>
        <p:nvSpPr>
          <p:cNvPr id="5" name="Footer Placeholder 8">
            <a:extLst>
              <a:ext uri="{FF2B5EF4-FFF2-40B4-BE49-F238E27FC236}">
                <a16:creationId xmlns:a16="http://schemas.microsoft.com/office/drawing/2014/main" id="{DAF319A4-766D-6CF3-526D-5CDD0D84C26F}"/>
              </a:ext>
            </a:extLst>
          </p:cNvPr>
          <p:cNvSpPr txBox="1">
            <a:spLocks/>
          </p:cNvSpPr>
          <p:nvPr userDrawn="1"/>
        </p:nvSpPr>
        <p:spPr>
          <a:xfrm>
            <a:off x="1664018" y="6588073"/>
            <a:ext cx="4881562" cy="2683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b="1" dirty="0">
                <a:solidFill>
                  <a:schemeClr val="tx1">
                    <a:lumMod val="75000"/>
                    <a:lumOff val="25000"/>
                  </a:schemeClr>
                </a:solidFill>
                <a:latin typeface="+mn-lt"/>
              </a:rPr>
              <a:t>|</a:t>
            </a:r>
            <a:r>
              <a:rPr lang="en-US" sz="1050" b="0" dirty="0">
                <a:solidFill>
                  <a:schemeClr val="tx1">
                    <a:lumMod val="75000"/>
                    <a:lumOff val="25000"/>
                  </a:schemeClr>
                </a:solidFill>
                <a:latin typeface="+mn-lt"/>
              </a:rPr>
              <a:t> Research Presentation </a:t>
            </a:r>
            <a:r>
              <a:rPr lang="en-US" sz="1050" b="1" dirty="0">
                <a:solidFill>
                  <a:schemeClr val="tx1">
                    <a:lumMod val="75000"/>
                    <a:lumOff val="25000"/>
                  </a:schemeClr>
                </a:solidFill>
                <a:latin typeface="+mn-lt"/>
              </a:rPr>
              <a:t>|</a:t>
            </a:r>
            <a:r>
              <a:rPr lang="en-US" sz="1050" b="0" dirty="0">
                <a:solidFill>
                  <a:schemeClr val="tx1">
                    <a:lumMod val="75000"/>
                    <a:lumOff val="25000"/>
                  </a:schemeClr>
                </a:solidFill>
                <a:latin typeface="+mn-lt"/>
              </a:rPr>
              <a:t> </a:t>
            </a:r>
          </a:p>
        </p:txBody>
      </p:sp>
      <p:pic>
        <p:nvPicPr>
          <p:cNvPr id="6" name="Picture 5">
            <a:extLst>
              <a:ext uri="{FF2B5EF4-FFF2-40B4-BE49-F238E27FC236}">
                <a16:creationId xmlns:a16="http://schemas.microsoft.com/office/drawing/2014/main" id="{3420C330-1356-B77A-C367-EF5E91259A4B}"/>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1817" y="6601935"/>
            <a:ext cx="781253" cy="256065"/>
          </a:xfrm>
          <a:prstGeom prst="rect">
            <a:avLst/>
          </a:prstGeom>
        </p:spPr>
      </p:pic>
    </p:spTree>
    <p:extLst>
      <p:ext uri="{BB962C8B-B14F-4D97-AF65-F5344CB8AC3E}">
        <p14:creationId xmlns:p14="http://schemas.microsoft.com/office/powerpoint/2010/main" val="15624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descr="A logo for a bicycle conference&#10;&#10;AI-generated content may be incorrect.">
            <a:extLst>
              <a:ext uri="{FF2B5EF4-FFF2-40B4-BE49-F238E27FC236}">
                <a16:creationId xmlns:a16="http://schemas.microsoft.com/office/drawing/2014/main" id="{FB095CC8-20C7-3C08-99BB-F6DE31BB9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20" y="6567813"/>
            <a:ext cx="814388" cy="288644"/>
          </a:xfrm>
          <a:prstGeom prst="rect">
            <a:avLst/>
          </a:prstGeom>
        </p:spPr>
      </p:pic>
      <p:sp>
        <p:nvSpPr>
          <p:cNvPr id="2" name="Title 1">
            <a:extLst>
              <a:ext uri="{FF2B5EF4-FFF2-40B4-BE49-F238E27FC236}">
                <a16:creationId xmlns:a16="http://schemas.microsoft.com/office/drawing/2014/main" id="{F47887C7-9FF4-2BFF-60B6-890342A5E13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DE31F06-998C-0A17-C56E-9472BA311D2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Slide Number Placeholder 11">
            <a:extLst>
              <a:ext uri="{FF2B5EF4-FFF2-40B4-BE49-F238E27FC236}">
                <a16:creationId xmlns:a16="http://schemas.microsoft.com/office/drawing/2014/main" id="{CAC17193-AAC2-6083-2254-9760E292F96B}"/>
              </a:ext>
            </a:extLst>
          </p:cNvPr>
          <p:cNvSpPr>
            <a:spLocks noGrp="1"/>
          </p:cNvSpPr>
          <p:nvPr>
            <p:ph type="sldNum" sz="quarter" idx="4"/>
          </p:nvPr>
        </p:nvSpPr>
        <p:spPr>
          <a:xfrm>
            <a:off x="9448800" y="6580289"/>
            <a:ext cx="2743200" cy="268385"/>
          </a:xfrm>
          <a:prstGeom prst="rect">
            <a:avLst/>
          </a:prstGeom>
        </p:spPr>
        <p:txBody>
          <a:bodyPr/>
          <a:lstStyle>
            <a:lvl1pPr algn="r">
              <a:defRPr lang="en-IN" sz="1200" b="1" smtClean="0">
                <a:solidFill>
                  <a:schemeClr val="accent1">
                    <a:lumMod val="25000"/>
                  </a:schemeClr>
                </a:solidFill>
                <a:latin typeface="Manrope" pitchFamily="2" charset="0"/>
              </a:defRPr>
            </a:lvl1pPr>
          </a:lstStyle>
          <a:p>
            <a:fld id="{330EA680-D336-4FF7-8B7A-9848BB0A1C32}" type="slidenum">
              <a:rPr lang="en-US" smtClean="0"/>
              <a:t>‹#›</a:t>
            </a:fld>
            <a:endParaRPr lang="en-US"/>
          </a:p>
        </p:txBody>
      </p:sp>
      <p:sp>
        <p:nvSpPr>
          <p:cNvPr id="4" name="Text Placeholder 6">
            <a:extLst>
              <a:ext uri="{FF2B5EF4-FFF2-40B4-BE49-F238E27FC236}">
                <a16:creationId xmlns:a16="http://schemas.microsoft.com/office/drawing/2014/main" id="{16E9D330-CF24-181F-7EA1-7999BAD9087B}"/>
              </a:ext>
            </a:extLst>
          </p:cNvPr>
          <p:cNvSpPr>
            <a:spLocks noGrp="1"/>
          </p:cNvSpPr>
          <p:nvPr>
            <p:ph type="body" sz="quarter" idx="10" hasCustomPrompt="1"/>
          </p:nvPr>
        </p:nvSpPr>
        <p:spPr>
          <a:xfrm>
            <a:off x="0" y="0"/>
            <a:ext cx="11352213" cy="350982"/>
          </a:xfrm>
          <a:prstGeom prst="rect">
            <a:avLst/>
          </a:prstGeom>
        </p:spPr>
        <p:txBody>
          <a:bodyPr/>
          <a:lstStyle>
            <a:lvl1pPr marL="0" indent="0">
              <a:buNone/>
              <a:defRPr sz="2000" b="1">
                <a:solidFill>
                  <a:schemeClr val="tx2"/>
                </a:solidFill>
                <a:latin typeface="+mj-lt"/>
              </a:defRPr>
            </a:lvl1pPr>
          </a:lstStyle>
          <a:p>
            <a:pPr lvl="0"/>
            <a:r>
              <a:rPr lang="en-US"/>
              <a:t>  Click to edit Master text styles</a:t>
            </a:r>
          </a:p>
        </p:txBody>
      </p:sp>
      <p:sp>
        <p:nvSpPr>
          <p:cNvPr id="5" name="Footer Placeholder 8">
            <a:extLst>
              <a:ext uri="{FF2B5EF4-FFF2-40B4-BE49-F238E27FC236}">
                <a16:creationId xmlns:a16="http://schemas.microsoft.com/office/drawing/2014/main" id="{4FA9969D-D716-2CC7-9454-9AC69DEE68E8}"/>
              </a:ext>
            </a:extLst>
          </p:cNvPr>
          <p:cNvSpPr txBox="1">
            <a:spLocks/>
          </p:cNvSpPr>
          <p:nvPr userDrawn="1"/>
        </p:nvSpPr>
        <p:spPr>
          <a:xfrm>
            <a:off x="1664018" y="6588073"/>
            <a:ext cx="4881562" cy="2683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b="1" dirty="0">
                <a:solidFill>
                  <a:schemeClr val="tx1">
                    <a:lumMod val="75000"/>
                    <a:lumOff val="25000"/>
                  </a:schemeClr>
                </a:solidFill>
                <a:latin typeface="+mn-lt"/>
              </a:rPr>
              <a:t>|</a:t>
            </a:r>
            <a:r>
              <a:rPr lang="en-US" sz="1050" b="0" dirty="0">
                <a:solidFill>
                  <a:schemeClr val="tx1">
                    <a:lumMod val="75000"/>
                    <a:lumOff val="25000"/>
                  </a:schemeClr>
                </a:solidFill>
                <a:latin typeface="+mn-lt"/>
              </a:rPr>
              <a:t> Research Presentation </a:t>
            </a:r>
            <a:r>
              <a:rPr lang="en-US" sz="1050" b="1" dirty="0">
                <a:solidFill>
                  <a:schemeClr val="tx1">
                    <a:lumMod val="75000"/>
                    <a:lumOff val="25000"/>
                  </a:schemeClr>
                </a:solidFill>
                <a:latin typeface="+mn-lt"/>
              </a:rPr>
              <a:t>|</a:t>
            </a:r>
            <a:r>
              <a:rPr lang="en-US" sz="1050" b="0" dirty="0">
                <a:solidFill>
                  <a:schemeClr val="tx1">
                    <a:lumMod val="75000"/>
                    <a:lumOff val="25000"/>
                  </a:schemeClr>
                </a:solidFill>
                <a:latin typeface="+mn-lt"/>
              </a:rPr>
              <a:t> </a:t>
            </a:r>
          </a:p>
        </p:txBody>
      </p:sp>
      <p:pic>
        <p:nvPicPr>
          <p:cNvPr id="7" name="Picture 6">
            <a:extLst>
              <a:ext uri="{FF2B5EF4-FFF2-40B4-BE49-F238E27FC236}">
                <a16:creationId xmlns:a16="http://schemas.microsoft.com/office/drawing/2014/main" id="{39FDF9C9-47E5-8B90-763D-8A8056F2DC65}"/>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1817" y="6601935"/>
            <a:ext cx="781253" cy="256065"/>
          </a:xfrm>
          <a:prstGeom prst="rect">
            <a:avLst/>
          </a:prstGeom>
        </p:spPr>
      </p:pic>
    </p:spTree>
    <p:extLst>
      <p:ext uri="{BB962C8B-B14F-4D97-AF65-F5344CB8AC3E}">
        <p14:creationId xmlns:p14="http://schemas.microsoft.com/office/powerpoint/2010/main" val="1993109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43F1A-A25F-E413-9CC2-030944FDE94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6843939-23C8-A407-820D-42CD666364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11">
            <a:extLst>
              <a:ext uri="{FF2B5EF4-FFF2-40B4-BE49-F238E27FC236}">
                <a16:creationId xmlns:a16="http://schemas.microsoft.com/office/drawing/2014/main" id="{089A7FC8-46C8-3522-49B8-6CA7AAF6B7A6}"/>
              </a:ext>
            </a:extLst>
          </p:cNvPr>
          <p:cNvSpPr>
            <a:spLocks noGrp="1"/>
          </p:cNvSpPr>
          <p:nvPr>
            <p:ph type="sldNum" sz="quarter" idx="4"/>
          </p:nvPr>
        </p:nvSpPr>
        <p:spPr>
          <a:xfrm>
            <a:off x="9448800" y="6580289"/>
            <a:ext cx="2743200" cy="268385"/>
          </a:xfrm>
          <a:prstGeom prst="rect">
            <a:avLst/>
          </a:prstGeom>
        </p:spPr>
        <p:txBody>
          <a:bodyPr/>
          <a:lstStyle>
            <a:lvl1pPr algn="r">
              <a:defRPr lang="en-IN" sz="1200" b="1" smtClean="0">
                <a:solidFill>
                  <a:schemeClr val="accent1">
                    <a:lumMod val="25000"/>
                  </a:schemeClr>
                </a:solidFill>
                <a:latin typeface="Manrope" pitchFamily="2" charset="0"/>
              </a:defRPr>
            </a:lvl1pPr>
          </a:lstStyle>
          <a:p>
            <a:fld id="{330EA680-D336-4FF7-8B7A-9848BB0A1C32}" type="slidenum">
              <a:rPr lang="en-US" smtClean="0"/>
              <a:t>‹#›</a:t>
            </a:fld>
            <a:endParaRPr lang="en-US"/>
          </a:p>
        </p:txBody>
      </p:sp>
      <p:sp>
        <p:nvSpPr>
          <p:cNvPr id="4" name="Text Placeholder 6">
            <a:extLst>
              <a:ext uri="{FF2B5EF4-FFF2-40B4-BE49-F238E27FC236}">
                <a16:creationId xmlns:a16="http://schemas.microsoft.com/office/drawing/2014/main" id="{4A041C59-8173-F8F7-DA9E-1C390BF130A2}"/>
              </a:ext>
            </a:extLst>
          </p:cNvPr>
          <p:cNvSpPr>
            <a:spLocks noGrp="1"/>
          </p:cNvSpPr>
          <p:nvPr>
            <p:ph type="body" sz="quarter" idx="10" hasCustomPrompt="1"/>
          </p:nvPr>
        </p:nvSpPr>
        <p:spPr>
          <a:xfrm>
            <a:off x="0" y="0"/>
            <a:ext cx="11352213" cy="350982"/>
          </a:xfrm>
          <a:prstGeom prst="rect">
            <a:avLst/>
          </a:prstGeom>
        </p:spPr>
        <p:txBody>
          <a:bodyPr/>
          <a:lstStyle>
            <a:lvl1pPr marL="0" indent="0">
              <a:buNone/>
              <a:defRPr sz="2000" b="1">
                <a:solidFill>
                  <a:schemeClr val="tx2"/>
                </a:solidFill>
                <a:latin typeface="+mj-lt"/>
              </a:defRPr>
            </a:lvl1pPr>
          </a:lstStyle>
          <a:p>
            <a:pPr lvl="0"/>
            <a:r>
              <a:rPr lang="en-US"/>
              <a:t>  Click to edit Master text styles</a:t>
            </a:r>
          </a:p>
        </p:txBody>
      </p:sp>
      <p:pic>
        <p:nvPicPr>
          <p:cNvPr id="7" name="Picture 6" descr="A logo for a bicycle conference&#10;&#10;AI-generated content may be incorrect.">
            <a:extLst>
              <a:ext uri="{FF2B5EF4-FFF2-40B4-BE49-F238E27FC236}">
                <a16:creationId xmlns:a16="http://schemas.microsoft.com/office/drawing/2014/main" id="{5E53C9C0-78F3-325D-13E3-44DB465CC0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20" y="6567813"/>
            <a:ext cx="814388" cy="288644"/>
          </a:xfrm>
          <a:prstGeom prst="rect">
            <a:avLst/>
          </a:prstGeom>
        </p:spPr>
      </p:pic>
      <p:sp>
        <p:nvSpPr>
          <p:cNvPr id="5" name="Footer Placeholder 8">
            <a:extLst>
              <a:ext uri="{FF2B5EF4-FFF2-40B4-BE49-F238E27FC236}">
                <a16:creationId xmlns:a16="http://schemas.microsoft.com/office/drawing/2014/main" id="{D351755C-806E-016E-3F1D-E2F52398EBFB}"/>
              </a:ext>
            </a:extLst>
          </p:cNvPr>
          <p:cNvSpPr txBox="1">
            <a:spLocks/>
          </p:cNvSpPr>
          <p:nvPr userDrawn="1"/>
        </p:nvSpPr>
        <p:spPr>
          <a:xfrm>
            <a:off x="1664018" y="6588073"/>
            <a:ext cx="4881562" cy="2683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b="1" dirty="0">
                <a:solidFill>
                  <a:schemeClr val="tx1">
                    <a:lumMod val="75000"/>
                    <a:lumOff val="25000"/>
                  </a:schemeClr>
                </a:solidFill>
                <a:latin typeface="+mn-lt"/>
              </a:rPr>
              <a:t>|</a:t>
            </a:r>
            <a:r>
              <a:rPr lang="en-US" sz="1050" b="0" dirty="0">
                <a:solidFill>
                  <a:schemeClr val="tx1">
                    <a:lumMod val="75000"/>
                    <a:lumOff val="25000"/>
                  </a:schemeClr>
                </a:solidFill>
                <a:latin typeface="+mn-lt"/>
              </a:rPr>
              <a:t> Research Presentation </a:t>
            </a:r>
            <a:r>
              <a:rPr lang="en-US" sz="1050" b="1" dirty="0">
                <a:solidFill>
                  <a:schemeClr val="tx1">
                    <a:lumMod val="75000"/>
                    <a:lumOff val="25000"/>
                  </a:schemeClr>
                </a:solidFill>
                <a:latin typeface="+mn-lt"/>
              </a:rPr>
              <a:t>|</a:t>
            </a:r>
            <a:r>
              <a:rPr lang="en-US" sz="1050" b="0" dirty="0">
                <a:solidFill>
                  <a:schemeClr val="tx1">
                    <a:lumMod val="75000"/>
                    <a:lumOff val="25000"/>
                  </a:schemeClr>
                </a:solidFill>
                <a:latin typeface="+mn-lt"/>
              </a:rPr>
              <a:t> </a:t>
            </a:r>
          </a:p>
        </p:txBody>
      </p:sp>
      <p:pic>
        <p:nvPicPr>
          <p:cNvPr id="8" name="Picture 7">
            <a:extLst>
              <a:ext uri="{FF2B5EF4-FFF2-40B4-BE49-F238E27FC236}">
                <a16:creationId xmlns:a16="http://schemas.microsoft.com/office/drawing/2014/main" id="{BD14ECBA-442C-E004-72D8-B24368A37212}"/>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1817" y="6601935"/>
            <a:ext cx="781253" cy="256065"/>
          </a:xfrm>
          <a:prstGeom prst="rect">
            <a:avLst/>
          </a:prstGeom>
        </p:spPr>
      </p:pic>
    </p:spTree>
    <p:extLst>
      <p:ext uri="{BB962C8B-B14F-4D97-AF65-F5344CB8AC3E}">
        <p14:creationId xmlns:p14="http://schemas.microsoft.com/office/powerpoint/2010/main" val="3047841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14734-558B-3D97-8675-09832BAEAB6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D165E9A-6457-0358-431B-A7406C88550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73627EB-E2AC-FC86-A761-663E891B1C2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Slide Number Placeholder 11">
            <a:extLst>
              <a:ext uri="{FF2B5EF4-FFF2-40B4-BE49-F238E27FC236}">
                <a16:creationId xmlns:a16="http://schemas.microsoft.com/office/drawing/2014/main" id="{B041E0E0-8BFE-632B-6228-D19158D80CC5}"/>
              </a:ext>
            </a:extLst>
          </p:cNvPr>
          <p:cNvSpPr>
            <a:spLocks noGrp="1"/>
          </p:cNvSpPr>
          <p:nvPr>
            <p:ph type="sldNum" sz="quarter" idx="4"/>
          </p:nvPr>
        </p:nvSpPr>
        <p:spPr>
          <a:xfrm>
            <a:off x="9448800" y="6580289"/>
            <a:ext cx="2743200" cy="268385"/>
          </a:xfrm>
          <a:prstGeom prst="rect">
            <a:avLst/>
          </a:prstGeom>
        </p:spPr>
        <p:txBody>
          <a:bodyPr/>
          <a:lstStyle>
            <a:lvl1pPr algn="r">
              <a:defRPr lang="en-IN" sz="1200" b="1" smtClean="0">
                <a:solidFill>
                  <a:schemeClr val="accent1">
                    <a:lumMod val="25000"/>
                  </a:schemeClr>
                </a:solidFill>
                <a:latin typeface="Manrope" pitchFamily="2" charset="0"/>
              </a:defRPr>
            </a:lvl1pPr>
          </a:lstStyle>
          <a:p>
            <a:fld id="{330EA680-D336-4FF7-8B7A-9848BB0A1C32}" type="slidenum">
              <a:rPr lang="en-US" smtClean="0"/>
              <a:t>‹#›</a:t>
            </a:fld>
            <a:endParaRPr lang="en-US"/>
          </a:p>
        </p:txBody>
      </p:sp>
      <p:sp>
        <p:nvSpPr>
          <p:cNvPr id="5" name="Text Placeholder 6">
            <a:extLst>
              <a:ext uri="{FF2B5EF4-FFF2-40B4-BE49-F238E27FC236}">
                <a16:creationId xmlns:a16="http://schemas.microsoft.com/office/drawing/2014/main" id="{3468C990-6838-3D57-58A7-DCC2F0D773F5}"/>
              </a:ext>
            </a:extLst>
          </p:cNvPr>
          <p:cNvSpPr>
            <a:spLocks noGrp="1"/>
          </p:cNvSpPr>
          <p:nvPr>
            <p:ph type="body" sz="quarter" idx="10" hasCustomPrompt="1"/>
          </p:nvPr>
        </p:nvSpPr>
        <p:spPr>
          <a:xfrm>
            <a:off x="0" y="0"/>
            <a:ext cx="11352213" cy="350982"/>
          </a:xfrm>
          <a:prstGeom prst="rect">
            <a:avLst/>
          </a:prstGeom>
        </p:spPr>
        <p:txBody>
          <a:bodyPr/>
          <a:lstStyle>
            <a:lvl1pPr marL="0" indent="0">
              <a:buNone/>
              <a:defRPr sz="2000" b="1">
                <a:solidFill>
                  <a:schemeClr val="tx2"/>
                </a:solidFill>
                <a:latin typeface="+mj-lt"/>
              </a:defRPr>
            </a:lvl1pPr>
          </a:lstStyle>
          <a:p>
            <a:pPr lvl="0"/>
            <a:r>
              <a:rPr lang="en-US"/>
              <a:t>  Click to edit Master text styles</a:t>
            </a:r>
          </a:p>
        </p:txBody>
      </p:sp>
      <p:pic>
        <p:nvPicPr>
          <p:cNvPr id="9" name="Picture 8" descr="A logo for a bicycle conference&#10;&#10;AI-generated content may be incorrect.">
            <a:extLst>
              <a:ext uri="{FF2B5EF4-FFF2-40B4-BE49-F238E27FC236}">
                <a16:creationId xmlns:a16="http://schemas.microsoft.com/office/drawing/2014/main" id="{A559798D-9C4F-1173-0C9A-F146DC4BFD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20" y="6567813"/>
            <a:ext cx="814388" cy="288644"/>
          </a:xfrm>
          <a:prstGeom prst="rect">
            <a:avLst/>
          </a:prstGeom>
        </p:spPr>
      </p:pic>
      <p:sp>
        <p:nvSpPr>
          <p:cNvPr id="6" name="Footer Placeholder 8">
            <a:extLst>
              <a:ext uri="{FF2B5EF4-FFF2-40B4-BE49-F238E27FC236}">
                <a16:creationId xmlns:a16="http://schemas.microsoft.com/office/drawing/2014/main" id="{A263FE5D-779B-0483-92A1-259061360058}"/>
              </a:ext>
            </a:extLst>
          </p:cNvPr>
          <p:cNvSpPr txBox="1">
            <a:spLocks/>
          </p:cNvSpPr>
          <p:nvPr userDrawn="1"/>
        </p:nvSpPr>
        <p:spPr>
          <a:xfrm>
            <a:off x="1664018" y="6588073"/>
            <a:ext cx="4881562" cy="2683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b="1" dirty="0">
                <a:solidFill>
                  <a:schemeClr val="tx1">
                    <a:lumMod val="75000"/>
                    <a:lumOff val="25000"/>
                  </a:schemeClr>
                </a:solidFill>
                <a:latin typeface="+mn-lt"/>
              </a:rPr>
              <a:t>|</a:t>
            </a:r>
            <a:r>
              <a:rPr lang="en-US" sz="1050" b="0" dirty="0">
                <a:solidFill>
                  <a:schemeClr val="tx1">
                    <a:lumMod val="75000"/>
                    <a:lumOff val="25000"/>
                  </a:schemeClr>
                </a:solidFill>
                <a:latin typeface="+mn-lt"/>
              </a:rPr>
              <a:t> Research Presentation </a:t>
            </a:r>
            <a:r>
              <a:rPr lang="en-US" sz="1050" b="1" dirty="0">
                <a:solidFill>
                  <a:schemeClr val="tx1">
                    <a:lumMod val="75000"/>
                    <a:lumOff val="25000"/>
                  </a:schemeClr>
                </a:solidFill>
                <a:latin typeface="+mn-lt"/>
              </a:rPr>
              <a:t>|</a:t>
            </a:r>
            <a:r>
              <a:rPr lang="en-US" sz="1050" b="0" dirty="0">
                <a:solidFill>
                  <a:schemeClr val="tx1">
                    <a:lumMod val="75000"/>
                    <a:lumOff val="25000"/>
                  </a:schemeClr>
                </a:solidFill>
                <a:latin typeface="+mn-lt"/>
              </a:rPr>
              <a:t> </a:t>
            </a:r>
          </a:p>
        </p:txBody>
      </p:sp>
      <p:pic>
        <p:nvPicPr>
          <p:cNvPr id="8" name="Picture 7">
            <a:extLst>
              <a:ext uri="{FF2B5EF4-FFF2-40B4-BE49-F238E27FC236}">
                <a16:creationId xmlns:a16="http://schemas.microsoft.com/office/drawing/2014/main" id="{73F66863-9D6C-889D-241F-747AE5F308E5}"/>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1817" y="6601935"/>
            <a:ext cx="781253" cy="256065"/>
          </a:xfrm>
          <a:prstGeom prst="rect">
            <a:avLst/>
          </a:prstGeom>
        </p:spPr>
      </p:pic>
    </p:spTree>
    <p:extLst>
      <p:ext uri="{BB962C8B-B14F-4D97-AF65-F5344CB8AC3E}">
        <p14:creationId xmlns:p14="http://schemas.microsoft.com/office/powerpoint/2010/main" val="3980148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1857C-8762-D5B6-AA09-091D305992B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7F6A5D6-FA42-2E9A-1AEC-89C5B330E26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61CE7-0825-CDE0-7DF2-0ACDC0AD7E4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B640BAE-17CD-34BF-FF4B-EF0B7ED2713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58173E-0E68-1FA8-5E53-BDB9B92DF7A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9" name="Slide Number Placeholder 11">
            <a:extLst>
              <a:ext uri="{FF2B5EF4-FFF2-40B4-BE49-F238E27FC236}">
                <a16:creationId xmlns:a16="http://schemas.microsoft.com/office/drawing/2014/main" id="{6222DFE6-761C-54B4-7DD7-9D18DAA4D62E}"/>
              </a:ext>
            </a:extLst>
          </p:cNvPr>
          <p:cNvSpPr>
            <a:spLocks noGrp="1"/>
          </p:cNvSpPr>
          <p:nvPr>
            <p:ph type="sldNum" sz="quarter" idx="13"/>
          </p:nvPr>
        </p:nvSpPr>
        <p:spPr>
          <a:xfrm>
            <a:off x="9448800" y="6580289"/>
            <a:ext cx="2743200" cy="268385"/>
          </a:xfrm>
          <a:prstGeom prst="rect">
            <a:avLst/>
          </a:prstGeom>
        </p:spPr>
        <p:txBody>
          <a:bodyPr/>
          <a:lstStyle>
            <a:lvl1pPr algn="r">
              <a:defRPr lang="en-IN" sz="1200" b="1" smtClean="0">
                <a:solidFill>
                  <a:schemeClr val="accent1">
                    <a:lumMod val="25000"/>
                  </a:schemeClr>
                </a:solidFill>
                <a:latin typeface="Manrope" pitchFamily="2" charset="0"/>
              </a:defRPr>
            </a:lvl1pPr>
          </a:lstStyle>
          <a:p>
            <a:fld id="{330EA680-D336-4FF7-8B7A-9848BB0A1C32}" type="slidenum">
              <a:rPr lang="en-US" smtClean="0"/>
              <a:t>‹#›</a:t>
            </a:fld>
            <a:endParaRPr lang="en-US"/>
          </a:p>
        </p:txBody>
      </p:sp>
      <p:sp>
        <p:nvSpPr>
          <p:cNvPr id="7" name="Text Placeholder 6">
            <a:extLst>
              <a:ext uri="{FF2B5EF4-FFF2-40B4-BE49-F238E27FC236}">
                <a16:creationId xmlns:a16="http://schemas.microsoft.com/office/drawing/2014/main" id="{3928906B-CE27-37E0-34C4-3F96600C8B95}"/>
              </a:ext>
            </a:extLst>
          </p:cNvPr>
          <p:cNvSpPr>
            <a:spLocks noGrp="1"/>
          </p:cNvSpPr>
          <p:nvPr>
            <p:ph type="body" sz="quarter" idx="10" hasCustomPrompt="1"/>
          </p:nvPr>
        </p:nvSpPr>
        <p:spPr>
          <a:xfrm>
            <a:off x="0" y="0"/>
            <a:ext cx="11352213" cy="350982"/>
          </a:xfrm>
          <a:prstGeom prst="rect">
            <a:avLst/>
          </a:prstGeom>
        </p:spPr>
        <p:txBody>
          <a:bodyPr/>
          <a:lstStyle>
            <a:lvl1pPr marL="0" indent="0">
              <a:buNone/>
              <a:defRPr sz="2000" b="1">
                <a:solidFill>
                  <a:schemeClr val="tx2"/>
                </a:solidFill>
                <a:latin typeface="+mj-lt"/>
              </a:defRPr>
            </a:lvl1pPr>
          </a:lstStyle>
          <a:p>
            <a:pPr lvl="0"/>
            <a:r>
              <a:rPr lang="en-US"/>
              <a:t>  Click to edit Master text styles</a:t>
            </a:r>
          </a:p>
        </p:txBody>
      </p:sp>
      <p:pic>
        <p:nvPicPr>
          <p:cNvPr id="11" name="Picture 10" descr="A logo for a bicycle conference&#10;&#10;AI-generated content may be incorrect.">
            <a:extLst>
              <a:ext uri="{FF2B5EF4-FFF2-40B4-BE49-F238E27FC236}">
                <a16:creationId xmlns:a16="http://schemas.microsoft.com/office/drawing/2014/main" id="{2BF57AD4-B477-EF0F-2DAA-BE7AA17539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20" y="6567813"/>
            <a:ext cx="814388" cy="288644"/>
          </a:xfrm>
          <a:prstGeom prst="rect">
            <a:avLst/>
          </a:prstGeom>
        </p:spPr>
      </p:pic>
      <p:sp>
        <p:nvSpPr>
          <p:cNvPr id="8" name="Footer Placeholder 8">
            <a:extLst>
              <a:ext uri="{FF2B5EF4-FFF2-40B4-BE49-F238E27FC236}">
                <a16:creationId xmlns:a16="http://schemas.microsoft.com/office/drawing/2014/main" id="{2DBF6C33-35C5-D112-CB40-E1B2E995D615}"/>
              </a:ext>
            </a:extLst>
          </p:cNvPr>
          <p:cNvSpPr txBox="1">
            <a:spLocks/>
          </p:cNvSpPr>
          <p:nvPr userDrawn="1"/>
        </p:nvSpPr>
        <p:spPr>
          <a:xfrm>
            <a:off x="1664018" y="6588073"/>
            <a:ext cx="4881562" cy="2683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b="1" dirty="0">
                <a:solidFill>
                  <a:schemeClr val="tx1">
                    <a:lumMod val="75000"/>
                    <a:lumOff val="25000"/>
                  </a:schemeClr>
                </a:solidFill>
                <a:latin typeface="+mn-lt"/>
              </a:rPr>
              <a:t>|</a:t>
            </a:r>
            <a:r>
              <a:rPr lang="en-US" sz="1050" b="0" dirty="0">
                <a:solidFill>
                  <a:schemeClr val="tx1">
                    <a:lumMod val="75000"/>
                    <a:lumOff val="25000"/>
                  </a:schemeClr>
                </a:solidFill>
                <a:latin typeface="+mn-lt"/>
              </a:rPr>
              <a:t> Research Presentation </a:t>
            </a:r>
            <a:r>
              <a:rPr lang="en-US" sz="1050" b="1" dirty="0">
                <a:solidFill>
                  <a:schemeClr val="tx1">
                    <a:lumMod val="75000"/>
                    <a:lumOff val="25000"/>
                  </a:schemeClr>
                </a:solidFill>
                <a:latin typeface="+mn-lt"/>
              </a:rPr>
              <a:t>|</a:t>
            </a:r>
            <a:r>
              <a:rPr lang="en-US" sz="1050" b="0" dirty="0">
                <a:solidFill>
                  <a:schemeClr val="tx1">
                    <a:lumMod val="75000"/>
                    <a:lumOff val="25000"/>
                  </a:schemeClr>
                </a:solidFill>
                <a:latin typeface="+mn-lt"/>
              </a:rPr>
              <a:t> </a:t>
            </a:r>
          </a:p>
        </p:txBody>
      </p:sp>
      <p:pic>
        <p:nvPicPr>
          <p:cNvPr id="10" name="Picture 9">
            <a:extLst>
              <a:ext uri="{FF2B5EF4-FFF2-40B4-BE49-F238E27FC236}">
                <a16:creationId xmlns:a16="http://schemas.microsoft.com/office/drawing/2014/main" id="{2EAA4D2B-EEBF-3C9B-2498-580DCFBBC4D7}"/>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1817" y="6601935"/>
            <a:ext cx="781253" cy="256065"/>
          </a:xfrm>
          <a:prstGeom prst="rect">
            <a:avLst/>
          </a:prstGeom>
        </p:spPr>
      </p:pic>
    </p:spTree>
    <p:extLst>
      <p:ext uri="{BB962C8B-B14F-4D97-AF65-F5344CB8AC3E}">
        <p14:creationId xmlns:p14="http://schemas.microsoft.com/office/powerpoint/2010/main" val="3389940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9D662-FB15-E3B6-7F07-0F643A75689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5" name="Slide Number Placeholder 11">
            <a:extLst>
              <a:ext uri="{FF2B5EF4-FFF2-40B4-BE49-F238E27FC236}">
                <a16:creationId xmlns:a16="http://schemas.microsoft.com/office/drawing/2014/main" id="{08AEAD15-5414-D5D0-FDA9-416ABAE6D193}"/>
              </a:ext>
            </a:extLst>
          </p:cNvPr>
          <p:cNvSpPr>
            <a:spLocks noGrp="1"/>
          </p:cNvSpPr>
          <p:nvPr>
            <p:ph type="sldNum" sz="quarter" idx="4"/>
          </p:nvPr>
        </p:nvSpPr>
        <p:spPr>
          <a:xfrm>
            <a:off x="9448800" y="6580289"/>
            <a:ext cx="2743200" cy="268385"/>
          </a:xfrm>
          <a:prstGeom prst="rect">
            <a:avLst/>
          </a:prstGeom>
        </p:spPr>
        <p:txBody>
          <a:bodyPr/>
          <a:lstStyle>
            <a:lvl1pPr algn="r">
              <a:defRPr lang="en-IN" sz="1200" b="1" smtClean="0">
                <a:solidFill>
                  <a:schemeClr val="accent1">
                    <a:lumMod val="25000"/>
                  </a:schemeClr>
                </a:solidFill>
                <a:latin typeface="Manrope" pitchFamily="2" charset="0"/>
              </a:defRPr>
            </a:lvl1pPr>
          </a:lstStyle>
          <a:p>
            <a:fld id="{330EA680-D336-4FF7-8B7A-9848BB0A1C32}" type="slidenum">
              <a:rPr lang="en-US" smtClean="0"/>
              <a:t>‹#›</a:t>
            </a:fld>
            <a:endParaRPr lang="en-US"/>
          </a:p>
        </p:txBody>
      </p:sp>
      <p:sp>
        <p:nvSpPr>
          <p:cNvPr id="3" name="Text Placeholder 6">
            <a:extLst>
              <a:ext uri="{FF2B5EF4-FFF2-40B4-BE49-F238E27FC236}">
                <a16:creationId xmlns:a16="http://schemas.microsoft.com/office/drawing/2014/main" id="{21EA4743-E30A-71F7-C9AA-F6BFCAFB69DE}"/>
              </a:ext>
            </a:extLst>
          </p:cNvPr>
          <p:cNvSpPr>
            <a:spLocks noGrp="1"/>
          </p:cNvSpPr>
          <p:nvPr>
            <p:ph type="body" sz="quarter" idx="10" hasCustomPrompt="1"/>
          </p:nvPr>
        </p:nvSpPr>
        <p:spPr>
          <a:xfrm>
            <a:off x="0" y="0"/>
            <a:ext cx="11352213" cy="350982"/>
          </a:xfrm>
          <a:prstGeom prst="rect">
            <a:avLst/>
          </a:prstGeom>
        </p:spPr>
        <p:txBody>
          <a:bodyPr/>
          <a:lstStyle>
            <a:lvl1pPr marL="0" indent="0">
              <a:buNone/>
              <a:defRPr sz="2000" b="1">
                <a:solidFill>
                  <a:schemeClr val="tx2"/>
                </a:solidFill>
                <a:latin typeface="+mj-lt"/>
              </a:defRPr>
            </a:lvl1pPr>
          </a:lstStyle>
          <a:p>
            <a:pPr lvl="0"/>
            <a:r>
              <a:rPr lang="en-US"/>
              <a:t>  Click to edit Master text styles</a:t>
            </a:r>
          </a:p>
        </p:txBody>
      </p:sp>
      <p:pic>
        <p:nvPicPr>
          <p:cNvPr id="7" name="Picture 6" descr="A logo for a bicycle conference&#10;&#10;AI-generated content may be incorrect.">
            <a:extLst>
              <a:ext uri="{FF2B5EF4-FFF2-40B4-BE49-F238E27FC236}">
                <a16:creationId xmlns:a16="http://schemas.microsoft.com/office/drawing/2014/main" id="{0067ECBC-9E6F-258D-B0AB-DC25246397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20" y="6567813"/>
            <a:ext cx="814388" cy="288644"/>
          </a:xfrm>
          <a:prstGeom prst="rect">
            <a:avLst/>
          </a:prstGeom>
        </p:spPr>
      </p:pic>
      <p:sp>
        <p:nvSpPr>
          <p:cNvPr id="4" name="Footer Placeholder 8">
            <a:extLst>
              <a:ext uri="{FF2B5EF4-FFF2-40B4-BE49-F238E27FC236}">
                <a16:creationId xmlns:a16="http://schemas.microsoft.com/office/drawing/2014/main" id="{D7061F29-E014-59DC-0044-F6B6D543B59B}"/>
              </a:ext>
            </a:extLst>
          </p:cNvPr>
          <p:cNvSpPr txBox="1">
            <a:spLocks/>
          </p:cNvSpPr>
          <p:nvPr userDrawn="1"/>
        </p:nvSpPr>
        <p:spPr>
          <a:xfrm>
            <a:off x="1664018" y="6588073"/>
            <a:ext cx="4881562" cy="2683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b="1" dirty="0">
                <a:solidFill>
                  <a:schemeClr val="tx1">
                    <a:lumMod val="75000"/>
                    <a:lumOff val="25000"/>
                  </a:schemeClr>
                </a:solidFill>
                <a:latin typeface="+mn-lt"/>
              </a:rPr>
              <a:t>|</a:t>
            </a:r>
            <a:r>
              <a:rPr lang="en-US" sz="1050" b="0" dirty="0">
                <a:solidFill>
                  <a:schemeClr val="tx1">
                    <a:lumMod val="75000"/>
                    <a:lumOff val="25000"/>
                  </a:schemeClr>
                </a:solidFill>
                <a:latin typeface="+mn-lt"/>
              </a:rPr>
              <a:t> Research Presentation </a:t>
            </a:r>
            <a:r>
              <a:rPr lang="en-US" sz="1050" b="1" dirty="0">
                <a:solidFill>
                  <a:schemeClr val="tx1">
                    <a:lumMod val="75000"/>
                    <a:lumOff val="25000"/>
                  </a:schemeClr>
                </a:solidFill>
                <a:latin typeface="+mn-lt"/>
              </a:rPr>
              <a:t>|</a:t>
            </a:r>
            <a:r>
              <a:rPr lang="en-US" sz="1050" b="0" dirty="0">
                <a:solidFill>
                  <a:schemeClr val="tx1">
                    <a:lumMod val="75000"/>
                    <a:lumOff val="25000"/>
                  </a:schemeClr>
                </a:solidFill>
                <a:latin typeface="+mn-lt"/>
              </a:rPr>
              <a:t> </a:t>
            </a:r>
          </a:p>
        </p:txBody>
      </p:sp>
      <p:pic>
        <p:nvPicPr>
          <p:cNvPr id="6" name="Picture 5">
            <a:extLst>
              <a:ext uri="{FF2B5EF4-FFF2-40B4-BE49-F238E27FC236}">
                <a16:creationId xmlns:a16="http://schemas.microsoft.com/office/drawing/2014/main" id="{537AFC62-CB0A-E509-B901-6F28E1AC3516}"/>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1817" y="6601935"/>
            <a:ext cx="781253" cy="256065"/>
          </a:xfrm>
          <a:prstGeom prst="rect">
            <a:avLst/>
          </a:prstGeom>
        </p:spPr>
      </p:pic>
    </p:spTree>
    <p:extLst>
      <p:ext uri="{BB962C8B-B14F-4D97-AF65-F5344CB8AC3E}">
        <p14:creationId xmlns:p14="http://schemas.microsoft.com/office/powerpoint/2010/main" val="3667262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11">
            <a:extLst>
              <a:ext uri="{FF2B5EF4-FFF2-40B4-BE49-F238E27FC236}">
                <a16:creationId xmlns:a16="http://schemas.microsoft.com/office/drawing/2014/main" id="{BFFEA5B2-F896-39D2-8F5C-7B9288B91558}"/>
              </a:ext>
            </a:extLst>
          </p:cNvPr>
          <p:cNvSpPr>
            <a:spLocks noGrp="1"/>
          </p:cNvSpPr>
          <p:nvPr>
            <p:ph type="sldNum" sz="quarter" idx="4"/>
          </p:nvPr>
        </p:nvSpPr>
        <p:spPr>
          <a:xfrm>
            <a:off x="9448800" y="6580289"/>
            <a:ext cx="2743200" cy="268385"/>
          </a:xfrm>
          <a:prstGeom prst="rect">
            <a:avLst/>
          </a:prstGeom>
        </p:spPr>
        <p:txBody>
          <a:bodyPr/>
          <a:lstStyle>
            <a:lvl1pPr algn="r">
              <a:defRPr lang="en-IN" sz="1200" b="1" smtClean="0">
                <a:solidFill>
                  <a:schemeClr val="accent1">
                    <a:lumMod val="25000"/>
                  </a:schemeClr>
                </a:solidFill>
                <a:latin typeface="Manrope" pitchFamily="2" charset="0"/>
              </a:defRPr>
            </a:lvl1pPr>
          </a:lstStyle>
          <a:p>
            <a:fld id="{330EA680-D336-4FF7-8B7A-9848BB0A1C32}" type="slidenum">
              <a:rPr lang="en-US" smtClean="0"/>
              <a:t>‹#›</a:t>
            </a:fld>
            <a:endParaRPr lang="en-US"/>
          </a:p>
        </p:txBody>
      </p:sp>
      <p:sp>
        <p:nvSpPr>
          <p:cNvPr id="2" name="Text Placeholder 6">
            <a:extLst>
              <a:ext uri="{FF2B5EF4-FFF2-40B4-BE49-F238E27FC236}">
                <a16:creationId xmlns:a16="http://schemas.microsoft.com/office/drawing/2014/main" id="{068F58B9-6EC4-0885-42AB-EAC25123DC44}"/>
              </a:ext>
            </a:extLst>
          </p:cNvPr>
          <p:cNvSpPr>
            <a:spLocks noGrp="1"/>
          </p:cNvSpPr>
          <p:nvPr>
            <p:ph type="body" sz="quarter" idx="10" hasCustomPrompt="1"/>
          </p:nvPr>
        </p:nvSpPr>
        <p:spPr>
          <a:xfrm>
            <a:off x="0" y="0"/>
            <a:ext cx="11352213" cy="350982"/>
          </a:xfrm>
          <a:prstGeom prst="rect">
            <a:avLst/>
          </a:prstGeom>
        </p:spPr>
        <p:txBody>
          <a:bodyPr/>
          <a:lstStyle>
            <a:lvl1pPr marL="0" indent="0">
              <a:buNone/>
              <a:defRPr sz="2000" b="1">
                <a:solidFill>
                  <a:schemeClr val="tx2"/>
                </a:solidFill>
                <a:latin typeface="+mj-lt"/>
              </a:defRPr>
            </a:lvl1pPr>
          </a:lstStyle>
          <a:p>
            <a:pPr lvl="0"/>
            <a:r>
              <a:rPr lang="en-US"/>
              <a:t>  Click to edit Master text styles</a:t>
            </a:r>
          </a:p>
        </p:txBody>
      </p:sp>
      <p:pic>
        <p:nvPicPr>
          <p:cNvPr id="3" name="Picture 2" descr="A logo for a bicycle conference&#10;&#10;AI-generated content may be incorrect.">
            <a:extLst>
              <a:ext uri="{FF2B5EF4-FFF2-40B4-BE49-F238E27FC236}">
                <a16:creationId xmlns:a16="http://schemas.microsoft.com/office/drawing/2014/main" id="{6F09B09C-8FD9-48B8-5B72-098D91F90E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20" y="6567813"/>
            <a:ext cx="814388" cy="288644"/>
          </a:xfrm>
          <a:prstGeom prst="rect">
            <a:avLst/>
          </a:prstGeom>
        </p:spPr>
      </p:pic>
      <p:sp>
        <p:nvSpPr>
          <p:cNvPr id="6" name="Footer Placeholder 8">
            <a:extLst>
              <a:ext uri="{FF2B5EF4-FFF2-40B4-BE49-F238E27FC236}">
                <a16:creationId xmlns:a16="http://schemas.microsoft.com/office/drawing/2014/main" id="{6AC929E1-FD8D-2B9A-C30A-D9837FA2EBCF}"/>
              </a:ext>
            </a:extLst>
          </p:cNvPr>
          <p:cNvSpPr txBox="1">
            <a:spLocks/>
          </p:cNvSpPr>
          <p:nvPr userDrawn="1"/>
        </p:nvSpPr>
        <p:spPr>
          <a:xfrm>
            <a:off x="1664018" y="6588073"/>
            <a:ext cx="4881562" cy="2683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b="1" dirty="0">
                <a:solidFill>
                  <a:schemeClr val="tx1">
                    <a:lumMod val="75000"/>
                    <a:lumOff val="25000"/>
                  </a:schemeClr>
                </a:solidFill>
                <a:latin typeface="+mn-lt"/>
              </a:rPr>
              <a:t>|</a:t>
            </a:r>
            <a:r>
              <a:rPr lang="en-US" sz="1050" b="0" dirty="0">
                <a:solidFill>
                  <a:schemeClr val="tx1">
                    <a:lumMod val="75000"/>
                    <a:lumOff val="25000"/>
                  </a:schemeClr>
                </a:solidFill>
                <a:latin typeface="+mn-lt"/>
              </a:rPr>
              <a:t> Research Presentation </a:t>
            </a:r>
            <a:r>
              <a:rPr lang="en-US" sz="1050" b="1" dirty="0">
                <a:solidFill>
                  <a:schemeClr val="tx1">
                    <a:lumMod val="75000"/>
                    <a:lumOff val="25000"/>
                  </a:schemeClr>
                </a:solidFill>
                <a:latin typeface="+mn-lt"/>
              </a:rPr>
              <a:t>|</a:t>
            </a:r>
            <a:r>
              <a:rPr lang="en-US" sz="1050" b="0" dirty="0">
                <a:solidFill>
                  <a:schemeClr val="tx1">
                    <a:lumMod val="75000"/>
                    <a:lumOff val="25000"/>
                  </a:schemeClr>
                </a:solidFill>
                <a:latin typeface="+mn-lt"/>
              </a:rPr>
              <a:t> </a:t>
            </a:r>
          </a:p>
        </p:txBody>
      </p:sp>
      <p:pic>
        <p:nvPicPr>
          <p:cNvPr id="7" name="Picture 6">
            <a:extLst>
              <a:ext uri="{FF2B5EF4-FFF2-40B4-BE49-F238E27FC236}">
                <a16:creationId xmlns:a16="http://schemas.microsoft.com/office/drawing/2014/main" id="{DE8682A3-3C03-7742-42DC-D56763AFE33F}"/>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1817" y="6601935"/>
            <a:ext cx="781253" cy="256065"/>
          </a:xfrm>
          <a:prstGeom prst="rect">
            <a:avLst/>
          </a:prstGeom>
        </p:spPr>
      </p:pic>
    </p:spTree>
    <p:extLst>
      <p:ext uri="{BB962C8B-B14F-4D97-AF65-F5344CB8AC3E}">
        <p14:creationId xmlns:p14="http://schemas.microsoft.com/office/powerpoint/2010/main" val="3228025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2D533-73DC-5C23-5673-48952793A03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F663AF4-2532-F6F4-C4C7-8A8509B8A1C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C46B310-6AF0-B859-ED90-12D94AADDDF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11">
            <a:extLst>
              <a:ext uri="{FF2B5EF4-FFF2-40B4-BE49-F238E27FC236}">
                <a16:creationId xmlns:a16="http://schemas.microsoft.com/office/drawing/2014/main" id="{9541BC30-8217-994C-B501-2CA3A2F5DE36}"/>
              </a:ext>
            </a:extLst>
          </p:cNvPr>
          <p:cNvSpPr>
            <a:spLocks noGrp="1"/>
          </p:cNvSpPr>
          <p:nvPr>
            <p:ph type="sldNum" sz="quarter" idx="4"/>
          </p:nvPr>
        </p:nvSpPr>
        <p:spPr>
          <a:xfrm>
            <a:off x="9448800" y="6580289"/>
            <a:ext cx="2743200" cy="268385"/>
          </a:xfrm>
          <a:prstGeom prst="rect">
            <a:avLst/>
          </a:prstGeom>
        </p:spPr>
        <p:txBody>
          <a:bodyPr/>
          <a:lstStyle>
            <a:lvl1pPr algn="r">
              <a:defRPr lang="en-IN" sz="1200" b="1" smtClean="0">
                <a:solidFill>
                  <a:schemeClr val="accent1">
                    <a:lumMod val="25000"/>
                  </a:schemeClr>
                </a:solidFill>
                <a:latin typeface="Manrope" pitchFamily="2" charset="0"/>
              </a:defRPr>
            </a:lvl1pPr>
          </a:lstStyle>
          <a:p>
            <a:fld id="{330EA680-D336-4FF7-8B7A-9848BB0A1C32}" type="slidenum">
              <a:rPr lang="en-US" smtClean="0"/>
              <a:t>‹#›</a:t>
            </a:fld>
            <a:endParaRPr lang="en-US"/>
          </a:p>
        </p:txBody>
      </p:sp>
      <p:sp>
        <p:nvSpPr>
          <p:cNvPr id="5" name="Text Placeholder 6">
            <a:extLst>
              <a:ext uri="{FF2B5EF4-FFF2-40B4-BE49-F238E27FC236}">
                <a16:creationId xmlns:a16="http://schemas.microsoft.com/office/drawing/2014/main" id="{B9627329-8F0E-117F-2308-1FE2EEB27D7D}"/>
              </a:ext>
            </a:extLst>
          </p:cNvPr>
          <p:cNvSpPr>
            <a:spLocks noGrp="1"/>
          </p:cNvSpPr>
          <p:nvPr>
            <p:ph type="body" sz="quarter" idx="10" hasCustomPrompt="1"/>
          </p:nvPr>
        </p:nvSpPr>
        <p:spPr>
          <a:xfrm>
            <a:off x="0" y="0"/>
            <a:ext cx="11352213" cy="350982"/>
          </a:xfrm>
          <a:prstGeom prst="rect">
            <a:avLst/>
          </a:prstGeom>
        </p:spPr>
        <p:txBody>
          <a:bodyPr/>
          <a:lstStyle>
            <a:lvl1pPr marL="0" indent="0">
              <a:buNone/>
              <a:defRPr sz="2000" b="1">
                <a:solidFill>
                  <a:schemeClr val="tx2"/>
                </a:solidFill>
                <a:latin typeface="+mj-lt"/>
              </a:defRPr>
            </a:lvl1pPr>
          </a:lstStyle>
          <a:p>
            <a:pPr lvl="0"/>
            <a:r>
              <a:rPr lang="en-US"/>
              <a:t>  Click to edit Master text styles</a:t>
            </a:r>
          </a:p>
        </p:txBody>
      </p:sp>
      <p:pic>
        <p:nvPicPr>
          <p:cNvPr id="7" name="Picture 6" descr="A logo for a bicycle conference&#10;&#10;AI-generated content may be incorrect.">
            <a:extLst>
              <a:ext uri="{FF2B5EF4-FFF2-40B4-BE49-F238E27FC236}">
                <a16:creationId xmlns:a16="http://schemas.microsoft.com/office/drawing/2014/main" id="{2BC3E831-0349-3064-6AC8-62BE79B75F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20" y="6567813"/>
            <a:ext cx="814388" cy="288644"/>
          </a:xfrm>
          <a:prstGeom prst="rect">
            <a:avLst/>
          </a:prstGeom>
        </p:spPr>
      </p:pic>
      <p:sp>
        <p:nvSpPr>
          <p:cNvPr id="6" name="Footer Placeholder 8">
            <a:extLst>
              <a:ext uri="{FF2B5EF4-FFF2-40B4-BE49-F238E27FC236}">
                <a16:creationId xmlns:a16="http://schemas.microsoft.com/office/drawing/2014/main" id="{A83EAE26-84FE-A8E7-A009-FD6958815B8D}"/>
              </a:ext>
            </a:extLst>
          </p:cNvPr>
          <p:cNvSpPr txBox="1">
            <a:spLocks/>
          </p:cNvSpPr>
          <p:nvPr userDrawn="1"/>
        </p:nvSpPr>
        <p:spPr>
          <a:xfrm>
            <a:off x="1664018" y="6588073"/>
            <a:ext cx="4881562" cy="2683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b="1" dirty="0">
                <a:solidFill>
                  <a:schemeClr val="tx1">
                    <a:lumMod val="75000"/>
                    <a:lumOff val="25000"/>
                  </a:schemeClr>
                </a:solidFill>
                <a:latin typeface="+mn-lt"/>
              </a:rPr>
              <a:t>|</a:t>
            </a:r>
            <a:r>
              <a:rPr lang="en-US" sz="1050" b="0" dirty="0">
                <a:solidFill>
                  <a:schemeClr val="tx1">
                    <a:lumMod val="75000"/>
                    <a:lumOff val="25000"/>
                  </a:schemeClr>
                </a:solidFill>
                <a:latin typeface="+mn-lt"/>
              </a:rPr>
              <a:t> Research Presentation </a:t>
            </a:r>
            <a:r>
              <a:rPr lang="en-US" sz="1050" b="1" dirty="0">
                <a:solidFill>
                  <a:schemeClr val="tx1">
                    <a:lumMod val="75000"/>
                    <a:lumOff val="25000"/>
                  </a:schemeClr>
                </a:solidFill>
                <a:latin typeface="+mn-lt"/>
              </a:rPr>
              <a:t>|</a:t>
            </a:r>
            <a:r>
              <a:rPr lang="en-US" sz="1050" b="0" dirty="0">
                <a:solidFill>
                  <a:schemeClr val="tx1">
                    <a:lumMod val="75000"/>
                    <a:lumOff val="25000"/>
                  </a:schemeClr>
                </a:solidFill>
                <a:latin typeface="+mn-lt"/>
              </a:rPr>
              <a:t> </a:t>
            </a:r>
          </a:p>
        </p:txBody>
      </p:sp>
      <p:pic>
        <p:nvPicPr>
          <p:cNvPr id="10" name="Picture 9">
            <a:extLst>
              <a:ext uri="{FF2B5EF4-FFF2-40B4-BE49-F238E27FC236}">
                <a16:creationId xmlns:a16="http://schemas.microsoft.com/office/drawing/2014/main" id="{C30F1607-103C-72F5-4EDE-B4214244D3C7}"/>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1817" y="6601935"/>
            <a:ext cx="781253" cy="256065"/>
          </a:xfrm>
          <a:prstGeom prst="rect">
            <a:avLst/>
          </a:prstGeom>
        </p:spPr>
      </p:pic>
    </p:spTree>
    <p:extLst>
      <p:ext uri="{BB962C8B-B14F-4D97-AF65-F5344CB8AC3E}">
        <p14:creationId xmlns:p14="http://schemas.microsoft.com/office/powerpoint/2010/main" val="3494495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EE6A8-D145-AE57-63A8-9CD4FBA50FD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28B1A6A-D8EB-5A04-9292-4879EF8808E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N"/>
          </a:p>
        </p:txBody>
      </p:sp>
      <p:sp>
        <p:nvSpPr>
          <p:cNvPr id="4" name="Text Placeholder 3">
            <a:extLst>
              <a:ext uri="{FF2B5EF4-FFF2-40B4-BE49-F238E27FC236}">
                <a16:creationId xmlns:a16="http://schemas.microsoft.com/office/drawing/2014/main" id="{92614173-87C4-A107-F36B-C0AA647EF93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11">
            <a:extLst>
              <a:ext uri="{FF2B5EF4-FFF2-40B4-BE49-F238E27FC236}">
                <a16:creationId xmlns:a16="http://schemas.microsoft.com/office/drawing/2014/main" id="{7422917E-92B4-F9F1-A390-EB5C4210F76F}"/>
              </a:ext>
            </a:extLst>
          </p:cNvPr>
          <p:cNvSpPr>
            <a:spLocks noGrp="1"/>
          </p:cNvSpPr>
          <p:nvPr>
            <p:ph type="sldNum" sz="quarter" idx="4"/>
          </p:nvPr>
        </p:nvSpPr>
        <p:spPr>
          <a:xfrm>
            <a:off x="9448800" y="6580289"/>
            <a:ext cx="2743200" cy="268385"/>
          </a:xfrm>
          <a:prstGeom prst="rect">
            <a:avLst/>
          </a:prstGeom>
        </p:spPr>
        <p:txBody>
          <a:bodyPr/>
          <a:lstStyle>
            <a:lvl1pPr algn="r">
              <a:defRPr lang="en-IN" sz="1200" b="1" smtClean="0">
                <a:solidFill>
                  <a:schemeClr val="accent1">
                    <a:lumMod val="25000"/>
                  </a:schemeClr>
                </a:solidFill>
                <a:latin typeface="Manrope" pitchFamily="2" charset="0"/>
              </a:defRPr>
            </a:lvl1pPr>
          </a:lstStyle>
          <a:p>
            <a:fld id="{330EA680-D336-4FF7-8B7A-9848BB0A1C32}" type="slidenum">
              <a:rPr lang="en-US" smtClean="0"/>
              <a:t>‹#›</a:t>
            </a:fld>
            <a:endParaRPr lang="en-US"/>
          </a:p>
        </p:txBody>
      </p:sp>
      <p:sp>
        <p:nvSpPr>
          <p:cNvPr id="5" name="Text Placeholder 6">
            <a:extLst>
              <a:ext uri="{FF2B5EF4-FFF2-40B4-BE49-F238E27FC236}">
                <a16:creationId xmlns:a16="http://schemas.microsoft.com/office/drawing/2014/main" id="{3478DA3E-371F-4CA0-B9EC-8BEE2C14829B}"/>
              </a:ext>
            </a:extLst>
          </p:cNvPr>
          <p:cNvSpPr>
            <a:spLocks noGrp="1"/>
          </p:cNvSpPr>
          <p:nvPr>
            <p:ph type="body" sz="quarter" idx="10" hasCustomPrompt="1"/>
          </p:nvPr>
        </p:nvSpPr>
        <p:spPr>
          <a:xfrm>
            <a:off x="0" y="0"/>
            <a:ext cx="11352213" cy="350982"/>
          </a:xfrm>
          <a:prstGeom prst="rect">
            <a:avLst/>
          </a:prstGeom>
        </p:spPr>
        <p:txBody>
          <a:bodyPr/>
          <a:lstStyle>
            <a:lvl1pPr marL="0" indent="0">
              <a:buNone/>
              <a:defRPr sz="2000" b="1">
                <a:solidFill>
                  <a:schemeClr val="tx2"/>
                </a:solidFill>
                <a:latin typeface="+mj-lt"/>
              </a:defRPr>
            </a:lvl1pPr>
          </a:lstStyle>
          <a:p>
            <a:pPr lvl="0"/>
            <a:r>
              <a:rPr lang="en-US"/>
              <a:t>  Click to edit Master text styles</a:t>
            </a:r>
          </a:p>
        </p:txBody>
      </p:sp>
      <p:pic>
        <p:nvPicPr>
          <p:cNvPr id="8" name="Picture 7" descr="A logo for a bicycle conference&#10;&#10;AI-generated content may be incorrect.">
            <a:extLst>
              <a:ext uri="{FF2B5EF4-FFF2-40B4-BE49-F238E27FC236}">
                <a16:creationId xmlns:a16="http://schemas.microsoft.com/office/drawing/2014/main" id="{2629A667-CD28-56E4-BD22-D7B38AD6BA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20" y="6567813"/>
            <a:ext cx="814388" cy="288644"/>
          </a:xfrm>
          <a:prstGeom prst="rect">
            <a:avLst/>
          </a:prstGeom>
        </p:spPr>
      </p:pic>
      <p:sp>
        <p:nvSpPr>
          <p:cNvPr id="6" name="Footer Placeholder 8">
            <a:extLst>
              <a:ext uri="{FF2B5EF4-FFF2-40B4-BE49-F238E27FC236}">
                <a16:creationId xmlns:a16="http://schemas.microsoft.com/office/drawing/2014/main" id="{644772F4-6EBD-B390-6DC2-6C056166ABD5}"/>
              </a:ext>
            </a:extLst>
          </p:cNvPr>
          <p:cNvSpPr txBox="1">
            <a:spLocks/>
          </p:cNvSpPr>
          <p:nvPr userDrawn="1"/>
        </p:nvSpPr>
        <p:spPr>
          <a:xfrm>
            <a:off x="1664018" y="6588073"/>
            <a:ext cx="4881562" cy="2683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b="1" dirty="0">
                <a:solidFill>
                  <a:schemeClr val="tx1">
                    <a:lumMod val="75000"/>
                    <a:lumOff val="25000"/>
                  </a:schemeClr>
                </a:solidFill>
                <a:latin typeface="+mn-lt"/>
              </a:rPr>
              <a:t>|</a:t>
            </a:r>
            <a:r>
              <a:rPr lang="en-US" sz="1050" b="0" dirty="0">
                <a:solidFill>
                  <a:schemeClr val="tx1">
                    <a:lumMod val="75000"/>
                    <a:lumOff val="25000"/>
                  </a:schemeClr>
                </a:solidFill>
                <a:latin typeface="+mn-lt"/>
              </a:rPr>
              <a:t> Research Presentation </a:t>
            </a:r>
            <a:r>
              <a:rPr lang="en-US" sz="1050" b="1" dirty="0">
                <a:solidFill>
                  <a:schemeClr val="tx1">
                    <a:lumMod val="75000"/>
                    <a:lumOff val="25000"/>
                  </a:schemeClr>
                </a:solidFill>
                <a:latin typeface="+mn-lt"/>
              </a:rPr>
              <a:t>|</a:t>
            </a:r>
            <a:r>
              <a:rPr lang="en-US" sz="1050" b="0" dirty="0">
                <a:solidFill>
                  <a:schemeClr val="tx1">
                    <a:lumMod val="75000"/>
                    <a:lumOff val="25000"/>
                  </a:schemeClr>
                </a:solidFill>
                <a:latin typeface="+mn-lt"/>
              </a:rPr>
              <a:t> </a:t>
            </a:r>
          </a:p>
        </p:txBody>
      </p:sp>
      <p:pic>
        <p:nvPicPr>
          <p:cNvPr id="10" name="Picture 9">
            <a:extLst>
              <a:ext uri="{FF2B5EF4-FFF2-40B4-BE49-F238E27FC236}">
                <a16:creationId xmlns:a16="http://schemas.microsoft.com/office/drawing/2014/main" id="{E217718F-D456-E600-81AC-8BA78F3B1C61}"/>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1817" y="6601935"/>
            <a:ext cx="781253" cy="256065"/>
          </a:xfrm>
          <a:prstGeom prst="rect">
            <a:avLst/>
          </a:prstGeom>
        </p:spPr>
      </p:pic>
    </p:spTree>
    <p:extLst>
      <p:ext uri="{BB962C8B-B14F-4D97-AF65-F5344CB8AC3E}">
        <p14:creationId xmlns:p14="http://schemas.microsoft.com/office/powerpoint/2010/main" val="25286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90CB097D-C661-5BA2-C360-B7521A60AF4D}"/>
              </a:ext>
            </a:extLst>
          </p:cNvPr>
          <p:cNvSpPr>
            <a:spLocks noGrp="1"/>
          </p:cNvSpPr>
          <p:nvPr>
            <p:ph type="sldNum" sz="quarter" idx="4"/>
          </p:nvPr>
        </p:nvSpPr>
        <p:spPr>
          <a:xfrm>
            <a:off x="9448800" y="6588073"/>
            <a:ext cx="2743200" cy="268385"/>
          </a:xfrm>
          <a:prstGeom prst="rect">
            <a:avLst/>
          </a:prstGeom>
        </p:spPr>
        <p:txBody>
          <a:bodyPr/>
          <a:lstStyle>
            <a:lvl1pPr algn="r">
              <a:defRPr lang="en-IN" sz="1200" b="1" smtClean="0">
                <a:solidFill>
                  <a:schemeClr val="accent1">
                    <a:lumMod val="25000"/>
                  </a:schemeClr>
                </a:solidFill>
                <a:latin typeface="Product Sans" panose="020B0403030502040203" pitchFamily="34" charset="0"/>
              </a:defRPr>
            </a:lvl1pPr>
          </a:lstStyle>
          <a:p>
            <a:fld id="{330EA680-D336-4FF7-8B7A-9848BB0A1C32}" type="slidenum">
              <a:rPr lang="en-US" smtClean="0"/>
              <a:t>‹#›</a:t>
            </a:fld>
            <a:endParaRPr lang="en-US"/>
          </a:p>
        </p:txBody>
      </p:sp>
      <p:pic>
        <p:nvPicPr>
          <p:cNvPr id="5" name="Picture 4">
            <a:extLst>
              <a:ext uri="{FF2B5EF4-FFF2-40B4-BE49-F238E27FC236}">
                <a16:creationId xmlns:a16="http://schemas.microsoft.com/office/drawing/2014/main" id="{672AE906-F035-F4E6-F241-3697265B8F89}"/>
              </a:ext>
            </a:extLst>
          </p:cNvPr>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344" y="6571370"/>
            <a:ext cx="816381" cy="267579"/>
          </a:xfrm>
          <a:prstGeom prst="rect">
            <a:avLst/>
          </a:prstGeom>
        </p:spPr>
      </p:pic>
      <p:sp>
        <p:nvSpPr>
          <p:cNvPr id="3" name="Slide Number Placeholder 11">
            <a:extLst>
              <a:ext uri="{FF2B5EF4-FFF2-40B4-BE49-F238E27FC236}">
                <a16:creationId xmlns:a16="http://schemas.microsoft.com/office/drawing/2014/main" id="{CD580576-A49A-ADD6-9A0F-29CA01576EE7}"/>
              </a:ext>
            </a:extLst>
          </p:cNvPr>
          <p:cNvSpPr txBox="1">
            <a:spLocks/>
          </p:cNvSpPr>
          <p:nvPr userDrawn="1"/>
        </p:nvSpPr>
        <p:spPr>
          <a:xfrm>
            <a:off x="9448800" y="6588073"/>
            <a:ext cx="2743200" cy="268385"/>
          </a:xfrm>
          <a:prstGeom prst="rect">
            <a:avLst/>
          </a:prstGeom>
        </p:spPr>
        <p:txBody>
          <a:bodyPr/>
          <a:lstStyle>
            <a:defPPr>
              <a:defRPr lang="en-US"/>
            </a:defPPr>
            <a:lvl1pPr marL="0" algn="r" defTabSz="914400" rtl="0" eaLnBrk="1" latinLnBrk="0" hangingPunct="1">
              <a:defRPr lang="en-IN" sz="1200" b="1" kern="1200" smtClean="0">
                <a:solidFill>
                  <a:schemeClr val="accent1">
                    <a:lumMod val="25000"/>
                  </a:schemeClr>
                </a:solidFill>
                <a:latin typeface="Product Sans" panose="020B040303050204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7CF6FC-C108-4C9A-A06C-B9C397573FD2}" type="slidenum">
              <a:rPr lang="en-IN" smtClean="0"/>
              <a:pPr/>
              <a:t>‹#›</a:t>
            </a:fld>
            <a:endParaRPr lang="en-IN"/>
          </a:p>
        </p:txBody>
      </p:sp>
      <p:sp>
        <p:nvSpPr>
          <p:cNvPr id="7" name="Rectangle 6">
            <a:extLst>
              <a:ext uri="{FF2B5EF4-FFF2-40B4-BE49-F238E27FC236}">
                <a16:creationId xmlns:a16="http://schemas.microsoft.com/office/drawing/2014/main" id="{ADAF8B70-9E7E-6F60-E9C8-91E26DBCF2DD}"/>
              </a:ext>
            </a:extLst>
          </p:cNvPr>
          <p:cNvSpPr/>
          <p:nvPr userDrawn="1"/>
        </p:nvSpPr>
        <p:spPr>
          <a:xfrm>
            <a:off x="0" y="1"/>
            <a:ext cx="138896" cy="302934"/>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43875724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l" defTabSz="914400" rtl="0" eaLnBrk="1" latinLnBrk="0" hangingPunct="1">
        <a:lnSpc>
          <a:spcPct val="90000"/>
        </a:lnSpc>
        <a:spcBef>
          <a:spcPct val="0"/>
        </a:spcBef>
        <a:buNone/>
        <a:defRPr sz="2000" kern="1200">
          <a:solidFill>
            <a:schemeClr val="accent1">
              <a:lumMod val="1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DFB6D7-4CF5-2129-D741-C385828AABB9}"/>
              </a:ext>
            </a:extLst>
          </p:cNvPr>
          <p:cNvSpPr/>
          <p:nvPr/>
        </p:nvSpPr>
        <p:spPr>
          <a:xfrm>
            <a:off x="0" y="0"/>
            <a:ext cx="12221028"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1" name="Straight Connector 10">
            <a:extLst>
              <a:ext uri="{FF2B5EF4-FFF2-40B4-BE49-F238E27FC236}">
                <a16:creationId xmlns:a16="http://schemas.microsoft.com/office/drawing/2014/main" id="{068D0660-909A-E961-C1CA-BD917AF24D61}"/>
              </a:ext>
            </a:extLst>
          </p:cNvPr>
          <p:cNvCxnSpPr>
            <a:cxnSpLocks/>
          </p:cNvCxnSpPr>
          <p:nvPr/>
        </p:nvCxnSpPr>
        <p:spPr>
          <a:xfrm>
            <a:off x="2262063" y="199905"/>
            <a:ext cx="0" cy="66366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8312EB6-891F-9299-1348-A0DF86C3DF38}"/>
              </a:ext>
            </a:extLst>
          </p:cNvPr>
          <p:cNvSpPr txBox="1">
            <a:spLocks noChangeArrowheads="1"/>
          </p:cNvSpPr>
          <p:nvPr/>
        </p:nvSpPr>
        <p:spPr bwMode="auto">
          <a:xfrm>
            <a:off x="213745" y="2117838"/>
            <a:ext cx="1179353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6000" b="1" dirty="0">
                <a:solidFill>
                  <a:schemeClr val="tx1">
                    <a:lumMod val="75000"/>
                    <a:lumOff val="25000"/>
                  </a:schemeClr>
                </a:solidFill>
                <a:latin typeface="Avenir Next LT Pro"/>
              </a:rPr>
              <a:t>Assessing True Cost of Passenger Modes in Urban Areas </a:t>
            </a:r>
          </a:p>
        </p:txBody>
      </p:sp>
      <p:sp>
        <p:nvSpPr>
          <p:cNvPr id="13" name="TextBox 10">
            <a:extLst>
              <a:ext uri="{FF2B5EF4-FFF2-40B4-BE49-F238E27FC236}">
                <a16:creationId xmlns:a16="http://schemas.microsoft.com/office/drawing/2014/main" id="{CB97A832-4C03-83FA-DE38-E74C45886597}"/>
              </a:ext>
            </a:extLst>
          </p:cNvPr>
          <p:cNvSpPr txBox="1">
            <a:spLocks noChangeArrowheads="1"/>
          </p:cNvSpPr>
          <p:nvPr/>
        </p:nvSpPr>
        <p:spPr bwMode="auto">
          <a:xfrm>
            <a:off x="213745" y="6183138"/>
            <a:ext cx="90112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600" dirty="0">
                <a:solidFill>
                  <a:schemeClr val="tx1">
                    <a:lumMod val="75000"/>
                    <a:lumOff val="25000"/>
                  </a:schemeClr>
                </a:solidFill>
              </a:rPr>
              <a:t>Centre of Excellence in Urban Transport (</a:t>
            </a:r>
            <a:r>
              <a:rPr lang="en-US" altLang="en-US" sz="1600" dirty="0" err="1">
                <a:solidFill>
                  <a:schemeClr val="tx1">
                    <a:lumMod val="75000"/>
                    <a:lumOff val="25000"/>
                  </a:schemeClr>
                </a:solidFill>
              </a:rPr>
              <a:t>CoE</a:t>
            </a:r>
            <a:r>
              <a:rPr lang="en-US" altLang="en-US" sz="1600" dirty="0">
                <a:solidFill>
                  <a:schemeClr val="tx1">
                    <a:lumMod val="75000"/>
                    <a:lumOff val="25000"/>
                  </a:schemeClr>
                </a:solidFill>
              </a:rPr>
              <a:t>-UT), CRDF, CEPT University, Ahmedabad</a:t>
            </a:r>
            <a:endParaRPr lang="en-IN" altLang="en-US" sz="1600" dirty="0">
              <a:solidFill>
                <a:schemeClr val="tx1">
                  <a:lumMod val="75000"/>
                  <a:lumOff val="25000"/>
                </a:schemeClr>
              </a:solidFill>
            </a:endParaRPr>
          </a:p>
        </p:txBody>
      </p:sp>
      <p:sp>
        <p:nvSpPr>
          <p:cNvPr id="14" name="TextBox 13">
            <a:extLst>
              <a:ext uri="{FF2B5EF4-FFF2-40B4-BE49-F238E27FC236}">
                <a16:creationId xmlns:a16="http://schemas.microsoft.com/office/drawing/2014/main" id="{4BA7961F-C8A9-DC73-797D-0085CD2B937C}"/>
              </a:ext>
            </a:extLst>
          </p:cNvPr>
          <p:cNvSpPr txBox="1">
            <a:spLocks noChangeArrowheads="1"/>
          </p:cNvSpPr>
          <p:nvPr/>
        </p:nvSpPr>
        <p:spPr bwMode="auto">
          <a:xfrm>
            <a:off x="213745" y="5846924"/>
            <a:ext cx="11844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altLang="en-US" b="1" dirty="0">
                <a:solidFill>
                  <a:schemeClr val="accent1">
                    <a:lumMod val="25000"/>
                  </a:schemeClr>
                </a:solidFill>
                <a:latin typeface="Avenir Next LT Pro"/>
              </a:rPr>
              <a:t>Saumya and Prof. Shalini Sinha</a:t>
            </a:r>
          </a:p>
        </p:txBody>
      </p:sp>
      <p:pic>
        <p:nvPicPr>
          <p:cNvPr id="4" name="Picture 3" descr="A logo for a bicycle conference&#10;&#10;AI-generated content may be incorrect.">
            <a:extLst>
              <a:ext uri="{FF2B5EF4-FFF2-40B4-BE49-F238E27FC236}">
                <a16:creationId xmlns:a16="http://schemas.microsoft.com/office/drawing/2014/main" id="{782933A8-C7BB-F3EB-1BE2-6A6AE2BE4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745" y="199905"/>
            <a:ext cx="1872482" cy="663665"/>
          </a:xfrm>
          <a:prstGeom prst="rect">
            <a:avLst/>
          </a:prstGeom>
        </p:spPr>
      </p:pic>
      <p:sp>
        <p:nvSpPr>
          <p:cNvPr id="7" name="TextBox 10">
            <a:extLst>
              <a:ext uri="{FF2B5EF4-FFF2-40B4-BE49-F238E27FC236}">
                <a16:creationId xmlns:a16="http://schemas.microsoft.com/office/drawing/2014/main" id="{C4BFB388-4A3E-A9EE-9346-1EE53B8CD198}"/>
              </a:ext>
            </a:extLst>
          </p:cNvPr>
          <p:cNvSpPr txBox="1">
            <a:spLocks noChangeArrowheads="1"/>
          </p:cNvSpPr>
          <p:nvPr/>
        </p:nvSpPr>
        <p:spPr bwMode="auto">
          <a:xfrm>
            <a:off x="213745" y="5010017"/>
            <a:ext cx="43698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altLang="en-US" sz="2400" b="1" dirty="0">
                <a:solidFill>
                  <a:schemeClr val="tx1">
                    <a:lumMod val="75000"/>
                    <a:lumOff val="25000"/>
                  </a:schemeClr>
                </a:solidFill>
              </a:rPr>
              <a:t>A Case of Ahmedabad</a:t>
            </a:r>
          </a:p>
        </p:txBody>
      </p:sp>
      <p:pic>
        <p:nvPicPr>
          <p:cNvPr id="5" name="Picture 4">
            <a:extLst>
              <a:ext uri="{FF2B5EF4-FFF2-40B4-BE49-F238E27FC236}">
                <a16:creationId xmlns:a16="http://schemas.microsoft.com/office/drawing/2014/main" id="{56424279-1AE4-B80E-6CF2-4124C0F35B49}"/>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37900" y="296574"/>
            <a:ext cx="1434955" cy="470325"/>
          </a:xfrm>
          <a:prstGeom prst="rect">
            <a:avLst/>
          </a:prstGeom>
        </p:spPr>
      </p:pic>
    </p:spTree>
    <p:extLst>
      <p:ext uri="{BB962C8B-B14F-4D97-AF65-F5344CB8AC3E}">
        <p14:creationId xmlns:p14="http://schemas.microsoft.com/office/powerpoint/2010/main" val="207206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543AD-E952-7050-AC32-2071DDB45016}"/>
            </a:ext>
          </a:extLst>
        </p:cNvPr>
        <p:cNvGrpSpPr/>
        <p:nvPr/>
      </p:nvGrpSpPr>
      <p:grpSpPr>
        <a:xfrm>
          <a:off x="0" y="0"/>
          <a:ext cx="0" cy="0"/>
          <a:chOff x="0" y="0"/>
          <a:chExt cx="0" cy="0"/>
        </a:xfrm>
      </p:grpSpPr>
      <p:pic>
        <p:nvPicPr>
          <p:cNvPr id="60" name="Picture 59">
            <a:extLst>
              <a:ext uri="{FF2B5EF4-FFF2-40B4-BE49-F238E27FC236}">
                <a16:creationId xmlns:a16="http://schemas.microsoft.com/office/drawing/2014/main" id="{2528FE04-42CD-E650-28C1-3837E71ECB5A}"/>
              </a:ext>
            </a:extLst>
          </p:cNvPr>
          <p:cNvPicPr>
            <a:picLocks noChangeAspect="1"/>
          </p:cNvPicPr>
          <p:nvPr/>
        </p:nvPicPr>
        <p:blipFill>
          <a:blip r:embed="rId3" cstate="print">
            <a:extLst>
              <a:ext uri="{28A0092B-C50C-407E-A947-70E740481C1C}">
                <a14:useLocalDpi xmlns:a14="http://schemas.microsoft.com/office/drawing/2010/main" val="0"/>
              </a:ext>
            </a:extLst>
          </a:blip>
          <a:srcRect l="2444" t="2197" r="19974" b="2216"/>
          <a:stretch/>
        </p:blipFill>
        <p:spPr>
          <a:xfrm>
            <a:off x="5657088" y="1014015"/>
            <a:ext cx="6327267" cy="5505824"/>
          </a:xfrm>
          <a:prstGeom prst="rect">
            <a:avLst/>
          </a:prstGeom>
        </p:spPr>
      </p:pic>
      <p:sp>
        <p:nvSpPr>
          <p:cNvPr id="3" name="Text Placeholder 2">
            <a:extLst>
              <a:ext uri="{FF2B5EF4-FFF2-40B4-BE49-F238E27FC236}">
                <a16:creationId xmlns:a16="http://schemas.microsoft.com/office/drawing/2014/main" id="{62C5136D-A507-3384-1A61-24B05125DC12}"/>
              </a:ext>
            </a:extLst>
          </p:cNvPr>
          <p:cNvSpPr>
            <a:spLocks noGrp="1"/>
          </p:cNvSpPr>
          <p:nvPr>
            <p:ph type="body" sz="quarter" idx="10"/>
          </p:nvPr>
        </p:nvSpPr>
        <p:spPr/>
        <p:txBody>
          <a:bodyPr/>
          <a:lstStyle/>
          <a:p>
            <a:r>
              <a:rPr lang="en-IN" b="1" dirty="0">
                <a:solidFill>
                  <a:srgbClr val="44546A"/>
                </a:solidFill>
                <a:latin typeface="Product Sans" panose="020B0403030502040203" pitchFamily="34" charset="0"/>
              </a:rPr>
              <a:t>  </a:t>
            </a:r>
            <a:r>
              <a:rPr lang="en-IN" dirty="0"/>
              <a:t>Ahmedabad’s City Profile</a:t>
            </a:r>
            <a:endParaRPr lang="en-IN" b="1" dirty="0">
              <a:solidFill>
                <a:srgbClr val="44546A"/>
              </a:solidFill>
            </a:endParaRPr>
          </a:p>
        </p:txBody>
      </p:sp>
      <p:sp>
        <p:nvSpPr>
          <p:cNvPr id="28" name="Google Shape;80;p18">
            <a:extLst>
              <a:ext uri="{FF2B5EF4-FFF2-40B4-BE49-F238E27FC236}">
                <a16:creationId xmlns:a16="http://schemas.microsoft.com/office/drawing/2014/main" id="{EB51CB36-D9A3-C708-AA9E-3FF1BC2B2ACA}"/>
              </a:ext>
            </a:extLst>
          </p:cNvPr>
          <p:cNvSpPr txBox="1">
            <a:spLocks noChangeArrowheads="1"/>
          </p:cNvSpPr>
          <p:nvPr/>
        </p:nvSpPr>
        <p:spPr bwMode="auto">
          <a:xfrm>
            <a:off x="5858711" y="435695"/>
            <a:ext cx="1513714" cy="52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SzPts val="1400"/>
            </a:pPr>
            <a:r>
              <a:rPr lang="en-US" altLang="en-US" b="1" dirty="0">
                <a:solidFill>
                  <a:schemeClr val="tx1">
                    <a:lumMod val="75000"/>
                    <a:lumOff val="25000"/>
                  </a:schemeClr>
                </a:solidFill>
                <a:latin typeface="Product Sans" panose="020B0403030502040203" pitchFamily="34" charset="0"/>
                <a:sym typeface="Avenir"/>
              </a:rPr>
              <a:t>489 Sq.km</a:t>
            </a:r>
          </a:p>
          <a:p>
            <a:pPr eaLnBrk="1" hangingPunct="1">
              <a:buSzPts val="1400"/>
            </a:pPr>
            <a:r>
              <a:rPr lang="en-US" altLang="en-US" sz="1000" dirty="0">
                <a:solidFill>
                  <a:schemeClr val="tx1">
                    <a:lumMod val="75000"/>
                    <a:lumOff val="25000"/>
                  </a:schemeClr>
                </a:solidFill>
                <a:latin typeface="Product Sans" panose="020B0403030502040203" pitchFamily="34" charset="0"/>
                <a:sym typeface="Avenir"/>
              </a:rPr>
              <a:t>AMC Area 2024</a:t>
            </a:r>
            <a:endParaRPr lang="en-US" altLang="en-US" sz="1200" dirty="0">
              <a:latin typeface="Product Sans" panose="020B0403030502040203" pitchFamily="34" charset="0"/>
              <a:ea typeface="Avenir"/>
              <a:cs typeface="Avenir"/>
              <a:sym typeface="Avenir"/>
            </a:endParaRPr>
          </a:p>
        </p:txBody>
      </p:sp>
      <p:sp>
        <p:nvSpPr>
          <p:cNvPr id="19" name="TextBox 18">
            <a:extLst>
              <a:ext uri="{FF2B5EF4-FFF2-40B4-BE49-F238E27FC236}">
                <a16:creationId xmlns:a16="http://schemas.microsoft.com/office/drawing/2014/main" id="{A91A0B92-BFEF-4D5A-F832-25F66743C688}"/>
              </a:ext>
            </a:extLst>
          </p:cNvPr>
          <p:cNvSpPr txBox="1"/>
          <p:nvPr/>
        </p:nvSpPr>
        <p:spPr>
          <a:xfrm>
            <a:off x="237907" y="1440426"/>
            <a:ext cx="4616034" cy="369332"/>
          </a:xfrm>
          <a:prstGeom prst="rect">
            <a:avLst/>
          </a:prstGeom>
          <a:noFill/>
        </p:spPr>
        <p:txBody>
          <a:bodyPr wrap="square">
            <a:spAutoFit/>
          </a:bodyPr>
          <a:lstStyle/>
          <a:p>
            <a:r>
              <a:rPr lang="en-US" b="1" dirty="0">
                <a:solidFill>
                  <a:schemeClr val="tx1">
                    <a:lumMod val="75000"/>
                    <a:lumOff val="25000"/>
                  </a:schemeClr>
                </a:solidFill>
                <a:latin typeface="Product Sans" panose="020B0403030502040203" pitchFamily="34" charset="0"/>
              </a:rPr>
              <a:t>3,218 km</a:t>
            </a:r>
            <a:r>
              <a:rPr lang="en-US" dirty="0">
                <a:solidFill>
                  <a:schemeClr val="tx1">
                    <a:lumMod val="75000"/>
                    <a:lumOff val="25000"/>
                  </a:schemeClr>
                </a:solidFill>
                <a:latin typeface="Product Sans" panose="020B0403030502040203" pitchFamily="34" charset="0"/>
              </a:rPr>
              <a:t> </a:t>
            </a:r>
            <a:r>
              <a:rPr lang="en-US" sz="1400" dirty="0">
                <a:solidFill>
                  <a:schemeClr val="tx1">
                    <a:lumMod val="75000"/>
                    <a:lumOff val="25000"/>
                  </a:schemeClr>
                </a:solidFill>
                <a:latin typeface="Product Sans" panose="020B0403030502040203" pitchFamily="34" charset="0"/>
              </a:rPr>
              <a:t>of road network </a:t>
            </a:r>
            <a:r>
              <a:rPr lang="en-US" sz="1000" dirty="0">
                <a:solidFill>
                  <a:srgbClr val="000000"/>
                </a:solidFill>
                <a:latin typeface="Product Sans" panose="020B0403030502040203" pitchFamily="34" charset="0"/>
              </a:rPr>
              <a:t>within AMC boundary</a:t>
            </a:r>
          </a:p>
        </p:txBody>
      </p:sp>
      <p:pic>
        <p:nvPicPr>
          <p:cNvPr id="20" name="Picture 19">
            <a:extLst>
              <a:ext uri="{FF2B5EF4-FFF2-40B4-BE49-F238E27FC236}">
                <a16:creationId xmlns:a16="http://schemas.microsoft.com/office/drawing/2014/main" id="{C7820C46-3F1C-4F83-1AF5-18EF28CCF98C}"/>
              </a:ext>
            </a:extLst>
          </p:cNvPr>
          <p:cNvPicPr>
            <a:picLocks noChangeAspect="1"/>
          </p:cNvPicPr>
          <p:nvPr/>
        </p:nvPicPr>
        <p:blipFill>
          <a:blip r:embed="rId3" cstate="print">
            <a:extLst>
              <a:ext uri="{28A0092B-C50C-407E-A947-70E740481C1C}">
                <a14:useLocalDpi xmlns:a14="http://schemas.microsoft.com/office/drawing/2010/main" val="0"/>
              </a:ext>
            </a:extLst>
          </a:blip>
          <a:srcRect l="80781" t="11767" r="4565" b="50310"/>
          <a:stretch/>
        </p:blipFill>
        <p:spPr>
          <a:xfrm>
            <a:off x="10728020" y="4305520"/>
            <a:ext cx="1195046" cy="2184400"/>
          </a:xfrm>
          <a:prstGeom prst="rect">
            <a:avLst/>
          </a:prstGeom>
        </p:spPr>
      </p:pic>
      <p:sp>
        <p:nvSpPr>
          <p:cNvPr id="2" name="TextBox 1">
            <a:extLst>
              <a:ext uri="{FF2B5EF4-FFF2-40B4-BE49-F238E27FC236}">
                <a16:creationId xmlns:a16="http://schemas.microsoft.com/office/drawing/2014/main" id="{37B98184-0C1F-9622-9931-48935D8A9246}"/>
              </a:ext>
            </a:extLst>
          </p:cNvPr>
          <p:cNvSpPr txBox="1"/>
          <p:nvPr/>
        </p:nvSpPr>
        <p:spPr>
          <a:xfrm>
            <a:off x="3122939" y="6596464"/>
            <a:ext cx="6039348" cy="253916"/>
          </a:xfrm>
          <a:prstGeom prst="rect">
            <a:avLst/>
          </a:prstGeom>
          <a:noFill/>
        </p:spPr>
        <p:txBody>
          <a:bodyPr wrap="square" rtlCol="0">
            <a:spAutoFit/>
          </a:bodyPr>
          <a:lstStyle/>
          <a:p>
            <a:r>
              <a:rPr lang="en-IN" sz="1050" dirty="0">
                <a:solidFill>
                  <a:schemeClr val="tx1">
                    <a:lumMod val="75000"/>
                    <a:lumOff val="25000"/>
                  </a:schemeClr>
                </a:solidFill>
              </a:rPr>
              <a:t>Source: </a:t>
            </a:r>
            <a:r>
              <a:rPr lang="en-US" sz="1050" dirty="0">
                <a:solidFill>
                  <a:schemeClr val="tx1">
                    <a:lumMod val="75000"/>
                    <a:lumOff val="25000"/>
                  </a:schemeClr>
                </a:solidFill>
              </a:rPr>
              <a:t>MUTS Studio Spring 24’, CEPT University, SUMP- 2022, IMP - 2012</a:t>
            </a:r>
            <a:endParaRPr lang="en-IN" sz="1050" dirty="0">
              <a:solidFill>
                <a:schemeClr val="tx1">
                  <a:lumMod val="75000"/>
                  <a:lumOff val="25000"/>
                </a:schemeClr>
              </a:solidFill>
            </a:endParaRPr>
          </a:p>
        </p:txBody>
      </p:sp>
      <p:sp>
        <p:nvSpPr>
          <p:cNvPr id="7" name="Google Shape;80;p18">
            <a:extLst>
              <a:ext uri="{FF2B5EF4-FFF2-40B4-BE49-F238E27FC236}">
                <a16:creationId xmlns:a16="http://schemas.microsoft.com/office/drawing/2014/main" id="{743A8F87-0910-8D63-1F33-91D56B3A1E3A}"/>
              </a:ext>
            </a:extLst>
          </p:cNvPr>
          <p:cNvSpPr txBox="1">
            <a:spLocks noChangeArrowheads="1"/>
          </p:cNvSpPr>
          <p:nvPr/>
        </p:nvSpPr>
        <p:spPr bwMode="auto">
          <a:xfrm>
            <a:off x="7381923" y="435695"/>
            <a:ext cx="1513714" cy="52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SzPts val="1400"/>
            </a:pPr>
            <a:r>
              <a:rPr lang="en-US" altLang="en-US" b="1" dirty="0">
                <a:solidFill>
                  <a:schemeClr val="tx1">
                    <a:lumMod val="75000"/>
                    <a:lumOff val="25000"/>
                  </a:schemeClr>
                </a:solidFill>
                <a:latin typeface="Product Sans" panose="020B0403030502040203" pitchFamily="34" charset="0"/>
                <a:sym typeface="Avenir"/>
              </a:rPr>
              <a:t>7.95 M</a:t>
            </a:r>
          </a:p>
          <a:p>
            <a:pPr eaLnBrk="1" hangingPunct="1">
              <a:buSzPts val="1400"/>
            </a:pPr>
            <a:r>
              <a:rPr lang="en-US" altLang="en-US" sz="1000" dirty="0">
                <a:solidFill>
                  <a:schemeClr val="tx1">
                    <a:lumMod val="75000"/>
                    <a:lumOff val="25000"/>
                  </a:schemeClr>
                </a:solidFill>
                <a:latin typeface="Product Sans" panose="020B0403030502040203" pitchFamily="34" charset="0"/>
                <a:sym typeface="Avenir"/>
              </a:rPr>
              <a:t>AMC Population 2024</a:t>
            </a:r>
            <a:endParaRPr lang="en-US" altLang="en-US" sz="1200" dirty="0">
              <a:latin typeface="Product Sans" panose="020B0403030502040203" pitchFamily="34" charset="0"/>
              <a:ea typeface="Avenir"/>
              <a:cs typeface="Avenir"/>
              <a:sym typeface="Avenir"/>
            </a:endParaRPr>
          </a:p>
        </p:txBody>
      </p:sp>
      <p:graphicFrame>
        <p:nvGraphicFramePr>
          <p:cNvPr id="14" name="Table 13">
            <a:extLst>
              <a:ext uri="{FF2B5EF4-FFF2-40B4-BE49-F238E27FC236}">
                <a16:creationId xmlns:a16="http://schemas.microsoft.com/office/drawing/2014/main" id="{3C882942-BD92-92C0-64E8-FE606C2F1F51}"/>
              </a:ext>
            </a:extLst>
          </p:cNvPr>
          <p:cNvGraphicFramePr>
            <a:graphicFrameLocks noGrp="1"/>
          </p:cNvGraphicFramePr>
          <p:nvPr>
            <p:extLst>
              <p:ext uri="{D42A27DB-BD31-4B8C-83A1-F6EECF244321}">
                <p14:modId xmlns:p14="http://schemas.microsoft.com/office/powerpoint/2010/main" val="1005642801"/>
              </p:ext>
            </p:extLst>
          </p:nvPr>
        </p:nvGraphicFramePr>
        <p:xfrm>
          <a:off x="231693" y="4393911"/>
          <a:ext cx="5288047" cy="928261"/>
        </p:xfrm>
        <a:graphic>
          <a:graphicData uri="http://schemas.openxmlformats.org/drawingml/2006/table">
            <a:tbl>
              <a:tblPr firstRow="1" bandRow="1">
                <a:tableStyleId>{7E9639D4-E3E2-4D34-9284-5A2195B3D0D7}</a:tableStyleId>
              </a:tblPr>
              <a:tblGrid>
                <a:gridCol w="1559006">
                  <a:extLst>
                    <a:ext uri="{9D8B030D-6E8A-4147-A177-3AD203B41FA5}">
                      <a16:colId xmlns:a16="http://schemas.microsoft.com/office/drawing/2014/main" val="3961153874"/>
                    </a:ext>
                  </a:extLst>
                </a:gridCol>
                <a:gridCol w="716280">
                  <a:extLst>
                    <a:ext uri="{9D8B030D-6E8A-4147-A177-3AD203B41FA5}">
                      <a16:colId xmlns:a16="http://schemas.microsoft.com/office/drawing/2014/main" val="970649518"/>
                    </a:ext>
                  </a:extLst>
                </a:gridCol>
                <a:gridCol w="792480">
                  <a:extLst>
                    <a:ext uri="{9D8B030D-6E8A-4147-A177-3AD203B41FA5}">
                      <a16:colId xmlns:a16="http://schemas.microsoft.com/office/drawing/2014/main" val="1714484233"/>
                    </a:ext>
                  </a:extLst>
                </a:gridCol>
                <a:gridCol w="739140">
                  <a:extLst>
                    <a:ext uri="{9D8B030D-6E8A-4147-A177-3AD203B41FA5}">
                      <a16:colId xmlns:a16="http://schemas.microsoft.com/office/drawing/2014/main" val="4252451932"/>
                    </a:ext>
                  </a:extLst>
                </a:gridCol>
                <a:gridCol w="701040">
                  <a:extLst>
                    <a:ext uri="{9D8B030D-6E8A-4147-A177-3AD203B41FA5}">
                      <a16:colId xmlns:a16="http://schemas.microsoft.com/office/drawing/2014/main" val="2538890251"/>
                    </a:ext>
                  </a:extLst>
                </a:gridCol>
                <a:gridCol w="780101">
                  <a:extLst>
                    <a:ext uri="{9D8B030D-6E8A-4147-A177-3AD203B41FA5}">
                      <a16:colId xmlns:a16="http://schemas.microsoft.com/office/drawing/2014/main" val="2431563143"/>
                    </a:ext>
                  </a:extLst>
                </a:gridCol>
              </a:tblGrid>
              <a:tr h="272535">
                <a:tc>
                  <a:txBody>
                    <a:bodyPr/>
                    <a:lstStyle/>
                    <a:p>
                      <a:pPr algn="l" rtl="0" fontAlgn="base"/>
                      <a:r>
                        <a:rPr lang="en-IN" sz="1100" b="1" dirty="0">
                          <a:solidFill>
                            <a:srgbClr val="FFFFFF"/>
                          </a:solidFill>
                          <a:effectLst/>
                          <a:latin typeface="+mn-lt"/>
                        </a:rPr>
                        <a:t>Mode​</a:t>
                      </a:r>
                      <a:endParaRPr lang="en-IN" sz="1100" b="1" i="0" dirty="0">
                        <a:solidFill>
                          <a:srgbClr val="FFFFFF"/>
                        </a:solidFill>
                        <a:effectLst/>
                        <a:latin typeface="+mn-lt"/>
                      </a:endParaRPr>
                    </a:p>
                  </a:txBody>
                  <a:tcPr>
                    <a:solidFill>
                      <a:schemeClr val="accent4"/>
                    </a:solidFill>
                  </a:tcPr>
                </a:tc>
                <a:tc>
                  <a:txBody>
                    <a:bodyPr/>
                    <a:lstStyle/>
                    <a:p>
                      <a:pPr marL="0" algn="ctr" defTabSz="914400" rtl="0" eaLnBrk="1" latinLnBrk="0" hangingPunct="1"/>
                      <a:r>
                        <a:rPr lang="en-IN" sz="1100" b="1" kern="1200" dirty="0">
                          <a:solidFill>
                            <a:schemeClr val="lt1"/>
                          </a:solidFill>
                          <a:latin typeface="+mn-lt"/>
                          <a:ea typeface="+mn-ea"/>
                          <a:cs typeface="+mn-cs"/>
                        </a:rPr>
                        <a:t>Car</a:t>
                      </a:r>
                    </a:p>
                  </a:txBody>
                  <a:tcPr anchor="ctr">
                    <a:solidFill>
                      <a:schemeClr val="accent4"/>
                    </a:solidFill>
                  </a:tcPr>
                </a:tc>
                <a:tc>
                  <a:txBody>
                    <a:bodyPr/>
                    <a:lstStyle/>
                    <a:p>
                      <a:pPr algn="ctr" rtl="0" fontAlgn="base"/>
                      <a:r>
                        <a:rPr lang="en-US" sz="1100" b="1" i="0" dirty="0">
                          <a:solidFill>
                            <a:srgbClr val="FFFFFF"/>
                          </a:solidFill>
                          <a:effectLst/>
                          <a:latin typeface="+mn-lt"/>
                        </a:rPr>
                        <a:t>2-w</a:t>
                      </a:r>
                    </a:p>
                  </a:txBody>
                  <a:tcPr>
                    <a:solidFill>
                      <a:schemeClr val="accent4"/>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mn-lt"/>
                          <a:ea typeface="+mn-ea"/>
                          <a:cs typeface="+mn-cs"/>
                        </a:rPr>
                        <a:t>3-w</a:t>
                      </a:r>
                    </a:p>
                  </a:txBody>
                  <a:tcPr>
                    <a:solidFill>
                      <a:schemeClr val="accent4"/>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mn-lt"/>
                          <a:ea typeface="+mn-ea"/>
                          <a:cs typeface="+mn-cs"/>
                        </a:rPr>
                        <a:t>PT</a:t>
                      </a:r>
                    </a:p>
                  </a:txBody>
                  <a:tcPr>
                    <a:solidFill>
                      <a:schemeClr val="accent4"/>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mn-lt"/>
                          <a:ea typeface="+mn-ea"/>
                          <a:cs typeface="+mn-cs"/>
                        </a:rPr>
                        <a:t>Others</a:t>
                      </a:r>
                    </a:p>
                  </a:txBody>
                  <a:tcPr>
                    <a:solidFill>
                      <a:schemeClr val="accent4"/>
                    </a:solidFill>
                  </a:tcPr>
                </a:tc>
                <a:extLst>
                  <a:ext uri="{0D108BD9-81ED-4DB2-BD59-A6C34878D82A}">
                    <a16:rowId xmlns:a16="http://schemas.microsoft.com/office/drawing/2014/main" val="1212225781"/>
                  </a:ext>
                </a:extLst>
              </a:tr>
              <a:tr h="327863">
                <a:tc>
                  <a:txBody>
                    <a:bodyPr/>
                    <a:lstStyle/>
                    <a:p>
                      <a:pPr algn="l" rtl="0" fontAlgn="base"/>
                      <a:r>
                        <a:rPr lang="en-US" sz="1100" b="1" dirty="0">
                          <a:solidFill>
                            <a:schemeClr val="tx1">
                              <a:lumMod val="75000"/>
                              <a:lumOff val="25000"/>
                            </a:schemeClr>
                          </a:solidFill>
                          <a:effectLst/>
                          <a:latin typeface="+mn-lt"/>
                        </a:rPr>
                        <a:t>Mode Share (2022)</a:t>
                      </a:r>
                      <a:endParaRPr lang="en-US" sz="1100" b="1" i="0" dirty="0">
                        <a:solidFill>
                          <a:schemeClr val="tx1">
                            <a:lumMod val="75000"/>
                            <a:lumOff val="25000"/>
                          </a:schemeClr>
                        </a:solidFill>
                        <a:effectLst/>
                        <a:latin typeface="+mn-lt"/>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dirty="0">
                          <a:ln>
                            <a:noFill/>
                          </a:ln>
                          <a:solidFill>
                            <a:schemeClr val="tx1"/>
                          </a:solidFill>
                          <a:effectLst/>
                          <a:uLnTx/>
                          <a:uFillTx/>
                          <a:latin typeface="+mn-lt"/>
                          <a:ea typeface="+mn-ea"/>
                          <a:cs typeface="+mn-cs"/>
                        </a:rPr>
                        <a:t>11%</a:t>
                      </a:r>
                    </a:p>
                  </a:txBody>
                  <a:tcPr anchor="ctr">
                    <a:noFill/>
                  </a:tcPr>
                </a:tc>
                <a:tc>
                  <a:txBody>
                    <a:bodyPr/>
                    <a:lstStyle/>
                    <a:p>
                      <a:pPr algn="ctr" rtl="0" fontAlgn="base"/>
                      <a:r>
                        <a:rPr lang="en-US" sz="1100" b="1" i="0">
                          <a:solidFill>
                            <a:schemeClr val="tx1"/>
                          </a:solidFill>
                          <a:effectLst/>
                          <a:latin typeface="+mn-lt"/>
                        </a:rPr>
                        <a:t>60%</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a:ln>
                            <a:noFill/>
                          </a:ln>
                          <a:solidFill>
                            <a:schemeClr val="tx1"/>
                          </a:solidFill>
                          <a:effectLst/>
                          <a:uLnTx/>
                          <a:uFillTx/>
                          <a:latin typeface="+mn-lt"/>
                          <a:ea typeface="+mn-ea"/>
                          <a:cs typeface="+mn-cs"/>
                        </a:rPr>
                        <a:t>18%</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dirty="0">
                          <a:ln>
                            <a:noFill/>
                          </a:ln>
                          <a:solidFill>
                            <a:srgbClr val="C00000"/>
                          </a:solidFill>
                          <a:effectLst/>
                          <a:uLnTx/>
                          <a:uFillTx/>
                          <a:latin typeface="+mn-lt"/>
                          <a:ea typeface="+mn-ea"/>
                          <a:cs typeface="+mn-cs"/>
                        </a:rPr>
                        <a:t>8%</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a:ln>
                            <a:noFill/>
                          </a:ln>
                          <a:solidFill>
                            <a:schemeClr val="tx1"/>
                          </a:solidFill>
                          <a:effectLst/>
                          <a:uLnTx/>
                          <a:uFillTx/>
                          <a:latin typeface="+mn-lt"/>
                          <a:ea typeface="+mn-ea"/>
                          <a:cs typeface="+mn-cs"/>
                        </a:rPr>
                        <a:t>3%</a:t>
                      </a:r>
                    </a:p>
                  </a:txBody>
                  <a:tcPr anchor="ctr">
                    <a:noFill/>
                  </a:tcPr>
                </a:tc>
                <a:extLst>
                  <a:ext uri="{0D108BD9-81ED-4DB2-BD59-A6C34878D82A}">
                    <a16:rowId xmlns:a16="http://schemas.microsoft.com/office/drawing/2014/main" val="2566273508"/>
                  </a:ext>
                </a:extLst>
              </a:tr>
              <a:tr h="327863">
                <a:tc>
                  <a:txBody>
                    <a:bodyPr/>
                    <a:lstStyle/>
                    <a:p>
                      <a:pPr algn="l" rtl="0" fontAlgn="base"/>
                      <a:r>
                        <a:rPr lang="en-US" sz="1100" b="1" dirty="0">
                          <a:solidFill>
                            <a:schemeClr val="tx1">
                              <a:lumMod val="75000"/>
                              <a:lumOff val="25000"/>
                            </a:schemeClr>
                          </a:solidFill>
                          <a:effectLst/>
                          <a:latin typeface="+mn-lt"/>
                        </a:rPr>
                        <a:t>Mode Share (2012)</a:t>
                      </a:r>
                      <a:endParaRPr lang="en-US" sz="1100" b="1" i="0" dirty="0">
                        <a:solidFill>
                          <a:schemeClr val="tx1">
                            <a:lumMod val="75000"/>
                            <a:lumOff val="25000"/>
                          </a:schemeClr>
                        </a:solidFill>
                        <a:effectLst/>
                        <a:latin typeface="+mn-lt"/>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a:ln>
                            <a:noFill/>
                          </a:ln>
                          <a:solidFill>
                            <a:schemeClr val="tx1"/>
                          </a:solidFill>
                          <a:effectLst/>
                          <a:uLnTx/>
                          <a:uFillTx/>
                          <a:latin typeface="+mn-lt"/>
                          <a:ea typeface="+mn-ea"/>
                          <a:cs typeface="+mn-cs"/>
                        </a:rPr>
                        <a:t>7%</a:t>
                      </a:r>
                    </a:p>
                  </a:txBody>
                  <a:tcPr anchor="ctr">
                    <a:solidFill>
                      <a:schemeClr val="bg1">
                        <a:lumMod val="95000"/>
                      </a:schemeClr>
                    </a:solidFill>
                  </a:tcPr>
                </a:tc>
                <a:tc>
                  <a:txBody>
                    <a:bodyPr/>
                    <a:lstStyle/>
                    <a:p>
                      <a:pPr algn="ctr" rtl="0" fontAlgn="base"/>
                      <a:r>
                        <a:rPr lang="en-US" sz="1100" b="1" i="0" dirty="0">
                          <a:solidFill>
                            <a:schemeClr val="tx1"/>
                          </a:solidFill>
                          <a:effectLst/>
                          <a:latin typeface="+mn-lt"/>
                        </a:rPr>
                        <a:t>48%</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dirty="0">
                          <a:ln>
                            <a:noFill/>
                          </a:ln>
                          <a:solidFill>
                            <a:schemeClr val="tx1"/>
                          </a:solidFill>
                          <a:effectLst/>
                          <a:uLnTx/>
                          <a:uFillTx/>
                          <a:latin typeface="+mn-lt"/>
                          <a:ea typeface="+mn-ea"/>
                          <a:cs typeface="+mn-cs"/>
                        </a:rPr>
                        <a:t>11%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dirty="0">
                          <a:ln>
                            <a:noFill/>
                          </a:ln>
                          <a:solidFill>
                            <a:srgbClr val="C00000"/>
                          </a:solidFill>
                          <a:effectLst/>
                          <a:uLnTx/>
                          <a:uFillTx/>
                          <a:latin typeface="+mn-lt"/>
                          <a:ea typeface="+mn-ea"/>
                          <a:cs typeface="+mn-cs"/>
                        </a:rPr>
                        <a:t>22%</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dirty="0">
                          <a:ln>
                            <a:noFill/>
                          </a:ln>
                          <a:solidFill>
                            <a:schemeClr val="tx1"/>
                          </a:solidFill>
                          <a:effectLst/>
                          <a:uLnTx/>
                          <a:uFillTx/>
                          <a:latin typeface="+mn-lt"/>
                          <a:ea typeface="+mn-ea"/>
                          <a:cs typeface="+mn-cs"/>
                        </a:rPr>
                        <a:t>12%</a:t>
                      </a:r>
                    </a:p>
                  </a:txBody>
                  <a:tcPr anchor="ctr">
                    <a:solidFill>
                      <a:schemeClr val="bg1">
                        <a:lumMod val="95000"/>
                      </a:schemeClr>
                    </a:solidFill>
                  </a:tcPr>
                </a:tc>
                <a:extLst>
                  <a:ext uri="{0D108BD9-81ED-4DB2-BD59-A6C34878D82A}">
                    <a16:rowId xmlns:a16="http://schemas.microsoft.com/office/drawing/2014/main" val="2145083880"/>
                  </a:ext>
                </a:extLst>
              </a:tr>
            </a:tbl>
          </a:graphicData>
        </a:graphic>
      </p:graphicFrame>
      <p:sp>
        <p:nvSpPr>
          <p:cNvPr id="18" name="TextBox 17">
            <a:extLst>
              <a:ext uri="{FF2B5EF4-FFF2-40B4-BE49-F238E27FC236}">
                <a16:creationId xmlns:a16="http://schemas.microsoft.com/office/drawing/2014/main" id="{10B22319-C02D-40DE-8ADA-DEBA118633D8}"/>
              </a:ext>
            </a:extLst>
          </p:cNvPr>
          <p:cNvSpPr txBox="1"/>
          <p:nvPr/>
        </p:nvSpPr>
        <p:spPr>
          <a:xfrm>
            <a:off x="227122" y="4076077"/>
            <a:ext cx="4108377" cy="307777"/>
          </a:xfrm>
          <a:prstGeom prst="rect">
            <a:avLst/>
          </a:prstGeom>
          <a:noFill/>
        </p:spPr>
        <p:txBody>
          <a:bodyPr wrap="square">
            <a:spAutoFit/>
          </a:bodyPr>
          <a:lstStyle/>
          <a:p>
            <a:r>
              <a:rPr lang="en-US" sz="1400" b="1" dirty="0">
                <a:solidFill>
                  <a:schemeClr val="tx2"/>
                </a:solidFill>
                <a:latin typeface="Product Sans" panose="020B0403030502040203" pitchFamily="34" charset="0"/>
              </a:rPr>
              <a:t>Mode Share</a:t>
            </a:r>
            <a:endParaRPr lang="en-IN" sz="1400" b="1" dirty="0">
              <a:solidFill>
                <a:schemeClr val="tx2"/>
              </a:solidFill>
              <a:latin typeface="Product Sans" panose="020B0403030502040203" pitchFamily="34" charset="0"/>
            </a:endParaRPr>
          </a:p>
        </p:txBody>
      </p:sp>
      <p:sp>
        <p:nvSpPr>
          <p:cNvPr id="34" name="Rectangle 33">
            <a:extLst>
              <a:ext uri="{FF2B5EF4-FFF2-40B4-BE49-F238E27FC236}">
                <a16:creationId xmlns:a16="http://schemas.microsoft.com/office/drawing/2014/main" id="{FFA187D2-AE95-DB97-A0E5-15DF11782334}"/>
              </a:ext>
            </a:extLst>
          </p:cNvPr>
          <p:cNvSpPr/>
          <p:nvPr/>
        </p:nvSpPr>
        <p:spPr>
          <a:xfrm>
            <a:off x="4207192" y="4724502"/>
            <a:ext cx="344751" cy="215299"/>
          </a:xfrm>
          <a:prstGeom prst="rect">
            <a:avLst/>
          </a:prstGeom>
          <a:solidFill>
            <a:schemeClr val="accent2">
              <a:alpha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18E17D98-74D5-7CC3-A2E2-33917DB55802}"/>
              </a:ext>
            </a:extLst>
          </p:cNvPr>
          <p:cNvSpPr/>
          <p:nvPr/>
        </p:nvSpPr>
        <p:spPr>
          <a:xfrm>
            <a:off x="4207191" y="5058706"/>
            <a:ext cx="344751" cy="215299"/>
          </a:xfrm>
          <a:prstGeom prst="rect">
            <a:avLst/>
          </a:prstGeom>
          <a:solidFill>
            <a:schemeClr val="accent2">
              <a:alpha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IN"/>
          </a:p>
        </p:txBody>
      </p:sp>
      <p:pic>
        <p:nvPicPr>
          <p:cNvPr id="37" name="Picture 36" descr="A map of a city&#10;&#10;AI-generated content may be incorrect.">
            <a:extLst>
              <a:ext uri="{FF2B5EF4-FFF2-40B4-BE49-F238E27FC236}">
                <a16:creationId xmlns:a16="http://schemas.microsoft.com/office/drawing/2014/main" id="{89901799-0146-EFA2-7612-47270DA9D5BC}"/>
              </a:ext>
            </a:extLst>
          </p:cNvPr>
          <p:cNvPicPr>
            <a:picLocks noChangeAspect="1"/>
          </p:cNvPicPr>
          <p:nvPr/>
        </p:nvPicPr>
        <p:blipFill>
          <a:blip r:embed="rId4" cstate="print">
            <a:extLst>
              <a:ext uri="{28A0092B-C50C-407E-A947-70E740481C1C}">
                <a14:useLocalDpi xmlns:a14="http://schemas.microsoft.com/office/drawing/2010/main" val="0"/>
              </a:ext>
            </a:extLst>
          </a:blip>
          <a:srcRect l="2878" t="2351" r="20532" b="2403"/>
          <a:stretch/>
        </p:blipFill>
        <p:spPr>
          <a:xfrm>
            <a:off x="5692165" y="1022898"/>
            <a:ext cx="6284200" cy="5518805"/>
          </a:xfrm>
          <a:prstGeom prst="rect">
            <a:avLst/>
          </a:prstGeom>
          <a:ln w="6350">
            <a:solidFill>
              <a:schemeClr val="tx1">
                <a:lumMod val="85000"/>
                <a:lumOff val="15000"/>
              </a:schemeClr>
            </a:solidFill>
          </a:ln>
        </p:spPr>
      </p:pic>
      <p:pic>
        <p:nvPicPr>
          <p:cNvPr id="38" name="Picture 37" descr="A map of a city&#10;&#10;AI-generated content may be incorrect.">
            <a:extLst>
              <a:ext uri="{FF2B5EF4-FFF2-40B4-BE49-F238E27FC236}">
                <a16:creationId xmlns:a16="http://schemas.microsoft.com/office/drawing/2014/main" id="{3B13E8CD-A323-D0BE-38D0-B6488FB99FE3}"/>
              </a:ext>
            </a:extLst>
          </p:cNvPr>
          <p:cNvPicPr>
            <a:picLocks noChangeAspect="1"/>
          </p:cNvPicPr>
          <p:nvPr/>
        </p:nvPicPr>
        <p:blipFill>
          <a:blip r:embed="rId5" cstate="print">
            <a:extLst>
              <a:ext uri="{28A0092B-C50C-407E-A947-70E740481C1C}">
                <a14:useLocalDpi xmlns:a14="http://schemas.microsoft.com/office/drawing/2010/main" val="0"/>
              </a:ext>
            </a:extLst>
          </a:blip>
          <a:srcRect l="80885" t="13835" r="8727" b="49166"/>
          <a:stretch/>
        </p:blipFill>
        <p:spPr>
          <a:xfrm>
            <a:off x="10900328" y="3872280"/>
            <a:ext cx="1056130" cy="2656625"/>
          </a:xfrm>
          <a:prstGeom prst="rect">
            <a:avLst/>
          </a:prstGeom>
        </p:spPr>
      </p:pic>
      <p:sp>
        <p:nvSpPr>
          <p:cNvPr id="44" name="TextBox 43">
            <a:extLst>
              <a:ext uri="{FF2B5EF4-FFF2-40B4-BE49-F238E27FC236}">
                <a16:creationId xmlns:a16="http://schemas.microsoft.com/office/drawing/2014/main" id="{A40A1788-5BDF-DC47-CE05-4A7D6587BF13}"/>
              </a:ext>
            </a:extLst>
          </p:cNvPr>
          <p:cNvSpPr txBox="1"/>
          <p:nvPr/>
        </p:nvSpPr>
        <p:spPr>
          <a:xfrm>
            <a:off x="227122" y="662313"/>
            <a:ext cx="4108377" cy="307777"/>
          </a:xfrm>
          <a:prstGeom prst="rect">
            <a:avLst/>
          </a:prstGeom>
          <a:noFill/>
        </p:spPr>
        <p:txBody>
          <a:bodyPr wrap="square">
            <a:spAutoFit/>
          </a:bodyPr>
          <a:lstStyle/>
          <a:p>
            <a:r>
              <a:rPr lang="en-IN" sz="1400" b="1" dirty="0">
                <a:solidFill>
                  <a:schemeClr val="tx2"/>
                </a:solidFill>
                <a:latin typeface="Product Sans" panose="020B0403030502040203" pitchFamily="34" charset="0"/>
              </a:rPr>
              <a:t>Road Network</a:t>
            </a:r>
          </a:p>
        </p:txBody>
      </p:sp>
      <p:sp>
        <p:nvSpPr>
          <p:cNvPr id="50" name="TextBox 49">
            <a:extLst>
              <a:ext uri="{FF2B5EF4-FFF2-40B4-BE49-F238E27FC236}">
                <a16:creationId xmlns:a16="http://schemas.microsoft.com/office/drawing/2014/main" id="{2328ECAE-9AD5-D846-EA69-B4D7C4EA0C18}"/>
              </a:ext>
            </a:extLst>
          </p:cNvPr>
          <p:cNvSpPr txBox="1"/>
          <p:nvPr/>
        </p:nvSpPr>
        <p:spPr>
          <a:xfrm>
            <a:off x="227122" y="5492239"/>
            <a:ext cx="4050863" cy="307777"/>
          </a:xfrm>
          <a:prstGeom prst="rect">
            <a:avLst/>
          </a:prstGeom>
          <a:noFill/>
        </p:spPr>
        <p:txBody>
          <a:bodyPr wrap="square">
            <a:spAutoFit/>
          </a:bodyPr>
          <a:lstStyle/>
          <a:p>
            <a:r>
              <a:rPr lang="en-IN" sz="1400" b="1" dirty="0">
                <a:solidFill>
                  <a:schemeClr val="tx2"/>
                </a:solidFill>
                <a:latin typeface="Product Sans" panose="020B0403030502040203" pitchFamily="34" charset="0"/>
              </a:rPr>
              <a:t>On Street Parking</a:t>
            </a:r>
          </a:p>
        </p:txBody>
      </p:sp>
      <p:sp>
        <p:nvSpPr>
          <p:cNvPr id="61" name="Google Shape;80;p18">
            <a:extLst>
              <a:ext uri="{FF2B5EF4-FFF2-40B4-BE49-F238E27FC236}">
                <a16:creationId xmlns:a16="http://schemas.microsoft.com/office/drawing/2014/main" id="{2252286E-85FD-58FD-4E0B-293916E70DA0}"/>
              </a:ext>
            </a:extLst>
          </p:cNvPr>
          <p:cNvSpPr txBox="1">
            <a:spLocks noChangeArrowheads="1"/>
          </p:cNvSpPr>
          <p:nvPr/>
        </p:nvSpPr>
        <p:spPr bwMode="auto">
          <a:xfrm>
            <a:off x="237906" y="2387693"/>
            <a:ext cx="1516689" cy="5231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1425" tIns="45700" rIns="91425" bIns="457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buSzPts val="1400"/>
            </a:pPr>
            <a:r>
              <a:rPr lang="en-US" altLang="en-US" b="1" dirty="0">
                <a:solidFill>
                  <a:schemeClr val="tx1">
                    <a:lumMod val="75000"/>
                    <a:lumOff val="25000"/>
                  </a:schemeClr>
                </a:solidFill>
                <a:latin typeface="Product Sans" panose="020B0403030502040203" pitchFamily="34" charset="0"/>
                <a:sym typeface="Avenir"/>
              </a:rPr>
              <a:t>897 km </a:t>
            </a:r>
          </a:p>
          <a:p>
            <a:pPr algn="ctr" eaLnBrk="1" hangingPunct="1">
              <a:buSzPts val="1400"/>
            </a:pPr>
            <a:r>
              <a:rPr lang="en-US" altLang="en-US" sz="1000" dirty="0">
                <a:solidFill>
                  <a:schemeClr val="tx1">
                    <a:lumMod val="75000"/>
                    <a:lumOff val="25000"/>
                  </a:schemeClr>
                </a:solidFill>
                <a:latin typeface="Product Sans" panose="020B0403030502040203" pitchFamily="34" charset="0"/>
                <a:sym typeface="Avenir"/>
              </a:rPr>
              <a:t>AMTS Network</a:t>
            </a:r>
            <a:endParaRPr lang="en-US" altLang="en-US" sz="1200" dirty="0">
              <a:latin typeface="Product Sans" panose="020B0403030502040203" pitchFamily="34" charset="0"/>
              <a:ea typeface="Avenir"/>
              <a:cs typeface="Avenir"/>
              <a:sym typeface="Avenir"/>
            </a:endParaRPr>
          </a:p>
        </p:txBody>
      </p:sp>
      <p:sp>
        <p:nvSpPr>
          <p:cNvPr id="62" name="Google Shape;80;p18">
            <a:extLst>
              <a:ext uri="{FF2B5EF4-FFF2-40B4-BE49-F238E27FC236}">
                <a16:creationId xmlns:a16="http://schemas.microsoft.com/office/drawing/2014/main" id="{E72784AF-F4DC-EC7C-EEAC-DB545D283100}"/>
              </a:ext>
            </a:extLst>
          </p:cNvPr>
          <p:cNvSpPr txBox="1">
            <a:spLocks noChangeArrowheads="1"/>
          </p:cNvSpPr>
          <p:nvPr/>
        </p:nvSpPr>
        <p:spPr bwMode="auto">
          <a:xfrm>
            <a:off x="2084056" y="2392152"/>
            <a:ext cx="1527474" cy="5231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1425" tIns="45700" rIns="91425" bIns="457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buSzPts val="1400"/>
            </a:pPr>
            <a:r>
              <a:rPr lang="en-US" altLang="en-US" b="1" dirty="0">
                <a:solidFill>
                  <a:schemeClr val="tx1">
                    <a:lumMod val="75000"/>
                    <a:lumOff val="25000"/>
                  </a:schemeClr>
                </a:solidFill>
                <a:latin typeface="Product Sans" panose="020B0403030502040203" pitchFamily="34" charset="0"/>
                <a:sym typeface="Avenir"/>
              </a:rPr>
              <a:t>144 km </a:t>
            </a:r>
          </a:p>
          <a:p>
            <a:pPr algn="ctr" eaLnBrk="1" hangingPunct="1">
              <a:buSzPts val="1400"/>
            </a:pPr>
            <a:r>
              <a:rPr lang="en-US" altLang="en-US" sz="1000" dirty="0">
                <a:solidFill>
                  <a:schemeClr val="tx1">
                    <a:lumMod val="75000"/>
                    <a:lumOff val="25000"/>
                  </a:schemeClr>
                </a:solidFill>
                <a:latin typeface="Product Sans" panose="020B0403030502040203" pitchFamily="34" charset="0"/>
                <a:sym typeface="Avenir"/>
              </a:rPr>
              <a:t>BRTS Network</a:t>
            </a:r>
            <a:endParaRPr lang="en-US" altLang="en-US" sz="1200" dirty="0">
              <a:latin typeface="Product Sans" panose="020B0403030502040203" pitchFamily="34" charset="0"/>
              <a:ea typeface="Avenir"/>
              <a:cs typeface="Avenir"/>
              <a:sym typeface="Avenir"/>
            </a:endParaRPr>
          </a:p>
        </p:txBody>
      </p:sp>
      <p:sp>
        <p:nvSpPr>
          <p:cNvPr id="63" name="Google Shape;80;p18">
            <a:extLst>
              <a:ext uri="{FF2B5EF4-FFF2-40B4-BE49-F238E27FC236}">
                <a16:creationId xmlns:a16="http://schemas.microsoft.com/office/drawing/2014/main" id="{EA8980CF-6ECA-6801-C862-05DB0FA01C2D}"/>
              </a:ext>
            </a:extLst>
          </p:cNvPr>
          <p:cNvSpPr txBox="1">
            <a:spLocks noChangeArrowheads="1"/>
          </p:cNvSpPr>
          <p:nvPr/>
        </p:nvSpPr>
        <p:spPr bwMode="auto">
          <a:xfrm>
            <a:off x="3940990" y="2385774"/>
            <a:ext cx="1527474" cy="5231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1425" tIns="45700" rIns="91425" bIns="457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buSzPts val="1400"/>
            </a:pPr>
            <a:r>
              <a:rPr lang="en-US" altLang="en-US" b="1" dirty="0">
                <a:solidFill>
                  <a:schemeClr val="tx1">
                    <a:lumMod val="75000"/>
                    <a:lumOff val="25000"/>
                  </a:schemeClr>
                </a:solidFill>
                <a:latin typeface="Product Sans" panose="020B0403030502040203" pitchFamily="34" charset="0"/>
                <a:sym typeface="Avenir"/>
              </a:rPr>
              <a:t>40.3 km </a:t>
            </a:r>
          </a:p>
          <a:p>
            <a:pPr algn="ctr" eaLnBrk="1" hangingPunct="1">
              <a:buSzPts val="1400"/>
            </a:pPr>
            <a:r>
              <a:rPr lang="en-US" altLang="en-US" sz="1000" dirty="0">
                <a:solidFill>
                  <a:schemeClr val="tx1">
                    <a:lumMod val="75000"/>
                    <a:lumOff val="25000"/>
                  </a:schemeClr>
                </a:solidFill>
                <a:latin typeface="Product Sans" panose="020B0403030502040203" pitchFamily="34" charset="0"/>
                <a:sym typeface="Avenir"/>
              </a:rPr>
              <a:t>Metro Network</a:t>
            </a:r>
            <a:endParaRPr lang="en-US" altLang="en-US" sz="1200" dirty="0">
              <a:latin typeface="Product Sans" panose="020B0403030502040203" pitchFamily="34" charset="0"/>
              <a:ea typeface="Avenir"/>
              <a:cs typeface="Avenir"/>
              <a:sym typeface="Avenir"/>
            </a:endParaRPr>
          </a:p>
        </p:txBody>
      </p:sp>
      <p:pic>
        <p:nvPicPr>
          <p:cNvPr id="64" name="Picture 63">
            <a:extLst>
              <a:ext uri="{FF2B5EF4-FFF2-40B4-BE49-F238E27FC236}">
                <a16:creationId xmlns:a16="http://schemas.microsoft.com/office/drawing/2014/main" id="{CE75DEF6-6EA7-AE6F-6961-4ADC99B70B6B}"/>
              </a:ext>
            </a:extLst>
          </p:cNvPr>
          <p:cNvPicPr>
            <a:picLocks noChangeAspect="1"/>
          </p:cNvPicPr>
          <p:nvPr/>
        </p:nvPicPr>
        <p:blipFill>
          <a:blip r:embed="rId6" cstate="print">
            <a:extLst>
              <a:ext uri="{28A0092B-C50C-407E-A947-70E740481C1C}">
                <a14:useLocalDpi xmlns:a14="http://schemas.microsoft.com/office/drawing/2010/main" val="0"/>
              </a:ext>
            </a:extLst>
          </a:blip>
          <a:srcRect l="1885" t="10388" r="28382" b="2556"/>
          <a:stretch/>
        </p:blipFill>
        <p:spPr>
          <a:xfrm>
            <a:off x="5693147" y="1022898"/>
            <a:ext cx="6284200" cy="5518805"/>
          </a:xfrm>
          <a:prstGeom prst="rect">
            <a:avLst/>
          </a:prstGeom>
          <a:ln>
            <a:solidFill>
              <a:schemeClr val="tx1">
                <a:lumMod val="50000"/>
                <a:lumOff val="50000"/>
              </a:schemeClr>
            </a:solidFill>
          </a:ln>
        </p:spPr>
      </p:pic>
      <p:pic>
        <p:nvPicPr>
          <p:cNvPr id="65" name="Picture 64">
            <a:extLst>
              <a:ext uri="{FF2B5EF4-FFF2-40B4-BE49-F238E27FC236}">
                <a16:creationId xmlns:a16="http://schemas.microsoft.com/office/drawing/2014/main" id="{A89C3326-249E-BB82-6682-219B5AC359C8}"/>
              </a:ext>
            </a:extLst>
          </p:cNvPr>
          <p:cNvPicPr>
            <a:picLocks noChangeAspect="1"/>
          </p:cNvPicPr>
          <p:nvPr/>
        </p:nvPicPr>
        <p:blipFill>
          <a:blip r:embed="rId7" cstate="print">
            <a:extLst>
              <a:ext uri="{28A0092B-C50C-407E-A947-70E740481C1C}">
                <a14:useLocalDpi xmlns:a14="http://schemas.microsoft.com/office/drawing/2010/main" val="0"/>
              </a:ext>
            </a:extLst>
          </a:blip>
          <a:srcRect l="72314" t="9535" r="3842" b="44203"/>
          <a:stretch/>
        </p:blipFill>
        <p:spPr>
          <a:xfrm>
            <a:off x="10748630" y="4873292"/>
            <a:ext cx="1215656" cy="1659109"/>
          </a:xfrm>
          <a:prstGeom prst="rect">
            <a:avLst/>
          </a:prstGeom>
          <a:ln>
            <a:noFill/>
          </a:ln>
        </p:spPr>
      </p:pic>
      <p:sp>
        <p:nvSpPr>
          <p:cNvPr id="66" name="TextBox 65">
            <a:extLst>
              <a:ext uri="{FF2B5EF4-FFF2-40B4-BE49-F238E27FC236}">
                <a16:creationId xmlns:a16="http://schemas.microsoft.com/office/drawing/2014/main" id="{FED78619-8A89-F7CB-D766-9633F5289B29}"/>
              </a:ext>
            </a:extLst>
          </p:cNvPr>
          <p:cNvSpPr txBox="1"/>
          <p:nvPr/>
        </p:nvSpPr>
        <p:spPr>
          <a:xfrm>
            <a:off x="227122" y="5803788"/>
            <a:ext cx="5288046" cy="646331"/>
          </a:xfrm>
          <a:prstGeom prst="rect">
            <a:avLst/>
          </a:prstGeom>
          <a:noFill/>
        </p:spPr>
        <p:txBody>
          <a:bodyPr wrap="square">
            <a:spAutoFit/>
          </a:bodyPr>
          <a:lstStyle>
            <a:defPPr>
              <a:defRPr lang="en-US"/>
            </a:defPPr>
            <a:lvl1pPr>
              <a:defRPr sz="1400" b="1" u="none" strike="noStrike" baseline="0">
                <a:solidFill>
                  <a:schemeClr val="tx1">
                    <a:lumMod val="85000"/>
                    <a:lumOff val="15000"/>
                  </a:schemeClr>
                </a:solidFill>
                <a:latin typeface="Product Sans" panose="020B0403030502040203" pitchFamily="34" charset="0"/>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200" b="0" dirty="0"/>
              <a:t>Out of the Total Road Network of Ahmedabad (3,218 Km) 35% is under the Major Roads (1,110 Km). From which </a:t>
            </a:r>
            <a:r>
              <a:rPr lang="en-US" sz="1200" dirty="0"/>
              <a:t>29.3% (326 Km, Equivalent to 64,285 ECS) </a:t>
            </a:r>
            <a:r>
              <a:rPr lang="en-US" sz="1200" b="0" dirty="0"/>
              <a:t>is encroached parking.</a:t>
            </a:r>
          </a:p>
        </p:txBody>
      </p:sp>
      <p:sp>
        <p:nvSpPr>
          <p:cNvPr id="70" name="Rectangle 69">
            <a:extLst>
              <a:ext uri="{FF2B5EF4-FFF2-40B4-BE49-F238E27FC236}">
                <a16:creationId xmlns:a16="http://schemas.microsoft.com/office/drawing/2014/main" id="{DFBFE20F-00A4-6895-9601-9B6D0DBCC562}"/>
              </a:ext>
            </a:extLst>
          </p:cNvPr>
          <p:cNvSpPr/>
          <p:nvPr/>
        </p:nvSpPr>
        <p:spPr>
          <a:xfrm>
            <a:off x="3940989" y="1009538"/>
            <a:ext cx="1527475" cy="400110"/>
          </a:xfrm>
          <a:prstGeom prst="rect">
            <a:avLst/>
          </a:prstGeom>
          <a:ln>
            <a:solidFill>
              <a:schemeClr val="tx1"/>
            </a:solidFill>
          </a:ln>
        </p:spPr>
        <p:txBody>
          <a:bodyPr wrap="square" anchor="ctr">
            <a:spAutoFit/>
          </a:bodyPr>
          <a:lstStyle/>
          <a:p>
            <a:pPr algn="ctr"/>
            <a:r>
              <a:rPr lang="en-US" sz="1400" b="1" dirty="0">
                <a:solidFill>
                  <a:schemeClr val="tx1">
                    <a:lumMod val="75000"/>
                    <a:lumOff val="25000"/>
                  </a:schemeClr>
                </a:solidFill>
                <a:cs typeface="Arial" panose="020B0604020202020204" pitchFamily="34" charset="0"/>
              </a:rPr>
              <a:t>LoS</a:t>
            </a:r>
            <a:r>
              <a:rPr lang="en-US" sz="2000" b="1" dirty="0">
                <a:solidFill>
                  <a:schemeClr val="tx1">
                    <a:lumMod val="75000"/>
                    <a:lumOff val="25000"/>
                  </a:schemeClr>
                </a:solidFill>
                <a:cs typeface="Arial" panose="020B0604020202020204" pitchFamily="34" charset="0"/>
              </a:rPr>
              <a:t> </a:t>
            </a:r>
            <a:r>
              <a:rPr lang="en-US" sz="2000" b="1" dirty="0">
                <a:solidFill>
                  <a:srgbClr val="C00000"/>
                </a:solidFill>
                <a:cs typeface="Arial" panose="020B0604020202020204" pitchFamily="34" charset="0"/>
              </a:rPr>
              <a:t>1</a:t>
            </a:r>
            <a:endParaRPr lang="en-US" sz="900" dirty="0">
              <a:solidFill>
                <a:srgbClr val="C00000"/>
              </a:solidFill>
              <a:cs typeface="Arial" panose="020B0604020202020204" pitchFamily="34" charset="0"/>
            </a:endParaRPr>
          </a:p>
        </p:txBody>
      </p:sp>
      <p:sp>
        <p:nvSpPr>
          <p:cNvPr id="4" name="Rectangle 3">
            <a:extLst>
              <a:ext uri="{FF2B5EF4-FFF2-40B4-BE49-F238E27FC236}">
                <a16:creationId xmlns:a16="http://schemas.microsoft.com/office/drawing/2014/main" id="{3254C8A6-4C7E-7216-BD32-387A6A198A03}"/>
              </a:ext>
            </a:extLst>
          </p:cNvPr>
          <p:cNvSpPr/>
          <p:nvPr/>
        </p:nvSpPr>
        <p:spPr>
          <a:xfrm>
            <a:off x="2084055" y="1009538"/>
            <a:ext cx="1527475" cy="400110"/>
          </a:xfrm>
          <a:prstGeom prst="rect">
            <a:avLst/>
          </a:prstGeom>
          <a:ln>
            <a:solidFill>
              <a:schemeClr val="tx1"/>
            </a:solidFill>
          </a:ln>
        </p:spPr>
        <p:txBody>
          <a:bodyPr wrap="square" anchor="ctr">
            <a:spAutoFit/>
          </a:bodyPr>
          <a:lstStyle/>
          <a:p>
            <a:pPr algn="ctr"/>
            <a:r>
              <a:rPr lang="en-US" sz="2000" b="1" dirty="0">
                <a:solidFill>
                  <a:srgbClr val="C00000"/>
                </a:solidFill>
                <a:cs typeface="Arial" panose="020B0604020202020204" pitchFamily="34" charset="0"/>
              </a:rPr>
              <a:t>17</a:t>
            </a:r>
            <a:r>
              <a:rPr lang="en-US" sz="1400" b="1" dirty="0">
                <a:solidFill>
                  <a:srgbClr val="C00000"/>
                </a:solidFill>
                <a:cs typeface="Arial" panose="020B0604020202020204" pitchFamily="34" charset="0"/>
              </a:rPr>
              <a:t> </a:t>
            </a:r>
            <a:r>
              <a:rPr lang="en-US" sz="1400" b="1" dirty="0">
                <a:solidFill>
                  <a:schemeClr val="tx1">
                    <a:lumMod val="75000"/>
                    <a:lumOff val="25000"/>
                  </a:schemeClr>
                </a:solidFill>
                <a:cs typeface="Arial" panose="020B0604020202020204" pitchFamily="34" charset="0"/>
              </a:rPr>
              <a:t>Radial Roads</a:t>
            </a:r>
            <a:endParaRPr lang="en-US" sz="900" dirty="0">
              <a:solidFill>
                <a:srgbClr val="C00000"/>
              </a:solidFill>
              <a:cs typeface="Arial" panose="020B0604020202020204" pitchFamily="34" charset="0"/>
            </a:endParaRPr>
          </a:p>
        </p:txBody>
      </p:sp>
      <p:sp>
        <p:nvSpPr>
          <p:cNvPr id="6" name="Rectangle 5">
            <a:extLst>
              <a:ext uri="{FF2B5EF4-FFF2-40B4-BE49-F238E27FC236}">
                <a16:creationId xmlns:a16="http://schemas.microsoft.com/office/drawing/2014/main" id="{EA391E06-A000-170F-EBF1-EA86BFB7720C}"/>
              </a:ext>
            </a:extLst>
          </p:cNvPr>
          <p:cNvSpPr/>
          <p:nvPr/>
        </p:nvSpPr>
        <p:spPr>
          <a:xfrm>
            <a:off x="237907" y="1009538"/>
            <a:ext cx="1516689" cy="400110"/>
          </a:xfrm>
          <a:prstGeom prst="rect">
            <a:avLst/>
          </a:prstGeom>
          <a:ln>
            <a:solidFill>
              <a:schemeClr val="tx1"/>
            </a:solidFill>
          </a:ln>
        </p:spPr>
        <p:txBody>
          <a:bodyPr wrap="square" anchor="ctr">
            <a:spAutoFit/>
          </a:bodyPr>
          <a:lstStyle/>
          <a:p>
            <a:pPr algn="ctr"/>
            <a:r>
              <a:rPr lang="en-US" sz="2000" b="1" dirty="0">
                <a:solidFill>
                  <a:srgbClr val="C00000"/>
                </a:solidFill>
                <a:cs typeface="Arial" panose="020B0604020202020204" pitchFamily="34" charset="0"/>
              </a:rPr>
              <a:t>4</a:t>
            </a:r>
            <a:r>
              <a:rPr lang="en-US" sz="1400" b="1" dirty="0">
                <a:solidFill>
                  <a:srgbClr val="C00000"/>
                </a:solidFill>
                <a:cs typeface="Arial" panose="020B0604020202020204" pitchFamily="34" charset="0"/>
              </a:rPr>
              <a:t> </a:t>
            </a:r>
            <a:r>
              <a:rPr lang="en-US" sz="1400" b="1" dirty="0">
                <a:solidFill>
                  <a:schemeClr val="tx1">
                    <a:lumMod val="75000"/>
                    <a:lumOff val="25000"/>
                  </a:schemeClr>
                </a:solidFill>
                <a:cs typeface="Arial" panose="020B0604020202020204" pitchFamily="34" charset="0"/>
              </a:rPr>
              <a:t>Ring Roads</a:t>
            </a:r>
            <a:endParaRPr lang="en-US" sz="900" dirty="0">
              <a:solidFill>
                <a:srgbClr val="C00000"/>
              </a:solidFill>
              <a:cs typeface="Arial" panose="020B0604020202020204" pitchFamily="34" charset="0"/>
            </a:endParaRPr>
          </a:p>
        </p:txBody>
      </p:sp>
      <p:sp>
        <p:nvSpPr>
          <p:cNvPr id="22" name="TextBox 21">
            <a:extLst>
              <a:ext uri="{FF2B5EF4-FFF2-40B4-BE49-F238E27FC236}">
                <a16:creationId xmlns:a16="http://schemas.microsoft.com/office/drawing/2014/main" id="{6F6F024B-8D53-A87A-29E0-E8107A0B96C5}"/>
              </a:ext>
            </a:extLst>
          </p:cNvPr>
          <p:cNvSpPr txBox="1"/>
          <p:nvPr/>
        </p:nvSpPr>
        <p:spPr>
          <a:xfrm>
            <a:off x="237906" y="2059566"/>
            <a:ext cx="3974048" cy="307777"/>
          </a:xfrm>
          <a:prstGeom prst="rect">
            <a:avLst/>
          </a:prstGeom>
          <a:noFill/>
        </p:spPr>
        <p:txBody>
          <a:bodyPr wrap="square">
            <a:spAutoFit/>
          </a:bodyPr>
          <a:lstStyle/>
          <a:p>
            <a:r>
              <a:rPr lang="en-US" sz="1400" b="1" dirty="0">
                <a:solidFill>
                  <a:schemeClr val="tx2"/>
                </a:solidFill>
                <a:latin typeface="Product Sans" panose="020B0403030502040203" pitchFamily="34" charset="0"/>
              </a:rPr>
              <a:t>Public Transport</a:t>
            </a:r>
            <a:endParaRPr lang="en-IN" sz="1400" b="1" dirty="0">
              <a:solidFill>
                <a:schemeClr val="tx2"/>
              </a:solidFill>
              <a:latin typeface="Product Sans" panose="020B0403030502040203" pitchFamily="34" charset="0"/>
            </a:endParaRPr>
          </a:p>
        </p:txBody>
      </p:sp>
      <p:sp>
        <p:nvSpPr>
          <p:cNvPr id="23" name="TextBox 22">
            <a:extLst>
              <a:ext uri="{FF2B5EF4-FFF2-40B4-BE49-F238E27FC236}">
                <a16:creationId xmlns:a16="http://schemas.microsoft.com/office/drawing/2014/main" id="{23F18760-F0DC-4E49-7573-3EA619758D46}"/>
              </a:ext>
            </a:extLst>
          </p:cNvPr>
          <p:cNvSpPr txBox="1"/>
          <p:nvPr/>
        </p:nvSpPr>
        <p:spPr>
          <a:xfrm>
            <a:off x="237907" y="2951891"/>
            <a:ext cx="4616034" cy="369332"/>
          </a:xfrm>
          <a:prstGeom prst="rect">
            <a:avLst/>
          </a:prstGeom>
          <a:noFill/>
        </p:spPr>
        <p:txBody>
          <a:bodyPr wrap="square">
            <a:spAutoFit/>
          </a:bodyPr>
          <a:lstStyle/>
          <a:p>
            <a:r>
              <a:rPr lang="en-US" b="1" dirty="0">
                <a:solidFill>
                  <a:schemeClr val="tx1">
                    <a:lumMod val="75000"/>
                    <a:lumOff val="25000"/>
                  </a:schemeClr>
                </a:solidFill>
                <a:latin typeface="Product Sans" panose="020B0403030502040203" pitchFamily="34" charset="0"/>
              </a:rPr>
              <a:t>0.15 </a:t>
            </a:r>
            <a:r>
              <a:rPr lang="en-US" sz="1200" dirty="0">
                <a:solidFill>
                  <a:schemeClr val="tx1">
                    <a:lumMod val="75000"/>
                    <a:lumOff val="25000"/>
                  </a:schemeClr>
                </a:solidFill>
                <a:latin typeface="Product Sans" panose="020B0403030502040203" pitchFamily="34" charset="0"/>
              </a:rPr>
              <a:t>buses per 1,000 population</a:t>
            </a:r>
            <a:endParaRPr lang="en-US" sz="1000" dirty="0">
              <a:solidFill>
                <a:srgbClr val="000000"/>
              </a:solidFill>
              <a:latin typeface="Product Sans" panose="020B0403030502040203" pitchFamily="34" charset="0"/>
            </a:endParaRPr>
          </a:p>
        </p:txBody>
      </p:sp>
      <p:sp>
        <p:nvSpPr>
          <p:cNvPr id="24" name="TextBox 23">
            <a:extLst>
              <a:ext uri="{FF2B5EF4-FFF2-40B4-BE49-F238E27FC236}">
                <a16:creationId xmlns:a16="http://schemas.microsoft.com/office/drawing/2014/main" id="{32399372-EDCD-F901-178A-6786213AD1CB}"/>
              </a:ext>
            </a:extLst>
          </p:cNvPr>
          <p:cNvSpPr txBox="1"/>
          <p:nvPr/>
        </p:nvSpPr>
        <p:spPr>
          <a:xfrm>
            <a:off x="235542" y="3311414"/>
            <a:ext cx="5290410" cy="646331"/>
          </a:xfrm>
          <a:prstGeom prst="rect">
            <a:avLst/>
          </a:prstGeom>
          <a:noFill/>
        </p:spPr>
        <p:txBody>
          <a:bodyPr wrap="square">
            <a:spAutoFit/>
          </a:bodyPr>
          <a:lstStyle/>
          <a:p>
            <a:r>
              <a:rPr lang="en-US" sz="1200" dirty="0">
                <a:solidFill>
                  <a:schemeClr val="tx1">
                    <a:lumMod val="85000"/>
                    <a:lumOff val="15000"/>
                  </a:schemeClr>
                </a:solidFill>
              </a:rPr>
              <a:t>Despite the presence of multiple transport modes, </a:t>
            </a:r>
            <a:r>
              <a:rPr lang="en-US" sz="1200" b="1" dirty="0" err="1">
                <a:solidFill>
                  <a:schemeClr val="tx1">
                    <a:lumMod val="85000"/>
                    <a:lumOff val="15000"/>
                  </a:schemeClr>
                </a:solidFill>
              </a:rPr>
              <a:t>LoS</a:t>
            </a:r>
            <a:r>
              <a:rPr lang="en-US" sz="1200" b="1" dirty="0">
                <a:solidFill>
                  <a:schemeClr val="tx1">
                    <a:lumMod val="85000"/>
                    <a:lumOff val="15000"/>
                  </a:schemeClr>
                </a:solidFill>
              </a:rPr>
              <a:t> for PT remains at Level 3</a:t>
            </a:r>
            <a:r>
              <a:rPr lang="en-US" sz="1200" dirty="0">
                <a:solidFill>
                  <a:schemeClr val="tx1">
                    <a:lumMod val="85000"/>
                    <a:lumOff val="15000"/>
                  </a:schemeClr>
                </a:solidFill>
              </a:rPr>
              <a:t>, indicating that current investments in public transport are inadequate.</a:t>
            </a:r>
            <a:endParaRPr lang="en-US" sz="700" dirty="0">
              <a:solidFill>
                <a:srgbClr val="000000"/>
              </a:solidFill>
              <a:latin typeface="Product Sans" panose="020B0403030502040203" pitchFamily="34" charset="0"/>
            </a:endParaRPr>
          </a:p>
        </p:txBody>
      </p:sp>
    </p:spTree>
    <p:extLst>
      <p:ext uri="{BB962C8B-B14F-4D97-AF65-F5344CB8AC3E}">
        <p14:creationId xmlns:p14="http://schemas.microsoft.com/office/powerpoint/2010/main" val="306500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4" grpId="0" animBg="1"/>
      <p:bldP spid="35" grpId="0" animBg="1"/>
      <p:bldP spid="50" grpId="0"/>
      <p:bldP spid="61" grpId="0" animBg="1"/>
      <p:bldP spid="62" grpId="0" animBg="1"/>
      <p:bldP spid="63" grpId="0" animBg="1"/>
      <p:bldP spid="66"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B96F5-0A0C-1113-C1C6-F868A7BA3E1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1A8C627-AD38-1F44-561E-8CA66E4ECBA2}"/>
              </a:ext>
            </a:extLst>
          </p:cNvPr>
          <p:cNvSpPr txBox="1"/>
          <p:nvPr/>
        </p:nvSpPr>
        <p:spPr>
          <a:xfrm>
            <a:off x="161518" y="572417"/>
            <a:ext cx="11868963" cy="523220"/>
          </a:xfrm>
          <a:prstGeom prst="rect">
            <a:avLst/>
          </a:prstGeom>
          <a:noFill/>
        </p:spPr>
        <p:txBody>
          <a:bodyPr wrap="square">
            <a:spAutoFit/>
          </a:bodyPr>
          <a:lstStyle>
            <a:defPPr>
              <a:defRPr lang="en-US"/>
            </a:defPPr>
            <a:lvl1pPr>
              <a:defRPr sz="1400" b="1" u="none" strike="noStrike" baseline="0">
                <a:solidFill>
                  <a:schemeClr val="tx1">
                    <a:lumMod val="85000"/>
                    <a:lumOff val="15000"/>
                  </a:schemeClr>
                </a:solidFill>
                <a:latin typeface="Product Sans" panose="020B0403030502040203" pitchFamily="34" charset="0"/>
              </a:defRPr>
            </a:lvl1pPr>
          </a:lstStyle>
          <a:p>
            <a:r>
              <a:rPr lang="en-US" b="0" dirty="0"/>
              <a:t>Operational and regular maintenance expenses are funded through AMC’s revenue account (from taxes and utility charges), while capital works like new road construction and periodic maintenance are financed via the capital account, supported by government grants.</a:t>
            </a:r>
            <a:endParaRPr lang="en-IN" b="0" dirty="0"/>
          </a:p>
        </p:txBody>
      </p:sp>
      <p:sp>
        <p:nvSpPr>
          <p:cNvPr id="3" name="Text Placeholder 2">
            <a:extLst>
              <a:ext uri="{FF2B5EF4-FFF2-40B4-BE49-F238E27FC236}">
                <a16:creationId xmlns:a16="http://schemas.microsoft.com/office/drawing/2014/main" id="{E2A4A122-E3D6-8D35-A794-66F8B4FCAA10}"/>
              </a:ext>
            </a:extLst>
          </p:cNvPr>
          <p:cNvSpPr>
            <a:spLocks noGrp="1"/>
          </p:cNvSpPr>
          <p:nvPr>
            <p:ph type="body" sz="quarter" idx="10"/>
          </p:nvPr>
        </p:nvSpPr>
        <p:spPr/>
        <p:txBody>
          <a:bodyPr/>
          <a:lstStyle/>
          <a:p>
            <a:r>
              <a:rPr lang="en-IN" b="1">
                <a:solidFill>
                  <a:srgbClr val="44546A"/>
                </a:solidFill>
                <a:latin typeface="Product Sans" panose="020B0403030502040203" pitchFamily="34" charset="0"/>
              </a:rPr>
              <a:t>  </a:t>
            </a:r>
            <a:r>
              <a:rPr lang="en-US" b="1">
                <a:solidFill>
                  <a:srgbClr val="343E48"/>
                </a:solidFill>
                <a:latin typeface="Product Sans" panose="020B0403030502040203" pitchFamily="34" charset="0"/>
              </a:rPr>
              <a:t>Financial Outlay to Urban Mobility</a:t>
            </a:r>
            <a:endParaRPr lang="en-IN" b="1">
              <a:solidFill>
                <a:srgbClr val="343E48"/>
              </a:solidFill>
            </a:endParaRPr>
          </a:p>
        </p:txBody>
      </p:sp>
      <p:graphicFrame>
        <p:nvGraphicFramePr>
          <p:cNvPr id="6" name="Table 5">
            <a:extLst>
              <a:ext uri="{FF2B5EF4-FFF2-40B4-BE49-F238E27FC236}">
                <a16:creationId xmlns:a16="http://schemas.microsoft.com/office/drawing/2014/main" id="{2342713C-B724-2EED-3922-7E366528B700}"/>
              </a:ext>
            </a:extLst>
          </p:cNvPr>
          <p:cNvGraphicFramePr>
            <a:graphicFrameLocks noGrp="1"/>
          </p:cNvGraphicFramePr>
          <p:nvPr>
            <p:extLst>
              <p:ext uri="{D42A27DB-BD31-4B8C-83A1-F6EECF244321}">
                <p14:modId xmlns:p14="http://schemas.microsoft.com/office/powerpoint/2010/main" val="1528057601"/>
              </p:ext>
            </p:extLst>
          </p:nvPr>
        </p:nvGraphicFramePr>
        <p:xfrm>
          <a:off x="161519" y="4623048"/>
          <a:ext cx="11868962" cy="1438164"/>
        </p:xfrm>
        <a:graphic>
          <a:graphicData uri="http://schemas.openxmlformats.org/drawingml/2006/table">
            <a:tbl>
              <a:tblPr firstRow="1" bandRow="1">
                <a:tableStyleId>{7E9639D4-E3E2-4D34-9284-5A2195B3D0D7}</a:tableStyleId>
              </a:tblPr>
              <a:tblGrid>
                <a:gridCol w="3489914">
                  <a:extLst>
                    <a:ext uri="{9D8B030D-6E8A-4147-A177-3AD203B41FA5}">
                      <a16:colId xmlns:a16="http://schemas.microsoft.com/office/drawing/2014/main" val="3961153874"/>
                    </a:ext>
                  </a:extLst>
                </a:gridCol>
                <a:gridCol w="2094762">
                  <a:extLst>
                    <a:ext uri="{9D8B030D-6E8A-4147-A177-3AD203B41FA5}">
                      <a16:colId xmlns:a16="http://schemas.microsoft.com/office/drawing/2014/main" val="970649518"/>
                    </a:ext>
                  </a:extLst>
                </a:gridCol>
                <a:gridCol w="2094762">
                  <a:extLst>
                    <a:ext uri="{9D8B030D-6E8A-4147-A177-3AD203B41FA5}">
                      <a16:colId xmlns:a16="http://schemas.microsoft.com/office/drawing/2014/main" val="2975811855"/>
                    </a:ext>
                  </a:extLst>
                </a:gridCol>
                <a:gridCol w="2094762">
                  <a:extLst>
                    <a:ext uri="{9D8B030D-6E8A-4147-A177-3AD203B41FA5}">
                      <a16:colId xmlns:a16="http://schemas.microsoft.com/office/drawing/2014/main" val="3438505075"/>
                    </a:ext>
                  </a:extLst>
                </a:gridCol>
                <a:gridCol w="2094762">
                  <a:extLst>
                    <a:ext uri="{9D8B030D-6E8A-4147-A177-3AD203B41FA5}">
                      <a16:colId xmlns:a16="http://schemas.microsoft.com/office/drawing/2014/main" val="1394333320"/>
                    </a:ext>
                  </a:extLst>
                </a:gridCol>
              </a:tblGrid>
              <a:tr h="388692">
                <a:tc>
                  <a:txBody>
                    <a:bodyPr/>
                    <a:lstStyle/>
                    <a:p>
                      <a:pPr algn="l" rtl="0" fontAlgn="base"/>
                      <a:r>
                        <a:rPr lang="en-IN" sz="1400" b="1" i="0" dirty="0">
                          <a:solidFill>
                            <a:srgbClr val="FFFFFF"/>
                          </a:solidFill>
                          <a:effectLst/>
                          <a:latin typeface="+mn-lt"/>
                        </a:rPr>
                        <a:t>Particulars </a:t>
                      </a:r>
                    </a:p>
                  </a:txBody>
                  <a:tcPr anchor="ctr">
                    <a:solidFill>
                      <a:schemeClr val="accent4"/>
                    </a:solidFill>
                  </a:tcPr>
                </a:tc>
                <a:tc>
                  <a:txBody>
                    <a:bodyPr/>
                    <a:lstStyle/>
                    <a:p>
                      <a:pPr algn="ctr">
                        <a:lnSpc>
                          <a:spcPct val="107000"/>
                        </a:lnSpc>
                        <a:spcAft>
                          <a:spcPts val="800"/>
                        </a:spcAft>
                        <a:buNone/>
                      </a:pPr>
                      <a:r>
                        <a:rPr lang="en-IN" sz="1400" b="1" kern="100">
                          <a:solidFill>
                            <a:schemeClr val="bg1"/>
                          </a:solidFill>
                          <a:effectLst/>
                          <a:latin typeface="+mn-lt"/>
                          <a:ea typeface="Aptos" panose="020B0004020202020204" pitchFamily="34" charset="0"/>
                          <a:cs typeface="Times New Roman" panose="02020603050405020304" pitchFamily="18" charset="0"/>
                        </a:rPr>
                        <a:t>2020 -2021 </a:t>
                      </a:r>
                    </a:p>
                  </a:txBody>
                  <a:tcPr marL="68580" marR="68580" marT="0" marB="0" anchor="ctr">
                    <a:solidFill>
                      <a:schemeClr val="accent4"/>
                    </a:solidFill>
                  </a:tcPr>
                </a:tc>
                <a:tc>
                  <a:txBody>
                    <a:bodyPr/>
                    <a:lstStyle/>
                    <a:p>
                      <a:pPr algn="ctr">
                        <a:lnSpc>
                          <a:spcPct val="107000"/>
                        </a:lnSpc>
                        <a:spcAft>
                          <a:spcPts val="800"/>
                        </a:spcAft>
                        <a:buNone/>
                      </a:pPr>
                      <a:r>
                        <a:rPr lang="en-IN" sz="1400" b="1" kern="100">
                          <a:solidFill>
                            <a:schemeClr val="bg1"/>
                          </a:solidFill>
                          <a:effectLst/>
                          <a:latin typeface="+mn-lt"/>
                          <a:ea typeface="Aptos" panose="020B0004020202020204" pitchFamily="34" charset="0"/>
                          <a:cs typeface="Times New Roman" panose="02020603050405020304" pitchFamily="18" charset="0"/>
                        </a:rPr>
                        <a:t>2021 -2022 </a:t>
                      </a:r>
                    </a:p>
                  </a:txBody>
                  <a:tcPr marL="68580" marR="68580" marT="0" marB="0" anchor="ctr">
                    <a:solidFill>
                      <a:schemeClr val="accent4"/>
                    </a:solidFill>
                  </a:tcPr>
                </a:tc>
                <a:tc>
                  <a:txBody>
                    <a:bodyPr/>
                    <a:lstStyle/>
                    <a:p>
                      <a:pPr algn="ctr">
                        <a:lnSpc>
                          <a:spcPct val="107000"/>
                        </a:lnSpc>
                        <a:spcAft>
                          <a:spcPts val="800"/>
                        </a:spcAft>
                        <a:buNone/>
                      </a:pPr>
                      <a:r>
                        <a:rPr lang="en-IN" sz="1400" b="1" kern="100">
                          <a:solidFill>
                            <a:schemeClr val="bg1"/>
                          </a:solidFill>
                          <a:effectLst/>
                          <a:latin typeface="+mn-lt"/>
                          <a:ea typeface="Aptos" panose="020B0004020202020204" pitchFamily="34" charset="0"/>
                          <a:cs typeface="Times New Roman" panose="02020603050405020304" pitchFamily="18" charset="0"/>
                        </a:rPr>
                        <a:t>2022 -2023 </a:t>
                      </a:r>
                    </a:p>
                  </a:txBody>
                  <a:tcPr marL="68580" marR="68580" marT="0" marB="0" anchor="ctr">
                    <a:solidFill>
                      <a:schemeClr val="accent4"/>
                    </a:solidFill>
                  </a:tcPr>
                </a:tc>
                <a:tc>
                  <a:txBody>
                    <a:bodyPr/>
                    <a:lstStyle/>
                    <a:p>
                      <a:pPr algn="ctr">
                        <a:lnSpc>
                          <a:spcPct val="107000"/>
                        </a:lnSpc>
                        <a:spcAft>
                          <a:spcPts val="800"/>
                        </a:spcAft>
                        <a:buNone/>
                      </a:pPr>
                      <a:r>
                        <a:rPr lang="en-IN" sz="1400" b="1" kern="100">
                          <a:solidFill>
                            <a:schemeClr val="bg1"/>
                          </a:solidFill>
                          <a:effectLst/>
                          <a:latin typeface="+mn-lt"/>
                          <a:ea typeface="Aptos" panose="020B0004020202020204" pitchFamily="34" charset="0"/>
                          <a:cs typeface="Times New Roman" panose="02020603050405020304" pitchFamily="18" charset="0"/>
                        </a:rPr>
                        <a:t>2023 -2024 </a:t>
                      </a:r>
                    </a:p>
                  </a:txBody>
                  <a:tcPr marL="68580" marR="68580" marT="0" marB="0" anchor="ctr">
                    <a:solidFill>
                      <a:schemeClr val="accent4"/>
                    </a:solidFill>
                  </a:tcPr>
                </a:tc>
                <a:extLst>
                  <a:ext uri="{0D108BD9-81ED-4DB2-BD59-A6C34878D82A}">
                    <a16:rowId xmlns:a16="http://schemas.microsoft.com/office/drawing/2014/main" val="1212225781"/>
                  </a:ext>
                </a:extLst>
              </a:tr>
              <a:tr h="349824">
                <a:tc>
                  <a:txBody>
                    <a:bodyPr/>
                    <a:lstStyle/>
                    <a:p>
                      <a:pPr algn="l" rtl="0" fontAlgn="base"/>
                      <a:r>
                        <a:rPr lang="en-US" sz="1200" b="1" i="0" dirty="0">
                          <a:solidFill>
                            <a:schemeClr val="tx1">
                              <a:lumMod val="85000"/>
                              <a:lumOff val="15000"/>
                            </a:schemeClr>
                          </a:solidFill>
                          <a:effectLst/>
                          <a:latin typeface="+mn-lt"/>
                        </a:rPr>
                        <a:t>Urban Mobility Outlay</a:t>
                      </a:r>
                    </a:p>
                  </a:txBody>
                  <a:tcPr anchor="ctr"/>
                </a:tc>
                <a:tc>
                  <a:txBody>
                    <a:bodyPr/>
                    <a:lstStyle/>
                    <a:p>
                      <a:pPr marL="0" algn="ctr" defTabSz="914400" rtl="0" eaLnBrk="1" fontAlgn="b" latinLnBrk="0" hangingPunct="1"/>
                      <a:r>
                        <a:rPr lang="en-IN" sz="1200" b="1" i="0" u="none" strike="noStrike" kern="1200">
                          <a:solidFill>
                            <a:srgbClr val="000000"/>
                          </a:solidFill>
                          <a:effectLst/>
                          <a:latin typeface="+mn-lt"/>
                          <a:ea typeface="+mn-ea"/>
                          <a:cs typeface="+mn-cs"/>
                        </a:rPr>
                        <a:t>1,542</a:t>
                      </a:r>
                    </a:p>
                  </a:txBody>
                  <a:tcPr marL="7620" marR="7620" marT="7620" marB="0" anchor="ctr"/>
                </a:tc>
                <a:tc>
                  <a:txBody>
                    <a:bodyPr/>
                    <a:lstStyle/>
                    <a:p>
                      <a:pPr marL="0" algn="ctr" defTabSz="914400" rtl="0" eaLnBrk="1" fontAlgn="b" latinLnBrk="0" hangingPunct="1"/>
                      <a:r>
                        <a:rPr lang="en-IN" sz="1200" b="1" i="0" u="none" strike="noStrike" kern="1200">
                          <a:solidFill>
                            <a:srgbClr val="000000"/>
                          </a:solidFill>
                          <a:effectLst/>
                          <a:latin typeface="+mn-lt"/>
                          <a:ea typeface="+mn-ea"/>
                          <a:cs typeface="+mn-cs"/>
                        </a:rPr>
                        <a:t>1,389</a:t>
                      </a:r>
                    </a:p>
                  </a:txBody>
                  <a:tcPr marL="7620" marR="7620" marT="7620" marB="0" anchor="ctr"/>
                </a:tc>
                <a:tc>
                  <a:txBody>
                    <a:bodyPr/>
                    <a:lstStyle/>
                    <a:p>
                      <a:pPr marL="0" algn="ctr" defTabSz="914400" rtl="0" eaLnBrk="1" fontAlgn="b" latinLnBrk="0" hangingPunct="1"/>
                      <a:r>
                        <a:rPr lang="en-IN" sz="1200" b="1" i="0" u="none" strike="noStrike" kern="1200">
                          <a:solidFill>
                            <a:srgbClr val="000000"/>
                          </a:solidFill>
                          <a:effectLst/>
                          <a:latin typeface="+mn-lt"/>
                          <a:ea typeface="+mn-ea"/>
                          <a:cs typeface="+mn-cs"/>
                        </a:rPr>
                        <a:t>1,837</a:t>
                      </a:r>
                    </a:p>
                  </a:txBody>
                  <a:tcPr marL="7620" marR="7620" marT="7620" marB="0" anchor="ctr"/>
                </a:tc>
                <a:tc>
                  <a:txBody>
                    <a:bodyPr/>
                    <a:lstStyle/>
                    <a:p>
                      <a:pPr marL="0" algn="ctr" defTabSz="914400" rtl="0" eaLnBrk="1" fontAlgn="b" latinLnBrk="0" hangingPunct="1"/>
                      <a:r>
                        <a:rPr lang="en-IN" sz="1200" b="1" i="0" u="none" strike="noStrike" kern="1200" dirty="0">
                          <a:solidFill>
                            <a:srgbClr val="000000"/>
                          </a:solidFill>
                          <a:effectLst/>
                          <a:latin typeface="+mn-lt"/>
                          <a:ea typeface="+mn-ea"/>
                          <a:cs typeface="+mn-cs"/>
                        </a:rPr>
                        <a:t>2,483</a:t>
                      </a:r>
                    </a:p>
                  </a:txBody>
                  <a:tcPr marL="7620" marR="7620" marT="7620" marB="0" anchor="ctr"/>
                </a:tc>
                <a:extLst>
                  <a:ext uri="{0D108BD9-81ED-4DB2-BD59-A6C34878D82A}">
                    <a16:rowId xmlns:a16="http://schemas.microsoft.com/office/drawing/2014/main" val="3519102806"/>
                  </a:ext>
                </a:extLst>
              </a:tr>
              <a:tr h="349824">
                <a:tc>
                  <a:txBody>
                    <a:bodyPr/>
                    <a:lstStyle/>
                    <a:p>
                      <a:pPr algn="l" rtl="0" fontAlgn="base"/>
                      <a:r>
                        <a:rPr lang="en-US" sz="1200" b="1" i="0">
                          <a:solidFill>
                            <a:schemeClr val="tx1">
                              <a:lumMod val="85000"/>
                              <a:lumOff val="15000"/>
                            </a:schemeClr>
                          </a:solidFill>
                          <a:effectLst/>
                          <a:latin typeface="+mn-lt"/>
                        </a:rPr>
                        <a:t>AMC Budget </a:t>
                      </a:r>
                    </a:p>
                  </a:txBody>
                  <a:tcPr anchor="ctr"/>
                </a:tc>
                <a:tc>
                  <a:txBody>
                    <a:bodyPr/>
                    <a:lstStyle/>
                    <a:p>
                      <a:pPr algn="ctr">
                        <a:lnSpc>
                          <a:spcPct val="107000"/>
                        </a:lnSpc>
                        <a:spcAft>
                          <a:spcPts val="800"/>
                        </a:spcAft>
                        <a:buNone/>
                      </a:pPr>
                      <a:r>
                        <a:rPr lang="en-IN" sz="1200" b="1" kern="100">
                          <a:solidFill>
                            <a:srgbClr val="161B20"/>
                          </a:solidFill>
                          <a:effectLst/>
                          <a:latin typeface="+mn-lt"/>
                          <a:ea typeface="Aptos" panose="020B0004020202020204" pitchFamily="34" charset="0"/>
                          <a:cs typeface="Times New Roman" panose="02020603050405020304" pitchFamily="18" charset="0"/>
                        </a:rPr>
                        <a:t>7,827</a:t>
                      </a:r>
                    </a:p>
                  </a:txBody>
                  <a:tcPr marL="68580" marR="68580" marT="0" marB="0" anchor="ctr"/>
                </a:tc>
                <a:tc>
                  <a:txBody>
                    <a:bodyPr/>
                    <a:lstStyle/>
                    <a:p>
                      <a:pPr algn="ctr">
                        <a:lnSpc>
                          <a:spcPct val="107000"/>
                        </a:lnSpc>
                        <a:spcAft>
                          <a:spcPts val="800"/>
                        </a:spcAft>
                        <a:buNone/>
                      </a:pPr>
                      <a:r>
                        <a:rPr lang="en-IN" sz="1200" b="1" kern="100">
                          <a:solidFill>
                            <a:srgbClr val="161B20"/>
                          </a:solidFill>
                          <a:effectLst/>
                          <a:latin typeface="+mn-lt"/>
                          <a:ea typeface="Aptos" panose="020B0004020202020204" pitchFamily="34" charset="0"/>
                          <a:cs typeface="Times New Roman" panose="02020603050405020304" pitchFamily="18" charset="0"/>
                        </a:rPr>
                        <a:t>9,482</a:t>
                      </a:r>
                    </a:p>
                  </a:txBody>
                  <a:tcPr marL="68580" marR="68580" marT="0" marB="0" anchor="ctr"/>
                </a:tc>
                <a:tc>
                  <a:txBody>
                    <a:bodyPr/>
                    <a:lstStyle/>
                    <a:p>
                      <a:pPr algn="ctr">
                        <a:lnSpc>
                          <a:spcPct val="107000"/>
                        </a:lnSpc>
                        <a:spcAft>
                          <a:spcPts val="800"/>
                        </a:spcAft>
                        <a:buNone/>
                      </a:pPr>
                      <a:r>
                        <a:rPr lang="en-IN" sz="1200" b="1" kern="100">
                          <a:solidFill>
                            <a:srgbClr val="161B20"/>
                          </a:solidFill>
                          <a:effectLst/>
                          <a:latin typeface="+mn-lt"/>
                          <a:ea typeface="Aptos" panose="020B0004020202020204" pitchFamily="34" charset="0"/>
                          <a:cs typeface="Times New Roman" panose="02020603050405020304" pitchFamily="18" charset="0"/>
                        </a:rPr>
                        <a:t>10,454</a:t>
                      </a:r>
                    </a:p>
                  </a:txBody>
                  <a:tcPr marL="68580" marR="68580" marT="0" marB="0" anchor="ctr"/>
                </a:tc>
                <a:tc>
                  <a:txBody>
                    <a:bodyPr/>
                    <a:lstStyle/>
                    <a:p>
                      <a:pPr algn="ctr">
                        <a:lnSpc>
                          <a:spcPct val="107000"/>
                        </a:lnSpc>
                        <a:spcAft>
                          <a:spcPts val="800"/>
                        </a:spcAft>
                        <a:buNone/>
                      </a:pPr>
                      <a:r>
                        <a:rPr lang="en-IN" sz="1200" b="1" kern="100">
                          <a:solidFill>
                            <a:srgbClr val="161B20"/>
                          </a:solidFill>
                          <a:effectLst/>
                          <a:latin typeface="+mn-lt"/>
                          <a:ea typeface="Aptos" panose="020B0004020202020204" pitchFamily="34" charset="0"/>
                          <a:cs typeface="Times New Roman" panose="02020603050405020304" pitchFamily="18" charset="0"/>
                        </a:rPr>
                        <a:t>11,420</a:t>
                      </a:r>
                    </a:p>
                  </a:txBody>
                  <a:tcPr marL="68580" marR="68580" marT="0" marB="0" anchor="ctr"/>
                </a:tc>
                <a:extLst>
                  <a:ext uri="{0D108BD9-81ED-4DB2-BD59-A6C34878D82A}">
                    <a16:rowId xmlns:a16="http://schemas.microsoft.com/office/drawing/2014/main" val="3824419042"/>
                  </a:ext>
                </a:extLst>
              </a:tr>
              <a:tr h="349824">
                <a:tc>
                  <a:txBody>
                    <a:bodyPr/>
                    <a:lstStyle/>
                    <a:p>
                      <a:pPr algn="l" rtl="0" fontAlgn="base"/>
                      <a:r>
                        <a:rPr lang="en-US" sz="1200" b="1" i="0">
                          <a:solidFill>
                            <a:srgbClr val="156082"/>
                          </a:solidFill>
                          <a:effectLst/>
                          <a:latin typeface="+mn-lt"/>
                        </a:rPr>
                        <a:t>% Allocation towards Urban Mobility </a:t>
                      </a:r>
                    </a:p>
                  </a:txBody>
                  <a:tcPr anchor="ctr"/>
                </a:tc>
                <a:tc>
                  <a:txBody>
                    <a:bodyPr/>
                    <a:lstStyle/>
                    <a:p>
                      <a:pPr marL="0" algn="ctr" defTabSz="914400" rtl="0" eaLnBrk="1" fontAlgn="b" latinLnBrk="0" hangingPunct="1"/>
                      <a:r>
                        <a:rPr lang="en-IN" sz="1200" b="1" i="0" u="none" strike="noStrike" kern="1200">
                          <a:solidFill>
                            <a:srgbClr val="156082"/>
                          </a:solidFill>
                          <a:effectLst/>
                          <a:latin typeface="+mn-lt"/>
                          <a:ea typeface="+mn-ea"/>
                          <a:cs typeface="+mn-cs"/>
                        </a:rPr>
                        <a:t>20%</a:t>
                      </a:r>
                    </a:p>
                  </a:txBody>
                  <a:tcPr marL="7620" marR="7620" marT="7620" marB="0" anchor="ctr"/>
                </a:tc>
                <a:tc>
                  <a:txBody>
                    <a:bodyPr/>
                    <a:lstStyle/>
                    <a:p>
                      <a:pPr marL="0" algn="ctr" defTabSz="914400" rtl="0" eaLnBrk="1" fontAlgn="b" latinLnBrk="0" hangingPunct="1"/>
                      <a:r>
                        <a:rPr lang="en-IN" sz="1200" b="1" i="0" u="none" strike="noStrike" kern="1200">
                          <a:solidFill>
                            <a:srgbClr val="156082"/>
                          </a:solidFill>
                          <a:effectLst/>
                          <a:latin typeface="+mn-lt"/>
                          <a:ea typeface="+mn-ea"/>
                          <a:cs typeface="+mn-cs"/>
                        </a:rPr>
                        <a:t>15%</a:t>
                      </a:r>
                    </a:p>
                  </a:txBody>
                  <a:tcPr marL="7620" marR="7620" marT="7620" marB="0" anchor="ctr"/>
                </a:tc>
                <a:tc>
                  <a:txBody>
                    <a:bodyPr/>
                    <a:lstStyle/>
                    <a:p>
                      <a:pPr marL="0" algn="ctr" defTabSz="914400" rtl="0" eaLnBrk="1" fontAlgn="b" latinLnBrk="0" hangingPunct="1"/>
                      <a:r>
                        <a:rPr lang="en-IN" sz="1200" b="1" i="0" u="none" strike="noStrike" kern="1200">
                          <a:solidFill>
                            <a:srgbClr val="156082"/>
                          </a:solidFill>
                          <a:effectLst/>
                          <a:latin typeface="+mn-lt"/>
                          <a:ea typeface="+mn-ea"/>
                          <a:cs typeface="+mn-cs"/>
                        </a:rPr>
                        <a:t>18%</a:t>
                      </a:r>
                    </a:p>
                  </a:txBody>
                  <a:tcPr marL="7620" marR="7620" marT="7620" marB="0" anchor="ctr"/>
                </a:tc>
                <a:tc>
                  <a:txBody>
                    <a:bodyPr/>
                    <a:lstStyle/>
                    <a:p>
                      <a:pPr marL="0" algn="ctr" defTabSz="914400" rtl="0" eaLnBrk="1" fontAlgn="b" latinLnBrk="0" hangingPunct="1"/>
                      <a:r>
                        <a:rPr lang="en-IN" sz="1200" b="1" i="0" u="none" strike="noStrike" kern="1200" dirty="0">
                          <a:solidFill>
                            <a:srgbClr val="156082"/>
                          </a:solidFill>
                          <a:effectLst/>
                          <a:latin typeface="+mn-lt"/>
                          <a:ea typeface="+mn-ea"/>
                          <a:cs typeface="+mn-cs"/>
                        </a:rPr>
                        <a:t>22%</a:t>
                      </a:r>
                    </a:p>
                  </a:txBody>
                  <a:tcPr marL="7620" marR="7620" marT="7620" marB="0" anchor="ctr"/>
                </a:tc>
                <a:extLst>
                  <a:ext uri="{0D108BD9-81ED-4DB2-BD59-A6C34878D82A}">
                    <a16:rowId xmlns:a16="http://schemas.microsoft.com/office/drawing/2014/main" val="3008966525"/>
                  </a:ext>
                </a:extLst>
              </a:tr>
            </a:tbl>
          </a:graphicData>
        </a:graphic>
      </p:graphicFrame>
      <p:sp>
        <p:nvSpPr>
          <p:cNvPr id="7" name="TextBox 6">
            <a:extLst>
              <a:ext uri="{FF2B5EF4-FFF2-40B4-BE49-F238E27FC236}">
                <a16:creationId xmlns:a16="http://schemas.microsoft.com/office/drawing/2014/main" id="{5879EB01-297E-0244-B191-8F17FE7F7FBD}"/>
              </a:ext>
            </a:extLst>
          </p:cNvPr>
          <p:cNvSpPr txBox="1"/>
          <p:nvPr/>
        </p:nvSpPr>
        <p:spPr>
          <a:xfrm>
            <a:off x="161518" y="4219165"/>
            <a:ext cx="4556397" cy="338554"/>
          </a:xfrm>
          <a:prstGeom prst="rect">
            <a:avLst/>
          </a:prstGeom>
          <a:noFill/>
        </p:spPr>
        <p:txBody>
          <a:bodyPr wrap="square">
            <a:spAutoFit/>
          </a:bodyPr>
          <a:lstStyle/>
          <a:p>
            <a:r>
              <a:rPr lang="en-IN" sz="1600" b="1" dirty="0">
                <a:solidFill>
                  <a:srgbClr val="156082"/>
                </a:solidFill>
                <a:latin typeface="Product Sans" panose="020B0403030502040203" pitchFamily="34" charset="0"/>
              </a:rPr>
              <a:t>Annual Financial Outlay</a:t>
            </a:r>
          </a:p>
        </p:txBody>
      </p:sp>
      <p:sp>
        <p:nvSpPr>
          <p:cNvPr id="14" name="TextBox 13">
            <a:extLst>
              <a:ext uri="{FF2B5EF4-FFF2-40B4-BE49-F238E27FC236}">
                <a16:creationId xmlns:a16="http://schemas.microsoft.com/office/drawing/2014/main" id="{B096AE22-6A23-491C-04B7-472B0B2E27ED}"/>
              </a:ext>
            </a:extLst>
          </p:cNvPr>
          <p:cNvSpPr txBox="1"/>
          <p:nvPr/>
        </p:nvSpPr>
        <p:spPr>
          <a:xfrm>
            <a:off x="11028158" y="4361438"/>
            <a:ext cx="1002316" cy="261610"/>
          </a:xfrm>
          <a:prstGeom prst="rect">
            <a:avLst/>
          </a:prstGeom>
          <a:noFill/>
        </p:spPr>
        <p:txBody>
          <a:bodyPr wrap="square">
            <a:spAutoFit/>
          </a:bodyPr>
          <a:lstStyle/>
          <a:p>
            <a:r>
              <a:rPr lang="en-IN" sz="1100" dirty="0">
                <a:solidFill>
                  <a:schemeClr val="tx1">
                    <a:lumMod val="75000"/>
                    <a:lumOff val="25000"/>
                  </a:schemeClr>
                </a:solidFill>
                <a:latin typeface="Product Sans" panose="020B0403030502040203" pitchFamily="34" charset="0"/>
              </a:rPr>
              <a:t>Cost (in Cr.)</a:t>
            </a:r>
          </a:p>
        </p:txBody>
      </p:sp>
      <p:graphicFrame>
        <p:nvGraphicFramePr>
          <p:cNvPr id="5" name="Table 4">
            <a:extLst>
              <a:ext uri="{FF2B5EF4-FFF2-40B4-BE49-F238E27FC236}">
                <a16:creationId xmlns:a16="http://schemas.microsoft.com/office/drawing/2014/main" id="{5355B335-E0FB-0614-50AB-97F334FF51BE}"/>
              </a:ext>
            </a:extLst>
          </p:cNvPr>
          <p:cNvGraphicFramePr>
            <a:graphicFrameLocks noGrp="1"/>
          </p:cNvGraphicFramePr>
          <p:nvPr>
            <p:extLst>
              <p:ext uri="{D42A27DB-BD31-4B8C-83A1-F6EECF244321}">
                <p14:modId xmlns:p14="http://schemas.microsoft.com/office/powerpoint/2010/main" val="1179156985"/>
              </p:ext>
            </p:extLst>
          </p:nvPr>
        </p:nvGraphicFramePr>
        <p:xfrm>
          <a:off x="161520" y="1643384"/>
          <a:ext cx="11868960" cy="2190813"/>
        </p:xfrm>
        <a:graphic>
          <a:graphicData uri="http://schemas.openxmlformats.org/drawingml/2006/table">
            <a:tbl>
              <a:tblPr firstRow="1" bandRow="1">
                <a:tableStyleId>{F2DE63D5-997A-4646-A377-4702673A728D}</a:tableStyleId>
              </a:tblPr>
              <a:tblGrid>
                <a:gridCol w="2967240">
                  <a:extLst>
                    <a:ext uri="{9D8B030D-6E8A-4147-A177-3AD203B41FA5}">
                      <a16:colId xmlns:a16="http://schemas.microsoft.com/office/drawing/2014/main" val="3969584967"/>
                    </a:ext>
                  </a:extLst>
                </a:gridCol>
                <a:gridCol w="2967240">
                  <a:extLst>
                    <a:ext uri="{9D8B030D-6E8A-4147-A177-3AD203B41FA5}">
                      <a16:colId xmlns:a16="http://schemas.microsoft.com/office/drawing/2014/main" val="564814208"/>
                    </a:ext>
                  </a:extLst>
                </a:gridCol>
                <a:gridCol w="2967240">
                  <a:extLst>
                    <a:ext uri="{9D8B030D-6E8A-4147-A177-3AD203B41FA5}">
                      <a16:colId xmlns:a16="http://schemas.microsoft.com/office/drawing/2014/main" val="1589689381"/>
                    </a:ext>
                  </a:extLst>
                </a:gridCol>
                <a:gridCol w="2967240">
                  <a:extLst>
                    <a:ext uri="{9D8B030D-6E8A-4147-A177-3AD203B41FA5}">
                      <a16:colId xmlns:a16="http://schemas.microsoft.com/office/drawing/2014/main" val="2769119391"/>
                    </a:ext>
                  </a:extLst>
                </a:gridCol>
              </a:tblGrid>
              <a:tr h="3981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bg1"/>
                          </a:solidFill>
                          <a:effectLst/>
                        </a:rPr>
                        <a:t>Operational Cost </a:t>
                      </a:r>
                      <a:endParaRPr lang="en-US" sz="1400" b="1" i="0">
                        <a:solidFill>
                          <a:schemeClr val="bg1"/>
                        </a:solidFill>
                        <a:effectLst/>
                        <a:latin typeface="+mn-lt"/>
                      </a:endParaRPr>
                    </a:p>
                  </a:txBody>
                  <a:tcPr anchor="ctr">
                    <a:solidFill>
                      <a:srgbClr val="343E4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bg1"/>
                          </a:solidFill>
                          <a:effectLst/>
                        </a:rPr>
                        <a:t>Regular Maintenance Cost </a:t>
                      </a:r>
                      <a:endParaRPr lang="en-US" sz="1400" b="1" i="0">
                        <a:solidFill>
                          <a:schemeClr val="bg1"/>
                        </a:solidFill>
                        <a:effectLst/>
                        <a:latin typeface="+mn-lt"/>
                      </a:endParaRPr>
                    </a:p>
                  </a:txBody>
                  <a:tcPr anchor="ctr">
                    <a:solidFill>
                      <a:srgbClr val="343E4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bg1"/>
                          </a:solidFill>
                          <a:effectLst/>
                        </a:rPr>
                        <a:t>Periodic Maintenance Cost </a:t>
                      </a:r>
                      <a:endParaRPr lang="en-US" sz="1400" b="1" i="0">
                        <a:solidFill>
                          <a:schemeClr val="bg1"/>
                        </a:solidFill>
                        <a:effectLst/>
                        <a:latin typeface="+mn-lt"/>
                      </a:endParaRPr>
                    </a:p>
                  </a:txBody>
                  <a:tcPr anchor="ctr">
                    <a:solidFill>
                      <a:srgbClr val="343E4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effectLst/>
                        </a:rPr>
                        <a:t>Infrastructure Expansion Cost</a:t>
                      </a:r>
                      <a:endParaRPr lang="en-US" sz="1400" b="1" i="0" dirty="0">
                        <a:solidFill>
                          <a:schemeClr val="bg1"/>
                        </a:solidFill>
                        <a:effectLst/>
                        <a:latin typeface="+mn-lt"/>
                      </a:endParaRPr>
                    </a:p>
                  </a:txBody>
                  <a:tcPr anchor="ctr">
                    <a:solidFill>
                      <a:srgbClr val="343E48"/>
                    </a:solidFill>
                  </a:tcPr>
                </a:tc>
                <a:extLst>
                  <a:ext uri="{0D108BD9-81ED-4DB2-BD59-A6C34878D82A}">
                    <a16:rowId xmlns:a16="http://schemas.microsoft.com/office/drawing/2014/main" val="2516442924"/>
                  </a:ext>
                </a:extLst>
              </a:tr>
              <a:tr h="1792648">
                <a:tc>
                  <a:txBody>
                    <a:bodyPr/>
                    <a:lstStyle/>
                    <a:p>
                      <a:pPr marL="285750" indent="-285750" algn="l">
                        <a:buFont typeface="Arial" panose="020B0604020202020204" pitchFamily="34" charset="0"/>
                        <a:buChar char="•"/>
                      </a:pPr>
                      <a:r>
                        <a:rPr lang="en-IN" sz="1400" dirty="0">
                          <a:latin typeface="+mn-lt"/>
                        </a:rPr>
                        <a:t>Establishment Cost (for road cleaning)</a:t>
                      </a:r>
                    </a:p>
                    <a:p>
                      <a:pPr marL="285750" indent="-285750" algn="l">
                        <a:buFont typeface="Arial" panose="020B0604020202020204" pitchFamily="34" charset="0"/>
                        <a:buChar char="•"/>
                      </a:pPr>
                      <a:r>
                        <a:rPr lang="en-IN" sz="1400" dirty="0">
                          <a:latin typeface="+mn-lt"/>
                        </a:rPr>
                        <a:t>Electricity Cost (associated with the operation of traffic signals etc.).</a:t>
                      </a:r>
                    </a:p>
                    <a:p>
                      <a:pPr marL="285750" indent="-285750" algn="l">
                        <a:buFont typeface="Arial" panose="020B0604020202020204" pitchFamily="34" charset="0"/>
                        <a:buChar char="•"/>
                      </a:pPr>
                      <a:r>
                        <a:rPr lang="en-IN" sz="1400" dirty="0">
                          <a:latin typeface="+mn-lt"/>
                        </a:rPr>
                        <a:t>Fuel cost for vehicle operation.</a:t>
                      </a:r>
                    </a:p>
                    <a:p>
                      <a:pPr marL="285750" indent="-285750" algn="l">
                        <a:buFont typeface="Arial" panose="020B0604020202020204" pitchFamily="34" charset="0"/>
                        <a:buChar char="•"/>
                      </a:pPr>
                      <a:r>
                        <a:rPr lang="en-IN" sz="1400" dirty="0">
                          <a:latin typeface="+mn-lt"/>
                        </a:rPr>
                        <a:t>Financial support to AMTS/AJL</a:t>
                      </a:r>
                    </a:p>
                  </a:txBody>
                  <a:tcPr/>
                </a:tc>
                <a:tc>
                  <a:txBody>
                    <a:bodyPr/>
                    <a:lstStyle/>
                    <a:p>
                      <a:pPr marL="285750" indent="-285750" algn="l" defTabSz="914400" rtl="0" eaLnBrk="1" latinLnBrk="0" hangingPunct="1">
                        <a:buFont typeface="Arial" panose="020B0604020202020204" pitchFamily="34" charset="0"/>
                        <a:buChar char="•"/>
                      </a:pPr>
                      <a:r>
                        <a:rPr lang="en-IN" sz="1400" kern="1200" dirty="0">
                          <a:solidFill>
                            <a:schemeClr val="tx1"/>
                          </a:solidFill>
                          <a:latin typeface="+mn-lt"/>
                          <a:ea typeface="+mn-ea"/>
                          <a:cs typeface="+mn-cs"/>
                        </a:rPr>
                        <a:t>Road Cleaning Cost </a:t>
                      </a:r>
                    </a:p>
                    <a:p>
                      <a:pPr marL="285750" indent="-285750" algn="l" defTabSz="914400" rtl="0" eaLnBrk="1" latinLnBrk="0" hangingPunct="1">
                        <a:buFont typeface="Arial" panose="020B0604020202020204" pitchFamily="34" charset="0"/>
                        <a:buChar char="•"/>
                      </a:pPr>
                      <a:r>
                        <a:rPr lang="en-IN" sz="1400" kern="1200" dirty="0">
                          <a:solidFill>
                            <a:schemeClr val="tx1"/>
                          </a:solidFill>
                          <a:latin typeface="+mn-lt"/>
                          <a:ea typeface="+mn-ea"/>
                          <a:cs typeface="+mn-cs"/>
                        </a:rPr>
                        <a:t>Maintenance Cost of traffic signals and other equipment.</a:t>
                      </a:r>
                    </a:p>
                    <a:p>
                      <a:pPr marL="285750" indent="-285750" algn="l" defTabSz="914400" rtl="0" eaLnBrk="1" latinLnBrk="0" hangingPunct="1">
                        <a:buFont typeface="Arial" panose="020B0604020202020204" pitchFamily="34" charset="0"/>
                        <a:buChar char="•"/>
                      </a:pPr>
                      <a:r>
                        <a:rPr lang="en-IN" sz="1400" kern="1200" dirty="0">
                          <a:solidFill>
                            <a:schemeClr val="tx1"/>
                          </a:solidFill>
                          <a:latin typeface="+mn-lt"/>
                          <a:ea typeface="+mn-ea"/>
                          <a:cs typeface="+mn-cs"/>
                        </a:rPr>
                        <a:t>Repair cost of street lights and other equipment.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mn-lt"/>
                          <a:ea typeface="+mn-ea"/>
                          <a:cs typeface="+mn-cs"/>
                        </a:rPr>
                        <a:t>Road Resurfacing cost </a:t>
                      </a:r>
                      <a:endParaRPr lang="en-IN" sz="1400" kern="1200" dirty="0">
                        <a:solidFill>
                          <a:schemeClr val="tx1"/>
                        </a:solidFill>
                        <a:latin typeface="+mn-lt"/>
                        <a:ea typeface="+mn-ea"/>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dirty="0">
                          <a:solidFill>
                            <a:schemeClr val="tx1"/>
                          </a:solidFill>
                          <a:latin typeface="+mn-lt"/>
                          <a:ea typeface="+mn-ea"/>
                          <a:cs typeface="+mn-cs"/>
                        </a:rPr>
                        <a:t>Capacity enhancement cost (New lane addition cost and cost of new roads)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dirty="0">
                          <a:solidFill>
                            <a:schemeClr val="tx1"/>
                          </a:solidFill>
                          <a:latin typeface="+mn-lt"/>
                          <a:ea typeface="+mn-ea"/>
                          <a:cs typeface="+mn-cs"/>
                        </a:rPr>
                        <a:t>Installation of new equipment like street lights, traffic signals, traffic control blocks etc.</a:t>
                      </a:r>
                    </a:p>
                  </a:txBody>
                  <a:tcPr/>
                </a:tc>
                <a:extLst>
                  <a:ext uri="{0D108BD9-81ED-4DB2-BD59-A6C34878D82A}">
                    <a16:rowId xmlns:a16="http://schemas.microsoft.com/office/drawing/2014/main" val="2158310322"/>
                  </a:ext>
                </a:extLst>
              </a:tr>
            </a:tbl>
          </a:graphicData>
        </a:graphic>
      </p:graphicFrame>
      <p:sp>
        <p:nvSpPr>
          <p:cNvPr id="8" name="TextBox 7">
            <a:extLst>
              <a:ext uri="{FF2B5EF4-FFF2-40B4-BE49-F238E27FC236}">
                <a16:creationId xmlns:a16="http://schemas.microsoft.com/office/drawing/2014/main" id="{5B0E4FA0-6AC0-E569-1074-A47D2273B57E}"/>
              </a:ext>
            </a:extLst>
          </p:cNvPr>
          <p:cNvSpPr txBox="1"/>
          <p:nvPr/>
        </p:nvSpPr>
        <p:spPr>
          <a:xfrm>
            <a:off x="161518" y="1243010"/>
            <a:ext cx="4556397" cy="338554"/>
          </a:xfrm>
          <a:prstGeom prst="rect">
            <a:avLst/>
          </a:prstGeom>
          <a:noFill/>
        </p:spPr>
        <p:txBody>
          <a:bodyPr wrap="square">
            <a:spAutoFit/>
          </a:bodyPr>
          <a:lstStyle/>
          <a:p>
            <a:r>
              <a:rPr lang="en-IN" sz="1600" b="1" dirty="0">
                <a:solidFill>
                  <a:srgbClr val="156082"/>
                </a:solidFill>
                <a:latin typeface="Product Sans" panose="020B0403030502040203" pitchFamily="34" charset="0"/>
              </a:rPr>
              <a:t>Budget Cost Components </a:t>
            </a:r>
          </a:p>
        </p:txBody>
      </p:sp>
      <p:sp>
        <p:nvSpPr>
          <p:cNvPr id="9" name="TextBox 8">
            <a:extLst>
              <a:ext uri="{FF2B5EF4-FFF2-40B4-BE49-F238E27FC236}">
                <a16:creationId xmlns:a16="http://schemas.microsoft.com/office/drawing/2014/main" id="{6BE00672-C719-0333-DB04-EF36C1380F54}"/>
              </a:ext>
            </a:extLst>
          </p:cNvPr>
          <p:cNvSpPr txBox="1"/>
          <p:nvPr/>
        </p:nvSpPr>
        <p:spPr>
          <a:xfrm>
            <a:off x="3129496" y="6596147"/>
            <a:ext cx="6039348" cy="253916"/>
          </a:xfrm>
          <a:prstGeom prst="rect">
            <a:avLst/>
          </a:prstGeom>
          <a:noFill/>
        </p:spPr>
        <p:txBody>
          <a:bodyPr wrap="square" rtlCol="0">
            <a:spAutoFit/>
          </a:bodyPr>
          <a:lstStyle/>
          <a:p>
            <a:r>
              <a:rPr lang="en-IN" sz="1050" dirty="0"/>
              <a:t>Source:</a:t>
            </a:r>
            <a:r>
              <a:rPr lang="en-US" sz="1050" dirty="0"/>
              <a:t> AMC – Budget Report (2010 - 2024)</a:t>
            </a:r>
            <a:endParaRPr lang="en-IN" sz="1050" dirty="0">
              <a:solidFill>
                <a:schemeClr val="tx1">
                  <a:lumMod val="75000"/>
                  <a:lumOff val="25000"/>
                </a:schemeClr>
              </a:solidFill>
            </a:endParaRPr>
          </a:p>
        </p:txBody>
      </p:sp>
    </p:spTree>
    <p:extLst>
      <p:ext uri="{BB962C8B-B14F-4D97-AF65-F5344CB8AC3E}">
        <p14:creationId xmlns:p14="http://schemas.microsoft.com/office/powerpoint/2010/main" val="1831964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3701E-4A84-BC8B-F355-EC1A1F1050F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55455ED-B562-A382-C69C-A8ECD6AAF12F}"/>
              </a:ext>
            </a:extLst>
          </p:cNvPr>
          <p:cNvSpPr>
            <a:spLocks noGrp="1"/>
          </p:cNvSpPr>
          <p:nvPr>
            <p:ph type="body" sz="quarter" idx="10"/>
          </p:nvPr>
        </p:nvSpPr>
        <p:spPr/>
        <p:txBody>
          <a:bodyPr/>
          <a:lstStyle/>
          <a:p>
            <a:r>
              <a:rPr lang="en-IN" b="1" dirty="0">
                <a:solidFill>
                  <a:srgbClr val="44546A"/>
                </a:solidFill>
                <a:latin typeface="Product Sans" panose="020B0403030502040203" pitchFamily="34" charset="0"/>
              </a:rPr>
              <a:t>  </a:t>
            </a:r>
            <a:r>
              <a:rPr lang="en-US" b="1" dirty="0">
                <a:solidFill>
                  <a:srgbClr val="44546A"/>
                </a:solidFill>
                <a:latin typeface="Product Sans" panose="020B0403030502040203" pitchFamily="34" charset="0"/>
              </a:rPr>
              <a:t>Financial Outlay to Urban Mobility</a:t>
            </a:r>
            <a:endParaRPr lang="en-IN" b="1" dirty="0">
              <a:solidFill>
                <a:srgbClr val="44546A"/>
              </a:solidFill>
            </a:endParaRPr>
          </a:p>
        </p:txBody>
      </p:sp>
      <p:graphicFrame>
        <p:nvGraphicFramePr>
          <p:cNvPr id="9" name="Table 8">
            <a:extLst>
              <a:ext uri="{FF2B5EF4-FFF2-40B4-BE49-F238E27FC236}">
                <a16:creationId xmlns:a16="http://schemas.microsoft.com/office/drawing/2014/main" id="{31F1B627-5C69-8668-71BA-50CAF689C298}"/>
              </a:ext>
            </a:extLst>
          </p:cNvPr>
          <p:cNvGraphicFramePr>
            <a:graphicFrameLocks noGrp="1"/>
          </p:cNvGraphicFramePr>
          <p:nvPr>
            <p:extLst>
              <p:ext uri="{D42A27DB-BD31-4B8C-83A1-F6EECF244321}">
                <p14:modId xmlns:p14="http://schemas.microsoft.com/office/powerpoint/2010/main" val="2873082670"/>
              </p:ext>
            </p:extLst>
          </p:nvPr>
        </p:nvGraphicFramePr>
        <p:xfrm>
          <a:off x="161512" y="5630030"/>
          <a:ext cx="11868962" cy="609600"/>
        </p:xfrm>
        <a:graphic>
          <a:graphicData uri="http://schemas.openxmlformats.org/drawingml/2006/table">
            <a:tbl>
              <a:tblPr firstRow="1" bandRow="1">
                <a:tableStyleId>{7E9639D4-E3E2-4D34-9284-5A2195B3D0D7}</a:tableStyleId>
              </a:tblPr>
              <a:tblGrid>
                <a:gridCol w="3953288">
                  <a:extLst>
                    <a:ext uri="{9D8B030D-6E8A-4147-A177-3AD203B41FA5}">
                      <a16:colId xmlns:a16="http://schemas.microsoft.com/office/drawing/2014/main" val="3961153874"/>
                    </a:ext>
                  </a:extLst>
                </a:gridCol>
                <a:gridCol w="1838528">
                  <a:extLst>
                    <a:ext uri="{9D8B030D-6E8A-4147-A177-3AD203B41FA5}">
                      <a16:colId xmlns:a16="http://schemas.microsoft.com/office/drawing/2014/main" val="970649518"/>
                    </a:ext>
                  </a:extLst>
                </a:gridCol>
                <a:gridCol w="2130357">
                  <a:extLst>
                    <a:ext uri="{9D8B030D-6E8A-4147-A177-3AD203B41FA5}">
                      <a16:colId xmlns:a16="http://schemas.microsoft.com/office/drawing/2014/main" val="2975811855"/>
                    </a:ext>
                  </a:extLst>
                </a:gridCol>
                <a:gridCol w="2042809">
                  <a:extLst>
                    <a:ext uri="{9D8B030D-6E8A-4147-A177-3AD203B41FA5}">
                      <a16:colId xmlns:a16="http://schemas.microsoft.com/office/drawing/2014/main" val="3438505075"/>
                    </a:ext>
                  </a:extLst>
                </a:gridCol>
                <a:gridCol w="1903980">
                  <a:extLst>
                    <a:ext uri="{9D8B030D-6E8A-4147-A177-3AD203B41FA5}">
                      <a16:colId xmlns:a16="http://schemas.microsoft.com/office/drawing/2014/main" val="1394333320"/>
                    </a:ext>
                  </a:extLst>
                </a:gridCol>
              </a:tblGrid>
              <a:tr h="0">
                <a:tc>
                  <a:txBody>
                    <a:bodyPr/>
                    <a:lstStyle/>
                    <a:p>
                      <a:pPr algn="l" rtl="0" fontAlgn="base"/>
                      <a:r>
                        <a:rPr lang="en-IN" sz="1400" b="1" i="0">
                          <a:solidFill>
                            <a:srgbClr val="FFFFFF"/>
                          </a:solidFill>
                          <a:effectLst/>
                          <a:latin typeface="+mn-lt"/>
                        </a:rPr>
                        <a:t>Particulars </a:t>
                      </a:r>
                    </a:p>
                  </a:txBody>
                  <a:tcPr anchor="ctr">
                    <a:solidFill>
                      <a:schemeClr val="accent4"/>
                    </a:solidFill>
                  </a:tcPr>
                </a:tc>
                <a:tc>
                  <a:txBody>
                    <a:bodyPr/>
                    <a:lstStyle/>
                    <a:p>
                      <a:pPr algn="ctr">
                        <a:lnSpc>
                          <a:spcPct val="107000"/>
                        </a:lnSpc>
                        <a:spcAft>
                          <a:spcPts val="800"/>
                        </a:spcAft>
                        <a:buNone/>
                      </a:pPr>
                      <a:r>
                        <a:rPr lang="en-IN" sz="1400" b="1" kern="100">
                          <a:solidFill>
                            <a:schemeClr val="bg1"/>
                          </a:solidFill>
                          <a:effectLst/>
                          <a:latin typeface="+mn-lt"/>
                          <a:ea typeface="Aptos" panose="020B0004020202020204" pitchFamily="34" charset="0"/>
                          <a:cs typeface="Times New Roman" panose="02020603050405020304" pitchFamily="18" charset="0"/>
                        </a:rPr>
                        <a:t>2020 -2021 </a:t>
                      </a:r>
                    </a:p>
                  </a:txBody>
                  <a:tcPr marL="68580" marR="68580" marT="0" marB="0" anchor="ctr">
                    <a:solidFill>
                      <a:schemeClr val="accent4"/>
                    </a:solidFill>
                  </a:tcPr>
                </a:tc>
                <a:tc>
                  <a:txBody>
                    <a:bodyPr/>
                    <a:lstStyle/>
                    <a:p>
                      <a:pPr algn="ctr">
                        <a:lnSpc>
                          <a:spcPct val="107000"/>
                        </a:lnSpc>
                        <a:spcAft>
                          <a:spcPts val="800"/>
                        </a:spcAft>
                        <a:buNone/>
                      </a:pPr>
                      <a:r>
                        <a:rPr lang="en-IN" sz="1400" b="1" kern="100">
                          <a:solidFill>
                            <a:schemeClr val="bg1"/>
                          </a:solidFill>
                          <a:effectLst/>
                          <a:latin typeface="+mn-lt"/>
                          <a:ea typeface="Aptos" panose="020B0004020202020204" pitchFamily="34" charset="0"/>
                          <a:cs typeface="Times New Roman" panose="02020603050405020304" pitchFamily="18" charset="0"/>
                        </a:rPr>
                        <a:t>2021 -2022 </a:t>
                      </a:r>
                    </a:p>
                  </a:txBody>
                  <a:tcPr marL="68580" marR="68580" marT="0" marB="0" anchor="ctr">
                    <a:solidFill>
                      <a:schemeClr val="accent4"/>
                    </a:solidFill>
                  </a:tcPr>
                </a:tc>
                <a:tc>
                  <a:txBody>
                    <a:bodyPr/>
                    <a:lstStyle/>
                    <a:p>
                      <a:pPr algn="ctr">
                        <a:lnSpc>
                          <a:spcPct val="107000"/>
                        </a:lnSpc>
                        <a:spcAft>
                          <a:spcPts val="800"/>
                        </a:spcAft>
                        <a:buNone/>
                      </a:pPr>
                      <a:r>
                        <a:rPr lang="en-IN" sz="1400" b="1" kern="100">
                          <a:solidFill>
                            <a:schemeClr val="bg1"/>
                          </a:solidFill>
                          <a:effectLst/>
                          <a:latin typeface="+mn-lt"/>
                          <a:ea typeface="Aptos" panose="020B0004020202020204" pitchFamily="34" charset="0"/>
                          <a:cs typeface="Times New Roman" panose="02020603050405020304" pitchFamily="18" charset="0"/>
                        </a:rPr>
                        <a:t>2022 -2023 </a:t>
                      </a:r>
                    </a:p>
                  </a:txBody>
                  <a:tcPr marL="68580" marR="68580" marT="0" marB="0" anchor="ctr">
                    <a:solidFill>
                      <a:schemeClr val="accent4"/>
                    </a:solidFill>
                  </a:tcPr>
                </a:tc>
                <a:tc>
                  <a:txBody>
                    <a:bodyPr/>
                    <a:lstStyle/>
                    <a:p>
                      <a:pPr algn="ctr">
                        <a:lnSpc>
                          <a:spcPct val="107000"/>
                        </a:lnSpc>
                        <a:spcAft>
                          <a:spcPts val="800"/>
                        </a:spcAft>
                        <a:buNone/>
                      </a:pPr>
                      <a:r>
                        <a:rPr lang="en-IN" sz="1400" b="1" kern="100">
                          <a:solidFill>
                            <a:schemeClr val="bg1"/>
                          </a:solidFill>
                          <a:effectLst/>
                          <a:latin typeface="+mn-lt"/>
                          <a:ea typeface="Aptos" panose="020B0004020202020204" pitchFamily="34" charset="0"/>
                          <a:cs typeface="Times New Roman" panose="02020603050405020304" pitchFamily="18" charset="0"/>
                        </a:rPr>
                        <a:t>2023 -2024 </a:t>
                      </a:r>
                    </a:p>
                  </a:txBody>
                  <a:tcPr marL="68580" marR="68580" marT="0" marB="0" anchor="ctr">
                    <a:solidFill>
                      <a:schemeClr val="accent4"/>
                    </a:solidFill>
                  </a:tcPr>
                </a:tc>
                <a:extLst>
                  <a:ext uri="{0D108BD9-81ED-4DB2-BD59-A6C34878D82A}">
                    <a16:rowId xmlns:a16="http://schemas.microsoft.com/office/drawing/2014/main" val="1212225781"/>
                  </a:ext>
                </a:extLst>
              </a:tr>
              <a:tr h="281343">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b="1" i="0" dirty="0">
                          <a:solidFill>
                            <a:srgbClr val="156082"/>
                          </a:solidFill>
                          <a:effectLst/>
                          <a:latin typeface="+mn-lt"/>
                        </a:rPr>
                        <a:t>Daily Cost for Urban Mobility ( A + B )</a:t>
                      </a:r>
                    </a:p>
                  </a:txBody>
                  <a:tcPr anchor="ctr">
                    <a:noFill/>
                  </a:tcPr>
                </a:tc>
                <a:tc>
                  <a:txBody>
                    <a:bodyPr/>
                    <a:lstStyle/>
                    <a:p>
                      <a:pPr algn="ctr" fontAlgn="b"/>
                      <a:r>
                        <a:rPr lang="en-IN" sz="1300" b="1" i="0" u="none" strike="noStrike" dirty="0">
                          <a:solidFill>
                            <a:srgbClr val="156082"/>
                          </a:solidFill>
                          <a:effectLst/>
                          <a:latin typeface="+mn-lt"/>
                        </a:rPr>
                        <a:t>296 </a:t>
                      </a:r>
                    </a:p>
                  </a:txBody>
                  <a:tcPr marL="7620" marR="7620" marT="7620" marB="0" anchor="ctr">
                    <a:noFill/>
                  </a:tcPr>
                </a:tc>
                <a:tc>
                  <a:txBody>
                    <a:bodyPr/>
                    <a:lstStyle/>
                    <a:p>
                      <a:pPr algn="ctr" fontAlgn="b"/>
                      <a:r>
                        <a:rPr lang="en-IN" sz="1300" b="1" i="0" u="none" strike="noStrike" dirty="0">
                          <a:solidFill>
                            <a:srgbClr val="156082"/>
                          </a:solidFill>
                          <a:effectLst/>
                          <a:latin typeface="+mn-lt"/>
                        </a:rPr>
                        <a:t>260 </a:t>
                      </a:r>
                    </a:p>
                  </a:txBody>
                  <a:tcPr marL="7620" marR="7620" marT="7620" marB="0" anchor="ctr">
                    <a:noFill/>
                  </a:tcPr>
                </a:tc>
                <a:tc>
                  <a:txBody>
                    <a:bodyPr/>
                    <a:lstStyle/>
                    <a:p>
                      <a:pPr algn="ctr" fontAlgn="b"/>
                      <a:r>
                        <a:rPr lang="en-IN" sz="1300" b="1" i="0" u="none" strike="noStrike" dirty="0">
                          <a:solidFill>
                            <a:srgbClr val="156082"/>
                          </a:solidFill>
                          <a:effectLst/>
                          <a:latin typeface="+mn-lt"/>
                        </a:rPr>
                        <a:t>276 </a:t>
                      </a:r>
                    </a:p>
                  </a:txBody>
                  <a:tcPr marL="7620" marR="7620" marT="7620" marB="0" anchor="ctr">
                    <a:noFill/>
                  </a:tcPr>
                </a:tc>
                <a:tc>
                  <a:txBody>
                    <a:bodyPr/>
                    <a:lstStyle/>
                    <a:p>
                      <a:pPr algn="ctr" fontAlgn="b"/>
                      <a:r>
                        <a:rPr lang="en-IN" sz="1300" b="1" i="0" u="none" strike="noStrike" dirty="0">
                          <a:solidFill>
                            <a:srgbClr val="156082"/>
                          </a:solidFill>
                          <a:effectLst/>
                          <a:latin typeface="+mn-lt"/>
                        </a:rPr>
                        <a:t>298 </a:t>
                      </a:r>
                    </a:p>
                  </a:txBody>
                  <a:tcPr marL="7620" marR="7620" marT="7620" marB="0" anchor="ctr">
                    <a:noFill/>
                  </a:tcPr>
                </a:tc>
                <a:extLst>
                  <a:ext uri="{0D108BD9-81ED-4DB2-BD59-A6C34878D82A}">
                    <a16:rowId xmlns:a16="http://schemas.microsoft.com/office/drawing/2014/main" val="2954177451"/>
                  </a:ext>
                </a:extLst>
              </a:tr>
            </a:tbl>
          </a:graphicData>
        </a:graphic>
      </p:graphicFrame>
      <p:sp>
        <p:nvSpPr>
          <p:cNvPr id="12" name="TextBox 11">
            <a:extLst>
              <a:ext uri="{FF2B5EF4-FFF2-40B4-BE49-F238E27FC236}">
                <a16:creationId xmlns:a16="http://schemas.microsoft.com/office/drawing/2014/main" id="{856277D2-E567-3E32-11AD-B36EA49242B1}"/>
              </a:ext>
            </a:extLst>
          </p:cNvPr>
          <p:cNvSpPr txBox="1"/>
          <p:nvPr/>
        </p:nvSpPr>
        <p:spPr>
          <a:xfrm>
            <a:off x="242637" y="466906"/>
            <a:ext cx="5263218" cy="307777"/>
          </a:xfrm>
          <a:prstGeom prst="rect">
            <a:avLst/>
          </a:prstGeom>
          <a:noFill/>
        </p:spPr>
        <p:txBody>
          <a:bodyPr wrap="square">
            <a:spAutoFit/>
          </a:bodyPr>
          <a:lstStyle/>
          <a:p>
            <a:r>
              <a:rPr lang="en-IN" sz="1400" b="1" dirty="0">
                <a:solidFill>
                  <a:srgbClr val="156082"/>
                </a:solidFill>
                <a:latin typeface="Product Sans" panose="020B0403030502040203" pitchFamily="34" charset="0"/>
              </a:rPr>
              <a:t>Annual Budget Outlay (at Constant Price) (A)</a:t>
            </a:r>
          </a:p>
        </p:txBody>
      </p:sp>
      <p:sp>
        <p:nvSpPr>
          <p:cNvPr id="8" name="TextBox 7">
            <a:extLst>
              <a:ext uri="{FF2B5EF4-FFF2-40B4-BE49-F238E27FC236}">
                <a16:creationId xmlns:a16="http://schemas.microsoft.com/office/drawing/2014/main" id="{5E8D9F0D-FF80-8F41-AEAD-3B5E4542D48D}"/>
              </a:ext>
            </a:extLst>
          </p:cNvPr>
          <p:cNvSpPr txBox="1"/>
          <p:nvPr/>
        </p:nvSpPr>
        <p:spPr>
          <a:xfrm>
            <a:off x="242637" y="3443137"/>
            <a:ext cx="11868963" cy="276999"/>
          </a:xfrm>
          <a:prstGeom prst="rect">
            <a:avLst/>
          </a:prstGeom>
          <a:noFill/>
        </p:spPr>
        <p:txBody>
          <a:bodyPr wrap="square">
            <a:spAutoFit/>
          </a:bodyPr>
          <a:lstStyle>
            <a:defPPr>
              <a:defRPr lang="en-US"/>
            </a:defPPr>
            <a:lvl1pPr>
              <a:defRPr sz="1400" b="1" u="none" strike="noStrike" baseline="0">
                <a:solidFill>
                  <a:schemeClr val="tx1">
                    <a:lumMod val="85000"/>
                    <a:lumOff val="15000"/>
                  </a:schemeClr>
                </a:solidFill>
                <a:latin typeface="Product Sans" panose="020B0403030502040203" pitchFamily="34" charset="0"/>
              </a:defRPr>
            </a:lvl1pPr>
          </a:lstStyle>
          <a:p>
            <a:r>
              <a:rPr lang="en-US" sz="1200" b="0" dirty="0">
                <a:latin typeface="+mn-lt"/>
              </a:rPr>
              <a:t>A portion of the operating cost of public transport is internalized through bus fares paid by users; hence net operating cost is considered for analysis.</a:t>
            </a:r>
            <a:endParaRPr lang="en-IN" sz="1200" b="0" dirty="0">
              <a:latin typeface="+mn-lt"/>
            </a:endParaRPr>
          </a:p>
        </p:txBody>
      </p:sp>
      <p:sp>
        <p:nvSpPr>
          <p:cNvPr id="6" name="Rectangle 5">
            <a:extLst>
              <a:ext uri="{FF2B5EF4-FFF2-40B4-BE49-F238E27FC236}">
                <a16:creationId xmlns:a16="http://schemas.microsoft.com/office/drawing/2014/main" id="{8233809C-56E8-3A68-AF97-ED4260DA42C8}"/>
              </a:ext>
            </a:extLst>
          </p:cNvPr>
          <p:cNvSpPr/>
          <p:nvPr/>
        </p:nvSpPr>
        <p:spPr>
          <a:xfrm>
            <a:off x="4145285" y="1208812"/>
            <a:ext cx="1213731" cy="48874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lumMod val="85000"/>
                    <a:lumOff val="15000"/>
                  </a:schemeClr>
                </a:solidFill>
              </a:rPr>
              <a:t>Internalized Cost</a:t>
            </a:r>
            <a:endParaRPr lang="en-IN" dirty="0">
              <a:solidFill>
                <a:schemeClr val="tx1">
                  <a:lumMod val="85000"/>
                  <a:lumOff val="15000"/>
                </a:schemeClr>
              </a:solidFill>
            </a:endParaRPr>
          </a:p>
        </p:txBody>
      </p:sp>
      <p:sp>
        <p:nvSpPr>
          <p:cNvPr id="7" name="TextBox 6">
            <a:extLst>
              <a:ext uri="{FF2B5EF4-FFF2-40B4-BE49-F238E27FC236}">
                <a16:creationId xmlns:a16="http://schemas.microsoft.com/office/drawing/2014/main" id="{64DB1FC7-CD6A-174F-3F27-25AD5863C911}"/>
              </a:ext>
            </a:extLst>
          </p:cNvPr>
          <p:cNvSpPr txBox="1"/>
          <p:nvPr/>
        </p:nvSpPr>
        <p:spPr>
          <a:xfrm>
            <a:off x="4145285" y="1699668"/>
            <a:ext cx="1311746" cy="646331"/>
          </a:xfrm>
          <a:prstGeom prst="rect">
            <a:avLst/>
          </a:prstGeom>
          <a:noFill/>
        </p:spPr>
        <p:txBody>
          <a:bodyPr wrap="square" rtlCol="0">
            <a:spAutoFit/>
          </a:bodyPr>
          <a:lstStyle/>
          <a:p>
            <a:r>
              <a:rPr lang="en-US" sz="1200" i="0" u="none" strike="noStrike" baseline="0" dirty="0">
                <a:solidFill>
                  <a:schemeClr val="tx1">
                    <a:lumMod val="65000"/>
                    <a:lumOff val="35000"/>
                  </a:schemeClr>
                </a:solidFill>
              </a:rPr>
              <a:t>Revenue from</a:t>
            </a:r>
            <a:r>
              <a:rPr lang="en-US" sz="1200" i="0" u="none" strike="noStrike" dirty="0">
                <a:solidFill>
                  <a:schemeClr val="tx1">
                    <a:lumMod val="65000"/>
                    <a:lumOff val="35000"/>
                  </a:schemeClr>
                </a:solidFill>
              </a:rPr>
              <a:t> Vehicle Tax</a:t>
            </a:r>
          </a:p>
          <a:p>
            <a:r>
              <a:rPr lang="en-US" sz="1200" i="0" u="none" strike="noStrike" dirty="0">
                <a:solidFill>
                  <a:schemeClr val="tx1">
                    <a:lumMod val="65000"/>
                    <a:lumOff val="35000"/>
                  </a:schemeClr>
                </a:solidFill>
              </a:rPr>
              <a:t>18% (241 Cr.)</a:t>
            </a:r>
            <a:endParaRPr lang="en-US" sz="1200" i="0" u="none" strike="noStrike" baseline="0" dirty="0">
              <a:solidFill>
                <a:schemeClr val="tx1">
                  <a:lumMod val="65000"/>
                  <a:lumOff val="35000"/>
                </a:schemeClr>
              </a:solidFill>
            </a:endParaRPr>
          </a:p>
        </p:txBody>
      </p:sp>
      <p:sp>
        <p:nvSpPr>
          <p:cNvPr id="13" name="Rectangle 12">
            <a:extLst>
              <a:ext uri="{FF2B5EF4-FFF2-40B4-BE49-F238E27FC236}">
                <a16:creationId xmlns:a16="http://schemas.microsoft.com/office/drawing/2014/main" id="{A6E3E525-8533-E1CE-F63D-61BE598AA97E}"/>
              </a:ext>
            </a:extLst>
          </p:cNvPr>
          <p:cNvSpPr/>
          <p:nvPr/>
        </p:nvSpPr>
        <p:spPr>
          <a:xfrm>
            <a:off x="5856248" y="1208812"/>
            <a:ext cx="1213731" cy="4824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lumMod val="85000"/>
                    <a:lumOff val="15000"/>
                  </a:schemeClr>
                </a:solidFill>
              </a:rPr>
              <a:t>Freight Cost</a:t>
            </a:r>
          </a:p>
        </p:txBody>
      </p:sp>
      <p:sp>
        <p:nvSpPr>
          <p:cNvPr id="14" name="Rectangle 13">
            <a:extLst>
              <a:ext uri="{FF2B5EF4-FFF2-40B4-BE49-F238E27FC236}">
                <a16:creationId xmlns:a16="http://schemas.microsoft.com/office/drawing/2014/main" id="{DCD357CB-3BC2-A942-CB88-3FA216854C0B}"/>
              </a:ext>
            </a:extLst>
          </p:cNvPr>
          <p:cNvSpPr/>
          <p:nvPr/>
        </p:nvSpPr>
        <p:spPr>
          <a:xfrm>
            <a:off x="8099690" y="1286111"/>
            <a:ext cx="1420992" cy="580316"/>
          </a:xfrm>
          <a:prstGeom prst="rect">
            <a:avLst/>
          </a:prstGeom>
          <a:solidFill>
            <a:srgbClr val="D6E6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lumMod val="85000"/>
                    <a:lumOff val="15000"/>
                  </a:schemeClr>
                </a:solidFill>
              </a:rPr>
              <a:t>Vehicle Estimation</a:t>
            </a:r>
            <a:endParaRPr lang="en-IN" dirty="0">
              <a:solidFill>
                <a:schemeClr val="tx1">
                  <a:lumMod val="85000"/>
                  <a:lumOff val="15000"/>
                </a:schemeClr>
              </a:solidFill>
            </a:endParaRPr>
          </a:p>
        </p:txBody>
      </p:sp>
      <p:sp>
        <p:nvSpPr>
          <p:cNvPr id="15" name="Rectangle 14">
            <a:extLst>
              <a:ext uri="{FF2B5EF4-FFF2-40B4-BE49-F238E27FC236}">
                <a16:creationId xmlns:a16="http://schemas.microsoft.com/office/drawing/2014/main" id="{0EBCE244-F216-9652-E819-F113864FBF22}"/>
              </a:ext>
            </a:extLst>
          </p:cNvPr>
          <p:cNvSpPr/>
          <p:nvPr/>
        </p:nvSpPr>
        <p:spPr>
          <a:xfrm>
            <a:off x="8099690" y="2152615"/>
            <a:ext cx="1420992" cy="413564"/>
          </a:xfrm>
          <a:prstGeom prst="rect">
            <a:avLst/>
          </a:prstGeom>
          <a:solidFill>
            <a:srgbClr val="D6E6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lumMod val="85000"/>
                    <a:lumOff val="15000"/>
                  </a:schemeClr>
                </a:solidFill>
              </a:rPr>
              <a:t>Cost Allocation </a:t>
            </a:r>
          </a:p>
        </p:txBody>
      </p:sp>
      <p:cxnSp>
        <p:nvCxnSpPr>
          <p:cNvPr id="17" name="Straight Connector 16">
            <a:extLst>
              <a:ext uri="{FF2B5EF4-FFF2-40B4-BE49-F238E27FC236}">
                <a16:creationId xmlns:a16="http://schemas.microsoft.com/office/drawing/2014/main" id="{50CC6F84-BBAC-0EB9-B698-07945989571C}"/>
              </a:ext>
            </a:extLst>
          </p:cNvPr>
          <p:cNvCxnSpPr>
            <a:cxnSpLocks/>
            <a:stCxn id="14" idx="2"/>
            <a:endCxn id="15" idx="0"/>
          </p:cNvCxnSpPr>
          <p:nvPr/>
        </p:nvCxnSpPr>
        <p:spPr>
          <a:xfrm>
            <a:off x="8810186" y="1866427"/>
            <a:ext cx="0" cy="286188"/>
          </a:xfrm>
          <a:prstGeom prst="line">
            <a:avLst/>
          </a:prstGeom>
          <a:noFill/>
          <a:ln w="12700">
            <a:solidFill>
              <a:schemeClr val="bg2">
                <a:lumMod val="50000"/>
              </a:schemeClr>
            </a:solidFill>
            <a:prstDash val="sysDash"/>
            <a:tailEnd type="stealth" w="med" len="med"/>
          </a:ln>
        </p:spPr>
        <p:style>
          <a:lnRef idx="2">
            <a:schemeClr val="accent1">
              <a:shade val="15000"/>
            </a:schemeClr>
          </a:lnRef>
          <a:fillRef idx="1">
            <a:schemeClr val="accent1"/>
          </a:fillRef>
          <a:effectRef idx="0">
            <a:schemeClr val="accent1"/>
          </a:effectRef>
          <a:fontRef idx="minor">
            <a:schemeClr val="lt1"/>
          </a:fontRef>
        </p:style>
      </p:cxnSp>
      <p:cxnSp>
        <p:nvCxnSpPr>
          <p:cNvPr id="21" name="Connector: Elbow 20">
            <a:extLst>
              <a:ext uri="{FF2B5EF4-FFF2-40B4-BE49-F238E27FC236}">
                <a16:creationId xmlns:a16="http://schemas.microsoft.com/office/drawing/2014/main" id="{0699D6FD-4A4B-9A1D-AE2F-8CD0196602D9}"/>
              </a:ext>
            </a:extLst>
          </p:cNvPr>
          <p:cNvCxnSpPr>
            <a:cxnSpLocks/>
            <a:stCxn id="13" idx="3"/>
            <a:endCxn id="14" idx="1"/>
          </p:cNvCxnSpPr>
          <p:nvPr/>
        </p:nvCxnSpPr>
        <p:spPr>
          <a:xfrm>
            <a:off x="7069979" y="1450044"/>
            <a:ext cx="1029711" cy="126225"/>
          </a:xfrm>
          <a:prstGeom prst="bentConnector3">
            <a:avLst>
              <a:gd name="adj1" fmla="val 50000"/>
            </a:avLst>
          </a:prstGeom>
          <a:noFill/>
          <a:ln w="12700">
            <a:solidFill>
              <a:schemeClr val="bg2">
                <a:lumMod val="50000"/>
              </a:schemeClr>
            </a:solidFill>
            <a:prstDash val="sysDash"/>
            <a:tailEnd type="stealth" w="med" len="med"/>
          </a:ln>
        </p:spPr>
        <p:style>
          <a:lnRef idx="2">
            <a:schemeClr val="accent1">
              <a:shade val="15000"/>
            </a:schemeClr>
          </a:lnRef>
          <a:fillRef idx="1">
            <a:schemeClr val="accent1"/>
          </a:fillRef>
          <a:effectRef idx="0">
            <a:schemeClr val="accent1"/>
          </a:effectRef>
          <a:fontRef idx="minor">
            <a:schemeClr val="lt1"/>
          </a:fontRef>
        </p:style>
      </p:cxnSp>
      <p:sp>
        <p:nvSpPr>
          <p:cNvPr id="31" name="TextBox 30">
            <a:extLst>
              <a:ext uri="{FF2B5EF4-FFF2-40B4-BE49-F238E27FC236}">
                <a16:creationId xmlns:a16="http://schemas.microsoft.com/office/drawing/2014/main" id="{6EC15798-8BA8-0362-839D-906D5E97DFFE}"/>
              </a:ext>
            </a:extLst>
          </p:cNvPr>
          <p:cNvSpPr txBox="1"/>
          <p:nvPr/>
        </p:nvSpPr>
        <p:spPr>
          <a:xfrm>
            <a:off x="3140672" y="6600645"/>
            <a:ext cx="6039348" cy="253916"/>
          </a:xfrm>
          <a:prstGeom prst="rect">
            <a:avLst/>
          </a:prstGeom>
          <a:noFill/>
        </p:spPr>
        <p:txBody>
          <a:bodyPr wrap="square" rtlCol="0">
            <a:spAutoFit/>
          </a:bodyPr>
          <a:lstStyle/>
          <a:p>
            <a:r>
              <a:rPr lang="en-IN" sz="1050" dirty="0"/>
              <a:t>Source:</a:t>
            </a:r>
            <a:r>
              <a:rPr lang="en-US" sz="1050" dirty="0"/>
              <a:t> AMTS and BRTS Financial Reports, AMC – Budget Report, HVT Study, </a:t>
            </a:r>
            <a:r>
              <a:rPr lang="en-US" sz="1050" dirty="0" err="1"/>
              <a:t>CoE</a:t>
            </a:r>
            <a:r>
              <a:rPr lang="en-US" sz="1050" dirty="0"/>
              <a:t>-UT, CRDF, 2025</a:t>
            </a:r>
            <a:endParaRPr lang="en-IN" sz="1050" dirty="0">
              <a:solidFill>
                <a:schemeClr val="tx1">
                  <a:lumMod val="75000"/>
                  <a:lumOff val="25000"/>
                </a:schemeClr>
              </a:solidFill>
            </a:endParaRPr>
          </a:p>
        </p:txBody>
      </p:sp>
      <p:sp>
        <p:nvSpPr>
          <p:cNvPr id="33" name="Rectangle 32">
            <a:extLst>
              <a:ext uri="{FF2B5EF4-FFF2-40B4-BE49-F238E27FC236}">
                <a16:creationId xmlns:a16="http://schemas.microsoft.com/office/drawing/2014/main" id="{946171F8-C064-0E69-FB01-6FC46C2884C7}"/>
              </a:ext>
            </a:extLst>
          </p:cNvPr>
          <p:cNvSpPr/>
          <p:nvPr/>
        </p:nvSpPr>
        <p:spPr>
          <a:xfrm>
            <a:off x="242638" y="1095988"/>
            <a:ext cx="1213731" cy="70457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b="1" dirty="0">
                <a:solidFill>
                  <a:schemeClr val="tx1">
                    <a:lumMod val="75000"/>
                    <a:lumOff val="25000"/>
                  </a:schemeClr>
                </a:solidFill>
              </a:rPr>
              <a:t>Outlay on Passenger Modes</a:t>
            </a:r>
            <a:endParaRPr lang="en-IN" dirty="0">
              <a:solidFill>
                <a:schemeClr val="tx1">
                  <a:lumMod val="75000"/>
                  <a:lumOff val="25000"/>
                </a:schemeClr>
              </a:solidFill>
            </a:endParaRPr>
          </a:p>
        </p:txBody>
      </p:sp>
      <p:cxnSp>
        <p:nvCxnSpPr>
          <p:cNvPr id="34" name="Straight Connector 33">
            <a:extLst>
              <a:ext uri="{FF2B5EF4-FFF2-40B4-BE49-F238E27FC236}">
                <a16:creationId xmlns:a16="http://schemas.microsoft.com/office/drawing/2014/main" id="{07AC1986-4D3E-20B5-57C2-63AF18E1B9EF}"/>
              </a:ext>
            </a:extLst>
          </p:cNvPr>
          <p:cNvCxnSpPr>
            <a:cxnSpLocks/>
            <a:stCxn id="33" idx="3"/>
            <a:endCxn id="39" idx="1"/>
          </p:cNvCxnSpPr>
          <p:nvPr/>
        </p:nvCxnSpPr>
        <p:spPr>
          <a:xfrm>
            <a:off x="1456369" y="1448277"/>
            <a:ext cx="772513" cy="1767"/>
          </a:xfrm>
          <a:prstGeom prst="line">
            <a:avLst/>
          </a:prstGeom>
          <a:noFill/>
          <a:ln w="12700">
            <a:solidFill>
              <a:schemeClr val="bg2">
                <a:lumMod val="50000"/>
              </a:schemeClr>
            </a:solidFill>
            <a:prstDash val="sysDash"/>
            <a:tailEnd type="stealth" w="med" len="med"/>
          </a:ln>
        </p:spPr>
        <p:style>
          <a:lnRef idx="2">
            <a:schemeClr val="accent1">
              <a:shade val="15000"/>
            </a:schemeClr>
          </a:lnRef>
          <a:fillRef idx="1">
            <a:schemeClr val="accent1"/>
          </a:fillRef>
          <a:effectRef idx="0">
            <a:schemeClr val="accent1"/>
          </a:effectRef>
          <a:fontRef idx="minor">
            <a:schemeClr val="lt1"/>
          </a:fontRef>
        </p:style>
      </p:cxnSp>
      <p:sp>
        <p:nvSpPr>
          <p:cNvPr id="37" name="Plus Sign 36">
            <a:extLst>
              <a:ext uri="{FF2B5EF4-FFF2-40B4-BE49-F238E27FC236}">
                <a16:creationId xmlns:a16="http://schemas.microsoft.com/office/drawing/2014/main" id="{A1E86ADE-04CF-63B2-90E9-82B9A375C033}"/>
              </a:ext>
            </a:extLst>
          </p:cNvPr>
          <p:cNvSpPr/>
          <p:nvPr/>
        </p:nvSpPr>
        <p:spPr>
          <a:xfrm>
            <a:off x="5515469" y="1343617"/>
            <a:ext cx="186566" cy="209320"/>
          </a:xfrm>
          <a:prstGeom prst="mathPlus">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Minus Sign 37">
            <a:extLst>
              <a:ext uri="{FF2B5EF4-FFF2-40B4-BE49-F238E27FC236}">
                <a16:creationId xmlns:a16="http://schemas.microsoft.com/office/drawing/2014/main" id="{F6531247-FFFA-5621-B722-2C335E937CF6}"/>
              </a:ext>
            </a:extLst>
          </p:cNvPr>
          <p:cNvSpPr/>
          <p:nvPr/>
        </p:nvSpPr>
        <p:spPr>
          <a:xfrm>
            <a:off x="3543853" y="1385819"/>
            <a:ext cx="212168" cy="124915"/>
          </a:xfrm>
          <a:prstGeom prst="mathMinus">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a:extLst>
              <a:ext uri="{FF2B5EF4-FFF2-40B4-BE49-F238E27FC236}">
                <a16:creationId xmlns:a16="http://schemas.microsoft.com/office/drawing/2014/main" id="{6DCDB94C-9AAD-A628-367B-3A36917BB5A4}"/>
              </a:ext>
            </a:extLst>
          </p:cNvPr>
          <p:cNvSpPr/>
          <p:nvPr/>
        </p:nvSpPr>
        <p:spPr>
          <a:xfrm>
            <a:off x="2228882" y="1208812"/>
            <a:ext cx="1169468" cy="482464"/>
          </a:xfrm>
          <a:prstGeom prst="rect">
            <a:avLst/>
          </a:prstGeom>
          <a:solidFill>
            <a:srgbClr val="FDEC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lumMod val="85000"/>
                    <a:lumOff val="15000"/>
                  </a:schemeClr>
                </a:solidFill>
              </a:rPr>
              <a:t>Total Outlay</a:t>
            </a:r>
            <a:endParaRPr lang="en-IN" dirty="0">
              <a:solidFill>
                <a:schemeClr val="tx1">
                  <a:lumMod val="85000"/>
                  <a:lumOff val="15000"/>
                </a:schemeClr>
              </a:solidFill>
            </a:endParaRPr>
          </a:p>
        </p:txBody>
      </p:sp>
      <p:sp>
        <p:nvSpPr>
          <p:cNvPr id="44" name="TextBox 43">
            <a:extLst>
              <a:ext uri="{FF2B5EF4-FFF2-40B4-BE49-F238E27FC236}">
                <a16:creationId xmlns:a16="http://schemas.microsoft.com/office/drawing/2014/main" id="{7FB14FF4-14C7-340B-2DB9-B26A89B56667}"/>
              </a:ext>
            </a:extLst>
          </p:cNvPr>
          <p:cNvSpPr txBox="1"/>
          <p:nvPr/>
        </p:nvSpPr>
        <p:spPr>
          <a:xfrm>
            <a:off x="5851129" y="1699668"/>
            <a:ext cx="1295051" cy="646331"/>
          </a:xfrm>
          <a:prstGeom prst="rect">
            <a:avLst/>
          </a:prstGeom>
          <a:noFill/>
        </p:spPr>
        <p:txBody>
          <a:bodyPr wrap="square" rtlCol="0">
            <a:spAutoFit/>
          </a:bodyPr>
          <a:lstStyle/>
          <a:p>
            <a:r>
              <a:rPr lang="en-US" sz="1200" i="0" u="none" strike="noStrike" baseline="0" dirty="0">
                <a:solidFill>
                  <a:schemeClr val="tx1">
                    <a:lumMod val="65000"/>
                    <a:lumOff val="35000"/>
                  </a:schemeClr>
                </a:solidFill>
              </a:rPr>
              <a:t>Cost allocated to Freight</a:t>
            </a:r>
            <a:endParaRPr lang="en-US" sz="1200" i="0" u="none" strike="noStrike" dirty="0">
              <a:solidFill>
                <a:schemeClr val="tx1">
                  <a:lumMod val="65000"/>
                  <a:lumOff val="35000"/>
                </a:schemeClr>
              </a:solidFill>
            </a:endParaRPr>
          </a:p>
          <a:p>
            <a:r>
              <a:rPr lang="en-US" sz="1200" i="0" u="none" strike="noStrike" dirty="0">
                <a:solidFill>
                  <a:schemeClr val="tx1">
                    <a:lumMod val="65000"/>
                    <a:lumOff val="35000"/>
                  </a:schemeClr>
                </a:solidFill>
              </a:rPr>
              <a:t>1</a:t>
            </a:r>
            <a:r>
              <a:rPr lang="en-US" sz="1200" dirty="0">
                <a:solidFill>
                  <a:schemeClr val="tx1">
                    <a:lumMod val="65000"/>
                    <a:lumOff val="35000"/>
                  </a:schemeClr>
                </a:solidFill>
              </a:rPr>
              <a:t>5.5</a:t>
            </a:r>
            <a:r>
              <a:rPr lang="en-US" sz="1200" i="0" u="none" strike="noStrike" dirty="0">
                <a:solidFill>
                  <a:schemeClr val="tx1">
                    <a:lumMod val="65000"/>
                    <a:lumOff val="35000"/>
                  </a:schemeClr>
                </a:solidFill>
              </a:rPr>
              <a:t>% (206 Cr.)</a:t>
            </a:r>
            <a:endParaRPr lang="en-US" sz="1200" i="0" u="none" strike="noStrike" baseline="0" dirty="0">
              <a:solidFill>
                <a:schemeClr val="tx1">
                  <a:lumMod val="65000"/>
                  <a:lumOff val="35000"/>
                </a:schemeClr>
              </a:solidFill>
            </a:endParaRPr>
          </a:p>
        </p:txBody>
      </p:sp>
      <p:sp>
        <p:nvSpPr>
          <p:cNvPr id="45" name="Double Bracket 44">
            <a:extLst>
              <a:ext uri="{FF2B5EF4-FFF2-40B4-BE49-F238E27FC236}">
                <a16:creationId xmlns:a16="http://schemas.microsoft.com/office/drawing/2014/main" id="{86BCDE5D-FB4E-804A-AAF6-43B09BBC71A6}"/>
              </a:ext>
            </a:extLst>
          </p:cNvPr>
          <p:cNvSpPr/>
          <p:nvPr/>
        </p:nvSpPr>
        <p:spPr>
          <a:xfrm>
            <a:off x="3939845" y="1109561"/>
            <a:ext cx="3309316" cy="677430"/>
          </a:xfrm>
          <a:prstGeom prst="bracketPair">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49" name="TextBox 48">
            <a:extLst>
              <a:ext uri="{FF2B5EF4-FFF2-40B4-BE49-F238E27FC236}">
                <a16:creationId xmlns:a16="http://schemas.microsoft.com/office/drawing/2014/main" id="{8A23E952-931E-49DF-2E45-01F2CAFD74FA}"/>
              </a:ext>
            </a:extLst>
          </p:cNvPr>
          <p:cNvSpPr txBox="1"/>
          <p:nvPr/>
        </p:nvSpPr>
        <p:spPr>
          <a:xfrm>
            <a:off x="9540626" y="1289171"/>
            <a:ext cx="2464617" cy="646331"/>
          </a:xfrm>
          <a:prstGeom prst="rect">
            <a:avLst/>
          </a:prstGeom>
          <a:noFill/>
        </p:spPr>
        <p:txBody>
          <a:bodyPr wrap="square" rtlCol="0">
            <a:spAutoFit/>
          </a:bodyPr>
          <a:lstStyle/>
          <a:p>
            <a:r>
              <a:rPr lang="en-US" sz="1200" i="0" u="none" strike="noStrike" baseline="0" dirty="0">
                <a:solidFill>
                  <a:schemeClr val="tx1">
                    <a:lumMod val="65000"/>
                    <a:lumOff val="35000"/>
                  </a:schemeClr>
                </a:solidFill>
              </a:rPr>
              <a:t>Vahan</a:t>
            </a:r>
            <a:r>
              <a:rPr lang="en-US" sz="1200" i="0" u="none" strike="noStrike" dirty="0">
                <a:solidFill>
                  <a:schemeClr val="tx1">
                    <a:lumMod val="65000"/>
                    <a:lumOff val="35000"/>
                  </a:schemeClr>
                </a:solidFill>
              </a:rPr>
              <a:t> Dashboard </a:t>
            </a:r>
          </a:p>
          <a:p>
            <a:r>
              <a:rPr lang="en-US" sz="1200" baseline="0" dirty="0">
                <a:solidFill>
                  <a:schemeClr val="tx1">
                    <a:lumMod val="65000"/>
                    <a:lumOff val="35000"/>
                  </a:schemeClr>
                </a:solidFill>
              </a:rPr>
              <a:t>Scrapping of vehicle - Age</a:t>
            </a:r>
            <a:r>
              <a:rPr lang="en-US" sz="1200" dirty="0">
                <a:solidFill>
                  <a:schemeClr val="tx1">
                    <a:lumMod val="65000"/>
                    <a:lumOff val="35000"/>
                  </a:schemeClr>
                </a:solidFill>
              </a:rPr>
              <a:t> of the vehicle  </a:t>
            </a:r>
            <a:endParaRPr lang="en-US" sz="1200" i="0" u="none" strike="noStrike" baseline="0" dirty="0">
              <a:solidFill>
                <a:schemeClr val="tx1">
                  <a:lumMod val="65000"/>
                  <a:lumOff val="35000"/>
                </a:schemeClr>
              </a:solidFill>
            </a:endParaRPr>
          </a:p>
        </p:txBody>
      </p:sp>
      <p:sp>
        <p:nvSpPr>
          <p:cNvPr id="50" name="TextBox 49">
            <a:extLst>
              <a:ext uri="{FF2B5EF4-FFF2-40B4-BE49-F238E27FC236}">
                <a16:creationId xmlns:a16="http://schemas.microsoft.com/office/drawing/2014/main" id="{0D62BEE9-9066-E237-26A4-2074DA9B32E4}"/>
              </a:ext>
            </a:extLst>
          </p:cNvPr>
          <p:cNvSpPr txBox="1"/>
          <p:nvPr/>
        </p:nvSpPr>
        <p:spPr>
          <a:xfrm>
            <a:off x="9540235" y="2091564"/>
            <a:ext cx="2490239" cy="1015663"/>
          </a:xfrm>
          <a:prstGeom prst="rect">
            <a:avLst/>
          </a:prstGeom>
          <a:noFill/>
        </p:spPr>
        <p:txBody>
          <a:bodyPr wrap="square" rtlCol="0">
            <a:spAutoFit/>
          </a:bodyPr>
          <a:lstStyle/>
          <a:p>
            <a:r>
              <a:rPr lang="en-US" sz="1200" i="0" u="none" strike="noStrike" baseline="0" dirty="0">
                <a:solidFill>
                  <a:schemeClr val="tx1">
                    <a:lumMod val="65000"/>
                    <a:lumOff val="35000"/>
                  </a:schemeClr>
                </a:solidFill>
              </a:rPr>
              <a:t>PCU Hours </a:t>
            </a:r>
          </a:p>
          <a:p>
            <a:r>
              <a:rPr lang="en-US" sz="1200" dirty="0">
                <a:solidFill>
                  <a:schemeClr val="tx1">
                    <a:lumMod val="65000"/>
                    <a:lumOff val="35000"/>
                  </a:schemeClr>
                </a:solidFill>
              </a:rPr>
              <a:t>Trip Length – HVT Study, CRDF, 2025 </a:t>
            </a:r>
          </a:p>
          <a:p>
            <a:r>
              <a:rPr lang="en-US" sz="1200" i="0" u="none" strike="noStrike" baseline="0" dirty="0">
                <a:solidFill>
                  <a:schemeClr val="tx1">
                    <a:lumMod val="65000"/>
                    <a:lumOff val="35000"/>
                  </a:schemeClr>
                </a:solidFill>
              </a:rPr>
              <a:t>Speed – 20km/h, HVT Study</a:t>
            </a:r>
            <a:r>
              <a:rPr lang="en-US" sz="1200" dirty="0">
                <a:solidFill>
                  <a:schemeClr val="tx1">
                    <a:lumMod val="65000"/>
                    <a:lumOff val="35000"/>
                  </a:schemeClr>
                </a:solidFill>
              </a:rPr>
              <a:t>, CRDF, 2025</a:t>
            </a:r>
            <a:endParaRPr lang="en-US" sz="1200" i="0" u="none" strike="noStrike" baseline="0" dirty="0">
              <a:solidFill>
                <a:schemeClr val="tx1">
                  <a:lumMod val="65000"/>
                  <a:lumOff val="35000"/>
                </a:schemeClr>
              </a:solidFill>
            </a:endParaRPr>
          </a:p>
        </p:txBody>
      </p:sp>
      <p:sp>
        <p:nvSpPr>
          <p:cNvPr id="51" name="TextBox 50">
            <a:extLst>
              <a:ext uri="{FF2B5EF4-FFF2-40B4-BE49-F238E27FC236}">
                <a16:creationId xmlns:a16="http://schemas.microsoft.com/office/drawing/2014/main" id="{8347A671-9176-DF16-245D-48EA5C6948A7}"/>
              </a:ext>
            </a:extLst>
          </p:cNvPr>
          <p:cNvSpPr txBox="1"/>
          <p:nvPr/>
        </p:nvSpPr>
        <p:spPr>
          <a:xfrm>
            <a:off x="242637" y="3196511"/>
            <a:ext cx="5347637" cy="307777"/>
          </a:xfrm>
          <a:prstGeom prst="rect">
            <a:avLst/>
          </a:prstGeom>
          <a:noFill/>
        </p:spPr>
        <p:txBody>
          <a:bodyPr wrap="square">
            <a:spAutoFit/>
          </a:bodyPr>
          <a:lstStyle/>
          <a:p>
            <a:r>
              <a:rPr lang="en-IN" sz="1400" b="1" dirty="0">
                <a:solidFill>
                  <a:srgbClr val="156082"/>
                </a:solidFill>
                <a:latin typeface="Product Sans" panose="020B0403030502040203" pitchFamily="34" charset="0"/>
              </a:rPr>
              <a:t>Net Cost for Bus Service Operation (at Constant Price) (B)</a:t>
            </a:r>
          </a:p>
        </p:txBody>
      </p:sp>
      <p:sp>
        <p:nvSpPr>
          <p:cNvPr id="52" name="Rectangle 51">
            <a:extLst>
              <a:ext uri="{FF2B5EF4-FFF2-40B4-BE49-F238E27FC236}">
                <a16:creationId xmlns:a16="http://schemas.microsoft.com/office/drawing/2014/main" id="{F6295599-BECF-959E-0D1C-62F206DB1E74}"/>
              </a:ext>
            </a:extLst>
          </p:cNvPr>
          <p:cNvSpPr/>
          <p:nvPr/>
        </p:nvSpPr>
        <p:spPr>
          <a:xfrm>
            <a:off x="4409825" y="3902303"/>
            <a:ext cx="1213731" cy="48874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lumMod val="85000"/>
                    <a:lumOff val="15000"/>
                  </a:schemeClr>
                </a:solidFill>
              </a:rPr>
              <a:t>EPKM</a:t>
            </a:r>
            <a:endParaRPr lang="en-IN" dirty="0">
              <a:solidFill>
                <a:schemeClr val="tx1">
                  <a:lumMod val="85000"/>
                  <a:lumOff val="15000"/>
                </a:schemeClr>
              </a:solidFill>
            </a:endParaRPr>
          </a:p>
        </p:txBody>
      </p:sp>
      <p:sp>
        <p:nvSpPr>
          <p:cNvPr id="53" name="TextBox 52">
            <a:extLst>
              <a:ext uri="{FF2B5EF4-FFF2-40B4-BE49-F238E27FC236}">
                <a16:creationId xmlns:a16="http://schemas.microsoft.com/office/drawing/2014/main" id="{DE0AD965-E89E-ACCF-794C-D520D9EF2B49}"/>
              </a:ext>
            </a:extLst>
          </p:cNvPr>
          <p:cNvSpPr txBox="1"/>
          <p:nvPr/>
        </p:nvSpPr>
        <p:spPr>
          <a:xfrm>
            <a:off x="4409825" y="4484599"/>
            <a:ext cx="1311746" cy="276999"/>
          </a:xfrm>
          <a:prstGeom prst="rect">
            <a:avLst/>
          </a:prstGeom>
          <a:noFill/>
        </p:spPr>
        <p:txBody>
          <a:bodyPr wrap="square" rtlCol="0">
            <a:spAutoFit/>
          </a:bodyPr>
          <a:lstStyle/>
          <a:p>
            <a:r>
              <a:rPr lang="en-US" sz="1200" dirty="0">
                <a:solidFill>
                  <a:schemeClr val="tx1">
                    <a:lumMod val="65000"/>
                    <a:lumOff val="35000"/>
                  </a:schemeClr>
                </a:solidFill>
              </a:rPr>
              <a:t>Rs. 27.69 / km  </a:t>
            </a:r>
          </a:p>
        </p:txBody>
      </p:sp>
      <p:sp>
        <p:nvSpPr>
          <p:cNvPr id="54" name="Rectangle 53">
            <a:extLst>
              <a:ext uri="{FF2B5EF4-FFF2-40B4-BE49-F238E27FC236}">
                <a16:creationId xmlns:a16="http://schemas.microsoft.com/office/drawing/2014/main" id="{98B4E204-3794-3BB6-D3D7-D4F2EDA951EA}"/>
              </a:ext>
            </a:extLst>
          </p:cNvPr>
          <p:cNvSpPr/>
          <p:nvPr/>
        </p:nvSpPr>
        <p:spPr>
          <a:xfrm>
            <a:off x="6303668" y="3902303"/>
            <a:ext cx="1890946" cy="4824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lumMod val="75000"/>
                    <a:lumOff val="25000"/>
                  </a:schemeClr>
                </a:solidFill>
              </a:rPr>
              <a:t>Non – Operational Component</a:t>
            </a:r>
          </a:p>
        </p:txBody>
      </p:sp>
      <p:sp>
        <p:nvSpPr>
          <p:cNvPr id="59" name="Rectangle 58">
            <a:extLst>
              <a:ext uri="{FF2B5EF4-FFF2-40B4-BE49-F238E27FC236}">
                <a16:creationId xmlns:a16="http://schemas.microsoft.com/office/drawing/2014/main" id="{593B3EDE-DCB0-B226-E9C3-7EC6D35A9BE6}"/>
              </a:ext>
            </a:extLst>
          </p:cNvPr>
          <p:cNvSpPr/>
          <p:nvPr/>
        </p:nvSpPr>
        <p:spPr>
          <a:xfrm>
            <a:off x="242638" y="3789479"/>
            <a:ext cx="1295012" cy="70457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b="1">
                <a:solidFill>
                  <a:schemeClr val="tx1">
                    <a:lumMod val="75000"/>
                    <a:lumOff val="25000"/>
                  </a:schemeClr>
                </a:solidFill>
              </a:rPr>
              <a:t>Outlay on Public Transport</a:t>
            </a:r>
            <a:endParaRPr lang="en-IN">
              <a:solidFill>
                <a:schemeClr val="tx1">
                  <a:lumMod val="75000"/>
                  <a:lumOff val="25000"/>
                </a:schemeClr>
              </a:solidFill>
            </a:endParaRPr>
          </a:p>
        </p:txBody>
      </p:sp>
      <p:cxnSp>
        <p:nvCxnSpPr>
          <p:cNvPr id="60" name="Straight Connector 59">
            <a:extLst>
              <a:ext uri="{FF2B5EF4-FFF2-40B4-BE49-F238E27FC236}">
                <a16:creationId xmlns:a16="http://schemas.microsoft.com/office/drawing/2014/main" id="{EDBF0DEB-0C26-11AE-9FCA-B90A6B1B734C}"/>
              </a:ext>
            </a:extLst>
          </p:cNvPr>
          <p:cNvCxnSpPr>
            <a:cxnSpLocks/>
            <a:stCxn id="59" idx="3"/>
            <a:endCxn id="63" idx="1"/>
          </p:cNvCxnSpPr>
          <p:nvPr/>
        </p:nvCxnSpPr>
        <p:spPr>
          <a:xfrm>
            <a:off x="1537650" y="4141768"/>
            <a:ext cx="691232" cy="1767"/>
          </a:xfrm>
          <a:prstGeom prst="line">
            <a:avLst/>
          </a:prstGeom>
          <a:noFill/>
          <a:ln w="12700">
            <a:solidFill>
              <a:schemeClr val="bg2">
                <a:lumMod val="50000"/>
              </a:schemeClr>
            </a:solidFill>
            <a:prstDash val="sysDash"/>
            <a:tailEnd type="stealth" w="med" len="med"/>
          </a:ln>
        </p:spPr>
        <p:style>
          <a:lnRef idx="2">
            <a:schemeClr val="accent1">
              <a:shade val="15000"/>
            </a:schemeClr>
          </a:lnRef>
          <a:fillRef idx="1">
            <a:schemeClr val="accent1"/>
          </a:fillRef>
          <a:effectRef idx="0">
            <a:schemeClr val="accent1"/>
          </a:effectRef>
          <a:fontRef idx="minor">
            <a:schemeClr val="lt1"/>
          </a:fontRef>
        </p:style>
      </p:cxnSp>
      <p:sp>
        <p:nvSpPr>
          <p:cNvPr id="61" name="Plus Sign 60">
            <a:extLst>
              <a:ext uri="{FF2B5EF4-FFF2-40B4-BE49-F238E27FC236}">
                <a16:creationId xmlns:a16="http://schemas.microsoft.com/office/drawing/2014/main" id="{3BAE5A14-CAD4-06FE-23DE-51004F1A2308}"/>
              </a:ext>
            </a:extLst>
          </p:cNvPr>
          <p:cNvSpPr/>
          <p:nvPr/>
        </p:nvSpPr>
        <p:spPr>
          <a:xfrm>
            <a:off x="5851129" y="4037108"/>
            <a:ext cx="186566" cy="209320"/>
          </a:xfrm>
          <a:prstGeom prst="mathPlus">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 name="Minus Sign 61">
            <a:extLst>
              <a:ext uri="{FF2B5EF4-FFF2-40B4-BE49-F238E27FC236}">
                <a16:creationId xmlns:a16="http://schemas.microsoft.com/office/drawing/2014/main" id="{93342312-4503-4AF2-64FF-C894DA0D975B}"/>
              </a:ext>
            </a:extLst>
          </p:cNvPr>
          <p:cNvSpPr/>
          <p:nvPr/>
        </p:nvSpPr>
        <p:spPr>
          <a:xfrm>
            <a:off x="3625133" y="4079310"/>
            <a:ext cx="212168" cy="124915"/>
          </a:xfrm>
          <a:prstGeom prst="mathMinus">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Rectangle 62">
            <a:extLst>
              <a:ext uri="{FF2B5EF4-FFF2-40B4-BE49-F238E27FC236}">
                <a16:creationId xmlns:a16="http://schemas.microsoft.com/office/drawing/2014/main" id="{E739EE53-4F22-3988-4205-1837705BBEF0}"/>
              </a:ext>
            </a:extLst>
          </p:cNvPr>
          <p:cNvSpPr/>
          <p:nvPr/>
        </p:nvSpPr>
        <p:spPr>
          <a:xfrm>
            <a:off x="2228882" y="3902303"/>
            <a:ext cx="1250748" cy="482464"/>
          </a:xfrm>
          <a:prstGeom prst="rect">
            <a:avLst/>
          </a:prstGeom>
          <a:solidFill>
            <a:srgbClr val="FDEC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lumMod val="85000"/>
                    <a:lumOff val="15000"/>
                  </a:schemeClr>
                </a:solidFill>
              </a:rPr>
              <a:t>Total CPKM</a:t>
            </a:r>
          </a:p>
        </p:txBody>
      </p:sp>
      <p:sp>
        <p:nvSpPr>
          <p:cNvPr id="64" name="TextBox 63">
            <a:extLst>
              <a:ext uri="{FF2B5EF4-FFF2-40B4-BE49-F238E27FC236}">
                <a16:creationId xmlns:a16="http://schemas.microsoft.com/office/drawing/2014/main" id="{9225FF1F-2963-4DC4-106A-91CD5C1248D6}"/>
              </a:ext>
            </a:extLst>
          </p:cNvPr>
          <p:cNvSpPr txBox="1"/>
          <p:nvPr/>
        </p:nvSpPr>
        <p:spPr>
          <a:xfrm>
            <a:off x="6303668" y="4483546"/>
            <a:ext cx="3533752" cy="646331"/>
          </a:xfrm>
          <a:prstGeom prst="rect">
            <a:avLst/>
          </a:prstGeom>
          <a:noFill/>
        </p:spPr>
        <p:txBody>
          <a:bodyPr wrap="square" rtlCol="0">
            <a:spAutoFit/>
          </a:bodyPr>
          <a:lstStyle/>
          <a:p>
            <a:r>
              <a:rPr lang="en-US" sz="1200" dirty="0">
                <a:solidFill>
                  <a:schemeClr val="tx1">
                    <a:lumMod val="65000"/>
                    <a:lumOff val="35000"/>
                  </a:schemeClr>
                </a:solidFill>
              </a:rPr>
              <a:t>Welfare (Pension)  + indirect salary accounting</a:t>
            </a:r>
          </a:p>
          <a:p>
            <a:r>
              <a:rPr lang="en-US" sz="1200" dirty="0">
                <a:solidFill>
                  <a:schemeClr val="tx1">
                    <a:lumMod val="65000"/>
                    <a:lumOff val="35000"/>
                  </a:schemeClr>
                </a:solidFill>
              </a:rPr>
              <a:t>Rs. 32.93/ km  + 7.85/km </a:t>
            </a:r>
          </a:p>
          <a:p>
            <a:r>
              <a:rPr lang="en-US" sz="1200" dirty="0">
                <a:solidFill>
                  <a:schemeClr val="tx1">
                    <a:lumMod val="65000"/>
                    <a:lumOff val="35000"/>
                  </a:schemeClr>
                </a:solidFill>
              </a:rPr>
              <a:t>(39.6% of Total CPKM)</a:t>
            </a:r>
          </a:p>
        </p:txBody>
      </p:sp>
      <p:sp>
        <p:nvSpPr>
          <p:cNvPr id="65" name="Double Bracket 64">
            <a:extLst>
              <a:ext uri="{FF2B5EF4-FFF2-40B4-BE49-F238E27FC236}">
                <a16:creationId xmlns:a16="http://schemas.microsoft.com/office/drawing/2014/main" id="{36A3F15C-768F-02F1-60D7-089C79727F08}"/>
              </a:ext>
            </a:extLst>
          </p:cNvPr>
          <p:cNvSpPr/>
          <p:nvPr/>
        </p:nvSpPr>
        <p:spPr>
          <a:xfrm>
            <a:off x="4078228" y="3803052"/>
            <a:ext cx="4352013" cy="677430"/>
          </a:xfrm>
          <a:prstGeom prst="bracketPair">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68" name="TextBox 67">
            <a:extLst>
              <a:ext uri="{FF2B5EF4-FFF2-40B4-BE49-F238E27FC236}">
                <a16:creationId xmlns:a16="http://schemas.microsoft.com/office/drawing/2014/main" id="{35F9CCAC-2BF0-5B06-9A81-5A80C5A9FE83}"/>
              </a:ext>
            </a:extLst>
          </p:cNvPr>
          <p:cNvSpPr txBox="1"/>
          <p:nvPr/>
        </p:nvSpPr>
        <p:spPr>
          <a:xfrm>
            <a:off x="242637" y="733999"/>
            <a:ext cx="11787837" cy="276999"/>
          </a:xfrm>
          <a:prstGeom prst="rect">
            <a:avLst/>
          </a:prstGeom>
          <a:noFill/>
        </p:spPr>
        <p:txBody>
          <a:bodyPr wrap="square">
            <a:spAutoFit/>
          </a:bodyPr>
          <a:lstStyle>
            <a:defPPr>
              <a:defRPr lang="en-US"/>
            </a:defPPr>
            <a:lvl1pPr>
              <a:defRPr sz="1400" b="1" u="none" strike="noStrike" baseline="0">
                <a:solidFill>
                  <a:schemeClr val="tx1">
                    <a:lumMod val="85000"/>
                    <a:lumOff val="15000"/>
                  </a:schemeClr>
                </a:solidFill>
                <a:latin typeface="Product Sans" panose="020B0403030502040203" pitchFamily="34" charset="0"/>
              </a:defRPr>
            </a:lvl1pPr>
          </a:lstStyle>
          <a:p>
            <a:r>
              <a:rPr lang="en-US" sz="1200" b="0" dirty="0">
                <a:latin typeface="+mn-lt"/>
              </a:rPr>
              <a:t>Capital &amp; periodic maintenance costs are life cycle costs and are annualized using a 5% capital recovery rate. All costs are adjusted to reflect constant prices.</a:t>
            </a:r>
            <a:endParaRPr lang="en-IN" sz="1200" b="0" dirty="0">
              <a:latin typeface="+mn-lt"/>
            </a:endParaRPr>
          </a:p>
        </p:txBody>
      </p:sp>
      <p:sp>
        <p:nvSpPr>
          <p:cNvPr id="77" name="TextBox 76">
            <a:extLst>
              <a:ext uri="{FF2B5EF4-FFF2-40B4-BE49-F238E27FC236}">
                <a16:creationId xmlns:a16="http://schemas.microsoft.com/office/drawing/2014/main" id="{BFAE8529-9AD9-ACBD-EFC8-4C735A4E2110}"/>
              </a:ext>
            </a:extLst>
          </p:cNvPr>
          <p:cNvSpPr txBox="1"/>
          <p:nvPr/>
        </p:nvSpPr>
        <p:spPr>
          <a:xfrm>
            <a:off x="2232107" y="4517283"/>
            <a:ext cx="1311746" cy="276999"/>
          </a:xfrm>
          <a:prstGeom prst="rect">
            <a:avLst/>
          </a:prstGeom>
          <a:noFill/>
        </p:spPr>
        <p:txBody>
          <a:bodyPr wrap="square" rtlCol="0">
            <a:spAutoFit/>
          </a:bodyPr>
          <a:lstStyle/>
          <a:p>
            <a:r>
              <a:rPr lang="en-US" sz="1200" i="0" u="none" strike="noStrike" baseline="0" dirty="0">
                <a:solidFill>
                  <a:schemeClr val="tx1">
                    <a:lumMod val="65000"/>
                    <a:lumOff val="35000"/>
                  </a:schemeClr>
                </a:solidFill>
              </a:rPr>
              <a:t>Rs. 102.91 / km  </a:t>
            </a:r>
          </a:p>
        </p:txBody>
      </p:sp>
      <p:sp>
        <p:nvSpPr>
          <p:cNvPr id="2" name="Rectangle 1">
            <a:extLst>
              <a:ext uri="{FF2B5EF4-FFF2-40B4-BE49-F238E27FC236}">
                <a16:creationId xmlns:a16="http://schemas.microsoft.com/office/drawing/2014/main" id="{74186444-55B0-207F-208B-C0601F39D33C}"/>
              </a:ext>
            </a:extLst>
          </p:cNvPr>
          <p:cNvSpPr/>
          <p:nvPr/>
        </p:nvSpPr>
        <p:spPr>
          <a:xfrm>
            <a:off x="9220629" y="3923917"/>
            <a:ext cx="1420992" cy="437490"/>
          </a:xfrm>
          <a:prstGeom prst="rect">
            <a:avLst/>
          </a:prstGeom>
          <a:solidFill>
            <a:srgbClr val="D6E6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lumMod val="85000"/>
                    <a:lumOff val="15000"/>
                  </a:schemeClr>
                </a:solidFill>
              </a:rPr>
              <a:t>Net CPKM</a:t>
            </a:r>
          </a:p>
        </p:txBody>
      </p:sp>
      <p:sp>
        <p:nvSpPr>
          <p:cNvPr id="4" name="TextBox 3">
            <a:extLst>
              <a:ext uri="{FF2B5EF4-FFF2-40B4-BE49-F238E27FC236}">
                <a16:creationId xmlns:a16="http://schemas.microsoft.com/office/drawing/2014/main" id="{3C799D11-2DBA-D81D-5DA2-75E5554D86FB}"/>
              </a:ext>
            </a:extLst>
          </p:cNvPr>
          <p:cNvSpPr txBox="1"/>
          <p:nvPr/>
        </p:nvSpPr>
        <p:spPr>
          <a:xfrm>
            <a:off x="10713000" y="4002666"/>
            <a:ext cx="1205714" cy="276999"/>
          </a:xfrm>
          <a:prstGeom prst="rect">
            <a:avLst/>
          </a:prstGeom>
          <a:noFill/>
        </p:spPr>
        <p:txBody>
          <a:bodyPr wrap="square" rtlCol="0">
            <a:spAutoFit/>
          </a:bodyPr>
          <a:lstStyle/>
          <a:p>
            <a:r>
              <a:rPr lang="en-US" sz="1200" dirty="0">
                <a:solidFill>
                  <a:schemeClr val="tx1">
                    <a:lumMod val="65000"/>
                    <a:lumOff val="35000"/>
                  </a:schemeClr>
                </a:solidFill>
              </a:rPr>
              <a:t>Rs. 34.43 / km  </a:t>
            </a:r>
          </a:p>
        </p:txBody>
      </p:sp>
      <p:cxnSp>
        <p:nvCxnSpPr>
          <p:cNvPr id="5" name="Straight Connector 4">
            <a:extLst>
              <a:ext uri="{FF2B5EF4-FFF2-40B4-BE49-F238E27FC236}">
                <a16:creationId xmlns:a16="http://schemas.microsoft.com/office/drawing/2014/main" id="{01C06A65-2660-312A-1134-C53604C8BC40}"/>
              </a:ext>
            </a:extLst>
          </p:cNvPr>
          <p:cNvCxnSpPr>
            <a:cxnSpLocks/>
            <a:stCxn id="65" idx="3"/>
            <a:endCxn id="2" idx="1"/>
          </p:cNvCxnSpPr>
          <p:nvPr/>
        </p:nvCxnSpPr>
        <p:spPr>
          <a:xfrm>
            <a:off x="8430241" y="4141767"/>
            <a:ext cx="790388" cy="895"/>
          </a:xfrm>
          <a:prstGeom prst="line">
            <a:avLst/>
          </a:prstGeom>
          <a:noFill/>
          <a:ln w="12700">
            <a:solidFill>
              <a:schemeClr val="bg2">
                <a:lumMod val="50000"/>
              </a:schemeClr>
            </a:solidFill>
            <a:prstDash val="sysDash"/>
            <a:tailEnd type="stealth" w="med" len="med"/>
          </a:ln>
        </p:spPr>
        <p:style>
          <a:lnRef idx="2">
            <a:schemeClr val="accent1">
              <a:shade val="15000"/>
            </a:schemeClr>
          </a:lnRef>
          <a:fillRef idx="1">
            <a:schemeClr val="accent1"/>
          </a:fillRef>
          <a:effectRef idx="0">
            <a:schemeClr val="accent1"/>
          </a:effectRef>
          <a:fontRef idx="minor">
            <a:schemeClr val="lt1"/>
          </a:fontRef>
        </p:style>
      </p:cxnSp>
      <p:sp>
        <p:nvSpPr>
          <p:cNvPr id="10" name="TextBox 9">
            <a:extLst>
              <a:ext uri="{FF2B5EF4-FFF2-40B4-BE49-F238E27FC236}">
                <a16:creationId xmlns:a16="http://schemas.microsoft.com/office/drawing/2014/main" id="{BC1B0907-D925-926A-4A7B-46B73CCB1358}"/>
              </a:ext>
            </a:extLst>
          </p:cNvPr>
          <p:cNvSpPr txBox="1"/>
          <p:nvPr/>
        </p:nvSpPr>
        <p:spPr>
          <a:xfrm>
            <a:off x="10789920" y="5368420"/>
            <a:ext cx="1240554" cy="261610"/>
          </a:xfrm>
          <a:prstGeom prst="rect">
            <a:avLst/>
          </a:prstGeom>
          <a:noFill/>
        </p:spPr>
        <p:txBody>
          <a:bodyPr wrap="square">
            <a:spAutoFit/>
          </a:bodyPr>
          <a:lstStyle/>
          <a:p>
            <a:r>
              <a:rPr lang="en-IN" sz="1100" dirty="0">
                <a:solidFill>
                  <a:schemeClr val="tx1">
                    <a:lumMod val="75000"/>
                    <a:lumOff val="25000"/>
                  </a:schemeClr>
                </a:solidFill>
                <a:latin typeface="Product Sans" panose="020B0403030502040203" pitchFamily="34" charset="0"/>
              </a:rPr>
              <a:t>Cost (in Lakhs.)</a:t>
            </a:r>
          </a:p>
        </p:txBody>
      </p:sp>
    </p:spTree>
    <p:extLst>
      <p:ext uri="{BB962C8B-B14F-4D97-AF65-F5344CB8AC3E}">
        <p14:creationId xmlns:p14="http://schemas.microsoft.com/office/powerpoint/2010/main" val="2223616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C8C09-6339-678E-DEC7-0EFFF4AC875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58F2D1F-FDED-5C03-C59F-CCEB40260CFD}"/>
              </a:ext>
            </a:extLst>
          </p:cNvPr>
          <p:cNvSpPr>
            <a:spLocks noGrp="1"/>
          </p:cNvSpPr>
          <p:nvPr>
            <p:ph type="body" sz="quarter" idx="10"/>
          </p:nvPr>
        </p:nvSpPr>
        <p:spPr/>
        <p:txBody>
          <a:bodyPr/>
          <a:lstStyle/>
          <a:p>
            <a:r>
              <a:rPr lang="en-IN" b="1" dirty="0">
                <a:solidFill>
                  <a:srgbClr val="44546A"/>
                </a:solidFill>
                <a:latin typeface="Product Sans" panose="020B0403030502040203" pitchFamily="34" charset="0"/>
              </a:rPr>
              <a:t>  Trend of Daily Cost</a:t>
            </a:r>
            <a:r>
              <a:rPr lang="en-IN" dirty="0">
                <a:solidFill>
                  <a:srgbClr val="44546A"/>
                </a:solidFill>
                <a:latin typeface="Product Sans" panose="020B0403030502040203" pitchFamily="34" charset="0"/>
              </a:rPr>
              <a:t> of Urban Transport</a:t>
            </a:r>
            <a:endParaRPr lang="en-IN" b="1" dirty="0">
              <a:solidFill>
                <a:srgbClr val="44546A"/>
              </a:solidFill>
            </a:endParaRPr>
          </a:p>
        </p:txBody>
      </p:sp>
      <p:graphicFrame>
        <p:nvGraphicFramePr>
          <p:cNvPr id="7" name="Chart 6">
            <a:extLst>
              <a:ext uri="{FF2B5EF4-FFF2-40B4-BE49-F238E27FC236}">
                <a16:creationId xmlns:a16="http://schemas.microsoft.com/office/drawing/2014/main" id="{E70FEB3B-54DD-67DF-E4A6-F45A455D81E0}"/>
              </a:ext>
            </a:extLst>
          </p:cNvPr>
          <p:cNvGraphicFramePr>
            <a:graphicFrameLocks/>
          </p:cNvGraphicFramePr>
          <p:nvPr>
            <p:extLst>
              <p:ext uri="{D42A27DB-BD31-4B8C-83A1-F6EECF244321}">
                <p14:modId xmlns:p14="http://schemas.microsoft.com/office/powerpoint/2010/main" val="1551452544"/>
              </p:ext>
            </p:extLst>
          </p:nvPr>
        </p:nvGraphicFramePr>
        <p:xfrm>
          <a:off x="-13347" y="409350"/>
          <a:ext cx="11199884" cy="5291061"/>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F2AE525D-90AF-C491-3751-EDBB8A926DE6}"/>
              </a:ext>
            </a:extLst>
          </p:cNvPr>
          <p:cNvSpPr/>
          <p:nvPr/>
        </p:nvSpPr>
        <p:spPr>
          <a:xfrm>
            <a:off x="2701543" y="4962143"/>
            <a:ext cx="652781" cy="666497"/>
          </a:xfrm>
          <a:prstGeom prst="rect">
            <a:avLst/>
          </a:prstGeom>
          <a:noFill/>
          <a:ln w="28575">
            <a:solidFill>
              <a:srgbClr val="3F7A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41793228-DCFB-022A-F1B2-EEAD2EEF03D3}"/>
              </a:ext>
            </a:extLst>
          </p:cNvPr>
          <p:cNvSpPr/>
          <p:nvPr/>
        </p:nvSpPr>
        <p:spPr>
          <a:xfrm>
            <a:off x="10404354" y="4962143"/>
            <a:ext cx="652779" cy="675712"/>
          </a:xfrm>
          <a:prstGeom prst="rect">
            <a:avLst/>
          </a:prstGeom>
          <a:noFill/>
          <a:ln w="28575">
            <a:solidFill>
              <a:srgbClr val="3F7A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E7FEC6FF-C6E9-40AD-D9C0-2C7034163753}"/>
              </a:ext>
            </a:extLst>
          </p:cNvPr>
          <p:cNvSpPr txBox="1"/>
          <p:nvPr/>
        </p:nvSpPr>
        <p:spPr>
          <a:xfrm>
            <a:off x="2492756" y="5683564"/>
            <a:ext cx="917194" cy="523220"/>
          </a:xfrm>
          <a:prstGeom prst="rect">
            <a:avLst/>
          </a:prstGeom>
          <a:noFill/>
        </p:spPr>
        <p:txBody>
          <a:bodyPr wrap="square">
            <a:spAutoFit/>
          </a:bodyPr>
          <a:lstStyle>
            <a:defPPr>
              <a:defRPr lang="en-US"/>
            </a:defPPr>
            <a:lvl1pPr>
              <a:defRPr sz="1400" b="1" u="none" strike="noStrike" baseline="0">
                <a:solidFill>
                  <a:schemeClr val="tx1">
                    <a:lumMod val="85000"/>
                    <a:lumOff val="15000"/>
                  </a:schemeClr>
                </a:solidFill>
                <a:latin typeface="Product Sans" panose="020B0403030502040203" pitchFamily="34" charset="0"/>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dirty="0">
                <a:solidFill>
                  <a:srgbClr val="3F7AA5"/>
                </a:solidFill>
              </a:rPr>
              <a:t>PT Share </a:t>
            </a:r>
          </a:p>
          <a:p>
            <a:r>
              <a:rPr lang="en-US" dirty="0">
                <a:solidFill>
                  <a:srgbClr val="3F7AA5"/>
                </a:solidFill>
              </a:rPr>
              <a:t>22%</a:t>
            </a:r>
          </a:p>
        </p:txBody>
      </p:sp>
      <p:sp>
        <p:nvSpPr>
          <p:cNvPr id="6" name="TextBox 5">
            <a:extLst>
              <a:ext uri="{FF2B5EF4-FFF2-40B4-BE49-F238E27FC236}">
                <a16:creationId xmlns:a16="http://schemas.microsoft.com/office/drawing/2014/main" id="{3D14801B-9543-3437-595D-BA1D638E822C}"/>
              </a:ext>
            </a:extLst>
          </p:cNvPr>
          <p:cNvSpPr txBox="1"/>
          <p:nvPr/>
        </p:nvSpPr>
        <p:spPr>
          <a:xfrm>
            <a:off x="10142226" y="5678831"/>
            <a:ext cx="917194" cy="523220"/>
          </a:xfrm>
          <a:prstGeom prst="rect">
            <a:avLst/>
          </a:prstGeom>
          <a:noFill/>
        </p:spPr>
        <p:txBody>
          <a:bodyPr wrap="square">
            <a:spAutoFit/>
          </a:bodyPr>
          <a:lstStyle>
            <a:defPPr>
              <a:defRPr lang="en-US"/>
            </a:defPPr>
            <a:lvl1pPr>
              <a:defRPr sz="1400" b="1" u="none" strike="noStrike" baseline="0">
                <a:solidFill>
                  <a:schemeClr val="tx1">
                    <a:lumMod val="85000"/>
                    <a:lumOff val="15000"/>
                  </a:schemeClr>
                </a:solidFill>
                <a:latin typeface="Product Sans" panose="020B0403030502040203" pitchFamily="34" charset="0"/>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dirty="0">
                <a:solidFill>
                  <a:srgbClr val="3F7AA5"/>
                </a:solidFill>
              </a:rPr>
              <a:t>PT Share </a:t>
            </a:r>
          </a:p>
          <a:p>
            <a:r>
              <a:rPr lang="en-US" dirty="0">
                <a:solidFill>
                  <a:srgbClr val="3F7AA5"/>
                </a:solidFill>
              </a:rPr>
              <a:t>8%</a:t>
            </a:r>
          </a:p>
        </p:txBody>
      </p:sp>
      <p:graphicFrame>
        <p:nvGraphicFramePr>
          <p:cNvPr id="8" name="Chart 7">
            <a:extLst>
              <a:ext uri="{FF2B5EF4-FFF2-40B4-BE49-F238E27FC236}">
                <a16:creationId xmlns:a16="http://schemas.microsoft.com/office/drawing/2014/main" id="{72DA1FBE-BAC6-A908-02DF-8C07A6E58028}"/>
              </a:ext>
            </a:extLst>
          </p:cNvPr>
          <p:cNvGraphicFramePr>
            <a:graphicFrameLocks/>
          </p:cNvGraphicFramePr>
          <p:nvPr>
            <p:extLst>
              <p:ext uri="{D42A27DB-BD31-4B8C-83A1-F6EECF244321}">
                <p14:modId xmlns:p14="http://schemas.microsoft.com/office/powerpoint/2010/main" val="909292181"/>
              </p:ext>
            </p:extLst>
          </p:nvPr>
        </p:nvGraphicFramePr>
        <p:xfrm>
          <a:off x="-13609" y="405112"/>
          <a:ext cx="11206413" cy="5755232"/>
        </p:xfrm>
        <a:graphic>
          <a:graphicData uri="http://schemas.openxmlformats.org/drawingml/2006/chart">
            <c:chart xmlns:c="http://schemas.openxmlformats.org/drawingml/2006/chart" xmlns:r="http://schemas.openxmlformats.org/officeDocument/2006/relationships" r:id="rId4"/>
          </a:graphicData>
        </a:graphic>
      </p:graphicFrame>
      <p:cxnSp>
        <p:nvCxnSpPr>
          <p:cNvPr id="25" name="Straight Connector 24">
            <a:extLst>
              <a:ext uri="{FF2B5EF4-FFF2-40B4-BE49-F238E27FC236}">
                <a16:creationId xmlns:a16="http://schemas.microsoft.com/office/drawing/2014/main" id="{B586415F-1625-CE1E-1B7B-417F05BDA654}"/>
              </a:ext>
            </a:extLst>
          </p:cNvPr>
          <p:cNvCxnSpPr>
            <a:cxnSpLocks/>
          </p:cNvCxnSpPr>
          <p:nvPr/>
        </p:nvCxnSpPr>
        <p:spPr>
          <a:xfrm>
            <a:off x="10919397" y="880110"/>
            <a:ext cx="0" cy="6020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1434C1-17AF-0317-A484-66518BCB37E4}"/>
              </a:ext>
            </a:extLst>
          </p:cNvPr>
          <p:cNvCxnSpPr>
            <a:cxnSpLocks/>
          </p:cNvCxnSpPr>
          <p:nvPr/>
        </p:nvCxnSpPr>
        <p:spPr>
          <a:xfrm>
            <a:off x="10925924" y="3191145"/>
            <a:ext cx="0" cy="819487"/>
          </a:xfrm>
          <a:prstGeom prst="line">
            <a:avLst/>
          </a:prstGeom>
          <a:ln w="38100">
            <a:solidFill>
              <a:srgbClr val="3F7AA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15BAED-9B4F-646F-CDAF-ED3E821D5F60}"/>
              </a:ext>
            </a:extLst>
          </p:cNvPr>
          <p:cNvCxnSpPr>
            <a:cxnSpLocks/>
          </p:cNvCxnSpPr>
          <p:nvPr/>
        </p:nvCxnSpPr>
        <p:spPr>
          <a:xfrm>
            <a:off x="10922890" y="4121785"/>
            <a:ext cx="0" cy="567690"/>
          </a:xfrm>
          <a:prstGeom prst="line">
            <a:avLst/>
          </a:prstGeom>
          <a:ln w="38100">
            <a:solidFill>
              <a:srgbClr val="C4C4C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E02B737-7BC9-FF33-665D-C5605B7850F4}"/>
              </a:ext>
            </a:extLst>
          </p:cNvPr>
          <p:cNvSpPr txBox="1"/>
          <p:nvPr/>
        </p:nvSpPr>
        <p:spPr>
          <a:xfrm>
            <a:off x="10938980" y="815706"/>
            <a:ext cx="1246492" cy="738664"/>
          </a:xfrm>
          <a:prstGeom prst="rect">
            <a:avLst/>
          </a:prstGeom>
          <a:noFill/>
        </p:spPr>
        <p:txBody>
          <a:bodyPr wrap="square">
            <a:spAutoFit/>
          </a:bodyPr>
          <a:lstStyle>
            <a:defPPr>
              <a:defRPr lang="en-US"/>
            </a:defPPr>
            <a:lvl1pPr>
              <a:defRPr sz="1400" b="1" u="none" strike="noStrike" baseline="0">
                <a:solidFill>
                  <a:schemeClr val="tx1">
                    <a:lumMod val="85000"/>
                    <a:lumOff val="15000"/>
                  </a:schemeClr>
                </a:solidFill>
                <a:latin typeface="Product Sans" panose="020B0403030502040203" pitchFamily="34" charset="0"/>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dirty="0">
                <a:solidFill>
                  <a:schemeClr val="accent2">
                    <a:lumMod val="75000"/>
                  </a:schemeClr>
                </a:solidFill>
              </a:rPr>
              <a:t>3x increase in  road cost since 2012</a:t>
            </a:r>
          </a:p>
        </p:txBody>
      </p:sp>
      <p:sp>
        <p:nvSpPr>
          <p:cNvPr id="29" name="TextBox 28">
            <a:extLst>
              <a:ext uri="{FF2B5EF4-FFF2-40B4-BE49-F238E27FC236}">
                <a16:creationId xmlns:a16="http://schemas.microsoft.com/office/drawing/2014/main" id="{D93BEB56-C0A1-B4E4-527A-6499499FB12C}"/>
              </a:ext>
            </a:extLst>
          </p:cNvPr>
          <p:cNvSpPr txBox="1"/>
          <p:nvPr/>
        </p:nvSpPr>
        <p:spPr>
          <a:xfrm>
            <a:off x="10934456" y="3159289"/>
            <a:ext cx="1253020" cy="954107"/>
          </a:xfrm>
          <a:prstGeom prst="rect">
            <a:avLst/>
          </a:prstGeom>
          <a:noFill/>
        </p:spPr>
        <p:txBody>
          <a:bodyPr wrap="square">
            <a:spAutoFit/>
          </a:bodyPr>
          <a:lstStyle>
            <a:defPPr>
              <a:defRPr lang="en-US"/>
            </a:defPPr>
            <a:lvl1pPr>
              <a:defRPr sz="1400" b="1" u="none" strike="noStrike" baseline="0">
                <a:solidFill>
                  <a:schemeClr val="tx1">
                    <a:lumMod val="85000"/>
                    <a:lumOff val="15000"/>
                  </a:schemeClr>
                </a:solidFill>
                <a:latin typeface="Product Sans" panose="020B0403030502040203" pitchFamily="34" charset="0"/>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dirty="0">
                <a:solidFill>
                  <a:srgbClr val="3F7AA5"/>
                </a:solidFill>
              </a:rPr>
              <a:t>1.9x increase in PT Operation cost</a:t>
            </a:r>
          </a:p>
        </p:txBody>
      </p:sp>
      <p:sp>
        <p:nvSpPr>
          <p:cNvPr id="30" name="TextBox 29">
            <a:extLst>
              <a:ext uri="{FF2B5EF4-FFF2-40B4-BE49-F238E27FC236}">
                <a16:creationId xmlns:a16="http://schemas.microsoft.com/office/drawing/2014/main" id="{6C587B6C-210D-746B-06B5-A9E41F076F7E}"/>
              </a:ext>
            </a:extLst>
          </p:cNvPr>
          <p:cNvSpPr txBox="1"/>
          <p:nvPr/>
        </p:nvSpPr>
        <p:spPr>
          <a:xfrm>
            <a:off x="10950589" y="4036298"/>
            <a:ext cx="1246492" cy="738664"/>
          </a:xfrm>
          <a:prstGeom prst="rect">
            <a:avLst/>
          </a:prstGeom>
          <a:noFill/>
        </p:spPr>
        <p:txBody>
          <a:bodyPr wrap="square">
            <a:spAutoFit/>
          </a:bodyPr>
          <a:lstStyle>
            <a:defPPr>
              <a:defRPr lang="en-US"/>
            </a:defPPr>
            <a:lvl1pPr>
              <a:defRPr sz="1400" b="1" u="none" strike="noStrike" baseline="0">
                <a:solidFill>
                  <a:schemeClr val="tx1">
                    <a:lumMod val="85000"/>
                    <a:lumOff val="15000"/>
                  </a:schemeClr>
                </a:solidFill>
                <a:latin typeface="Product Sans" panose="020B0403030502040203" pitchFamily="34" charset="0"/>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dirty="0">
                <a:solidFill>
                  <a:schemeClr val="tx1">
                    <a:lumMod val="50000"/>
                    <a:lumOff val="50000"/>
                  </a:schemeClr>
                </a:solidFill>
              </a:rPr>
              <a:t>1.3x increase in Parking cost</a:t>
            </a:r>
          </a:p>
        </p:txBody>
      </p:sp>
      <p:cxnSp>
        <p:nvCxnSpPr>
          <p:cNvPr id="32" name="Straight Connector 31">
            <a:extLst>
              <a:ext uri="{FF2B5EF4-FFF2-40B4-BE49-F238E27FC236}">
                <a16:creationId xmlns:a16="http://schemas.microsoft.com/office/drawing/2014/main" id="{768AC559-B951-81AC-0DEE-0A7D52E4B33F}"/>
              </a:ext>
            </a:extLst>
          </p:cNvPr>
          <p:cNvCxnSpPr>
            <a:cxnSpLocks/>
          </p:cNvCxnSpPr>
          <p:nvPr/>
        </p:nvCxnSpPr>
        <p:spPr>
          <a:xfrm>
            <a:off x="10922114" y="1561628"/>
            <a:ext cx="0" cy="819487"/>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8E6C842-4615-6112-B398-86DC6489E66E}"/>
              </a:ext>
            </a:extLst>
          </p:cNvPr>
          <p:cNvSpPr txBox="1"/>
          <p:nvPr/>
        </p:nvSpPr>
        <p:spPr>
          <a:xfrm>
            <a:off x="10928642" y="1502672"/>
            <a:ext cx="1253020" cy="954107"/>
          </a:xfrm>
          <a:prstGeom prst="rect">
            <a:avLst/>
          </a:prstGeom>
          <a:noFill/>
        </p:spPr>
        <p:txBody>
          <a:bodyPr wrap="square">
            <a:spAutoFit/>
          </a:bodyPr>
          <a:lstStyle>
            <a:defPPr>
              <a:defRPr lang="en-US"/>
            </a:defPPr>
            <a:lvl1pPr>
              <a:defRPr sz="1400" b="1" u="none" strike="noStrike" baseline="0">
                <a:solidFill>
                  <a:schemeClr val="tx1">
                    <a:lumMod val="85000"/>
                    <a:lumOff val="15000"/>
                  </a:schemeClr>
                </a:solidFill>
                <a:latin typeface="Product Sans" panose="020B0403030502040203" pitchFamily="34" charset="0"/>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dirty="0">
                <a:solidFill>
                  <a:schemeClr val="accent2">
                    <a:lumMod val="50000"/>
                  </a:schemeClr>
                </a:solidFill>
              </a:rPr>
              <a:t>2.3x increase in  accident cost</a:t>
            </a:r>
          </a:p>
        </p:txBody>
      </p:sp>
      <p:cxnSp>
        <p:nvCxnSpPr>
          <p:cNvPr id="34" name="Straight Connector 33">
            <a:extLst>
              <a:ext uri="{FF2B5EF4-FFF2-40B4-BE49-F238E27FC236}">
                <a16:creationId xmlns:a16="http://schemas.microsoft.com/office/drawing/2014/main" id="{2872320A-A5B0-9F24-1C6B-28D240CD7F8E}"/>
              </a:ext>
            </a:extLst>
          </p:cNvPr>
          <p:cNvCxnSpPr>
            <a:cxnSpLocks/>
          </p:cNvCxnSpPr>
          <p:nvPr/>
        </p:nvCxnSpPr>
        <p:spPr>
          <a:xfrm>
            <a:off x="10925924" y="2487584"/>
            <a:ext cx="0" cy="643860"/>
          </a:xfrm>
          <a:prstGeom prst="line">
            <a:avLst/>
          </a:prstGeom>
          <a:ln w="38100">
            <a:solidFill>
              <a:srgbClr val="343E48"/>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E67E703-B104-EC05-3ACB-2D54997423A3}"/>
              </a:ext>
            </a:extLst>
          </p:cNvPr>
          <p:cNvSpPr txBox="1"/>
          <p:nvPr/>
        </p:nvSpPr>
        <p:spPr>
          <a:xfrm>
            <a:off x="10932452" y="2428628"/>
            <a:ext cx="1253020" cy="738664"/>
          </a:xfrm>
          <a:prstGeom prst="rect">
            <a:avLst/>
          </a:prstGeom>
          <a:noFill/>
        </p:spPr>
        <p:txBody>
          <a:bodyPr wrap="square">
            <a:spAutoFit/>
          </a:bodyPr>
          <a:lstStyle>
            <a:defPPr>
              <a:defRPr lang="en-US"/>
            </a:defPPr>
            <a:lvl1pPr>
              <a:defRPr sz="1400" b="1" u="none" strike="noStrike" baseline="0">
                <a:solidFill>
                  <a:schemeClr val="tx1">
                    <a:lumMod val="85000"/>
                    <a:lumOff val="15000"/>
                  </a:schemeClr>
                </a:solidFill>
                <a:latin typeface="Product Sans" panose="020B0403030502040203" pitchFamily="34" charset="0"/>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dirty="0">
                <a:solidFill>
                  <a:srgbClr val="343E48"/>
                </a:solidFill>
              </a:rPr>
              <a:t>1.7x increase in emission cost</a:t>
            </a:r>
          </a:p>
        </p:txBody>
      </p:sp>
      <p:sp>
        <p:nvSpPr>
          <p:cNvPr id="39" name="Rectangle 38">
            <a:extLst>
              <a:ext uri="{FF2B5EF4-FFF2-40B4-BE49-F238E27FC236}">
                <a16:creationId xmlns:a16="http://schemas.microsoft.com/office/drawing/2014/main" id="{8B475C92-C609-5BB0-0178-698DD1DA2BA9}"/>
              </a:ext>
            </a:extLst>
          </p:cNvPr>
          <p:cNvSpPr/>
          <p:nvPr/>
        </p:nvSpPr>
        <p:spPr>
          <a:xfrm>
            <a:off x="2753360" y="4960620"/>
            <a:ext cx="652780" cy="1142999"/>
          </a:xfrm>
          <a:prstGeom prst="rect">
            <a:avLst/>
          </a:prstGeom>
          <a:noFill/>
          <a:ln w="28575">
            <a:solidFill>
              <a:srgbClr val="3F7A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a:extLst>
              <a:ext uri="{FF2B5EF4-FFF2-40B4-BE49-F238E27FC236}">
                <a16:creationId xmlns:a16="http://schemas.microsoft.com/office/drawing/2014/main" id="{C23DE282-4D29-1A85-DDB0-67458164DD72}"/>
              </a:ext>
            </a:extLst>
          </p:cNvPr>
          <p:cNvSpPr/>
          <p:nvPr/>
        </p:nvSpPr>
        <p:spPr>
          <a:xfrm>
            <a:off x="10404354" y="4960620"/>
            <a:ext cx="652779" cy="1152213"/>
          </a:xfrm>
          <a:prstGeom prst="rect">
            <a:avLst/>
          </a:prstGeom>
          <a:noFill/>
          <a:ln w="28575">
            <a:solidFill>
              <a:srgbClr val="3F7A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TextBox 40">
            <a:extLst>
              <a:ext uri="{FF2B5EF4-FFF2-40B4-BE49-F238E27FC236}">
                <a16:creationId xmlns:a16="http://schemas.microsoft.com/office/drawing/2014/main" id="{D8C3771B-0117-1B3C-1E62-F961C60493A4}"/>
              </a:ext>
            </a:extLst>
          </p:cNvPr>
          <p:cNvSpPr txBox="1"/>
          <p:nvPr/>
        </p:nvSpPr>
        <p:spPr>
          <a:xfrm>
            <a:off x="2751073" y="6120270"/>
            <a:ext cx="967732" cy="523220"/>
          </a:xfrm>
          <a:prstGeom prst="rect">
            <a:avLst/>
          </a:prstGeom>
          <a:noFill/>
        </p:spPr>
        <p:txBody>
          <a:bodyPr wrap="square">
            <a:spAutoFit/>
          </a:bodyPr>
          <a:lstStyle>
            <a:defPPr>
              <a:defRPr lang="en-US"/>
            </a:defPPr>
            <a:lvl1pPr>
              <a:defRPr sz="1400" b="1" u="none" strike="noStrike" baseline="0">
                <a:solidFill>
                  <a:schemeClr val="tx1">
                    <a:lumMod val="85000"/>
                    <a:lumOff val="15000"/>
                  </a:schemeClr>
                </a:solidFill>
                <a:latin typeface="Product Sans" panose="020B0403030502040203" pitchFamily="34" charset="0"/>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dirty="0">
                <a:solidFill>
                  <a:srgbClr val="3F7AA5"/>
                </a:solidFill>
              </a:rPr>
              <a:t>PT Share </a:t>
            </a:r>
          </a:p>
          <a:p>
            <a:r>
              <a:rPr lang="en-US" dirty="0">
                <a:solidFill>
                  <a:srgbClr val="3F7AA5"/>
                </a:solidFill>
              </a:rPr>
              <a:t>22%</a:t>
            </a:r>
          </a:p>
        </p:txBody>
      </p:sp>
      <p:sp>
        <p:nvSpPr>
          <p:cNvPr id="42" name="TextBox 41">
            <a:extLst>
              <a:ext uri="{FF2B5EF4-FFF2-40B4-BE49-F238E27FC236}">
                <a16:creationId xmlns:a16="http://schemas.microsoft.com/office/drawing/2014/main" id="{C0B3B4D3-719E-D6CA-9806-B2229967B97D}"/>
              </a:ext>
            </a:extLst>
          </p:cNvPr>
          <p:cNvSpPr txBox="1"/>
          <p:nvPr/>
        </p:nvSpPr>
        <p:spPr>
          <a:xfrm>
            <a:off x="10401551" y="6099015"/>
            <a:ext cx="917194" cy="523220"/>
          </a:xfrm>
          <a:prstGeom prst="rect">
            <a:avLst/>
          </a:prstGeom>
          <a:noFill/>
        </p:spPr>
        <p:txBody>
          <a:bodyPr wrap="square">
            <a:spAutoFit/>
          </a:bodyPr>
          <a:lstStyle>
            <a:defPPr>
              <a:defRPr lang="en-US"/>
            </a:defPPr>
            <a:lvl1pPr>
              <a:defRPr sz="1400" b="1" u="none" strike="noStrike" baseline="0">
                <a:solidFill>
                  <a:schemeClr val="tx1">
                    <a:lumMod val="85000"/>
                    <a:lumOff val="15000"/>
                  </a:schemeClr>
                </a:solidFill>
                <a:latin typeface="Product Sans" panose="020B0403030502040203" pitchFamily="34" charset="0"/>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dirty="0">
                <a:solidFill>
                  <a:srgbClr val="3F7AA5"/>
                </a:solidFill>
              </a:rPr>
              <a:t>PT Share </a:t>
            </a:r>
          </a:p>
          <a:p>
            <a:r>
              <a:rPr lang="en-US" dirty="0">
                <a:solidFill>
                  <a:srgbClr val="3F7AA5"/>
                </a:solidFill>
              </a:rPr>
              <a:t>8%</a:t>
            </a:r>
          </a:p>
        </p:txBody>
      </p:sp>
    </p:spTree>
    <p:extLst>
      <p:ext uri="{BB962C8B-B14F-4D97-AF65-F5344CB8AC3E}">
        <p14:creationId xmlns:p14="http://schemas.microsoft.com/office/powerpoint/2010/main" val="171486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33" grpId="0"/>
      <p:bldP spid="35" grpId="0"/>
      <p:bldP spid="39" grpId="0" animBg="1"/>
      <p:bldP spid="40" grpId="0" animBg="1"/>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DD2B7-D6D1-685E-07EB-F5BBB6E80362}"/>
            </a:ext>
          </a:extLst>
        </p:cNvPr>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1B03E10-692C-86A1-7EFE-25A83EB514BB}"/>
              </a:ext>
            </a:extLst>
          </p:cNvPr>
          <p:cNvCxnSpPr>
            <a:cxnSpLocks/>
            <a:stCxn id="33" idx="1"/>
          </p:cNvCxnSpPr>
          <p:nvPr/>
        </p:nvCxnSpPr>
        <p:spPr>
          <a:xfrm flipH="1">
            <a:off x="4836858" y="3041567"/>
            <a:ext cx="1427694" cy="8659"/>
          </a:xfrm>
          <a:prstGeom prst="line">
            <a:avLst/>
          </a:prstGeom>
          <a:ln w="15875">
            <a:solidFill>
              <a:srgbClr val="7F7F7F"/>
            </a:solidFill>
            <a:prstDash val="dash"/>
          </a:ln>
        </p:spPr>
        <p:style>
          <a:lnRef idx="1">
            <a:schemeClr val="accent1"/>
          </a:lnRef>
          <a:fillRef idx="0">
            <a:schemeClr val="accent1"/>
          </a:fillRef>
          <a:effectRef idx="0">
            <a:schemeClr val="accent1"/>
          </a:effectRef>
          <a:fontRef idx="minor">
            <a:schemeClr val="tx1"/>
          </a:fontRef>
        </p:style>
      </p:cxnSp>
      <p:cxnSp>
        <p:nvCxnSpPr>
          <p:cNvPr id="23" name="Google Shape;100;p6">
            <a:extLst>
              <a:ext uri="{FF2B5EF4-FFF2-40B4-BE49-F238E27FC236}">
                <a16:creationId xmlns:a16="http://schemas.microsoft.com/office/drawing/2014/main" id="{94942539-9F42-A8F8-5A0F-703495ECA605}"/>
              </a:ext>
            </a:extLst>
          </p:cNvPr>
          <p:cNvCxnSpPr>
            <a:cxnSpLocks/>
          </p:cNvCxnSpPr>
          <p:nvPr/>
        </p:nvCxnSpPr>
        <p:spPr>
          <a:xfrm flipH="1">
            <a:off x="6675507" y="3684326"/>
            <a:ext cx="2197521" cy="0"/>
          </a:xfrm>
          <a:prstGeom prst="straightConnector1">
            <a:avLst/>
          </a:prstGeom>
          <a:noFill/>
          <a:ln w="15875" cap="flat" cmpd="sng">
            <a:solidFill>
              <a:srgbClr val="878787"/>
            </a:solidFill>
            <a:prstDash val="solid"/>
            <a:miter lim="800000"/>
            <a:headEnd type="none" w="sm" len="sm"/>
            <a:tailEnd type="none" w="sm" len="sm"/>
          </a:ln>
        </p:spPr>
      </p:cxnSp>
      <p:cxnSp>
        <p:nvCxnSpPr>
          <p:cNvPr id="14" name="Google Shape;100;p6">
            <a:extLst>
              <a:ext uri="{FF2B5EF4-FFF2-40B4-BE49-F238E27FC236}">
                <a16:creationId xmlns:a16="http://schemas.microsoft.com/office/drawing/2014/main" id="{45A60632-40EA-95E9-10AD-74AD62706110}"/>
              </a:ext>
            </a:extLst>
          </p:cNvPr>
          <p:cNvCxnSpPr>
            <a:cxnSpLocks/>
          </p:cNvCxnSpPr>
          <p:nvPr/>
        </p:nvCxnSpPr>
        <p:spPr>
          <a:xfrm flipH="1">
            <a:off x="6675507" y="2527823"/>
            <a:ext cx="2281513" cy="0"/>
          </a:xfrm>
          <a:prstGeom prst="straightConnector1">
            <a:avLst/>
          </a:prstGeom>
          <a:noFill/>
          <a:ln w="15875" cap="flat" cmpd="sng">
            <a:solidFill>
              <a:srgbClr val="C00000"/>
            </a:solidFill>
            <a:prstDash val="solid"/>
            <a:miter lim="800000"/>
            <a:headEnd type="none" w="sm" len="sm"/>
            <a:tailEnd type="none" w="sm" len="sm"/>
          </a:ln>
        </p:spPr>
      </p:cxnSp>
      <p:cxnSp>
        <p:nvCxnSpPr>
          <p:cNvPr id="18" name="Google Shape;100;p6">
            <a:extLst>
              <a:ext uri="{FF2B5EF4-FFF2-40B4-BE49-F238E27FC236}">
                <a16:creationId xmlns:a16="http://schemas.microsoft.com/office/drawing/2014/main" id="{E33C3B3C-2028-F39D-964F-991D868256B6}"/>
              </a:ext>
            </a:extLst>
          </p:cNvPr>
          <p:cNvCxnSpPr>
            <a:cxnSpLocks/>
          </p:cNvCxnSpPr>
          <p:nvPr/>
        </p:nvCxnSpPr>
        <p:spPr>
          <a:xfrm flipH="1">
            <a:off x="6675507" y="3106373"/>
            <a:ext cx="2090969" cy="5011"/>
          </a:xfrm>
          <a:prstGeom prst="straightConnector1">
            <a:avLst/>
          </a:prstGeom>
          <a:noFill/>
          <a:ln w="15875" cap="flat" cmpd="sng">
            <a:solidFill>
              <a:srgbClr val="1E252B"/>
            </a:solidFill>
            <a:prstDash val="solid"/>
            <a:miter lim="800000"/>
            <a:headEnd type="none" w="sm" len="sm"/>
            <a:tailEnd type="none" w="sm" len="sm"/>
          </a:ln>
        </p:spPr>
      </p:cxnSp>
      <p:cxnSp>
        <p:nvCxnSpPr>
          <p:cNvPr id="12" name="Google Shape;100;p6">
            <a:extLst>
              <a:ext uri="{FF2B5EF4-FFF2-40B4-BE49-F238E27FC236}">
                <a16:creationId xmlns:a16="http://schemas.microsoft.com/office/drawing/2014/main" id="{CAEAE02F-4DF5-E450-2187-6E015E2654F0}"/>
              </a:ext>
            </a:extLst>
          </p:cNvPr>
          <p:cNvCxnSpPr>
            <a:cxnSpLocks/>
          </p:cNvCxnSpPr>
          <p:nvPr/>
        </p:nvCxnSpPr>
        <p:spPr>
          <a:xfrm flipH="1">
            <a:off x="6675508" y="1969868"/>
            <a:ext cx="3239054" cy="0"/>
          </a:xfrm>
          <a:prstGeom prst="straightConnector1">
            <a:avLst/>
          </a:prstGeom>
          <a:noFill/>
          <a:ln w="15875" cap="flat" cmpd="sng">
            <a:solidFill>
              <a:srgbClr val="BFC9D2"/>
            </a:solidFill>
            <a:prstDash val="solid"/>
            <a:miter lim="800000"/>
            <a:headEnd type="none" w="sm" len="sm"/>
            <a:tailEnd type="none" w="sm" len="sm"/>
          </a:ln>
        </p:spPr>
      </p:cxnSp>
      <p:sp>
        <p:nvSpPr>
          <p:cNvPr id="3" name="Text Placeholder 2">
            <a:extLst>
              <a:ext uri="{FF2B5EF4-FFF2-40B4-BE49-F238E27FC236}">
                <a16:creationId xmlns:a16="http://schemas.microsoft.com/office/drawing/2014/main" id="{941D6E13-3F77-84FA-7C1A-605EBE1A13F2}"/>
              </a:ext>
            </a:extLst>
          </p:cNvPr>
          <p:cNvSpPr>
            <a:spLocks noGrp="1"/>
          </p:cNvSpPr>
          <p:nvPr>
            <p:ph type="body" sz="quarter" idx="10"/>
          </p:nvPr>
        </p:nvSpPr>
        <p:spPr/>
        <p:txBody>
          <a:bodyPr/>
          <a:lstStyle/>
          <a:p>
            <a:r>
              <a:rPr lang="en-IN" b="1">
                <a:solidFill>
                  <a:srgbClr val="44546A"/>
                </a:solidFill>
                <a:latin typeface="Product Sans" panose="020B0403030502040203" pitchFamily="34" charset="0"/>
              </a:rPr>
              <a:t>  </a:t>
            </a:r>
            <a:r>
              <a:rPr lang="en-IN">
                <a:solidFill>
                  <a:srgbClr val="44546A"/>
                </a:solidFill>
                <a:latin typeface="Product Sans" panose="020B0403030502040203" pitchFamily="34" charset="0"/>
              </a:rPr>
              <a:t>Daily</a:t>
            </a:r>
            <a:r>
              <a:rPr lang="en-IN" b="1">
                <a:solidFill>
                  <a:srgbClr val="44546A"/>
                </a:solidFill>
                <a:latin typeface="Product Sans" panose="020B0403030502040203" pitchFamily="34" charset="0"/>
              </a:rPr>
              <a:t> Cost Distribution </a:t>
            </a:r>
            <a:r>
              <a:rPr lang="en-IN" sz="1600" b="1">
                <a:solidFill>
                  <a:srgbClr val="44546A"/>
                </a:solidFill>
                <a:latin typeface="Product Sans" panose="020B0403030502040203" pitchFamily="34" charset="0"/>
              </a:rPr>
              <a:t>(2024)</a:t>
            </a:r>
            <a:endParaRPr lang="en-IN" b="1">
              <a:solidFill>
                <a:srgbClr val="44546A"/>
              </a:solidFill>
            </a:endParaRPr>
          </a:p>
        </p:txBody>
      </p:sp>
      <p:grpSp>
        <p:nvGrpSpPr>
          <p:cNvPr id="24" name="Group 23">
            <a:extLst>
              <a:ext uri="{FF2B5EF4-FFF2-40B4-BE49-F238E27FC236}">
                <a16:creationId xmlns:a16="http://schemas.microsoft.com/office/drawing/2014/main" id="{440C0CB0-3C80-03E7-1C29-082B122F6AD1}"/>
              </a:ext>
            </a:extLst>
          </p:cNvPr>
          <p:cNvGrpSpPr/>
          <p:nvPr/>
        </p:nvGrpSpPr>
        <p:grpSpPr>
          <a:xfrm>
            <a:off x="427258" y="1778287"/>
            <a:ext cx="5310844" cy="2743200"/>
            <a:chOff x="235520" y="459783"/>
            <a:chExt cx="5352114" cy="2743200"/>
          </a:xfrm>
        </p:grpSpPr>
        <p:cxnSp>
          <p:nvCxnSpPr>
            <p:cNvPr id="17" name="Google Shape;100;p6">
              <a:extLst>
                <a:ext uri="{FF2B5EF4-FFF2-40B4-BE49-F238E27FC236}">
                  <a16:creationId xmlns:a16="http://schemas.microsoft.com/office/drawing/2014/main" id="{F4C5C31E-77D9-1B18-809B-257EC8530FCA}"/>
                </a:ext>
              </a:extLst>
            </p:cNvPr>
            <p:cNvCxnSpPr>
              <a:cxnSpLocks/>
            </p:cNvCxnSpPr>
            <p:nvPr/>
          </p:nvCxnSpPr>
          <p:spPr>
            <a:xfrm flipH="1">
              <a:off x="276318" y="1159789"/>
              <a:ext cx="2299242" cy="0"/>
            </a:xfrm>
            <a:prstGeom prst="straightConnector1">
              <a:avLst/>
            </a:prstGeom>
            <a:noFill/>
            <a:ln w="15875" cap="flat" cmpd="sng">
              <a:solidFill>
                <a:srgbClr val="C00000"/>
              </a:solidFill>
              <a:prstDash val="solid"/>
              <a:miter lim="800000"/>
              <a:headEnd type="none" w="sm" len="sm"/>
              <a:tailEnd type="none" w="sm" len="sm"/>
            </a:ln>
          </p:spPr>
        </p:cxnSp>
        <p:cxnSp>
          <p:nvCxnSpPr>
            <p:cNvPr id="21" name="Google Shape;100;p6">
              <a:extLst>
                <a:ext uri="{FF2B5EF4-FFF2-40B4-BE49-F238E27FC236}">
                  <a16:creationId xmlns:a16="http://schemas.microsoft.com/office/drawing/2014/main" id="{F973309A-57F2-1DBD-52AF-DD6AE6FB3EA1}"/>
                </a:ext>
              </a:extLst>
            </p:cNvPr>
            <p:cNvCxnSpPr>
              <a:cxnSpLocks/>
            </p:cNvCxnSpPr>
            <p:nvPr/>
          </p:nvCxnSpPr>
          <p:spPr>
            <a:xfrm flipH="1">
              <a:off x="276318" y="1738339"/>
              <a:ext cx="2107218" cy="5011"/>
            </a:xfrm>
            <a:prstGeom prst="straightConnector1">
              <a:avLst/>
            </a:prstGeom>
            <a:noFill/>
            <a:ln w="15875" cap="flat" cmpd="sng">
              <a:solidFill>
                <a:schemeClr val="tx1">
                  <a:lumMod val="50000"/>
                  <a:lumOff val="50000"/>
                </a:schemeClr>
              </a:solidFill>
              <a:prstDash val="solid"/>
              <a:miter lim="800000"/>
              <a:headEnd type="none" w="sm" len="sm"/>
              <a:tailEnd type="none" w="sm" len="sm"/>
            </a:ln>
          </p:spPr>
        </p:cxnSp>
        <p:graphicFrame>
          <p:nvGraphicFramePr>
            <p:cNvPr id="5" name="Chart 4">
              <a:extLst>
                <a:ext uri="{FF2B5EF4-FFF2-40B4-BE49-F238E27FC236}">
                  <a16:creationId xmlns:a16="http://schemas.microsoft.com/office/drawing/2014/main" id="{A1C8C004-8236-47B9-70AB-876E111C131F}"/>
                </a:ext>
              </a:extLst>
            </p:cNvPr>
            <p:cNvGraphicFramePr>
              <a:graphicFrameLocks/>
            </p:cNvGraphicFramePr>
            <p:nvPr/>
          </p:nvGraphicFramePr>
          <p:xfrm flipH="1">
            <a:off x="1584893" y="459783"/>
            <a:ext cx="4002741"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98E7B091-E091-2E12-1C14-BEC94991A0DE}"/>
                </a:ext>
              </a:extLst>
            </p:cNvPr>
            <p:cNvGrpSpPr/>
            <p:nvPr/>
          </p:nvGrpSpPr>
          <p:grpSpPr>
            <a:xfrm flipH="1">
              <a:off x="235520" y="613264"/>
              <a:ext cx="3305023" cy="461624"/>
              <a:chOff x="721482" y="1921180"/>
              <a:chExt cx="2787037" cy="461624"/>
            </a:xfrm>
          </p:grpSpPr>
          <p:cxnSp>
            <p:nvCxnSpPr>
              <p:cNvPr id="11" name="Google Shape;100;p6">
                <a:extLst>
                  <a:ext uri="{FF2B5EF4-FFF2-40B4-BE49-F238E27FC236}">
                    <a16:creationId xmlns:a16="http://schemas.microsoft.com/office/drawing/2014/main" id="{4E934326-A34D-CF51-BDB0-09F6B6D904AB}"/>
                  </a:ext>
                </a:extLst>
              </p:cNvPr>
              <p:cNvCxnSpPr>
                <a:cxnSpLocks/>
              </p:cNvCxnSpPr>
              <p:nvPr/>
            </p:nvCxnSpPr>
            <p:spPr>
              <a:xfrm>
                <a:off x="721482" y="1921180"/>
                <a:ext cx="2752633" cy="0"/>
              </a:xfrm>
              <a:prstGeom prst="straightConnector1">
                <a:avLst/>
              </a:prstGeom>
              <a:noFill/>
              <a:ln w="15875" cap="flat" cmpd="sng">
                <a:solidFill>
                  <a:srgbClr val="1E252B"/>
                </a:solidFill>
                <a:prstDash val="solid"/>
                <a:miter lim="800000"/>
                <a:headEnd type="none" w="sm" len="sm"/>
                <a:tailEnd type="none" w="sm" len="sm"/>
              </a:ln>
            </p:spPr>
          </p:cxnSp>
          <p:sp>
            <p:nvSpPr>
              <p:cNvPr id="7" name="Google Shape;101;p6">
                <a:extLst>
                  <a:ext uri="{FF2B5EF4-FFF2-40B4-BE49-F238E27FC236}">
                    <a16:creationId xmlns:a16="http://schemas.microsoft.com/office/drawing/2014/main" id="{48A88BC4-FADA-38B8-1FB1-8BEAAC926F0A}"/>
                  </a:ext>
                </a:extLst>
              </p:cNvPr>
              <p:cNvSpPr txBox="1"/>
              <p:nvPr/>
            </p:nvSpPr>
            <p:spPr>
              <a:xfrm>
                <a:off x="2390794" y="1921180"/>
                <a:ext cx="1117725"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200" b="1">
                    <a:solidFill>
                      <a:srgbClr val="1E252B"/>
                    </a:solidFill>
                    <a:ea typeface="Arial"/>
                    <a:cs typeface="Arial"/>
                    <a:sym typeface="Arial"/>
                  </a:rPr>
                  <a:t>Accident Cost</a:t>
                </a:r>
                <a:r>
                  <a:rPr lang="en-US" sz="1200">
                    <a:solidFill>
                      <a:srgbClr val="1E252B"/>
                    </a:solidFill>
                    <a:ea typeface="Arial"/>
                    <a:cs typeface="Arial"/>
                    <a:sym typeface="Arial"/>
                  </a:rPr>
                  <a:t> </a:t>
                </a:r>
                <a:endParaRPr sz="1200">
                  <a:solidFill>
                    <a:srgbClr val="1E252B"/>
                  </a:solidFill>
                </a:endParaRPr>
              </a:p>
              <a:p>
                <a:pPr marL="0" marR="0" lvl="0" indent="0" rtl="0">
                  <a:spcBef>
                    <a:spcPts val="0"/>
                  </a:spcBef>
                  <a:spcAft>
                    <a:spcPts val="0"/>
                  </a:spcAft>
                  <a:buNone/>
                </a:pPr>
                <a:r>
                  <a:rPr lang="en-US" sz="1200">
                    <a:solidFill>
                      <a:schemeClr val="dk1"/>
                    </a:solidFill>
                    <a:ea typeface="Arial"/>
                    <a:cs typeface="Arial"/>
                    <a:sym typeface="Arial"/>
                  </a:rPr>
                  <a:t>2% ( 7.24 Lakhs )</a:t>
                </a:r>
                <a:endParaRPr sz="1200">
                  <a:solidFill>
                    <a:schemeClr val="dk1"/>
                  </a:solidFill>
                  <a:ea typeface="Arial"/>
                  <a:cs typeface="Arial"/>
                  <a:sym typeface="Arial"/>
                </a:endParaRPr>
              </a:p>
            </p:txBody>
          </p:sp>
        </p:grpSp>
        <p:sp>
          <p:nvSpPr>
            <p:cNvPr id="16" name="Google Shape;101;p6">
              <a:extLst>
                <a:ext uri="{FF2B5EF4-FFF2-40B4-BE49-F238E27FC236}">
                  <a16:creationId xmlns:a16="http://schemas.microsoft.com/office/drawing/2014/main" id="{AAF25D7F-EAB1-2255-D673-BA619040D0B8}"/>
                </a:ext>
              </a:extLst>
            </p:cNvPr>
            <p:cNvSpPr txBox="1"/>
            <p:nvPr/>
          </p:nvSpPr>
          <p:spPr>
            <a:xfrm flipH="1">
              <a:off x="235520" y="1154778"/>
              <a:ext cx="1552482"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IN" sz="1200" b="1" dirty="0">
                  <a:solidFill>
                    <a:srgbClr val="C00000"/>
                  </a:solidFill>
                  <a:ea typeface="Arial"/>
                  <a:cs typeface="Arial"/>
                  <a:sym typeface="Arial"/>
                </a:rPr>
                <a:t>Emission Cost</a:t>
              </a:r>
              <a:endParaRPr sz="1200" dirty="0">
                <a:solidFill>
                  <a:srgbClr val="C00000"/>
                </a:solidFill>
              </a:endParaRPr>
            </a:p>
            <a:p>
              <a:pPr marL="0" marR="0" lvl="0" indent="0" rtl="0">
                <a:spcBef>
                  <a:spcPts val="0"/>
                </a:spcBef>
                <a:spcAft>
                  <a:spcPts val="0"/>
                </a:spcAft>
                <a:buNone/>
              </a:pPr>
              <a:r>
                <a:rPr lang="en-US" sz="1200" dirty="0">
                  <a:solidFill>
                    <a:schemeClr val="dk1"/>
                  </a:solidFill>
                  <a:ea typeface="Arial"/>
                  <a:cs typeface="Arial"/>
                  <a:sym typeface="Arial"/>
                </a:rPr>
                <a:t>16% ( 59.5 Lakhs )</a:t>
              </a:r>
              <a:endParaRPr sz="1200" dirty="0">
                <a:solidFill>
                  <a:schemeClr val="dk1"/>
                </a:solidFill>
                <a:ea typeface="Arial"/>
                <a:cs typeface="Arial"/>
                <a:sym typeface="Arial"/>
              </a:endParaRPr>
            </a:p>
          </p:txBody>
        </p:sp>
        <p:sp>
          <p:nvSpPr>
            <p:cNvPr id="20" name="Google Shape;101;p6">
              <a:extLst>
                <a:ext uri="{FF2B5EF4-FFF2-40B4-BE49-F238E27FC236}">
                  <a16:creationId xmlns:a16="http://schemas.microsoft.com/office/drawing/2014/main" id="{91D6279E-1C61-2721-4A57-FC6FC0DFB5EE}"/>
                </a:ext>
              </a:extLst>
            </p:cNvPr>
            <p:cNvSpPr txBox="1"/>
            <p:nvPr/>
          </p:nvSpPr>
          <p:spPr>
            <a:xfrm flipH="1">
              <a:off x="235520" y="1738339"/>
              <a:ext cx="1552482"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IN" sz="1200" b="1" dirty="0">
                  <a:solidFill>
                    <a:schemeClr val="tx1">
                      <a:lumMod val="75000"/>
                      <a:lumOff val="25000"/>
                    </a:schemeClr>
                  </a:solidFill>
                  <a:ea typeface="Arial"/>
                  <a:cs typeface="Arial"/>
                  <a:sym typeface="Arial"/>
                </a:rPr>
                <a:t>Cost to Agency</a:t>
              </a:r>
              <a:endParaRPr sz="1200" dirty="0">
                <a:solidFill>
                  <a:schemeClr val="tx1">
                    <a:lumMod val="75000"/>
                    <a:lumOff val="25000"/>
                  </a:schemeClr>
                </a:solidFill>
              </a:endParaRPr>
            </a:p>
            <a:p>
              <a:pPr marL="0" marR="0" lvl="0" indent="0" rtl="0">
                <a:spcBef>
                  <a:spcPts val="0"/>
                </a:spcBef>
                <a:spcAft>
                  <a:spcPts val="0"/>
                </a:spcAft>
                <a:buNone/>
              </a:pPr>
              <a:r>
                <a:rPr lang="en-US" sz="1200" dirty="0">
                  <a:solidFill>
                    <a:schemeClr val="dk1"/>
                  </a:solidFill>
                  <a:ea typeface="Arial"/>
                  <a:cs typeface="Arial"/>
                  <a:sym typeface="Arial"/>
                </a:rPr>
                <a:t>82% ( 298.1 Lakhs )</a:t>
              </a:r>
              <a:endParaRPr sz="1200" dirty="0">
                <a:solidFill>
                  <a:schemeClr val="dk1"/>
                </a:solidFill>
                <a:ea typeface="Arial"/>
                <a:cs typeface="Arial"/>
                <a:sym typeface="Arial"/>
              </a:endParaRPr>
            </a:p>
          </p:txBody>
        </p:sp>
      </p:grpSp>
      <p:sp>
        <p:nvSpPr>
          <p:cNvPr id="26" name="TextBox 25">
            <a:extLst>
              <a:ext uri="{FF2B5EF4-FFF2-40B4-BE49-F238E27FC236}">
                <a16:creationId xmlns:a16="http://schemas.microsoft.com/office/drawing/2014/main" id="{1CE33D43-C816-0483-D82F-E6C877A78B82}"/>
              </a:ext>
            </a:extLst>
          </p:cNvPr>
          <p:cNvSpPr txBox="1"/>
          <p:nvPr/>
        </p:nvSpPr>
        <p:spPr>
          <a:xfrm>
            <a:off x="467741" y="1510289"/>
            <a:ext cx="5375841" cy="307777"/>
          </a:xfrm>
          <a:prstGeom prst="rect">
            <a:avLst/>
          </a:prstGeom>
          <a:noFill/>
        </p:spPr>
        <p:txBody>
          <a:bodyPr wrap="square">
            <a:spAutoFit/>
          </a:bodyPr>
          <a:lstStyle/>
          <a:p>
            <a:r>
              <a:rPr lang="en-US" sz="1400" dirty="0">
                <a:solidFill>
                  <a:srgbClr val="000000"/>
                </a:solidFill>
                <a:latin typeface="Product Sans" panose="020B0403030502040203" pitchFamily="34" charset="0"/>
              </a:rPr>
              <a:t>% Distribution of the True Cost</a:t>
            </a:r>
          </a:p>
        </p:txBody>
      </p:sp>
      <p:sp>
        <p:nvSpPr>
          <p:cNvPr id="30" name="TextBox 29">
            <a:extLst>
              <a:ext uri="{FF2B5EF4-FFF2-40B4-BE49-F238E27FC236}">
                <a16:creationId xmlns:a16="http://schemas.microsoft.com/office/drawing/2014/main" id="{11A62A81-E2CE-6616-57F6-F6FCE527B861}"/>
              </a:ext>
            </a:extLst>
          </p:cNvPr>
          <p:cNvSpPr txBox="1"/>
          <p:nvPr/>
        </p:nvSpPr>
        <p:spPr>
          <a:xfrm>
            <a:off x="317273" y="770511"/>
            <a:ext cx="11644402" cy="307777"/>
          </a:xfrm>
          <a:prstGeom prst="rect">
            <a:avLst/>
          </a:prstGeom>
          <a:noFill/>
        </p:spPr>
        <p:txBody>
          <a:bodyPr wrap="square">
            <a:spAutoFit/>
          </a:bodyPr>
          <a:lstStyle>
            <a:defPPr>
              <a:defRPr lang="en-US"/>
            </a:defPPr>
            <a:lvl1pPr>
              <a:defRPr sz="1400" b="1" u="none" strike="noStrike" baseline="0">
                <a:solidFill>
                  <a:schemeClr val="tx1">
                    <a:lumMod val="85000"/>
                    <a:lumOff val="15000"/>
                  </a:schemeClr>
                </a:solidFill>
                <a:latin typeface="Product Sans" panose="020B0403030502040203" pitchFamily="34" charset="0"/>
              </a:defRPr>
            </a:lvl1pPr>
          </a:lstStyle>
          <a:p>
            <a:r>
              <a:rPr lang="en-US" b="0" dirty="0"/>
              <a:t>The total cost to agency is distributed across different modes of transport based on their respective share in PCU-hours.</a:t>
            </a:r>
            <a:endParaRPr lang="en-IN" b="0" dirty="0"/>
          </a:p>
        </p:txBody>
      </p:sp>
      <p:graphicFrame>
        <p:nvGraphicFramePr>
          <p:cNvPr id="9" name="Chart 8">
            <a:extLst>
              <a:ext uri="{FF2B5EF4-FFF2-40B4-BE49-F238E27FC236}">
                <a16:creationId xmlns:a16="http://schemas.microsoft.com/office/drawing/2014/main" id="{DD57A723-1617-0FA2-926D-B5536EB768AB}"/>
              </a:ext>
            </a:extLst>
          </p:cNvPr>
          <p:cNvGraphicFramePr>
            <a:graphicFrameLocks/>
          </p:cNvGraphicFramePr>
          <p:nvPr>
            <p:extLst>
              <p:ext uri="{D42A27DB-BD31-4B8C-83A1-F6EECF244321}">
                <p14:modId xmlns:p14="http://schemas.microsoft.com/office/powerpoint/2010/main" val="181592177"/>
              </p:ext>
            </p:extLst>
          </p:nvPr>
        </p:nvGraphicFramePr>
        <p:xfrm>
          <a:off x="7569347" y="1831627"/>
          <a:ext cx="4640580" cy="2689860"/>
        </p:xfrm>
        <a:graphic>
          <a:graphicData uri="http://schemas.openxmlformats.org/drawingml/2006/chart">
            <c:chart xmlns:c="http://schemas.openxmlformats.org/drawingml/2006/chart" xmlns:r="http://schemas.openxmlformats.org/officeDocument/2006/relationships" r:id="rId4"/>
          </a:graphicData>
        </a:graphic>
      </p:graphicFrame>
      <p:sp>
        <p:nvSpPr>
          <p:cNvPr id="10" name="Google Shape;101;p6">
            <a:extLst>
              <a:ext uri="{FF2B5EF4-FFF2-40B4-BE49-F238E27FC236}">
                <a16:creationId xmlns:a16="http://schemas.microsoft.com/office/drawing/2014/main" id="{F0D9EB7E-F2ED-C391-B918-C4367FE6CE38}"/>
              </a:ext>
            </a:extLst>
          </p:cNvPr>
          <p:cNvSpPr txBox="1"/>
          <p:nvPr/>
        </p:nvSpPr>
        <p:spPr>
          <a:xfrm flipH="1">
            <a:off x="6635024" y="1981298"/>
            <a:ext cx="1504452"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IN" sz="1200" b="1" dirty="0">
                <a:solidFill>
                  <a:schemeClr val="accent3">
                    <a:lumMod val="50000"/>
                    <a:lumOff val="50000"/>
                  </a:schemeClr>
                </a:solidFill>
                <a:ea typeface="Arial"/>
                <a:cs typeface="Arial"/>
                <a:sym typeface="Arial"/>
              </a:rPr>
              <a:t>4w</a:t>
            </a:r>
            <a:endParaRPr sz="1200" dirty="0">
              <a:solidFill>
                <a:schemeClr val="accent3">
                  <a:lumMod val="50000"/>
                  <a:lumOff val="50000"/>
                </a:schemeClr>
              </a:solidFill>
            </a:endParaRPr>
          </a:p>
          <a:p>
            <a:pPr marL="0" marR="0" lvl="0" indent="0" rtl="0">
              <a:spcBef>
                <a:spcPts val="0"/>
              </a:spcBef>
              <a:spcAft>
                <a:spcPts val="0"/>
              </a:spcAft>
              <a:buNone/>
            </a:pPr>
            <a:r>
              <a:rPr lang="en-US" sz="1200" dirty="0">
                <a:solidFill>
                  <a:schemeClr val="dk1"/>
                </a:solidFill>
                <a:ea typeface="Arial"/>
                <a:cs typeface="Arial"/>
                <a:sym typeface="Arial"/>
              </a:rPr>
              <a:t>26% ( 77.7 Lakhs )</a:t>
            </a:r>
            <a:endParaRPr sz="1200" dirty="0">
              <a:solidFill>
                <a:schemeClr val="dk1"/>
              </a:solidFill>
              <a:ea typeface="Arial"/>
              <a:cs typeface="Arial"/>
              <a:sym typeface="Arial"/>
            </a:endParaRPr>
          </a:p>
        </p:txBody>
      </p:sp>
      <p:sp>
        <p:nvSpPr>
          <p:cNvPr id="13" name="Google Shape;101;p6">
            <a:extLst>
              <a:ext uri="{FF2B5EF4-FFF2-40B4-BE49-F238E27FC236}">
                <a16:creationId xmlns:a16="http://schemas.microsoft.com/office/drawing/2014/main" id="{4650B974-4B21-F599-DC72-6589910F2EF5}"/>
              </a:ext>
            </a:extLst>
          </p:cNvPr>
          <p:cNvSpPr txBox="1"/>
          <p:nvPr/>
        </p:nvSpPr>
        <p:spPr>
          <a:xfrm flipH="1">
            <a:off x="6635024" y="2522812"/>
            <a:ext cx="1540511"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IN" sz="1200" b="1" dirty="0">
                <a:solidFill>
                  <a:srgbClr val="C00000"/>
                </a:solidFill>
                <a:ea typeface="Arial"/>
                <a:cs typeface="Arial"/>
                <a:sym typeface="Arial"/>
              </a:rPr>
              <a:t>PT</a:t>
            </a:r>
            <a:endParaRPr sz="1200" dirty="0">
              <a:solidFill>
                <a:srgbClr val="C00000"/>
              </a:solidFill>
            </a:endParaRPr>
          </a:p>
          <a:p>
            <a:pPr marL="0" marR="0" lvl="0" indent="0" rtl="0">
              <a:spcBef>
                <a:spcPts val="0"/>
              </a:spcBef>
              <a:spcAft>
                <a:spcPts val="0"/>
              </a:spcAft>
              <a:buNone/>
            </a:pPr>
            <a:r>
              <a:rPr lang="en-US" sz="1200" dirty="0">
                <a:solidFill>
                  <a:schemeClr val="dk1"/>
                </a:solidFill>
                <a:ea typeface="Arial"/>
                <a:cs typeface="Arial"/>
                <a:sym typeface="Arial"/>
              </a:rPr>
              <a:t>21% ( 61.3 Lakhs )</a:t>
            </a:r>
            <a:endParaRPr sz="1200" dirty="0">
              <a:solidFill>
                <a:schemeClr val="dk1"/>
              </a:solidFill>
              <a:ea typeface="Arial"/>
              <a:cs typeface="Arial"/>
              <a:sym typeface="Arial"/>
            </a:endParaRPr>
          </a:p>
        </p:txBody>
      </p:sp>
      <p:sp>
        <p:nvSpPr>
          <p:cNvPr id="15" name="Google Shape;101;p6">
            <a:extLst>
              <a:ext uri="{FF2B5EF4-FFF2-40B4-BE49-F238E27FC236}">
                <a16:creationId xmlns:a16="http://schemas.microsoft.com/office/drawing/2014/main" id="{CB744EC7-5A48-F770-EF4C-46F9D399D9B3}"/>
              </a:ext>
            </a:extLst>
          </p:cNvPr>
          <p:cNvSpPr txBox="1"/>
          <p:nvPr/>
        </p:nvSpPr>
        <p:spPr>
          <a:xfrm flipH="1">
            <a:off x="6635024" y="3106373"/>
            <a:ext cx="1540511"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IN" sz="1200" b="1" dirty="0">
                <a:solidFill>
                  <a:srgbClr val="1E252B"/>
                </a:solidFill>
                <a:ea typeface="Arial"/>
                <a:cs typeface="Arial"/>
                <a:sym typeface="Arial"/>
              </a:rPr>
              <a:t>3w</a:t>
            </a:r>
            <a:endParaRPr sz="1200" dirty="0">
              <a:solidFill>
                <a:srgbClr val="1E252B"/>
              </a:solidFill>
            </a:endParaRPr>
          </a:p>
          <a:p>
            <a:pPr marL="0" marR="0" lvl="0" indent="0" rtl="0">
              <a:spcBef>
                <a:spcPts val="0"/>
              </a:spcBef>
              <a:spcAft>
                <a:spcPts val="0"/>
              </a:spcAft>
              <a:buNone/>
            </a:pPr>
            <a:r>
              <a:rPr lang="en-US" sz="1200" dirty="0">
                <a:solidFill>
                  <a:schemeClr val="dk1"/>
                </a:solidFill>
                <a:ea typeface="Arial"/>
                <a:cs typeface="Arial"/>
                <a:sym typeface="Arial"/>
              </a:rPr>
              <a:t>9% ( 28.3 Lakhs )</a:t>
            </a:r>
            <a:endParaRPr sz="1200" dirty="0">
              <a:solidFill>
                <a:schemeClr val="dk1"/>
              </a:solidFill>
              <a:ea typeface="Arial"/>
              <a:cs typeface="Arial"/>
              <a:sym typeface="Arial"/>
            </a:endParaRPr>
          </a:p>
        </p:txBody>
      </p:sp>
      <p:sp>
        <p:nvSpPr>
          <p:cNvPr id="19" name="TextBox 18">
            <a:extLst>
              <a:ext uri="{FF2B5EF4-FFF2-40B4-BE49-F238E27FC236}">
                <a16:creationId xmlns:a16="http://schemas.microsoft.com/office/drawing/2014/main" id="{5E030858-D6B7-C20A-1574-E6559C229F85}"/>
              </a:ext>
            </a:extLst>
          </p:cNvPr>
          <p:cNvSpPr txBox="1"/>
          <p:nvPr/>
        </p:nvSpPr>
        <p:spPr>
          <a:xfrm>
            <a:off x="6675507" y="1556634"/>
            <a:ext cx="5375841" cy="307777"/>
          </a:xfrm>
          <a:prstGeom prst="rect">
            <a:avLst/>
          </a:prstGeom>
          <a:noFill/>
        </p:spPr>
        <p:txBody>
          <a:bodyPr wrap="square">
            <a:spAutoFit/>
          </a:bodyPr>
          <a:lstStyle/>
          <a:p>
            <a:r>
              <a:rPr lang="en-US" sz="1400" dirty="0">
                <a:solidFill>
                  <a:srgbClr val="404040"/>
                </a:solidFill>
                <a:latin typeface="Product Sans" panose="020B0403030502040203" pitchFamily="34" charset="0"/>
              </a:rPr>
              <a:t>% Distribution of Cost to Agency (298.1 Lakhs)</a:t>
            </a:r>
          </a:p>
        </p:txBody>
      </p:sp>
      <p:sp>
        <p:nvSpPr>
          <p:cNvPr id="22" name="Google Shape;101;p6">
            <a:extLst>
              <a:ext uri="{FF2B5EF4-FFF2-40B4-BE49-F238E27FC236}">
                <a16:creationId xmlns:a16="http://schemas.microsoft.com/office/drawing/2014/main" id="{857A29DE-2D73-BA5E-3844-E0DF906F2120}"/>
              </a:ext>
            </a:extLst>
          </p:cNvPr>
          <p:cNvSpPr txBox="1"/>
          <p:nvPr/>
        </p:nvSpPr>
        <p:spPr>
          <a:xfrm flipH="1">
            <a:off x="6675507" y="3679315"/>
            <a:ext cx="1540511"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IN" sz="1200" b="1" dirty="0">
                <a:solidFill>
                  <a:schemeClr val="tx1">
                    <a:lumMod val="65000"/>
                    <a:lumOff val="35000"/>
                  </a:schemeClr>
                </a:solidFill>
                <a:ea typeface="Arial"/>
                <a:cs typeface="Arial"/>
                <a:sym typeface="Arial"/>
              </a:rPr>
              <a:t>2w</a:t>
            </a:r>
            <a:endParaRPr sz="1200" dirty="0">
              <a:solidFill>
                <a:schemeClr val="tx1">
                  <a:lumMod val="65000"/>
                  <a:lumOff val="35000"/>
                </a:schemeClr>
              </a:solidFill>
            </a:endParaRPr>
          </a:p>
          <a:p>
            <a:pPr marL="0" marR="0" lvl="0" indent="0" rtl="0">
              <a:spcBef>
                <a:spcPts val="0"/>
              </a:spcBef>
              <a:spcAft>
                <a:spcPts val="0"/>
              </a:spcAft>
              <a:buNone/>
            </a:pPr>
            <a:r>
              <a:rPr lang="en-US" sz="1200" dirty="0">
                <a:solidFill>
                  <a:schemeClr val="dk1"/>
                </a:solidFill>
                <a:ea typeface="Arial"/>
                <a:cs typeface="Arial"/>
                <a:sym typeface="Arial"/>
              </a:rPr>
              <a:t>44% ( 130.7 Lakhs )</a:t>
            </a:r>
            <a:endParaRPr sz="1200" dirty="0">
              <a:solidFill>
                <a:schemeClr val="dk1"/>
              </a:solidFill>
              <a:ea typeface="Arial"/>
              <a:cs typeface="Arial"/>
              <a:sym typeface="Arial"/>
            </a:endParaRPr>
          </a:p>
        </p:txBody>
      </p:sp>
      <p:sp>
        <p:nvSpPr>
          <p:cNvPr id="28" name="TextBox 27">
            <a:extLst>
              <a:ext uri="{FF2B5EF4-FFF2-40B4-BE49-F238E27FC236}">
                <a16:creationId xmlns:a16="http://schemas.microsoft.com/office/drawing/2014/main" id="{14EA1F78-9076-7587-FC6E-1E896B8F306A}"/>
              </a:ext>
            </a:extLst>
          </p:cNvPr>
          <p:cNvSpPr txBox="1"/>
          <p:nvPr/>
        </p:nvSpPr>
        <p:spPr>
          <a:xfrm>
            <a:off x="317273" y="4838124"/>
            <a:ext cx="5489853" cy="954107"/>
          </a:xfrm>
          <a:prstGeom prst="rect">
            <a:avLst/>
          </a:prstGeom>
          <a:noFill/>
        </p:spPr>
        <p:txBody>
          <a:bodyPr wrap="square">
            <a:spAutoFit/>
          </a:bodyPr>
          <a:lstStyle>
            <a:defPPr>
              <a:defRPr lang="en-US"/>
            </a:defPPr>
            <a:lvl1pPr>
              <a:defRPr sz="1400" b="1" u="none" strike="noStrike" baseline="0">
                <a:solidFill>
                  <a:schemeClr val="tx1">
                    <a:lumMod val="85000"/>
                    <a:lumOff val="15000"/>
                  </a:schemeClr>
                </a:solidFill>
                <a:latin typeface="Product Sans" panose="020B0403030502040203" pitchFamily="34" charset="0"/>
              </a:defRPr>
            </a:lvl1pPr>
          </a:lstStyle>
          <a:p>
            <a:pPr algn="just"/>
            <a:r>
              <a:rPr lang="en-US" b="0" dirty="0">
                <a:solidFill>
                  <a:schemeClr val="tx1">
                    <a:lumMod val="75000"/>
                    <a:lumOff val="25000"/>
                  </a:schemeClr>
                </a:solidFill>
              </a:rPr>
              <a:t>Financial burden of transport provision outweighs the measured economic burden from externalities.</a:t>
            </a:r>
          </a:p>
          <a:p>
            <a:pPr algn="just"/>
            <a:r>
              <a:rPr lang="en-US" b="0" dirty="0">
                <a:solidFill>
                  <a:schemeClr val="tx1">
                    <a:lumMod val="75000"/>
                    <a:lumOff val="25000"/>
                  </a:schemeClr>
                </a:solidFill>
              </a:rPr>
              <a:t>Out of the total cost, </a:t>
            </a:r>
            <a:r>
              <a:rPr lang="en-US" dirty="0">
                <a:solidFill>
                  <a:schemeClr val="tx1">
                    <a:lumMod val="75000"/>
                    <a:lumOff val="25000"/>
                  </a:schemeClr>
                </a:solidFill>
              </a:rPr>
              <a:t>private vehicles account for 72%, while public transport contributes only 18%.</a:t>
            </a:r>
            <a:endParaRPr lang="en-IN" dirty="0">
              <a:solidFill>
                <a:schemeClr val="tx1">
                  <a:lumMod val="75000"/>
                  <a:lumOff val="25000"/>
                </a:schemeClr>
              </a:solidFill>
            </a:endParaRPr>
          </a:p>
        </p:txBody>
      </p:sp>
      <p:sp>
        <p:nvSpPr>
          <p:cNvPr id="31" name="TextBox 30">
            <a:extLst>
              <a:ext uri="{FF2B5EF4-FFF2-40B4-BE49-F238E27FC236}">
                <a16:creationId xmlns:a16="http://schemas.microsoft.com/office/drawing/2014/main" id="{1D005723-A895-EDF7-B398-A184161B92C7}"/>
              </a:ext>
            </a:extLst>
          </p:cNvPr>
          <p:cNvSpPr txBox="1"/>
          <p:nvPr/>
        </p:nvSpPr>
        <p:spPr>
          <a:xfrm>
            <a:off x="6440002" y="4838124"/>
            <a:ext cx="5489853" cy="523220"/>
          </a:xfrm>
          <a:prstGeom prst="rect">
            <a:avLst/>
          </a:prstGeom>
          <a:noFill/>
        </p:spPr>
        <p:txBody>
          <a:bodyPr wrap="square">
            <a:spAutoFit/>
          </a:bodyPr>
          <a:lstStyle>
            <a:defPPr>
              <a:defRPr lang="en-US"/>
            </a:defPPr>
            <a:lvl1pPr>
              <a:defRPr sz="1400" b="1" u="none" strike="noStrike" baseline="0">
                <a:solidFill>
                  <a:schemeClr val="tx1">
                    <a:lumMod val="85000"/>
                    <a:lumOff val="15000"/>
                  </a:schemeClr>
                </a:solidFill>
                <a:latin typeface="Product Sans" panose="020B0403030502040203" pitchFamily="34" charset="0"/>
              </a:defRPr>
            </a:lvl1pPr>
          </a:lstStyle>
          <a:p>
            <a:pPr algn="just"/>
            <a:r>
              <a:rPr lang="en-US" b="0" dirty="0">
                <a:solidFill>
                  <a:schemeClr val="tx1">
                    <a:lumMod val="75000"/>
                    <a:lumOff val="25000"/>
                  </a:schemeClr>
                </a:solidFill>
              </a:rPr>
              <a:t>2w and 4w together account for about </a:t>
            </a:r>
            <a:r>
              <a:rPr lang="en-US" dirty="0">
                <a:solidFill>
                  <a:schemeClr val="tx1">
                    <a:lumMod val="75000"/>
                    <a:lumOff val="25000"/>
                  </a:schemeClr>
                </a:solidFill>
              </a:rPr>
              <a:t>70% of the total financial cost, while PT contributes around 21%. </a:t>
            </a:r>
          </a:p>
        </p:txBody>
      </p:sp>
      <p:sp>
        <p:nvSpPr>
          <p:cNvPr id="33" name="Left Brace 32">
            <a:extLst>
              <a:ext uri="{FF2B5EF4-FFF2-40B4-BE49-F238E27FC236}">
                <a16:creationId xmlns:a16="http://schemas.microsoft.com/office/drawing/2014/main" id="{3EAA9A7A-CF2F-8DA9-8191-89720C372CB4}"/>
              </a:ext>
            </a:extLst>
          </p:cNvPr>
          <p:cNvSpPr/>
          <p:nvPr/>
        </p:nvSpPr>
        <p:spPr>
          <a:xfrm>
            <a:off x="6264552" y="1572470"/>
            <a:ext cx="381004" cy="2903009"/>
          </a:xfrm>
          <a:prstGeom prst="leftBrace">
            <a:avLst>
              <a:gd name="adj1" fmla="val 8333"/>
              <a:gd name="adj2" fmla="val 50606"/>
            </a:avLst>
          </a:prstGeom>
          <a:ln w="15875">
            <a:solidFill>
              <a:srgbClr val="7F7F7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8" name="Google Shape;101;p6">
            <a:extLst>
              <a:ext uri="{FF2B5EF4-FFF2-40B4-BE49-F238E27FC236}">
                <a16:creationId xmlns:a16="http://schemas.microsoft.com/office/drawing/2014/main" id="{B7E08445-BC01-9F6A-497C-8F14ADDF0E91}"/>
              </a:ext>
            </a:extLst>
          </p:cNvPr>
          <p:cNvSpPr txBox="1"/>
          <p:nvPr/>
        </p:nvSpPr>
        <p:spPr>
          <a:xfrm flipH="1">
            <a:off x="4854638" y="2790395"/>
            <a:ext cx="1540511" cy="2461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dirty="0">
                <a:solidFill>
                  <a:srgbClr val="7F7F7F"/>
                </a:solidFill>
                <a:ea typeface="Arial"/>
                <a:cs typeface="Arial"/>
                <a:sym typeface="Arial"/>
              </a:rPr>
              <a:t>Cost to Agency</a:t>
            </a:r>
            <a:endParaRPr sz="1000" dirty="0">
              <a:solidFill>
                <a:srgbClr val="7F7F7F"/>
              </a:solidFill>
              <a:ea typeface="Arial"/>
              <a:cs typeface="Arial"/>
              <a:sym typeface="Arial"/>
            </a:endParaRPr>
          </a:p>
        </p:txBody>
      </p:sp>
      <p:sp>
        <p:nvSpPr>
          <p:cNvPr id="39" name="Google Shape;101;p6">
            <a:extLst>
              <a:ext uri="{FF2B5EF4-FFF2-40B4-BE49-F238E27FC236}">
                <a16:creationId xmlns:a16="http://schemas.microsoft.com/office/drawing/2014/main" id="{615C78EA-CD0E-8D0A-90A3-DE0557BF2CDA}"/>
              </a:ext>
            </a:extLst>
          </p:cNvPr>
          <p:cNvSpPr txBox="1"/>
          <p:nvPr/>
        </p:nvSpPr>
        <p:spPr>
          <a:xfrm flipH="1">
            <a:off x="4884028" y="3072044"/>
            <a:ext cx="1540511" cy="2461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dirty="0">
                <a:solidFill>
                  <a:srgbClr val="7F7F7F"/>
                </a:solidFill>
                <a:ea typeface="Arial"/>
                <a:cs typeface="Arial"/>
                <a:sym typeface="Arial"/>
              </a:rPr>
              <a:t>Distribution</a:t>
            </a:r>
            <a:endParaRPr sz="1000" dirty="0">
              <a:solidFill>
                <a:srgbClr val="7F7F7F"/>
              </a:solidFill>
              <a:ea typeface="Arial"/>
              <a:cs typeface="Arial"/>
              <a:sym typeface="Arial"/>
            </a:endParaRPr>
          </a:p>
        </p:txBody>
      </p:sp>
    </p:spTree>
    <p:extLst>
      <p:ext uri="{BB962C8B-B14F-4D97-AF65-F5344CB8AC3E}">
        <p14:creationId xmlns:p14="http://schemas.microsoft.com/office/powerpoint/2010/main" val="574122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2A175-D5D5-D755-7B2B-2174D03BC41D}"/>
            </a:ext>
          </a:extLst>
        </p:cNvPr>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9A4EE26-10A6-8A92-D292-E61D4BCC802C}"/>
              </a:ext>
            </a:extLst>
          </p:cNvPr>
          <p:cNvGraphicFramePr>
            <a:graphicFrameLocks/>
          </p:cNvGraphicFramePr>
          <p:nvPr>
            <p:extLst>
              <p:ext uri="{D42A27DB-BD31-4B8C-83A1-F6EECF244321}">
                <p14:modId xmlns:p14="http://schemas.microsoft.com/office/powerpoint/2010/main" val="1157966053"/>
              </p:ext>
            </p:extLst>
          </p:nvPr>
        </p:nvGraphicFramePr>
        <p:xfrm>
          <a:off x="203178" y="350979"/>
          <a:ext cx="11785598" cy="557229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0891D54D-BF70-EBAF-34B3-2AB91FE0F276}"/>
              </a:ext>
            </a:extLst>
          </p:cNvPr>
          <p:cNvSpPr>
            <a:spLocks noGrp="1"/>
          </p:cNvSpPr>
          <p:nvPr>
            <p:ph type="body" sz="quarter" idx="10"/>
          </p:nvPr>
        </p:nvSpPr>
        <p:spPr/>
        <p:txBody>
          <a:bodyPr/>
          <a:lstStyle/>
          <a:p>
            <a:r>
              <a:rPr lang="en-IN" b="1" dirty="0">
                <a:solidFill>
                  <a:srgbClr val="44546A"/>
                </a:solidFill>
                <a:latin typeface="Product Sans" panose="020B0403030502040203" pitchFamily="34" charset="0"/>
              </a:rPr>
              <a:t>  Daily Financial Outlay – Road Provision Cost</a:t>
            </a:r>
          </a:p>
          <a:p>
            <a:endParaRPr lang="en-IN" b="1" dirty="0">
              <a:solidFill>
                <a:srgbClr val="44546A"/>
              </a:solidFill>
            </a:endParaRPr>
          </a:p>
        </p:txBody>
      </p:sp>
      <p:sp>
        <p:nvSpPr>
          <p:cNvPr id="4" name="TextBox 3">
            <a:extLst>
              <a:ext uri="{FF2B5EF4-FFF2-40B4-BE49-F238E27FC236}">
                <a16:creationId xmlns:a16="http://schemas.microsoft.com/office/drawing/2014/main" id="{D4E614B8-8844-44E3-8702-D03915CCD537}"/>
              </a:ext>
            </a:extLst>
          </p:cNvPr>
          <p:cNvSpPr txBox="1"/>
          <p:nvPr/>
        </p:nvSpPr>
        <p:spPr>
          <a:xfrm>
            <a:off x="541020" y="5923280"/>
            <a:ext cx="11308079" cy="307777"/>
          </a:xfrm>
          <a:prstGeom prst="rect">
            <a:avLst/>
          </a:prstGeom>
          <a:solidFill>
            <a:schemeClr val="accent1"/>
          </a:solidFill>
        </p:spPr>
        <p:txBody>
          <a:bodyPr wrap="square">
            <a:spAutoFit/>
          </a:bodyPr>
          <a:lstStyle>
            <a:defPPr>
              <a:defRPr lang="en-US"/>
            </a:defPPr>
            <a:lvl1pPr>
              <a:defRPr sz="1400" b="1" u="none" strike="noStrike" baseline="0">
                <a:solidFill>
                  <a:schemeClr val="tx1">
                    <a:lumMod val="85000"/>
                    <a:lumOff val="15000"/>
                  </a:schemeClr>
                </a:solidFill>
                <a:latin typeface="Product Sans" panose="020B0403030502040203" pitchFamily="34" charset="0"/>
              </a:defRPr>
            </a:lvl1pPr>
          </a:lstStyle>
          <a:p>
            <a:pPr algn="ctr"/>
            <a:r>
              <a:rPr lang="en-US" dirty="0">
                <a:solidFill>
                  <a:schemeClr val="tx1">
                    <a:lumMod val="65000"/>
                    <a:lumOff val="35000"/>
                  </a:schemeClr>
                </a:solidFill>
              </a:rPr>
              <a:t>Public Transport is more space efficient than any other mode of transport. </a:t>
            </a:r>
            <a:endParaRPr lang="en-IN" dirty="0">
              <a:solidFill>
                <a:schemeClr val="tx1">
                  <a:lumMod val="65000"/>
                  <a:lumOff val="35000"/>
                </a:schemeClr>
              </a:solidFill>
            </a:endParaRPr>
          </a:p>
        </p:txBody>
      </p:sp>
      <p:grpSp>
        <p:nvGrpSpPr>
          <p:cNvPr id="23" name="Group 22">
            <a:extLst>
              <a:ext uri="{FF2B5EF4-FFF2-40B4-BE49-F238E27FC236}">
                <a16:creationId xmlns:a16="http://schemas.microsoft.com/office/drawing/2014/main" id="{44A31053-2804-97DD-94F5-836F87020E76}"/>
              </a:ext>
            </a:extLst>
          </p:cNvPr>
          <p:cNvGrpSpPr/>
          <p:nvPr/>
        </p:nvGrpSpPr>
        <p:grpSpPr>
          <a:xfrm>
            <a:off x="1124992" y="2050908"/>
            <a:ext cx="10635950" cy="2014404"/>
            <a:chOff x="1124992" y="1834089"/>
            <a:chExt cx="10635950" cy="2014404"/>
          </a:xfrm>
        </p:grpSpPr>
        <p:sp>
          <p:nvSpPr>
            <p:cNvPr id="8" name="TextBox 7">
              <a:extLst>
                <a:ext uri="{FF2B5EF4-FFF2-40B4-BE49-F238E27FC236}">
                  <a16:creationId xmlns:a16="http://schemas.microsoft.com/office/drawing/2014/main" id="{F58CFC77-01BE-4AC2-CB72-35DA9B1F7C17}"/>
                </a:ext>
              </a:extLst>
            </p:cNvPr>
            <p:cNvSpPr txBox="1"/>
            <p:nvPr/>
          </p:nvSpPr>
          <p:spPr>
            <a:xfrm>
              <a:off x="1124992" y="3571494"/>
              <a:ext cx="548868" cy="276999"/>
            </a:xfrm>
            <a:prstGeom prst="rect">
              <a:avLst/>
            </a:prstGeom>
            <a:noFill/>
          </p:spPr>
          <p:txBody>
            <a:bodyPr wrap="square" rtlCol="0">
              <a:spAutoFit/>
            </a:bodyPr>
            <a:lstStyle/>
            <a:p>
              <a:pPr algn="ctr"/>
              <a:r>
                <a:rPr lang="en-IN" sz="1200" b="1">
                  <a:solidFill>
                    <a:schemeClr val="tx1">
                      <a:lumMod val="65000"/>
                      <a:lumOff val="35000"/>
                    </a:schemeClr>
                  </a:solidFill>
                </a:rPr>
                <a:t>68.4</a:t>
              </a:r>
            </a:p>
          </p:txBody>
        </p:sp>
        <p:sp>
          <p:nvSpPr>
            <p:cNvPr id="9" name="TextBox 8">
              <a:extLst>
                <a:ext uri="{FF2B5EF4-FFF2-40B4-BE49-F238E27FC236}">
                  <a16:creationId xmlns:a16="http://schemas.microsoft.com/office/drawing/2014/main" id="{B9F9F970-8A41-86B9-E41C-6E08382947A0}"/>
                </a:ext>
              </a:extLst>
            </p:cNvPr>
            <p:cNvSpPr txBox="1"/>
            <p:nvPr/>
          </p:nvSpPr>
          <p:spPr>
            <a:xfrm>
              <a:off x="1783658" y="3571493"/>
              <a:ext cx="621144" cy="276999"/>
            </a:xfrm>
            <a:prstGeom prst="rect">
              <a:avLst/>
            </a:prstGeom>
            <a:noFill/>
          </p:spPr>
          <p:txBody>
            <a:bodyPr wrap="square" rtlCol="0">
              <a:spAutoFit/>
            </a:bodyPr>
            <a:lstStyle/>
            <a:p>
              <a:pPr algn="ctr"/>
              <a:r>
                <a:rPr lang="en-IN" sz="1200" b="1">
                  <a:solidFill>
                    <a:schemeClr val="tx1">
                      <a:lumMod val="65000"/>
                      <a:lumOff val="35000"/>
                    </a:schemeClr>
                  </a:solidFill>
                </a:rPr>
                <a:t>71.5</a:t>
              </a:r>
            </a:p>
          </p:txBody>
        </p:sp>
        <p:sp>
          <p:nvSpPr>
            <p:cNvPr id="10" name="TextBox 9">
              <a:extLst>
                <a:ext uri="{FF2B5EF4-FFF2-40B4-BE49-F238E27FC236}">
                  <a16:creationId xmlns:a16="http://schemas.microsoft.com/office/drawing/2014/main" id="{0CD502BE-C28E-4DC4-A465-B82589045C3C}"/>
                </a:ext>
              </a:extLst>
            </p:cNvPr>
            <p:cNvSpPr txBox="1"/>
            <p:nvPr/>
          </p:nvSpPr>
          <p:spPr>
            <a:xfrm>
              <a:off x="2489086" y="3353034"/>
              <a:ext cx="621144" cy="276999"/>
            </a:xfrm>
            <a:prstGeom prst="rect">
              <a:avLst/>
            </a:prstGeom>
            <a:noFill/>
          </p:spPr>
          <p:txBody>
            <a:bodyPr wrap="square" rtlCol="0">
              <a:spAutoFit/>
            </a:bodyPr>
            <a:lstStyle/>
            <a:p>
              <a:pPr algn="ctr"/>
              <a:r>
                <a:rPr lang="en-IN" sz="1200" b="1">
                  <a:solidFill>
                    <a:schemeClr val="tx1">
                      <a:lumMod val="65000"/>
                      <a:lumOff val="35000"/>
                    </a:schemeClr>
                  </a:solidFill>
                </a:rPr>
                <a:t>90</a:t>
              </a:r>
            </a:p>
          </p:txBody>
        </p:sp>
        <p:sp>
          <p:nvSpPr>
            <p:cNvPr id="11" name="TextBox 10">
              <a:extLst>
                <a:ext uri="{FF2B5EF4-FFF2-40B4-BE49-F238E27FC236}">
                  <a16:creationId xmlns:a16="http://schemas.microsoft.com/office/drawing/2014/main" id="{C6318C44-A2D0-1ACE-0834-E9D7FDEB965D}"/>
                </a:ext>
              </a:extLst>
            </p:cNvPr>
            <p:cNvSpPr txBox="1"/>
            <p:nvPr/>
          </p:nvSpPr>
          <p:spPr>
            <a:xfrm>
              <a:off x="3221990" y="3255885"/>
              <a:ext cx="621144" cy="276999"/>
            </a:xfrm>
            <a:prstGeom prst="rect">
              <a:avLst/>
            </a:prstGeom>
            <a:noFill/>
          </p:spPr>
          <p:txBody>
            <a:bodyPr wrap="square" rtlCol="0">
              <a:spAutoFit/>
            </a:bodyPr>
            <a:lstStyle/>
            <a:p>
              <a:pPr algn="ctr"/>
              <a:r>
                <a:rPr lang="en-IN" sz="1200" b="1">
                  <a:solidFill>
                    <a:schemeClr val="tx1">
                      <a:lumMod val="65000"/>
                      <a:lumOff val="35000"/>
                    </a:schemeClr>
                  </a:solidFill>
                </a:rPr>
                <a:t>97.5</a:t>
              </a:r>
            </a:p>
          </p:txBody>
        </p:sp>
        <p:sp>
          <p:nvSpPr>
            <p:cNvPr id="12" name="TextBox 11">
              <a:extLst>
                <a:ext uri="{FF2B5EF4-FFF2-40B4-BE49-F238E27FC236}">
                  <a16:creationId xmlns:a16="http://schemas.microsoft.com/office/drawing/2014/main" id="{934554A8-BCAC-E9FD-2765-F8F45F6FD2F2}"/>
                </a:ext>
              </a:extLst>
            </p:cNvPr>
            <p:cNvSpPr txBox="1"/>
            <p:nvPr/>
          </p:nvSpPr>
          <p:spPr>
            <a:xfrm>
              <a:off x="3933076" y="3027110"/>
              <a:ext cx="621144" cy="276999"/>
            </a:xfrm>
            <a:prstGeom prst="rect">
              <a:avLst/>
            </a:prstGeom>
            <a:noFill/>
          </p:spPr>
          <p:txBody>
            <a:bodyPr wrap="square" rtlCol="0">
              <a:spAutoFit/>
            </a:bodyPr>
            <a:lstStyle/>
            <a:p>
              <a:pPr algn="ctr"/>
              <a:r>
                <a:rPr lang="en-IN" sz="1200" b="1">
                  <a:solidFill>
                    <a:schemeClr val="tx1">
                      <a:lumMod val="65000"/>
                      <a:lumOff val="35000"/>
                    </a:schemeClr>
                  </a:solidFill>
                </a:rPr>
                <a:t>123.3</a:t>
              </a:r>
            </a:p>
          </p:txBody>
        </p:sp>
        <p:sp>
          <p:nvSpPr>
            <p:cNvPr id="13" name="TextBox 12">
              <a:extLst>
                <a:ext uri="{FF2B5EF4-FFF2-40B4-BE49-F238E27FC236}">
                  <a16:creationId xmlns:a16="http://schemas.microsoft.com/office/drawing/2014/main" id="{56DD4139-8EAB-3C38-36D6-833DB11C8006}"/>
                </a:ext>
              </a:extLst>
            </p:cNvPr>
            <p:cNvSpPr txBox="1"/>
            <p:nvPr/>
          </p:nvSpPr>
          <p:spPr>
            <a:xfrm>
              <a:off x="4655820" y="2845491"/>
              <a:ext cx="621144" cy="276999"/>
            </a:xfrm>
            <a:prstGeom prst="rect">
              <a:avLst/>
            </a:prstGeom>
            <a:noFill/>
          </p:spPr>
          <p:txBody>
            <a:bodyPr wrap="square" rtlCol="0">
              <a:spAutoFit/>
            </a:bodyPr>
            <a:lstStyle/>
            <a:p>
              <a:pPr algn="ctr"/>
              <a:r>
                <a:rPr lang="en-IN" sz="1200" b="1">
                  <a:solidFill>
                    <a:schemeClr val="tx1">
                      <a:lumMod val="65000"/>
                      <a:lumOff val="35000"/>
                    </a:schemeClr>
                  </a:solidFill>
                </a:rPr>
                <a:t>138.2</a:t>
              </a:r>
            </a:p>
          </p:txBody>
        </p:sp>
        <p:sp>
          <p:nvSpPr>
            <p:cNvPr id="14" name="TextBox 13">
              <a:extLst>
                <a:ext uri="{FF2B5EF4-FFF2-40B4-BE49-F238E27FC236}">
                  <a16:creationId xmlns:a16="http://schemas.microsoft.com/office/drawing/2014/main" id="{40363121-EF6A-90CB-074C-EA8F033BB91C}"/>
                </a:ext>
              </a:extLst>
            </p:cNvPr>
            <p:cNvSpPr txBox="1"/>
            <p:nvPr/>
          </p:nvSpPr>
          <p:spPr>
            <a:xfrm>
              <a:off x="5365534" y="2764604"/>
              <a:ext cx="621144" cy="276999"/>
            </a:xfrm>
            <a:prstGeom prst="rect">
              <a:avLst/>
            </a:prstGeom>
            <a:noFill/>
          </p:spPr>
          <p:txBody>
            <a:bodyPr wrap="square" rtlCol="0">
              <a:spAutoFit/>
            </a:bodyPr>
            <a:lstStyle/>
            <a:p>
              <a:pPr algn="ctr"/>
              <a:r>
                <a:rPr lang="en-IN" sz="1200" b="1">
                  <a:solidFill>
                    <a:schemeClr val="tx1">
                      <a:lumMod val="65000"/>
                      <a:lumOff val="35000"/>
                    </a:schemeClr>
                  </a:solidFill>
                </a:rPr>
                <a:t>146.1</a:t>
              </a:r>
            </a:p>
          </p:txBody>
        </p:sp>
        <p:sp>
          <p:nvSpPr>
            <p:cNvPr id="15" name="TextBox 14">
              <a:extLst>
                <a:ext uri="{FF2B5EF4-FFF2-40B4-BE49-F238E27FC236}">
                  <a16:creationId xmlns:a16="http://schemas.microsoft.com/office/drawing/2014/main" id="{F81BCFE4-FA04-3E9D-0AAD-17BAAF19FB1A}"/>
                </a:ext>
              </a:extLst>
            </p:cNvPr>
            <p:cNvSpPr txBox="1"/>
            <p:nvPr/>
          </p:nvSpPr>
          <p:spPr>
            <a:xfrm>
              <a:off x="6095996" y="2688380"/>
              <a:ext cx="621144" cy="276999"/>
            </a:xfrm>
            <a:prstGeom prst="rect">
              <a:avLst/>
            </a:prstGeom>
            <a:noFill/>
          </p:spPr>
          <p:txBody>
            <a:bodyPr wrap="square" rtlCol="0">
              <a:spAutoFit/>
            </a:bodyPr>
            <a:lstStyle/>
            <a:p>
              <a:pPr algn="ctr"/>
              <a:r>
                <a:rPr lang="en-IN" sz="1200" b="1">
                  <a:solidFill>
                    <a:schemeClr val="tx1">
                      <a:lumMod val="65000"/>
                      <a:lumOff val="35000"/>
                    </a:schemeClr>
                  </a:solidFill>
                </a:rPr>
                <a:t>158.3</a:t>
              </a:r>
            </a:p>
          </p:txBody>
        </p:sp>
        <p:sp>
          <p:nvSpPr>
            <p:cNvPr id="16" name="TextBox 15">
              <a:extLst>
                <a:ext uri="{FF2B5EF4-FFF2-40B4-BE49-F238E27FC236}">
                  <a16:creationId xmlns:a16="http://schemas.microsoft.com/office/drawing/2014/main" id="{642A24BF-E82F-EFC2-1E57-641B6B7E12B7}"/>
                </a:ext>
              </a:extLst>
            </p:cNvPr>
            <p:cNvSpPr txBox="1"/>
            <p:nvPr/>
          </p:nvSpPr>
          <p:spPr>
            <a:xfrm>
              <a:off x="6826458" y="2395125"/>
              <a:ext cx="621144" cy="276999"/>
            </a:xfrm>
            <a:prstGeom prst="rect">
              <a:avLst/>
            </a:prstGeom>
            <a:noFill/>
          </p:spPr>
          <p:txBody>
            <a:bodyPr wrap="square" rtlCol="0">
              <a:spAutoFit/>
            </a:bodyPr>
            <a:lstStyle/>
            <a:p>
              <a:pPr algn="ctr"/>
              <a:r>
                <a:rPr lang="en-IN" sz="1200" b="1">
                  <a:solidFill>
                    <a:schemeClr val="tx1">
                      <a:lumMod val="65000"/>
                      <a:lumOff val="35000"/>
                    </a:schemeClr>
                  </a:solidFill>
                </a:rPr>
                <a:t>181.6</a:t>
              </a:r>
            </a:p>
          </p:txBody>
        </p:sp>
        <p:sp>
          <p:nvSpPr>
            <p:cNvPr id="17" name="TextBox 16">
              <a:extLst>
                <a:ext uri="{FF2B5EF4-FFF2-40B4-BE49-F238E27FC236}">
                  <a16:creationId xmlns:a16="http://schemas.microsoft.com/office/drawing/2014/main" id="{2C56A17A-EE92-3AFE-D711-F406267BF932}"/>
                </a:ext>
              </a:extLst>
            </p:cNvPr>
            <p:cNvSpPr txBox="1"/>
            <p:nvPr/>
          </p:nvSpPr>
          <p:spPr>
            <a:xfrm>
              <a:off x="7556920" y="2281913"/>
              <a:ext cx="621144" cy="276999"/>
            </a:xfrm>
            <a:prstGeom prst="rect">
              <a:avLst/>
            </a:prstGeom>
            <a:noFill/>
          </p:spPr>
          <p:txBody>
            <a:bodyPr wrap="square" rtlCol="0">
              <a:spAutoFit/>
            </a:bodyPr>
            <a:lstStyle/>
            <a:p>
              <a:pPr algn="ctr"/>
              <a:r>
                <a:rPr lang="en-IN" sz="1200" b="1">
                  <a:solidFill>
                    <a:schemeClr val="tx1">
                      <a:lumMod val="65000"/>
                      <a:lumOff val="35000"/>
                    </a:schemeClr>
                  </a:solidFill>
                </a:rPr>
                <a:t>196.7</a:t>
              </a:r>
            </a:p>
          </p:txBody>
        </p:sp>
        <p:sp>
          <p:nvSpPr>
            <p:cNvPr id="18" name="TextBox 17">
              <a:extLst>
                <a:ext uri="{FF2B5EF4-FFF2-40B4-BE49-F238E27FC236}">
                  <a16:creationId xmlns:a16="http://schemas.microsoft.com/office/drawing/2014/main" id="{EF81F359-D1A6-CA06-4098-EDAC0D5F2E67}"/>
                </a:ext>
              </a:extLst>
            </p:cNvPr>
            <p:cNvSpPr txBox="1"/>
            <p:nvPr/>
          </p:nvSpPr>
          <p:spPr>
            <a:xfrm>
              <a:off x="8278280" y="2209300"/>
              <a:ext cx="621144" cy="276999"/>
            </a:xfrm>
            <a:prstGeom prst="rect">
              <a:avLst/>
            </a:prstGeom>
            <a:noFill/>
          </p:spPr>
          <p:txBody>
            <a:bodyPr wrap="square" rtlCol="0">
              <a:spAutoFit/>
            </a:bodyPr>
            <a:lstStyle/>
            <a:p>
              <a:pPr algn="ctr"/>
              <a:r>
                <a:rPr lang="en-IN" sz="1200" b="1">
                  <a:solidFill>
                    <a:schemeClr val="tx1">
                      <a:lumMod val="65000"/>
                      <a:lumOff val="35000"/>
                    </a:schemeClr>
                  </a:solidFill>
                </a:rPr>
                <a:t>201.1</a:t>
              </a:r>
            </a:p>
          </p:txBody>
        </p:sp>
        <p:sp>
          <p:nvSpPr>
            <p:cNvPr id="19" name="TextBox 18">
              <a:extLst>
                <a:ext uri="{FF2B5EF4-FFF2-40B4-BE49-F238E27FC236}">
                  <a16:creationId xmlns:a16="http://schemas.microsoft.com/office/drawing/2014/main" id="{D81A3A05-6826-0CFE-3DCB-617CACC4BD80}"/>
                </a:ext>
              </a:extLst>
            </p:cNvPr>
            <p:cNvSpPr txBox="1"/>
            <p:nvPr/>
          </p:nvSpPr>
          <p:spPr>
            <a:xfrm>
              <a:off x="9002180" y="2323827"/>
              <a:ext cx="621144" cy="276999"/>
            </a:xfrm>
            <a:prstGeom prst="rect">
              <a:avLst/>
            </a:prstGeom>
            <a:noFill/>
          </p:spPr>
          <p:txBody>
            <a:bodyPr wrap="square" rtlCol="0">
              <a:spAutoFit/>
            </a:bodyPr>
            <a:lstStyle/>
            <a:p>
              <a:pPr algn="ctr"/>
              <a:r>
                <a:rPr lang="en-IN" sz="1200" b="1">
                  <a:solidFill>
                    <a:schemeClr val="tx1">
                      <a:lumMod val="65000"/>
                      <a:lumOff val="35000"/>
                    </a:schemeClr>
                  </a:solidFill>
                </a:rPr>
                <a:t>195.6</a:t>
              </a:r>
            </a:p>
          </p:txBody>
        </p:sp>
        <p:sp>
          <p:nvSpPr>
            <p:cNvPr id="20" name="TextBox 19">
              <a:extLst>
                <a:ext uri="{FF2B5EF4-FFF2-40B4-BE49-F238E27FC236}">
                  <a16:creationId xmlns:a16="http://schemas.microsoft.com/office/drawing/2014/main" id="{F58E1F2D-D457-C8FA-000F-4F0248CFDE7A}"/>
                </a:ext>
              </a:extLst>
            </p:cNvPr>
            <p:cNvSpPr txBox="1"/>
            <p:nvPr/>
          </p:nvSpPr>
          <p:spPr>
            <a:xfrm>
              <a:off x="9716243" y="2253426"/>
              <a:ext cx="621144" cy="276999"/>
            </a:xfrm>
            <a:prstGeom prst="rect">
              <a:avLst/>
            </a:prstGeom>
            <a:noFill/>
          </p:spPr>
          <p:txBody>
            <a:bodyPr wrap="square" rtlCol="0">
              <a:spAutoFit/>
            </a:bodyPr>
            <a:lstStyle/>
            <a:p>
              <a:pPr algn="ctr"/>
              <a:r>
                <a:rPr lang="en-IN" sz="1200" b="1">
                  <a:solidFill>
                    <a:schemeClr val="tx1">
                      <a:lumMod val="65000"/>
                      <a:lumOff val="35000"/>
                    </a:schemeClr>
                  </a:solidFill>
                </a:rPr>
                <a:t>197.4</a:t>
              </a:r>
            </a:p>
          </p:txBody>
        </p:sp>
        <p:sp>
          <p:nvSpPr>
            <p:cNvPr id="21" name="TextBox 20">
              <a:extLst>
                <a:ext uri="{FF2B5EF4-FFF2-40B4-BE49-F238E27FC236}">
                  <a16:creationId xmlns:a16="http://schemas.microsoft.com/office/drawing/2014/main" id="{C45201F6-9ECB-772A-3E3E-D31E08FE4F6B}"/>
                </a:ext>
              </a:extLst>
            </p:cNvPr>
            <p:cNvSpPr txBox="1"/>
            <p:nvPr/>
          </p:nvSpPr>
          <p:spPr>
            <a:xfrm>
              <a:off x="10437603" y="2154871"/>
              <a:ext cx="621144" cy="276999"/>
            </a:xfrm>
            <a:prstGeom prst="rect">
              <a:avLst/>
            </a:prstGeom>
            <a:noFill/>
          </p:spPr>
          <p:txBody>
            <a:bodyPr wrap="square" rtlCol="0">
              <a:spAutoFit/>
            </a:bodyPr>
            <a:lstStyle/>
            <a:p>
              <a:pPr algn="ctr"/>
              <a:r>
                <a:rPr lang="en-IN" sz="1200" b="1">
                  <a:solidFill>
                    <a:schemeClr val="tx1">
                      <a:lumMod val="65000"/>
                      <a:lumOff val="35000"/>
                    </a:schemeClr>
                  </a:solidFill>
                </a:rPr>
                <a:t>209.1</a:t>
              </a:r>
            </a:p>
          </p:txBody>
        </p:sp>
        <p:sp>
          <p:nvSpPr>
            <p:cNvPr id="22" name="TextBox 21">
              <a:extLst>
                <a:ext uri="{FF2B5EF4-FFF2-40B4-BE49-F238E27FC236}">
                  <a16:creationId xmlns:a16="http://schemas.microsoft.com/office/drawing/2014/main" id="{B2BEBFF8-E9FB-DC77-FE1D-F561CDE73B62}"/>
                </a:ext>
              </a:extLst>
            </p:cNvPr>
            <p:cNvSpPr txBox="1"/>
            <p:nvPr/>
          </p:nvSpPr>
          <p:spPr>
            <a:xfrm>
              <a:off x="11139798" y="1834089"/>
              <a:ext cx="621144" cy="276999"/>
            </a:xfrm>
            <a:prstGeom prst="rect">
              <a:avLst/>
            </a:prstGeom>
            <a:noFill/>
          </p:spPr>
          <p:txBody>
            <a:bodyPr wrap="square" rtlCol="0">
              <a:spAutoFit/>
            </a:bodyPr>
            <a:lstStyle/>
            <a:p>
              <a:pPr algn="ctr"/>
              <a:r>
                <a:rPr lang="en-IN" sz="1200" b="1">
                  <a:solidFill>
                    <a:schemeClr val="tx1">
                      <a:lumMod val="65000"/>
                      <a:lumOff val="35000"/>
                    </a:schemeClr>
                  </a:solidFill>
                </a:rPr>
                <a:t>240.8</a:t>
              </a:r>
            </a:p>
          </p:txBody>
        </p:sp>
      </p:grpSp>
      <p:graphicFrame>
        <p:nvGraphicFramePr>
          <p:cNvPr id="7" name="Table 6">
            <a:extLst>
              <a:ext uri="{FF2B5EF4-FFF2-40B4-BE49-F238E27FC236}">
                <a16:creationId xmlns:a16="http://schemas.microsoft.com/office/drawing/2014/main" id="{25C03383-4314-C8C7-5B89-FA27F43AA1EF}"/>
              </a:ext>
            </a:extLst>
          </p:cNvPr>
          <p:cNvGraphicFramePr>
            <a:graphicFrameLocks noGrp="1"/>
          </p:cNvGraphicFramePr>
          <p:nvPr>
            <p:extLst>
              <p:ext uri="{D42A27DB-BD31-4B8C-83A1-F6EECF244321}">
                <p14:modId xmlns:p14="http://schemas.microsoft.com/office/powerpoint/2010/main" val="3026848048"/>
              </p:ext>
            </p:extLst>
          </p:nvPr>
        </p:nvGraphicFramePr>
        <p:xfrm>
          <a:off x="1026160" y="4945076"/>
          <a:ext cx="10822935" cy="909782"/>
        </p:xfrm>
        <a:graphic>
          <a:graphicData uri="http://schemas.openxmlformats.org/drawingml/2006/table">
            <a:tbl>
              <a:tblPr firstRow="1" bandRow="1">
                <a:tableStyleId>{2D5ABB26-0587-4C30-8999-92F81FD0307C}</a:tableStyleId>
              </a:tblPr>
              <a:tblGrid>
                <a:gridCol w="721529">
                  <a:extLst>
                    <a:ext uri="{9D8B030D-6E8A-4147-A177-3AD203B41FA5}">
                      <a16:colId xmlns:a16="http://schemas.microsoft.com/office/drawing/2014/main" val="1318311186"/>
                    </a:ext>
                  </a:extLst>
                </a:gridCol>
                <a:gridCol w="721529">
                  <a:extLst>
                    <a:ext uri="{9D8B030D-6E8A-4147-A177-3AD203B41FA5}">
                      <a16:colId xmlns:a16="http://schemas.microsoft.com/office/drawing/2014/main" val="3081733110"/>
                    </a:ext>
                  </a:extLst>
                </a:gridCol>
                <a:gridCol w="721529">
                  <a:extLst>
                    <a:ext uri="{9D8B030D-6E8A-4147-A177-3AD203B41FA5}">
                      <a16:colId xmlns:a16="http://schemas.microsoft.com/office/drawing/2014/main" val="2962608090"/>
                    </a:ext>
                  </a:extLst>
                </a:gridCol>
                <a:gridCol w="721529">
                  <a:extLst>
                    <a:ext uri="{9D8B030D-6E8A-4147-A177-3AD203B41FA5}">
                      <a16:colId xmlns:a16="http://schemas.microsoft.com/office/drawing/2014/main" val="2033047584"/>
                    </a:ext>
                  </a:extLst>
                </a:gridCol>
                <a:gridCol w="721529">
                  <a:extLst>
                    <a:ext uri="{9D8B030D-6E8A-4147-A177-3AD203B41FA5}">
                      <a16:colId xmlns:a16="http://schemas.microsoft.com/office/drawing/2014/main" val="1676543195"/>
                    </a:ext>
                  </a:extLst>
                </a:gridCol>
                <a:gridCol w="721529">
                  <a:extLst>
                    <a:ext uri="{9D8B030D-6E8A-4147-A177-3AD203B41FA5}">
                      <a16:colId xmlns:a16="http://schemas.microsoft.com/office/drawing/2014/main" val="4153102446"/>
                    </a:ext>
                  </a:extLst>
                </a:gridCol>
                <a:gridCol w="721529">
                  <a:extLst>
                    <a:ext uri="{9D8B030D-6E8A-4147-A177-3AD203B41FA5}">
                      <a16:colId xmlns:a16="http://schemas.microsoft.com/office/drawing/2014/main" val="1862343678"/>
                    </a:ext>
                  </a:extLst>
                </a:gridCol>
                <a:gridCol w="721529">
                  <a:extLst>
                    <a:ext uri="{9D8B030D-6E8A-4147-A177-3AD203B41FA5}">
                      <a16:colId xmlns:a16="http://schemas.microsoft.com/office/drawing/2014/main" val="2851840533"/>
                    </a:ext>
                  </a:extLst>
                </a:gridCol>
                <a:gridCol w="721529">
                  <a:extLst>
                    <a:ext uri="{9D8B030D-6E8A-4147-A177-3AD203B41FA5}">
                      <a16:colId xmlns:a16="http://schemas.microsoft.com/office/drawing/2014/main" val="849512152"/>
                    </a:ext>
                  </a:extLst>
                </a:gridCol>
                <a:gridCol w="721529">
                  <a:extLst>
                    <a:ext uri="{9D8B030D-6E8A-4147-A177-3AD203B41FA5}">
                      <a16:colId xmlns:a16="http://schemas.microsoft.com/office/drawing/2014/main" val="1513211913"/>
                    </a:ext>
                  </a:extLst>
                </a:gridCol>
                <a:gridCol w="721529">
                  <a:extLst>
                    <a:ext uri="{9D8B030D-6E8A-4147-A177-3AD203B41FA5}">
                      <a16:colId xmlns:a16="http://schemas.microsoft.com/office/drawing/2014/main" val="3148487917"/>
                    </a:ext>
                  </a:extLst>
                </a:gridCol>
                <a:gridCol w="721529">
                  <a:extLst>
                    <a:ext uri="{9D8B030D-6E8A-4147-A177-3AD203B41FA5}">
                      <a16:colId xmlns:a16="http://schemas.microsoft.com/office/drawing/2014/main" val="1924352597"/>
                    </a:ext>
                  </a:extLst>
                </a:gridCol>
                <a:gridCol w="721529">
                  <a:extLst>
                    <a:ext uri="{9D8B030D-6E8A-4147-A177-3AD203B41FA5}">
                      <a16:colId xmlns:a16="http://schemas.microsoft.com/office/drawing/2014/main" val="1836080934"/>
                    </a:ext>
                  </a:extLst>
                </a:gridCol>
                <a:gridCol w="721529">
                  <a:extLst>
                    <a:ext uri="{9D8B030D-6E8A-4147-A177-3AD203B41FA5}">
                      <a16:colId xmlns:a16="http://schemas.microsoft.com/office/drawing/2014/main" val="1942741968"/>
                    </a:ext>
                  </a:extLst>
                </a:gridCol>
                <a:gridCol w="721529">
                  <a:extLst>
                    <a:ext uri="{9D8B030D-6E8A-4147-A177-3AD203B41FA5}">
                      <a16:colId xmlns:a16="http://schemas.microsoft.com/office/drawing/2014/main" val="1889099698"/>
                    </a:ext>
                  </a:extLst>
                </a:gridCol>
              </a:tblGrid>
              <a:tr h="219383">
                <a:tc>
                  <a:txBody>
                    <a:bodyPr/>
                    <a:lstStyle/>
                    <a:p>
                      <a:pPr algn="ctr" fontAlgn="b"/>
                      <a:r>
                        <a:rPr lang="en-IN" sz="1200" b="0" i="0" u="none" strike="noStrike" dirty="0">
                          <a:solidFill>
                            <a:schemeClr val="tx1">
                              <a:lumMod val="75000"/>
                              <a:lumOff val="25000"/>
                            </a:schemeClr>
                          </a:solidFill>
                          <a:effectLst/>
                          <a:latin typeface="+mn-lt"/>
                        </a:rPr>
                        <a:t>7%</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6%</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8%</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D8E6F0"/>
                    </a:solidFill>
                  </a:tcPr>
                </a:tc>
                <a:tc>
                  <a:txBody>
                    <a:bodyPr/>
                    <a:lstStyle/>
                    <a:p>
                      <a:pPr algn="ctr" fontAlgn="b"/>
                      <a:r>
                        <a:rPr lang="en-IN" sz="1200" b="0" i="0" u="none" strike="noStrike">
                          <a:solidFill>
                            <a:schemeClr val="tx1">
                              <a:lumMod val="75000"/>
                              <a:lumOff val="25000"/>
                            </a:schemeClr>
                          </a:solidFill>
                          <a:effectLst/>
                          <a:latin typeface="+mn-lt"/>
                        </a:rPr>
                        <a:t>8%</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7%</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6%</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6%</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5%</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5%</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3%</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3%</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3%</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3%</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3%</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3%</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795389126"/>
                  </a:ext>
                </a:extLst>
              </a:tr>
              <a:tr h="230133">
                <a:tc>
                  <a:txBody>
                    <a:bodyPr/>
                    <a:lstStyle/>
                    <a:p>
                      <a:pPr algn="ctr" fontAlgn="b"/>
                      <a:r>
                        <a:rPr lang="en-IN" sz="1200" b="0" i="0" u="none" strike="noStrike">
                          <a:solidFill>
                            <a:schemeClr val="tx1">
                              <a:lumMod val="75000"/>
                              <a:lumOff val="25000"/>
                            </a:schemeClr>
                          </a:solidFill>
                          <a:effectLst/>
                          <a:latin typeface="+mn-lt"/>
                        </a:rPr>
                        <a:t>25%</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25%</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24%</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24%</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24%</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23%</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23%</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23%</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22%</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22%</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21%</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21%</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83174357"/>
                  </a:ext>
                </a:extLst>
              </a:tr>
              <a:tr h="230133">
                <a:tc>
                  <a:txBody>
                    <a:bodyPr/>
                    <a:lstStyle/>
                    <a:p>
                      <a:pPr algn="ctr" fontAlgn="b"/>
                      <a:r>
                        <a:rPr lang="en-IN" sz="1200" b="0" i="0" u="none" strike="noStrike" dirty="0">
                          <a:solidFill>
                            <a:schemeClr val="tx1">
                              <a:lumMod val="75000"/>
                              <a:lumOff val="25000"/>
                            </a:schemeClr>
                          </a:solidFill>
                          <a:effectLst/>
                          <a:latin typeface="+mn-lt"/>
                        </a:rPr>
                        <a:t>51%</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51%</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50%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50%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50%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50%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50%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50%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50%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51%</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51%</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50%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50%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50%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50%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09466345"/>
                  </a:ext>
                </a:extLst>
              </a:tr>
              <a:tr h="230133">
                <a:tc>
                  <a:txBody>
                    <a:bodyPr/>
                    <a:lstStyle/>
                    <a:p>
                      <a:pPr algn="ctr" fontAlgn="b"/>
                      <a:r>
                        <a:rPr lang="en-IN" sz="1200" b="0" i="0" u="none" strike="noStrike">
                          <a:solidFill>
                            <a:schemeClr val="tx1">
                              <a:lumMod val="75000"/>
                              <a:lumOff val="25000"/>
                            </a:schemeClr>
                          </a:solidFill>
                          <a:effectLst/>
                          <a:latin typeface="+mn-lt"/>
                        </a:rPr>
                        <a:t>17%</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17%</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18%</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18%</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19%</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21%</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22%</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23%</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24%</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25%</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26%</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26%</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27%</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dirty="0">
                          <a:solidFill>
                            <a:schemeClr val="tx1">
                              <a:lumMod val="75000"/>
                              <a:lumOff val="25000"/>
                            </a:schemeClr>
                          </a:solidFill>
                          <a:effectLst/>
                          <a:latin typeface="+mn-lt"/>
                        </a:rPr>
                        <a:t>27%</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33779846"/>
                  </a:ext>
                </a:extLst>
              </a:tr>
            </a:tbl>
          </a:graphicData>
        </a:graphic>
      </p:graphicFrame>
      <p:sp>
        <p:nvSpPr>
          <p:cNvPr id="2" name="Rectangle 1">
            <a:extLst>
              <a:ext uri="{FF2B5EF4-FFF2-40B4-BE49-F238E27FC236}">
                <a16:creationId xmlns:a16="http://schemas.microsoft.com/office/drawing/2014/main" id="{62A29658-2B66-CAD5-8C58-8F9C8C84E761}"/>
              </a:ext>
            </a:extLst>
          </p:cNvPr>
          <p:cNvSpPr/>
          <p:nvPr/>
        </p:nvSpPr>
        <p:spPr>
          <a:xfrm>
            <a:off x="2466225" y="4945076"/>
            <a:ext cx="732904" cy="909782"/>
          </a:xfrm>
          <a:prstGeom prst="rect">
            <a:avLst/>
          </a:prstGeom>
          <a:noFill/>
          <a:ln w="28575">
            <a:solidFill>
              <a:srgbClr val="3F7A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985046AC-A03B-F7DF-F14B-1ECF7665B9D8}"/>
              </a:ext>
            </a:extLst>
          </p:cNvPr>
          <p:cNvSpPr/>
          <p:nvPr/>
        </p:nvSpPr>
        <p:spPr>
          <a:xfrm>
            <a:off x="11119478" y="4947457"/>
            <a:ext cx="732904" cy="909782"/>
          </a:xfrm>
          <a:prstGeom prst="rect">
            <a:avLst/>
          </a:prstGeom>
          <a:noFill/>
          <a:ln w="28575">
            <a:solidFill>
              <a:srgbClr val="3F7A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0" name="Group 29">
            <a:extLst>
              <a:ext uri="{FF2B5EF4-FFF2-40B4-BE49-F238E27FC236}">
                <a16:creationId xmlns:a16="http://schemas.microsoft.com/office/drawing/2014/main" id="{27301522-5DD0-025C-EE41-14686BB6A376}"/>
              </a:ext>
            </a:extLst>
          </p:cNvPr>
          <p:cNvGrpSpPr/>
          <p:nvPr/>
        </p:nvGrpSpPr>
        <p:grpSpPr>
          <a:xfrm>
            <a:off x="2003044" y="2785021"/>
            <a:ext cx="920115" cy="721980"/>
            <a:chOff x="2003044" y="2785021"/>
            <a:chExt cx="920115" cy="721980"/>
          </a:xfrm>
        </p:grpSpPr>
        <p:sp>
          <p:nvSpPr>
            <p:cNvPr id="26" name="TextBox 25">
              <a:extLst>
                <a:ext uri="{FF2B5EF4-FFF2-40B4-BE49-F238E27FC236}">
                  <a16:creationId xmlns:a16="http://schemas.microsoft.com/office/drawing/2014/main" id="{57A65AF7-4AEC-09DC-33C6-8EA5C8E3FB08}"/>
                </a:ext>
              </a:extLst>
            </p:cNvPr>
            <p:cNvSpPr txBox="1"/>
            <p:nvPr/>
          </p:nvSpPr>
          <p:spPr>
            <a:xfrm>
              <a:off x="2003044" y="2785021"/>
              <a:ext cx="917194" cy="523220"/>
            </a:xfrm>
            <a:prstGeom prst="rect">
              <a:avLst/>
            </a:prstGeom>
            <a:noFill/>
          </p:spPr>
          <p:txBody>
            <a:bodyPr wrap="square">
              <a:spAutoFit/>
            </a:bodyPr>
            <a:lstStyle>
              <a:defPPr>
                <a:defRPr lang="en-US"/>
              </a:defPPr>
              <a:lvl1pPr>
                <a:defRPr sz="1400" b="1" u="none" strike="noStrike" baseline="0">
                  <a:solidFill>
                    <a:schemeClr val="tx1">
                      <a:lumMod val="85000"/>
                      <a:lumOff val="15000"/>
                    </a:schemeClr>
                  </a:solidFill>
                  <a:latin typeface="Product Sans" panose="020B0403030502040203" pitchFamily="34" charset="0"/>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dirty="0">
                  <a:solidFill>
                    <a:srgbClr val="3F7AA5"/>
                  </a:solidFill>
                </a:rPr>
                <a:t>PT Share </a:t>
              </a:r>
            </a:p>
            <a:p>
              <a:r>
                <a:rPr lang="en-US" dirty="0">
                  <a:solidFill>
                    <a:srgbClr val="3F7AA5"/>
                  </a:solidFill>
                </a:rPr>
                <a:t>22%</a:t>
              </a:r>
            </a:p>
          </p:txBody>
        </p:sp>
        <p:sp>
          <p:nvSpPr>
            <p:cNvPr id="24" name="Isosceles Triangle 23">
              <a:extLst>
                <a:ext uri="{FF2B5EF4-FFF2-40B4-BE49-F238E27FC236}">
                  <a16:creationId xmlns:a16="http://schemas.microsoft.com/office/drawing/2014/main" id="{00751FC1-0283-A30A-91E0-20872C2FECB5}"/>
                </a:ext>
              </a:extLst>
            </p:cNvPr>
            <p:cNvSpPr/>
            <p:nvPr/>
          </p:nvSpPr>
          <p:spPr>
            <a:xfrm rot="10800000">
              <a:off x="2742197" y="3350999"/>
              <a:ext cx="180962" cy="156002"/>
            </a:xfrm>
            <a:prstGeom prst="triangle">
              <a:avLst/>
            </a:prstGeom>
            <a:solidFill>
              <a:srgbClr val="3F7A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9" name="Straight Connector 28">
              <a:extLst>
                <a:ext uri="{FF2B5EF4-FFF2-40B4-BE49-F238E27FC236}">
                  <a16:creationId xmlns:a16="http://schemas.microsoft.com/office/drawing/2014/main" id="{8B18F010-E70F-07E9-682D-69607C1F30DE}"/>
                </a:ext>
              </a:extLst>
            </p:cNvPr>
            <p:cNvCxnSpPr/>
            <p:nvPr/>
          </p:nvCxnSpPr>
          <p:spPr>
            <a:xfrm>
              <a:off x="2094230" y="3325974"/>
              <a:ext cx="826008" cy="0"/>
            </a:xfrm>
            <a:prstGeom prst="line">
              <a:avLst/>
            </a:prstGeom>
            <a:ln w="15875">
              <a:solidFill>
                <a:srgbClr val="3F7AA5"/>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DF6FD62E-28F1-C55A-F472-BBFD84A8F188}"/>
              </a:ext>
            </a:extLst>
          </p:cNvPr>
          <p:cNvGrpSpPr/>
          <p:nvPr/>
        </p:nvGrpSpPr>
        <p:grpSpPr>
          <a:xfrm>
            <a:off x="10659420" y="1274171"/>
            <a:ext cx="920115" cy="721980"/>
            <a:chOff x="2003044" y="2785021"/>
            <a:chExt cx="920115" cy="721980"/>
          </a:xfrm>
        </p:grpSpPr>
        <p:sp>
          <p:nvSpPr>
            <p:cNvPr id="32" name="TextBox 31">
              <a:extLst>
                <a:ext uri="{FF2B5EF4-FFF2-40B4-BE49-F238E27FC236}">
                  <a16:creationId xmlns:a16="http://schemas.microsoft.com/office/drawing/2014/main" id="{58F152F9-FE86-F2EF-87E4-91EFAD2E57F0}"/>
                </a:ext>
              </a:extLst>
            </p:cNvPr>
            <p:cNvSpPr txBox="1"/>
            <p:nvPr/>
          </p:nvSpPr>
          <p:spPr>
            <a:xfrm>
              <a:off x="2003044" y="2785021"/>
              <a:ext cx="917194" cy="523220"/>
            </a:xfrm>
            <a:prstGeom prst="rect">
              <a:avLst/>
            </a:prstGeom>
            <a:noFill/>
          </p:spPr>
          <p:txBody>
            <a:bodyPr wrap="square">
              <a:spAutoFit/>
            </a:bodyPr>
            <a:lstStyle>
              <a:defPPr>
                <a:defRPr lang="en-US"/>
              </a:defPPr>
              <a:lvl1pPr>
                <a:defRPr sz="1400" b="1" u="none" strike="noStrike" baseline="0">
                  <a:solidFill>
                    <a:schemeClr val="tx1">
                      <a:lumMod val="85000"/>
                      <a:lumOff val="15000"/>
                    </a:schemeClr>
                  </a:solidFill>
                  <a:latin typeface="Product Sans" panose="020B0403030502040203" pitchFamily="34" charset="0"/>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dirty="0">
                  <a:solidFill>
                    <a:srgbClr val="3F7AA5"/>
                  </a:solidFill>
                </a:rPr>
                <a:t>PT Share </a:t>
              </a:r>
            </a:p>
            <a:p>
              <a:r>
                <a:rPr lang="en-US" dirty="0">
                  <a:solidFill>
                    <a:srgbClr val="3F7AA5"/>
                  </a:solidFill>
                </a:rPr>
                <a:t>8%</a:t>
              </a:r>
            </a:p>
          </p:txBody>
        </p:sp>
        <p:sp>
          <p:nvSpPr>
            <p:cNvPr id="33" name="Isosceles Triangle 32">
              <a:extLst>
                <a:ext uri="{FF2B5EF4-FFF2-40B4-BE49-F238E27FC236}">
                  <a16:creationId xmlns:a16="http://schemas.microsoft.com/office/drawing/2014/main" id="{B03EF3F9-E1E6-C0CC-8163-BA1CD7CAA874}"/>
                </a:ext>
              </a:extLst>
            </p:cNvPr>
            <p:cNvSpPr/>
            <p:nvPr/>
          </p:nvSpPr>
          <p:spPr>
            <a:xfrm rot="10800000">
              <a:off x="2742197" y="3350999"/>
              <a:ext cx="180962" cy="156002"/>
            </a:xfrm>
            <a:prstGeom prst="triangle">
              <a:avLst/>
            </a:prstGeom>
            <a:solidFill>
              <a:srgbClr val="3F7A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4" name="Straight Connector 33">
              <a:extLst>
                <a:ext uri="{FF2B5EF4-FFF2-40B4-BE49-F238E27FC236}">
                  <a16:creationId xmlns:a16="http://schemas.microsoft.com/office/drawing/2014/main" id="{FFA749BC-E41A-12CB-CF7D-EB48F3090B5C}"/>
                </a:ext>
              </a:extLst>
            </p:cNvPr>
            <p:cNvCxnSpPr/>
            <p:nvPr/>
          </p:nvCxnSpPr>
          <p:spPr>
            <a:xfrm>
              <a:off x="2094230" y="3325974"/>
              <a:ext cx="826008" cy="0"/>
            </a:xfrm>
            <a:prstGeom prst="line">
              <a:avLst/>
            </a:prstGeom>
            <a:ln w="15875">
              <a:solidFill>
                <a:srgbClr val="3F7AA5"/>
              </a:solidFill>
            </a:ln>
          </p:spPr>
          <p:style>
            <a:lnRef idx="1">
              <a:schemeClr val="accent1"/>
            </a:lnRef>
            <a:fillRef idx="0">
              <a:schemeClr val="accent1"/>
            </a:fillRef>
            <a:effectRef idx="0">
              <a:schemeClr val="accent1"/>
            </a:effectRef>
            <a:fontRef idx="minor">
              <a:schemeClr val="tx1"/>
            </a:fontRef>
          </p:style>
        </p:cxnSp>
      </p:grpSp>
      <p:sp>
        <p:nvSpPr>
          <p:cNvPr id="64" name="Rectangle 63">
            <a:extLst>
              <a:ext uri="{FF2B5EF4-FFF2-40B4-BE49-F238E27FC236}">
                <a16:creationId xmlns:a16="http://schemas.microsoft.com/office/drawing/2014/main" id="{A02BBA5C-88A6-4C31-8534-3DD8B5614E33}"/>
              </a:ext>
            </a:extLst>
          </p:cNvPr>
          <p:cNvSpPr/>
          <p:nvPr/>
        </p:nvSpPr>
        <p:spPr>
          <a:xfrm>
            <a:off x="203192" y="2153"/>
            <a:ext cx="7516137" cy="3259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65" name="Chart 64">
            <a:extLst>
              <a:ext uri="{FF2B5EF4-FFF2-40B4-BE49-F238E27FC236}">
                <a16:creationId xmlns:a16="http://schemas.microsoft.com/office/drawing/2014/main" id="{5BFC1B68-DCDC-F181-D4B3-09C511739EC7}"/>
              </a:ext>
            </a:extLst>
          </p:cNvPr>
          <p:cNvGraphicFramePr>
            <a:graphicFrameLocks/>
          </p:cNvGraphicFramePr>
          <p:nvPr>
            <p:extLst>
              <p:ext uri="{D42A27DB-BD31-4B8C-83A1-F6EECF244321}">
                <p14:modId xmlns:p14="http://schemas.microsoft.com/office/powerpoint/2010/main" val="864148423"/>
              </p:ext>
            </p:extLst>
          </p:nvPr>
        </p:nvGraphicFramePr>
        <p:xfrm>
          <a:off x="203193" y="350981"/>
          <a:ext cx="11785598" cy="5572297"/>
        </p:xfrm>
        <a:graphic>
          <a:graphicData uri="http://schemas.openxmlformats.org/drawingml/2006/chart">
            <c:chart xmlns:c="http://schemas.openxmlformats.org/drawingml/2006/chart" xmlns:r="http://schemas.openxmlformats.org/officeDocument/2006/relationships" r:id="rId4"/>
          </a:graphicData>
        </a:graphic>
      </p:graphicFrame>
      <p:sp>
        <p:nvSpPr>
          <p:cNvPr id="66" name="Text Placeholder 2">
            <a:extLst>
              <a:ext uri="{FF2B5EF4-FFF2-40B4-BE49-F238E27FC236}">
                <a16:creationId xmlns:a16="http://schemas.microsoft.com/office/drawing/2014/main" id="{70AA7B35-B2BF-F997-39EF-3EBDD7B1A025}"/>
              </a:ext>
            </a:extLst>
          </p:cNvPr>
          <p:cNvSpPr txBox="1">
            <a:spLocks/>
          </p:cNvSpPr>
          <p:nvPr/>
        </p:nvSpPr>
        <p:spPr>
          <a:xfrm>
            <a:off x="0" y="0"/>
            <a:ext cx="11352213" cy="3509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a:solidFill>
                  <a:srgbClr val="44546A"/>
                </a:solidFill>
                <a:latin typeface="Product Sans" panose="020B0403030502040203" pitchFamily="34" charset="0"/>
              </a:rPr>
              <a:t>  Daily Financial Outlay – Financial Cost</a:t>
            </a:r>
          </a:p>
          <a:p>
            <a:endParaRPr lang="en-IN" dirty="0">
              <a:solidFill>
                <a:srgbClr val="44546A"/>
              </a:solidFill>
              <a:latin typeface="Product Sans" panose="020B0403030502040203" pitchFamily="34" charset="0"/>
            </a:endParaRPr>
          </a:p>
        </p:txBody>
      </p:sp>
      <p:sp>
        <p:nvSpPr>
          <p:cNvPr id="67" name="TextBox 66">
            <a:extLst>
              <a:ext uri="{FF2B5EF4-FFF2-40B4-BE49-F238E27FC236}">
                <a16:creationId xmlns:a16="http://schemas.microsoft.com/office/drawing/2014/main" id="{E3C74A67-A5F0-298C-0DEB-243614D29A37}"/>
              </a:ext>
            </a:extLst>
          </p:cNvPr>
          <p:cNvSpPr txBox="1"/>
          <p:nvPr/>
        </p:nvSpPr>
        <p:spPr>
          <a:xfrm>
            <a:off x="541020" y="5923280"/>
            <a:ext cx="11309604" cy="523220"/>
          </a:xfrm>
          <a:prstGeom prst="rect">
            <a:avLst/>
          </a:prstGeom>
          <a:solidFill>
            <a:schemeClr val="accent1"/>
          </a:solidFill>
        </p:spPr>
        <p:txBody>
          <a:bodyPr wrap="square">
            <a:spAutoFit/>
          </a:bodyPr>
          <a:lstStyle>
            <a:defPPr>
              <a:defRPr lang="en-US"/>
            </a:defPPr>
            <a:lvl1pPr algn="ctr">
              <a:defRPr sz="1400" b="1" u="none" strike="noStrike" baseline="0">
                <a:solidFill>
                  <a:schemeClr val="tx1">
                    <a:lumMod val="65000"/>
                    <a:lumOff val="35000"/>
                  </a:schemeClr>
                </a:solidFill>
                <a:latin typeface="Product Sans" panose="020B0403030502040203" pitchFamily="34" charset="0"/>
              </a:defRPr>
            </a:lvl1pPr>
          </a:lstStyle>
          <a:p>
            <a:r>
              <a:rPr lang="en-US" dirty="0"/>
              <a:t>When on-street parking costs are considered, the share of total public expenditure attributed to private modes of transport rises to 70%. As a result, private vehicles receive nearly 3.4 times the level of public subsidy compared to public transport. </a:t>
            </a:r>
            <a:endParaRPr lang="en-IN" dirty="0"/>
          </a:p>
        </p:txBody>
      </p:sp>
      <p:graphicFrame>
        <p:nvGraphicFramePr>
          <p:cNvPr id="68" name="Table 67">
            <a:extLst>
              <a:ext uri="{FF2B5EF4-FFF2-40B4-BE49-F238E27FC236}">
                <a16:creationId xmlns:a16="http://schemas.microsoft.com/office/drawing/2014/main" id="{EB4BD709-AE47-1221-FC0A-8B951236EBCE}"/>
              </a:ext>
            </a:extLst>
          </p:cNvPr>
          <p:cNvGraphicFramePr>
            <a:graphicFrameLocks noGrp="1"/>
          </p:cNvGraphicFramePr>
          <p:nvPr>
            <p:extLst>
              <p:ext uri="{D42A27DB-BD31-4B8C-83A1-F6EECF244321}">
                <p14:modId xmlns:p14="http://schemas.microsoft.com/office/powerpoint/2010/main" val="301347641"/>
              </p:ext>
            </p:extLst>
          </p:nvPr>
        </p:nvGraphicFramePr>
        <p:xfrm>
          <a:off x="1021080" y="4946259"/>
          <a:ext cx="10829535" cy="910980"/>
        </p:xfrm>
        <a:graphic>
          <a:graphicData uri="http://schemas.openxmlformats.org/drawingml/2006/table">
            <a:tbl>
              <a:tblPr firstRow="1" bandRow="1">
                <a:tableStyleId>{2D5ABB26-0587-4C30-8999-92F81FD0307C}</a:tableStyleId>
              </a:tblPr>
              <a:tblGrid>
                <a:gridCol w="721969">
                  <a:extLst>
                    <a:ext uri="{9D8B030D-6E8A-4147-A177-3AD203B41FA5}">
                      <a16:colId xmlns:a16="http://schemas.microsoft.com/office/drawing/2014/main" val="1318311186"/>
                    </a:ext>
                  </a:extLst>
                </a:gridCol>
                <a:gridCol w="721969">
                  <a:extLst>
                    <a:ext uri="{9D8B030D-6E8A-4147-A177-3AD203B41FA5}">
                      <a16:colId xmlns:a16="http://schemas.microsoft.com/office/drawing/2014/main" val="3081733110"/>
                    </a:ext>
                  </a:extLst>
                </a:gridCol>
                <a:gridCol w="721969">
                  <a:extLst>
                    <a:ext uri="{9D8B030D-6E8A-4147-A177-3AD203B41FA5}">
                      <a16:colId xmlns:a16="http://schemas.microsoft.com/office/drawing/2014/main" val="2962608090"/>
                    </a:ext>
                  </a:extLst>
                </a:gridCol>
                <a:gridCol w="721969">
                  <a:extLst>
                    <a:ext uri="{9D8B030D-6E8A-4147-A177-3AD203B41FA5}">
                      <a16:colId xmlns:a16="http://schemas.microsoft.com/office/drawing/2014/main" val="2033047584"/>
                    </a:ext>
                  </a:extLst>
                </a:gridCol>
                <a:gridCol w="721969">
                  <a:extLst>
                    <a:ext uri="{9D8B030D-6E8A-4147-A177-3AD203B41FA5}">
                      <a16:colId xmlns:a16="http://schemas.microsoft.com/office/drawing/2014/main" val="1676543195"/>
                    </a:ext>
                  </a:extLst>
                </a:gridCol>
                <a:gridCol w="721969">
                  <a:extLst>
                    <a:ext uri="{9D8B030D-6E8A-4147-A177-3AD203B41FA5}">
                      <a16:colId xmlns:a16="http://schemas.microsoft.com/office/drawing/2014/main" val="4153102446"/>
                    </a:ext>
                  </a:extLst>
                </a:gridCol>
                <a:gridCol w="721969">
                  <a:extLst>
                    <a:ext uri="{9D8B030D-6E8A-4147-A177-3AD203B41FA5}">
                      <a16:colId xmlns:a16="http://schemas.microsoft.com/office/drawing/2014/main" val="1862343678"/>
                    </a:ext>
                  </a:extLst>
                </a:gridCol>
                <a:gridCol w="721969">
                  <a:extLst>
                    <a:ext uri="{9D8B030D-6E8A-4147-A177-3AD203B41FA5}">
                      <a16:colId xmlns:a16="http://schemas.microsoft.com/office/drawing/2014/main" val="2851840533"/>
                    </a:ext>
                  </a:extLst>
                </a:gridCol>
                <a:gridCol w="721969">
                  <a:extLst>
                    <a:ext uri="{9D8B030D-6E8A-4147-A177-3AD203B41FA5}">
                      <a16:colId xmlns:a16="http://schemas.microsoft.com/office/drawing/2014/main" val="849512152"/>
                    </a:ext>
                  </a:extLst>
                </a:gridCol>
                <a:gridCol w="721969">
                  <a:extLst>
                    <a:ext uri="{9D8B030D-6E8A-4147-A177-3AD203B41FA5}">
                      <a16:colId xmlns:a16="http://schemas.microsoft.com/office/drawing/2014/main" val="1513211913"/>
                    </a:ext>
                  </a:extLst>
                </a:gridCol>
                <a:gridCol w="721969">
                  <a:extLst>
                    <a:ext uri="{9D8B030D-6E8A-4147-A177-3AD203B41FA5}">
                      <a16:colId xmlns:a16="http://schemas.microsoft.com/office/drawing/2014/main" val="3148487917"/>
                    </a:ext>
                  </a:extLst>
                </a:gridCol>
                <a:gridCol w="721969">
                  <a:extLst>
                    <a:ext uri="{9D8B030D-6E8A-4147-A177-3AD203B41FA5}">
                      <a16:colId xmlns:a16="http://schemas.microsoft.com/office/drawing/2014/main" val="1924352597"/>
                    </a:ext>
                  </a:extLst>
                </a:gridCol>
                <a:gridCol w="721969">
                  <a:extLst>
                    <a:ext uri="{9D8B030D-6E8A-4147-A177-3AD203B41FA5}">
                      <a16:colId xmlns:a16="http://schemas.microsoft.com/office/drawing/2014/main" val="1836080934"/>
                    </a:ext>
                  </a:extLst>
                </a:gridCol>
                <a:gridCol w="721969">
                  <a:extLst>
                    <a:ext uri="{9D8B030D-6E8A-4147-A177-3AD203B41FA5}">
                      <a16:colId xmlns:a16="http://schemas.microsoft.com/office/drawing/2014/main" val="1942741968"/>
                    </a:ext>
                  </a:extLst>
                </a:gridCol>
                <a:gridCol w="721969">
                  <a:extLst>
                    <a:ext uri="{9D8B030D-6E8A-4147-A177-3AD203B41FA5}">
                      <a16:colId xmlns:a16="http://schemas.microsoft.com/office/drawing/2014/main" val="1889099698"/>
                    </a:ext>
                  </a:extLst>
                </a:gridCol>
              </a:tblGrid>
              <a:tr h="219672">
                <a:tc>
                  <a:txBody>
                    <a:bodyPr/>
                    <a:lstStyle/>
                    <a:p>
                      <a:pPr algn="ctr" fontAlgn="b"/>
                      <a:r>
                        <a:rPr lang="en-IN" sz="1200" b="0" i="0" u="none" strike="noStrike">
                          <a:solidFill>
                            <a:schemeClr val="tx1">
                              <a:lumMod val="75000"/>
                              <a:lumOff val="25000"/>
                            </a:schemeClr>
                          </a:solidFill>
                          <a:effectLst/>
                          <a:latin typeface="+mn-lt"/>
                        </a:rPr>
                        <a:t>26%</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22%</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28%</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D8E6F0"/>
                    </a:solidFill>
                  </a:tcPr>
                </a:tc>
                <a:tc>
                  <a:txBody>
                    <a:bodyPr/>
                    <a:lstStyle/>
                    <a:p>
                      <a:pPr algn="ctr" fontAlgn="b"/>
                      <a:r>
                        <a:rPr lang="en-IN" sz="1200" b="0" i="0" u="none" strike="noStrike">
                          <a:solidFill>
                            <a:schemeClr val="tx1">
                              <a:lumMod val="75000"/>
                              <a:lumOff val="25000"/>
                            </a:schemeClr>
                          </a:solidFill>
                          <a:effectLst/>
                          <a:latin typeface="+mn-lt"/>
                        </a:rPr>
                        <a:t>27%</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29%</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29%</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33%</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31%</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30%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23%</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36%</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36%</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27%</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26%</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21%</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D8E6F0"/>
                    </a:solidFill>
                  </a:tcPr>
                </a:tc>
                <a:extLst>
                  <a:ext uri="{0D108BD9-81ED-4DB2-BD59-A6C34878D82A}">
                    <a16:rowId xmlns:a16="http://schemas.microsoft.com/office/drawing/2014/main" val="795389126"/>
                  </a:ext>
                </a:extLst>
              </a:tr>
              <a:tr h="230436">
                <a:tc>
                  <a:txBody>
                    <a:bodyPr/>
                    <a:lstStyle/>
                    <a:p>
                      <a:pPr algn="ctr" fontAlgn="b"/>
                      <a:r>
                        <a:rPr lang="en-IN" sz="1200" b="0" i="0" u="none" strike="noStrike" dirty="0">
                          <a:solidFill>
                            <a:schemeClr val="tx1">
                              <a:lumMod val="75000"/>
                              <a:lumOff val="25000"/>
                            </a:schemeClr>
                          </a:solidFill>
                          <a:effectLst/>
                          <a:latin typeface="+mn-lt"/>
                        </a:rPr>
                        <a:t>7%</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8%</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8%</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8%</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8%</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8%</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8%</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8%</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8%</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9%</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8%</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8%</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9%</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9%</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9%</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83174357"/>
                  </a:ext>
                </a:extLst>
              </a:tr>
              <a:tr h="230436">
                <a:tc>
                  <a:txBody>
                    <a:bodyPr/>
                    <a:lstStyle/>
                    <a:p>
                      <a:pPr algn="ctr" fontAlgn="b"/>
                      <a:r>
                        <a:rPr lang="en-IN" sz="1200" b="0" i="0" u="none" strike="noStrike" dirty="0">
                          <a:solidFill>
                            <a:schemeClr val="tx1">
                              <a:lumMod val="75000"/>
                              <a:lumOff val="25000"/>
                            </a:schemeClr>
                          </a:solidFill>
                          <a:effectLst/>
                          <a:latin typeface="+mn-lt"/>
                        </a:rPr>
                        <a:t>45%</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47%</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44%</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fontAlgn="b"/>
                      <a:r>
                        <a:rPr lang="en-IN" sz="1200" b="0" i="0" u="none" strike="noStrike">
                          <a:solidFill>
                            <a:schemeClr val="tx1">
                              <a:lumMod val="75000"/>
                              <a:lumOff val="25000"/>
                            </a:schemeClr>
                          </a:solidFill>
                          <a:effectLst/>
                          <a:latin typeface="+mn-lt"/>
                        </a:rPr>
                        <a:t>43%</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42%</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42%</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39%</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40%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40%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43%</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36%</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36%</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40%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41%</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44%</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9466345"/>
                  </a:ext>
                </a:extLst>
              </a:tr>
              <a:tr h="230436">
                <a:tc>
                  <a:txBody>
                    <a:bodyPr/>
                    <a:lstStyle/>
                    <a:p>
                      <a:pPr algn="ctr" fontAlgn="b"/>
                      <a:r>
                        <a:rPr lang="en-IN" sz="1200" b="0" i="0" u="none" strike="noStrike">
                          <a:solidFill>
                            <a:schemeClr val="tx1">
                              <a:lumMod val="75000"/>
                              <a:lumOff val="25000"/>
                            </a:schemeClr>
                          </a:solidFill>
                          <a:effectLst/>
                          <a:latin typeface="+mn-lt"/>
                        </a:rPr>
                        <a:t>21%</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23%</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21%</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fontAlgn="b"/>
                      <a:r>
                        <a:rPr lang="en-IN" sz="1200" b="0" i="0" u="none" strike="noStrike">
                          <a:solidFill>
                            <a:schemeClr val="tx1">
                              <a:lumMod val="75000"/>
                              <a:lumOff val="25000"/>
                            </a:schemeClr>
                          </a:solidFill>
                          <a:effectLst/>
                          <a:latin typeface="+mn-lt"/>
                        </a:rPr>
                        <a:t>21%</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21%</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21%</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21%</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22%</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24%</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21%</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24%</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24%</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dirty="0">
                          <a:solidFill>
                            <a:schemeClr val="tx1">
                              <a:lumMod val="75000"/>
                              <a:lumOff val="25000"/>
                            </a:schemeClr>
                          </a:solidFill>
                          <a:effectLst/>
                          <a:latin typeface="+mn-lt"/>
                        </a:rPr>
                        <a:t>26%</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33779846"/>
                  </a:ext>
                </a:extLst>
              </a:tr>
            </a:tbl>
          </a:graphicData>
        </a:graphic>
      </p:graphicFrame>
      <p:grpSp>
        <p:nvGrpSpPr>
          <p:cNvPr id="69" name="Group 68">
            <a:extLst>
              <a:ext uri="{FF2B5EF4-FFF2-40B4-BE49-F238E27FC236}">
                <a16:creationId xmlns:a16="http://schemas.microsoft.com/office/drawing/2014/main" id="{38B7598B-146F-7A69-FB80-D6E1CBA7CA33}"/>
              </a:ext>
            </a:extLst>
          </p:cNvPr>
          <p:cNvGrpSpPr/>
          <p:nvPr/>
        </p:nvGrpSpPr>
        <p:grpSpPr>
          <a:xfrm>
            <a:off x="1124992" y="1415199"/>
            <a:ext cx="10635950" cy="2355473"/>
            <a:chOff x="1124992" y="1493020"/>
            <a:chExt cx="10635950" cy="2355473"/>
          </a:xfrm>
        </p:grpSpPr>
        <p:sp>
          <p:nvSpPr>
            <p:cNvPr id="70" name="TextBox 69">
              <a:extLst>
                <a:ext uri="{FF2B5EF4-FFF2-40B4-BE49-F238E27FC236}">
                  <a16:creationId xmlns:a16="http://schemas.microsoft.com/office/drawing/2014/main" id="{4DDD718A-ADD0-39C4-2A89-0CDA7B8F99D3}"/>
                </a:ext>
              </a:extLst>
            </p:cNvPr>
            <p:cNvSpPr txBox="1"/>
            <p:nvPr/>
          </p:nvSpPr>
          <p:spPr>
            <a:xfrm>
              <a:off x="1124992" y="3571494"/>
              <a:ext cx="548868" cy="276999"/>
            </a:xfrm>
            <a:prstGeom prst="rect">
              <a:avLst/>
            </a:prstGeom>
            <a:solidFill>
              <a:schemeClr val="bg1">
                <a:alpha val="50000"/>
              </a:schemeClr>
            </a:solidFill>
          </p:spPr>
          <p:txBody>
            <a:bodyPr wrap="square" rtlCol="0">
              <a:spAutoFit/>
            </a:bodyPr>
            <a:lstStyle/>
            <a:p>
              <a:pPr algn="ctr"/>
              <a:r>
                <a:rPr lang="en-IN" sz="1200" b="1">
                  <a:solidFill>
                    <a:schemeClr val="tx1">
                      <a:lumMod val="65000"/>
                      <a:lumOff val="35000"/>
                    </a:schemeClr>
                  </a:solidFill>
                </a:rPr>
                <a:t>90.6</a:t>
              </a:r>
            </a:p>
          </p:txBody>
        </p:sp>
        <p:sp>
          <p:nvSpPr>
            <p:cNvPr id="71" name="TextBox 70">
              <a:extLst>
                <a:ext uri="{FF2B5EF4-FFF2-40B4-BE49-F238E27FC236}">
                  <a16:creationId xmlns:a16="http://schemas.microsoft.com/office/drawing/2014/main" id="{D0915DAB-DAA5-E94E-55B4-168257B068D4}"/>
                </a:ext>
              </a:extLst>
            </p:cNvPr>
            <p:cNvSpPr txBox="1"/>
            <p:nvPr/>
          </p:nvSpPr>
          <p:spPr>
            <a:xfrm>
              <a:off x="1783658" y="3571493"/>
              <a:ext cx="621144" cy="276999"/>
            </a:xfrm>
            <a:prstGeom prst="rect">
              <a:avLst/>
            </a:prstGeom>
            <a:noFill/>
          </p:spPr>
          <p:txBody>
            <a:bodyPr wrap="square" rtlCol="0">
              <a:spAutoFit/>
            </a:bodyPr>
            <a:lstStyle/>
            <a:p>
              <a:pPr algn="ctr"/>
              <a:r>
                <a:rPr lang="en-IN" sz="1200" b="1">
                  <a:solidFill>
                    <a:schemeClr val="tx1">
                      <a:lumMod val="65000"/>
                      <a:lumOff val="35000"/>
                    </a:schemeClr>
                  </a:solidFill>
                </a:rPr>
                <a:t>89.7</a:t>
              </a:r>
            </a:p>
          </p:txBody>
        </p:sp>
        <p:sp>
          <p:nvSpPr>
            <p:cNvPr id="72" name="TextBox 71">
              <a:extLst>
                <a:ext uri="{FF2B5EF4-FFF2-40B4-BE49-F238E27FC236}">
                  <a16:creationId xmlns:a16="http://schemas.microsoft.com/office/drawing/2014/main" id="{73FBFCAD-62E7-85D8-3B6B-AF4025554949}"/>
                </a:ext>
              </a:extLst>
            </p:cNvPr>
            <p:cNvSpPr txBox="1"/>
            <p:nvPr/>
          </p:nvSpPr>
          <p:spPr>
            <a:xfrm>
              <a:off x="2489086" y="3353034"/>
              <a:ext cx="621144" cy="276999"/>
            </a:xfrm>
            <a:prstGeom prst="rect">
              <a:avLst/>
            </a:prstGeom>
            <a:noFill/>
          </p:spPr>
          <p:txBody>
            <a:bodyPr wrap="square" rtlCol="0">
              <a:spAutoFit/>
            </a:bodyPr>
            <a:lstStyle/>
            <a:p>
              <a:pPr algn="ctr"/>
              <a:r>
                <a:rPr lang="en-IN" sz="1200" b="1">
                  <a:solidFill>
                    <a:schemeClr val="tx1">
                      <a:lumMod val="65000"/>
                      <a:lumOff val="35000"/>
                    </a:schemeClr>
                  </a:solidFill>
                </a:rPr>
                <a:t>120</a:t>
              </a:r>
            </a:p>
          </p:txBody>
        </p:sp>
        <p:sp>
          <p:nvSpPr>
            <p:cNvPr id="73" name="TextBox 72">
              <a:extLst>
                <a:ext uri="{FF2B5EF4-FFF2-40B4-BE49-F238E27FC236}">
                  <a16:creationId xmlns:a16="http://schemas.microsoft.com/office/drawing/2014/main" id="{817321FC-B086-4833-D103-BBD5CEACBA27}"/>
                </a:ext>
              </a:extLst>
            </p:cNvPr>
            <p:cNvSpPr txBox="1"/>
            <p:nvPr/>
          </p:nvSpPr>
          <p:spPr>
            <a:xfrm>
              <a:off x="3221990" y="3207117"/>
              <a:ext cx="621144" cy="276999"/>
            </a:xfrm>
            <a:prstGeom prst="rect">
              <a:avLst/>
            </a:prstGeom>
            <a:noFill/>
          </p:spPr>
          <p:txBody>
            <a:bodyPr wrap="square" rtlCol="0">
              <a:spAutoFit/>
            </a:bodyPr>
            <a:lstStyle/>
            <a:p>
              <a:pPr algn="ctr"/>
              <a:r>
                <a:rPr lang="en-IN" sz="1200" b="1">
                  <a:solidFill>
                    <a:schemeClr val="tx1">
                      <a:lumMod val="65000"/>
                      <a:lumOff val="35000"/>
                    </a:schemeClr>
                  </a:solidFill>
                </a:rPr>
                <a:t>129.9</a:t>
              </a:r>
            </a:p>
          </p:txBody>
        </p:sp>
        <p:sp>
          <p:nvSpPr>
            <p:cNvPr id="74" name="TextBox 73">
              <a:extLst>
                <a:ext uri="{FF2B5EF4-FFF2-40B4-BE49-F238E27FC236}">
                  <a16:creationId xmlns:a16="http://schemas.microsoft.com/office/drawing/2014/main" id="{C239E157-9661-914D-BC05-406BEFE03007}"/>
                </a:ext>
              </a:extLst>
            </p:cNvPr>
            <p:cNvSpPr txBox="1"/>
            <p:nvPr/>
          </p:nvSpPr>
          <p:spPr>
            <a:xfrm>
              <a:off x="3933076" y="2844230"/>
              <a:ext cx="621144" cy="276999"/>
            </a:xfrm>
            <a:prstGeom prst="rect">
              <a:avLst/>
            </a:prstGeom>
            <a:noFill/>
          </p:spPr>
          <p:txBody>
            <a:bodyPr wrap="square" rtlCol="0">
              <a:spAutoFit/>
            </a:bodyPr>
            <a:lstStyle/>
            <a:p>
              <a:pPr algn="ctr"/>
              <a:r>
                <a:rPr lang="en-IN" sz="1200" b="1">
                  <a:solidFill>
                    <a:schemeClr val="tx1">
                      <a:lumMod val="65000"/>
                      <a:lumOff val="35000"/>
                    </a:schemeClr>
                  </a:solidFill>
                </a:rPr>
                <a:t>168.2</a:t>
              </a:r>
            </a:p>
          </p:txBody>
        </p:sp>
        <p:sp>
          <p:nvSpPr>
            <p:cNvPr id="75" name="TextBox 74">
              <a:extLst>
                <a:ext uri="{FF2B5EF4-FFF2-40B4-BE49-F238E27FC236}">
                  <a16:creationId xmlns:a16="http://schemas.microsoft.com/office/drawing/2014/main" id="{DABBC2DB-4ADD-B9E0-E69B-2ABE2B57A1FB}"/>
                </a:ext>
              </a:extLst>
            </p:cNvPr>
            <p:cNvSpPr txBox="1"/>
            <p:nvPr/>
          </p:nvSpPr>
          <p:spPr>
            <a:xfrm>
              <a:off x="4655820" y="2632131"/>
              <a:ext cx="621144" cy="276999"/>
            </a:xfrm>
            <a:prstGeom prst="rect">
              <a:avLst/>
            </a:prstGeom>
            <a:noFill/>
          </p:spPr>
          <p:txBody>
            <a:bodyPr wrap="square" rtlCol="0">
              <a:spAutoFit/>
            </a:bodyPr>
            <a:lstStyle/>
            <a:p>
              <a:pPr algn="ctr"/>
              <a:r>
                <a:rPr lang="en-IN" sz="1200" b="1">
                  <a:solidFill>
                    <a:schemeClr val="tx1">
                      <a:lumMod val="65000"/>
                      <a:lumOff val="35000"/>
                    </a:schemeClr>
                  </a:solidFill>
                </a:rPr>
                <a:t>189.3</a:t>
              </a:r>
            </a:p>
          </p:txBody>
        </p:sp>
        <p:sp>
          <p:nvSpPr>
            <p:cNvPr id="76" name="TextBox 75">
              <a:extLst>
                <a:ext uri="{FF2B5EF4-FFF2-40B4-BE49-F238E27FC236}">
                  <a16:creationId xmlns:a16="http://schemas.microsoft.com/office/drawing/2014/main" id="{DCA94793-B701-7C43-E626-6A329271482B}"/>
                </a:ext>
              </a:extLst>
            </p:cNvPr>
            <p:cNvSpPr txBox="1"/>
            <p:nvPr/>
          </p:nvSpPr>
          <p:spPr>
            <a:xfrm>
              <a:off x="5365534" y="2423228"/>
              <a:ext cx="621144" cy="276999"/>
            </a:xfrm>
            <a:prstGeom prst="rect">
              <a:avLst/>
            </a:prstGeom>
            <a:noFill/>
          </p:spPr>
          <p:txBody>
            <a:bodyPr wrap="square" rtlCol="0">
              <a:spAutoFit/>
            </a:bodyPr>
            <a:lstStyle/>
            <a:p>
              <a:pPr algn="ctr"/>
              <a:r>
                <a:rPr lang="en-IN" sz="1200" b="1">
                  <a:solidFill>
                    <a:schemeClr val="tx1">
                      <a:lumMod val="65000"/>
                      <a:lumOff val="35000"/>
                    </a:schemeClr>
                  </a:solidFill>
                </a:rPr>
                <a:t>211.98</a:t>
              </a:r>
            </a:p>
          </p:txBody>
        </p:sp>
        <p:sp>
          <p:nvSpPr>
            <p:cNvPr id="77" name="TextBox 76">
              <a:extLst>
                <a:ext uri="{FF2B5EF4-FFF2-40B4-BE49-F238E27FC236}">
                  <a16:creationId xmlns:a16="http://schemas.microsoft.com/office/drawing/2014/main" id="{99FD2081-EB60-C43F-ED3E-9DB75662BF16}"/>
                </a:ext>
              </a:extLst>
            </p:cNvPr>
            <p:cNvSpPr txBox="1"/>
            <p:nvPr/>
          </p:nvSpPr>
          <p:spPr>
            <a:xfrm>
              <a:off x="6095996" y="2304332"/>
              <a:ext cx="621144" cy="276999"/>
            </a:xfrm>
            <a:prstGeom prst="rect">
              <a:avLst/>
            </a:prstGeom>
            <a:noFill/>
          </p:spPr>
          <p:txBody>
            <a:bodyPr wrap="square" rtlCol="0">
              <a:spAutoFit/>
            </a:bodyPr>
            <a:lstStyle/>
            <a:p>
              <a:pPr algn="ctr"/>
              <a:r>
                <a:rPr lang="en-IN" sz="1200" b="1">
                  <a:solidFill>
                    <a:schemeClr val="tx1">
                      <a:lumMod val="65000"/>
                      <a:lumOff val="35000"/>
                    </a:schemeClr>
                  </a:solidFill>
                </a:rPr>
                <a:t>225</a:t>
              </a:r>
            </a:p>
          </p:txBody>
        </p:sp>
        <p:sp>
          <p:nvSpPr>
            <p:cNvPr id="78" name="TextBox 77">
              <a:extLst>
                <a:ext uri="{FF2B5EF4-FFF2-40B4-BE49-F238E27FC236}">
                  <a16:creationId xmlns:a16="http://schemas.microsoft.com/office/drawing/2014/main" id="{8E95C5FE-8B6B-ACAE-8FFC-753159359407}"/>
                </a:ext>
              </a:extLst>
            </p:cNvPr>
            <p:cNvSpPr txBox="1"/>
            <p:nvPr/>
          </p:nvSpPr>
          <p:spPr>
            <a:xfrm>
              <a:off x="6826458" y="2078133"/>
              <a:ext cx="621144" cy="276999"/>
            </a:xfrm>
            <a:prstGeom prst="rect">
              <a:avLst/>
            </a:prstGeom>
            <a:noFill/>
          </p:spPr>
          <p:txBody>
            <a:bodyPr wrap="square" rtlCol="0">
              <a:spAutoFit/>
            </a:bodyPr>
            <a:lstStyle/>
            <a:p>
              <a:pPr algn="ctr"/>
              <a:r>
                <a:rPr lang="en-IN" sz="1200" b="1">
                  <a:solidFill>
                    <a:schemeClr val="tx1">
                      <a:lumMod val="65000"/>
                      <a:lumOff val="35000"/>
                    </a:schemeClr>
                  </a:solidFill>
                </a:rPr>
                <a:t>253.5</a:t>
              </a:r>
            </a:p>
          </p:txBody>
        </p:sp>
        <p:sp>
          <p:nvSpPr>
            <p:cNvPr id="79" name="TextBox 78">
              <a:extLst>
                <a:ext uri="{FF2B5EF4-FFF2-40B4-BE49-F238E27FC236}">
                  <a16:creationId xmlns:a16="http://schemas.microsoft.com/office/drawing/2014/main" id="{6AD483EF-FE68-E9A9-240B-CC4791AB5855}"/>
                </a:ext>
              </a:extLst>
            </p:cNvPr>
            <p:cNvSpPr txBox="1"/>
            <p:nvPr/>
          </p:nvSpPr>
          <p:spPr>
            <a:xfrm>
              <a:off x="7556920" y="2117321"/>
              <a:ext cx="621144" cy="276999"/>
            </a:xfrm>
            <a:prstGeom prst="rect">
              <a:avLst/>
            </a:prstGeom>
            <a:noFill/>
          </p:spPr>
          <p:txBody>
            <a:bodyPr wrap="square" rtlCol="0">
              <a:spAutoFit/>
            </a:bodyPr>
            <a:lstStyle/>
            <a:p>
              <a:pPr algn="ctr"/>
              <a:r>
                <a:rPr lang="en-IN" sz="1200" b="1">
                  <a:solidFill>
                    <a:schemeClr val="tx1">
                      <a:lumMod val="65000"/>
                      <a:lumOff val="35000"/>
                    </a:schemeClr>
                  </a:solidFill>
                </a:rPr>
                <a:t>252.2</a:t>
              </a:r>
            </a:p>
          </p:txBody>
        </p:sp>
        <p:sp>
          <p:nvSpPr>
            <p:cNvPr id="80" name="TextBox 79">
              <a:extLst>
                <a:ext uri="{FF2B5EF4-FFF2-40B4-BE49-F238E27FC236}">
                  <a16:creationId xmlns:a16="http://schemas.microsoft.com/office/drawing/2014/main" id="{98F10FC9-7DD6-BAF0-168A-FF8CA592F31B}"/>
                </a:ext>
              </a:extLst>
            </p:cNvPr>
            <p:cNvSpPr txBox="1"/>
            <p:nvPr/>
          </p:nvSpPr>
          <p:spPr>
            <a:xfrm>
              <a:off x="8278280" y="1493020"/>
              <a:ext cx="621144" cy="276999"/>
            </a:xfrm>
            <a:prstGeom prst="rect">
              <a:avLst/>
            </a:prstGeom>
            <a:noFill/>
          </p:spPr>
          <p:txBody>
            <a:bodyPr wrap="square" rtlCol="0">
              <a:spAutoFit/>
            </a:bodyPr>
            <a:lstStyle/>
            <a:p>
              <a:pPr algn="ctr"/>
              <a:r>
                <a:rPr lang="en-IN" sz="1200" b="1">
                  <a:solidFill>
                    <a:schemeClr val="tx1">
                      <a:lumMod val="65000"/>
                      <a:lumOff val="35000"/>
                    </a:schemeClr>
                  </a:solidFill>
                </a:rPr>
                <a:t>307.9</a:t>
              </a:r>
            </a:p>
          </p:txBody>
        </p:sp>
        <p:sp>
          <p:nvSpPr>
            <p:cNvPr id="81" name="TextBox 80">
              <a:extLst>
                <a:ext uri="{FF2B5EF4-FFF2-40B4-BE49-F238E27FC236}">
                  <a16:creationId xmlns:a16="http://schemas.microsoft.com/office/drawing/2014/main" id="{B03647B6-0668-D97A-A146-C4245A635D4D}"/>
                </a:ext>
              </a:extLst>
            </p:cNvPr>
            <p:cNvSpPr txBox="1"/>
            <p:nvPr/>
          </p:nvSpPr>
          <p:spPr>
            <a:xfrm>
              <a:off x="9002180" y="1560303"/>
              <a:ext cx="621144" cy="276999"/>
            </a:xfrm>
            <a:prstGeom prst="rect">
              <a:avLst/>
            </a:prstGeom>
            <a:noFill/>
          </p:spPr>
          <p:txBody>
            <a:bodyPr wrap="square" rtlCol="0">
              <a:spAutoFit/>
            </a:bodyPr>
            <a:lstStyle/>
            <a:p>
              <a:pPr algn="ctr"/>
              <a:r>
                <a:rPr lang="en-IN" sz="1200" b="1">
                  <a:solidFill>
                    <a:schemeClr val="tx1">
                      <a:lumMod val="65000"/>
                      <a:lumOff val="35000"/>
                    </a:schemeClr>
                  </a:solidFill>
                </a:rPr>
                <a:t>299.3</a:t>
              </a:r>
            </a:p>
          </p:txBody>
        </p:sp>
        <p:sp>
          <p:nvSpPr>
            <p:cNvPr id="82" name="TextBox 81">
              <a:extLst>
                <a:ext uri="{FF2B5EF4-FFF2-40B4-BE49-F238E27FC236}">
                  <a16:creationId xmlns:a16="http://schemas.microsoft.com/office/drawing/2014/main" id="{007B11EB-E1F2-4859-C885-26B4958C406F}"/>
                </a:ext>
              </a:extLst>
            </p:cNvPr>
            <p:cNvSpPr txBox="1"/>
            <p:nvPr/>
          </p:nvSpPr>
          <p:spPr>
            <a:xfrm>
              <a:off x="9716243" y="1918146"/>
              <a:ext cx="621144" cy="276999"/>
            </a:xfrm>
            <a:prstGeom prst="rect">
              <a:avLst/>
            </a:prstGeom>
            <a:noFill/>
          </p:spPr>
          <p:txBody>
            <a:bodyPr wrap="square" rtlCol="0">
              <a:spAutoFit/>
            </a:bodyPr>
            <a:lstStyle/>
            <a:p>
              <a:pPr algn="ctr"/>
              <a:r>
                <a:rPr lang="en-IN" sz="1200" b="1">
                  <a:solidFill>
                    <a:schemeClr val="tx1">
                      <a:lumMod val="65000"/>
                      <a:lumOff val="35000"/>
                    </a:schemeClr>
                  </a:solidFill>
                </a:rPr>
                <a:t>266.3</a:t>
              </a:r>
            </a:p>
          </p:txBody>
        </p:sp>
        <p:sp>
          <p:nvSpPr>
            <p:cNvPr id="83" name="TextBox 82">
              <a:extLst>
                <a:ext uri="{FF2B5EF4-FFF2-40B4-BE49-F238E27FC236}">
                  <a16:creationId xmlns:a16="http://schemas.microsoft.com/office/drawing/2014/main" id="{730867D7-C186-78ED-8E31-323E8498E222}"/>
                </a:ext>
              </a:extLst>
            </p:cNvPr>
            <p:cNvSpPr txBox="1"/>
            <p:nvPr/>
          </p:nvSpPr>
          <p:spPr>
            <a:xfrm>
              <a:off x="10437603" y="1813495"/>
              <a:ext cx="621144" cy="276999"/>
            </a:xfrm>
            <a:prstGeom prst="rect">
              <a:avLst/>
            </a:prstGeom>
            <a:noFill/>
          </p:spPr>
          <p:txBody>
            <a:bodyPr wrap="square" rtlCol="0">
              <a:spAutoFit/>
            </a:bodyPr>
            <a:lstStyle/>
            <a:p>
              <a:pPr algn="ctr"/>
              <a:r>
                <a:rPr lang="en-IN" sz="1200" b="1">
                  <a:solidFill>
                    <a:schemeClr val="tx1">
                      <a:lumMod val="65000"/>
                      <a:lumOff val="35000"/>
                    </a:schemeClr>
                  </a:solidFill>
                </a:rPr>
                <a:t>276.4</a:t>
              </a:r>
            </a:p>
          </p:txBody>
        </p:sp>
        <p:sp>
          <p:nvSpPr>
            <p:cNvPr id="84" name="TextBox 83">
              <a:extLst>
                <a:ext uri="{FF2B5EF4-FFF2-40B4-BE49-F238E27FC236}">
                  <a16:creationId xmlns:a16="http://schemas.microsoft.com/office/drawing/2014/main" id="{1BC5AF26-364D-8275-2E43-2C27913384A6}"/>
                </a:ext>
              </a:extLst>
            </p:cNvPr>
            <p:cNvSpPr txBox="1"/>
            <p:nvPr/>
          </p:nvSpPr>
          <p:spPr>
            <a:xfrm>
              <a:off x="11139798" y="1553673"/>
              <a:ext cx="621144" cy="276999"/>
            </a:xfrm>
            <a:prstGeom prst="rect">
              <a:avLst/>
            </a:prstGeom>
            <a:noFill/>
          </p:spPr>
          <p:txBody>
            <a:bodyPr wrap="square" rtlCol="0">
              <a:spAutoFit/>
            </a:bodyPr>
            <a:lstStyle/>
            <a:p>
              <a:pPr algn="ctr"/>
              <a:r>
                <a:rPr lang="en-IN" sz="1200" b="1">
                  <a:solidFill>
                    <a:schemeClr val="tx1">
                      <a:lumMod val="65000"/>
                      <a:lumOff val="35000"/>
                    </a:schemeClr>
                  </a:solidFill>
                </a:rPr>
                <a:t>298.1</a:t>
              </a:r>
            </a:p>
          </p:txBody>
        </p:sp>
      </p:grpSp>
      <p:sp>
        <p:nvSpPr>
          <p:cNvPr id="85" name="Rectangle 84">
            <a:extLst>
              <a:ext uri="{FF2B5EF4-FFF2-40B4-BE49-F238E27FC236}">
                <a16:creationId xmlns:a16="http://schemas.microsoft.com/office/drawing/2014/main" id="{BF4665A9-7F2B-D403-392A-24018739F1F6}"/>
              </a:ext>
            </a:extLst>
          </p:cNvPr>
          <p:cNvSpPr/>
          <p:nvPr/>
        </p:nvSpPr>
        <p:spPr>
          <a:xfrm>
            <a:off x="2461641" y="4947457"/>
            <a:ext cx="732904" cy="909782"/>
          </a:xfrm>
          <a:prstGeom prst="rect">
            <a:avLst/>
          </a:prstGeom>
          <a:noFill/>
          <a:ln w="28575">
            <a:solidFill>
              <a:srgbClr val="3F7A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6" name="Rectangle 85">
            <a:extLst>
              <a:ext uri="{FF2B5EF4-FFF2-40B4-BE49-F238E27FC236}">
                <a16:creationId xmlns:a16="http://schemas.microsoft.com/office/drawing/2014/main" id="{1A10E66C-1AAB-CEE1-C623-618FEB7A2412}"/>
              </a:ext>
            </a:extLst>
          </p:cNvPr>
          <p:cNvSpPr/>
          <p:nvPr/>
        </p:nvSpPr>
        <p:spPr>
          <a:xfrm>
            <a:off x="11119478" y="4947457"/>
            <a:ext cx="732904" cy="909782"/>
          </a:xfrm>
          <a:prstGeom prst="rect">
            <a:avLst/>
          </a:prstGeom>
          <a:noFill/>
          <a:ln w="28575">
            <a:solidFill>
              <a:srgbClr val="3F7A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87" name="Group 86">
            <a:extLst>
              <a:ext uri="{FF2B5EF4-FFF2-40B4-BE49-F238E27FC236}">
                <a16:creationId xmlns:a16="http://schemas.microsoft.com/office/drawing/2014/main" id="{90E4B7C1-49D7-5D8C-8BFF-0070177B9D1A}"/>
              </a:ext>
            </a:extLst>
          </p:cNvPr>
          <p:cNvGrpSpPr/>
          <p:nvPr/>
        </p:nvGrpSpPr>
        <p:grpSpPr>
          <a:xfrm>
            <a:off x="2003044" y="2548801"/>
            <a:ext cx="920115" cy="721980"/>
            <a:chOff x="2003044" y="2785021"/>
            <a:chExt cx="920115" cy="721980"/>
          </a:xfrm>
        </p:grpSpPr>
        <p:sp>
          <p:nvSpPr>
            <p:cNvPr id="88" name="TextBox 87">
              <a:extLst>
                <a:ext uri="{FF2B5EF4-FFF2-40B4-BE49-F238E27FC236}">
                  <a16:creationId xmlns:a16="http://schemas.microsoft.com/office/drawing/2014/main" id="{DED654E1-36FA-9A58-F070-AE9E3F195E8D}"/>
                </a:ext>
              </a:extLst>
            </p:cNvPr>
            <p:cNvSpPr txBox="1"/>
            <p:nvPr/>
          </p:nvSpPr>
          <p:spPr>
            <a:xfrm>
              <a:off x="2003044" y="2785021"/>
              <a:ext cx="917194" cy="523220"/>
            </a:xfrm>
            <a:prstGeom prst="rect">
              <a:avLst/>
            </a:prstGeom>
            <a:noFill/>
          </p:spPr>
          <p:txBody>
            <a:bodyPr wrap="square">
              <a:spAutoFit/>
            </a:bodyPr>
            <a:lstStyle>
              <a:defPPr>
                <a:defRPr lang="en-US"/>
              </a:defPPr>
              <a:lvl1pPr>
                <a:defRPr sz="1400" b="1" u="none" strike="noStrike" baseline="0">
                  <a:solidFill>
                    <a:schemeClr val="tx1">
                      <a:lumMod val="85000"/>
                      <a:lumOff val="15000"/>
                    </a:schemeClr>
                  </a:solidFill>
                  <a:latin typeface="Product Sans" panose="020B0403030502040203" pitchFamily="34" charset="0"/>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dirty="0">
                  <a:solidFill>
                    <a:srgbClr val="3F7AA5"/>
                  </a:solidFill>
                </a:rPr>
                <a:t>PT Share </a:t>
              </a:r>
            </a:p>
            <a:p>
              <a:r>
                <a:rPr lang="en-US" dirty="0">
                  <a:solidFill>
                    <a:srgbClr val="3F7AA5"/>
                  </a:solidFill>
                </a:rPr>
                <a:t>22%</a:t>
              </a:r>
            </a:p>
          </p:txBody>
        </p:sp>
        <p:sp>
          <p:nvSpPr>
            <p:cNvPr id="89" name="Isosceles Triangle 88">
              <a:extLst>
                <a:ext uri="{FF2B5EF4-FFF2-40B4-BE49-F238E27FC236}">
                  <a16:creationId xmlns:a16="http://schemas.microsoft.com/office/drawing/2014/main" id="{B81327E3-6C6D-4592-F60F-A0D567CC2000}"/>
                </a:ext>
              </a:extLst>
            </p:cNvPr>
            <p:cNvSpPr/>
            <p:nvPr/>
          </p:nvSpPr>
          <p:spPr>
            <a:xfrm rot="10800000">
              <a:off x="2742197" y="3350999"/>
              <a:ext cx="180962" cy="156002"/>
            </a:xfrm>
            <a:prstGeom prst="triangle">
              <a:avLst/>
            </a:prstGeom>
            <a:solidFill>
              <a:srgbClr val="3F7A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90" name="Straight Connector 89">
              <a:extLst>
                <a:ext uri="{FF2B5EF4-FFF2-40B4-BE49-F238E27FC236}">
                  <a16:creationId xmlns:a16="http://schemas.microsoft.com/office/drawing/2014/main" id="{5CE9CBA9-8690-D2FB-C1B8-88DB3C8BAAD0}"/>
                </a:ext>
              </a:extLst>
            </p:cNvPr>
            <p:cNvCxnSpPr/>
            <p:nvPr/>
          </p:nvCxnSpPr>
          <p:spPr>
            <a:xfrm>
              <a:off x="2094230" y="3325974"/>
              <a:ext cx="826008" cy="0"/>
            </a:xfrm>
            <a:prstGeom prst="line">
              <a:avLst/>
            </a:prstGeom>
            <a:ln w="15875">
              <a:solidFill>
                <a:srgbClr val="3F7AA5"/>
              </a:solidFill>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0921D4F5-B772-1044-D0B6-61EA9944D713}"/>
              </a:ext>
            </a:extLst>
          </p:cNvPr>
          <p:cNvGrpSpPr/>
          <p:nvPr/>
        </p:nvGrpSpPr>
        <p:grpSpPr>
          <a:xfrm>
            <a:off x="10659420" y="771251"/>
            <a:ext cx="920115" cy="721980"/>
            <a:chOff x="2003044" y="2785021"/>
            <a:chExt cx="920115" cy="721980"/>
          </a:xfrm>
        </p:grpSpPr>
        <p:sp>
          <p:nvSpPr>
            <p:cNvPr id="92" name="TextBox 91">
              <a:extLst>
                <a:ext uri="{FF2B5EF4-FFF2-40B4-BE49-F238E27FC236}">
                  <a16:creationId xmlns:a16="http://schemas.microsoft.com/office/drawing/2014/main" id="{218E6717-33E5-1E20-186C-B96CC7787AEF}"/>
                </a:ext>
              </a:extLst>
            </p:cNvPr>
            <p:cNvSpPr txBox="1"/>
            <p:nvPr/>
          </p:nvSpPr>
          <p:spPr>
            <a:xfrm>
              <a:off x="2003044" y="2785021"/>
              <a:ext cx="917194" cy="523220"/>
            </a:xfrm>
            <a:prstGeom prst="rect">
              <a:avLst/>
            </a:prstGeom>
            <a:noFill/>
          </p:spPr>
          <p:txBody>
            <a:bodyPr wrap="square">
              <a:spAutoFit/>
            </a:bodyPr>
            <a:lstStyle>
              <a:defPPr>
                <a:defRPr lang="en-US"/>
              </a:defPPr>
              <a:lvl1pPr>
                <a:defRPr sz="1400" b="1" u="none" strike="noStrike" baseline="0">
                  <a:solidFill>
                    <a:schemeClr val="tx1">
                      <a:lumMod val="85000"/>
                      <a:lumOff val="15000"/>
                    </a:schemeClr>
                  </a:solidFill>
                  <a:latin typeface="Product Sans" panose="020B0403030502040203" pitchFamily="34" charset="0"/>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dirty="0">
                  <a:solidFill>
                    <a:srgbClr val="3F7AA5"/>
                  </a:solidFill>
                </a:rPr>
                <a:t>PT Share </a:t>
              </a:r>
            </a:p>
            <a:p>
              <a:r>
                <a:rPr lang="en-US" dirty="0">
                  <a:solidFill>
                    <a:srgbClr val="3F7AA5"/>
                  </a:solidFill>
                </a:rPr>
                <a:t>8%</a:t>
              </a:r>
            </a:p>
          </p:txBody>
        </p:sp>
        <p:sp>
          <p:nvSpPr>
            <p:cNvPr id="93" name="Isosceles Triangle 92">
              <a:extLst>
                <a:ext uri="{FF2B5EF4-FFF2-40B4-BE49-F238E27FC236}">
                  <a16:creationId xmlns:a16="http://schemas.microsoft.com/office/drawing/2014/main" id="{118EE2D6-4C53-62B3-9B3A-CEB7E2EF1D1F}"/>
                </a:ext>
              </a:extLst>
            </p:cNvPr>
            <p:cNvSpPr/>
            <p:nvPr/>
          </p:nvSpPr>
          <p:spPr>
            <a:xfrm rot="10800000">
              <a:off x="2742197" y="3350999"/>
              <a:ext cx="180962" cy="156002"/>
            </a:xfrm>
            <a:prstGeom prst="triangle">
              <a:avLst/>
            </a:prstGeom>
            <a:solidFill>
              <a:srgbClr val="3F7A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94" name="Straight Connector 93">
              <a:extLst>
                <a:ext uri="{FF2B5EF4-FFF2-40B4-BE49-F238E27FC236}">
                  <a16:creationId xmlns:a16="http://schemas.microsoft.com/office/drawing/2014/main" id="{3E2BEF18-1841-4B7C-F36D-17AC977D1078}"/>
                </a:ext>
              </a:extLst>
            </p:cNvPr>
            <p:cNvCxnSpPr/>
            <p:nvPr/>
          </p:nvCxnSpPr>
          <p:spPr>
            <a:xfrm>
              <a:off x="2094230" y="3325974"/>
              <a:ext cx="826008" cy="0"/>
            </a:xfrm>
            <a:prstGeom prst="line">
              <a:avLst/>
            </a:prstGeom>
            <a:ln w="15875">
              <a:solidFill>
                <a:srgbClr val="3F7AA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043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Graphic spid="65" grpId="0">
        <p:bldAsOne/>
      </p:bldGraphic>
      <p:bldP spid="66" grpId="0"/>
      <p:bldP spid="67" grpId="0" animBg="1"/>
      <p:bldP spid="85" grpId="0" animBg="1"/>
      <p:bldP spid="8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6697A-EE72-3364-8C8F-D3710640A080}"/>
            </a:ext>
          </a:extLst>
        </p:cNvPr>
        <p:cNvGrpSpPr/>
        <p:nvPr/>
      </p:nvGrpSpPr>
      <p:grpSpPr>
        <a:xfrm>
          <a:off x="0" y="0"/>
          <a:ext cx="0" cy="0"/>
          <a:chOff x="0" y="0"/>
          <a:chExt cx="0" cy="0"/>
        </a:xfrm>
      </p:grpSpPr>
      <p:graphicFrame>
        <p:nvGraphicFramePr>
          <p:cNvPr id="23" name="Chart 22">
            <a:extLst>
              <a:ext uri="{FF2B5EF4-FFF2-40B4-BE49-F238E27FC236}">
                <a16:creationId xmlns:a16="http://schemas.microsoft.com/office/drawing/2014/main" id="{9850B489-44BA-4FCA-A0D2-E73942394CAE}"/>
              </a:ext>
            </a:extLst>
          </p:cNvPr>
          <p:cNvGraphicFramePr>
            <a:graphicFrameLocks/>
          </p:cNvGraphicFramePr>
          <p:nvPr>
            <p:extLst>
              <p:ext uri="{D42A27DB-BD31-4B8C-83A1-F6EECF244321}">
                <p14:modId xmlns:p14="http://schemas.microsoft.com/office/powerpoint/2010/main" val="555517067"/>
              </p:ext>
            </p:extLst>
          </p:nvPr>
        </p:nvGraphicFramePr>
        <p:xfrm>
          <a:off x="203194" y="356967"/>
          <a:ext cx="11785598" cy="556631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5302338E-F02B-C5FE-3516-D0B20C25B5EE}"/>
              </a:ext>
            </a:extLst>
          </p:cNvPr>
          <p:cNvSpPr>
            <a:spLocks noGrp="1"/>
          </p:cNvSpPr>
          <p:nvPr>
            <p:ph type="body" sz="quarter" idx="10"/>
          </p:nvPr>
        </p:nvSpPr>
        <p:spPr/>
        <p:txBody>
          <a:bodyPr/>
          <a:lstStyle/>
          <a:p>
            <a:r>
              <a:rPr lang="en-IN" b="1" dirty="0">
                <a:solidFill>
                  <a:srgbClr val="44546A"/>
                </a:solidFill>
                <a:latin typeface="Product Sans" panose="020B0403030502040203" pitchFamily="34" charset="0"/>
              </a:rPr>
              <a:t>  </a:t>
            </a:r>
            <a:r>
              <a:rPr lang="en-IN" dirty="0">
                <a:solidFill>
                  <a:srgbClr val="44546A"/>
                </a:solidFill>
                <a:latin typeface="Product Sans" panose="020B0403030502040203" pitchFamily="34" charset="0"/>
              </a:rPr>
              <a:t>Daily Cost – Financial + Economic Cost</a:t>
            </a:r>
            <a:endParaRPr lang="en-IN" b="1" dirty="0">
              <a:solidFill>
                <a:srgbClr val="44546A"/>
              </a:solidFill>
            </a:endParaRPr>
          </a:p>
        </p:txBody>
      </p:sp>
      <p:sp>
        <p:nvSpPr>
          <p:cNvPr id="2" name="TextBox 1">
            <a:extLst>
              <a:ext uri="{FF2B5EF4-FFF2-40B4-BE49-F238E27FC236}">
                <a16:creationId xmlns:a16="http://schemas.microsoft.com/office/drawing/2014/main" id="{0AE58484-7B8D-709B-23F7-6279C4C6457F}"/>
              </a:ext>
            </a:extLst>
          </p:cNvPr>
          <p:cNvSpPr txBox="1"/>
          <p:nvPr/>
        </p:nvSpPr>
        <p:spPr>
          <a:xfrm>
            <a:off x="556260" y="5923280"/>
            <a:ext cx="11432536" cy="523220"/>
          </a:xfrm>
          <a:prstGeom prst="rect">
            <a:avLst/>
          </a:prstGeom>
          <a:solidFill>
            <a:schemeClr val="accent1"/>
          </a:solidFill>
        </p:spPr>
        <p:txBody>
          <a:bodyPr wrap="square">
            <a:spAutoFit/>
          </a:bodyPr>
          <a:lstStyle>
            <a:defPPr>
              <a:defRPr lang="en-US"/>
            </a:defPPr>
            <a:lvl1pPr>
              <a:defRPr sz="1400" b="1" u="none" strike="noStrike" baseline="0">
                <a:solidFill>
                  <a:schemeClr val="tx1">
                    <a:lumMod val="85000"/>
                    <a:lumOff val="15000"/>
                  </a:schemeClr>
                </a:solidFill>
                <a:latin typeface="Product Sans" panose="020B0403030502040203" pitchFamily="34" charset="0"/>
              </a:defRPr>
            </a:lvl1pPr>
          </a:lstStyle>
          <a:p>
            <a:r>
              <a:rPr lang="en-US" dirty="0">
                <a:solidFill>
                  <a:schemeClr val="tx1">
                    <a:lumMod val="65000"/>
                    <a:lumOff val="35000"/>
                  </a:schemeClr>
                </a:solidFill>
              </a:rPr>
              <a:t>Cars receive approximately 1.4 times, and two-wheelers receive about 2.6 times the level of public subsidy </a:t>
            </a:r>
            <a:r>
              <a:rPr lang="en-US" b="0" dirty="0">
                <a:solidFill>
                  <a:schemeClr val="tx1">
                    <a:lumMod val="65000"/>
                    <a:lumOff val="35000"/>
                  </a:schemeClr>
                </a:solidFill>
              </a:rPr>
              <a:t>compared to public transport. When combined, these </a:t>
            </a:r>
            <a:r>
              <a:rPr lang="en-US" dirty="0">
                <a:solidFill>
                  <a:schemeClr val="tx1">
                    <a:lumMod val="65000"/>
                    <a:lumOff val="35000"/>
                  </a:schemeClr>
                </a:solidFill>
              </a:rPr>
              <a:t>private modes account for 4 times the subsidy received by public transport.</a:t>
            </a:r>
            <a:endParaRPr lang="en-IN" dirty="0">
              <a:solidFill>
                <a:schemeClr val="tx1">
                  <a:lumMod val="65000"/>
                  <a:lumOff val="35000"/>
                </a:schemeClr>
              </a:solidFill>
            </a:endParaRPr>
          </a:p>
        </p:txBody>
      </p:sp>
      <p:grpSp>
        <p:nvGrpSpPr>
          <p:cNvPr id="7" name="Group 6">
            <a:extLst>
              <a:ext uri="{FF2B5EF4-FFF2-40B4-BE49-F238E27FC236}">
                <a16:creationId xmlns:a16="http://schemas.microsoft.com/office/drawing/2014/main" id="{24CB8172-11D0-9AE3-0E57-C36B17A29AB8}"/>
              </a:ext>
            </a:extLst>
          </p:cNvPr>
          <p:cNvGrpSpPr/>
          <p:nvPr/>
        </p:nvGrpSpPr>
        <p:grpSpPr>
          <a:xfrm>
            <a:off x="1022604" y="878386"/>
            <a:ext cx="10738338" cy="2523999"/>
            <a:chOff x="1022604" y="1444380"/>
            <a:chExt cx="10738338" cy="2523999"/>
          </a:xfrm>
        </p:grpSpPr>
        <p:sp>
          <p:nvSpPr>
            <p:cNvPr id="8" name="TextBox 7">
              <a:extLst>
                <a:ext uri="{FF2B5EF4-FFF2-40B4-BE49-F238E27FC236}">
                  <a16:creationId xmlns:a16="http://schemas.microsoft.com/office/drawing/2014/main" id="{C6B2167A-6FDD-144E-33A6-E69A8FD02F3F}"/>
                </a:ext>
              </a:extLst>
            </p:cNvPr>
            <p:cNvSpPr txBox="1"/>
            <p:nvPr/>
          </p:nvSpPr>
          <p:spPr>
            <a:xfrm>
              <a:off x="1022604" y="3691380"/>
              <a:ext cx="676770" cy="276999"/>
            </a:xfrm>
            <a:prstGeom prst="rect">
              <a:avLst/>
            </a:prstGeom>
            <a:solidFill>
              <a:schemeClr val="bg1">
                <a:alpha val="50000"/>
              </a:schemeClr>
            </a:solidFill>
          </p:spPr>
          <p:txBody>
            <a:bodyPr wrap="square" rtlCol="0">
              <a:spAutoFit/>
            </a:bodyPr>
            <a:lstStyle/>
            <a:p>
              <a:pPr algn="ctr"/>
              <a:r>
                <a:rPr lang="en-IN" sz="1200" b="1">
                  <a:solidFill>
                    <a:schemeClr val="tx1">
                      <a:lumMod val="65000"/>
                      <a:lumOff val="35000"/>
                    </a:schemeClr>
                  </a:solidFill>
                </a:rPr>
                <a:t>134.2</a:t>
              </a:r>
            </a:p>
          </p:txBody>
        </p:sp>
        <p:sp>
          <p:nvSpPr>
            <p:cNvPr id="9" name="TextBox 8">
              <a:extLst>
                <a:ext uri="{FF2B5EF4-FFF2-40B4-BE49-F238E27FC236}">
                  <a16:creationId xmlns:a16="http://schemas.microsoft.com/office/drawing/2014/main" id="{EB3E605C-44A9-A256-BC38-CA93055E3E2D}"/>
                </a:ext>
              </a:extLst>
            </p:cNvPr>
            <p:cNvSpPr txBox="1"/>
            <p:nvPr/>
          </p:nvSpPr>
          <p:spPr>
            <a:xfrm>
              <a:off x="1783658" y="3662933"/>
              <a:ext cx="621144" cy="276999"/>
            </a:xfrm>
            <a:prstGeom prst="rect">
              <a:avLst/>
            </a:prstGeom>
            <a:noFill/>
          </p:spPr>
          <p:txBody>
            <a:bodyPr wrap="square" rtlCol="0">
              <a:spAutoFit/>
            </a:bodyPr>
            <a:lstStyle/>
            <a:p>
              <a:pPr algn="ctr"/>
              <a:r>
                <a:rPr lang="en-IN" sz="1200" b="1">
                  <a:solidFill>
                    <a:schemeClr val="tx1">
                      <a:lumMod val="65000"/>
                      <a:lumOff val="35000"/>
                    </a:schemeClr>
                  </a:solidFill>
                </a:rPr>
                <a:t>135.5</a:t>
              </a:r>
            </a:p>
          </p:txBody>
        </p:sp>
        <p:sp>
          <p:nvSpPr>
            <p:cNvPr id="10" name="TextBox 9">
              <a:extLst>
                <a:ext uri="{FF2B5EF4-FFF2-40B4-BE49-F238E27FC236}">
                  <a16:creationId xmlns:a16="http://schemas.microsoft.com/office/drawing/2014/main" id="{81F3F018-CAF0-91FB-67FC-4ABA9DE9B81B}"/>
                </a:ext>
              </a:extLst>
            </p:cNvPr>
            <p:cNvSpPr txBox="1"/>
            <p:nvPr/>
          </p:nvSpPr>
          <p:spPr>
            <a:xfrm>
              <a:off x="2489086" y="3503354"/>
              <a:ext cx="621144" cy="276999"/>
            </a:xfrm>
            <a:prstGeom prst="rect">
              <a:avLst/>
            </a:prstGeom>
            <a:noFill/>
          </p:spPr>
          <p:txBody>
            <a:bodyPr wrap="square" rtlCol="0">
              <a:spAutoFit/>
            </a:bodyPr>
            <a:lstStyle/>
            <a:p>
              <a:pPr algn="ctr"/>
              <a:r>
                <a:rPr lang="en-IN" sz="1200" b="1">
                  <a:solidFill>
                    <a:schemeClr val="tx1">
                      <a:lumMod val="65000"/>
                      <a:lumOff val="35000"/>
                    </a:schemeClr>
                  </a:solidFill>
                </a:rPr>
                <a:t>157.4</a:t>
              </a:r>
            </a:p>
          </p:txBody>
        </p:sp>
        <p:sp>
          <p:nvSpPr>
            <p:cNvPr id="11" name="TextBox 10">
              <a:extLst>
                <a:ext uri="{FF2B5EF4-FFF2-40B4-BE49-F238E27FC236}">
                  <a16:creationId xmlns:a16="http://schemas.microsoft.com/office/drawing/2014/main" id="{6556DE78-9B86-8034-A565-06AB3938E521}"/>
                </a:ext>
              </a:extLst>
            </p:cNvPr>
            <p:cNvSpPr txBox="1"/>
            <p:nvPr/>
          </p:nvSpPr>
          <p:spPr>
            <a:xfrm>
              <a:off x="3221990" y="3414381"/>
              <a:ext cx="621144" cy="276999"/>
            </a:xfrm>
            <a:prstGeom prst="rect">
              <a:avLst/>
            </a:prstGeom>
            <a:noFill/>
          </p:spPr>
          <p:txBody>
            <a:bodyPr wrap="square" rtlCol="0">
              <a:spAutoFit/>
            </a:bodyPr>
            <a:lstStyle/>
            <a:p>
              <a:pPr algn="ctr"/>
              <a:r>
                <a:rPr lang="en-IN" sz="1200" b="1">
                  <a:solidFill>
                    <a:schemeClr val="tx1">
                      <a:lumMod val="65000"/>
                      <a:lumOff val="35000"/>
                    </a:schemeClr>
                  </a:solidFill>
                </a:rPr>
                <a:t>169.7</a:t>
              </a:r>
            </a:p>
          </p:txBody>
        </p:sp>
        <p:sp>
          <p:nvSpPr>
            <p:cNvPr id="12" name="TextBox 11">
              <a:extLst>
                <a:ext uri="{FF2B5EF4-FFF2-40B4-BE49-F238E27FC236}">
                  <a16:creationId xmlns:a16="http://schemas.microsoft.com/office/drawing/2014/main" id="{612A58E7-ABC6-2A17-314E-6584A8AD46E3}"/>
                </a:ext>
              </a:extLst>
            </p:cNvPr>
            <p:cNvSpPr txBox="1"/>
            <p:nvPr/>
          </p:nvSpPr>
          <p:spPr>
            <a:xfrm>
              <a:off x="3933076" y="2979766"/>
              <a:ext cx="621144" cy="276999"/>
            </a:xfrm>
            <a:prstGeom prst="rect">
              <a:avLst/>
            </a:prstGeom>
            <a:noFill/>
          </p:spPr>
          <p:txBody>
            <a:bodyPr wrap="square" rtlCol="0">
              <a:spAutoFit/>
            </a:bodyPr>
            <a:lstStyle/>
            <a:p>
              <a:pPr algn="ctr"/>
              <a:r>
                <a:rPr lang="en-IN" sz="1200" b="1">
                  <a:solidFill>
                    <a:schemeClr val="tx1">
                      <a:lumMod val="65000"/>
                      <a:lumOff val="35000"/>
                    </a:schemeClr>
                  </a:solidFill>
                </a:rPr>
                <a:t>210.6</a:t>
              </a:r>
            </a:p>
          </p:txBody>
        </p:sp>
        <p:sp>
          <p:nvSpPr>
            <p:cNvPr id="13" name="TextBox 12">
              <a:extLst>
                <a:ext uri="{FF2B5EF4-FFF2-40B4-BE49-F238E27FC236}">
                  <a16:creationId xmlns:a16="http://schemas.microsoft.com/office/drawing/2014/main" id="{9ECA319E-AB0B-504B-3349-2E97BB0A38D5}"/>
                </a:ext>
              </a:extLst>
            </p:cNvPr>
            <p:cNvSpPr txBox="1"/>
            <p:nvPr/>
          </p:nvSpPr>
          <p:spPr>
            <a:xfrm>
              <a:off x="4655820" y="2723571"/>
              <a:ext cx="621144" cy="276999"/>
            </a:xfrm>
            <a:prstGeom prst="rect">
              <a:avLst/>
            </a:prstGeom>
            <a:noFill/>
          </p:spPr>
          <p:txBody>
            <a:bodyPr wrap="square" rtlCol="0">
              <a:spAutoFit/>
            </a:bodyPr>
            <a:lstStyle/>
            <a:p>
              <a:pPr algn="ctr"/>
              <a:r>
                <a:rPr lang="en-IN" sz="1200" b="1">
                  <a:solidFill>
                    <a:schemeClr val="tx1">
                      <a:lumMod val="65000"/>
                      <a:lumOff val="35000"/>
                    </a:schemeClr>
                  </a:solidFill>
                </a:rPr>
                <a:t>234.5</a:t>
              </a:r>
            </a:p>
          </p:txBody>
        </p:sp>
        <p:sp>
          <p:nvSpPr>
            <p:cNvPr id="14" name="TextBox 13">
              <a:extLst>
                <a:ext uri="{FF2B5EF4-FFF2-40B4-BE49-F238E27FC236}">
                  <a16:creationId xmlns:a16="http://schemas.microsoft.com/office/drawing/2014/main" id="{3512105A-86DF-7566-4490-C22B752B8359}"/>
                </a:ext>
              </a:extLst>
            </p:cNvPr>
            <p:cNvSpPr txBox="1"/>
            <p:nvPr/>
          </p:nvSpPr>
          <p:spPr>
            <a:xfrm>
              <a:off x="5365534" y="2459307"/>
              <a:ext cx="621144" cy="276999"/>
            </a:xfrm>
            <a:prstGeom prst="rect">
              <a:avLst/>
            </a:prstGeom>
            <a:noFill/>
          </p:spPr>
          <p:txBody>
            <a:bodyPr wrap="square" rtlCol="0">
              <a:spAutoFit/>
            </a:bodyPr>
            <a:lstStyle/>
            <a:p>
              <a:pPr algn="ctr"/>
              <a:r>
                <a:rPr lang="en-IN" sz="1200" b="1">
                  <a:solidFill>
                    <a:schemeClr val="tx1">
                      <a:lumMod val="65000"/>
                      <a:lumOff val="35000"/>
                    </a:schemeClr>
                  </a:solidFill>
                </a:rPr>
                <a:t>260.2</a:t>
              </a:r>
            </a:p>
          </p:txBody>
        </p:sp>
        <p:sp>
          <p:nvSpPr>
            <p:cNvPr id="15" name="TextBox 14">
              <a:extLst>
                <a:ext uri="{FF2B5EF4-FFF2-40B4-BE49-F238E27FC236}">
                  <a16:creationId xmlns:a16="http://schemas.microsoft.com/office/drawing/2014/main" id="{383BFF7E-09DC-1077-810F-17EEC255C6B4}"/>
                </a:ext>
              </a:extLst>
            </p:cNvPr>
            <p:cNvSpPr txBox="1"/>
            <p:nvPr/>
          </p:nvSpPr>
          <p:spPr>
            <a:xfrm>
              <a:off x="6095996" y="2304332"/>
              <a:ext cx="621144" cy="276999"/>
            </a:xfrm>
            <a:prstGeom prst="rect">
              <a:avLst/>
            </a:prstGeom>
            <a:noFill/>
          </p:spPr>
          <p:txBody>
            <a:bodyPr wrap="square" rtlCol="0">
              <a:spAutoFit/>
            </a:bodyPr>
            <a:lstStyle/>
            <a:p>
              <a:pPr algn="ctr"/>
              <a:r>
                <a:rPr lang="en-IN" sz="1200" b="1">
                  <a:solidFill>
                    <a:schemeClr val="tx1">
                      <a:lumMod val="65000"/>
                      <a:lumOff val="35000"/>
                    </a:schemeClr>
                  </a:solidFill>
                </a:rPr>
                <a:t>276.6</a:t>
              </a:r>
            </a:p>
          </p:txBody>
        </p:sp>
        <p:sp>
          <p:nvSpPr>
            <p:cNvPr id="16" name="TextBox 15">
              <a:extLst>
                <a:ext uri="{FF2B5EF4-FFF2-40B4-BE49-F238E27FC236}">
                  <a16:creationId xmlns:a16="http://schemas.microsoft.com/office/drawing/2014/main" id="{8CACE29A-D356-3083-3147-26C27AF98603}"/>
                </a:ext>
              </a:extLst>
            </p:cNvPr>
            <p:cNvSpPr txBox="1"/>
            <p:nvPr/>
          </p:nvSpPr>
          <p:spPr>
            <a:xfrm>
              <a:off x="6826458" y="2031833"/>
              <a:ext cx="621144" cy="276999"/>
            </a:xfrm>
            <a:prstGeom prst="rect">
              <a:avLst/>
            </a:prstGeom>
            <a:noFill/>
          </p:spPr>
          <p:txBody>
            <a:bodyPr wrap="square" rtlCol="0">
              <a:spAutoFit/>
            </a:bodyPr>
            <a:lstStyle/>
            <a:p>
              <a:pPr algn="ctr"/>
              <a:r>
                <a:rPr lang="en-IN" sz="1200" b="1">
                  <a:solidFill>
                    <a:schemeClr val="tx1">
                      <a:lumMod val="65000"/>
                      <a:lumOff val="35000"/>
                    </a:schemeClr>
                  </a:solidFill>
                </a:rPr>
                <a:t>308.5</a:t>
              </a:r>
            </a:p>
          </p:txBody>
        </p:sp>
        <p:sp>
          <p:nvSpPr>
            <p:cNvPr id="17" name="TextBox 16">
              <a:extLst>
                <a:ext uri="{FF2B5EF4-FFF2-40B4-BE49-F238E27FC236}">
                  <a16:creationId xmlns:a16="http://schemas.microsoft.com/office/drawing/2014/main" id="{39541494-1721-8F7C-B0DE-184B371DBCE1}"/>
                </a:ext>
              </a:extLst>
            </p:cNvPr>
            <p:cNvSpPr txBox="1"/>
            <p:nvPr/>
          </p:nvSpPr>
          <p:spPr>
            <a:xfrm>
              <a:off x="7556920" y="1989996"/>
              <a:ext cx="621144" cy="276999"/>
            </a:xfrm>
            <a:prstGeom prst="rect">
              <a:avLst/>
            </a:prstGeom>
            <a:noFill/>
          </p:spPr>
          <p:txBody>
            <a:bodyPr wrap="square" rtlCol="0">
              <a:spAutoFit/>
            </a:bodyPr>
            <a:lstStyle/>
            <a:p>
              <a:pPr algn="ctr"/>
              <a:r>
                <a:rPr lang="en-IN" sz="1200" b="1">
                  <a:solidFill>
                    <a:schemeClr val="tx1">
                      <a:lumMod val="65000"/>
                      <a:lumOff val="35000"/>
                    </a:schemeClr>
                  </a:solidFill>
                </a:rPr>
                <a:t>309.9</a:t>
              </a:r>
            </a:p>
          </p:txBody>
        </p:sp>
        <p:sp>
          <p:nvSpPr>
            <p:cNvPr id="18" name="TextBox 17">
              <a:extLst>
                <a:ext uri="{FF2B5EF4-FFF2-40B4-BE49-F238E27FC236}">
                  <a16:creationId xmlns:a16="http://schemas.microsoft.com/office/drawing/2014/main" id="{C774C57D-E783-4C75-6D5A-3FA105AF24E2}"/>
                </a:ext>
              </a:extLst>
            </p:cNvPr>
            <p:cNvSpPr txBox="1"/>
            <p:nvPr/>
          </p:nvSpPr>
          <p:spPr>
            <a:xfrm>
              <a:off x="8278280" y="1444380"/>
              <a:ext cx="621144" cy="276999"/>
            </a:xfrm>
            <a:prstGeom prst="rect">
              <a:avLst/>
            </a:prstGeom>
            <a:noFill/>
          </p:spPr>
          <p:txBody>
            <a:bodyPr wrap="square" rtlCol="0">
              <a:spAutoFit/>
            </a:bodyPr>
            <a:lstStyle/>
            <a:p>
              <a:pPr algn="ctr"/>
              <a:r>
                <a:rPr lang="en-IN" sz="1200" b="1">
                  <a:solidFill>
                    <a:schemeClr val="tx1">
                      <a:lumMod val="65000"/>
                      <a:lumOff val="35000"/>
                    </a:schemeClr>
                  </a:solidFill>
                </a:rPr>
                <a:t>369.8</a:t>
              </a:r>
            </a:p>
          </p:txBody>
        </p:sp>
        <p:sp>
          <p:nvSpPr>
            <p:cNvPr id="19" name="TextBox 18">
              <a:extLst>
                <a:ext uri="{FF2B5EF4-FFF2-40B4-BE49-F238E27FC236}">
                  <a16:creationId xmlns:a16="http://schemas.microsoft.com/office/drawing/2014/main" id="{F65723FB-1D8D-3942-7544-C405046FDFF4}"/>
                </a:ext>
              </a:extLst>
            </p:cNvPr>
            <p:cNvSpPr txBox="1"/>
            <p:nvPr/>
          </p:nvSpPr>
          <p:spPr>
            <a:xfrm>
              <a:off x="8994560" y="1502254"/>
              <a:ext cx="621144" cy="276999"/>
            </a:xfrm>
            <a:prstGeom prst="rect">
              <a:avLst/>
            </a:prstGeom>
            <a:noFill/>
          </p:spPr>
          <p:txBody>
            <a:bodyPr wrap="square" rtlCol="0">
              <a:spAutoFit/>
            </a:bodyPr>
            <a:lstStyle/>
            <a:p>
              <a:pPr algn="ctr"/>
              <a:r>
                <a:rPr lang="en-IN" sz="1200" b="1">
                  <a:solidFill>
                    <a:schemeClr val="tx1">
                      <a:lumMod val="65000"/>
                      <a:lumOff val="35000"/>
                    </a:schemeClr>
                  </a:solidFill>
                </a:rPr>
                <a:t>362.6</a:t>
              </a:r>
            </a:p>
          </p:txBody>
        </p:sp>
        <p:sp>
          <p:nvSpPr>
            <p:cNvPr id="20" name="TextBox 19">
              <a:extLst>
                <a:ext uri="{FF2B5EF4-FFF2-40B4-BE49-F238E27FC236}">
                  <a16:creationId xmlns:a16="http://schemas.microsoft.com/office/drawing/2014/main" id="{C6EDDDF6-C226-DE50-FBDF-ED38650E64FC}"/>
                </a:ext>
              </a:extLst>
            </p:cNvPr>
            <p:cNvSpPr txBox="1"/>
            <p:nvPr/>
          </p:nvSpPr>
          <p:spPr>
            <a:xfrm>
              <a:off x="9716243" y="1840322"/>
              <a:ext cx="621144" cy="276999"/>
            </a:xfrm>
            <a:prstGeom prst="rect">
              <a:avLst/>
            </a:prstGeom>
            <a:noFill/>
          </p:spPr>
          <p:txBody>
            <a:bodyPr wrap="square" rtlCol="0">
              <a:spAutoFit/>
            </a:bodyPr>
            <a:lstStyle/>
            <a:p>
              <a:pPr algn="ctr"/>
              <a:r>
                <a:rPr lang="en-IN" sz="1200" b="1">
                  <a:solidFill>
                    <a:schemeClr val="tx1">
                      <a:lumMod val="65000"/>
                      <a:lumOff val="35000"/>
                    </a:schemeClr>
                  </a:solidFill>
                </a:rPr>
                <a:t>331.5</a:t>
              </a:r>
            </a:p>
          </p:txBody>
        </p:sp>
        <p:sp>
          <p:nvSpPr>
            <p:cNvPr id="21" name="TextBox 20">
              <a:extLst>
                <a:ext uri="{FF2B5EF4-FFF2-40B4-BE49-F238E27FC236}">
                  <a16:creationId xmlns:a16="http://schemas.microsoft.com/office/drawing/2014/main" id="{806EB1E7-8DD5-2EB7-22D0-1D7C5521079D}"/>
                </a:ext>
              </a:extLst>
            </p:cNvPr>
            <p:cNvSpPr txBox="1"/>
            <p:nvPr/>
          </p:nvSpPr>
          <p:spPr>
            <a:xfrm>
              <a:off x="10437603" y="1681983"/>
              <a:ext cx="621144" cy="276999"/>
            </a:xfrm>
            <a:prstGeom prst="rect">
              <a:avLst/>
            </a:prstGeom>
            <a:noFill/>
          </p:spPr>
          <p:txBody>
            <a:bodyPr wrap="square" rtlCol="0">
              <a:spAutoFit/>
            </a:bodyPr>
            <a:lstStyle/>
            <a:p>
              <a:pPr algn="ctr"/>
              <a:r>
                <a:rPr lang="en-IN" sz="1200" b="1">
                  <a:solidFill>
                    <a:schemeClr val="tx1">
                      <a:lumMod val="65000"/>
                      <a:lumOff val="35000"/>
                    </a:schemeClr>
                  </a:solidFill>
                </a:rPr>
                <a:t>341.5</a:t>
              </a:r>
            </a:p>
          </p:txBody>
        </p:sp>
        <p:sp>
          <p:nvSpPr>
            <p:cNvPr id="22" name="TextBox 21">
              <a:extLst>
                <a:ext uri="{FF2B5EF4-FFF2-40B4-BE49-F238E27FC236}">
                  <a16:creationId xmlns:a16="http://schemas.microsoft.com/office/drawing/2014/main" id="{FFF6B706-5550-87D5-B20E-DA942D3F72B2}"/>
                </a:ext>
              </a:extLst>
            </p:cNvPr>
            <p:cNvSpPr txBox="1"/>
            <p:nvPr/>
          </p:nvSpPr>
          <p:spPr>
            <a:xfrm>
              <a:off x="11139798" y="1465632"/>
              <a:ext cx="621144" cy="276999"/>
            </a:xfrm>
            <a:prstGeom prst="rect">
              <a:avLst/>
            </a:prstGeom>
            <a:noFill/>
          </p:spPr>
          <p:txBody>
            <a:bodyPr wrap="square" rtlCol="0">
              <a:spAutoFit/>
            </a:bodyPr>
            <a:lstStyle/>
            <a:p>
              <a:pPr algn="ctr"/>
              <a:r>
                <a:rPr lang="en-IN" sz="1200" b="1" dirty="0">
                  <a:solidFill>
                    <a:schemeClr val="tx1">
                      <a:lumMod val="65000"/>
                      <a:lumOff val="35000"/>
                    </a:schemeClr>
                  </a:solidFill>
                </a:rPr>
                <a:t>363.5</a:t>
              </a:r>
            </a:p>
          </p:txBody>
        </p:sp>
      </p:grpSp>
      <p:graphicFrame>
        <p:nvGraphicFramePr>
          <p:cNvPr id="6" name="Table 5">
            <a:extLst>
              <a:ext uri="{FF2B5EF4-FFF2-40B4-BE49-F238E27FC236}">
                <a16:creationId xmlns:a16="http://schemas.microsoft.com/office/drawing/2014/main" id="{1BBE4A35-BC00-8FB6-9C27-779C33FD12AB}"/>
              </a:ext>
            </a:extLst>
          </p:cNvPr>
          <p:cNvGraphicFramePr>
            <a:graphicFrameLocks noGrp="1"/>
          </p:cNvGraphicFramePr>
          <p:nvPr>
            <p:extLst>
              <p:ext uri="{D42A27DB-BD31-4B8C-83A1-F6EECF244321}">
                <p14:modId xmlns:p14="http://schemas.microsoft.com/office/powerpoint/2010/main" val="1619515322"/>
              </p:ext>
            </p:extLst>
          </p:nvPr>
        </p:nvGraphicFramePr>
        <p:xfrm>
          <a:off x="1022603" y="4946260"/>
          <a:ext cx="10828020" cy="909782"/>
        </p:xfrm>
        <a:graphic>
          <a:graphicData uri="http://schemas.openxmlformats.org/drawingml/2006/table">
            <a:tbl>
              <a:tblPr firstRow="1" bandRow="1">
                <a:tableStyleId>{2D5ABB26-0587-4C30-8999-92F81FD0307C}</a:tableStyleId>
              </a:tblPr>
              <a:tblGrid>
                <a:gridCol w="721868">
                  <a:extLst>
                    <a:ext uri="{9D8B030D-6E8A-4147-A177-3AD203B41FA5}">
                      <a16:colId xmlns:a16="http://schemas.microsoft.com/office/drawing/2014/main" val="1318311186"/>
                    </a:ext>
                  </a:extLst>
                </a:gridCol>
                <a:gridCol w="721868">
                  <a:extLst>
                    <a:ext uri="{9D8B030D-6E8A-4147-A177-3AD203B41FA5}">
                      <a16:colId xmlns:a16="http://schemas.microsoft.com/office/drawing/2014/main" val="3081733110"/>
                    </a:ext>
                  </a:extLst>
                </a:gridCol>
                <a:gridCol w="721868">
                  <a:extLst>
                    <a:ext uri="{9D8B030D-6E8A-4147-A177-3AD203B41FA5}">
                      <a16:colId xmlns:a16="http://schemas.microsoft.com/office/drawing/2014/main" val="2962608090"/>
                    </a:ext>
                  </a:extLst>
                </a:gridCol>
                <a:gridCol w="721868">
                  <a:extLst>
                    <a:ext uri="{9D8B030D-6E8A-4147-A177-3AD203B41FA5}">
                      <a16:colId xmlns:a16="http://schemas.microsoft.com/office/drawing/2014/main" val="2033047584"/>
                    </a:ext>
                  </a:extLst>
                </a:gridCol>
                <a:gridCol w="721868">
                  <a:extLst>
                    <a:ext uri="{9D8B030D-6E8A-4147-A177-3AD203B41FA5}">
                      <a16:colId xmlns:a16="http://schemas.microsoft.com/office/drawing/2014/main" val="1676543195"/>
                    </a:ext>
                  </a:extLst>
                </a:gridCol>
                <a:gridCol w="721868">
                  <a:extLst>
                    <a:ext uri="{9D8B030D-6E8A-4147-A177-3AD203B41FA5}">
                      <a16:colId xmlns:a16="http://schemas.microsoft.com/office/drawing/2014/main" val="4153102446"/>
                    </a:ext>
                  </a:extLst>
                </a:gridCol>
                <a:gridCol w="721868">
                  <a:extLst>
                    <a:ext uri="{9D8B030D-6E8A-4147-A177-3AD203B41FA5}">
                      <a16:colId xmlns:a16="http://schemas.microsoft.com/office/drawing/2014/main" val="1862343678"/>
                    </a:ext>
                  </a:extLst>
                </a:gridCol>
                <a:gridCol w="721868">
                  <a:extLst>
                    <a:ext uri="{9D8B030D-6E8A-4147-A177-3AD203B41FA5}">
                      <a16:colId xmlns:a16="http://schemas.microsoft.com/office/drawing/2014/main" val="2851840533"/>
                    </a:ext>
                  </a:extLst>
                </a:gridCol>
                <a:gridCol w="721868">
                  <a:extLst>
                    <a:ext uri="{9D8B030D-6E8A-4147-A177-3AD203B41FA5}">
                      <a16:colId xmlns:a16="http://schemas.microsoft.com/office/drawing/2014/main" val="849512152"/>
                    </a:ext>
                  </a:extLst>
                </a:gridCol>
                <a:gridCol w="721868">
                  <a:extLst>
                    <a:ext uri="{9D8B030D-6E8A-4147-A177-3AD203B41FA5}">
                      <a16:colId xmlns:a16="http://schemas.microsoft.com/office/drawing/2014/main" val="1513211913"/>
                    </a:ext>
                  </a:extLst>
                </a:gridCol>
                <a:gridCol w="721868">
                  <a:extLst>
                    <a:ext uri="{9D8B030D-6E8A-4147-A177-3AD203B41FA5}">
                      <a16:colId xmlns:a16="http://schemas.microsoft.com/office/drawing/2014/main" val="3148487917"/>
                    </a:ext>
                  </a:extLst>
                </a:gridCol>
                <a:gridCol w="721868">
                  <a:extLst>
                    <a:ext uri="{9D8B030D-6E8A-4147-A177-3AD203B41FA5}">
                      <a16:colId xmlns:a16="http://schemas.microsoft.com/office/drawing/2014/main" val="1924352597"/>
                    </a:ext>
                  </a:extLst>
                </a:gridCol>
                <a:gridCol w="721868">
                  <a:extLst>
                    <a:ext uri="{9D8B030D-6E8A-4147-A177-3AD203B41FA5}">
                      <a16:colId xmlns:a16="http://schemas.microsoft.com/office/drawing/2014/main" val="1836080934"/>
                    </a:ext>
                  </a:extLst>
                </a:gridCol>
                <a:gridCol w="721868">
                  <a:extLst>
                    <a:ext uri="{9D8B030D-6E8A-4147-A177-3AD203B41FA5}">
                      <a16:colId xmlns:a16="http://schemas.microsoft.com/office/drawing/2014/main" val="1942741968"/>
                    </a:ext>
                  </a:extLst>
                </a:gridCol>
                <a:gridCol w="721868">
                  <a:extLst>
                    <a:ext uri="{9D8B030D-6E8A-4147-A177-3AD203B41FA5}">
                      <a16:colId xmlns:a16="http://schemas.microsoft.com/office/drawing/2014/main" val="1889099698"/>
                    </a:ext>
                  </a:extLst>
                </a:gridCol>
              </a:tblGrid>
              <a:tr h="219383">
                <a:tc>
                  <a:txBody>
                    <a:bodyPr/>
                    <a:lstStyle/>
                    <a:p>
                      <a:pPr algn="ctr" fontAlgn="b"/>
                      <a:r>
                        <a:rPr lang="en-IN" sz="1200" b="0" i="0" u="none" strike="noStrike" dirty="0">
                          <a:solidFill>
                            <a:schemeClr val="tx1">
                              <a:lumMod val="75000"/>
                              <a:lumOff val="25000"/>
                            </a:schemeClr>
                          </a:solidFill>
                          <a:effectLst/>
                          <a:latin typeface="+mn-lt"/>
                        </a:rPr>
                        <a:t>20%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17%</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24%</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D8E6F0"/>
                    </a:solidFill>
                  </a:tcPr>
                </a:tc>
                <a:tc>
                  <a:txBody>
                    <a:bodyPr/>
                    <a:lstStyle/>
                    <a:p>
                      <a:pPr algn="ctr" fontAlgn="b"/>
                      <a:r>
                        <a:rPr lang="en-IN" sz="1200" b="0" i="0" u="none" strike="noStrike">
                          <a:solidFill>
                            <a:schemeClr val="tx1">
                              <a:lumMod val="75000"/>
                              <a:lumOff val="25000"/>
                            </a:schemeClr>
                          </a:solidFill>
                          <a:effectLst/>
                          <a:latin typeface="+mn-lt"/>
                        </a:rPr>
                        <a:t>23%</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25%</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25%</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28%</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27%</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26%</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31%</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30%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23%</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22%</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18%</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D8E6F0"/>
                    </a:solidFill>
                  </a:tcPr>
                </a:tc>
                <a:extLst>
                  <a:ext uri="{0D108BD9-81ED-4DB2-BD59-A6C34878D82A}">
                    <a16:rowId xmlns:a16="http://schemas.microsoft.com/office/drawing/2014/main" val="795389126"/>
                  </a:ext>
                </a:extLst>
              </a:tr>
              <a:tr h="230133">
                <a:tc>
                  <a:txBody>
                    <a:bodyPr/>
                    <a:lstStyle/>
                    <a:p>
                      <a:pPr algn="ctr" fontAlgn="b"/>
                      <a:r>
                        <a:rPr lang="en-IN" sz="1200" b="0" i="0" u="none" strike="noStrike">
                          <a:solidFill>
                            <a:schemeClr val="tx1">
                              <a:lumMod val="75000"/>
                              <a:lumOff val="25000"/>
                            </a:schemeClr>
                          </a:solidFill>
                          <a:effectLst/>
                          <a:latin typeface="+mn-lt"/>
                        </a:rPr>
                        <a:t>11%</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12%</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9%</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9%</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9%</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9%</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9%</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9%</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9%</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10%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9%</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9%</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10%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10%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10%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83174357"/>
                  </a:ext>
                </a:extLst>
              </a:tr>
              <a:tr h="230133">
                <a:tc>
                  <a:txBody>
                    <a:bodyPr/>
                    <a:lstStyle/>
                    <a:p>
                      <a:pPr algn="ctr" fontAlgn="b"/>
                      <a:r>
                        <a:rPr lang="en-IN" sz="1200" b="0" i="0" u="none" strike="noStrike">
                          <a:solidFill>
                            <a:schemeClr val="tx1">
                              <a:lumMod val="75000"/>
                              <a:lumOff val="25000"/>
                            </a:schemeClr>
                          </a:solidFill>
                          <a:effectLst/>
                          <a:latin typeface="+mn-lt"/>
                        </a:rPr>
                        <a:t>50%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51%</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48%</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fontAlgn="b"/>
                      <a:r>
                        <a:rPr lang="en-IN" sz="1200" b="0" i="0" u="none" strike="noStrike">
                          <a:solidFill>
                            <a:schemeClr val="tx1">
                              <a:lumMod val="75000"/>
                              <a:lumOff val="25000"/>
                            </a:schemeClr>
                          </a:solidFill>
                          <a:effectLst/>
                          <a:latin typeface="+mn-lt"/>
                        </a:rPr>
                        <a:t>47%</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46%</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45%</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43%</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43%</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43%</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46%</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40%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40%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44%</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44%</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47%</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9466345"/>
                  </a:ext>
                </a:extLst>
              </a:tr>
              <a:tr h="230133">
                <a:tc>
                  <a:txBody>
                    <a:bodyPr/>
                    <a:lstStyle/>
                    <a:p>
                      <a:pPr algn="ctr" fontAlgn="b"/>
                      <a:r>
                        <a:rPr lang="en-IN" sz="1200" b="0" i="0" u="none" strike="noStrike">
                          <a:solidFill>
                            <a:schemeClr val="tx1">
                              <a:lumMod val="75000"/>
                              <a:lumOff val="25000"/>
                            </a:schemeClr>
                          </a:solidFill>
                          <a:effectLst/>
                          <a:latin typeface="+mn-lt"/>
                        </a:rPr>
                        <a:t>19%</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fontAlgn="b"/>
                      <a:r>
                        <a:rPr lang="en-IN" sz="1200" b="0" i="0" u="none" strike="noStrike">
                          <a:solidFill>
                            <a:schemeClr val="tx1">
                              <a:lumMod val="75000"/>
                              <a:lumOff val="25000"/>
                            </a:schemeClr>
                          </a:solidFill>
                          <a:effectLst/>
                          <a:latin typeface="+mn-lt"/>
                        </a:rPr>
                        <a:t>20%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21%</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23%</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20%</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21%</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24%</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a:solidFill>
                            <a:schemeClr val="tx1">
                              <a:lumMod val="75000"/>
                              <a:lumOff val="25000"/>
                            </a:schemeClr>
                          </a:solidFill>
                          <a:effectLst/>
                          <a:latin typeface="+mn-lt"/>
                        </a:rPr>
                        <a:t>24%</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fontAlgn="b"/>
                      <a:r>
                        <a:rPr lang="en-IN" sz="1200" b="0" i="0" u="none" strike="noStrike" dirty="0">
                          <a:solidFill>
                            <a:schemeClr val="tx1">
                              <a:lumMod val="75000"/>
                              <a:lumOff val="25000"/>
                            </a:schemeClr>
                          </a:solidFill>
                          <a:effectLst/>
                          <a:latin typeface="+mn-lt"/>
                        </a:rPr>
                        <a:t>25%</a:t>
                      </a:r>
                    </a:p>
                  </a:txBody>
                  <a:tcPr marL="7620" marR="7620" marT="762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33779846"/>
                  </a:ext>
                </a:extLst>
              </a:tr>
            </a:tbl>
          </a:graphicData>
        </a:graphic>
      </p:graphicFrame>
      <p:sp>
        <p:nvSpPr>
          <p:cNvPr id="4" name="Rectangle 3">
            <a:extLst>
              <a:ext uri="{FF2B5EF4-FFF2-40B4-BE49-F238E27FC236}">
                <a16:creationId xmlns:a16="http://schemas.microsoft.com/office/drawing/2014/main" id="{295D7307-1637-74D8-928F-3A17277F70A6}"/>
              </a:ext>
            </a:extLst>
          </p:cNvPr>
          <p:cNvSpPr/>
          <p:nvPr/>
        </p:nvSpPr>
        <p:spPr>
          <a:xfrm>
            <a:off x="2466225" y="4940275"/>
            <a:ext cx="732904" cy="909782"/>
          </a:xfrm>
          <a:prstGeom prst="rect">
            <a:avLst/>
          </a:prstGeom>
          <a:noFill/>
          <a:ln w="28575">
            <a:solidFill>
              <a:srgbClr val="3F7A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A9742C59-E5EF-89A0-271C-BD6B7A58738F}"/>
              </a:ext>
            </a:extLst>
          </p:cNvPr>
          <p:cNvSpPr/>
          <p:nvPr/>
        </p:nvSpPr>
        <p:spPr>
          <a:xfrm>
            <a:off x="11119478" y="4947457"/>
            <a:ext cx="732904" cy="909782"/>
          </a:xfrm>
          <a:prstGeom prst="rect">
            <a:avLst/>
          </a:prstGeom>
          <a:noFill/>
          <a:ln w="28575">
            <a:solidFill>
              <a:srgbClr val="3F7A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4" name="Group 23">
            <a:extLst>
              <a:ext uri="{FF2B5EF4-FFF2-40B4-BE49-F238E27FC236}">
                <a16:creationId xmlns:a16="http://schemas.microsoft.com/office/drawing/2014/main" id="{0EA89BE5-F1D4-5637-B3F2-DC2CCC721ABD}"/>
              </a:ext>
            </a:extLst>
          </p:cNvPr>
          <p:cNvGrpSpPr/>
          <p:nvPr/>
        </p:nvGrpSpPr>
        <p:grpSpPr>
          <a:xfrm>
            <a:off x="2003044" y="2213521"/>
            <a:ext cx="920115" cy="721980"/>
            <a:chOff x="2003044" y="2785021"/>
            <a:chExt cx="920115" cy="721980"/>
          </a:xfrm>
        </p:grpSpPr>
        <p:sp>
          <p:nvSpPr>
            <p:cNvPr id="25" name="TextBox 24">
              <a:extLst>
                <a:ext uri="{FF2B5EF4-FFF2-40B4-BE49-F238E27FC236}">
                  <a16:creationId xmlns:a16="http://schemas.microsoft.com/office/drawing/2014/main" id="{8C4A53BA-F426-45AF-3747-A14CA4162DD0}"/>
                </a:ext>
              </a:extLst>
            </p:cNvPr>
            <p:cNvSpPr txBox="1"/>
            <p:nvPr/>
          </p:nvSpPr>
          <p:spPr>
            <a:xfrm>
              <a:off x="2003044" y="2785021"/>
              <a:ext cx="917194" cy="523220"/>
            </a:xfrm>
            <a:prstGeom prst="rect">
              <a:avLst/>
            </a:prstGeom>
            <a:noFill/>
          </p:spPr>
          <p:txBody>
            <a:bodyPr wrap="square">
              <a:spAutoFit/>
            </a:bodyPr>
            <a:lstStyle>
              <a:defPPr>
                <a:defRPr lang="en-US"/>
              </a:defPPr>
              <a:lvl1pPr>
                <a:defRPr sz="1400" b="1" u="none" strike="noStrike" baseline="0">
                  <a:solidFill>
                    <a:schemeClr val="tx1">
                      <a:lumMod val="85000"/>
                      <a:lumOff val="15000"/>
                    </a:schemeClr>
                  </a:solidFill>
                  <a:latin typeface="Product Sans" panose="020B0403030502040203" pitchFamily="34" charset="0"/>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dirty="0">
                  <a:solidFill>
                    <a:srgbClr val="3F7AA5"/>
                  </a:solidFill>
                </a:rPr>
                <a:t>PT Share </a:t>
              </a:r>
            </a:p>
            <a:p>
              <a:r>
                <a:rPr lang="en-US" dirty="0">
                  <a:solidFill>
                    <a:srgbClr val="3F7AA5"/>
                  </a:solidFill>
                </a:rPr>
                <a:t>22%</a:t>
              </a:r>
            </a:p>
          </p:txBody>
        </p:sp>
        <p:sp>
          <p:nvSpPr>
            <p:cNvPr id="26" name="Isosceles Triangle 25">
              <a:extLst>
                <a:ext uri="{FF2B5EF4-FFF2-40B4-BE49-F238E27FC236}">
                  <a16:creationId xmlns:a16="http://schemas.microsoft.com/office/drawing/2014/main" id="{C3A8D356-A5F2-AB06-3078-30CECA6AE01D}"/>
                </a:ext>
              </a:extLst>
            </p:cNvPr>
            <p:cNvSpPr/>
            <p:nvPr/>
          </p:nvSpPr>
          <p:spPr>
            <a:xfrm rot="10800000">
              <a:off x="2742197" y="3350999"/>
              <a:ext cx="180962" cy="156002"/>
            </a:xfrm>
            <a:prstGeom prst="triangle">
              <a:avLst/>
            </a:prstGeom>
            <a:solidFill>
              <a:srgbClr val="3F7A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7" name="Straight Connector 26">
              <a:extLst>
                <a:ext uri="{FF2B5EF4-FFF2-40B4-BE49-F238E27FC236}">
                  <a16:creationId xmlns:a16="http://schemas.microsoft.com/office/drawing/2014/main" id="{3ABE2142-A52A-AAEC-C862-32D7EBAB3A5B}"/>
                </a:ext>
              </a:extLst>
            </p:cNvPr>
            <p:cNvCxnSpPr/>
            <p:nvPr/>
          </p:nvCxnSpPr>
          <p:spPr>
            <a:xfrm>
              <a:off x="2094230" y="3325974"/>
              <a:ext cx="826008" cy="0"/>
            </a:xfrm>
            <a:prstGeom prst="line">
              <a:avLst/>
            </a:prstGeom>
            <a:ln w="15875">
              <a:solidFill>
                <a:srgbClr val="3F7AA5"/>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A3DEB6A6-6179-F931-12DB-C7810277777A}"/>
              </a:ext>
            </a:extLst>
          </p:cNvPr>
          <p:cNvGrpSpPr/>
          <p:nvPr/>
        </p:nvGrpSpPr>
        <p:grpSpPr>
          <a:xfrm>
            <a:off x="10659420" y="212451"/>
            <a:ext cx="920115" cy="721980"/>
            <a:chOff x="2003044" y="2785021"/>
            <a:chExt cx="920115" cy="721980"/>
          </a:xfrm>
        </p:grpSpPr>
        <p:sp>
          <p:nvSpPr>
            <p:cNvPr id="29" name="TextBox 28">
              <a:extLst>
                <a:ext uri="{FF2B5EF4-FFF2-40B4-BE49-F238E27FC236}">
                  <a16:creationId xmlns:a16="http://schemas.microsoft.com/office/drawing/2014/main" id="{FD0E23AC-F37C-E280-49B5-39E05A7BC2FD}"/>
                </a:ext>
              </a:extLst>
            </p:cNvPr>
            <p:cNvSpPr txBox="1"/>
            <p:nvPr/>
          </p:nvSpPr>
          <p:spPr>
            <a:xfrm>
              <a:off x="2003044" y="2785021"/>
              <a:ext cx="917194" cy="523220"/>
            </a:xfrm>
            <a:prstGeom prst="rect">
              <a:avLst/>
            </a:prstGeom>
            <a:noFill/>
          </p:spPr>
          <p:txBody>
            <a:bodyPr wrap="square">
              <a:spAutoFit/>
            </a:bodyPr>
            <a:lstStyle>
              <a:defPPr>
                <a:defRPr lang="en-US"/>
              </a:defPPr>
              <a:lvl1pPr>
                <a:defRPr sz="1400" b="1" u="none" strike="noStrike" baseline="0">
                  <a:solidFill>
                    <a:schemeClr val="tx1">
                      <a:lumMod val="85000"/>
                      <a:lumOff val="15000"/>
                    </a:schemeClr>
                  </a:solidFill>
                  <a:latin typeface="Product Sans" panose="020B0403030502040203" pitchFamily="34" charset="0"/>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dirty="0">
                  <a:solidFill>
                    <a:srgbClr val="3F7AA5"/>
                  </a:solidFill>
                </a:rPr>
                <a:t>PT Share </a:t>
              </a:r>
            </a:p>
            <a:p>
              <a:r>
                <a:rPr lang="en-US" dirty="0">
                  <a:solidFill>
                    <a:srgbClr val="3F7AA5"/>
                  </a:solidFill>
                </a:rPr>
                <a:t>8%</a:t>
              </a:r>
            </a:p>
          </p:txBody>
        </p:sp>
        <p:sp>
          <p:nvSpPr>
            <p:cNvPr id="30" name="Isosceles Triangle 29">
              <a:extLst>
                <a:ext uri="{FF2B5EF4-FFF2-40B4-BE49-F238E27FC236}">
                  <a16:creationId xmlns:a16="http://schemas.microsoft.com/office/drawing/2014/main" id="{51888696-1862-B3C0-DB75-19DBD4B3FEDB}"/>
                </a:ext>
              </a:extLst>
            </p:cNvPr>
            <p:cNvSpPr/>
            <p:nvPr/>
          </p:nvSpPr>
          <p:spPr>
            <a:xfrm rot="10800000">
              <a:off x="2742197" y="3350999"/>
              <a:ext cx="180962" cy="156002"/>
            </a:xfrm>
            <a:prstGeom prst="triangle">
              <a:avLst/>
            </a:prstGeom>
            <a:solidFill>
              <a:srgbClr val="3F7A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1" name="Straight Connector 30">
              <a:extLst>
                <a:ext uri="{FF2B5EF4-FFF2-40B4-BE49-F238E27FC236}">
                  <a16:creationId xmlns:a16="http://schemas.microsoft.com/office/drawing/2014/main" id="{1CF4B743-BFB1-82BE-2330-A30009A7C8C5}"/>
                </a:ext>
              </a:extLst>
            </p:cNvPr>
            <p:cNvCxnSpPr/>
            <p:nvPr/>
          </p:nvCxnSpPr>
          <p:spPr>
            <a:xfrm>
              <a:off x="2094230" y="3325974"/>
              <a:ext cx="826008" cy="0"/>
            </a:xfrm>
            <a:prstGeom prst="line">
              <a:avLst/>
            </a:prstGeom>
            <a:ln w="15875">
              <a:solidFill>
                <a:srgbClr val="3F7AA5"/>
              </a:solidFill>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8491CD3B-90C0-90C9-1592-AA535D608939}"/>
              </a:ext>
            </a:extLst>
          </p:cNvPr>
          <p:cNvSpPr/>
          <p:nvPr/>
        </p:nvSpPr>
        <p:spPr>
          <a:xfrm>
            <a:off x="-4" y="-26615"/>
            <a:ext cx="12191993" cy="6884615"/>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TextBox 32">
            <a:extLst>
              <a:ext uri="{FF2B5EF4-FFF2-40B4-BE49-F238E27FC236}">
                <a16:creationId xmlns:a16="http://schemas.microsoft.com/office/drawing/2014/main" id="{B2A37197-37A2-D2D5-41D2-C32F404A5F9A}"/>
              </a:ext>
            </a:extLst>
          </p:cNvPr>
          <p:cNvSpPr txBox="1"/>
          <p:nvPr/>
        </p:nvSpPr>
        <p:spPr>
          <a:xfrm>
            <a:off x="390835" y="3136612"/>
            <a:ext cx="11199780" cy="584775"/>
          </a:xfrm>
          <a:prstGeom prst="rect">
            <a:avLst/>
          </a:prstGeom>
          <a:noFill/>
          <a:ln>
            <a:noFill/>
          </a:ln>
        </p:spPr>
        <p:txBody>
          <a:bodyPr wrap="square" rtlCol="0">
            <a:spAutoFit/>
          </a:bodyPr>
          <a:lstStyle/>
          <a:p>
            <a:pPr algn="ctr"/>
            <a:r>
              <a:rPr lang="en-US" sz="3200" b="1" dirty="0">
                <a:solidFill>
                  <a:srgbClr val="44546A"/>
                </a:solidFill>
              </a:rPr>
              <a:t>How Much Does it Costs to Travel One Kilometer?</a:t>
            </a:r>
          </a:p>
        </p:txBody>
      </p:sp>
    </p:spTree>
    <p:extLst>
      <p:ext uri="{BB962C8B-B14F-4D97-AF65-F5344CB8AC3E}">
        <p14:creationId xmlns:p14="http://schemas.microsoft.com/office/powerpoint/2010/main" val="223179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0AF07-749B-BB78-6359-F56A793ABBD3}"/>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30D194FA-0D80-66B9-3583-DAF8220DDCEA}"/>
              </a:ext>
            </a:extLst>
          </p:cNvPr>
          <p:cNvSpPr/>
          <p:nvPr/>
        </p:nvSpPr>
        <p:spPr>
          <a:xfrm>
            <a:off x="11105391" y="4947457"/>
            <a:ext cx="739140" cy="234143"/>
          </a:xfrm>
          <a:prstGeom prst="rect">
            <a:avLst/>
          </a:prstGeom>
          <a:solidFill>
            <a:schemeClr val="accent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AFEF76D3-ED57-5EA8-4712-F98197BB2612}"/>
              </a:ext>
            </a:extLst>
          </p:cNvPr>
          <p:cNvSpPr/>
          <p:nvPr/>
        </p:nvSpPr>
        <p:spPr>
          <a:xfrm>
            <a:off x="11105391" y="5402348"/>
            <a:ext cx="739140" cy="468862"/>
          </a:xfrm>
          <a:prstGeom prst="rect">
            <a:avLst/>
          </a:prstGeom>
          <a:solidFill>
            <a:schemeClr val="bg1">
              <a:lumMod val="9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ED8471E8-154C-51C5-2A12-FCE999255BA2}"/>
              </a:ext>
            </a:extLst>
          </p:cNvPr>
          <p:cNvSpPr/>
          <p:nvPr/>
        </p:nvSpPr>
        <p:spPr>
          <a:xfrm>
            <a:off x="2346960" y="4947457"/>
            <a:ext cx="739140" cy="234143"/>
          </a:xfrm>
          <a:prstGeom prst="rect">
            <a:avLst/>
          </a:prstGeom>
          <a:solidFill>
            <a:schemeClr val="accent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id="{118BBF5D-70B4-2FF8-4E04-0785A791CDBA}"/>
              </a:ext>
            </a:extLst>
          </p:cNvPr>
          <p:cNvSpPr/>
          <p:nvPr/>
        </p:nvSpPr>
        <p:spPr>
          <a:xfrm>
            <a:off x="2346960" y="5402348"/>
            <a:ext cx="739140" cy="468862"/>
          </a:xfrm>
          <a:prstGeom prst="rect">
            <a:avLst/>
          </a:prstGeom>
          <a:solidFill>
            <a:schemeClr val="bg1">
              <a:lumMod val="9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5" name="Chart 4">
            <a:extLst>
              <a:ext uri="{FF2B5EF4-FFF2-40B4-BE49-F238E27FC236}">
                <a16:creationId xmlns:a16="http://schemas.microsoft.com/office/drawing/2014/main" id="{DE223AA4-ED97-4870-891E-6AD386D44150}"/>
              </a:ext>
            </a:extLst>
          </p:cNvPr>
          <p:cNvGraphicFramePr>
            <a:graphicFrameLocks/>
          </p:cNvGraphicFramePr>
          <p:nvPr>
            <p:extLst>
              <p:ext uri="{D42A27DB-BD31-4B8C-83A1-F6EECF244321}">
                <p14:modId xmlns:p14="http://schemas.microsoft.com/office/powerpoint/2010/main" val="1883779086"/>
              </p:ext>
            </p:extLst>
          </p:nvPr>
        </p:nvGraphicFramePr>
        <p:xfrm>
          <a:off x="203192" y="350980"/>
          <a:ext cx="11785599" cy="557229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F2CA6806-1FC9-C20A-1449-879990FE7054}"/>
              </a:ext>
            </a:extLst>
          </p:cNvPr>
          <p:cNvSpPr>
            <a:spLocks noGrp="1"/>
          </p:cNvSpPr>
          <p:nvPr>
            <p:ph type="body" sz="quarter" idx="10"/>
          </p:nvPr>
        </p:nvSpPr>
        <p:spPr/>
        <p:txBody>
          <a:bodyPr/>
          <a:lstStyle/>
          <a:p>
            <a:r>
              <a:rPr lang="en-IN" b="1" dirty="0">
                <a:solidFill>
                  <a:srgbClr val="44546A"/>
                </a:solidFill>
                <a:latin typeface="Product Sans" panose="020B0403030502040203" pitchFamily="34" charset="0"/>
              </a:rPr>
              <a:t>  Cost Per Passenger Km – Financial Cost</a:t>
            </a:r>
          </a:p>
        </p:txBody>
      </p:sp>
      <p:sp>
        <p:nvSpPr>
          <p:cNvPr id="2" name="TextBox 1">
            <a:extLst>
              <a:ext uri="{FF2B5EF4-FFF2-40B4-BE49-F238E27FC236}">
                <a16:creationId xmlns:a16="http://schemas.microsoft.com/office/drawing/2014/main" id="{8513060A-2DC3-9A7C-E615-86C97C650BB8}"/>
              </a:ext>
            </a:extLst>
          </p:cNvPr>
          <p:cNvSpPr txBox="1"/>
          <p:nvPr/>
        </p:nvSpPr>
        <p:spPr>
          <a:xfrm>
            <a:off x="418289" y="5945098"/>
            <a:ext cx="11426239" cy="523220"/>
          </a:xfrm>
          <a:prstGeom prst="rect">
            <a:avLst/>
          </a:prstGeom>
          <a:solidFill>
            <a:schemeClr val="accent1"/>
          </a:solidFill>
        </p:spPr>
        <p:txBody>
          <a:bodyPr wrap="square">
            <a:spAutoFit/>
          </a:bodyPr>
          <a:lstStyle>
            <a:defPPr>
              <a:defRPr lang="en-US"/>
            </a:defPPr>
            <a:lvl1pPr>
              <a:defRPr sz="1400" b="1" u="none" strike="noStrike" baseline="0">
                <a:solidFill>
                  <a:schemeClr val="tx1">
                    <a:lumMod val="85000"/>
                    <a:lumOff val="15000"/>
                  </a:schemeClr>
                </a:solidFill>
                <a:latin typeface="Product Sans" panose="020B0403030502040203" pitchFamily="34" charset="0"/>
              </a:defRPr>
            </a:lvl1pPr>
          </a:lstStyle>
          <a:p>
            <a:r>
              <a:rPr lang="en-US" b="0" dirty="0">
                <a:solidFill>
                  <a:schemeClr val="tx1">
                    <a:lumMod val="75000"/>
                    <a:lumOff val="25000"/>
                  </a:schemeClr>
                </a:solidFill>
              </a:rPr>
              <a:t>Economies of scale make PT the only mode where per passenger cost falls as usage rises. In contrast, per passenger costs for cars and two-wheelers rise with increasing mode share.</a:t>
            </a:r>
            <a:endParaRPr lang="en-IN" b="0" dirty="0">
              <a:solidFill>
                <a:schemeClr val="tx1">
                  <a:lumMod val="75000"/>
                  <a:lumOff val="25000"/>
                </a:schemeClr>
              </a:solidFill>
            </a:endParaRPr>
          </a:p>
        </p:txBody>
      </p:sp>
      <p:sp>
        <p:nvSpPr>
          <p:cNvPr id="4" name="Rectangle 3">
            <a:extLst>
              <a:ext uri="{FF2B5EF4-FFF2-40B4-BE49-F238E27FC236}">
                <a16:creationId xmlns:a16="http://schemas.microsoft.com/office/drawing/2014/main" id="{3BAEC5D5-CACB-C366-5962-1FA264CAEC92}"/>
              </a:ext>
            </a:extLst>
          </p:cNvPr>
          <p:cNvSpPr/>
          <p:nvPr/>
        </p:nvSpPr>
        <p:spPr>
          <a:xfrm>
            <a:off x="2326915" y="4947457"/>
            <a:ext cx="739140" cy="909782"/>
          </a:xfrm>
          <a:prstGeom prst="rect">
            <a:avLst/>
          </a:prstGeom>
          <a:noFill/>
          <a:ln w="28575">
            <a:solidFill>
              <a:srgbClr val="3F7A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2AE024C6-141E-50BF-A210-CEC68E686EA8}"/>
              </a:ext>
            </a:extLst>
          </p:cNvPr>
          <p:cNvSpPr/>
          <p:nvPr/>
        </p:nvSpPr>
        <p:spPr>
          <a:xfrm>
            <a:off x="11105388" y="4947457"/>
            <a:ext cx="739140" cy="909782"/>
          </a:xfrm>
          <a:prstGeom prst="rect">
            <a:avLst/>
          </a:prstGeom>
          <a:noFill/>
          <a:ln w="28575">
            <a:solidFill>
              <a:srgbClr val="3F7A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7" name="Group 6">
            <a:extLst>
              <a:ext uri="{FF2B5EF4-FFF2-40B4-BE49-F238E27FC236}">
                <a16:creationId xmlns:a16="http://schemas.microsoft.com/office/drawing/2014/main" id="{FE53F558-378F-30D8-9935-A8E7AA5A7DA8}"/>
              </a:ext>
            </a:extLst>
          </p:cNvPr>
          <p:cNvGrpSpPr/>
          <p:nvPr/>
        </p:nvGrpSpPr>
        <p:grpSpPr>
          <a:xfrm>
            <a:off x="1866852" y="1807714"/>
            <a:ext cx="920115" cy="721980"/>
            <a:chOff x="2003044" y="2785021"/>
            <a:chExt cx="920115" cy="721980"/>
          </a:xfrm>
        </p:grpSpPr>
        <p:sp>
          <p:nvSpPr>
            <p:cNvPr id="8" name="TextBox 7">
              <a:extLst>
                <a:ext uri="{FF2B5EF4-FFF2-40B4-BE49-F238E27FC236}">
                  <a16:creationId xmlns:a16="http://schemas.microsoft.com/office/drawing/2014/main" id="{CC5E26FB-1655-CEE2-28B2-7BCB353B4B58}"/>
                </a:ext>
              </a:extLst>
            </p:cNvPr>
            <p:cNvSpPr txBox="1"/>
            <p:nvPr/>
          </p:nvSpPr>
          <p:spPr>
            <a:xfrm>
              <a:off x="2003044" y="2785021"/>
              <a:ext cx="917194" cy="523220"/>
            </a:xfrm>
            <a:prstGeom prst="rect">
              <a:avLst/>
            </a:prstGeom>
            <a:noFill/>
          </p:spPr>
          <p:txBody>
            <a:bodyPr wrap="square">
              <a:spAutoFit/>
            </a:bodyPr>
            <a:lstStyle>
              <a:defPPr>
                <a:defRPr lang="en-US"/>
              </a:defPPr>
              <a:lvl1pPr>
                <a:defRPr sz="1400" b="1" u="none" strike="noStrike" baseline="0">
                  <a:solidFill>
                    <a:schemeClr val="tx1">
                      <a:lumMod val="85000"/>
                      <a:lumOff val="15000"/>
                    </a:schemeClr>
                  </a:solidFill>
                  <a:latin typeface="Product Sans" panose="020B0403030502040203" pitchFamily="34" charset="0"/>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dirty="0">
                  <a:solidFill>
                    <a:srgbClr val="3F7AA5"/>
                  </a:solidFill>
                </a:rPr>
                <a:t>PT Share </a:t>
              </a:r>
            </a:p>
            <a:p>
              <a:r>
                <a:rPr lang="en-US" dirty="0">
                  <a:solidFill>
                    <a:srgbClr val="3F7AA5"/>
                  </a:solidFill>
                </a:rPr>
                <a:t>22%</a:t>
              </a:r>
            </a:p>
          </p:txBody>
        </p:sp>
        <p:sp>
          <p:nvSpPr>
            <p:cNvPr id="9" name="Isosceles Triangle 8">
              <a:extLst>
                <a:ext uri="{FF2B5EF4-FFF2-40B4-BE49-F238E27FC236}">
                  <a16:creationId xmlns:a16="http://schemas.microsoft.com/office/drawing/2014/main" id="{F2E95C53-1237-9BB3-4772-DB9DBD9D0374}"/>
                </a:ext>
              </a:extLst>
            </p:cNvPr>
            <p:cNvSpPr/>
            <p:nvPr/>
          </p:nvSpPr>
          <p:spPr>
            <a:xfrm rot="10800000">
              <a:off x="2742197" y="3350999"/>
              <a:ext cx="180962" cy="156002"/>
            </a:xfrm>
            <a:prstGeom prst="triangle">
              <a:avLst/>
            </a:prstGeom>
            <a:solidFill>
              <a:srgbClr val="3F7A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0" name="Straight Connector 9">
              <a:extLst>
                <a:ext uri="{FF2B5EF4-FFF2-40B4-BE49-F238E27FC236}">
                  <a16:creationId xmlns:a16="http://schemas.microsoft.com/office/drawing/2014/main" id="{142814E4-0D9A-7F4C-DE0C-33B8AB809515}"/>
                </a:ext>
              </a:extLst>
            </p:cNvPr>
            <p:cNvCxnSpPr/>
            <p:nvPr/>
          </p:nvCxnSpPr>
          <p:spPr>
            <a:xfrm>
              <a:off x="2094230" y="3325974"/>
              <a:ext cx="826008" cy="0"/>
            </a:xfrm>
            <a:prstGeom prst="line">
              <a:avLst/>
            </a:prstGeom>
            <a:ln w="15875">
              <a:solidFill>
                <a:srgbClr val="3F7AA5"/>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579A9091-2DBF-03FE-3918-BF827BCAD6DB}"/>
              </a:ext>
            </a:extLst>
          </p:cNvPr>
          <p:cNvGrpSpPr/>
          <p:nvPr/>
        </p:nvGrpSpPr>
        <p:grpSpPr>
          <a:xfrm>
            <a:off x="10659420" y="1376643"/>
            <a:ext cx="920115" cy="721980"/>
            <a:chOff x="2003044" y="2785021"/>
            <a:chExt cx="920115" cy="721980"/>
          </a:xfrm>
        </p:grpSpPr>
        <p:sp>
          <p:nvSpPr>
            <p:cNvPr id="12" name="TextBox 11">
              <a:extLst>
                <a:ext uri="{FF2B5EF4-FFF2-40B4-BE49-F238E27FC236}">
                  <a16:creationId xmlns:a16="http://schemas.microsoft.com/office/drawing/2014/main" id="{AF5C74A4-36D5-DFDA-0485-EE0574DB771C}"/>
                </a:ext>
              </a:extLst>
            </p:cNvPr>
            <p:cNvSpPr txBox="1"/>
            <p:nvPr/>
          </p:nvSpPr>
          <p:spPr>
            <a:xfrm>
              <a:off x="2003044" y="2785021"/>
              <a:ext cx="917194" cy="523220"/>
            </a:xfrm>
            <a:prstGeom prst="rect">
              <a:avLst/>
            </a:prstGeom>
            <a:noFill/>
          </p:spPr>
          <p:txBody>
            <a:bodyPr wrap="square">
              <a:spAutoFit/>
            </a:bodyPr>
            <a:lstStyle>
              <a:defPPr>
                <a:defRPr lang="en-US"/>
              </a:defPPr>
              <a:lvl1pPr>
                <a:defRPr sz="1400" b="1" u="none" strike="noStrike" baseline="0">
                  <a:solidFill>
                    <a:schemeClr val="tx1">
                      <a:lumMod val="85000"/>
                      <a:lumOff val="15000"/>
                    </a:schemeClr>
                  </a:solidFill>
                  <a:latin typeface="Product Sans" panose="020B0403030502040203" pitchFamily="34" charset="0"/>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a:solidFill>
                    <a:srgbClr val="3F7AA5"/>
                  </a:solidFill>
                </a:rPr>
                <a:t>PT Share </a:t>
              </a:r>
            </a:p>
            <a:p>
              <a:r>
                <a:rPr lang="en-US">
                  <a:solidFill>
                    <a:srgbClr val="3F7AA5"/>
                  </a:solidFill>
                </a:rPr>
                <a:t>8%</a:t>
              </a:r>
            </a:p>
          </p:txBody>
        </p:sp>
        <p:sp>
          <p:nvSpPr>
            <p:cNvPr id="13" name="Isosceles Triangle 12">
              <a:extLst>
                <a:ext uri="{FF2B5EF4-FFF2-40B4-BE49-F238E27FC236}">
                  <a16:creationId xmlns:a16="http://schemas.microsoft.com/office/drawing/2014/main" id="{15839152-A544-FAD8-7101-C46DE36F162F}"/>
                </a:ext>
              </a:extLst>
            </p:cNvPr>
            <p:cNvSpPr/>
            <p:nvPr/>
          </p:nvSpPr>
          <p:spPr>
            <a:xfrm rot="10800000">
              <a:off x="2742197" y="3350999"/>
              <a:ext cx="180962" cy="156002"/>
            </a:xfrm>
            <a:prstGeom prst="triangle">
              <a:avLst/>
            </a:prstGeom>
            <a:solidFill>
              <a:srgbClr val="3F7A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4" name="Straight Connector 13">
              <a:extLst>
                <a:ext uri="{FF2B5EF4-FFF2-40B4-BE49-F238E27FC236}">
                  <a16:creationId xmlns:a16="http://schemas.microsoft.com/office/drawing/2014/main" id="{C3D87091-ADCE-AD07-FF31-29FAC1A73B73}"/>
                </a:ext>
              </a:extLst>
            </p:cNvPr>
            <p:cNvCxnSpPr/>
            <p:nvPr/>
          </p:nvCxnSpPr>
          <p:spPr>
            <a:xfrm>
              <a:off x="2094230" y="3325974"/>
              <a:ext cx="826008" cy="0"/>
            </a:xfrm>
            <a:prstGeom prst="line">
              <a:avLst/>
            </a:prstGeom>
            <a:ln w="15875">
              <a:solidFill>
                <a:srgbClr val="3F7AA5"/>
              </a:solidFill>
            </a:ln>
          </p:spPr>
          <p:style>
            <a:lnRef idx="1">
              <a:schemeClr val="accent1"/>
            </a:lnRef>
            <a:fillRef idx="0">
              <a:schemeClr val="accent1"/>
            </a:fillRef>
            <a:effectRef idx="0">
              <a:schemeClr val="accent1"/>
            </a:effectRef>
            <a:fontRef idx="minor">
              <a:schemeClr val="tx1"/>
            </a:fontRef>
          </p:style>
        </p:cxnSp>
      </p:grpSp>
      <p:sp>
        <p:nvSpPr>
          <p:cNvPr id="99" name="Rectangle 98">
            <a:extLst>
              <a:ext uri="{FF2B5EF4-FFF2-40B4-BE49-F238E27FC236}">
                <a16:creationId xmlns:a16="http://schemas.microsoft.com/office/drawing/2014/main" id="{168E64DD-8E4D-3270-0E0F-F3CA0D8A30A5}"/>
              </a:ext>
            </a:extLst>
          </p:cNvPr>
          <p:cNvSpPr/>
          <p:nvPr/>
        </p:nvSpPr>
        <p:spPr>
          <a:xfrm>
            <a:off x="203192" y="2153"/>
            <a:ext cx="7516137" cy="3259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0" name="Rectangle 99">
            <a:extLst>
              <a:ext uri="{FF2B5EF4-FFF2-40B4-BE49-F238E27FC236}">
                <a16:creationId xmlns:a16="http://schemas.microsoft.com/office/drawing/2014/main" id="{74FA12F2-1B3C-985B-1618-EF0C43C11A25}"/>
              </a:ext>
            </a:extLst>
          </p:cNvPr>
          <p:cNvSpPr/>
          <p:nvPr/>
        </p:nvSpPr>
        <p:spPr>
          <a:xfrm>
            <a:off x="899830" y="4947457"/>
            <a:ext cx="1424427" cy="909782"/>
          </a:xfrm>
          <a:prstGeom prst="rect">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1" name="Rectangle 100">
            <a:extLst>
              <a:ext uri="{FF2B5EF4-FFF2-40B4-BE49-F238E27FC236}">
                <a16:creationId xmlns:a16="http://schemas.microsoft.com/office/drawing/2014/main" id="{2AFA36F9-2320-007D-4868-BCA092AAFBDE}"/>
              </a:ext>
            </a:extLst>
          </p:cNvPr>
          <p:cNvSpPr/>
          <p:nvPr/>
        </p:nvSpPr>
        <p:spPr>
          <a:xfrm>
            <a:off x="3086097" y="4933950"/>
            <a:ext cx="8030642" cy="909782"/>
          </a:xfrm>
          <a:prstGeom prst="rect">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2" name="Rectangle 101">
            <a:extLst>
              <a:ext uri="{FF2B5EF4-FFF2-40B4-BE49-F238E27FC236}">
                <a16:creationId xmlns:a16="http://schemas.microsoft.com/office/drawing/2014/main" id="{4419C9B1-4144-3E92-A607-6658598CC2AE}"/>
              </a:ext>
            </a:extLst>
          </p:cNvPr>
          <p:cNvSpPr/>
          <p:nvPr/>
        </p:nvSpPr>
        <p:spPr>
          <a:xfrm>
            <a:off x="11118017" y="5181192"/>
            <a:ext cx="739140" cy="234143"/>
          </a:xfrm>
          <a:prstGeom prst="rect">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3" name="Rectangle 102">
            <a:extLst>
              <a:ext uri="{FF2B5EF4-FFF2-40B4-BE49-F238E27FC236}">
                <a16:creationId xmlns:a16="http://schemas.microsoft.com/office/drawing/2014/main" id="{86EC2944-62EA-F164-77EA-0445E432EE60}"/>
              </a:ext>
            </a:extLst>
          </p:cNvPr>
          <p:cNvSpPr/>
          <p:nvPr/>
        </p:nvSpPr>
        <p:spPr>
          <a:xfrm>
            <a:off x="2353275" y="5181192"/>
            <a:ext cx="739140" cy="234143"/>
          </a:xfrm>
          <a:prstGeom prst="rect">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4" name="Rectangle 103">
            <a:extLst>
              <a:ext uri="{FF2B5EF4-FFF2-40B4-BE49-F238E27FC236}">
                <a16:creationId xmlns:a16="http://schemas.microsoft.com/office/drawing/2014/main" id="{75A7729F-6C59-82E6-680C-CCC34521ED38}"/>
              </a:ext>
            </a:extLst>
          </p:cNvPr>
          <p:cNvSpPr/>
          <p:nvPr/>
        </p:nvSpPr>
        <p:spPr>
          <a:xfrm>
            <a:off x="11094040" y="4953746"/>
            <a:ext cx="739140" cy="234143"/>
          </a:xfrm>
          <a:prstGeom prst="rect">
            <a:avLst/>
          </a:prstGeom>
          <a:solidFill>
            <a:schemeClr val="accent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5" name="Rectangle 104">
            <a:extLst>
              <a:ext uri="{FF2B5EF4-FFF2-40B4-BE49-F238E27FC236}">
                <a16:creationId xmlns:a16="http://schemas.microsoft.com/office/drawing/2014/main" id="{7CE23ED4-4E0B-A557-2E67-0B88B6EB1669}"/>
              </a:ext>
            </a:extLst>
          </p:cNvPr>
          <p:cNvSpPr/>
          <p:nvPr/>
        </p:nvSpPr>
        <p:spPr>
          <a:xfrm>
            <a:off x="11094040" y="5408637"/>
            <a:ext cx="739140" cy="468862"/>
          </a:xfrm>
          <a:prstGeom prst="rect">
            <a:avLst/>
          </a:prstGeom>
          <a:solidFill>
            <a:schemeClr val="bg1">
              <a:lumMod val="9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6" name="Rectangle 105">
            <a:extLst>
              <a:ext uri="{FF2B5EF4-FFF2-40B4-BE49-F238E27FC236}">
                <a16:creationId xmlns:a16="http://schemas.microsoft.com/office/drawing/2014/main" id="{2FB4DA28-E16C-E91C-F752-8DD539494729}"/>
              </a:ext>
            </a:extLst>
          </p:cNvPr>
          <p:cNvSpPr/>
          <p:nvPr/>
        </p:nvSpPr>
        <p:spPr>
          <a:xfrm>
            <a:off x="2335609" y="4953746"/>
            <a:ext cx="739140" cy="234143"/>
          </a:xfrm>
          <a:prstGeom prst="rect">
            <a:avLst/>
          </a:prstGeom>
          <a:solidFill>
            <a:schemeClr val="accent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7" name="Rectangle 106">
            <a:extLst>
              <a:ext uri="{FF2B5EF4-FFF2-40B4-BE49-F238E27FC236}">
                <a16:creationId xmlns:a16="http://schemas.microsoft.com/office/drawing/2014/main" id="{B4AB4F8D-25C8-A2A5-CEA1-8186815D78F4}"/>
              </a:ext>
            </a:extLst>
          </p:cNvPr>
          <p:cNvSpPr/>
          <p:nvPr/>
        </p:nvSpPr>
        <p:spPr>
          <a:xfrm>
            <a:off x="2335609" y="5408637"/>
            <a:ext cx="739140" cy="468862"/>
          </a:xfrm>
          <a:prstGeom prst="rect">
            <a:avLst/>
          </a:prstGeom>
          <a:solidFill>
            <a:schemeClr val="bg1">
              <a:lumMod val="9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8" name="Rectangle 107">
            <a:extLst>
              <a:ext uri="{FF2B5EF4-FFF2-40B4-BE49-F238E27FC236}">
                <a16:creationId xmlns:a16="http://schemas.microsoft.com/office/drawing/2014/main" id="{FD3667A8-C196-F620-BF1D-174C7EBB2214}"/>
              </a:ext>
            </a:extLst>
          </p:cNvPr>
          <p:cNvSpPr/>
          <p:nvPr/>
        </p:nvSpPr>
        <p:spPr>
          <a:xfrm>
            <a:off x="2346960" y="5402348"/>
            <a:ext cx="739140" cy="468862"/>
          </a:xfrm>
          <a:prstGeom prst="rect">
            <a:avLst/>
          </a:prstGeom>
          <a:solidFill>
            <a:schemeClr val="bg1">
              <a:lumMod val="9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9" name="Rectangle 108">
            <a:extLst>
              <a:ext uri="{FF2B5EF4-FFF2-40B4-BE49-F238E27FC236}">
                <a16:creationId xmlns:a16="http://schemas.microsoft.com/office/drawing/2014/main" id="{C83C1B5D-BD24-F8F2-E5D7-B941E8D3AABF}"/>
              </a:ext>
            </a:extLst>
          </p:cNvPr>
          <p:cNvSpPr/>
          <p:nvPr/>
        </p:nvSpPr>
        <p:spPr>
          <a:xfrm>
            <a:off x="2346960" y="4947457"/>
            <a:ext cx="739140" cy="234143"/>
          </a:xfrm>
          <a:prstGeom prst="rect">
            <a:avLst/>
          </a:prstGeom>
          <a:solidFill>
            <a:schemeClr val="accent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0" name="Rectangle 109">
            <a:extLst>
              <a:ext uri="{FF2B5EF4-FFF2-40B4-BE49-F238E27FC236}">
                <a16:creationId xmlns:a16="http://schemas.microsoft.com/office/drawing/2014/main" id="{0163310D-0D1D-0BD3-133B-CA79F986E801}"/>
              </a:ext>
            </a:extLst>
          </p:cNvPr>
          <p:cNvSpPr/>
          <p:nvPr/>
        </p:nvSpPr>
        <p:spPr>
          <a:xfrm>
            <a:off x="11105388" y="4947457"/>
            <a:ext cx="739140" cy="234143"/>
          </a:xfrm>
          <a:prstGeom prst="rect">
            <a:avLst/>
          </a:prstGeom>
          <a:solidFill>
            <a:schemeClr val="accent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1" name="Rectangle 110">
            <a:extLst>
              <a:ext uri="{FF2B5EF4-FFF2-40B4-BE49-F238E27FC236}">
                <a16:creationId xmlns:a16="http://schemas.microsoft.com/office/drawing/2014/main" id="{160A7CC9-B38D-FC41-F2AB-2B5EA845EFC6}"/>
              </a:ext>
            </a:extLst>
          </p:cNvPr>
          <p:cNvSpPr/>
          <p:nvPr/>
        </p:nvSpPr>
        <p:spPr>
          <a:xfrm>
            <a:off x="11105388" y="5402348"/>
            <a:ext cx="739140" cy="468862"/>
          </a:xfrm>
          <a:prstGeom prst="rect">
            <a:avLst/>
          </a:prstGeom>
          <a:solidFill>
            <a:schemeClr val="bg1">
              <a:lumMod val="9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112" name="Chart 111">
            <a:extLst>
              <a:ext uri="{FF2B5EF4-FFF2-40B4-BE49-F238E27FC236}">
                <a16:creationId xmlns:a16="http://schemas.microsoft.com/office/drawing/2014/main" id="{80785D2C-FE16-04AC-5229-3430908F8B82}"/>
              </a:ext>
            </a:extLst>
          </p:cNvPr>
          <p:cNvGraphicFramePr>
            <a:graphicFrameLocks/>
          </p:cNvGraphicFramePr>
          <p:nvPr>
            <p:extLst>
              <p:ext uri="{D42A27DB-BD31-4B8C-83A1-F6EECF244321}">
                <p14:modId xmlns:p14="http://schemas.microsoft.com/office/powerpoint/2010/main" val="894059014"/>
              </p:ext>
            </p:extLst>
          </p:nvPr>
        </p:nvGraphicFramePr>
        <p:xfrm>
          <a:off x="203192" y="350979"/>
          <a:ext cx="11785598" cy="5572298"/>
        </p:xfrm>
        <a:graphic>
          <a:graphicData uri="http://schemas.openxmlformats.org/drawingml/2006/chart">
            <c:chart xmlns:c="http://schemas.openxmlformats.org/drawingml/2006/chart" xmlns:r="http://schemas.openxmlformats.org/officeDocument/2006/relationships" r:id="rId4"/>
          </a:graphicData>
        </a:graphic>
      </p:graphicFrame>
      <p:sp>
        <p:nvSpPr>
          <p:cNvPr id="113" name="Text Placeholder 2">
            <a:extLst>
              <a:ext uri="{FF2B5EF4-FFF2-40B4-BE49-F238E27FC236}">
                <a16:creationId xmlns:a16="http://schemas.microsoft.com/office/drawing/2014/main" id="{1DC74F7C-D833-DD35-EDD2-59711D1451D2}"/>
              </a:ext>
            </a:extLst>
          </p:cNvPr>
          <p:cNvSpPr txBox="1">
            <a:spLocks/>
          </p:cNvSpPr>
          <p:nvPr/>
        </p:nvSpPr>
        <p:spPr>
          <a:xfrm>
            <a:off x="-1" y="45"/>
            <a:ext cx="11352213" cy="3509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dirty="0">
                <a:solidFill>
                  <a:srgbClr val="44546A"/>
                </a:solidFill>
                <a:latin typeface="Product Sans" panose="020B0403030502040203" pitchFamily="34" charset="0"/>
              </a:rPr>
              <a:t>  Cost Per Passenger Km – Financial Cost + Economic Cost</a:t>
            </a:r>
          </a:p>
        </p:txBody>
      </p:sp>
      <p:sp>
        <p:nvSpPr>
          <p:cNvPr id="114" name="Rectangle 113">
            <a:extLst>
              <a:ext uri="{FF2B5EF4-FFF2-40B4-BE49-F238E27FC236}">
                <a16:creationId xmlns:a16="http://schemas.microsoft.com/office/drawing/2014/main" id="{C0D905A2-BE85-80BC-ADD7-0A37E55010EE}"/>
              </a:ext>
            </a:extLst>
          </p:cNvPr>
          <p:cNvSpPr/>
          <p:nvPr/>
        </p:nvSpPr>
        <p:spPr>
          <a:xfrm>
            <a:off x="2335609" y="4940703"/>
            <a:ext cx="739140" cy="923289"/>
          </a:xfrm>
          <a:prstGeom prst="rect">
            <a:avLst/>
          </a:prstGeom>
          <a:noFill/>
          <a:ln w="28575">
            <a:solidFill>
              <a:srgbClr val="3F7A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5" name="Rectangle 114">
            <a:extLst>
              <a:ext uri="{FF2B5EF4-FFF2-40B4-BE49-F238E27FC236}">
                <a16:creationId xmlns:a16="http://schemas.microsoft.com/office/drawing/2014/main" id="{C9E08A1C-11F6-A337-572C-D1906283A957}"/>
              </a:ext>
            </a:extLst>
          </p:cNvPr>
          <p:cNvSpPr/>
          <p:nvPr/>
        </p:nvSpPr>
        <p:spPr>
          <a:xfrm>
            <a:off x="11105388" y="4933950"/>
            <a:ext cx="739140" cy="923289"/>
          </a:xfrm>
          <a:prstGeom prst="rect">
            <a:avLst/>
          </a:prstGeom>
          <a:noFill/>
          <a:ln w="28575">
            <a:solidFill>
              <a:srgbClr val="3F7A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6" name="TextBox 115">
            <a:extLst>
              <a:ext uri="{FF2B5EF4-FFF2-40B4-BE49-F238E27FC236}">
                <a16:creationId xmlns:a16="http://schemas.microsoft.com/office/drawing/2014/main" id="{BD6DFCBB-7B85-FBE5-9FA8-D75D3D91E3E7}"/>
              </a:ext>
            </a:extLst>
          </p:cNvPr>
          <p:cNvSpPr txBox="1"/>
          <p:nvPr/>
        </p:nvSpPr>
        <p:spPr>
          <a:xfrm>
            <a:off x="418289" y="5945098"/>
            <a:ext cx="11426239" cy="523220"/>
          </a:xfrm>
          <a:prstGeom prst="rect">
            <a:avLst/>
          </a:prstGeom>
          <a:solidFill>
            <a:schemeClr val="accent1"/>
          </a:solidFill>
        </p:spPr>
        <p:txBody>
          <a:bodyPr wrap="square">
            <a:spAutoFit/>
          </a:bodyPr>
          <a:lstStyle/>
          <a:p>
            <a:r>
              <a:rPr lang="en-US" sz="1400" dirty="0">
                <a:solidFill>
                  <a:schemeClr val="tx1">
                    <a:lumMod val="75000"/>
                    <a:lumOff val="25000"/>
                  </a:schemeClr>
                </a:solidFill>
              </a:rPr>
              <a:t>Per passenger cost decreases with higher usage due to economies of scale — and even with added emission and accident costs, PT remains cost-efficient, unlike private modes where these externalities sharply increase total cost per user.</a:t>
            </a:r>
            <a:endParaRPr lang="en-IN" sz="1400" dirty="0">
              <a:solidFill>
                <a:schemeClr val="tx1">
                  <a:lumMod val="75000"/>
                  <a:lumOff val="25000"/>
                </a:schemeClr>
              </a:solidFill>
            </a:endParaRPr>
          </a:p>
        </p:txBody>
      </p:sp>
      <p:grpSp>
        <p:nvGrpSpPr>
          <p:cNvPr id="117" name="Group 116">
            <a:extLst>
              <a:ext uri="{FF2B5EF4-FFF2-40B4-BE49-F238E27FC236}">
                <a16:creationId xmlns:a16="http://schemas.microsoft.com/office/drawing/2014/main" id="{3470123C-EC50-1FC7-5FCA-AF6A9366B81E}"/>
              </a:ext>
            </a:extLst>
          </p:cNvPr>
          <p:cNvGrpSpPr/>
          <p:nvPr/>
        </p:nvGrpSpPr>
        <p:grpSpPr>
          <a:xfrm>
            <a:off x="10659420" y="1051523"/>
            <a:ext cx="920115" cy="721980"/>
            <a:chOff x="2003044" y="2785021"/>
            <a:chExt cx="920115" cy="721980"/>
          </a:xfrm>
        </p:grpSpPr>
        <p:sp>
          <p:nvSpPr>
            <p:cNvPr id="118" name="TextBox 117">
              <a:extLst>
                <a:ext uri="{FF2B5EF4-FFF2-40B4-BE49-F238E27FC236}">
                  <a16:creationId xmlns:a16="http://schemas.microsoft.com/office/drawing/2014/main" id="{EA508C5C-E759-BF75-417F-B1D3D7D2D1D9}"/>
                </a:ext>
              </a:extLst>
            </p:cNvPr>
            <p:cNvSpPr txBox="1"/>
            <p:nvPr/>
          </p:nvSpPr>
          <p:spPr>
            <a:xfrm>
              <a:off x="2003044" y="2785021"/>
              <a:ext cx="917194" cy="523220"/>
            </a:xfrm>
            <a:prstGeom prst="rect">
              <a:avLst/>
            </a:prstGeom>
            <a:noFill/>
          </p:spPr>
          <p:txBody>
            <a:bodyPr wrap="square">
              <a:spAutoFit/>
            </a:bodyPr>
            <a:lstStyle>
              <a:defPPr>
                <a:defRPr lang="en-US"/>
              </a:defPPr>
              <a:lvl1pPr>
                <a:defRPr sz="1400" b="1" u="none" strike="noStrike" baseline="0">
                  <a:solidFill>
                    <a:schemeClr val="tx1">
                      <a:lumMod val="85000"/>
                      <a:lumOff val="15000"/>
                    </a:schemeClr>
                  </a:solidFill>
                  <a:latin typeface="Product Sans" panose="020B0403030502040203" pitchFamily="34" charset="0"/>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a:solidFill>
                    <a:srgbClr val="3F7AA5"/>
                  </a:solidFill>
                </a:rPr>
                <a:t>PT Share </a:t>
              </a:r>
            </a:p>
            <a:p>
              <a:r>
                <a:rPr lang="en-US">
                  <a:solidFill>
                    <a:srgbClr val="3F7AA5"/>
                  </a:solidFill>
                </a:rPr>
                <a:t>8%</a:t>
              </a:r>
            </a:p>
          </p:txBody>
        </p:sp>
        <p:sp>
          <p:nvSpPr>
            <p:cNvPr id="119" name="Isosceles Triangle 118">
              <a:extLst>
                <a:ext uri="{FF2B5EF4-FFF2-40B4-BE49-F238E27FC236}">
                  <a16:creationId xmlns:a16="http://schemas.microsoft.com/office/drawing/2014/main" id="{FE9FF45E-525D-93B7-6107-F774F07BC943}"/>
                </a:ext>
              </a:extLst>
            </p:cNvPr>
            <p:cNvSpPr/>
            <p:nvPr/>
          </p:nvSpPr>
          <p:spPr>
            <a:xfrm rot="10800000">
              <a:off x="2742197" y="3350999"/>
              <a:ext cx="180962" cy="156002"/>
            </a:xfrm>
            <a:prstGeom prst="triangle">
              <a:avLst/>
            </a:prstGeom>
            <a:solidFill>
              <a:srgbClr val="3F7A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20" name="Straight Connector 119">
              <a:extLst>
                <a:ext uri="{FF2B5EF4-FFF2-40B4-BE49-F238E27FC236}">
                  <a16:creationId xmlns:a16="http://schemas.microsoft.com/office/drawing/2014/main" id="{72F827FE-8B62-1FF5-5AA7-DA14D8A45A08}"/>
                </a:ext>
              </a:extLst>
            </p:cNvPr>
            <p:cNvCxnSpPr/>
            <p:nvPr/>
          </p:nvCxnSpPr>
          <p:spPr>
            <a:xfrm>
              <a:off x="2094230" y="3325974"/>
              <a:ext cx="826008" cy="0"/>
            </a:xfrm>
            <a:prstGeom prst="line">
              <a:avLst/>
            </a:prstGeom>
            <a:ln w="15875">
              <a:solidFill>
                <a:srgbClr val="3F7AA5"/>
              </a:solidFill>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70D9BEE9-8E35-887C-E040-C46A0127DA43}"/>
              </a:ext>
            </a:extLst>
          </p:cNvPr>
          <p:cNvGrpSpPr/>
          <p:nvPr/>
        </p:nvGrpSpPr>
        <p:grpSpPr>
          <a:xfrm>
            <a:off x="1866852" y="1238754"/>
            <a:ext cx="920115" cy="721980"/>
            <a:chOff x="2003044" y="2785021"/>
            <a:chExt cx="920115" cy="721980"/>
          </a:xfrm>
        </p:grpSpPr>
        <p:sp>
          <p:nvSpPr>
            <p:cNvPr id="122" name="TextBox 121">
              <a:extLst>
                <a:ext uri="{FF2B5EF4-FFF2-40B4-BE49-F238E27FC236}">
                  <a16:creationId xmlns:a16="http://schemas.microsoft.com/office/drawing/2014/main" id="{91E648D5-D9E6-1F37-BDAA-F2F826451ECB}"/>
                </a:ext>
              </a:extLst>
            </p:cNvPr>
            <p:cNvSpPr txBox="1"/>
            <p:nvPr/>
          </p:nvSpPr>
          <p:spPr>
            <a:xfrm>
              <a:off x="2003044" y="2785021"/>
              <a:ext cx="917194" cy="523220"/>
            </a:xfrm>
            <a:prstGeom prst="rect">
              <a:avLst/>
            </a:prstGeom>
            <a:noFill/>
          </p:spPr>
          <p:txBody>
            <a:bodyPr wrap="square">
              <a:spAutoFit/>
            </a:bodyPr>
            <a:lstStyle>
              <a:defPPr>
                <a:defRPr lang="en-US"/>
              </a:defPPr>
              <a:lvl1pPr>
                <a:defRPr sz="1400" b="1" u="none" strike="noStrike" baseline="0">
                  <a:solidFill>
                    <a:schemeClr val="tx1">
                      <a:lumMod val="85000"/>
                      <a:lumOff val="15000"/>
                    </a:schemeClr>
                  </a:solidFill>
                  <a:latin typeface="Product Sans" panose="020B0403030502040203" pitchFamily="34" charset="0"/>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dirty="0">
                  <a:solidFill>
                    <a:srgbClr val="3F7AA5"/>
                  </a:solidFill>
                </a:rPr>
                <a:t>PT Share </a:t>
              </a:r>
            </a:p>
            <a:p>
              <a:r>
                <a:rPr lang="en-US" dirty="0">
                  <a:solidFill>
                    <a:srgbClr val="3F7AA5"/>
                  </a:solidFill>
                </a:rPr>
                <a:t>22%</a:t>
              </a:r>
            </a:p>
          </p:txBody>
        </p:sp>
        <p:sp>
          <p:nvSpPr>
            <p:cNvPr id="123" name="Isosceles Triangle 122">
              <a:extLst>
                <a:ext uri="{FF2B5EF4-FFF2-40B4-BE49-F238E27FC236}">
                  <a16:creationId xmlns:a16="http://schemas.microsoft.com/office/drawing/2014/main" id="{8E630424-86F2-EA53-ADF0-745BEE1DA20F}"/>
                </a:ext>
              </a:extLst>
            </p:cNvPr>
            <p:cNvSpPr/>
            <p:nvPr/>
          </p:nvSpPr>
          <p:spPr>
            <a:xfrm rot="10800000">
              <a:off x="2742197" y="3350999"/>
              <a:ext cx="180962" cy="156002"/>
            </a:xfrm>
            <a:prstGeom prst="triangle">
              <a:avLst/>
            </a:prstGeom>
            <a:solidFill>
              <a:srgbClr val="3F7A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24" name="Straight Connector 123">
              <a:extLst>
                <a:ext uri="{FF2B5EF4-FFF2-40B4-BE49-F238E27FC236}">
                  <a16:creationId xmlns:a16="http://schemas.microsoft.com/office/drawing/2014/main" id="{1D4E5EBB-5E56-9D06-0D2D-16B8F7B52A96}"/>
                </a:ext>
              </a:extLst>
            </p:cNvPr>
            <p:cNvCxnSpPr/>
            <p:nvPr/>
          </p:nvCxnSpPr>
          <p:spPr>
            <a:xfrm>
              <a:off x="2094230" y="3325974"/>
              <a:ext cx="826008" cy="0"/>
            </a:xfrm>
            <a:prstGeom prst="line">
              <a:avLst/>
            </a:prstGeom>
            <a:ln w="15875">
              <a:solidFill>
                <a:srgbClr val="3F7AA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281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Graphic spid="112" grpId="0">
        <p:bldAsOne/>
      </p:bldGraphic>
      <p:bldP spid="113" grpId="0"/>
      <p:bldP spid="114" grpId="0" animBg="1"/>
      <p:bldP spid="115" grpId="0" animBg="1"/>
      <p:bldP spid="1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21209-B5F0-D482-801B-2D7FF6C401F7}"/>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1C6E9DCC-B3CF-FA03-3A44-43C919A6A012}"/>
              </a:ext>
            </a:extLst>
          </p:cNvPr>
          <p:cNvSpPr/>
          <p:nvPr/>
        </p:nvSpPr>
        <p:spPr>
          <a:xfrm>
            <a:off x="11105388" y="5613918"/>
            <a:ext cx="739140" cy="234143"/>
          </a:xfrm>
          <a:prstGeom prst="rect">
            <a:avLst/>
          </a:prstGeom>
          <a:solidFill>
            <a:srgbClr val="D8E6F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7A5FB758-AF6B-5E2D-61FB-708323201B78}"/>
              </a:ext>
            </a:extLst>
          </p:cNvPr>
          <p:cNvSpPr/>
          <p:nvPr/>
        </p:nvSpPr>
        <p:spPr>
          <a:xfrm>
            <a:off x="11105388" y="5402348"/>
            <a:ext cx="739140" cy="234143"/>
          </a:xfrm>
          <a:prstGeom prst="rect">
            <a:avLst/>
          </a:prstGeom>
          <a:solidFill>
            <a:schemeClr val="bg1">
              <a:lumMod val="9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id="{EAA799DA-B6C5-6A53-CFC1-8D9FA6D927C0}"/>
              </a:ext>
            </a:extLst>
          </p:cNvPr>
          <p:cNvSpPr/>
          <p:nvPr/>
        </p:nvSpPr>
        <p:spPr>
          <a:xfrm>
            <a:off x="11105388" y="4947457"/>
            <a:ext cx="739140" cy="234143"/>
          </a:xfrm>
          <a:prstGeom prst="rect">
            <a:avLst/>
          </a:prstGeom>
          <a:solidFill>
            <a:srgbClr val="F2F2F2"/>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a:extLst>
              <a:ext uri="{FF2B5EF4-FFF2-40B4-BE49-F238E27FC236}">
                <a16:creationId xmlns:a16="http://schemas.microsoft.com/office/drawing/2014/main" id="{41F5163C-8BB9-1902-B619-A2CBA215F913}"/>
              </a:ext>
            </a:extLst>
          </p:cNvPr>
          <p:cNvSpPr/>
          <p:nvPr/>
        </p:nvSpPr>
        <p:spPr>
          <a:xfrm>
            <a:off x="2456688" y="4954210"/>
            <a:ext cx="739140" cy="234143"/>
          </a:xfrm>
          <a:prstGeom prst="rect">
            <a:avLst/>
          </a:prstGeom>
          <a:solidFill>
            <a:srgbClr val="F2F2F2"/>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a:extLst>
              <a:ext uri="{FF2B5EF4-FFF2-40B4-BE49-F238E27FC236}">
                <a16:creationId xmlns:a16="http://schemas.microsoft.com/office/drawing/2014/main" id="{185179F0-CBC1-3D7E-1805-D21341CB85CE}"/>
              </a:ext>
            </a:extLst>
          </p:cNvPr>
          <p:cNvSpPr/>
          <p:nvPr/>
        </p:nvSpPr>
        <p:spPr>
          <a:xfrm>
            <a:off x="2456688" y="5409101"/>
            <a:ext cx="739140" cy="234143"/>
          </a:xfrm>
          <a:prstGeom prst="rect">
            <a:avLst/>
          </a:prstGeom>
          <a:solidFill>
            <a:schemeClr val="bg1">
              <a:lumMod val="9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27">
            <a:extLst>
              <a:ext uri="{FF2B5EF4-FFF2-40B4-BE49-F238E27FC236}">
                <a16:creationId xmlns:a16="http://schemas.microsoft.com/office/drawing/2014/main" id="{903A526A-348F-4CD8-1A83-64EC63E899E7}"/>
              </a:ext>
            </a:extLst>
          </p:cNvPr>
          <p:cNvSpPr/>
          <p:nvPr/>
        </p:nvSpPr>
        <p:spPr>
          <a:xfrm>
            <a:off x="3914648" y="4947457"/>
            <a:ext cx="739140" cy="234143"/>
          </a:xfrm>
          <a:prstGeom prst="rect">
            <a:avLst/>
          </a:prstGeom>
          <a:solidFill>
            <a:srgbClr val="F2F2F2"/>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28">
            <a:extLst>
              <a:ext uri="{FF2B5EF4-FFF2-40B4-BE49-F238E27FC236}">
                <a16:creationId xmlns:a16="http://schemas.microsoft.com/office/drawing/2014/main" id="{C517B5B1-A1FD-7116-9404-E10DBA994F4A}"/>
              </a:ext>
            </a:extLst>
          </p:cNvPr>
          <p:cNvSpPr/>
          <p:nvPr/>
        </p:nvSpPr>
        <p:spPr>
          <a:xfrm>
            <a:off x="3914648" y="5402348"/>
            <a:ext cx="739140" cy="234143"/>
          </a:xfrm>
          <a:prstGeom prst="rect">
            <a:avLst/>
          </a:prstGeom>
          <a:solidFill>
            <a:schemeClr val="bg1">
              <a:lumMod val="9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ectangle 30">
            <a:extLst>
              <a:ext uri="{FF2B5EF4-FFF2-40B4-BE49-F238E27FC236}">
                <a16:creationId xmlns:a16="http://schemas.microsoft.com/office/drawing/2014/main" id="{6B12FC08-4B69-25C2-073E-DEDC958B843A}"/>
              </a:ext>
            </a:extLst>
          </p:cNvPr>
          <p:cNvSpPr/>
          <p:nvPr/>
        </p:nvSpPr>
        <p:spPr>
          <a:xfrm>
            <a:off x="2464965" y="5636547"/>
            <a:ext cx="739140" cy="234143"/>
          </a:xfrm>
          <a:prstGeom prst="rect">
            <a:avLst/>
          </a:prstGeom>
          <a:solidFill>
            <a:srgbClr val="D8E6F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31">
            <a:extLst>
              <a:ext uri="{FF2B5EF4-FFF2-40B4-BE49-F238E27FC236}">
                <a16:creationId xmlns:a16="http://schemas.microsoft.com/office/drawing/2014/main" id="{45CDFCDE-3C97-B460-B803-8F6804E2ECF5}"/>
              </a:ext>
            </a:extLst>
          </p:cNvPr>
          <p:cNvSpPr/>
          <p:nvPr/>
        </p:nvSpPr>
        <p:spPr>
          <a:xfrm>
            <a:off x="3903218" y="5636547"/>
            <a:ext cx="739140" cy="234143"/>
          </a:xfrm>
          <a:prstGeom prst="rect">
            <a:avLst/>
          </a:prstGeom>
          <a:solidFill>
            <a:srgbClr val="D8E6F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18" name="Chart 17">
            <a:extLst>
              <a:ext uri="{FF2B5EF4-FFF2-40B4-BE49-F238E27FC236}">
                <a16:creationId xmlns:a16="http://schemas.microsoft.com/office/drawing/2014/main" id="{BD57BA90-99E7-BC32-C342-F094E9106A29}"/>
              </a:ext>
            </a:extLst>
          </p:cNvPr>
          <p:cNvGraphicFramePr>
            <a:graphicFrameLocks/>
          </p:cNvGraphicFramePr>
          <p:nvPr>
            <p:extLst>
              <p:ext uri="{D42A27DB-BD31-4B8C-83A1-F6EECF244321}">
                <p14:modId xmlns:p14="http://schemas.microsoft.com/office/powerpoint/2010/main" val="145909935"/>
              </p:ext>
            </p:extLst>
          </p:nvPr>
        </p:nvGraphicFramePr>
        <p:xfrm>
          <a:off x="203188" y="350979"/>
          <a:ext cx="11785597" cy="557229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A2D55BD7-FA39-3AF3-0AB7-55F1946B75CD}"/>
              </a:ext>
            </a:extLst>
          </p:cNvPr>
          <p:cNvSpPr>
            <a:spLocks noGrp="1"/>
          </p:cNvSpPr>
          <p:nvPr>
            <p:ph type="body" sz="quarter" idx="10"/>
          </p:nvPr>
        </p:nvSpPr>
        <p:spPr/>
        <p:txBody>
          <a:bodyPr/>
          <a:lstStyle/>
          <a:p>
            <a:r>
              <a:rPr lang="en-IN" b="1" dirty="0">
                <a:solidFill>
                  <a:srgbClr val="44546A"/>
                </a:solidFill>
                <a:latin typeface="Product Sans" panose="020B0403030502040203" pitchFamily="34" charset="0"/>
              </a:rPr>
              <a:t>  Cost Per Passenger Km – </a:t>
            </a:r>
            <a:r>
              <a:rPr lang="en-IN" dirty="0">
                <a:solidFill>
                  <a:srgbClr val="44546A"/>
                </a:solidFill>
                <a:latin typeface="Product Sans" panose="020B0403030502040203" pitchFamily="34" charset="0"/>
              </a:rPr>
              <a:t>Financial + Economic Cost</a:t>
            </a:r>
            <a:endParaRPr lang="en-IN" b="1" dirty="0">
              <a:solidFill>
                <a:srgbClr val="44546A"/>
              </a:solidFill>
              <a:latin typeface="Product Sans" panose="020B0403030502040203" pitchFamily="34" charset="0"/>
            </a:endParaRPr>
          </a:p>
        </p:txBody>
      </p:sp>
      <p:sp>
        <p:nvSpPr>
          <p:cNvPr id="5" name="Rectangle 4">
            <a:extLst>
              <a:ext uri="{FF2B5EF4-FFF2-40B4-BE49-F238E27FC236}">
                <a16:creationId xmlns:a16="http://schemas.microsoft.com/office/drawing/2014/main" id="{1AEB6C38-7DBA-C7D4-40F4-4C1A104F8575}"/>
              </a:ext>
            </a:extLst>
          </p:cNvPr>
          <p:cNvSpPr/>
          <p:nvPr/>
        </p:nvSpPr>
        <p:spPr>
          <a:xfrm>
            <a:off x="11105388" y="4933950"/>
            <a:ext cx="739140" cy="923289"/>
          </a:xfrm>
          <a:prstGeom prst="rect">
            <a:avLst/>
          </a:prstGeom>
          <a:noFill/>
          <a:ln w="28575">
            <a:solidFill>
              <a:srgbClr val="3F7A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a:extLst>
              <a:ext uri="{FF2B5EF4-FFF2-40B4-BE49-F238E27FC236}">
                <a16:creationId xmlns:a16="http://schemas.microsoft.com/office/drawing/2014/main" id="{9136C904-1EA1-011E-0EE2-05F7F78E3E8C}"/>
              </a:ext>
            </a:extLst>
          </p:cNvPr>
          <p:cNvSpPr txBox="1"/>
          <p:nvPr/>
        </p:nvSpPr>
        <p:spPr>
          <a:xfrm>
            <a:off x="418289" y="5970498"/>
            <a:ext cx="11426240" cy="523220"/>
          </a:xfrm>
          <a:prstGeom prst="rect">
            <a:avLst/>
          </a:prstGeom>
          <a:solidFill>
            <a:schemeClr val="accent1"/>
          </a:solidFill>
        </p:spPr>
        <p:txBody>
          <a:bodyPr wrap="square">
            <a:spAutoFit/>
          </a:bodyPr>
          <a:lstStyle/>
          <a:p>
            <a:pPr algn="ctr"/>
            <a:r>
              <a:rPr lang="en-US" sz="1400" b="1" dirty="0">
                <a:solidFill>
                  <a:schemeClr val="tx1">
                    <a:lumMod val="65000"/>
                    <a:lumOff val="35000"/>
                  </a:schemeClr>
                </a:solidFill>
              </a:rPr>
              <a:t>PT is cost-efficient wrt cars even at 8%, </a:t>
            </a:r>
            <a:r>
              <a:rPr lang="en-US" sz="1400" b="1" dirty="0" err="1">
                <a:solidFill>
                  <a:schemeClr val="tx1">
                    <a:lumMod val="65000"/>
                    <a:lumOff val="35000"/>
                  </a:schemeClr>
                </a:solidFill>
              </a:rPr>
              <a:t>wrt</a:t>
            </a:r>
            <a:r>
              <a:rPr lang="en-US" sz="1400" b="1" dirty="0">
                <a:solidFill>
                  <a:schemeClr val="tx1">
                    <a:lumMod val="65000"/>
                    <a:lumOff val="35000"/>
                  </a:schemeClr>
                </a:solidFill>
              </a:rPr>
              <a:t>  2w &amp; 3W when its mode share exceeds 18%</a:t>
            </a:r>
          </a:p>
          <a:p>
            <a:pPr algn="ctr"/>
            <a:r>
              <a:rPr lang="en-US" sz="1400" b="1" dirty="0">
                <a:solidFill>
                  <a:schemeClr val="tx1">
                    <a:lumMod val="65000"/>
                    <a:lumOff val="35000"/>
                  </a:schemeClr>
                </a:solidFill>
              </a:rPr>
              <a:t>Below this threshold, two- and three-wheelers become more cost-effective alternatives.</a:t>
            </a:r>
            <a:endParaRPr lang="en-IN" sz="1400" b="1" dirty="0">
              <a:solidFill>
                <a:schemeClr val="tx1">
                  <a:lumMod val="65000"/>
                  <a:lumOff val="35000"/>
                </a:schemeClr>
              </a:solidFill>
            </a:endParaRPr>
          </a:p>
        </p:txBody>
      </p:sp>
      <p:grpSp>
        <p:nvGrpSpPr>
          <p:cNvPr id="10" name="Group 9">
            <a:extLst>
              <a:ext uri="{FF2B5EF4-FFF2-40B4-BE49-F238E27FC236}">
                <a16:creationId xmlns:a16="http://schemas.microsoft.com/office/drawing/2014/main" id="{6687EB3C-B966-80F7-6BEF-9FF38429514B}"/>
              </a:ext>
            </a:extLst>
          </p:cNvPr>
          <p:cNvGrpSpPr/>
          <p:nvPr/>
        </p:nvGrpSpPr>
        <p:grpSpPr>
          <a:xfrm>
            <a:off x="10659420" y="1051523"/>
            <a:ext cx="920115" cy="721980"/>
            <a:chOff x="2003044" y="2785021"/>
            <a:chExt cx="920115" cy="721980"/>
          </a:xfrm>
        </p:grpSpPr>
        <p:sp>
          <p:nvSpPr>
            <p:cNvPr id="11" name="TextBox 10">
              <a:extLst>
                <a:ext uri="{FF2B5EF4-FFF2-40B4-BE49-F238E27FC236}">
                  <a16:creationId xmlns:a16="http://schemas.microsoft.com/office/drawing/2014/main" id="{6F3411EE-6A48-C832-1D6D-2CB75F89601A}"/>
                </a:ext>
              </a:extLst>
            </p:cNvPr>
            <p:cNvSpPr txBox="1"/>
            <p:nvPr/>
          </p:nvSpPr>
          <p:spPr>
            <a:xfrm>
              <a:off x="2003044" y="2785021"/>
              <a:ext cx="917194" cy="523220"/>
            </a:xfrm>
            <a:prstGeom prst="rect">
              <a:avLst/>
            </a:prstGeom>
            <a:noFill/>
          </p:spPr>
          <p:txBody>
            <a:bodyPr wrap="square">
              <a:spAutoFit/>
            </a:bodyPr>
            <a:lstStyle>
              <a:defPPr>
                <a:defRPr lang="en-US"/>
              </a:defPPr>
              <a:lvl1pPr>
                <a:defRPr sz="1400" b="1" u="none" strike="noStrike" baseline="0">
                  <a:solidFill>
                    <a:schemeClr val="tx1">
                      <a:lumMod val="85000"/>
                      <a:lumOff val="15000"/>
                    </a:schemeClr>
                  </a:solidFill>
                  <a:latin typeface="Product Sans" panose="020B0403030502040203" pitchFamily="34" charset="0"/>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dirty="0">
                  <a:solidFill>
                    <a:srgbClr val="3F7AA5"/>
                  </a:solidFill>
                </a:rPr>
                <a:t>PT Share </a:t>
              </a:r>
            </a:p>
            <a:p>
              <a:r>
                <a:rPr lang="en-US" dirty="0">
                  <a:solidFill>
                    <a:srgbClr val="3F7AA5"/>
                  </a:solidFill>
                </a:rPr>
                <a:t>8%</a:t>
              </a:r>
            </a:p>
          </p:txBody>
        </p:sp>
        <p:sp>
          <p:nvSpPr>
            <p:cNvPr id="12" name="Isosceles Triangle 11">
              <a:extLst>
                <a:ext uri="{FF2B5EF4-FFF2-40B4-BE49-F238E27FC236}">
                  <a16:creationId xmlns:a16="http://schemas.microsoft.com/office/drawing/2014/main" id="{D02F98B3-4BA5-CD4E-A603-F3828A5436B9}"/>
                </a:ext>
              </a:extLst>
            </p:cNvPr>
            <p:cNvSpPr/>
            <p:nvPr/>
          </p:nvSpPr>
          <p:spPr>
            <a:xfrm rot="10800000">
              <a:off x="2742197" y="3350999"/>
              <a:ext cx="180962" cy="156002"/>
            </a:xfrm>
            <a:prstGeom prst="triangle">
              <a:avLst/>
            </a:prstGeom>
            <a:solidFill>
              <a:srgbClr val="3F7A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3" name="Straight Connector 12">
              <a:extLst>
                <a:ext uri="{FF2B5EF4-FFF2-40B4-BE49-F238E27FC236}">
                  <a16:creationId xmlns:a16="http://schemas.microsoft.com/office/drawing/2014/main" id="{16631F1E-0B2C-F108-FC42-52F2477FC9E6}"/>
                </a:ext>
              </a:extLst>
            </p:cNvPr>
            <p:cNvCxnSpPr/>
            <p:nvPr/>
          </p:nvCxnSpPr>
          <p:spPr>
            <a:xfrm>
              <a:off x="2094230" y="3325974"/>
              <a:ext cx="826008" cy="0"/>
            </a:xfrm>
            <a:prstGeom prst="line">
              <a:avLst/>
            </a:prstGeom>
            <a:ln w="15875">
              <a:solidFill>
                <a:srgbClr val="3F7AA5"/>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C1E05927-2DFD-1DB7-DF39-02DC5F0A46D7}"/>
              </a:ext>
            </a:extLst>
          </p:cNvPr>
          <p:cNvGrpSpPr/>
          <p:nvPr/>
        </p:nvGrpSpPr>
        <p:grpSpPr>
          <a:xfrm>
            <a:off x="3268932" y="2518914"/>
            <a:ext cx="920115" cy="721980"/>
            <a:chOff x="2003044" y="2785021"/>
            <a:chExt cx="920115" cy="721980"/>
          </a:xfrm>
        </p:grpSpPr>
        <p:sp>
          <p:nvSpPr>
            <p:cNvPr id="7" name="TextBox 6">
              <a:extLst>
                <a:ext uri="{FF2B5EF4-FFF2-40B4-BE49-F238E27FC236}">
                  <a16:creationId xmlns:a16="http://schemas.microsoft.com/office/drawing/2014/main" id="{02CB45A6-9D56-BAEE-CA7B-B92326C34A44}"/>
                </a:ext>
              </a:extLst>
            </p:cNvPr>
            <p:cNvSpPr txBox="1"/>
            <p:nvPr/>
          </p:nvSpPr>
          <p:spPr>
            <a:xfrm>
              <a:off x="2003044" y="2785021"/>
              <a:ext cx="917194" cy="523220"/>
            </a:xfrm>
            <a:prstGeom prst="rect">
              <a:avLst/>
            </a:prstGeom>
            <a:noFill/>
          </p:spPr>
          <p:txBody>
            <a:bodyPr wrap="square">
              <a:spAutoFit/>
            </a:bodyPr>
            <a:lstStyle>
              <a:defPPr>
                <a:defRPr lang="en-US"/>
              </a:defPPr>
              <a:lvl1pPr>
                <a:defRPr sz="1400" b="1" u="none" strike="noStrike" baseline="0">
                  <a:solidFill>
                    <a:schemeClr val="tx1">
                      <a:lumMod val="85000"/>
                      <a:lumOff val="15000"/>
                    </a:schemeClr>
                  </a:solidFill>
                  <a:latin typeface="Product Sans" panose="020B0403030502040203" pitchFamily="34" charset="0"/>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dirty="0">
                  <a:solidFill>
                    <a:srgbClr val="3F7AA5"/>
                  </a:solidFill>
                </a:rPr>
                <a:t>PT Share </a:t>
              </a:r>
            </a:p>
            <a:p>
              <a:r>
                <a:rPr lang="en-US" dirty="0">
                  <a:solidFill>
                    <a:srgbClr val="3F7AA5"/>
                  </a:solidFill>
                </a:rPr>
                <a:t>18%</a:t>
              </a:r>
            </a:p>
          </p:txBody>
        </p:sp>
        <p:sp>
          <p:nvSpPr>
            <p:cNvPr id="8" name="Isosceles Triangle 7">
              <a:extLst>
                <a:ext uri="{FF2B5EF4-FFF2-40B4-BE49-F238E27FC236}">
                  <a16:creationId xmlns:a16="http://schemas.microsoft.com/office/drawing/2014/main" id="{327BA083-AC0E-0EC3-5E07-1B816B8F8B95}"/>
                </a:ext>
              </a:extLst>
            </p:cNvPr>
            <p:cNvSpPr/>
            <p:nvPr/>
          </p:nvSpPr>
          <p:spPr>
            <a:xfrm rot="10800000">
              <a:off x="2742197" y="3350999"/>
              <a:ext cx="180962" cy="156002"/>
            </a:xfrm>
            <a:prstGeom prst="triangle">
              <a:avLst/>
            </a:prstGeom>
            <a:solidFill>
              <a:srgbClr val="3F7A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9" name="Straight Connector 8">
              <a:extLst>
                <a:ext uri="{FF2B5EF4-FFF2-40B4-BE49-F238E27FC236}">
                  <a16:creationId xmlns:a16="http://schemas.microsoft.com/office/drawing/2014/main" id="{1B46C6A4-5ABC-C8BE-98F6-AA4065D446F3}"/>
                </a:ext>
              </a:extLst>
            </p:cNvPr>
            <p:cNvCxnSpPr/>
            <p:nvPr/>
          </p:nvCxnSpPr>
          <p:spPr>
            <a:xfrm>
              <a:off x="2094230" y="3325974"/>
              <a:ext cx="826008" cy="0"/>
            </a:xfrm>
            <a:prstGeom prst="line">
              <a:avLst/>
            </a:prstGeom>
            <a:ln w="15875">
              <a:solidFill>
                <a:srgbClr val="3F7AA5"/>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E8F0443C-E3C6-B908-9CAA-99FC0950FA6B}"/>
              </a:ext>
            </a:extLst>
          </p:cNvPr>
          <p:cNvGrpSpPr/>
          <p:nvPr/>
        </p:nvGrpSpPr>
        <p:grpSpPr>
          <a:xfrm>
            <a:off x="2652868" y="3891231"/>
            <a:ext cx="917194" cy="700138"/>
            <a:chOff x="2575700" y="2592698"/>
            <a:chExt cx="917194" cy="700138"/>
          </a:xfrm>
        </p:grpSpPr>
        <p:sp>
          <p:nvSpPr>
            <p:cNvPr id="22" name="TextBox 21">
              <a:extLst>
                <a:ext uri="{FF2B5EF4-FFF2-40B4-BE49-F238E27FC236}">
                  <a16:creationId xmlns:a16="http://schemas.microsoft.com/office/drawing/2014/main" id="{C7AC8091-CBCE-CD31-85FE-14ABF66CD80A}"/>
                </a:ext>
              </a:extLst>
            </p:cNvPr>
            <p:cNvSpPr txBox="1"/>
            <p:nvPr/>
          </p:nvSpPr>
          <p:spPr>
            <a:xfrm>
              <a:off x="2575700" y="2769616"/>
              <a:ext cx="917194" cy="523220"/>
            </a:xfrm>
            <a:prstGeom prst="rect">
              <a:avLst/>
            </a:prstGeom>
            <a:noFill/>
          </p:spPr>
          <p:txBody>
            <a:bodyPr wrap="square">
              <a:spAutoFit/>
            </a:bodyPr>
            <a:lstStyle>
              <a:defPPr>
                <a:defRPr lang="en-US"/>
              </a:defPPr>
              <a:lvl1pPr>
                <a:defRPr sz="1400" b="1" u="none" strike="noStrike" baseline="0">
                  <a:solidFill>
                    <a:schemeClr val="tx1">
                      <a:lumMod val="85000"/>
                      <a:lumOff val="15000"/>
                    </a:schemeClr>
                  </a:solidFill>
                  <a:latin typeface="Product Sans" panose="020B0403030502040203" pitchFamily="34" charset="0"/>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dirty="0">
                  <a:solidFill>
                    <a:srgbClr val="3F7AA5"/>
                  </a:solidFill>
                </a:rPr>
                <a:t>PT Share </a:t>
              </a:r>
            </a:p>
            <a:p>
              <a:r>
                <a:rPr lang="en-US" dirty="0">
                  <a:solidFill>
                    <a:srgbClr val="3F7AA5"/>
                  </a:solidFill>
                </a:rPr>
                <a:t>22%</a:t>
              </a:r>
            </a:p>
          </p:txBody>
        </p:sp>
        <p:sp>
          <p:nvSpPr>
            <p:cNvPr id="23" name="Isosceles Triangle 22">
              <a:extLst>
                <a:ext uri="{FF2B5EF4-FFF2-40B4-BE49-F238E27FC236}">
                  <a16:creationId xmlns:a16="http://schemas.microsoft.com/office/drawing/2014/main" id="{57CC83AA-6CAD-054C-444C-BF01EA3C6065}"/>
                </a:ext>
              </a:extLst>
            </p:cNvPr>
            <p:cNvSpPr/>
            <p:nvPr/>
          </p:nvSpPr>
          <p:spPr>
            <a:xfrm>
              <a:off x="2666886" y="2592698"/>
              <a:ext cx="180962" cy="156002"/>
            </a:xfrm>
            <a:prstGeom prst="triangle">
              <a:avLst/>
            </a:prstGeom>
            <a:solidFill>
              <a:srgbClr val="3F7A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4" name="Straight Connector 23">
              <a:extLst>
                <a:ext uri="{FF2B5EF4-FFF2-40B4-BE49-F238E27FC236}">
                  <a16:creationId xmlns:a16="http://schemas.microsoft.com/office/drawing/2014/main" id="{5546F118-B793-9598-94D7-EC21C37D9E82}"/>
                </a:ext>
              </a:extLst>
            </p:cNvPr>
            <p:cNvCxnSpPr/>
            <p:nvPr/>
          </p:nvCxnSpPr>
          <p:spPr>
            <a:xfrm>
              <a:off x="2666886" y="2775318"/>
              <a:ext cx="826008" cy="0"/>
            </a:xfrm>
            <a:prstGeom prst="line">
              <a:avLst/>
            </a:prstGeom>
            <a:ln w="15875">
              <a:solidFill>
                <a:srgbClr val="3F7AA5"/>
              </a:solidFill>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BD1A3795-E79C-AC09-C8D6-200A196907E8}"/>
              </a:ext>
            </a:extLst>
          </p:cNvPr>
          <p:cNvSpPr/>
          <p:nvPr/>
        </p:nvSpPr>
        <p:spPr>
          <a:xfrm>
            <a:off x="2456688" y="4940703"/>
            <a:ext cx="739140" cy="923289"/>
          </a:xfrm>
          <a:prstGeom prst="rect">
            <a:avLst/>
          </a:prstGeom>
          <a:noFill/>
          <a:ln w="28575">
            <a:solidFill>
              <a:srgbClr val="3F7A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29">
            <a:extLst>
              <a:ext uri="{FF2B5EF4-FFF2-40B4-BE49-F238E27FC236}">
                <a16:creationId xmlns:a16="http://schemas.microsoft.com/office/drawing/2014/main" id="{9A39C5BE-C648-5BA0-889E-B5F5501C460C}"/>
              </a:ext>
            </a:extLst>
          </p:cNvPr>
          <p:cNvSpPr/>
          <p:nvPr/>
        </p:nvSpPr>
        <p:spPr>
          <a:xfrm>
            <a:off x="3903218" y="4933950"/>
            <a:ext cx="739140" cy="923289"/>
          </a:xfrm>
          <a:prstGeom prst="rect">
            <a:avLst/>
          </a:prstGeom>
          <a:noFill/>
          <a:ln w="28575">
            <a:solidFill>
              <a:srgbClr val="3F7A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633291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B43CB-04A0-A47E-71A9-4B632E5EE26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A1276BD-F2C4-EAA5-7D2B-D3A0574FB2D6}"/>
              </a:ext>
            </a:extLst>
          </p:cNvPr>
          <p:cNvSpPr>
            <a:spLocks noGrp="1"/>
          </p:cNvSpPr>
          <p:nvPr>
            <p:ph type="body" sz="quarter" idx="10"/>
          </p:nvPr>
        </p:nvSpPr>
        <p:spPr/>
        <p:txBody>
          <a:bodyPr/>
          <a:lstStyle/>
          <a:p>
            <a:r>
              <a:rPr lang="en-IN" b="1" dirty="0">
                <a:solidFill>
                  <a:srgbClr val="156082"/>
                </a:solidFill>
                <a:latin typeface="Product Sans" panose="020B0403030502040203" pitchFamily="34" charset="0"/>
              </a:rPr>
              <a:t>  Summary</a:t>
            </a:r>
            <a:endParaRPr lang="en-IN" b="1" dirty="0">
              <a:solidFill>
                <a:schemeClr val="accent1">
                  <a:lumMod val="50000"/>
                </a:schemeClr>
              </a:solidFill>
            </a:endParaRPr>
          </a:p>
        </p:txBody>
      </p:sp>
      <p:sp>
        <p:nvSpPr>
          <p:cNvPr id="2" name="TextBox 1">
            <a:extLst>
              <a:ext uri="{FF2B5EF4-FFF2-40B4-BE49-F238E27FC236}">
                <a16:creationId xmlns:a16="http://schemas.microsoft.com/office/drawing/2014/main" id="{44BED77B-D014-FDF0-C837-45D26FBDD0BC}"/>
              </a:ext>
            </a:extLst>
          </p:cNvPr>
          <p:cNvSpPr txBox="1"/>
          <p:nvPr/>
        </p:nvSpPr>
        <p:spPr>
          <a:xfrm>
            <a:off x="1466124" y="1168437"/>
            <a:ext cx="10301806" cy="646331"/>
          </a:xfrm>
          <a:prstGeom prst="rect">
            <a:avLst/>
          </a:prstGeom>
          <a:noFill/>
        </p:spPr>
        <p:txBody>
          <a:bodyPr wrap="square">
            <a:spAutoFit/>
          </a:bodyPr>
          <a:lstStyle>
            <a:defPPr>
              <a:defRPr lang="en-US"/>
            </a:defPPr>
            <a:lvl1pPr>
              <a:defRPr sz="1400" b="0" u="none" strike="noStrike" baseline="0">
                <a:latin typeface="Product Sans" panose="020B0403030502040203" pitchFamily="34" charset="0"/>
              </a:defRPr>
            </a:lvl1pPr>
          </a:lstStyle>
          <a:p>
            <a:r>
              <a:rPr lang="en-US" sz="1800" b="1" dirty="0">
                <a:solidFill>
                  <a:srgbClr val="156082"/>
                </a:solidFill>
              </a:rPr>
              <a:t>Although public transport is often perceived to receive a higher subsidy, the analysis indicates that private modes, especially cars and two-wheelers, receive greater implicit subsidies.</a:t>
            </a:r>
            <a:endParaRPr lang="en-IN" b="1" dirty="0">
              <a:solidFill>
                <a:srgbClr val="156082"/>
              </a:solidFill>
            </a:endParaRPr>
          </a:p>
        </p:txBody>
      </p:sp>
      <p:pic>
        <p:nvPicPr>
          <p:cNvPr id="8" name="Picture 7" descr="A bus with a pin on it&#10;&#10;Description automatically generated">
            <a:extLst>
              <a:ext uri="{FF2B5EF4-FFF2-40B4-BE49-F238E27FC236}">
                <a16:creationId xmlns:a16="http://schemas.microsoft.com/office/drawing/2014/main" id="{4A4E6CC3-2527-DC7F-F40D-B4E4049E5DF5}"/>
              </a:ext>
            </a:extLst>
          </p:cNvPr>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714307" y="1067180"/>
            <a:ext cx="751817" cy="751817"/>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17E7A3D6-DB19-2493-1E5F-4E2B5BAA13F1}"/>
              </a:ext>
            </a:extLst>
          </p:cNvPr>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807448" y="2456869"/>
            <a:ext cx="565537" cy="565537"/>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C736B87B-3E9D-FD59-215F-611B49672B71}"/>
              </a:ext>
            </a:extLst>
          </p:cNvPr>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733766" y="3607664"/>
            <a:ext cx="639219" cy="639219"/>
          </a:xfrm>
          <a:prstGeom prst="rect">
            <a:avLst/>
          </a:prstGeom>
        </p:spPr>
      </p:pic>
      <p:sp>
        <p:nvSpPr>
          <p:cNvPr id="15" name="TextBox 14">
            <a:extLst>
              <a:ext uri="{FF2B5EF4-FFF2-40B4-BE49-F238E27FC236}">
                <a16:creationId xmlns:a16="http://schemas.microsoft.com/office/drawing/2014/main" id="{824BA3CE-796B-5464-C9E2-61022C6855D1}"/>
              </a:ext>
            </a:extLst>
          </p:cNvPr>
          <p:cNvSpPr txBox="1"/>
          <p:nvPr/>
        </p:nvSpPr>
        <p:spPr>
          <a:xfrm>
            <a:off x="1466124" y="2416471"/>
            <a:ext cx="10301806" cy="646331"/>
          </a:xfrm>
          <a:prstGeom prst="rect">
            <a:avLst/>
          </a:prstGeom>
          <a:noFill/>
        </p:spPr>
        <p:txBody>
          <a:bodyPr wrap="square">
            <a:spAutoFit/>
          </a:bodyPr>
          <a:lstStyle>
            <a:defPPr>
              <a:defRPr lang="en-US"/>
            </a:defPPr>
            <a:lvl1pPr>
              <a:defRPr sz="1400" b="0" u="none" strike="noStrike" baseline="0">
                <a:latin typeface="Product Sans" panose="020B0403030502040203" pitchFamily="34" charset="0"/>
              </a:defRPr>
            </a:lvl1pPr>
          </a:lstStyle>
          <a:p>
            <a:r>
              <a:rPr lang="en-US" sz="1800" b="1" dirty="0">
                <a:solidFill>
                  <a:srgbClr val="156082"/>
                </a:solidFill>
              </a:rPr>
              <a:t>For overall cost efficiency, investment in public transport is essential , as it is more space-efficient, economically viable, and fuel-efficient than private modes.</a:t>
            </a:r>
            <a:endParaRPr lang="en-IN" b="1" dirty="0">
              <a:solidFill>
                <a:srgbClr val="156082"/>
              </a:solidFill>
            </a:endParaRPr>
          </a:p>
        </p:txBody>
      </p:sp>
      <p:sp>
        <p:nvSpPr>
          <p:cNvPr id="16" name="TextBox 15">
            <a:extLst>
              <a:ext uri="{FF2B5EF4-FFF2-40B4-BE49-F238E27FC236}">
                <a16:creationId xmlns:a16="http://schemas.microsoft.com/office/drawing/2014/main" id="{B6EDEC4C-AA1A-0E73-1579-99EF1972C3AC}"/>
              </a:ext>
            </a:extLst>
          </p:cNvPr>
          <p:cNvSpPr txBox="1"/>
          <p:nvPr/>
        </p:nvSpPr>
        <p:spPr>
          <a:xfrm>
            <a:off x="1466124" y="3607664"/>
            <a:ext cx="10301806" cy="646331"/>
          </a:xfrm>
          <a:prstGeom prst="rect">
            <a:avLst/>
          </a:prstGeom>
          <a:noFill/>
        </p:spPr>
        <p:txBody>
          <a:bodyPr wrap="square">
            <a:spAutoFit/>
          </a:bodyPr>
          <a:lstStyle>
            <a:defPPr>
              <a:defRPr lang="en-US"/>
            </a:defPPr>
            <a:lvl1pPr>
              <a:defRPr sz="1400" b="0" u="none" strike="noStrike" baseline="0">
                <a:latin typeface="Product Sans" panose="020B0403030502040203" pitchFamily="34" charset="0"/>
              </a:defRPr>
            </a:lvl1pPr>
          </a:lstStyle>
          <a:p>
            <a:r>
              <a:rPr lang="en-US" sz="1800" b="1" dirty="0">
                <a:solidFill>
                  <a:srgbClr val="156082"/>
                </a:solidFill>
              </a:rPr>
              <a:t>System-level cost efficiency is achieved only when substantial investment is made in public transport, and its mode share exceeds 18%.</a:t>
            </a:r>
            <a:endParaRPr lang="en-IN" b="1" dirty="0">
              <a:solidFill>
                <a:srgbClr val="156082"/>
              </a:solidFill>
            </a:endParaRPr>
          </a:p>
        </p:txBody>
      </p:sp>
      <p:sp>
        <p:nvSpPr>
          <p:cNvPr id="4" name="TextBox 3">
            <a:extLst>
              <a:ext uri="{FF2B5EF4-FFF2-40B4-BE49-F238E27FC236}">
                <a16:creationId xmlns:a16="http://schemas.microsoft.com/office/drawing/2014/main" id="{B14FCCAF-C9E6-973E-C8B6-B747CB771E47}"/>
              </a:ext>
            </a:extLst>
          </p:cNvPr>
          <p:cNvSpPr txBox="1"/>
          <p:nvPr/>
        </p:nvSpPr>
        <p:spPr>
          <a:xfrm>
            <a:off x="858519" y="4745182"/>
            <a:ext cx="10474961" cy="1200329"/>
          </a:xfrm>
          <a:prstGeom prst="rect">
            <a:avLst/>
          </a:prstGeom>
          <a:noFill/>
          <a:ln w="15875">
            <a:noFill/>
          </a:ln>
        </p:spPr>
        <p:txBody>
          <a:bodyPr wrap="square">
            <a:spAutoFit/>
          </a:bodyPr>
          <a:lstStyle>
            <a:defPPr>
              <a:defRPr lang="en-US"/>
            </a:defPPr>
            <a:lvl1pPr>
              <a:defRPr sz="1600" b="0" u="none" strike="noStrike" baseline="0">
                <a:solidFill>
                  <a:schemeClr val="tx1">
                    <a:lumMod val="75000"/>
                    <a:lumOff val="25000"/>
                  </a:schemeClr>
                </a:solidFill>
                <a:latin typeface="Product Sans" panose="020B0403030502040203" pitchFamily="34" charset="0"/>
              </a:defRPr>
            </a:lvl1pPr>
          </a:lstStyle>
          <a:p>
            <a:pPr algn="ctr"/>
            <a:r>
              <a:rPr lang="en-US" sz="2400" b="1" dirty="0">
                <a:solidFill>
                  <a:srgbClr val="156082"/>
                </a:solidFill>
                <a:latin typeface="+mn-lt"/>
              </a:rPr>
              <a:t>A system-wide assessment framework is crucial for guiding public agency investments based on the true costs of different transport modes.</a:t>
            </a:r>
            <a:endParaRPr lang="en-IN" sz="2400" b="1" dirty="0">
              <a:solidFill>
                <a:srgbClr val="156082"/>
              </a:solidFill>
              <a:latin typeface="+mn-lt"/>
            </a:endParaRPr>
          </a:p>
        </p:txBody>
      </p:sp>
    </p:spTree>
    <p:extLst>
      <p:ext uri="{BB962C8B-B14F-4D97-AF65-F5344CB8AC3E}">
        <p14:creationId xmlns:p14="http://schemas.microsoft.com/office/powerpoint/2010/main" val="365717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F29F67-0D83-037B-1DDC-53406853AE6E}"/>
              </a:ext>
            </a:extLst>
          </p:cNvPr>
          <p:cNvSpPr>
            <a:spLocks noGrp="1"/>
          </p:cNvSpPr>
          <p:nvPr>
            <p:ph type="body" sz="quarter" idx="10"/>
          </p:nvPr>
        </p:nvSpPr>
        <p:spPr/>
        <p:txBody>
          <a:bodyPr/>
          <a:lstStyle/>
          <a:p>
            <a:r>
              <a:rPr lang="en-IN" sz="2000" b="1">
                <a:solidFill>
                  <a:srgbClr val="156082"/>
                </a:solidFill>
                <a:latin typeface="Product Sans" panose="020B0403030502040203" pitchFamily="34" charset="0"/>
              </a:rPr>
              <a:t>  </a:t>
            </a:r>
            <a:r>
              <a:rPr lang="en-IN" sz="2000" b="1">
                <a:solidFill>
                  <a:srgbClr val="343E48"/>
                </a:solidFill>
                <a:latin typeface="+mj-lt"/>
              </a:rPr>
              <a:t>Research Need</a:t>
            </a:r>
            <a:endParaRPr lang="en-IN">
              <a:solidFill>
                <a:srgbClr val="343E48"/>
              </a:solidFill>
            </a:endParaRPr>
          </a:p>
        </p:txBody>
      </p:sp>
      <p:sp>
        <p:nvSpPr>
          <p:cNvPr id="3" name="TextBox 2">
            <a:extLst>
              <a:ext uri="{FF2B5EF4-FFF2-40B4-BE49-F238E27FC236}">
                <a16:creationId xmlns:a16="http://schemas.microsoft.com/office/drawing/2014/main" id="{EAB96C2E-1CB6-8BBC-E8C2-03E43DC2153D}"/>
              </a:ext>
            </a:extLst>
          </p:cNvPr>
          <p:cNvSpPr txBox="1"/>
          <p:nvPr/>
        </p:nvSpPr>
        <p:spPr>
          <a:xfrm>
            <a:off x="3145046" y="6604084"/>
            <a:ext cx="6039348" cy="253916"/>
          </a:xfrm>
          <a:prstGeom prst="rect">
            <a:avLst/>
          </a:prstGeom>
          <a:noFill/>
        </p:spPr>
        <p:txBody>
          <a:bodyPr wrap="square" rtlCol="0">
            <a:spAutoFit/>
          </a:bodyPr>
          <a:lstStyle/>
          <a:p>
            <a:r>
              <a:rPr lang="en-IN" sz="1050" dirty="0">
                <a:solidFill>
                  <a:schemeClr val="tx1">
                    <a:lumMod val="75000"/>
                    <a:lumOff val="25000"/>
                  </a:schemeClr>
                </a:solidFill>
              </a:rPr>
              <a:t>Source: </a:t>
            </a:r>
            <a:r>
              <a:rPr lang="en-US" sz="1050" dirty="0">
                <a:solidFill>
                  <a:schemeClr val="tx1">
                    <a:lumMod val="75000"/>
                    <a:lumOff val="25000"/>
                  </a:schemeClr>
                </a:solidFill>
              </a:rPr>
              <a:t>NUTP, 2006, NIUA Baseline Report Transport, Delhi, 2020; The Urban Commute, CSE, 2018</a:t>
            </a:r>
            <a:endParaRPr lang="en-IN" sz="1050" dirty="0">
              <a:solidFill>
                <a:schemeClr val="tx1">
                  <a:lumMod val="75000"/>
                  <a:lumOff val="25000"/>
                </a:schemeClr>
              </a:solidFill>
            </a:endParaRPr>
          </a:p>
        </p:txBody>
      </p:sp>
      <p:sp>
        <p:nvSpPr>
          <p:cNvPr id="4" name="TextBox 3">
            <a:extLst>
              <a:ext uri="{FF2B5EF4-FFF2-40B4-BE49-F238E27FC236}">
                <a16:creationId xmlns:a16="http://schemas.microsoft.com/office/drawing/2014/main" id="{41F55B84-BB8B-14EF-11D2-4A5A3C17F9CF}"/>
              </a:ext>
            </a:extLst>
          </p:cNvPr>
          <p:cNvSpPr txBox="1"/>
          <p:nvPr/>
        </p:nvSpPr>
        <p:spPr>
          <a:xfrm>
            <a:off x="161514" y="5384445"/>
            <a:ext cx="11868972" cy="400110"/>
          </a:xfrm>
          <a:prstGeom prst="rect">
            <a:avLst/>
          </a:prstGeom>
          <a:noFill/>
        </p:spPr>
        <p:txBody>
          <a:bodyPr wrap="square">
            <a:spAutoFit/>
          </a:bodyPr>
          <a:lstStyle/>
          <a:p>
            <a:pPr algn="ctr"/>
            <a:r>
              <a:rPr lang="en-US" sz="2000" b="1" dirty="0">
                <a:solidFill>
                  <a:srgbClr val="156082"/>
                </a:solidFill>
              </a:rPr>
              <a:t>Are investments made in urban mobility truly equitable?</a:t>
            </a:r>
            <a:endParaRPr lang="en-US" sz="2000" b="1" u="none" strike="noStrike" baseline="0" dirty="0">
              <a:solidFill>
                <a:srgbClr val="156082"/>
              </a:solidFill>
              <a:latin typeface="Product Sans" panose="020B0403030502040203" pitchFamily="34" charset="0"/>
            </a:endParaRPr>
          </a:p>
        </p:txBody>
      </p:sp>
      <p:sp>
        <p:nvSpPr>
          <p:cNvPr id="5" name="TextBox 4">
            <a:extLst>
              <a:ext uri="{FF2B5EF4-FFF2-40B4-BE49-F238E27FC236}">
                <a16:creationId xmlns:a16="http://schemas.microsoft.com/office/drawing/2014/main" id="{6BFB7900-12E5-EEC4-B909-7B1DA92FFC5C}"/>
              </a:ext>
            </a:extLst>
          </p:cNvPr>
          <p:cNvSpPr txBox="1"/>
          <p:nvPr/>
        </p:nvSpPr>
        <p:spPr>
          <a:xfrm>
            <a:off x="849085" y="5871339"/>
            <a:ext cx="10493829" cy="400110"/>
          </a:xfrm>
          <a:prstGeom prst="rect">
            <a:avLst/>
          </a:prstGeom>
          <a:noFill/>
        </p:spPr>
        <p:txBody>
          <a:bodyPr wrap="square">
            <a:spAutoFit/>
          </a:bodyPr>
          <a:lstStyle>
            <a:defPPr>
              <a:defRPr lang="en-US"/>
            </a:defPPr>
            <a:lvl1pPr algn="just">
              <a:defRPr sz="1600" b="0" u="none" strike="noStrike" baseline="0">
                <a:solidFill>
                  <a:schemeClr val="tx1">
                    <a:lumMod val="75000"/>
                    <a:lumOff val="25000"/>
                  </a:schemeClr>
                </a:solidFill>
                <a:latin typeface="Product Sans" panose="020B0403030502040203" pitchFamily="34" charset="0"/>
              </a:defRPr>
            </a:lvl1pPr>
          </a:lstStyle>
          <a:p>
            <a:pPr algn="ctr"/>
            <a:r>
              <a:rPr lang="en-US" sz="2000" b="1" dirty="0">
                <a:solidFill>
                  <a:schemeClr val="accent4"/>
                </a:solidFill>
              </a:rPr>
              <a:t>System-wide cost assessment is essential to guide public investment in urban transport.</a:t>
            </a:r>
            <a:endParaRPr lang="en-IN" sz="2000" b="1" dirty="0">
              <a:solidFill>
                <a:schemeClr val="accent4"/>
              </a:solidFill>
            </a:endParaRPr>
          </a:p>
        </p:txBody>
      </p:sp>
      <p:sp>
        <p:nvSpPr>
          <p:cNvPr id="6" name="TextBox 5">
            <a:extLst>
              <a:ext uri="{FF2B5EF4-FFF2-40B4-BE49-F238E27FC236}">
                <a16:creationId xmlns:a16="http://schemas.microsoft.com/office/drawing/2014/main" id="{6AA89E0B-5D45-6086-386A-7881A629AE9E}"/>
              </a:ext>
            </a:extLst>
          </p:cNvPr>
          <p:cNvSpPr txBox="1"/>
          <p:nvPr/>
        </p:nvSpPr>
        <p:spPr>
          <a:xfrm>
            <a:off x="0" y="451026"/>
            <a:ext cx="12192000" cy="369332"/>
          </a:xfrm>
          <a:prstGeom prst="rect">
            <a:avLst/>
          </a:prstGeom>
          <a:noFill/>
        </p:spPr>
        <p:txBody>
          <a:bodyPr wrap="square">
            <a:spAutoFit/>
          </a:bodyPr>
          <a:lstStyle/>
          <a:p>
            <a:pPr algn="ctr"/>
            <a:r>
              <a:rPr lang="en-IN" b="1" dirty="0">
                <a:solidFill>
                  <a:srgbClr val="156082"/>
                </a:solidFill>
                <a:latin typeface="Product Sans" panose="020B0403030502040203" pitchFamily="34" charset="0"/>
              </a:rPr>
              <a:t>National Urban Transport Policy, 2006 </a:t>
            </a:r>
            <a:r>
              <a:rPr lang="en-US" sz="1600" dirty="0"/>
              <a:t>recommends </a:t>
            </a:r>
            <a:r>
              <a:rPr lang="en-US" b="1" dirty="0">
                <a:solidFill>
                  <a:srgbClr val="156082"/>
                </a:solidFill>
              </a:rPr>
              <a:t>equitable allocation of space and resources in urban mobility.</a:t>
            </a:r>
            <a:endParaRPr lang="en-IN" sz="1600" b="1" dirty="0">
              <a:solidFill>
                <a:srgbClr val="156082"/>
              </a:solidFill>
              <a:latin typeface="Product Sans" panose="020B0403030502040203" pitchFamily="34" charset="0"/>
            </a:endParaRPr>
          </a:p>
        </p:txBody>
      </p:sp>
      <p:sp>
        <p:nvSpPr>
          <p:cNvPr id="7" name="TextBox 6">
            <a:extLst>
              <a:ext uri="{FF2B5EF4-FFF2-40B4-BE49-F238E27FC236}">
                <a16:creationId xmlns:a16="http://schemas.microsoft.com/office/drawing/2014/main" id="{44A2C2EA-2DEA-4947-0F1B-E3124BFA82D1}"/>
              </a:ext>
            </a:extLst>
          </p:cNvPr>
          <p:cNvSpPr txBox="1"/>
          <p:nvPr/>
        </p:nvSpPr>
        <p:spPr>
          <a:xfrm>
            <a:off x="0" y="915657"/>
            <a:ext cx="12192000" cy="338554"/>
          </a:xfrm>
          <a:prstGeom prst="rect">
            <a:avLst/>
          </a:prstGeom>
          <a:noFill/>
        </p:spPr>
        <p:txBody>
          <a:bodyPr wrap="square">
            <a:spAutoFit/>
          </a:bodyPr>
          <a:lstStyle/>
          <a:p>
            <a:pPr algn="ctr"/>
            <a:r>
              <a:rPr lang="en-US" sz="1600" dirty="0">
                <a:solidFill>
                  <a:schemeClr val="accent4"/>
                </a:solidFill>
                <a:latin typeface="Product Sans" panose="020B0403030502040203" pitchFamily="34" charset="0"/>
              </a:rPr>
              <a:t>Policy responses have largely focused on road expansion, which have only deepened congestion, emissions, and safety risks. </a:t>
            </a:r>
            <a:endParaRPr lang="en-IN" sz="1600" dirty="0">
              <a:solidFill>
                <a:schemeClr val="accent4"/>
              </a:solidFill>
              <a:latin typeface="Product Sans" panose="020B0403030502040203" pitchFamily="34" charset="0"/>
            </a:endParaRPr>
          </a:p>
        </p:txBody>
      </p:sp>
      <p:pic>
        <p:nvPicPr>
          <p:cNvPr id="16" name="Picture 15" descr="A traffic jam on a road&#10;&#10;AI-generated content may be incorrect.">
            <a:extLst>
              <a:ext uri="{FF2B5EF4-FFF2-40B4-BE49-F238E27FC236}">
                <a16:creationId xmlns:a16="http://schemas.microsoft.com/office/drawing/2014/main" id="{08D7E0F8-833C-BA24-2544-16D187010C9A}"/>
              </a:ext>
            </a:extLst>
          </p:cNvPr>
          <p:cNvPicPr>
            <a:picLocks noChangeAspect="1"/>
          </p:cNvPicPr>
          <p:nvPr/>
        </p:nvPicPr>
        <p:blipFill>
          <a:blip r:embed="rId2" cstate="print">
            <a:extLst>
              <a:ext uri="{28A0092B-C50C-407E-A947-70E740481C1C}">
                <a14:useLocalDpi xmlns:a14="http://schemas.microsoft.com/office/drawing/2010/main" val="0"/>
              </a:ext>
            </a:extLst>
          </a:blip>
          <a:srcRect l="11037"/>
          <a:stretch>
            <a:fillRect/>
          </a:stretch>
        </p:blipFill>
        <p:spPr>
          <a:xfrm>
            <a:off x="1335933" y="1630590"/>
            <a:ext cx="4330444" cy="2738074"/>
          </a:xfrm>
          <a:prstGeom prst="rect">
            <a:avLst/>
          </a:prstGeom>
        </p:spPr>
      </p:pic>
      <p:pic>
        <p:nvPicPr>
          <p:cNvPr id="17" name="Picture 6" descr="UP roadways bus fares hiked by 25 paise per km">
            <a:extLst>
              <a:ext uri="{FF2B5EF4-FFF2-40B4-BE49-F238E27FC236}">
                <a16:creationId xmlns:a16="http://schemas.microsoft.com/office/drawing/2014/main" id="{6D2E706F-C8AE-C965-00E4-F5CD5ACB5D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6168" y="1630591"/>
            <a:ext cx="4330444" cy="273807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CD38B8FC-F2A9-D14F-4448-190812E47E9C}"/>
              </a:ext>
            </a:extLst>
          </p:cNvPr>
          <p:cNvSpPr txBox="1"/>
          <p:nvPr/>
        </p:nvSpPr>
        <p:spPr>
          <a:xfrm>
            <a:off x="1335933" y="4405480"/>
            <a:ext cx="4330444" cy="646331"/>
          </a:xfrm>
          <a:prstGeom prst="rect">
            <a:avLst/>
          </a:prstGeom>
          <a:noFill/>
        </p:spPr>
        <p:txBody>
          <a:bodyPr wrap="square">
            <a:spAutoFit/>
          </a:bodyPr>
          <a:lstStyle/>
          <a:p>
            <a:r>
              <a:rPr lang="en-US" sz="1200" dirty="0">
                <a:solidFill>
                  <a:schemeClr val="tx1">
                    <a:lumMod val="75000"/>
                    <a:lumOff val="25000"/>
                  </a:schemeClr>
                </a:solidFill>
              </a:rPr>
              <a:t>Average sustainable mode share has declined </a:t>
            </a:r>
            <a:r>
              <a:rPr lang="en-US" sz="1200" b="1" dirty="0">
                <a:solidFill>
                  <a:schemeClr val="tx1">
                    <a:lumMod val="75000"/>
                    <a:lumOff val="25000"/>
                  </a:schemeClr>
                </a:solidFill>
              </a:rPr>
              <a:t>by 10% over 8 years.</a:t>
            </a:r>
          </a:p>
          <a:p>
            <a:r>
              <a:rPr lang="en-US" sz="1200" dirty="0">
                <a:solidFill>
                  <a:schemeClr val="tx1">
                    <a:lumMod val="75000"/>
                    <a:lumOff val="25000"/>
                  </a:schemeClr>
                </a:solidFill>
              </a:rPr>
              <a:t>Vehicle registrations growing at </a:t>
            </a:r>
            <a:r>
              <a:rPr lang="en-US" sz="1200" b="1" dirty="0">
                <a:solidFill>
                  <a:schemeClr val="tx1">
                    <a:lumMod val="75000"/>
                    <a:lumOff val="25000"/>
                  </a:schemeClr>
                </a:solidFill>
              </a:rPr>
              <a:t>12.4% rate annually.</a:t>
            </a:r>
            <a:endParaRPr lang="en-IN" sz="1200" b="1" dirty="0">
              <a:solidFill>
                <a:schemeClr val="tx1">
                  <a:lumMod val="75000"/>
                  <a:lumOff val="25000"/>
                </a:schemeClr>
              </a:solidFill>
            </a:endParaRPr>
          </a:p>
        </p:txBody>
      </p:sp>
      <p:sp>
        <p:nvSpPr>
          <p:cNvPr id="20" name="TextBox 19">
            <a:extLst>
              <a:ext uri="{FF2B5EF4-FFF2-40B4-BE49-F238E27FC236}">
                <a16:creationId xmlns:a16="http://schemas.microsoft.com/office/drawing/2014/main" id="{00152373-5711-16BC-038D-9F2F4BA9F211}"/>
              </a:ext>
            </a:extLst>
          </p:cNvPr>
          <p:cNvSpPr txBox="1"/>
          <p:nvPr/>
        </p:nvSpPr>
        <p:spPr>
          <a:xfrm>
            <a:off x="6506167" y="4405479"/>
            <a:ext cx="4330444" cy="646331"/>
          </a:xfrm>
          <a:prstGeom prst="rect">
            <a:avLst/>
          </a:prstGeom>
          <a:noFill/>
        </p:spPr>
        <p:txBody>
          <a:bodyPr wrap="square">
            <a:spAutoFit/>
          </a:bodyPr>
          <a:lstStyle/>
          <a:p>
            <a:r>
              <a:rPr lang="en-US" sz="1200" b="1" dirty="0">
                <a:solidFill>
                  <a:srgbClr val="FF0000"/>
                </a:solidFill>
              </a:rPr>
              <a:t>Investments in Public Transport are heavily scrutinized!</a:t>
            </a:r>
          </a:p>
          <a:p>
            <a:r>
              <a:rPr lang="en-US" sz="1200" dirty="0">
                <a:solidFill>
                  <a:schemeClr val="tx1">
                    <a:lumMod val="75000"/>
                    <a:lumOff val="25000"/>
                  </a:schemeClr>
                </a:solidFill>
              </a:rPr>
              <a:t>Limited investment makes public transport inefficient, undermining social inclusion and equitable mobility.  </a:t>
            </a:r>
          </a:p>
        </p:txBody>
      </p:sp>
    </p:spTree>
    <p:extLst>
      <p:ext uri="{BB962C8B-B14F-4D97-AF65-F5344CB8AC3E}">
        <p14:creationId xmlns:p14="http://schemas.microsoft.com/office/powerpoint/2010/main" val="63616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7EDAF-69DD-754E-0867-E0D1952727D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6CFA11E-D22F-1EE4-B1C2-F58608F32F0B}"/>
              </a:ext>
            </a:extLst>
          </p:cNvPr>
          <p:cNvSpPr>
            <a:spLocks noGrp="1"/>
          </p:cNvSpPr>
          <p:nvPr>
            <p:ph type="body" sz="quarter" idx="10"/>
          </p:nvPr>
        </p:nvSpPr>
        <p:spPr/>
        <p:txBody>
          <a:bodyPr/>
          <a:lstStyle/>
          <a:p>
            <a:r>
              <a:rPr lang="en-IN" b="1" dirty="0">
                <a:solidFill>
                  <a:srgbClr val="156082"/>
                </a:solidFill>
                <a:latin typeface="Product Sans" panose="020B0403030502040203" pitchFamily="34" charset="0"/>
              </a:rPr>
              <a:t>  Reference </a:t>
            </a:r>
            <a:endParaRPr lang="en-IN" b="1" dirty="0">
              <a:solidFill>
                <a:schemeClr val="accent1">
                  <a:lumMod val="50000"/>
                </a:schemeClr>
              </a:solidFill>
            </a:endParaRPr>
          </a:p>
        </p:txBody>
      </p:sp>
      <p:sp>
        <p:nvSpPr>
          <p:cNvPr id="2" name="TextBox 1">
            <a:extLst>
              <a:ext uri="{FF2B5EF4-FFF2-40B4-BE49-F238E27FC236}">
                <a16:creationId xmlns:a16="http://schemas.microsoft.com/office/drawing/2014/main" id="{5BB44F82-4878-A802-C9E6-AF8D6817B8F2}"/>
              </a:ext>
            </a:extLst>
          </p:cNvPr>
          <p:cNvSpPr txBox="1"/>
          <p:nvPr/>
        </p:nvSpPr>
        <p:spPr>
          <a:xfrm>
            <a:off x="233399" y="504825"/>
            <a:ext cx="11725202" cy="6093976"/>
          </a:xfrm>
          <a:prstGeom prst="rect">
            <a:avLst/>
          </a:prstGeom>
          <a:noFill/>
        </p:spPr>
        <p:txBody>
          <a:bodyPr wrap="square">
            <a:spAutoFit/>
          </a:bodyPr>
          <a:lstStyle/>
          <a:p>
            <a:pPr marL="342900" indent="-342900">
              <a:buFont typeface="+mj-lt"/>
              <a:buAutoNum type="arabicPeriod"/>
            </a:pPr>
            <a:r>
              <a:rPr lang="en-US" sz="1300" dirty="0"/>
              <a:t>Link H. and J.-E. Nilsson (2005). Infrastructure. Measuring the marginal social cost of transport. C. Nash and B. Matthews. Oxford, UK, Elsevier. 14: 49-83. </a:t>
            </a:r>
          </a:p>
          <a:p>
            <a:pPr marL="342900" indent="-342900">
              <a:buFont typeface="+mj-lt"/>
              <a:buAutoNum type="arabicPeriod"/>
            </a:pPr>
            <a:r>
              <a:rPr lang="en-US" sz="1300" dirty="0"/>
              <a:t>Bruzelius, N. (2004). Measuring the marginal cost of road use: an international survey. Swedish National Road and Transport Research Institute. Linkoping. </a:t>
            </a:r>
          </a:p>
          <a:p>
            <a:pPr marL="342900" indent="-342900">
              <a:buFont typeface="+mj-lt"/>
              <a:buAutoNum type="arabicPeriod"/>
            </a:pPr>
            <a:r>
              <a:rPr lang="en-US" sz="1300" dirty="0"/>
              <a:t>Small, K. A. and C. Winston (1988). "Optimal Highway Durability." The American Economic Review 78(3): 560-569. </a:t>
            </a:r>
          </a:p>
          <a:p>
            <a:pPr marL="342900" indent="-342900">
              <a:buFont typeface="+mj-lt"/>
              <a:buAutoNum type="arabicPeriod"/>
            </a:pPr>
            <a:r>
              <a:rPr lang="en-US" sz="1300" dirty="0"/>
              <a:t>Lindberg, G. (2002). Deliverable 10: Infrastructure Cost Case Studies, Annex A2: Marginal cost of road maintenance for heavy goods vehicles on Swedish roads. Funded by 5th Framework RTD </a:t>
            </a:r>
            <a:r>
              <a:rPr lang="en-US" sz="1300" dirty="0" err="1"/>
              <a:t>Programme</a:t>
            </a:r>
            <a:r>
              <a:rPr lang="en-US" sz="1300" dirty="0"/>
              <a:t>. ITS, University of Leeds, Leeds. </a:t>
            </a:r>
          </a:p>
          <a:p>
            <a:pPr marL="342900" indent="-342900">
              <a:buFont typeface="+mj-lt"/>
              <a:buAutoNum type="arabicPeriod"/>
            </a:pPr>
            <a:r>
              <a:rPr lang="en-US" sz="1300" dirty="0"/>
              <a:t>Herry, M. and N. Sedlacek (2002). Road econometrics - Case study motorways Austria. Deliverable 10: Case Studies on Marginal Infrastructure Costs. UNITE - Work Funded by 5th Framework RTD </a:t>
            </a:r>
            <a:r>
              <a:rPr lang="en-US" sz="1300" dirty="0" err="1"/>
              <a:t>Programme</a:t>
            </a:r>
            <a:r>
              <a:rPr lang="en-US" sz="1300" dirty="0"/>
              <a:t>. Leeds, ITS - University of Leeds. </a:t>
            </a:r>
          </a:p>
          <a:p>
            <a:pPr marL="342900" indent="-342900">
              <a:buFont typeface="+mj-lt"/>
              <a:buAutoNum type="arabicPeriod"/>
            </a:pPr>
            <a:r>
              <a:rPr lang="en-US" sz="1300" dirty="0"/>
              <a:t>Newberry, D. M. (1988). "Road Damage Externalities and Road User Charges." </a:t>
            </a:r>
            <a:r>
              <a:rPr lang="en-US" sz="1300" dirty="0" err="1"/>
              <a:t>Econometrica</a:t>
            </a:r>
            <a:r>
              <a:rPr lang="en-US" sz="1300" dirty="0"/>
              <a:t> 56(2): 295-316. </a:t>
            </a:r>
          </a:p>
          <a:p>
            <a:pPr marL="342900" indent="-342900">
              <a:buFont typeface="+mj-lt"/>
              <a:buAutoNum type="arabicPeriod"/>
            </a:pPr>
            <a:r>
              <a:rPr lang="en-US" sz="1300" dirty="0"/>
              <a:t>Marion </a:t>
            </a:r>
            <a:r>
              <a:rPr lang="en-US" sz="1300" dirty="0" err="1"/>
              <a:t>Drut</a:t>
            </a:r>
            <a:r>
              <a:rPr lang="en-US" sz="1300" dirty="0"/>
              <a:t>, Spatial issues revisited: The role of shared transportation modes, Transport Policy, Volume 66, 2018, Pages 85-95, ISSN 0967-070X, https://doi.org/10.1016/j.tranpol.2018.02.003. </a:t>
            </a:r>
          </a:p>
          <a:p>
            <a:pPr marL="342900" indent="-342900">
              <a:buFont typeface="+mj-lt"/>
              <a:buAutoNum type="arabicPeriod"/>
            </a:pPr>
            <a:r>
              <a:rPr lang="en-US" sz="1300" dirty="0"/>
              <a:t>Doll, C., Van Essen, H., &amp; CE Delft. (2008). Road infrastructure cost and revenue in Europe. In </a:t>
            </a:r>
            <a:r>
              <a:rPr lang="en-US" sz="1300" dirty="0" err="1"/>
              <a:t>Internalisation</a:t>
            </a:r>
            <a:r>
              <a:rPr lang="en-US" sz="1300" dirty="0"/>
              <a:t> Measures and Policies for All External Cost of Transport (IMPACT) – Deliverable 2 (Report 08.4288.17). CE Delft. https://www.ce.nl.</a:t>
            </a:r>
          </a:p>
          <a:p>
            <a:pPr marL="342900" indent="-342900">
              <a:buFont typeface="+mj-lt"/>
              <a:buAutoNum type="arabicPeriod"/>
            </a:pPr>
            <a:r>
              <a:rPr lang="en-US" sz="1300" dirty="0"/>
              <a:t>Vermeulen, J. P. L., Boon, B. H., Van Essen, H. P., Den Boer, L. C., Dings, J. M. W., Bruinsma, F. R., </a:t>
            </a:r>
            <a:r>
              <a:rPr lang="en-US" sz="1300" dirty="0" err="1"/>
              <a:t>Koetse</a:t>
            </a:r>
            <a:r>
              <a:rPr lang="en-US" sz="1300" dirty="0"/>
              <a:t>, M. J., &amp; CE. (2004). The price of transport - Overview of the social costs of transport (N. Harle, Trans.; Report 04.4850.40). CE. https://www.ce.nl.</a:t>
            </a:r>
          </a:p>
          <a:p>
            <a:pPr marL="342900" indent="-342900">
              <a:buFont typeface="+mj-lt"/>
              <a:buAutoNum type="arabicPeriod"/>
            </a:pPr>
            <a:r>
              <a:rPr lang="en-US" sz="1300" dirty="0"/>
              <a:t>Astrid Jakob, John L. Craig and Gavin Fisher (2006), “Transport Cost Analysis: A Case Study of the Total Costs of Private and Public Transport in Auckland,” Environmental Science &amp; Policy, Vol. 9 (www.sciencedirect.com), pp. 55-66. </a:t>
            </a:r>
          </a:p>
          <a:p>
            <a:pPr marL="342900" indent="-342900">
              <a:buFont typeface="+mj-lt"/>
              <a:buAutoNum type="arabicPeriod"/>
            </a:pPr>
            <a:r>
              <a:rPr lang="en-US" sz="1300" dirty="0"/>
              <a:t>Christopher </a:t>
            </a:r>
            <a:r>
              <a:rPr lang="en-US" sz="1300" dirty="0" err="1"/>
              <a:t>Zegras</a:t>
            </a:r>
            <a:r>
              <a:rPr lang="en-US" sz="1300" dirty="0"/>
              <a:t> with Todd Litman (1997), An Analysis of the Full Costs and Impacts of Transportation in Santiago de Chile, International Institute for Energy Conservation (www.iiec.org); at http://web.mit.edu/czegras/www/Santiago%20Full%20Cost%20Study.pdf. </a:t>
            </a:r>
          </a:p>
          <a:p>
            <a:pPr marL="342900" indent="-342900">
              <a:buFont typeface="+mj-lt"/>
              <a:buAutoNum type="arabicPeriod"/>
            </a:pPr>
            <a:r>
              <a:rPr lang="en-US" sz="1300" dirty="0"/>
              <a:t>Douglas Lee (1995), Full Cost Pricing of Highways, USDOT Volpe National Transportation Systems Center (www.volpe.dot.gov). </a:t>
            </a:r>
          </a:p>
          <a:p>
            <a:pPr marL="342900" indent="-342900">
              <a:buFont typeface="+mj-lt"/>
              <a:buAutoNum type="arabicPeriod"/>
            </a:pPr>
            <a:r>
              <a:rPr lang="en-US" sz="1300" dirty="0" err="1"/>
              <a:t>Mayeres</a:t>
            </a:r>
            <a:r>
              <a:rPr lang="en-US" sz="1300" dirty="0"/>
              <a:t>, I., </a:t>
            </a:r>
            <a:r>
              <a:rPr lang="en-US" sz="1300" dirty="0" err="1"/>
              <a:t>Ochelen</a:t>
            </a:r>
            <a:r>
              <a:rPr lang="en-US" sz="1300" dirty="0"/>
              <a:t>, S., Proost, S., 1996. The Marginal External Costs of Urban Transport. Transportation Research D ID (2), 111-130. </a:t>
            </a:r>
          </a:p>
          <a:p>
            <a:pPr marL="342900" indent="-342900">
              <a:buFont typeface="+mj-lt"/>
              <a:buAutoNum type="arabicPeriod"/>
            </a:pPr>
            <a:r>
              <a:rPr lang="en-US" sz="1300" dirty="0"/>
              <a:t>Patrick Balducci and Joseph Stowers (2008), State Highway Cost Allocation Studies: A Synthesis of Highway Practice, NCHRP Synthesis 378; at www.nap.edu/catalog/14178/state-highway-cost-allocation-studies. </a:t>
            </a:r>
          </a:p>
          <a:p>
            <a:pPr marL="342900" indent="-342900">
              <a:buFont typeface="+mj-lt"/>
              <a:buAutoNum type="arabicPeriod"/>
            </a:pPr>
            <a:r>
              <a:rPr lang="en-US" sz="1300" dirty="0"/>
              <a:t>Joseph Jones and Fred Nix (1995), Survey of the Use of Highway Cost Allocation in Road Pricing Decisions, Transportation Association of Canada (www.tac-atc.ca); FHWA (1997), Federal Highway Cost Allocation Study, USDOT (www.fhwa.dot.gov); at www.fhwa.dot.gov/policy/hcas/summary/index.htm.</a:t>
            </a:r>
          </a:p>
          <a:p>
            <a:pPr marL="342900" indent="-342900">
              <a:buFont typeface="+mj-lt"/>
              <a:buAutoNum type="arabicPeriod"/>
            </a:pPr>
            <a:r>
              <a:rPr lang="en-US" sz="1300" dirty="0"/>
              <a:t>Kenneth A. Small, Clifford M. Winston, and Carol A. Evans (1989), Road Work: A New Highway Pricing and Investment Policy, Brookings Institution Press (www.brookings.edu).</a:t>
            </a:r>
          </a:p>
          <a:p>
            <a:pPr marL="342900" indent="-342900">
              <a:buFont typeface="+mj-lt"/>
              <a:buAutoNum type="arabicPeriod"/>
            </a:pPr>
            <a:r>
              <a:rPr lang="en-US" sz="1300" dirty="0"/>
              <a:t>Todd Litman (2021), Socially Optimal Transport Prices and Markets, Victoria Transport Policy Institute (www.vtpi.org); at www.vtpi.org/sotpm.pdf. </a:t>
            </a:r>
          </a:p>
          <a:p>
            <a:pPr marL="342900" indent="-342900">
              <a:buFont typeface="+mj-lt"/>
              <a:buAutoNum type="arabicPeriod"/>
            </a:pPr>
            <a:r>
              <a:rPr lang="en-US" sz="1300" dirty="0"/>
              <a:t>Marie-Eve Will, Yannick Cornet and Talat Munshi (2020), “Measuring Road Space Consumption by Transport Modes: Toward A Standard Spatial Efficiency Assessment Method and an Application to the Development Scenarios of Rajkot City, India,” Journal of Transport and Land Use, Vo. 13, 1 pp. 651–669.</a:t>
            </a:r>
          </a:p>
        </p:txBody>
      </p:sp>
    </p:spTree>
    <p:extLst>
      <p:ext uri="{BB962C8B-B14F-4D97-AF65-F5344CB8AC3E}">
        <p14:creationId xmlns:p14="http://schemas.microsoft.com/office/powerpoint/2010/main" val="2009200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AAA3A-2B00-9C3B-DAA6-0D3A1B76973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C524487-1383-FD75-CA82-276B02B8D4CC}"/>
              </a:ext>
            </a:extLst>
          </p:cNvPr>
          <p:cNvSpPr/>
          <p:nvPr/>
        </p:nvSpPr>
        <p:spPr>
          <a:xfrm>
            <a:off x="8158480" y="406400"/>
            <a:ext cx="4033520" cy="65099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E2561451-604C-A38C-5D07-56DE853D3F7B}"/>
              </a:ext>
            </a:extLst>
          </p:cNvPr>
          <p:cNvSpPr/>
          <p:nvPr/>
        </p:nvSpPr>
        <p:spPr>
          <a:xfrm>
            <a:off x="-68093" y="-58366"/>
            <a:ext cx="12269821" cy="65099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B9E14A6A-5BA3-2BC1-9F38-C609E2BB2482}"/>
              </a:ext>
            </a:extLst>
          </p:cNvPr>
          <p:cNvSpPr txBox="1"/>
          <p:nvPr/>
        </p:nvSpPr>
        <p:spPr>
          <a:xfrm>
            <a:off x="9981875" y="5688450"/>
            <a:ext cx="2410731" cy="584775"/>
          </a:xfrm>
          <a:prstGeom prst="rect">
            <a:avLst/>
          </a:prstGeom>
          <a:solidFill>
            <a:schemeClr val="bg1"/>
          </a:solidFill>
          <a:ln>
            <a:noFill/>
          </a:ln>
        </p:spPr>
        <p:txBody>
          <a:bodyPr wrap="square" rtlCol="0">
            <a:spAutoFit/>
          </a:bodyPr>
          <a:lstStyle/>
          <a:p>
            <a:r>
              <a:rPr lang="en-US" sz="3200" b="1">
                <a:solidFill>
                  <a:srgbClr val="272E36"/>
                </a:solidFill>
              </a:rPr>
              <a:t>Thank You</a:t>
            </a:r>
          </a:p>
        </p:txBody>
      </p:sp>
    </p:spTree>
    <p:extLst>
      <p:ext uri="{BB962C8B-B14F-4D97-AF65-F5344CB8AC3E}">
        <p14:creationId xmlns:p14="http://schemas.microsoft.com/office/powerpoint/2010/main" val="3756513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3968E-476E-3F0C-1922-8B7B2DD42A3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E279191-A20B-2232-C096-493C4BEFC651}"/>
              </a:ext>
            </a:extLst>
          </p:cNvPr>
          <p:cNvSpPr/>
          <p:nvPr/>
        </p:nvSpPr>
        <p:spPr>
          <a:xfrm>
            <a:off x="-81280" y="-68580"/>
            <a:ext cx="12283008" cy="6936308"/>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4836B84F-0E32-FC6C-4FDC-AAE28F6EED07}"/>
              </a:ext>
            </a:extLst>
          </p:cNvPr>
          <p:cNvSpPr txBox="1"/>
          <p:nvPr/>
        </p:nvSpPr>
        <p:spPr>
          <a:xfrm>
            <a:off x="171855" y="716418"/>
            <a:ext cx="9574196" cy="584775"/>
          </a:xfrm>
          <a:prstGeom prst="rect">
            <a:avLst/>
          </a:prstGeom>
          <a:noFill/>
        </p:spPr>
        <p:txBody>
          <a:bodyPr wrap="square" rtlCol="0">
            <a:spAutoFit/>
          </a:bodyPr>
          <a:lstStyle/>
          <a:p>
            <a:r>
              <a:rPr lang="en-IN" sz="3200" b="1" dirty="0">
                <a:solidFill>
                  <a:schemeClr val="bg1"/>
                </a:solidFill>
                <a:latin typeface="Product Sans" panose="020B0403030502040203" pitchFamily="34" charset="0"/>
              </a:rPr>
              <a:t>Research Question</a:t>
            </a:r>
          </a:p>
        </p:txBody>
      </p:sp>
      <p:sp>
        <p:nvSpPr>
          <p:cNvPr id="2" name="TextBox 1">
            <a:extLst>
              <a:ext uri="{FF2B5EF4-FFF2-40B4-BE49-F238E27FC236}">
                <a16:creationId xmlns:a16="http://schemas.microsoft.com/office/drawing/2014/main" id="{8C48C9E5-D691-95EF-ADEF-BAA451C6BCDF}"/>
              </a:ext>
            </a:extLst>
          </p:cNvPr>
          <p:cNvSpPr txBox="1"/>
          <p:nvPr/>
        </p:nvSpPr>
        <p:spPr>
          <a:xfrm>
            <a:off x="171855" y="1409076"/>
            <a:ext cx="11848290" cy="646331"/>
          </a:xfrm>
          <a:prstGeom prst="rect">
            <a:avLst/>
          </a:prstGeom>
          <a:noFill/>
        </p:spPr>
        <p:txBody>
          <a:bodyPr wrap="square">
            <a:spAutoFit/>
          </a:bodyPr>
          <a:lstStyle/>
          <a:p>
            <a:pPr marL="342900" indent="-342900">
              <a:buFont typeface="Arial" panose="020B0604020202020204" pitchFamily="34" charset="0"/>
              <a:buChar char="•"/>
            </a:pPr>
            <a:r>
              <a:rPr lang="en-US" dirty="0">
                <a:solidFill>
                  <a:schemeClr val="bg1"/>
                </a:solidFill>
                <a:latin typeface="Product Sans" panose="020B0403030502040203" pitchFamily="34" charset="0"/>
              </a:rPr>
              <a:t>How can the 'true cost' of transport be defined, and what system-wide methodological framework can be developed to estimate and compare these costs across different passenger modes of transport.</a:t>
            </a:r>
          </a:p>
        </p:txBody>
      </p:sp>
      <p:sp>
        <p:nvSpPr>
          <p:cNvPr id="7" name="TextBox 6">
            <a:extLst>
              <a:ext uri="{FF2B5EF4-FFF2-40B4-BE49-F238E27FC236}">
                <a16:creationId xmlns:a16="http://schemas.microsoft.com/office/drawing/2014/main" id="{027417E8-9C14-AD9D-83AD-E23A7B344AEF}"/>
              </a:ext>
            </a:extLst>
          </p:cNvPr>
          <p:cNvSpPr txBox="1"/>
          <p:nvPr/>
        </p:nvSpPr>
        <p:spPr>
          <a:xfrm>
            <a:off x="171855" y="2628228"/>
            <a:ext cx="9574196" cy="584775"/>
          </a:xfrm>
          <a:prstGeom prst="rect">
            <a:avLst/>
          </a:prstGeom>
          <a:noFill/>
        </p:spPr>
        <p:txBody>
          <a:bodyPr wrap="square" rtlCol="0">
            <a:spAutoFit/>
          </a:bodyPr>
          <a:lstStyle/>
          <a:p>
            <a:r>
              <a:rPr lang="en-IN" sz="3200" b="1" dirty="0">
                <a:solidFill>
                  <a:schemeClr val="bg1"/>
                </a:solidFill>
                <a:latin typeface="Product Sans" panose="020B0403030502040203" pitchFamily="34" charset="0"/>
              </a:rPr>
              <a:t>Objectives</a:t>
            </a:r>
          </a:p>
        </p:txBody>
      </p:sp>
      <p:sp>
        <p:nvSpPr>
          <p:cNvPr id="8" name="TextBox 7">
            <a:extLst>
              <a:ext uri="{FF2B5EF4-FFF2-40B4-BE49-F238E27FC236}">
                <a16:creationId xmlns:a16="http://schemas.microsoft.com/office/drawing/2014/main" id="{18B4E81E-E45D-048D-92D3-4D6D63BC14E7}"/>
              </a:ext>
            </a:extLst>
          </p:cNvPr>
          <p:cNvSpPr txBox="1"/>
          <p:nvPr/>
        </p:nvSpPr>
        <p:spPr>
          <a:xfrm>
            <a:off x="171855" y="3320891"/>
            <a:ext cx="11848290" cy="2062103"/>
          </a:xfrm>
          <a:prstGeom prst="rect">
            <a:avLst/>
          </a:prstGeom>
          <a:noFill/>
        </p:spPr>
        <p:txBody>
          <a:bodyPr wrap="square">
            <a:spAutoFit/>
          </a:bodyPr>
          <a:lstStyle/>
          <a:p>
            <a:pPr marL="285750" indent="-285750" algn="l">
              <a:buFont typeface="Arial" panose="020B0604020202020204" pitchFamily="34" charset="0"/>
              <a:buChar char="•"/>
            </a:pPr>
            <a:r>
              <a:rPr lang="en-US" b="0" u="none" strike="noStrike" baseline="0" dirty="0">
                <a:solidFill>
                  <a:schemeClr val="bg1"/>
                </a:solidFill>
                <a:latin typeface="Product Sans" panose="020B0403030502040203" pitchFamily="34" charset="0"/>
              </a:rPr>
              <a:t>To comprehend the various components of transport cost and to develop a common methodology for evaluating the true cost of various passenger modes of transport.</a:t>
            </a:r>
          </a:p>
          <a:p>
            <a:pPr marL="285750" indent="-285750" algn="l">
              <a:buFont typeface="Arial" panose="020B0604020202020204" pitchFamily="34" charset="0"/>
              <a:buChar char="•"/>
            </a:pPr>
            <a:endParaRPr lang="en-US" dirty="0">
              <a:solidFill>
                <a:schemeClr val="bg1"/>
              </a:solidFill>
              <a:latin typeface="Product Sans" panose="020B0403030502040203" pitchFamily="34" charset="0"/>
            </a:endParaRPr>
          </a:p>
          <a:p>
            <a:pPr marL="285750" indent="-285750">
              <a:buFont typeface="Arial" panose="020B0604020202020204" pitchFamily="34" charset="0"/>
              <a:buChar char="•"/>
            </a:pPr>
            <a:r>
              <a:rPr lang="en-US" b="0" u="none" strike="noStrike" baseline="0" dirty="0">
                <a:solidFill>
                  <a:schemeClr val="bg1"/>
                </a:solidFill>
                <a:latin typeface="Product Sans" panose="020B0403030502040203" pitchFamily="34" charset="0"/>
              </a:rPr>
              <a:t>To analyze </a:t>
            </a:r>
            <a:r>
              <a:rPr lang="en-US" sz="2000" b="1" u="none" strike="noStrike" baseline="0" dirty="0">
                <a:solidFill>
                  <a:schemeClr val="bg1"/>
                </a:solidFill>
                <a:latin typeface="Product Sans" panose="020B0403030502040203" pitchFamily="34" charset="0"/>
              </a:rPr>
              <a:t>the budgetary expenditures by public agencies </a:t>
            </a:r>
            <a:r>
              <a:rPr lang="en-US" b="0" u="none" strike="noStrike" baseline="0" dirty="0">
                <a:solidFill>
                  <a:schemeClr val="bg1"/>
                </a:solidFill>
                <a:latin typeface="Product Sans" panose="020B0403030502040203" pitchFamily="34" charset="0"/>
              </a:rPr>
              <a:t>for urban transport and evaluate how these costs are allocated across different passenger transport modes.</a:t>
            </a:r>
          </a:p>
          <a:p>
            <a:pPr algn="l"/>
            <a:endParaRPr lang="en-US" dirty="0">
              <a:solidFill>
                <a:schemeClr val="bg1"/>
              </a:solidFill>
              <a:latin typeface="Product Sans" panose="020B0403030502040203" pitchFamily="34" charset="0"/>
            </a:endParaRPr>
          </a:p>
          <a:p>
            <a:pPr marL="285750" indent="-285750" algn="l">
              <a:buFont typeface="Arial" panose="020B0604020202020204" pitchFamily="34" charset="0"/>
              <a:buChar char="•"/>
            </a:pPr>
            <a:r>
              <a:rPr lang="en-US" b="0" u="none" strike="noStrike" baseline="0" dirty="0">
                <a:solidFill>
                  <a:schemeClr val="bg1"/>
                </a:solidFill>
                <a:latin typeface="Product Sans" panose="020B0403030502040203" pitchFamily="34" charset="0"/>
              </a:rPr>
              <a:t>To determine the true cost of private and public passenger transport modes taking a case of Ahmedabad city.</a:t>
            </a:r>
            <a:endParaRPr lang="en-US" dirty="0">
              <a:solidFill>
                <a:schemeClr val="bg1"/>
              </a:solidFill>
              <a:latin typeface="Product Sans" panose="020B0403030502040203" pitchFamily="34" charset="0"/>
            </a:endParaRPr>
          </a:p>
        </p:txBody>
      </p:sp>
    </p:spTree>
    <p:extLst>
      <p:ext uri="{BB962C8B-B14F-4D97-AF65-F5344CB8AC3E}">
        <p14:creationId xmlns:p14="http://schemas.microsoft.com/office/powerpoint/2010/main" val="2009815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FCD71-10AC-2F42-79E4-711E7CA742F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7CD9280-7E3F-140F-37A0-46CF0290D4E7}"/>
              </a:ext>
            </a:extLst>
          </p:cNvPr>
          <p:cNvSpPr>
            <a:spLocks noGrp="1"/>
          </p:cNvSpPr>
          <p:nvPr>
            <p:ph type="body" sz="quarter" idx="10"/>
          </p:nvPr>
        </p:nvSpPr>
        <p:spPr/>
        <p:txBody>
          <a:bodyPr/>
          <a:lstStyle/>
          <a:p>
            <a:r>
              <a:rPr lang="en-IN" sz="2000" b="1">
                <a:solidFill>
                  <a:srgbClr val="156082"/>
                </a:solidFill>
                <a:latin typeface="Product Sans" panose="020B0403030502040203" pitchFamily="34" charset="0"/>
              </a:rPr>
              <a:t>  </a:t>
            </a:r>
            <a:r>
              <a:rPr lang="en-IN">
                <a:solidFill>
                  <a:srgbClr val="44546A"/>
                </a:solidFill>
                <a:latin typeface="Product Sans" panose="020B0403030502040203" pitchFamily="34" charset="0"/>
              </a:rPr>
              <a:t>Defining “Cost</a:t>
            </a:r>
            <a:r>
              <a:rPr lang="en-IN" sz="2000" b="1">
                <a:solidFill>
                  <a:srgbClr val="44546A"/>
                </a:solidFill>
                <a:latin typeface="Product Sans" panose="020B0403030502040203" pitchFamily="34" charset="0"/>
              </a:rPr>
              <a:t>”</a:t>
            </a:r>
            <a:endParaRPr lang="en-IN" b="1">
              <a:solidFill>
                <a:srgbClr val="44546A"/>
              </a:solidFill>
            </a:endParaRPr>
          </a:p>
        </p:txBody>
      </p:sp>
      <p:graphicFrame>
        <p:nvGraphicFramePr>
          <p:cNvPr id="2" name="Table 1">
            <a:extLst>
              <a:ext uri="{FF2B5EF4-FFF2-40B4-BE49-F238E27FC236}">
                <a16:creationId xmlns:a16="http://schemas.microsoft.com/office/drawing/2014/main" id="{9D7AF4E0-D8C9-B04E-864A-001C23656ED0}"/>
              </a:ext>
            </a:extLst>
          </p:cNvPr>
          <p:cNvGraphicFramePr>
            <a:graphicFrameLocks noGrp="1"/>
          </p:cNvGraphicFramePr>
          <p:nvPr>
            <p:extLst>
              <p:ext uri="{D42A27DB-BD31-4B8C-83A1-F6EECF244321}">
                <p14:modId xmlns:p14="http://schemas.microsoft.com/office/powerpoint/2010/main" val="1213283951"/>
              </p:ext>
            </p:extLst>
          </p:nvPr>
        </p:nvGraphicFramePr>
        <p:xfrm>
          <a:off x="171855" y="961646"/>
          <a:ext cx="11848289" cy="5390514"/>
        </p:xfrm>
        <a:graphic>
          <a:graphicData uri="http://schemas.openxmlformats.org/drawingml/2006/table">
            <a:tbl>
              <a:tblPr firstRow="1" bandRow="1">
                <a:tableStyleId>{5C22544A-7EE6-4342-B048-85BDC9FD1C3A}</a:tableStyleId>
              </a:tblPr>
              <a:tblGrid>
                <a:gridCol w="1063558">
                  <a:extLst>
                    <a:ext uri="{9D8B030D-6E8A-4147-A177-3AD203B41FA5}">
                      <a16:colId xmlns:a16="http://schemas.microsoft.com/office/drawing/2014/main" val="4083519242"/>
                    </a:ext>
                  </a:extLst>
                </a:gridCol>
                <a:gridCol w="2675106">
                  <a:extLst>
                    <a:ext uri="{9D8B030D-6E8A-4147-A177-3AD203B41FA5}">
                      <a16:colId xmlns:a16="http://schemas.microsoft.com/office/drawing/2014/main" val="2934942842"/>
                    </a:ext>
                  </a:extLst>
                </a:gridCol>
                <a:gridCol w="2692231">
                  <a:extLst>
                    <a:ext uri="{9D8B030D-6E8A-4147-A177-3AD203B41FA5}">
                      <a16:colId xmlns:a16="http://schemas.microsoft.com/office/drawing/2014/main" val="3299949646"/>
                    </a:ext>
                  </a:extLst>
                </a:gridCol>
                <a:gridCol w="2708697">
                  <a:extLst>
                    <a:ext uri="{9D8B030D-6E8A-4147-A177-3AD203B41FA5}">
                      <a16:colId xmlns:a16="http://schemas.microsoft.com/office/drawing/2014/main" val="102213138"/>
                    </a:ext>
                  </a:extLst>
                </a:gridCol>
                <a:gridCol w="2708697">
                  <a:extLst>
                    <a:ext uri="{9D8B030D-6E8A-4147-A177-3AD203B41FA5}">
                      <a16:colId xmlns:a16="http://schemas.microsoft.com/office/drawing/2014/main" val="4251803649"/>
                    </a:ext>
                  </a:extLst>
                </a:gridCol>
              </a:tblGrid>
              <a:tr h="463561">
                <a:tc>
                  <a:txBody>
                    <a:bodyPr/>
                    <a:lstStyle/>
                    <a:p>
                      <a:pPr algn="l"/>
                      <a:r>
                        <a:rPr lang="en-IN" sz="1600">
                          <a:solidFill>
                            <a:schemeClr val="bg2">
                              <a:lumMod val="25000"/>
                            </a:schemeClr>
                          </a:solidFill>
                        </a:rPr>
                        <a:t>Costs</a:t>
                      </a:r>
                    </a:p>
                  </a:txBody>
                  <a:tcPr anchor="ctr">
                    <a:lnR w="76200" cap="flat" cmpd="sng" algn="ctr">
                      <a:solidFill>
                        <a:schemeClr val="bg1"/>
                      </a:solidFill>
                      <a:prstDash val="solid"/>
                      <a:round/>
                      <a:headEnd type="none" w="med" len="med"/>
                      <a:tailEnd type="none" w="med" len="med"/>
                    </a:lnR>
                    <a:solidFill>
                      <a:schemeClr val="tx2">
                        <a:lumMod val="20000"/>
                        <a:lumOff val="80000"/>
                      </a:schemeClr>
                    </a:solidFill>
                  </a:tcPr>
                </a:tc>
                <a:tc>
                  <a:txBody>
                    <a:bodyPr/>
                    <a:lstStyle/>
                    <a:p>
                      <a:pPr algn="ctr"/>
                      <a:r>
                        <a:rPr lang="en-IN" sz="1600" dirty="0">
                          <a:solidFill>
                            <a:schemeClr val="bg2">
                              <a:lumMod val="25000"/>
                            </a:schemeClr>
                          </a:solidFill>
                        </a:rPr>
                        <a:t>Infrastructure supply cost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tx2">
                        <a:lumMod val="20000"/>
                        <a:lumOff val="80000"/>
                      </a:schemeClr>
                    </a:solidFill>
                  </a:tcPr>
                </a:tc>
                <a:tc>
                  <a:txBody>
                    <a:bodyPr/>
                    <a:lstStyle/>
                    <a:p>
                      <a:pPr algn="ctr"/>
                      <a:r>
                        <a:rPr lang="en-IN" sz="1600">
                          <a:solidFill>
                            <a:schemeClr val="bg2">
                              <a:lumMod val="25000"/>
                            </a:schemeClr>
                          </a:solidFill>
                        </a:rPr>
                        <a:t>Vehicle ownership cost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a:solidFill>
                            <a:schemeClr val="bg2">
                              <a:lumMod val="25000"/>
                            </a:schemeClr>
                          </a:solidFill>
                        </a:rPr>
                        <a:t>Vehicle operation cost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a:solidFill>
                            <a:schemeClr val="bg2">
                              <a:lumMod val="25000"/>
                            </a:schemeClr>
                          </a:solidFill>
                        </a:rPr>
                        <a:t>Transport Externalities</a:t>
                      </a:r>
                    </a:p>
                  </a:txBody>
                  <a:tcPr anchor="ctr">
                    <a:lnL w="76200" cap="flat" cmpd="sng" algn="ctr">
                      <a:solidFill>
                        <a:schemeClr val="bg1"/>
                      </a:solidFill>
                      <a:prstDash val="solid"/>
                      <a:round/>
                      <a:headEnd type="none" w="med" len="med"/>
                      <a:tailEnd type="none" w="med" len="med"/>
                    </a:lnL>
                    <a:solidFill>
                      <a:schemeClr val="accent1">
                        <a:lumMod val="90000"/>
                      </a:schemeClr>
                    </a:solidFill>
                  </a:tcPr>
                </a:tc>
                <a:extLst>
                  <a:ext uri="{0D108BD9-81ED-4DB2-BD59-A6C34878D82A}">
                    <a16:rowId xmlns:a16="http://schemas.microsoft.com/office/drawing/2014/main" val="403375350"/>
                  </a:ext>
                </a:extLst>
              </a:tr>
              <a:tr h="1214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1">
                          <a:solidFill>
                            <a:schemeClr val="tx1">
                              <a:lumMod val="85000"/>
                              <a:lumOff val="15000"/>
                            </a:schemeClr>
                          </a:solidFill>
                          <a:latin typeface="+mn-lt"/>
                        </a:rPr>
                        <a:t>Particular</a:t>
                      </a:r>
                    </a:p>
                  </a:txBody>
                  <a:tcP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lumMod val="75000"/>
                              <a:lumOff val="25000"/>
                            </a:schemeClr>
                          </a:solidFill>
                          <a:latin typeface="+mn-lt"/>
                        </a:rPr>
                        <a:t>Infrastructure construction and maintenance cost and opportunity cost. </a:t>
                      </a:r>
                      <a:endParaRPr lang="en-IN" sz="1400">
                        <a:solidFill>
                          <a:schemeClr val="tx1">
                            <a:lumMod val="75000"/>
                            <a:lumOff val="25000"/>
                          </a:schemeClr>
                        </a:solidFill>
                        <a:latin typeface="+mn-lt"/>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r>
                        <a:rPr lang="en-US" sz="1400">
                          <a:solidFill>
                            <a:schemeClr val="tx1">
                              <a:lumMod val="75000"/>
                              <a:lumOff val="25000"/>
                            </a:schemeClr>
                          </a:solidFill>
                          <a:latin typeface="+mn-lt"/>
                        </a:rPr>
                        <a:t>Categorized as an internal fixed cost, this refers to the one-time expenditure incurred for vehicle ownership.</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lumMod val="75000"/>
                              <a:lumOff val="25000"/>
                            </a:schemeClr>
                          </a:solidFill>
                          <a:latin typeface="+mn-lt"/>
                        </a:rPr>
                        <a:t>Categorized as variable cost and often referred to as “out of pocket cost”.</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r>
                        <a:rPr lang="en-US" sz="1400" dirty="0">
                          <a:solidFill>
                            <a:schemeClr val="tx1">
                              <a:lumMod val="75000"/>
                              <a:lumOff val="25000"/>
                            </a:schemeClr>
                          </a:solidFill>
                          <a:latin typeface="+mn-lt"/>
                        </a:rPr>
                        <a:t>It refers to the additional economic, social, and environmental expenses that arise due to transportation activities</a:t>
                      </a:r>
                      <a:endParaRPr lang="en-IN" sz="1400" dirty="0">
                        <a:solidFill>
                          <a:schemeClr val="tx1">
                            <a:lumMod val="75000"/>
                            <a:lumOff val="25000"/>
                          </a:schemeClr>
                        </a:solidFill>
                        <a:latin typeface="+mn-lt"/>
                      </a:endParaRPr>
                    </a:p>
                  </a:txBody>
                  <a:tcP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2517573"/>
                  </a:ext>
                </a:extLst>
              </a:tr>
              <a:tr h="2557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1">
                          <a:solidFill>
                            <a:schemeClr val="tx1">
                              <a:lumMod val="85000"/>
                              <a:lumOff val="15000"/>
                            </a:schemeClr>
                          </a:solidFill>
                          <a:latin typeface="+mn-lt"/>
                        </a:rPr>
                        <a:t>Cost Elements</a:t>
                      </a:r>
                    </a:p>
                  </a:txBody>
                  <a:tcP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dirty="0">
                          <a:solidFill>
                            <a:schemeClr val="tx1">
                              <a:lumMod val="75000"/>
                              <a:lumOff val="25000"/>
                            </a:schemeClr>
                          </a:solidFill>
                          <a:latin typeface="+mn-lt"/>
                          <a:ea typeface="+mn-ea"/>
                          <a:cs typeface="+mn-cs"/>
                        </a:rPr>
                        <a:t>Road Facilities (Construction, operation and maintenance)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dirty="0">
                          <a:solidFill>
                            <a:schemeClr val="tx1">
                              <a:lumMod val="75000"/>
                              <a:lumOff val="25000"/>
                            </a:schemeClr>
                          </a:solidFill>
                          <a:latin typeface="+mn-lt"/>
                          <a:ea typeface="+mn-ea"/>
                          <a:cs typeface="+mn-cs"/>
                        </a:rPr>
                        <a:t>PT service provision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dirty="0">
                          <a:solidFill>
                            <a:schemeClr val="tx1">
                              <a:lumMod val="75000"/>
                              <a:lumOff val="25000"/>
                            </a:schemeClr>
                          </a:solidFill>
                          <a:latin typeface="+mn-lt"/>
                          <a:ea typeface="+mn-ea"/>
                          <a:cs typeface="+mn-cs"/>
                        </a:rPr>
                        <a:t>On-Street Parking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dirty="0">
                          <a:solidFill>
                            <a:schemeClr val="tx1">
                              <a:lumMod val="75000"/>
                              <a:lumOff val="25000"/>
                            </a:schemeClr>
                          </a:solidFill>
                          <a:latin typeface="+mn-lt"/>
                          <a:ea typeface="+mn-ea"/>
                          <a:cs typeface="+mn-cs"/>
                        </a:rPr>
                        <a:t>Off-Street Parking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dirty="0">
                          <a:solidFill>
                            <a:schemeClr val="tx1">
                              <a:lumMod val="75000"/>
                              <a:lumOff val="25000"/>
                            </a:schemeClr>
                          </a:solidFill>
                          <a:latin typeface="+mn-lt"/>
                          <a:ea typeface="+mn-ea"/>
                          <a:cs typeface="+mn-cs"/>
                        </a:rPr>
                        <a:t>Land Value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dirty="0">
                          <a:solidFill>
                            <a:schemeClr val="tx1">
                              <a:lumMod val="75000"/>
                              <a:lumOff val="25000"/>
                            </a:schemeClr>
                          </a:solidFill>
                          <a:latin typeface="+mn-lt"/>
                          <a:ea typeface="+mn-ea"/>
                          <a:cs typeface="+mn-cs"/>
                        </a:rPr>
                        <a:t>Traffic services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dirty="0">
                          <a:solidFill>
                            <a:schemeClr val="tx1">
                              <a:lumMod val="75000"/>
                              <a:lumOff val="25000"/>
                            </a:schemeClr>
                          </a:solidFill>
                          <a:latin typeface="+mn-lt"/>
                          <a:ea typeface="+mn-ea"/>
                          <a:cs typeface="+mn-cs"/>
                        </a:rPr>
                        <a:t>Depots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dirty="0">
                          <a:solidFill>
                            <a:schemeClr val="tx1">
                              <a:lumMod val="75000"/>
                              <a:lumOff val="25000"/>
                            </a:schemeClr>
                          </a:solidFill>
                          <a:latin typeface="+mn-lt"/>
                          <a:ea typeface="+mn-ea"/>
                          <a:cs typeface="+mn-cs"/>
                        </a:rPr>
                        <a:t>Terminals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N" sz="1400" kern="1200" dirty="0">
                        <a:solidFill>
                          <a:schemeClr val="tx1">
                            <a:lumMod val="75000"/>
                            <a:lumOff val="25000"/>
                          </a:schemeClr>
                        </a:solidFill>
                        <a:latin typeface="+mn-lt"/>
                        <a:ea typeface="+mn-ea"/>
                        <a:cs typeface="+mn-cs"/>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a:solidFill>
                            <a:schemeClr val="tx1">
                              <a:lumMod val="75000"/>
                              <a:lumOff val="25000"/>
                            </a:schemeClr>
                          </a:solidFill>
                          <a:latin typeface="+mn-lt"/>
                          <a:ea typeface="+mn-ea"/>
                          <a:cs typeface="+mn-cs"/>
                        </a:rPr>
                        <a:t>Vehicle Cost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a:solidFill>
                            <a:schemeClr val="tx1">
                              <a:lumMod val="75000"/>
                              <a:lumOff val="25000"/>
                            </a:schemeClr>
                          </a:solidFill>
                          <a:latin typeface="+mn-lt"/>
                          <a:ea typeface="+mn-ea"/>
                          <a:cs typeface="+mn-cs"/>
                        </a:rPr>
                        <a:t>Insurance Cost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a:solidFill>
                            <a:schemeClr val="tx1">
                              <a:lumMod val="75000"/>
                              <a:lumOff val="25000"/>
                            </a:schemeClr>
                          </a:solidFill>
                          <a:latin typeface="+mn-lt"/>
                          <a:ea typeface="+mn-ea"/>
                          <a:cs typeface="+mn-cs"/>
                        </a:rPr>
                        <a:t>Road Tax </a:t>
                      </a:r>
                    </a:p>
                    <a:p>
                      <a:pPr algn="l"/>
                      <a:endParaRPr lang="en-US" sz="1400" kern="1200">
                        <a:solidFill>
                          <a:schemeClr val="tx1">
                            <a:lumMod val="75000"/>
                            <a:lumOff val="25000"/>
                          </a:schemeClr>
                        </a:solidFill>
                        <a:latin typeface="+mn-lt"/>
                        <a:ea typeface="+mn-ea"/>
                        <a:cs typeface="+mn-cs"/>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a:solidFill>
                            <a:schemeClr val="tx1">
                              <a:lumMod val="75000"/>
                              <a:lumOff val="25000"/>
                            </a:schemeClr>
                          </a:solidFill>
                          <a:latin typeface="+mn-lt"/>
                          <a:ea typeface="+mn-ea"/>
                          <a:cs typeface="+mn-cs"/>
                        </a:rPr>
                        <a:t>Fuel Cost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a:solidFill>
                            <a:schemeClr val="tx1">
                              <a:lumMod val="75000"/>
                              <a:lumOff val="25000"/>
                            </a:schemeClr>
                          </a:solidFill>
                          <a:latin typeface="+mn-lt"/>
                          <a:ea typeface="+mn-ea"/>
                          <a:cs typeface="+mn-cs"/>
                        </a:rPr>
                        <a:t>Vehicle Maintenance cost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a:solidFill>
                            <a:schemeClr val="tx1">
                              <a:lumMod val="75000"/>
                              <a:lumOff val="25000"/>
                            </a:schemeClr>
                          </a:solidFill>
                          <a:latin typeface="+mn-lt"/>
                          <a:ea typeface="+mn-ea"/>
                          <a:cs typeface="+mn-cs"/>
                        </a:rPr>
                        <a:t>Vehicle Repair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a:solidFill>
                          <a:schemeClr val="tx1">
                            <a:lumMod val="75000"/>
                            <a:lumOff val="25000"/>
                          </a:schemeClr>
                        </a:solidFill>
                        <a:latin typeface="+mn-lt"/>
                        <a:ea typeface="+mn-ea"/>
                        <a:cs typeface="+mn-cs"/>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IN" sz="1400" kern="1200" dirty="0">
                          <a:solidFill>
                            <a:schemeClr val="tx1">
                              <a:lumMod val="75000"/>
                              <a:lumOff val="25000"/>
                            </a:schemeClr>
                          </a:solidFill>
                          <a:latin typeface="+mn-lt"/>
                          <a:ea typeface="+mn-ea"/>
                          <a:cs typeface="+mn-cs"/>
                        </a:rPr>
                        <a:t>Accidents</a:t>
                      </a:r>
                    </a:p>
                    <a:p>
                      <a:pPr marL="285750" indent="-285750">
                        <a:buFont typeface="Arial" panose="020B0604020202020204" pitchFamily="34" charset="0"/>
                        <a:buChar char="•"/>
                      </a:pPr>
                      <a:r>
                        <a:rPr lang="en-IN" sz="1400" kern="1200" dirty="0">
                          <a:solidFill>
                            <a:schemeClr val="tx1">
                              <a:lumMod val="75000"/>
                              <a:lumOff val="25000"/>
                            </a:schemeClr>
                          </a:solidFill>
                          <a:latin typeface="+mn-lt"/>
                          <a:ea typeface="+mn-ea"/>
                          <a:cs typeface="+mn-cs"/>
                        </a:rPr>
                        <a:t>Pollution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dirty="0">
                          <a:solidFill>
                            <a:schemeClr val="tx1">
                              <a:lumMod val="75000"/>
                              <a:lumOff val="25000"/>
                            </a:schemeClr>
                          </a:solidFill>
                          <a:latin typeface="+mn-lt"/>
                          <a:ea typeface="+mn-ea"/>
                          <a:cs typeface="+mn-cs"/>
                        </a:rPr>
                        <a:t>Congestion</a:t>
                      </a:r>
                    </a:p>
                    <a:p>
                      <a:pPr marL="285750" indent="-285750">
                        <a:buFont typeface="Arial" panose="020B0604020202020204" pitchFamily="34" charset="0"/>
                        <a:buChar char="•"/>
                      </a:pPr>
                      <a:r>
                        <a:rPr lang="en-IN" sz="1400" kern="1200" dirty="0">
                          <a:solidFill>
                            <a:schemeClr val="tx1">
                              <a:lumMod val="75000"/>
                              <a:lumOff val="25000"/>
                            </a:schemeClr>
                          </a:solidFill>
                          <a:latin typeface="+mn-lt"/>
                          <a:ea typeface="+mn-ea"/>
                          <a:cs typeface="+mn-cs"/>
                        </a:rPr>
                        <a:t>Noise</a:t>
                      </a:r>
                    </a:p>
                    <a:p>
                      <a:pPr marL="285750" indent="-285750">
                        <a:buFont typeface="Arial" panose="020B0604020202020204" pitchFamily="34" charset="0"/>
                        <a:buChar char="•"/>
                      </a:pPr>
                      <a:r>
                        <a:rPr lang="en-IN" sz="1400" kern="1200" dirty="0">
                          <a:solidFill>
                            <a:schemeClr val="tx1">
                              <a:lumMod val="75000"/>
                              <a:lumOff val="25000"/>
                            </a:schemeClr>
                          </a:solidFill>
                          <a:latin typeface="+mn-lt"/>
                          <a:ea typeface="+mn-ea"/>
                          <a:cs typeface="+mn-cs"/>
                        </a:rPr>
                        <a:t>Water Pollution</a:t>
                      </a:r>
                    </a:p>
                    <a:p>
                      <a:pPr marL="285750" indent="-285750">
                        <a:buFont typeface="Arial" panose="020B0604020202020204" pitchFamily="34" charset="0"/>
                        <a:buChar char="•"/>
                      </a:pPr>
                      <a:r>
                        <a:rPr lang="en-IN" sz="1400" kern="1200" dirty="0">
                          <a:solidFill>
                            <a:schemeClr val="tx1">
                              <a:lumMod val="75000"/>
                              <a:lumOff val="25000"/>
                            </a:schemeClr>
                          </a:solidFill>
                          <a:latin typeface="+mn-lt"/>
                          <a:ea typeface="+mn-ea"/>
                          <a:cs typeface="+mn-cs"/>
                        </a:rPr>
                        <a:t>Waste</a:t>
                      </a:r>
                    </a:p>
                  </a:txBody>
                  <a:tcP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89895094"/>
                  </a:ext>
                </a:extLst>
              </a:tr>
              <a:tr h="577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1" kern="1200">
                          <a:solidFill>
                            <a:schemeClr val="tx1">
                              <a:lumMod val="85000"/>
                              <a:lumOff val="15000"/>
                            </a:schemeClr>
                          </a:solidFill>
                          <a:latin typeface="+mn-lt"/>
                          <a:ea typeface="+mn-ea"/>
                          <a:cs typeface="+mn-cs"/>
                        </a:rPr>
                        <a:t>Public Transport</a:t>
                      </a: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rowSpan="2">
                  <a:txBody>
                    <a:bodyPr/>
                    <a:lstStyle/>
                    <a:p>
                      <a:pPr algn="ctr"/>
                      <a:r>
                        <a:rPr lang="en-IN" sz="1400">
                          <a:solidFill>
                            <a:schemeClr val="tx1">
                              <a:lumMod val="75000"/>
                              <a:lumOff val="25000"/>
                            </a:schemeClr>
                          </a:solidFill>
                          <a:latin typeface="+mn-lt"/>
                        </a:rPr>
                        <a:t>Cost incurred by public agencies or municipal corporation</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IN" sz="1400">
                          <a:solidFill>
                            <a:schemeClr val="tx1">
                              <a:lumMod val="75000"/>
                              <a:lumOff val="25000"/>
                            </a:schemeClr>
                          </a:solidFill>
                          <a:latin typeface="+mn-lt"/>
                        </a:rPr>
                        <a:t>Cost incurred by public agencies </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IN" sz="1400">
                          <a:solidFill>
                            <a:schemeClr val="tx1">
                              <a:lumMod val="75000"/>
                              <a:lumOff val="25000"/>
                            </a:schemeClr>
                          </a:solidFill>
                          <a:latin typeface="+mn-lt"/>
                        </a:rPr>
                        <a:t>Cost incurred by public agencies </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a:solidFill>
                            <a:schemeClr val="tx1">
                              <a:lumMod val="75000"/>
                              <a:lumOff val="25000"/>
                            </a:schemeClr>
                          </a:solidFill>
                          <a:latin typeface="+mn-lt"/>
                        </a:rPr>
                        <a:t>Cost incurred by society.</a:t>
                      </a: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931694441"/>
                  </a:ext>
                </a:extLst>
              </a:tr>
              <a:tr h="577252">
                <a:tc>
                  <a:txBody>
                    <a:bodyPr/>
                    <a:lstStyle/>
                    <a:p>
                      <a:r>
                        <a:rPr lang="en-IN" sz="1400" b="1">
                          <a:solidFill>
                            <a:schemeClr val="tx1">
                              <a:lumMod val="85000"/>
                              <a:lumOff val="15000"/>
                            </a:schemeClr>
                          </a:solidFill>
                          <a:latin typeface="+mn-lt"/>
                        </a:rPr>
                        <a:t>Private Transport</a:t>
                      </a:r>
                    </a:p>
                  </a:txBody>
                  <a:tcPr anchor="ctr">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vMerge="1">
                  <a:txBody>
                    <a:bodyPr/>
                    <a:lstStyle/>
                    <a:p>
                      <a:endParaRPr lang="en-IN" sz="1400">
                        <a:solidFill>
                          <a:schemeClr val="bg2">
                            <a:lumMod val="25000"/>
                          </a:schemeClr>
                        </a:solidFill>
                        <a:latin typeface="+mn-lt"/>
                      </a:endParaRPr>
                    </a:p>
                  </a:txBody>
                  <a:tcPr anchor="ctr">
                    <a:solidFill>
                      <a:schemeClr val="bg1">
                        <a:lumMod val="95000"/>
                      </a:schemeClr>
                    </a:solidFill>
                  </a:tcPr>
                </a:tc>
                <a:tc>
                  <a:txBody>
                    <a:bodyPr/>
                    <a:lstStyle/>
                    <a:p>
                      <a:pPr algn="ctr"/>
                      <a:r>
                        <a:rPr lang="en-IN" sz="1400">
                          <a:solidFill>
                            <a:schemeClr val="tx1">
                              <a:lumMod val="75000"/>
                              <a:lumOff val="25000"/>
                            </a:schemeClr>
                          </a:solidFill>
                          <a:latin typeface="+mn-lt"/>
                        </a:rPr>
                        <a:t>Internalized cost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IN" sz="1400" dirty="0">
                          <a:solidFill>
                            <a:schemeClr val="tx1">
                              <a:lumMod val="75000"/>
                              <a:lumOff val="25000"/>
                            </a:schemeClr>
                          </a:solidFill>
                          <a:latin typeface="+mn-lt"/>
                        </a:rPr>
                        <a:t>Internalized cost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vMerge="1">
                  <a:txBody>
                    <a:bodyPr/>
                    <a:lstStyle/>
                    <a:p>
                      <a:endParaRPr lang="en-IN" sz="1400">
                        <a:solidFill>
                          <a:schemeClr val="bg2">
                            <a:lumMod val="25000"/>
                          </a:schemeClr>
                        </a:solidFill>
                        <a:latin typeface="+mn-lt"/>
                      </a:endParaRPr>
                    </a:p>
                  </a:txBody>
                  <a:tcPr anchor="ctr">
                    <a:solidFill>
                      <a:schemeClr val="bg1">
                        <a:lumMod val="95000"/>
                      </a:schemeClr>
                    </a:solidFill>
                  </a:tcPr>
                </a:tc>
                <a:extLst>
                  <a:ext uri="{0D108BD9-81ED-4DB2-BD59-A6C34878D82A}">
                    <a16:rowId xmlns:a16="http://schemas.microsoft.com/office/drawing/2014/main" val="1400498534"/>
                  </a:ext>
                </a:extLst>
              </a:tr>
            </a:tbl>
          </a:graphicData>
        </a:graphic>
      </p:graphicFrame>
      <p:sp>
        <p:nvSpPr>
          <p:cNvPr id="4" name="TextBox 3">
            <a:extLst>
              <a:ext uri="{FF2B5EF4-FFF2-40B4-BE49-F238E27FC236}">
                <a16:creationId xmlns:a16="http://schemas.microsoft.com/office/drawing/2014/main" id="{6A4289E8-B89D-96F4-155F-95FF9B187EC1}"/>
              </a:ext>
            </a:extLst>
          </p:cNvPr>
          <p:cNvSpPr txBox="1"/>
          <p:nvPr/>
        </p:nvSpPr>
        <p:spPr>
          <a:xfrm>
            <a:off x="171854" y="341254"/>
            <a:ext cx="11848290" cy="523220"/>
          </a:xfrm>
          <a:prstGeom prst="rect">
            <a:avLst/>
          </a:prstGeom>
          <a:noFill/>
        </p:spPr>
        <p:txBody>
          <a:bodyPr wrap="square">
            <a:spAutoFit/>
          </a:bodyPr>
          <a:lstStyle/>
          <a:p>
            <a:pPr algn="l"/>
            <a:r>
              <a:rPr lang="en-US" sz="1400" b="0" u="none" strike="noStrike" baseline="0" dirty="0">
                <a:solidFill>
                  <a:schemeClr val="tx1">
                    <a:lumMod val="75000"/>
                    <a:lumOff val="25000"/>
                  </a:schemeClr>
                </a:solidFill>
                <a:latin typeface="Product Sans" panose="020B0403030502040203" pitchFamily="34" charset="0"/>
              </a:rPr>
              <a:t>Cost is the monetary value of goods and services purchased by producers and consumers. This can involve money, time, land, or the loss of an opportunity to enjoy a benefit</a:t>
            </a:r>
            <a:r>
              <a:rPr lang="en-US" sz="1400" dirty="0">
                <a:solidFill>
                  <a:schemeClr val="tx1">
                    <a:lumMod val="75000"/>
                    <a:lumOff val="25000"/>
                  </a:schemeClr>
                </a:solidFill>
                <a:latin typeface="Product Sans" panose="020B0403030502040203" pitchFamily="34" charset="0"/>
              </a:rPr>
              <a:t>. The cost components of transport can be classified into categories:</a:t>
            </a:r>
          </a:p>
        </p:txBody>
      </p:sp>
      <p:sp>
        <p:nvSpPr>
          <p:cNvPr id="5" name="TextBox 4">
            <a:extLst>
              <a:ext uri="{FF2B5EF4-FFF2-40B4-BE49-F238E27FC236}">
                <a16:creationId xmlns:a16="http://schemas.microsoft.com/office/drawing/2014/main" id="{21C56E43-6613-BFC2-4C1B-15E4EC0844A0}"/>
              </a:ext>
            </a:extLst>
          </p:cNvPr>
          <p:cNvSpPr txBox="1"/>
          <p:nvPr/>
        </p:nvSpPr>
        <p:spPr>
          <a:xfrm>
            <a:off x="3120618" y="6604084"/>
            <a:ext cx="6807634" cy="253916"/>
          </a:xfrm>
          <a:prstGeom prst="rect">
            <a:avLst/>
          </a:prstGeom>
          <a:noFill/>
        </p:spPr>
        <p:txBody>
          <a:bodyPr wrap="square" rtlCol="0">
            <a:spAutoFit/>
          </a:bodyPr>
          <a:lstStyle/>
          <a:p>
            <a:r>
              <a:rPr lang="en-IN" sz="1050" dirty="0">
                <a:solidFill>
                  <a:schemeClr val="tx1">
                    <a:lumMod val="75000"/>
                    <a:lumOff val="25000"/>
                  </a:schemeClr>
                </a:solidFill>
              </a:rPr>
              <a:t>Source: Adapted from, </a:t>
            </a:r>
            <a:r>
              <a:rPr lang="en-US" sz="1050" dirty="0">
                <a:solidFill>
                  <a:schemeClr val="tx1">
                    <a:lumMod val="75000"/>
                    <a:lumOff val="25000"/>
                  </a:schemeClr>
                </a:solidFill>
              </a:rPr>
              <a:t>The price of transport – overview of social cost of transport, 2019, CE-Delft</a:t>
            </a:r>
            <a:endParaRPr lang="en-IN" sz="1000" dirty="0">
              <a:solidFill>
                <a:schemeClr val="tx1">
                  <a:lumMod val="75000"/>
                  <a:lumOff val="25000"/>
                </a:schemeClr>
              </a:solidFill>
            </a:endParaRPr>
          </a:p>
        </p:txBody>
      </p:sp>
      <p:graphicFrame>
        <p:nvGraphicFramePr>
          <p:cNvPr id="6" name="Table 5">
            <a:extLst>
              <a:ext uri="{FF2B5EF4-FFF2-40B4-BE49-F238E27FC236}">
                <a16:creationId xmlns:a16="http://schemas.microsoft.com/office/drawing/2014/main" id="{DE28FCE5-0147-EAF3-5E19-4ABFC483EC5F}"/>
              </a:ext>
            </a:extLst>
          </p:cNvPr>
          <p:cNvGraphicFramePr>
            <a:graphicFrameLocks noGrp="1"/>
          </p:cNvGraphicFramePr>
          <p:nvPr>
            <p:extLst>
              <p:ext uri="{D42A27DB-BD31-4B8C-83A1-F6EECF244321}">
                <p14:modId xmlns:p14="http://schemas.microsoft.com/office/powerpoint/2010/main" val="754957629"/>
              </p:ext>
            </p:extLst>
          </p:nvPr>
        </p:nvGraphicFramePr>
        <p:xfrm>
          <a:off x="171854" y="961646"/>
          <a:ext cx="11848289" cy="5390514"/>
        </p:xfrm>
        <a:graphic>
          <a:graphicData uri="http://schemas.openxmlformats.org/drawingml/2006/table">
            <a:tbl>
              <a:tblPr firstRow="1" bandRow="1">
                <a:tableStyleId>{5C22544A-7EE6-4342-B048-85BDC9FD1C3A}</a:tableStyleId>
              </a:tblPr>
              <a:tblGrid>
                <a:gridCol w="1063558">
                  <a:extLst>
                    <a:ext uri="{9D8B030D-6E8A-4147-A177-3AD203B41FA5}">
                      <a16:colId xmlns:a16="http://schemas.microsoft.com/office/drawing/2014/main" val="4083519242"/>
                    </a:ext>
                  </a:extLst>
                </a:gridCol>
                <a:gridCol w="2675106">
                  <a:extLst>
                    <a:ext uri="{9D8B030D-6E8A-4147-A177-3AD203B41FA5}">
                      <a16:colId xmlns:a16="http://schemas.microsoft.com/office/drawing/2014/main" val="2934942842"/>
                    </a:ext>
                  </a:extLst>
                </a:gridCol>
                <a:gridCol w="2692231">
                  <a:extLst>
                    <a:ext uri="{9D8B030D-6E8A-4147-A177-3AD203B41FA5}">
                      <a16:colId xmlns:a16="http://schemas.microsoft.com/office/drawing/2014/main" val="3299949646"/>
                    </a:ext>
                  </a:extLst>
                </a:gridCol>
                <a:gridCol w="2708697">
                  <a:extLst>
                    <a:ext uri="{9D8B030D-6E8A-4147-A177-3AD203B41FA5}">
                      <a16:colId xmlns:a16="http://schemas.microsoft.com/office/drawing/2014/main" val="102213138"/>
                    </a:ext>
                  </a:extLst>
                </a:gridCol>
                <a:gridCol w="2708697">
                  <a:extLst>
                    <a:ext uri="{9D8B030D-6E8A-4147-A177-3AD203B41FA5}">
                      <a16:colId xmlns:a16="http://schemas.microsoft.com/office/drawing/2014/main" val="4251803649"/>
                    </a:ext>
                  </a:extLst>
                </a:gridCol>
              </a:tblGrid>
              <a:tr h="463561">
                <a:tc>
                  <a:txBody>
                    <a:bodyPr/>
                    <a:lstStyle/>
                    <a:p>
                      <a:pPr algn="l"/>
                      <a:r>
                        <a:rPr lang="en-IN" sz="1600">
                          <a:solidFill>
                            <a:schemeClr val="bg2">
                              <a:lumMod val="25000"/>
                            </a:schemeClr>
                          </a:solidFill>
                        </a:rPr>
                        <a:t>Costs</a:t>
                      </a:r>
                    </a:p>
                  </a:txBody>
                  <a:tcPr anchor="ctr">
                    <a:lnR w="76200" cap="flat" cmpd="sng" algn="ctr">
                      <a:solidFill>
                        <a:schemeClr val="bg1"/>
                      </a:solidFill>
                      <a:prstDash val="solid"/>
                      <a:round/>
                      <a:headEnd type="none" w="med" len="med"/>
                      <a:tailEnd type="none" w="med" len="med"/>
                    </a:lnR>
                    <a:solidFill>
                      <a:schemeClr val="tx2">
                        <a:lumMod val="20000"/>
                        <a:lumOff val="80000"/>
                      </a:schemeClr>
                    </a:solidFill>
                  </a:tcPr>
                </a:tc>
                <a:tc>
                  <a:txBody>
                    <a:bodyPr/>
                    <a:lstStyle/>
                    <a:p>
                      <a:pPr algn="ctr"/>
                      <a:r>
                        <a:rPr lang="en-IN" sz="1600">
                          <a:solidFill>
                            <a:schemeClr val="bg2">
                              <a:lumMod val="25000"/>
                            </a:schemeClr>
                          </a:solidFill>
                        </a:rPr>
                        <a:t>Infrastructure supply cost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tx2">
                        <a:lumMod val="20000"/>
                        <a:lumOff val="80000"/>
                      </a:schemeClr>
                    </a:solidFill>
                  </a:tcPr>
                </a:tc>
                <a:tc>
                  <a:txBody>
                    <a:bodyPr/>
                    <a:lstStyle/>
                    <a:p>
                      <a:pPr algn="ctr"/>
                      <a:r>
                        <a:rPr lang="en-IN" sz="1600">
                          <a:solidFill>
                            <a:schemeClr val="bg2">
                              <a:lumMod val="25000"/>
                            </a:schemeClr>
                          </a:solidFill>
                        </a:rPr>
                        <a:t>Vehicle ownership cost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a:solidFill>
                            <a:schemeClr val="bg2">
                              <a:lumMod val="25000"/>
                            </a:schemeClr>
                          </a:solidFill>
                        </a:rPr>
                        <a:t>Vehicle operation cost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a:solidFill>
                            <a:schemeClr val="bg2">
                              <a:lumMod val="25000"/>
                            </a:schemeClr>
                          </a:solidFill>
                        </a:rPr>
                        <a:t>Transport Externalities</a:t>
                      </a:r>
                    </a:p>
                  </a:txBody>
                  <a:tcPr anchor="ctr">
                    <a:lnL w="76200" cap="flat" cmpd="sng" algn="ctr">
                      <a:solidFill>
                        <a:schemeClr val="bg1"/>
                      </a:solidFill>
                      <a:prstDash val="solid"/>
                      <a:round/>
                      <a:headEnd type="none" w="med" len="med"/>
                      <a:tailEnd type="none" w="med" len="med"/>
                    </a:lnL>
                    <a:solidFill>
                      <a:schemeClr val="accent1">
                        <a:lumMod val="90000"/>
                      </a:schemeClr>
                    </a:solidFill>
                  </a:tcPr>
                </a:tc>
                <a:extLst>
                  <a:ext uri="{0D108BD9-81ED-4DB2-BD59-A6C34878D82A}">
                    <a16:rowId xmlns:a16="http://schemas.microsoft.com/office/drawing/2014/main" val="403375350"/>
                  </a:ext>
                </a:extLst>
              </a:tr>
              <a:tr h="1214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1" dirty="0">
                          <a:solidFill>
                            <a:schemeClr val="bg1">
                              <a:lumMod val="65000"/>
                            </a:schemeClr>
                          </a:solidFill>
                          <a:latin typeface="+mn-lt"/>
                        </a:rPr>
                        <a:t>Particular</a:t>
                      </a:r>
                    </a:p>
                  </a:txBody>
                  <a:tcP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a:solidFill>
                            <a:schemeClr val="bg1">
                              <a:lumMod val="75000"/>
                            </a:schemeClr>
                          </a:solidFill>
                          <a:latin typeface="+mn-lt"/>
                          <a:ea typeface="+mn-ea"/>
                          <a:cs typeface="+mn-cs"/>
                        </a:rPr>
                        <a:t>Infrastructure construction and maintenance cost and opportunity cost. </a:t>
                      </a:r>
                      <a:endParaRPr lang="en-IN" sz="1400" kern="1200">
                        <a:solidFill>
                          <a:schemeClr val="bg1">
                            <a:lumMod val="75000"/>
                          </a:schemeClr>
                        </a:solidFill>
                        <a:latin typeface="+mn-lt"/>
                        <a:ea typeface="+mn-ea"/>
                        <a:cs typeface="+mn-cs"/>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a:solidFill>
                            <a:schemeClr val="bg1">
                              <a:lumMod val="75000"/>
                            </a:schemeClr>
                          </a:solidFill>
                          <a:latin typeface="+mn-lt"/>
                          <a:ea typeface="+mn-ea"/>
                          <a:cs typeface="+mn-cs"/>
                        </a:rPr>
                        <a:t>Categorized as an internal fixed cost, this refers to the one-time expenditure incurred for vehicle ownership.</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a:solidFill>
                            <a:schemeClr val="bg1">
                              <a:lumMod val="75000"/>
                            </a:schemeClr>
                          </a:solidFill>
                          <a:latin typeface="+mn-lt"/>
                          <a:ea typeface="+mn-ea"/>
                          <a:cs typeface="+mn-cs"/>
                        </a:rPr>
                        <a:t>Categorized as variable cost and often referred to as “out of pocket cost”.</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a:solidFill>
                            <a:schemeClr val="bg1">
                              <a:lumMod val="75000"/>
                            </a:schemeClr>
                          </a:solidFill>
                          <a:latin typeface="+mn-lt"/>
                          <a:ea typeface="+mn-ea"/>
                          <a:cs typeface="+mn-cs"/>
                        </a:rPr>
                        <a:t>It refers to the additional economic, social, and environmental expenses that arise due to transportation activities</a:t>
                      </a:r>
                      <a:endParaRPr lang="en-IN" sz="1400" kern="1200">
                        <a:solidFill>
                          <a:schemeClr val="bg1">
                            <a:lumMod val="75000"/>
                          </a:schemeClr>
                        </a:solidFill>
                        <a:latin typeface="+mn-lt"/>
                        <a:ea typeface="+mn-ea"/>
                        <a:cs typeface="+mn-cs"/>
                      </a:endParaRPr>
                    </a:p>
                  </a:txBody>
                  <a:tcP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2517573"/>
                  </a:ext>
                </a:extLst>
              </a:tr>
              <a:tr h="2557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1">
                          <a:solidFill>
                            <a:schemeClr val="tx1">
                              <a:lumMod val="85000"/>
                              <a:lumOff val="15000"/>
                            </a:schemeClr>
                          </a:solidFill>
                          <a:latin typeface="+mn-lt"/>
                        </a:rPr>
                        <a:t>Cost Elements</a:t>
                      </a:r>
                    </a:p>
                  </a:txBody>
                  <a:tcP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dirty="0">
                          <a:solidFill>
                            <a:srgbClr val="156082"/>
                          </a:solidFill>
                          <a:latin typeface="+mn-lt"/>
                          <a:ea typeface="+mn-ea"/>
                          <a:cs typeface="+mn-cs"/>
                        </a:rPr>
                        <a:t>Road Facilities (Construction, operation and maintenance)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dirty="0">
                          <a:solidFill>
                            <a:srgbClr val="156082"/>
                          </a:solidFill>
                          <a:latin typeface="+mn-lt"/>
                          <a:ea typeface="+mn-ea"/>
                          <a:cs typeface="+mn-cs"/>
                        </a:rPr>
                        <a:t>PT service provision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dirty="0">
                          <a:solidFill>
                            <a:srgbClr val="156082"/>
                          </a:solidFill>
                          <a:latin typeface="+mn-lt"/>
                          <a:ea typeface="+mn-ea"/>
                          <a:cs typeface="+mn-cs"/>
                        </a:rPr>
                        <a:t>On-Street Parking</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dirty="0">
                          <a:solidFill>
                            <a:schemeClr val="bg1">
                              <a:lumMod val="75000"/>
                            </a:schemeClr>
                          </a:solidFill>
                          <a:latin typeface="+mn-lt"/>
                          <a:ea typeface="+mn-ea"/>
                          <a:cs typeface="+mn-cs"/>
                        </a:rPr>
                        <a:t>Off-Street Parking</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dirty="0">
                          <a:solidFill>
                            <a:schemeClr val="bg1">
                              <a:lumMod val="75000"/>
                            </a:schemeClr>
                          </a:solidFill>
                          <a:latin typeface="+mn-lt"/>
                          <a:ea typeface="+mn-ea"/>
                          <a:cs typeface="+mn-cs"/>
                        </a:rPr>
                        <a:t>Land Value </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dirty="0">
                          <a:solidFill>
                            <a:schemeClr val="bg1">
                              <a:lumMod val="75000"/>
                            </a:schemeClr>
                          </a:solidFill>
                          <a:latin typeface="+mn-lt"/>
                          <a:ea typeface="+mn-ea"/>
                          <a:cs typeface="+mn-cs"/>
                        </a:rPr>
                        <a:t>Traffic services </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dirty="0">
                          <a:solidFill>
                            <a:schemeClr val="bg1">
                              <a:lumMod val="75000"/>
                            </a:schemeClr>
                          </a:solidFill>
                          <a:latin typeface="+mn-lt"/>
                          <a:ea typeface="+mn-ea"/>
                          <a:cs typeface="+mn-cs"/>
                        </a:rPr>
                        <a:t>Depots </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dirty="0">
                          <a:solidFill>
                            <a:schemeClr val="bg1">
                              <a:lumMod val="75000"/>
                            </a:schemeClr>
                          </a:solidFill>
                          <a:latin typeface="+mn-lt"/>
                          <a:ea typeface="+mn-ea"/>
                          <a:cs typeface="+mn-cs"/>
                        </a:rPr>
                        <a:t>Terminals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N" sz="1400" kern="1200" dirty="0">
                        <a:solidFill>
                          <a:schemeClr val="tx1">
                            <a:lumMod val="75000"/>
                            <a:lumOff val="25000"/>
                          </a:schemeClr>
                        </a:solidFill>
                        <a:latin typeface="+mn-lt"/>
                        <a:ea typeface="+mn-ea"/>
                        <a:cs typeface="+mn-cs"/>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a:solidFill>
                            <a:srgbClr val="156082"/>
                          </a:solidFill>
                          <a:latin typeface="+mn-lt"/>
                          <a:ea typeface="+mn-ea"/>
                          <a:cs typeface="+mn-cs"/>
                        </a:rPr>
                        <a:t>Vehicle Cost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a:solidFill>
                            <a:srgbClr val="156082"/>
                          </a:solidFill>
                          <a:latin typeface="+mn-lt"/>
                          <a:ea typeface="+mn-ea"/>
                          <a:cs typeface="+mn-cs"/>
                        </a:rPr>
                        <a:t>Insurance Cost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a:solidFill>
                            <a:srgbClr val="156082"/>
                          </a:solidFill>
                          <a:latin typeface="+mn-lt"/>
                          <a:ea typeface="+mn-ea"/>
                          <a:cs typeface="+mn-cs"/>
                        </a:rPr>
                        <a:t>Road Tax </a:t>
                      </a:r>
                    </a:p>
                    <a:p>
                      <a:pPr algn="l"/>
                      <a:endParaRPr lang="en-US" sz="1400" kern="1200">
                        <a:solidFill>
                          <a:schemeClr val="tx1">
                            <a:lumMod val="75000"/>
                            <a:lumOff val="25000"/>
                          </a:schemeClr>
                        </a:solidFill>
                        <a:latin typeface="+mn-lt"/>
                        <a:ea typeface="+mn-ea"/>
                        <a:cs typeface="+mn-cs"/>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a:solidFill>
                            <a:srgbClr val="156082"/>
                          </a:solidFill>
                          <a:latin typeface="+mn-lt"/>
                          <a:ea typeface="+mn-ea"/>
                          <a:cs typeface="+mn-cs"/>
                        </a:rPr>
                        <a:t>Fuel Cost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a:solidFill>
                            <a:srgbClr val="156082"/>
                          </a:solidFill>
                          <a:latin typeface="+mn-lt"/>
                          <a:ea typeface="+mn-ea"/>
                          <a:cs typeface="+mn-cs"/>
                        </a:rPr>
                        <a:t>Vehicle Maintenance cost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a:solidFill>
                            <a:srgbClr val="156082"/>
                          </a:solidFill>
                          <a:latin typeface="+mn-lt"/>
                          <a:ea typeface="+mn-ea"/>
                          <a:cs typeface="+mn-cs"/>
                        </a:rPr>
                        <a:t>Vehicle Repair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a:solidFill>
                          <a:schemeClr val="tx1">
                            <a:lumMod val="75000"/>
                            <a:lumOff val="25000"/>
                          </a:schemeClr>
                        </a:solidFill>
                        <a:latin typeface="+mn-lt"/>
                        <a:ea typeface="+mn-ea"/>
                        <a:cs typeface="+mn-cs"/>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IN" sz="1400" kern="1200" dirty="0">
                          <a:solidFill>
                            <a:srgbClr val="156082"/>
                          </a:solidFill>
                          <a:latin typeface="+mn-lt"/>
                          <a:ea typeface="+mn-ea"/>
                          <a:cs typeface="+mn-cs"/>
                        </a:rPr>
                        <a:t>Accidents</a:t>
                      </a:r>
                    </a:p>
                    <a:p>
                      <a:pPr marL="285750" indent="-285750">
                        <a:buFont typeface="Arial" panose="020B0604020202020204" pitchFamily="34" charset="0"/>
                        <a:buChar char="•"/>
                      </a:pPr>
                      <a:r>
                        <a:rPr lang="en-IN" sz="1400" kern="1200" dirty="0">
                          <a:solidFill>
                            <a:srgbClr val="156082"/>
                          </a:solidFill>
                          <a:latin typeface="+mn-lt"/>
                          <a:ea typeface="+mn-ea"/>
                          <a:cs typeface="+mn-cs"/>
                        </a:rPr>
                        <a:t>Pollution</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dirty="0">
                          <a:solidFill>
                            <a:schemeClr val="bg1">
                              <a:lumMod val="75000"/>
                            </a:schemeClr>
                          </a:solidFill>
                          <a:latin typeface="+mn-lt"/>
                          <a:ea typeface="+mn-ea"/>
                          <a:cs typeface="+mn-cs"/>
                        </a:rPr>
                        <a:t>Congestion</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dirty="0">
                          <a:solidFill>
                            <a:schemeClr val="bg1">
                              <a:lumMod val="75000"/>
                            </a:schemeClr>
                          </a:solidFill>
                          <a:latin typeface="+mn-lt"/>
                          <a:ea typeface="+mn-ea"/>
                          <a:cs typeface="+mn-cs"/>
                        </a:rPr>
                        <a:t>Noise</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dirty="0">
                          <a:solidFill>
                            <a:schemeClr val="bg1">
                              <a:lumMod val="75000"/>
                            </a:schemeClr>
                          </a:solidFill>
                          <a:latin typeface="+mn-lt"/>
                          <a:ea typeface="+mn-ea"/>
                          <a:cs typeface="+mn-cs"/>
                        </a:rPr>
                        <a:t>Water Pollution</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dirty="0">
                          <a:solidFill>
                            <a:schemeClr val="bg1">
                              <a:lumMod val="75000"/>
                            </a:schemeClr>
                          </a:solidFill>
                          <a:latin typeface="+mn-lt"/>
                          <a:ea typeface="+mn-ea"/>
                          <a:cs typeface="+mn-cs"/>
                        </a:rPr>
                        <a:t>Waste</a:t>
                      </a:r>
                    </a:p>
                  </a:txBody>
                  <a:tcP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89895094"/>
                  </a:ext>
                </a:extLst>
              </a:tr>
              <a:tr h="577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1" kern="1200">
                          <a:solidFill>
                            <a:schemeClr val="tx1">
                              <a:lumMod val="85000"/>
                              <a:lumOff val="15000"/>
                            </a:schemeClr>
                          </a:solidFill>
                          <a:latin typeface="+mn-lt"/>
                          <a:ea typeface="+mn-ea"/>
                          <a:cs typeface="+mn-cs"/>
                        </a:rPr>
                        <a:t>Public Transport</a:t>
                      </a: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rowSpan="2">
                  <a:txBody>
                    <a:bodyPr/>
                    <a:lstStyle/>
                    <a:p>
                      <a:pPr algn="ctr"/>
                      <a:r>
                        <a:rPr lang="en-IN" sz="1400" b="0">
                          <a:solidFill>
                            <a:srgbClr val="156082"/>
                          </a:solidFill>
                          <a:latin typeface="+mn-lt"/>
                        </a:rPr>
                        <a:t>Cost incurred by public agencies or municipal corporation</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IN" sz="1400" b="0">
                          <a:solidFill>
                            <a:srgbClr val="156082"/>
                          </a:solidFill>
                          <a:latin typeface="+mn-lt"/>
                        </a:rPr>
                        <a:t>Cost incurred by public agencies </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IN" sz="1400" b="0">
                          <a:solidFill>
                            <a:srgbClr val="156082"/>
                          </a:solidFill>
                          <a:latin typeface="+mn-lt"/>
                        </a:rPr>
                        <a:t>Cost incurred by public agencies </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0">
                          <a:solidFill>
                            <a:srgbClr val="156082"/>
                          </a:solidFill>
                          <a:latin typeface="+mn-lt"/>
                        </a:rPr>
                        <a:t>Cost incurred by society.</a:t>
                      </a: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931694441"/>
                  </a:ext>
                </a:extLst>
              </a:tr>
              <a:tr h="577252">
                <a:tc>
                  <a:txBody>
                    <a:bodyPr/>
                    <a:lstStyle/>
                    <a:p>
                      <a:r>
                        <a:rPr lang="en-IN" sz="1400" b="1" dirty="0">
                          <a:solidFill>
                            <a:schemeClr val="tx1">
                              <a:lumMod val="85000"/>
                              <a:lumOff val="15000"/>
                            </a:schemeClr>
                          </a:solidFill>
                          <a:latin typeface="+mn-lt"/>
                        </a:rPr>
                        <a:t>Private Transport</a:t>
                      </a:r>
                    </a:p>
                  </a:txBody>
                  <a:tcPr anchor="ctr">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vMerge="1">
                  <a:txBody>
                    <a:bodyPr/>
                    <a:lstStyle/>
                    <a:p>
                      <a:endParaRPr lang="en-IN" sz="1400">
                        <a:solidFill>
                          <a:schemeClr val="bg2">
                            <a:lumMod val="25000"/>
                          </a:schemeClr>
                        </a:solidFill>
                        <a:latin typeface="+mn-lt"/>
                      </a:endParaRPr>
                    </a:p>
                  </a:txBody>
                  <a:tcPr anchor="ctr">
                    <a:solidFill>
                      <a:schemeClr val="bg1">
                        <a:lumMod val="95000"/>
                      </a:schemeClr>
                    </a:solidFill>
                  </a:tcPr>
                </a:tc>
                <a:tc>
                  <a:txBody>
                    <a:bodyPr/>
                    <a:lstStyle/>
                    <a:p>
                      <a:pPr algn="ctr"/>
                      <a:r>
                        <a:rPr lang="en-IN" sz="1400">
                          <a:solidFill>
                            <a:schemeClr val="bg1">
                              <a:lumMod val="75000"/>
                            </a:schemeClr>
                          </a:solidFill>
                          <a:latin typeface="+mn-lt"/>
                        </a:rPr>
                        <a:t>Internalized cost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IN" sz="1400" dirty="0">
                          <a:solidFill>
                            <a:schemeClr val="bg1">
                              <a:lumMod val="75000"/>
                            </a:schemeClr>
                          </a:solidFill>
                          <a:latin typeface="+mn-lt"/>
                        </a:rPr>
                        <a:t>Internalized cost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vMerge="1">
                  <a:txBody>
                    <a:bodyPr/>
                    <a:lstStyle/>
                    <a:p>
                      <a:endParaRPr lang="en-IN" sz="1400">
                        <a:solidFill>
                          <a:schemeClr val="bg2">
                            <a:lumMod val="25000"/>
                          </a:schemeClr>
                        </a:solidFill>
                        <a:latin typeface="+mn-lt"/>
                      </a:endParaRPr>
                    </a:p>
                  </a:txBody>
                  <a:tcPr anchor="ctr">
                    <a:solidFill>
                      <a:schemeClr val="bg1">
                        <a:lumMod val="95000"/>
                      </a:schemeClr>
                    </a:solidFill>
                  </a:tcPr>
                </a:tc>
                <a:extLst>
                  <a:ext uri="{0D108BD9-81ED-4DB2-BD59-A6C34878D82A}">
                    <a16:rowId xmlns:a16="http://schemas.microsoft.com/office/drawing/2014/main" val="1400498534"/>
                  </a:ext>
                </a:extLst>
              </a:tr>
            </a:tbl>
          </a:graphicData>
        </a:graphic>
      </p:graphicFrame>
      <p:sp>
        <p:nvSpPr>
          <p:cNvPr id="7" name="TextBox 6">
            <a:extLst>
              <a:ext uri="{FF2B5EF4-FFF2-40B4-BE49-F238E27FC236}">
                <a16:creationId xmlns:a16="http://schemas.microsoft.com/office/drawing/2014/main" id="{50C55A63-3C71-3500-CA3B-30E8BC5E77D0}"/>
              </a:ext>
            </a:extLst>
          </p:cNvPr>
          <p:cNvSpPr txBox="1"/>
          <p:nvPr/>
        </p:nvSpPr>
        <p:spPr>
          <a:xfrm>
            <a:off x="171854" y="341254"/>
            <a:ext cx="11848290" cy="523220"/>
          </a:xfrm>
          <a:prstGeom prst="rect">
            <a:avLst/>
          </a:prstGeom>
          <a:solidFill>
            <a:schemeClr val="bg1"/>
          </a:solidFill>
        </p:spPr>
        <p:txBody>
          <a:bodyPr wrap="square">
            <a:spAutoFit/>
          </a:bodyPr>
          <a:lstStyle/>
          <a:p>
            <a:pPr algn="l"/>
            <a:r>
              <a:rPr lang="en-US" sz="1400" dirty="0">
                <a:solidFill>
                  <a:schemeClr val="tx1">
                    <a:lumMod val="75000"/>
                    <a:lumOff val="25000"/>
                  </a:schemeClr>
                </a:solidFill>
                <a:latin typeface="Product Sans" panose="020B0403030502040203" pitchFamily="34" charset="0"/>
              </a:rPr>
              <a:t>Internal costs, which are directly borne by the users are not considered.</a:t>
            </a:r>
          </a:p>
          <a:p>
            <a:pPr algn="l"/>
            <a:r>
              <a:rPr lang="en-US" sz="1400" dirty="0">
                <a:solidFill>
                  <a:schemeClr val="tx1">
                    <a:lumMod val="75000"/>
                    <a:lumOff val="25000"/>
                  </a:schemeClr>
                </a:solidFill>
                <a:latin typeface="Product Sans" panose="020B0403030502040203" pitchFamily="34" charset="0"/>
              </a:rPr>
              <a:t> </a:t>
            </a:r>
          </a:p>
        </p:txBody>
      </p:sp>
    </p:spTree>
    <p:extLst>
      <p:ext uri="{BB962C8B-B14F-4D97-AF65-F5344CB8AC3E}">
        <p14:creationId xmlns:p14="http://schemas.microsoft.com/office/powerpoint/2010/main" val="160887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EA8F4-0293-BF19-0141-80F6CDAA1E9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2D50E93-534D-B894-C43E-E6B189B64222}"/>
              </a:ext>
            </a:extLst>
          </p:cNvPr>
          <p:cNvSpPr>
            <a:spLocks noGrp="1"/>
          </p:cNvSpPr>
          <p:nvPr>
            <p:ph type="body" sz="quarter" idx="10"/>
          </p:nvPr>
        </p:nvSpPr>
        <p:spPr/>
        <p:txBody>
          <a:bodyPr/>
          <a:lstStyle/>
          <a:p>
            <a:r>
              <a:rPr lang="en-IN" sz="2000" b="1">
                <a:solidFill>
                  <a:srgbClr val="44546A"/>
                </a:solidFill>
                <a:latin typeface="Product Sans" panose="020B0403030502040203" pitchFamily="34" charset="0"/>
              </a:rPr>
              <a:t>  </a:t>
            </a:r>
            <a:r>
              <a:rPr lang="en-IN" sz="2000" b="1">
                <a:solidFill>
                  <a:srgbClr val="44546A"/>
                </a:solidFill>
                <a:latin typeface="+mj-lt"/>
              </a:rPr>
              <a:t>Analytical Framework</a:t>
            </a:r>
            <a:endParaRPr lang="en-IN" b="1">
              <a:solidFill>
                <a:srgbClr val="44546A"/>
              </a:solidFill>
              <a:latin typeface="+mj-lt"/>
            </a:endParaRPr>
          </a:p>
        </p:txBody>
      </p:sp>
      <p:sp>
        <p:nvSpPr>
          <p:cNvPr id="2" name="TextBox 1">
            <a:extLst>
              <a:ext uri="{FF2B5EF4-FFF2-40B4-BE49-F238E27FC236}">
                <a16:creationId xmlns:a16="http://schemas.microsoft.com/office/drawing/2014/main" id="{F9181844-EDB2-FD56-DA9D-6803D972708F}"/>
              </a:ext>
            </a:extLst>
          </p:cNvPr>
          <p:cNvSpPr txBox="1"/>
          <p:nvPr/>
        </p:nvSpPr>
        <p:spPr>
          <a:xfrm>
            <a:off x="156959" y="593660"/>
            <a:ext cx="11878082" cy="369332"/>
          </a:xfrm>
          <a:prstGeom prst="rect">
            <a:avLst/>
          </a:prstGeom>
          <a:solidFill>
            <a:schemeClr val="accent1">
              <a:lumMod val="2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ea typeface="+mn-ea"/>
                <a:cs typeface="+mn-cs"/>
              </a:rPr>
              <a:t>Approach &amp; Methodology</a:t>
            </a:r>
            <a:endParaRPr kumimoji="0" lang="en-IN" sz="1800" b="1" i="0" u="none" strike="noStrike" kern="120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id="{823F8C57-A72D-E7C5-137F-DB66F05634F9}"/>
              </a:ext>
            </a:extLst>
          </p:cNvPr>
          <p:cNvSpPr txBox="1"/>
          <p:nvPr/>
        </p:nvSpPr>
        <p:spPr>
          <a:xfrm>
            <a:off x="156959" y="1473026"/>
            <a:ext cx="5502161" cy="307777"/>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prstClr val="black"/>
                </a:solidFill>
              </a:rPr>
              <a:t>Cost to Agency</a:t>
            </a:r>
            <a:endParaRPr kumimoji="0" lang="en-IN" sz="1400" b="1" i="0" u="none" strike="noStrike" kern="1200" cap="none" spc="0" normalizeH="0" baseline="0" noProof="0">
              <a:ln>
                <a:noFill/>
              </a:ln>
              <a:solidFill>
                <a:prstClr val="black"/>
              </a:solidFill>
              <a:effectLst/>
              <a:uLnTx/>
              <a:uFillTx/>
              <a:ea typeface="+mn-ea"/>
              <a:cs typeface="+mn-cs"/>
            </a:endParaRPr>
          </a:p>
        </p:txBody>
      </p:sp>
      <p:sp>
        <p:nvSpPr>
          <p:cNvPr id="5" name="TextBox 4">
            <a:extLst>
              <a:ext uri="{FF2B5EF4-FFF2-40B4-BE49-F238E27FC236}">
                <a16:creationId xmlns:a16="http://schemas.microsoft.com/office/drawing/2014/main" id="{6C3ED2D0-0485-5E50-2A81-BC3CEEB03A04}"/>
              </a:ext>
            </a:extLst>
          </p:cNvPr>
          <p:cNvSpPr txBox="1"/>
          <p:nvPr/>
        </p:nvSpPr>
        <p:spPr>
          <a:xfrm>
            <a:off x="6530028" y="1870429"/>
            <a:ext cx="2751081" cy="1600438"/>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rPr>
              <a:t>GHG emissions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i="0" u="none" strike="noStrike" kern="1200" cap="none" spc="0" normalizeH="0" baseline="0" noProof="0" dirty="0">
                <a:ln>
                  <a:noFill/>
                </a:ln>
                <a:solidFill>
                  <a:prstClr val="black"/>
                </a:solidFill>
                <a:effectLst/>
                <a:uLnTx/>
                <a:uFillTx/>
                <a:ea typeface="+mn-ea"/>
                <a:cs typeface="+mn-cs"/>
              </a:rPr>
              <a:t>WTW emission Year on year cost are calculated and brought to constant price of 2024.</a:t>
            </a:r>
            <a:endParaRPr kumimoji="0" lang="en-IN" sz="1400" b="1" i="0"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i="0"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i="0" u="none" strike="noStrike" kern="1200" cap="none" spc="0" normalizeH="0" baseline="0" noProof="0" dirty="0">
              <a:ln>
                <a:noFill/>
              </a:ln>
              <a:solidFill>
                <a:prstClr val="black"/>
              </a:solidFill>
              <a:effectLst/>
              <a:uLnTx/>
              <a:uFillTx/>
              <a:ea typeface="+mn-ea"/>
              <a:cs typeface="+mn-cs"/>
            </a:endParaRPr>
          </a:p>
        </p:txBody>
      </p:sp>
      <p:sp>
        <p:nvSpPr>
          <p:cNvPr id="6" name="TextBox 5">
            <a:extLst>
              <a:ext uri="{FF2B5EF4-FFF2-40B4-BE49-F238E27FC236}">
                <a16:creationId xmlns:a16="http://schemas.microsoft.com/office/drawing/2014/main" id="{E12A4632-6F93-F4CF-E4D2-3A297B8398F8}"/>
              </a:ext>
            </a:extLst>
          </p:cNvPr>
          <p:cNvSpPr txBox="1"/>
          <p:nvPr/>
        </p:nvSpPr>
        <p:spPr>
          <a:xfrm>
            <a:off x="9418319" y="1870429"/>
            <a:ext cx="2613869" cy="1600438"/>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rPr>
              <a:t>Accident Cost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ea typeface="+mn-ea"/>
              <a:cs typeface="+mn-cs"/>
            </a:endParaRPr>
          </a:p>
          <a:p>
            <a:pPr algn="ctr">
              <a:defRPr/>
            </a:pPr>
            <a:r>
              <a:rPr kumimoji="0" lang="en-IN" sz="1400" i="0" u="none" strike="noStrike" kern="1200" cap="none" spc="0" normalizeH="0" baseline="0" noProof="0" dirty="0">
                <a:ln>
                  <a:noFill/>
                </a:ln>
                <a:solidFill>
                  <a:prstClr val="black"/>
                </a:solidFill>
                <a:effectLst/>
                <a:uLnTx/>
                <a:uFillTx/>
                <a:ea typeface="+mn-ea"/>
                <a:cs typeface="+mn-cs"/>
              </a:rPr>
              <a:t>Year on year accidents are taken from MoRTH and accident cost are calculated and brought to constant price of 2024.</a:t>
            </a:r>
          </a:p>
        </p:txBody>
      </p:sp>
      <p:sp>
        <p:nvSpPr>
          <p:cNvPr id="8" name="Freeform 14">
            <a:extLst>
              <a:ext uri="{FF2B5EF4-FFF2-40B4-BE49-F238E27FC236}">
                <a16:creationId xmlns:a16="http://schemas.microsoft.com/office/drawing/2014/main" id="{24C94614-A87B-31E6-AF97-8AFFA576CF28}"/>
              </a:ext>
            </a:extLst>
          </p:cNvPr>
          <p:cNvSpPr/>
          <p:nvPr/>
        </p:nvSpPr>
        <p:spPr>
          <a:xfrm>
            <a:off x="2910891" y="1162273"/>
            <a:ext cx="6370218" cy="310753"/>
          </a:xfrm>
          <a:custGeom>
            <a:avLst/>
            <a:gdLst>
              <a:gd name="connsiteX0" fmla="*/ 0 w 4992915"/>
              <a:gd name="connsiteY0" fmla="*/ 420914 h 420914"/>
              <a:gd name="connsiteX1" fmla="*/ 0 w 4992915"/>
              <a:gd name="connsiteY1" fmla="*/ 0 h 420914"/>
              <a:gd name="connsiteX2" fmla="*/ 4992915 w 4992915"/>
              <a:gd name="connsiteY2" fmla="*/ 0 h 420914"/>
              <a:gd name="connsiteX3" fmla="*/ 4992915 w 4992915"/>
              <a:gd name="connsiteY3" fmla="*/ 420914 h 420914"/>
            </a:gdLst>
            <a:ahLst/>
            <a:cxnLst>
              <a:cxn ang="0">
                <a:pos x="connsiteX0" y="connsiteY0"/>
              </a:cxn>
              <a:cxn ang="0">
                <a:pos x="connsiteX1" y="connsiteY1"/>
              </a:cxn>
              <a:cxn ang="0">
                <a:pos x="connsiteX2" y="connsiteY2"/>
              </a:cxn>
              <a:cxn ang="0">
                <a:pos x="connsiteX3" y="connsiteY3"/>
              </a:cxn>
            </a:cxnLst>
            <a:rect l="l" t="t" r="r" b="b"/>
            <a:pathLst>
              <a:path w="4992915" h="420914">
                <a:moveTo>
                  <a:pt x="0" y="420914"/>
                </a:moveTo>
                <a:lnTo>
                  <a:pt x="0" y="0"/>
                </a:lnTo>
                <a:lnTo>
                  <a:pt x="4992915" y="0"/>
                </a:lnTo>
                <a:lnTo>
                  <a:pt x="4992915" y="420914"/>
                </a:lnTo>
              </a:path>
            </a:pathLst>
          </a:custGeom>
          <a:ln w="1905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9" name="Straight Arrow Connector 8">
            <a:extLst>
              <a:ext uri="{FF2B5EF4-FFF2-40B4-BE49-F238E27FC236}">
                <a16:creationId xmlns:a16="http://schemas.microsoft.com/office/drawing/2014/main" id="{160BAF6F-DCF9-AE95-7DBF-9ADF5CE0B11A}"/>
              </a:ext>
            </a:extLst>
          </p:cNvPr>
          <p:cNvCxnSpPr>
            <a:cxnSpLocks/>
            <a:stCxn id="2" idx="2"/>
          </p:cNvCxnSpPr>
          <p:nvPr/>
        </p:nvCxnSpPr>
        <p:spPr>
          <a:xfrm flipH="1">
            <a:off x="6095304" y="962992"/>
            <a:ext cx="696" cy="199136"/>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42A0FD9-25BB-AE49-CA3F-7AB70F834E6F}"/>
              </a:ext>
            </a:extLst>
          </p:cNvPr>
          <p:cNvSpPr txBox="1"/>
          <p:nvPr/>
        </p:nvSpPr>
        <p:spPr>
          <a:xfrm>
            <a:off x="6530028" y="1472710"/>
            <a:ext cx="5502161" cy="307777"/>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prstClr val="black"/>
                </a:solidFill>
              </a:rPr>
              <a:t>Cost to Society</a:t>
            </a:r>
            <a:endParaRPr kumimoji="0" lang="en-IN" sz="1400" b="1" i="0" u="none" strike="noStrike" kern="1200" cap="none" spc="0" normalizeH="0" baseline="0" noProof="0">
              <a:ln>
                <a:noFill/>
              </a:ln>
              <a:solidFill>
                <a:prstClr val="black"/>
              </a:solidFill>
              <a:effectLst/>
              <a:uLnTx/>
              <a:uFillTx/>
              <a:ea typeface="+mn-ea"/>
              <a:cs typeface="+mn-cs"/>
            </a:endParaRPr>
          </a:p>
        </p:txBody>
      </p:sp>
      <p:sp>
        <p:nvSpPr>
          <p:cNvPr id="11" name="TextBox 10">
            <a:extLst>
              <a:ext uri="{FF2B5EF4-FFF2-40B4-BE49-F238E27FC236}">
                <a16:creationId xmlns:a16="http://schemas.microsoft.com/office/drawing/2014/main" id="{1E45B33F-16FD-5186-870C-B033BBAC6970}"/>
              </a:ext>
            </a:extLst>
          </p:cNvPr>
          <p:cNvSpPr txBox="1"/>
          <p:nvPr/>
        </p:nvSpPr>
        <p:spPr>
          <a:xfrm>
            <a:off x="156959" y="1870429"/>
            <a:ext cx="5502161" cy="1600438"/>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rPr>
              <a:t>Financial Outlay by the public Agency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ea typeface="+mn-ea"/>
                <a:cs typeface="+mn-cs"/>
              </a:rPr>
              <a:t>Annual Bu</a:t>
            </a:r>
            <a:r>
              <a:rPr lang="en-US" sz="1400" b="1" dirty="0" err="1">
                <a:solidFill>
                  <a:prstClr val="black"/>
                </a:solidFill>
              </a:rPr>
              <a:t>dget</a:t>
            </a:r>
            <a:r>
              <a:rPr lang="en-US" sz="1400" b="1" dirty="0">
                <a:solidFill>
                  <a:prstClr val="black"/>
                </a:solidFill>
              </a:rPr>
              <a:t> Report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i="0" u="none" strike="noStrike" kern="1200" cap="none" spc="0" normalizeH="0" baseline="0" noProof="0" dirty="0">
                <a:ln>
                  <a:noFill/>
                </a:ln>
                <a:solidFill>
                  <a:prstClr val="black"/>
                </a:solidFill>
                <a:effectLst/>
                <a:uLnTx/>
                <a:uFillTx/>
                <a:ea typeface="+mn-ea"/>
                <a:cs typeface="+mn-cs"/>
              </a:rPr>
              <a:t>Year on year cost are calculated and converted to constant price, and the lifecycle cost are annualized  according to the life of the particular investment.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i="0" u="none" strike="noStrike" kern="1200" cap="none" spc="0" normalizeH="0" baseline="0" noProof="0" dirty="0">
              <a:ln>
                <a:noFill/>
              </a:ln>
              <a:solidFill>
                <a:prstClr val="black"/>
              </a:solidFill>
              <a:effectLst/>
              <a:uLnTx/>
              <a:uFillTx/>
              <a:ea typeface="+mn-ea"/>
              <a:cs typeface="+mn-cs"/>
            </a:endParaRPr>
          </a:p>
        </p:txBody>
      </p:sp>
      <p:sp>
        <p:nvSpPr>
          <p:cNvPr id="12" name="TextBox 11">
            <a:extLst>
              <a:ext uri="{FF2B5EF4-FFF2-40B4-BE49-F238E27FC236}">
                <a16:creationId xmlns:a16="http://schemas.microsoft.com/office/drawing/2014/main" id="{09095867-AE7A-878D-7836-FD995EEB85CC}"/>
              </a:ext>
            </a:extLst>
          </p:cNvPr>
          <p:cNvSpPr txBox="1"/>
          <p:nvPr/>
        </p:nvSpPr>
        <p:spPr>
          <a:xfrm>
            <a:off x="156958" y="3530372"/>
            <a:ext cx="5502161" cy="307777"/>
          </a:xfrm>
          <a:prstGeom prst="rect">
            <a:avLst/>
          </a:prstGeom>
          <a:noFill/>
          <a:ln>
            <a:solidFill>
              <a:schemeClr val="tx1">
                <a:lumMod val="65000"/>
                <a:lumOff val="3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prstClr val="black"/>
                </a:solidFill>
              </a:rPr>
              <a:t>Cost Allocation</a:t>
            </a:r>
            <a:endParaRPr kumimoji="0" lang="en-IN" sz="1400" i="0" u="none" strike="noStrike" kern="1200" cap="none" spc="0" normalizeH="0" baseline="0" noProof="0">
              <a:ln>
                <a:noFill/>
              </a:ln>
              <a:solidFill>
                <a:prstClr val="black"/>
              </a:solidFill>
              <a:effectLst/>
              <a:uLnTx/>
              <a:uFillTx/>
              <a:ea typeface="+mn-ea"/>
              <a:cs typeface="+mn-cs"/>
            </a:endParaRPr>
          </a:p>
        </p:txBody>
      </p:sp>
      <p:sp>
        <p:nvSpPr>
          <p:cNvPr id="13" name="TextBox 12">
            <a:extLst>
              <a:ext uri="{FF2B5EF4-FFF2-40B4-BE49-F238E27FC236}">
                <a16:creationId xmlns:a16="http://schemas.microsoft.com/office/drawing/2014/main" id="{D5198CE6-0503-6D2B-47F7-E2E06132213E}"/>
              </a:ext>
            </a:extLst>
          </p:cNvPr>
          <p:cNvSpPr txBox="1"/>
          <p:nvPr/>
        </p:nvSpPr>
        <p:spPr>
          <a:xfrm>
            <a:off x="154104" y="3940751"/>
            <a:ext cx="2753934" cy="1384995"/>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rPr>
              <a:t>Dynamic Space Time Usage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rPr>
              <a:t>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rPr>
              <a:t>Cost of commuting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rPr>
              <a:t>Allocated between passenger modes according to the PCU hours.  </a:t>
            </a:r>
            <a:endParaRPr kumimoji="0" lang="en-IN" sz="1400" i="0" u="none" strike="noStrike" kern="1200" cap="none" spc="0" normalizeH="0" baseline="0" noProof="0" dirty="0">
              <a:ln>
                <a:noFill/>
              </a:ln>
              <a:solidFill>
                <a:prstClr val="black"/>
              </a:solidFill>
              <a:effectLst/>
              <a:uLnTx/>
              <a:uFillTx/>
              <a:ea typeface="+mn-ea"/>
              <a:cs typeface="+mn-cs"/>
            </a:endParaRPr>
          </a:p>
        </p:txBody>
      </p:sp>
      <p:sp>
        <p:nvSpPr>
          <p:cNvPr id="14" name="TextBox 13">
            <a:extLst>
              <a:ext uri="{FF2B5EF4-FFF2-40B4-BE49-F238E27FC236}">
                <a16:creationId xmlns:a16="http://schemas.microsoft.com/office/drawing/2014/main" id="{8941CBA5-A346-4319-9785-C042DA18042E}"/>
              </a:ext>
            </a:extLst>
          </p:cNvPr>
          <p:cNvSpPr txBox="1"/>
          <p:nvPr/>
        </p:nvSpPr>
        <p:spPr>
          <a:xfrm>
            <a:off x="3027680" y="3940751"/>
            <a:ext cx="2631439" cy="1384995"/>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rPr>
              <a:t>Static Space Time Usage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prstClr val="black"/>
              </a:solidFill>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rPr>
              <a:t>Cost of parking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rPr>
              <a:t>Allocated between car and 2w according to the ECS hours.     </a:t>
            </a:r>
            <a:endParaRPr kumimoji="0" lang="en-IN" sz="1400" i="0" u="none" strike="noStrike" kern="1200" cap="none" spc="0" normalizeH="0" baseline="0" noProof="0" dirty="0">
              <a:ln>
                <a:noFill/>
              </a:ln>
              <a:solidFill>
                <a:prstClr val="black"/>
              </a:solidFill>
              <a:effectLst/>
              <a:uLnTx/>
              <a:uFillTx/>
              <a:ea typeface="+mn-ea"/>
              <a:cs typeface="+mn-cs"/>
            </a:endParaRPr>
          </a:p>
        </p:txBody>
      </p:sp>
      <p:sp>
        <p:nvSpPr>
          <p:cNvPr id="15" name="TextBox 14">
            <a:extLst>
              <a:ext uri="{FF2B5EF4-FFF2-40B4-BE49-F238E27FC236}">
                <a16:creationId xmlns:a16="http://schemas.microsoft.com/office/drawing/2014/main" id="{51730345-953D-17F1-FA38-D7904EA339E1}"/>
              </a:ext>
            </a:extLst>
          </p:cNvPr>
          <p:cNvSpPr txBox="1"/>
          <p:nvPr/>
        </p:nvSpPr>
        <p:spPr>
          <a:xfrm>
            <a:off x="173945" y="5425341"/>
            <a:ext cx="5502161" cy="954107"/>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rPr>
              <a:t>Cost of PT Operation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prstClr val="black"/>
              </a:solidFill>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rPr>
              <a:t>Calculated by Net CPKM</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1400" i="0" u="none" strike="noStrike" kern="1200" cap="none" spc="0" normalizeH="0" baseline="0" noProof="0" dirty="0">
              <a:ln>
                <a:noFill/>
              </a:ln>
              <a:solidFill>
                <a:prstClr val="black"/>
              </a:solidFill>
              <a:effectLst/>
              <a:uLnTx/>
              <a:uFillTx/>
              <a:ea typeface="+mn-ea"/>
              <a:cs typeface="+mn-cs"/>
            </a:endParaRPr>
          </a:p>
        </p:txBody>
      </p:sp>
      <p:sp>
        <p:nvSpPr>
          <p:cNvPr id="16" name="TextBox 15">
            <a:extLst>
              <a:ext uri="{FF2B5EF4-FFF2-40B4-BE49-F238E27FC236}">
                <a16:creationId xmlns:a16="http://schemas.microsoft.com/office/drawing/2014/main" id="{86CC6AD1-4A55-B85A-73D0-25A8615BB65A}"/>
              </a:ext>
            </a:extLst>
          </p:cNvPr>
          <p:cNvSpPr txBox="1"/>
          <p:nvPr/>
        </p:nvSpPr>
        <p:spPr>
          <a:xfrm>
            <a:off x="6530028" y="3532423"/>
            <a:ext cx="2751081" cy="307777"/>
          </a:xfrm>
          <a:prstGeom prst="rect">
            <a:avLst/>
          </a:prstGeom>
          <a:noFill/>
          <a:ln>
            <a:solidFill>
              <a:schemeClr val="tx1">
                <a:lumMod val="65000"/>
                <a:lumOff val="3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prstClr val="black"/>
                </a:solidFill>
              </a:rPr>
              <a:t>Cost Allocation</a:t>
            </a:r>
            <a:endParaRPr kumimoji="0" lang="en-IN" sz="1400" i="0" u="none" strike="noStrike" kern="1200" cap="none" spc="0" normalizeH="0" baseline="0" noProof="0">
              <a:ln>
                <a:noFill/>
              </a:ln>
              <a:solidFill>
                <a:prstClr val="black"/>
              </a:solidFill>
              <a:effectLst/>
              <a:uLnTx/>
              <a:uFillTx/>
              <a:ea typeface="+mn-ea"/>
              <a:cs typeface="+mn-cs"/>
            </a:endParaRPr>
          </a:p>
        </p:txBody>
      </p:sp>
      <p:sp>
        <p:nvSpPr>
          <p:cNvPr id="17" name="TextBox 16">
            <a:extLst>
              <a:ext uri="{FF2B5EF4-FFF2-40B4-BE49-F238E27FC236}">
                <a16:creationId xmlns:a16="http://schemas.microsoft.com/office/drawing/2014/main" id="{2E9BDF1E-7B75-1954-0BA2-32BA4B3C0132}"/>
              </a:ext>
            </a:extLst>
          </p:cNvPr>
          <p:cNvSpPr txBox="1"/>
          <p:nvPr/>
        </p:nvSpPr>
        <p:spPr>
          <a:xfrm>
            <a:off x="9418319" y="3532422"/>
            <a:ext cx="2613868" cy="307777"/>
          </a:xfrm>
          <a:prstGeom prst="rect">
            <a:avLst/>
          </a:prstGeom>
          <a:noFill/>
          <a:ln>
            <a:solidFill>
              <a:schemeClr val="tx1">
                <a:lumMod val="65000"/>
                <a:lumOff val="3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rPr>
              <a:t>Cost Allocation</a:t>
            </a:r>
            <a:endParaRPr kumimoji="0" lang="en-IN" sz="1400" i="0" u="none" strike="noStrike" kern="1200" cap="none" spc="0" normalizeH="0" baseline="0" noProof="0" dirty="0">
              <a:ln>
                <a:noFill/>
              </a:ln>
              <a:solidFill>
                <a:prstClr val="black"/>
              </a:solidFill>
              <a:effectLst/>
              <a:uLnTx/>
              <a:uFillTx/>
              <a:ea typeface="+mn-ea"/>
              <a:cs typeface="+mn-cs"/>
            </a:endParaRPr>
          </a:p>
        </p:txBody>
      </p:sp>
      <p:sp>
        <p:nvSpPr>
          <p:cNvPr id="18" name="TextBox 17">
            <a:extLst>
              <a:ext uri="{FF2B5EF4-FFF2-40B4-BE49-F238E27FC236}">
                <a16:creationId xmlns:a16="http://schemas.microsoft.com/office/drawing/2014/main" id="{89E231C1-760B-0DF5-D755-BE83C679C677}"/>
              </a:ext>
            </a:extLst>
          </p:cNvPr>
          <p:cNvSpPr txBox="1"/>
          <p:nvPr/>
        </p:nvSpPr>
        <p:spPr>
          <a:xfrm>
            <a:off x="6532882" y="3971366"/>
            <a:ext cx="2748227" cy="1169551"/>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prstClr val="black"/>
                </a:solidFill>
              </a:rPr>
              <a:t>According to fuel and Norm specification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a:solidFill>
                <a:prstClr val="black"/>
              </a:solidFill>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prstClr val="black"/>
                </a:solidFill>
              </a:rPr>
              <a:t>Emissions are a function of vehicle kilometer.</a:t>
            </a:r>
            <a:endParaRPr kumimoji="0" lang="en-IN" sz="1400" i="0" u="none" strike="noStrike" kern="1200" cap="none" spc="0" normalizeH="0" baseline="0" noProof="0">
              <a:ln>
                <a:noFill/>
              </a:ln>
              <a:solidFill>
                <a:prstClr val="black"/>
              </a:solidFill>
              <a:effectLst/>
              <a:uLnTx/>
              <a:uFillTx/>
              <a:ea typeface="+mn-ea"/>
              <a:cs typeface="+mn-cs"/>
            </a:endParaRPr>
          </a:p>
        </p:txBody>
      </p:sp>
      <p:sp>
        <p:nvSpPr>
          <p:cNvPr id="19" name="TextBox 18">
            <a:extLst>
              <a:ext uri="{FF2B5EF4-FFF2-40B4-BE49-F238E27FC236}">
                <a16:creationId xmlns:a16="http://schemas.microsoft.com/office/drawing/2014/main" id="{F98A084F-6FB7-26DF-C791-1F4C983C6A17}"/>
              </a:ext>
            </a:extLst>
          </p:cNvPr>
          <p:cNvSpPr txBox="1"/>
          <p:nvPr/>
        </p:nvSpPr>
        <p:spPr>
          <a:xfrm>
            <a:off x="9418319" y="3971366"/>
            <a:ext cx="2591268" cy="1384995"/>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rPr>
              <a:t>Accidents per mode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prstClr val="black"/>
              </a:solidFill>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rPr>
              <a:t>Accidents are allocated to different modes with respect to vehicle kilometer.</a:t>
            </a:r>
            <a:endParaRPr kumimoji="0" lang="en-IN" sz="1400" i="0" u="none" strike="noStrike" kern="1200" cap="none" spc="0" normalizeH="0" baseline="0" noProof="0" dirty="0">
              <a:ln>
                <a:noFill/>
              </a:ln>
              <a:solidFill>
                <a:prstClr val="black"/>
              </a:solidFill>
              <a:effectLst/>
              <a:uLnTx/>
              <a:uFillTx/>
              <a:ea typeface="+mn-ea"/>
              <a:cs typeface="+mn-cs"/>
            </a:endParaRPr>
          </a:p>
        </p:txBody>
      </p:sp>
      <p:sp>
        <p:nvSpPr>
          <p:cNvPr id="7" name="TextBox 6">
            <a:extLst>
              <a:ext uri="{FF2B5EF4-FFF2-40B4-BE49-F238E27FC236}">
                <a16:creationId xmlns:a16="http://schemas.microsoft.com/office/drawing/2014/main" id="{A8088420-455A-2431-6DB6-65964EB631C0}"/>
              </a:ext>
            </a:extLst>
          </p:cNvPr>
          <p:cNvSpPr txBox="1"/>
          <p:nvPr/>
        </p:nvSpPr>
        <p:spPr>
          <a:xfrm>
            <a:off x="9418319" y="5425341"/>
            <a:ext cx="2591268" cy="954107"/>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rPr>
              <a:t>Cost Estimation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rPr>
              <a:t>Accident cost is estimated based on the metro appraisal guideline, 2017. </a:t>
            </a:r>
          </a:p>
        </p:txBody>
      </p:sp>
      <p:sp>
        <p:nvSpPr>
          <p:cNvPr id="20" name="TextBox 19">
            <a:extLst>
              <a:ext uri="{FF2B5EF4-FFF2-40B4-BE49-F238E27FC236}">
                <a16:creationId xmlns:a16="http://schemas.microsoft.com/office/drawing/2014/main" id="{0A5E28FE-7B14-1D07-D126-C09E54A524D6}"/>
              </a:ext>
            </a:extLst>
          </p:cNvPr>
          <p:cNvSpPr txBox="1"/>
          <p:nvPr/>
        </p:nvSpPr>
        <p:spPr>
          <a:xfrm>
            <a:off x="154104" y="958227"/>
            <a:ext cx="14974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rPr>
              <a:t>Initial</a:t>
            </a:r>
            <a:r>
              <a:rPr kumimoji="0" lang="en-US" sz="1400" b="0" i="0" u="none" strike="noStrike" kern="1200" cap="none" spc="0" normalizeH="0" baseline="0" noProof="0" dirty="0">
                <a:ln>
                  <a:noFill/>
                </a:ln>
                <a:solidFill>
                  <a:prstClr val="black"/>
                </a:solidFill>
                <a:effectLst/>
                <a:uLnTx/>
                <a:uFillTx/>
                <a:ea typeface="+mn-ea"/>
                <a:cs typeface="+mn-cs"/>
              </a:rPr>
              <a:t> Year: 2010</a:t>
            </a:r>
            <a:endParaRPr kumimoji="0" lang="en-IN" sz="1400" b="0" i="0" u="none" strike="noStrike" kern="1200" cap="none" spc="0" normalizeH="0" baseline="0" noProof="0" dirty="0">
              <a:ln>
                <a:noFill/>
              </a:ln>
              <a:solidFill>
                <a:prstClr val="black"/>
              </a:solidFill>
              <a:effectLst/>
              <a:uLnTx/>
              <a:uFillTx/>
              <a:ea typeface="+mn-ea"/>
              <a:cs typeface="+mn-cs"/>
            </a:endParaRPr>
          </a:p>
        </p:txBody>
      </p:sp>
      <p:sp>
        <p:nvSpPr>
          <p:cNvPr id="21" name="TextBox 20">
            <a:extLst>
              <a:ext uri="{FF2B5EF4-FFF2-40B4-BE49-F238E27FC236}">
                <a16:creationId xmlns:a16="http://schemas.microsoft.com/office/drawing/2014/main" id="{78AE711F-9C08-F8E0-0DC4-45D80C277B64}"/>
              </a:ext>
            </a:extLst>
          </p:cNvPr>
          <p:cNvSpPr txBox="1"/>
          <p:nvPr/>
        </p:nvSpPr>
        <p:spPr>
          <a:xfrm>
            <a:off x="10543876" y="955605"/>
            <a:ext cx="14974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ea typeface="+mn-ea"/>
                <a:cs typeface="+mn-cs"/>
              </a:rPr>
              <a:t>Base Year : 2024</a:t>
            </a:r>
            <a:endParaRPr kumimoji="0" lang="en-IN" sz="14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082278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3A4C5-74E8-3ECF-94AF-9EE0662F269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E2D138D-8B6D-0B99-A6D1-B404C3B4A614}"/>
              </a:ext>
            </a:extLst>
          </p:cNvPr>
          <p:cNvSpPr>
            <a:spLocks noGrp="1"/>
          </p:cNvSpPr>
          <p:nvPr>
            <p:ph type="body" sz="quarter" idx="10"/>
          </p:nvPr>
        </p:nvSpPr>
        <p:spPr/>
        <p:txBody>
          <a:bodyPr/>
          <a:lstStyle/>
          <a:p>
            <a:r>
              <a:rPr lang="en-IN" b="1">
                <a:solidFill>
                  <a:srgbClr val="44546A"/>
                </a:solidFill>
                <a:latin typeface="Product Sans" panose="020B0403030502040203" pitchFamily="34" charset="0"/>
              </a:rPr>
              <a:t>  Methodology – Cost for Public Agency</a:t>
            </a:r>
            <a:endParaRPr lang="en-IN" b="1">
              <a:solidFill>
                <a:srgbClr val="44546A"/>
              </a:solidFill>
            </a:endParaRPr>
          </a:p>
        </p:txBody>
      </p:sp>
      <p:sp>
        <p:nvSpPr>
          <p:cNvPr id="9" name="TextBox 8">
            <a:extLst>
              <a:ext uri="{FF2B5EF4-FFF2-40B4-BE49-F238E27FC236}">
                <a16:creationId xmlns:a16="http://schemas.microsoft.com/office/drawing/2014/main" id="{36FAA27C-630D-584A-85D7-EDBF88C06E9C}"/>
              </a:ext>
            </a:extLst>
          </p:cNvPr>
          <p:cNvSpPr txBox="1"/>
          <p:nvPr/>
        </p:nvSpPr>
        <p:spPr>
          <a:xfrm>
            <a:off x="156958" y="616728"/>
            <a:ext cx="11887197" cy="369332"/>
          </a:xfrm>
          <a:prstGeom prst="rect">
            <a:avLst/>
          </a:prstGeom>
          <a:solidFill>
            <a:schemeClr val="accent1">
              <a:lumMod val="2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ea typeface="+mn-ea"/>
                <a:cs typeface="+mn-cs"/>
              </a:rPr>
              <a:t>Annual Budget Cost</a:t>
            </a:r>
            <a:endParaRPr kumimoji="0" lang="en-IN" sz="1800" b="1" i="0" u="none" strike="noStrike" kern="1200" cap="none" spc="0" normalizeH="0" baseline="0" noProof="0">
              <a:ln>
                <a:noFill/>
              </a:ln>
              <a:solidFill>
                <a:prstClr val="white"/>
              </a:solidFill>
              <a:effectLst/>
              <a:uLnTx/>
              <a:uFillTx/>
              <a:ea typeface="+mn-ea"/>
              <a:cs typeface="+mn-cs"/>
            </a:endParaRPr>
          </a:p>
        </p:txBody>
      </p:sp>
      <p:sp>
        <p:nvSpPr>
          <p:cNvPr id="10" name="TextBox 9">
            <a:extLst>
              <a:ext uri="{FF2B5EF4-FFF2-40B4-BE49-F238E27FC236}">
                <a16:creationId xmlns:a16="http://schemas.microsoft.com/office/drawing/2014/main" id="{30A4F2ED-5564-4E0C-71F2-343DB22E3A86}"/>
              </a:ext>
            </a:extLst>
          </p:cNvPr>
          <p:cNvSpPr txBox="1"/>
          <p:nvPr/>
        </p:nvSpPr>
        <p:spPr>
          <a:xfrm>
            <a:off x="156959" y="978463"/>
            <a:ext cx="14974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rPr>
              <a:t>Initial</a:t>
            </a:r>
            <a:r>
              <a:rPr kumimoji="0" lang="en-US" sz="1400" b="0" i="0" u="none" strike="noStrike" kern="1200" cap="none" spc="0" normalizeH="0" baseline="0" noProof="0" dirty="0">
                <a:ln>
                  <a:noFill/>
                </a:ln>
                <a:solidFill>
                  <a:prstClr val="black"/>
                </a:solidFill>
                <a:effectLst/>
                <a:uLnTx/>
                <a:uFillTx/>
                <a:ea typeface="+mn-ea"/>
                <a:cs typeface="+mn-cs"/>
              </a:rPr>
              <a:t> Year: 2010</a:t>
            </a:r>
            <a:endParaRPr kumimoji="0" lang="en-IN" sz="1400" b="0" i="0" u="none" strike="noStrike" kern="1200" cap="none" spc="0" normalizeH="0" baseline="0" noProof="0" dirty="0">
              <a:ln>
                <a:noFill/>
              </a:ln>
              <a:solidFill>
                <a:prstClr val="black"/>
              </a:solidFill>
              <a:effectLst/>
              <a:uLnTx/>
              <a:uFillTx/>
              <a:ea typeface="+mn-ea"/>
              <a:cs typeface="+mn-cs"/>
            </a:endParaRPr>
          </a:p>
        </p:txBody>
      </p:sp>
      <p:sp>
        <p:nvSpPr>
          <p:cNvPr id="11" name="TextBox 10">
            <a:extLst>
              <a:ext uri="{FF2B5EF4-FFF2-40B4-BE49-F238E27FC236}">
                <a16:creationId xmlns:a16="http://schemas.microsoft.com/office/drawing/2014/main" id="{335E6799-ACD7-49CA-3761-D5B0244CE388}"/>
              </a:ext>
            </a:extLst>
          </p:cNvPr>
          <p:cNvSpPr txBox="1"/>
          <p:nvPr/>
        </p:nvSpPr>
        <p:spPr>
          <a:xfrm>
            <a:off x="10546731" y="975841"/>
            <a:ext cx="14974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ea typeface="+mn-ea"/>
                <a:cs typeface="+mn-cs"/>
              </a:rPr>
              <a:t>Base Year : 2024</a:t>
            </a:r>
            <a:endParaRPr kumimoji="0" lang="en-IN" sz="1400" b="0" i="0" u="none" strike="noStrike" kern="1200" cap="none" spc="0" normalizeH="0" baseline="0" noProof="0">
              <a:ln>
                <a:noFill/>
              </a:ln>
              <a:solidFill>
                <a:prstClr val="black"/>
              </a:solidFill>
              <a:effectLst/>
              <a:uLnTx/>
              <a:uFillTx/>
              <a:ea typeface="+mn-ea"/>
              <a:cs typeface="+mn-cs"/>
            </a:endParaRPr>
          </a:p>
        </p:txBody>
      </p:sp>
      <p:sp>
        <p:nvSpPr>
          <p:cNvPr id="12" name="Freeform 14">
            <a:extLst>
              <a:ext uri="{FF2B5EF4-FFF2-40B4-BE49-F238E27FC236}">
                <a16:creationId xmlns:a16="http://schemas.microsoft.com/office/drawing/2014/main" id="{286921F2-F1EC-7B74-BB53-4AF757DB2335}"/>
              </a:ext>
            </a:extLst>
          </p:cNvPr>
          <p:cNvSpPr/>
          <p:nvPr/>
        </p:nvSpPr>
        <p:spPr>
          <a:xfrm>
            <a:off x="1554481" y="1359818"/>
            <a:ext cx="9101325" cy="275618"/>
          </a:xfrm>
          <a:custGeom>
            <a:avLst/>
            <a:gdLst>
              <a:gd name="connsiteX0" fmla="*/ 0 w 4992915"/>
              <a:gd name="connsiteY0" fmla="*/ 420914 h 420914"/>
              <a:gd name="connsiteX1" fmla="*/ 0 w 4992915"/>
              <a:gd name="connsiteY1" fmla="*/ 0 h 420914"/>
              <a:gd name="connsiteX2" fmla="*/ 4992915 w 4992915"/>
              <a:gd name="connsiteY2" fmla="*/ 0 h 420914"/>
              <a:gd name="connsiteX3" fmla="*/ 4992915 w 4992915"/>
              <a:gd name="connsiteY3" fmla="*/ 420914 h 420914"/>
            </a:gdLst>
            <a:ahLst/>
            <a:cxnLst>
              <a:cxn ang="0">
                <a:pos x="connsiteX0" y="connsiteY0"/>
              </a:cxn>
              <a:cxn ang="0">
                <a:pos x="connsiteX1" y="connsiteY1"/>
              </a:cxn>
              <a:cxn ang="0">
                <a:pos x="connsiteX2" y="connsiteY2"/>
              </a:cxn>
              <a:cxn ang="0">
                <a:pos x="connsiteX3" y="connsiteY3"/>
              </a:cxn>
            </a:cxnLst>
            <a:rect l="l" t="t" r="r" b="b"/>
            <a:pathLst>
              <a:path w="4992915" h="420914">
                <a:moveTo>
                  <a:pt x="0" y="420914"/>
                </a:moveTo>
                <a:lnTo>
                  <a:pt x="0" y="0"/>
                </a:lnTo>
                <a:lnTo>
                  <a:pt x="4992915" y="0"/>
                </a:lnTo>
                <a:lnTo>
                  <a:pt x="4992915" y="420914"/>
                </a:lnTo>
              </a:path>
            </a:pathLst>
          </a:custGeom>
          <a:ln w="1905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764F376-BCA8-E2EC-FC49-F01930FA7398}"/>
              </a:ext>
            </a:extLst>
          </p:cNvPr>
          <p:cNvSpPr txBox="1"/>
          <p:nvPr/>
        </p:nvSpPr>
        <p:spPr>
          <a:xfrm>
            <a:off x="166075" y="1643936"/>
            <a:ext cx="2764667" cy="307777"/>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1">
                <a:solidFill>
                  <a:schemeClr val="tx1">
                    <a:lumMod val="75000"/>
                    <a:lumOff val="25000"/>
                  </a:schemeClr>
                </a:solidFill>
              </a:rPr>
              <a:t>Infrastructure Expansion Cost</a:t>
            </a:r>
            <a:endParaRPr kumimoji="0" lang="en-IN" sz="1400" b="1" i="0" u="none" strike="noStrike" kern="1200" cap="none" spc="0" normalizeH="0" baseline="0" noProof="0">
              <a:ln>
                <a:noFill/>
              </a:ln>
              <a:solidFill>
                <a:schemeClr val="tx1">
                  <a:lumMod val="75000"/>
                  <a:lumOff val="25000"/>
                </a:schemeClr>
              </a:solidFill>
              <a:effectLst/>
              <a:uLnTx/>
              <a:uFillTx/>
              <a:ea typeface="+mn-ea"/>
              <a:cs typeface="+mn-cs"/>
            </a:endParaRPr>
          </a:p>
        </p:txBody>
      </p:sp>
      <p:sp>
        <p:nvSpPr>
          <p:cNvPr id="15" name="TextBox 14">
            <a:extLst>
              <a:ext uri="{FF2B5EF4-FFF2-40B4-BE49-F238E27FC236}">
                <a16:creationId xmlns:a16="http://schemas.microsoft.com/office/drawing/2014/main" id="{F617D7A6-B4E2-2BC2-3190-4A4B012FCA74}"/>
              </a:ext>
            </a:extLst>
          </p:cNvPr>
          <p:cNvSpPr txBox="1"/>
          <p:nvPr/>
        </p:nvSpPr>
        <p:spPr>
          <a:xfrm>
            <a:off x="3145733" y="1635436"/>
            <a:ext cx="2764667" cy="307777"/>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tx1">
                    <a:lumMod val="75000"/>
                    <a:lumOff val="25000"/>
                  </a:schemeClr>
                </a:solidFill>
              </a:rPr>
              <a:t>Periodic Maintenance Cost</a:t>
            </a:r>
            <a:endParaRPr kumimoji="0" lang="en-IN" sz="1400" b="1" i="0" u="none" strike="noStrike" kern="1200" cap="none" spc="0" normalizeH="0" baseline="0" noProof="0">
              <a:ln>
                <a:noFill/>
              </a:ln>
              <a:solidFill>
                <a:schemeClr val="tx1">
                  <a:lumMod val="75000"/>
                  <a:lumOff val="25000"/>
                </a:schemeClr>
              </a:solidFill>
              <a:effectLst/>
              <a:uLnTx/>
              <a:uFillTx/>
              <a:ea typeface="+mn-ea"/>
              <a:cs typeface="+mn-cs"/>
            </a:endParaRPr>
          </a:p>
        </p:txBody>
      </p:sp>
      <p:sp>
        <p:nvSpPr>
          <p:cNvPr id="16" name="TextBox 15">
            <a:extLst>
              <a:ext uri="{FF2B5EF4-FFF2-40B4-BE49-F238E27FC236}">
                <a16:creationId xmlns:a16="http://schemas.microsoft.com/office/drawing/2014/main" id="{D6639735-950E-4713-B6B8-20FA20A35DB4}"/>
              </a:ext>
            </a:extLst>
          </p:cNvPr>
          <p:cNvSpPr txBox="1"/>
          <p:nvPr/>
        </p:nvSpPr>
        <p:spPr>
          <a:xfrm>
            <a:off x="6281602" y="1643936"/>
            <a:ext cx="2764667" cy="307777"/>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tx1">
                    <a:lumMod val="75000"/>
                    <a:lumOff val="25000"/>
                  </a:schemeClr>
                </a:solidFill>
              </a:rPr>
              <a:t>Regular Maintenance Cost</a:t>
            </a:r>
            <a:endParaRPr kumimoji="0" lang="en-IN" sz="1400" b="1" i="0" u="none" strike="noStrike" kern="1200" cap="none" spc="0" normalizeH="0" baseline="0" noProof="0">
              <a:ln>
                <a:noFill/>
              </a:ln>
              <a:solidFill>
                <a:schemeClr val="tx1">
                  <a:lumMod val="75000"/>
                  <a:lumOff val="25000"/>
                </a:schemeClr>
              </a:solidFill>
              <a:effectLst/>
              <a:uLnTx/>
              <a:uFillTx/>
              <a:ea typeface="+mn-ea"/>
              <a:cs typeface="+mn-cs"/>
            </a:endParaRPr>
          </a:p>
        </p:txBody>
      </p:sp>
      <p:sp>
        <p:nvSpPr>
          <p:cNvPr id="17" name="TextBox 16">
            <a:extLst>
              <a:ext uri="{FF2B5EF4-FFF2-40B4-BE49-F238E27FC236}">
                <a16:creationId xmlns:a16="http://schemas.microsoft.com/office/drawing/2014/main" id="{E041C1D0-FBF4-89AA-55D5-AAC7C84606B2}"/>
              </a:ext>
            </a:extLst>
          </p:cNvPr>
          <p:cNvSpPr txBox="1"/>
          <p:nvPr/>
        </p:nvSpPr>
        <p:spPr>
          <a:xfrm>
            <a:off x="9279492" y="1643936"/>
            <a:ext cx="2764663" cy="307777"/>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tx1">
                    <a:lumMod val="75000"/>
                    <a:lumOff val="25000"/>
                  </a:schemeClr>
                </a:solidFill>
              </a:rPr>
              <a:t>Operational Cost </a:t>
            </a:r>
            <a:endParaRPr kumimoji="0" lang="en-IN" sz="1400" b="1" i="0" u="none" strike="noStrike" kern="1200" cap="none" spc="0" normalizeH="0" baseline="0" noProof="0">
              <a:ln>
                <a:noFill/>
              </a:ln>
              <a:solidFill>
                <a:schemeClr val="tx1">
                  <a:lumMod val="75000"/>
                  <a:lumOff val="25000"/>
                </a:schemeClr>
              </a:solidFill>
              <a:effectLst/>
              <a:uLnTx/>
              <a:uFillTx/>
              <a:ea typeface="+mn-ea"/>
              <a:cs typeface="+mn-cs"/>
            </a:endParaRPr>
          </a:p>
        </p:txBody>
      </p:sp>
      <p:cxnSp>
        <p:nvCxnSpPr>
          <p:cNvPr id="18" name="Straight Arrow Connector 17">
            <a:extLst>
              <a:ext uri="{FF2B5EF4-FFF2-40B4-BE49-F238E27FC236}">
                <a16:creationId xmlns:a16="http://schemas.microsoft.com/office/drawing/2014/main" id="{903D4180-749A-E3C0-00ED-EDA7F1BB3F00}"/>
              </a:ext>
            </a:extLst>
          </p:cNvPr>
          <p:cNvCxnSpPr>
            <a:cxnSpLocks/>
            <a:endCxn id="15" idx="0"/>
          </p:cNvCxnSpPr>
          <p:nvPr/>
        </p:nvCxnSpPr>
        <p:spPr>
          <a:xfrm>
            <a:off x="4528067" y="1356428"/>
            <a:ext cx="0" cy="279008"/>
          </a:xfrm>
          <a:prstGeom prst="straightConnector1">
            <a:avLst/>
          </a:prstGeom>
          <a:ln w="190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7FA55F2-5B94-FEC0-194D-91421CA1A23B}"/>
              </a:ext>
            </a:extLst>
          </p:cNvPr>
          <p:cNvCxnSpPr>
            <a:cxnSpLocks/>
            <a:endCxn id="16" idx="0"/>
          </p:cNvCxnSpPr>
          <p:nvPr/>
        </p:nvCxnSpPr>
        <p:spPr>
          <a:xfrm>
            <a:off x="7663936" y="1428998"/>
            <a:ext cx="0" cy="214938"/>
          </a:xfrm>
          <a:prstGeom prst="straightConnector1">
            <a:avLst/>
          </a:prstGeom>
          <a:ln w="190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443751D-2674-3B22-CC8C-F1106F25BC8F}"/>
              </a:ext>
            </a:extLst>
          </p:cNvPr>
          <p:cNvCxnSpPr>
            <a:cxnSpLocks/>
          </p:cNvCxnSpPr>
          <p:nvPr/>
        </p:nvCxnSpPr>
        <p:spPr>
          <a:xfrm>
            <a:off x="6096000" y="986060"/>
            <a:ext cx="0" cy="370368"/>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98066B9B-6F14-F144-DF16-CB3F1B11D59C}"/>
              </a:ext>
            </a:extLst>
          </p:cNvPr>
          <p:cNvSpPr/>
          <p:nvPr/>
        </p:nvSpPr>
        <p:spPr>
          <a:xfrm>
            <a:off x="161618" y="2053699"/>
            <a:ext cx="2764667" cy="492443"/>
          </a:xfrm>
          <a:prstGeom prst="rect">
            <a:avLst/>
          </a:prstGeom>
          <a:noFill/>
          <a:ln>
            <a:solidFill>
              <a:schemeClr val="tx1">
                <a:lumMod val="50000"/>
                <a:lumOff val="50000"/>
              </a:schemeClr>
            </a:solidFill>
          </a:ln>
        </p:spPr>
        <p:txBody>
          <a:bodyPr wrap="square" rtlCol="0">
            <a:spAutoFit/>
          </a:bodyPr>
          <a:lstStyle/>
          <a:p>
            <a:r>
              <a:rPr lang="en-IN" sz="1300">
                <a:solidFill>
                  <a:schemeClr val="tx1">
                    <a:lumMod val="75000"/>
                    <a:lumOff val="25000"/>
                  </a:schemeClr>
                </a:solidFill>
              </a:rPr>
              <a:t>New lane addition cost </a:t>
            </a:r>
          </a:p>
          <a:p>
            <a:r>
              <a:rPr lang="en-IN" sz="1300">
                <a:solidFill>
                  <a:schemeClr val="tx1">
                    <a:lumMod val="75000"/>
                    <a:lumOff val="25000"/>
                  </a:schemeClr>
                </a:solidFill>
              </a:rPr>
              <a:t>Construction of new roads</a:t>
            </a:r>
          </a:p>
        </p:txBody>
      </p:sp>
      <p:sp>
        <p:nvSpPr>
          <p:cNvPr id="30" name="Rectangle 29">
            <a:extLst>
              <a:ext uri="{FF2B5EF4-FFF2-40B4-BE49-F238E27FC236}">
                <a16:creationId xmlns:a16="http://schemas.microsoft.com/office/drawing/2014/main" id="{D2A921CE-A227-7C54-F6B3-DEB3A433E908}"/>
              </a:ext>
            </a:extLst>
          </p:cNvPr>
          <p:cNvSpPr/>
          <p:nvPr/>
        </p:nvSpPr>
        <p:spPr>
          <a:xfrm>
            <a:off x="3145732" y="2055816"/>
            <a:ext cx="2764667" cy="492443"/>
          </a:xfrm>
          <a:prstGeom prst="rect">
            <a:avLst/>
          </a:prstGeom>
          <a:noFill/>
          <a:ln>
            <a:solidFill>
              <a:schemeClr val="tx1">
                <a:lumMod val="50000"/>
                <a:lumOff val="50000"/>
              </a:schemeClr>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300" dirty="0">
                <a:solidFill>
                  <a:schemeClr val="tx1">
                    <a:lumMod val="75000"/>
                    <a:lumOff val="25000"/>
                  </a:schemeClr>
                </a:solidFill>
              </a:rPr>
              <a:t>Road Resurfacing cost</a:t>
            </a:r>
          </a:p>
          <a:p>
            <a:pPr marL="0" marR="0" lvl="0" indent="0" defTabSz="914400" rtl="0" eaLnBrk="1" fontAlgn="auto" latinLnBrk="0" hangingPunct="1">
              <a:lnSpc>
                <a:spcPct val="100000"/>
              </a:lnSpc>
              <a:spcBef>
                <a:spcPts val="0"/>
              </a:spcBef>
              <a:spcAft>
                <a:spcPts val="0"/>
              </a:spcAft>
              <a:buClrTx/>
              <a:buSzTx/>
              <a:buFontTx/>
              <a:buNone/>
              <a:tabLst/>
              <a:defRPr/>
            </a:pPr>
            <a:r>
              <a:rPr lang="en-US" sz="1300" dirty="0">
                <a:solidFill>
                  <a:schemeClr val="tx1">
                    <a:lumMod val="75000"/>
                    <a:lumOff val="25000"/>
                  </a:schemeClr>
                </a:solidFill>
              </a:rPr>
              <a:t> </a:t>
            </a:r>
          </a:p>
        </p:txBody>
      </p:sp>
      <p:sp>
        <p:nvSpPr>
          <p:cNvPr id="31" name="Rectangle 30">
            <a:extLst>
              <a:ext uri="{FF2B5EF4-FFF2-40B4-BE49-F238E27FC236}">
                <a16:creationId xmlns:a16="http://schemas.microsoft.com/office/drawing/2014/main" id="{0867051A-3C1C-178B-F6B2-41601C0A78A3}"/>
              </a:ext>
            </a:extLst>
          </p:cNvPr>
          <p:cNvSpPr/>
          <p:nvPr/>
        </p:nvSpPr>
        <p:spPr>
          <a:xfrm>
            <a:off x="6281603" y="2053186"/>
            <a:ext cx="2764666" cy="954107"/>
          </a:xfrm>
          <a:prstGeom prst="rect">
            <a:avLst/>
          </a:prstGeom>
          <a:noFill/>
          <a:ln>
            <a:solidFill>
              <a:schemeClr val="tx1">
                <a:lumMod val="50000"/>
                <a:lumOff val="50000"/>
              </a:schemeClr>
            </a:solidFill>
          </a:ln>
        </p:spPr>
        <p:txBody>
          <a:bodyPr wrap="square" rtlCol="0">
            <a:spAutoFit/>
          </a:bodyPr>
          <a:lstStyle/>
          <a:p>
            <a:r>
              <a:rPr lang="en-IN" sz="1400">
                <a:solidFill>
                  <a:schemeClr val="tx1">
                    <a:lumMod val="75000"/>
                    <a:lumOff val="25000"/>
                  </a:schemeClr>
                </a:solidFill>
              </a:rPr>
              <a:t>Road Cleaning cost </a:t>
            </a:r>
          </a:p>
          <a:p>
            <a:r>
              <a:rPr lang="en-IN" sz="1400">
                <a:solidFill>
                  <a:schemeClr val="tx1">
                    <a:lumMod val="75000"/>
                    <a:lumOff val="25000"/>
                  </a:schemeClr>
                </a:solidFill>
              </a:rPr>
              <a:t>Traffic control system maintenance cost</a:t>
            </a:r>
          </a:p>
          <a:p>
            <a:r>
              <a:rPr lang="en-IN" sz="1400">
                <a:solidFill>
                  <a:schemeClr val="tx1">
                    <a:lumMod val="75000"/>
                    <a:lumOff val="25000"/>
                  </a:schemeClr>
                </a:solidFill>
              </a:rPr>
              <a:t>Street light maintenance</a:t>
            </a:r>
          </a:p>
        </p:txBody>
      </p:sp>
      <p:sp>
        <p:nvSpPr>
          <p:cNvPr id="32" name="Rectangle 31">
            <a:extLst>
              <a:ext uri="{FF2B5EF4-FFF2-40B4-BE49-F238E27FC236}">
                <a16:creationId xmlns:a16="http://schemas.microsoft.com/office/drawing/2014/main" id="{28BEE7BE-F78F-0659-E11E-25D7F774E924}"/>
              </a:ext>
            </a:extLst>
          </p:cNvPr>
          <p:cNvSpPr/>
          <p:nvPr/>
        </p:nvSpPr>
        <p:spPr>
          <a:xfrm>
            <a:off x="9279492" y="2053186"/>
            <a:ext cx="2764666" cy="954107"/>
          </a:xfrm>
          <a:prstGeom prst="rect">
            <a:avLst/>
          </a:prstGeom>
          <a:noFill/>
          <a:ln>
            <a:solidFill>
              <a:schemeClr val="tx1">
                <a:lumMod val="50000"/>
                <a:lumOff val="50000"/>
              </a:schemeClr>
            </a:solidFill>
          </a:ln>
        </p:spPr>
        <p:txBody>
          <a:bodyPr wrap="square" rtlCol="0">
            <a:spAutoFit/>
          </a:bodyPr>
          <a:lstStyle/>
          <a:p>
            <a:r>
              <a:rPr lang="en-IN" sz="1400" dirty="0">
                <a:solidFill>
                  <a:schemeClr val="tx1">
                    <a:lumMod val="75000"/>
                    <a:lumOff val="25000"/>
                  </a:schemeClr>
                </a:solidFill>
              </a:rPr>
              <a:t>Establishment cost</a:t>
            </a:r>
          </a:p>
          <a:p>
            <a:r>
              <a:rPr lang="en-IN" sz="1400" dirty="0">
                <a:solidFill>
                  <a:schemeClr val="tx1">
                    <a:lumMod val="75000"/>
                    <a:lumOff val="25000"/>
                  </a:schemeClr>
                </a:solidFill>
              </a:rPr>
              <a:t>Electricity Cost</a:t>
            </a:r>
          </a:p>
          <a:p>
            <a:endParaRPr lang="en-IN" sz="1400" dirty="0">
              <a:solidFill>
                <a:schemeClr val="tx1">
                  <a:lumMod val="75000"/>
                  <a:lumOff val="25000"/>
                </a:schemeClr>
              </a:solidFill>
            </a:endParaRPr>
          </a:p>
          <a:p>
            <a:endParaRPr lang="en-IN" sz="1400" dirty="0">
              <a:solidFill>
                <a:schemeClr val="tx1">
                  <a:lumMod val="75000"/>
                  <a:lumOff val="25000"/>
                </a:schemeClr>
              </a:solidFill>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0EB3F76-4728-0846-DAC0-356CA57D6963}"/>
                  </a:ext>
                </a:extLst>
              </p:cNvPr>
              <p:cNvSpPr txBox="1"/>
              <p:nvPr/>
            </p:nvSpPr>
            <p:spPr>
              <a:xfrm>
                <a:off x="156956" y="2643802"/>
                <a:ext cx="5744324" cy="2031325"/>
              </a:xfrm>
              <a:prstGeom prst="rect">
                <a:avLst/>
              </a:prstGeom>
              <a:noFill/>
              <a:ln>
                <a:solidFill>
                  <a:schemeClr val="tx1">
                    <a:lumMod val="50000"/>
                    <a:lumOff val="50000"/>
                  </a:schemeClr>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sz="1400">
                    <a:solidFill>
                      <a:schemeClr val="bg2">
                        <a:lumMod val="25000"/>
                      </a:schemeClr>
                    </a:solidFill>
                  </a:defRPr>
                </a:lvl1pPr>
              </a:lstStyle>
              <a:p>
                <a:pPr algn="just"/>
                <a:r>
                  <a:rPr lang="en-IN" b="1" dirty="0">
                    <a:solidFill>
                      <a:schemeClr val="tx1">
                        <a:lumMod val="75000"/>
                        <a:lumOff val="25000"/>
                      </a:schemeClr>
                    </a:solidFill>
                  </a:rPr>
                  <a:t>These investments </a:t>
                </a:r>
                <a:r>
                  <a:rPr lang="en-IN" dirty="0">
                    <a:solidFill>
                      <a:schemeClr val="tx1">
                        <a:lumMod val="75000"/>
                        <a:lumOff val="25000"/>
                      </a:schemeClr>
                    </a:solidFill>
                  </a:rPr>
                  <a:t>are made for a period of time i.e. they </a:t>
                </a:r>
                <a:r>
                  <a:rPr lang="en-IN" b="1" dirty="0">
                    <a:solidFill>
                      <a:schemeClr val="tx1">
                        <a:lumMod val="75000"/>
                        <a:lumOff val="25000"/>
                      </a:schemeClr>
                    </a:solidFill>
                  </a:rPr>
                  <a:t>have a life cycle cost. </a:t>
                </a:r>
                <a:r>
                  <a:rPr lang="en-IN" dirty="0">
                    <a:solidFill>
                      <a:schemeClr val="tx1">
                        <a:lumMod val="75000"/>
                        <a:lumOff val="25000"/>
                      </a:schemeClr>
                    </a:solidFill>
                  </a:rPr>
                  <a:t>These costs are annualized with respect to the life of the investment using the </a:t>
                </a:r>
                <a:r>
                  <a:rPr lang="en-IN" b="1" dirty="0">
                    <a:solidFill>
                      <a:schemeClr val="tx1">
                        <a:lumMod val="75000"/>
                        <a:lumOff val="25000"/>
                      </a:schemeClr>
                    </a:solidFill>
                  </a:rPr>
                  <a:t>Capital recovery factor </a:t>
                </a:r>
                <a:r>
                  <a:rPr lang="en-IN" dirty="0">
                    <a:solidFill>
                      <a:schemeClr val="tx1">
                        <a:lumMod val="75000"/>
                        <a:lumOff val="25000"/>
                      </a:schemeClr>
                    </a:solidFill>
                  </a:rPr>
                  <a:t>at current price.</a:t>
                </a:r>
              </a:p>
              <a:p>
                <a:pPr algn="just"/>
                <a:endParaRPr lang="en-IN" dirty="0">
                  <a:solidFill>
                    <a:schemeClr val="tx1">
                      <a:lumMod val="75000"/>
                      <a:lumOff val="25000"/>
                    </a:schemeClr>
                  </a:solidFill>
                </a:endParaRPr>
              </a:p>
              <a:p>
                <a:pPr algn="ctr"/>
                <a14:m>
                  <m:oMathPara xmlns:m="http://schemas.openxmlformats.org/officeDocument/2006/math">
                    <m:oMathParaPr>
                      <m:jc m:val="centerGroup"/>
                    </m:oMathParaPr>
                    <m:oMath xmlns:m="http://schemas.openxmlformats.org/officeDocument/2006/math">
                      <m:r>
                        <a:rPr lang="en-IN" i="1">
                          <a:solidFill>
                            <a:schemeClr val="tx1">
                              <a:lumMod val="75000"/>
                              <a:lumOff val="25000"/>
                            </a:schemeClr>
                          </a:solidFill>
                          <a:latin typeface="Cambria Math" panose="02040503050406030204" pitchFamily="18" charset="0"/>
                        </a:rPr>
                        <m:t>𝐶𝑅𝐹</m:t>
                      </m:r>
                      <m:r>
                        <a:rPr lang="en-IN">
                          <a:solidFill>
                            <a:schemeClr val="tx1">
                              <a:lumMod val="75000"/>
                              <a:lumOff val="25000"/>
                            </a:schemeClr>
                          </a:solidFill>
                          <a:latin typeface="Cambria Math" panose="02040503050406030204" pitchFamily="18" charset="0"/>
                        </a:rPr>
                        <m:t>=</m:t>
                      </m:r>
                      <m:r>
                        <a:rPr lang="en-IN" i="1">
                          <a:solidFill>
                            <a:schemeClr val="tx1">
                              <a:lumMod val="75000"/>
                              <a:lumOff val="25000"/>
                            </a:schemeClr>
                          </a:solidFill>
                          <a:latin typeface="Cambria Math" panose="02040503050406030204" pitchFamily="18" charset="0"/>
                        </a:rPr>
                        <m:t>𝑟</m:t>
                      </m:r>
                      <m:r>
                        <a:rPr lang="en-IN" i="1">
                          <a:solidFill>
                            <a:schemeClr val="tx1">
                              <a:lumMod val="75000"/>
                              <a:lumOff val="25000"/>
                            </a:schemeClr>
                          </a:solidFill>
                          <a:latin typeface="Cambria Math" panose="02040503050406030204" pitchFamily="18" charset="0"/>
                        </a:rPr>
                        <m:t>∗</m:t>
                      </m:r>
                      <m:r>
                        <a:rPr lang="en-IN">
                          <a:solidFill>
                            <a:schemeClr val="tx1">
                              <a:lumMod val="75000"/>
                              <a:lumOff val="25000"/>
                            </a:schemeClr>
                          </a:solidFill>
                          <a:latin typeface="Cambria Math" panose="02040503050406030204" pitchFamily="18" charset="0"/>
                        </a:rPr>
                        <m:t>(1+</m:t>
                      </m:r>
                      <m:r>
                        <a:rPr lang="en-IN" i="1">
                          <a:solidFill>
                            <a:schemeClr val="tx1">
                              <a:lumMod val="75000"/>
                              <a:lumOff val="25000"/>
                            </a:schemeClr>
                          </a:solidFill>
                          <a:latin typeface="Cambria Math" panose="02040503050406030204" pitchFamily="18" charset="0"/>
                        </a:rPr>
                        <m:t>𝑟</m:t>
                      </m:r>
                      <m:r>
                        <a:rPr lang="en-IN">
                          <a:solidFill>
                            <a:schemeClr val="tx1">
                              <a:lumMod val="75000"/>
                              <a:lumOff val="25000"/>
                            </a:schemeClr>
                          </a:solidFill>
                          <a:latin typeface="Cambria Math" panose="02040503050406030204" pitchFamily="18" charset="0"/>
                        </a:rPr>
                        <m:t>)^</m:t>
                      </m:r>
                      <m:r>
                        <a:rPr lang="en-IN" i="1">
                          <a:solidFill>
                            <a:schemeClr val="tx1">
                              <a:lumMod val="75000"/>
                              <a:lumOff val="25000"/>
                            </a:schemeClr>
                          </a:solidFill>
                          <a:latin typeface="Cambria Math" panose="02040503050406030204" pitchFamily="18" charset="0"/>
                        </a:rPr>
                        <m:t>𝑛</m:t>
                      </m:r>
                      <m:r>
                        <a:rPr lang="en-IN">
                          <a:solidFill>
                            <a:schemeClr val="tx1">
                              <a:lumMod val="75000"/>
                              <a:lumOff val="25000"/>
                            </a:schemeClr>
                          </a:solidFill>
                          <a:latin typeface="Cambria Math" panose="02040503050406030204" pitchFamily="18" charset="0"/>
                        </a:rPr>
                        <m:t>/( (1+</m:t>
                      </m:r>
                      <m:r>
                        <a:rPr lang="en-IN" i="1">
                          <a:solidFill>
                            <a:schemeClr val="tx1">
                              <a:lumMod val="75000"/>
                              <a:lumOff val="25000"/>
                            </a:schemeClr>
                          </a:solidFill>
                          <a:latin typeface="Cambria Math" panose="02040503050406030204" pitchFamily="18" charset="0"/>
                        </a:rPr>
                        <m:t>𝑟</m:t>
                      </m:r>
                      <m:r>
                        <a:rPr lang="en-IN">
                          <a:solidFill>
                            <a:schemeClr val="tx1">
                              <a:lumMod val="75000"/>
                              <a:lumOff val="25000"/>
                            </a:schemeClr>
                          </a:solidFill>
                          <a:latin typeface="Cambria Math" panose="02040503050406030204" pitchFamily="18" charset="0"/>
                        </a:rPr>
                        <m:t>)^</m:t>
                      </m:r>
                      <m:r>
                        <a:rPr lang="en-IN" i="1">
                          <a:solidFill>
                            <a:schemeClr val="tx1">
                              <a:lumMod val="75000"/>
                              <a:lumOff val="25000"/>
                            </a:schemeClr>
                          </a:solidFill>
                          <a:latin typeface="Cambria Math" panose="02040503050406030204" pitchFamily="18" charset="0"/>
                        </a:rPr>
                        <m:t>𝑛</m:t>
                      </m:r>
                      <m:r>
                        <a:rPr lang="en-IN" i="1">
                          <a:solidFill>
                            <a:schemeClr val="tx1">
                              <a:lumMod val="75000"/>
                              <a:lumOff val="25000"/>
                            </a:schemeClr>
                          </a:solidFill>
                          <a:latin typeface="Cambria Math" panose="02040503050406030204" pitchFamily="18" charset="0"/>
                        </a:rPr>
                        <m:t>−</m:t>
                      </m:r>
                      <m:r>
                        <a:rPr lang="en-IN">
                          <a:solidFill>
                            <a:schemeClr val="tx1">
                              <a:lumMod val="75000"/>
                              <a:lumOff val="25000"/>
                            </a:schemeClr>
                          </a:solidFill>
                          <a:latin typeface="Cambria Math" panose="02040503050406030204" pitchFamily="18" charset="0"/>
                        </a:rPr>
                        <m:t>1)</m:t>
                      </m:r>
                    </m:oMath>
                  </m:oMathPara>
                </a14:m>
                <a:endParaRPr lang="en-IN" dirty="0">
                  <a:solidFill>
                    <a:schemeClr val="tx1">
                      <a:lumMod val="75000"/>
                      <a:lumOff val="25000"/>
                    </a:schemeClr>
                  </a:solidFill>
                </a:endParaRPr>
              </a:p>
              <a:p>
                <a:endParaRPr lang="en-IN" dirty="0">
                  <a:solidFill>
                    <a:schemeClr val="tx1">
                      <a:lumMod val="75000"/>
                      <a:lumOff val="25000"/>
                    </a:schemeClr>
                  </a:solidFill>
                </a:endParaRPr>
              </a:p>
              <a:p>
                <a:r>
                  <a:rPr lang="en-US" dirty="0">
                    <a:solidFill>
                      <a:schemeClr val="tx1">
                        <a:lumMod val="75000"/>
                        <a:lumOff val="25000"/>
                      </a:schemeClr>
                    </a:solidFill>
                  </a:rPr>
                  <a:t>Where:</a:t>
                </a:r>
              </a:p>
              <a:p>
                <a:r>
                  <a:rPr lang="en-US" dirty="0">
                    <a:solidFill>
                      <a:schemeClr val="tx1">
                        <a:lumMod val="75000"/>
                        <a:lumOff val="25000"/>
                      </a:schemeClr>
                    </a:solidFill>
                  </a:rPr>
                  <a:t>r = </a:t>
                </a:r>
                <a:r>
                  <a:rPr lang="en-IN" dirty="0"/>
                  <a:t>Annualization Rate </a:t>
                </a:r>
                <a:r>
                  <a:rPr lang="en-US" dirty="0">
                    <a:solidFill>
                      <a:schemeClr val="tx1">
                        <a:lumMod val="75000"/>
                        <a:lumOff val="25000"/>
                      </a:schemeClr>
                    </a:solidFill>
                  </a:rPr>
                  <a:t>(5%)</a:t>
                </a:r>
              </a:p>
              <a:p>
                <a:r>
                  <a:rPr lang="en-US" dirty="0">
                    <a:solidFill>
                      <a:schemeClr val="tx1">
                        <a:lumMod val="75000"/>
                        <a:lumOff val="25000"/>
                      </a:schemeClr>
                    </a:solidFill>
                  </a:rPr>
                  <a:t>n = Useful life of the investment (years)</a:t>
                </a:r>
              </a:p>
            </p:txBody>
          </p:sp>
        </mc:Choice>
        <mc:Fallback xmlns="">
          <p:sp>
            <p:nvSpPr>
              <p:cNvPr id="34" name="TextBox 33">
                <a:extLst>
                  <a:ext uri="{FF2B5EF4-FFF2-40B4-BE49-F238E27FC236}">
                    <a16:creationId xmlns:a16="http://schemas.microsoft.com/office/drawing/2014/main" id="{10EB3F76-4728-0846-DAC0-356CA57D6963}"/>
                  </a:ext>
                </a:extLst>
              </p:cNvPr>
              <p:cNvSpPr txBox="1">
                <a:spLocks noRot="1" noChangeAspect="1" noMove="1" noResize="1" noEditPoints="1" noAdjustHandles="1" noChangeArrowheads="1" noChangeShapeType="1" noTextEdit="1"/>
              </p:cNvSpPr>
              <p:nvPr/>
            </p:nvSpPr>
            <p:spPr>
              <a:xfrm>
                <a:off x="156956" y="2643802"/>
                <a:ext cx="5744324" cy="2031325"/>
              </a:xfrm>
              <a:prstGeom prst="rect">
                <a:avLst/>
              </a:prstGeom>
              <a:blipFill>
                <a:blip r:embed="rId3"/>
                <a:stretch>
                  <a:fillRect l="-212" t="-299" r="-212" b="-1791"/>
                </a:stretch>
              </a:blipFill>
              <a:ln>
                <a:solidFill>
                  <a:schemeClr val="tx1">
                    <a:lumMod val="50000"/>
                    <a:lumOff val="50000"/>
                  </a:schemeClr>
                </a:solidFill>
              </a:ln>
            </p:spPr>
            <p:txBody>
              <a:bodyPr/>
              <a:lstStyle/>
              <a:p>
                <a:r>
                  <a:rPr lang="en-IN">
                    <a:noFill/>
                  </a:rPr>
                  <a:t> </a:t>
                </a:r>
              </a:p>
            </p:txBody>
          </p:sp>
        </mc:Fallback>
      </mc:AlternateContent>
      <p:sp>
        <p:nvSpPr>
          <p:cNvPr id="42" name="Left Brace 41">
            <a:extLst>
              <a:ext uri="{FF2B5EF4-FFF2-40B4-BE49-F238E27FC236}">
                <a16:creationId xmlns:a16="http://schemas.microsoft.com/office/drawing/2014/main" id="{498F46EE-AC86-BD73-72DC-7F3651D04BD7}"/>
              </a:ext>
            </a:extLst>
          </p:cNvPr>
          <p:cNvSpPr/>
          <p:nvPr/>
        </p:nvSpPr>
        <p:spPr>
          <a:xfrm rot="16200000">
            <a:off x="5942108" y="-946371"/>
            <a:ext cx="307777" cy="11878080"/>
          </a:xfrm>
          <a:prstGeom prst="leftBrace">
            <a:avLst>
              <a:gd name="adj1" fmla="val 8333"/>
              <a:gd name="adj2" fmla="val 49855"/>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43" name="TextBox 42">
            <a:extLst>
              <a:ext uri="{FF2B5EF4-FFF2-40B4-BE49-F238E27FC236}">
                <a16:creationId xmlns:a16="http://schemas.microsoft.com/office/drawing/2014/main" id="{09463D64-0D7C-FB5E-3F60-8ADDAC3B68A5}"/>
              </a:ext>
            </a:extLst>
          </p:cNvPr>
          <p:cNvSpPr txBox="1"/>
          <p:nvPr/>
        </p:nvSpPr>
        <p:spPr>
          <a:xfrm>
            <a:off x="6281602" y="3076595"/>
            <a:ext cx="5762553" cy="307777"/>
          </a:xfrm>
          <a:prstGeom prst="rect">
            <a:avLst/>
          </a:prstGeom>
          <a:noFill/>
          <a:ln>
            <a:solidFill>
              <a:schemeClr val="tx1">
                <a:lumMod val="50000"/>
                <a:lumOff val="50000"/>
              </a:schemeClr>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sz="1400">
                <a:solidFill>
                  <a:schemeClr val="bg2">
                    <a:lumMod val="25000"/>
                  </a:schemeClr>
                </a:solidFill>
              </a:defRPr>
            </a:lvl1pPr>
          </a:lstStyle>
          <a:p>
            <a:pPr algn="just"/>
            <a:r>
              <a:rPr lang="en-US">
                <a:solidFill>
                  <a:schemeClr val="tx1">
                    <a:lumMod val="75000"/>
                    <a:lumOff val="25000"/>
                  </a:schemeClr>
                </a:solidFill>
              </a:rPr>
              <a:t>These represent recurring annual costs borne by the agency.</a:t>
            </a:r>
            <a:endParaRPr lang="en-IN">
              <a:solidFill>
                <a:schemeClr val="tx1">
                  <a:lumMod val="75000"/>
                  <a:lumOff val="25000"/>
                </a:schemeClr>
              </a:solidFill>
            </a:endParaRPr>
          </a:p>
        </p:txBody>
      </p:sp>
      <p:sp>
        <p:nvSpPr>
          <p:cNvPr id="44" name="TextBox 43">
            <a:extLst>
              <a:ext uri="{FF2B5EF4-FFF2-40B4-BE49-F238E27FC236}">
                <a16:creationId xmlns:a16="http://schemas.microsoft.com/office/drawing/2014/main" id="{EBBAF99E-07B3-2099-A195-3EE43A243DD2}"/>
              </a:ext>
            </a:extLst>
          </p:cNvPr>
          <p:cNvSpPr txBox="1"/>
          <p:nvPr/>
        </p:nvSpPr>
        <p:spPr>
          <a:xfrm>
            <a:off x="156957" y="5298480"/>
            <a:ext cx="11887198" cy="523220"/>
          </a:xfrm>
          <a:prstGeom prst="rect">
            <a:avLst/>
          </a:prstGeom>
          <a:noFill/>
          <a:ln>
            <a:solidFill>
              <a:schemeClr val="tx1">
                <a:lumMod val="50000"/>
                <a:lumOff val="50000"/>
              </a:schemeClr>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sz="1400">
                <a:solidFill>
                  <a:schemeClr val="bg2">
                    <a:lumMod val="25000"/>
                  </a:schemeClr>
                </a:solidFill>
              </a:defRPr>
            </a:lvl1pPr>
          </a:lstStyle>
          <a:p>
            <a:pPr algn="just"/>
            <a:r>
              <a:rPr lang="en-US" dirty="0">
                <a:solidFill>
                  <a:schemeClr val="tx1">
                    <a:lumMod val="75000"/>
                    <a:lumOff val="25000"/>
                  </a:schemeClr>
                </a:solidFill>
              </a:rPr>
              <a:t>As the </a:t>
            </a:r>
            <a:r>
              <a:rPr lang="en-US" b="1" dirty="0">
                <a:solidFill>
                  <a:schemeClr val="tx1">
                    <a:lumMod val="75000"/>
                    <a:lumOff val="25000"/>
                  </a:schemeClr>
                </a:solidFill>
              </a:rPr>
              <a:t>costs</a:t>
            </a:r>
            <a:r>
              <a:rPr lang="en-US" dirty="0">
                <a:solidFill>
                  <a:schemeClr val="tx1">
                    <a:lumMod val="75000"/>
                    <a:lumOff val="25000"/>
                  </a:schemeClr>
                </a:solidFill>
              </a:rPr>
              <a:t> are mentioned in their respective years, it is  to be </a:t>
            </a:r>
            <a:r>
              <a:rPr lang="en-US" b="1" dirty="0">
                <a:solidFill>
                  <a:schemeClr val="tx1">
                    <a:lumMod val="75000"/>
                    <a:lumOff val="25000"/>
                  </a:schemeClr>
                </a:solidFill>
              </a:rPr>
              <a:t>escalated to the constant year of 2024</a:t>
            </a:r>
            <a:r>
              <a:rPr lang="en-US" dirty="0">
                <a:solidFill>
                  <a:schemeClr val="tx1">
                    <a:lumMod val="75000"/>
                    <a:lumOff val="25000"/>
                  </a:schemeClr>
                </a:solidFill>
              </a:rPr>
              <a:t>. This is done by applying escalation factor. The </a:t>
            </a:r>
            <a:r>
              <a:rPr lang="en-US" b="1" dirty="0">
                <a:solidFill>
                  <a:schemeClr val="tx1">
                    <a:lumMod val="75000"/>
                    <a:lumOff val="25000"/>
                  </a:schemeClr>
                </a:solidFill>
              </a:rPr>
              <a:t>year-on-year escalation factor </a:t>
            </a:r>
            <a:r>
              <a:rPr lang="en-US" dirty="0">
                <a:solidFill>
                  <a:schemeClr val="tx1">
                    <a:lumMod val="75000"/>
                    <a:lumOff val="25000"/>
                  </a:schemeClr>
                </a:solidFill>
              </a:rPr>
              <a:t>is arrived by taking the average of the </a:t>
            </a:r>
            <a:r>
              <a:rPr lang="en-US" b="1" dirty="0">
                <a:solidFill>
                  <a:schemeClr val="tx1">
                    <a:lumMod val="75000"/>
                    <a:lumOff val="25000"/>
                  </a:schemeClr>
                </a:solidFill>
              </a:rPr>
              <a:t>WPI index for the all products from Ministry of Economic affairs.</a:t>
            </a:r>
            <a:endParaRPr lang="en-IN" b="1" dirty="0">
              <a:solidFill>
                <a:schemeClr val="tx1">
                  <a:lumMod val="75000"/>
                  <a:lumOff val="25000"/>
                </a:schemeClr>
              </a:solidFill>
            </a:endParaRPr>
          </a:p>
        </p:txBody>
      </p:sp>
      <p:sp>
        <p:nvSpPr>
          <p:cNvPr id="7" name="TextBox 6">
            <a:extLst>
              <a:ext uri="{FF2B5EF4-FFF2-40B4-BE49-F238E27FC236}">
                <a16:creationId xmlns:a16="http://schemas.microsoft.com/office/drawing/2014/main" id="{AD7EB409-8135-608D-E8D9-769BFF0C681C}"/>
              </a:ext>
            </a:extLst>
          </p:cNvPr>
          <p:cNvSpPr txBox="1"/>
          <p:nvPr/>
        </p:nvSpPr>
        <p:spPr>
          <a:xfrm>
            <a:off x="3127125" y="6600274"/>
            <a:ext cx="6039348" cy="253916"/>
          </a:xfrm>
          <a:prstGeom prst="rect">
            <a:avLst/>
          </a:prstGeom>
          <a:noFill/>
        </p:spPr>
        <p:txBody>
          <a:bodyPr wrap="square" rtlCol="0">
            <a:spAutoFit/>
          </a:bodyPr>
          <a:lstStyle/>
          <a:p>
            <a:r>
              <a:rPr lang="en-IN" sz="1050" dirty="0">
                <a:solidFill>
                  <a:schemeClr val="tx1">
                    <a:lumMod val="75000"/>
                    <a:lumOff val="25000"/>
                  </a:schemeClr>
                </a:solidFill>
              </a:rPr>
              <a:t>Data Source: </a:t>
            </a:r>
            <a:r>
              <a:rPr lang="en-US" sz="1050" dirty="0">
                <a:solidFill>
                  <a:schemeClr val="tx1">
                    <a:lumMod val="75000"/>
                    <a:lumOff val="25000"/>
                  </a:schemeClr>
                </a:solidFill>
              </a:rPr>
              <a:t>AMTS and BRTS, Financial Report, AMC – Budget Report (2012 - 2024)</a:t>
            </a:r>
            <a:endParaRPr lang="en-IN" sz="1050" dirty="0">
              <a:solidFill>
                <a:schemeClr val="tx1">
                  <a:lumMod val="75000"/>
                  <a:lumOff val="25000"/>
                </a:schemeClr>
              </a:solidFill>
            </a:endParaRPr>
          </a:p>
        </p:txBody>
      </p:sp>
    </p:spTree>
    <p:extLst>
      <p:ext uri="{BB962C8B-B14F-4D97-AF65-F5344CB8AC3E}">
        <p14:creationId xmlns:p14="http://schemas.microsoft.com/office/powerpoint/2010/main" val="2364568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486EF-04FD-35B0-13F5-5F6AE4D11EE1}"/>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7AEB51A3-5B55-F497-401C-25D3E22556C0}"/>
              </a:ext>
            </a:extLst>
          </p:cNvPr>
          <p:cNvSpPr txBox="1"/>
          <p:nvPr/>
        </p:nvSpPr>
        <p:spPr>
          <a:xfrm>
            <a:off x="156718" y="615643"/>
            <a:ext cx="11868965" cy="523220"/>
          </a:xfrm>
          <a:prstGeom prst="rect">
            <a:avLst/>
          </a:prstGeom>
          <a:noFill/>
        </p:spPr>
        <p:txBody>
          <a:bodyPr wrap="square">
            <a:spAutoFit/>
          </a:bodyPr>
          <a:lstStyle>
            <a:defPPr>
              <a:defRPr lang="en-US"/>
            </a:defPPr>
            <a:lvl1pPr>
              <a:defRPr sz="1400" b="0" u="none" strike="noStrike" baseline="0">
                <a:latin typeface="Product Sans" panose="020B0403030502040203" pitchFamily="34" charset="0"/>
              </a:defRPr>
            </a:lvl1pPr>
          </a:lstStyle>
          <a:p>
            <a:r>
              <a:rPr lang="en-US" dirty="0">
                <a:solidFill>
                  <a:schemeClr val="tx1">
                    <a:lumMod val="75000"/>
                    <a:lumOff val="25000"/>
                  </a:schemeClr>
                </a:solidFill>
              </a:rPr>
              <a:t>The budgetary expenditure on road infrastructure incurred by municipal corporation is allocated across transport modes based on their respective usage; it has been apportioned according to the relative space each mode occupies on the road over a given period. </a:t>
            </a:r>
            <a:endParaRPr lang="en-IN" dirty="0">
              <a:solidFill>
                <a:schemeClr val="tx1">
                  <a:lumMod val="75000"/>
                  <a:lumOff val="25000"/>
                </a:schemeClr>
              </a:solidFill>
            </a:endParaRPr>
          </a:p>
        </p:txBody>
      </p:sp>
      <p:sp>
        <p:nvSpPr>
          <p:cNvPr id="3" name="Text Placeholder 2">
            <a:extLst>
              <a:ext uri="{FF2B5EF4-FFF2-40B4-BE49-F238E27FC236}">
                <a16:creationId xmlns:a16="http://schemas.microsoft.com/office/drawing/2014/main" id="{879F2AFD-B38B-816A-FA35-763D3952D1F2}"/>
              </a:ext>
            </a:extLst>
          </p:cNvPr>
          <p:cNvSpPr>
            <a:spLocks noGrp="1"/>
          </p:cNvSpPr>
          <p:nvPr>
            <p:ph type="body" sz="quarter" idx="10"/>
          </p:nvPr>
        </p:nvSpPr>
        <p:spPr/>
        <p:txBody>
          <a:bodyPr/>
          <a:lstStyle/>
          <a:p>
            <a:r>
              <a:rPr lang="en-IN" b="1" dirty="0">
                <a:solidFill>
                  <a:srgbClr val="44546A"/>
                </a:solidFill>
                <a:latin typeface="Product Sans" panose="020B0403030502040203" pitchFamily="34" charset="0"/>
              </a:rPr>
              <a:t>  Methodology – Cost Allocation (Cost to Public Agency) </a:t>
            </a:r>
            <a:endParaRPr lang="en-IN" b="1" dirty="0">
              <a:solidFill>
                <a:srgbClr val="44546A"/>
              </a:solidFill>
            </a:endParaRPr>
          </a:p>
        </p:txBody>
      </p:sp>
      <p:sp>
        <p:nvSpPr>
          <p:cNvPr id="2" name="TextBox 1">
            <a:extLst>
              <a:ext uri="{FF2B5EF4-FFF2-40B4-BE49-F238E27FC236}">
                <a16:creationId xmlns:a16="http://schemas.microsoft.com/office/drawing/2014/main" id="{0B23667B-739E-E5D2-31B0-22749F4A3CF3}"/>
              </a:ext>
            </a:extLst>
          </p:cNvPr>
          <p:cNvSpPr txBox="1"/>
          <p:nvPr/>
        </p:nvSpPr>
        <p:spPr>
          <a:xfrm>
            <a:off x="152400" y="1245042"/>
            <a:ext cx="11878082" cy="369332"/>
          </a:xfrm>
          <a:prstGeom prst="rect">
            <a:avLst/>
          </a:prstGeom>
          <a:solidFill>
            <a:schemeClr val="accent1">
              <a:lumMod val="2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ea typeface="+mn-ea"/>
                <a:cs typeface="+mn-cs"/>
              </a:rPr>
              <a:t>Space Time Traffic Usage </a:t>
            </a:r>
            <a:endParaRPr kumimoji="0" lang="en-IN" sz="1800" b="1" i="0" u="none" strike="noStrike" kern="120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id="{2AF0C2C5-7FBF-3BFE-1CEC-22FD9CF5F758}"/>
              </a:ext>
            </a:extLst>
          </p:cNvPr>
          <p:cNvSpPr txBox="1"/>
          <p:nvPr/>
        </p:nvSpPr>
        <p:spPr>
          <a:xfrm>
            <a:off x="152400" y="1606777"/>
            <a:ext cx="14974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rPr>
              <a:t>Initial</a:t>
            </a:r>
            <a:r>
              <a:rPr kumimoji="0" lang="en-US" sz="1400" b="0" i="0" u="none" strike="noStrike" kern="1200" cap="none" spc="0" normalizeH="0" baseline="0" noProof="0" dirty="0">
                <a:ln>
                  <a:noFill/>
                </a:ln>
                <a:solidFill>
                  <a:schemeClr val="tx1">
                    <a:lumMod val="75000"/>
                    <a:lumOff val="25000"/>
                  </a:schemeClr>
                </a:solidFill>
                <a:effectLst/>
                <a:uLnTx/>
                <a:uFillTx/>
                <a:ea typeface="+mn-ea"/>
                <a:cs typeface="+mn-cs"/>
              </a:rPr>
              <a:t> Year: 2010</a:t>
            </a:r>
            <a:endParaRPr kumimoji="0" lang="en-IN" sz="1400" b="0" i="0" u="none" strike="noStrike" kern="1200" cap="none" spc="0" normalizeH="0" baseline="0" noProof="0" dirty="0">
              <a:ln>
                <a:noFill/>
              </a:ln>
              <a:solidFill>
                <a:schemeClr val="tx1">
                  <a:lumMod val="75000"/>
                  <a:lumOff val="25000"/>
                </a:schemeClr>
              </a:solidFill>
              <a:effectLst/>
              <a:uLnTx/>
              <a:uFillTx/>
              <a:ea typeface="+mn-ea"/>
              <a:cs typeface="+mn-cs"/>
            </a:endParaRPr>
          </a:p>
        </p:txBody>
      </p:sp>
      <p:sp>
        <p:nvSpPr>
          <p:cNvPr id="5" name="TextBox 4">
            <a:extLst>
              <a:ext uri="{FF2B5EF4-FFF2-40B4-BE49-F238E27FC236}">
                <a16:creationId xmlns:a16="http://schemas.microsoft.com/office/drawing/2014/main" id="{C408E374-085F-AAEA-F02D-1A9155D2D875}"/>
              </a:ext>
            </a:extLst>
          </p:cNvPr>
          <p:cNvSpPr txBox="1"/>
          <p:nvPr/>
        </p:nvSpPr>
        <p:spPr>
          <a:xfrm>
            <a:off x="10542172" y="1604155"/>
            <a:ext cx="14974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lumMod val="75000"/>
                    <a:lumOff val="25000"/>
                  </a:schemeClr>
                </a:solidFill>
                <a:effectLst/>
                <a:uLnTx/>
                <a:uFillTx/>
                <a:ea typeface="+mn-ea"/>
                <a:cs typeface="+mn-cs"/>
              </a:rPr>
              <a:t>Base Year : 2024</a:t>
            </a:r>
            <a:endParaRPr kumimoji="0" lang="en-IN" sz="1400" b="0" i="0" u="none" strike="noStrike" kern="1200" cap="none" spc="0" normalizeH="0" baseline="0" noProof="0">
              <a:ln>
                <a:noFill/>
              </a:ln>
              <a:solidFill>
                <a:schemeClr val="tx1">
                  <a:lumMod val="75000"/>
                  <a:lumOff val="25000"/>
                </a:schemeClr>
              </a:solidFill>
              <a:effectLst/>
              <a:uLnTx/>
              <a:uFillTx/>
              <a:ea typeface="+mn-ea"/>
              <a:cs typeface="+mn-cs"/>
            </a:endParaRPr>
          </a:p>
        </p:txBody>
      </p:sp>
      <p:sp>
        <p:nvSpPr>
          <p:cNvPr id="6" name="Freeform 14">
            <a:extLst>
              <a:ext uri="{FF2B5EF4-FFF2-40B4-BE49-F238E27FC236}">
                <a16:creationId xmlns:a16="http://schemas.microsoft.com/office/drawing/2014/main" id="{E73780D6-080A-8658-78D3-BA88F80E7B1B}"/>
              </a:ext>
            </a:extLst>
          </p:cNvPr>
          <p:cNvSpPr/>
          <p:nvPr/>
        </p:nvSpPr>
        <p:spPr>
          <a:xfrm>
            <a:off x="2926183" y="1771653"/>
            <a:ext cx="6370218" cy="310753"/>
          </a:xfrm>
          <a:custGeom>
            <a:avLst/>
            <a:gdLst>
              <a:gd name="connsiteX0" fmla="*/ 0 w 4992915"/>
              <a:gd name="connsiteY0" fmla="*/ 420914 h 420914"/>
              <a:gd name="connsiteX1" fmla="*/ 0 w 4992915"/>
              <a:gd name="connsiteY1" fmla="*/ 0 h 420914"/>
              <a:gd name="connsiteX2" fmla="*/ 4992915 w 4992915"/>
              <a:gd name="connsiteY2" fmla="*/ 0 h 420914"/>
              <a:gd name="connsiteX3" fmla="*/ 4992915 w 4992915"/>
              <a:gd name="connsiteY3" fmla="*/ 420914 h 420914"/>
            </a:gdLst>
            <a:ahLst/>
            <a:cxnLst>
              <a:cxn ang="0">
                <a:pos x="connsiteX0" y="connsiteY0"/>
              </a:cxn>
              <a:cxn ang="0">
                <a:pos x="connsiteX1" y="connsiteY1"/>
              </a:cxn>
              <a:cxn ang="0">
                <a:pos x="connsiteX2" y="connsiteY2"/>
              </a:cxn>
              <a:cxn ang="0">
                <a:pos x="connsiteX3" y="connsiteY3"/>
              </a:cxn>
            </a:cxnLst>
            <a:rect l="l" t="t" r="r" b="b"/>
            <a:pathLst>
              <a:path w="4992915" h="420914">
                <a:moveTo>
                  <a:pt x="0" y="420914"/>
                </a:moveTo>
                <a:lnTo>
                  <a:pt x="0" y="0"/>
                </a:lnTo>
                <a:lnTo>
                  <a:pt x="4992915" y="0"/>
                </a:lnTo>
                <a:lnTo>
                  <a:pt x="4992915" y="420914"/>
                </a:lnTo>
              </a:path>
            </a:pathLst>
          </a:custGeom>
          <a:ln w="1905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6435BA0-0FD3-2103-2445-0A1129D16352}"/>
              </a:ext>
            </a:extLst>
          </p:cNvPr>
          <p:cNvSpPr txBox="1"/>
          <p:nvPr/>
        </p:nvSpPr>
        <p:spPr>
          <a:xfrm>
            <a:off x="161516" y="2094295"/>
            <a:ext cx="5486463" cy="307777"/>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tx1">
                    <a:lumMod val="75000"/>
                    <a:lumOff val="25000"/>
                  </a:schemeClr>
                </a:solidFill>
              </a:rPr>
              <a:t>Dynamic Space Time Usage </a:t>
            </a:r>
            <a:endParaRPr kumimoji="0" lang="en-IN" sz="1400" b="1" i="0" u="none" strike="noStrike" kern="1200" cap="none" spc="0" normalizeH="0" baseline="0" noProof="0">
              <a:ln>
                <a:noFill/>
              </a:ln>
              <a:solidFill>
                <a:schemeClr val="tx1">
                  <a:lumMod val="75000"/>
                  <a:lumOff val="25000"/>
                </a:schemeClr>
              </a:solidFill>
              <a:effectLst/>
              <a:uLnTx/>
              <a:uFillTx/>
              <a:ea typeface="+mn-ea"/>
              <a:cs typeface="+mn-cs"/>
            </a:endParaRPr>
          </a:p>
        </p:txBody>
      </p:sp>
      <p:sp>
        <p:nvSpPr>
          <p:cNvPr id="8" name="TextBox 7">
            <a:extLst>
              <a:ext uri="{FF2B5EF4-FFF2-40B4-BE49-F238E27FC236}">
                <a16:creationId xmlns:a16="http://schemas.microsoft.com/office/drawing/2014/main" id="{AFB3BE3A-E54B-EA0E-536A-C7BABE950BCF}"/>
              </a:ext>
            </a:extLst>
          </p:cNvPr>
          <p:cNvSpPr txBox="1"/>
          <p:nvPr/>
        </p:nvSpPr>
        <p:spPr>
          <a:xfrm>
            <a:off x="6544019" y="2086530"/>
            <a:ext cx="5486463" cy="307777"/>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tx1">
                    <a:lumMod val="75000"/>
                    <a:lumOff val="25000"/>
                  </a:schemeClr>
                </a:solidFill>
              </a:rPr>
              <a:t>Static Space Time Usage </a:t>
            </a:r>
            <a:endParaRPr kumimoji="0" lang="en-IN" sz="1400" b="1" i="0" u="none" strike="noStrike" kern="1200" cap="none" spc="0" normalizeH="0" baseline="0" noProof="0">
              <a:ln>
                <a:noFill/>
              </a:ln>
              <a:solidFill>
                <a:schemeClr val="tx1">
                  <a:lumMod val="75000"/>
                  <a:lumOff val="25000"/>
                </a:schemeClr>
              </a:solidFill>
              <a:effectLst/>
              <a:uLnTx/>
              <a:uFillTx/>
              <a:ea typeface="+mn-ea"/>
              <a:cs typeface="+mn-cs"/>
            </a:endParaRPr>
          </a:p>
        </p:txBody>
      </p:sp>
      <p:sp>
        <p:nvSpPr>
          <p:cNvPr id="9" name="Rectangle 8">
            <a:extLst>
              <a:ext uri="{FF2B5EF4-FFF2-40B4-BE49-F238E27FC236}">
                <a16:creationId xmlns:a16="http://schemas.microsoft.com/office/drawing/2014/main" id="{D8603113-7DD0-D03F-0338-5B8633874582}"/>
              </a:ext>
            </a:extLst>
          </p:cNvPr>
          <p:cNvSpPr/>
          <p:nvPr/>
        </p:nvSpPr>
        <p:spPr>
          <a:xfrm>
            <a:off x="161517" y="2884951"/>
            <a:ext cx="1738404" cy="2246769"/>
          </a:xfrm>
          <a:prstGeom prst="rect">
            <a:avLst/>
          </a:prstGeom>
          <a:noFill/>
          <a:ln>
            <a:solidFill>
              <a:schemeClr val="tx1">
                <a:lumMod val="50000"/>
                <a:lumOff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lumMod val="75000"/>
                    <a:lumOff val="25000"/>
                  </a:schemeClr>
                </a:solidFill>
                <a:effectLst/>
                <a:uLnTx/>
                <a:uFillTx/>
                <a:ea typeface="+mn-ea"/>
                <a:cs typeface="+mn-cs"/>
              </a:rPr>
              <a:t>Number</a:t>
            </a:r>
            <a:r>
              <a:rPr lang="en-US" sz="1400" b="1" dirty="0">
                <a:solidFill>
                  <a:schemeClr val="tx1">
                    <a:lumMod val="75000"/>
                    <a:lumOff val="25000"/>
                  </a:schemeClr>
                </a:solidFill>
              </a:rPr>
              <a:t> of vehicles of roads: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lumMod val="75000"/>
                  <a:lumOff val="2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rPr>
              <a:t>Passenger trips by mode /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rPr>
              <a:t> </a:t>
            </a:r>
            <a:r>
              <a:rPr kumimoji="0" lang="en-US" sz="1400" b="0" i="0" u="none" strike="noStrike" kern="1200" cap="none" spc="0" normalizeH="0" baseline="0" noProof="0" dirty="0">
                <a:ln>
                  <a:noFill/>
                </a:ln>
                <a:solidFill>
                  <a:schemeClr val="tx1">
                    <a:lumMod val="75000"/>
                    <a:lumOff val="25000"/>
                  </a:schemeClr>
                </a:solidFill>
                <a:effectLst/>
                <a:uLnTx/>
                <a:uFillTx/>
                <a:ea typeface="+mn-ea"/>
                <a:cs typeface="+mn-cs"/>
              </a:rPr>
              <a:t>Occupancy </a:t>
            </a:r>
            <a:r>
              <a:rPr lang="en-US" sz="1400" dirty="0">
                <a:solidFill>
                  <a:schemeClr val="tx1">
                    <a:lumMod val="75000"/>
                    <a:lumOff val="25000"/>
                  </a:schemeClr>
                </a:solidFill>
              </a:rPr>
              <a:t>Ratio of the mode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lumMod val="75000"/>
                  <a:lumOff val="2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rPr>
              <a:t>Buses: 90% Fleet Utilization</a:t>
            </a:r>
          </a:p>
        </p:txBody>
      </p:sp>
      <p:sp>
        <p:nvSpPr>
          <p:cNvPr id="23" name="Rectangle 22">
            <a:extLst>
              <a:ext uri="{FF2B5EF4-FFF2-40B4-BE49-F238E27FC236}">
                <a16:creationId xmlns:a16="http://schemas.microsoft.com/office/drawing/2014/main" id="{B96BC083-E533-FA89-D7F7-474606137E95}"/>
              </a:ext>
            </a:extLst>
          </p:cNvPr>
          <p:cNvSpPr/>
          <p:nvPr/>
        </p:nvSpPr>
        <p:spPr>
          <a:xfrm>
            <a:off x="161516" y="5235555"/>
            <a:ext cx="5486463" cy="307777"/>
          </a:xfrm>
          <a:prstGeom prst="rect">
            <a:avLst/>
          </a:prstGeom>
          <a:noFill/>
          <a:ln>
            <a:solidFill>
              <a:schemeClr val="tx1">
                <a:lumMod val="50000"/>
                <a:lumOff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Space Time Usage = Relative Space * Time Spent on Roads </a:t>
            </a:r>
            <a:endParaRPr kumimoji="0" lang="en-US" sz="1000" b="0" i="0" u="none" strike="noStrike" kern="1200" cap="none" spc="0" normalizeH="0" baseline="0" noProof="0" dirty="0">
              <a:ln>
                <a:noFill/>
              </a:ln>
              <a:solidFill>
                <a:prstClr val="black"/>
              </a:solidFill>
              <a:effectLst/>
              <a:uLnTx/>
              <a:uFillTx/>
              <a:ea typeface="+mn-ea"/>
              <a:cs typeface="+mn-cs"/>
            </a:endParaRPr>
          </a:p>
        </p:txBody>
      </p:sp>
      <p:sp>
        <p:nvSpPr>
          <p:cNvPr id="25" name="Rectangle 24">
            <a:extLst>
              <a:ext uri="{FF2B5EF4-FFF2-40B4-BE49-F238E27FC236}">
                <a16:creationId xmlns:a16="http://schemas.microsoft.com/office/drawing/2014/main" id="{54139949-D940-26D4-F582-B3CFB0337479}"/>
              </a:ext>
            </a:extLst>
          </p:cNvPr>
          <p:cNvSpPr/>
          <p:nvPr/>
        </p:nvSpPr>
        <p:spPr>
          <a:xfrm>
            <a:off x="1999823" y="2884951"/>
            <a:ext cx="1738403" cy="2246769"/>
          </a:xfrm>
          <a:prstGeom prst="rect">
            <a:avLst/>
          </a:prstGeom>
          <a:noFill/>
          <a:ln>
            <a:solidFill>
              <a:schemeClr val="tx1">
                <a:lumMod val="50000"/>
                <a:lumOff val="50000"/>
              </a:schemeClr>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lumMod val="75000"/>
                    <a:lumOff val="25000"/>
                  </a:schemeClr>
                </a:solidFill>
                <a:effectLst/>
                <a:uLnTx/>
                <a:uFillTx/>
                <a:ea typeface="+mn-ea"/>
                <a:cs typeface="+mn-cs"/>
              </a:rPr>
              <a:t>Relative space used by each mode: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lumMod val="75000"/>
                  <a:lumOff val="2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rPr>
              <a:t>Vehicular trips * Respective PCU values </a:t>
            </a:r>
            <a:endParaRPr kumimoji="0" lang="en-US" sz="1400" b="0" i="0" u="none" strike="noStrike" kern="1200" cap="none" spc="0" normalizeH="0" baseline="0" noProof="0" dirty="0">
              <a:ln>
                <a:noFill/>
              </a:ln>
              <a:solidFill>
                <a:schemeClr val="tx1">
                  <a:lumMod val="75000"/>
                  <a:lumOff val="25000"/>
                </a:schemeClr>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lumMod val="75000"/>
                  <a:lumOff val="2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lumMod val="75000"/>
                  <a:lumOff val="25000"/>
                </a:schemeClr>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lumMod val="75000"/>
                  <a:lumOff val="25000"/>
                </a:schemeClr>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lumMod val="75000"/>
                  <a:lumOff val="25000"/>
                </a:schemeClr>
              </a:solidFill>
              <a:effectLst/>
              <a:uLnTx/>
              <a:uFillTx/>
              <a:ea typeface="+mn-ea"/>
              <a:cs typeface="+mn-cs"/>
            </a:endParaRPr>
          </a:p>
        </p:txBody>
      </p:sp>
      <p:sp>
        <p:nvSpPr>
          <p:cNvPr id="26" name="Rectangle 25">
            <a:extLst>
              <a:ext uri="{FF2B5EF4-FFF2-40B4-BE49-F238E27FC236}">
                <a16:creationId xmlns:a16="http://schemas.microsoft.com/office/drawing/2014/main" id="{36B67742-4EF1-CF7B-9F94-0CEBC9CA90A4}"/>
              </a:ext>
            </a:extLst>
          </p:cNvPr>
          <p:cNvSpPr/>
          <p:nvPr/>
        </p:nvSpPr>
        <p:spPr>
          <a:xfrm>
            <a:off x="3805597" y="2884951"/>
            <a:ext cx="1838306" cy="2246769"/>
          </a:xfrm>
          <a:prstGeom prst="rect">
            <a:avLst/>
          </a:prstGeom>
          <a:noFill/>
          <a:ln>
            <a:solidFill>
              <a:schemeClr val="tx1">
                <a:lumMod val="50000"/>
                <a:lumOff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lumMod val="75000"/>
                    <a:lumOff val="25000"/>
                  </a:schemeClr>
                </a:solidFill>
                <a:effectLst/>
                <a:uLnTx/>
                <a:uFillTx/>
                <a:ea typeface="+mn-ea"/>
                <a:cs typeface="+mn-cs"/>
              </a:rPr>
              <a:t>Time Spent on the Road: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lumMod val="75000"/>
                  <a:lumOff val="2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rPr>
              <a:t>Average travel distance / average travel speed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lumMod val="75000"/>
                  <a:lumOff val="25000"/>
                </a:schemeClr>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lumMod val="75000"/>
                  <a:lumOff val="2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75000"/>
                    <a:lumOff val="25000"/>
                  </a:schemeClr>
                </a:solidFill>
                <a:effectLst/>
                <a:uLnTx/>
                <a:uFillTx/>
                <a:ea typeface="+mn-ea"/>
                <a:cs typeface="+mn-cs"/>
              </a:rPr>
              <a:t>Per bus operational hours – 12 hours </a:t>
            </a:r>
          </a:p>
        </p:txBody>
      </p:sp>
      <p:sp>
        <p:nvSpPr>
          <p:cNvPr id="41" name="Rectangle 40">
            <a:extLst>
              <a:ext uri="{FF2B5EF4-FFF2-40B4-BE49-F238E27FC236}">
                <a16:creationId xmlns:a16="http://schemas.microsoft.com/office/drawing/2014/main" id="{7C455B70-C592-80F5-7557-6C072C43E47E}"/>
              </a:ext>
            </a:extLst>
          </p:cNvPr>
          <p:cNvSpPr/>
          <p:nvPr/>
        </p:nvSpPr>
        <p:spPr>
          <a:xfrm>
            <a:off x="6544020" y="2892363"/>
            <a:ext cx="1738403" cy="2246769"/>
          </a:xfrm>
          <a:prstGeom prst="rect">
            <a:avLst/>
          </a:prstGeom>
          <a:noFill/>
          <a:ln>
            <a:solidFill>
              <a:schemeClr val="tx1">
                <a:lumMod val="50000"/>
                <a:lumOff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lumMod val="75000"/>
                    <a:lumOff val="25000"/>
                  </a:schemeClr>
                </a:solidFill>
                <a:effectLst/>
                <a:uLnTx/>
                <a:uFillTx/>
                <a:ea typeface="+mn-ea"/>
                <a:cs typeface="+mn-cs"/>
              </a:rPr>
              <a:t>On street Parking in ECS</a:t>
            </a:r>
            <a:r>
              <a:rPr lang="en-US" sz="1400" b="1">
                <a:solidFill>
                  <a:schemeClr val="tx1">
                    <a:lumMod val="75000"/>
                    <a:lumOff val="25000"/>
                  </a:schemeClr>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solidFill>
                <a:schemeClr val="tx1">
                  <a:lumMod val="75000"/>
                  <a:lumOff val="2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lumMod val="75000"/>
                    <a:lumOff val="25000"/>
                  </a:schemeClr>
                </a:solidFill>
              </a:rPr>
              <a:t>AMC Provided Parking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lumMod val="75000"/>
                    <a:lumOff val="25000"/>
                  </a:schemeClr>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lumMod val="75000"/>
                    <a:lumOff val="25000"/>
                  </a:schemeClr>
                </a:solidFill>
              </a:rPr>
              <a:t>Encroached Parking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solidFill>
                <a:schemeClr val="tx1">
                  <a:lumMod val="75000"/>
                  <a:lumOff val="2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solidFill>
                <a:schemeClr val="tx1">
                  <a:lumMod val="75000"/>
                  <a:lumOff val="2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solidFill>
                <a:schemeClr val="tx1">
                  <a:lumMod val="75000"/>
                  <a:lumOff val="25000"/>
                </a:schemeClr>
              </a:solidFill>
            </a:endParaRPr>
          </a:p>
        </p:txBody>
      </p:sp>
      <p:sp>
        <p:nvSpPr>
          <p:cNvPr id="42" name="Rectangle 41">
            <a:extLst>
              <a:ext uri="{FF2B5EF4-FFF2-40B4-BE49-F238E27FC236}">
                <a16:creationId xmlns:a16="http://schemas.microsoft.com/office/drawing/2014/main" id="{C1E73AB2-3017-4938-A5DF-8A3072DE75D6}"/>
              </a:ext>
            </a:extLst>
          </p:cNvPr>
          <p:cNvSpPr/>
          <p:nvPr/>
        </p:nvSpPr>
        <p:spPr>
          <a:xfrm>
            <a:off x="6544019" y="5230051"/>
            <a:ext cx="5486463" cy="307777"/>
          </a:xfrm>
          <a:prstGeom prst="rect">
            <a:avLst/>
          </a:prstGeom>
          <a:noFill/>
          <a:ln>
            <a:solidFill>
              <a:schemeClr val="tx1">
                <a:lumMod val="50000"/>
                <a:lumOff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ea typeface="+mn-ea"/>
                <a:cs typeface="+mn-cs"/>
              </a:rPr>
              <a:t>Space Time Usage = Relative Space * Time Spent on Roads </a:t>
            </a:r>
          </a:p>
        </p:txBody>
      </p:sp>
      <p:sp>
        <p:nvSpPr>
          <p:cNvPr id="43" name="Rectangle 42">
            <a:extLst>
              <a:ext uri="{FF2B5EF4-FFF2-40B4-BE49-F238E27FC236}">
                <a16:creationId xmlns:a16="http://schemas.microsoft.com/office/drawing/2014/main" id="{1D6116CE-A3AB-36FC-A20B-785279350608}"/>
              </a:ext>
            </a:extLst>
          </p:cNvPr>
          <p:cNvSpPr/>
          <p:nvPr/>
        </p:nvSpPr>
        <p:spPr>
          <a:xfrm>
            <a:off x="8372166" y="2892365"/>
            <a:ext cx="1738403" cy="2246769"/>
          </a:xfrm>
          <a:prstGeom prst="rect">
            <a:avLst/>
          </a:prstGeom>
          <a:noFill/>
          <a:ln>
            <a:solidFill>
              <a:schemeClr val="tx1">
                <a:lumMod val="50000"/>
                <a:lumOff val="50000"/>
              </a:schemeClr>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lumMod val="75000"/>
                    <a:lumOff val="25000"/>
                  </a:schemeClr>
                </a:solidFill>
                <a:effectLst/>
                <a:uLnTx/>
                <a:uFillTx/>
                <a:ea typeface="+mn-ea"/>
                <a:cs typeface="+mn-cs"/>
              </a:rPr>
              <a:t>On street Parking Utilization: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lumMod val="75000"/>
                  <a:lumOff val="25000"/>
                </a:schemeClr>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lumMod val="75000"/>
                  <a:lumOff val="2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75000"/>
                    <a:lumOff val="25000"/>
                  </a:schemeClr>
                </a:solidFill>
                <a:effectLst/>
                <a:uLnTx/>
                <a:uFillTx/>
                <a:ea typeface="+mn-ea"/>
                <a:cs typeface="+mn-cs"/>
              </a:rPr>
              <a:t>Assumption</a:t>
            </a:r>
            <a:r>
              <a:rPr lang="en-US" sz="1400" dirty="0">
                <a:solidFill>
                  <a:schemeClr val="tx1">
                    <a:lumMod val="75000"/>
                    <a:lumOff val="25000"/>
                  </a:schemeClr>
                </a:solidFill>
              </a:rPr>
              <a:t>: 60% utilization of total on street parking space.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lumMod val="75000"/>
                  <a:lumOff val="25000"/>
                </a:schemeClr>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lumMod val="75000"/>
                  <a:lumOff val="25000"/>
                </a:schemeClr>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lumMod val="75000"/>
                  <a:lumOff val="25000"/>
                </a:schemeClr>
              </a:solidFill>
              <a:effectLst/>
              <a:uLnTx/>
              <a:uFillTx/>
              <a:ea typeface="+mn-ea"/>
              <a:cs typeface="+mn-cs"/>
            </a:endParaRPr>
          </a:p>
        </p:txBody>
      </p:sp>
      <p:sp>
        <p:nvSpPr>
          <p:cNvPr id="44" name="Rectangle 43">
            <a:extLst>
              <a:ext uri="{FF2B5EF4-FFF2-40B4-BE49-F238E27FC236}">
                <a16:creationId xmlns:a16="http://schemas.microsoft.com/office/drawing/2014/main" id="{813E4784-B790-9292-20F0-B23BB27C80FB}"/>
              </a:ext>
            </a:extLst>
          </p:cNvPr>
          <p:cNvSpPr/>
          <p:nvPr/>
        </p:nvSpPr>
        <p:spPr>
          <a:xfrm>
            <a:off x="10188100" y="2892363"/>
            <a:ext cx="1842382" cy="2246769"/>
          </a:xfrm>
          <a:prstGeom prst="rect">
            <a:avLst/>
          </a:prstGeom>
          <a:noFill/>
          <a:ln>
            <a:solidFill>
              <a:schemeClr val="tx1">
                <a:lumMod val="50000"/>
                <a:lumOff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lumMod val="75000"/>
                    <a:lumOff val="25000"/>
                  </a:schemeClr>
                </a:solidFill>
                <a:effectLst/>
                <a:uLnTx/>
                <a:uFillTx/>
                <a:ea typeface="+mn-ea"/>
                <a:cs typeface="+mn-cs"/>
              </a:rPr>
              <a:t>Relative space used by each mode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solidFill>
                <a:schemeClr val="tx1">
                  <a:lumMod val="75000"/>
                  <a:lumOff val="2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lumMod val="75000"/>
                    <a:lumOff val="25000"/>
                  </a:schemeClr>
                </a:solidFill>
              </a:rPr>
              <a:t>Total Parking space  distributed according to the proportion of vehicles trips.</a:t>
            </a:r>
            <a:endParaRPr kumimoji="0" lang="en-US" sz="1400" b="0" i="0" u="none" strike="noStrike" kern="1200" cap="none" spc="0" normalizeH="0" baseline="0" noProof="0">
              <a:ln>
                <a:noFill/>
              </a:ln>
              <a:solidFill>
                <a:schemeClr val="tx1">
                  <a:lumMod val="75000"/>
                  <a:lumOff val="25000"/>
                </a:schemeClr>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tx1">
                  <a:lumMod val="75000"/>
                  <a:lumOff val="25000"/>
                </a:schemeClr>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tx1">
                  <a:lumMod val="75000"/>
                  <a:lumOff val="25000"/>
                </a:schemeClr>
              </a:solidFill>
              <a:effectLst/>
              <a:uLnTx/>
              <a:uFillTx/>
              <a:ea typeface="+mn-ea"/>
              <a:cs typeface="+mn-cs"/>
            </a:endParaRPr>
          </a:p>
        </p:txBody>
      </p:sp>
      <p:cxnSp>
        <p:nvCxnSpPr>
          <p:cNvPr id="45" name="Straight Arrow Connector 44">
            <a:extLst>
              <a:ext uri="{FF2B5EF4-FFF2-40B4-BE49-F238E27FC236}">
                <a16:creationId xmlns:a16="http://schemas.microsoft.com/office/drawing/2014/main" id="{9783DB7A-5BA0-57F6-B54F-4220D0630AB2}"/>
              </a:ext>
            </a:extLst>
          </p:cNvPr>
          <p:cNvCxnSpPr>
            <a:cxnSpLocks/>
          </p:cNvCxnSpPr>
          <p:nvPr/>
        </p:nvCxnSpPr>
        <p:spPr>
          <a:xfrm>
            <a:off x="6091201" y="1614374"/>
            <a:ext cx="4799" cy="157279"/>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4E49772C-C8C1-E073-F092-0437854CCD5F}"/>
              </a:ext>
            </a:extLst>
          </p:cNvPr>
          <p:cNvSpPr/>
          <p:nvPr/>
        </p:nvSpPr>
        <p:spPr>
          <a:xfrm>
            <a:off x="6544019" y="2486833"/>
            <a:ext cx="5495581" cy="307777"/>
          </a:xfrm>
          <a:prstGeom prst="rect">
            <a:avLst/>
          </a:prstGeom>
          <a:noFill/>
          <a:ln>
            <a:solidFill>
              <a:schemeClr val="tx1">
                <a:lumMod val="50000"/>
                <a:lumOff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ea typeface="+mn-ea"/>
                <a:cs typeface="+mn-cs"/>
              </a:rPr>
              <a:t>On-street parking by 2-w and 4-w.</a:t>
            </a:r>
          </a:p>
        </p:txBody>
      </p:sp>
      <p:sp>
        <p:nvSpPr>
          <p:cNvPr id="10" name="TextBox 9">
            <a:extLst>
              <a:ext uri="{FF2B5EF4-FFF2-40B4-BE49-F238E27FC236}">
                <a16:creationId xmlns:a16="http://schemas.microsoft.com/office/drawing/2014/main" id="{14467748-80C4-99A7-0A95-412A3EDBEC64}"/>
              </a:ext>
            </a:extLst>
          </p:cNvPr>
          <p:cNvSpPr txBox="1"/>
          <p:nvPr/>
        </p:nvSpPr>
        <p:spPr>
          <a:xfrm>
            <a:off x="3124584" y="6600274"/>
            <a:ext cx="8582459" cy="253916"/>
          </a:xfrm>
          <a:prstGeom prst="rect">
            <a:avLst/>
          </a:prstGeom>
          <a:noFill/>
        </p:spPr>
        <p:txBody>
          <a:bodyPr wrap="square" rtlCol="0">
            <a:spAutoFit/>
          </a:bodyPr>
          <a:lstStyle/>
          <a:p>
            <a:r>
              <a:rPr lang="en-IN" sz="1050" dirty="0">
                <a:solidFill>
                  <a:schemeClr val="tx1">
                    <a:lumMod val="75000"/>
                    <a:lumOff val="25000"/>
                  </a:schemeClr>
                </a:solidFill>
              </a:rPr>
              <a:t>Data Source: </a:t>
            </a:r>
            <a:r>
              <a:rPr lang="en-US" sz="1050" dirty="0">
                <a:solidFill>
                  <a:schemeClr val="tx1">
                    <a:lumMod val="75000"/>
                    <a:lumOff val="25000"/>
                  </a:schemeClr>
                </a:solidFill>
              </a:rPr>
              <a:t>AMTS and BRTS, Financial Report, AMC – Budget Report (2012 - 2024), SUMP – 2022, IMP – 2012, VAHAAN Dashboard</a:t>
            </a:r>
            <a:endParaRPr lang="en-IN" sz="1050" dirty="0">
              <a:solidFill>
                <a:schemeClr val="tx1">
                  <a:lumMod val="75000"/>
                  <a:lumOff val="25000"/>
                </a:schemeClr>
              </a:solidFill>
            </a:endParaRPr>
          </a:p>
        </p:txBody>
      </p:sp>
      <p:sp>
        <p:nvSpPr>
          <p:cNvPr id="11" name="Rectangle 10">
            <a:extLst>
              <a:ext uri="{FF2B5EF4-FFF2-40B4-BE49-F238E27FC236}">
                <a16:creationId xmlns:a16="http://schemas.microsoft.com/office/drawing/2014/main" id="{97E33607-53E6-83CE-0F47-C3BC9EC0DCBC}"/>
              </a:ext>
            </a:extLst>
          </p:cNvPr>
          <p:cNvSpPr/>
          <p:nvPr/>
        </p:nvSpPr>
        <p:spPr>
          <a:xfrm>
            <a:off x="161516" y="2477967"/>
            <a:ext cx="5486463" cy="307777"/>
          </a:xfrm>
          <a:prstGeom prst="rect">
            <a:avLst/>
          </a:prstGeom>
          <a:noFill/>
          <a:ln>
            <a:solidFill>
              <a:schemeClr val="tx1">
                <a:lumMod val="50000"/>
                <a:lumOff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On Road Cost</a:t>
            </a:r>
          </a:p>
        </p:txBody>
      </p:sp>
    </p:spTree>
    <p:extLst>
      <p:ext uri="{BB962C8B-B14F-4D97-AF65-F5344CB8AC3E}">
        <p14:creationId xmlns:p14="http://schemas.microsoft.com/office/powerpoint/2010/main" val="4287236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A3712-C283-9DF0-D2F9-8745378BD55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A238A0D-7345-C929-C735-1572EF2B3AD8}"/>
              </a:ext>
            </a:extLst>
          </p:cNvPr>
          <p:cNvSpPr>
            <a:spLocks noGrp="1"/>
          </p:cNvSpPr>
          <p:nvPr>
            <p:ph type="body" sz="quarter" idx="10"/>
          </p:nvPr>
        </p:nvSpPr>
        <p:spPr/>
        <p:txBody>
          <a:bodyPr/>
          <a:lstStyle/>
          <a:p>
            <a:r>
              <a:rPr lang="en-IN" b="1">
                <a:solidFill>
                  <a:srgbClr val="44546A"/>
                </a:solidFill>
                <a:latin typeface="Product Sans" panose="020B0403030502040203" pitchFamily="34" charset="0"/>
              </a:rPr>
              <a:t>  Methodology – Cost to Society - Emissions </a:t>
            </a:r>
            <a:endParaRPr lang="en-IN" b="1">
              <a:solidFill>
                <a:srgbClr val="44546A"/>
              </a:solidFill>
            </a:endParaRPr>
          </a:p>
        </p:txBody>
      </p:sp>
      <p:sp>
        <p:nvSpPr>
          <p:cNvPr id="5" name="TextBox 4">
            <a:extLst>
              <a:ext uri="{FF2B5EF4-FFF2-40B4-BE49-F238E27FC236}">
                <a16:creationId xmlns:a16="http://schemas.microsoft.com/office/drawing/2014/main" id="{8834EB44-1A55-D561-9D7B-DA04399E8285}"/>
              </a:ext>
            </a:extLst>
          </p:cNvPr>
          <p:cNvSpPr txBox="1"/>
          <p:nvPr/>
        </p:nvSpPr>
        <p:spPr>
          <a:xfrm>
            <a:off x="152400" y="677140"/>
            <a:ext cx="11887197" cy="646331"/>
          </a:xfrm>
          <a:prstGeom prst="rect">
            <a:avLst/>
          </a:prstGeom>
          <a:solidFill>
            <a:schemeClr val="accent1">
              <a:lumMod val="2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ea typeface="+mn-ea"/>
                <a:cs typeface="+mn-cs"/>
              </a:rPr>
              <a:t>Emissions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IN" b="1" dirty="0">
                <a:solidFill>
                  <a:prstClr val="white"/>
                </a:solidFill>
              </a:rPr>
              <a:t>Well to Wheel (WTW) Emissions</a:t>
            </a:r>
            <a:endParaRPr kumimoji="0" lang="en-IN" sz="1800" b="1" i="0" u="none" strike="noStrike" kern="1200" cap="none" spc="0" normalizeH="0" baseline="0" noProof="0" dirty="0">
              <a:ln>
                <a:noFill/>
              </a:ln>
              <a:solidFill>
                <a:prstClr val="white"/>
              </a:solidFill>
              <a:effectLst/>
              <a:uLnTx/>
              <a:uFillTx/>
              <a:ea typeface="+mn-ea"/>
              <a:cs typeface="+mn-cs"/>
            </a:endParaRPr>
          </a:p>
        </p:txBody>
      </p:sp>
      <p:sp>
        <p:nvSpPr>
          <p:cNvPr id="9" name="Freeform 14">
            <a:extLst>
              <a:ext uri="{FF2B5EF4-FFF2-40B4-BE49-F238E27FC236}">
                <a16:creationId xmlns:a16="http://schemas.microsoft.com/office/drawing/2014/main" id="{910952C6-DEEF-3BC6-56D6-E8B9FA05D59B}"/>
              </a:ext>
            </a:extLst>
          </p:cNvPr>
          <p:cNvSpPr/>
          <p:nvPr/>
        </p:nvSpPr>
        <p:spPr>
          <a:xfrm>
            <a:off x="2274280" y="1560033"/>
            <a:ext cx="7661676" cy="278413"/>
          </a:xfrm>
          <a:custGeom>
            <a:avLst/>
            <a:gdLst>
              <a:gd name="connsiteX0" fmla="*/ 0 w 4992915"/>
              <a:gd name="connsiteY0" fmla="*/ 420914 h 420914"/>
              <a:gd name="connsiteX1" fmla="*/ 0 w 4992915"/>
              <a:gd name="connsiteY1" fmla="*/ 0 h 420914"/>
              <a:gd name="connsiteX2" fmla="*/ 4992915 w 4992915"/>
              <a:gd name="connsiteY2" fmla="*/ 0 h 420914"/>
              <a:gd name="connsiteX3" fmla="*/ 4992915 w 4992915"/>
              <a:gd name="connsiteY3" fmla="*/ 420914 h 420914"/>
            </a:gdLst>
            <a:ahLst/>
            <a:cxnLst>
              <a:cxn ang="0">
                <a:pos x="connsiteX0" y="connsiteY0"/>
              </a:cxn>
              <a:cxn ang="0">
                <a:pos x="connsiteX1" y="connsiteY1"/>
              </a:cxn>
              <a:cxn ang="0">
                <a:pos x="connsiteX2" y="connsiteY2"/>
              </a:cxn>
              <a:cxn ang="0">
                <a:pos x="connsiteX3" y="connsiteY3"/>
              </a:cxn>
            </a:cxnLst>
            <a:rect l="l" t="t" r="r" b="b"/>
            <a:pathLst>
              <a:path w="4992915" h="420914">
                <a:moveTo>
                  <a:pt x="0" y="420914"/>
                </a:moveTo>
                <a:lnTo>
                  <a:pt x="0" y="0"/>
                </a:lnTo>
                <a:lnTo>
                  <a:pt x="4992915" y="0"/>
                </a:lnTo>
                <a:lnTo>
                  <a:pt x="4992915" y="420914"/>
                </a:lnTo>
              </a:path>
            </a:pathLst>
          </a:custGeom>
          <a:ln w="1905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ECC9911-5A57-4FEA-4572-A5E297E6C945}"/>
              </a:ext>
            </a:extLst>
          </p:cNvPr>
          <p:cNvSpPr txBox="1"/>
          <p:nvPr/>
        </p:nvSpPr>
        <p:spPr>
          <a:xfrm>
            <a:off x="170635" y="1852318"/>
            <a:ext cx="4217444" cy="310752"/>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tx1">
                    <a:lumMod val="75000"/>
                    <a:lumOff val="25000"/>
                  </a:schemeClr>
                </a:solidFill>
              </a:rPr>
              <a:t>Well To Tank Emissions</a:t>
            </a:r>
            <a:endParaRPr kumimoji="0" lang="en-IN" sz="1400" b="1" i="0" u="none" strike="noStrike" kern="1200" cap="none" spc="0" normalizeH="0" baseline="0" noProof="0">
              <a:ln>
                <a:noFill/>
              </a:ln>
              <a:solidFill>
                <a:schemeClr val="tx1">
                  <a:lumMod val="75000"/>
                  <a:lumOff val="25000"/>
                </a:schemeClr>
              </a:solidFill>
              <a:effectLst/>
              <a:uLnTx/>
              <a:uFillTx/>
              <a:ea typeface="+mn-ea"/>
              <a:cs typeface="+mn-cs"/>
            </a:endParaRPr>
          </a:p>
        </p:txBody>
      </p:sp>
      <p:cxnSp>
        <p:nvCxnSpPr>
          <p:cNvPr id="12" name="Straight Arrow Connector 11">
            <a:extLst>
              <a:ext uri="{FF2B5EF4-FFF2-40B4-BE49-F238E27FC236}">
                <a16:creationId xmlns:a16="http://schemas.microsoft.com/office/drawing/2014/main" id="{16938885-F3C4-0E76-6019-779043927350}"/>
              </a:ext>
            </a:extLst>
          </p:cNvPr>
          <p:cNvCxnSpPr>
            <a:cxnSpLocks/>
            <a:stCxn id="5" idx="2"/>
          </p:cNvCxnSpPr>
          <p:nvPr/>
        </p:nvCxnSpPr>
        <p:spPr>
          <a:xfrm>
            <a:off x="6095999" y="1323471"/>
            <a:ext cx="0" cy="236562"/>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393E75A-479F-AB4C-2BD3-62F33DB31059}"/>
              </a:ext>
            </a:extLst>
          </p:cNvPr>
          <p:cNvSpPr txBox="1"/>
          <p:nvPr/>
        </p:nvSpPr>
        <p:spPr>
          <a:xfrm>
            <a:off x="7813039" y="1855293"/>
            <a:ext cx="4226561" cy="307777"/>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tx1">
                    <a:lumMod val="75000"/>
                    <a:lumOff val="25000"/>
                  </a:schemeClr>
                </a:solidFill>
              </a:rPr>
              <a:t>Tank to Wheel Emission</a:t>
            </a:r>
            <a:endParaRPr kumimoji="0" lang="en-IN" sz="1400" b="1" i="0" u="none" strike="noStrike" kern="1200" cap="none" spc="0" normalizeH="0" baseline="0" noProof="0">
              <a:ln>
                <a:noFill/>
              </a:ln>
              <a:solidFill>
                <a:schemeClr val="tx1">
                  <a:lumMod val="75000"/>
                  <a:lumOff val="25000"/>
                </a:schemeClr>
              </a:solidFill>
              <a:effectLst/>
              <a:uLnTx/>
              <a:uFillTx/>
              <a:ea typeface="+mn-ea"/>
              <a:cs typeface="+mn-cs"/>
            </a:endParaRPr>
          </a:p>
        </p:txBody>
      </p:sp>
      <p:sp>
        <p:nvSpPr>
          <p:cNvPr id="16" name="Rectangle 15">
            <a:extLst>
              <a:ext uri="{FF2B5EF4-FFF2-40B4-BE49-F238E27FC236}">
                <a16:creationId xmlns:a16="http://schemas.microsoft.com/office/drawing/2014/main" id="{A2492341-D50F-1CAA-61CD-588989C2048F}"/>
              </a:ext>
            </a:extLst>
          </p:cNvPr>
          <p:cNvSpPr/>
          <p:nvPr/>
        </p:nvSpPr>
        <p:spPr>
          <a:xfrm>
            <a:off x="161518" y="2241743"/>
            <a:ext cx="4217444" cy="954107"/>
          </a:xfrm>
          <a:prstGeom prst="rect">
            <a:avLst/>
          </a:prstGeom>
          <a:noFill/>
          <a:ln>
            <a:solidFill>
              <a:schemeClr val="tx1">
                <a:lumMod val="50000"/>
                <a:lumOff val="50000"/>
              </a:schemeClr>
            </a:solidFill>
          </a:ln>
        </p:spPr>
        <p:txBody>
          <a:bodyPr wrap="square" rtlCol="0">
            <a:spAutoFit/>
          </a:bodyPr>
          <a:lstStyle/>
          <a:p>
            <a:r>
              <a:rPr lang="en-US" sz="1400">
                <a:solidFill>
                  <a:schemeClr val="tx1">
                    <a:lumMod val="75000"/>
                    <a:lumOff val="25000"/>
                  </a:schemeClr>
                </a:solidFill>
              </a:rPr>
              <a:t>These are the indirect emissions associated with the production, processing, and delivery of the fuel before it reaches the vehicle's fuel tank.</a:t>
            </a:r>
          </a:p>
          <a:p>
            <a:endParaRPr lang="en-IN" sz="1400">
              <a:solidFill>
                <a:schemeClr val="tx1">
                  <a:lumMod val="75000"/>
                  <a:lumOff val="25000"/>
                </a:schemeClr>
              </a:solidFill>
            </a:endParaRPr>
          </a:p>
        </p:txBody>
      </p:sp>
      <p:sp>
        <p:nvSpPr>
          <p:cNvPr id="17" name="Rectangle 16">
            <a:extLst>
              <a:ext uri="{FF2B5EF4-FFF2-40B4-BE49-F238E27FC236}">
                <a16:creationId xmlns:a16="http://schemas.microsoft.com/office/drawing/2014/main" id="{BA22EF25-852A-53FB-CA84-B8A8DFD06A88}"/>
              </a:ext>
            </a:extLst>
          </p:cNvPr>
          <p:cNvSpPr/>
          <p:nvPr/>
        </p:nvSpPr>
        <p:spPr>
          <a:xfrm>
            <a:off x="7813038" y="2241743"/>
            <a:ext cx="4217444" cy="954107"/>
          </a:xfrm>
          <a:prstGeom prst="rect">
            <a:avLst/>
          </a:prstGeom>
          <a:noFill/>
          <a:ln>
            <a:solidFill>
              <a:schemeClr val="tx1">
                <a:lumMod val="50000"/>
                <a:lumOff val="50000"/>
              </a:schemeClr>
            </a:solidFill>
          </a:ln>
        </p:spPr>
        <p:txBody>
          <a:bodyPr wrap="square" rtlCol="0">
            <a:spAutoFit/>
          </a:bodyPr>
          <a:lstStyle/>
          <a:p>
            <a:r>
              <a:rPr lang="en-US" sz="1400">
                <a:solidFill>
                  <a:schemeClr val="tx1">
                    <a:lumMod val="75000"/>
                    <a:lumOff val="25000"/>
                  </a:schemeClr>
                </a:solidFill>
              </a:rPr>
              <a:t>These are the direct emissions that occur from the vehicle during operation, i.e., when fuel is combusted in the engine. </a:t>
            </a:r>
          </a:p>
          <a:p>
            <a:endParaRPr lang="en-IN" sz="1400">
              <a:solidFill>
                <a:schemeClr val="tx1">
                  <a:lumMod val="75000"/>
                  <a:lumOff val="25000"/>
                </a:schemeClr>
              </a:solidFill>
            </a:endParaRPr>
          </a:p>
        </p:txBody>
      </p:sp>
      <p:sp>
        <p:nvSpPr>
          <p:cNvPr id="18" name="Rectangle 17">
            <a:extLst>
              <a:ext uri="{FF2B5EF4-FFF2-40B4-BE49-F238E27FC236}">
                <a16:creationId xmlns:a16="http://schemas.microsoft.com/office/drawing/2014/main" id="{E2A80D68-95AB-E03C-0606-AC653DE61CE4}"/>
              </a:ext>
            </a:extLst>
          </p:cNvPr>
          <p:cNvSpPr/>
          <p:nvPr/>
        </p:nvSpPr>
        <p:spPr>
          <a:xfrm>
            <a:off x="170636" y="3290605"/>
            <a:ext cx="1326204" cy="523220"/>
          </a:xfrm>
          <a:prstGeom prst="rect">
            <a:avLst/>
          </a:prstGeom>
          <a:noFill/>
          <a:ln>
            <a:solidFill>
              <a:schemeClr val="tx1">
                <a:lumMod val="50000"/>
                <a:lumOff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lumMod val="75000"/>
                    <a:lumOff val="25000"/>
                  </a:schemeClr>
                </a:solidFill>
                <a:effectLst/>
                <a:uLnTx/>
                <a:uFillTx/>
                <a:ea typeface="+mn-ea"/>
                <a:cs typeface="+mn-cs"/>
              </a:rPr>
              <a:t>Fuel Consumption</a:t>
            </a:r>
            <a:endParaRPr lang="en-US" sz="1400">
              <a:solidFill>
                <a:schemeClr val="tx1">
                  <a:lumMod val="75000"/>
                  <a:lumOff val="25000"/>
                </a:schemeClr>
              </a:solidFill>
            </a:endParaRPr>
          </a:p>
        </p:txBody>
      </p:sp>
      <p:sp>
        <p:nvSpPr>
          <p:cNvPr id="19" name="Rectangle 18">
            <a:extLst>
              <a:ext uri="{FF2B5EF4-FFF2-40B4-BE49-F238E27FC236}">
                <a16:creationId xmlns:a16="http://schemas.microsoft.com/office/drawing/2014/main" id="{93BE96E0-1283-BE60-633B-C1EEED0C8162}"/>
              </a:ext>
            </a:extLst>
          </p:cNvPr>
          <p:cNvSpPr/>
          <p:nvPr/>
        </p:nvSpPr>
        <p:spPr>
          <a:xfrm>
            <a:off x="1616255" y="3293998"/>
            <a:ext cx="1326204" cy="523220"/>
          </a:xfrm>
          <a:prstGeom prst="rect">
            <a:avLst/>
          </a:prstGeom>
          <a:noFill/>
          <a:ln>
            <a:solidFill>
              <a:schemeClr val="tx1">
                <a:lumMod val="50000"/>
                <a:lumOff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lumMod val="75000"/>
                    <a:lumOff val="25000"/>
                  </a:schemeClr>
                </a:solidFill>
                <a:effectLst/>
                <a:uLnTx/>
                <a:uFillTx/>
                <a:ea typeface="+mn-ea"/>
                <a:cs typeface="+mn-cs"/>
              </a:rPr>
              <a:t>VKT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solidFill>
                <a:schemeClr val="tx1">
                  <a:lumMod val="75000"/>
                  <a:lumOff val="25000"/>
                </a:schemeClr>
              </a:solidFill>
            </a:endParaRPr>
          </a:p>
        </p:txBody>
      </p:sp>
      <p:sp>
        <p:nvSpPr>
          <p:cNvPr id="20" name="Rectangle 19">
            <a:extLst>
              <a:ext uri="{FF2B5EF4-FFF2-40B4-BE49-F238E27FC236}">
                <a16:creationId xmlns:a16="http://schemas.microsoft.com/office/drawing/2014/main" id="{20876A2E-D196-BD26-699A-F808B6D910A0}"/>
              </a:ext>
            </a:extLst>
          </p:cNvPr>
          <p:cNvSpPr/>
          <p:nvPr/>
        </p:nvSpPr>
        <p:spPr>
          <a:xfrm>
            <a:off x="3061876" y="3298502"/>
            <a:ext cx="1326204" cy="523220"/>
          </a:xfrm>
          <a:prstGeom prst="rect">
            <a:avLst/>
          </a:prstGeom>
          <a:noFill/>
          <a:ln>
            <a:solidFill>
              <a:schemeClr val="tx1">
                <a:lumMod val="50000"/>
                <a:lumOff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lumMod val="75000"/>
                    <a:lumOff val="25000"/>
                  </a:schemeClr>
                </a:solidFill>
                <a:effectLst/>
                <a:uLnTx/>
                <a:uFillTx/>
                <a:ea typeface="+mn-ea"/>
                <a:cs typeface="+mn-cs"/>
              </a:rPr>
              <a:t>Emission Factor </a:t>
            </a:r>
            <a:endParaRPr lang="en-US" sz="1400">
              <a:solidFill>
                <a:schemeClr val="tx1">
                  <a:lumMod val="75000"/>
                  <a:lumOff val="25000"/>
                </a:schemeClr>
              </a:solidFill>
            </a:endParaRPr>
          </a:p>
        </p:txBody>
      </p:sp>
      <p:sp>
        <p:nvSpPr>
          <p:cNvPr id="21" name="Rectangle 20">
            <a:extLst>
              <a:ext uri="{FF2B5EF4-FFF2-40B4-BE49-F238E27FC236}">
                <a16:creationId xmlns:a16="http://schemas.microsoft.com/office/drawing/2014/main" id="{52FC1A46-53CC-0B50-A571-D2C7D7E76561}"/>
              </a:ext>
            </a:extLst>
          </p:cNvPr>
          <p:cNvSpPr/>
          <p:nvPr/>
        </p:nvSpPr>
        <p:spPr>
          <a:xfrm>
            <a:off x="7822158" y="3304452"/>
            <a:ext cx="2193519" cy="307777"/>
          </a:xfrm>
          <a:prstGeom prst="rect">
            <a:avLst/>
          </a:prstGeom>
          <a:noFill/>
          <a:ln>
            <a:solidFill>
              <a:schemeClr val="tx1">
                <a:lumMod val="50000"/>
                <a:lumOff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lumMod val="75000"/>
                    <a:lumOff val="25000"/>
                  </a:schemeClr>
                </a:solidFill>
                <a:effectLst/>
                <a:uLnTx/>
                <a:uFillTx/>
                <a:ea typeface="+mn-ea"/>
                <a:cs typeface="+mn-cs"/>
              </a:rPr>
              <a:t>VKT </a:t>
            </a:r>
            <a:endParaRPr lang="en-US" sz="1400">
              <a:solidFill>
                <a:schemeClr val="tx1">
                  <a:lumMod val="75000"/>
                  <a:lumOff val="25000"/>
                </a:schemeClr>
              </a:solidFill>
            </a:endParaRPr>
          </a:p>
        </p:txBody>
      </p:sp>
      <p:sp>
        <p:nvSpPr>
          <p:cNvPr id="22" name="Rectangle 21">
            <a:extLst>
              <a:ext uri="{FF2B5EF4-FFF2-40B4-BE49-F238E27FC236}">
                <a16:creationId xmlns:a16="http://schemas.microsoft.com/office/drawing/2014/main" id="{7186155D-FE30-D31C-80E7-ED825AF75367}"/>
              </a:ext>
            </a:extLst>
          </p:cNvPr>
          <p:cNvSpPr/>
          <p:nvPr/>
        </p:nvSpPr>
        <p:spPr>
          <a:xfrm>
            <a:off x="10192951" y="3303582"/>
            <a:ext cx="1837531" cy="307777"/>
          </a:xfrm>
          <a:prstGeom prst="rect">
            <a:avLst/>
          </a:prstGeom>
          <a:noFill/>
          <a:ln>
            <a:solidFill>
              <a:schemeClr val="tx1">
                <a:lumMod val="50000"/>
                <a:lumOff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lumMod val="75000"/>
                    <a:lumOff val="25000"/>
                  </a:schemeClr>
                </a:solidFill>
                <a:effectLst/>
                <a:uLnTx/>
                <a:uFillTx/>
                <a:ea typeface="+mn-ea"/>
                <a:cs typeface="+mn-cs"/>
              </a:rPr>
              <a:t>Emission Factor</a:t>
            </a:r>
          </a:p>
        </p:txBody>
      </p:sp>
      <p:sp>
        <p:nvSpPr>
          <p:cNvPr id="24" name="Left Brace 23">
            <a:extLst>
              <a:ext uri="{FF2B5EF4-FFF2-40B4-BE49-F238E27FC236}">
                <a16:creationId xmlns:a16="http://schemas.microsoft.com/office/drawing/2014/main" id="{FF0B9271-59D0-68A0-2C56-5D39766D0964}"/>
              </a:ext>
            </a:extLst>
          </p:cNvPr>
          <p:cNvSpPr/>
          <p:nvPr/>
        </p:nvSpPr>
        <p:spPr>
          <a:xfrm rot="16200000">
            <a:off x="5960344" y="-1747871"/>
            <a:ext cx="307777" cy="11878080"/>
          </a:xfrm>
          <a:prstGeom prst="leftBrace">
            <a:avLst>
              <a:gd name="adj1" fmla="val 8333"/>
              <a:gd name="adj2" fmla="val 49855"/>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5" name="TextBox 24">
            <a:extLst>
              <a:ext uri="{FF2B5EF4-FFF2-40B4-BE49-F238E27FC236}">
                <a16:creationId xmlns:a16="http://schemas.microsoft.com/office/drawing/2014/main" id="{34279D08-4F54-811C-BA4D-4346E43E88D3}"/>
              </a:ext>
            </a:extLst>
          </p:cNvPr>
          <p:cNvSpPr txBox="1"/>
          <p:nvPr/>
        </p:nvSpPr>
        <p:spPr>
          <a:xfrm>
            <a:off x="188067" y="4508835"/>
            <a:ext cx="11887198" cy="954107"/>
          </a:xfrm>
          <a:prstGeom prst="rect">
            <a:avLst/>
          </a:prstGeom>
          <a:noFill/>
          <a:ln>
            <a:solidFill>
              <a:schemeClr val="tx1">
                <a:lumMod val="50000"/>
                <a:lumOff val="50000"/>
              </a:schemeClr>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sz="1400">
                <a:solidFill>
                  <a:schemeClr val="bg2">
                    <a:lumMod val="25000"/>
                  </a:schemeClr>
                </a:solidFill>
              </a:defRPr>
            </a:lvl1pPr>
          </a:lstStyle>
          <a:p>
            <a:pPr algn="just"/>
            <a:r>
              <a:rPr lang="en-US" dirty="0">
                <a:solidFill>
                  <a:schemeClr val="tx1">
                    <a:lumMod val="75000"/>
                    <a:lumOff val="25000"/>
                  </a:schemeClr>
                </a:solidFill>
              </a:rPr>
              <a:t>The treatment cost of various pollutants is taken from Appraisal Guidelines for Metro Rail Project Proposals, 2017, but the costs are in 2017 prices, so the costs are escalated to 2024 prices using </a:t>
            </a:r>
            <a:r>
              <a:rPr lang="en-US" b="1" dirty="0">
                <a:solidFill>
                  <a:schemeClr val="tx1">
                    <a:lumMod val="75000"/>
                    <a:lumOff val="25000"/>
                  </a:schemeClr>
                </a:solidFill>
              </a:rPr>
              <a:t>escalation factor, attained from Ministry of Economic affairs.</a:t>
            </a:r>
          </a:p>
          <a:p>
            <a:pPr algn="just"/>
            <a:endParaRPr lang="en-US" dirty="0">
              <a:solidFill>
                <a:schemeClr val="tx1">
                  <a:lumMod val="75000"/>
                  <a:lumOff val="25000"/>
                </a:schemeClr>
              </a:solidFill>
            </a:endParaRPr>
          </a:p>
          <a:p>
            <a:pPr algn="ctr"/>
            <a:r>
              <a:rPr lang="en-US" dirty="0">
                <a:solidFill>
                  <a:schemeClr val="tx1">
                    <a:lumMod val="75000"/>
                    <a:lumOff val="25000"/>
                  </a:schemeClr>
                </a:solidFill>
              </a:rPr>
              <a:t>Annual Treatment Cost = [Volume of pollutant]  x  [Treatment cost / ton]</a:t>
            </a:r>
            <a:endParaRPr lang="en-IN" b="1" dirty="0">
              <a:solidFill>
                <a:schemeClr val="tx1">
                  <a:lumMod val="75000"/>
                  <a:lumOff val="25000"/>
                </a:schemeClr>
              </a:solidFill>
            </a:endParaRPr>
          </a:p>
        </p:txBody>
      </p:sp>
      <p:sp>
        <p:nvSpPr>
          <p:cNvPr id="2" name="TextBox 1">
            <a:extLst>
              <a:ext uri="{FF2B5EF4-FFF2-40B4-BE49-F238E27FC236}">
                <a16:creationId xmlns:a16="http://schemas.microsoft.com/office/drawing/2014/main" id="{4FCF7FD8-E480-0341-EC69-2A9C126A2EE5}"/>
              </a:ext>
            </a:extLst>
          </p:cNvPr>
          <p:cNvSpPr txBox="1"/>
          <p:nvPr/>
        </p:nvSpPr>
        <p:spPr>
          <a:xfrm>
            <a:off x="161518" y="1344872"/>
            <a:ext cx="14974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rPr>
              <a:t>Initial</a:t>
            </a:r>
            <a:r>
              <a:rPr kumimoji="0" lang="en-US" sz="1400" b="0" i="0" u="none" strike="noStrike" kern="1200" cap="none" spc="0" normalizeH="0" baseline="0" noProof="0" dirty="0">
                <a:ln>
                  <a:noFill/>
                </a:ln>
                <a:solidFill>
                  <a:schemeClr val="tx1">
                    <a:lumMod val="75000"/>
                    <a:lumOff val="25000"/>
                  </a:schemeClr>
                </a:solidFill>
                <a:effectLst/>
                <a:uLnTx/>
                <a:uFillTx/>
                <a:ea typeface="+mn-ea"/>
                <a:cs typeface="+mn-cs"/>
              </a:rPr>
              <a:t> Year: 2010</a:t>
            </a:r>
            <a:endParaRPr kumimoji="0" lang="en-IN" sz="1400" b="0" i="0" u="none" strike="noStrike" kern="1200" cap="none" spc="0" normalizeH="0" baseline="0" noProof="0" dirty="0">
              <a:ln>
                <a:noFill/>
              </a:ln>
              <a:solidFill>
                <a:schemeClr val="tx1">
                  <a:lumMod val="75000"/>
                  <a:lumOff val="25000"/>
                </a:schemeClr>
              </a:solidFill>
              <a:effectLst/>
              <a:uLnTx/>
              <a:uFillTx/>
              <a:ea typeface="+mn-ea"/>
              <a:cs typeface="+mn-cs"/>
            </a:endParaRPr>
          </a:p>
        </p:txBody>
      </p:sp>
      <p:sp>
        <p:nvSpPr>
          <p:cNvPr id="4" name="TextBox 3">
            <a:extLst>
              <a:ext uri="{FF2B5EF4-FFF2-40B4-BE49-F238E27FC236}">
                <a16:creationId xmlns:a16="http://schemas.microsoft.com/office/drawing/2014/main" id="{5F70877A-BCFA-99FA-659B-3312DDF19FD9}"/>
              </a:ext>
            </a:extLst>
          </p:cNvPr>
          <p:cNvSpPr txBox="1"/>
          <p:nvPr/>
        </p:nvSpPr>
        <p:spPr>
          <a:xfrm>
            <a:off x="10551290" y="1342250"/>
            <a:ext cx="14974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lumMod val="75000"/>
                    <a:lumOff val="25000"/>
                  </a:schemeClr>
                </a:solidFill>
                <a:effectLst/>
                <a:uLnTx/>
                <a:uFillTx/>
                <a:ea typeface="+mn-ea"/>
                <a:cs typeface="+mn-cs"/>
              </a:rPr>
              <a:t>Base Year : 2024</a:t>
            </a:r>
            <a:endParaRPr kumimoji="0" lang="en-IN" sz="1400" b="0" i="0" u="none" strike="noStrike" kern="1200" cap="none" spc="0" normalizeH="0" baseline="0" noProof="0">
              <a:ln>
                <a:noFill/>
              </a:ln>
              <a:solidFill>
                <a:schemeClr val="tx1">
                  <a:lumMod val="75000"/>
                  <a:lumOff val="25000"/>
                </a:schemeClr>
              </a:solidFill>
              <a:effectLst/>
              <a:uLnTx/>
              <a:uFillTx/>
              <a:ea typeface="+mn-ea"/>
              <a:cs typeface="+mn-cs"/>
            </a:endParaRPr>
          </a:p>
        </p:txBody>
      </p:sp>
      <p:sp>
        <p:nvSpPr>
          <p:cNvPr id="6" name="TextBox 5">
            <a:extLst>
              <a:ext uri="{FF2B5EF4-FFF2-40B4-BE49-F238E27FC236}">
                <a16:creationId xmlns:a16="http://schemas.microsoft.com/office/drawing/2014/main" id="{23F23873-7F8F-16AD-3C48-F2D85A752342}"/>
              </a:ext>
            </a:extLst>
          </p:cNvPr>
          <p:cNvSpPr txBox="1"/>
          <p:nvPr/>
        </p:nvSpPr>
        <p:spPr>
          <a:xfrm>
            <a:off x="3130680" y="6600274"/>
            <a:ext cx="8582459" cy="253916"/>
          </a:xfrm>
          <a:prstGeom prst="rect">
            <a:avLst/>
          </a:prstGeom>
          <a:noFill/>
        </p:spPr>
        <p:txBody>
          <a:bodyPr wrap="square" rtlCol="0">
            <a:spAutoFit/>
          </a:bodyPr>
          <a:lstStyle/>
          <a:p>
            <a:r>
              <a:rPr lang="en-IN" sz="1050" dirty="0">
                <a:solidFill>
                  <a:schemeClr val="tx1">
                    <a:lumMod val="75000"/>
                    <a:lumOff val="25000"/>
                  </a:schemeClr>
                </a:solidFill>
              </a:rPr>
              <a:t>Source: </a:t>
            </a:r>
            <a:r>
              <a:rPr lang="en-US" sz="1050" dirty="0">
                <a:solidFill>
                  <a:schemeClr val="tx1">
                    <a:lumMod val="75000"/>
                    <a:lumOff val="25000"/>
                  </a:schemeClr>
                </a:solidFill>
              </a:rPr>
              <a:t>Adapted from Metro Appraisal Guideline, 2017.</a:t>
            </a:r>
            <a:endParaRPr lang="en-IN" sz="1050" dirty="0">
              <a:solidFill>
                <a:schemeClr val="tx1">
                  <a:lumMod val="75000"/>
                  <a:lumOff val="25000"/>
                </a:schemeClr>
              </a:solidFill>
            </a:endParaRPr>
          </a:p>
        </p:txBody>
      </p:sp>
    </p:spTree>
    <p:extLst>
      <p:ext uri="{BB962C8B-B14F-4D97-AF65-F5344CB8AC3E}">
        <p14:creationId xmlns:p14="http://schemas.microsoft.com/office/powerpoint/2010/main" val="3773765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C9E64D-E52E-D257-C556-A6051D9A46D7}"/>
              </a:ext>
            </a:extLst>
          </p:cNvPr>
          <p:cNvSpPr>
            <a:spLocks noGrp="1"/>
          </p:cNvSpPr>
          <p:nvPr>
            <p:ph type="body" sz="quarter" idx="10"/>
          </p:nvPr>
        </p:nvSpPr>
        <p:spPr/>
        <p:txBody>
          <a:bodyPr/>
          <a:lstStyle/>
          <a:p>
            <a:r>
              <a:rPr lang="en-IN" dirty="0"/>
              <a:t>  </a:t>
            </a:r>
            <a:r>
              <a:rPr lang="en-IN" dirty="0">
                <a:solidFill>
                  <a:srgbClr val="343E48"/>
                </a:solidFill>
              </a:rPr>
              <a:t>Research Framework</a:t>
            </a:r>
          </a:p>
        </p:txBody>
      </p:sp>
      <p:sp>
        <p:nvSpPr>
          <p:cNvPr id="4" name="Rectangle 3">
            <a:extLst>
              <a:ext uri="{FF2B5EF4-FFF2-40B4-BE49-F238E27FC236}">
                <a16:creationId xmlns:a16="http://schemas.microsoft.com/office/drawing/2014/main" id="{4CB36B6D-E5A9-2BF6-298C-ADA89A8F81E0}"/>
              </a:ext>
            </a:extLst>
          </p:cNvPr>
          <p:cNvSpPr/>
          <p:nvPr/>
        </p:nvSpPr>
        <p:spPr>
          <a:xfrm>
            <a:off x="161513" y="481103"/>
            <a:ext cx="2894203" cy="158974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A4E5B9F6-024D-9C0D-DC20-35615CE44234}"/>
              </a:ext>
            </a:extLst>
          </p:cNvPr>
          <p:cNvSpPr/>
          <p:nvPr/>
        </p:nvSpPr>
        <p:spPr>
          <a:xfrm>
            <a:off x="161512" y="2877799"/>
            <a:ext cx="2894203" cy="1565903"/>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E7466DBD-010A-DC94-ADE7-76A5B9B69374}"/>
              </a:ext>
            </a:extLst>
          </p:cNvPr>
          <p:cNvSpPr/>
          <p:nvPr/>
        </p:nvSpPr>
        <p:spPr>
          <a:xfrm>
            <a:off x="161512" y="4772697"/>
            <a:ext cx="2894204" cy="1565903"/>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6E754633-9910-41F6-B049-64D0DEC0C1B7}"/>
              </a:ext>
            </a:extLst>
          </p:cNvPr>
          <p:cNvSpPr txBox="1"/>
          <p:nvPr/>
        </p:nvSpPr>
        <p:spPr>
          <a:xfrm>
            <a:off x="218430" y="737368"/>
            <a:ext cx="2733114" cy="1077218"/>
          </a:xfrm>
          <a:prstGeom prst="rect">
            <a:avLst/>
          </a:prstGeom>
          <a:noFill/>
        </p:spPr>
        <p:txBody>
          <a:bodyPr wrap="square" rtlCol="0">
            <a:spAutoFit/>
          </a:bodyPr>
          <a:lstStyle/>
          <a:p>
            <a:r>
              <a:rPr lang="en-US" sz="1600" b="1" dirty="0">
                <a:solidFill>
                  <a:schemeClr val="accent1">
                    <a:lumMod val="25000"/>
                  </a:schemeClr>
                </a:solidFill>
              </a:rPr>
              <a:t>Identification of transport cost component  and developing methodology for evaluating true cost. </a:t>
            </a:r>
          </a:p>
        </p:txBody>
      </p:sp>
      <p:sp>
        <p:nvSpPr>
          <p:cNvPr id="3" name="TextBox 2">
            <a:extLst>
              <a:ext uri="{FF2B5EF4-FFF2-40B4-BE49-F238E27FC236}">
                <a16:creationId xmlns:a16="http://schemas.microsoft.com/office/drawing/2014/main" id="{A94F5177-3E33-EDF3-3EA6-1578D45BF6B6}"/>
              </a:ext>
            </a:extLst>
          </p:cNvPr>
          <p:cNvSpPr txBox="1"/>
          <p:nvPr/>
        </p:nvSpPr>
        <p:spPr>
          <a:xfrm>
            <a:off x="3338540" y="2450266"/>
            <a:ext cx="8510561" cy="338554"/>
          </a:xfrm>
          <a:prstGeom prst="rect">
            <a:avLst/>
          </a:prstGeom>
          <a:solidFill>
            <a:schemeClr val="accent6"/>
          </a:solidFill>
        </p:spPr>
        <p:txBody>
          <a:bodyPr wrap="square" rtlCol="0">
            <a:spAutoFit/>
          </a:bodyPr>
          <a:lstStyle/>
          <a:p>
            <a:pPr algn="ctr"/>
            <a:r>
              <a:rPr lang="en-US" sz="1600" b="1" dirty="0">
                <a:solidFill>
                  <a:schemeClr val="accent1">
                    <a:lumMod val="25000"/>
                  </a:schemeClr>
                </a:solidFill>
              </a:rPr>
              <a:t>System wide Assessment Framework</a:t>
            </a:r>
          </a:p>
        </p:txBody>
      </p:sp>
      <p:sp>
        <p:nvSpPr>
          <p:cNvPr id="9" name="TextBox 8">
            <a:extLst>
              <a:ext uri="{FF2B5EF4-FFF2-40B4-BE49-F238E27FC236}">
                <a16:creationId xmlns:a16="http://schemas.microsoft.com/office/drawing/2014/main" id="{C4ED0295-480B-7D8B-1750-FF3F627ED1E7}"/>
              </a:ext>
            </a:extLst>
          </p:cNvPr>
          <p:cNvSpPr txBox="1"/>
          <p:nvPr/>
        </p:nvSpPr>
        <p:spPr>
          <a:xfrm>
            <a:off x="218429" y="3245251"/>
            <a:ext cx="2733114" cy="830997"/>
          </a:xfrm>
          <a:prstGeom prst="rect">
            <a:avLst/>
          </a:prstGeom>
          <a:noFill/>
        </p:spPr>
        <p:txBody>
          <a:bodyPr wrap="square" rtlCol="0">
            <a:spAutoFit/>
          </a:bodyPr>
          <a:lstStyle/>
          <a:p>
            <a:r>
              <a:rPr lang="en-US" sz="1600" b="1" dirty="0">
                <a:solidFill>
                  <a:schemeClr val="accent1">
                    <a:lumMod val="25000"/>
                  </a:schemeClr>
                </a:solidFill>
              </a:rPr>
              <a:t>Analyzing the expenditures by public agencies for urban transport</a:t>
            </a:r>
          </a:p>
        </p:txBody>
      </p:sp>
      <p:sp>
        <p:nvSpPr>
          <p:cNvPr id="10" name="TextBox 9">
            <a:extLst>
              <a:ext uri="{FF2B5EF4-FFF2-40B4-BE49-F238E27FC236}">
                <a16:creationId xmlns:a16="http://schemas.microsoft.com/office/drawing/2014/main" id="{0EFCBAFC-F843-8F2C-7F83-3181BA6E7B45}"/>
              </a:ext>
            </a:extLst>
          </p:cNvPr>
          <p:cNvSpPr txBox="1"/>
          <p:nvPr/>
        </p:nvSpPr>
        <p:spPr>
          <a:xfrm>
            <a:off x="218430" y="5140149"/>
            <a:ext cx="2733113" cy="830997"/>
          </a:xfrm>
          <a:prstGeom prst="rect">
            <a:avLst/>
          </a:prstGeom>
          <a:noFill/>
        </p:spPr>
        <p:txBody>
          <a:bodyPr wrap="square" rtlCol="0">
            <a:spAutoFit/>
          </a:bodyPr>
          <a:lstStyle/>
          <a:p>
            <a:r>
              <a:rPr lang="en-US" sz="1600" b="1" dirty="0">
                <a:solidFill>
                  <a:schemeClr val="accent1">
                    <a:lumMod val="25000"/>
                  </a:schemeClr>
                </a:solidFill>
              </a:rPr>
              <a:t>Determining the true cost  for different transportation mode</a:t>
            </a:r>
          </a:p>
        </p:txBody>
      </p:sp>
      <p:sp>
        <p:nvSpPr>
          <p:cNvPr id="11" name="TextBox 10">
            <a:extLst>
              <a:ext uri="{FF2B5EF4-FFF2-40B4-BE49-F238E27FC236}">
                <a16:creationId xmlns:a16="http://schemas.microsoft.com/office/drawing/2014/main" id="{7CDF278F-4E53-5516-7EE1-7699531243D6}"/>
              </a:ext>
            </a:extLst>
          </p:cNvPr>
          <p:cNvSpPr txBox="1"/>
          <p:nvPr/>
        </p:nvSpPr>
        <p:spPr>
          <a:xfrm>
            <a:off x="3338540" y="481103"/>
            <a:ext cx="1873540" cy="307777"/>
          </a:xfrm>
          <a:prstGeom prst="rect">
            <a:avLst/>
          </a:prstGeom>
          <a:noFill/>
          <a:ln>
            <a:solidFill>
              <a:schemeClr val="tx1">
                <a:lumMod val="65000"/>
                <a:lumOff val="35000"/>
              </a:schemeClr>
            </a:solidFill>
            <a:prstDash val="solid"/>
          </a:ln>
        </p:spPr>
        <p:txBody>
          <a:bodyPr wrap="square">
            <a:spAutoFit/>
          </a:bodyPr>
          <a:lstStyle/>
          <a:p>
            <a:pPr algn="ctr"/>
            <a:r>
              <a:rPr lang="en-US" sz="1400" u="none" strike="noStrike" baseline="0" dirty="0">
                <a:solidFill>
                  <a:schemeClr val="accent4"/>
                </a:solidFill>
                <a:latin typeface="Product Sans" panose="020B0403030502040203" pitchFamily="34" charset="0"/>
              </a:rPr>
              <a:t>Literature Review </a:t>
            </a:r>
          </a:p>
        </p:txBody>
      </p:sp>
      <p:sp>
        <p:nvSpPr>
          <p:cNvPr id="12" name="TextBox 11">
            <a:extLst>
              <a:ext uri="{FF2B5EF4-FFF2-40B4-BE49-F238E27FC236}">
                <a16:creationId xmlns:a16="http://schemas.microsoft.com/office/drawing/2014/main" id="{9AF8E42E-2628-4C15-6D07-EE2740723EAA}"/>
              </a:ext>
            </a:extLst>
          </p:cNvPr>
          <p:cNvSpPr txBox="1"/>
          <p:nvPr/>
        </p:nvSpPr>
        <p:spPr>
          <a:xfrm>
            <a:off x="3338540" y="1178014"/>
            <a:ext cx="3021621" cy="523220"/>
          </a:xfrm>
          <a:prstGeom prst="rect">
            <a:avLst/>
          </a:prstGeom>
          <a:noFill/>
          <a:ln>
            <a:solidFill>
              <a:schemeClr val="tx1">
                <a:lumMod val="65000"/>
                <a:lumOff val="35000"/>
              </a:schemeClr>
            </a:solidFill>
            <a:prstDash val="solid"/>
          </a:ln>
        </p:spPr>
        <p:txBody>
          <a:bodyPr wrap="square">
            <a:spAutoFit/>
          </a:bodyPr>
          <a:lstStyle>
            <a:defPPr>
              <a:defRPr lang="en-US"/>
            </a:defPPr>
            <a:lvl1pPr algn="ctr">
              <a:defRPr sz="1400" u="none" strike="noStrike" baseline="0">
                <a:solidFill>
                  <a:schemeClr val="tx1">
                    <a:lumMod val="65000"/>
                    <a:lumOff val="35000"/>
                  </a:schemeClr>
                </a:solidFill>
                <a:latin typeface="Product Sans" panose="020B0403030502040203" pitchFamily="34" charset="0"/>
              </a:defRPr>
            </a:lvl1pPr>
          </a:lstStyle>
          <a:p>
            <a:r>
              <a:rPr lang="en-US" dirty="0">
                <a:solidFill>
                  <a:schemeClr val="accent4"/>
                </a:solidFill>
              </a:rPr>
              <a:t>Transport Cost Component assessment </a:t>
            </a:r>
          </a:p>
        </p:txBody>
      </p:sp>
      <p:sp>
        <p:nvSpPr>
          <p:cNvPr id="13" name="TextBox 12">
            <a:extLst>
              <a:ext uri="{FF2B5EF4-FFF2-40B4-BE49-F238E27FC236}">
                <a16:creationId xmlns:a16="http://schemas.microsoft.com/office/drawing/2014/main" id="{0FC99B40-1696-08BB-5B2B-ABE2EC2632C5}"/>
              </a:ext>
            </a:extLst>
          </p:cNvPr>
          <p:cNvSpPr txBox="1"/>
          <p:nvPr/>
        </p:nvSpPr>
        <p:spPr>
          <a:xfrm>
            <a:off x="6849240" y="1178014"/>
            <a:ext cx="2294760" cy="523220"/>
          </a:xfrm>
          <a:prstGeom prst="rect">
            <a:avLst/>
          </a:prstGeom>
          <a:noFill/>
          <a:ln>
            <a:solidFill>
              <a:schemeClr val="tx1">
                <a:lumMod val="65000"/>
                <a:lumOff val="35000"/>
              </a:schemeClr>
            </a:solidFill>
            <a:prstDash val="solid"/>
          </a:ln>
        </p:spPr>
        <p:txBody>
          <a:bodyPr wrap="square">
            <a:spAutoFit/>
          </a:bodyPr>
          <a:lstStyle>
            <a:defPPr>
              <a:defRPr lang="en-US"/>
            </a:defPPr>
            <a:lvl1pPr algn="ctr">
              <a:defRPr sz="1400" u="none" strike="noStrike" baseline="0">
                <a:solidFill>
                  <a:schemeClr val="tx1">
                    <a:lumMod val="65000"/>
                    <a:lumOff val="35000"/>
                  </a:schemeClr>
                </a:solidFill>
                <a:latin typeface="Product Sans" panose="020B0403030502040203" pitchFamily="34" charset="0"/>
              </a:defRPr>
            </a:lvl1pPr>
          </a:lstStyle>
          <a:p>
            <a:r>
              <a:rPr lang="en-US" dirty="0">
                <a:solidFill>
                  <a:schemeClr val="accent4"/>
                </a:solidFill>
              </a:rPr>
              <a:t>Methodological Assessment  </a:t>
            </a:r>
          </a:p>
        </p:txBody>
      </p:sp>
      <p:sp>
        <p:nvSpPr>
          <p:cNvPr id="14" name="TextBox 13">
            <a:extLst>
              <a:ext uri="{FF2B5EF4-FFF2-40B4-BE49-F238E27FC236}">
                <a16:creationId xmlns:a16="http://schemas.microsoft.com/office/drawing/2014/main" id="{5B9F631F-D9D5-1187-4AEA-1F11532F760D}"/>
              </a:ext>
            </a:extLst>
          </p:cNvPr>
          <p:cNvSpPr txBox="1"/>
          <p:nvPr/>
        </p:nvSpPr>
        <p:spPr>
          <a:xfrm>
            <a:off x="6849240" y="1697603"/>
            <a:ext cx="2294760" cy="461665"/>
          </a:xfrm>
          <a:prstGeom prst="rect">
            <a:avLst/>
          </a:prstGeom>
          <a:noFill/>
        </p:spPr>
        <p:txBody>
          <a:bodyPr wrap="square">
            <a:spAutoFit/>
          </a:bodyPr>
          <a:lstStyle/>
          <a:p>
            <a:r>
              <a:rPr lang="en-US" sz="1200" u="none" strike="noStrike" baseline="0" dirty="0">
                <a:solidFill>
                  <a:schemeClr val="tx1">
                    <a:lumMod val="65000"/>
                    <a:lumOff val="35000"/>
                  </a:schemeClr>
                </a:solidFill>
                <a:latin typeface="Product Sans" panose="020B0403030502040203" pitchFamily="34" charset="0"/>
              </a:rPr>
              <a:t>For cost estimation and allocation to different modes</a:t>
            </a:r>
          </a:p>
        </p:txBody>
      </p:sp>
      <p:sp>
        <p:nvSpPr>
          <p:cNvPr id="15" name="TextBox 14">
            <a:extLst>
              <a:ext uri="{FF2B5EF4-FFF2-40B4-BE49-F238E27FC236}">
                <a16:creationId xmlns:a16="http://schemas.microsoft.com/office/drawing/2014/main" id="{70293E8F-2AF5-2B41-B201-4CAF26262813}"/>
              </a:ext>
            </a:extLst>
          </p:cNvPr>
          <p:cNvSpPr txBox="1"/>
          <p:nvPr/>
        </p:nvSpPr>
        <p:spPr>
          <a:xfrm>
            <a:off x="3331974" y="1697603"/>
            <a:ext cx="3028188" cy="461665"/>
          </a:xfrm>
          <a:prstGeom prst="rect">
            <a:avLst/>
          </a:prstGeom>
          <a:noFill/>
        </p:spPr>
        <p:txBody>
          <a:bodyPr wrap="square">
            <a:spAutoFit/>
          </a:bodyPr>
          <a:lstStyle/>
          <a:p>
            <a:r>
              <a:rPr lang="en-US" sz="1200" u="none" strike="noStrike" baseline="0" dirty="0">
                <a:solidFill>
                  <a:schemeClr val="tx1">
                    <a:lumMod val="65000"/>
                    <a:lumOff val="35000"/>
                  </a:schemeClr>
                </a:solidFill>
                <a:latin typeface="Product Sans" panose="020B0403030502040203" pitchFamily="34" charset="0"/>
              </a:rPr>
              <a:t>For internal and external cost variability by mode and degree of internalization</a:t>
            </a:r>
          </a:p>
        </p:txBody>
      </p:sp>
      <p:cxnSp>
        <p:nvCxnSpPr>
          <p:cNvPr id="18" name="Straight Arrow Connector 17">
            <a:extLst>
              <a:ext uri="{FF2B5EF4-FFF2-40B4-BE49-F238E27FC236}">
                <a16:creationId xmlns:a16="http://schemas.microsoft.com/office/drawing/2014/main" id="{C9E38046-2155-ABFF-ACC7-97830DA62993}"/>
              </a:ext>
            </a:extLst>
          </p:cNvPr>
          <p:cNvCxnSpPr>
            <a:cxnSpLocks/>
          </p:cNvCxnSpPr>
          <p:nvPr/>
        </p:nvCxnSpPr>
        <p:spPr>
          <a:xfrm>
            <a:off x="3931397" y="788880"/>
            <a:ext cx="0" cy="389134"/>
          </a:xfrm>
          <a:prstGeom prst="straightConnector1">
            <a:avLst/>
          </a:prstGeom>
          <a:noFill/>
          <a:ln>
            <a:solidFill>
              <a:schemeClr val="tx1">
                <a:lumMod val="65000"/>
                <a:lumOff val="35000"/>
              </a:schemeClr>
            </a:solidFill>
            <a:prstDash val="dash"/>
            <a:tailEnd type="stealth"/>
          </a:ln>
        </p:spPr>
      </p:cxnSp>
      <p:cxnSp>
        <p:nvCxnSpPr>
          <p:cNvPr id="23" name="Connector: Elbow 22">
            <a:extLst>
              <a:ext uri="{FF2B5EF4-FFF2-40B4-BE49-F238E27FC236}">
                <a16:creationId xmlns:a16="http://schemas.microsoft.com/office/drawing/2014/main" id="{2D038017-5ECF-BFEC-3588-3564BC1637B8}"/>
              </a:ext>
            </a:extLst>
          </p:cNvPr>
          <p:cNvCxnSpPr>
            <a:cxnSpLocks/>
            <a:endCxn id="13" idx="0"/>
          </p:cNvCxnSpPr>
          <p:nvPr/>
        </p:nvCxnSpPr>
        <p:spPr>
          <a:xfrm>
            <a:off x="3931397" y="965200"/>
            <a:ext cx="4065223" cy="212814"/>
          </a:xfrm>
          <a:prstGeom prst="bentConnector2">
            <a:avLst/>
          </a:prstGeom>
          <a:noFill/>
          <a:ln>
            <a:solidFill>
              <a:schemeClr val="tx1">
                <a:lumMod val="65000"/>
                <a:lumOff val="35000"/>
              </a:schemeClr>
            </a:solidFill>
            <a:prstDash val="dash"/>
            <a:tailEnd type="stealth"/>
          </a:ln>
        </p:spPr>
      </p:cxnSp>
      <p:sp>
        <p:nvSpPr>
          <p:cNvPr id="24" name="TextBox 23">
            <a:extLst>
              <a:ext uri="{FF2B5EF4-FFF2-40B4-BE49-F238E27FC236}">
                <a16:creationId xmlns:a16="http://schemas.microsoft.com/office/drawing/2014/main" id="{879C2298-ACB1-4F64-E2ED-6433B5A50794}"/>
              </a:ext>
            </a:extLst>
          </p:cNvPr>
          <p:cNvSpPr txBox="1"/>
          <p:nvPr/>
        </p:nvSpPr>
        <p:spPr>
          <a:xfrm>
            <a:off x="3542677" y="5161673"/>
            <a:ext cx="2821931" cy="523220"/>
          </a:xfrm>
          <a:prstGeom prst="rect">
            <a:avLst/>
          </a:prstGeom>
          <a:noFill/>
          <a:ln>
            <a:solidFill>
              <a:schemeClr val="tx1">
                <a:lumMod val="65000"/>
                <a:lumOff val="35000"/>
              </a:schemeClr>
            </a:solidFill>
            <a:prstDash val="solid"/>
          </a:ln>
        </p:spPr>
        <p:txBody>
          <a:bodyPr wrap="square">
            <a:spAutoFit/>
          </a:bodyPr>
          <a:lstStyle>
            <a:defPPr>
              <a:defRPr lang="en-US"/>
            </a:defPPr>
            <a:lvl1pPr algn="ctr">
              <a:defRPr sz="1400" u="none" strike="noStrike" baseline="0">
                <a:solidFill>
                  <a:schemeClr val="tx1">
                    <a:lumMod val="65000"/>
                    <a:lumOff val="35000"/>
                  </a:schemeClr>
                </a:solidFill>
                <a:latin typeface="Product Sans" panose="020B0403030502040203" pitchFamily="34" charset="0"/>
              </a:defRPr>
            </a:lvl1pPr>
          </a:lstStyle>
          <a:p>
            <a:r>
              <a:rPr lang="en-US" dirty="0">
                <a:solidFill>
                  <a:schemeClr val="accent4"/>
                </a:solidFill>
              </a:rPr>
              <a:t>Daily cost allocation assessment to different modes</a:t>
            </a:r>
          </a:p>
        </p:txBody>
      </p:sp>
      <p:sp>
        <p:nvSpPr>
          <p:cNvPr id="25" name="TextBox 24">
            <a:extLst>
              <a:ext uri="{FF2B5EF4-FFF2-40B4-BE49-F238E27FC236}">
                <a16:creationId xmlns:a16="http://schemas.microsoft.com/office/drawing/2014/main" id="{5D90D4B8-91E5-FDAB-AAF3-108351B2C42C}"/>
              </a:ext>
            </a:extLst>
          </p:cNvPr>
          <p:cNvSpPr txBox="1"/>
          <p:nvPr/>
        </p:nvSpPr>
        <p:spPr>
          <a:xfrm>
            <a:off x="8719726" y="5179376"/>
            <a:ext cx="2821931" cy="307777"/>
          </a:xfrm>
          <a:prstGeom prst="rect">
            <a:avLst/>
          </a:prstGeom>
          <a:noFill/>
          <a:ln>
            <a:solidFill>
              <a:schemeClr val="tx1">
                <a:lumMod val="65000"/>
                <a:lumOff val="35000"/>
              </a:schemeClr>
            </a:solidFill>
            <a:prstDash val="solid"/>
          </a:ln>
        </p:spPr>
        <p:txBody>
          <a:bodyPr wrap="square">
            <a:spAutoFit/>
          </a:bodyPr>
          <a:lstStyle>
            <a:defPPr>
              <a:defRPr lang="en-US"/>
            </a:defPPr>
            <a:lvl1pPr algn="ctr">
              <a:defRPr sz="1400" u="none" strike="noStrike" baseline="0">
                <a:solidFill>
                  <a:schemeClr val="tx1">
                    <a:lumMod val="65000"/>
                    <a:lumOff val="35000"/>
                  </a:schemeClr>
                </a:solidFill>
                <a:latin typeface="Product Sans" panose="020B0403030502040203" pitchFamily="34" charset="0"/>
              </a:defRPr>
            </a:lvl1pPr>
          </a:lstStyle>
          <a:p>
            <a:r>
              <a:rPr lang="en-US" dirty="0">
                <a:solidFill>
                  <a:schemeClr val="accent4"/>
                </a:solidFill>
              </a:rPr>
              <a:t>Cost per pax km assessment</a:t>
            </a:r>
          </a:p>
        </p:txBody>
      </p:sp>
      <p:sp>
        <p:nvSpPr>
          <p:cNvPr id="26" name="TextBox 25">
            <a:extLst>
              <a:ext uri="{FF2B5EF4-FFF2-40B4-BE49-F238E27FC236}">
                <a16:creationId xmlns:a16="http://schemas.microsoft.com/office/drawing/2014/main" id="{5613050F-528C-4879-EFF1-00F0C4592CE0}"/>
              </a:ext>
            </a:extLst>
          </p:cNvPr>
          <p:cNvSpPr txBox="1"/>
          <p:nvPr/>
        </p:nvSpPr>
        <p:spPr>
          <a:xfrm>
            <a:off x="3542678" y="5733655"/>
            <a:ext cx="2815366" cy="461665"/>
          </a:xfrm>
          <a:prstGeom prst="rect">
            <a:avLst/>
          </a:prstGeom>
          <a:noFill/>
        </p:spPr>
        <p:txBody>
          <a:bodyPr wrap="square">
            <a:spAutoFit/>
          </a:bodyPr>
          <a:lstStyle/>
          <a:p>
            <a:pPr algn="just"/>
            <a:r>
              <a:rPr lang="en-US" sz="1200" u="none" strike="noStrike" baseline="0" dirty="0">
                <a:solidFill>
                  <a:schemeClr val="tx1">
                    <a:lumMod val="65000"/>
                    <a:lumOff val="35000"/>
                  </a:schemeClr>
                </a:solidFill>
                <a:latin typeface="Product Sans" panose="020B0403030502040203" pitchFamily="34" charset="0"/>
              </a:rPr>
              <a:t>For internal and external cost variability by mode and degree of internalization</a:t>
            </a:r>
          </a:p>
        </p:txBody>
      </p:sp>
      <p:sp>
        <p:nvSpPr>
          <p:cNvPr id="27" name="TextBox 26">
            <a:extLst>
              <a:ext uri="{FF2B5EF4-FFF2-40B4-BE49-F238E27FC236}">
                <a16:creationId xmlns:a16="http://schemas.microsoft.com/office/drawing/2014/main" id="{BDA529EB-F8BB-528E-DC9D-CE0C647A034C}"/>
              </a:ext>
            </a:extLst>
          </p:cNvPr>
          <p:cNvSpPr txBox="1"/>
          <p:nvPr/>
        </p:nvSpPr>
        <p:spPr>
          <a:xfrm>
            <a:off x="3544796" y="3115287"/>
            <a:ext cx="2815366" cy="307777"/>
          </a:xfrm>
          <a:prstGeom prst="rect">
            <a:avLst/>
          </a:prstGeom>
          <a:noFill/>
          <a:ln>
            <a:solidFill>
              <a:schemeClr val="tx1">
                <a:lumMod val="65000"/>
                <a:lumOff val="35000"/>
              </a:schemeClr>
            </a:solidFill>
            <a:prstDash val="solid"/>
          </a:ln>
        </p:spPr>
        <p:txBody>
          <a:bodyPr wrap="square">
            <a:spAutoFit/>
          </a:bodyPr>
          <a:lstStyle>
            <a:defPPr>
              <a:defRPr lang="en-US"/>
            </a:defPPr>
            <a:lvl1pPr algn="ctr">
              <a:defRPr sz="1400" u="none" strike="noStrike" baseline="0">
                <a:solidFill>
                  <a:schemeClr val="tx1">
                    <a:lumMod val="65000"/>
                    <a:lumOff val="35000"/>
                  </a:schemeClr>
                </a:solidFill>
                <a:latin typeface="Product Sans" panose="020B0403030502040203" pitchFamily="34" charset="0"/>
              </a:defRPr>
            </a:lvl1pPr>
          </a:lstStyle>
          <a:p>
            <a:r>
              <a:rPr lang="en-US" dirty="0">
                <a:solidFill>
                  <a:schemeClr val="accent4"/>
                </a:solidFill>
              </a:rPr>
              <a:t>Defining True Cost</a:t>
            </a:r>
          </a:p>
        </p:txBody>
      </p:sp>
      <p:sp>
        <p:nvSpPr>
          <p:cNvPr id="28" name="TextBox 27">
            <a:extLst>
              <a:ext uri="{FF2B5EF4-FFF2-40B4-BE49-F238E27FC236}">
                <a16:creationId xmlns:a16="http://schemas.microsoft.com/office/drawing/2014/main" id="{A0AF8D97-EE41-8608-A3FD-F16846861B1A}"/>
              </a:ext>
            </a:extLst>
          </p:cNvPr>
          <p:cNvSpPr txBox="1"/>
          <p:nvPr/>
        </p:nvSpPr>
        <p:spPr>
          <a:xfrm>
            <a:off x="3544795" y="3443353"/>
            <a:ext cx="2815366" cy="461665"/>
          </a:xfrm>
          <a:prstGeom prst="rect">
            <a:avLst/>
          </a:prstGeom>
          <a:noFill/>
        </p:spPr>
        <p:txBody>
          <a:bodyPr wrap="square">
            <a:spAutoFit/>
          </a:bodyPr>
          <a:lstStyle/>
          <a:p>
            <a:r>
              <a:rPr lang="en-US" sz="1200" dirty="0"/>
              <a:t>Only external cost components are considered. </a:t>
            </a:r>
            <a:endParaRPr lang="en-US" sz="1200" u="none" strike="noStrike" baseline="0" dirty="0">
              <a:solidFill>
                <a:schemeClr val="tx1">
                  <a:lumMod val="65000"/>
                  <a:lumOff val="35000"/>
                </a:schemeClr>
              </a:solidFill>
              <a:latin typeface="Product Sans" panose="020B0403030502040203" pitchFamily="34" charset="0"/>
            </a:endParaRPr>
          </a:p>
        </p:txBody>
      </p:sp>
      <p:sp>
        <p:nvSpPr>
          <p:cNvPr id="29" name="TextBox 28">
            <a:extLst>
              <a:ext uri="{FF2B5EF4-FFF2-40B4-BE49-F238E27FC236}">
                <a16:creationId xmlns:a16="http://schemas.microsoft.com/office/drawing/2014/main" id="{A798AF84-05AD-FA31-EE91-BE3F66D1AF37}"/>
              </a:ext>
            </a:extLst>
          </p:cNvPr>
          <p:cNvSpPr txBox="1"/>
          <p:nvPr/>
        </p:nvSpPr>
        <p:spPr>
          <a:xfrm>
            <a:off x="8719727" y="3115287"/>
            <a:ext cx="2815366" cy="307777"/>
          </a:xfrm>
          <a:prstGeom prst="rect">
            <a:avLst/>
          </a:prstGeom>
          <a:noFill/>
          <a:ln>
            <a:solidFill>
              <a:schemeClr val="tx1">
                <a:lumMod val="65000"/>
                <a:lumOff val="35000"/>
              </a:schemeClr>
            </a:solidFill>
            <a:prstDash val="solid"/>
          </a:ln>
        </p:spPr>
        <p:txBody>
          <a:bodyPr wrap="square">
            <a:spAutoFit/>
          </a:bodyPr>
          <a:lstStyle>
            <a:defPPr>
              <a:defRPr lang="en-US"/>
            </a:defPPr>
            <a:lvl1pPr algn="ctr">
              <a:defRPr sz="1400" u="none" strike="noStrike" baseline="0">
                <a:solidFill>
                  <a:schemeClr val="tx1">
                    <a:lumMod val="65000"/>
                    <a:lumOff val="35000"/>
                  </a:schemeClr>
                </a:solidFill>
                <a:latin typeface="Product Sans" panose="020B0403030502040203" pitchFamily="34" charset="0"/>
              </a:defRPr>
            </a:lvl1pPr>
          </a:lstStyle>
          <a:p>
            <a:r>
              <a:rPr lang="en-US" dirty="0">
                <a:solidFill>
                  <a:schemeClr val="accent4"/>
                </a:solidFill>
              </a:rPr>
              <a:t>Cost Assessment</a:t>
            </a:r>
          </a:p>
        </p:txBody>
      </p:sp>
      <p:sp>
        <p:nvSpPr>
          <p:cNvPr id="30" name="TextBox 29">
            <a:extLst>
              <a:ext uri="{FF2B5EF4-FFF2-40B4-BE49-F238E27FC236}">
                <a16:creationId xmlns:a16="http://schemas.microsoft.com/office/drawing/2014/main" id="{5FF45191-E4C3-F33A-9D76-29E8F614BCDA}"/>
              </a:ext>
            </a:extLst>
          </p:cNvPr>
          <p:cNvSpPr txBox="1"/>
          <p:nvPr/>
        </p:nvSpPr>
        <p:spPr>
          <a:xfrm>
            <a:off x="8719727" y="3440947"/>
            <a:ext cx="2821931" cy="461665"/>
          </a:xfrm>
          <a:prstGeom prst="rect">
            <a:avLst/>
          </a:prstGeom>
          <a:noFill/>
        </p:spPr>
        <p:txBody>
          <a:bodyPr wrap="square">
            <a:spAutoFit/>
          </a:bodyPr>
          <a:lstStyle/>
          <a:p>
            <a:r>
              <a:rPr lang="en-US" sz="1200" u="none" strike="noStrike" baseline="0" dirty="0">
                <a:solidFill>
                  <a:schemeClr val="tx1">
                    <a:lumMod val="65000"/>
                    <a:lumOff val="35000"/>
                  </a:schemeClr>
                </a:solidFill>
                <a:latin typeface="Product Sans" panose="020B0403030502040203" pitchFamily="34" charset="0"/>
              </a:rPr>
              <a:t>Secondary data collection; AMC budget report, AMTS and AJL finance etc. </a:t>
            </a:r>
          </a:p>
        </p:txBody>
      </p:sp>
      <p:sp>
        <p:nvSpPr>
          <p:cNvPr id="32" name="TextBox 31">
            <a:extLst>
              <a:ext uri="{FF2B5EF4-FFF2-40B4-BE49-F238E27FC236}">
                <a16:creationId xmlns:a16="http://schemas.microsoft.com/office/drawing/2014/main" id="{F9534A32-8CE9-526D-CB54-FE65B2408340}"/>
              </a:ext>
            </a:extLst>
          </p:cNvPr>
          <p:cNvSpPr txBox="1"/>
          <p:nvPr/>
        </p:nvSpPr>
        <p:spPr>
          <a:xfrm>
            <a:off x="6116497" y="4218472"/>
            <a:ext cx="2815366" cy="307777"/>
          </a:xfrm>
          <a:prstGeom prst="rect">
            <a:avLst/>
          </a:prstGeom>
          <a:noFill/>
          <a:ln>
            <a:solidFill>
              <a:schemeClr val="tx1">
                <a:lumMod val="65000"/>
                <a:lumOff val="35000"/>
              </a:schemeClr>
            </a:solidFill>
            <a:prstDash val="solid"/>
          </a:ln>
        </p:spPr>
        <p:txBody>
          <a:bodyPr wrap="square">
            <a:spAutoFit/>
          </a:bodyPr>
          <a:lstStyle>
            <a:defPPr>
              <a:defRPr lang="en-US"/>
            </a:defPPr>
            <a:lvl1pPr algn="ctr">
              <a:defRPr sz="1400" u="none" strike="noStrike" baseline="0">
                <a:solidFill>
                  <a:schemeClr val="tx1">
                    <a:lumMod val="65000"/>
                    <a:lumOff val="35000"/>
                  </a:schemeClr>
                </a:solidFill>
                <a:latin typeface="Product Sans" panose="020B0403030502040203" pitchFamily="34" charset="0"/>
              </a:defRPr>
            </a:lvl1pPr>
          </a:lstStyle>
          <a:p>
            <a:r>
              <a:rPr lang="en-US" dirty="0">
                <a:solidFill>
                  <a:schemeClr val="accent4"/>
                </a:solidFill>
              </a:rPr>
              <a:t>True Cost Assessment</a:t>
            </a:r>
          </a:p>
        </p:txBody>
      </p:sp>
      <p:cxnSp>
        <p:nvCxnSpPr>
          <p:cNvPr id="34" name="Straight Arrow Connector 33">
            <a:extLst>
              <a:ext uri="{FF2B5EF4-FFF2-40B4-BE49-F238E27FC236}">
                <a16:creationId xmlns:a16="http://schemas.microsoft.com/office/drawing/2014/main" id="{D618DD50-260D-9359-A628-D853AE4D01A5}"/>
              </a:ext>
            </a:extLst>
          </p:cNvPr>
          <p:cNvCxnSpPr>
            <a:stCxn id="27" idx="3"/>
            <a:endCxn id="29" idx="1"/>
          </p:cNvCxnSpPr>
          <p:nvPr/>
        </p:nvCxnSpPr>
        <p:spPr>
          <a:xfrm>
            <a:off x="6360162" y="3269176"/>
            <a:ext cx="2359565" cy="0"/>
          </a:xfrm>
          <a:prstGeom prst="straightConnector1">
            <a:avLst/>
          </a:prstGeom>
          <a:noFill/>
          <a:ln>
            <a:solidFill>
              <a:schemeClr val="tx1">
                <a:lumMod val="65000"/>
                <a:lumOff val="35000"/>
              </a:schemeClr>
            </a:solidFill>
            <a:prstDash val="dash"/>
            <a:tailEnd type="stealth"/>
          </a:ln>
        </p:spPr>
      </p:cxnSp>
      <p:sp>
        <p:nvSpPr>
          <p:cNvPr id="35" name="TextBox 34">
            <a:extLst>
              <a:ext uri="{FF2B5EF4-FFF2-40B4-BE49-F238E27FC236}">
                <a16:creationId xmlns:a16="http://schemas.microsoft.com/office/drawing/2014/main" id="{ECF7901F-D14F-6DE4-0D2C-473DD682B153}"/>
              </a:ext>
            </a:extLst>
          </p:cNvPr>
          <p:cNvSpPr txBox="1"/>
          <p:nvPr/>
        </p:nvSpPr>
        <p:spPr>
          <a:xfrm>
            <a:off x="8719725" y="5535906"/>
            <a:ext cx="2815366" cy="461665"/>
          </a:xfrm>
          <a:prstGeom prst="rect">
            <a:avLst/>
          </a:prstGeom>
          <a:noFill/>
        </p:spPr>
        <p:txBody>
          <a:bodyPr wrap="square">
            <a:spAutoFit/>
          </a:bodyPr>
          <a:lstStyle/>
          <a:p>
            <a:r>
              <a:rPr lang="en-US" sz="1200" u="none" strike="noStrike" baseline="0" dirty="0">
                <a:solidFill>
                  <a:schemeClr val="tx1">
                    <a:lumMod val="65000"/>
                    <a:lumOff val="35000"/>
                  </a:schemeClr>
                </a:solidFill>
                <a:latin typeface="Product Sans" panose="020B0403030502040203" pitchFamily="34" charset="0"/>
              </a:rPr>
              <a:t>For assessing the cost efficiency of different modes</a:t>
            </a:r>
          </a:p>
        </p:txBody>
      </p:sp>
      <p:sp>
        <p:nvSpPr>
          <p:cNvPr id="37" name="Freeform 14">
            <a:extLst>
              <a:ext uri="{FF2B5EF4-FFF2-40B4-BE49-F238E27FC236}">
                <a16:creationId xmlns:a16="http://schemas.microsoft.com/office/drawing/2014/main" id="{09DB4616-7EBD-9E5D-BE22-27489ED44A70}"/>
              </a:ext>
            </a:extLst>
          </p:cNvPr>
          <p:cNvSpPr/>
          <p:nvPr/>
        </p:nvSpPr>
        <p:spPr>
          <a:xfrm>
            <a:off x="4945380" y="4860248"/>
            <a:ext cx="5306060" cy="307777"/>
          </a:xfrm>
          <a:custGeom>
            <a:avLst/>
            <a:gdLst>
              <a:gd name="connsiteX0" fmla="*/ 0 w 4992915"/>
              <a:gd name="connsiteY0" fmla="*/ 420914 h 420914"/>
              <a:gd name="connsiteX1" fmla="*/ 0 w 4992915"/>
              <a:gd name="connsiteY1" fmla="*/ 0 h 420914"/>
              <a:gd name="connsiteX2" fmla="*/ 4992915 w 4992915"/>
              <a:gd name="connsiteY2" fmla="*/ 0 h 420914"/>
              <a:gd name="connsiteX3" fmla="*/ 4992915 w 4992915"/>
              <a:gd name="connsiteY3" fmla="*/ 420914 h 420914"/>
            </a:gdLst>
            <a:ahLst/>
            <a:cxnLst>
              <a:cxn ang="0">
                <a:pos x="connsiteX0" y="connsiteY0"/>
              </a:cxn>
              <a:cxn ang="0">
                <a:pos x="connsiteX1" y="connsiteY1"/>
              </a:cxn>
              <a:cxn ang="0">
                <a:pos x="connsiteX2" y="connsiteY2"/>
              </a:cxn>
              <a:cxn ang="0">
                <a:pos x="connsiteX3" y="connsiteY3"/>
              </a:cxn>
            </a:cxnLst>
            <a:rect l="l" t="t" r="r" b="b"/>
            <a:pathLst>
              <a:path w="4992915" h="420914">
                <a:moveTo>
                  <a:pt x="0" y="420914"/>
                </a:moveTo>
                <a:lnTo>
                  <a:pt x="0" y="0"/>
                </a:lnTo>
                <a:lnTo>
                  <a:pt x="4992915" y="0"/>
                </a:lnTo>
                <a:lnTo>
                  <a:pt x="4992915" y="420914"/>
                </a:lnTo>
              </a:path>
            </a:pathLst>
          </a:custGeom>
          <a:noFill/>
          <a:ln>
            <a:solidFill>
              <a:schemeClr val="tx1">
                <a:lumMod val="65000"/>
                <a:lumOff val="35000"/>
              </a:schemeClr>
            </a:solidFill>
            <a:prstDash val="dash"/>
            <a:headEnd type="stealth"/>
            <a:tailEnd type="stealth"/>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ndParaRPr>
          </a:p>
        </p:txBody>
      </p:sp>
      <p:cxnSp>
        <p:nvCxnSpPr>
          <p:cNvPr id="39" name="Connector: Elbow 38">
            <a:extLst>
              <a:ext uri="{FF2B5EF4-FFF2-40B4-BE49-F238E27FC236}">
                <a16:creationId xmlns:a16="http://schemas.microsoft.com/office/drawing/2014/main" id="{48DA6CFB-6A3D-6737-8ED2-F17110DE46A1}"/>
              </a:ext>
            </a:extLst>
          </p:cNvPr>
          <p:cNvCxnSpPr>
            <a:cxnSpLocks/>
          </p:cNvCxnSpPr>
          <p:nvPr/>
        </p:nvCxnSpPr>
        <p:spPr>
          <a:xfrm rot="10800000" flipV="1">
            <a:off x="8931864" y="1697813"/>
            <a:ext cx="3041707" cy="2651688"/>
          </a:xfrm>
          <a:prstGeom prst="bentConnector3">
            <a:avLst>
              <a:gd name="adj1" fmla="val 8748"/>
            </a:avLst>
          </a:prstGeom>
          <a:noFill/>
          <a:ln>
            <a:solidFill>
              <a:schemeClr val="tx1">
                <a:lumMod val="65000"/>
                <a:lumOff val="35000"/>
              </a:schemeClr>
            </a:solidFill>
            <a:prstDash val="dash"/>
            <a:tailEnd type="stealth"/>
          </a:ln>
        </p:spPr>
      </p:cxnSp>
      <p:cxnSp>
        <p:nvCxnSpPr>
          <p:cNvPr id="17" name="Straight Connector 16">
            <a:extLst>
              <a:ext uri="{FF2B5EF4-FFF2-40B4-BE49-F238E27FC236}">
                <a16:creationId xmlns:a16="http://schemas.microsoft.com/office/drawing/2014/main" id="{88750182-A4CC-6BDA-52C9-33970C4DF595}"/>
              </a:ext>
            </a:extLst>
          </p:cNvPr>
          <p:cNvCxnSpPr>
            <a:stCxn id="32" idx="2"/>
          </p:cNvCxnSpPr>
          <p:nvPr/>
        </p:nvCxnSpPr>
        <p:spPr>
          <a:xfrm>
            <a:off x="7524180" y="4526249"/>
            <a:ext cx="4380" cy="334000"/>
          </a:xfrm>
          <a:prstGeom prst="line">
            <a:avLst/>
          </a:prstGeom>
          <a:noFill/>
          <a:ln>
            <a:solidFill>
              <a:schemeClr val="tx1">
                <a:lumMod val="65000"/>
                <a:lumOff val="35000"/>
              </a:schemeClr>
            </a:solidFill>
            <a:prstDash val="dash"/>
            <a:tailEnd type="stealth"/>
          </a:ln>
        </p:spPr>
      </p:cxnSp>
      <p:cxnSp>
        <p:nvCxnSpPr>
          <p:cNvPr id="21" name="Straight Connector 20">
            <a:extLst>
              <a:ext uri="{FF2B5EF4-FFF2-40B4-BE49-F238E27FC236}">
                <a16:creationId xmlns:a16="http://schemas.microsoft.com/office/drawing/2014/main" id="{6F46747E-4E8F-5ABC-BC2A-E781DEAC8222}"/>
              </a:ext>
            </a:extLst>
          </p:cNvPr>
          <p:cNvCxnSpPr>
            <a:cxnSpLocks/>
            <a:endCxn id="32" idx="0"/>
          </p:cNvCxnSpPr>
          <p:nvPr/>
        </p:nvCxnSpPr>
        <p:spPr>
          <a:xfrm>
            <a:off x="7524180" y="3269175"/>
            <a:ext cx="0" cy="949297"/>
          </a:xfrm>
          <a:prstGeom prst="line">
            <a:avLst/>
          </a:prstGeom>
          <a:noFill/>
          <a:ln>
            <a:solidFill>
              <a:schemeClr val="tx1">
                <a:lumMod val="65000"/>
                <a:lumOff val="35000"/>
              </a:schemeClr>
            </a:solidFill>
            <a:prstDash val="dash"/>
            <a:tailEnd type="stealth"/>
          </a:ln>
        </p:spPr>
      </p:cxnSp>
      <p:sp>
        <p:nvSpPr>
          <p:cNvPr id="8" name="Rectangle 7">
            <a:extLst>
              <a:ext uri="{FF2B5EF4-FFF2-40B4-BE49-F238E27FC236}">
                <a16:creationId xmlns:a16="http://schemas.microsoft.com/office/drawing/2014/main" id="{EBD187B4-BE52-1AA7-32E6-56A2AD4247E0}"/>
              </a:ext>
            </a:extLst>
          </p:cNvPr>
          <p:cNvSpPr/>
          <p:nvPr/>
        </p:nvSpPr>
        <p:spPr>
          <a:xfrm>
            <a:off x="3338540" y="2877799"/>
            <a:ext cx="8510562" cy="3460801"/>
          </a:xfrm>
          <a:prstGeom prst="rect">
            <a:avLst/>
          </a:prstGeom>
          <a:noFill/>
          <a:ln w="19050">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55" name="Straight Arrow Connector 54">
            <a:extLst>
              <a:ext uri="{FF2B5EF4-FFF2-40B4-BE49-F238E27FC236}">
                <a16:creationId xmlns:a16="http://schemas.microsoft.com/office/drawing/2014/main" id="{E6002A78-91A0-BED6-280F-49A9ACB3148B}"/>
              </a:ext>
            </a:extLst>
          </p:cNvPr>
          <p:cNvCxnSpPr>
            <a:cxnSpLocks/>
            <a:stCxn id="13" idx="3"/>
            <a:endCxn id="16" idx="1"/>
          </p:cNvCxnSpPr>
          <p:nvPr/>
        </p:nvCxnSpPr>
        <p:spPr>
          <a:xfrm flipV="1">
            <a:off x="9144000" y="1435993"/>
            <a:ext cx="1107440" cy="3631"/>
          </a:xfrm>
          <a:prstGeom prst="straightConnector1">
            <a:avLst/>
          </a:prstGeom>
          <a:noFill/>
          <a:ln>
            <a:solidFill>
              <a:schemeClr val="tx1">
                <a:lumMod val="65000"/>
                <a:lumOff val="35000"/>
              </a:schemeClr>
            </a:solidFill>
            <a:prstDash val="dash"/>
            <a:tailEnd type="stealth"/>
          </a:ln>
        </p:spPr>
      </p:cxnSp>
      <p:sp>
        <p:nvSpPr>
          <p:cNvPr id="16" name="TextBox 15">
            <a:extLst>
              <a:ext uri="{FF2B5EF4-FFF2-40B4-BE49-F238E27FC236}">
                <a16:creationId xmlns:a16="http://schemas.microsoft.com/office/drawing/2014/main" id="{35AB86D1-8BC8-36B2-BB3A-10F40539ADCA}"/>
              </a:ext>
            </a:extLst>
          </p:cNvPr>
          <p:cNvSpPr txBox="1"/>
          <p:nvPr/>
        </p:nvSpPr>
        <p:spPr>
          <a:xfrm>
            <a:off x="10251440" y="1174383"/>
            <a:ext cx="1779047" cy="523220"/>
          </a:xfrm>
          <a:prstGeom prst="rect">
            <a:avLst/>
          </a:prstGeom>
          <a:noFill/>
          <a:ln>
            <a:solidFill>
              <a:schemeClr val="tx1">
                <a:lumMod val="65000"/>
                <a:lumOff val="35000"/>
              </a:schemeClr>
            </a:solidFill>
            <a:prstDash val="solid"/>
          </a:ln>
        </p:spPr>
        <p:txBody>
          <a:bodyPr wrap="square">
            <a:spAutoFit/>
          </a:bodyPr>
          <a:lstStyle>
            <a:defPPr>
              <a:defRPr lang="en-US"/>
            </a:defPPr>
            <a:lvl1pPr algn="ctr">
              <a:defRPr sz="1400" u="none" strike="noStrike" baseline="0">
                <a:solidFill>
                  <a:schemeClr val="tx1">
                    <a:lumMod val="65000"/>
                    <a:lumOff val="35000"/>
                  </a:schemeClr>
                </a:solidFill>
                <a:latin typeface="Product Sans" panose="020B0403030502040203" pitchFamily="34" charset="0"/>
              </a:defRPr>
            </a:lvl1pPr>
          </a:lstStyle>
          <a:p>
            <a:r>
              <a:rPr lang="en-US" dirty="0">
                <a:solidFill>
                  <a:schemeClr val="accent4"/>
                </a:solidFill>
              </a:rPr>
              <a:t>Methodology Adopted</a:t>
            </a:r>
          </a:p>
        </p:txBody>
      </p:sp>
    </p:spTree>
    <p:extLst>
      <p:ext uri="{BB962C8B-B14F-4D97-AF65-F5344CB8AC3E}">
        <p14:creationId xmlns:p14="http://schemas.microsoft.com/office/powerpoint/2010/main" val="3785633663"/>
      </p:ext>
    </p:extLst>
  </p:cSld>
  <p:clrMapOvr>
    <a:masterClrMapping/>
  </p:clrMapOvr>
</p:sld>
</file>

<file path=ppt/theme/theme1.xml><?xml version="1.0" encoding="utf-8"?>
<a:theme xmlns:a="http://schemas.openxmlformats.org/drawingml/2006/main" name="Theme1">
  <a:themeElements>
    <a:clrScheme name="Custom 1">
      <a:dk1>
        <a:sysClr val="windowText" lastClr="000000"/>
      </a:dk1>
      <a:lt1>
        <a:sysClr val="window" lastClr="FFFFFF"/>
      </a:lt1>
      <a:dk2>
        <a:srgbClr val="44546A"/>
      </a:dk2>
      <a:lt2>
        <a:srgbClr val="E7E6E6"/>
      </a:lt2>
      <a:accent1>
        <a:srgbClr val="D8E6F0"/>
      </a:accent1>
      <a:accent2>
        <a:srgbClr val="F9423A"/>
      </a:accent2>
      <a:accent3>
        <a:srgbClr val="1E252B"/>
      </a:accent3>
      <a:accent4>
        <a:srgbClr val="343E48"/>
      </a:accent4>
      <a:accent5>
        <a:srgbClr val="D9D9D6"/>
      </a:accent5>
      <a:accent6>
        <a:srgbClr val="EFECEA"/>
      </a:accent6>
      <a:hlink>
        <a:srgbClr val="0563C1"/>
      </a:hlink>
      <a:folHlink>
        <a:srgbClr val="954F72"/>
      </a:folHlink>
    </a:clrScheme>
    <a:fontScheme name="Custom 1">
      <a:majorFont>
        <a:latin typeface="Product Sans"/>
        <a:ea typeface=""/>
        <a:cs typeface=""/>
      </a:majorFont>
      <a:minorFont>
        <a:latin typeface="Product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0A427191-6B7E-434D-B5CC-E01EC3466494}" vid="{99698494-F368-40D9-99F3-98D2A93693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C3262EC6215045A303A94D2F67EBC6" ma:contentTypeVersion="12" ma:contentTypeDescription="Create a new document." ma:contentTypeScope="" ma:versionID="1952c2ac719db89402f8a9c6b6281fc9">
  <xsd:schema xmlns:xsd="http://www.w3.org/2001/XMLSchema" xmlns:xs="http://www.w3.org/2001/XMLSchema" xmlns:p="http://schemas.microsoft.com/office/2006/metadata/properties" xmlns:ns3="c3c5d373-3e91-4250-905d-c2ad72bac9e5" targetNamespace="http://schemas.microsoft.com/office/2006/metadata/properties" ma:root="true" ma:fieldsID="befd436ab3b418b432397736251e7529" ns3:_="">
    <xsd:import namespace="c3c5d373-3e91-4250-905d-c2ad72bac9e5"/>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_activity" minOccurs="0"/>
                <xsd:element ref="ns3:MediaServiceDateTaken" minOccurs="0"/>
                <xsd:element ref="ns3:MediaServiceSystemTags" minOccurs="0"/>
                <xsd:element ref="ns3:MediaServiceOCR" minOccurs="0"/>
                <xsd:element ref="ns3:MediaServiceGenerationTime" minOccurs="0"/>
                <xsd:element ref="ns3:MediaServiceEventHashCode" minOccurs="0"/>
                <xsd:element ref="ns3:MediaServiceBillingMetadata"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c5d373-3e91-4250-905d-c2ad72bac9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BillingMetadata" ma:index="18" nillable="true" ma:displayName="MediaServiceBillingMetadata" ma:hidden="true" ma:internalName="MediaServiceBillingMetadata"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c3c5d373-3e91-4250-905d-c2ad72bac9e5" xsi:nil="true"/>
  </documentManagement>
</p:properties>
</file>

<file path=customXml/itemProps1.xml><?xml version="1.0" encoding="utf-8"?>
<ds:datastoreItem xmlns:ds="http://schemas.openxmlformats.org/officeDocument/2006/customXml" ds:itemID="{014A980B-5759-43F2-8CA3-2D8FC6E8A647}">
  <ds:schemaRefs>
    <ds:schemaRef ds:uri="http://schemas.microsoft.com/sharepoint/v3/contenttype/forms"/>
  </ds:schemaRefs>
</ds:datastoreItem>
</file>

<file path=customXml/itemProps2.xml><?xml version="1.0" encoding="utf-8"?>
<ds:datastoreItem xmlns:ds="http://schemas.openxmlformats.org/officeDocument/2006/customXml" ds:itemID="{BFD212C6-306D-445D-8E57-78928FEC3E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c5d373-3e91-4250-905d-c2ad72bac9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2820BE-7A03-4457-B876-945FE85B9D29}">
  <ds:schemaRefs>
    <ds:schemaRef ds:uri="c3c5d373-3e91-4250-905d-c2ad72bac9e5"/>
    <ds:schemaRef ds:uri="http://schemas.openxmlformats.org/package/2006/metadata/core-properties"/>
    <ds:schemaRef ds:uri="http://purl.org/dc/elements/1.1/"/>
    <ds:schemaRef ds:uri="http://purl.org/dc/terms/"/>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1500</TotalTime>
  <Words>4144</Words>
  <Application>Microsoft Office PowerPoint</Application>
  <PresentationFormat>Widescreen</PresentationFormat>
  <Paragraphs>735</Paragraphs>
  <Slides>21</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Arial</vt:lpstr>
      <vt:lpstr>Avenir Next LT Pro</vt:lpstr>
      <vt:lpstr>Calibri</vt:lpstr>
      <vt:lpstr>Cambria Math</vt:lpstr>
      <vt:lpstr>Manrope</vt:lpstr>
      <vt:lpstr>Product Sans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Saumya</dc:creator>
  <cp:lastModifiedBy>Saumya Sharma</cp:lastModifiedBy>
  <cp:revision>67</cp:revision>
  <dcterms:created xsi:type="dcterms:W3CDTF">2013-07-15T20:26:40Z</dcterms:created>
  <dcterms:modified xsi:type="dcterms:W3CDTF">2025-11-02T18:16:30Z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0x0101001CC3262EC6215045A303A94D2F67EBC6</vt:lpwstr>
  </property>
</Properties>
</file>