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1" r:id="rId5"/>
    <p:sldId id="273" r:id="rId6"/>
    <p:sldId id="272" r:id="rId7"/>
    <p:sldId id="275" r:id="rId8"/>
    <p:sldId id="282" r:id="rId9"/>
    <p:sldId id="276" r:id="rId10"/>
    <p:sldId id="281" r:id="rId11"/>
    <p:sldId id="280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1A664F-CF79-C97A-9F39-AA9CEE331028}" name="Shahiq Ahmad Wani" initials="SW" userId="80738399cec0e3b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1162" autoAdjust="0"/>
  </p:normalViewPr>
  <p:slideViewPr>
    <p:cSldViewPr snapToGrid="0">
      <p:cViewPr varScale="1">
        <p:scale>
          <a:sx n="97" d="100"/>
          <a:sy n="97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%20and%20Planning\Desktop\Work\conference\UMI\3923\revision\chec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40746325149078E-2"/>
          <c:y val="3.0129864261149643E-2"/>
          <c:w val="0.90622276825325909"/>
          <c:h val="0.436553273747869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923880166987436E-2"/>
                  <c:y val="4.8293104923425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DD-4376-A2A5-EDF646B38D95}"/>
                </c:ext>
              </c:extLst>
            </c:dLbl>
            <c:dLbl>
              <c:idx val="2"/>
              <c:layout>
                <c:manualLayout>
                  <c:x val="3.7634541127320183E-2"/>
                  <c:y val="6.03663811542812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DD-4376-A2A5-EDF646B38D95}"/>
                </c:ext>
              </c:extLst>
            </c:dLbl>
            <c:dLbl>
              <c:idx val="4"/>
              <c:layout>
                <c:manualLayout>
                  <c:x val="3.2502558246321915E-2"/>
                  <c:y val="2.81709778719979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DD-4376-A2A5-EDF646B38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Sheet1!$A$3:$B$16</c:f>
              <c:multiLvlStrCache>
                <c:ptCount val="14"/>
                <c:lvl>
                  <c:pt idx="0">
                    <c:v>18 to 30</c:v>
                  </c:pt>
                  <c:pt idx="1">
                    <c:v>Greater than 30</c:v>
                  </c:pt>
                  <c:pt idx="2">
                    <c:v>Male</c:v>
                  </c:pt>
                  <c:pt idx="3">
                    <c:v>Female</c:v>
                  </c:pt>
                  <c:pt idx="4">
                    <c:v>No</c:v>
                  </c:pt>
                  <c:pt idx="5">
                    <c:v>Yes</c:v>
                  </c:pt>
                  <c:pt idx="6">
                    <c:v>No</c:v>
                  </c:pt>
                  <c:pt idx="7">
                    <c:v>Yes</c:v>
                  </c:pt>
                  <c:pt idx="8">
                    <c:v>Private sector</c:v>
                  </c:pt>
                  <c:pt idx="9">
                    <c:v>Student</c:v>
                  </c:pt>
                  <c:pt idx="10">
                    <c:v>Other</c:v>
                  </c:pt>
                  <c:pt idx="11">
                    <c:v>Basic</c:v>
                  </c:pt>
                  <c:pt idx="12">
                    <c:v>Intermediate</c:v>
                  </c:pt>
                  <c:pt idx="13">
                    <c:v>Expert</c:v>
                  </c:pt>
                </c:lvl>
                <c:lvl>
                  <c:pt idx="0">
                    <c:v>Age Group</c:v>
                  </c:pt>
                  <c:pt idx="2">
                    <c:v>Gender</c:v>
                  </c:pt>
                  <c:pt idx="4">
                    <c:v>Research Survey Experience</c:v>
                  </c:pt>
                  <c:pt idx="6">
                    <c:v>Travel Apps Usage</c:v>
                  </c:pt>
                  <c:pt idx="8">
                    <c:v>Employment Type</c:v>
                  </c:pt>
                  <c:pt idx="11">
                    <c:v>Smartphone Skills</c:v>
                  </c:pt>
                </c:lvl>
              </c:multiLvlStrCache>
            </c:multiLvlStrRef>
          </c:cat>
          <c:val>
            <c:numRef>
              <c:f>Sheet1!$C$3:$C$16</c:f>
              <c:numCache>
                <c:formatCode>General</c:formatCode>
                <c:ptCount val="14"/>
                <c:pt idx="0">
                  <c:v>68.180000000000007</c:v>
                </c:pt>
                <c:pt idx="1">
                  <c:v>31.82</c:v>
                </c:pt>
                <c:pt idx="2">
                  <c:v>82.12</c:v>
                </c:pt>
                <c:pt idx="3">
                  <c:v>17.88</c:v>
                </c:pt>
                <c:pt idx="4">
                  <c:v>68.180000000000007</c:v>
                </c:pt>
                <c:pt idx="5">
                  <c:v>31.82</c:v>
                </c:pt>
                <c:pt idx="6">
                  <c:v>60.91</c:v>
                </c:pt>
                <c:pt idx="7">
                  <c:v>39.090000000000003</c:v>
                </c:pt>
                <c:pt idx="8">
                  <c:v>48.18</c:v>
                </c:pt>
                <c:pt idx="9">
                  <c:v>22.12</c:v>
                </c:pt>
                <c:pt idx="10">
                  <c:v>29.7</c:v>
                </c:pt>
                <c:pt idx="11">
                  <c:v>26.67</c:v>
                </c:pt>
                <c:pt idx="12">
                  <c:v>55.45</c:v>
                </c:pt>
                <c:pt idx="13">
                  <c:v>17.88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D-4376-A2A5-EDF646B38D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4689568"/>
        <c:axId val="1154692448"/>
      </c:barChart>
      <c:catAx>
        <c:axId val="115468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54692448"/>
        <c:crosses val="autoZero"/>
        <c:auto val="1"/>
        <c:lblAlgn val="ctr"/>
        <c:lblOffset val="100"/>
        <c:noMultiLvlLbl val="0"/>
      </c:catAx>
      <c:valAx>
        <c:axId val="115469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b="1"/>
                  <a:t>Percentage</a:t>
                </a:r>
              </a:p>
            </c:rich>
          </c:tx>
          <c:layout>
            <c:manualLayout>
              <c:xMode val="edge"/>
              <c:yMode val="edge"/>
              <c:x val="2.0358212405093669E-3"/>
              <c:y val="0.114390965006511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54689568"/>
        <c:crosses val="autoZero"/>
        <c:crossBetween val="between"/>
      </c:valAx>
      <c:spPr>
        <a:noFill/>
        <a:ln w="3175"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C903D-1652-416C-A035-512A85DBB70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45FECB3-D8C4-4DE6-98E5-289E445B9E42}">
      <dgm:prSet custT="1"/>
      <dgm:spPr/>
      <dgm:t>
        <a:bodyPr/>
        <a:lstStyle/>
        <a:p>
          <a:pPr algn="just"/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To examine the factors influencing individuals' willingness to participate in smartphone-based travel surveys.</a:t>
          </a:r>
        </a:p>
      </dgm:t>
    </dgm:pt>
    <dgm:pt modelId="{0793C911-942A-4EEE-B5DF-142D61C76628}" type="parTrans" cxnId="{1C1CCDB8-4941-4CF0-952E-BFC9134DBC38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0A6917-6FC1-42D9-82A6-B990FCD4FE1D}" type="sibTrans" cxnId="{1C1CCDB8-4941-4CF0-952E-BFC9134DBC38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517E3D-11B6-4FF9-8F1B-AF149FBB2A7E}">
      <dgm:prSet custT="1"/>
      <dgm:spPr/>
      <dgm:t>
        <a:bodyPr/>
        <a:lstStyle/>
        <a:p>
          <a:pPr algn="just"/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To identify the key socio-demographic, experiential, and perception-based determinants of participation.</a:t>
          </a:r>
        </a:p>
      </dgm:t>
    </dgm:pt>
    <dgm:pt modelId="{69FD85DE-26BA-43D6-9C89-79C96492CC39}" type="parTrans" cxnId="{70359115-9FD8-4520-A30C-9B9878832B0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981A1-C9E1-451A-B2AA-212009893D02}" type="sibTrans" cxnId="{70359115-9FD8-4520-A30C-9B9878832B0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7CD91-B8D8-4505-B65C-A08BF467ECEB}" type="pres">
      <dgm:prSet presAssocID="{A72C903D-1652-416C-A035-512A85DBB700}" presName="root" presStyleCnt="0">
        <dgm:presLayoutVars>
          <dgm:dir/>
          <dgm:resizeHandles val="exact"/>
        </dgm:presLayoutVars>
      </dgm:prSet>
      <dgm:spPr/>
    </dgm:pt>
    <dgm:pt modelId="{52A4F0E0-757B-4A28-A3AD-2D833A7A7E09}" type="pres">
      <dgm:prSet presAssocID="{B45FECB3-D8C4-4DE6-98E5-289E445B9E42}" presName="compNode" presStyleCnt="0"/>
      <dgm:spPr/>
    </dgm:pt>
    <dgm:pt modelId="{E3E539C9-72E1-4952-98FD-A707EA3C1320}" type="pres">
      <dgm:prSet presAssocID="{B45FECB3-D8C4-4DE6-98E5-289E445B9E42}" presName="bgRect" presStyleLbl="bgShp" presStyleIdx="0" presStyleCnt="2"/>
      <dgm:spPr/>
    </dgm:pt>
    <dgm:pt modelId="{93076214-FCF4-4747-8BD5-25BB7F37C8EE}" type="pres">
      <dgm:prSet presAssocID="{B45FECB3-D8C4-4DE6-98E5-289E445B9E4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8715F691-CAE5-4F05-A2CE-B6745C67C226}" type="pres">
      <dgm:prSet presAssocID="{B45FECB3-D8C4-4DE6-98E5-289E445B9E42}" presName="spaceRect" presStyleCnt="0"/>
      <dgm:spPr/>
    </dgm:pt>
    <dgm:pt modelId="{0254E9A1-743F-4085-BA13-414C99E361CF}" type="pres">
      <dgm:prSet presAssocID="{B45FECB3-D8C4-4DE6-98E5-289E445B9E42}" presName="parTx" presStyleLbl="revTx" presStyleIdx="0" presStyleCnt="2">
        <dgm:presLayoutVars>
          <dgm:chMax val="0"/>
          <dgm:chPref val="0"/>
        </dgm:presLayoutVars>
      </dgm:prSet>
      <dgm:spPr/>
    </dgm:pt>
    <dgm:pt modelId="{279D6B60-45B8-4EDA-9162-706CE74EE796}" type="pres">
      <dgm:prSet presAssocID="{230A6917-6FC1-42D9-82A6-B990FCD4FE1D}" presName="sibTrans" presStyleCnt="0"/>
      <dgm:spPr/>
    </dgm:pt>
    <dgm:pt modelId="{F86B04A2-6DB7-40BA-8A62-6CB10E1C2142}" type="pres">
      <dgm:prSet presAssocID="{41517E3D-11B6-4FF9-8F1B-AF149FBB2A7E}" presName="compNode" presStyleCnt="0"/>
      <dgm:spPr/>
    </dgm:pt>
    <dgm:pt modelId="{ABD997C8-9873-420E-82CE-65FD0340DF38}" type="pres">
      <dgm:prSet presAssocID="{41517E3D-11B6-4FF9-8F1B-AF149FBB2A7E}" presName="bgRect" presStyleLbl="bgShp" presStyleIdx="1" presStyleCnt="2"/>
      <dgm:spPr/>
    </dgm:pt>
    <dgm:pt modelId="{FA9C3334-6469-409E-89AE-8F77EFCBE22F}" type="pres">
      <dgm:prSet presAssocID="{41517E3D-11B6-4FF9-8F1B-AF149FBB2A7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9F0FD494-91DD-4C1F-AFBA-9B261FC73CFE}" type="pres">
      <dgm:prSet presAssocID="{41517E3D-11B6-4FF9-8F1B-AF149FBB2A7E}" presName="spaceRect" presStyleCnt="0"/>
      <dgm:spPr/>
    </dgm:pt>
    <dgm:pt modelId="{4BB0DA21-4A20-40F4-803C-3BD6F1D59AC0}" type="pres">
      <dgm:prSet presAssocID="{41517E3D-11B6-4FF9-8F1B-AF149FBB2A7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4682B01-26BE-47D4-9DE5-DF6A18BB463F}" type="presOf" srcId="{A72C903D-1652-416C-A035-512A85DBB700}" destId="{F347CD91-B8D8-4505-B65C-A08BF467ECEB}" srcOrd="0" destOrd="0" presId="urn:microsoft.com/office/officeart/2018/2/layout/IconVerticalSolidList"/>
    <dgm:cxn modelId="{70359115-9FD8-4520-A30C-9B9878832B0B}" srcId="{A72C903D-1652-416C-A035-512A85DBB700}" destId="{41517E3D-11B6-4FF9-8F1B-AF149FBB2A7E}" srcOrd="1" destOrd="0" parTransId="{69FD85DE-26BA-43D6-9C89-79C96492CC39}" sibTransId="{91A981A1-C9E1-451A-B2AA-212009893D02}"/>
    <dgm:cxn modelId="{4E6E4CA2-00AF-44CD-8951-5C21237A5821}" type="presOf" srcId="{41517E3D-11B6-4FF9-8F1B-AF149FBB2A7E}" destId="{4BB0DA21-4A20-40F4-803C-3BD6F1D59AC0}" srcOrd="0" destOrd="0" presId="urn:microsoft.com/office/officeart/2018/2/layout/IconVerticalSolidList"/>
    <dgm:cxn modelId="{89876CB2-B2BD-43E0-B28C-F5C3294084F2}" type="presOf" srcId="{B45FECB3-D8C4-4DE6-98E5-289E445B9E42}" destId="{0254E9A1-743F-4085-BA13-414C99E361CF}" srcOrd="0" destOrd="0" presId="urn:microsoft.com/office/officeart/2018/2/layout/IconVerticalSolidList"/>
    <dgm:cxn modelId="{1C1CCDB8-4941-4CF0-952E-BFC9134DBC38}" srcId="{A72C903D-1652-416C-A035-512A85DBB700}" destId="{B45FECB3-D8C4-4DE6-98E5-289E445B9E42}" srcOrd="0" destOrd="0" parTransId="{0793C911-942A-4EEE-B5DF-142D61C76628}" sibTransId="{230A6917-6FC1-42D9-82A6-B990FCD4FE1D}"/>
    <dgm:cxn modelId="{52A64F1A-55BD-4EF4-99CC-9AA0C27C22CB}" type="presParOf" srcId="{F347CD91-B8D8-4505-B65C-A08BF467ECEB}" destId="{52A4F0E0-757B-4A28-A3AD-2D833A7A7E09}" srcOrd="0" destOrd="0" presId="urn:microsoft.com/office/officeart/2018/2/layout/IconVerticalSolidList"/>
    <dgm:cxn modelId="{70EA7ED9-BFE5-4230-9B60-B356784749D9}" type="presParOf" srcId="{52A4F0E0-757B-4A28-A3AD-2D833A7A7E09}" destId="{E3E539C9-72E1-4952-98FD-A707EA3C1320}" srcOrd="0" destOrd="0" presId="urn:microsoft.com/office/officeart/2018/2/layout/IconVerticalSolidList"/>
    <dgm:cxn modelId="{9EA549C4-842E-420F-A4F3-EFB5F989C3B1}" type="presParOf" srcId="{52A4F0E0-757B-4A28-A3AD-2D833A7A7E09}" destId="{93076214-FCF4-4747-8BD5-25BB7F37C8EE}" srcOrd="1" destOrd="0" presId="urn:microsoft.com/office/officeart/2018/2/layout/IconVerticalSolidList"/>
    <dgm:cxn modelId="{3982483B-4F43-45B1-AD86-426363D33415}" type="presParOf" srcId="{52A4F0E0-757B-4A28-A3AD-2D833A7A7E09}" destId="{8715F691-CAE5-4F05-A2CE-B6745C67C226}" srcOrd="2" destOrd="0" presId="urn:microsoft.com/office/officeart/2018/2/layout/IconVerticalSolidList"/>
    <dgm:cxn modelId="{147F953F-9097-4D4C-9023-E814A444B5DD}" type="presParOf" srcId="{52A4F0E0-757B-4A28-A3AD-2D833A7A7E09}" destId="{0254E9A1-743F-4085-BA13-414C99E361CF}" srcOrd="3" destOrd="0" presId="urn:microsoft.com/office/officeart/2018/2/layout/IconVerticalSolidList"/>
    <dgm:cxn modelId="{B62F3550-EAD9-4946-95D5-F5E6E412BDD1}" type="presParOf" srcId="{F347CD91-B8D8-4505-B65C-A08BF467ECEB}" destId="{279D6B60-45B8-4EDA-9162-706CE74EE796}" srcOrd="1" destOrd="0" presId="urn:microsoft.com/office/officeart/2018/2/layout/IconVerticalSolidList"/>
    <dgm:cxn modelId="{939A52FD-F4E6-464F-BFBA-A86E1E6A11C6}" type="presParOf" srcId="{F347CD91-B8D8-4505-B65C-A08BF467ECEB}" destId="{F86B04A2-6DB7-40BA-8A62-6CB10E1C2142}" srcOrd="2" destOrd="0" presId="urn:microsoft.com/office/officeart/2018/2/layout/IconVerticalSolidList"/>
    <dgm:cxn modelId="{B07D5E6A-15D6-4EEA-BA05-78A42459AE7C}" type="presParOf" srcId="{F86B04A2-6DB7-40BA-8A62-6CB10E1C2142}" destId="{ABD997C8-9873-420E-82CE-65FD0340DF38}" srcOrd="0" destOrd="0" presId="urn:microsoft.com/office/officeart/2018/2/layout/IconVerticalSolidList"/>
    <dgm:cxn modelId="{02C0A253-A19D-4CCE-978E-990DD2196D49}" type="presParOf" srcId="{F86B04A2-6DB7-40BA-8A62-6CB10E1C2142}" destId="{FA9C3334-6469-409E-89AE-8F77EFCBE22F}" srcOrd="1" destOrd="0" presId="urn:microsoft.com/office/officeart/2018/2/layout/IconVerticalSolidList"/>
    <dgm:cxn modelId="{F0078DAE-CB6D-421A-B888-1F146F24C1B2}" type="presParOf" srcId="{F86B04A2-6DB7-40BA-8A62-6CB10E1C2142}" destId="{9F0FD494-91DD-4C1F-AFBA-9B261FC73CFE}" srcOrd="2" destOrd="0" presId="urn:microsoft.com/office/officeart/2018/2/layout/IconVerticalSolidList"/>
    <dgm:cxn modelId="{800E2DE1-8D9F-41F9-A9F5-841690D8EC7C}" type="presParOf" srcId="{F86B04A2-6DB7-40BA-8A62-6CB10E1C2142}" destId="{4BB0DA21-4A20-40F4-803C-3BD6F1D59A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81C16-BB95-4EEE-A932-99F1AA4D82F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2867AA-9DE3-4345-B591-B1D914367E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The dependent variable -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Participation Willingness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," measured on a 5-point Likert scale and recoded into three ordinal categories: Not Willing, Neutral, and Willing.</a:t>
          </a:r>
        </a:p>
      </dgm:t>
    </dgm:pt>
    <dgm:pt modelId="{10E2B69A-ED54-489A-8114-159A8EEE1FEB}" type="parTrans" cxnId="{4DC8C261-34D6-49A0-80C0-28381C9614D0}">
      <dgm:prSet/>
      <dgm:spPr/>
      <dgm:t>
        <a:bodyPr/>
        <a:lstStyle/>
        <a:p>
          <a:endParaRPr lang="en-US"/>
        </a:p>
      </dgm:t>
    </dgm:pt>
    <dgm:pt modelId="{482EAA28-53C2-4DDE-A6C8-DFD7428C9CF6}" type="sibTrans" cxnId="{4DC8C261-34D6-49A0-80C0-28381C9614D0}">
      <dgm:prSet/>
      <dgm:spPr/>
      <dgm:t>
        <a:bodyPr/>
        <a:lstStyle/>
        <a:p>
          <a:endParaRPr lang="en-US"/>
        </a:p>
      </dgm:t>
    </dgm:pt>
    <dgm:pt modelId="{0A107444-BDD9-44B2-BE68-CDF7D2344F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 standard Ordinal Logistic Regression (OLR) model assumes "Proportional Odds" (PO).</a:t>
          </a:r>
        </a:p>
      </dgm:t>
    </dgm:pt>
    <dgm:pt modelId="{12814015-4062-4AC0-9D6B-94442FE6ED74}" type="parTrans" cxnId="{A4233BA2-4D98-45FD-A889-2B682B34AE9B}">
      <dgm:prSet/>
      <dgm:spPr/>
      <dgm:t>
        <a:bodyPr/>
        <a:lstStyle/>
        <a:p>
          <a:endParaRPr lang="en-US"/>
        </a:p>
      </dgm:t>
    </dgm:pt>
    <dgm:pt modelId="{49244E3D-995E-44BD-81E5-F43226D5B1BB}" type="sibTrans" cxnId="{A4233BA2-4D98-45FD-A889-2B682B34AE9B}">
      <dgm:prSet/>
      <dgm:spPr/>
      <dgm:t>
        <a:bodyPr/>
        <a:lstStyle/>
        <a:p>
          <a:endParaRPr lang="en-US"/>
        </a:p>
      </dgm:t>
    </dgm:pt>
    <dgm:pt modelId="{EB2DF2DB-6F37-4E85-8A05-6AEDBAE006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 Brant test confirmed a significant violation of the PO assumption (p&lt;0.05), making a standard OLR inappropriate for this data.</a:t>
          </a:r>
        </a:p>
      </dgm:t>
    </dgm:pt>
    <dgm:pt modelId="{120EF367-F6B3-41B0-AFA2-FA615183E8DA}" type="parTrans" cxnId="{CBEBBF36-C27E-4053-B0B1-B16D823586E0}">
      <dgm:prSet/>
      <dgm:spPr/>
      <dgm:t>
        <a:bodyPr/>
        <a:lstStyle/>
        <a:p>
          <a:endParaRPr lang="en-US"/>
        </a:p>
      </dgm:t>
    </dgm:pt>
    <dgm:pt modelId="{F7AE716D-A896-439D-8188-A85AADFE6F6C}" type="sibTrans" cxnId="{CBEBBF36-C27E-4053-B0B1-B16D823586E0}">
      <dgm:prSet/>
      <dgm:spPr/>
      <dgm:t>
        <a:bodyPr/>
        <a:lstStyle/>
        <a:p>
          <a:endParaRPr lang="en-US"/>
        </a:p>
      </dgm:t>
    </dgm:pt>
    <dgm:pt modelId="{9955681D-FE21-4FED-84F3-4F597B78C0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Generalised Ordinal Logistic Regression (GOLOGIT) model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was used. </a:t>
          </a:r>
        </a:p>
      </dgm:t>
    </dgm:pt>
    <dgm:pt modelId="{EF876519-DD80-45E3-99F3-E196FC18BC19}" type="parTrans" cxnId="{CE0F6300-678C-44F6-9581-1E02120721BA}">
      <dgm:prSet/>
      <dgm:spPr/>
      <dgm:t>
        <a:bodyPr/>
        <a:lstStyle/>
        <a:p>
          <a:endParaRPr lang="en-US"/>
        </a:p>
      </dgm:t>
    </dgm:pt>
    <dgm:pt modelId="{31277D75-C7F2-44AC-8CD3-A1AEAE9AFB79}" type="sibTrans" cxnId="{CE0F6300-678C-44F6-9581-1E02120721BA}">
      <dgm:prSet/>
      <dgm:spPr/>
      <dgm:t>
        <a:bodyPr/>
        <a:lstStyle/>
        <a:p>
          <a:endParaRPr lang="en-US"/>
        </a:p>
      </dgm:t>
    </dgm:pt>
    <dgm:pt modelId="{1778BF19-9C5E-4317-92A0-469FB67397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 flexible model allowing the effect of specific variables to differ across the willingness thresholds</a:t>
          </a:r>
        </a:p>
      </dgm:t>
    </dgm:pt>
    <dgm:pt modelId="{FF77528F-7B15-4300-AEF9-DE750118006D}" type="parTrans" cxnId="{4E97C021-BAF8-424D-80DE-560F8B6B6525}">
      <dgm:prSet/>
      <dgm:spPr/>
      <dgm:t>
        <a:bodyPr/>
        <a:lstStyle/>
        <a:p>
          <a:endParaRPr lang="en-US"/>
        </a:p>
      </dgm:t>
    </dgm:pt>
    <dgm:pt modelId="{46212976-6912-4BB6-9710-4D9891779AF7}" type="sibTrans" cxnId="{4E97C021-BAF8-424D-80DE-560F8B6B6525}">
      <dgm:prSet/>
      <dgm:spPr/>
      <dgm:t>
        <a:bodyPr/>
        <a:lstStyle/>
        <a:p>
          <a:endParaRPr lang="en-US"/>
        </a:p>
      </dgm:t>
    </dgm:pt>
    <dgm:pt modelId="{0C1FFFC4-2FC2-4682-A3BC-7EE9DBEB07FA}" type="pres">
      <dgm:prSet presAssocID="{3A481C16-BB95-4EEE-A932-99F1AA4D82F6}" presName="root" presStyleCnt="0">
        <dgm:presLayoutVars>
          <dgm:dir/>
          <dgm:resizeHandles val="exact"/>
        </dgm:presLayoutVars>
      </dgm:prSet>
      <dgm:spPr/>
    </dgm:pt>
    <dgm:pt modelId="{37B36FCB-C629-4DA0-B5F3-2C453321A098}" type="pres">
      <dgm:prSet presAssocID="{EE2867AA-9DE3-4345-B591-B1D914367E4C}" presName="compNode" presStyleCnt="0"/>
      <dgm:spPr/>
    </dgm:pt>
    <dgm:pt modelId="{C21FC057-0A5E-4329-B2BF-D5EFC12F68E2}" type="pres">
      <dgm:prSet presAssocID="{EE2867AA-9DE3-4345-B591-B1D914367E4C}" presName="bgRect" presStyleLbl="bgShp" presStyleIdx="0" presStyleCnt="4"/>
      <dgm:spPr/>
    </dgm:pt>
    <dgm:pt modelId="{CEA5B000-688D-482F-BEE0-9304E3ADC282}" type="pres">
      <dgm:prSet presAssocID="{EE2867AA-9DE3-4345-B591-B1D914367E4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DC717A64-B7BB-44AB-A938-506764A8CD56}" type="pres">
      <dgm:prSet presAssocID="{EE2867AA-9DE3-4345-B591-B1D914367E4C}" presName="spaceRect" presStyleCnt="0"/>
      <dgm:spPr/>
    </dgm:pt>
    <dgm:pt modelId="{23CE3666-8D93-4CAD-9BF0-D1F0A43B7F2B}" type="pres">
      <dgm:prSet presAssocID="{EE2867AA-9DE3-4345-B591-B1D914367E4C}" presName="parTx" presStyleLbl="revTx" presStyleIdx="0" presStyleCnt="5">
        <dgm:presLayoutVars>
          <dgm:chMax val="0"/>
          <dgm:chPref val="0"/>
        </dgm:presLayoutVars>
      </dgm:prSet>
      <dgm:spPr/>
    </dgm:pt>
    <dgm:pt modelId="{D5A9C64A-B3A8-4232-A7E9-F22678482CDD}" type="pres">
      <dgm:prSet presAssocID="{482EAA28-53C2-4DDE-A6C8-DFD7428C9CF6}" presName="sibTrans" presStyleCnt="0"/>
      <dgm:spPr/>
    </dgm:pt>
    <dgm:pt modelId="{9CB54016-86DD-4AF9-BBC8-61664CEA1A77}" type="pres">
      <dgm:prSet presAssocID="{0A107444-BDD9-44B2-BE68-CDF7D2344F57}" presName="compNode" presStyleCnt="0"/>
      <dgm:spPr/>
    </dgm:pt>
    <dgm:pt modelId="{6870DADF-865E-45EE-9C23-5BE0DA553D85}" type="pres">
      <dgm:prSet presAssocID="{0A107444-BDD9-44B2-BE68-CDF7D2344F57}" presName="bgRect" presStyleLbl="bgShp" presStyleIdx="1" presStyleCnt="4"/>
      <dgm:spPr/>
    </dgm:pt>
    <dgm:pt modelId="{7C662090-D001-4F40-BCBE-B78609C4CF88}" type="pres">
      <dgm:prSet presAssocID="{0A107444-BDD9-44B2-BE68-CDF7D2344F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ce"/>
        </a:ext>
      </dgm:extLst>
    </dgm:pt>
    <dgm:pt modelId="{C599C49A-1BAB-40EE-BF11-D23E0A07E0AB}" type="pres">
      <dgm:prSet presAssocID="{0A107444-BDD9-44B2-BE68-CDF7D2344F57}" presName="spaceRect" presStyleCnt="0"/>
      <dgm:spPr/>
    </dgm:pt>
    <dgm:pt modelId="{F30AE0C1-390E-4B96-875C-00A14866C758}" type="pres">
      <dgm:prSet presAssocID="{0A107444-BDD9-44B2-BE68-CDF7D2344F57}" presName="parTx" presStyleLbl="revTx" presStyleIdx="1" presStyleCnt="5">
        <dgm:presLayoutVars>
          <dgm:chMax val="0"/>
          <dgm:chPref val="0"/>
        </dgm:presLayoutVars>
      </dgm:prSet>
      <dgm:spPr/>
    </dgm:pt>
    <dgm:pt modelId="{1F34351B-E392-411D-A49E-4CB335D37DB3}" type="pres">
      <dgm:prSet presAssocID="{49244E3D-995E-44BD-81E5-F43226D5B1BB}" presName="sibTrans" presStyleCnt="0"/>
      <dgm:spPr/>
    </dgm:pt>
    <dgm:pt modelId="{ED91ADCA-D9B0-4A56-A574-24E44C326FB0}" type="pres">
      <dgm:prSet presAssocID="{EB2DF2DB-6F37-4E85-8A05-6AEDBAE0061B}" presName="compNode" presStyleCnt="0"/>
      <dgm:spPr/>
    </dgm:pt>
    <dgm:pt modelId="{B516D143-60EA-424E-88D4-996EC9FCA25B}" type="pres">
      <dgm:prSet presAssocID="{EB2DF2DB-6F37-4E85-8A05-6AEDBAE0061B}" presName="bgRect" presStyleLbl="bgShp" presStyleIdx="2" presStyleCnt="4"/>
      <dgm:spPr/>
    </dgm:pt>
    <dgm:pt modelId="{15E1989D-2446-413F-BB56-AA8F1C9E8CBA}" type="pres">
      <dgm:prSet presAssocID="{EB2DF2DB-6F37-4E85-8A05-6AEDBAE0061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F91953B-09BD-4A73-A47B-93654062099D}" type="pres">
      <dgm:prSet presAssocID="{EB2DF2DB-6F37-4E85-8A05-6AEDBAE0061B}" presName="spaceRect" presStyleCnt="0"/>
      <dgm:spPr/>
    </dgm:pt>
    <dgm:pt modelId="{D57AA882-89A4-460C-94FC-77DB7E69D58C}" type="pres">
      <dgm:prSet presAssocID="{EB2DF2DB-6F37-4E85-8A05-6AEDBAE0061B}" presName="parTx" presStyleLbl="revTx" presStyleIdx="2" presStyleCnt="5">
        <dgm:presLayoutVars>
          <dgm:chMax val="0"/>
          <dgm:chPref val="0"/>
        </dgm:presLayoutVars>
      </dgm:prSet>
      <dgm:spPr/>
    </dgm:pt>
    <dgm:pt modelId="{52682DD1-7224-41F1-8663-849AD4155DD9}" type="pres">
      <dgm:prSet presAssocID="{F7AE716D-A896-439D-8188-A85AADFE6F6C}" presName="sibTrans" presStyleCnt="0"/>
      <dgm:spPr/>
    </dgm:pt>
    <dgm:pt modelId="{5B7015B7-DDAB-4495-887B-3EC015CE8317}" type="pres">
      <dgm:prSet presAssocID="{9955681D-FE21-4FED-84F3-4F597B78C016}" presName="compNode" presStyleCnt="0"/>
      <dgm:spPr/>
    </dgm:pt>
    <dgm:pt modelId="{ADD63F12-84EC-4000-BD22-8827EF597AB9}" type="pres">
      <dgm:prSet presAssocID="{9955681D-FE21-4FED-84F3-4F597B78C016}" presName="bgRect" presStyleLbl="bgShp" presStyleIdx="3" presStyleCnt="4"/>
      <dgm:spPr/>
    </dgm:pt>
    <dgm:pt modelId="{D40B1B27-87D7-412E-AA8A-361FE492910C}" type="pres">
      <dgm:prSet presAssocID="{9955681D-FE21-4FED-84F3-4F597B78C01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A390EB32-4344-4658-8277-5550E9359DCA}" type="pres">
      <dgm:prSet presAssocID="{9955681D-FE21-4FED-84F3-4F597B78C016}" presName="spaceRect" presStyleCnt="0"/>
      <dgm:spPr/>
    </dgm:pt>
    <dgm:pt modelId="{81A2ACC6-F459-4229-B0A4-BE329CAE312D}" type="pres">
      <dgm:prSet presAssocID="{9955681D-FE21-4FED-84F3-4F597B78C016}" presName="parTx" presStyleLbl="revTx" presStyleIdx="3" presStyleCnt="5">
        <dgm:presLayoutVars>
          <dgm:chMax val="0"/>
          <dgm:chPref val="0"/>
        </dgm:presLayoutVars>
      </dgm:prSet>
      <dgm:spPr/>
    </dgm:pt>
    <dgm:pt modelId="{93EE297E-9BB4-44A6-96D0-0A7E99AB63D7}" type="pres">
      <dgm:prSet presAssocID="{9955681D-FE21-4FED-84F3-4F597B78C016}" presName="desTx" presStyleLbl="revTx" presStyleIdx="4" presStyleCnt="5" custScaleX="97169">
        <dgm:presLayoutVars/>
      </dgm:prSet>
      <dgm:spPr/>
    </dgm:pt>
  </dgm:ptLst>
  <dgm:cxnLst>
    <dgm:cxn modelId="{CE0F6300-678C-44F6-9581-1E02120721BA}" srcId="{3A481C16-BB95-4EEE-A932-99F1AA4D82F6}" destId="{9955681D-FE21-4FED-84F3-4F597B78C016}" srcOrd="3" destOrd="0" parTransId="{EF876519-DD80-45E3-99F3-E196FC18BC19}" sibTransId="{31277D75-C7F2-44AC-8CD3-A1AEAE9AFB79}"/>
    <dgm:cxn modelId="{4E97C021-BAF8-424D-80DE-560F8B6B6525}" srcId="{9955681D-FE21-4FED-84F3-4F597B78C016}" destId="{1778BF19-9C5E-4317-92A0-469FB673972E}" srcOrd="0" destOrd="0" parTransId="{FF77528F-7B15-4300-AEF9-DE750118006D}" sibTransId="{46212976-6912-4BB6-9710-4D9891779AF7}"/>
    <dgm:cxn modelId="{4E55A923-086C-4BE9-BADB-5C2F6D643382}" type="presOf" srcId="{EE2867AA-9DE3-4345-B591-B1D914367E4C}" destId="{23CE3666-8D93-4CAD-9BF0-D1F0A43B7F2B}" srcOrd="0" destOrd="0" presId="urn:microsoft.com/office/officeart/2018/2/layout/IconVerticalSolidList"/>
    <dgm:cxn modelId="{CBEBBF36-C27E-4053-B0B1-B16D823586E0}" srcId="{3A481C16-BB95-4EEE-A932-99F1AA4D82F6}" destId="{EB2DF2DB-6F37-4E85-8A05-6AEDBAE0061B}" srcOrd="2" destOrd="0" parTransId="{120EF367-F6B3-41B0-AFA2-FA615183E8DA}" sibTransId="{F7AE716D-A896-439D-8188-A85AADFE6F6C}"/>
    <dgm:cxn modelId="{4DC8C261-34D6-49A0-80C0-28381C9614D0}" srcId="{3A481C16-BB95-4EEE-A932-99F1AA4D82F6}" destId="{EE2867AA-9DE3-4345-B591-B1D914367E4C}" srcOrd="0" destOrd="0" parTransId="{10E2B69A-ED54-489A-8114-159A8EEE1FEB}" sibTransId="{482EAA28-53C2-4DDE-A6C8-DFD7428C9CF6}"/>
    <dgm:cxn modelId="{036E5863-CD61-4E07-94C6-688212E2CF1D}" type="presOf" srcId="{0A107444-BDD9-44B2-BE68-CDF7D2344F57}" destId="{F30AE0C1-390E-4B96-875C-00A14866C758}" srcOrd="0" destOrd="0" presId="urn:microsoft.com/office/officeart/2018/2/layout/IconVerticalSolidList"/>
    <dgm:cxn modelId="{DF1D6944-DE0B-4C79-9AF2-B4649B87FECC}" type="presOf" srcId="{9955681D-FE21-4FED-84F3-4F597B78C016}" destId="{81A2ACC6-F459-4229-B0A4-BE329CAE312D}" srcOrd="0" destOrd="0" presId="urn:microsoft.com/office/officeart/2018/2/layout/IconVerticalSolidList"/>
    <dgm:cxn modelId="{8BDEBB46-8A56-40C5-BD14-C24BC4A07EBD}" type="presOf" srcId="{1778BF19-9C5E-4317-92A0-469FB673972E}" destId="{93EE297E-9BB4-44A6-96D0-0A7E99AB63D7}" srcOrd="0" destOrd="0" presId="urn:microsoft.com/office/officeart/2018/2/layout/IconVerticalSolidList"/>
    <dgm:cxn modelId="{A4233BA2-4D98-45FD-A889-2B682B34AE9B}" srcId="{3A481C16-BB95-4EEE-A932-99F1AA4D82F6}" destId="{0A107444-BDD9-44B2-BE68-CDF7D2344F57}" srcOrd="1" destOrd="0" parTransId="{12814015-4062-4AC0-9D6B-94442FE6ED74}" sibTransId="{49244E3D-995E-44BD-81E5-F43226D5B1BB}"/>
    <dgm:cxn modelId="{64D98CA2-584A-4B37-BCE3-D835233FF2D2}" type="presOf" srcId="{EB2DF2DB-6F37-4E85-8A05-6AEDBAE0061B}" destId="{D57AA882-89A4-460C-94FC-77DB7E69D58C}" srcOrd="0" destOrd="0" presId="urn:microsoft.com/office/officeart/2018/2/layout/IconVerticalSolidList"/>
    <dgm:cxn modelId="{62CB5FD1-D04B-4B8E-9016-B2254E5F8B4A}" type="presOf" srcId="{3A481C16-BB95-4EEE-A932-99F1AA4D82F6}" destId="{0C1FFFC4-2FC2-4682-A3BC-7EE9DBEB07FA}" srcOrd="0" destOrd="0" presId="urn:microsoft.com/office/officeart/2018/2/layout/IconVerticalSolidList"/>
    <dgm:cxn modelId="{244B26CC-E0E9-4100-A960-49255293B49F}" type="presParOf" srcId="{0C1FFFC4-2FC2-4682-A3BC-7EE9DBEB07FA}" destId="{37B36FCB-C629-4DA0-B5F3-2C453321A098}" srcOrd="0" destOrd="0" presId="urn:microsoft.com/office/officeart/2018/2/layout/IconVerticalSolidList"/>
    <dgm:cxn modelId="{B6C02E23-0FEC-400B-A641-007A7A149632}" type="presParOf" srcId="{37B36FCB-C629-4DA0-B5F3-2C453321A098}" destId="{C21FC057-0A5E-4329-B2BF-D5EFC12F68E2}" srcOrd="0" destOrd="0" presId="urn:microsoft.com/office/officeart/2018/2/layout/IconVerticalSolidList"/>
    <dgm:cxn modelId="{9CFFABE7-4EA4-4BEA-AC4A-2778C6774FD5}" type="presParOf" srcId="{37B36FCB-C629-4DA0-B5F3-2C453321A098}" destId="{CEA5B000-688D-482F-BEE0-9304E3ADC282}" srcOrd="1" destOrd="0" presId="urn:microsoft.com/office/officeart/2018/2/layout/IconVerticalSolidList"/>
    <dgm:cxn modelId="{0290D557-0B5B-488E-B3C4-C01E9B946FBB}" type="presParOf" srcId="{37B36FCB-C629-4DA0-B5F3-2C453321A098}" destId="{DC717A64-B7BB-44AB-A938-506764A8CD56}" srcOrd="2" destOrd="0" presId="urn:microsoft.com/office/officeart/2018/2/layout/IconVerticalSolidList"/>
    <dgm:cxn modelId="{582F805B-B072-4A85-93D9-E28199765546}" type="presParOf" srcId="{37B36FCB-C629-4DA0-B5F3-2C453321A098}" destId="{23CE3666-8D93-4CAD-9BF0-D1F0A43B7F2B}" srcOrd="3" destOrd="0" presId="urn:microsoft.com/office/officeart/2018/2/layout/IconVerticalSolidList"/>
    <dgm:cxn modelId="{99E28955-BAC5-4F11-B598-FBE353BB75D9}" type="presParOf" srcId="{0C1FFFC4-2FC2-4682-A3BC-7EE9DBEB07FA}" destId="{D5A9C64A-B3A8-4232-A7E9-F22678482CDD}" srcOrd="1" destOrd="0" presId="urn:microsoft.com/office/officeart/2018/2/layout/IconVerticalSolidList"/>
    <dgm:cxn modelId="{42691259-0531-47AC-9731-A2D1006505DE}" type="presParOf" srcId="{0C1FFFC4-2FC2-4682-A3BC-7EE9DBEB07FA}" destId="{9CB54016-86DD-4AF9-BBC8-61664CEA1A77}" srcOrd="2" destOrd="0" presId="urn:microsoft.com/office/officeart/2018/2/layout/IconVerticalSolidList"/>
    <dgm:cxn modelId="{8A333B44-B3D4-4DEA-913A-DC1F92D6A52B}" type="presParOf" srcId="{9CB54016-86DD-4AF9-BBC8-61664CEA1A77}" destId="{6870DADF-865E-45EE-9C23-5BE0DA553D85}" srcOrd="0" destOrd="0" presId="urn:microsoft.com/office/officeart/2018/2/layout/IconVerticalSolidList"/>
    <dgm:cxn modelId="{2E1EA364-2FDC-43E8-9877-379336FFDB76}" type="presParOf" srcId="{9CB54016-86DD-4AF9-BBC8-61664CEA1A77}" destId="{7C662090-D001-4F40-BCBE-B78609C4CF88}" srcOrd="1" destOrd="0" presId="urn:microsoft.com/office/officeart/2018/2/layout/IconVerticalSolidList"/>
    <dgm:cxn modelId="{3A1433A9-8EBE-4817-8C4F-422F6104092C}" type="presParOf" srcId="{9CB54016-86DD-4AF9-BBC8-61664CEA1A77}" destId="{C599C49A-1BAB-40EE-BF11-D23E0A07E0AB}" srcOrd="2" destOrd="0" presId="urn:microsoft.com/office/officeart/2018/2/layout/IconVerticalSolidList"/>
    <dgm:cxn modelId="{C831747F-76F9-42E4-A4DC-36E934694216}" type="presParOf" srcId="{9CB54016-86DD-4AF9-BBC8-61664CEA1A77}" destId="{F30AE0C1-390E-4B96-875C-00A14866C758}" srcOrd="3" destOrd="0" presId="urn:microsoft.com/office/officeart/2018/2/layout/IconVerticalSolidList"/>
    <dgm:cxn modelId="{7EF99CA7-3A71-4797-A7F4-894B828C2009}" type="presParOf" srcId="{0C1FFFC4-2FC2-4682-A3BC-7EE9DBEB07FA}" destId="{1F34351B-E392-411D-A49E-4CB335D37DB3}" srcOrd="3" destOrd="0" presId="urn:microsoft.com/office/officeart/2018/2/layout/IconVerticalSolidList"/>
    <dgm:cxn modelId="{1693ED55-B48B-4BFA-B51E-F80CFCB75DD3}" type="presParOf" srcId="{0C1FFFC4-2FC2-4682-A3BC-7EE9DBEB07FA}" destId="{ED91ADCA-D9B0-4A56-A574-24E44C326FB0}" srcOrd="4" destOrd="0" presId="urn:microsoft.com/office/officeart/2018/2/layout/IconVerticalSolidList"/>
    <dgm:cxn modelId="{A077DE39-1E61-4821-9D6E-DD7C1BDE463E}" type="presParOf" srcId="{ED91ADCA-D9B0-4A56-A574-24E44C326FB0}" destId="{B516D143-60EA-424E-88D4-996EC9FCA25B}" srcOrd="0" destOrd="0" presId="urn:microsoft.com/office/officeart/2018/2/layout/IconVerticalSolidList"/>
    <dgm:cxn modelId="{E99ADC4B-37A8-49CE-A31B-C6859813BC06}" type="presParOf" srcId="{ED91ADCA-D9B0-4A56-A574-24E44C326FB0}" destId="{15E1989D-2446-413F-BB56-AA8F1C9E8CBA}" srcOrd="1" destOrd="0" presId="urn:microsoft.com/office/officeart/2018/2/layout/IconVerticalSolidList"/>
    <dgm:cxn modelId="{9DEDB74E-9392-4717-B78C-3C1D12863671}" type="presParOf" srcId="{ED91ADCA-D9B0-4A56-A574-24E44C326FB0}" destId="{8F91953B-09BD-4A73-A47B-93654062099D}" srcOrd="2" destOrd="0" presId="urn:microsoft.com/office/officeart/2018/2/layout/IconVerticalSolidList"/>
    <dgm:cxn modelId="{DB1C8E36-DAD9-4A66-AAA4-7F493E6B7F7B}" type="presParOf" srcId="{ED91ADCA-D9B0-4A56-A574-24E44C326FB0}" destId="{D57AA882-89A4-460C-94FC-77DB7E69D58C}" srcOrd="3" destOrd="0" presId="urn:microsoft.com/office/officeart/2018/2/layout/IconVerticalSolidList"/>
    <dgm:cxn modelId="{77C5B12B-67F8-4F66-B4AE-E85586022EE6}" type="presParOf" srcId="{0C1FFFC4-2FC2-4682-A3BC-7EE9DBEB07FA}" destId="{52682DD1-7224-41F1-8663-849AD4155DD9}" srcOrd="5" destOrd="0" presId="urn:microsoft.com/office/officeart/2018/2/layout/IconVerticalSolidList"/>
    <dgm:cxn modelId="{088AA7F3-9BF6-4D54-BDC6-70273E0772D3}" type="presParOf" srcId="{0C1FFFC4-2FC2-4682-A3BC-7EE9DBEB07FA}" destId="{5B7015B7-DDAB-4495-887B-3EC015CE8317}" srcOrd="6" destOrd="0" presId="urn:microsoft.com/office/officeart/2018/2/layout/IconVerticalSolidList"/>
    <dgm:cxn modelId="{52900610-C476-4E46-B069-2B9BCDEB1598}" type="presParOf" srcId="{5B7015B7-DDAB-4495-887B-3EC015CE8317}" destId="{ADD63F12-84EC-4000-BD22-8827EF597AB9}" srcOrd="0" destOrd="0" presId="urn:microsoft.com/office/officeart/2018/2/layout/IconVerticalSolidList"/>
    <dgm:cxn modelId="{6E87E3B6-4E30-41FF-9FD4-76C17E0F0506}" type="presParOf" srcId="{5B7015B7-DDAB-4495-887B-3EC015CE8317}" destId="{D40B1B27-87D7-412E-AA8A-361FE492910C}" srcOrd="1" destOrd="0" presId="urn:microsoft.com/office/officeart/2018/2/layout/IconVerticalSolidList"/>
    <dgm:cxn modelId="{986F9B03-FFDC-4E18-B6AD-32415B2F3A20}" type="presParOf" srcId="{5B7015B7-DDAB-4495-887B-3EC015CE8317}" destId="{A390EB32-4344-4658-8277-5550E9359DCA}" srcOrd="2" destOrd="0" presId="urn:microsoft.com/office/officeart/2018/2/layout/IconVerticalSolidList"/>
    <dgm:cxn modelId="{C5B37CF8-0551-47A2-9E0A-1BFDBCB7A9D0}" type="presParOf" srcId="{5B7015B7-DDAB-4495-887B-3EC015CE8317}" destId="{81A2ACC6-F459-4229-B0A4-BE329CAE312D}" srcOrd="3" destOrd="0" presId="urn:microsoft.com/office/officeart/2018/2/layout/IconVerticalSolidList"/>
    <dgm:cxn modelId="{59F7CAFD-600B-4D5F-81F7-A7B915EF9C84}" type="presParOf" srcId="{5B7015B7-DDAB-4495-887B-3EC015CE8317}" destId="{93EE297E-9BB4-44A6-96D0-0A7E99AB63D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C40307-9A3C-4D7D-8132-0685F5781E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BDEBE0-64DA-4B7C-9515-B676DFE7F2C1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Barriers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(Increase odds of being less willing):</a:t>
          </a:r>
        </a:p>
      </dgm:t>
    </dgm:pt>
    <dgm:pt modelId="{D87384F9-D5D3-4A57-A05D-A7DB14F0A5DE}" type="parTrans" cxnId="{73A69117-A9DA-40A5-8ADF-BA8CA2E82758}">
      <dgm:prSet/>
      <dgm:spPr/>
      <dgm:t>
        <a:bodyPr/>
        <a:lstStyle/>
        <a:p>
          <a:endParaRPr lang="en-US"/>
        </a:p>
      </dgm:t>
    </dgm:pt>
    <dgm:pt modelId="{B9172453-BAFF-4970-803C-20BC1D848FE8}" type="sibTrans" cxnId="{73A69117-A9DA-40A5-8ADF-BA8CA2E82758}">
      <dgm:prSet/>
      <dgm:spPr/>
      <dgm:t>
        <a:bodyPr/>
        <a:lstStyle/>
        <a:p>
          <a:endParaRPr lang="en-US"/>
        </a:p>
      </dgm:t>
    </dgm:pt>
    <dgm:pt modelId="{F07B38D8-3AE5-4433-AFE7-AF973B345FE4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Students: Are 3.1 times more likely to be in a lower willingness category (vs. private employees). This may reflect time constraints/privacy.</a:t>
          </a:r>
        </a:p>
      </dgm:t>
    </dgm:pt>
    <dgm:pt modelId="{DD6FF8B8-C8C9-4EC2-9D35-E3A7795832D1}" type="parTrans" cxnId="{1CE18A2B-D9F8-416F-89DB-F73BC9779FD8}">
      <dgm:prSet/>
      <dgm:spPr/>
      <dgm:t>
        <a:bodyPr/>
        <a:lstStyle/>
        <a:p>
          <a:endParaRPr lang="en-US"/>
        </a:p>
      </dgm:t>
    </dgm:pt>
    <dgm:pt modelId="{5D523BB3-EF86-44B6-A1EB-D67C2BB229E0}" type="sibTrans" cxnId="{1CE18A2B-D9F8-416F-89DB-F73BC9779FD8}">
      <dgm:prSet/>
      <dgm:spPr/>
      <dgm:t>
        <a:bodyPr/>
        <a:lstStyle/>
        <a:p>
          <a:endParaRPr lang="en-US"/>
        </a:p>
      </dgm:t>
    </dgm:pt>
    <dgm:pt modelId="{32E6377D-B802-4D9F-AA94-9F57DA22551B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Prior Survey Experience: Are 1.9 times more likely to be in a lower willingness category. This suggests potential "survey fatigue".</a:t>
          </a:r>
        </a:p>
      </dgm:t>
    </dgm:pt>
    <dgm:pt modelId="{67E23E41-AE08-4924-B93C-2ABCA6AB9C17}" type="parTrans" cxnId="{F89FF9B1-9A4F-46F2-8948-62C15E5FC446}">
      <dgm:prSet/>
      <dgm:spPr/>
      <dgm:t>
        <a:bodyPr/>
        <a:lstStyle/>
        <a:p>
          <a:endParaRPr lang="en-US"/>
        </a:p>
      </dgm:t>
    </dgm:pt>
    <dgm:pt modelId="{13446B76-545F-4D25-8641-36394B1C64EE}" type="sibTrans" cxnId="{F89FF9B1-9A4F-46F2-8948-62C15E5FC446}">
      <dgm:prSet/>
      <dgm:spPr/>
      <dgm:t>
        <a:bodyPr/>
        <a:lstStyle/>
        <a:p>
          <a:endParaRPr lang="en-US"/>
        </a:p>
      </dgm:t>
    </dgm:pt>
    <dgm:pt modelId="{9F0DDDBB-33C8-4973-B57B-0836DEC81FA6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Facilitators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(Decrease odds of being less willing):</a:t>
          </a:r>
        </a:p>
      </dgm:t>
    </dgm:pt>
    <dgm:pt modelId="{754DEB12-AC12-4C13-B17A-88AF9C26C76B}" type="parTrans" cxnId="{DAC9049B-02D2-4B28-AA13-EFFF41998E77}">
      <dgm:prSet/>
      <dgm:spPr/>
      <dgm:t>
        <a:bodyPr/>
        <a:lstStyle/>
        <a:p>
          <a:endParaRPr lang="en-US"/>
        </a:p>
      </dgm:t>
    </dgm:pt>
    <dgm:pt modelId="{8AD169F8-060A-4B24-8ADC-3E2B23F60C6E}" type="sibTrans" cxnId="{DAC9049B-02D2-4B28-AA13-EFFF41998E77}">
      <dgm:prSet/>
      <dgm:spPr/>
      <dgm:t>
        <a:bodyPr/>
        <a:lstStyle/>
        <a:p>
          <a:endParaRPr lang="en-US"/>
        </a:p>
      </dgm:t>
    </dgm:pt>
    <dgm:pt modelId="{40320773-A815-4FAB-A761-11AA0D91F543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Travel App Usage: Users of travel apps are significantly more willing.</a:t>
          </a:r>
        </a:p>
      </dgm:t>
    </dgm:pt>
    <dgm:pt modelId="{EED10C4C-95C8-4227-A200-D581D5B042EA}" type="parTrans" cxnId="{D9F142E0-0FFF-49E5-806A-FB247531ADAD}">
      <dgm:prSet/>
      <dgm:spPr/>
      <dgm:t>
        <a:bodyPr/>
        <a:lstStyle/>
        <a:p>
          <a:endParaRPr lang="en-US"/>
        </a:p>
      </dgm:t>
    </dgm:pt>
    <dgm:pt modelId="{128CEA93-9F07-41CD-8B82-38B974A4D14F}" type="sibTrans" cxnId="{D9F142E0-0FFF-49E5-806A-FB247531ADAD}">
      <dgm:prSet/>
      <dgm:spPr/>
      <dgm:t>
        <a:bodyPr/>
        <a:lstStyle/>
        <a:p>
          <a:endParaRPr lang="en-US"/>
        </a:p>
      </dgm:t>
    </dgm:pt>
    <dgm:pt modelId="{6BF8E745-03A4-4740-97F9-38B9B4D37119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App Source Trust: Each 1-unit increase in trust decreases the odds of being in a lower willingness category by 19.2%.</a:t>
          </a:r>
        </a:p>
      </dgm:t>
    </dgm:pt>
    <dgm:pt modelId="{AA8CFCBC-07F7-4772-817A-16329AC81DF3}" type="parTrans" cxnId="{7BD76925-F4F1-4E46-B1F4-D7E1484AB59A}">
      <dgm:prSet/>
      <dgm:spPr/>
      <dgm:t>
        <a:bodyPr/>
        <a:lstStyle/>
        <a:p>
          <a:endParaRPr lang="en-US"/>
        </a:p>
      </dgm:t>
    </dgm:pt>
    <dgm:pt modelId="{54ACA99A-457F-47A0-A43F-252D4B6F3283}" type="sibTrans" cxnId="{7BD76925-F4F1-4E46-B1F4-D7E1484AB59A}">
      <dgm:prSet/>
      <dgm:spPr/>
      <dgm:t>
        <a:bodyPr/>
        <a:lstStyle/>
        <a:p>
          <a:endParaRPr lang="en-US"/>
        </a:p>
      </dgm:t>
    </dgm:pt>
    <dgm:pt modelId="{F22C5285-D0F4-4470-99CB-D9F1481712C5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Reward Influence: Each 1-unit increase in reward influence decreases the odds of being in a lower willingness category by 28.7%.</a:t>
          </a:r>
        </a:p>
      </dgm:t>
    </dgm:pt>
    <dgm:pt modelId="{7EB046EF-E15D-4087-B91F-9FA3BA76735F}" type="parTrans" cxnId="{EA6987DA-2830-4E9B-AC22-CADF87825B48}">
      <dgm:prSet/>
      <dgm:spPr/>
      <dgm:t>
        <a:bodyPr/>
        <a:lstStyle/>
        <a:p>
          <a:endParaRPr lang="en-US"/>
        </a:p>
      </dgm:t>
    </dgm:pt>
    <dgm:pt modelId="{2F0AD5DE-AA48-49FC-AF18-54FCDC9109DE}" type="sibTrans" cxnId="{EA6987DA-2830-4E9B-AC22-CADF87825B48}">
      <dgm:prSet/>
      <dgm:spPr/>
      <dgm:t>
        <a:bodyPr/>
        <a:lstStyle/>
        <a:p>
          <a:endParaRPr lang="en-US"/>
        </a:p>
      </dgm:t>
    </dgm:pt>
    <dgm:pt modelId="{A5DE2D5E-E927-4249-9D77-CC9E8DF6D3F8}" type="pres">
      <dgm:prSet presAssocID="{A2C40307-9A3C-4D7D-8132-0685F5781E3E}" presName="linear" presStyleCnt="0">
        <dgm:presLayoutVars>
          <dgm:dir/>
          <dgm:animLvl val="lvl"/>
          <dgm:resizeHandles val="exact"/>
        </dgm:presLayoutVars>
      </dgm:prSet>
      <dgm:spPr/>
    </dgm:pt>
    <dgm:pt modelId="{EE0D7A1D-0897-45F7-BA2F-73C6C9535907}" type="pres">
      <dgm:prSet presAssocID="{0DBDEBE0-64DA-4B7C-9515-B676DFE7F2C1}" presName="parentLin" presStyleCnt="0"/>
      <dgm:spPr/>
    </dgm:pt>
    <dgm:pt modelId="{409B3D8A-ABF7-4949-B14A-240D13B84D66}" type="pres">
      <dgm:prSet presAssocID="{0DBDEBE0-64DA-4B7C-9515-B676DFE7F2C1}" presName="parentLeftMargin" presStyleLbl="node1" presStyleIdx="0" presStyleCnt="2"/>
      <dgm:spPr/>
    </dgm:pt>
    <dgm:pt modelId="{985C400A-F813-4042-A9B0-BAF53E48A476}" type="pres">
      <dgm:prSet presAssocID="{0DBDEBE0-64DA-4B7C-9515-B676DFE7F2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C3C4EC4-6AB1-4C4D-805A-D1CBA04F942A}" type="pres">
      <dgm:prSet presAssocID="{0DBDEBE0-64DA-4B7C-9515-B676DFE7F2C1}" presName="negativeSpace" presStyleCnt="0"/>
      <dgm:spPr/>
    </dgm:pt>
    <dgm:pt modelId="{E8F175FD-F3CB-4CC5-99EF-2BD3702F0D08}" type="pres">
      <dgm:prSet presAssocID="{0DBDEBE0-64DA-4B7C-9515-B676DFE7F2C1}" presName="childText" presStyleLbl="conFgAcc1" presStyleIdx="0" presStyleCnt="2">
        <dgm:presLayoutVars>
          <dgm:bulletEnabled val="1"/>
        </dgm:presLayoutVars>
      </dgm:prSet>
      <dgm:spPr/>
    </dgm:pt>
    <dgm:pt modelId="{71422CF1-B635-4A5F-974D-C9F97F3C05B0}" type="pres">
      <dgm:prSet presAssocID="{B9172453-BAFF-4970-803C-20BC1D848FE8}" presName="spaceBetweenRectangles" presStyleCnt="0"/>
      <dgm:spPr/>
    </dgm:pt>
    <dgm:pt modelId="{02BC2526-5182-470E-9FE0-EFB6BD2DFFF6}" type="pres">
      <dgm:prSet presAssocID="{9F0DDDBB-33C8-4973-B57B-0836DEC81FA6}" presName="parentLin" presStyleCnt="0"/>
      <dgm:spPr/>
    </dgm:pt>
    <dgm:pt modelId="{504563BA-39B7-442F-AB3D-5B31D2670F29}" type="pres">
      <dgm:prSet presAssocID="{9F0DDDBB-33C8-4973-B57B-0836DEC81FA6}" presName="parentLeftMargin" presStyleLbl="node1" presStyleIdx="0" presStyleCnt="2"/>
      <dgm:spPr/>
    </dgm:pt>
    <dgm:pt modelId="{A43EDB99-509C-4D81-870A-6B8F398E6E2C}" type="pres">
      <dgm:prSet presAssocID="{9F0DDDBB-33C8-4973-B57B-0836DEC81FA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CD7731D-8B03-4398-AC54-0E8E08358B85}" type="pres">
      <dgm:prSet presAssocID="{9F0DDDBB-33C8-4973-B57B-0836DEC81FA6}" presName="negativeSpace" presStyleCnt="0"/>
      <dgm:spPr/>
    </dgm:pt>
    <dgm:pt modelId="{25B79909-38CB-4095-8331-81C143DAD6BE}" type="pres">
      <dgm:prSet presAssocID="{9F0DDDBB-33C8-4973-B57B-0836DEC81FA6}" presName="childText" presStyleLbl="conFgAcc1" presStyleIdx="1" presStyleCnt="2" custLinFactNeighborY="9219">
        <dgm:presLayoutVars>
          <dgm:bulletEnabled val="1"/>
        </dgm:presLayoutVars>
      </dgm:prSet>
      <dgm:spPr/>
    </dgm:pt>
  </dgm:ptLst>
  <dgm:cxnLst>
    <dgm:cxn modelId="{73A69117-A9DA-40A5-8ADF-BA8CA2E82758}" srcId="{A2C40307-9A3C-4D7D-8132-0685F5781E3E}" destId="{0DBDEBE0-64DA-4B7C-9515-B676DFE7F2C1}" srcOrd="0" destOrd="0" parTransId="{D87384F9-D5D3-4A57-A05D-A7DB14F0A5DE}" sibTransId="{B9172453-BAFF-4970-803C-20BC1D848FE8}"/>
    <dgm:cxn modelId="{7BD76925-F4F1-4E46-B1F4-D7E1484AB59A}" srcId="{9F0DDDBB-33C8-4973-B57B-0836DEC81FA6}" destId="{6BF8E745-03A4-4740-97F9-38B9B4D37119}" srcOrd="1" destOrd="0" parTransId="{AA8CFCBC-07F7-4772-817A-16329AC81DF3}" sibTransId="{54ACA99A-457F-47A0-A43F-252D4B6F3283}"/>
    <dgm:cxn modelId="{1CE18A2B-D9F8-416F-89DB-F73BC9779FD8}" srcId="{0DBDEBE0-64DA-4B7C-9515-B676DFE7F2C1}" destId="{F07B38D8-3AE5-4433-AFE7-AF973B345FE4}" srcOrd="0" destOrd="0" parTransId="{DD6FF8B8-C8C9-4EC2-9D35-E3A7795832D1}" sibTransId="{5D523BB3-EF86-44B6-A1EB-D67C2BB229E0}"/>
    <dgm:cxn modelId="{43F1FA3C-9629-46C9-96B8-1C9CBAAACD6C}" type="presOf" srcId="{32E6377D-B802-4D9F-AA94-9F57DA22551B}" destId="{E8F175FD-F3CB-4CC5-99EF-2BD3702F0D08}" srcOrd="0" destOrd="1" presId="urn:microsoft.com/office/officeart/2005/8/layout/list1"/>
    <dgm:cxn modelId="{54D3A865-D459-483B-A6C3-7488B8C63C5E}" type="presOf" srcId="{9F0DDDBB-33C8-4973-B57B-0836DEC81FA6}" destId="{504563BA-39B7-442F-AB3D-5B31D2670F29}" srcOrd="0" destOrd="0" presId="urn:microsoft.com/office/officeart/2005/8/layout/list1"/>
    <dgm:cxn modelId="{020E3951-0D8F-40ED-BD73-EF61049EE7FB}" type="presOf" srcId="{A2C40307-9A3C-4D7D-8132-0685F5781E3E}" destId="{A5DE2D5E-E927-4249-9D77-CC9E8DF6D3F8}" srcOrd="0" destOrd="0" presId="urn:microsoft.com/office/officeart/2005/8/layout/list1"/>
    <dgm:cxn modelId="{E699F658-774D-4B4F-8419-ACED0C77E288}" type="presOf" srcId="{0DBDEBE0-64DA-4B7C-9515-B676DFE7F2C1}" destId="{985C400A-F813-4042-A9B0-BAF53E48A476}" srcOrd="1" destOrd="0" presId="urn:microsoft.com/office/officeart/2005/8/layout/list1"/>
    <dgm:cxn modelId="{40DEB659-0A82-42EF-A0E1-B3D7A1638720}" type="presOf" srcId="{0DBDEBE0-64DA-4B7C-9515-B676DFE7F2C1}" destId="{409B3D8A-ABF7-4949-B14A-240D13B84D66}" srcOrd="0" destOrd="0" presId="urn:microsoft.com/office/officeart/2005/8/layout/list1"/>
    <dgm:cxn modelId="{D3AFC381-4D78-4097-8149-792308D706D8}" type="presOf" srcId="{40320773-A815-4FAB-A761-11AA0D91F543}" destId="{25B79909-38CB-4095-8331-81C143DAD6BE}" srcOrd="0" destOrd="0" presId="urn:microsoft.com/office/officeart/2005/8/layout/list1"/>
    <dgm:cxn modelId="{0B06B38E-C2EA-4931-A7A0-E3E50D900211}" type="presOf" srcId="{F07B38D8-3AE5-4433-AFE7-AF973B345FE4}" destId="{E8F175FD-F3CB-4CC5-99EF-2BD3702F0D08}" srcOrd="0" destOrd="0" presId="urn:microsoft.com/office/officeart/2005/8/layout/list1"/>
    <dgm:cxn modelId="{DAC9049B-02D2-4B28-AA13-EFFF41998E77}" srcId="{A2C40307-9A3C-4D7D-8132-0685F5781E3E}" destId="{9F0DDDBB-33C8-4973-B57B-0836DEC81FA6}" srcOrd="1" destOrd="0" parTransId="{754DEB12-AC12-4C13-B17A-88AF9C26C76B}" sibTransId="{8AD169F8-060A-4B24-8ADC-3E2B23F60C6E}"/>
    <dgm:cxn modelId="{35B438AF-5761-4DCA-8775-744B811FB2E5}" type="presOf" srcId="{9F0DDDBB-33C8-4973-B57B-0836DEC81FA6}" destId="{A43EDB99-509C-4D81-870A-6B8F398E6E2C}" srcOrd="1" destOrd="0" presId="urn:microsoft.com/office/officeart/2005/8/layout/list1"/>
    <dgm:cxn modelId="{7FA1B9AF-0E0D-4726-8533-EC7A8EA0D7B0}" type="presOf" srcId="{6BF8E745-03A4-4740-97F9-38B9B4D37119}" destId="{25B79909-38CB-4095-8331-81C143DAD6BE}" srcOrd="0" destOrd="1" presId="urn:microsoft.com/office/officeart/2005/8/layout/list1"/>
    <dgm:cxn modelId="{F89FF9B1-9A4F-46F2-8948-62C15E5FC446}" srcId="{0DBDEBE0-64DA-4B7C-9515-B676DFE7F2C1}" destId="{32E6377D-B802-4D9F-AA94-9F57DA22551B}" srcOrd="1" destOrd="0" parTransId="{67E23E41-AE08-4924-B93C-2ABCA6AB9C17}" sibTransId="{13446B76-545F-4D25-8641-36394B1C64EE}"/>
    <dgm:cxn modelId="{D83F7FBF-EC65-4EB4-8A9E-09120BC20C0E}" type="presOf" srcId="{F22C5285-D0F4-4470-99CB-D9F1481712C5}" destId="{25B79909-38CB-4095-8331-81C143DAD6BE}" srcOrd="0" destOrd="2" presId="urn:microsoft.com/office/officeart/2005/8/layout/list1"/>
    <dgm:cxn modelId="{EA6987DA-2830-4E9B-AC22-CADF87825B48}" srcId="{9F0DDDBB-33C8-4973-B57B-0836DEC81FA6}" destId="{F22C5285-D0F4-4470-99CB-D9F1481712C5}" srcOrd="2" destOrd="0" parTransId="{7EB046EF-E15D-4087-B91F-9FA3BA76735F}" sibTransId="{2F0AD5DE-AA48-49FC-AF18-54FCDC9109DE}"/>
    <dgm:cxn modelId="{D9F142E0-0FFF-49E5-806A-FB247531ADAD}" srcId="{9F0DDDBB-33C8-4973-B57B-0836DEC81FA6}" destId="{40320773-A815-4FAB-A761-11AA0D91F543}" srcOrd="0" destOrd="0" parTransId="{EED10C4C-95C8-4227-A200-D581D5B042EA}" sibTransId="{128CEA93-9F07-41CD-8B82-38B974A4D14F}"/>
    <dgm:cxn modelId="{D16214C5-B79F-479E-AC2F-B5BE38ED12A3}" type="presParOf" srcId="{A5DE2D5E-E927-4249-9D77-CC9E8DF6D3F8}" destId="{EE0D7A1D-0897-45F7-BA2F-73C6C9535907}" srcOrd="0" destOrd="0" presId="urn:microsoft.com/office/officeart/2005/8/layout/list1"/>
    <dgm:cxn modelId="{CFAC6719-D295-495D-B0B6-5B5B6180A507}" type="presParOf" srcId="{EE0D7A1D-0897-45F7-BA2F-73C6C9535907}" destId="{409B3D8A-ABF7-4949-B14A-240D13B84D66}" srcOrd="0" destOrd="0" presId="urn:microsoft.com/office/officeart/2005/8/layout/list1"/>
    <dgm:cxn modelId="{A67A9EF0-12AC-4F23-BFC3-1226A39A85E8}" type="presParOf" srcId="{EE0D7A1D-0897-45F7-BA2F-73C6C9535907}" destId="{985C400A-F813-4042-A9B0-BAF53E48A476}" srcOrd="1" destOrd="0" presId="urn:microsoft.com/office/officeart/2005/8/layout/list1"/>
    <dgm:cxn modelId="{75416D47-3C1C-4501-A9B1-B32DF9D6C31C}" type="presParOf" srcId="{A5DE2D5E-E927-4249-9D77-CC9E8DF6D3F8}" destId="{AC3C4EC4-6AB1-4C4D-805A-D1CBA04F942A}" srcOrd="1" destOrd="0" presId="urn:microsoft.com/office/officeart/2005/8/layout/list1"/>
    <dgm:cxn modelId="{79AEE773-83A7-4DB5-A856-74FCB17E258F}" type="presParOf" srcId="{A5DE2D5E-E927-4249-9D77-CC9E8DF6D3F8}" destId="{E8F175FD-F3CB-4CC5-99EF-2BD3702F0D08}" srcOrd="2" destOrd="0" presId="urn:microsoft.com/office/officeart/2005/8/layout/list1"/>
    <dgm:cxn modelId="{9F11C2A4-75AD-4B5C-9146-C0BA43E5B76C}" type="presParOf" srcId="{A5DE2D5E-E927-4249-9D77-CC9E8DF6D3F8}" destId="{71422CF1-B635-4A5F-974D-C9F97F3C05B0}" srcOrd="3" destOrd="0" presId="urn:microsoft.com/office/officeart/2005/8/layout/list1"/>
    <dgm:cxn modelId="{E6E69E21-7196-4284-B2E4-3FF043B6C7CF}" type="presParOf" srcId="{A5DE2D5E-E927-4249-9D77-CC9E8DF6D3F8}" destId="{02BC2526-5182-470E-9FE0-EFB6BD2DFFF6}" srcOrd="4" destOrd="0" presId="urn:microsoft.com/office/officeart/2005/8/layout/list1"/>
    <dgm:cxn modelId="{D38DD16B-5054-46F6-AD39-16DE9305EBFE}" type="presParOf" srcId="{02BC2526-5182-470E-9FE0-EFB6BD2DFFF6}" destId="{504563BA-39B7-442F-AB3D-5B31D2670F29}" srcOrd="0" destOrd="0" presId="urn:microsoft.com/office/officeart/2005/8/layout/list1"/>
    <dgm:cxn modelId="{BFB18CC1-6AAC-423A-B276-67B1FDB2A681}" type="presParOf" srcId="{02BC2526-5182-470E-9FE0-EFB6BD2DFFF6}" destId="{A43EDB99-509C-4D81-870A-6B8F398E6E2C}" srcOrd="1" destOrd="0" presId="urn:microsoft.com/office/officeart/2005/8/layout/list1"/>
    <dgm:cxn modelId="{AE977DEA-5F77-4A4D-8F34-73C57D273045}" type="presParOf" srcId="{A5DE2D5E-E927-4249-9D77-CC9E8DF6D3F8}" destId="{9CD7731D-8B03-4398-AC54-0E8E08358B85}" srcOrd="5" destOrd="0" presId="urn:microsoft.com/office/officeart/2005/8/layout/list1"/>
    <dgm:cxn modelId="{379B7AA3-0C6A-44E2-82A2-E015F64545BF}" type="presParOf" srcId="{A5DE2D5E-E927-4249-9D77-CC9E8DF6D3F8}" destId="{25B79909-38CB-4095-8331-81C143DAD6B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D32B02-27E8-4E27-8A2A-F4A407F43E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EC9B80-683E-4502-9FF6-3446DEB9EEB0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The GOLOGIT model revealed a non-parallel effect for Perceived Participation Value.</a:t>
          </a:r>
        </a:p>
      </dgm:t>
    </dgm:pt>
    <dgm:pt modelId="{ABA62266-6ED4-4E6A-968F-CC34CED5D9A6}" type="parTrans" cxnId="{25704C5C-1E2F-49A9-9E25-0B060DBA7024}">
      <dgm:prSet/>
      <dgm:spPr/>
      <dgm:t>
        <a:bodyPr/>
        <a:lstStyle/>
        <a:p>
          <a:endParaRPr lang="en-US"/>
        </a:p>
      </dgm:t>
    </dgm:pt>
    <dgm:pt modelId="{04F9659F-8EBB-4FEB-B98B-B9882ADF8BC3}" type="sibTrans" cxnId="{25704C5C-1E2F-49A9-9E25-0B060DBA7024}">
      <dgm:prSet/>
      <dgm:spPr/>
      <dgm:t>
        <a:bodyPr/>
        <a:lstStyle/>
        <a:p>
          <a:endParaRPr lang="en-US"/>
        </a:p>
      </dgm:t>
    </dgm:pt>
    <dgm:pt modelId="{8B6774D6-1C41-479A-9715-3DF5A3C21E3E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To Convince a Skeptic</a:t>
          </a:r>
        </a:p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(from "Not Willing" → "Neutral"):</a:t>
          </a:r>
        </a:p>
      </dgm:t>
    </dgm:pt>
    <dgm:pt modelId="{ED7A1A69-ADAF-4AB1-B198-410D0BD87C70}" type="parTrans" cxnId="{9D3822AA-0154-44CA-B3FA-C836AF155A0C}">
      <dgm:prSet/>
      <dgm:spPr/>
      <dgm:t>
        <a:bodyPr/>
        <a:lstStyle/>
        <a:p>
          <a:endParaRPr lang="en-US"/>
        </a:p>
      </dgm:t>
    </dgm:pt>
    <dgm:pt modelId="{3434FF71-5FD9-4BF7-BC10-B5C708C4CDCF}" type="sibTrans" cxnId="{9D3822AA-0154-44CA-B3FA-C836AF155A0C}">
      <dgm:prSet/>
      <dgm:spPr/>
      <dgm:t>
        <a:bodyPr/>
        <a:lstStyle/>
        <a:p>
          <a:endParaRPr lang="en-US"/>
        </a:p>
      </dgm:t>
    </dgm:pt>
    <dgm:pt modelId="{40E39138-34F5-4CFD-AEDA-F8D48216D573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Perceived value is highly effective. A 1-unit increase decreases the odds of remaining "Not Willing" by 53.9%</a:t>
          </a:r>
        </a:p>
      </dgm:t>
    </dgm:pt>
    <dgm:pt modelId="{8079030C-1549-4475-A129-C51F603055EB}" type="parTrans" cxnId="{4B97B03B-E470-4570-939A-81C55C615032}">
      <dgm:prSet/>
      <dgm:spPr/>
      <dgm:t>
        <a:bodyPr/>
        <a:lstStyle/>
        <a:p>
          <a:endParaRPr lang="en-US"/>
        </a:p>
      </dgm:t>
    </dgm:pt>
    <dgm:pt modelId="{041C1FF7-2956-4086-8F80-2F3BB59D7253}" type="sibTrans" cxnId="{4B97B03B-E470-4570-939A-81C55C615032}">
      <dgm:prSet/>
      <dgm:spPr/>
      <dgm:t>
        <a:bodyPr/>
        <a:lstStyle/>
        <a:p>
          <a:endParaRPr lang="en-US"/>
        </a:p>
      </dgm:t>
    </dgm:pt>
    <dgm:pt modelId="{0EB5873E-679A-48FF-9C80-540DBFDFF8C7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To Convince a Neutral Person</a:t>
          </a:r>
        </a:p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(from "Neutral" → "Willing"):</a:t>
          </a:r>
        </a:p>
      </dgm:t>
    </dgm:pt>
    <dgm:pt modelId="{B1E9AC5F-2A5E-49BD-A970-6B1401E1A25D}" type="parTrans" cxnId="{BF1C94B0-8B1C-4D30-9799-6157B503E828}">
      <dgm:prSet/>
      <dgm:spPr/>
      <dgm:t>
        <a:bodyPr/>
        <a:lstStyle/>
        <a:p>
          <a:endParaRPr lang="en-US"/>
        </a:p>
      </dgm:t>
    </dgm:pt>
    <dgm:pt modelId="{BD4C983F-ABB0-47B3-B5E3-FD26C331A309}" type="sibTrans" cxnId="{BF1C94B0-8B1C-4D30-9799-6157B503E828}">
      <dgm:prSet/>
      <dgm:spPr/>
      <dgm:t>
        <a:bodyPr/>
        <a:lstStyle/>
        <a:p>
          <a:endParaRPr lang="en-US"/>
        </a:p>
      </dgm:t>
    </dgm:pt>
    <dgm:pt modelId="{74A1F0AA-DA0E-4571-A5D9-6D9622588E7B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Perceived value is less effective (though still significant). A 1-unit increase decreases the odds of not being "Willing" by only 29.5%</a:t>
          </a:r>
        </a:p>
      </dgm:t>
    </dgm:pt>
    <dgm:pt modelId="{B44922B5-D0CC-40CE-AB33-09E62AD2E517}" type="parTrans" cxnId="{9327AFC9-A6D4-463C-92F1-8273A1BCEC1E}">
      <dgm:prSet/>
      <dgm:spPr/>
      <dgm:t>
        <a:bodyPr/>
        <a:lstStyle/>
        <a:p>
          <a:endParaRPr lang="en-US"/>
        </a:p>
      </dgm:t>
    </dgm:pt>
    <dgm:pt modelId="{4F89F66B-D9A8-4093-A00E-E64BA9A5CCC7}" type="sibTrans" cxnId="{9327AFC9-A6D4-463C-92F1-8273A1BCEC1E}">
      <dgm:prSet/>
      <dgm:spPr/>
      <dgm:t>
        <a:bodyPr/>
        <a:lstStyle/>
        <a:p>
          <a:endParaRPr lang="en-US"/>
        </a:p>
      </dgm:t>
    </dgm:pt>
    <dgm:pt modelId="{5568E12F-8AD4-4572-B3E3-9D6B5B268153}" type="pres">
      <dgm:prSet presAssocID="{69D32B02-27E8-4E27-8A2A-F4A407F43E55}" presName="Name0" presStyleCnt="0">
        <dgm:presLayoutVars>
          <dgm:dir/>
          <dgm:animLvl val="lvl"/>
          <dgm:resizeHandles val="exact"/>
        </dgm:presLayoutVars>
      </dgm:prSet>
      <dgm:spPr/>
    </dgm:pt>
    <dgm:pt modelId="{8B13D2CF-0827-4D0D-ABB1-5C12E88E8E80}" type="pres">
      <dgm:prSet presAssocID="{51EC9B80-683E-4502-9FF6-3446DEB9EEB0}" presName="linNode" presStyleCnt="0"/>
      <dgm:spPr/>
    </dgm:pt>
    <dgm:pt modelId="{BB0CDB31-FD76-4048-8C9E-7311498572AB}" type="pres">
      <dgm:prSet presAssocID="{51EC9B80-683E-4502-9FF6-3446DEB9EEB0}" presName="parentText" presStyleLbl="node1" presStyleIdx="0" presStyleCnt="3" custScaleX="277778" custScaleY="45529">
        <dgm:presLayoutVars>
          <dgm:chMax val="1"/>
          <dgm:bulletEnabled val="1"/>
        </dgm:presLayoutVars>
      </dgm:prSet>
      <dgm:spPr/>
    </dgm:pt>
    <dgm:pt modelId="{49AF84A7-2D73-41B3-BEBA-BF77CF3D255D}" type="pres">
      <dgm:prSet presAssocID="{04F9659F-8EBB-4FEB-B98B-B9882ADF8BC3}" presName="sp" presStyleCnt="0"/>
      <dgm:spPr/>
    </dgm:pt>
    <dgm:pt modelId="{A2992967-68E1-475A-B867-7F29C92DD6BE}" type="pres">
      <dgm:prSet presAssocID="{8B6774D6-1C41-479A-9715-3DF5A3C21E3E}" presName="linNode" presStyleCnt="0"/>
      <dgm:spPr/>
    </dgm:pt>
    <dgm:pt modelId="{84E14319-ECA2-4B56-9A6D-65F857CFE12E}" type="pres">
      <dgm:prSet presAssocID="{8B6774D6-1C41-479A-9715-3DF5A3C21E3E}" presName="parentText" presStyleLbl="node1" presStyleIdx="1" presStyleCnt="3" custScaleX="135077">
        <dgm:presLayoutVars>
          <dgm:chMax val="1"/>
          <dgm:bulletEnabled val="1"/>
        </dgm:presLayoutVars>
      </dgm:prSet>
      <dgm:spPr/>
    </dgm:pt>
    <dgm:pt modelId="{8D253C68-DBB4-4943-9152-15317BD66AC1}" type="pres">
      <dgm:prSet presAssocID="{8B6774D6-1C41-479A-9715-3DF5A3C21E3E}" presName="descendantText" presStyleLbl="alignAccFollowNode1" presStyleIdx="0" presStyleCnt="2">
        <dgm:presLayoutVars>
          <dgm:bulletEnabled val="1"/>
        </dgm:presLayoutVars>
      </dgm:prSet>
      <dgm:spPr/>
    </dgm:pt>
    <dgm:pt modelId="{6C498EBA-5A39-48B2-97B0-C7C2B0510B68}" type="pres">
      <dgm:prSet presAssocID="{3434FF71-5FD9-4BF7-BC10-B5C708C4CDCF}" presName="sp" presStyleCnt="0"/>
      <dgm:spPr/>
    </dgm:pt>
    <dgm:pt modelId="{5EC85628-0ACF-40E8-994A-7EC964183214}" type="pres">
      <dgm:prSet presAssocID="{0EB5873E-679A-48FF-9C80-540DBFDFF8C7}" presName="linNode" presStyleCnt="0"/>
      <dgm:spPr/>
    </dgm:pt>
    <dgm:pt modelId="{C9652697-3273-42DD-BBAC-F1964F1A5DCF}" type="pres">
      <dgm:prSet presAssocID="{0EB5873E-679A-48FF-9C80-540DBFDFF8C7}" presName="parentText" presStyleLbl="node1" presStyleIdx="2" presStyleCnt="3" custScaleX="132069">
        <dgm:presLayoutVars>
          <dgm:chMax val="1"/>
          <dgm:bulletEnabled val="1"/>
        </dgm:presLayoutVars>
      </dgm:prSet>
      <dgm:spPr/>
    </dgm:pt>
    <dgm:pt modelId="{E29C8170-C8DF-48E5-9E48-3BE150100169}" type="pres">
      <dgm:prSet presAssocID="{0EB5873E-679A-48FF-9C80-540DBFDFF8C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40BF130-260F-4AD8-B592-15732F985F09}" type="presOf" srcId="{0EB5873E-679A-48FF-9C80-540DBFDFF8C7}" destId="{C9652697-3273-42DD-BBAC-F1964F1A5DCF}" srcOrd="0" destOrd="0" presId="urn:microsoft.com/office/officeart/2005/8/layout/vList5"/>
    <dgm:cxn modelId="{4B97B03B-E470-4570-939A-81C55C615032}" srcId="{8B6774D6-1C41-479A-9715-3DF5A3C21E3E}" destId="{40E39138-34F5-4CFD-AEDA-F8D48216D573}" srcOrd="0" destOrd="0" parTransId="{8079030C-1549-4475-A129-C51F603055EB}" sibTransId="{041C1FF7-2956-4086-8F80-2F3BB59D7253}"/>
    <dgm:cxn modelId="{25704C5C-1E2F-49A9-9E25-0B060DBA7024}" srcId="{69D32B02-27E8-4E27-8A2A-F4A407F43E55}" destId="{51EC9B80-683E-4502-9FF6-3446DEB9EEB0}" srcOrd="0" destOrd="0" parTransId="{ABA62266-6ED4-4E6A-968F-CC34CED5D9A6}" sibTransId="{04F9659F-8EBB-4FEB-B98B-B9882ADF8BC3}"/>
    <dgm:cxn modelId="{19F17B41-5642-4754-8DEA-FF13EF52E685}" type="presOf" srcId="{40E39138-34F5-4CFD-AEDA-F8D48216D573}" destId="{8D253C68-DBB4-4943-9152-15317BD66AC1}" srcOrd="0" destOrd="0" presId="urn:microsoft.com/office/officeart/2005/8/layout/vList5"/>
    <dgm:cxn modelId="{EC89DE98-06AA-4073-92B3-83AEEBD281E7}" type="presOf" srcId="{51EC9B80-683E-4502-9FF6-3446DEB9EEB0}" destId="{BB0CDB31-FD76-4048-8C9E-7311498572AB}" srcOrd="0" destOrd="0" presId="urn:microsoft.com/office/officeart/2005/8/layout/vList5"/>
    <dgm:cxn modelId="{9D3822AA-0154-44CA-B3FA-C836AF155A0C}" srcId="{69D32B02-27E8-4E27-8A2A-F4A407F43E55}" destId="{8B6774D6-1C41-479A-9715-3DF5A3C21E3E}" srcOrd="1" destOrd="0" parTransId="{ED7A1A69-ADAF-4AB1-B198-410D0BD87C70}" sibTransId="{3434FF71-5FD9-4BF7-BC10-B5C708C4CDCF}"/>
    <dgm:cxn modelId="{BF1C94B0-8B1C-4D30-9799-6157B503E828}" srcId="{69D32B02-27E8-4E27-8A2A-F4A407F43E55}" destId="{0EB5873E-679A-48FF-9C80-540DBFDFF8C7}" srcOrd="2" destOrd="0" parTransId="{B1E9AC5F-2A5E-49BD-A970-6B1401E1A25D}" sibTransId="{BD4C983F-ABB0-47B3-B5E3-FD26C331A309}"/>
    <dgm:cxn modelId="{47FC81B6-0459-47AB-B0C2-F2E2EAD3EFBD}" type="presOf" srcId="{74A1F0AA-DA0E-4571-A5D9-6D9622588E7B}" destId="{E29C8170-C8DF-48E5-9E48-3BE150100169}" srcOrd="0" destOrd="0" presId="urn:microsoft.com/office/officeart/2005/8/layout/vList5"/>
    <dgm:cxn modelId="{EBF414BB-9564-4D5E-ACB2-1F85C8FDBDBE}" type="presOf" srcId="{69D32B02-27E8-4E27-8A2A-F4A407F43E55}" destId="{5568E12F-8AD4-4572-B3E3-9D6B5B268153}" srcOrd="0" destOrd="0" presId="urn:microsoft.com/office/officeart/2005/8/layout/vList5"/>
    <dgm:cxn modelId="{9327AFC9-A6D4-463C-92F1-8273A1BCEC1E}" srcId="{0EB5873E-679A-48FF-9C80-540DBFDFF8C7}" destId="{74A1F0AA-DA0E-4571-A5D9-6D9622588E7B}" srcOrd="0" destOrd="0" parTransId="{B44922B5-D0CC-40CE-AB33-09E62AD2E517}" sibTransId="{4F89F66B-D9A8-4093-A00E-E64BA9A5CCC7}"/>
    <dgm:cxn modelId="{0E8407EA-BA52-4DBE-B2BD-28BD3C337B85}" type="presOf" srcId="{8B6774D6-1C41-479A-9715-3DF5A3C21E3E}" destId="{84E14319-ECA2-4B56-9A6D-65F857CFE12E}" srcOrd="0" destOrd="0" presId="urn:microsoft.com/office/officeart/2005/8/layout/vList5"/>
    <dgm:cxn modelId="{0794CB40-0F61-4FD8-986A-5DD49AC203F8}" type="presParOf" srcId="{5568E12F-8AD4-4572-B3E3-9D6B5B268153}" destId="{8B13D2CF-0827-4D0D-ABB1-5C12E88E8E80}" srcOrd="0" destOrd="0" presId="urn:microsoft.com/office/officeart/2005/8/layout/vList5"/>
    <dgm:cxn modelId="{6C881550-C88D-409B-AC09-8AFB60EA1677}" type="presParOf" srcId="{8B13D2CF-0827-4D0D-ABB1-5C12E88E8E80}" destId="{BB0CDB31-FD76-4048-8C9E-7311498572AB}" srcOrd="0" destOrd="0" presId="urn:microsoft.com/office/officeart/2005/8/layout/vList5"/>
    <dgm:cxn modelId="{2E0106CC-9195-4F2D-8E0F-515840455D92}" type="presParOf" srcId="{5568E12F-8AD4-4572-B3E3-9D6B5B268153}" destId="{49AF84A7-2D73-41B3-BEBA-BF77CF3D255D}" srcOrd="1" destOrd="0" presId="urn:microsoft.com/office/officeart/2005/8/layout/vList5"/>
    <dgm:cxn modelId="{C69D827E-5E7B-4417-8606-A3FA181D9466}" type="presParOf" srcId="{5568E12F-8AD4-4572-B3E3-9D6B5B268153}" destId="{A2992967-68E1-475A-B867-7F29C92DD6BE}" srcOrd="2" destOrd="0" presId="urn:microsoft.com/office/officeart/2005/8/layout/vList5"/>
    <dgm:cxn modelId="{0B67DA52-5502-41B2-9A39-D3D2458C322F}" type="presParOf" srcId="{A2992967-68E1-475A-B867-7F29C92DD6BE}" destId="{84E14319-ECA2-4B56-9A6D-65F857CFE12E}" srcOrd="0" destOrd="0" presId="urn:microsoft.com/office/officeart/2005/8/layout/vList5"/>
    <dgm:cxn modelId="{986D7051-7BC0-4920-80A1-824420027C2A}" type="presParOf" srcId="{A2992967-68E1-475A-B867-7F29C92DD6BE}" destId="{8D253C68-DBB4-4943-9152-15317BD66AC1}" srcOrd="1" destOrd="0" presId="urn:microsoft.com/office/officeart/2005/8/layout/vList5"/>
    <dgm:cxn modelId="{1DC74A0C-DBF3-48E8-801F-F9188E2111A2}" type="presParOf" srcId="{5568E12F-8AD4-4572-B3E3-9D6B5B268153}" destId="{6C498EBA-5A39-48B2-97B0-C7C2B0510B68}" srcOrd="3" destOrd="0" presId="urn:microsoft.com/office/officeart/2005/8/layout/vList5"/>
    <dgm:cxn modelId="{54FFD9A4-9B9E-4226-BB85-392FD1FC8294}" type="presParOf" srcId="{5568E12F-8AD4-4572-B3E3-9D6B5B268153}" destId="{5EC85628-0ACF-40E8-994A-7EC964183214}" srcOrd="4" destOrd="0" presId="urn:microsoft.com/office/officeart/2005/8/layout/vList5"/>
    <dgm:cxn modelId="{F50AC185-A0D9-499A-B0F5-8B993ECCB6C7}" type="presParOf" srcId="{5EC85628-0ACF-40E8-994A-7EC964183214}" destId="{C9652697-3273-42DD-BBAC-F1964F1A5DCF}" srcOrd="0" destOrd="0" presId="urn:microsoft.com/office/officeart/2005/8/layout/vList5"/>
    <dgm:cxn modelId="{56B597D1-7C5B-41C8-BDCE-C245BEA5B0D0}" type="presParOf" srcId="{5EC85628-0ACF-40E8-994A-7EC964183214}" destId="{E29C8170-C8DF-48E5-9E48-3BE1501001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539C9-72E1-4952-98FD-A707EA3C1320}">
      <dsp:nvSpPr>
        <dsp:cNvPr id="0" name=""/>
        <dsp:cNvSpPr/>
      </dsp:nvSpPr>
      <dsp:spPr>
        <a:xfrm>
          <a:off x="0" y="761235"/>
          <a:ext cx="10515600" cy="14053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76214-FCF4-4747-8BD5-25BB7F37C8EE}">
      <dsp:nvSpPr>
        <dsp:cNvPr id="0" name=""/>
        <dsp:cNvSpPr/>
      </dsp:nvSpPr>
      <dsp:spPr>
        <a:xfrm>
          <a:off x="425120" y="1077441"/>
          <a:ext cx="772947" cy="772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4E9A1-743F-4085-BA13-414C99E361CF}">
      <dsp:nvSpPr>
        <dsp:cNvPr id="0" name=""/>
        <dsp:cNvSpPr/>
      </dsp:nvSpPr>
      <dsp:spPr>
        <a:xfrm>
          <a:off x="1623188" y="761235"/>
          <a:ext cx="8892411" cy="140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34" tIns="148734" rIns="148734" bIns="148734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 examine the factors influencing individuals' willingness to participate in smartphone-based travel surveys.</a:t>
          </a:r>
        </a:p>
      </dsp:txBody>
      <dsp:txXfrm>
        <a:off x="1623188" y="761235"/>
        <a:ext cx="8892411" cy="1405358"/>
      </dsp:txXfrm>
    </dsp:sp>
    <dsp:sp modelId="{ABD997C8-9873-420E-82CE-65FD0340DF38}">
      <dsp:nvSpPr>
        <dsp:cNvPr id="0" name=""/>
        <dsp:cNvSpPr/>
      </dsp:nvSpPr>
      <dsp:spPr>
        <a:xfrm>
          <a:off x="0" y="2517933"/>
          <a:ext cx="10515600" cy="14053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C3334-6469-409E-89AE-8F77EFCBE22F}">
      <dsp:nvSpPr>
        <dsp:cNvPr id="0" name=""/>
        <dsp:cNvSpPr/>
      </dsp:nvSpPr>
      <dsp:spPr>
        <a:xfrm>
          <a:off x="425120" y="2834139"/>
          <a:ext cx="772947" cy="772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0DA21-4A20-40F4-803C-3BD6F1D59AC0}">
      <dsp:nvSpPr>
        <dsp:cNvPr id="0" name=""/>
        <dsp:cNvSpPr/>
      </dsp:nvSpPr>
      <dsp:spPr>
        <a:xfrm>
          <a:off x="1623188" y="2517933"/>
          <a:ext cx="8892411" cy="140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34" tIns="148734" rIns="148734" bIns="148734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 identify the key socio-demographic, experiential, and perception-based determinants of participation.</a:t>
          </a:r>
        </a:p>
      </dsp:txBody>
      <dsp:txXfrm>
        <a:off x="1623188" y="2517933"/>
        <a:ext cx="8892411" cy="1405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FC057-0A5E-4329-B2BF-D5EFC12F68E2}">
      <dsp:nvSpPr>
        <dsp:cNvPr id="0" name=""/>
        <dsp:cNvSpPr/>
      </dsp:nvSpPr>
      <dsp:spPr>
        <a:xfrm>
          <a:off x="0" y="2040"/>
          <a:ext cx="10515600" cy="10339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5B000-688D-482F-BEE0-9304E3ADC282}">
      <dsp:nvSpPr>
        <dsp:cNvPr id="0" name=""/>
        <dsp:cNvSpPr/>
      </dsp:nvSpPr>
      <dsp:spPr>
        <a:xfrm>
          <a:off x="312778" y="234685"/>
          <a:ext cx="568688" cy="5686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E3666-8D93-4CAD-9BF0-D1F0A43B7F2B}">
      <dsp:nvSpPr>
        <dsp:cNvPr id="0" name=""/>
        <dsp:cNvSpPr/>
      </dsp:nvSpPr>
      <dsp:spPr>
        <a:xfrm>
          <a:off x="1194246" y="2040"/>
          <a:ext cx="9321353" cy="103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30" tIns="109430" rIns="109430" bIns="10943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dependent variable - </a:t>
          </a:r>
          <a:r>
            <a:rPr lang="en-U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Participation Willingness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," measured on a 5-point Likert scale and recoded into three ordinal categories: Not Willing, Neutral, and Willing.</a:t>
          </a:r>
        </a:p>
      </dsp:txBody>
      <dsp:txXfrm>
        <a:off x="1194246" y="2040"/>
        <a:ext cx="9321353" cy="1033979"/>
      </dsp:txXfrm>
    </dsp:sp>
    <dsp:sp modelId="{6870DADF-865E-45EE-9C23-5BE0DA553D85}">
      <dsp:nvSpPr>
        <dsp:cNvPr id="0" name=""/>
        <dsp:cNvSpPr/>
      </dsp:nvSpPr>
      <dsp:spPr>
        <a:xfrm>
          <a:off x="0" y="1294514"/>
          <a:ext cx="10515600" cy="10339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62090-D001-4F40-BCBE-B78609C4CF88}">
      <dsp:nvSpPr>
        <dsp:cNvPr id="0" name=""/>
        <dsp:cNvSpPr/>
      </dsp:nvSpPr>
      <dsp:spPr>
        <a:xfrm>
          <a:off x="312778" y="1527159"/>
          <a:ext cx="568688" cy="5686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AE0C1-390E-4B96-875C-00A14866C758}">
      <dsp:nvSpPr>
        <dsp:cNvPr id="0" name=""/>
        <dsp:cNvSpPr/>
      </dsp:nvSpPr>
      <dsp:spPr>
        <a:xfrm>
          <a:off x="1194246" y="1294514"/>
          <a:ext cx="9321353" cy="103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30" tIns="109430" rIns="109430" bIns="10943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standard Ordinal Logistic Regression (OLR) model assumes "Proportional Odds" (PO).</a:t>
          </a:r>
        </a:p>
      </dsp:txBody>
      <dsp:txXfrm>
        <a:off x="1194246" y="1294514"/>
        <a:ext cx="9321353" cy="1033979"/>
      </dsp:txXfrm>
    </dsp:sp>
    <dsp:sp modelId="{B516D143-60EA-424E-88D4-996EC9FCA25B}">
      <dsp:nvSpPr>
        <dsp:cNvPr id="0" name=""/>
        <dsp:cNvSpPr/>
      </dsp:nvSpPr>
      <dsp:spPr>
        <a:xfrm>
          <a:off x="0" y="2586988"/>
          <a:ext cx="10515600" cy="10339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1989D-2446-413F-BB56-AA8F1C9E8CBA}">
      <dsp:nvSpPr>
        <dsp:cNvPr id="0" name=""/>
        <dsp:cNvSpPr/>
      </dsp:nvSpPr>
      <dsp:spPr>
        <a:xfrm>
          <a:off x="312778" y="2819634"/>
          <a:ext cx="568688" cy="5686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AA882-89A4-460C-94FC-77DB7E69D58C}">
      <dsp:nvSpPr>
        <dsp:cNvPr id="0" name=""/>
        <dsp:cNvSpPr/>
      </dsp:nvSpPr>
      <dsp:spPr>
        <a:xfrm>
          <a:off x="1194246" y="2586988"/>
          <a:ext cx="9321353" cy="103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30" tIns="109430" rIns="109430" bIns="10943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Brant test confirmed a significant violation of the PO assumption (p&lt;0.05), making a standard OLR inappropriate for this data.</a:t>
          </a:r>
        </a:p>
      </dsp:txBody>
      <dsp:txXfrm>
        <a:off x="1194246" y="2586988"/>
        <a:ext cx="9321353" cy="1033979"/>
      </dsp:txXfrm>
    </dsp:sp>
    <dsp:sp modelId="{ADD63F12-84EC-4000-BD22-8827EF597AB9}">
      <dsp:nvSpPr>
        <dsp:cNvPr id="0" name=""/>
        <dsp:cNvSpPr/>
      </dsp:nvSpPr>
      <dsp:spPr>
        <a:xfrm>
          <a:off x="0" y="3879463"/>
          <a:ext cx="10515600" cy="10339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B1B27-87D7-412E-AA8A-361FE492910C}">
      <dsp:nvSpPr>
        <dsp:cNvPr id="0" name=""/>
        <dsp:cNvSpPr/>
      </dsp:nvSpPr>
      <dsp:spPr>
        <a:xfrm>
          <a:off x="312778" y="4112108"/>
          <a:ext cx="568688" cy="5686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2ACC6-F459-4229-B0A4-BE329CAE312D}">
      <dsp:nvSpPr>
        <dsp:cNvPr id="0" name=""/>
        <dsp:cNvSpPr/>
      </dsp:nvSpPr>
      <dsp:spPr>
        <a:xfrm>
          <a:off x="1194246" y="3879463"/>
          <a:ext cx="4732020" cy="103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30" tIns="109430" rIns="109430" bIns="10943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Generalised Ordinal Logistic Regression (GOLOGIT) model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was used. </a:t>
          </a:r>
        </a:p>
      </dsp:txBody>
      <dsp:txXfrm>
        <a:off x="1194246" y="3879463"/>
        <a:ext cx="4732020" cy="1033979"/>
      </dsp:txXfrm>
    </dsp:sp>
    <dsp:sp modelId="{93EE297E-9BB4-44A6-96D0-0A7E99AB63D7}">
      <dsp:nvSpPr>
        <dsp:cNvPr id="0" name=""/>
        <dsp:cNvSpPr/>
      </dsp:nvSpPr>
      <dsp:spPr>
        <a:xfrm>
          <a:off x="5991228" y="3879463"/>
          <a:ext cx="4459409" cy="1033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30" tIns="109430" rIns="109430" bIns="10943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flexible model allowing the effect of specific variables to differ across the willingness thresholds</a:t>
          </a:r>
        </a:p>
      </dsp:txBody>
      <dsp:txXfrm>
        <a:off x="5991228" y="3879463"/>
        <a:ext cx="4459409" cy="1033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175FD-F3CB-4CC5-99EF-2BD3702F0D08}">
      <dsp:nvSpPr>
        <dsp:cNvPr id="0" name=""/>
        <dsp:cNvSpPr/>
      </dsp:nvSpPr>
      <dsp:spPr>
        <a:xfrm>
          <a:off x="0" y="367214"/>
          <a:ext cx="10515600" cy="1752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Students: Are 3.1 times more likely to be in a lower willingness category (vs. private employees). This may reflect time constraints/privacy.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Prior Survey Experience: Are 1.9 times more likely to be in a lower willingness category. This suggests potential "survey fatigue".</a:t>
          </a:r>
        </a:p>
      </dsp:txBody>
      <dsp:txXfrm>
        <a:off x="0" y="367214"/>
        <a:ext cx="10515600" cy="1752975"/>
      </dsp:txXfrm>
    </dsp:sp>
    <dsp:sp modelId="{985C400A-F813-4042-A9B0-BAF53E48A476}">
      <dsp:nvSpPr>
        <dsp:cNvPr id="0" name=""/>
        <dsp:cNvSpPr/>
      </dsp:nvSpPr>
      <dsp:spPr>
        <a:xfrm>
          <a:off x="525780" y="57254"/>
          <a:ext cx="73609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Barriers 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(Increase odds of being less willing):</a:t>
          </a:r>
        </a:p>
      </dsp:txBody>
      <dsp:txXfrm>
        <a:off x="556042" y="87516"/>
        <a:ext cx="7300396" cy="559396"/>
      </dsp:txXfrm>
    </dsp:sp>
    <dsp:sp modelId="{25B79909-38CB-4095-8331-81C143DAD6BE}">
      <dsp:nvSpPr>
        <dsp:cNvPr id="0" name=""/>
        <dsp:cNvSpPr/>
      </dsp:nvSpPr>
      <dsp:spPr>
        <a:xfrm>
          <a:off x="0" y="2572124"/>
          <a:ext cx="10515600" cy="2083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Travel App Usage: Users of travel apps are significantly more willing.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App Source Trust: Each 1-unit increase in trust decreases the odds of being in a lower willingness category by 19.2%.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Reward Influence: Each 1-unit increase in reward influence decreases the odds of being in a lower willingness category by 28.7%.</a:t>
          </a:r>
        </a:p>
      </dsp:txBody>
      <dsp:txXfrm>
        <a:off x="0" y="2572124"/>
        <a:ext cx="10515600" cy="2083725"/>
      </dsp:txXfrm>
    </dsp:sp>
    <dsp:sp modelId="{A43EDB99-509C-4D81-870A-6B8F398E6E2C}">
      <dsp:nvSpPr>
        <dsp:cNvPr id="0" name=""/>
        <dsp:cNvSpPr/>
      </dsp:nvSpPr>
      <dsp:spPr>
        <a:xfrm>
          <a:off x="525780" y="2233589"/>
          <a:ext cx="73609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Facilitators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(Decrease odds of being less willing):</a:t>
          </a:r>
        </a:p>
      </dsp:txBody>
      <dsp:txXfrm>
        <a:off x="556042" y="2263851"/>
        <a:ext cx="730039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CDB31-FD76-4048-8C9E-7311498572AB}">
      <dsp:nvSpPr>
        <dsp:cNvPr id="0" name=""/>
        <dsp:cNvSpPr/>
      </dsp:nvSpPr>
      <dsp:spPr>
        <a:xfrm>
          <a:off x="94" y="1212"/>
          <a:ext cx="10505339" cy="729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GOLOGIT model revealed a non-parallel effect for Perceived Participation Value.</a:t>
          </a:r>
        </a:p>
      </dsp:txBody>
      <dsp:txXfrm>
        <a:off x="35702" y="36820"/>
        <a:ext cx="10434123" cy="658217"/>
      </dsp:txXfrm>
    </dsp:sp>
    <dsp:sp modelId="{8D253C68-DBB4-4943-9152-15317BD66AC1}">
      <dsp:nvSpPr>
        <dsp:cNvPr id="0" name=""/>
        <dsp:cNvSpPr/>
      </dsp:nvSpPr>
      <dsp:spPr>
        <a:xfrm rot="5400000">
          <a:off x="6885556" y="-1375269"/>
          <a:ext cx="1281704" cy="59741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Perceived value is highly effective. A 1-unit increase decreases the odds of remaining "Not Willing" by 53.9%</a:t>
          </a:r>
        </a:p>
      </dsp:txBody>
      <dsp:txXfrm rot="-5400000">
        <a:off x="4539321" y="1033534"/>
        <a:ext cx="5911607" cy="1156568"/>
      </dsp:txXfrm>
    </dsp:sp>
    <dsp:sp modelId="{84E14319-ECA2-4B56-9A6D-65F857CFE12E}">
      <dsp:nvSpPr>
        <dsp:cNvPr id="0" name=""/>
        <dsp:cNvSpPr/>
      </dsp:nvSpPr>
      <dsp:spPr>
        <a:xfrm>
          <a:off x="94" y="810753"/>
          <a:ext cx="4539226" cy="1602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 Convince a Skeptic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(from "Not Willing" → "Neutral"):</a:t>
          </a:r>
        </a:p>
      </dsp:txBody>
      <dsp:txXfrm>
        <a:off x="78304" y="888963"/>
        <a:ext cx="4382806" cy="1445710"/>
      </dsp:txXfrm>
    </dsp:sp>
    <dsp:sp modelId="{E29C8170-C8DF-48E5-9E48-3BE150100169}">
      <dsp:nvSpPr>
        <dsp:cNvPr id="0" name=""/>
        <dsp:cNvSpPr/>
      </dsp:nvSpPr>
      <dsp:spPr>
        <a:xfrm rot="5400000">
          <a:off x="6857990" y="277392"/>
          <a:ext cx="1281704" cy="60333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Perceived value is less effective (though still significant). A 1-unit increase decreases the odds of not being "Willing" by only 29.5%</a:t>
          </a:r>
        </a:p>
      </dsp:txBody>
      <dsp:txXfrm rot="-5400000">
        <a:off x="4482180" y="2715770"/>
        <a:ext cx="5970757" cy="1156568"/>
      </dsp:txXfrm>
    </dsp:sp>
    <dsp:sp modelId="{C9652697-3273-42DD-BBAC-F1964F1A5DCF}">
      <dsp:nvSpPr>
        <dsp:cNvPr id="0" name=""/>
        <dsp:cNvSpPr/>
      </dsp:nvSpPr>
      <dsp:spPr>
        <a:xfrm>
          <a:off x="94" y="2492989"/>
          <a:ext cx="4482085" cy="1602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 Convince a Neutral Person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(from "Neutral" → "Willing"):</a:t>
          </a:r>
        </a:p>
      </dsp:txBody>
      <dsp:txXfrm>
        <a:off x="78304" y="2571199"/>
        <a:ext cx="4325665" cy="1445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21F3B6-E0C5-4B62-72C0-47F918EE4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67164-23DD-0BA0-0C42-DE79CE8C97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17F1-95AD-40B5-B743-48768FEA316C}" type="datetimeFigureOut">
              <a:rPr lang="en-IN" smtClean="0"/>
              <a:t>26-10-2025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0A366-A18E-A42F-413E-1B96135EC5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DFE7F-6DC4-50D7-123A-215472B26E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208D-6DD6-4500-97F4-7BE448B62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48841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C2C7E-EB2F-476D-9112-3047D1597DEF}" type="datetimeFigureOut">
              <a:rPr lang="en-IN" smtClean="0"/>
              <a:t>26-10-2025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0C163-5C32-4F51-ADD5-32BAF06D36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40650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673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246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107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6793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653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2681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543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33C8-28EC-A02B-2A30-40AC91B4E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B29EA-7E1B-CEB5-C54A-68811B4CD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84913-1B4E-E936-D911-A0C9C6FD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783-645C-EEB2-2528-CCF3BBED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UMI Research Symposium Presentation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43ABD-923E-E2F9-98CC-5663A104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602C74-CAF4-0C02-1440-AE1C6B421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568" t="3817" r="1994" b="4762"/>
          <a:stretch>
            <a:fillRect/>
          </a:stretch>
        </p:blipFill>
        <p:spPr>
          <a:xfrm>
            <a:off x="0" y="0"/>
            <a:ext cx="2087200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6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4559-40BA-AFB8-0004-D781D667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700D0-840C-F13B-AB67-A9080C475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24B95-05FB-FDE7-5829-A4579CFC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2C20A-A989-57A3-5FFD-B4E0AAD4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358B-75E3-00FF-5E52-23B0D064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86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FCB61D-4A70-0AFE-F178-A73EC97F0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E8BE5-54E5-D122-7421-A04687A09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E47CE-9F1B-1CE5-85C7-555923F1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CCE73-87D4-49D9-7089-17E9A19E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3E1BB-DD5B-D92A-EC3D-BDDB0D5B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144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D0B1-84AA-DEC9-A648-1AF48097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400" y="1"/>
            <a:ext cx="9143638" cy="108767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8613E-6F9F-2A23-4490-8E6E8AF12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592"/>
            <a:ext cx="10515600" cy="4684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93194-FF33-1D75-7D04-6D5B634E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4" y="6272696"/>
            <a:ext cx="3534566" cy="44877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B561-50D4-80E5-ECB8-3A9B6C7A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272696"/>
            <a:ext cx="5029200" cy="44877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UMI Research Symposium Presentation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6B725-CE8B-E8CF-C7E5-74777CB0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2696"/>
            <a:ext cx="2743200" cy="448779"/>
          </a:xfrm>
        </p:spPr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BD6628-3FD4-2F6D-C63A-671F3FD1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568" t="3817" r="1994" b="4762"/>
          <a:stretch>
            <a:fillRect/>
          </a:stretch>
        </p:blipFill>
        <p:spPr>
          <a:xfrm>
            <a:off x="0" y="80108"/>
            <a:ext cx="2006400" cy="9675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C882DB-EAF4-C1F8-F495-F5A59A101E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11401" r="17909" b="17499"/>
          <a:stretch>
            <a:fillRect/>
          </a:stretch>
        </p:blipFill>
        <p:spPr>
          <a:xfrm>
            <a:off x="11229551" y="0"/>
            <a:ext cx="962449" cy="1127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31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4D95-51B9-2191-8CDC-3057A724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7E325-273D-2123-D857-FBF8936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B844C-5F17-CE72-1717-7249E1778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632C-9A70-E50A-7E49-B048ECDA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0990D-828C-66FE-3A15-F516AAD2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26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22E2-4C54-3000-6FDB-3D56C2A2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AAEB2-E487-3410-02D3-4ABDE74C9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D3475-E888-5818-6739-0806D4B04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B8CF4-4B28-C38A-DB31-CC28B9682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A0DF4-B49A-CD45-AEEE-F57E51FD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3BE9B-56FD-91FC-824B-CBCF694B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01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C92C-7C8F-F14B-676A-8912903C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F3482-3A56-C7E6-B92A-2B5D97E24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63FD3-A33E-ED98-9079-E79F279A6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87283A-75DD-5B9C-963C-3AD56E4BE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02C24-2C8B-C9B3-EE46-7CA2C83EE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6920C-823C-CD6E-56C3-1E39B048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BBB35-A704-FFC3-5306-D8A4F235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2E265-2199-3559-0A28-5DDCC4A6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341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B4F6-5F69-E15F-4166-90BB85580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2E010-9825-838D-3C00-A46573EB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4131B-C57B-9765-EA09-C768D8C9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6CAAD-2D4D-AA09-3217-1C3B076D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75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2A857-56B5-7894-7E9E-7C90C6D1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0CD4D-1422-68D1-A22E-882897C7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7CF2B-C6E9-4DDE-29D2-21C0373B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42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B07C-7334-E4AE-2EF6-FB052BD4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F4DD8-7545-684C-7515-2C970F152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036B-C467-52EA-4AC6-FD6AA4145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3A521-3F09-C895-B902-B54316C1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47BDE-909E-5318-9035-E0B13590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9BD17-8C72-F9A2-A7B6-C6BE6134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499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8F55-BEF8-AB0D-2637-744BED24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BA2F29-F99E-75B1-9545-666F88628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3E3F-3ED7-7757-4FEE-49B8C3E16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170AC-7232-94BA-53F1-19BA8940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27DCD-8AE9-5E14-EF73-47854A76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33B15-78E7-C990-823A-3AB96482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27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B0B4F-960B-65D3-B440-36278FC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15726-6EF4-7A8F-CE01-518C99AFB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B98A7-7735-92A0-06AF-6020FC3A7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86F08-3601-5E18-2C79-E82D08A7B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D52FE-35FD-8C32-0B6F-0CC0542FD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671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4A71-D56A-C8E3-90E5-3018881A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10" y="1206122"/>
            <a:ext cx="11001179" cy="53085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Understanding Participation in Smartphone-Based Travel Surveys: Evidence from Jodhpur, India</a:t>
            </a:r>
          </a:p>
          <a:p>
            <a:pPr marL="0" lvl="0" indent="0" algn="ctr"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UMI RS Paper ID: 2798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Authors</a:t>
            </a:r>
          </a:p>
          <a:p>
            <a:pPr marL="0" indent="0" algn="ctr">
              <a:buNone/>
            </a:pP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Shahiq Ahmad Wani, Dr Ranju Mohan</a:t>
            </a: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Civil and Infrastructure Engineering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Indian Institute of Technology (IIT) Jodhpur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Presenter: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Shahiq Ahmad Wani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9960" y="0"/>
            <a:ext cx="9063261" cy="10427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18th  Urban Mobility India Symposium</a:t>
            </a:r>
          </a:p>
        </p:txBody>
      </p:sp>
    </p:spTree>
    <p:extLst>
      <p:ext uri="{BB962C8B-B14F-4D97-AF65-F5344CB8AC3E}">
        <p14:creationId xmlns:p14="http://schemas.microsoft.com/office/powerpoint/2010/main" val="388311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87B53-79EE-244A-90B5-7B393DDE6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D9FB-5E5F-0AC1-D10C-B4C1278E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125" y="0"/>
            <a:ext cx="9143638" cy="1087673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646D9-54B8-5125-AE2C-79A635E4A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333500"/>
            <a:ext cx="11372850" cy="47723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Assemi, B., Jafarzadeh, H., Mesbah, M., &amp; Hickman, M. (2018). Participants' perceptions of smartphone travel surveys. Transportation Research Part F: Traffic Psychology and Behaviour, 54, 338–348. https://doi.org/10.1016/J.TRF.2018.02.005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Banick, R. S., Regmi, S., &amp; Sarma, N. (2021). Exploring smartphone data to estimate mobility in India.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Bayart</a:t>
            </a: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&amp; Bonnel, P. (2012). Combining web and face-to-face in travel surveys: comparability challenges? Transportation, 39(6), 1147–1171. https://doi.org/10.1007/s11116-012-9393-x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Brant, R. (1990). Assessing Proportionality in the Proportional Odds Model for Ordinal Logistic Regression. Biometrics, 46(4), 1171. https://doi.org/10.2307/2532457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Gadziński</a:t>
            </a: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(2018). Perspectives of the use of smartphones in travel behaviour studies: Findings from a literature review and a pilot study. Transportation Research Part C: Emerging Technologies, 88, 74–86. https://doi.org/10.1016/J.TRC.2018.01.011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Harding, C., Faghih Imani, A., </a:t>
            </a:r>
            <a:r>
              <a:rPr lang="en-IN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Srikukenthiran</a:t>
            </a: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Miller, E. J., &amp; Nurul Habib, K. (2021). Are we there yet? Assessing smartphone apps as full-fledged tools for activity-travel surveys. Transportation, 48(5), 2433–2460. https://doi.org/10.1007/S11116-020-10135-7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Jäckle</a:t>
            </a: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Wenz, A., Burton, J., &amp; Couper, M. P. (2022). Increasing Participation in a Mobile App Study: The Effects of a Sequential Mixed-Mode Design and In-Interview Invitation. Journal of Survey Statistics and Methodology, 10(4), 898–922. https://doi.org/10.1093/jssam/smac006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Lewis, A. R., Willcock, S., Casas, A., Kupiec-Teahan, B., Mendoza Sanchez, J., </a:t>
            </a:r>
            <a:r>
              <a:rPr lang="en-IN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Anciano</a:t>
            </a: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Barrington, D. J., Dube, M., Hutchings, P., Karani, C., </a:t>
            </a:r>
            <a:r>
              <a:rPr lang="en-IN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Llaxacondor</a:t>
            </a: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López, H., </a:t>
            </a:r>
            <a:r>
              <a:rPr lang="en-IN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Mdee</a:t>
            </a: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L., Nou, K., Ofori, A. D., </a:t>
            </a:r>
            <a:r>
              <a:rPr lang="en-IN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Riungu</a:t>
            </a: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N., Russel, K. C., Haque Tamal, M. E., Parker, A. H., &amp; Bell, A. R. (2025). Realities of using self-administered smartphone surveys to solve sustainability challenges. Humanities and Social Sciences Communications, 12(1), 1–11. https://doi.org/10.1057/S41599-025-05305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Liu, X., &amp; Koirala, H. (2012). Ordinal Regression Analysis: Using Generalised Ordinal Logistic Regression Models to Estimate Educational Data. Journal of Modern Applied Statistical Methods, 11(1), 242–254. https://doi.org/10.22237/jmasm/1335846000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Olson, K., Smyth, J. D., &amp; Wood, H. M. (2012). Does Giving People Their Preferred Survey Mode Actually Increase Survey Participation Rates? An Experimental Examination. Public Opinion Quarterly, 76(4), 611–635. https://doi.org/10.1093/POQ/NFS024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Pucher, J., </a:t>
            </a:r>
            <a:r>
              <a:rPr lang="en-IN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Korattyswaropam</a:t>
            </a: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Mittal, N., &amp; </a:t>
            </a:r>
            <a:r>
              <a:rPr lang="en-IN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Ittyerah</a:t>
            </a: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(2005). Urban transport crisis in India. Transport Policy, 12(3), 185–198. https://doi.org/10.1016/j.tranpol.2005.02.008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Safi, H., Assemi, B., Mesbah, M., &amp; Ferreira, L. (2017). An empirical comparison of four technology-mediated travel survey methods. Journal of Traffic and Transportation Engineering (English Edition), 4(1), 80–87. https://doi.org/10.1016/J.JTTE.2015.12.003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Safi, H., Assemi, B., Mesbah, M., Ferreira, L., &amp; Hickman, M. (2015). Design and Implementation of a Smartphone-Based Travel Survey. Transportation Research Record: Journal of the Transportation Research Board, 2526(1), 99–107. https://doi.org/10.3141/2526-11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Stopher, P. R., &amp; Greaves, S. P. (2007). Household travel surveys: Where are we going? Transportation Research Part A: Policy and Practice, 41(5), 367–381. https://doi.org/10.1016/J.TRA.2006.09.005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Struminskaya</a:t>
            </a: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B., </a:t>
            </a:r>
            <a:r>
              <a:rPr lang="en-IN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Lugtig</a:t>
            </a: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Keusch, F., &amp; Höhne, J. K. (2020). Augmenting Surveys With Data From Sensors and Apps: Opportunities and Challenges. Social Science Computer Review. https://doi.org/10.1177/0894439320979951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Verreault</a:t>
            </a: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H., &amp; Morency, C. (2018). Integration of a phone-based household travel survey and a web-based student travel survey. Transportation, 45(1), 89–103. https://doi.org/10.1007/S11116-016-9726-2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Verzosa, N., Greaves, S., &amp; Ellison, R. (2017). Smartphone-based Travel Surveys: A Review. https://ses.library.usyd.edu.au/handle/2123/19540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Wani, S. A., </a:t>
            </a:r>
            <a:r>
              <a:rPr lang="en-IN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Marazi</a:t>
            </a: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&amp; Mir, M. S. (2025). Commuting in Cold Weather Geographies: How Weather-Related Public Transport Perceptions, Trip Attributes, and Socioeconomics Shape Mode Choice. Innovative Infrastructure Solutions. https://doi.org/10.1007/s41062-025-02154-z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Wani, S. A., &amp; Mohan, R. (2025). Post-pandemic public transport resilience and mode shift dynamics in India. Transportation Research Part D: Transport and Environment, 147, 104968. https://doi.org/10.1016/j.trd.2025.104968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Wani, S. A., Pani, A., Mohan, R., &amp; Bhowmik, B. (2025). Digital payment adoption in public transportation: Mediating role of mode choice segments in developing cities. Transportation Research Part A: Policy and Practice, 191, 104319. https://doi.org/10.1016/J.TRA.2024.104319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Williams, R. (2006). Generalized Ordered Logit/Partial Proportional Odds Models for Ordinal Dependent Variables. The Stata Journal, 6(1), 58–82. https://doi.org/10.1177/1536867X0600600104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1F2A7-66AF-A00F-3AAA-65432B2C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973" y="6386716"/>
            <a:ext cx="2743200" cy="448779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A30CB-C3E2-FAEA-1C16-D17421DF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86715"/>
            <a:ext cx="3534566" cy="448779"/>
          </a:xfrm>
        </p:spPr>
        <p:txBody>
          <a:bodyPr/>
          <a:lstStyle/>
          <a:p>
            <a:fld id="{9EE82F77-3823-447B-9735-F385E9DC15EA}" type="datetime1">
              <a:rPr lang="en-IN" smtClean="0"/>
              <a:t>26-10-2025</a:t>
            </a:fld>
            <a:endParaRPr lang="en-IN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E5CF0A-30C4-B01C-D336-9B7332BA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7954"/>
            <a:ext cx="5029200" cy="4487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UMI Research Symposium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756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1D989F-E349-C38D-D5F8-FBDD134A22DF}"/>
              </a:ext>
            </a:extLst>
          </p:cNvPr>
          <p:cNvSpPr txBox="1"/>
          <p:nvPr/>
        </p:nvSpPr>
        <p:spPr>
          <a:xfrm>
            <a:off x="4211053" y="1826420"/>
            <a:ext cx="3769894" cy="1015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I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EA46B9-2575-E052-99E9-BE44F735754E}"/>
              </a:ext>
            </a:extLst>
          </p:cNvPr>
          <p:cNvSpPr txBox="1"/>
          <p:nvPr/>
        </p:nvSpPr>
        <p:spPr>
          <a:xfrm>
            <a:off x="582424" y="3244334"/>
            <a:ext cx="2508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9520E-3765-E961-FC37-2B2BACF838FA}"/>
              </a:ext>
            </a:extLst>
          </p:cNvPr>
          <p:cNvSpPr txBox="1"/>
          <p:nvPr/>
        </p:nvSpPr>
        <p:spPr>
          <a:xfrm>
            <a:off x="582424" y="3779436"/>
            <a:ext cx="8690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Shahiq Ahmad Wani, PhD Scholar, wani.1@iitj.ac.in; 	  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Ranju Mohan, Associate Professor, ranju@iitj.ac.in,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BB83A-41AB-E73F-8714-790652BED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24" y="4979765"/>
            <a:ext cx="1922237" cy="1473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2DC6C1-6A3B-C207-38FF-DE89CA0C385D}"/>
              </a:ext>
            </a:extLst>
          </p:cNvPr>
          <p:cNvSpPr txBox="1"/>
          <p:nvPr/>
        </p:nvSpPr>
        <p:spPr>
          <a:xfrm>
            <a:off x="2608743" y="5116571"/>
            <a:ext cx="67543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TSTM Lab, E1 Berm,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and Infrastructure Engineering,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IIT Jodhpur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9D6D2-3BCE-255D-40E7-F106A2B2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291" y="3779436"/>
            <a:ext cx="2251099" cy="2251099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7321DF1-67F9-48CB-A162-D8DED200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209" y="6453707"/>
            <a:ext cx="2743200" cy="448779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F8426B3-3F39-44BA-EBBB-248943A5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64" y="6409221"/>
            <a:ext cx="3534566" cy="448779"/>
          </a:xfrm>
        </p:spPr>
        <p:txBody>
          <a:bodyPr/>
          <a:lstStyle/>
          <a:p>
            <a:fld id="{9EE82F77-3823-447B-9735-F385E9DC15EA}" type="datetime1">
              <a:rPr lang="en-IN" smtClean="0"/>
              <a:t>26-10-2025</a:t>
            </a:fld>
            <a:endParaRPr lang="en-IN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F3084E-A3B2-2C32-6966-D4ED7D3A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16900"/>
            <a:ext cx="5029200" cy="4487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UMI Research Symposium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422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61D89-17F3-721C-8465-F00B87C2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Appendix: </a:t>
            </a:r>
            <a:r>
              <a:rPr lang="en-US" alt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GOLOGIT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D1ABE-CF1A-14DE-6C48-7C5632DA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1966" y="6409220"/>
            <a:ext cx="2743200" cy="448779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34" y="6419249"/>
            <a:ext cx="3534566" cy="448779"/>
          </a:xfrm>
        </p:spPr>
        <p:txBody>
          <a:bodyPr/>
          <a:lstStyle/>
          <a:p>
            <a:fld id="{9876544E-AF3B-40AF-9330-77BA4CF113B6}" type="datetime1">
              <a:rPr lang="en-IN" smtClean="0"/>
              <a:t>26-10-2025</a:t>
            </a:fld>
            <a:endParaRPr lang="en-I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F2A0C3-C460-2404-7DAE-794739FB7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295715"/>
              </p:ext>
            </p:extLst>
          </p:nvPr>
        </p:nvGraphicFramePr>
        <p:xfrm>
          <a:off x="1095270" y="1331359"/>
          <a:ext cx="10400044" cy="5005136"/>
        </p:xfrm>
        <a:graphic>
          <a:graphicData uri="http://schemas.openxmlformats.org/drawingml/2006/table">
            <a:tbl>
              <a:tblPr firstRow="1" firstCol="1" bandRow="1"/>
              <a:tblGrid>
                <a:gridCol w="3472638">
                  <a:extLst>
                    <a:ext uri="{9D8B030D-6E8A-4147-A177-3AD203B41FA5}">
                      <a16:colId xmlns:a16="http://schemas.microsoft.com/office/drawing/2014/main" val="1583870509"/>
                    </a:ext>
                  </a:extLst>
                </a:gridCol>
                <a:gridCol w="1097186">
                  <a:extLst>
                    <a:ext uri="{9D8B030D-6E8A-4147-A177-3AD203B41FA5}">
                      <a16:colId xmlns:a16="http://schemas.microsoft.com/office/drawing/2014/main" val="2289113008"/>
                    </a:ext>
                  </a:extLst>
                </a:gridCol>
                <a:gridCol w="911344">
                  <a:extLst>
                    <a:ext uri="{9D8B030D-6E8A-4147-A177-3AD203B41FA5}">
                      <a16:colId xmlns:a16="http://schemas.microsoft.com/office/drawing/2014/main" val="1875289705"/>
                    </a:ext>
                  </a:extLst>
                </a:gridCol>
                <a:gridCol w="911344">
                  <a:extLst>
                    <a:ext uri="{9D8B030D-6E8A-4147-A177-3AD203B41FA5}">
                      <a16:colId xmlns:a16="http://schemas.microsoft.com/office/drawing/2014/main" val="1489526037"/>
                    </a:ext>
                  </a:extLst>
                </a:gridCol>
                <a:gridCol w="1072170">
                  <a:extLst>
                    <a:ext uri="{9D8B030D-6E8A-4147-A177-3AD203B41FA5}">
                      <a16:colId xmlns:a16="http://schemas.microsoft.com/office/drawing/2014/main" val="4050461418"/>
                    </a:ext>
                  </a:extLst>
                </a:gridCol>
                <a:gridCol w="1367611">
                  <a:extLst>
                    <a:ext uri="{9D8B030D-6E8A-4147-A177-3AD203B41FA5}">
                      <a16:colId xmlns:a16="http://schemas.microsoft.com/office/drawing/2014/main" val="1307870897"/>
                    </a:ext>
                  </a:extLst>
                </a:gridCol>
                <a:gridCol w="1567751">
                  <a:extLst>
                    <a:ext uri="{9D8B030D-6E8A-4147-A177-3AD203B41FA5}">
                      <a16:colId xmlns:a16="http://schemas.microsoft.com/office/drawing/2014/main" val="1870782429"/>
                    </a:ext>
                  </a:extLst>
                </a:gridCol>
              </a:tblGrid>
              <a:tr h="6134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Predictor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Estimate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Std. Error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z value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p-value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Odds Ratio (Parallel / Threshold 1)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Odds Ratio (Threshold 2)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83443"/>
                  </a:ext>
                </a:extLst>
              </a:tr>
              <a:tr h="204467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i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Threshold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134731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Not willing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Neutral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2.462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0.642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3.836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&lt; 0.001 ***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(11.731)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037416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Neutral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Willing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2.275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0.633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3.592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&lt; 0.001 ***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(N/A)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785685"/>
                  </a:ext>
                </a:extLst>
              </a:tr>
              <a:tr h="204467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i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Parallel Effects 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232896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Employment_type_Student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1.129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0.350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3.225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0.001 **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3.093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3.093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718051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Research_survey_exp_Yes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0.665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0.288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2.304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0.021 *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1.944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1.944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100590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Travel_apps_usage_Yes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-0.637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0.266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-2.393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0.017 *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0.529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0.529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636924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App_source_trust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-0.213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0.103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-2.065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0.039 *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0.808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0.808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880554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Reward_influence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-0.338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0.120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-2.805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0.005 **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0.713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0.713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658633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Age_group_Greater than 30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0.430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0.275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1.565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0.118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1.537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1.537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665590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Gender_Female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0.161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0.326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0.494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0.621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1.175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1.175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926821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Employment_type_Other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0.050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0.301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0.167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0.868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1.051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1.051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279983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Smartphone_skills_Intermediate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-0.338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0.290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-1.166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0.244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0.713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0.713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550787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Smartphone_skills_Expert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0.009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0.420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0.022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0.982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1.009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1.009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032370"/>
                  </a:ext>
                </a:extLst>
              </a:tr>
              <a:tr h="218748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i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Non-Parallel Effects 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939731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Participation_value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984387"/>
                  </a:ext>
                </a:extLst>
              </a:tr>
              <a:tr h="366274">
                <a:tc>
                  <a:txBody>
                    <a:bodyPr/>
                    <a:lstStyle/>
                    <a:p>
                      <a:pPr indent="200025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Threshold 1 Effect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-0.774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0.120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-6.469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&lt;0.001 ***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0.461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(N/A)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780469"/>
                  </a:ext>
                </a:extLst>
              </a:tr>
              <a:tr h="366274">
                <a:tc>
                  <a:txBody>
                    <a:bodyPr/>
                    <a:lstStyle/>
                    <a:p>
                      <a:pPr indent="200025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Threshold 2 Effect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-0.350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0.102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-3.423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0.001 ***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(N/A)</a:t>
                      </a:r>
                      <a:endParaRPr lang="en-IN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0.705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26544"/>
                  </a:ext>
                </a:extLst>
              </a:tr>
              <a:tr h="204467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400" i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*** p &lt; 0.001, ** p &lt; 0.01, * p &lt; 0.05</a:t>
                      </a:r>
                      <a:endParaRPr lang="en-IN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69386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57C3E8C-93FA-5203-7418-C65AC812A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90" y="1056896"/>
            <a:ext cx="4482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1.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GOLOGIT Model for Participation Willingness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5BB4B6-6475-5969-7F81-A4305D3D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77872"/>
            <a:ext cx="5029200" cy="4487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UMI Research Symposium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56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E19A-5064-2CE4-39AD-FD25CCCA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Outline	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93B2E-DE5B-E469-2B6D-C75FA051D14C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Introduction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Description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77565"/>
            <a:ext cx="5328458" cy="448779"/>
          </a:xfrm>
        </p:spPr>
        <p:txBody>
          <a:bodyPr/>
          <a:lstStyle/>
          <a:p>
            <a:fld id="{01535D3D-D60D-4C43-892E-C24E8B32EDB4}" type="datetime1">
              <a:rPr lang="en-IN" smtClean="0"/>
              <a:t>26-10-2025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006D2-04F4-2F22-5871-7B2F8F8E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409221"/>
            <a:ext cx="5029200" cy="4487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UMI Research Symposium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277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D06B-915F-D077-AE5B-B8C22CB3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Background and Introduction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CCFB5-462E-F5A5-1926-06B4AB71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21" y="1399591"/>
            <a:ext cx="7951430" cy="4873104"/>
          </a:xfrm>
        </p:spPr>
        <p:txBody>
          <a:bodyPr>
            <a:normAutofit lnSpcReduction="10000"/>
          </a:bodyPr>
          <a:lstStyle/>
          <a:p>
            <a:pPr marL="452438" indent="-452438" algn="just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Rapidly urbanizing cities need accurate, real-time travel data for planning.</a:t>
            </a:r>
          </a:p>
          <a:p>
            <a:pPr marL="452438" indent="-452438" algn="just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Surveys: Suffer from high costs, recall biases, and fail to capture dynamic travel</a:t>
            </a:r>
          </a:p>
          <a:p>
            <a:pPr marL="452438" indent="-452438" algn="just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Smartphone-based surveys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 a powerful alternative for automated, detailed data collection.</a:t>
            </a:r>
          </a:p>
          <a:p>
            <a:pPr marL="452438" indent="-452438" algn="just"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Adoption in India is limited. </a:t>
            </a:r>
          </a:p>
          <a:p>
            <a:pPr marL="452438" indent="-452438" algn="just"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barriers are human-centric: privacy concerns, digital literacy, and sustaining participation.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EE798-C2FD-D562-5AB5-8BB68B70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50" y="6360222"/>
            <a:ext cx="2743200" cy="448779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752" y="6360222"/>
            <a:ext cx="3534566" cy="448779"/>
          </a:xfrm>
        </p:spPr>
        <p:txBody>
          <a:bodyPr/>
          <a:lstStyle/>
          <a:p>
            <a:fld id="{4B1989FB-C90F-4CAA-BE94-384747EFB050}" type="datetime1">
              <a:rPr lang="en-IN" smtClean="0"/>
              <a:t>26-10-2025</a:t>
            </a:fld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2654EC-6168-292B-76EF-16C5CCC2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686186"/>
            <a:ext cx="33337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-up of a hand holding a clipboard&#10;&#10;AI-generated content may be incorrect.">
            <a:extLst>
              <a:ext uri="{FF2B5EF4-FFF2-40B4-BE49-F238E27FC236}">
                <a16:creationId xmlns:a16="http://schemas.microsoft.com/office/drawing/2014/main" id="{727A4828-E040-45BA-CE8A-32D719B57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5"/>
          <a:stretch>
            <a:fillRect/>
          </a:stretch>
        </p:blipFill>
        <p:spPr>
          <a:xfrm>
            <a:off x="8962321" y="1245693"/>
            <a:ext cx="2630308" cy="2183307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EB6FE1E-940D-FBF2-D44A-3A02B909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415873"/>
            <a:ext cx="5029200" cy="4487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UMI Research Symposium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49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A229-D82A-F10C-43DE-A03E0399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400" y="1"/>
            <a:ext cx="9143638" cy="108767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Objective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33" y="6409221"/>
            <a:ext cx="3534566" cy="44877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E3A9E6-B6C1-475D-AF65-F03BA5BB5C06}" type="datetime1">
              <a:rPr lang="en-IN" smtClean="0"/>
              <a:pPr>
                <a:spcAft>
                  <a:spcPts val="600"/>
                </a:spcAft>
              </a:pPr>
              <a:t>26-10-2025</a:t>
            </a:fld>
            <a:endParaRPr lang="en-IN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6574A304-39D9-FEF1-B4C8-A0F069610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443098"/>
              </p:ext>
            </p:extLst>
          </p:nvPr>
        </p:nvGraphicFramePr>
        <p:xfrm>
          <a:off x="838200" y="1337921"/>
          <a:ext cx="10515600" cy="468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EC52D-6107-C99D-F804-FEF896FC4DD8}"/>
              </a:ext>
            </a:extLst>
          </p:cNvPr>
          <p:cNvSpPr txBox="1">
            <a:spLocks/>
          </p:cNvSpPr>
          <p:nvPr/>
        </p:nvSpPr>
        <p:spPr>
          <a:xfrm>
            <a:off x="3581399" y="6409220"/>
            <a:ext cx="6234113" cy="448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UMI Research Symposium Presentation</a:t>
            </a:r>
            <a:endParaRPr lang="en-IN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B6628C7-BC3A-A789-3964-CE93659A6F98}"/>
              </a:ext>
            </a:extLst>
          </p:cNvPr>
          <p:cNvSpPr txBox="1">
            <a:spLocks/>
          </p:cNvSpPr>
          <p:nvPr/>
        </p:nvSpPr>
        <p:spPr>
          <a:xfrm>
            <a:off x="8610599" y="6409220"/>
            <a:ext cx="3400425" cy="448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IN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640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8CD8-4743-F782-3015-3CBC5C5F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Description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2731E-3268-985A-FF6D-49A586674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14" y="1236421"/>
            <a:ext cx="7338522" cy="202929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Face-to-face questionnaire survey using systematic intercept sampling at diverse public locations</a:t>
            </a:r>
          </a:p>
          <a:p>
            <a:pPr algn="just">
              <a:lnSpc>
                <a:spcPct val="10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Sample: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330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valid responses from Jodhpur.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12672-5808-3518-BFF1-2AD3DC81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6196" y="6435939"/>
            <a:ext cx="2743200" cy="448779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34" y="6435939"/>
            <a:ext cx="3534566" cy="448779"/>
          </a:xfrm>
        </p:spPr>
        <p:txBody>
          <a:bodyPr/>
          <a:lstStyle/>
          <a:p>
            <a:fld id="{602B65D4-0B95-4CD5-8F3F-38CA3697071B}" type="datetime1">
              <a:rPr lang="en-IN" smtClean="0"/>
              <a:t>26-10-2025</a:t>
            </a:fld>
            <a:endParaRPr lang="en-IN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E188A1-A994-A301-53FB-DAA6982F6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205" y="4421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2049" name="Picture 2">
            <a:extLst>
              <a:ext uri="{FF2B5EF4-FFF2-40B4-BE49-F238E27FC236}">
                <a16:creationId xmlns:a16="http://schemas.microsoft.com/office/drawing/2014/main" id="{DE41D0AC-F4D6-6939-BD58-67A6440EA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5" r="9788"/>
          <a:stretch>
            <a:fillRect/>
          </a:stretch>
        </p:blipFill>
        <p:spPr bwMode="auto">
          <a:xfrm>
            <a:off x="7881015" y="1842937"/>
            <a:ext cx="3998381" cy="368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CCCA301-816C-A43D-C2BF-C168E3FE9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706" y="5532920"/>
            <a:ext cx="37129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0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igure </a:t>
            </a:r>
            <a:r>
              <a:rPr kumimoji="0" lang="en-US" altLang="en-US" sz="1000" b="1" i="0" u="none" strike="noStrike" cap="none" normalizeH="0" baseline="0" dirty="0" bmk="_Ref20131661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Spatial distribution of sampling locations in Jodhpur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3942280-CBDA-2BB8-88F5-F6C6BE7B32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571224"/>
              </p:ext>
            </p:extLst>
          </p:nvPr>
        </p:nvGraphicFramePr>
        <p:xfrm>
          <a:off x="312604" y="3137032"/>
          <a:ext cx="7424031" cy="315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687167CA-3FF9-1A51-21F7-6463C3F4B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121" y="6169652"/>
            <a:ext cx="37129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0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igure </a:t>
            </a:r>
            <a:r>
              <a:rPr kumimoji="0" lang="en-US" altLang="en-US" sz="1000" b="1" i="0" u="none" strike="noStrike" cap="none" normalizeH="0" baseline="0" dirty="0" bmk="_Ref20131661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Sample Characteristics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BAA3855-8778-217D-DB04-4DDFF055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415873"/>
            <a:ext cx="5029200" cy="4487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UMI Research Symposium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925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A622-9F0D-89AF-6B59-26C75799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400" y="1"/>
            <a:ext cx="9143638" cy="1087673"/>
          </a:xfrm>
        </p:spPr>
        <p:txBody>
          <a:bodyPr anchor="ctr">
            <a:normAutofit/>
          </a:bodyPr>
          <a:lstStyle/>
          <a:p>
            <a:r>
              <a:rPr lang="en-US"/>
              <a:t> Methodology 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34" y="6409220"/>
            <a:ext cx="3534566" cy="44877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002111-6BD0-4DAA-B03F-A8E4D0206B02}" type="datetime1">
              <a:rPr lang="en-IN" smtClean="0"/>
              <a:pPr>
                <a:spcAft>
                  <a:spcPts val="600"/>
                </a:spcAft>
              </a:pPr>
              <a:t>26-10-2025</a:t>
            </a:fld>
            <a:endParaRPr lang="en-IN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B58446-DD32-35E2-F392-E64EC1BD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86995"/>
            <a:ext cx="5029200" cy="44877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UMI Research Symposium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25F90-B77F-D7BA-2F2F-14FAE8EA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386995"/>
            <a:ext cx="2743200" cy="44877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4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9A892BA-7780-EA76-5E62-05A091D263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158716"/>
              </p:ext>
            </p:extLst>
          </p:nvPr>
        </p:nvGraphicFramePr>
        <p:xfrm>
          <a:off x="838200" y="1199566"/>
          <a:ext cx="10515600" cy="4915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09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08B1-8CF8-877F-0DBB-F169E6EC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400" y="1"/>
            <a:ext cx="9143638" cy="1087673"/>
          </a:xfrm>
        </p:spPr>
        <p:txBody>
          <a:bodyPr anchor="ctr">
            <a:normAutofit/>
          </a:bodyPr>
          <a:lstStyle/>
          <a:p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 Results - Findings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34" y="6272696"/>
            <a:ext cx="3534566" cy="44877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13B317E-F7B5-45A7-8C5F-8F36C0E98A6B}" type="datetime1">
              <a:rPr lang="en-IN" smtClean="0"/>
              <a:pPr>
                <a:spcAft>
                  <a:spcPts val="600"/>
                </a:spcAft>
              </a:pPr>
              <a:t>26-10-2025</a:t>
            </a:fld>
            <a:endParaRPr lang="en-I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9A7830-3B22-9357-ED03-FA4F4C78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272696"/>
            <a:ext cx="5029200" cy="4487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UMI Research Symposium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672D2-3F88-52F2-1049-13FA94F0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7666" y="6409220"/>
            <a:ext cx="2743200" cy="44877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E5E5238-4050-C534-2FAB-F02ECCB99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674985"/>
              </p:ext>
            </p:extLst>
          </p:nvPr>
        </p:nvGraphicFramePr>
        <p:xfrm>
          <a:off x="838200" y="1337921"/>
          <a:ext cx="10515600" cy="468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342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4251C-F672-1E4A-8119-8276441A6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59CC-CE76-4F63-4184-873F97AB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400" y="1"/>
            <a:ext cx="9143638" cy="1087673"/>
          </a:xfrm>
        </p:spPr>
        <p:txBody>
          <a:bodyPr anchor="ctr"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- Findings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736D5-2F76-03EC-FF42-A993CE9F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4" y="6272696"/>
            <a:ext cx="3534566" cy="44877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13B317E-F7B5-45A7-8C5F-8F36C0E98A6B}" type="datetime1">
              <a:rPr lang="en-IN" smtClean="0"/>
              <a:pPr>
                <a:spcAft>
                  <a:spcPts val="600"/>
                </a:spcAft>
              </a:pPr>
              <a:t>26-10-2025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E841CB-4298-B5D3-810B-4A8030C4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272696"/>
            <a:ext cx="5029200" cy="44877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UMI Research Symposium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D831B-7744-0DCA-79CC-7B6CD4DA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616" y="6344260"/>
            <a:ext cx="2743200" cy="44877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/>
              <a:t>6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230F345-5D52-C95F-FD46-57BD34EA7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751218"/>
              </p:ext>
            </p:extLst>
          </p:nvPr>
        </p:nvGraphicFramePr>
        <p:xfrm>
          <a:off x="942975" y="1161467"/>
          <a:ext cx="10515600" cy="409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79EA5D1-6B2A-B307-EB62-3DE5ACBA3843}"/>
              </a:ext>
            </a:extLst>
          </p:cNvPr>
          <p:cNvSpPr txBox="1"/>
          <p:nvPr/>
        </p:nvSpPr>
        <p:spPr>
          <a:xfrm>
            <a:off x="942975" y="5432174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Communicating the societal value of participation is most powerful for overcoming initial skepticism.</a:t>
            </a:r>
          </a:p>
        </p:txBody>
      </p:sp>
    </p:spTree>
    <p:extLst>
      <p:ext uri="{BB962C8B-B14F-4D97-AF65-F5344CB8AC3E}">
        <p14:creationId xmlns:p14="http://schemas.microsoft.com/office/powerpoint/2010/main" val="185075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78F6D-0C5C-3C0D-BFDD-F21623DB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B06F-9D63-54F1-59F5-BAFB4C804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592"/>
            <a:ext cx="10515600" cy="51301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Findings: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Barriers: Student status and "survey fatigue" reduce willingness.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Facilitators: Digital familiarity (travel app use), trust in the source, and rewards all increase willingness.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Communicating the survey's value is the most effective tool against initial unwillingness.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Implications: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 hinges on trust-building and clear communication of benefits, not just app design.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Transparently communicate the societal value of participation.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targeted outreach and incentives for specific groups (e.g., students).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&amp; Future Work: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are from a single Tier-II city.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82% male sample is a major limitation. Future research must prioritize balanced gender representation.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should compare this "stated willingness" with "actual participation".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33B58-C67B-2A2D-3F3D-A1071C86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5" y="6305364"/>
            <a:ext cx="2743200" cy="448779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2F77-3823-447B-9735-F385E9DC15EA}" type="datetime1">
              <a:rPr lang="en-IN" smtClean="0"/>
              <a:t>26-10-2025</a:t>
            </a:fld>
            <a:endParaRPr lang="en-IN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4ED255-5290-CE0F-7F18-231B16BA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05364"/>
            <a:ext cx="5029200" cy="4487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UMI Research Symposium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495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12216</TotalTime>
  <Words>2148</Words>
  <Application>Microsoft Office PowerPoint</Application>
  <PresentationFormat>Widescreen</PresentationFormat>
  <Paragraphs>251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  Outline </vt:lpstr>
      <vt:lpstr> Background and Introduction</vt:lpstr>
      <vt:lpstr> Objective</vt:lpstr>
      <vt:lpstr> Data Description</vt:lpstr>
      <vt:lpstr> Methodology </vt:lpstr>
      <vt:lpstr> Results - Findings</vt:lpstr>
      <vt:lpstr> Results - Findings</vt:lpstr>
      <vt:lpstr> Conclusions</vt:lpstr>
      <vt:lpstr> References</vt:lpstr>
      <vt:lpstr>PowerPoint Presentation</vt:lpstr>
      <vt:lpstr> Appendix: GOLOGIT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Shahiq Ahmad Wani</dc:creator>
  <cp:lastModifiedBy>Shahiq Ahmad Wani (P21CI010)</cp:lastModifiedBy>
  <cp:revision>44</cp:revision>
  <dcterms:created xsi:type="dcterms:W3CDTF">2023-05-13T11:24:31Z</dcterms:created>
  <dcterms:modified xsi:type="dcterms:W3CDTF">2025-10-26T10:12:05Z</dcterms:modified>
</cp:coreProperties>
</file>