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0" r:id="rId5"/>
    <p:sldId id="261" r:id="rId6"/>
    <p:sldId id="268" r:id="rId7"/>
    <p:sldId id="269" r:id="rId8"/>
    <p:sldId id="303" r:id="rId9"/>
    <p:sldId id="259" r:id="rId10"/>
    <p:sldId id="267" r:id="rId11"/>
    <p:sldId id="271" r:id="rId12"/>
    <p:sldId id="275" r:id="rId13"/>
    <p:sldId id="288" r:id="rId14"/>
    <p:sldId id="277" r:id="rId15"/>
    <p:sldId id="292" r:id="rId16"/>
    <p:sldId id="296" r:id="rId17"/>
    <p:sldId id="300" r:id="rId18"/>
    <p:sldId id="298" r:id="rId19"/>
    <p:sldId id="299" r:id="rId20"/>
    <p:sldId id="293" r:id="rId21"/>
    <p:sldId id="294" r:id="rId22"/>
    <p:sldId id="301" r:id="rId23"/>
    <p:sldId id="302" r:id="rId24"/>
    <p:sldId id="306" r:id="rId25"/>
    <p:sldId id="311" r:id="rId26"/>
    <p:sldId id="307" r:id="rId27"/>
    <p:sldId id="31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90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E5B0AB-2C95-43D1-9F67-C82C03C216D6}" v="2" dt="2025-11-02T15:51:55.202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Global population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88-4701-BE7D-80F8F394F7D6}"/>
              </c:ext>
            </c:extLst>
          </c:dPt>
          <c:dPt>
            <c:idx val="1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88-4701-BE7D-80F8F394F7D6}"/>
              </c:ext>
            </c:extLst>
          </c:dPt>
          <c:dPt>
            <c:idx val="2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88-4701-BE7D-80F8F394F7D6}"/>
              </c:ext>
            </c:extLst>
          </c:dPt>
          <c:dPt>
            <c:idx val="3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88-4701-BE7D-80F8F394F7D6}"/>
              </c:ext>
            </c:extLst>
          </c:dPt>
          <c:cat>
            <c:strRef>
              <c:f>Sheet1!$A$2:$A$5</c:f>
              <c:strCache>
                <c:ptCount val="4"/>
                <c:pt idx="0">
                  <c:v>Other</c:v>
                </c:pt>
                <c:pt idx="1">
                  <c:v>2nd Qtr</c:v>
                </c:pt>
                <c:pt idx="2">
                  <c:v>3rd Qtr</c:v>
                </c:pt>
                <c:pt idx="3">
                  <c:v>India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0</c:v>
                </c:pt>
                <c:pt idx="2">
                  <c:v>0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88-4701-BE7D-80F8F394F7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5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E8-4DF6-B8FA-04A9062E9600}"/>
              </c:ext>
            </c:extLst>
          </c:dPt>
          <c:dPt>
            <c:idx val="1"/>
            <c:bubble3D val="0"/>
            <c:explosion val="15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E8-4DF6-B8FA-04A9062E9600}"/>
              </c:ext>
            </c:extLst>
          </c:dPt>
          <c:cat>
            <c:strRef>
              <c:f>Sheet1!$A$2:$A$3</c:f>
              <c:strCache>
                <c:ptCount val="2"/>
                <c:pt idx="0">
                  <c:v>Normally sighted</c:v>
                </c:pt>
                <c:pt idx="1">
                  <c:v>Visually impaired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E8-4DF6-B8FA-04A9062E9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5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099344923963193"/>
          <c:y val="0.73444491555337243"/>
          <c:w val="0.66236669340053678"/>
          <c:h val="0.26555508444662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A0B4F-71EF-4E0A-8E7F-CE2446A5A171}" type="datetimeFigureOut">
              <a:rPr lang="en-IN" smtClean="0"/>
              <a:t>2.11.25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C2109-6B08-4839-A81E-F9DE250CE4E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025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5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3882A-23D5-4C82-5769-83E37A8B9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81251-E1E9-BDE7-A5E3-5BC800B1B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E76A5-0D57-8C33-9ECA-48E8E23A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43A5A-91CC-ED83-C49F-D4061ACB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0F0A4-8778-C429-BEF2-999DD4EA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251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14F29-6E2A-DF79-EEA5-3B361E16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5118-6EC1-EF4B-6F7F-9478BBC23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E0BF5-86CA-7183-7F80-D39CBBFC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1DDF7-98F3-18FC-CBF8-B1000A394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ADA7-EF81-0C62-A3A4-C0A15F71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755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F729FC-367A-A5CF-DF34-0810942D4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6184FD-6B13-743C-6032-B9222AE6E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69E5A-E37A-7927-6ECD-351DF3C3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9F753-F18A-0F35-A65C-8A599CA2B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B9BDD-BCF4-6830-39F1-C3709620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757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slide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can be placed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dirty="0"/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44293" y="1982439"/>
            <a:ext cx="5269896" cy="4282069"/>
          </a:xfrm>
          <a:prstGeom prst="rect">
            <a:avLst/>
          </a:prstGeom>
        </p:spPr>
        <p:txBody>
          <a:bodyPr numCol="1"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ody Level One…">
            <a:extLst>
              <a:ext uri="{FF2B5EF4-FFF2-40B4-BE49-F238E27FC236}">
                <a16:creationId xmlns:a16="http://schemas.microsoft.com/office/drawing/2014/main" id="{044153FC-F4EC-636B-C6B6-656296A3025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6278295" y="1982439"/>
            <a:ext cx="5269896" cy="4282069"/>
          </a:xfrm>
          <a:prstGeom prst="rect">
            <a:avLst/>
          </a:prstGeom>
        </p:spPr>
        <p:txBody>
          <a:bodyPr numCol="1"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0C804EE-AD7B-EE68-0D34-7E1175E0091F}"/>
              </a:ext>
            </a:extLst>
          </p:cNvPr>
          <p:cNvSpPr txBox="1">
            <a:spLocks/>
          </p:cNvSpPr>
          <p:nvPr userDrawn="1"/>
        </p:nvSpPr>
        <p:spPr>
          <a:xfrm>
            <a:off x="10732967" y="6387344"/>
            <a:ext cx="1125773" cy="206449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685800" marR="0" indent="-288036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2pPr>
            <a:lvl3pPr marL="7406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0835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865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1294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25443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28872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32301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r>
              <a:rPr lang="nb-NO" sz="2933"/>
              <a:t> </a:t>
            </a:r>
            <a:endParaRPr lang="nb-NO" sz="2933" dirty="0"/>
          </a:p>
        </p:txBody>
      </p:sp>
    </p:spTree>
    <p:extLst>
      <p:ext uri="{BB962C8B-B14F-4D97-AF65-F5344CB8AC3E}">
        <p14:creationId xmlns:p14="http://schemas.microsoft.com/office/powerpoint/2010/main" val="3866040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screen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2">
            <a:extLst>
              <a:ext uri="{FF2B5EF4-FFF2-40B4-BE49-F238E27FC236}">
                <a16:creationId xmlns:a16="http://schemas.microsoft.com/office/drawing/2014/main" id="{1C4B87CF-74A9-226A-850D-B6D21A750C4E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marL="380990" marR="0" lvl="0" indent="-380990" algn="l" defTabSz="914377" eaLnBrk="1" fontAlgn="auto" latinLnBrk="0" hangingPunct="1">
              <a:lnSpc>
                <a:spcPct val="150000"/>
              </a:lnSpc>
              <a:spcBef>
                <a:spcPts val="933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•"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media</a:t>
            </a:r>
          </a:p>
          <a:p>
            <a:endParaRPr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613E536-C755-9572-454C-597C3C4963A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732967" y="6387342"/>
            <a:ext cx="1125773" cy="2064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49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0124C-582F-6B06-3405-6D2661DEA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F122C-5124-3CD3-5661-3CFFB84DC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51443-0296-12CD-0C21-3CC78DBC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21D3-8A30-26C6-E0BC-2B89A59C2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963CC-E62F-B66E-87B3-065142DA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797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C7800-96F6-D840-74B5-34921F13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10352-0291-7A33-F261-D50DAB6B8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8C336-31A0-B389-B131-48080FE3A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C38D-C95F-A5F0-9FF2-4571CA54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8EEF6-DF30-30F9-614C-4C275F58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42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9A6A-20A9-F775-6E04-BA50237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7685C-3A54-E256-6E67-CEF0D1648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6F273-8554-DE22-12D2-B51C63323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F8E6D-68A0-A4A2-FFC5-467F8866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E0DB8-960F-4D8A-7D45-B5B654C4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4BF2D-531D-0A62-CCE0-CC70DCCE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335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4F29-C638-15EB-3F48-412D4461F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E0597-F8A1-A7AE-E4FF-73E8EDFE5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D7743-93AD-34A6-FBFF-349B595C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2FB90-1850-C2AF-C219-F6AFC0A2B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4F580-9044-9FE1-DC55-8EFFA081A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FA9898-D9E9-B021-6885-7C4AF8B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F77AB-7A46-2866-1E54-B7C5770CE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997B74-1763-581A-27F5-C8F2BCB9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363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5F88F-BEA5-C07B-C58C-0EA902D7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DD4452-E46E-6FEB-FF8F-6BB89D91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5938D-85BD-D112-E5B9-DDF8512D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FDEEE-0EF7-8E83-5B26-7A722D69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2464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252BD0-74EC-691E-E8F6-D0AAC489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589C3-9BAB-1631-151D-D3A95E7E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80533-178C-341F-E408-EFA66272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13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E0A9-8C8D-B236-D193-0135A411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5A838-AA2E-76BB-29BE-885E11F60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EF84-6CF3-BD9D-4FF1-3FCB4373F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305B7-48C2-D42A-F994-D245E927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9A584-CF06-F958-9B6E-57C38157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31B05-CE84-C89B-B3A5-B863426AD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471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8B993-DE42-3F8D-7C23-FE95B315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66D155-D5C3-516C-98DA-A1F3F5D44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77500-1D64-A2FD-4CF5-9CFAE5B6D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F76AF-D623-CF7E-FE8D-30174380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E0A6A-35F9-93ED-D1AF-C97F2507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80555-2434-8A99-F790-4D27448F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936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6B374F-D6A3-4C23-733C-24B65C450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1A8F7-A2EC-9E3E-FA64-66C2CD200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29944-EDC2-D30D-005F-0D8854903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F8990-AFDB-E7EF-1149-4C02DCBFC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277FB-B3B5-97BB-80A9-E27E394D4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F85FFF-F8FB-4A0A-A3DD-CE87FDCDB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046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64E39F7-D377-3AF3-DA5D-1F34CF32CC4E}"/>
              </a:ext>
            </a:extLst>
          </p:cNvPr>
          <p:cNvSpPr/>
          <p:nvPr/>
        </p:nvSpPr>
        <p:spPr>
          <a:xfrm>
            <a:off x="0" y="5493826"/>
            <a:ext cx="12192000" cy="13641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70D11F-3BF3-5A72-3277-E754F8BD146F}"/>
              </a:ext>
            </a:extLst>
          </p:cNvPr>
          <p:cNvSpPr txBox="1"/>
          <p:nvPr/>
        </p:nvSpPr>
        <p:spPr>
          <a:xfrm>
            <a:off x="0" y="1644744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Inclusive Urban Street Navigation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of Persons with Visual Impairments (PVI)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in Non-Metro Indian Cities.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 Context-Specific Mobility Study. </a:t>
            </a:r>
            <a:endParaRPr lang="en-IN" sz="36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C995328E-0051-428A-6C71-49D542B5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068" y="5585267"/>
            <a:ext cx="1181293" cy="11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4C657802-4343-C0AD-9FF5-9C1A3E0FA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90" y="5585267"/>
            <a:ext cx="928739" cy="12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419F2B1-F073-06C8-08AB-93F0877503AA}"/>
              </a:ext>
            </a:extLst>
          </p:cNvPr>
          <p:cNvSpPr txBox="1"/>
          <p:nvPr/>
        </p:nvSpPr>
        <p:spPr>
          <a:xfrm>
            <a:off x="0" y="5627787"/>
            <a:ext cx="93930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Franklin Gothic Book" panose="020B0503020102020204" pitchFamily="34" charset="0"/>
              </a:rPr>
              <a:t>Jinoj </a:t>
            </a:r>
            <a:r>
              <a:rPr lang="en-US" sz="2800" b="1" dirty="0" err="1">
                <a:latin typeface="Franklin Gothic Book" panose="020B0503020102020204" pitchFamily="34" charset="0"/>
              </a:rPr>
              <a:t>Mathidharan</a:t>
            </a:r>
            <a:r>
              <a:rPr lang="en-US" sz="2800" b="1" dirty="0">
                <a:latin typeface="Franklin Gothic Book" panose="020B0503020102020204" pitchFamily="34" charset="0"/>
              </a:rPr>
              <a:t> &amp; Dr. Gaurav Raheja</a:t>
            </a:r>
          </a:p>
          <a:p>
            <a:pPr algn="r"/>
            <a:r>
              <a:rPr lang="en-US" sz="2000" b="1" dirty="0">
                <a:latin typeface="Franklin Gothic Book" panose="020B0503020102020204" pitchFamily="34" charset="0"/>
              </a:rPr>
              <a:t>Indian Institute of Technology (IIT),</a:t>
            </a:r>
          </a:p>
          <a:p>
            <a:pPr algn="r"/>
            <a:r>
              <a:rPr lang="en-US" sz="2000" b="1" dirty="0">
                <a:latin typeface="Franklin Gothic Book" panose="020B0503020102020204" pitchFamily="34" charset="0"/>
              </a:rPr>
              <a:t>Roorkee, India</a:t>
            </a:r>
            <a:endParaRPr lang="en-IN" sz="2000" b="1" dirty="0">
              <a:latin typeface="Franklin Gothic Book" panose="020B05030201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47E6F6-F568-325C-78FA-3494FEAED8A3}"/>
              </a:ext>
            </a:extLst>
          </p:cNvPr>
          <p:cNvSpPr txBox="1"/>
          <p:nvPr/>
        </p:nvSpPr>
        <p:spPr>
          <a:xfrm>
            <a:off x="0" y="19632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18</a:t>
            </a:r>
            <a:r>
              <a:rPr lang="en-US" sz="2400" b="1" baseline="300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th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  Urban Mobility India Conference cum Exhibition 2025</a:t>
            </a:r>
            <a:endParaRPr lang="en-IN" sz="2400" b="1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65A28-E019-4A1F-B7C2-226A72A3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18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8B89670-A164-032B-BE74-9652B0C10CDB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0757041" y="6277807"/>
            <a:ext cx="1274092" cy="38546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33" b="1" dirty="0"/>
              <a:t>UD2024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82CBB25-3D17-027B-63C3-4672198C3455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3565236" cy="6858000"/>
          </a:xfrm>
          <a:prstGeom prst="rect">
            <a:avLst/>
          </a:prstGeom>
          <a:solidFill>
            <a:srgbClr val="110468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IN" sz="3200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82CBB25-3D17-027B-63C3-4672198C3455}"/>
              </a:ext>
            </a:extLst>
          </p:cNvPr>
          <p:cNvSpPr txBox="1">
            <a:spLocks/>
          </p:cNvSpPr>
          <p:nvPr/>
        </p:nvSpPr>
        <p:spPr>
          <a:xfrm>
            <a:off x="8589819" y="-3"/>
            <a:ext cx="3602181" cy="6858003"/>
          </a:xfrm>
          <a:prstGeom prst="rect">
            <a:avLst/>
          </a:prstGeom>
          <a:solidFill>
            <a:schemeClr val="tx2">
              <a:lumMod val="50000"/>
              <a:alpha val="47000"/>
            </a:schemeClr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IN" sz="3200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629100A-AF25-7737-8825-78B468B26E0B}"/>
              </a:ext>
            </a:extLst>
          </p:cNvPr>
          <p:cNvSpPr txBox="1">
            <a:spLocks/>
          </p:cNvSpPr>
          <p:nvPr/>
        </p:nvSpPr>
        <p:spPr>
          <a:xfrm>
            <a:off x="0" y="706382"/>
            <a:ext cx="3657600" cy="4567583"/>
          </a:xfrm>
          <a:prstGeom prst="rect">
            <a:avLst/>
          </a:prstGeom>
        </p:spPr>
        <p:txBody>
          <a:bodyPr/>
          <a:lstStyle>
            <a:lvl1pPr marL="285750" marR="0" indent="-285750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685800" marR="0" indent="-288036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2pPr>
            <a:lvl3pPr marL="7406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0835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865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1294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25443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28872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32301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marL="0" indent="0">
              <a:buNone/>
            </a:pPr>
            <a:r>
              <a:rPr lang="en-US" sz="1867" dirty="0">
                <a:solidFill>
                  <a:schemeClr val="bg1"/>
                </a:solidFill>
              </a:rPr>
              <a:t>Globally, at least</a:t>
            </a:r>
          </a:p>
          <a:p>
            <a:pPr marL="0" indent="0">
              <a:buNone/>
            </a:pPr>
            <a:r>
              <a:rPr lang="en-US" sz="6400" b="1" dirty="0">
                <a:solidFill>
                  <a:schemeClr val="bg1"/>
                </a:solidFill>
              </a:rPr>
              <a:t>2.2 </a:t>
            </a:r>
          </a:p>
          <a:p>
            <a:pPr marL="0" indent="0">
              <a:buNone/>
            </a:pPr>
            <a:endParaRPr lang="en-US" sz="4267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67" dirty="0">
                <a:solidFill>
                  <a:schemeClr val="bg1"/>
                </a:solidFill>
              </a:rPr>
              <a:t>People have visual impairment</a:t>
            </a:r>
          </a:p>
          <a:p>
            <a:pPr marL="0" indent="0">
              <a:buNone/>
            </a:pPr>
            <a:endParaRPr lang="en-US" sz="1867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67" dirty="0">
                <a:solidFill>
                  <a:schemeClr val="bg1"/>
                </a:solidFill>
              </a:rPr>
              <a:t>Proportion of visual impairment due to unoperated eye diseases is higher in LMIC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629100A-AF25-7737-8825-78B468B26E0B}"/>
              </a:ext>
            </a:extLst>
          </p:cNvPr>
          <p:cNvSpPr txBox="1">
            <a:spLocks/>
          </p:cNvSpPr>
          <p:nvPr/>
        </p:nvSpPr>
        <p:spPr>
          <a:xfrm>
            <a:off x="-18473" y="1902290"/>
            <a:ext cx="3500580" cy="970221"/>
          </a:xfrm>
          <a:prstGeom prst="rect">
            <a:avLst/>
          </a:prstGeom>
        </p:spPr>
        <p:txBody>
          <a:bodyPr/>
          <a:lstStyle>
            <a:lvl1pPr marL="285750" marR="0" indent="-285750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685800" marR="0" indent="-288036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2pPr>
            <a:lvl3pPr marL="7406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0835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865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1294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25443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28872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32301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marL="0" indent="0">
              <a:buNone/>
            </a:pPr>
            <a:r>
              <a:rPr lang="en-US" sz="6400" b="1" dirty="0">
                <a:solidFill>
                  <a:schemeClr val="bg1"/>
                </a:solidFill>
              </a:rPr>
              <a:t>billion</a:t>
            </a:r>
          </a:p>
        </p:txBody>
      </p:sp>
      <p:pic>
        <p:nvPicPr>
          <p:cNvPr id="31" name="Picture 2" descr="WHO World Health Organization Logo PNG vector in SVG, PDF ...">
            <a:extLst>
              <a:ext uri="{FF2B5EF4-FFF2-40B4-BE49-F238E27FC236}">
                <a16:creationId xmlns:a16="http://schemas.microsoft.com/office/drawing/2014/main" id="{37AC0607-8BEE-63AD-AE94-E3E817AA0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33077" r="9122" b="33231"/>
          <a:stretch/>
        </p:blipFill>
        <p:spPr bwMode="auto">
          <a:xfrm>
            <a:off x="860908" y="5980345"/>
            <a:ext cx="2593355" cy="8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629100A-AF25-7737-8825-78B468B26E0B}"/>
              </a:ext>
            </a:extLst>
          </p:cNvPr>
          <p:cNvSpPr txBox="1">
            <a:spLocks/>
          </p:cNvSpPr>
          <p:nvPr/>
        </p:nvSpPr>
        <p:spPr>
          <a:xfrm>
            <a:off x="803167" y="5633375"/>
            <a:ext cx="2863271" cy="346968"/>
          </a:xfrm>
          <a:prstGeom prst="rect">
            <a:avLst/>
          </a:prstGeom>
        </p:spPr>
        <p:txBody>
          <a:bodyPr/>
          <a:lstStyle>
            <a:lvl1pPr marL="285750" marR="0" indent="-285750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685800" marR="0" indent="-288036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2pPr>
            <a:lvl3pPr marL="7406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0835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865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1294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25443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28872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32301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World report on vision, 2019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629100A-AF25-7737-8825-78B468B26E0B}"/>
              </a:ext>
            </a:extLst>
          </p:cNvPr>
          <p:cNvSpPr txBox="1">
            <a:spLocks/>
          </p:cNvSpPr>
          <p:nvPr/>
        </p:nvSpPr>
        <p:spPr>
          <a:xfrm rot="16200000">
            <a:off x="-637010" y="5458288"/>
            <a:ext cx="2022563" cy="970221"/>
          </a:xfrm>
          <a:prstGeom prst="rect">
            <a:avLst/>
          </a:prstGeom>
        </p:spPr>
        <p:txBody>
          <a:bodyPr/>
          <a:lstStyle>
            <a:lvl1pPr marL="285750" marR="0" indent="-285750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685800" marR="0" indent="-288036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2pPr>
            <a:lvl3pPr marL="7406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0835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865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1294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25443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28872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32301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marL="0" indent="0">
              <a:buNone/>
            </a:pPr>
            <a:r>
              <a:rPr lang="en-US" sz="4267" b="1" dirty="0">
                <a:solidFill>
                  <a:schemeClr val="bg1"/>
                </a:solidFill>
              </a:rPr>
              <a:t>Global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629100A-AF25-7737-8825-78B468B26E0B}"/>
              </a:ext>
            </a:extLst>
          </p:cNvPr>
          <p:cNvSpPr txBox="1">
            <a:spLocks/>
          </p:cNvSpPr>
          <p:nvPr/>
        </p:nvSpPr>
        <p:spPr>
          <a:xfrm rot="16200000">
            <a:off x="7962445" y="5458288"/>
            <a:ext cx="2022563" cy="970221"/>
          </a:xfrm>
          <a:prstGeom prst="rect">
            <a:avLst/>
          </a:prstGeom>
        </p:spPr>
        <p:txBody>
          <a:bodyPr/>
          <a:lstStyle>
            <a:lvl1pPr marL="285750" marR="0" indent="-285750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685800" marR="0" indent="-288036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2pPr>
            <a:lvl3pPr marL="7406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0835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865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1294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25443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28872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32301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marL="0" indent="0">
              <a:buNone/>
            </a:pPr>
            <a:r>
              <a:rPr lang="en-US" sz="4267" b="1" dirty="0">
                <a:solidFill>
                  <a:schemeClr val="bg1"/>
                </a:solidFill>
              </a:rPr>
              <a:t>Kerala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5562051-AFC7-959B-9BC6-A3B41287E0C4}"/>
              </a:ext>
            </a:extLst>
          </p:cNvPr>
          <p:cNvSpPr txBox="1"/>
          <p:nvPr/>
        </p:nvSpPr>
        <p:spPr>
          <a:xfrm>
            <a:off x="6495890" y="3483821"/>
            <a:ext cx="243774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Visually impaired </a:t>
            </a:r>
            <a:r>
              <a:rPr lang="en-I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 population</a:t>
            </a:r>
            <a:endParaRPr lang="en-I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EC2990-F95C-3A0B-F56D-B7B182731AC9}"/>
              </a:ext>
            </a:extLst>
          </p:cNvPr>
          <p:cNvGrpSpPr/>
          <p:nvPr/>
        </p:nvGrpSpPr>
        <p:grpSpPr>
          <a:xfrm>
            <a:off x="2369087" y="-1427"/>
            <a:ext cx="6426695" cy="6956107"/>
            <a:chOff x="1776815" y="-1070"/>
            <a:chExt cx="4820021" cy="5217080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B82CBB25-3D17-027B-63C3-4672198C3455}"/>
                </a:ext>
              </a:extLst>
            </p:cNvPr>
            <p:cNvSpPr txBox="1">
              <a:spLocks/>
            </p:cNvSpPr>
            <p:nvPr/>
          </p:nvSpPr>
          <p:spPr>
            <a:xfrm>
              <a:off x="2673926" y="0"/>
              <a:ext cx="3768438" cy="5143500"/>
            </a:xfrm>
            <a:prstGeom prst="rect">
              <a:avLst/>
            </a:prstGeom>
            <a:solidFill>
              <a:schemeClr val="tx2">
                <a:lumMod val="50000"/>
                <a:alpha val="69000"/>
              </a:schemeClr>
            </a:solidFill>
          </p:spPr>
          <p:txBody>
            <a:bodyPr vert="horz" lIns="121920" tIns="60960" rIns="121920" bIns="6096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IN" sz="3200" dirty="0">
                <a:solidFill>
                  <a:srgbClr val="0070C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4" name="Text Placeholder 2">
              <a:extLst>
                <a:ext uri="{FF2B5EF4-FFF2-40B4-BE49-F238E27FC236}">
                  <a16:creationId xmlns:a16="http://schemas.microsoft.com/office/drawing/2014/main" id="{5629100A-AF25-7737-8825-78B468B26E0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216952" y="4093716"/>
              <a:ext cx="1516922" cy="727666"/>
            </a:xfrm>
            <a:prstGeom prst="rect">
              <a:avLst/>
            </a:prstGeom>
          </p:spPr>
          <p:txBody>
            <a:bodyPr/>
            <a:lstStyle>
              <a:lvl1pPr marL="285750" marR="0" indent="-285750" algn="l" defTabSz="685800" eaLnBrk="1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Franklin Gothic Book"/>
                </a:defRPr>
              </a:lvl1pPr>
              <a:lvl2pPr marL="685800" marR="0" indent="-288036" algn="l" defTabSz="685800" eaLnBrk="1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Franklin Gothic Book"/>
                </a:defRPr>
              </a:lvl2pPr>
              <a:lvl3pPr marL="740664" marR="0" indent="0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None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3pPr>
              <a:lvl4pPr marL="1083564" marR="0" indent="0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None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4pPr>
              <a:lvl5pPr marL="1786508" marR="0" indent="-360044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■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5pPr>
              <a:lvl6pPr marL="2129408" marR="0" indent="-360044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–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6pPr>
              <a:lvl7pPr marL="2544317" marR="0" indent="-432053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■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7pPr>
              <a:lvl8pPr marL="2887217" marR="0" indent="-432053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–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8pPr>
              <a:lvl9pPr marL="3230117" marR="0" indent="-432053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■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9pPr>
            </a:lstStyle>
            <a:p>
              <a:pPr marL="0" indent="0">
                <a:buNone/>
              </a:pPr>
              <a:r>
                <a:rPr lang="en-US" sz="4267" b="1" dirty="0">
                  <a:solidFill>
                    <a:schemeClr val="bg1"/>
                  </a:solidFill>
                </a:rPr>
                <a:t>India</a:t>
              </a:r>
            </a:p>
          </p:txBody>
        </p:sp>
        <p:graphicFrame>
          <p:nvGraphicFramePr>
            <p:cNvPr id="50" name="Chart 49">
              <a:extLst>
                <a:ext uri="{FF2B5EF4-FFF2-40B4-BE49-F238E27FC236}">
                  <a16:creationId xmlns:a16="http://schemas.microsoft.com/office/drawing/2014/main" id="{D4FDDA11-B57B-D05C-5D8E-2CC4FD96F20D}"/>
                </a:ext>
              </a:extLst>
            </p:cNvPr>
            <p:cNvGraphicFramePr/>
            <p:nvPr/>
          </p:nvGraphicFramePr>
          <p:xfrm>
            <a:off x="1776815" y="500380"/>
            <a:ext cx="3124864" cy="18442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DDB1C87-1EEB-4CAB-8BA1-FD83AA2E3744}"/>
                </a:ext>
              </a:extLst>
            </p:cNvPr>
            <p:cNvSpPr/>
            <p:nvPr/>
          </p:nvSpPr>
          <p:spPr>
            <a:xfrm>
              <a:off x="4870043" y="70989"/>
              <a:ext cx="337973" cy="20387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0882AA4-0487-F8B9-30D4-E2D4781C1F8E}"/>
                </a:ext>
              </a:extLst>
            </p:cNvPr>
            <p:cNvSpPr/>
            <p:nvPr/>
          </p:nvSpPr>
          <p:spPr>
            <a:xfrm>
              <a:off x="4870828" y="296847"/>
              <a:ext cx="337188" cy="201315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8CF4A6A-C59F-35FC-9BEC-32BE68084DD4}"/>
                </a:ext>
              </a:extLst>
            </p:cNvPr>
            <p:cNvSpPr/>
            <p:nvPr/>
          </p:nvSpPr>
          <p:spPr>
            <a:xfrm>
              <a:off x="4870043" y="2332837"/>
              <a:ext cx="337973" cy="8883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C693B4-F7E9-AE15-2B54-A880D3A1895B}"/>
                </a:ext>
              </a:extLst>
            </p:cNvPr>
            <p:cNvSpPr txBox="1"/>
            <p:nvPr/>
          </p:nvSpPr>
          <p:spPr>
            <a:xfrm>
              <a:off x="5183509" y="-1070"/>
              <a:ext cx="1258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Blind </a:t>
              </a:r>
            </a:p>
            <a:p>
              <a:r>
                <a:rPr lang="en-I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(4.95 million)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9D8720A-2233-C618-6B44-83048552E0C8}"/>
                </a:ext>
              </a:extLst>
            </p:cNvPr>
            <p:cNvSpPr txBox="1"/>
            <p:nvPr/>
          </p:nvSpPr>
          <p:spPr>
            <a:xfrm>
              <a:off x="5183508" y="1029197"/>
              <a:ext cx="13678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Visually impaired (35 million)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FF09D3-01F5-40F7-F3CB-35058A0778D0}"/>
                </a:ext>
              </a:extLst>
            </p:cNvPr>
            <p:cNvSpPr txBox="1"/>
            <p:nvPr/>
          </p:nvSpPr>
          <p:spPr>
            <a:xfrm>
              <a:off x="5158091" y="2109089"/>
              <a:ext cx="1284273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Blind children (0.24 million)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5562051-AFC7-959B-9BC6-A3B41287E0C4}"/>
                </a:ext>
              </a:extLst>
            </p:cNvPr>
            <p:cNvSpPr txBox="1"/>
            <p:nvPr/>
          </p:nvSpPr>
          <p:spPr>
            <a:xfrm>
              <a:off x="2667449" y="2568301"/>
              <a:ext cx="1828312" cy="83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Visually impaired </a:t>
              </a:r>
              <a:r>
                <a:rPr lang="en-IN" sz="18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population</a:t>
              </a:r>
              <a:endParaRPr lang="en-I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5B7443C-BED6-EF16-93A8-E1A97D34E6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1184" y="70988"/>
              <a:ext cx="905367" cy="806521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4521391-78B2-957A-B403-26B15B5BEC17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76" y="1653616"/>
              <a:ext cx="932875" cy="768058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376671C-CD03-1723-E1AC-5AB1B9672165}"/>
                </a:ext>
              </a:extLst>
            </p:cNvPr>
            <p:cNvSpPr txBox="1"/>
            <p:nvPr/>
          </p:nvSpPr>
          <p:spPr>
            <a:xfrm>
              <a:off x="3477297" y="1081715"/>
              <a:ext cx="771931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25%</a:t>
              </a:r>
            </a:p>
          </p:txBody>
        </p:sp>
        <p:graphicFrame>
          <p:nvGraphicFramePr>
            <p:cNvPr id="64" name="Chart 63">
              <a:extLst>
                <a:ext uri="{FF2B5EF4-FFF2-40B4-BE49-F238E27FC236}">
                  <a16:creationId xmlns:a16="http://schemas.microsoft.com/office/drawing/2014/main" id="{6A26AACD-CF9F-2561-E8BA-6B142311FFAD}"/>
                </a:ext>
              </a:extLst>
            </p:cNvPr>
            <p:cNvGraphicFramePr/>
            <p:nvPr/>
          </p:nvGraphicFramePr>
          <p:xfrm>
            <a:off x="3012775" y="3061616"/>
            <a:ext cx="3156731" cy="17244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2C173A9-9D50-553F-F86E-D314F4D31976}"/>
                </a:ext>
              </a:extLst>
            </p:cNvPr>
            <p:cNvSpPr txBox="1"/>
            <p:nvPr/>
          </p:nvSpPr>
          <p:spPr>
            <a:xfrm>
              <a:off x="4694131" y="3643979"/>
              <a:ext cx="5627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dirty="0">
                  <a:latin typeface="Franklin Gothic Book" panose="020B0503020102020204" pitchFamily="34" charset="0"/>
                </a:rPr>
                <a:t>&gt;25%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DFC59D5-6FB1-1CC0-2D94-76B4DF7CCF07}"/>
                </a:ext>
              </a:extLst>
            </p:cNvPr>
            <p:cNvSpPr txBox="1"/>
            <p:nvPr/>
          </p:nvSpPr>
          <p:spPr>
            <a:xfrm>
              <a:off x="3285549" y="4663991"/>
              <a:ext cx="2830259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Indian population: </a:t>
              </a:r>
            </a:p>
            <a:p>
              <a:pPr algn="ctr"/>
              <a:r>
                <a:rPr lang="en-IN" sz="18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Aged above 50 years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D34EFC-9ABC-5AB4-D734-E97503380087}"/>
                </a:ext>
              </a:extLst>
            </p:cNvPr>
            <p:cNvSpPr txBox="1"/>
            <p:nvPr/>
          </p:nvSpPr>
          <p:spPr>
            <a:xfrm>
              <a:off x="4768524" y="2568006"/>
              <a:ext cx="1828312" cy="83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Visually impaired </a:t>
              </a:r>
              <a:r>
                <a:rPr lang="en-IN" sz="18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Indian population</a:t>
              </a:r>
              <a:endParaRPr lang="en-I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D543E463-76FD-13AD-9777-9C729C47F133}"/>
              </a:ext>
            </a:extLst>
          </p:cNvPr>
          <p:cNvGraphicFramePr>
            <a:graphicFrameLocks noGrp="1"/>
          </p:cNvGraphicFramePr>
          <p:nvPr/>
        </p:nvGraphicFramePr>
        <p:xfrm>
          <a:off x="8883533" y="178896"/>
          <a:ext cx="3026503" cy="22758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56221">
                  <a:extLst>
                    <a:ext uri="{9D8B030D-6E8A-4147-A177-3AD203B41FA5}">
                      <a16:colId xmlns:a16="http://schemas.microsoft.com/office/drawing/2014/main" val="1376640797"/>
                    </a:ext>
                  </a:extLst>
                </a:gridCol>
                <a:gridCol w="874075">
                  <a:extLst>
                    <a:ext uri="{9D8B030D-6E8A-4147-A177-3AD203B41FA5}">
                      <a16:colId xmlns:a16="http://schemas.microsoft.com/office/drawing/2014/main" val="3398269544"/>
                    </a:ext>
                  </a:extLst>
                </a:gridCol>
                <a:gridCol w="1396207">
                  <a:extLst>
                    <a:ext uri="{9D8B030D-6E8A-4147-A177-3AD203B41FA5}">
                      <a16:colId xmlns:a16="http://schemas.microsoft.com/office/drawing/2014/main" val="612355482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rgbClr val="156082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INDIA</a:t>
                      </a:r>
                      <a:endParaRPr lang="en-US" sz="1600" b="1" dirty="0">
                        <a:solidFill>
                          <a:srgbClr val="156082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KERALA</a:t>
                      </a:r>
                      <a:endParaRPr lang="en-US" sz="1600" b="1" dirty="0">
                        <a:solidFill>
                          <a:srgbClr val="156082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5337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1961</a:t>
                      </a:r>
                      <a:endParaRPr lang="en-US" sz="1600" dirty="0"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5.6%</a:t>
                      </a:r>
                      <a:endParaRPr lang="en-US" sz="1600" dirty="0"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5.1%</a:t>
                      </a:r>
                      <a:endParaRPr lang="en-US" sz="1600" dirty="0"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39115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2001</a:t>
                      </a:r>
                      <a:endParaRPr lang="en-US" sz="1600" dirty="0"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7.5%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10.5%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8185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2011</a:t>
                      </a:r>
                      <a:endParaRPr lang="en-US" sz="1600" dirty="0"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8.6%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12.6%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5784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2031</a:t>
                      </a:r>
                      <a:endParaRPr lang="en-US" sz="1600" dirty="0"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13.1%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20.9%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6448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2051</a:t>
                      </a:r>
                      <a:endParaRPr lang="en-US" sz="1600" dirty="0">
                        <a:latin typeface="Franklin Gothic Book" panose="020B05030201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-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&gt;25%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Franklin Gothic Demi" panose="020B07030201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874737"/>
                  </a:ext>
                </a:extLst>
              </a:tr>
            </a:tbl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2D5CE2A1-78AB-31F9-AD0C-B72C360135EA}"/>
              </a:ext>
            </a:extLst>
          </p:cNvPr>
          <p:cNvSpPr txBox="1"/>
          <p:nvPr/>
        </p:nvSpPr>
        <p:spPr>
          <a:xfrm>
            <a:off x="8552400" y="2522293"/>
            <a:ext cx="363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</a:t>
            </a:r>
            <a:r>
              <a:rPr lang="en-US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Elderly</a:t>
            </a:r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Population</a:t>
            </a:r>
          </a:p>
          <a:p>
            <a:r>
              <a:rPr lang="en-US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author, derived from various reports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78D14A8-3DD6-1725-B152-FB870CF475C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6" b="90798" l="3984" r="92829">
                        <a14:foregroundMark x1="17530" y1="30675" x2="17530" y2="30675"/>
                        <a14:foregroundMark x1="13944" y1="17178" x2="13944" y2="17178"/>
                        <a14:foregroundMark x1="7171" y1="46012" x2="7171" y2="46012"/>
                        <a14:foregroundMark x1="50598" y1="22086" x2="50598" y2="22086"/>
                        <a14:foregroundMark x1="48606" y1="46012" x2="48606" y2="46012"/>
                        <a14:foregroundMark x1="42231" y1="91411" x2="42231" y2="91411"/>
                        <a14:foregroundMark x1="54582" y1="91411" x2="54582" y2="91411"/>
                        <a14:foregroundMark x1="79681" y1="50920" x2="79681" y2="50920"/>
                        <a14:foregroundMark x1="79681" y1="18405" x2="79681" y2="18405"/>
                        <a14:foregroundMark x1="92829" y1="58896" x2="92829" y2="58896"/>
                        <a14:foregroundMark x1="3984" y1="59509" x2="3984" y2="59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7450" y="3142700"/>
            <a:ext cx="2202852" cy="14305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FC3AA2-9C3B-1675-AD52-CEBF7975E5D0}"/>
              </a:ext>
            </a:extLst>
          </p:cNvPr>
          <p:cNvSpPr/>
          <p:nvPr/>
        </p:nvSpPr>
        <p:spPr>
          <a:xfrm>
            <a:off x="9947833" y="6218655"/>
            <a:ext cx="2244168" cy="466622"/>
          </a:xfrm>
          <a:prstGeom prst="rect">
            <a:avLst/>
          </a:prstGeom>
          <a:solidFill>
            <a:srgbClr val="8A90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7FB8438-1EFA-7AB0-03DF-63B2ADE204B5}"/>
              </a:ext>
            </a:extLst>
          </p:cNvPr>
          <p:cNvSpPr txBox="1"/>
          <p:nvPr/>
        </p:nvSpPr>
        <p:spPr>
          <a:xfrm>
            <a:off x="8778621" y="4480073"/>
            <a:ext cx="341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Youth Migration</a:t>
            </a:r>
          </a:p>
          <a:p>
            <a:r>
              <a:rPr lang="en-US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Murali </a:t>
            </a:r>
            <a:r>
              <a:rPr lang="en-US" sz="13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Thummarakudi</a:t>
            </a:r>
            <a:r>
              <a:rPr lang="en-US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048532" y="5160270"/>
            <a:ext cx="3261013" cy="1268523"/>
            <a:chOff x="6786399" y="3870201"/>
            <a:chExt cx="2445760" cy="951392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45B37F3-112E-3758-C7A4-45917BAFBFAF}"/>
                </a:ext>
              </a:extLst>
            </p:cNvPr>
            <p:cNvSpPr txBox="1"/>
            <p:nvPr/>
          </p:nvSpPr>
          <p:spPr>
            <a:xfrm>
              <a:off x="6786399" y="4383012"/>
              <a:ext cx="235760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Old-age Dependency Ratio</a:t>
              </a:r>
            </a:p>
            <a:p>
              <a:r>
                <a:rPr lang="en-US" sz="13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Kerala economic review 2021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309559D-FFF6-B7BB-76BC-57323CA05B6C}"/>
                </a:ext>
              </a:extLst>
            </p:cNvPr>
            <p:cNvCxnSpPr>
              <a:cxnSpLocks/>
            </p:cNvCxnSpPr>
            <p:nvPr/>
          </p:nvCxnSpPr>
          <p:spPr>
            <a:xfrm>
              <a:off x="6882536" y="4113201"/>
              <a:ext cx="2176500" cy="1244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88C0941-B3A5-3CD2-03B8-A9B0F3FC1E5F}"/>
                </a:ext>
              </a:extLst>
            </p:cNvPr>
            <p:cNvSpPr/>
            <p:nvPr/>
          </p:nvSpPr>
          <p:spPr>
            <a:xfrm>
              <a:off x="7206451" y="4075095"/>
              <a:ext cx="53491" cy="70078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314324B-DF93-6E77-B596-06121DFFA79A}"/>
                </a:ext>
              </a:extLst>
            </p:cNvPr>
            <p:cNvSpPr/>
            <p:nvPr/>
          </p:nvSpPr>
          <p:spPr>
            <a:xfrm>
              <a:off x="7937932" y="4089206"/>
              <a:ext cx="53491" cy="70078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F1D0BFB-2598-8BB5-1F04-C481925E5163}"/>
                </a:ext>
              </a:extLst>
            </p:cNvPr>
            <p:cNvSpPr/>
            <p:nvPr/>
          </p:nvSpPr>
          <p:spPr>
            <a:xfrm>
              <a:off x="8734650" y="4083996"/>
              <a:ext cx="53491" cy="70078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FCE9FDA-967F-2904-F1E5-155922648B10}"/>
                </a:ext>
              </a:extLst>
            </p:cNvPr>
            <p:cNvSpPr txBox="1"/>
            <p:nvPr/>
          </p:nvSpPr>
          <p:spPr>
            <a:xfrm>
              <a:off x="7012252" y="3873496"/>
              <a:ext cx="596652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19.6%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5651709-DF29-F79D-D4C4-0908FD5471DC}"/>
                </a:ext>
              </a:extLst>
            </p:cNvPr>
            <p:cNvSpPr txBox="1"/>
            <p:nvPr/>
          </p:nvSpPr>
          <p:spPr>
            <a:xfrm>
              <a:off x="7722926" y="3879914"/>
              <a:ext cx="596581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333" dirty="0"/>
                <a:t>26.1%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EA1832-935A-2FF1-216D-92E2A57A78EA}"/>
                </a:ext>
              </a:extLst>
            </p:cNvPr>
            <p:cNvSpPr txBox="1"/>
            <p:nvPr/>
          </p:nvSpPr>
          <p:spPr>
            <a:xfrm>
              <a:off x="8560302" y="3870201"/>
              <a:ext cx="671857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333" b="1" dirty="0"/>
                <a:t>34.4%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FD3E726-3317-6546-6A35-1FBE558688D8}"/>
                </a:ext>
              </a:extLst>
            </p:cNvPr>
            <p:cNvSpPr txBox="1"/>
            <p:nvPr/>
          </p:nvSpPr>
          <p:spPr>
            <a:xfrm>
              <a:off x="7002121" y="4114437"/>
              <a:ext cx="484854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2011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5B6C104-669A-9D58-30FF-23A5D9C0BC64}"/>
                </a:ext>
              </a:extLst>
            </p:cNvPr>
            <p:cNvSpPr txBox="1"/>
            <p:nvPr/>
          </p:nvSpPr>
          <p:spPr>
            <a:xfrm>
              <a:off x="7708750" y="4124244"/>
              <a:ext cx="513029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16D0570-5857-DEC6-1F99-E97CCAE071D4}"/>
                </a:ext>
              </a:extLst>
            </p:cNvPr>
            <p:cNvSpPr txBox="1"/>
            <p:nvPr/>
          </p:nvSpPr>
          <p:spPr>
            <a:xfrm>
              <a:off x="8490446" y="4124244"/>
              <a:ext cx="538624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333" dirty="0"/>
                <a:t>2031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685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8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EAF359-6D66-8D19-9C43-1ADDC43EB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964645"/>
              </p:ext>
            </p:extLst>
          </p:nvPr>
        </p:nvGraphicFramePr>
        <p:xfrm>
          <a:off x="2267173" y="2854884"/>
          <a:ext cx="7916359" cy="36591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14372">
                  <a:extLst>
                    <a:ext uri="{9D8B030D-6E8A-4147-A177-3AD203B41FA5}">
                      <a16:colId xmlns:a16="http://schemas.microsoft.com/office/drawing/2014/main" val="484591171"/>
                    </a:ext>
                  </a:extLst>
                </a:gridCol>
                <a:gridCol w="1643923">
                  <a:extLst>
                    <a:ext uri="{9D8B030D-6E8A-4147-A177-3AD203B41FA5}">
                      <a16:colId xmlns:a16="http://schemas.microsoft.com/office/drawing/2014/main" val="2077408280"/>
                    </a:ext>
                  </a:extLst>
                </a:gridCol>
                <a:gridCol w="2017995">
                  <a:extLst>
                    <a:ext uri="{9D8B030D-6E8A-4147-A177-3AD203B41FA5}">
                      <a16:colId xmlns:a16="http://schemas.microsoft.com/office/drawing/2014/main" val="1979153293"/>
                    </a:ext>
                  </a:extLst>
                </a:gridCol>
                <a:gridCol w="1714316">
                  <a:extLst>
                    <a:ext uri="{9D8B030D-6E8A-4147-A177-3AD203B41FA5}">
                      <a16:colId xmlns:a16="http://schemas.microsoft.com/office/drawing/2014/main" val="2564783493"/>
                    </a:ext>
                  </a:extLst>
                </a:gridCol>
                <a:gridCol w="1581582">
                  <a:extLst>
                    <a:ext uri="{9D8B030D-6E8A-4147-A177-3AD203B41FA5}">
                      <a16:colId xmlns:a16="http://schemas.microsoft.com/office/drawing/2014/main" val="408963651"/>
                    </a:ext>
                  </a:extLst>
                </a:gridCol>
                <a:gridCol w="544171">
                  <a:extLst>
                    <a:ext uri="{9D8B030D-6E8A-4147-A177-3AD203B41FA5}">
                      <a16:colId xmlns:a16="http://schemas.microsoft.com/office/drawing/2014/main" val="1766616220"/>
                    </a:ext>
                  </a:extLst>
                </a:gridCol>
              </a:tblGrid>
              <a:tr h="480470">
                <a:tc>
                  <a:txBody>
                    <a:bodyPr/>
                    <a:lstStyle/>
                    <a:p>
                      <a:pPr algn="ctr"/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>
                          <a:solidFill>
                            <a:schemeClr val="bg1"/>
                          </a:solidFill>
                        </a:rPr>
                        <a:t>METHOD</a:t>
                      </a:r>
                      <a:endParaRPr lang="en-IN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>
                          <a:solidFill>
                            <a:schemeClr val="bg1"/>
                          </a:solidFill>
                        </a:rPr>
                        <a:t>DATA</a:t>
                      </a:r>
                      <a:endParaRPr lang="en-IN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>
                          <a:solidFill>
                            <a:schemeClr val="bg1"/>
                          </a:solidFill>
                        </a:rPr>
                        <a:t>TOOL</a:t>
                      </a:r>
                      <a:endParaRPr lang="en-IN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800" b="0" dirty="0">
                          <a:solidFill>
                            <a:schemeClr val="bg1"/>
                          </a:solidFill>
                        </a:rPr>
                        <a:t>OUTCOME</a:t>
                      </a:r>
                      <a:endParaRPr lang="en-IN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22240"/>
                  </a:ext>
                </a:extLst>
              </a:tr>
              <a:tr h="881606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Phase 1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Exploratory Survey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Interview transcript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Semi-structured interview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Focus group 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Issues faced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Street identification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B3142"/>
                          </a:solidFill>
                        </a:rPr>
                        <a:t>Street navigation mind map</a:t>
                      </a:r>
                      <a:endParaRPr lang="en-IN" sz="1600" b="0" dirty="0">
                        <a:solidFill>
                          <a:srgbClr val="0B314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160396054"/>
                  </a:ext>
                </a:extLst>
              </a:tr>
              <a:tr h="875412">
                <a:tc rowSpan="3"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Phase 2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Field Observation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Street Elements</a:t>
                      </a:r>
                    </a:p>
                    <a:p>
                      <a:pPr algn="ctr"/>
                      <a:r>
                        <a:rPr lang="en-IN" sz="1600" dirty="0"/>
                        <a:t>Street Parameters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Field diary</a:t>
                      </a:r>
                    </a:p>
                    <a:p>
                      <a:pPr algn="ctr"/>
                      <a:r>
                        <a:rPr lang="en-IN" sz="1600" dirty="0"/>
                        <a:t>Photography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Base map</a:t>
                      </a:r>
                    </a:p>
                    <a:p>
                      <a:pPr algn="ctr"/>
                      <a:r>
                        <a:rPr lang="en-IN" sz="1600" dirty="0"/>
                        <a:t>Street elements </a:t>
                      </a:r>
                    </a:p>
                    <a:p>
                      <a:pPr algn="ctr"/>
                      <a:r>
                        <a:rPr lang="en-IN" sz="1600" dirty="0"/>
                        <a:t>list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745240"/>
                  </a:ext>
                </a:extLst>
              </a:tr>
              <a:tr h="592362">
                <a:tc vMerge="1">
                  <a:txBody>
                    <a:bodyPr/>
                    <a:lstStyle/>
                    <a:p>
                      <a:pPr algn="ctr"/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Participant Observation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Barriers &amp; issues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Videography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Journey map</a:t>
                      </a:r>
                    </a:p>
                    <a:p>
                      <a:pPr algn="ctr"/>
                      <a:r>
                        <a:rPr lang="en-IN" sz="1600" dirty="0"/>
                        <a:t>Barrier map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7994907"/>
                  </a:ext>
                </a:extLst>
              </a:tr>
              <a:tr h="829306">
                <a:tc vMerge="1">
                  <a:txBody>
                    <a:bodyPr/>
                    <a:lstStyle/>
                    <a:p>
                      <a:pPr algn="ctr"/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Post- Observational Survey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Sensory clues for navigation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Semi-structured interview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Sensory landmark map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650960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7130398-D484-3807-83FA-CEE1D27DEB55}"/>
              </a:ext>
            </a:extLst>
          </p:cNvPr>
          <p:cNvSpPr txBox="1">
            <a:spLocks/>
          </p:cNvSpPr>
          <p:nvPr/>
        </p:nvSpPr>
        <p:spPr>
          <a:xfrm>
            <a:off x="117443" y="0"/>
            <a:ext cx="2612314" cy="5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r>
              <a:rPr lang="en-US" sz="2800" dirty="0">
                <a:solidFill>
                  <a:srgbClr val="110468"/>
                </a:solidFill>
              </a:rPr>
              <a:t>The Study</a:t>
            </a:r>
            <a:endParaRPr lang="en-IN" sz="2800" dirty="0">
              <a:solidFill>
                <a:srgbClr val="110468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6340616-E1F6-579A-4B2F-78CC5A2B629F}"/>
              </a:ext>
            </a:extLst>
          </p:cNvPr>
          <p:cNvSpPr txBox="1">
            <a:spLocks/>
          </p:cNvSpPr>
          <p:nvPr/>
        </p:nvSpPr>
        <p:spPr>
          <a:xfrm>
            <a:off x="2267173" y="104774"/>
            <a:ext cx="10334402" cy="28358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262D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262D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262D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262D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262D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B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Aim: 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understand the lived experiences of PVI while navigating a tier 2 Indian street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B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Participants:</a:t>
            </a:r>
          </a:p>
          <a:p>
            <a:pPr marL="0" indent="0">
              <a:lnSpc>
                <a:spcPts val="1400"/>
              </a:lnSpc>
              <a:buNone/>
            </a:pPr>
            <a:r>
              <a:rPr lang="en-US" sz="2000" dirty="0">
                <a:solidFill>
                  <a:srgbClr val="0B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adults (10 males &amp; 5 females) with severe visual impairments, </a:t>
            </a:r>
          </a:p>
          <a:p>
            <a:pPr marL="0" indent="0">
              <a:lnSpc>
                <a:spcPts val="1400"/>
              </a:lnSpc>
              <a:buNone/>
            </a:pPr>
            <a:r>
              <a:rPr lang="en-US" sz="2000" dirty="0">
                <a:solidFill>
                  <a:srgbClr val="0B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ages ranging from 18 to 60. </a:t>
            </a:r>
          </a:p>
          <a:p>
            <a:pPr marL="0" indent="0">
              <a:lnSpc>
                <a:spcPts val="1000"/>
              </a:lnSpc>
              <a:buNone/>
            </a:pPr>
            <a:r>
              <a:rPr lang="en-US" sz="1800" dirty="0">
                <a:solidFill>
                  <a:srgbClr val="0B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(National Association for the Blind Kerala)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B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Location:</a:t>
            </a:r>
          </a:p>
          <a:p>
            <a:pPr marL="0" indent="0">
              <a:lnSpc>
                <a:spcPts val="1200"/>
              </a:lnSpc>
              <a:buNone/>
            </a:pPr>
            <a:r>
              <a:rPr lang="en-US" sz="2000" dirty="0">
                <a:solidFill>
                  <a:srgbClr val="0B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Thiruvananthapuram, Kerala, INDIA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078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040653"/>
              </p:ext>
            </p:extLst>
          </p:nvPr>
        </p:nvGraphicFramePr>
        <p:xfrm>
          <a:off x="249235" y="93980"/>
          <a:ext cx="11693530" cy="66440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36590">
                  <a:extLst>
                    <a:ext uri="{9D8B030D-6E8A-4147-A177-3AD203B41FA5}">
                      <a16:colId xmlns:a16="http://schemas.microsoft.com/office/drawing/2014/main" val="999016799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875872824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19226417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43077711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216679371"/>
                    </a:ext>
                  </a:extLst>
                </a:gridCol>
                <a:gridCol w="1836606">
                  <a:extLst>
                    <a:ext uri="{9D8B030D-6E8A-4147-A177-3AD203B41FA5}">
                      <a16:colId xmlns:a16="http://schemas.microsoft.com/office/drawing/2014/main" val="423582855"/>
                    </a:ext>
                  </a:extLst>
                </a:gridCol>
                <a:gridCol w="1391250">
                  <a:extLst>
                    <a:ext uri="{9D8B030D-6E8A-4147-A177-3AD203B41FA5}">
                      <a16:colId xmlns:a16="http://schemas.microsoft.com/office/drawing/2014/main" val="1928182604"/>
                    </a:ext>
                  </a:extLst>
                </a:gridCol>
                <a:gridCol w="1565156">
                  <a:extLst>
                    <a:ext uri="{9D8B030D-6E8A-4147-A177-3AD203B41FA5}">
                      <a16:colId xmlns:a16="http://schemas.microsoft.com/office/drawing/2014/main" val="1941241856"/>
                    </a:ext>
                  </a:extLst>
                </a:gridCol>
                <a:gridCol w="1806228">
                  <a:extLst>
                    <a:ext uri="{9D8B030D-6E8A-4147-A177-3AD203B41FA5}">
                      <a16:colId xmlns:a16="http://schemas.microsoft.com/office/drawing/2014/main" val="2604994621"/>
                    </a:ext>
                  </a:extLst>
                </a:gridCol>
              </a:tblGrid>
              <a:tr h="340805">
                <a:tc gridSpan="6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PARTICIPANT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DETAILS</a:t>
                      </a:r>
                      <a:endParaRPr lang="en-US" sz="1600" dirty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5035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Sl.</a:t>
                      </a:r>
                      <a:r>
                        <a:rPr lang="en-US" sz="1200" b="1" baseline="0" dirty="0"/>
                        <a:t> No.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Age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Gender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Educational Status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Occupation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Degree of Blindness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Age of Blindness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Reason of Blindness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Street for Field Observation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2833532"/>
                  </a:ext>
                </a:extLst>
              </a:tr>
              <a:tr h="3408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TP1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Degree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Unemployed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Fully blind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Nerve problem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Law College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8474269"/>
                  </a:ext>
                </a:extLst>
              </a:tr>
              <a:tr h="4201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TP2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+2</a:t>
                      </a:r>
                    </a:p>
                    <a:p>
                      <a:pPr algn="ctr"/>
                      <a:r>
                        <a:rPr lang="en-US" sz="1200" dirty="0"/>
                        <a:t>(Degree not completed)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Partially blind (85%)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From 18y of age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Retinitis Pigmentosa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Chara Chira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4156474"/>
                  </a:ext>
                </a:extLst>
              </a:tr>
              <a:tr h="4201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TP3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PG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Partially blind (80%)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Vein issue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MG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2174771"/>
                  </a:ext>
                </a:extLst>
              </a:tr>
              <a:tr h="4201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TP4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Degree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Partially blind (70%)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Nerve problem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Chara Chira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2175120"/>
                  </a:ext>
                </a:extLst>
              </a:tr>
              <a:tr h="3408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TP5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Degree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Fully blind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Vein issue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Law College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0722574"/>
                  </a:ext>
                </a:extLst>
              </a:tr>
              <a:tr h="340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TP6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Degree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Fully blind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Retinitis Pigmentosa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Chara Chira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6975027"/>
                  </a:ext>
                </a:extLst>
              </a:tr>
              <a:tr h="4201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TP7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Studying Degree (LLB)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Partially blind (60%)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Cataract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Law College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08347"/>
                  </a:ext>
                </a:extLst>
              </a:tr>
              <a:tr h="340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TP8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Studying Degree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Fully blind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Nerve problem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CV Raman Pillai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0952190"/>
                  </a:ext>
                </a:extLst>
              </a:tr>
              <a:tr h="4201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TP9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Degree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Partially blind (75%)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Nerve problem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CV Raman Pillai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756416"/>
                  </a:ext>
                </a:extLst>
              </a:tr>
              <a:tr h="340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TP10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+2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Fully blind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Don’t know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NA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196038"/>
                  </a:ext>
                </a:extLst>
              </a:tr>
              <a:tr h="4201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TP11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+2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Partially blind (70%)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From 16y of age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Retinitis Pigmentosa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NA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8803790"/>
                  </a:ext>
                </a:extLst>
              </a:tr>
              <a:tr h="4201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TP12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Degree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Employed (Govt. clerk)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Partially blind (80%)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From 18y of age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Retinitis Pigmentosa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NA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4644"/>
                  </a:ext>
                </a:extLst>
              </a:tr>
              <a:tr h="3408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TP13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Studying Degree (LLB)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Fully blind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Nerve problem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Law College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2246478"/>
                  </a:ext>
                </a:extLst>
              </a:tr>
              <a:tr h="340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TP14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Degree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Fully blind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By birth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Nerve problem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MG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749935"/>
                  </a:ext>
                </a:extLst>
              </a:tr>
              <a:tr h="4201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TP15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Degree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Unemployed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Partially blind (75%)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From 18y of age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Accident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MG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876590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710D34-D817-0A1D-11BF-10FD1C6AE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044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A5A1C-03EA-C8DC-ECDA-5B8AD5F4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7FF62-55CD-4F57-2D87-A48A81C7BF18}"/>
              </a:ext>
            </a:extLst>
          </p:cNvPr>
          <p:cNvSpPr txBox="1"/>
          <p:nvPr/>
        </p:nvSpPr>
        <p:spPr>
          <a:xfrm>
            <a:off x="-17319" y="6541030"/>
            <a:ext cx="387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3142"/>
                </a:solidFill>
                <a:latin typeface="Franklin Gothic Demi" panose="020B0703020102020204" pitchFamily="34" charset="0"/>
              </a:rPr>
              <a:t>Specific Questions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FAFC70C-4367-2946-7CC6-D01F6EBDA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688683"/>
              </p:ext>
            </p:extLst>
          </p:nvPr>
        </p:nvGraphicFramePr>
        <p:xfrm>
          <a:off x="6359339" y="233002"/>
          <a:ext cx="2859740" cy="6391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140">
                  <a:extLst>
                    <a:ext uri="{9D8B030D-6E8A-4147-A177-3AD203B41FA5}">
                      <a16:colId xmlns:a16="http://schemas.microsoft.com/office/drawing/2014/main" val="10611149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57172601"/>
                    </a:ext>
                  </a:extLst>
                </a:gridCol>
              </a:tblGrid>
              <a:tr h="26848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Barriers Identified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(from interview)</a:t>
                      </a:r>
                      <a:endParaRPr lang="en-IN" sz="11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816469"/>
                  </a:ext>
                </a:extLst>
              </a:tr>
              <a:tr h="24163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Elements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Count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196411"/>
                  </a:ext>
                </a:extLst>
              </a:tr>
              <a:tr h="24163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Unauthorized parking on roads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7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142476"/>
                  </a:ext>
                </a:extLst>
              </a:tr>
              <a:tr h="24163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Potholes on roads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6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642426"/>
                  </a:ext>
                </a:extLst>
              </a:tr>
              <a:tr h="24163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Uneven footpaths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3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21768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Stones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3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324351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Posts on footpaths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3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78869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Unexpected maintenance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3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391430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Broken pavements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187232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Tree branches on footpath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21353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Speeding vehicles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789186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Uneven slabs over drainage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905795"/>
                  </a:ext>
                </a:extLst>
              </a:tr>
              <a:tr h="4027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Crowd on front of shops &amp; vendors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988923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Pits on footpaths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969814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Objects on footpaths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069020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Low electric/phone wires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429444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Speed bumps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379741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Tactile 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505984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Plants on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946110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Vehicles parked on footpaths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012925"/>
                  </a:ext>
                </a:extLst>
              </a:tr>
              <a:tr h="3021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Dogs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99536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51816-D9E8-A260-C77E-F72AA6E1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13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180179-32EA-16BA-8084-FC50C0992C0B}"/>
              </a:ext>
            </a:extLst>
          </p:cNvPr>
          <p:cNvSpPr/>
          <p:nvPr/>
        </p:nvSpPr>
        <p:spPr>
          <a:xfrm rot="16200000">
            <a:off x="-787672" y="5002735"/>
            <a:ext cx="1808445" cy="2330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Franklin Gothic Book" panose="020B0503020102020204" pitchFamily="34" charset="0"/>
              </a:rPr>
              <a:t>Interview Data</a:t>
            </a:r>
            <a:endParaRPr lang="en-IN" sz="16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3C79E8-7E4E-3BC5-71D9-9457FA6D7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451567"/>
              </p:ext>
            </p:extLst>
          </p:nvPr>
        </p:nvGraphicFramePr>
        <p:xfrm>
          <a:off x="2731769" y="233002"/>
          <a:ext cx="2905125" cy="601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743">
                  <a:extLst>
                    <a:ext uri="{9D8B030D-6E8A-4147-A177-3AD203B41FA5}">
                      <a16:colId xmlns:a16="http://schemas.microsoft.com/office/drawing/2014/main" val="1061114920"/>
                    </a:ext>
                  </a:extLst>
                </a:gridCol>
                <a:gridCol w="740382">
                  <a:extLst>
                    <a:ext uri="{9D8B030D-6E8A-4147-A177-3AD203B41FA5}">
                      <a16:colId xmlns:a16="http://schemas.microsoft.com/office/drawing/2014/main" val="1057172601"/>
                    </a:ext>
                  </a:extLst>
                </a:gridCol>
              </a:tblGrid>
              <a:tr h="332150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Facilitators Identified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(from interview)</a:t>
                      </a:r>
                      <a:endParaRPr lang="en-IN" sz="11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816469"/>
                  </a:ext>
                </a:extLst>
              </a:tr>
              <a:tr h="298935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Elements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Count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196411"/>
                  </a:ext>
                </a:extLst>
              </a:tr>
              <a:tr h="29893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Handrail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7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142476"/>
                  </a:ext>
                </a:extLst>
              </a:tr>
              <a:tr h="29893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Footpath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6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642426"/>
                  </a:ext>
                </a:extLst>
              </a:tr>
              <a:tr h="29893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People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5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21768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Curbs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4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324351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Zebra crossing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4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78869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 contrast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4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187232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Shops (sound &amp; smell)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3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21353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Road surface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789186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Companion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905795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Street vendors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988923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Posts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969814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By-roads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429444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Smell of hotels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379741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Sound of drainage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505984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Nothing helps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946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307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E84DBB3-6C5C-0B61-DEC4-A0ABD5290B42}"/>
              </a:ext>
            </a:extLst>
          </p:cNvPr>
          <p:cNvGrpSpPr/>
          <p:nvPr/>
        </p:nvGrpSpPr>
        <p:grpSpPr>
          <a:xfrm>
            <a:off x="703968" y="3417857"/>
            <a:ext cx="4682874" cy="3440143"/>
            <a:chOff x="1428294" y="0"/>
            <a:chExt cx="9335412" cy="6858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A2041EF-8637-C74B-E4BC-9471E7A8F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294" y="0"/>
              <a:ext cx="9335412" cy="6858000"/>
            </a:xfrm>
            <a:prstGeom prst="rect">
              <a:avLst/>
            </a:prstGeom>
          </p:spPr>
        </p:pic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9B09C4D-4392-3E19-8E7A-187C8DBD48C7}"/>
                </a:ext>
              </a:extLst>
            </p:cNvPr>
            <p:cNvSpPr/>
            <p:nvPr/>
          </p:nvSpPr>
          <p:spPr>
            <a:xfrm>
              <a:off x="4988719" y="983456"/>
              <a:ext cx="321469" cy="216694"/>
            </a:xfrm>
            <a:custGeom>
              <a:avLst/>
              <a:gdLst>
                <a:gd name="connsiteX0" fmla="*/ 0 w 321469"/>
                <a:gd name="connsiteY0" fmla="*/ 207169 h 216694"/>
                <a:gd name="connsiteX1" fmla="*/ 11906 w 321469"/>
                <a:gd name="connsiteY1" fmla="*/ 202407 h 216694"/>
                <a:gd name="connsiteX2" fmla="*/ 26194 w 321469"/>
                <a:gd name="connsiteY2" fmla="*/ 197644 h 216694"/>
                <a:gd name="connsiteX3" fmla="*/ 30956 w 321469"/>
                <a:gd name="connsiteY3" fmla="*/ 190500 h 216694"/>
                <a:gd name="connsiteX4" fmla="*/ 38100 w 321469"/>
                <a:gd name="connsiteY4" fmla="*/ 188119 h 216694"/>
                <a:gd name="connsiteX5" fmla="*/ 52387 w 321469"/>
                <a:gd name="connsiteY5" fmla="*/ 180975 h 216694"/>
                <a:gd name="connsiteX6" fmla="*/ 76200 w 321469"/>
                <a:gd name="connsiteY6" fmla="*/ 183357 h 216694"/>
                <a:gd name="connsiteX7" fmla="*/ 80962 w 321469"/>
                <a:gd name="connsiteY7" fmla="*/ 190500 h 216694"/>
                <a:gd name="connsiteX8" fmla="*/ 95250 w 321469"/>
                <a:gd name="connsiteY8" fmla="*/ 200025 h 216694"/>
                <a:gd name="connsiteX9" fmla="*/ 102394 w 321469"/>
                <a:gd name="connsiteY9" fmla="*/ 204788 h 216694"/>
                <a:gd name="connsiteX10" fmla="*/ 123825 w 321469"/>
                <a:gd name="connsiteY10" fmla="*/ 211932 h 216694"/>
                <a:gd name="connsiteX11" fmla="*/ 130969 w 321469"/>
                <a:gd name="connsiteY11" fmla="*/ 214313 h 216694"/>
                <a:gd name="connsiteX12" fmla="*/ 138112 w 321469"/>
                <a:gd name="connsiteY12" fmla="*/ 216694 h 216694"/>
                <a:gd name="connsiteX13" fmla="*/ 154781 w 321469"/>
                <a:gd name="connsiteY13" fmla="*/ 211932 h 216694"/>
                <a:gd name="connsiteX14" fmla="*/ 159544 w 321469"/>
                <a:gd name="connsiteY14" fmla="*/ 204788 h 216694"/>
                <a:gd name="connsiteX15" fmla="*/ 166687 w 321469"/>
                <a:gd name="connsiteY15" fmla="*/ 200025 h 216694"/>
                <a:gd name="connsiteX16" fmla="*/ 169069 w 321469"/>
                <a:gd name="connsiteY16" fmla="*/ 192882 h 216694"/>
                <a:gd name="connsiteX17" fmla="*/ 173831 w 321469"/>
                <a:gd name="connsiteY17" fmla="*/ 185738 h 216694"/>
                <a:gd name="connsiteX18" fmla="*/ 183356 w 321469"/>
                <a:gd name="connsiteY18" fmla="*/ 164307 h 216694"/>
                <a:gd name="connsiteX19" fmla="*/ 188119 w 321469"/>
                <a:gd name="connsiteY19" fmla="*/ 150019 h 216694"/>
                <a:gd name="connsiteX20" fmla="*/ 190500 w 321469"/>
                <a:gd name="connsiteY20" fmla="*/ 142875 h 216694"/>
                <a:gd name="connsiteX21" fmla="*/ 197644 w 321469"/>
                <a:gd name="connsiteY21" fmla="*/ 135732 h 216694"/>
                <a:gd name="connsiteX22" fmla="*/ 207169 w 321469"/>
                <a:gd name="connsiteY22" fmla="*/ 121444 h 216694"/>
                <a:gd name="connsiteX23" fmla="*/ 216694 w 321469"/>
                <a:gd name="connsiteY23" fmla="*/ 107157 h 216694"/>
                <a:gd name="connsiteX24" fmla="*/ 219075 w 321469"/>
                <a:gd name="connsiteY24" fmla="*/ 100013 h 216694"/>
                <a:gd name="connsiteX25" fmla="*/ 223837 w 321469"/>
                <a:gd name="connsiteY25" fmla="*/ 92869 h 216694"/>
                <a:gd name="connsiteX26" fmla="*/ 230981 w 321469"/>
                <a:gd name="connsiteY26" fmla="*/ 78582 h 216694"/>
                <a:gd name="connsiteX27" fmla="*/ 235744 w 321469"/>
                <a:gd name="connsiteY27" fmla="*/ 64294 h 216694"/>
                <a:gd name="connsiteX28" fmla="*/ 240506 w 321469"/>
                <a:gd name="connsiteY28" fmla="*/ 57150 h 216694"/>
                <a:gd name="connsiteX29" fmla="*/ 245269 w 321469"/>
                <a:gd name="connsiteY29" fmla="*/ 42863 h 216694"/>
                <a:gd name="connsiteX30" fmla="*/ 250031 w 321469"/>
                <a:gd name="connsiteY30" fmla="*/ 19050 h 216694"/>
                <a:gd name="connsiteX31" fmla="*/ 259556 w 321469"/>
                <a:gd name="connsiteY31" fmla="*/ 4763 h 216694"/>
                <a:gd name="connsiteX32" fmla="*/ 266700 w 321469"/>
                <a:gd name="connsiteY32" fmla="*/ 0 h 216694"/>
                <a:gd name="connsiteX33" fmla="*/ 276225 w 321469"/>
                <a:gd name="connsiteY33" fmla="*/ 2382 h 216694"/>
                <a:gd name="connsiteX34" fmla="*/ 285750 w 321469"/>
                <a:gd name="connsiteY34" fmla="*/ 16669 h 216694"/>
                <a:gd name="connsiteX35" fmla="*/ 292894 w 321469"/>
                <a:gd name="connsiteY35" fmla="*/ 30957 h 216694"/>
                <a:gd name="connsiteX36" fmla="*/ 307181 w 321469"/>
                <a:gd name="connsiteY36" fmla="*/ 42863 h 216694"/>
                <a:gd name="connsiteX37" fmla="*/ 319087 w 321469"/>
                <a:gd name="connsiteY37" fmla="*/ 57150 h 216694"/>
                <a:gd name="connsiteX38" fmla="*/ 321469 w 321469"/>
                <a:gd name="connsiteY38" fmla="*/ 57150 h 2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21469" h="216694">
                  <a:moveTo>
                    <a:pt x="0" y="207169"/>
                  </a:moveTo>
                  <a:cubicBezTo>
                    <a:pt x="3969" y="205582"/>
                    <a:pt x="7889" y="203868"/>
                    <a:pt x="11906" y="202407"/>
                  </a:cubicBezTo>
                  <a:cubicBezTo>
                    <a:pt x="16624" y="200691"/>
                    <a:pt x="26194" y="197644"/>
                    <a:pt x="26194" y="197644"/>
                  </a:cubicBezTo>
                  <a:cubicBezTo>
                    <a:pt x="27781" y="195263"/>
                    <a:pt x="28721" y="192288"/>
                    <a:pt x="30956" y="190500"/>
                  </a:cubicBezTo>
                  <a:cubicBezTo>
                    <a:pt x="32916" y="188932"/>
                    <a:pt x="35855" y="189241"/>
                    <a:pt x="38100" y="188119"/>
                  </a:cubicBezTo>
                  <a:cubicBezTo>
                    <a:pt x="56575" y="178883"/>
                    <a:pt x="34423" y="186965"/>
                    <a:pt x="52387" y="180975"/>
                  </a:cubicBezTo>
                  <a:cubicBezTo>
                    <a:pt x="60325" y="181769"/>
                    <a:pt x="68632" y="180834"/>
                    <a:pt x="76200" y="183357"/>
                  </a:cubicBezTo>
                  <a:cubicBezTo>
                    <a:pt x="78915" y="184262"/>
                    <a:pt x="78808" y="188616"/>
                    <a:pt x="80962" y="190500"/>
                  </a:cubicBezTo>
                  <a:cubicBezTo>
                    <a:pt x="85270" y="194269"/>
                    <a:pt x="90487" y="196850"/>
                    <a:pt x="95250" y="200025"/>
                  </a:cubicBezTo>
                  <a:cubicBezTo>
                    <a:pt x="97631" y="201613"/>
                    <a:pt x="99679" y="203883"/>
                    <a:pt x="102394" y="204788"/>
                  </a:cubicBezTo>
                  <a:lnTo>
                    <a:pt x="123825" y="211932"/>
                  </a:lnTo>
                  <a:lnTo>
                    <a:pt x="130969" y="214313"/>
                  </a:lnTo>
                  <a:lnTo>
                    <a:pt x="138112" y="216694"/>
                  </a:lnTo>
                  <a:cubicBezTo>
                    <a:pt x="138734" y="216539"/>
                    <a:pt x="153228" y="213174"/>
                    <a:pt x="154781" y="211932"/>
                  </a:cubicBezTo>
                  <a:cubicBezTo>
                    <a:pt x="157016" y="210144"/>
                    <a:pt x="157520" y="206812"/>
                    <a:pt x="159544" y="204788"/>
                  </a:cubicBezTo>
                  <a:cubicBezTo>
                    <a:pt x="161568" y="202764"/>
                    <a:pt x="164306" y="201613"/>
                    <a:pt x="166687" y="200025"/>
                  </a:cubicBezTo>
                  <a:cubicBezTo>
                    <a:pt x="167481" y="197644"/>
                    <a:pt x="167946" y="195127"/>
                    <a:pt x="169069" y="192882"/>
                  </a:cubicBezTo>
                  <a:cubicBezTo>
                    <a:pt x="170349" y="190322"/>
                    <a:pt x="172669" y="188353"/>
                    <a:pt x="173831" y="185738"/>
                  </a:cubicBezTo>
                  <a:cubicBezTo>
                    <a:pt x="185164" y="160237"/>
                    <a:pt x="172580" y="180471"/>
                    <a:pt x="183356" y="164307"/>
                  </a:cubicBezTo>
                  <a:lnTo>
                    <a:pt x="188119" y="150019"/>
                  </a:lnTo>
                  <a:cubicBezTo>
                    <a:pt x="188913" y="147638"/>
                    <a:pt x="188725" y="144650"/>
                    <a:pt x="190500" y="142875"/>
                  </a:cubicBezTo>
                  <a:cubicBezTo>
                    <a:pt x="192881" y="140494"/>
                    <a:pt x="195577" y="138390"/>
                    <a:pt x="197644" y="135732"/>
                  </a:cubicBezTo>
                  <a:cubicBezTo>
                    <a:pt x="201158" y="131214"/>
                    <a:pt x="207169" y="121444"/>
                    <a:pt x="207169" y="121444"/>
                  </a:cubicBezTo>
                  <a:cubicBezTo>
                    <a:pt x="212831" y="104457"/>
                    <a:pt x="204802" y="124994"/>
                    <a:pt x="216694" y="107157"/>
                  </a:cubicBezTo>
                  <a:cubicBezTo>
                    <a:pt x="218086" y="105068"/>
                    <a:pt x="217953" y="102258"/>
                    <a:pt x="219075" y="100013"/>
                  </a:cubicBezTo>
                  <a:cubicBezTo>
                    <a:pt x="220355" y="97453"/>
                    <a:pt x="222557" y="95429"/>
                    <a:pt x="223837" y="92869"/>
                  </a:cubicBezTo>
                  <a:cubicBezTo>
                    <a:pt x="233693" y="73157"/>
                    <a:pt x="217338" y="99046"/>
                    <a:pt x="230981" y="78582"/>
                  </a:cubicBezTo>
                  <a:cubicBezTo>
                    <a:pt x="232569" y="73819"/>
                    <a:pt x="232959" y="68471"/>
                    <a:pt x="235744" y="64294"/>
                  </a:cubicBezTo>
                  <a:cubicBezTo>
                    <a:pt x="237331" y="61913"/>
                    <a:pt x="239344" y="59765"/>
                    <a:pt x="240506" y="57150"/>
                  </a:cubicBezTo>
                  <a:cubicBezTo>
                    <a:pt x="242545" y="52563"/>
                    <a:pt x="245269" y="42863"/>
                    <a:pt x="245269" y="42863"/>
                  </a:cubicBezTo>
                  <a:cubicBezTo>
                    <a:pt x="245568" y="41070"/>
                    <a:pt x="248255" y="22602"/>
                    <a:pt x="250031" y="19050"/>
                  </a:cubicBezTo>
                  <a:cubicBezTo>
                    <a:pt x="252591" y="13931"/>
                    <a:pt x="254794" y="7938"/>
                    <a:pt x="259556" y="4763"/>
                  </a:cubicBezTo>
                  <a:lnTo>
                    <a:pt x="266700" y="0"/>
                  </a:lnTo>
                  <a:cubicBezTo>
                    <a:pt x="269875" y="794"/>
                    <a:pt x="273762" y="227"/>
                    <a:pt x="276225" y="2382"/>
                  </a:cubicBezTo>
                  <a:cubicBezTo>
                    <a:pt x="280532" y="6151"/>
                    <a:pt x="285750" y="16669"/>
                    <a:pt x="285750" y="16669"/>
                  </a:cubicBezTo>
                  <a:cubicBezTo>
                    <a:pt x="287687" y="22481"/>
                    <a:pt x="288277" y="26340"/>
                    <a:pt x="292894" y="30957"/>
                  </a:cubicBezTo>
                  <a:cubicBezTo>
                    <a:pt x="311627" y="49690"/>
                    <a:pt x="287671" y="19452"/>
                    <a:pt x="307181" y="42863"/>
                  </a:cubicBezTo>
                  <a:cubicBezTo>
                    <a:pt x="313901" y="50927"/>
                    <a:pt x="309815" y="50197"/>
                    <a:pt x="319087" y="57150"/>
                  </a:cubicBezTo>
                  <a:cubicBezTo>
                    <a:pt x="319722" y="57626"/>
                    <a:pt x="320675" y="57150"/>
                    <a:pt x="321469" y="57150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370EB04C-98F1-C615-92F2-938C4A169E7E}"/>
                </a:ext>
              </a:extLst>
            </p:cNvPr>
            <p:cNvSpPr/>
            <p:nvPr/>
          </p:nvSpPr>
          <p:spPr>
            <a:xfrm>
              <a:off x="4700588" y="2045494"/>
              <a:ext cx="954881" cy="230981"/>
            </a:xfrm>
            <a:custGeom>
              <a:avLst/>
              <a:gdLst>
                <a:gd name="connsiteX0" fmla="*/ 954881 w 954881"/>
                <a:gd name="connsiteY0" fmla="*/ 133350 h 230981"/>
                <a:gd name="connsiteX1" fmla="*/ 942975 w 954881"/>
                <a:gd name="connsiteY1" fmla="*/ 130969 h 230981"/>
                <a:gd name="connsiteX2" fmla="*/ 938212 w 954881"/>
                <a:gd name="connsiteY2" fmla="*/ 123825 h 230981"/>
                <a:gd name="connsiteX3" fmla="*/ 931068 w 954881"/>
                <a:gd name="connsiteY3" fmla="*/ 119062 h 230981"/>
                <a:gd name="connsiteX4" fmla="*/ 919162 w 954881"/>
                <a:gd name="connsiteY4" fmla="*/ 97631 h 230981"/>
                <a:gd name="connsiteX5" fmla="*/ 914400 w 954881"/>
                <a:gd name="connsiteY5" fmla="*/ 90487 h 230981"/>
                <a:gd name="connsiteX6" fmla="*/ 895350 w 954881"/>
                <a:gd name="connsiteY6" fmla="*/ 85725 h 230981"/>
                <a:gd name="connsiteX7" fmla="*/ 881062 w 954881"/>
                <a:gd name="connsiteY7" fmla="*/ 80962 h 230981"/>
                <a:gd name="connsiteX8" fmla="*/ 857250 w 954881"/>
                <a:gd name="connsiteY8" fmla="*/ 85725 h 230981"/>
                <a:gd name="connsiteX9" fmla="*/ 842962 w 954881"/>
                <a:gd name="connsiteY9" fmla="*/ 95250 h 230981"/>
                <a:gd name="connsiteX10" fmla="*/ 835818 w 954881"/>
                <a:gd name="connsiteY10" fmla="*/ 100012 h 230981"/>
                <a:gd name="connsiteX11" fmla="*/ 826293 w 954881"/>
                <a:gd name="connsiteY11" fmla="*/ 109537 h 230981"/>
                <a:gd name="connsiteX12" fmla="*/ 821531 w 954881"/>
                <a:gd name="connsiteY12" fmla="*/ 116681 h 230981"/>
                <a:gd name="connsiteX13" fmla="*/ 807243 w 954881"/>
                <a:gd name="connsiteY13" fmla="*/ 126206 h 230981"/>
                <a:gd name="connsiteX14" fmla="*/ 792956 w 954881"/>
                <a:gd name="connsiteY14" fmla="*/ 135731 h 230981"/>
                <a:gd name="connsiteX15" fmla="*/ 783431 w 954881"/>
                <a:gd name="connsiteY15" fmla="*/ 140494 h 230981"/>
                <a:gd name="connsiteX16" fmla="*/ 766762 w 954881"/>
                <a:gd name="connsiteY16" fmla="*/ 145256 h 230981"/>
                <a:gd name="connsiteX17" fmla="*/ 752475 w 954881"/>
                <a:gd name="connsiteY17" fmla="*/ 152400 h 230981"/>
                <a:gd name="connsiteX18" fmla="*/ 745331 w 954881"/>
                <a:gd name="connsiteY18" fmla="*/ 157162 h 230981"/>
                <a:gd name="connsiteX19" fmla="*/ 735806 w 954881"/>
                <a:gd name="connsiteY19" fmla="*/ 159544 h 230981"/>
                <a:gd name="connsiteX20" fmla="*/ 728662 w 954881"/>
                <a:gd name="connsiteY20" fmla="*/ 161925 h 230981"/>
                <a:gd name="connsiteX21" fmla="*/ 719137 w 954881"/>
                <a:gd name="connsiteY21" fmla="*/ 166687 h 230981"/>
                <a:gd name="connsiteX22" fmla="*/ 707231 w 954881"/>
                <a:gd name="connsiteY22" fmla="*/ 171450 h 230981"/>
                <a:gd name="connsiteX23" fmla="*/ 700087 w 954881"/>
                <a:gd name="connsiteY23" fmla="*/ 176212 h 230981"/>
                <a:gd name="connsiteX24" fmla="*/ 692943 w 954881"/>
                <a:gd name="connsiteY24" fmla="*/ 178594 h 230981"/>
                <a:gd name="connsiteX25" fmla="*/ 678656 w 954881"/>
                <a:gd name="connsiteY25" fmla="*/ 188119 h 230981"/>
                <a:gd name="connsiteX26" fmla="*/ 669131 w 954881"/>
                <a:gd name="connsiteY26" fmla="*/ 192881 h 230981"/>
                <a:gd name="connsiteX27" fmla="*/ 654843 w 954881"/>
                <a:gd name="connsiteY27" fmla="*/ 200025 h 230981"/>
                <a:gd name="connsiteX28" fmla="*/ 647700 w 954881"/>
                <a:gd name="connsiteY28" fmla="*/ 207169 h 230981"/>
                <a:gd name="connsiteX29" fmla="*/ 640556 w 954881"/>
                <a:gd name="connsiteY29" fmla="*/ 209550 h 230981"/>
                <a:gd name="connsiteX30" fmla="*/ 633412 w 954881"/>
                <a:gd name="connsiteY30" fmla="*/ 214312 h 230981"/>
                <a:gd name="connsiteX31" fmla="*/ 626268 w 954881"/>
                <a:gd name="connsiteY31" fmla="*/ 216694 h 230981"/>
                <a:gd name="connsiteX32" fmla="*/ 607218 w 954881"/>
                <a:gd name="connsiteY32" fmla="*/ 226219 h 230981"/>
                <a:gd name="connsiteX33" fmla="*/ 588168 w 954881"/>
                <a:gd name="connsiteY33" fmla="*/ 230981 h 230981"/>
                <a:gd name="connsiteX34" fmla="*/ 438150 w 954881"/>
                <a:gd name="connsiteY34" fmla="*/ 228600 h 230981"/>
                <a:gd name="connsiteX35" fmla="*/ 411956 w 954881"/>
                <a:gd name="connsiteY35" fmla="*/ 223837 h 230981"/>
                <a:gd name="connsiteX36" fmla="*/ 392906 w 954881"/>
                <a:gd name="connsiteY36" fmla="*/ 216694 h 230981"/>
                <a:gd name="connsiteX37" fmla="*/ 378618 w 954881"/>
                <a:gd name="connsiteY37" fmla="*/ 211931 h 230981"/>
                <a:gd name="connsiteX38" fmla="*/ 371475 w 954881"/>
                <a:gd name="connsiteY38" fmla="*/ 207169 h 230981"/>
                <a:gd name="connsiteX39" fmla="*/ 364331 w 954881"/>
                <a:gd name="connsiteY39" fmla="*/ 204787 h 230981"/>
                <a:gd name="connsiteX40" fmla="*/ 326231 w 954881"/>
                <a:gd name="connsiteY40" fmla="*/ 192881 h 230981"/>
                <a:gd name="connsiteX41" fmla="*/ 319087 w 954881"/>
                <a:gd name="connsiteY41" fmla="*/ 188119 h 230981"/>
                <a:gd name="connsiteX42" fmla="*/ 295275 w 954881"/>
                <a:gd name="connsiteY42" fmla="*/ 180975 h 230981"/>
                <a:gd name="connsiteX43" fmla="*/ 271462 w 954881"/>
                <a:gd name="connsiteY43" fmla="*/ 178594 h 230981"/>
                <a:gd name="connsiteX44" fmla="*/ 226218 w 954881"/>
                <a:gd name="connsiteY44" fmla="*/ 173831 h 230981"/>
                <a:gd name="connsiteX45" fmla="*/ 207168 w 954881"/>
                <a:gd name="connsiteY45" fmla="*/ 169069 h 230981"/>
                <a:gd name="connsiteX46" fmla="*/ 192881 w 954881"/>
                <a:gd name="connsiteY46" fmla="*/ 164306 h 230981"/>
                <a:gd name="connsiteX47" fmla="*/ 178593 w 954881"/>
                <a:gd name="connsiteY47" fmla="*/ 154781 h 230981"/>
                <a:gd name="connsiteX48" fmla="*/ 161925 w 954881"/>
                <a:gd name="connsiteY48" fmla="*/ 150019 h 230981"/>
                <a:gd name="connsiteX49" fmla="*/ 145256 w 954881"/>
                <a:gd name="connsiteY49" fmla="*/ 145256 h 230981"/>
                <a:gd name="connsiteX50" fmla="*/ 109537 w 954881"/>
                <a:gd name="connsiteY50" fmla="*/ 142875 h 230981"/>
                <a:gd name="connsiteX51" fmla="*/ 95250 w 954881"/>
                <a:gd name="connsiteY51" fmla="*/ 138112 h 230981"/>
                <a:gd name="connsiteX52" fmla="*/ 88106 w 954881"/>
                <a:gd name="connsiteY52" fmla="*/ 133350 h 230981"/>
                <a:gd name="connsiteX53" fmla="*/ 78581 w 954881"/>
                <a:gd name="connsiteY53" fmla="*/ 130969 h 230981"/>
                <a:gd name="connsiteX54" fmla="*/ 71437 w 954881"/>
                <a:gd name="connsiteY54" fmla="*/ 128587 h 230981"/>
                <a:gd name="connsiteX55" fmla="*/ 66675 w 954881"/>
                <a:gd name="connsiteY55" fmla="*/ 109537 h 230981"/>
                <a:gd name="connsiteX56" fmla="*/ 61912 w 954881"/>
                <a:gd name="connsiteY56" fmla="*/ 102394 h 230981"/>
                <a:gd name="connsiteX57" fmla="*/ 47625 w 954881"/>
                <a:gd name="connsiteY57" fmla="*/ 73819 h 230981"/>
                <a:gd name="connsiteX58" fmla="*/ 40481 w 954881"/>
                <a:gd name="connsiteY58" fmla="*/ 69056 h 230981"/>
                <a:gd name="connsiteX59" fmla="*/ 28575 w 954881"/>
                <a:gd name="connsiteY59" fmla="*/ 47625 h 230981"/>
                <a:gd name="connsiteX60" fmla="*/ 23812 w 954881"/>
                <a:gd name="connsiteY60" fmla="*/ 40481 h 230981"/>
                <a:gd name="connsiteX61" fmla="*/ 16668 w 954881"/>
                <a:gd name="connsiteY61" fmla="*/ 35719 h 230981"/>
                <a:gd name="connsiteX62" fmla="*/ 11906 w 954881"/>
                <a:gd name="connsiteY62" fmla="*/ 28575 h 230981"/>
                <a:gd name="connsiteX63" fmla="*/ 7143 w 954881"/>
                <a:gd name="connsiteY63" fmla="*/ 14287 h 230981"/>
                <a:gd name="connsiteX64" fmla="*/ 2381 w 954881"/>
                <a:gd name="connsiteY64" fmla="*/ 7144 h 230981"/>
                <a:gd name="connsiteX65" fmla="*/ 0 w 954881"/>
                <a:gd name="connsiteY65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54881" h="230981">
                  <a:moveTo>
                    <a:pt x="954881" y="133350"/>
                  </a:moveTo>
                  <a:cubicBezTo>
                    <a:pt x="950912" y="132556"/>
                    <a:pt x="946489" y="132977"/>
                    <a:pt x="942975" y="130969"/>
                  </a:cubicBezTo>
                  <a:cubicBezTo>
                    <a:pt x="940490" y="129549"/>
                    <a:pt x="940236" y="125849"/>
                    <a:pt x="938212" y="123825"/>
                  </a:cubicBezTo>
                  <a:cubicBezTo>
                    <a:pt x="936188" y="121801"/>
                    <a:pt x="933449" y="120650"/>
                    <a:pt x="931068" y="119062"/>
                  </a:cubicBezTo>
                  <a:cubicBezTo>
                    <a:pt x="926877" y="106488"/>
                    <a:pt x="930080" y="114008"/>
                    <a:pt x="919162" y="97631"/>
                  </a:cubicBezTo>
                  <a:cubicBezTo>
                    <a:pt x="917575" y="95250"/>
                    <a:pt x="917176" y="91181"/>
                    <a:pt x="914400" y="90487"/>
                  </a:cubicBezTo>
                  <a:cubicBezTo>
                    <a:pt x="908050" y="88900"/>
                    <a:pt x="901559" y="87795"/>
                    <a:pt x="895350" y="85725"/>
                  </a:cubicBezTo>
                  <a:lnTo>
                    <a:pt x="881062" y="80962"/>
                  </a:lnTo>
                  <a:cubicBezTo>
                    <a:pt x="876923" y="81553"/>
                    <a:pt x="863004" y="82529"/>
                    <a:pt x="857250" y="85725"/>
                  </a:cubicBezTo>
                  <a:cubicBezTo>
                    <a:pt x="852246" y="88505"/>
                    <a:pt x="847725" y="92075"/>
                    <a:pt x="842962" y="95250"/>
                  </a:cubicBezTo>
                  <a:lnTo>
                    <a:pt x="835818" y="100012"/>
                  </a:lnTo>
                  <a:cubicBezTo>
                    <a:pt x="830623" y="115599"/>
                    <a:pt x="837839" y="100300"/>
                    <a:pt x="826293" y="109537"/>
                  </a:cubicBezTo>
                  <a:cubicBezTo>
                    <a:pt x="824058" y="111325"/>
                    <a:pt x="823685" y="114796"/>
                    <a:pt x="821531" y="116681"/>
                  </a:cubicBezTo>
                  <a:cubicBezTo>
                    <a:pt x="817223" y="120450"/>
                    <a:pt x="812006" y="123031"/>
                    <a:pt x="807243" y="126206"/>
                  </a:cubicBezTo>
                  <a:lnTo>
                    <a:pt x="792956" y="135731"/>
                  </a:lnTo>
                  <a:cubicBezTo>
                    <a:pt x="789781" y="137319"/>
                    <a:pt x="786694" y="139096"/>
                    <a:pt x="783431" y="140494"/>
                  </a:cubicBezTo>
                  <a:cubicBezTo>
                    <a:pt x="778650" y="142543"/>
                    <a:pt x="771593" y="144048"/>
                    <a:pt x="766762" y="145256"/>
                  </a:cubicBezTo>
                  <a:cubicBezTo>
                    <a:pt x="746296" y="158901"/>
                    <a:pt x="772184" y="142546"/>
                    <a:pt x="752475" y="152400"/>
                  </a:cubicBezTo>
                  <a:cubicBezTo>
                    <a:pt x="749915" y="153680"/>
                    <a:pt x="747961" y="156035"/>
                    <a:pt x="745331" y="157162"/>
                  </a:cubicBezTo>
                  <a:cubicBezTo>
                    <a:pt x="742323" y="158451"/>
                    <a:pt x="738953" y="158645"/>
                    <a:pt x="735806" y="159544"/>
                  </a:cubicBezTo>
                  <a:cubicBezTo>
                    <a:pt x="733392" y="160234"/>
                    <a:pt x="730969" y="160936"/>
                    <a:pt x="728662" y="161925"/>
                  </a:cubicBezTo>
                  <a:cubicBezTo>
                    <a:pt x="725399" y="163323"/>
                    <a:pt x="722381" y="165245"/>
                    <a:pt x="719137" y="166687"/>
                  </a:cubicBezTo>
                  <a:cubicBezTo>
                    <a:pt x="715231" y="168423"/>
                    <a:pt x="711054" y="169538"/>
                    <a:pt x="707231" y="171450"/>
                  </a:cubicBezTo>
                  <a:cubicBezTo>
                    <a:pt x="704671" y="172730"/>
                    <a:pt x="702647" y="174932"/>
                    <a:pt x="700087" y="176212"/>
                  </a:cubicBezTo>
                  <a:cubicBezTo>
                    <a:pt x="697842" y="177335"/>
                    <a:pt x="695137" y="177375"/>
                    <a:pt x="692943" y="178594"/>
                  </a:cubicBezTo>
                  <a:cubicBezTo>
                    <a:pt x="687940" y="181374"/>
                    <a:pt x="683776" y="185560"/>
                    <a:pt x="678656" y="188119"/>
                  </a:cubicBezTo>
                  <a:cubicBezTo>
                    <a:pt x="675481" y="189706"/>
                    <a:pt x="672213" y="191120"/>
                    <a:pt x="669131" y="192881"/>
                  </a:cubicBezTo>
                  <a:cubicBezTo>
                    <a:pt x="656204" y="200268"/>
                    <a:pt x="667942" y="195659"/>
                    <a:pt x="654843" y="200025"/>
                  </a:cubicBezTo>
                  <a:cubicBezTo>
                    <a:pt x="652462" y="202406"/>
                    <a:pt x="650502" y="205301"/>
                    <a:pt x="647700" y="207169"/>
                  </a:cubicBezTo>
                  <a:cubicBezTo>
                    <a:pt x="645611" y="208561"/>
                    <a:pt x="642801" y="208428"/>
                    <a:pt x="640556" y="209550"/>
                  </a:cubicBezTo>
                  <a:cubicBezTo>
                    <a:pt x="637996" y="210830"/>
                    <a:pt x="635972" y="213032"/>
                    <a:pt x="633412" y="214312"/>
                  </a:cubicBezTo>
                  <a:cubicBezTo>
                    <a:pt x="631167" y="215435"/>
                    <a:pt x="628513" y="215571"/>
                    <a:pt x="626268" y="216694"/>
                  </a:cubicBezTo>
                  <a:cubicBezTo>
                    <a:pt x="610979" y="224339"/>
                    <a:pt x="628638" y="219629"/>
                    <a:pt x="607218" y="226219"/>
                  </a:cubicBezTo>
                  <a:cubicBezTo>
                    <a:pt x="600962" y="228144"/>
                    <a:pt x="588168" y="230981"/>
                    <a:pt x="588168" y="230981"/>
                  </a:cubicBezTo>
                  <a:lnTo>
                    <a:pt x="438150" y="228600"/>
                  </a:lnTo>
                  <a:cubicBezTo>
                    <a:pt x="434579" y="228496"/>
                    <a:pt x="416267" y="224699"/>
                    <a:pt x="411956" y="223837"/>
                  </a:cubicBezTo>
                  <a:cubicBezTo>
                    <a:pt x="395984" y="215852"/>
                    <a:pt x="409120" y="221558"/>
                    <a:pt x="392906" y="216694"/>
                  </a:cubicBezTo>
                  <a:cubicBezTo>
                    <a:pt x="388097" y="215251"/>
                    <a:pt x="378618" y="211931"/>
                    <a:pt x="378618" y="211931"/>
                  </a:cubicBezTo>
                  <a:cubicBezTo>
                    <a:pt x="376237" y="210344"/>
                    <a:pt x="374034" y="208449"/>
                    <a:pt x="371475" y="207169"/>
                  </a:cubicBezTo>
                  <a:cubicBezTo>
                    <a:pt x="369230" y="206046"/>
                    <a:pt x="366745" y="205477"/>
                    <a:pt x="364331" y="204787"/>
                  </a:cubicBezTo>
                  <a:cubicBezTo>
                    <a:pt x="352292" y="201347"/>
                    <a:pt x="335741" y="199220"/>
                    <a:pt x="326231" y="192881"/>
                  </a:cubicBezTo>
                  <a:cubicBezTo>
                    <a:pt x="323850" y="191294"/>
                    <a:pt x="321702" y="189281"/>
                    <a:pt x="319087" y="188119"/>
                  </a:cubicBezTo>
                  <a:cubicBezTo>
                    <a:pt x="315943" y="186722"/>
                    <a:pt x="300382" y="181704"/>
                    <a:pt x="295275" y="180975"/>
                  </a:cubicBezTo>
                  <a:cubicBezTo>
                    <a:pt x="287378" y="179847"/>
                    <a:pt x="279400" y="179388"/>
                    <a:pt x="271462" y="178594"/>
                  </a:cubicBezTo>
                  <a:cubicBezTo>
                    <a:pt x="244663" y="171892"/>
                    <a:pt x="285976" y="181625"/>
                    <a:pt x="226218" y="173831"/>
                  </a:cubicBezTo>
                  <a:cubicBezTo>
                    <a:pt x="219728" y="172985"/>
                    <a:pt x="213377" y="171139"/>
                    <a:pt x="207168" y="169069"/>
                  </a:cubicBezTo>
                  <a:cubicBezTo>
                    <a:pt x="202406" y="167481"/>
                    <a:pt x="197058" y="167091"/>
                    <a:pt x="192881" y="164306"/>
                  </a:cubicBezTo>
                  <a:cubicBezTo>
                    <a:pt x="188118" y="161131"/>
                    <a:pt x="184023" y="156591"/>
                    <a:pt x="178593" y="154781"/>
                  </a:cubicBezTo>
                  <a:cubicBezTo>
                    <a:pt x="161453" y="149068"/>
                    <a:pt x="182873" y="156005"/>
                    <a:pt x="161925" y="150019"/>
                  </a:cubicBezTo>
                  <a:cubicBezTo>
                    <a:pt x="156324" y="148419"/>
                    <a:pt x="151156" y="145877"/>
                    <a:pt x="145256" y="145256"/>
                  </a:cubicBezTo>
                  <a:cubicBezTo>
                    <a:pt x="133389" y="144007"/>
                    <a:pt x="121443" y="143669"/>
                    <a:pt x="109537" y="142875"/>
                  </a:cubicBezTo>
                  <a:cubicBezTo>
                    <a:pt x="104775" y="141287"/>
                    <a:pt x="99427" y="140896"/>
                    <a:pt x="95250" y="138112"/>
                  </a:cubicBezTo>
                  <a:cubicBezTo>
                    <a:pt x="92869" y="136525"/>
                    <a:pt x="90737" y="134477"/>
                    <a:pt x="88106" y="133350"/>
                  </a:cubicBezTo>
                  <a:cubicBezTo>
                    <a:pt x="85098" y="132061"/>
                    <a:pt x="81728" y="131868"/>
                    <a:pt x="78581" y="130969"/>
                  </a:cubicBezTo>
                  <a:cubicBezTo>
                    <a:pt x="76167" y="130279"/>
                    <a:pt x="73818" y="129381"/>
                    <a:pt x="71437" y="128587"/>
                  </a:cubicBezTo>
                  <a:cubicBezTo>
                    <a:pt x="70532" y="124061"/>
                    <a:pt x="69115" y="114417"/>
                    <a:pt x="66675" y="109537"/>
                  </a:cubicBezTo>
                  <a:cubicBezTo>
                    <a:pt x="65395" y="106977"/>
                    <a:pt x="63500" y="104775"/>
                    <a:pt x="61912" y="102394"/>
                  </a:cubicBezTo>
                  <a:cubicBezTo>
                    <a:pt x="59195" y="94242"/>
                    <a:pt x="55540" y="79096"/>
                    <a:pt x="47625" y="73819"/>
                  </a:cubicBezTo>
                  <a:lnTo>
                    <a:pt x="40481" y="69056"/>
                  </a:lnTo>
                  <a:cubicBezTo>
                    <a:pt x="36290" y="56482"/>
                    <a:pt x="39492" y="64000"/>
                    <a:pt x="28575" y="47625"/>
                  </a:cubicBezTo>
                  <a:cubicBezTo>
                    <a:pt x="26987" y="45244"/>
                    <a:pt x="26193" y="42068"/>
                    <a:pt x="23812" y="40481"/>
                  </a:cubicBezTo>
                  <a:lnTo>
                    <a:pt x="16668" y="35719"/>
                  </a:lnTo>
                  <a:cubicBezTo>
                    <a:pt x="15081" y="33338"/>
                    <a:pt x="13068" y="31190"/>
                    <a:pt x="11906" y="28575"/>
                  </a:cubicBezTo>
                  <a:cubicBezTo>
                    <a:pt x="9867" y="23987"/>
                    <a:pt x="9928" y="18464"/>
                    <a:pt x="7143" y="14287"/>
                  </a:cubicBezTo>
                  <a:lnTo>
                    <a:pt x="2381" y="7144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971C108-2CED-4F3A-19FF-BE1B993F431D}"/>
                </a:ext>
              </a:extLst>
            </p:cNvPr>
            <p:cNvSpPr/>
            <p:nvPr/>
          </p:nvSpPr>
          <p:spPr>
            <a:xfrm>
              <a:off x="5729288" y="2705100"/>
              <a:ext cx="414340" cy="816769"/>
            </a:xfrm>
            <a:custGeom>
              <a:avLst/>
              <a:gdLst>
                <a:gd name="connsiteX0" fmla="*/ 0 w 414340"/>
                <a:gd name="connsiteY0" fmla="*/ 816769 h 816769"/>
                <a:gd name="connsiteX1" fmla="*/ 9525 w 414340"/>
                <a:gd name="connsiteY1" fmla="*/ 804863 h 816769"/>
                <a:gd name="connsiteX2" fmla="*/ 19050 w 414340"/>
                <a:gd name="connsiteY2" fmla="*/ 790575 h 816769"/>
                <a:gd name="connsiteX3" fmla="*/ 28575 w 414340"/>
                <a:gd name="connsiteY3" fmla="*/ 783431 h 816769"/>
                <a:gd name="connsiteX4" fmla="*/ 42862 w 414340"/>
                <a:gd name="connsiteY4" fmla="*/ 769144 h 816769"/>
                <a:gd name="connsiteX5" fmla="*/ 52387 w 414340"/>
                <a:gd name="connsiteY5" fmla="*/ 759619 h 816769"/>
                <a:gd name="connsiteX6" fmla="*/ 59531 w 414340"/>
                <a:gd name="connsiteY6" fmla="*/ 754856 h 816769"/>
                <a:gd name="connsiteX7" fmla="*/ 69056 w 414340"/>
                <a:gd name="connsiteY7" fmla="*/ 740569 h 816769"/>
                <a:gd name="connsiteX8" fmla="*/ 76200 w 414340"/>
                <a:gd name="connsiteY8" fmla="*/ 726281 h 816769"/>
                <a:gd name="connsiteX9" fmla="*/ 80962 w 414340"/>
                <a:gd name="connsiteY9" fmla="*/ 711994 h 816769"/>
                <a:gd name="connsiteX10" fmla="*/ 100012 w 414340"/>
                <a:gd name="connsiteY10" fmla="*/ 685800 h 816769"/>
                <a:gd name="connsiteX11" fmla="*/ 114300 w 414340"/>
                <a:gd name="connsiteY11" fmla="*/ 671513 h 816769"/>
                <a:gd name="connsiteX12" fmla="*/ 123825 w 414340"/>
                <a:gd name="connsiteY12" fmla="*/ 661988 h 816769"/>
                <a:gd name="connsiteX13" fmla="*/ 147637 w 414340"/>
                <a:gd name="connsiteY13" fmla="*/ 635794 h 816769"/>
                <a:gd name="connsiteX14" fmla="*/ 161925 w 414340"/>
                <a:gd name="connsiteY14" fmla="*/ 619125 h 816769"/>
                <a:gd name="connsiteX15" fmla="*/ 173831 w 414340"/>
                <a:gd name="connsiteY15" fmla="*/ 600075 h 816769"/>
                <a:gd name="connsiteX16" fmla="*/ 178593 w 414340"/>
                <a:gd name="connsiteY16" fmla="*/ 590550 h 816769"/>
                <a:gd name="connsiteX17" fmla="*/ 185737 w 414340"/>
                <a:gd name="connsiteY17" fmla="*/ 581025 h 816769"/>
                <a:gd name="connsiteX18" fmla="*/ 195262 w 414340"/>
                <a:gd name="connsiteY18" fmla="*/ 566738 h 816769"/>
                <a:gd name="connsiteX19" fmla="*/ 204787 w 414340"/>
                <a:gd name="connsiteY19" fmla="*/ 554831 h 816769"/>
                <a:gd name="connsiteX20" fmla="*/ 207168 w 414340"/>
                <a:gd name="connsiteY20" fmla="*/ 545306 h 816769"/>
                <a:gd name="connsiteX21" fmla="*/ 211931 w 414340"/>
                <a:gd name="connsiteY21" fmla="*/ 538163 h 816769"/>
                <a:gd name="connsiteX22" fmla="*/ 221456 w 414340"/>
                <a:gd name="connsiteY22" fmla="*/ 516731 h 816769"/>
                <a:gd name="connsiteX23" fmla="*/ 226218 w 414340"/>
                <a:gd name="connsiteY23" fmla="*/ 497681 h 816769"/>
                <a:gd name="connsiteX24" fmla="*/ 230981 w 414340"/>
                <a:gd name="connsiteY24" fmla="*/ 483394 h 816769"/>
                <a:gd name="connsiteX25" fmla="*/ 233362 w 414340"/>
                <a:gd name="connsiteY25" fmla="*/ 473869 h 816769"/>
                <a:gd name="connsiteX26" fmla="*/ 235743 w 414340"/>
                <a:gd name="connsiteY26" fmla="*/ 461963 h 816769"/>
                <a:gd name="connsiteX27" fmla="*/ 238125 w 414340"/>
                <a:gd name="connsiteY27" fmla="*/ 454819 h 816769"/>
                <a:gd name="connsiteX28" fmla="*/ 240506 w 414340"/>
                <a:gd name="connsiteY28" fmla="*/ 445294 h 816769"/>
                <a:gd name="connsiteX29" fmla="*/ 247650 w 414340"/>
                <a:gd name="connsiteY29" fmla="*/ 414338 h 816769"/>
                <a:gd name="connsiteX30" fmla="*/ 252412 w 414340"/>
                <a:gd name="connsiteY30" fmla="*/ 404813 h 816769"/>
                <a:gd name="connsiteX31" fmla="*/ 259556 w 414340"/>
                <a:gd name="connsiteY31" fmla="*/ 383381 h 816769"/>
                <a:gd name="connsiteX32" fmla="*/ 264318 w 414340"/>
                <a:gd name="connsiteY32" fmla="*/ 373856 h 816769"/>
                <a:gd name="connsiteX33" fmla="*/ 273843 w 414340"/>
                <a:gd name="connsiteY33" fmla="*/ 345281 h 816769"/>
                <a:gd name="connsiteX34" fmla="*/ 276225 w 414340"/>
                <a:gd name="connsiteY34" fmla="*/ 338138 h 816769"/>
                <a:gd name="connsiteX35" fmla="*/ 283368 w 414340"/>
                <a:gd name="connsiteY35" fmla="*/ 326231 h 816769"/>
                <a:gd name="connsiteX36" fmla="*/ 285750 w 414340"/>
                <a:gd name="connsiteY36" fmla="*/ 319088 h 816769"/>
                <a:gd name="connsiteX37" fmla="*/ 290512 w 414340"/>
                <a:gd name="connsiteY37" fmla="*/ 307181 h 816769"/>
                <a:gd name="connsiteX38" fmla="*/ 295275 w 414340"/>
                <a:gd name="connsiteY38" fmla="*/ 300038 h 816769"/>
                <a:gd name="connsiteX39" fmla="*/ 297656 w 414340"/>
                <a:gd name="connsiteY39" fmla="*/ 292894 h 816769"/>
                <a:gd name="connsiteX40" fmla="*/ 302418 w 414340"/>
                <a:gd name="connsiteY40" fmla="*/ 280988 h 816769"/>
                <a:gd name="connsiteX41" fmla="*/ 304800 w 414340"/>
                <a:gd name="connsiteY41" fmla="*/ 266700 h 816769"/>
                <a:gd name="connsiteX42" fmla="*/ 307181 w 414340"/>
                <a:gd name="connsiteY42" fmla="*/ 254794 h 816769"/>
                <a:gd name="connsiteX43" fmla="*/ 314325 w 414340"/>
                <a:gd name="connsiteY43" fmla="*/ 235744 h 816769"/>
                <a:gd name="connsiteX44" fmla="*/ 319087 w 414340"/>
                <a:gd name="connsiteY44" fmla="*/ 216694 h 816769"/>
                <a:gd name="connsiteX45" fmla="*/ 323850 w 414340"/>
                <a:gd name="connsiteY45" fmla="*/ 207169 h 816769"/>
                <a:gd name="connsiteX46" fmla="*/ 328612 w 414340"/>
                <a:gd name="connsiteY46" fmla="*/ 188119 h 816769"/>
                <a:gd name="connsiteX47" fmla="*/ 340518 w 414340"/>
                <a:gd name="connsiteY47" fmla="*/ 166688 h 816769"/>
                <a:gd name="connsiteX48" fmla="*/ 345281 w 414340"/>
                <a:gd name="connsiteY48" fmla="*/ 154781 h 816769"/>
                <a:gd name="connsiteX49" fmla="*/ 350043 w 414340"/>
                <a:gd name="connsiteY49" fmla="*/ 147638 h 816769"/>
                <a:gd name="connsiteX50" fmla="*/ 357187 w 414340"/>
                <a:gd name="connsiteY50" fmla="*/ 135731 h 816769"/>
                <a:gd name="connsiteX51" fmla="*/ 361950 w 414340"/>
                <a:gd name="connsiteY51" fmla="*/ 126206 h 816769"/>
                <a:gd name="connsiteX52" fmla="*/ 371475 w 414340"/>
                <a:gd name="connsiteY52" fmla="*/ 102394 h 816769"/>
                <a:gd name="connsiteX53" fmla="*/ 381000 w 414340"/>
                <a:gd name="connsiteY53" fmla="*/ 88106 h 816769"/>
                <a:gd name="connsiteX54" fmla="*/ 390525 w 414340"/>
                <a:gd name="connsiteY54" fmla="*/ 61913 h 816769"/>
                <a:gd name="connsiteX55" fmla="*/ 400050 w 414340"/>
                <a:gd name="connsiteY55" fmla="*/ 38100 h 816769"/>
                <a:gd name="connsiteX56" fmla="*/ 404812 w 414340"/>
                <a:gd name="connsiteY56" fmla="*/ 23813 h 816769"/>
                <a:gd name="connsiteX57" fmla="*/ 407193 w 414340"/>
                <a:gd name="connsiteY57" fmla="*/ 14288 h 816769"/>
                <a:gd name="connsiteX58" fmla="*/ 414337 w 414340"/>
                <a:gd name="connsiteY58" fmla="*/ 0 h 81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14340" h="816769">
                  <a:moveTo>
                    <a:pt x="0" y="816769"/>
                  </a:moveTo>
                  <a:cubicBezTo>
                    <a:pt x="3175" y="812800"/>
                    <a:pt x="6536" y="808973"/>
                    <a:pt x="9525" y="804863"/>
                  </a:cubicBezTo>
                  <a:cubicBezTo>
                    <a:pt x="12892" y="800234"/>
                    <a:pt x="14471" y="794009"/>
                    <a:pt x="19050" y="790575"/>
                  </a:cubicBezTo>
                  <a:cubicBezTo>
                    <a:pt x="22225" y="788194"/>
                    <a:pt x="25625" y="786086"/>
                    <a:pt x="28575" y="783431"/>
                  </a:cubicBezTo>
                  <a:cubicBezTo>
                    <a:pt x="33581" y="778926"/>
                    <a:pt x="38100" y="773906"/>
                    <a:pt x="42862" y="769144"/>
                  </a:cubicBezTo>
                  <a:cubicBezTo>
                    <a:pt x="46037" y="765969"/>
                    <a:pt x="48651" y="762110"/>
                    <a:pt x="52387" y="759619"/>
                  </a:cubicBezTo>
                  <a:lnTo>
                    <a:pt x="59531" y="754856"/>
                  </a:lnTo>
                  <a:cubicBezTo>
                    <a:pt x="62706" y="750094"/>
                    <a:pt x="67246" y="745999"/>
                    <a:pt x="69056" y="740569"/>
                  </a:cubicBezTo>
                  <a:cubicBezTo>
                    <a:pt x="72342" y="730710"/>
                    <a:pt x="70045" y="735513"/>
                    <a:pt x="76200" y="726281"/>
                  </a:cubicBezTo>
                  <a:cubicBezTo>
                    <a:pt x="77787" y="721519"/>
                    <a:pt x="78178" y="716171"/>
                    <a:pt x="80962" y="711994"/>
                  </a:cubicBezTo>
                  <a:cubicBezTo>
                    <a:pt x="87774" y="701776"/>
                    <a:pt x="91824" y="694807"/>
                    <a:pt x="100012" y="685800"/>
                  </a:cubicBezTo>
                  <a:cubicBezTo>
                    <a:pt x="104543" y="680816"/>
                    <a:pt x="109537" y="676275"/>
                    <a:pt x="114300" y="671513"/>
                  </a:cubicBezTo>
                  <a:cubicBezTo>
                    <a:pt x="117475" y="668338"/>
                    <a:pt x="121335" y="665724"/>
                    <a:pt x="123825" y="661988"/>
                  </a:cubicBezTo>
                  <a:cubicBezTo>
                    <a:pt x="136923" y="642338"/>
                    <a:pt x="116035" y="672662"/>
                    <a:pt x="147637" y="635794"/>
                  </a:cubicBezTo>
                  <a:cubicBezTo>
                    <a:pt x="152400" y="630238"/>
                    <a:pt x="157353" y="624840"/>
                    <a:pt x="161925" y="619125"/>
                  </a:cubicBezTo>
                  <a:cubicBezTo>
                    <a:pt x="164627" y="615747"/>
                    <a:pt x="172697" y="602117"/>
                    <a:pt x="173831" y="600075"/>
                  </a:cubicBezTo>
                  <a:cubicBezTo>
                    <a:pt x="175555" y="596972"/>
                    <a:pt x="176712" y="593560"/>
                    <a:pt x="178593" y="590550"/>
                  </a:cubicBezTo>
                  <a:cubicBezTo>
                    <a:pt x="180696" y="587184"/>
                    <a:pt x="183461" y="584276"/>
                    <a:pt x="185737" y="581025"/>
                  </a:cubicBezTo>
                  <a:cubicBezTo>
                    <a:pt x="189019" y="576336"/>
                    <a:pt x="195262" y="566738"/>
                    <a:pt x="195262" y="566738"/>
                  </a:cubicBezTo>
                  <a:cubicBezTo>
                    <a:pt x="203045" y="543385"/>
                    <a:pt x="190427" y="576372"/>
                    <a:pt x="204787" y="554831"/>
                  </a:cubicBezTo>
                  <a:cubicBezTo>
                    <a:pt x="206602" y="552108"/>
                    <a:pt x="205879" y="548314"/>
                    <a:pt x="207168" y="545306"/>
                  </a:cubicBezTo>
                  <a:cubicBezTo>
                    <a:pt x="208295" y="542676"/>
                    <a:pt x="210343" y="540544"/>
                    <a:pt x="211931" y="538163"/>
                  </a:cubicBezTo>
                  <a:cubicBezTo>
                    <a:pt x="217598" y="521160"/>
                    <a:pt x="213908" y="528052"/>
                    <a:pt x="221456" y="516731"/>
                  </a:cubicBezTo>
                  <a:cubicBezTo>
                    <a:pt x="228683" y="495050"/>
                    <a:pt x="217594" y="529302"/>
                    <a:pt x="226218" y="497681"/>
                  </a:cubicBezTo>
                  <a:cubicBezTo>
                    <a:pt x="227539" y="492838"/>
                    <a:pt x="229764" y="488264"/>
                    <a:pt x="230981" y="483394"/>
                  </a:cubicBezTo>
                  <a:cubicBezTo>
                    <a:pt x="231775" y="480219"/>
                    <a:pt x="232652" y="477064"/>
                    <a:pt x="233362" y="473869"/>
                  </a:cubicBezTo>
                  <a:cubicBezTo>
                    <a:pt x="234240" y="469918"/>
                    <a:pt x="234761" y="465889"/>
                    <a:pt x="235743" y="461963"/>
                  </a:cubicBezTo>
                  <a:cubicBezTo>
                    <a:pt x="236352" y="459528"/>
                    <a:pt x="237435" y="457233"/>
                    <a:pt x="238125" y="454819"/>
                  </a:cubicBezTo>
                  <a:cubicBezTo>
                    <a:pt x="239024" y="451672"/>
                    <a:pt x="239796" y="448489"/>
                    <a:pt x="240506" y="445294"/>
                  </a:cubicBezTo>
                  <a:cubicBezTo>
                    <a:pt x="242063" y="438287"/>
                    <a:pt x="245314" y="419010"/>
                    <a:pt x="247650" y="414338"/>
                  </a:cubicBezTo>
                  <a:cubicBezTo>
                    <a:pt x="249237" y="411163"/>
                    <a:pt x="251138" y="408126"/>
                    <a:pt x="252412" y="404813"/>
                  </a:cubicBezTo>
                  <a:cubicBezTo>
                    <a:pt x="255115" y="397784"/>
                    <a:pt x="256189" y="390117"/>
                    <a:pt x="259556" y="383381"/>
                  </a:cubicBezTo>
                  <a:cubicBezTo>
                    <a:pt x="261143" y="380206"/>
                    <a:pt x="263044" y="377169"/>
                    <a:pt x="264318" y="373856"/>
                  </a:cubicBezTo>
                  <a:cubicBezTo>
                    <a:pt x="264342" y="373792"/>
                    <a:pt x="271719" y="351652"/>
                    <a:pt x="273843" y="345281"/>
                  </a:cubicBezTo>
                  <a:cubicBezTo>
                    <a:pt x="274637" y="342900"/>
                    <a:pt x="274934" y="340290"/>
                    <a:pt x="276225" y="338138"/>
                  </a:cubicBezTo>
                  <a:cubicBezTo>
                    <a:pt x="278606" y="334169"/>
                    <a:pt x="281298" y="330371"/>
                    <a:pt x="283368" y="326231"/>
                  </a:cubicBezTo>
                  <a:cubicBezTo>
                    <a:pt x="284490" y="323986"/>
                    <a:pt x="284869" y="321438"/>
                    <a:pt x="285750" y="319088"/>
                  </a:cubicBezTo>
                  <a:cubicBezTo>
                    <a:pt x="287251" y="315086"/>
                    <a:pt x="288600" y="311004"/>
                    <a:pt x="290512" y="307181"/>
                  </a:cubicBezTo>
                  <a:cubicBezTo>
                    <a:pt x="291792" y="304621"/>
                    <a:pt x="293687" y="302419"/>
                    <a:pt x="295275" y="300038"/>
                  </a:cubicBezTo>
                  <a:cubicBezTo>
                    <a:pt x="296069" y="297657"/>
                    <a:pt x="296775" y="295244"/>
                    <a:pt x="297656" y="292894"/>
                  </a:cubicBezTo>
                  <a:cubicBezTo>
                    <a:pt x="299157" y="288892"/>
                    <a:pt x="301293" y="285112"/>
                    <a:pt x="302418" y="280988"/>
                  </a:cubicBezTo>
                  <a:cubicBezTo>
                    <a:pt x="303688" y="276330"/>
                    <a:pt x="303936" y="271451"/>
                    <a:pt x="304800" y="266700"/>
                  </a:cubicBezTo>
                  <a:cubicBezTo>
                    <a:pt x="305524" y="262718"/>
                    <a:pt x="306199" y="258720"/>
                    <a:pt x="307181" y="254794"/>
                  </a:cubicBezTo>
                  <a:cubicBezTo>
                    <a:pt x="308426" y="249812"/>
                    <a:pt x="312865" y="239394"/>
                    <a:pt x="314325" y="235744"/>
                  </a:cubicBezTo>
                  <a:cubicBezTo>
                    <a:pt x="315722" y="228759"/>
                    <a:pt x="316342" y="223099"/>
                    <a:pt x="319087" y="216694"/>
                  </a:cubicBezTo>
                  <a:cubicBezTo>
                    <a:pt x="320485" y="213431"/>
                    <a:pt x="322262" y="210344"/>
                    <a:pt x="323850" y="207169"/>
                  </a:cubicBezTo>
                  <a:cubicBezTo>
                    <a:pt x="325247" y="200184"/>
                    <a:pt x="325867" y="194524"/>
                    <a:pt x="328612" y="188119"/>
                  </a:cubicBezTo>
                  <a:cubicBezTo>
                    <a:pt x="335487" y="172078"/>
                    <a:pt x="331494" y="184737"/>
                    <a:pt x="340518" y="166688"/>
                  </a:cubicBezTo>
                  <a:cubicBezTo>
                    <a:pt x="342430" y="162864"/>
                    <a:pt x="343369" y="158604"/>
                    <a:pt x="345281" y="154781"/>
                  </a:cubicBezTo>
                  <a:cubicBezTo>
                    <a:pt x="346561" y="152222"/>
                    <a:pt x="348526" y="150065"/>
                    <a:pt x="350043" y="147638"/>
                  </a:cubicBezTo>
                  <a:cubicBezTo>
                    <a:pt x="352496" y="143713"/>
                    <a:pt x="354939" y="139777"/>
                    <a:pt x="357187" y="135731"/>
                  </a:cubicBezTo>
                  <a:cubicBezTo>
                    <a:pt x="358911" y="132628"/>
                    <a:pt x="360552" y="129469"/>
                    <a:pt x="361950" y="126206"/>
                  </a:cubicBezTo>
                  <a:cubicBezTo>
                    <a:pt x="368879" y="110039"/>
                    <a:pt x="356992" y="129291"/>
                    <a:pt x="371475" y="102394"/>
                  </a:cubicBezTo>
                  <a:cubicBezTo>
                    <a:pt x="374189" y="97354"/>
                    <a:pt x="378259" y="93131"/>
                    <a:pt x="381000" y="88106"/>
                  </a:cubicBezTo>
                  <a:cubicBezTo>
                    <a:pt x="384900" y="80956"/>
                    <a:pt x="387612" y="69195"/>
                    <a:pt x="390525" y="61913"/>
                  </a:cubicBezTo>
                  <a:cubicBezTo>
                    <a:pt x="393700" y="53975"/>
                    <a:pt x="397347" y="46210"/>
                    <a:pt x="400050" y="38100"/>
                  </a:cubicBezTo>
                  <a:cubicBezTo>
                    <a:pt x="401637" y="33338"/>
                    <a:pt x="403595" y="28683"/>
                    <a:pt x="404812" y="23813"/>
                  </a:cubicBezTo>
                  <a:cubicBezTo>
                    <a:pt x="405606" y="20638"/>
                    <a:pt x="405864" y="17279"/>
                    <a:pt x="407193" y="14288"/>
                  </a:cubicBezTo>
                  <a:cubicBezTo>
                    <a:pt x="414745" y="-2705"/>
                    <a:pt x="414337" y="7765"/>
                    <a:pt x="41433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0786DEB7-1F67-AD5B-8824-3870D2AE04CC}"/>
                </a:ext>
              </a:extLst>
            </p:cNvPr>
            <p:cNvSpPr/>
            <p:nvPr/>
          </p:nvSpPr>
          <p:spPr>
            <a:xfrm>
              <a:off x="7158038" y="3707606"/>
              <a:ext cx="495300" cy="485775"/>
            </a:xfrm>
            <a:custGeom>
              <a:avLst/>
              <a:gdLst>
                <a:gd name="connsiteX0" fmla="*/ 0 w 495300"/>
                <a:gd name="connsiteY0" fmla="*/ 485775 h 485775"/>
                <a:gd name="connsiteX1" fmla="*/ 26193 w 495300"/>
                <a:gd name="connsiteY1" fmla="*/ 471488 h 485775"/>
                <a:gd name="connsiteX2" fmla="*/ 33337 w 495300"/>
                <a:gd name="connsiteY2" fmla="*/ 466725 h 485775"/>
                <a:gd name="connsiteX3" fmla="*/ 47625 w 495300"/>
                <a:gd name="connsiteY3" fmla="*/ 452438 h 485775"/>
                <a:gd name="connsiteX4" fmla="*/ 50006 w 495300"/>
                <a:gd name="connsiteY4" fmla="*/ 445294 h 485775"/>
                <a:gd name="connsiteX5" fmla="*/ 61912 w 495300"/>
                <a:gd name="connsiteY5" fmla="*/ 423863 h 485775"/>
                <a:gd name="connsiteX6" fmla="*/ 64293 w 495300"/>
                <a:gd name="connsiteY6" fmla="*/ 414338 h 485775"/>
                <a:gd name="connsiteX7" fmla="*/ 71437 w 495300"/>
                <a:gd name="connsiteY7" fmla="*/ 397669 h 485775"/>
                <a:gd name="connsiteX8" fmla="*/ 76200 w 495300"/>
                <a:gd name="connsiteY8" fmla="*/ 373857 h 485775"/>
                <a:gd name="connsiteX9" fmla="*/ 83343 w 495300"/>
                <a:gd name="connsiteY9" fmla="*/ 326232 h 485775"/>
                <a:gd name="connsiteX10" fmla="*/ 88106 w 495300"/>
                <a:gd name="connsiteY10" fmla="*/ 319088 h 485775"/>
                <a:gd name="connsiteX11" fmla="*/ 95250 w 495300"/>
                <a:gd name="connsiteY11" fmla="*/ 300038 h 485775"/>
                <a:gd name="connsiteX12" fmla="*/ 100012 w 495300"/>
                <a:gd name="connsiteY12" fmla="*/ 292894 h 485775"/>
                <a:gd name="connsiteX13" fmla="*/ 104775 w 495300"/>
                <a:gd name="connsiteY13" fmla="*/ 278607 h 485775"/>
                <a:gd name="connsiteX14" fmla="*/ 107156 w 495300"/>
                <a:gd name="connsiteY14" fmla="*/ 271463 h 485775"/>
                <a:gd name="connsiteX15" fmla="*/ 109537 w 495300"/>
                <a:gd name="connsiteY15" fmla="*/ 261938 h 485775"/>
                <a:gd name="connsiteX16" fmla="*/ 116681 w 495300"/>
                <a:gd name="connsiteY16" fmla="*/ 250032 h 485775"/>
                <a:gd name="connsiteX17" fmla="*/ 119062 w 495300"/>
                <a:gd name="connsiteY17" fmla="*/ 242888 h 485775"/>
                <a:gd name="connsiteX18" fmla="*/ 128587 w 495300"/>
                <a:gd name="connsiteY18" fmla="*/ 230982 h 485775"/>
                <a:gd name="connsiteX19" fmla="*/ 150018 w 495300"/>
                <a:gd name="connsiteY19" fmla="*/ 192882 h 485775"/>
                <a:gd name="connsiteX20" fmla="*/ 157162 w 495300"/>
                <a:gd name="connsiteY20" fmla="*/ 183357 h 485775"/>
                <a:gd name="connsiteX21" fmla="*/ 164306 w 495300"/>
                <a:gd name="connsiteY21" fmla="*/ 178594 h 485775"/>
                <a:gd name="connsiteX22" fmla="*/ 169068 w 495300"/>
                <a:gd name="connsiteY22" fmla="*/ 171450 h 485775"/>
                <a:gd name="connsiteX23" fmla="*/ 190500 w 495300"/>
                <a:gd name="connsiteY23" fmla="*/ 152400 h 485775"/>
                <a:gd name="connsiteX24" fmla="*/ 207168 w 495300"/>
                <a:gd name="connsiteY24" fmla="*/ 133350 h 485775"/>
                <a:gd name="connsiteX25" fmla="*/ 223837 w 495300"/>
                <a:gd name="connsiteY25" fmla="*/ 114300 h 485775"/>
                <a:gd name="connsiteX26" fmla="*/ 235743 w 495300"/>
                <a:gd name="connsiteY26" fmla="*/ 97632 h 485775"/>
                <a:gd name="connsiteX27" fmla="*/ 242887 w 495300"/>
                <a:gd name="connsiteY27" fmla="*/ 90488 h 485775"/>
                <a:gd name="connsiteX28" fmla="*/ 252412 w 495300"/>
                <a:gd name="connsiteY28" fmla="*/ 76200 h 485775"/>
                <a:gd name="connsiteX29" fmla="*/ 261937 w 495300"/>
                <a:gd name="connsiteY29" fmla="*/ 64294 h 485775"/>
                <a:gd name="connsiteX30" fmla="*/ 273843 w 495300"/>
                <a:gd name="connsiteY30" fmla="*/ 47625 h 485775"/>
                <a:gd name="connsiteX31" fmla="*/ 278606 w 495300"/>
                <a:gd name="connsiteY31" fmla="*/ 40482 h 485775"/>
                <a:gd name="connsiteX32" fmla="*/ 295275 w 495300"/>
                <a:gd name="connsiteY32" fmla="*/ 28575 h 485775"/>
                <a:gd name="connsiteX33" fmla="*/ 311943 w 495300"/>
                <a:gd name="connsiteY33" fmla="*/ 16669 h 485775"/>
                <a:gd name="connsiteX34" fmla="*/ 321468 w 495300"/>
                <a:gd name="connsiteY34" fmla="*/ 11907 h 485775"/>
                <a:gd name="connsiteX35" fmla="*/ 338137 w 495300"/>
                <a:gd name="connsiteY35" fmla="*/ 4763 h 485775"/>
                <a:gd name="connsiteX36" fmla="*/ 352425 w 495300"/>
                <a:gd name="connsiteY36" fmla="*/ 0 h 485775"/>
                <a:gd name="connsiteX37" fmla="*/ 378618 w 495300"/>
                <a:gd name="connsiteY37" fmla="*/ 2382 h 485775"/>
                <a:gd name="connsiteX38" fmla="*/ 392906 w 495300"/>
                <a:gd name="connsiteY38" fmla="*/ 11907 h 485775"/>
                <a:gd name="connsiteX39" fmla="*/ 400050 w 495300"/>
                <a:gd name="connsiteY39" fmla="*/ 16669 h 485775"/>
                <a:gd name="connsiteX40" fmla="*/ 411956 w 495300"/>
                <a:gd name="connsiteY40" fmla="*/ 28575 h 485775"/>
                <a:gd name="connsiteX41" fmla="*/ 426243 w 495300"/>
                <a:gd name="connsiteY41" fmla="*/ 38100 h 485775"/>
                <a:gd name="connsiteX42" fmla="*/ 440531 w 495300"/>
                <a:gd name="connsiteY42" fmla="*/ 45244 h 485775"/>
                <a:gd name="connsiteX43" fmla="*/ 447675 w 495300"/>
                <a:gd name="connsiteY43" fmla="*/ 50007 h 485775"/>
                <a:gd name="connsiteX44" fmla="*/ 461962 w 495300"/>
                <a:gd name="connsiteY44" fmla="*/ 52388 h 485775"/>
                <a:gd name="connsiteX45" fmla="*/ 495300 w 495300"/>
                <a:gd name="connsiteY45" fmla="*/ 547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95300" h="485775">
                  <a:moveTo>
                    <a:pt x="0" y="485775"/>
                  </a:moveTo>
                  <a:cubicBezTo>
                    <a:pt x="17220" y="478888"/>
                    <a:pt x="8350" y="483384"/>
                    <a:pt x="26193" y="471488"/>
                  </a:cubicBezTo>
                  <a:cubicBezTo>
                    <a:pt x="28574" y="469900"/>
                    <a:pt x="31313" y="468749"/>
                    <a:pt x="33337" y="466725"/>
                  </a:cubicBezTo>
                  <a:lnTo>
                    <a:pt x="47625" y="452438"/>
                  </a:lnTo>
                  <a:cubicBezTo>
                    <a:pt x="48419" y="450057"/>
                    <a:pt x="48987" y="447588"/>
                    <a:pt x="50006" y="445294"/>
                  </a:cubicBezTo>
                  <a:cubicBezTo>
                    <a:pt x="55620" y="432663"/>
                    <a:pt x="55707" y="433172"/>
                    <a:pt x="61912" y="423863"/>
                  </a:cubicBezTo>
                  <a:cubicBezTo>
                    <a:pt x="62706" y="420688"/>
                    <a:pt x="63144" y="417402"/>
                    <a:pt x="64293" y="414338"/>
                  </a:cubicBezTo>
                  <a:cubicBezTo>
                    <a:pt x="71914" y="394016"/>
                    <a:pt x="66706" y="414228"/>
                    <a:pt x="71437" y="397669"/>
                  </a:cubicBezTo>
                  <a:cubicBezTo>
                    <a:pt x="74278" y="387725"/>
                    <a:pt x="74329" y="385080"/>
                    <a:pt x="76200" y="373857"/>
                  </a:cubicBezTo>
                  <a:cubicBezTo>
                    <a:pt x="76663" y="368303"/>
                    <a:pt x="77949" y="334323"/>
                    <a:pt x="83343" y="326232"/>
                  </a:cubicBezTo>
                  <a:lnTo>
                    <a:pt x="88106" y="319088"/>
                  </a:lnTo>
                  <a:cubicBezTo>
                    <a:pt x="90168" y="312901"/>
                    <a:pt x="92399" y="305739"/>
                    <a:pt x="95250" y="300038"/>
                  </a:cubicBezTo>
                  <a:cubicBezTo>
                    <a:pt x="96530" y="297478"/>
                    <a:pt x="98850" y="295509"/>
                    <a:pt x="100012" y="292894"/>
                  </a:cubicBezTo>
                  <a:cubicBezTo>
                    <a:pt x="102051" y="288307"/>
                    <a:pt x="103187" y="283369"/>
                    <a:pt x="104775" y="278607"/>
                  </a:cubicBezTo>
                  <a:cubicBezTo>
                    <a:pt x="105569" y="276226"/>
                    <a:pt x="106547" y="273898"/>
                    <a:pt x="107156" y="271463"/>
                  </a:cubicBezTo>
                  <a:cubicBezTo>
                    <a:pt x="107950" y="268288"/>
                    <a:pt x="108208" y="264929"/>
                    <a:pt x="109537" y="261938"/>
                  </a:cubicBezTo>
                  <a:cubicBezTo>
                    <a:pt x="111417" y="257709"/>
                    <a:pt x="114611" y="254172"/>
                    <a:pt x="116681" y="250032"/>
                  </a:cubicBezTo>
                  <a:cubicBezTo>
                    <a:pt x="117804" y="247787"/>
                    <a:pt x="117732" y="245017"/>
                    <a:pt x="119062" y="242888"/>
                  </a:cubicBezTo>
                  <a:cubicBezTo>
                    <a:pt x="121756" y="238578"/>
                    <a:pt x="125972" y="235340"/>
                    <a:pt x="128587" y="230982"/>
                  </a:cubicBezTo>
                  <a:cubicBezTo>
                    <a:pt x="146320" y="201427"/>
                    <a:pt x="133463" y="214954"/>
                    <a:pt x="150018" y="192882"/>
                  </a:cubicBezTo>
                  <a:cubicBezTo>
                    <a:pt x="152399" y="189707"/>
                    <a:pt x="154356" y="186163"/>
                    <a:pt x="157162" y="183357"/>
                  </a:cubicBezTo>
                  <a:cubicBezTo>
                    <a:pt x="159186" y="181333"/>
                    <a:pt x="161925" y="180182"/>
                    <a:pt x="164306" y="178594"/>
                  </a:cubicBezTo>
                  <a:cubicBezTo>
                    <a:pt x="165893" y="176213"/>
                    <a:pt x="167167" y="173589"/>
                    <a:pt x="169068" y="171450"/>
                  </a:cubicBezTo>
                  <a:cubicBezTo>
                    <a:pt x="180929" y="158107"/>
                    <a:pt x="179644" y="159638"/>
                    <a:pt x="190500" y="152400"/>
                  </a:cubicBezTo>
                  <a:cubicBezTo>
                    <a:pt x="201612" y="135732"/>
                    <a:pt x="195263" y="141288"/>
                    <a:pt x="207168" y="133350"/>
                  </a:cubicBezTo>
                  <a:cubicBezTo>
                    <a:pt x="218281" y="116682"/>
                    <a:pt x="211931" y="122238"/>
                    <a:pt x="223837" y="114300"/>
                  </a:cubicBezTo>
                  <a:cubicBezTo>
                    <a:pt x="227602" y="108654"/>
                    <a:pt x="231320" y="102792"/>
                    <a:pt x="235743" y="97632"/>
                  </a:cubicBezTo>
                  <a:cubicBezTo>
                    <a:pt x="237935" y="95075"/>
                    <a:pt x="240819" y="93146"/>
                    <a:pt x="242887" y="90488"/>
                  </a:cubicBezTo>
                  <a:cubicBezTo>
                    <a:pt x="246401" y="85970"/>
                    <a:pt x="248836" y="80670"/>
                    <a:pt x="252412" y="76200"/>
                  </a:cubicBezTo>
                  <a:lnTo>
                    <a:pt x="261937" y="64294"/>
                  </a:lnTo>
                  <a:cubicBezTo>
                    <a:pt x="266312" y="51169"/>
                    <a:pt x="261517" y="62005"/>
                    <a:pt x="273843" y="47625"/>
                  </a:cubicBezTo>
                  <a:cubicBezTo>
                    <a:pt x="275706" y="45452"/>
                    <a:pt x="276582" y="42506"/>
                    <a:pt x="278606" y="40482"/>
                  </a:cubicBezTo>
                  <a:cubicBezTo>
                    <a:pt x="282496" y="36592"/>
                    <a:pt x="290543" y="31955"/>
                    <a:pt x="295275" y="28575"/>
                  </a:cubicBezTo>
                  <a:cubicBezTo>
                    <a:pt x="300368" y="24937"/>
                    <a:pt x="306345" y="19868"/>
                    <a:pt x="311943" y="16669"/>
                  </a:cubicBezTo>
                  <a:cubicBezTo>
                    <a:pt x="315025" y="14908"/>
                    <a:pt x="318386" y="13668"/>
                    <a:pt x="321468" y="11907"/>
                  </a:cubicBezTo>
                  <a:cubicBezTo>
                    <a:pt x="336782" y="3156"/>
                    <a:pt x="319606" y="10322"/>
                    <a:pt x="338137" y="4763"/>
                  </a:cubicBezTo>
                  <a:cubicBezTo>
                    <a:pt x="342946" y="3320"/>
                    <a:pt x="352425" y="0"/>
                    <a:pt x="352425" y="0"/>
                  </a:cubicBezTo>
                  <a:cubicBezTo>
                    <a:pt x="361156" y="794"/>
                    <a:pt x="370207" y="-92"/>
                    <a:pt x="378618" y="2382"/>
                  </a:cubicBezTo>
                  <a:cubicBezTo>
                    <a:pt x="384109" y="3997"/>
                    <a:pt x="388143" y="8732"/>
                    <a:pt x="392906" y="11907"/>
                  </a:cubicBezTo>
                  <a:lnTo>
                    <a:pt x="400050" y="16669"/>
                  </a:lnTo>
                  <a:cubicBezTo>
                    <a:pt x="408780" y="29766"/>
                    <a:pt x="400050" y="18654"/>
                    <a:pt x="411956" y="28575"/>
                  </a:cubicBezTo>
                  <a:cubicBezTo>
                    <a:pt x="423849" y="38485"/>
                    <a:pt x="413689" y="33915"/>
                    <a:pt x="426243" y="38100"/>
                  </a:cubicBezTo>
                  <a:cubicBezTo>
                    <a:pt x="446717" y="51750"/>
                    <a:pt x="420813" y="35385"/>
                    <a:pt x="440531" y="45244"/>
                  </a:cubicBezTo>
                  <a:cubicBezTo>
                    <a:pt x="443091" y="46524"/>
                    <a:pt x="444960" y="49102"/>
                    <a:pt x="447675" y="50007"/>
                  </a:cubicBezTo>
                  <a:cubicBezTo>
                    <a:pt x="452255" y="51534"/>
                    <a:pt x="457167" y="51824"/>
                    <a:pt x="461962" y="52388"/>
                  </a:cubicBezTo>
                  <a:cubicBezTo>
                    <a:pt x="484035" y="54985"/>
                    <a:pt x="481152" y="54769"/>
                    <a:pt x="495300" y="54769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919FBF-F9CD-DE2E-BFA8-5D290E6C6F6C}"/>
              </a:ext>
            </a:extLst>
          </p:cNvPr>
          <p:cNvGrpSpPr/>
          <p:nvPr/>
        </p:nvGrpSpPr>
        <p:grpSpPr>
          <a:xfrm>
            <a:off x="65518" y="0"/>
            <a:ext cx="5801000" cy="6705600"/>
            <a:chOff x="0" y="-1"/>
            <a:chExt cx="5801000" cy="6705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F9A116-956A-DABF-F261-F032C9599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2486475" cy="34290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83846D-53BF-203F-205A-7832EB5C8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3454" y="-1"/>
              <a:ext cx="2667546" cy="34290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522F0C-4B1E-ABF0-77F1-13BDB4B9CAC7}"/>
                </a:ext>
              </a:extLst>
            </p:cNvPr>
            <p:cNvSpPr/>
            <p:nvPr/>
          </p:nvSpPr>
          <p:spPr>
            <a:xfrm>
              <a:off x="1243237" y="3581399"/>
              <a:ext cx="3124200" cy="3124200"/>
            </a:xfrm>
            <a:prstGeom prst="ellipse">
              <a:avLst/>
            </a:prstGeom>
            <a:solidFill>
              <a:srgbClr val="FF000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760FD8-802D-F544-6E26-80E1A992CD32}"/>
                </a:ext>
              </a:extLst>
            </p:cNvPr>
            <p:cNvSpPr/>
            <p:nvPr/>
          </p:nvSpPr>
          <p:spPr>
            <a:xfrm>
              <a:off x="4558521" y="1295642"/>
              <a:ext cx="606183" cy="606183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D784258-29BC-B555-FC8A-C86EB0537240}"/>
                </a:ext>
              </a:extLst>
            </p:cNvPr>
            <p:cNvSpPr/>
            <p:nvPr/>
          </p:nvSpPr>
          <p:spPr>
            <a:xfrm>
              <a:off x="1328597" y="2793207"/>
              <a:ext cx="412078" cy="412078"/>
            </a:xfrm>
            <a:prstGeom prst="ellipse">
              <a:avLst/>
            </a:prstGeom>
            <a:solidFill>
              <a:srgbClr val="FF00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636B7E7-7A84-7C03-84D9-C6F861530D34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V="1">
              <a:off x="1388944" y="679450"/>
              <a:ext cx="1925756" cy="217410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D59E332-7888-A8E0-6072-7E16F443D7F2}"/>
                </a:ext>
              </a:extLst>
            </p:cNvPr>
            <p:cNvCxnSpPr>
              <a:cxnSpLocks/>
              <a:stCxn id="10" idx="5"/>
            </p:cNvCxnSpPr>
            <p:nvPr/>
          </p:nvCxnSpPr>
          <p:spPr>
            <a:xfrm flipV="1">
              <a:off x="1680328" y="2640807"/>
              <a:ext cx="3118806" cy="50413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4A57D2-8C15-3D68-B1C5-47082070A03B}"/>
                </a:ext>
              </a:extLst>
            </p:cNvPr>
            <p:cNvCxnSpPr>
              <a:cxnSpLocks/>
              <a:stCxn id="8" idx="1"/>
              <a:endCxn id="9" idx="1"/>
            </p:cNvCxnSpPr>
            <p:nvPr/>
          </p:nvCxnSpPr>
          <p:spPr>
            <a:xfrm flipV="1">
              <a:off x="1700765" y="1384415"/>
              <a:ext cx="2946529" cy="2654512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6E276F-F111-0023-46B0-7A3C23B3E306}"/>
                </a:ext>
              </a:extLst>
            </p:cNvPr>
            <p:cNvCxnSpPr>
              <a:cxnSpLocks/>
              <a:stCxn id="8" idx="6"/>
              <a:endCxn id="9" idx="5"/>
            </p:cNvCxnSpPr>
            <p:nvPr/>
          </p:nvCxnSpPr>
          <p:spPr>
            <a:xfrm flipV="1">
              <a:off x="4367437" y="1813052"/>
              <a:ext cx="708494" cy="333044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946795" y="135192"/>
          <a:ext cx="6206347" cy="641251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2846">
                  <a:extLst>
                    <a:ext uri="{9D8B030D-6E8A-4147-A177-3AD203B41FA5}">
                      <a16:colId xmlns:a16="http://schemas.microsoft.com/office/drawing/2014/main" val="999016799"/>
                    </a:ext>
                  </a:extLst>
                </a:gridCol>
                <a:gridCol w="673691">
                  <a:extLst>
                    <a:ext uri="{9D8B030D-6E8A-4147-A177-3AD203B41FA5}">
                      <a16:colId xmlns:a16="http://schemas.microsoft.com/office/drawing/2014/main" val="545703975"/>
                    </a:ext>
                  </a:extLst>
                </a:gridCol>
                <a:gridCol w="1052083">
                  <a:extLst>
                    <a:ext uri="{9D8B030D-6E8A-4147-A177-3AD203B41FA5}">
                      <a16:colId xmlns:a16="http://schemas.microsoft.com/office/drawing/2014/main" val="875872824"/>
                    </a:ext>
                  </a:extLst>
                </a:gridCol>
                <a:gridCol w="887164">
                  <a:extLst>
                    <a:ext uri="{9D8B030D-6E8A-4147-A177-3AD203B41FA5}">
                      <a16:colId xmlns:a16="http://schemas.microsoft.com/office/drawing/2014/main" val="3192264172"/>
                    </a:ext>
                  </a:extLst>
                </a:gridCol>
                <a:gridCol w="1222692">
                  <a:extLst>
                    <a:ext uri="{9D8B030D-6E8A-4147-A177-3AD203B41FA5}">
                      <a16:colId xmlns:a16="http://schemas.microsoft.com/office/drawing/2014/main" val="430777114"/>
                    </a:ext>
                  </a:extLst>
                </a:gridCol>
                <a:gridCol w="671058">
                  <a:extLst>
                    <a:ext uri="{9D8B030D-6E8A-4147-A177-3AD203B41FA5}">
                      <a16:colId xmlns:a16="http://schemas.microsoft.com/office/drawing/2014/main" val="2216679371"/>
                    </a:ext>
                  </a:extLst>
                </a:gridCol>
                <a:gridCol w="557320">
                  <a:extLst>
                    <a:ext uri="{9D8B030D-6E8A-4147-A177-3AD203B41FA5}">
                      <a16:colId xmlns:a16="http://schemas.microsoft.com/office/drawing/2014/main" val="423582855"/>
                    </a:ext>
                  </a:extLst>
                </a:gridCol>
                <a:gridCol w="699493">
                  <a:extLst>
                    <a:ext uri="{9D8B030D-6E8A-4147-A177-3AD203B41FA5}">
                      <a16:colId xmlns:a16="http://schemas.microsoft.com/office/drawing/2014/main" val="3823880139"/>
                    </a:ext>
                  </a:extLst>
                </a:gridCol>
              </a:tblGrid>
              <a:tr h="326626">
                <a:tc gridSpan="8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STREET DETAILS</a:t>
                      </a:r>
                      <a:endParaRPr lang="en-US" sz="1600" dirty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50358"/>
                  </a:ext>
                </a:extLst>
              </a:tr>
              <a:tr h="126318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Code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Name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Description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Road Hierarchy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Road Type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Location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Distance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No. of Participants</a:t>
                      </a:r>
                      <a:endParaRPr lang="en-US" sz="1200" b="1" dirty="0">
                        <a:latin typeface="Franklin Gothic Book" panose="020B0503020102020204" pitchFamily="34" charset="0"/>
                      </a:endParaRP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732833532"/>
                  </a:ext>
                </a:extLst>
              </a:tr>
              <a:tr h="10831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TS1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Chara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Chira</a:t>
                      </a:r>
                      <a:r>
                        <a:rPr lang="en-US" sz="1200" dirty="0"/>
                        <a:t>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Plammoodu</a:t>
                      </a:r>
                      <a:r>
                        <a:rPr lang="en-US" sz="1200" dirty="0"/>
                        <a:t> bus stop to NAB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Arterial + Tertiary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Mixed</a:t>
                      </a:r>
                      <a:r>
                        <a:rPr lang="en-US" sz="1200" baseline="0" dirty="0"/>
                        <a:t> use  </a:t>
                      </a:r>
                    </a:p>
                    <a:p>
                      <a:pPr algn="ctr"/>
                      <a:r>
                        <a:rPr lang="en-US" sz="1200" baseline="0" dirty="0"/>
                        <a:t>(Residential / Commercial)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4.5km from TVM CRS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300 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8474269"/>
                  </a:ext>
                </a:extLst>
              </a:tr>
              <a:tr h="10831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TS2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Law College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PMG bus stop to KFB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Arterial + Sub Arterial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Mixed</a:t>
                      </a:r>
                      <a:r>
                        <a:rPr lang="en-US" sz="1200" baseline="0" dirty="0"/>
                        <a:t> use  </a:t>
                      </a:r>
                    </a:p>
                    <a:p>
                      <a:pPr algn="ctr"/>
                      <a:r>
                        <a:rPr lang="en-US" sz="1200" baseline="0" dirty="0"/>
                        <a:t>(Residential / Institutional)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3.8km</a:t>
                      </a:r>
                      <a:r>
                        <a:rPr lang="en-US" sz="1200" baseline="0" dirty="0"/>
                        <a:t> from TVM CRS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600 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4156474"/>
                  </a:ext>
                </a:extLst>
              </a:tr>
              <a:tr h="132386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TS3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 G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University College gate to Men’s hostel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Arterial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Mixed</a:t>
                      </a:r>
                      <a:r>
                        <a:rPr lang="en-US" sz="1200" baseline="0" dirty="0"/>
                        <a:t> use  </a:t>
                      </a:r>
                    </a:p>
                    <a:p>
                      <a:pPr algn="ctr"/>
                      <a:r>
                        <a:rPr lang="en-US" sz="1200" baseline="0" dirty="0"/>
                        <a:t>(Residential / Commercial / Institutional)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2.8km</a:t>
                      </a:r>
                      <a:r>
                        <a:rPr lang="en-US" sz="1200" baseline="0" dirty="0"/>
                        <a:t> from TVM CRS</a:t>
                      </a:r>
                      <a:endParaRPr lang="en-US" sz="1200" dirty="0"/>
                    </a:p>
                    <a:p>
                      <a:pPr algn="ctr"/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650 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2174771"/>
                  </a:ext>
                </a:extLst>
              </a:tr>
              <a:tr h="132386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TS4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 V Raman Pillai Road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Women’s</a:t>
                      </a:r>
                      <a:r>
                        <a:rPr lang="en-US" sz="1200" baseline="0" dirty="0"/>
                        <a:t> College gate to private hostel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Arterial 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Mixed</a:t>
                      </a:r>
                      <a:r>
                        <a:rPr lang="en-US" sz="1200" baseline="0" dirty="0"/>
                        <a:t> use  </a:t>
                      </a:r>
                    </a:p>
                    <a:p>
                      <a:pPr algn="ctr"/>
                      <a:r>
                        <a:rPr lang="en-US" sz="1200" baseline="0" dirty="0"/>
                        <a:t>(Residential / Commercial / Institutional)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2.3km from </a:t>
                      </a:r>
                      <a:r>
                        <a:rPr lang="en-US" sz="1200" baseline="0" dirty="0"/>
                        <a:t>TVM CRS</a:t>
                      </a:r>
                      <a:endParaRPr lang="en-US" sz="1200" dirty="0"/>
                    </a:p>
                    <a:p>
                      <a:pPr algn="ctr"/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 M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217512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FD9F8D-483C-9A53-816E-1E81B522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14</a:t>
            </a:fld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4B6F0C-ACED-23F2-9CA8-7AB5DD248125}"/>
              </a:ext>
            </a:extLst>
          </p:cNvPr>
          <p:cNvSpPr/>
          <p:nvPr/>
        </p:nvSpPr>
        <p:spPr>
          <a:xfrm rot="16200000">
            <a:off x="-787672" y="5837228"/>
            <a:ext cx="1808445" cy="2330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Franklin Gothic Book" panose="020B0503020102020204" pitchFamily="34" charset="0"/>
              </a:rPr>
              <a:t>Street Locations</a:t>
            </a:r>
            <a:endParaRPr lang="en-IN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6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3C6B4B-13F7-3D4F-3EB8-3B955EFA9E78}"/>
              </a:ext>
            </a:extLst>
          </p:cNvPr>
          <p:cNvGraphicFramePr>
            <a:graphicFrameLocks noGrp="1"/>
          </p:cNvGraphicFramePr>
          <p:nvPr/>
        </p:nvGraphicFramePr>
        <p:xfrm>
          <a:off x="6251576" y="263525"/>
          <a:ext cx="5788023" cy="2927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572">
                  <a:extLst>
                    <a:ext uri="{9D8B030D-6E8A-4147-A177-3AD203B41FA5}">
                      <a16:colId xmlns:a16="http://schemas.microsoft.com/office/drawing/2014/main" val="263095513"/>
                    </a:ext>
                  </a:extLst>
                </a:gridCol>
                <a:gridCol w="881238">
                  <a:extLst>
                    <a:ext uri="{9D8B030D-6E8A-4147-A177-3AD203B41FA5}">
                      <a16:colId xmlns:a16="http://schemas.microsoft.com/office/drawing/2014/main" val="1777590438"/>
                    </a:ext>
                  </a:extLst>
                </a:gridCol>
                <a:gridCol w="1055867">
                  <a:extLst>
                    <a:ext uri="{9D8B030D-6E8A-4147-A177-3AD203B41FA5}">
                      <a16:colId xmlns:a16="http://schemas.microsoft.com/office/drawing/2014/main" val="3987509880"/>
                    </a:ext>
                  </a:extLst>
                </a:gridCol>
                <a:gridCol w="1006374">
                  <a:extLst>
                    <a:ext uri="{9D8B030D-6E8A-4147-A177-3AD203B41FA5}">
                      <a16:colId xmlns:a16="http://schemas.microsoft.com/office/drawing/2014/main" val="280826031"/>
                    </a:ext>
                  </a:extLst>
                </a:gridCol>
                <a:gridCol w="1237345">
                  <a:extLst>
                    <a:ext uri="{9D8B030D-6E8A-4147-A177-3AD203B41FA5}">
                      <a16:colId xmlns:a16="http://schemas.microsoft.com/office/drawing/2014/main" val="1976189053"/>
                    </a:ext>
                  </a:extLst>
                </a:gridCol>
                <a:gridCol w="981627">
                  <a:extLst>
                    <a:ext uri="{9D8B030D-6E8A-4147-A177-3AD203B41FA5}">
                      <a16:colId xmlns:a16="http://schemas.microsoft.com/office/drawing/2014/main" val="3734001708"/>
                    </a:ext>
                  </a:extLst>
                </a:gridCol>
              </a:tblGrid>
              <a:tr h="815211">
                <a:tc gridSpan="6">
                  <a:txBody>
                    <a:bodyPr/>
                    <a:lstStyle/>
                    <a:p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TS2: LAW COLLEGE ROAD                          Journey distance: 600m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latin typeface="Franklin Gothic Book" panose="020B0503020102020204" pitchFamily="34" charset="0"/>
                        </a:rPr>
                        <a:t>Street Hierarchy: </a:t>
                      </a:r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Arterial + Sub-Arterial</a:t>
                      </a:r>
                    </a:p>
                    <a:p>
                      <a:r>
                        <a:rPr lang="en-IN" sz="1400" dirty="0">
                          <a:latin typeface="Franklin Gothic Book" panose="020B0503020102020204" pitchFamily="34" charset="0"/>
                        </a:rPr>
                        <a:t>Street type: Mixed use (Residential + Institutional)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316897"/>
                  </a:ext>
                </a:extLst>
              </a:tr>
              <a:tr h="55582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Code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Gender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Degree of Blindness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Age of Blindness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Journey Time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Speed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522861"/>
                  </a:ext>
                </a:extLst>
              </a:tr>
              <a:tr h="3334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TP1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Fully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By birth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16m 27sec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0.6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03139"/>
                  </a:ext>
                </a:extLst>
              </a:tr>
              <a:tr h="3334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TP5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Female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Fully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By birth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18m 12sec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0.55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47642"/>
                  </a:ext>
                </a:extLst>
              </a:tr>
              <a:tr h="55582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Partially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By birth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14m 05sec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0.71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563381"/>
                  </a:ext>
                </a:extLst>
              </a:tr>
              <a:tr h="3334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TP13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Fully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By birth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15m 50sec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0.63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90115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A981A1-F250-08DA-A434-B737C096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15</a:t>
            </a:fld>
            <a:endParaRPr lang="en-I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9B3E34-4481-50D1-EFE2-65E5CC55592F}"/>
              </a:ext>
            </a:extLst>
          </p:cNvPr>
          <p:cNvGraphicFramePr>
            <a:graphicFrameLocks noGrp="1"/>
          </p:cNvGraphicFramePr>
          <p:nvPr/>
        </p:nvGraphicFramePr>
        <p:xfrm>
          <a:off x="152401" y="263525"/>
          <a:ext cx="5788023" cy="2963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572">
                  <a:extLst>
                    <a:ext uri="{9D8B030D-6E8A-4147-A177-3AD203B41FA5}">
                      <a16:colId xmlns:a16="http://schemas.microsoft.com/office/drawing/2014/main" val="263095513"/>
                    </a:ext>
                  </a:extLst>
                </a:gridCol>
                <a:gridCol w="881238">
                  <a:extLst>
                    <a:ext uri="{9D8B030D-6E8A-4147-A177-3AD203B41FA5}">
                      <a16:colId xmlns:a16="http://schemas.microsoft.com/office/drawing/2014/main" val="1777590438"/>
                    </a:ext>
                  </a:extLst>
                </a:gridCol>
                <a:gridCol w="1055867">
                  <a:extLst>
                    <a:ext uri="{9D8B030D-6E8A-4147-A177-3AD203B41FA5}">
                      <a16:colId xmlns:a16="http://schemas.microsoft.com/office/drawing/2014/main" val="3987509880"/>
                    </a:ext>
                  </a:extLst>
                </a:gridCol>
                <a:gridCol w="1190172">
                  <a:extLst>
                    <a:ext uri="{9D8B030D-6E8A-4147-A177-3AD203B41FA5}">
                      <a16:colId xmlns:a16="http://schemas.microsoft.com/office/drawing/2014/main" val="280826031"/>
                    </a:ext>
                  </a:extLst>
                </a:gridCol>
                <a:gridCol w="1053547">
                  <a:extLst>
                    <a:ext uri="{9D8B030D-6E8A-4147-A177-3AD203B41FA5}">
                      <a16:colId xmlns:a16="http://schemas.microsoft.com/office/drawing/2014/main" val="1976189053"/>
                    </a:ext>
                  </a:extLst>
                </a:gridCol>
                <a:gridCol w="981627">
                  <a:extLst>
                    <a:ext uri="{9D8B030D-6E8A-4147-A177-3AD203B41FA5}">
                      <a16:colId xmlns:a16="http://schemas.microsoft.com/office/drawing/2014/main" val="3734001708"/>
                    </a:ext>
                  </a:extLst>
                </a:gridCol>
              </a:tblGrid>
              <a:tr h="815211">
                <a:tc gridSpan="6">
                  <a:txBody>
                    <a:bodyPr/>
                    <a:lstStyle/>
                    <a:p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TS1: CHARA CHIRA ROAD                           Journey distance: 300m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latin typeface="Franklin Gothic Book" panose="020B0503020102020204" pitchFamily="34" charset="0"/>
                        </a:rPr>
                        <a:t>Street Hierarchy: </a:t>
                      </a:r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Arterial + Tertiary</a:t>
                      </a:r>
                    </a:p>
                    <a:p>
                      <a:r>
                        <a:rPr lang="en-IN" sz="1400" dirty="0">
                          <a:latin typeface="Franklin Gothic Book" panose="020B0503020102020204" pitchFamily="34" charset="0"/>
                        </a:rPr>
                        <a:t>Street type: Mixed use (Residential + Commercial)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316897"/>
                  </a:ext>
                </a:extLst>
              </a:tr>
              <a:tr h="55582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Code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Gender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Degree of Blindness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Age of Blindness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Journey Time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Speed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522861"/>
                  </a:ext>
                </a:extLst>
              </a:tr>
              <a:tr h="3334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TP2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Partially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From 18 years of age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7m 6sec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0.7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03139"/>
                  </a:ext>
                </a:extLst>
              </a:tr>
              <a:tr h="3334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TP4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Partially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By birth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5m 20sec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0.93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47642"/>
                  </a:ext>
                </a:extLst>
              </a:tr>
              <a:tr h="55582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Fully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By birth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7m 20sec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0.68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5633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F246E60-D3D3-166D-30EA-97AB6DD9016B}"/>
              </a:ext>
            </a:extLst>
          </p:cNvPr>
          <p:cNvGraphicFramePr>
            <a:graphicFrameLocks noGrp="1"/>
          </p:cNvGraphicFramePr>
          <p:nvPr/>
        </p:nvGraphicFramePr>
        <p:xfrm>
          <a:off x="152401" y="3631293"/>
          <a:ext cx="5788023" cy="2778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572">
                  <a:extLst>
                    <a:ext uri="{9D8B030D-6E8A-4147-A177-3AD203B41FA5}">
                      <a16:colId xmlns:a16="http://schemas.microsoft.com/office/drawing/2014/main" val="263095513"/>
                    </a:ext>
                  </a:extLst>
                </a:gridCol>
                <a:gridCol w="881238">
                  <a:extLst>
                    <a:ext uri="{9D8B030D-6E8A-4147-A177-3AD203B41FA5}">
                      <a16:colId xmlns:a16="http://schemas.microsoft.com/office/drawing/2014/main" val="1777590438"/>
                    </a:ext>
                  </a:extLst>
                </a:gridCol>
                <a:gridCol w="1055867">
                  <a:extLst>
                    <a:ext uri="{9D8B030D-6E8A-4147-A177-3AD203B41FA5}">
                      <a16:colId xmlns:a16="http://schemas.microsoft.com/office/drawing/2014/main" val="3987509880"/>
                    </a:ext>
                  </a:extLst>
                </a:gridCol>
                <a:gridCol w="1190172">
                  <a:extLst>
                    <a:ext uri="{9D8B030D-6E8A-4147-A177-3AD203B41FA5}">
                      <a16:colId xmlns:a16="http://schemas.microsoft.com/office/drawing/2014/main" val="280826031"/>
                    </a:ext>
                  </a:extLst>
                </a:gridCol>
                <a:gridCol w="1053547">
                  <a:extLst>
                    <a:ext uri="{9D8B030D-6E8A-4147-A177-3AD203B41FA5}">
                      <a16:colId xmlns:a16="http://schemas.microsoft.com/office/drawing/2014/main" val="1976189053"/>
                    </a:ext>
                  </a:extLst>
                </a:gridCol>
                <a:gridCol w="981627">
                  <a:extLst>
                    <a:ext uri="{9D8B030D-6E8A-4147-A177-3AD203B41FA5}">
                      <a16:colId xmlns:a16="http://schemas.microsoft.com/office/drawing/2014/main" val="3734001708"/>
                    </a:ext>
                  </a:extLst>
                </a:gridCol>
              </a:tblGrid>
              <a:tr h="815211">
                <a:tc gridSpan="6">
                  <a:txBody>
                    <a:bodyPr/>
                    <a:lstStyle/>
                    <a:p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TS3: MG ROAD                                            Journey distance: 650m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latin typeface="Franklin Gothic Book" panose="020B0503020102020204" pitchFamily="34" charset="0"/>
                        </a:rPr>
                        <a:t>Street Hierarchy: </a:t>
                      </a:r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Arterial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latin typeface="Franklin Gothic Book" panose="020B0503020102020204" pitchFamily="34" charset="0"/>
                        </a:rPr>
                        <a:t>Street type: Mixed use (Commercial + Institutional)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316897"/>
                  </a:ext>
                </a:extLst>
              </a:tr>
              <a:tr h="55582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Code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Gender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Degree of Blindness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Age of Blindness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Journey Time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Speed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522861"/>
                  </a:ext>
                </a:extLst>
              </a:tr>
              <a:tr h="3334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TP3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Partially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By birth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11m 05sec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0.97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03139"/>
                  </a:ext>
                </a:extLst>
              </a:tr>
              <a:tr h="3334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TP14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Fully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By birth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14m 00sec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0.77m/s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47642"/>
                  </a:ext>
                </a:extLst>
              </a:tr>
              <a:tr h="55582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TP15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Partially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From 18 years of age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11m 55sec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0.90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5633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55D3986-EFD2-F43F-2711-5CBF568FB65D}"/>
              </a:ext>
            </a:extLst>
          </p:cNvPr>
          <p:cNvGraphicFramePr>
            <a:graphicFrameLocks noGrp="1"/>
          </p:cNvGraphicFramePr>
          <p:nvPr/>
        </p:nvGraphicFramePr>
        <p:xfrm>
          <a:off x="6251576" y="3631293"/>
          <a:ext cx="5788023" cy="2222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572">
                  <a:extLst>
                    <a:ext uri="{9D8B030D-6E8A-4147-A177-3AD203B41FA5}">
                      <a16:colId xmlns:a16="http://schemas.microsoft.com/office/drawing/2014/main" val="263095513"/>
                    </a:ext>
                  </a:extLst>
                </a:gridCol>
                <a:gridCol w="881238">
                  <a:extLst>
                    <a:ext uri="{9D8B030D-6E8A-4147-A177-3AD203B41FA5}">
                      <a16:colId xmlns:a16="http://schemas.microsoft.com/office/drawing/2014/main" val="1777590438"/>
                    </a:ext>
                  </a:extLst>
                </a:gridCol>
                <a:gridCol w="1055867">
                  <a:extLst>
                    <a:ext uri="{9D8B030D-6E8A-4147-A177-3AD203B41FA5}">
                      <a16:colId xmlns:a16="http://schemas.microsoft.com/office/drawing/2014/main" val="3987509880"/>
                    </a:ext>
                  </a:extLst>
                </a:gridCol>
                <a:gridCol w="1190172">
                  <a:extLst>
                    <a:ext uri="{9D8B030D-6E8A-4147-A177-3AD203B41FA5}">
                      <a16:colId xmlns:a16="http://schemas.microsoft.com/office/drawing/2014/main" val="280826031"/>
                    </a:ext>
                  </a:extLst>
                </a:gridCol>
                <a:gridCol w="1053547">
                  <a:extLst>
                    <a:ext uri="{9D8B030D-6E8A-4147-A177-3AD203B41FA5}">
                      <a16:colId xmlns:a16="http://schemas.microsoft.com/office/drawing/2014/main" val="1976189053"/>
                    </a:ext>
                  </a:extLst>
                </a:gridCol>
                <a:gridCol w="981627">
                  <a:extLst>
                    <a:ext uri="{9D8B030D-6E8A-4147-A177-3AD203B41FA5}">
                      <a16:colId xmlns:a16="http://schemas.microsoft.com/office/drawing/2014/main" val="3734001708"/>
                    </a:ext>
                  </a:extLst>
                </a:gridCol>
              </a:tblGrid>
              <a:tr h="815211">
                <a:tc gridSpan="6">
                  <a:txBody>
                    <a:bodyPr/>
                    <a:lstStyle/>
                    <a:p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TS4: CV RAMAN PILLAI ROAD                     Journey distance: 400m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latin typeface="Franklin Gothic Book" panose="020B0503020102020204" pitchFamily="34" charset="0"/>
                        </a:rPr>
                        <a:t>Street Hierarchy: </a:t>
                      </a:r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Arterial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latin typeface="Franklin Gothic Book" panose="020B0503020102020204" pitchFamily="34" charset="0"/>
                        </a:rPr>
                        <a:t>Street type: Mixed use (Residential + Commercial + Institutional)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316897"/>
                  </a:ext>
                </a:extLst>
              </a:tr>
              <a:tr h="55582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Code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Gender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Degree of Blindness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Age of Blindness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Journey Time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Franklin Gothic Book" panose="020B0503020102020204" pitchFamily="34" charset="0"/>
                        </a:rPr>
                        <a:t>Speed</a:t>
                      </a:r>
                      <a:endParaRPr lang="en-IN" sz="14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522861"/>
                  </a:ext>
                </a:extLst>
              </a:tr>
              <a:tr h="3334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TP8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Female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Fully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By birth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9m 15sec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0.72 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03139"/>
                  </a:ext>
                </a:extLst>
              </a:tr>
              <a:tr h="3334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TP9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Female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Partially blind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By birth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7m 10sec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0.93m/s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47642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34D3CC41-026C-1392-4E50-6FCA4DE18013}"/>
              </a:ext>
            </a:extLst>
          </p:cNvPr>
          <p:cNvGrpSpPr/>
          <p:nvPr/>
        </p:nvGrpSpPr>
        <p:grpSpPr>
          <a:xfrm>
            <a:off x="150814" y="1592654"/>
            <a:ext cx="11887198" cy="4253785"/>
            <a:chOff x="152401" y="1600200"/>
            <a:chExt cx="11887198" cy="42537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E81150-6C0B-C76F-88B1-747E211B13D5}"/>
                </a:ext>
              </a:extLst>
            </p:cNvPr>
            <p:cNvSpPr/>
            <p:nvPr/>
          </p:nvSpPr>
          <p:spPr>
            <a:xfrm>
              <a:off x="152401" y="2686050"/>
              <a:ext cx="5788023" cy="504826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021C06-15AE-0715-EF02-790D180D505D}"/>
                </a:ext>
              </a:extLst>
            </p:cNvPr>
            <p:cNvSpPr/>
            <p:nvPr/>
          </p:nvSpPr>
          <p:spPr>
            <a:xfrm>
              <a:off x="6251576" y="1600200"/>
              <a:ext cx="5788023" cy="714375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8D77E5-B928-2588-6F52-9686492900E0}"/>
                </a:ext>
              </a:extLst>
            </p:cNvPr>
            <p:cNvSpPr/>
            <p:nvPr/>
          </p:nvSpPr>
          <p:spPr>
            <a:xfrm>
              <a:off x="6251576" y="2886075"/>
              <a:ext cx="5788023" cy="288051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4F0D23-E1EB-6FF3-F0D8-43506C5D4BC6}"/>
                </a:ext>
              </a:extLst>
            </p:cNvPr>
            <p:cNvSpPr/>
            <p:nvPr/>
          </p:nvSpPr>
          <p:spPr>
            <a:xfrm>
              <a:off x="152401" y="5534024"/>
              <a:ext cx="5788023" cy="319961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83DCAE-0589-74F1-DCBD-CFE1C134E083}"/>
                </a:ext>
              </a:extLst>
            </p:cNvPr>
            <p:cNvSpPr/>
            <p:nvPr/>
          </p:nvSpPr>
          <p:spPr>
            <a:xfrm>
              <a:off x="6251576" y="5020552"/>
              <a:ext cx="5788023" cy="319961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19108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84021-FBFC-C0FB-E170-8ADBD9303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3DF473-A07A-796D-FABC-AA53B02EFC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609" y="0"/>
            <a:ext cx="11098781" cy="68580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853B4CF-F816-FECF-2F96-03404A15DC1A}"/>
              </a:ext>
            </a:extLst>
          </p:cNvPr>
          <p:cNvSpPr/>
          <p:nvPr/>
        </p:nvSpPr>
        <p:spPr>
          <a:xfrm>
            <a:off x="1211580" y="2461260"/>
            <a:ext cx="9418320" cy="2209800"/>
          </a:xfrm>
          <a:custGeom>
            <a:avLst/>
            <a:gdLst>
              <a:gd name="connsiteX0" fmla="*/ 9326880 w 9418320"/>
              <a:gd name="connsiteY0" fmla="*/ 1943100 h 2209800"/>
              <a:gd name="connsiteX1" fmla="*/ 9418320 w 9418320"/>
              <a:gd name="connsiteY1" fmla="*/ 1821180 h 2209800"/>
              <a:gd name="connsiteX2" fmla="*/ 8938260 w 9418320"/>
              <a:gd name="connsiteY2" fmla="*/ 1371600 h 2209800"/>
              <a:gd name="connsiteX3" fmla="*/ 8382000 w 9418320"/>
              <a:gd name="connsiteY3" fmla="*/ 769620 h 2209800"/>
              <a:gd name="connsiteX4" fmla="*/ 8153400 w 9418320"/>
              <a:gd name="connsiteY4" fmla="*/ 716280 h 2209800"/>
              <a:gd name="connsiteX5" fmla="*/ 7924800 w 9418320"/>
              <a:gd name="connsiteY5" fmla="*/ 647700 h 2209800"/>
              <a:gd name="connsiteX6" fmla="*/ 7757160 w 9418320"/>
              <a:gd name="connsiteY6" fmla="*/ 586740 h 2209800"/>
              <a:gd name="connsiteX7" fmla="*/ 7284720 w 9418320"/>
              <a:gd name="connsiteY7" fmla="*/ 876300 h 2209800"/>
              <a:gd name="connsiteX8" fmla="*/ 6370320 w 9418320"/>
              <a:gd name="connsiteY8" fmla="*/ 1455420 h 2209800"/>
              <a:gd name="connsiteX9" fmla="*/ 6027420 w 9418320"/>
              <a:gd name="connsiteY9" fmla="*/ 1714500 h 2209800"/>
              <a:gd name="connsiteX10" fmla="*/ 5951220 w 9418320"/>
              <a:gd name="connsiteY10" fmla="*/ 1783080 h 2209800"/>
              <a:gd name="connsiteX11" fmla="*/ 5554980 w 9418320"/>
              <a:gd name="connsiteY11" fmla="*/ 1950720 h 2209800"/>
              <a:gd name="connsiteX12" fmla="*/ 5082540 w 9418320"/>
              <a:gd name="connsiteY12" fmla="*/ 2034540 h 2209800"/>
              <a:gd name="connsiteX13" fmla="*/ 4488180 w 9418320"/>
              <a:gd name="connsiteY13" fmla="*/ 1996440 h 2209800"/>
              <a:gd name="connsiteX14" fmla="*/ 3939540 w 9418320"/>
              <a:gd name="connsiteY14" fmla="*/ 1851660 h 2209800"/>
              <a:gd name="connsiteX15" fmla="*/ 3688080 w 9418320"/>
              <a:gd name="connsiteY15" fmla="*/ 1783080 h 2209800"/>
              <a:gd name="connsiteX16" fmla="*/ 2811780 w 9418320"/>
              <a:gd name="connsiteY16" fmla="*/ 1470660 h 2209800"/>
              <a:gd name="connsiteX17" fmla="*/ 2110740 w 9418320"/>
              <a:gd name="connsiteY17" fmla="*/ 1226820 h 2209800"/>
              <a:gd name="connsiteX18" fmla="*/ 1074420 w 9418320"/>
              <a:gd name="connsiteY18" fmla="*/ 1112520 h 2209800"/>
              <a:gd name="connsiteX19" fmla="*/ 403860 w 9418320"/>
              <a:gd name="connsiteY19" fmla="*/ 312420 h 2209800"/>
              <a:gd name="connsiteX20" fmla="*/ 289560 w 9418320"/>
              <a:gd name="connsiteY20" fmla="*/ 198120 h 2209800"/>
              <a:gd name="connsiteX21" fmla="*/ 121920 w 9418320"/>
              <a:gd name="connsiteY21" fmla="*/ 0 h 2209800"/>
              <a:gd name="connsiteX22" fmla="*/ 0 w 9418320"/>
              <a:gd name="connsiteY22" fmla="*/ 137160 h 2209800"/>
              <a:gd name="connsiteX23" fmla="*/ 998220 w 9418320"/>
              <a:gd name="connsiteY23" fmla="*/ 1280160 h 2209800"/>
              <a:gd name="connsiteX24" fmla="*/ 1226820 w 9418320"/>
              <a:gd name="connsiteY24" fmla="*/ 1318260 h 2209800"/>
              <a:gd name="connsiteX25" fmla="*/ 1729740 w 9418320"/>
              <a:gd name="connsiteY25" fmla="*/ 1363980 h 2209800"/>
              <a:gd name="connsiteX26" fmla="*/ 2049780 w 9418320"/>
              <a:gd name="connsiteY26" fmla="*/ 1394460 h 2209800"/>
              <a:gd name="connsiteX27" fmla="*/ 3634740 w 9418320"/>
              <a:gd name="connsiteY27" fmla="*/ 1958340 h 2209800"/>
              <a:gd name="connsiteX28" fmla="*/ 4549140 w 9418320"/>
              <a:gd name="connsiteY28" fmla="*/ 2171700 h 2209800"/>
              <a:gd name="connsiteX29" fmla="*/ 5052060 w 9418320"/>
              <a:gd name="connsiteY29" fmla="*/ 2209800 h 2209800"/>
              <a:gd name="connsiteX30" fmla="*/ 5585460 w 9418320"/>
              <a:gd name="connsiteY30" fmla="*/ 2133600 h 2209800"/>
              <a:gd name="connsiteX31" fmla="*/ 6057900 w 9418320"/>
              <a:gd name="connsiteY31" fmla="*/ 1935480 h 2209800"/>
              <a:gd name="connsiteX32" fmla="*/ 6431280 w 9418320"/>
              <a:gd name="connsiteY32" fmla="*/ 1607820 h 2209800"/>
              <a:gd name="connsiteX33" fmla="*/ 7734300 w 9418320"/>
              <a:gd name="connsiteY33" fmla="*/ 792480 h 2209800"/>
              <a:gd name="connsiteX34" fmla="*/ 7879080 w 9418320"/>
              <a:gd name="connsiteY34" fmla="*/ 762000 h 2209800"/>
              <a:gd name="connsiteX35" fmla="*/ 8260080 w 9418320"/>
              <a:gd name="connsiteY35" fmla="*/ 845820 h 2209800"/>
              <a:gd name="connsiteX36" fmla="*/ 8564880 w 9418320"/>
              <a:gd name="connsiteY36" fmla="*/ 1226820 h 2209800"/>
              <a:gd name="connsiteX37" fmla="*/ 8884920 w 9418320"/>
              <a:gd name="connsiteY37" fmla="*/ 1539240 h 2209800"/>
              <a:gd name="connsiteX38" fmla="*/ 9083040 w 9418320"/>
              <a:gd name="connsiteY38" fmla="*/ 1737360 h 2209800"/>
              <a:gd name="connsiteX39" fmla="*/ 9326880 w 9418320"/>
              <a:gd name="connsiteY39" fmla="*/ 19431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418320" h="2209800">
                <a:moveTo>
                  <a:pt x="9326880" y="1943100"/>
                </a:moveTo>
                <a:lnTo>
                  <a:pt x="9418320" y="1821180"/>
                </a:lnTo>
                <a:lnTo>
                  <a:pt x="8938260" y="1371600"/>
                </a:lnTo>
                <a:lnTo>
                  <a:pt x="8382000" y="769620"/>
                </a:lnTo>
                <a:lnTo>
                  <a:pt x="8153400" y="716280"/>
                </a:lnTo>
                <a:lnTo>
                  <a:pt x="7924800" y="647700"/>
                </a:lnTo>
                <a:lnTo>
                  <a:pt x="7757160" y="586740"/>
                </a:lnTo>
                <a:lnTo>
                  <a:pt x="7284720" y="876300"/>
                </a:lnTo>
                <a:lnTo>
                  <a:pt x="6370320" y="1455420"/>
                </a:lnTo>
                <a:lnTo>
                  <a:pt x="6027420" y="1714500"/>
                </a:lnTo>
                <a:lnTo>
                  <a:pt x="5951220" y="1783080"/>
                </a:lnTo>
                <a:lnTo>
                  <a:pt x="5554980" y="1950720"/>
                </a:lnTo>
                <a:lnTo>
                  <a:pt x="5082540" y="2034540"/>
                </a:lnTo>
                <a:lnTo>
                  <a:pt x="4488180" y="1996440"/>
                </a:lnTo>
                <a:lnTo>
                  <a:pt x="3939540" y="1851660"/>
                </a:lnTo>
                <a:lnTo>
                  <a:pt x="3688080" y="1783080"/>
                </a:lnTo>
                <a:lnTo>
                  <a:pt x="2811780" y="1470660"/>
                </a:lnTo>
                <a:lnTo>
                  <a:pt x="2110740" y="1226820"/>
                </a:lnTo>
                <a:lnTo>
                  <a:pt x="1074420" y="1112520"/>
                </a:lnTo>
                <a:lnTo>
                  <a:pt x="403860" y="312420"/>
                </a:lnTo>
                <a:lnTo>
                  <a:pt x="289560" y="198120"/>
                </a:lnTo>
                <a:lnTo>
                  <a:pt x="121920" y="0"/>
                </a:lnTo>
                <a:lnTo>
                  <a:pt x="0" y="137160"/>
                </a:lnTo>
                <a:lnTo>
                  <a:pt x="998220" y="1280160"/>
                </a:lnTo>
                <a:lnTo>
                  <a:pt x="1226820" y="1318260"/>
                </a:lnTo>
                <a:lnTo>
                  <a:pt x="1729740" y="1363980"/>
                </a:lnTo>
                <a:lnTo>
                  <a:pt x="2049780" y="1394460"/>
                </a:lnTo>
                <a:lnTo>
                  <a:pt x="3634740" y="1958340"/>
                </a:lnTo>
                <a:lnTo>
                  <a:pt x="4549140" y="2171700"/>
                </a:lnTo>
                <a:lnTo>
                  <a:pt x="5052060" y="2209800"/>
                </a:lnTo>
                <a:lnTo>
                  <a:pt x="5585460" y="2133600"/>
                </a:lnTo>
                <a:lnTo>
                  <a:pt x="6057900" y="1935480"/>
                </a:lnTo>
                <a:lnTo>
                  <a:pt x="6431280" y="1607820"/>
                </a:lnTo>
                <a:lnTo>
                  <a:pt x="7734300" y="792480"/>
                </a:lnTo>
                <a:lnTo>
                  <a:pt x="7879080" y="762000"/>
                </a:lnTo>
                <a:lnTo>
                  <a:pt x="8260080" y="845820"/>
                </a:lnTo>
                <a:lnTo>
                  <a:pt x="8564880" y="1226820"/>
                </a:lnTo>
                <a:lnTo>
                  <a:pt x="8884920" y="1539240"/>
                </a:lnTo>
                <a:lnTo>
                  <a:pt x="9083040" y="1737360"/>
                </a:lnTo>
                <a:lnTo>
                  <a:pt x="9326880" y="1943100"/>
                </a:lnTo>
                <a:close/>
              </a:path>
            </a:pathLst>
          </a:custGeom>
          <a:solidFill>
            <a:srgbClr val="C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F6FDEB-99BA-7F0B-389F-57ED992FE7E5}"/>
              </a:ext>
            </a:extLst>
          </p:cNvPr>
          <p:cNvGraphicFramePr>
            <a:graphicFrameLocks noGrp="1"/>
          </p:cNvGraphicFramePr>
          <p:nvPr/>
        </p:nvGraphicFramePr>
        <p:xfrm>
          <a:off x="2977573" y="0"/>
          <a:ext cx="3992884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919">
                  <a:extLst>
                    <a:ext uri="{9D8B030D-6E8A-4147-A177-3AD203B41FA5}">
                      <a16:colId xmlns:a16="http://schemas.microsoft.com/office/drawing/2014/main" val="79281830"/>
                    </a:ext>
                  </a:extLst>
                </a:gridCol>
                <a:gridCol w="2602965">
                  <a:extLst>
                    <a:ext uri="{9D8B030D-6E8A-4147-A177-3AD203B41FA5}">
                      <a16:colId xmlns:a16="http://schemas.microsoft.com/office/drawing/2014/main" val="1517064792"/>
                    </a:ext>
                  </a:extLst>
                </a:gridCol>
              </a:tblGrid>
              <a:tr h="243444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STREET DETAIL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65540"/>
                  </a:ext>
                </a:extLst>
              </a:tr>
              <a:tr h="24344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Code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TS2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2261291"/>
                  </a:ext>
                </a:extLst>
              </a:tr>
              <a:tr h="24344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Name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Law College Road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4330364"/>
                  </a:ext>
                </a:extLst>
              </a:tr>
              <a:tr h="24344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Description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PMG bus stop to KFB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834694"/>
                  </a:ext>
                </a:extLst>
              </a:tr>
              <a:tr h="24344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Road Hierarchy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Arterial + Sub Arterial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2600459"/>
                  </a:ext>
                </a:extLst>
              </a:tr>
              <a:tr h="413855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Road Type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Mixed</a:t>
                      </a:r>
                      <a:r>
                        <a:rPr lang="en-US" sz="1400" baseline="0" dirty="0">
                          <a:latin typeface="Franklin Gothic Book" panose="020B0503020102020204" pitchFamily="34" charset="0"/>
                        </a:rPr>
                        <a:t> use  </a:t>
                      </a:r>
                    </a:p>
                    <a:p>
                      <a:r>
                        <a:rPr lang="en-US" sz="1400" baseline="0" dirty="0">
                          <a:latin typeface="Franklin Gothic Book" panose="020B0503020102020204" pitchFamily="34" charset="0"/>
                        </a:rPr>
                        <a:t>(Residential / Institutional)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0800739"/>
                  </a:ext>
                </a:extLst>
              </a:tr>
              <a:tr h="24344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Location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3.8km from TVM CRS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6929927"/>
                  </a:ext>
                </a:extLst>
              </a:tr>
              <a:tr h="24344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Distance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600m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8727877"/>
                  </a:ext>
                </a:extLst>
              </a:tr>
              <a:tr h="263285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No. of Participants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Book" panose="020B0503020102020204" pitchFamily="34" charset="0"/>
                        </a:rPr>
                        <a:t>4</a:t>
                      </a:r>
                      <a:endParaRPr lang="en-IN" sz="14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9066817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120DC43-126B-A05D-9361-B44F1AA4A4B4}"/>
              </a:ext>
            </a:extLst>
          </p:cNvPr>
          <p:cNvGrpSpPr/>
          <p:nvPr/>
        </p:nvGrpSpPr>
        <p:grpSpPr>
          <a:xfrm>
            <a:off x="962025" y="1789896"/>
            <a:ext cx="9505950" cy="2682091"/>
            <a:chOff x="962025" y="1789896"/>
            <a:chExt cx="9505950" cy="268209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79E8F3-5D76-7323-B79E-A13DD5F95D20}"/>
                </a:ext>
              </a:extLst>
            </p:cNvPr>
            <p:cNvSpPr/>
            <p:nvPr/>
          </p:nvSpPr>
          <p:spPr>
            <a:xfrm>
              <a:off x="10163175" y="4152899"/>
              <a:ext cx="304800" cy="295275"/>
            </a:xfrm>
            <a:prstGeom prst="ellipse">
              <a:avLst/>
            </a:prstGeom>
            <a:solidFill>
              <a:schemeClr val="accent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DB8904-C8C0-EE10-A354-AB36C8616100}"/>
                </a:ext>
              </a:extLst>
            </p:cNvPr>
            <p:cNvSpPr txBox="1"/>
            <p:nvPr/>
          </p:nvSpPr>
          <p:spPr>
            <a:xfrm>
              <a:off x="9277351" y="4164210"/>
              <a:ext cx="1028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Franklin Gothic Book" panose="020B0503020102020204" pitchFamily="34" charset="0"/>
                </a:rPr>
                <a:t>BUS STOP</a:t>
              </a:r>
              <a:endParaRPr lang="en-IN" sz="1400" b="1" dirty="0">
                <a:latin typeface="Franklin Gothic Book" panose="020B05030201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7C8333-E288-D48A-1494-DAA91C5405C3}"/>
                </a:ext>
              </a:extLst>
            </p:cNvPr>
            <p:cNvSpPr/>
            <p:nvPr/>
          </p:nvSpPr>
          <p:spPr>
            <a:xfrm>
              <a:off x="962025" y="1789896"/>
              <a:ext cx="800100" cy="744558"/>
            </a:xfrm>
            <a:prstGeom prst="ellipse">
              <a:avLst/>
            </a:prstGeom>
            <a:solidFill>
              <a:schemeClr val="accent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7BB345-A26B-A74D-5C6D-E232DB7989D3}"/>
                </a:ext>
              </a:extLst>
            </p:cNvPr>
            <p:cNvSpPr txBox="1"/>
            <p:nvPr/>
          </p:nvSpPr>
          <p:spPr>
            <a:xfrm>
              <a:off x="1076324" y="2008286"/>
              <a:ext cx="514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Franklin Gothic Book" panose="020B0503020102020204" pitchFamily="34" charset="0"/>
                </a:rPr>
                <a:t>KFB</a:t>
              </a:r>
              <a:endParaRPr lang="en-IN" sz="1400" b="1" dirty="0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739C89-79B7-2A30-A6A6-3DFBFF59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16</a:t>
            </a:fld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7B2347-A6D7-1119-1315-438557030490}"/>
              </a:ext>
            </a:extLst>
          </p:cNvPr>
          <p:cNvSpPr/>
          <p:nvPr/>
        </p:nvSpPr>
        <p:spPr>
          <a:xfrm rot="16200000">
            <a:off x="-456803" y="6171803"/>
            <a:ext cx="1146708" cy="2330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Franklin Gothic Book" panose="020B0503020102020204" pitchFamily="34" charset="0"/>
              </a:rPr>
              <a:t>Street Map</a:t>
            </a:r>
            <a:endParaRPr lang="en-IN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55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4AC5BD-93A4-C7E5-D37B-3D4A840C5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4300"/>
            <a:ext cx="4267200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496A83-693D-8383-C0B9-7BB0F67EAA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3556000"/>
            <a:ext cx="4267200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E7AD18-E800-BB15-9ECE-758F6092D2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75" y="3556000"/>
            <a:ext cx="2400300" cy="320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A4047C-7A8E-4BD0-234C-4D7E98F4BA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3556000"/>
            <a:ext cx="2400300" cy="320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93684C-9328-40EC-1924-C47636C593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25" y="3556000"/>
            <a:ext cx="2400300" cy="320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C1C6D6-2223-6C82-0F2D-935BF9C8C36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25" y="114300"/>
            <a:ext cx="2400300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FBE2B-B7E3-2FE3-1939-12C6787509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114300"/>
            <a:ext cx="2400300" cy="3200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FBA7D6-7404-3357-D4BA-28542CDDD9C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75" y="114300"/>
            <a:ext cx="2390775" cy="3187700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C0370D4-94A6-D984-9D61-459587B5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17</a:t>
            </a:fld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B4068B-4FB6-4190-B583-1FC80481BC6E}"/>
              </a:ext>
            </a:extLst>
          </p:cNvPr>
          <p:cNvSpPr/>
          <p:nvPr/>
        </p:nvSpPr>
        <p:spPr>
          <a:xfrm rot="16200000">
            <a:off x="-995911" y="5632694"/>
            <a:ext cx="2224926" cy="2330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Franklin Gothic Book" panose="020B0503020102020204" pitchFamily="34" charset="0"/>
              </a:rPr>
              <a:t>Participant Observation</a:t>
            </a:r>
            <a:endParaRPr lang="en-IN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87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4250D-D654-5AC1-C047-2813694BA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1FF57-8392-0E2F-815F-43F697A8B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10139"/>
          <a:stretch/>
        </p:blipFill>
        <p:spPr>
          <a:xfrm>
            <a:off x="0" y="0"/>
            <a:ext cx="12192000" cy="687089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8A5D7-4449-D7F9-59F7-A0F9C13F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18</a:t>
            </a:fld>
            <a:endParaRPr lang="en-I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C8A216-281E-3DCF-304D-ED684589D259}"/>
              </a:ext>
            </a:extLst>
          </p:cNvPr>
          <p:cNvGrpSpPr/>
          <p:nvPr/>
        </p:nvGrpSpPr>
        <p:grpSpPr>
          <a:xfrm>
            <a:off x="1293715" y="2368246"/>
            <a:ext cx="10390285" cy="2809366"/>
            <a:chOff x="1293715" y="2368246"/>
            <a:chExt cx="10390285" cy="2809366"/>
          </a:xfrm>
        </p:grpSpPr>
        <p:sp>
          <p:nvSpPr>
            <p:cNvPr id="6" name="Explosion: 8 Points 5">
              <a:extLst>
                <a:ext uri="{FF2B5EF4-FFF2-40B4-BE49-F238E27FC236}">
                  <a16:creationId xmlns:a16="http://schemas.microsoft.com/office/drawing/2014/main" id="{C4E583C0-74C0-7B81-6AB0-0F099D6673A2}"/>
                </a:ext>
              </a:extLst>
            </p:cNvPr>
            <p:cNvSpPr/>
            <p:nvPr/>
          </p:nvSpPr>
          <p:spPr>
            <a:xfrm>
              <a:off x="10927975" y="3752850"/>
              <a:ext cx="425825" cy="495300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D8398D4F-E5A1-7ECC-2797-B3F9F11D8035}"/>
                </a:ext>
              </a:extLst>
            </p:cNvPr>
            <p:cNvSpPr/>
            <p:nvPr/>
          </p:nvSpPr>
          <p:spPr>
            <a:xfrm>
              <a:off x="10565275" y="3359249"/>
              <a:ext cx="274176" cy="342900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Explosion: 8 Points 7">
              <a:extLst>
                <a:ext uri="{FF2B5EF4-FFF2-40B4-BE49-F238E27FC236}">
                  <a16:creationId xmlns:a16="http://schemas.microsoft.com/office/drawing/2014/main" id="{235F7F82-BC2C-2EAE-D849-7F82422A9893}"/>
                </a:ext>
              </a:extLst>
            </p:cNvPr>
            <p:cNvSpPr/>
            <p:nvPr/>
          </p:nvSpPr>
          <p:spPr>
            <a:xfrm rot="684925">
              <a:off x="10120330" y="3235915"/>
              <a:ext cx="553575" cy="342900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B6F607F7-7692-5D35-4AE2-671103BB76EE}"/>
                </a:ext>
              </a:extLst>
            </p:cNvPr>
            <p:cNvSpPr/>
            <p:nvPr/>
          </p:nvSpPr>
          <p:spPr>
            <a:xfrm>
              <a:off x="9022225" y="3841750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F6FA2C84-C471-8AFE-46B5-34DF31D2AA21}"/>
                </a:ext>
              </a:extLst>
            </p:cNvPr>
            <p:cNvSpPr/>
            <p:nvPr/>
          </p:nvSpPr>
          <p:spPr>
            <a:xfrm>
              <a:off x="8298325" y="4305300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52215D5D-893A-4A9C-0C84-A0660360C884}"/>
                </a:ext>
              </a:extLst>
            </p:cNvPr>
            <p:cNvSpPr/>
            <p:nvPr/>
          </p:nvSpPr>
          <p:spPr>
            <a:xfrm>
              <a:off x="7714125" y="4749800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01067F9C-C0A0-5E65-87A9-B0CE7C40863C}"/>
                </a:ext>
              </a:extLst>
            </p:cNvPr>
            <p:cNvSpPr/>
            <p:nvPr/>
          </p:nvSpPr>
          <p:spPr>
            <a:xfrm>
              <a:off x="6145675" y="4963706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86A03BC3-BADD-D093-BB93-2D98E60B5B00}"/>
                </a:ext>
              </a:extLst>
            </p:cNvPr>
            <p:cNvSpPr/>
            <p:nvPr/>
          </p:nvSpPr>
          <p:spPr>
            <a:xfrm>
              <a:off x="4532775" y="4708709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53F3CA89-F647-C03E-5A5A-1537A2065C3D}"/>
                </a:ext>
              </a:extLst>
            </p:cNvPr>
            <p:cNvSpPr/>
            <p:nvPr/>
          </p:nvSpPr>
          <p:spPr>
            <a:xfrm>
              <a:off x="2576975" y="3948703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9C1EF8EB-3773-5C72-E4EA-9A8ED8703D9A}"/>
                </a:ext>
              </a:extLst>
            </p:cNvPr>
            <p:cNvSpPr/>
            <p:nvPr/>
          </p:nvSpPr>
          <p:spPr>
            <a:xfrm>
              <a:off x="6336175" y="4775200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2F6066B2-6170-CBBD-4077-5F390652174D}"/>
                </a:ext>
              </a:extLst>
            </p:cNvPr>
            <p:cNvSpPr/>
            <p:nvPr/>
          </p:nvSpPr>
          <p:spPr>
            <a:xfrm>
              <a:off x="7079125" y="4722774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4251C2F6-2D95-561D-1B66-6E07C46979FF}"/>
                </a:ext>
              </a:extLst>
            </p:cNvPr>
            <p:cNvSpPr/>
            <p:nvPr/>
          </p:nvSpPr>
          <p:spPr>
            <a:xfrm>
              <a:off x="7844863" y="4417606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11F1CC58-7EB5-74A8-8EB7-E757FEE7635B}"/>
                </a:ext>
              </a:extLst>
            </p:cNvPr>
            <p:cNvSpPr/>
            <p:nvPr/>
          </p:nvSpPr>
          <p:spPr>
            <a:xfrm>
              <a:off x="7992400" y="4299318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B2B8B9A8-D383-5564-C8DF-73E9E0585560}"/>
                </a:ext>
              </a:extLst>
            </p:cNvPr>
            <p:cNvSpPr/>
            <p:nvPr/>
          </p:nvSpPr>
          <p:spPr>
            <a:xfrm>
              <a:off x="9191989" y="3495958"/>
              <a:ext cx="261476" cy="213906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91B406B9-8AD3-B653-3225-3CFCB8D33E95}"/>
                </a:ext>
              </a:extLst>
            </p:cNvPr>
            <p:cNvSpPr/>
            <p:nvPr/>
          </p:nvSpPr>
          <p:spPr>
            <a:xfrm rot="2835271">
              <a:off x="591141" y="3070820"/>
              <a:ext cx="1748047" cy="342900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D2437F71-0B14-8374-B5B2-DAB98D48FC62}"/>
                </a:ext>
              </a:extLst>
            </p:cNvPr>
            <p:cNvSpPr/>
            <p:nvPr/>
          </p:nvSpPr>
          <p:spPr>
            <a:xfrm>
              <a:off x="11258175" y="4123515"/>
              <a:ext cx="425825" cy="495300"/>
            </a:xfrm>
            <a:prstGeom prst="irregularSeal1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1435218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8D87E-7AC2-9437-972F-62F541C4D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1540C-9DD3-0246-9550-CAF8C85EC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185"/>
          <a:stretch/>
        </p:blipFill>
        <p:spPr>
          <a:xfrm>
            <a:off x="0" y="0"/>
            <a:ext cx="1215499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97C1C-7F40-6541-B2D4-197C5BD1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19</a:t>
            </a:fld>
            <a:endParaRPr lang="en-I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B8C81F-3374-269D-75A0-6C8F8131F7D0}"/>
              </a:ext>
            </a:extLst>
          </p:cNvPr>
          <p:cNvSpPr/>
          <p:nvPr/>
        </p:nvSpPr>
        <p:spPr>
          <a:xfrm rot="1059604">
            <a:off x="3020808" y="4384870"/>
            <a:ext cx="2036476" cy="350615"/>
          </a:xfrm>
          <a:prstGeom prst="ellipse">
            <a:avLst/>
          </a:prstGeom>
          <a:solidFill>
            <a:schemeClr val="accent6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75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5B909-7E6A-EB6D-1D14-1B72547D7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1F813A4-AF77-59A1-D9CF-6F7D0FEE4AB8}"/>
              </a:ext>
            </a:extLst>
          </p:cNvPr>
          <p:cNvSpPr txBox="1">
            <a:spLocks/>
          </p:cNvSpPr>
          <p:nvPr/>
        </p:nvSpPr>
        <p:spPr>
          <a:xfrm>
            <a:off x="72921" y="6386947"/>
            <a:ext cx="3863515" cy="471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85750" marR="0" indent="-285750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685800" marR="0" indent="-288036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2pPr>
            <a:lvl3pPr marL="7406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0835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865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1294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25443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28872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32301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</a:rPr>
              <a:t>AI-generated image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507E2-2B09-46F7-CA4B-C4DD930B0F52}"/>
              </a:ext>
            </a:extLst>
          </p:cNvPr>
          <p:cNvSpPr txBox="1"/>
          <p:nvPr/>
        </p:nvSpPr>
        <p:spPr>
          <a:xfrm>
            <a:off x="6858000" y="4433040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ranklin Gothic Book" panose="020B0503020102020204" pitchFamily="34" charset="0"/>
                <a:cs typeface="Arial" panose="020B0604020202020204" pitchFamily="34" charset="0"/>
              </a:rPr>
              <a:t>The disabled live in a </a:t>
            </a:r>
            <a:r>
              <a:rPr lang="en-US" sz="4400" b="1" dirty="0">
                <a:latin typeface="Franklin Gothic Book" panose="020B0503020102020204" pitchFamily="34" charset="0"/>
                <a:cs typeface="Arial" panose="020B0604020202020204" pitchFamily="34" charset="0"/>
              </a:rPr>
              <a:t>transformed</a:t>
            </a:r>
            <a:r>
              <a:rPr lang="en-US" sz="4400" dirty="0">
                <a:latin typeface="Franklin Gothic Book" panose="020B0503020102020204" pitchFamily="34" charset="0"/>
                <a:cs typeface="Arial" panose="020B0604020202020204" pitchFamily="34" charset="0"/>
              </a:rPr>
              <a:t> space</a:t>
            </a:r>
            <a:endParaRPr lang="en-IN" sz="44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2505B-CB06-49C4-A1C5-B25E3C68C043}"/>
              </a:ext>
            </a:extLst>
          </p:cNvPr>
          <p:cNvSpPr txBox="1"/>
          <p:nvPr/>
        </p:nvSpPr>
        <p:spPr>
          <a:xfrm>
            <a:off x="6858000" y="587959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Golledge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(1993)</a:t>
            </a:r>
            <a:endParaRPr lang="en-IN" sz="2400" dirty="0">
              <a:solidFill>
                <a:schemeClr val="accent2">
                  <a:lumMod val="75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A6BEBF-B9D9-450B-1A18-AFE2046D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7240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6A64B0-13EF-DD6E-0B13-65EA129AB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117797"/>
              </p:ext>
            </p:extLst>
          </p:nvPr>
        </p:nvGraphicFramePr>
        <p:xfrm>
          <a:off x="0" y="0"/>
          <a:ext cx="12192001" cy="6998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1866">
                  <a:extLst>
                    <a:ext uri="{9D8B030D-6E8A-4147-A177-3AD203B41FA5}">
                      <a16:colId xmlns:a16="http://schemas.microsoft.com/office/drawing/2014/main" val="3364473626"/>
                    </a:ext>
                  </a:extLst>
                </a:gridCol>
                <a:gridCol w="1614162">
                  <a:extLst>
                    <a:ext uri="{9D8B030D-6E8A-4147-A177-3AD203B41FA5}">
                      <a16:colId xmlns:a16="http://schemas.microsoft.com/office/drawing/2014/main" val="3794515394"/>
                    </a:ext>
                  </a:extLst>
                </a:gridCol>
                <a:gridCol w="2775948">
                  <a:extLst>
                    <a:ext uri="{9D8B030D-6E8A-4147-A177-3AD203B41FA5}">
                      <a16:colId xmlns:a16="http://schemas.microsoft.com/office/drawing/2014/main" val="714374387"/>
                    </a:ext>
                  </a:extLst>
                </a:gridCol>
                <a:gridCol w="6580025">
                  <a:extLst>
                    <a:ext uri="{9D8B030D-6E8A-4147-A177-3AD203B41FA5}">
                      <a16:colId xmlns:a16="http://schemas.microsoft.com/office/drawing/2014/main" val="1775630146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TS2: LAW COLLEGE ROAD</a:t>
                      </a: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846218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Street Components</a:t>
                      </a: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b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Elements</a:t>
                      </a:r>
                      <a:endParaRPr lang="en-IN" sz="14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Indicators</a:t>
                      </a:r>
                      <a:endParaRPr lang="en-IN" sz="14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Observations</a:t>
                      </a:r>
                      <a:endParaRPr lang="en-IN" sz="14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73250"/>
                  </a:ext>
                </a:extLst>
              </a:tr>
              <a:tr h="384677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Carriage way</a:t>
                      </a:r>
                      <a:endParaRPr lang="en-IN" sz="1200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Vehicles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Speed, visibility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Speed: Vehicles</a:t>
                      </a:r>
                      <a:r>
                        <a:rPr lang="en-IN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moving towards Law College Jn. is faster than towards the other side as road is sloping down. Good visibility.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289632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Crossing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Zebra line, visibility distance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Zebra</a:t>
                      </a:r>
                      <a:r>
                        <a:rPr lang="en-IN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line near PMG Jn. only. Visibility distance affected because of speed and curve at Jn.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840258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On-road Parking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Dedicated space, surface change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Throughout the road</a:t>
                      </a:r>
                      <a:r>
                        <a:rPr lang="en-IN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especially near the offices. No surface change or markings.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03781"/>
                  </a:ext>
                </a:extLst>
              </a:tr>
              <a:tr h="38467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Traffic lights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Sound notification, control, tactile notification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No</a:t>
                      </a:r>
                      <a:r>
                        <a:rPr lang="en-IN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traffic light for crossing the street.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715403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Road tarring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Surface character, levels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Good tarring. Road sloping from</a:t>
                      </a:r>
                      <a:r>
                        <a:rPr lang="en-IN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PMG Jn. To Law college Jn.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246366"/>
                  </a:ext>
                </a:extLst>
              </a:tr>
              <a:tr h="357047"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Footpath</a:t>
                      </a:r>
                      <a:endParaRPr lang="en-IN" sz="1200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Curbs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Continuity, clarity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Not continuous, 30cm high, no colour</a:t>
                      </a:r>
                      <a:r>
                        <a:rPr lang="en-IN" sz="11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highlight.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02984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Curb ramps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Slope, tactile notification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Steeper</a:t>
                      </a:r>
                      <a:r>
                        <a:rPr lang="en-IN" sz="11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than 45%. No tactile notification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35643"/>
                  </a:ext>
                </a:extLst>
              </a:tr>
              <a:tr h="42116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  <a:latin typeface="Franklin Gothic Book" panose="020B0503020102020204" pitchFamily="34" charset="0"/>
                        </a:rPr>
                        <a:t>Pavement (normal &amp; tactile)</a:t>
                      </a:r>
                      <a:endParaRPr lang="en-IN" sz="12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Width, tactile difference, levels,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maintanance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Uses grip tiles with texture. Confuses PVI. White cane gets stuck.</a:t>
                      </a:r>
                      <a:r>
                        <a:rPr lang="en-IN" sz="11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Width not sufficient. Concrete post projects into pavement. Ups and downs. </a:t>
                      </a: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</a:t>
                      </a:r>
                    </a:p>
                  </a:txBody>
                  <a:tcPr marL="29670" marR="2967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949031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Handrails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Height, continuity, tactile notification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Ht</a:t>
                      </a: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: 120cm. Not continuous. Vertical design poses threat. </a:t>
                      </a:r>
                    </a:p>
                  </a:txBody>
                  <a:tcPr marL="29670" marR="2967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019333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  <a:latin typeface="Franklin Gothic Book" panose="020B0503020102020204" pitchFamily="34" charset="0"/>
                        </a:rPr>
                        <a:t>Fences</a:t>
                      </a:r>
                      <a:endParaRPr lang="en-IN" sz="12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Height, continuity, tactile notification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12949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Signboards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Height, placement,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Some placed on the footpath. Some dangerously protrudes onto pavement.</a:t>
                      </a:r>
                      <a:r>
                        <a:rPr lang="en-IN" sz="11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Good colour contrast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157611"/>
                  </a:ext>
                </a:extLst>
              </a:tr>
              <a:tr h="42116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Free-standing shop signboards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Height, placement, colour contrast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1863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Tables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permanance, colour contrast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134666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Chairs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permanance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65783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Benches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permanance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</a:t>
                      </a:r>
                      <a:r>
                        <a:rPr lang="en-IN" sz="11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out of walking area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459209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Bollards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 contrast, clarity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014329"/>
                  </a:ext>
                </a:extLst>
              </a:tr>
              <a:tr h="3570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Bus stops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Entry, level difference, placement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At PMG. 45 cm higher</a:t>
                      </a:r>
                      <a:r>
                        <a:rPr lang="en-IN" sz="11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than footpath (Road sloping down). Covers entire footpath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3172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05C7F-8C68-3B57-F9CE-BCE88380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6909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9453CB-A8A0-0DEF-BA99-95A79897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21</a:t>
            </a:fld>
            <a:endParaRPr lang="en-I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EFFB44-3402-4E6B-3DF3-743328BB8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711346"/>
              </p:ext>
            </p:extLst>
          </p:nvPr>
        </p:nvGraphicFramePr>
        <p:xfrm>
          <a:off x="0" y="-3176"/>
          <a:ext cx="12191999" cy="71557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4334">
                  <a:extLst>
                    <a:ext uri="{9D8B030D-6E8A-4147-A177-3AD203B41FA5}">
                      <a16:colId xmlns:a16="http://schemas.microsoft.com/office/drawing/2014/main" val="3364473626"/>
                    </a:ext>
                  </a:extLst>
                </a:gridCol>
                <a:gridCol w="1896192">
                  <a:extLst>
                    <a:ext uri="{9D8B030D-6E8A-4147-A177-3AD203B41FA5}">
                      <a16:colId xmlns:a16="http://schemas.microsoft.com/office/drawing/2014/main" val="3794515394"/>
                    </a:ext>
                  </a:extLst>
                </a:gridCol>
                <a:gridCol w="2726417">
                  <a:extLst>
                    <a:ext uri="{9D8B030D-6E8A-4147-A177-3AD203B41FA5}">
                      <a16:colId xmlns:a16="http://schemas.microsoft.com/office/drawing/2014/main" val="714374387"/>
                    </a:ext>
                  </a:extLst>
                </a:gridCol>
                <a:gridCol w="6365056">
                  <a:extLst>
                    <a:ext uri="{9D8B030D-6E8A-4147-A177-3AD203B41FA5}">
                      <a16:colId xmlns:a16="http://schemas.microsoft.com/office/drawing/2014/main" val="715330424"/>
                    </a:ext>
                  </a:extLst>
                </a:gridCol>
              </a:tblGrid>
              <a:tr h="34383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TS2: LAW COLLEGE ROAD</a:t>
                      </a: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104764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Street Components</a:t>
                      </a: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b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Elements</a:t>
                      </a:r>
                      <a:endParaRPr lang="en-IN" sz="14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Indicators</a:t>
                      </a:r>
                      <a:endParaRPr lang="en-IN" sz="14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Observations</a:t>
                      </a:r>
                      <a:endParaRPr lang="en-IN" sz="14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90418"/>
                  </a:ext>
                </a:extLst>
              </a:tr>
              <a:tr h="305001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Street edge</a:t>
                      </a:r>
                      <a:endParaRPr lang="en-IN" sz="1200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Shop fronts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Spillage, legibility,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</a:t>
                      </a:r>
                    </a:p>
                  </a:txBody>
                  <a:tcPr marL="9525" marR="9525" marT="9525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spillage on to footpath. No </a:t>
                      </a:r>
                      <a:r>
                        <a:rPr lang="en-US" sz="11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colour</a:t>
                      </a: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contrast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985545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Steps/ramps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Spillage, legibility,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spillage onto footpath.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085588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Public toilets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</a:t>
                      </a:r>
                    </a:p>
                  </a:txBody>
                  <a:tcPr marL="9525" marR="9525" marT="9525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055582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Building façade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Tactile notification, continuity, elements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363407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Compound walls</a:t>
                      </a:r>
                      <a:endParaRPr lang="en-IN" sz="12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Continuity, clarity</a:t>
                      </a:r>
                    </a:p>
                  </a:txBody>
                  <a:tcPr marL="9525" marR="9525" marT="9525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Not continuous. </a:t>
                      </a:r>
                      <a:endParaRPr lang="en-IN" sz="11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683642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Gates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contrast, clarity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Since offices, gates are open during daytime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23981"/>
                  </a:ext>
                </a:extLst>
              </a:tr>
              <a:tr h="610001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Infrastructure</a:t>
                      </a:r>
                      <a:endParaRPr lang="en-IN" sz="1200" b="1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Lamp posts / </a:t>
                      </a: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Electric posts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Placement, </a:t>
                      </a:r>
                      <a:r>
                        <a:rPr lang="en-US" sz="1200" kern="100" dirty="0" err="1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colour</a:t>
                      </a: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contrast</a:t>
                      </a:r>
                    </a:p>
                  </a:txBody>
                  <a:tcPr marL="9525" marR="9525" marT="9525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 on the footpath. Posts slant onto the footpath</a:t>
                      </a:r>
                      <a:endParaRPr lang="en-IN" sz="11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620122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Junction box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62536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Drains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Position, width, demarcation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Beneath the footpath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938372"/>
                  </a:ext>
                </a:extLst>
              </a:tr>
              <a:tr h="38336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  <a:latin typeface="Franklin Gothic Book" panose="020B0503020102020204" pitchFamily="34" charset="0"/>
                        </a:rPr>
                        <a:t>Drain slabs</a:t>
                      </a:r>
                      <a:endParaRPr lang="en-IN" sz="12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Continuity, tactile notification,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maintanance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780968"/>
                  </a:ext>
                </a:extLst>
              </a:tr>
              <a:tr h="38336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  <a:latin typeface="Franklin Gothic Book" panose="020B0503020102020204" pitchFamily="34" charset="0"/>
                        </a:rPr>
                        <a:t>Manholes</a:t>
                      </a:r>
                      <a:endParaRPr lang="en-IN" sz="12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level difference, tactile notification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Centre of road, 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162433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  <a:latin typeface="Franklin Gothic Book" panose="020B0503020102020204" pitchFamily="34" charset="0"/>
                        </a:rPr>
                        <a:t>Waste bins</a:t>
                      </a:r>
                      <a:endParaRPr lang="en-IN" sz="12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colour contrast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663545"/>
                  </a:ext>
                </a:extLst>
              </a:tr>
              <a:tr h="610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Street vending kiosks / Street vending carts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permanance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 where road widens. Good </a:t>
                      </a:r>
                      <a:r>
                        <a:rPr lang="en-US" sz="11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colour</a:t>
                      </a: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contrast. Not permanent.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59724"/>
                  </a:ext>
                </a:extLst>
              </a:tr>
              <a:tr h="4197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  <a:latin typeface="Franklin Gothic Book" panose="020B0503020102020204" pitchFamily="34" charset="0"/>
                        </a:rPr>
                        <a:t>Drinking water fountains/taps</a:t>
                      </a:r>
                      <a:endParaRPr lang="en-IN" sz="12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colour contrast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835827"/>
                  </a:ext>
                </a:extLst>
              </a:tr>
              <a:tr h="30500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Landscape</a:t>
                      </a:r>
                      <a:endParaRPr lang="en-IN" sz="1200" b="1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  <a:latin typeface="Franklin Gothic Book" panose="020B0503020102020204" pitchFamily="34" charset="0"/>
                        </a:rPr>
                        <a:t>Trees</a:t>
                      </a:r>
                      <a:endParaRPr lang="en-IN" sz="12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Position, height,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 on the footpath, reducing footpath width. Branches spill onto footpath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45185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  <a:latin typeface="Franklin Gothic Book" panose="020B0503020102020204" pitchFamily="34" charset="0"/>
                        </a:rPr>
                        <a:t>Plant pots</a:t>
                      </a:r>
                      <a:endParaRPr lang="en-IN" sz="12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contrast,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permanance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752832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  <a:latin typeface="Franklin Gothic Book" panose="020B0503020102020204" pitchFamily="34" charset="0"/>
                        </a:rPr>
                        <a:t>Hedges</a:t>
                      </a:r>
                      <a:endParaRPr lang="en-IN" sz="12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Placement, height, spillage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929849"/>
                  </a:ext>
                </a:extLst>
              </a:tr>
              <a:tr h="305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  <a:latin typeface="Franklin Gothic Book" panose="020B0503020102020204" pitchFamily="34" charset="0"/>
                        </a:rPr>
                        <a:t>Lawns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Level difference,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demarkation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804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794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6B25B-FA3F-D717-5DE3-8A6EECD5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C422F7-B1C0-336C-E86A-004F9E0E6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1441"/>
              </p:ext>
            </p:extLst>
          </p:nvPr>
        </p:nvGraphicFramePr>
        <p:xfrm>
          <a:off x="0" y="0"/>
          <a:ext cx="12192000" cy="6857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602">
                  <a:extLst>
                    <a:ext uri="{9D8B030D-6E8A-4147-A177-3AD203B41FA5}">
                      <a16:colId xmlns:a16="http://schemas.microsoft.com/office/drawing/2014/main" val="3364473626"/>
                    </a:ext>
                  </a:extLst>
                </a:gridCol>
                <a:gridCol w="989148">
                  <a:extLst>
                    <a:ext uri="{9D8B030D-6E8A-4147-A177-3AD203B41FA5}">
                      <a16:colId xmlns:a16="http://schemas.microsoft.com/office/drawing/2014/main" val="3794515394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542605293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434615715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1552534427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2136604541"/>
                    </a:ext>
                  </a:extLst>
                </a:gridCol>
              </a:tblGrid>
              <a:tr h="248609">
                <a:tc gridSpan="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COMBINED OBSERVATIONS</a:t>
                      </a: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846218"/>
                  </a:ext>
                </a:extLst>
              </a:tr>
              <a:tr h="593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Street Components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b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Elements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TS1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TS2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TS3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TS4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73250"/>
                  </a:ext>
                </a:extLst>
              </a:tr>
              <a:tr h="483607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Carriage way</a:t>
                      </a:r>
                      <a:endParaRPr lang="en-IN" sz="1100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Vehicles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Since the road is narrow, vehicles generally maintain an average speed. 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Good visibility.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Speed: Vehicles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moving towards Law College Jn. is faster than towards the other side as road is sloping down. Good visibility.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Distinct carriageway. Speed regulated using traffic lights. Good visibility.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Distinct carriageway. Speed regulated using traffic lights. Good visibility.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289632"/>
                  </a:ext>
                </a:extLst>
              </a:tr>
              <a:tr h="33913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Crossing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Zebra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line only at </a:t>
                      </a:r>
                      <a:r>
                        <a:rPr lang="en-IN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Plammoodu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Jn. No zebra crossing in Chara </a:t>
                      </a:r>
                      <a:r>
                        <a:rPr lang="en-IN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chira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road.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Zebra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line near PMG Jn. only. Visibility distance affected because of speed and curve at Jn.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Zebra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line in all Jn. Good visibility distance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Zebra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only in Jn. No intermediate crossing points. Good visibility distance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8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840258"/>
                  </a:ext>
                </a:extLst>
              </a:tr>
              <a:tr h="48360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On-road Parking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Throughout the road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especially near the Jn. No surface change or markings. Reduces width of street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Throughout the road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especially near the offices. No surface change or markings.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Dedicated parking spaces provided. 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Marking on the road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Dedicated parking spaces provided. 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Marking on the road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03781"/>
                  </a:ext>
                </a:extLst>
              </a:tr>
              <a:tr h="32569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Traffic lights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Traffic light on at Jn. No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traffic light for crossing the Chara </a:t>
                      </a:r>
                      <a:r>
                        <a:rPr lang="en-IN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chira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road.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No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traffic light for crossing the street.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Traffic lights in junctions. But no control or notifications</a:t>
                      </a:r>
                    </a:p>
                  </a:txBody>
                  <a:tcPr marL="9525" marR="9525" marT="9525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Traffic lights in junctions. But no control or notifications</a:t>
                      </a:r>
                    </a:p>
                  </a:txBody>
                  <a:tcPr marL="9525" marR="9525" marT="9525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715403"/>
                  </a:ext>
                </a:extLst>
              </a:tr>
              <a:tr h="32569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Road tarring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Uneven tarring. Had potholes. Lack of maintenance. </a:t>
                      </a:r>
                    </a:p>
                  </a:txBody>
                  <a:tcPr marL="9525" marR="9525" marT="9525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Good tarring. Road sloping from</a:t>
                      </a:r>
                      <a:r>
                        <a:rPr lang="en-I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PMG Jn. To Law college Jn.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Good tarring. 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Good tarring. 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246366"/>
                  </a:ext>
                </a:extLst>
              </a:tr>
              <a:tr h="663891"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Footpath</a:t>
                      </a:r>
                      <a:endParaRPr lang="en-IN" sz="1100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Curbs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Not continuous, no colour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highlight.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Not continuous, 30cm high, no colour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highlight.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Footpath curb is continuous, but since PVI not walking on the carriageway, its not used. No guiding curb on the footpath.</a:t>
                      </a: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Footpath curb is continuous, but since PVI not walking on the carriageway, its not used. No guiding curb on the footpath.</a:t>
                      </a: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02984"/>
                  </a:ext>
                </a:extLst>
              </a:tr>
              <a:tr h="49492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Curb ramps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curb ramps for the most part. Curb ramp present is steeper than 40%. 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tactile notification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Steeper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than 45%. No tactile notification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curb ramp.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curb ramp.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35643"/>
                  </a:ext>
                </a:extLst>
              </a:tr>
              <a:tr h="54446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Pavement (normal &amp; tactile)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Pavement is broken, narrow, and ill-maintained. Slabs on top of the drainage act as a footpath at some distance and are difficult to walk on.</a:t>
                      </a: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Uses grip tiles with texture. Confuses PVI. White cane gets stuck.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Width not sufficient. Concrete post projects into pavement. Ups and downs. </a:t>
                      </a: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</a:t>
                      </a: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Width not sufficient considering the pedestrian traffic</a:t>
                      </a: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Width not sufficient considering the pedestrian traffic</a:t>
                      </a: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949031"/>
                  </a:ext>
                </a:extLst>
              </a:tr>
              <a:tr h="32595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Handrails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handrails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Ht</a:t>
                      </a: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: 120cm. Not continuous. Vertical design poses threat. </a:t>
                      </a: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Ht</a:t>
                      </a: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: 120cm. Not continuous. 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Ht</a:t>
                      </a: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: 120cm. Not continuous. 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019333"/>
                  </a:ext>
                </a:extLst>
              </a:tr>
              <a:tr h="19168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effectLst/>
                          <a:latin typeface="Franklin Gothic Book" panose="020B0503020102020204" pitchFamily="34" charset="0"/>
                        </a:rPr>
                        <a:t>Fences</a:t>
                      </a:r>
                      <a:endParaRPr lang="en-IN" sz="11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12949"/>
                  </a:ext>
                </a:extLst>
              </a:tr>
              <a:tr h="34774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Signboards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Some placed on the footpath. Some dangerously protrudes onto pavement.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Good colour contrast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Some placed on the footpath. Some dangerously protrudes onto pavement.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Good colour contrast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Some placed on the footpath reducing the width.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Good colour contrast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Some placed on the footpath reducing the width.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Good colour contrast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157611"/>
                  </a:ext>
                </a:extLst>
              </a:tr>
              <a:tr h="39634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 dirty="0">
                          <a:effectLst/>
                          <a:latin typeface="Franklin Gothic Book" panose="020B0503020102020204" pitchFamily="34" charset="0"/>
                        </a:rPr>
                        <a:t>Free-standing shop signboards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1863"/>
                  </a:ext>
                </a:extLst>
              </a:tr>
              <a:tr h="19168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Tables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134666"/>
                  </a:ext>
                </a:extLst>
              </a:tr>
              <a:tr h="19168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Chairs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65783"/>
                  </a:ext>
                </a:extLst>
              </a:tr>
              <a:tr h="19168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Benches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out of walking area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459209"/>
                  </a:ext>
                </a:extLst>
              </a:tr>
              <a:tr h="19168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Bollards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014329"/>
                  </a:ext>
                </a:extLst>
              </a:tr>
              <a:tr h="32595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Bus stops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At </a:t>
                      </a:r>
                      <a:r>
                        <a:rPr lang="en-IN" sz="10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Plammoodu</a:t>
                      </a: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. 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At PMG. 45 cm higher</a:t>
                      </a:r>
                      <a:r>
                        <a:rPr lang="en-IN" sz="1000" kern="100" baseline="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than footpath (Road sloping down). Covers entire footpath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At </a:t>
                      </a:r>
                      <a:r>
                        <a:rPr lang="en-IN" sz="10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Palayam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At Jn.</a:t>
                      </a: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3172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581A4-7EEB-BCFC-E7C4-140821FF0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464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80B12-3AFA-A377-CEB1-A3CD69B9E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42F125-90C8-28BB-9926-D711DFCB8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62892"/>
              </p:ext>
            </p:extLst>
          </p:nvPr>
        </p:nvGraphicFramePr>
        <p:xfrm>
          <a:off x="0" y="-3176"/>
          <a:ext cx="12192002" cy="6861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3364473626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3794515394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715330424"/>
                    </a:ext>
                  </a:extLst>
                </a:gridCol>
                <a:gridCol w="2730500">
                  <a:extLst>
                    <a:ext uri="{9D8B030D-6E8A-4147-A177-3AD203B41FA5}">
                      <a16:colId xmlns:a16="http://schemas.microsoft.com/office/drawing/2014/main" val="3731548531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770419244"/>
                    </a:ext>
                  </a:extLst>
                </a:gridCol>
                <a:gridCol w="2743202">
                  <a:extLst>
                    <a:ext uri="{9D8B030D-6E8A-4147-A177-3AD203B41FA5}">
                      <a16:colId xmlns:a16="http://schemas.microsoft.com/office/drawing/2014/main" val="381194303"/>
                    </a:ext>
                  </a:extLst>
                </a:gridCol>
              </a:tblGrid>
              <a:tr h="316151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COMBINED OBSERVATIONS</a:t>
                      </a: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4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104764"/>
                  </a:ext>
                </a:extLst>
              </a:tr>
              <a:tr h="40457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Street Components</a:t>
                      </a:r>
                      <a:endParaRPr lang="en-IN" sz="12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b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Elements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TS1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TS2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TS3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TS4</a:t>
                      </a:r>
                      <a:endParaRPr lang="en-IN" sz="1200" b="1" kern="1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90418"/>
                  </a:ext>
                </a:extLst>
              </a:tr>
              <a:tr h="563142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Street edge</a:t>
                      </a:r>
                      <a:endParaRPr lang="en-IN" sz="1100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Shop fronts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spillage on to footpath. There is </a:t>
                      </a:r>
                      <a:r>
                        <a:rPr lang="en-US" sz="10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colour</a:t>
                      </a: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contrast and distinctive smell.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spillage on to footpath. No </a:t>
                      </a:r>
                      <a:r>
                        <a:rPr lang="en-US" sz="11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colour</a:t>
                      </a: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contrast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Spillage of people happens in front of juice shops and tea vendor.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Spillage of people happens in front of juice shop. Spillage of parked and parking cars create issue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985545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Steps/ramps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spillage onto footpath.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spillage onto footpath.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spillage onto footpath.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 spillage onto footpath.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085588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Public toilets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055582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Building façade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363407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Compound walls</a:t>
                      </a:r>
                      <a:endParaRPr lang="en-IN" sz="11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Not continuous. No distinctive design</a:t>
                      </a:r>
                      <a:endParaRPr lang="en-IN" sz="10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Not continuous. </a:t>
                      </a:r>
                      <a:endParaRPr lang="en-IN" sz="11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Continuous. </a:t>
                      </a:r>
                      <a:endParaRPr lang="en-IN" sz="11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Continuous. </a:t>
                      </a:r>
                      <a:endParaRPr lang="en-IN" sz="11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683642"/>
                  </a:ext>
                </a:extLst>
              </a:tr>
              <a:tr h="37089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Gates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Not continuous. No distinctive design</a:t>
                      </a:r>
                      <a:endParaRPr lang="en-IN" sz="10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Since offices, gates are open during daytime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Since offices and institutions, gates are open during daytime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Since offices and institutions, gates are open during daytime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23981"/>
                  </a:ext>
                </a:extLst>
              </a:tr>
              <a:tr h="376994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Infrastructure</a:t>
                      </a:r>
                      <a:endParaRPr lang="en-IN" sz="1100" b="1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Lamp posts / </a:t>
                      </a: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Electric posts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 on the footpath. Posts slant onto the footpath</a:t>
                      </a:r>
                      <a:endParaRPr lang="en-IN" sz="10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 on the footpath. Posts slant onto the footpath</a:t>
                      </a:r>
                      <a:endParaRPr lang="en-IN" sz="11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 on the footpath. Posts slant onto the footpath</a:t>
                      </a:r>
                      <a:endParaRPr lang="en-IN" sz="11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Properly designed and placed at the </a:t>
                      </a:r>
                      <a:r>
                        <a:rPr lang="en-US" sz="1100" kern="100" dirty="0" err="1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centre</a:t>
                      </a: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of road</a:t>
                      </a:r>
                      <a:endParaRPr lang="en-IN" sz="1100" kern="100" dirty="0">
                        <a:solidFill>
                          <a:schemeClr val="dk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620122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Junction box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62536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Drains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Beneath the footpath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Beneath the footpath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938372"/>
                  </a:ext>
                </a:extLst>
              </a:tr>
              <a:tr h="35250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Drain slabs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Not placed properly. Not maintained properly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780968"/>
                  </a:ext>
                </a:extLst>
              </a:tr>
              <a:tr h="35250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Manholes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Centre of road, 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Centre of road, 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Centre of road, 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Centre of road, 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162433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effectLst/>
                          <a:latin typeface="Franklin Gothic Book" panose="020B0503020102020204" pitchFamily="34" charset="0"/>
                        </a:rPr>
                        <a:t>Waste bins</a:t>
                      </a:r>
                      <a:endParaRPr lang="en-IN" sz="1100" kern="10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663545"/>
                  </a:ext>
                </a:extLst>
              </a:tr>
              <a:tr h="56314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Street vending kiosks / Street vending carts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 where road widens. Good </a:t>
                      </a:r>
                      <a:r>
                        <a:rPr lang="en-US" sz="1100" kern="100" dirty="0" err="1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colour</a:t>
                      </a: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 contrast. Not permanent.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Only one. Not permanent. Creates disturbance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59724"/>
                  </a:ext>
                </a:extLst>
              </a:tr>
              <a:tr h="38593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Drinking water fountains/taps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835827"/>
                  </a:ext>
                </a:extLst>
              </a:tr>
              <a:tr h="37089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Landscape</a:t>
                      </a:r>
                      <a:endParaRPr lang="en-IN" sz="1100" b="1" kern="1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Trees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Placed on the footpath, reducing footpath width. Branches spill onto footpath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Slanting and fallen branches create issues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FF8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45185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Plant pots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752832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Hedges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929849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 dirty="0">
                          <a:effectLst/>
                          <a:latin typeface="Franklin Gothic Book" panose="020B0503020102020204" pitchFamily="34" charset="0"/>
                        </a:rPr>
                        <a:t>Lawns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0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Franklin Gothic Book" panose="020B0503020102020204" pitchFamily="34" charset="0"/>
                          <a:ea typeface="Aptos" panose="020B0004020202020204" pitchFamily="34" charset="0"/>
                          <a:cs typeface="Kartika" panose="02020503030404060203" pitchFamily="18" charset="0"/>
                        </a:rPr>
                        <a:t>NA</a:t>
                      </a:r>
                      <a:endParaRPr lang="en-IN" sz="1100" kern="100" dirty="0">
                        <a:effectLst/>
                        <a:latin typeface="Franklin Gothic Book" panose="020B0503020102020204" pitchFamily="34" charset="0"/>
                        <a:ea typeface="Aptos" panose="020B0004020202020204" pitchFamily="34" charset="0"/>
                        <a:cs typeface="Kartika" panose="02020503030404060203" pitchFamily="18" charset="0"/>
                      </a:endParaRPr>
                    </a:p>
                  </a:txBody>
                  <a:tcPr marL="29670" marR="2967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80469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6E62B1-B579-C04A-9944-ADC11795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6998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95C7C-255A-7124-89D4-230D22BD1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63B4E7-7E41-38B0-38B9-1B78DCE8D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513128"/>
              </p:ext>
            </p:extLst>
          </p:nvPr>
        </p:nvGraphicFramePr>
        <p:xfrm>
          <a:off x="1" y="-15237"/>
          <a:ext cx="12192000" cy="6863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126">
                  <a:extLst>
                    <a:ext uri="{9D8B030D-6E8A-4147-A177-3AD203B41FA5}">
                      <a16:colId xmlns:a16="http://schemas.microsoft.com/office/drawing/2014/main" val="940412097"/>
                    </a:ext>
                  </a:extLst>
                </a:gridCol>
                <a:gridCol w="3571298">
                  <a:extLst>
                    <a:ext uri="{9D8B030D-6E8A-4147-A177-3AD203B41FA5}">
                      <a16:colId xmlns:a16="http://schemas.microsoft.com/office/drawing/2014/main" val="1061114920"/>
                    </a:ext>
                  </a:extLst>
                </a:gridCol>
                <a:gridCol w="6482427">
                  <a:extLst>
                    <a:ext uri="{9D8B030D-6E8A-4147-A177-3AD203B41FA5}">
                      <a16:colId xmlns:a16="http://schemas.microsoft.com/office/drawing/2014/main" val="1763150530"/>
                    </a:ext>
                  </a:extLst>
                </a:gridCol>
                <a:gridCol w="1547149">
                  <a:extLst>
                    <a:ext uri="{9D8B030D-6E8A-4147-A177-3AD203B41FA5}">
                      <a16:colId xmlns:a16="http://schemas.microsoft.com/office/drawing/2014/main" val="992392101"/>
                    </a:ext>
                  </a:extLst>
                </a:gridCol>
              </a:tblGrid>
              <a:tr h="29518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COMBINED LIST OF BARRIERS IDENTIFIED </a:t>
                      </a:r>
                      <a:endParaRPr lang="en-IN" sz="14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4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FF8B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1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FF8B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4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FF8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816469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b="1" dirty="0">
                          <a:latin typeface="Franklin Gothic Book" panose="020B0503020102020204" pitchFamily="34" charset="0"/>
                        </a:rPr>
                        <a:t>SL</a:t>
                      </a:r>
                      <a:r>
                        <a:rPr lang="en-IN" sz="1200" b="1" baseline="0" dirty="0">
                          <a:latin typeface="Franklin Gothic Book" panose="020B0503020102020204" pitchFamily="34" charset="0"/>
                        </a:rPr>
                        <a:t> NO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BARRIERS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CONDITION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CATEGORY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003858"/>
                  </a:ext>
                </a:extLst>
              </a:tr>
              <a:tr h="575601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Speeding vehicle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When a PVI is forced to walk on the road because of the ill condition or non-availability of footpath, a speeding vehicle poses a threat as the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visibility distance and time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for both the PVI and the driver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get reduced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due to speed.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 / Planning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142476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No Zebra crossing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Non-availability of Zebra crossing forces PVI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cross at random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, increasing risk..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642426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Zebra crossing at curves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Zebra crossing at road curves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reduces visibility distance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for the driver.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17343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Unauthorized parking on road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 tend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bump into unexpectedly parked vehicles.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Enforcement 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121768"/>
                  </a:ext>
                </a:extLst>
              </a:tr>
              <a:tr h="41325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Potholes on road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When a PVI is forced to walk on the road because of the ill condition or non-availability of footpath, potholes makes PVI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lose their balance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, leading to accidents.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Maintenance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6324351"/>
                  </a:ext>
                </a:extLst>
              </a:tr>
              <a:tr h="41325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Non-continuous curb 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 uses curbs as a guiding and orienting element. When it is non-continuous, they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lose orientation.</a:t>
                      </a:r>
                      <a:endParaRPr lang="en-IN" sz="1100" b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478869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Curb height more than 15cm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Affects PVI while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getting on to the footpath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 from road.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152016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Steep curb ramps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Affects PVI while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getting on to the footpath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 from road.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91430"/>
                  </a:ext>
                </a:extLst>
              </a:tr>
              <a:tr h="41325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Broken and ill-maintained pavements on footpaths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Broken and ill-maintained pavements on footpaths makes PVI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lose their balance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, leading to accidents.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Maintenance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2187232"/>
                  </a:ext>
                </a:extLst>
              </a:tr>
              <a:tr h="41325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Narrow pavement surface on footpaths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Reduces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space for walking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 PVI tends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hit other people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or find it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difficult to walk with a companion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 / Planning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21353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Textured pavement tiles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White cane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gets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stuck and gets tightened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Harsh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 on the legs.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789186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Ups and down in pavements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loses balance.</a:t>
                      </a:r>
                      <a:endParaRPr lang="en-IN" sz="1100" b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905795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Handrail causing hazard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Sharp edges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poses threat.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988923"/>
                  </a:ext>
                </a:extLst>
              </a:tr>
              <a:tr h="41325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Signboards placed on footpath / protrudes onto footpath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 tend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bump into </a:t>
                      </a:r>
                      <a:r>
                        <a:rPr lang="en-US" sz="1100" b="0" dirty="0">
                          <a:latin typeface="Franklin Gothic Book" panose="020B0503020102020204" pitchFamily="34" charset="0"/>
                        </a:rPr>
                        <a:t>unexpectedly placed signboards.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Head and face hit </a:t>
                      </a:r>
                      <a:r>
                        <a:rPr lang="en-US" sz="1100" b="0" dirty="0">
                          <a:latin typeface="Franklin Gothic Book" panose="020B0503020102020204" pitchFamily="34" charset="0"/>
                        </a:rPr>
                        <a:t>protruding signboards.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69814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Bus stop covering entire footpath 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Forces PVI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walk on the road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where the Buses passes and stops making it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dangerous.</a:t>
                      </a:r>
                      <a:endParaRPr lang="en-IN" sz="1100" b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69020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Bus stop on higher platform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Getting on or off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the Bus stop </a:t>
                      </a:r>
                      <a:r>
                        <a:rPr lang="en-US" sz="1100" b="0" dirty="0">
                          <a:latin typeface="Franklin Gothic Book" panose="020B0503020102020204" pitchFamily="34" charset="0"/>
                        </a:rPr>
                        <a:t>becomes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 challenging</a:t>
                      </a:r>
                      <a:endParaRPr lang="en-IN" sz="1100" b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05150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Spillage of people in front of shops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PVI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 and their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white cane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 tends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hit people.</a:t>
                      </a:r>
                      <a:endParaRPr lang="en-IN" sz="1100" b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Enforcement 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2429444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Parked and parking cars in front of shops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Makes walking in front of shops difficult. PVI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hits the vehicles.</a:t>
                      </a:r>
                      <a:endParaRPr lang="en-IN" sz="1100" b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Enforcement </a:t>
                      </a:r>
                      <a:endParaRPr lang="en-IN" sz="1200" b="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9379741"/>
                  </a:ext>
                </a:extLst>
              </a:tr>
              <a:tr h="2656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Post placed on footpath / slanting onto footpath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 tend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bump into </a:t>
                      </a:r>
                      <a:r>
                        <a:rPr lang="en-US" sz="1100" b="0" dirty="0">
                          <a:latin typeface="Franklin Gothic Book" panose="020B0503020102020204" pitchFamily="34" charset="0"/>
                        </a:rPr>
                        <a:t>unexpectedly placed posts.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Head and face hit </a:t>
                      </a:r>
                      <a:r>
                        <a:rPr lang="en-US" sz="1100" b="0" dirty="0">
                          <a:latin typeface="Franklin Gothic Book" panose="020B0503020102020204" pitchFamily="34" charset="0"/>
                        </a:rPr>
                        <a:t>slanting posts.</a:t>
                      </a:r>
                      <a:endParaRPr lang="en-US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ranklin Gothic Book" panose="020B0503020102020204" pitchFamily="34" charset="0"/>
                        </a:rPr>
                        <a:t>Design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50598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73DB4-3386-1007-370F-761B632E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24</a:t>
            </a:fld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24FD71-F7DB-3689-709B-E6F2CC216DC3}"/>
              </a:ext>
            </a:extLst>
          </p:cNvPr>
          <p:cNvSpPr txBox="1"/>
          <p:nvPr/>
        </p:nvSpPr>
        <p:spPr>
          <a:xfrm>
            <a:off x="-38099" y="-62863"/>
            <a:ext cx="11811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3142"/>
                </a:solidFill>
                <a:latin typeface="Franklin Gothic Demi" panose="020B07030201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211721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4D53-1F35-3AD2-6D34-326FC23CD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51516A-AD7A-DCA9-9454-CE0311E1C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433519"/>
              </p:ext>
            </p:extLst>
          </p:nvPr>
        </p:nvGraphicFramePr>
        <p:xfrm>
          <a:off x="1" y="2083"/>
          <a:ext cx="121920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99">
                  <a:extLst>
                    <a:ext uri="{9D8B030D-6E8A-4147-A177-3AD203B41FA5}">
                      <a16:colId xmlns:a16="http://schemas.microsoft.com/office/drawing/2014/main" val="2935992942"/>
                    </a:ext>
                  </a:extLst>
                </a:gridCol>
                <a:gridCol w="3451225">
                  <a:extLst>
                    <a:ext uri="{9D8B030D-6E8A-4147-A177-3AD203B41FA5}">
                      <a16:colId xmlns:a16="http://schemas.microsoft.com/office/drawing/2014/main" val="1061114920"/>
                    </a:ext>
                  </a:extLst>
                </a:gridCol>
                <a:gridCol w="6558627">
                  <a:extLst>
                    <a:ext uri="{9D8B030D-6E8A-4147-A177-3AD203B41FA5}">
                      <a16:colId xmlns:a16="http://schemas.microsoft.com/office/drawing/2014/main" val="1763150530"/>
                    </a:ext>
                  </a:extLst>
                </a:gridCol>
                <a:gridCol w="1547149">
                  <a:extLst>
                    <a:ext uri="{9D8B030D-6E8A-4147-A177-3AD203B41FA5}">
                      <a16:colId xmlns:a16="http://schemas.microsoft.com/office/drawing/2014/main" val="992392101"/>
                    </a:ext>
                  </a:extLst>
                </a:gridCol>
              </a:tblGrid>
              <a:tr h="23604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COMBINED LIST OF BARRIERS IDENTIFIED</a:t>
                      </a:r>
                      <a:endParaRPr lang="en-IN" sz="14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4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FF8B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1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FF8B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4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FF8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816469"/>
                  </a:ext>
                </a:extLst>
              </a:tr>
              <a:tr h="1578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>
                          <a:latin typeface="Franklin Gothic Book" panose="020B0503020102020204" pitchFamily="34" charset="0"/>
                        </a:rPr>
                        <a:t>SL</a:t>
                      </a:r>
                      <a:r>
                        <a:rPr lang="en-IN" sz="1200" b="1" baseline="0" dirty="0">
                          <a:latin typeface="Franklin Gothic Book" panose="020B0503020102020204" pitchFamily="34" charset="0"/>
                        </a:rPr>
                        <a:t> NO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BARRIERS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CONDITION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CATEGORY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003858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Drain slabs not placed and maintained properly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PVI’s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feet and white cane slip into the drain pit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 PVI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lose balance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and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 falls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Maintenance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946110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Street vending kiosk reducing footpath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Reduces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space for walking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 PVI tends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hit other people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or find it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difficult to walk with a companion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Design / Planning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012925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Trees / branches / roots on footpath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hits the trees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 Reduces footpath width. Head and face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hits branches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Trips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 on roots and falls.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Design / Maintenance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995362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Fallen branches on footpath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Unexpected objects on footpath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reduces walking width, hits or trips on fallen branches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Maintenance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838420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Stones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Trips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 on stones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and falls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Maintenance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270538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Unexpected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Trips and falls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into the pit.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Maintenance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486293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Low electric/phone wires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Low wires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hits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head and face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Maintenance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152561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Speed bumps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lose balance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at unexpected and immediate ups and downs on road.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Design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268792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Plants on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Lose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orientation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, lose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balance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Design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869081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Vehicles parked on footpaths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PVI and white cane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hits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 the parked vehicles. Reduces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footpath width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Enforcement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83164"/>
                  </a:ext>
                </a:extLst>
              </a:tr>
              <a:tr h="234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Dogs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Unknowingly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steps on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or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hits 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with white cane.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Enforcement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7542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9B1CF-FC22-5C36-A4E9-9DDD5AF9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25</a:t>
            </a:fld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250DC3-7843-97B1-F79A-C266ADF35D3A}"/>
              </a:ext>
            </a:extLst>
          </p:cNvPr>
          <p:cNvSpPr txBox="1"/>
          <p:nvPr/>
        </p:nvSpPr>
        <p:spPr>
          <a:xfrm>
            <a:off x="-38099" y="-43813"/>
            <a:ext cx="11811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3142"/>
                </a:solidFill>
                <a:latin typeface="Franklin Gothic Demi" panose="020B07030201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365288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03909-E024-D8BA-85C9-76F4F003C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F7CFD5-AD32-26EE-17B7-F472735FF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330047"/>
              </p:ext>
            </p:extLst>
          </p:nvPr>
        </p:nvGraphicFramePr>
        <p:xfrm>
          <a:off x="0" y="2082"/>
          <a:ext cx="12192000" cy="6855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577683076"/>
                    </a:ext>
                  </a:extLst>
                </a:gridCol>
                <a:gridCol w="3114675">
                  <a:extLst>
                    <a:ext uri="{9D8B030D-6E8A-4147-A177-3AD203B41FA5}">
                      <a16:colId xmlns:a16="http://schemas.microsoft.com/office/drawing/2014/main" val="1061114920"/>
                    </a:ext>
                  </a:extLst>
                </a:gridCol>
                <a:gridCol w="6486525">
                  <a:extLst>
                    <a:ext uri="{9D8B030D-6E8A-4147-A177-3AD203B41FA5}">
                      <a16:colId xmlns:a16="http://schemas.microsoft.com/office/drawing/2014/main" val="17631505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798129301"/>
                    </a:ext>
                  </a:extLst>
                </a:gridCol>
              </a:tblGrid>
              <a:tr h="370267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COMBINED LIST OF FACILITATORS IDENTIFIED</a:t>
                      </a:r>
                      <a:endParaRPr lang="en-IN" sz="14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4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FF8B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1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FF8B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4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FF8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816469"/>
                  </a:ext>
                </a:extLst>
              </a:tr>
              <a:tr h="3147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>
                          <a:latin typeface="Franklin Gothic Book" panose="020B0503020102020204" pitchFamily="34" charset="0"/>
                        </a:rPr>
                        <a:t>SL</a:t>
                      </a:r>
                      <a:r>
                        <a:rPr lang="en-IN" sz="1200" b="1" baseline="0" dirty="0">
                          <a:latin typeface="Franklin Gothic Book" panose="020B0503020102020204" pitchFamily="34" charset="0"/>
                        </a:rPr>
                        <a:t> NO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FACILITATORS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CONDITION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Franklin Gothic Book" panose="020B0503020102020204" pitchFamily="34" charset="0"/>
                        </a:rPr>
                        <a:t>CATEGORY</a:t>
                      </a:r>
                      <a:endParaRPr lang="en-IN" sz="1200" b="1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003858"/>
                  </a:ext>
                </a:extLst>
              </a:tr>
              <a:tr h="3050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Distinct carriageway.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Distinctively demarcated footpath and carriageway helps PVI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orient and navigate themselves.</a:t>
                      </a:r>
                      <a:endParaRPr lang="en-IN" sz="11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Design/Planning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142476"/>
                  </a:ext>
                </a:extLst>
              </a:tr>
              <a:tr h="43599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Regulated vehicle speed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In narrow streets where footpath is not available, regulated vehicle speed ensures PVI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safety from accidents.</a:t>
                      </a:r>
                      <a:endParaRPr lang="en-IN" sz="11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Planning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642426"/>
                  </a:ext>
                </a:extLst>
              </a:tr>
              <a:tr h="47855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Good visibility of vehicles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Straight streets and regulated vehicle speed ensures good visibility of vehicles for PVI leading to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accident free street navigation</a:t>
                      </a:r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Planning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768"/>
                  </a:ext>
                </a:extLst>
              </a:tr>
              <a:tr h="47855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Zebra crossing with good visibility for vehicles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Zebra crossing with good and straight visibility for vehicles allows drivers to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see PVI crossing 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and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reduce speed or stop beforehand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Planning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324351"/>
                  </a:ext>
                </a:extLst>
              </a:tr>
              <a:tr h="555398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Dedicated parking space with </a:t>
                      </a:r>
                      <a:r>
                        <a:rPr lang="en-US" sz="1200" dirty="0" err="1"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 contrast markings and material difference on road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The material difference along with warning tiles allows PVI to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avoid hitting</a:t>
                      </a:r>
                      <a:r>
                        <a:rPr lang="en-IN" sz="1100" b="1" baseline="0" dirty="0">
                          <a:latin typeface="Franklin Gothic Book" panose="020B0503020102020204" pitchFamily="34" charset="0"/>
                        </a:rPr>
                        <a:t> the get bumped on to the parked vehicles.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Design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478869"/>
                  </a:ext>
                </a:extLst>
              </a:tr>
              <a:tr h="33323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Good and even road surface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Allows PVI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n-IN" sz="1100" b="1" baseline="0" dirty="0">
                          <a:latin typeface="Franklin Gothic Book" panose="020B0503020102020204" pitchFamily="34" charset="0"/>
                        </a:rPr>
                        <a:t>easy, effortless and accident-less walking.</a:t>
                      </a:r>
                      <a:endParaRPr lang="en-IN" sz="11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Execution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391430"/>
                  </a:ext>
                </a:extLst>
              </a:tr>
              <a:tr h="33323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 contrast for shops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Helps PVI to have a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distinct image 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to create a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sensory landmark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Design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87232"/>
                  </a:ext>
                </a:extLst>
              </a:tr>
              <a:tr h="33323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Distinctive smell from shops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Helps PVI to have a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distinct memory 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to create a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sensory landmark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Planning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21353"/>
                  </a:ext>
                </a:extLst>
              </a:tr>
              <a:tr h="33323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Street vending with distinctive </a:t>
                      </a:r>
                      <a:r>
                        <a:rPr lang="en-US" sz="1200" dirty="0" err="1">
                          <a:latin typeface="Franklin Gothic Book" panose="020B0503020102020204" pitchFamily="34" charset="0"/>
                        </a:rPr>
                        <a:t>colour</a:t>
                      </a: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 / smell.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Helps PVI to have a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distinct memory 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to create a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sensory landmark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Planning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789186"/>
                  </a:ext>
                </a:extLst>
              </a:tr>
              <a:tr h="305037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Handrail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Helps PVI to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orient themselves 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while walking. Also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stops</a:t>
                      </a:r>
                      <a:r>
                        <a:rPr lang="en-IN" sz="1100" b="1" baseline="0" dirty="0">
                          <a:latin typeface="Franklin Gothic Book" panose="020B0503020102020204" pitchFamily="34" charset="0"/>
                        </a:rPr>
                        <a:t> them from falling 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onto the carriageway.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Design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905795"/>
                  </a:ext>
                </a:extLst>
              </a:tr>
              <a:tr h="305037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Footpath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Helps PVI to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orient themselves 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while walking. Also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stops</a:t>
                      </a:r>
                      <a:r>
                        <a:rPr lang="en-IN" sz="1100" b="1" baseline="0" dirty="0">
                          <a:latin typeface="Franklin Gothic Book" panose="020B0503020102020204" pitchFamily="34" charset="0"/>
                        </a:rPr>
                        <a:t> them from falling 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onto the carriageway.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Design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988923"/>
                  </a:ext>
                </a:extLst>
              </a:tr>
              <a:tr h="305037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People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People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 act as </a:t>
                      </a:r>
                      <a:r>
                        <a:rPr lang="en-IN" sz="1100" b="1" baseline="0" dirty="0">
                          <a:latin typeface="Franklin Gothic Book" panose="020B0503020102020204" pitchFamily="34" charset="0"/>
                        </a:rPr>
                        <a:t>social aid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 for street navigation.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969814"/>
                  </a:ext>
                </a:extLst>
              </a:tr>
              <a:tr h="279715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Curbs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Curbs help PVI to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n-IN" sz="1100" b="1" baseline="0" dirty="0">
                          <a:latin typeface="Franklin Gothic Book" panose="020B0503020102020204" pitchFamily="34" charset="0"/>
                        </a:rPr>
                        <a:t>orient and navigate 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with the help of </a:t>
                      </a:r>
                      <a:r>
                        <a:rPr lang="en-IN" sz="1100" b="1" baseline="0" dirty="0">
                          <a:latin typeface="Franklin Gothic Book" panose="020B0503020102020204" pitchFamily="34" charset="0"/>
                        </a:rPr>
                        <a:t>white cane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Design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69020"/>
                  </a:ext>
                </a:extLst>
              </a:tr>
              <a:tr h="305037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Companion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Can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guide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 PVI through street.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2429444"/>
                  </a:ext>
                </a:extLst>
              </a:tr>
              <a:tr h="305037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Posts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Can act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 as a distinctive </a:t>
                      </a:r>
                      <a:r>
                        <a:rPr lang="en-IN" sz="1100" b="1" baseline="0" dirty="0">
                          <a:latin typeface="Franklin Gothic Book" panose="020B0503020102020204" pitchFamily="34" charset="0"/>
                        </a:rPr>
                        <a:t>landmark</a:t>
                      </a:r>
                      <a:r>
                        <a:rPr lang="en-IN" sz="1100" baseline="0" dirty="0">
                          <a:latin typeface="Franklin Gothic Book" panose="020B0503020102020204" pitchFamily="34" charset="0"/>
                        </a:rPr>
                        <a:t> if placed properly.</a:t>
                      </a:r>
                      <a:endParaRPr lang="en-IN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Design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379741"/>
                  </a:ext>
                </a:extLst>
              </a:tr>
              <a:tr h="305037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Franklin Gothic Book" panose="020B05030201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By-roads</a:t>
                      </a:r>
                      <a:endParaRPr lang="en-IN" sz="12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Franklin Gothic Book" panose="020B0503020102020204" pitchFamily="34" charset="0"/>
                        </a:rPr>
                        <a:t>Presence of by-roads can act as </a:t>
                      </a:r>
                      <a:r>
                        <a:rPr lang="en-US" sz="1100" b="1" dirty="0">
                          <a:latin typeface="Franklin Gothic Book" panose="020B0503020102020204" pitchFamily="34" charset="0"/>
                        </a:rPr>
                        <a:t>distinctive memory</a:t>
                      </a:r>
                      <a:r>
                        <a:rPr lang="en-US" sz="1100" b="1" baseline="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Franklin Gothic Book" panose="020B0503020102020204" pitchFamily="34" charset="0"/>
                        </a:rPr>
                        <a:t>to create a </a:t>
                      </a:r>
                      <a:r>
                        <a:rPr lang="en-US" sz="1100" b="1" baseline="0" dirty="0">
                          <a:latin typeface="Franklin Gothic Book" panose="020B0503020102020204" pitchFamily="34" charset="0"/>
                        </a:rPr>
                        <a:t>sensory landmark.</a:t>
                      </a:r>
                      <a:endParaRPr lang="en-US" sz="1100" b="1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Planning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505984"/>
                  </a:ext>
                </a:extLst>
              </a:tr>
              <a:tr h="4745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Sound of drainage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Helps PVI to have a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distinct memory 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to create a </a:t>
                      </a:r>
                      <a:r>
                        <a:rPr lang="en-IN" sz="1100" b="1" dirty="0">
                          <a:latin typeface="Franklin Gothic Book" panose="020B0503020102020204" pitchFamily="34" charset="0"/>
                        </a:rPr>
                        <a:t>sensory landmark</a:t>
                      </a:r>
                      <a:r>
                        <a:rPr lang="en-IN" sz="1100" dirty="0">
                          <a:latin typeface="Franklin Gothic Book" panose="020B0503020102020204" pitchFamily="34" charset="0"/>
                        </a:rPr>
                        <a:t>. </a:t>
                      </a:r>
                    </a:p>
                    <a:p>
                      <a:endParaRPr lang="en-US" sz="1100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" panose="020B0503020102020204" pitchFamily="34" charset="0"/>
                        </a:rPr>
                        <a:t>Planning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94611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D1075-ABD9-52A6-9840-34A0AD79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26</a:t>
            </a:fld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25E08-A863-02E8-FF56-C694F1AE7BE8}"/>
              </a:ext>
            </a:extLst>
          </p:cNvPr>
          <p:cNvSpPr txBox="1"/>
          <p:nvPr/>
        </p:nvSpPr>
        <p:spPr>
          <a:xfrm>
            <a:off x="-38099" y="-24763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3142"/>
                </a:solidFill>
                <a:latin typeface="Franklin Gothic Demi" panose="020B07030201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92108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8A2C-7909-1FDA-1672-1B8777AFA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A16067FB-25BB-5F86-AA25-A037028C5E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7670400" cy="6858000"/>
          </a:xfrm>
          <a:prstGeom prst="rect">
            <a:avLst/>
          </a:prstGeom>
          <a:solidFill>
            <a:srgbClr val="110468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IN" sz="3200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A345BD-55C8-F109-36DE-AA48145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47" y="859064"/>
            <a:ext cx="7131707" cy="11309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Way Forward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E7EC0-442E-7677-4825-7B8AF9F12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273667"/>
            <a:ext cx="7670400" cy="4282069"/>
          </a:xfrm>
        </p:spPr>
        <p:txBody>
          <a:bodyPr/>
          <a:lstStyle/>
          <a:p>
            <a:pPr marL="457189" indent="-457189">
              <a:buFont typeface="+mj-lt"/>
              <a:buAutoNum type="arabicPeriod"/>
            </a:pPr>
            <a:r>
              <a:rPr lang="en-IN" sz="2400" dirty="0">
                <a:solidFill>
                  <a:schemeClr val="bg1"/>
                </a:solidFill>
              </a:rPr>
              <a:t>The study will be repeated in 2 more Tier 2 cities in Kerala: </a:t>
            </a:r>
          </a:p>
          <a:p>
            <a:pPr marL="0" indent="0">
              <a:buNone/>
            </a:pPr>
            <a:r>
              <a:rPr lang="en-IN" sz="2400" dirty="0">
                <a:solidFill>
                  <a:schemeClr val="bg1"/>
                </a:solidFill>
              </a:rPr>
              <a:t>	Expected final count of 45-50 participants</a:t>
            </a:r>
          </a:p>
          <a:p>
            <a:pPr marL="0" indent="0">
              <a:buNone/>
            </a:pPr>
            <a:r>
              <a:rPr lang="en-IN" sz="2400" dirty="0">
                <a:solidFill>
                  <a:schemeClr val="bg1"/>
                </a:solidFill>
              </a:rPr>
              <a:t>	Generalizability for the state of Kerala</a:t>
            </a:r>
          </a:p>
          <a:p>
            <a:pPr marL="0" indent="0">
              <a:buNone/>
            </a:pPr>
            <a:endParaRPr lang="en-IN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IN" sz="2400" dirty="0">
                <a:solidFill>
                  <a:schemeClr val="bg1"/>
                </a:solidFill>
              </a:rPr>
              <a:t>Based on the conditions for facilitators &amp; barriers,   </a:t>
            </a:r>
          </a:p>
          <a:p>
            <a:pPr marL="0" indent="0">
              <a:buNone/>
            </a:pPr>
            <a:r>
              <a:rPr lang="en-IN" sz="2400" dirty="0">
                <a:solidFill>
                  <a:schemeClr val="bg1"/>
                </a:solidFill>
              </a:rPr>
              <a:t>       developing context-specific recommendations for an  </a:t>
            </a:r>
          </a:p>
          <a:p>
            <a:pPr marL="0" indent="0">
              <a:buNone/>
            </a:pPr>
            <a:r>
              <a:rPr lang="en-IN" sz="2400" dirty="0">
                <a:solidFill>
                  <a:schemeClr val="bg1"/>
                </a:solidFill>
              </a:rPr>
              <a:t>       inclusive urban street design 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05E788-8176-CFE2-D77C-F3CAE1D357C4}"/>
              </a:ext>
            </a:extLst>
          </p:cNvPr>
          <p:cNvSpPr/>
          <p:nvPr/>
        </p:nvSpPr>
        <p:spPr>
          <a:xfrm>
            <a:off x="9947833" y="6316343"/>
            <a:ext cx="2244168" cy="466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276FCA6-3ADC-3190-B2C6-3E5F401E54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27</a:t>
            </a:fld>
            <a:endParaRPr lang="en-I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F55E96-17ED-8916-43DF-67A34FB4C468}"/>
              </a:ext>
            </a:extLst>
          </p:cNvPr>
          <p:cNvSpPr txBox="1">
            <a:spLocks/>
          </p:cNvSpPr>
          <p:nvPr/>
        </p:nvSpPr>
        <p:spPr>
          <a:xfrm>
            <a:off x="8610600" y="5496736"/>
            <a:ext cx="4404054" cy="1130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8728419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8A9774-7771-47FB-6B58-585427BBC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586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28B30-52CB-182A-1BE8-8E2976D3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3382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687A63-D0EA-A1E8-458E-C7D727ADA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559498"/>
            <a:ext cx="10610850" cy="54142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750488E-359D-A736-44F3-46215CA7255E}"/>
              </a:ext>
            </a:extLst>
          </p:cNvPr>
          <p:cNvGrpSpPr/>
          <p:nvPr/>
        </p:nvGrpSpPr>
        <p:grpSpPr>
          <a:xfrm>
            <a:off x="6882020" y="1065266"/>
            <a:ext cx="3014762" cy="1298466"/>
            <a:chOff x="7577771" y="3519642"/>
            <a:chExt cx="1382489" cy="6520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BFBF15-D355-8274-05D0-92FD73154660}"/>
                </a:ext>
              </a:extLst>
            </p:cNvPr>
            <p:cNvSpPr txBox="1"/>
            <p:nvPr/>
          </p:nvSpPr>
          <p:spPr>
            <a:xfrm>
              <a:off x="7821043" y="3614677"/>
              <a:ext cx="1139217" cy="463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Franklin Gothic Book" panose="020B0503020102020204" pitchFamily="34" charset="0"/>
                </a:rPr>
                <a:t>Co-</a:t>
              </a:r>
              <a:r>
                <a:rPr lang="en-US" sz="2000" dirty="0" err="1">
                  <a:latin typeface="Franklin Gothic Book" panose="020B0503020102020204" pitchFamily="34" charset="0"/>
                </a:rPr>
                <a:t>travellers</a:t>
              </a:r>
              <a:endParaRPr lang="en-US" sz="2000" dirty="0">
                <a:latin typeface="Franklin Gothic Book" panose="020B0503020102020204" pitchFamily="34" charset="0"/>
              </a:endParaRPr>
            </a:p>
            <a:p>
              <a:endParaRPr lang="en-US" sz="1400" dirty="0">
                <a:latin typeface="Franklin Gothic Book" panose="020B0503020102020204" pitchFamily="34" charset="0"/>
              </a:endParaRPr>
            </a:p>
            <a:p>
              <a:r>
                <a:rPr lang="en-US" sz="2000" dirty="0">
                  <a:latin typeface="Franklin Gothic Book" panose="020B0503020102020204" pitchFamily="34" charset="0"/>
                </a:rPr>
                <a:t>Traffic police</a:t>
              </a:r>
              <a:endParaRPr lang="en-IN" sz="2000" dirty="0">
                <a:latin typeface="Franklin Gothic Book" panose="020B05030201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C16D0F-8876-E354-91B5-224A97D26CC3}"/>
                </a:ext>
              </a:extLst>
            </p:cNvPr>
            <p:cNvGrpSpPr/>
            <p:nvPr/>
          </p:nvGrpSpPr>
          <p:grpSpPr>
            <a:xfrm>
              <a:off x="7577771" y="3519642"/>
              <a:ext cx="245320" cy="652093"/>
              <a:chOff x="7718945" y="3621552"/>
              <a:chExt cx="245320" cy="100655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28F6878-10FB-1271-221C-5E24AFC86F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18945" y="3621552"/>
                <a:ext cx="24532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E243F61-4719-4EDA-5631-D3050BDC67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4265" y="3621552"/>
                <a:ext cx="0" cy="1006552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4FB382-8B35-1A5C-5530-37F2BC924E2E}"/>
                </a:ext>
              </a:extLst>
            </p:cNvPr>
            <p:cNvSpPr/>
            <p:nvPr/>
          </p:nvSpPr>
          <p:spPr>
            <a:xfrm>
              <a:off x="7802484" y="3962016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7469EA-C674-752A-16C5-74598BF12C24}"/>
                </a:ext>
              </a:extLst>
            </p:cNvPr>
            <p:cNvSpPr/>
            <p:nvPr/>
          </p:nvSpPr>
          <p:spPr>
            <a:xfrm>
              <a:off x="7802484" y="367588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2D3F4BA-45CB-B658-ACD0-CD7B0417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53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9100A-AF25-7737-8825-78B468B26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747" y="544945"/>
            <a:ext cx="5745019" cy="1597889"/>
          </a:xfrm>
        </p:spPr>
        <p:txBody>
          <a:bodyPr/>
          <a:lstStyle/>
          <a:p>
            <a:pPr marL="0" indent="0" algn="ctr">
              <a:buNone/>
            </a:pPr>
            <a:r>
              <a:rPr lang="en-US" sz="2267" dirty="0"/>
              <a:t>Perception involves gathering, </a:t>
            </a:r>
            <a:r>
              <a:rPr lang="en-US" sz="2267" dirty="0" err="1"/>
              <a:t>organising</a:t>
            </a:r>
            <a:r>
              <a:rPr lang="en-US" sz="2267" dirty="0"/>
              <a:t> and making sense of information about the environment.</a:t>
            </a:r>
          </a:p>
          <a:p>
            <a:pPr algn="ctr"/>
            <a:endParaRPr lang="en-US" sz="2267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82CBB25-3D17-027B-63C3-4672198C3455}"/>
              </a:ext>
            </a:extLst>
          </p:cNvPr>
          <p:cNvSpPr txBox="1">
            <a:spLocks/>
          </p:cNvSpPr>
          <p:nvPr/>
        </p:nvSpPr>
        <p:spPr>
          <a:xfrm>
            <a:off x="6456219" y="0"/>
            <a:ext cx="5735783" cy="6858000"/>
          </a:xfrm>
          <a:prstGeom prst="rect">
            <a:avLst/>
          </a:prstGeom>
          <a:solidFill>
            <a:srgbClr val="110468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 </a:t>
            </a:r>
            <a: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dominant sense</a:t>
            </a:r>
          </a:p>
          <a:p>
            <a:pPr algn="l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more information than all the other senses combined.</a:t>
            </a:r>
          </a:p>
          <a:p>
            <a:pPr algn="l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Streets have been designed with sight as the primary sense of comprehension.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29100A-AF25-7737-8825-78B468B26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5453" y="6128334"/>
            <a:ext cx="3886547" cy="471053"/>
          </a:xfrm>
        </p:spPr>
        <p:txBody>
          <a:bodyPr/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1600" dirty="0">
                <a:solidFill>
                  <a:schemeClr val="bg1"/>
                </a:solidFill>
              </a:rPr>
              <a:t>Reference: </a:t>
            </a:r>
          </a:p>
          <a:p>
            <a:endParaRPr lang="en-US" sz="16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629100A-AF25-7737-8825-78B468B26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6980" y="6542327"/>
            <a:ext cx="3886547" cy="471053"/>
          </a:xfrm>
        </p:spPr>
        <p:txBody>
          <a:bodyPr/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1600" dirty="0">
                <a:solidFill>
                  <a:schemeClr val="bg1"/>
                </a:solidFill>
              </a:rPr>
              <a:t>Carmona, Heath, </a:t>
            </a:r>
            <a:r>
              <a:rPr lang="en-US" sz="1600" dirty="0" err="1">
                <a:solidFill>
                  <a:schemeClr val="bg1"/>
                </a:solidFill>
              </a:rPr>
              <a:t>Oc</a:t>
            </a:r>
            <a:r>
              <a:rPr lang="en-US" sz="1600" dirty="0">
                <a:solidFill>
                  <a:schemeClr val="bg1"/>
                </a:solidFill>
              </a:rPr>
              <a:t>, &amp; </a:t>
            </a:r>
            <a:r>
              <a:rPr lang="en-US" sz="1600" dirty="0" err="1">
                <a:solidFill>
                  <a:schemeClr val="bg1"/>
                </a:solidFill>
              </a:rPr>
              <a:t>Tiesdell</a:t>
            </a:r>
            <a:r>
              <a:rPr lang="en-US" sz="1600" dirty="0">
                <a:solidFill>
                  <a:schemeClr val="bg1"/>
                </a:solidFill>
              </a:rPr>
              <a:t>, 2003   </a:t>
            </a:r>
          </a:p>
          <a:p>
            <a:endParaRPr lang="en-US" sz="16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29100A-AF25-7737-8825-78B468B26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5455" y="6326100"/>
            <a:ext cx="3886547" cy="471053"/>
          </a:xfrm>
        </p:spPr>
        <p:txBody>
          <a:bodyPr/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1600" dirty="0" err="1">
                <a:solidFill>
                  <a:schemeClr val="bg1"/>
                </a:solidFill>
              </a:rPr>
              <a:t>Nagraj</a:t>
            </a:r>
            <a:r>
              <a:rPr lang="en-US" sz="1600" dirty="0">
                <a:solidFill>
                  <a:schemeClr val="bg1"/>
                </a:solidFill>
              </a:rPr>
              <a:t> et al., 2021</a:t>
            </a:r>
          </a:p>
          <a:p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D2AB1-5E9E-6E89-AB9B-B3057EDE6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11917" r="3047" b="10779"/>
          <a:stretch/>
        </p:blipFill>
        <p:spPr bwMode="auto">
          <a:xfrm>
            <a:off x="404866" y="2042507"/>
            <a:ext cx="5558708" cy="2917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AgeCogCity: How does visual perception shape our cities? | The ...">
            <a:extLst>
              <a:ext uri="{FF2B5EF4-FFF2-40B4-BE49-F238E27FC236}">
                <a16:creationId xmlns:a16="http://schemas.microsoft.com/office/drawing/2014/main" id="{EA70E0D5-1FBC-7D3D-A31B-30DBD185D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882" y="1343890"/>
            <a:ext cx="5587999" cy="39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72BA7-F663-D168-5A24-01D547740F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38982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CBEF3D-03EE-CCDC-564A-DC9CFC02137A}"/>
              </a:ext>
            </a:extLst>
          </p:cNvPr>
          <p:cNvSpPr/>
          <p:nvPr/>
        </p:nvSpPr>
        <p:spPr>
          <a:xfrm>
            <a:off x="9947833" y="6316343"/>
            <a:ext cx="2244168" cy="466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460D9D-B9BC-47DA-EFE8-AC91AA739A9B}"/>
              </a:ext>
            </a:extLst>
          </p:cNvPr>
          <p:cNvGrpSpPr/>
          <p:nvPr/>
        </p:nvGrpSpPr>
        <p:grpSpPr>
          <a:xfrm>
            <a:off x="4394472" y="1355203"/>
            <a:ext cx="6307433" cy="6298965"/>
            <a:chOff x="3331853" y="650609"/>
            <a:chExt cx="4730575" cy="4724224"/>
          </a:xfrm>
        </p:grpSpPr>
        <p:sp>
          <p:nvSpPr>
            <p:cNvPr id="37" name="Partial Circle 36">
              <a:extLst>
                <a:ext uri="{FF2B5EF4-FFF2-40B4-BE49-F238E27FC236}">
                  <a16:creationId xmlns:a16="http://schemas.microsoft.com/office/drawing/2014/main" id="{F7E4F898-B234-27F1-AAD1-A03B205AFE07}"/>
                </a:ext>
              </a:extLst>
            </p:cNvPr>
            <p:cNvSpPr/>
            <p:nvPr/>
          </p:nvSpPr>
          <p:spPr>
            <a:xfrm>
              <a:off x="4908977" y="2222174"/>
              <a:ext cx="3152659" cy="3152659"/>
            </a:xfrm>
            <a:prstGeom prst="pie">
              <a:avLst>
                <a:gd name="adj1" fmla="val 10807539"/>
                <a:gd name="adj2" fmla="val 16200000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  <a:scene3d>
              <a:camera prst="orthographicFront">
                <a:rot lat="10800000" lon="108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>
                <a:solidFill>
                  <a:schemeClr val="tx1"/>
                </a:solidFill>
              </a:endParaRPr>
            </a:p>
          </p:txBody>
        </p:sp>
        <p:sp>
          <p:nvSpPr>
            <p:cNvPr id="38" name="Partial Circle 37">
              <a:extLst>
                <a:ext uri="{FF2B5EF4-FFF2-40B4-BE49-F238E27FC236}">
                  <a16:creationId xmlns:a16="http://schemas.microsoft.com/office/drawing/2014/main" id="{A407B05E-E8D3-D1DF-1E84-9E230BD9EB62}"/>
                </a:ext>
              </a:extLst>
            </p:cNvPr>
            <p:cNvSpPr/>
            <p:nvPr/>
          </p:nvSpPr>
          <p:spPr>
            <a:xfrm>
              <a:off x="3335028" y="2222173"/>
              <a:ext cx="3149483" cy="3149483"/>
            </a:xfrm>
            <a:prstGeom prst="pie">
              <a:avLst>
                <a:gd name="adj1" fmla="val 10807539"/>
                <a:gd name="adj2" fmla="val 16200000"/>
              </a:avLst>
            </a:prstGeom>
            <a:solidFill>
              <a:srgbClr val="C00000">
                <a:alpha val="50000"/>
              </a:srgb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>
                <a:solidFill>
                  <a:schemeClr val="tx1"/>
                </a:solidFill>
              </a:endParaRPr>
            </a:p>
          </p:txBody>
        </p:sp>
        <p:sp>
          <p:nvSpPr>
            <p:cNvPr id="39" name="Partial Circle 38">
              <a:extLst>
                <a:ext uri="{FF2B5EF4-FFF2-40B4-BE49-F238E27FC236}">
                  <a16:creationId xmlns:a16="http://schemas.microsoft.com/office/drawing/2014/main" id="{A89D89F5-3985-64BF-D50D-A3A8A075546C}"/>
                </a:ext>
              </a:extLst>
            </p:cNvPr>
            <p:cNvSpPr/>
            <p:nvPr/>
          </p:nvSpPr>
          <p:spPr>
            <a:xfrm>
              <a:off x="4908977" y="2226939"/>
              <a:ext cx="2458082" cy="2458082"/>
            </a:xfrm>
            <a:prstGeom prst="pie">
              <a:avLst>
                <a:gd name="adj1" fmla="val 10807539"/>
                <a:gd name="adj2" fmla="val 16200000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  <a:scene3d>
              <a:camera prst="orthographicFront">
                <a:rot lat="10800000" lon="108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>
                <a:solidFill>
                  <a:schemeClr val="tx1"/>
                </a:solidFill>
              </a:endParaRPr>
            </a:p>
          </p:txBody>
        </p:sp>
        <p:sp>
          <p:nvSpPr>
            <p:cNvPr id="40" name="Partial Circle 39">
              <a:extLst>
                <a:ext uri="{FF2B5EF4-FFF2-40B4-BE49-F238E27FC236}">
                  <a16:creationId xmlns:a16="http://schemas.microsoft.com/office/drawing/2014/main" id="{B552213F-BE59-05F2-51AA-5FCB025F4DFB}"/>
                </a:ext>
              </a:extLst>
            </p:cNvPr>
            <p:cNvSpPr/>
            <p:nvPr/>
          </p:nvSpPr>
          <p:spPr>
            <a:xfrm>
              <a:off x="3682317" y="2226939"/>
              <a:ext cx="2458082" cy="2458082"/>
            </a:xfrm>
            <a:prstGeom prst="pie">
              <a:avLst>
                <a:gd name="adj1" fmla="val 10807539"/>
                <a:gd name="adj2" fmla="val 16200000"/>
              </a:avLst>
            </a:prstGeom>
            <a:solidFill>
              <a:srgbClr val="C00000">
                <a:alpha val="50000"/>
              </a:srgb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>
                <a:solidFill>
                  <a:schemeClr val="tx1"/>
                </a:solidFill>
              </a:endParaRPr>
            </a:p>
          </p:txBody>
        </p:sp>
        <p:sp>
          <p:nvSpPr>
            <p:cNvPr id="41" name="Partial Circle 40">
              <a:extLst>
                <a:ext uri="{FF2B5EF4-FFF2-40B4-BE49-F238E27FC236}">
                  <a16:creationId xmlns:a16="http://schemas.microsoft.com/office/drawing/2014/main" id="{20024450-3686-D69C-3DB4-1D484169FC6F}"/>
                </a:ext>
              </a:extLst>
            </p:cNvPr>
            <p:cNvSpPr/>
            <p:nvPr/>
          </p:nvSpPr>
          <p:spPr>
            <a:xfrm>
              <a:off x="4909769" y="652196"/>
              <a:ext cx="3152659" cy="3152659"/>
            </a:xfrm>
            <a:prstGeom prst="pie">
              <a:avLst>
                <a:gd name="adj1" fmla="val 10807539"/>
                <a:gd name="adj2" fmla="val 16200000"/>
              </a:avLst>
            </a:prstGeom>
            <a:solidFill>
              <a:srgbClr val="92D050">
                <a:alpha val="50000"/>
              </a:srgbClr>
            </a:solidFill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5ECA0500-112B-E53E-E271-E719F87799FE}"/>
                </a:ext>
              </a:extLst>
            </p:cNvPr>
            <p:cNvSpPr/>
            <p:nvPr/>
          </p:nvSpPr>
          <p:spPr>
            <a:xfrm>
              <a:off x="3331853" y="650609"/>
              <a:ext cx="3152659" cy="3152659"/>
            </a:xfrm>
            <a:prstGeom prst="pie">
              <a:avLst>
                <a:gd name="adj1" fmla="val 10807539"/>
                <a:gd name="adj2" fmla="val 16200000"/>
              </a:avLst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>
                <a:solidFill>
                  <a:schemeClr val="tx1"/>
                </a:solidFill>
              </a:endParaRPr>
            </a:p>
          </p:txBody>
        </p:sp>
        <p:sp>
          <p:nvSpPr>
            <p:cNvPr id="43" name="Partial Circle 42">
              <a:extLst>
                <a:ext uri="{FF2B5EF4-FFF2-40B4-BE49-F238E27FC236}">
                  <a16:creationId xmlns:a16="http://schemas.microsoft.com/office/drawing/2014/main" id="{470EDA33-BDFE-45C1-B3EE-EAA22BCF74EF}"/>
                </a:ext>
              </a:extLst>
            </p:cNvPr>
            <p:cNvSpPr/>
            <p:nvPr/>
          </p:nvSpPr>
          <p:spPr>
            <a:xfrm>
              <a:off x="4908977" y="1001073"/>
              <a:ext cx="2458082" cy="2458082"/>
            </a:xfrm>
            <a:prstGeom prst="pie">
              <a:avLst>
                <a:gd name="adj1" fmla="val 10807539"/>
                <a:gd name="adj2" fmla="val 16200000"/>
              </a:avLst>
            </a:prstGeom>
            <a:solidFill>
              <a:srgbClr val="92D050">
                <a:alpha val="50000"/>
              </a:srgbClr>
            </a:solidFill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>
                <a:solidFill>
                  <a:schemeClr val="tx1"/>
                </a:solidFill>
              </a:endParaRPr>
            </a:p>
          </p:txBody>
        </p:sp>
        <p:sp>
          <p:nvSpPr>
            <p:cNvPr id="44" name="Partial Circle 43">
              <a:extLst>
                <a:ext uri="{FF2B5EF4-FFF2-40B4-BE49-F238E27FC236}">
                  <a16:creationId xmlns:a16="http://schemas.microsoft.com/office/drawing/2014/main" id="{3699F491-FBD3-D774-33CE-F30C6A3C6833}"/>
                </a:ext>
              </a:extLst>
            </p:cNvPr>
            <p:cNvSpPr/>
            <p:nvPr/>
          </p:nvSpPr>
          <p:spPr>
            <a:xfrm>
              <a:off x="3679142" y="1001073"/>
              <a:ext cx="2458082" cy="2458082"/>
            </a:xfrm>
            <a:prstGeom prst="pie">
              <a:avLst>
                <a:gd name="adj1" fmla="val 10807539"/>
                <a:gd name="adj2" fmla="val 16200000"/>
              </a:avLst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E153378-CFC2-2C54-6966-5AC94F00BAE7}"/>
                </a:ext>
              </a:extLst>
            </p:cNvPr>
            <p:cNvSpPr/>
            <p:nvPr/>
          </p:nvSpPr>
          <p:spPr>
            <a:xfrm>
              <a:off x="4112368" y="1431124"/>
              <a:ext cx="1597981" cy="15979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67" dirty="0">
                <a:solidFill>
                  <a:schemeClr val="bg1">
                    <a:lumMod val="95000"/>
                  </a:schemeClr>
                </a:solidFill>
                <a:latin typeface="Franklin Gothic Demi" panose="020B0703020102020204" pitchFamily="34" charset="0"/>
              </a:endParaRPr>
            </a:p>
            <a:p>
              <a:pPr algn="ctr"/>
              <a:r>
                <a:rPr lang="en-IN" sz="1867" dirty="0">
                  <a:solidFill>
                    <a:schemeClr val="bg1">
                      <a:lumMod val="95000"/>
                    </a:schemeClr>
                  </a:solidFill>
                  <a:latin typeface="Franklin Gothic Demi" panose="020B0703020102020204" pitchFamily="34" charset="0"/>
                </a:rPr>
                <a:t>MIND MAPPING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97C48A-ACCC-E369-4CA0-8DD9039F8CB5}"/>
                </a:ext>
              </a:extLst>
            </p:cNvPr>
            <p:cNvSpPr txBox="1"/>
            <p:nvPr/>
          </p:nvSpPr>
          <p:spPr>
            <a:xfrm rot="18859590">
              <a:off x="3872268" y="1410719"/>
              <a:ext cx="1227367" cy="7365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035257"/>
                </a:avLst>
              </a:prstTxWarp>
              <a:spAutoFit/>
            </a:bodyPr>
            <a:lstStyle/>
            <a:p>
              <a:pPr algn="ctr"/>
              <a:r>
                <a:rPr lang="en-US" sz="1867" spc="400" dirty="0">
                  <a:latin typeface="Franklin Gothic Book" panose="020B0503020102020204" pitchFamily="34" charset="0"/>
                </a:rPr>
                <a:t>tactile clues</a:t>
              </a:r>
              <a:endParaRPr lang="en-IN" sz="1867" spc="400" dirty="0">
                <a:latin typeface="Franklin Gothic Demi" panose="020B07030201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B2E41B-A873-494B-904D-322309ED24B5}"/>
                </a:ext>
              </a:extLst>
            </p:cNvPr>
            <p:cNvSpPr txBox="1"/>
            <p:nvPr/>
          </p:nvSpPr>
          <p:spPr>
            <a:xfrm rot="2745591">
              <a:off x="4744213" y="1429561"/>
              <a:ext cx="1227367" cy="7365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035257"/>
                </a:avLst>
              </a:prstTxWarp>
              <a:spAutoFit/>
            </a:bodyPr>
            <a:lstStyle/>
            <a:p>
              <a:pPr algn="ctr"/>
              <a:r>
                <a:rPr lang="en-US" sz="1867" spc="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Book" panose="020B0503020102020204" pitchFamily="34" charset="0"/>
                </a:rPr>
                <a:t>auditory clues</a:t>
              </a:r>
              <a:endParaRPr lang="en-IN" sz="1867" spc="4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E9B1FA3-88E8-37A0-90A7-F76487EB6966}"/>
                </a:ext>
              </a:extLst>
            </p:cNvPr>
            <p:cNvSpPr txBox="1"/>
            <p:nvPr/>
          </p:nvSpPr>
          <p:spPr>
            <a:xfrm rot="13630336">
              <a:off x="3863706" y="2276655"/>
              <a:ext cx="1227367" cy="7365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035257"/>
                </a:avLst>
              </a:prstTxWarp>
              <a:spAutoFit/>
            </a:bodyPr>
            <a:lstStyle/>
            <a:p>
              <a:pPr algn="ctr"/>
              <a:r>
                <a:rPr lang="en-US" sz="1867" spc="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Book" panose="020B0503020102020204" pitchFamily="34" charset="0"/>
                </a:rPr>
                <a:t>olfactory clues</a:t>
              </a:r>
              <a:endParaRPr lang="en-IN" sz="1867" spc="4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20C4E21-36BD-2399-4028-3186A20034D7}"/>
                </a:ext>
              </a:extLst>
            </p:cNvPr>
            <p:cNvSpPr txBox="1"/>
            <p:nvPr/>
          </p:nvSpPr>
          <p:spPr>
            <a:xfrm rot="8073763">
              <a:off x="4723865" y="2310685"/>
              <a:ext cx="1227367" cy="7365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725515"/>
                </a:avLst>
              </a:prstTxWarp>
              <a:spAutoFit/>
            </a:bodyPr>
            <a:lstStyle/>
            <a:p>
              <a:pPr algn="ctr"/>
              <a:r>
                <a:rPr lang="en-US" sz="1867" spc="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Book" panose="020B0503020102020204" pitchFamily="34" charset="0"/>
                </a:rPr>
                <a:t>visual  clues</a:t>
              </a:r>
              <a:endParaRPr lang="en-IN" sz="1867" spc="4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CC9B99-949F-7A27-6413-8CA7EFB83C97}"/>
                </a:ext>
              </a:extLst>
            </p:cNvPr>
            <p:cNvSpPr txBox="1"/>
            <p:nvPr/>
          </p:nvSpPr>
          <p:spPr>
            <a:xfrm rot="18859590">
              <a:off x="3386608" y="1137893"/>
              <a:ext cx="1709231" cy="7497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589605"/>
                </a:avLst>
              </a:prstTxWarp>
              <a:spAutoFit/>
            </a:bodyPr>
            <a:lstStyle/>
            <a:p>
              <a:pPr algn="ctr"/>
              <a:r>
                <a:rPr lang="en-US" sz="1867" spc="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Book" panose="020B0503020102020204" pitchFamily="34" charset="0"/>
                </a:rPr>
                <a:t>haptic </a:t>
              </a:r>
              <a:r>
                <a:rPr lang="en-US" sz="1867" spc="400" dirty="0">
                  <a:latin typeface="Franklin Gothic Book" panose="020B0503020102020204" pitchFamily="34" charset="0"/>
                </a:rPr>
                <a:t>perception</a:t>
              </a:r>
              <a:endParaRPr lang="en-IN" sz="1867" spc="400" dirty="0">
                <a:latin typeface="Franklin Gothic Demi" panose="020B07030201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351D1D-2A27-3258-6732-40460A786AD5}"/>
                </a:ext>
              </a:extLst>
            </p:cNvPr>
            <p:cNvSpPr txBox="1"/>
            <p:nvPr/>
          </p:nvSpPr>
          <p:spPr>
            <a:xfrm rot="2900010">
              <a:off x="4772723" y="1155918"/>
              <a:ext cx="1709231" cy="7497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589605"/>
                </a:avLst>
              </a:prstTxWarp>
              <a:spAutoFit/>
            </a:bodyPr>
            <a:lstStyle/>
            <a:p>
              <a:pPr algn="ctr"/>
              <a:r>
                <a:rPr lang="en-US" sz="1867" spc="400" dirty="0">
                  <a:latin typeface="Franklin Gothic Book" panose="020B0503020102020204" pitchFamily="34" charset="0"/>
                </a:rPr>
                <a:t>sound perception</a:t>
              </a:r>
              <a:endParaRPr lang="en-IN" sz="1867" spc="400" dirty="0">
                <a:latin typeface="Franklin Gothic Demi" panose="020B07030201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5E5052-6788-3C4B-3019-ABB3FB854D8F}"/>
                </a:ext>
              </a:extLst>
            </p:cNvPr>
            <p:cNvSpPr txBox="1"/>
            <p:nvPr/>
          </p:nvSpPr>
          <p:spPr>
            <a:xfrm rot="8173531">
              <a:off x="4737041" y="2567292"/>
              <a:ext cx="1709231" cy="7497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589605"/>
                </a:avLst>
              </a:prstTxWarp>
              <a:spAutoFit/>
            </a:bodyPr>
            <a:lstStyle/>
            <a:p>
              <a:pPr algn="ctr"/>
              <a:r>
                <a:rPr lang="en-US" sz="1867" spc="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Book" panose="020B0503020102020204" pitchFamily="34" charset="0"/>
                </a:rPr>
                <a:t>colour</a:t>
              </a:r>
              <a:r>
                <a:rPr lang="en-US" sz="1867" spc="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Book" panose="020B0503020102020204" pitchFamily="34" charset="0"/>
                </a:rPr>
                <a:t> perception</a:t>
              </a:r>
              <a:endParaRPr lang="en-IN" sz="1867" spc="4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491B4C8-6AE0-D808-4B6A-607BFDF3C3B4}"/>
                </a:ext>
              </a:extLst>
            </p:cNvPr>
            <p:cNvSpPr txBox="1"/>
            <p:nvPr/>
          </p:nvSpPr>
          <p:spPr>
            <a:xfrm rot="13605780">
              <a:off x="3329831" y="2529346"/>
              <a:ext cx="1709231" cy="7497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589605"/>
                </a:avLst>
              </a:prstTxWarp>
              <a:spAutoFit/>
            </a:bodyPr>
            <a:lstStyle/>
            <a:p>
              <a:pPr algn="ctr"/>
              <a:r>
                <a:rPr lang="en-US" sz="1867" spc="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Book" panose="020B0503020102020204" pitchFamily="34" charset="0"/>
                </a:rPr>
                <a:t>smell perception</a:t>
              </a:r>
              <a:endParaRPr lang="en-IN" sz="1867" spc="4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1ABE99-B5EA-F56B-73C5-DA12B5ED2922}"/>
              </a:ext>
            </a:extLst>
          </p:cNvPr>
          <p:cNvGrpSpPr/>
          <p:nvPr/>
        </p:nvGrpSpPr>
        <p:grpSpPr>
          <a:xfrm>
            <a:off x="92089" y="2867645"/>
            <a:ext cx="1112855" cy="1112855"/>
            <a:chOff x="105066" y="1784940"/>
            <a:chExt cx="834641" cy="834641"/>
          </a:xfrm>
        </p:grpSpPr>
        <p:pic>
          <p:nvPicPr>
            <p:cNvPr id="25" name="Picture 2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9FC542A-B58C-BC95-7955-67C3F0239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56" y="1912569"/>
              <a:ext cx="591028" cy="591028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829E2FA-262E-91C6-A1B6-606DA3535D78}"/>
                </a:ext>
              </a:extLst>
            </p:cNvPr>
            <p:cNvSpPr/>
            <p:nvPr/>
          </p:nvSpPr>
          <p:spPr>
            <a:xfrm>
              <a:off x="105066" y="1784940"/>
              <a:ext cx="834641" cy="834641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66ACDF0-67FF-1FCA-4956-8810804127C2}"/>
              </a:ext>
            </a:extLst>
          </p:cNvPr>
          <p:cNvGrpSpPr/>
          <p:nvPr/>
        </p:nvGrpSpPr>
        <p:grpSpPr>
          <a:xfrm>
            <a:off x="691200" y="2639092"/>
            <a:ext cx="11414401" cy="4188195"/>
            <a:chOff x="554399" y="1613526"/>
            <a:chExt cx="8560801" cy="31411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473D71-4A09-2809-5B7D-56422A41224F}"/>
                </a:ext>
              </a:extLst>
            </p:cNvPr>
            <p:cNvSpPr txBox="1"/>
            <p:nvPr/>
          </p:nvSpPr>
          <p:spPr>
            <a:xfrm>
              <a:off x="554399" y="1882885"/>
              <a:ext cx="181735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Navigation using </a:t>
              </a:r>
              <a:r>
                <a:rPr lang="en-US" sz="2400" b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Perceptual Sight Function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C95CE76B-E5D1-DC15-FEBF-6D3F5FD0BFC8}"/>
                </a:ext>
              </a:extLst>
            </p:cNvPr>
            <p:cNvSpPr/>
            <p:nvPr/>
          </p:nvSpPr>
          <p:spPr>
            <a:xfrm>
              <a:off x="2357771" y="2112181"/>
              <a:ext cx="929389" cy="22372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67" dirty="0"/>
                <a:t>THROUGH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173EDBA2-8653-4E55-59B4-9AEE9DB4E33A}"/>
                </a:ext>
              </a:extLst>
            </p:cNvPr>
            <p:cNvSpPr/>
            <p:nvPr/>
          </p:nvSpPr>
          <p:spPr>
            <a:xfrm>
              <a:off x="6528012" y="2104407"/>
              <a:ext cx="918475" cy="217713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67" dirty="0"/>
                <a:t>CREATING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8A887C-878E-0D4F-68CB-AA806736C7AB}"/>
                </a:ext>
              </a:extLst>
            </p:cNvPr>
            <p:cNvSpPr txBox="1"/>
            <p:nvPr/>
          </p:nvSpPr>
          <p:spPr>
            <a:xfrm>
              <a:off x="7388959" y="1945415"/>
              <a:ext cx="155346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Sensory</a:t>
              </a:r>
              <a:r>
                <a:rPr lang="en-US" sz="2400" dirty="0">
                  <a:solidFill>
                    <a:srgbClr val="1560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Landmarks</a:t>
              </a:r>
            </a:p>
          </p:txBody>
        </p:sp>
        <p:pic>
          <p:nvPicPr>
            <p:cNvPr id="12" name="Picture 1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815D315-DA0E-9F85-494E-D0447C037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967" y="1613526"/>
              <a:ext cx="494891" cy="494891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DC217E-D7D3-0829-D042-86E84AC39AA1}"/>
                </a:ext>
              </a:extLst>
            </p:cNvPr>
            <p:cNvGrpSpPr/>
            <p:nvPr/>
          </p:nvGrpSpPr>
          <p:grpSpPr>
            <a:xfrm>
              <a:off x="4250151" y="1723848"/>
              <a:ext cx="308627" cy="308627"/>
              <a:chOff x="5412791" y="2877086"/>
              <a:chExt cx="375702" cy="375702"/>
            </a:xfrm>
          </p:grpSpPr>
          <p:pic>
            <p:nvPicPr>
              <p:cNvPr id="35" name="Picture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B3C295D-8589-1CA5-3028-C61F634FB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3285" y="2926307"/>
                <a:ext cx="259406" cy="259406"/>
              </a:xfrm>
              <a:prstGeom prst="rect">
                <a:avLst/>
              </a:prstGeom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90472C-7CAA-1F95-4568-B9836ACA347B}"/>
                  </a:ext>
                </a:extLst>
              </p:cNvPr>
              <p:cNvSpPr/>
              <p:nvPr/>
            </p:nvSpPr>
            <p:spPr>
              <a:xfrm>
                <a:off x="5412791" y="2877086"/>
                <a:ext cx="375702" cy="375702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52406E8-AEB6-7978-39C9-5794C66A7429}"/>
                </a:ext>
              </a:extLst>
            </p:cNvPr>
            <p:cNvGrpSpPr/>
            <p:nvPr/>
          </p:nvGrpSpPr>
          <p:grpSpPr>
            <a:xfrm>
              <a:off x="5235838" y="1656313"/>
              <a:ext cx="308627" cy="308627"/>
              <a:chOff x="6416873" y="2858713"/>
              <a:chExt cx="308627" cy="308627"/>
            </a:xfrm>
          </p:grpSpPr>
          <p:pic>
            <p:nvPicPr>
              <p:cNvPr id="33" name="Picture 3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A12A485-733D-7D3C-ED29-01641CA3D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770" y="2907672"/>
                <a:ext cx="218116" cy="218116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9F6FAF5-E634-0A6C-4D1B-D2337E536871}"/>
                  </a:ext>
                </a:extLst>
              </p:cNvPr>
              <p:cNvSpPr/>
              <p:nvPr/>
            </p:nvSpPr>
            <p:spPr>
              <a:xfrm>
                <a:off x="6416873" y="2858713"/>
                <a:ext cx="308627" cy="308627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F74095D-DBC0-D802-92E2-EB43C848947F}"/>
                </a:ext>
              </a:extLst>
            </p:cNvPr>
            <p:cNvGrpSpPr/>
            <p:nvPr/>
          </p:nvGrpSpPr>
          <p:grpSpPr>
            <a:xfrm>
              <a:off x="4316568" y="2545173"/>
              <a:ext cx="308627" cy="308627"/>
              <a:chOff x="5497603" y="3747573"/>
              <a:chExt cx="308627" cy="308627"/>
            </a:xfrm>
          </p:grpSpPr>
          <p:pic>
            <p:nvPicPr>
              <p:cNvPr id="31" name="Picture 3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EF7EC361-5B99-1B12-5912-1113722EE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6599" y="3775676"/>
                <a:ext cx="243848" cy="243848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A2614AB-C18B-6B6C-9852-A4C62B91C1D9}"/>
                  </a:ext>
                </a:extLst>
              </p:cNvPr>
              <p:cNvSpPr/>
              <p:nvPr/>
            </p:nvSpPr>
            <p:spPr>
              <a:xfrm>
                <a:off x="5497603" y="3747573"/>
                <a:ext cx="308627" cy="308627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CD60DC-0447-ABEE-D338-DE4BBBEDFA61}"/>
                </a:ext>
              </a:extLst>
            </p:cNvPr>
            <p:cNvGrpSpPr/>
            <p:nvPr/>
          </p:nvGrpSpPr>
          <p:grpSpPr>
            <a:xfrm>
              <a:off x="5219517" y="2518995"/>
              <a:ext cx="308627" cy="308627"/>
              <a:chOff x="6400552" y="3721395"/>
              <a:chExt cx="308627" cy="308627"/>
            </a:xfrm>
          </p:grpSpPr>
          <p:pic>
            <p:nvPicPr>
              <p:cNvPr id="29" name="Picture 2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A36D0EC-6BC5-B9FC-50B9-326A2E05C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9982" y="3779142"/>
                <a:ext cx="202408" cy="202408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CDCAA0E-76DD-0AA3-BAFE-7F477A26A15D}"/>
                  </a:ext>
                </a:extLst>
              </p:cNvPr>
              <p:cNvSpPr/>
              <p:nvPr/>
            </p:nvSpPr>
            <p:spPr>
              <a:xfrm>
                <a:off x="6400552" y="3721395"/>
                <a:ext cx="308627" cy="308627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3D8D23-0C0F-FD4F-A9B4-1DDD8D946AD3}"/>
                </a:ext>
              </a:extLst>
            </p:cNvPr>
            <p:cNvGrpSpPr/>
            <p:nvPr/>
          </p:nvGrpSpPr>
          <p:grpSpPr>
            <a:xfrm>
              <a:off x="8378462" y="1885288"/>
              <a:ext cx="736738" cy="736738"/>
              <a:chOff x="9372843" y="4231505"/>
              <a:chExt cx="1167148" cy="1167148"/>
            </a:xfrm>
          </p:grpSpPr>
          <p:pic>
            <p:nvPicPr>
              <p:cNvPr id="27" name="Picture 26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B5451D6F-E5A6-5241-9236-E93AD2D92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1995" y="4338106"/>
                <a:ext cx="877104" cy="877104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38654D4-91C2-DDD1-4B35-DCF653300272}"/>
                  </a:ext>
                </a:extLst>
              </p:cNvPr>
              <p:cNvSpPr/>
              <p:nvPr/>
            </p:nvSpPr>
            <p:spPr>
              <a:xfrm>
                <a:off x="9372843" y="4231505"/>
                <a:ext cx="1167148" cy="1167148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BEF589-5810-A107-2D84-2F47236D398C}"/>
                </a:ext>
              </a:extLst>
            </p:cNvPr>
            <p:cNvGrpSpPr/>
            <p:nvPr/>
          </p:nvGrpSpPr>
          <p:grpSpPr>
            <a:xfrm>
              <a:off x="4055248" y="3847222"/>
              <a:ext cx="1792268" cy="907450"/>
              <a:chOff x="5195592" y="5029200"/>
              <a:chExt cx="1792268" cy="907450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E5E415F-E9A8-5406-D41D-4AD1ED316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5029200"/>
                <a:ext cx="0" cy="647700"/>
              </a:xfrm>
              <a:prstGeom prst="straightConnector1">
                <a:avLst/>
              </a:prstGeom>
              <a:ln w="5397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366F78-5BA6-6928-F08C-0D04A9F834B9}"/>
                  </a:ext>
                </a:extLst>
              </p:cNvPr>
              <p:cNvSpPr txBox="1"/>
              <p:nvPr/>
            </p:nvSpPr>
            <p:spPr>
              <a:xfrm>
                <a:off x="5195592" y="5651908"/>
                <a:ext cx="1792268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67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understand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52DDEDD-6EE2-7BEE-ACA6-7AE103DDE2ED}"/>
                </a:ext>
              </a:extLst>
            </p:cNvPr>
            <p:cNvGrpSpPr/>
            <p:nvPr/>
          </p:nvGrpSpPr>
          <p:grpSpPr>
            <a:xfrm>
              <a:off x="6922645" y="2437858"/>
              <a:ext cx="1792268" cy="2218348"/>
              <a:chOff x="9251051" y="3718302"/>
              <a:chExt cx="1792268" cy="2218348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E2A29B1-87A4-5149-82E9-71E1DC6E85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53650" y="3718302"/>
                <a:ext cx="0" cy="1958598"/>
              </a:xfrm>
              <a:prstGeom prst="straightConnector1">
                <a:avLst/>
              </a:prstGeom>
              <a:ln w="5397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5E7CC2-5246-29E9-49AA-99E348A00870}"/>
                  </a:ext>
                </a:extLst>
              </p:cNvPr>
              <p:cNvSpPr txBox="1"/>
              <p:nvPr/>
            </p:nvSpPr>
            <p:spPr>
              <a:xfrm>
                <a:off x="9251051" y="5651908"/>
                <a:ext cx="1792268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67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identify</a:t>
                </a: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0D0A752-0C53-B735-EF6B-C7B4D2E79506}"/>
              </a:ext>
            </a:extLst>
          </p:cNvPr>
          <p:cNvSpPr txBox="1"/>
          <p:nvPr/>
        </p:nvSpPr>
        <p:spPr>
          <a:xfrm>
            <a:off x="1638562" y="75035"/>
            <a:ext cx="920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PVI urban street navigation happens with the help of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perceptual sight function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process of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 mapping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landmarks</a:t>
            </a:r>
            <a:endParaRPr lang="en-IN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BF378-564E-62DC-A7E3-40FAC35B33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12605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E975F51E-7859-A3CB-794E-B8C232E0B5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7670400" cy="6858000"/>
          </a:xfrm>
          <a:prstGeom prst="rect">
            <a:avLst/>
          </a:prstGeom>
          <a:solidFill>
            <a:srgbClr val="110468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IN" sz="3200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6D2B2-772F-A091-605A-027D6C7A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47" y="859064"/>
            <a:ext cx="7131707" cy="11309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Issues with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PVI street navigation technique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71BD7-19A5-10E2-A65E-528DF8335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273667"/>
            <a:ext cx="7670400" cy="4282069"/>
          </a:xfrm>
        </p:spPr>
        <p:txBody>
          <a:bodyPr/>
          <a:lstStyle/>
          <a:p>
            <a:pPr marL="457189" indent="-457189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PVI use physical elements on the street to navigate and orient themselves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Street elements fall short due to  </a:t>
            </a:r>
            <a:r>
              <a:rPr lang="en-US" sz="2667" b="1" dirty="0">
                <a:solidFill>
                  <a:schemeClr val="bg1"/>
                </a:solidFill>
              </a:rPr>
              <a:t>under-development </a:t>
            </a:r>
            <a:r>
              <a:rPr lang="en-US" sz="2400" dirty="0">
                <a:solidFill>
                  <a:schemeClr val="bg1"/>
                </a:solidFill>
              </a:rPr>
              <a:t>or</a:t>
            </a:r>
            <a:r>
              <a:rPr lang="en-US" sz="2667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its</a:t>
            </a:r>
            <a:r>
              <a:rPr lang="en-US" sz="2667" b="1" dirty="0">
                <a:solidFill>
                  <a:schemeClr val="bg1"/>
                </a:solidFill>
              </a:rPr>
              <a:t> improper execution and maintenance </a:t>
            </a:r>
            <a:r>
              <a:rPr lang="en-US" sz="2400" dirty="0">
                <a:solidFill>
                  <a:schemeClr val="bg1"/>
                </a:solidFill>
              </a:rPr>
              <a:t>in the case of LMICs like India</a:t>
            </a:r>
          </a:p>
          <a:p>
            <a:pPr marL="457189" indent="-457189">
              <a:buFont typeface="+mj-lt"/>
              <a:buAutoNum type="arabicPeriod"/>
            </a:pPr>
            <a:r>
              <a:rPr lang="en-IN" sz="2400" dirty="0">
                <a:solidFill>
                  <a:schemeClr val="bg1"/>
                </a:solidFill>
              </a:rPr>
              <a:t>Major threat to </a:t>
            </a:r>
            <a:r>
              <a:rPr lang="en-US" sz="2400" dirty="0">
                <a:solidFill>
                  <a:schemeClr val="bg1"/>
                </a:solidFill>
              </a:rPr>
              <a:t>PVI’s movement is the presence of these same street elements. </a:t>
            </a:r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17668D-0F30-A0AC-FB18-633466FBA6C1}"/>
              </a:ext>
            </a:extLst>
          </p:cNvPr>
          <p:cNvGrpSpPr/>
          <p:nvPr/>
        </p:nvGrpSpPr>
        <p:grpSpPr>
          <a:xfrm>
            <a:off x="370311" y="5526800"/>
            <a:ext cx="6929779" cy="844313"/>
            <a:chOff x="277733" y="4145099"/>
            <a:chExt cx="5197334" cy="633235"/>
          </a:xfrm>
        </p:grpSpPr>
        <p:sp>
          <p:nvSpPr>
            <p:cNvPr id="15" name="Rectangle 14"/>
            <p:cNvSpPr/>
            <p:nvPr/>
          </p:nvSpPr>
          <p:spPr>
            <a:xfrm>
              <a:off x="4280259" y="4221044"/>
              <a:ext cx="1074272" cy="292339"/>
            </a:xfrm>
            <a:prstGeom prst="rect">
              <a:avLst/>
            </a:prstGeom>
            <a:solidFill>
              <a:srgbClr val="C00000"/>
            </a:solidFill>
            <a:ln w="34925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914377" hangingPunct="0"/>
              <a:endParaRPr lang="en-US" sz="1733">
                <a:solidFill>
                  <a:srgbClr val="11046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5629100A-AF25-7737-8825-78B468B26E0B}"/>
                </a:ext>
              </a:extLst>
            </p:cNvPr>
            <p:cNvSpPr txBox="1">
              <a:spLocks/>
            </p:cNvSpPr>
            <p:nvPr/>
          </p:nvSpPr>
          <p:spPr>
            <a:xfrm>
              <a:off x="277733" y="4145099"/>
              <a:ext cx="5197334" cy="6332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0959" rIns="60959" numCol="1">
              <a:noAutofit/>
            </a:bodyPr>
            <a:lstStyle>
              <a:lvl1pPr marL="285750" marR="0" indent="-285750" algn="l" defTabSz="685800" eaLnBrk="1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Franklin Gothic Book"/>
                </a:defRPr>
              </a:lvl1pPr>
              <a:lvl2pPr marL="685800" marR="0" indent="-288036" algn="l" defTabSz="685800" eaLnBrk="1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Franklin Gothic Book"/>
                </a:defRPr>
              </a:lvl2pPr>
              <a:lvl3pPr marL="740664" marR="0" indent="0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None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3pPr>
              <a:lvl4pPr marL="1083564" marR="0" indent="0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None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4pPr>
              <a:lvl5pPr marL="1786508" marR="0" indent="-360044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■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5pPr>
              <a:lvl6pPr marL="2129408" marR="0" indent="-360044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–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6pPr>
              <a:lvl7pPr marL="2544317" marR="0" indent="-432053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■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7pPr>
              <a:lvl8pPr marL="2887217" marR="0" indent="-432053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–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8pPr>
              <a:lvl9pPr marL="3230117" marR="0" indent="-432053" algn="l" defTabSz="685800" eaLnBrk="1" latinLnBrk="0" hangingPunct="1">
                <a:lnSpc>
                  <a:spcPct val="15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B5BE6"/>
                </a:buClr>
                <a:buSzPct val="100000"/>
                <a:buFont typeface="Arial"/>
                <a:buChar char="■"/>
                <a:tabLst/>
                <a:defRPr sz="1500" b="0" i="0" u="none" strike="noStrike" cap="none" spc="0" baseline="0">
                  <a:solidFill>
                    <a:srgbClr val="110468"/>
                  </a:solidFill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9pPr>
            </a:lstStyle>
            <a:p>
              <a:pPr marL="0" indent="0" algn="ctr">
                <a:buNone/>
              </a:pPr>
              <a:r>
                <a:rPr lang="en-US" sz="3200" dirty="0">
                  <a:solidFill>
                    <a:schemeClr val="bg1"/>
                  </a:solidFill>
                  <a:ea typeface="Calibri" panose="020F0502020204030204" pitchFamily="34" charset="0"/>
                </a:rPr>
                <a:t>Street elements act more as barriers for PVI navigation than as facilitators.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 descr="A person holding a white stick next to a car&#10;&#10;Description automatically generated">
            <a:extLst>
              <a:ext uri="{FF2B5EF4-FFF2-40B4-BE49-F238E27FC236}">
                <a16:creationId xmlns:a16="http://schemas.microsoft.com/office/drawing/2014/main" id="{A3973F77-D851-824F-A907-43BBD7512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4" b="18358"/>
          <a:stretch/>
        </p:blipFill>
        <p:spPr>
          <a:xfrm>
            <a:off x="7776000" y="948204"/>
            <a:ext cx="2102400" cy="2117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860CBD-1A2A-1DF9-1294-8095862E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001" y="3214567"/>
            <a:ext cx="2102400" cy="2372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63B417-AB86-30DC-745B-10496B8276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51"/>
          <a:stretch/>
        </p:blipFill>
        <p:spPr>
          <a:xfrm>
            <a:off x="7776000" y="3226425"/>
            <a:ext cx="2102400" cy="2372543"/>
          </a:xfrm>
          <a:prstGeom prst="rect">
            <a:avLst/>
          </a:prstGeom>
        </p:spPr>
      </p:pic>
      <p:pic>
        <p:nvPicPr>
          <p:cNvPr id="19" name="Picture 18" descr="A person standing in front of a blue car&#10;&#10;Description automatically generated">
            <a:extLst>
              <a:ext uri="{FF2B5EF4-FFF2-40B4-BE49-F238E27FC236}">
                <a16:creationId xmlns:a16="http://schemas.microsoft.com/office/drawing/2014/main" id="{90498EE1-18E8-9D37-F443-82B37F4D9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47046" r="21500" b="20588"/>
          <a:stretch/>
        </p:blipFill>
        <p:spPr>
          <a:xfrm>
            <a:off x="9984000" y="933455"/>
            <a:ext cx="2092800" cy="21130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C310AB-378E-5750-B0B4-01C06FB6627B}"/>
              </a:ext>
            </a:extLst>
          </p:cNvPr>
          <p:cNvSpPr/>
          <p:nvPr/>
        </p:nvSpPr>
        <p:spPr>
          <a:xfrm>
            <a:off x="9947833" y="6316343"/>
            <a:ext cx="2244168" cy="466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E40604-FF2D-3110-CEEC-29285F5458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7943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D71DD8-5B56-6C2B-41C7-62405032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2" r="351" b="742"/>
          <a:stretch/>
        </p:blipFill>
        <p:spPr>
          <a:xfrm>
            <a:off x="3004310" y="0"/>
            <a:ext cx="920039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9A2A3B-FC14-3089-5C6D-267663B6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AD59E-E36F-4F65-9924-E8776497AA09}" type="slidenum">
              <a:rPr lang="en-IN" smtClean="0"/>
              <a:t>8</a:t>
            </a:fld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B1744-1065-0BE4-90EF-C9D972FA2EA0}"/>
              </a:ext>
            </a:extLst>
          </p:cNvPr>
          <p:cNvSpPr txBox="1"/>
          <p:nvPr/>
        </p:nvSpPr>
        <p:spPr>
          <a:xfrm>
            <a:off x="204524" y="6250890"/>
            <a:ext cx="300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PARAMETRIC CHART </a:t>
            </a:r>
          </a:p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FOR PVI STREET NAVIGATION</a:t>
            </a:r>
            <a:endParaRPr lang="en-IN" b="1" u="sng" dirty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6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A09C61-84F4-A344-004C-901337344D82}"/>
              </a:ext>
            </a:extLst>
          </p:cNvPr>
          <p:cNvGrpSpPr/>
          <p:nvPr/>
        </p:nvGrpSpPr>
        <p:grpSpPr>
          <a:xfrm>
            <a:off x="6312253" y="1072549"/>
            <a:ext cx="5260661" cy="5150672"/>
            <a:chOff x="1510304" y="443263"/>
            <a:chExt cx="6087510" cy="596023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E3F2626-4AA6-0670-74F0-DB13D9E8D12B}"/>
                </a:ext>
              </a:extLst>
            </p:cNvPr>
            <p:cNvSpPr/>
            <p:nvPr/>
          </p:nvSpPr>
          <p:spPr>
            <a:xfrm>
              <a:off x="6209111" y="1522228"/>
              <a:ext cx="1259633" cy="124463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" name="Content Placeholder 7" descr="A black background with a black square&#10;&#10;Description automatically generated">
              <a:extLst>
                <a:ext uri="{FF2B5EF4-FFF2-40B4-BE49-F238E27FC236}">
                  <a16:creationId xmlns:a16="http://schemas.microsoft.com/office/drawing/2014/main" id="{ACD54C3E-D3EA-9776-0B27-94A85882A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4899" y="1654291"/>
              <a:ext cx="908055" cy="8777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40AC4D-6609-AFF7-123C-525C1DA47030}"/>
                </a:ext>
              </a:extLst>
            </p:cNvPr>
            <p:cNvGrpSpPr/>
            <p:nvPr/>
          </p:nvGrpSpPr>
          <p:grpSpPr>
            <a:xfrm>
              <a:off x="3053328" y="443263"/>
              <a:ext cx="1259633" cy="1287624"/>
              <a:chOff x="7109869" y="501923"/>
              <a:chExt cx="1259633" cy="128762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3BFA028-FA92-B9B8-073D-8199F384111E}"/>
                  </a:ext>
                </a:extLst>
              </p:cNvPr>
              <p:cNvSpPr/>
              <p:nvPr/>
            </p:nvSpPr>
            <p:spPr>
              <a:xfrm>
                <a:off x="7109869" y="501923"/>
                <a:ext cx="1259633" cy="128762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32" name="Picture 31" descr="A black background with a black square&#10;&#10;Description automatically generated">
                <a:extLst>
                  <a:ext uri="{FF2B5EF4-FFF2-40B4-BE49-F238E27FC236}">
                    <a16:creationId xmlns:a16="http://schemas.microsoft.com/office/drawing/2014/main" id="{819BF452-5151-A395-CCB0-E9C454A2F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5295" y="683942"/>
                <a:ext cx="840270" cy="84027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7C4801-4872-9653-68B5-3E492FC84692}"/>
                </a:ext>
              </a:extLst>
            </p:cNvPr>
            <p:cNvGrpSpPr/>
            <p:nvPr/>
          </p:nvGrpSpPr>
          <p:grpSpPr>
            <a:xfrm>
              <a:off x="4766528" y="492938"/>
              <a:ext cx="1259633" cy="1287624"/>
              <a:chOff x="8823069" y="551598"/>
              <a:chExt cx="1259633" cy="128762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0731329-DF8C-8F54-688E-D2F4EB259313}"/>
                  </a:ext>
                </a:extLst>
              </p:cNvPr>
              <p:cNvSpPr/>
              <p:nvPr/>
            </p:nvSpPr>
            <p:spPr>
              <a:xfrm>
                <a:off x="8823069" y="551598"/>
                <a:ext cx="1259633" cy="128762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29" name="Picture 28" descr="A person holding a cart&#10;&#10;Description automatically generated">
                <a:extLst>
                  <a:ext uri="{FF2B5EF4-FFF2-40B4-BE49-F238E27FC236}">
                    <a16:creationId xmlns:a16="http://schemas.microsoft.com/office/drawing/2014/main" id="{5510071E-1D56-C863-411A-4EA6253FA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892" y="801482"/>
                <a:ext cx="866533" cy="866533"/>
              </a:xfrm>
              <a:prstGeom prst="rect">
                <a:avLst/>
              </a:prstGeom>
            </p:spPr>
          </p:pic>
          <p:pic>
            <p:nvPicPr>
              <p:cNvPr id="30" name="Picture 29" descr="A person holding a cart&#10;&#10;Description automatically generated">
                <a:extLst>
                  <a:ext uri="{FF2B5EF4-FFF2-40B4-BE49-F238E27FC236}">
                    <a16:creationId xmlns:a16="http://schemas.microsoft.com/office/drawing/2014/main" id="{EC1B0D3C-DFF4-E583-099A-E35BA266F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9778" y="787985"/>
                <a:ext cx="866533" cy="866533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B24464-1C98-44C7-3AB0-49494D43ACC0}"/>
                </a:ext>
              </a:extLst>
            </p:cNvPr>
            <p:cNvGrpSpPr/>
            <p:nvPr/>
          </p:nvGrpSpPr>
          <p:grpSpPr>
            <a:xfrm>
              <a:off x="2281640" y="4630891"/>
              <a:ext cx="1259633" cy="1287624"/>
              <a:chOff x="6338181" y="4689551"/>
              <a:chExt cx="1259633" cy="128762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7FBEA17-1C4F-D739-922A-2E46FBCD4083}"/>
                  </a:ext>
                </a:extLst>
              </p:cNvPr>
              <p:cNvSpPr/>
              <p:nvPr/>
            </p:nvSpPr>
            <p:spPr>
              <a:xfrm>
                <a:off x="6338181" y="4689551"/>
                <a:ext cx="1259633" cy="128762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27" name="Picture 26" descr="A black background with a black square&#10;&#10;Description automatically generated">
                <a:extLst>
                  <a:ext uri="{FF2B5EF4-FFF2-40B4-BE49-F238E27FC236}">
                    <a16:creationId xmlns:a16="http://schemas.microsoft.com/office/drawing/2014/main" id="{48C4EC54-EBEF-306F-8C5B-112A524FA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7496" y="4894576"/>
                <a:ext cx="844654" cy="844654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7D61C4-825F-0F98-4C1A-1C80A3DA3E63}"/>
                </a:ext>
              </a:extLst>
            </p:cNvPr>
            <p:cNvGrpSpPr/>
            <p:nvPr/>
          </p:nvGrpSpPr>
          <p:grpSpPr>
            <a:xfrm>
              <a:off x="1793695" y="1522228"/>
              <a:ext cx="1259633" cy="1287624"/>
              <a:chOff x="5850236" y="1580888"/>
              <a:chExt cx="1259633" cy="12876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A82671D-BCC6-A554-4900-280708F65B3D}"/>
                  </a:ext>
                </a:extLst>
              </p:cNvPr>
              <p:cNvSpPr/>
              <p:nvPr/>
            </p:nvSpPr>
            <p:spPr>
              <a:xfrm>
                <a:off x="5850236" y="1580888"/>
                <a:ext cx="1259633" cy="128762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25" name="Picture 24" descr="A black background with a black square&#10;&#10;Description automatically generated">
                <a:extLst>
                  <a:ext uri="{FF2B5EF4-FFF2-40B4-BE49-F238E27FC236}">
                    <a16:creationId xmlns:a16="http://schemas.microsoft.com/office/drawing/2014/main" id="{90DDECBB-3DA7-F4AE-91A5-095A1208B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1046" y="1706732"/>
                <a:ext cx="981814" cy="981814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0E48F0F-3A2F-7CB0-E316-E83E73DB9842}"/>
                </a:ext>
              </a:extLst>
            </p:cNvPr>
            <p:cNvGrpSpPr/>
            <p:nvPr/>
          </p:nvGrpSpPr>
          <p:grpSpPr>
            <a:xfrm>
              <a:off x="1510304" y="3109526"/>
              <a:ext cx="1259633" cy="1287624"/>
              <a:chOff x="5566845" y="3168186"/>
              <a:chExt cx="1259633" cy="128762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26544C0-4EE5-6509-DB7B-274E4D73AED9}"/>
                  </a:ext>
                </a:extLst>
              </p:cNvPr>
              <p:cNvSpPr/>
              <p:nvPr/>
            </p:nvSpPr>
            <p:spPr>
              <a:xfrm>
                <a:off x="5566845" y="3168186"/>
                <a:ext cx="1259633" cy="128762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23" name="Picture 22" descr="A black background with a black square&#10;&#10;Description automatically generated">
                <a:extLst>
                  <a:ext uri="{FF2B5EF4-FFF2-40B4-BE49-F238E27FC236}">
                    <a16:creationId xmlns:a16="http://schemas.microsoft.com/office/drawing/2014/main" id="{F3D4CF4E-E835-4AC9-4730-9D527AE52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6501" y="3327020"/>
                <a:ext cx="891113" cy="891113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CD2DDF-14C3-8ECC-4BFA-4CFD6BE0A4D8}"/>
                </a:ext>
              </a:extLst>
            </p:cNvPr>
            <p:cNvGrpSpPr/>
            <p:nvPr/>
          </p:nvGrpSpPr>
          <p:grpSpPr>
            <a:xfrm>
              <a:off x="6338181" y="3207526"/>
              <a:ext cx="1259633" cy="1287624"/>
              <a:chOff x="10394722" y="3266186"/>
              <a:chExt cx="1259633" cy="128762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8F8D067-6E93-F6AE-418C-43447054B7DE}"/>
                  </a:ext>
                </a:extLst>
              </p:cNvPr>
              <p:cNvSpPr/>
              <p:nvPr/>
            </p:nvSpPr>
            <p:spPr>
              <a:xfrm>
                <a:off x="10394722" y="3266186"/>
                <a:ext cx="1259633" cy="128762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21" name="Picture 20" descr="A black background with a black square&#10;&#10;Description automatically generated">
                <a:extLst>
                  <a:ext uri="{FF2B5EF4-FFF2-40B4-BE49-F238E27FC236}">
                    <a16:creationId xmlns:a16="http://schemas.microsoft.com/office/drawing/2014/main" id="{80B2A8A2-F42B-1099-AFE3-F5CAC030C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70512" y="3452695"/>
                <a:ext cx="918508" cy="918508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3E5F26-9DF4-97DA-1400-2B35D0BDD2EF}"/>
                </a:ext>
              </a:extLst>
            </p:cNvPr>
            <p:cNvGrpSpPr/>
            <p:nvPr/>
          </p:nvGrpSpPr>
          <p:grpSpPr>
            <a:xfrm>
              <a:off x="5452364" y="4681659"/>
              <a:ext cx="1259633" cy="1287624"/>
              <a:chOff x="9508905" y="4740319"/>
              <a:chExt cx="1259633" cy="128762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E12F2CF-34AC-0D6C-2A75-B8956E140C37}"/>
                  </a:ext>
                </a:extLst>
              </p:cNvPr>
              <p:cNvSpPr/>
              <p:nvPr/>
            </p:nvSpPr>
            <p:spPr>
              <a:xfrm>
                <a:off x="9508905" y="4740319"/>
                <a:ext cx="1259633" cy="128762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19" name="Picture 18" descr="A black background with a black square&#10;&#10;Description automatically generated">
                <a:extLst>
                  <a:ext uri="{FF2B5EF4-FFF2-40B4-BE49-F238E27FC236}">
                    <a16:creationId xmlns:a16="http://schemas.microsoft.com/office/drawing/2014/main" id="{8C87F3DE-2BAB-34DE-8289-0A4EEBFF5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0967" y="4957308"/>
                <a:ext cx="861037" cy="861037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C3FFA71-55F1-15DF-6E3B-59E9F6B1C73A}"/>
                </a:ext>
              </a:extLst>
            </p:cNvPr>
            <p:cNvGrpSpPr/>
            <p:nvPr/>
          </p:nvGrpSpPr>
          <p:grpSpPr>
            <a:xfrm>
              <a:off x="3868773" y="5115873"/>
              <a:ext cx="1259633" cy="1287624"/>
              <a:chOff x="7925314" y="5174533"/>
              <a:chExt cx="1259633" cy="12876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48FB71D-6278-850C-F2EA-509621F68AC7}"/>
                  </a:ext>
                </a:extLst>
              </p:cNvPr>
              <p:cNvSpPr/>
              <p:nvPr/>
            </p:nvSpPr>
            <p:spPr>
              <a:xfrm>
                <a:off x="7925314" y="5174533"/>
                <a:ext cx="1259633" cy="128762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17" name="Picture 16" descr="A black background with a black square&#10;&#10;Description automatically generated">
                <a:extLst>
                  <a:ext uri="{FF2B5EF4-FFF2-40B4-BE49-F238E27FC236}">
                    <a16:creationId xmlns:a16="http://schemas.microsoft.com/office/drawing/2014/main" id="{A8E6DE49-5A7C-6E0B-9684-B41CC8277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8020" y="5293918"/>
                <a:ext cx="917339" cy="917339"/>
              </a:xfrm>
              <a:prstGeom prst="rect">
                <a:avLst/>
              </a:prstGeom>
            </p:spPr>
          </p:pic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8D51A3E-EC45-0B5C-E67B-E5E28DAB9545}"/>
                </a:ext>
              </a:extLst>
            </p:cNvPr>
            <p:cNvSpPr/>
            <p:nvPr/>
          </p:nvSpPr>
          <p:spPr>
            <a:xfrm>
              <a:off x="3336720" y="2119849"/>
              <a:ext cx="2434678" cy="2335961"/>
            </a:xfrm>
            <a:prstGeom prst="ellipse">
              <a:avLst/>
            </a:prstGeom>
            <a:no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Indian</a:t>
              </a:r>
            </a:p>
            <a:p>
              <a:pPr algn="ctr"/>
              <a:r>
                <a:rPr lang="en-US" sz="20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Streets</a:t>
              </a:r>
              <a:endParaRPr lang="en-IN" sz="20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A474BF5-3DB1-4B15-FB25-6F78A9F394AB}"/>
              </a:ext>
            </a:extLst>
          </p:cNvPr>
          <p:cNvSpPr txBox="1">
            <a:spLocks/>
          </p:cNvSpPr>
          <p:nvPr/>
        </p:nvSpPr>
        <p:spPr>
          <a:xfrm>
            <a:off x="475137" y="2294315"/>
            <a:ext cx="5458856" cy="226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numCol="1">
            <a:noAutofit/>
          </a:bodyPr>
          <a:lstStyle>
            <a:lvl1pPr marL="285750" marR="0" indent="-285750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685800" marR="0" indent="-288036" algn="l" defTabSz="68580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2pPr>
            <a:lvl3pPr marL="7406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083564" marR="0" indent="0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None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865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129408" marR="0" indent="-360044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25443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28872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–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3230117" marR="0" indent="-432053" algn="l" defTabSz="685800" eaLnBrk="1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5B5BE6"/>
              </a:buClr>
              <a:buSzPct val="1000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r>
              <a:rPr lang="en-GB" sz="2400" dirty="0"/>
              <a:t>Social and Cultural Dynamics</a:t>
            </a:r>
          </a:p>
          <a:p>
            <a:r>
              <a:rPr lang="en-GB" sz="2400" dirty="0"/>
              <a:t>Traffic and Mobility</a:t>
            </a:r>
          </a:p>
          <a:p>
            <a:r>
              <a:rPr lang="en-GB" sz="2400" dirty="0"/>
              <a:t>Urban Form and Spatial Structure</a:t>
            </a:r>
          </a:p>
          <a:p>
            <a:r>
              <a:rPr lang="en-GB" sz="2400" dirty="0"/>
              <a:t>Economic Activities</a:t>
            </a:r>
          </a:p>
          <a:p>
            <a:r>
              <a:rPr lang="en-GB" sz="2400" dirty="0"/>
              <a:t>Environmental Factors</a:t>
            </a:r>
          </a:p>
          <a:p>
            <a:r>
              <a:rPr lang="en-GB" sz="2400" dirty="0"/>
              <a:t>Safety &amp; Accessibility</a:t>
            </a:r>
          </a:p>
          <a:p>
            <a:r>
              <a:rPr lang="en-GB" sz="2400" dirty="0"/>
              <a:t>Street Infrastructure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487D515-79F1-EE5B-1B7A-0FC999E449BE}"/>
              </a:ext>
            </a:extLst>
          </p:cNvPr>
          <p:cNvSpPr txBox="1">
            <a:spLocks/>
          </p:cNvSpPr>
          <p:nvPr/>
        </p:nvSpPr>
        <p:spPr>
          <a:xfrm>
            <a:off x="644179" y="-94257"/>
            <a:ext cx="6219703" cy="848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ranklin Gothic Book"/>
              </a:defRPr>
            </a:lvl1pPr>
            <a:lvl2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0" marR="0" indent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0" baseline="0">
                <a:solidFill>
                  <a:srgbClr val="110468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r>
              <a:rPr lang="en-US" sz="2800" dirty="0"/>
              <a:t>Complexities of Indian Streets</a:t>
            </a:r>
            <a:endParaRPr lang="en-I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C400AE-FF1D-9C94-4724-09BAA619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5FFF-F8FB-4A0A-A3DD-CE87FDCDB18B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259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3941</Words>
  <Application>Microsoft Office PowerPoint</Application>
  <PresentationFormat>Widescreen</PresentationFormat>
  <Paragraphs>1101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Franklin Gothic Book</vt:lpstr>
      <vt:lpstr>Franklin Gothic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 with  PVI street navigation 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Way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JINOJ MATHIDHARAN</dc:creator>
  <cp:lastModifiedBy>JINOJ M.</cp:lastModifiedBy>
  <cp:revision>3</cp:revision>
  <dcterms:created xsi:type="dcterms:W3CDTF">2025-10-31T00:57:42Z</dcterms:created>
  <dcterms:modified xsi:type="dcterms:W3CDTF">2025-11-02T15:56:06Z</dcterms:modified>
</cp:coreProperties>
</file>