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5" r:id="rId2"/>
    <p:sldId id="257" r:id="rId3"/>
    <p:sldId id="258" r:id="rId4"/>
    <p:sldId id="263" r:id="rId5"/>
    <p:sldId id="272" r:id="rId6"/>
    <p:sldId id="266" r:id="rId7"/>
    <p:sldId id="267" r:id="rId8"/>
    <p:sldId id="260" r:id="rId9"/>
    <p:sldId id="332" r:id="rId10"/>
    <p:sldId id="333" r:id="rId11"/>
    <p:sldId id="306" r:id="rId12"/>
    <p:sldId id="274" r:id="rId13"/>
    <p:sldId id="264" r:id="rId14"/>
    <p:sldId id="265" r:id="rId15"/>
    <p:sldId id="268" r:id="rId16"/>
    <p:sldId id="269" r:id="rId17"/>
    <p:sldId id="270" r:id="rId18"/>
    <p:sldId id="271" r:id="rId19"/>
    <p:sldId id="273" r:id="rId20"/>
    <p:sldId id="334"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4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sz="1600" dirty="0"/>
              <a:t>Number</a:t>
            </a:r>
            <a:r>
              <a:rPr lang="en-IN" sz="1600" baseline="0" dirty="0"/>
              <a:t> of Registered Vehicles in India</a:t>
            </a:r>
            <a:r>
              <a:rPr lang="en-IN" sz="1600" dirty="0"/>
              <a:t>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Sheet2!$B$1</c:f>
              <c:strCache>
                <c:ptCount val="1"/>
                <c:pt idx="0">
                  <c:v>Vehicles (Millions) </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Sheet2!$A$2:$A$24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Sheet2!$B$2:$B$24</c:f>
              <c:numCache>
                <c:formatCode>General</c:formatCode>
                <c:ptCount val="23"/>
                <c:pt idx="0">
                  <c:v>48.9</c:v>
                </c:pt>
                <c:pt idx="1">
                  <c:v>55</c:v>
                </c:pt>
                <c:pt idx="2">
                  <c:v>58.9</c:v>
                </c:pt>
                <c:pt idx="3">
                  <c:v>67</c:v>
                </c:pt>
                <c:pt idx="4">
                  <c:v>72.7</c:v>
                </c:pt>
                <c:pt idx="5">
                  <c:v>81.5</c:v>
                </c:pt>
                <c:pt idx="6">
                  <c:v>89.6</c:v>
                </c:pt>
                <c:pt idx="7">
                  <c:v>96.7</c:v>
                </c:pt>
                <c:pt idx="8">
                  <c:v>105.4</c:v>
                </c:pt>
                <c:pt idx="9">
                  <c:v>115</c:v>
                </c:pt>
                <c:pt idx="10">
                  <c:v>127.7</c:v>
                </c:pt>
                <c:pt idx="11">
                  <c:v>141.9</c:v>
                </c:pt>
                <c:pt idx="12">
                  <c:v>159.5</c:v>
                </c:pt>
                <c:pt idx="13">
                  <c:v>176</c:v>
                </c:pt>
                <c:pt idx="14">
                  <c:v>190.7</c:v>
                </c:pt>
                <c:pt idx="15">
                  <c:v>210</c:v>
                </c:pt>
                <c:pt idx="16">
                  <c:v>230</c:v>
                </c:pt>
                <c:pt idx="17">
                  <c:v>253.3</c:v>
                </c:pt>
                <c:pt idx="18">
                  <c:v>272.60000000000002</c:v>
                </c:pt>
                <c:pt idx="19">
                  <c:v>295.8</c:v>
                </c:pt>
                <c:pt idx="20">
                  <c:v>326.3</c:v>
                </c:pt>
                <c:pt idx="21">
                  <c:v>335.6</c:v>
                </c:pt>
                <c:pt idx="22">
                  <c:v>354</c:v>
                </c:pt>
              </c:numCache>
            </c:numRef>
          </c:val>
          <c:extLst>
            <c:ext xmlns:c16="http://schemas.microsoft.com/office/drawing/2014/chart" uri="{C3380CC4-5D6E-409C-BE32-E72D297353CC}">
              <c16:uniqueId val="{00000000-9818-4175-BFF2-9E120AC2452E}"/>
            </c:ext>
          </c:extLst>
        </c:ser>
        <c:dLbls>
          <c:dLblPos val="inEnd"/>
          <c:showLegendKey val="0"/>
          <c:showVal val="1"/>
          <c:showCatName val="0"/>
          <c:showSerName val="0"/>
          <c:showPercent val="0"/>
          <c:showBubbleSize val="0"/>
        </c:dLbls>
        <c:gapWidth val="100"/>
        <c:overlap val="-24"/>
        <c:axId val="20894304"/>
        <c:axId val="20901984"/>
      </c:barChart>
      <c:catAx>
        <c:axId val="20894304"/>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year</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0901984"/>
        <c:crosses val="autoZero"/>
        <c:auto val="1"/>
        <c:lblAlgn val="ctr"/>
        <c:lblOffset val="100"/>
        <c:noMultiLvlLbl val="0"/>
      </c:catAx>
      <c:valAx>
        <c:axId val="2090198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Vehicles</a:t>
                </a:r>
                <a:r>
                  <a:rPr lang="en-IN" baseline="0"/>
                  <a:t> (millions)</a:t>
                </a:r>
                <a:endParaRPr lang="en-IN"/>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I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089430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600" dirty="0">
                <a:latin typeface="Times New Roman" panose="02020603050405020304" pitchFamily="18" charset="0"/>
                <a:cs typeface="Times New Roman" panose="02020603050405020304" pitchFamily="18" charset="0"/>
              </a:rPr>
              <a:t>Urban modal share in Indian Cities </a:t>
            </a:r>
          </a:p>
        </c:rich>
      </c:tx>
      <c:layout>
        <c:manualLayout>
          <c:xMode val="edge"/>
          <c:yMode val="edge"/>
          <c:x val="0.14075829574620716"/>
          <c:y val="2.874443648757671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Sheet6!$B$1</c:f>
              <c:strCache>
                <c:ptCount val="1"/>
                <c:pt idx="0">
                  <c:v>Mode share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BF4-4DAB-801F-A1D89F657B4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BF4-4DAB-801F-A1D89F657B4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BF4-4DAB-801F-A1D89F657B4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BF4-4DAB-801F-A1D89F657B4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BF4-4DAB-801F-A1D89F657B4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BF4-4DAB-801F-A1D89F657B4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Sheet6!$A$2:$A$7</c:f>
              <c:strCache>
                <c:ptCount val="6"/>
                <c:pt idx="0">
                  <c:v>Car</c:v>
                </c:pt>
                <c:pt idx="1">
                  <c:v>Two wheeler </c:v>
                </c:pt>
                <c:pt idx="2">
                  <c:v>Bus</c:v>
                </c:pt>
                <c:pt idx="3">
                  <c:v>Metro</c:v>
                </c:pt>
                <c:pt idx="4">
                  <c:v>Walking</c:v>
                </c:pt>
                <c:pt idx="5">
                  <c:v>Cycling</c:v>
                </c:pt>
              </c:strCache>
            </c:strRef>
          </c:cat>
          <c:val>
            <c:numRef>
              <c:f>Sheet6!$B$2:$B$7</c:f>
              <c:numCache>
                <c:formatCode>General</c:formatCode>
                <c:ptCount val="6"/>
                <c:pt idx="0">
                  <c:v>15</c:v>
                </c:pt>
                <c:pt idx="1">
                  <c:v>37</c:v>
                </c:pt>
                <c:pt idx="2">
                  <c:v>17</c:v>
                </c:pt>
                <c:pt idx="3">
                  <c:v>6</c:v>
                </c:pt>
                <c:pt idx="4">
                  <c:v>20</c:v>
                </c:pt>
                <c:pt idx="5">
                  <c:v>5</c:v>
                </c:pt>
              </c:numCache>
            </c:numRef>
          </c:val>
          <c:extLst>
            <c:ext xmlns:c16="http://schemas.microsoft.com/office/drawing/2014/chart" uri="{C3380CC4-5D6E-409C-BE32-E72D297353CC}">
              <c16:uniqueId val="{0000000C-2BF4-4DAB-801F-A1D89F657B49}"/>
            </c:ext>
          </c:extLst>
        </c:ser>
        <c:dLbls>
          <c:dLblPos val="ctr"/>
          <c:showLegendKey val="0"/>
          <c:showVal val="0"/>
          <c:showCatName val="0"/>
          <c:showSerName val="0"/>
          <c:showPercent val="1"/>
          <c:showBubbleSize val="0"/>
          <c:showLeaderLines val="1"/>
        </c:dLbls>
        <c:firstSliceAng val="1"/>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latin typeface="Times New Roman" panose="02020603050405020304" pitchFamily="18" charset="0"/>
                <a:cs typeface="Times New Roman" panose="02020603050405020304" pitchFamily="18" charset="0"/>
              </a:rPr>
              <a:t>Urban</a:t>
            </a:r>
            <a:r>
              <a:rPr lang="en-US" sz="1600" baseline="0" dirty="0">
                <a:latin typeface="Times New Roman" panose="02020603050405020304" pitchFamily="18" charset="0"/>
                <a:cs typeface="Times New Roman" panose="02020603050405020304" pitchFamily="18" charset="0"/>
              </a:rPr>
              <a:t> Mode Share of Bhubaneswar city</a:t>
            </a:r>
            <a:endParaRPr lang="en-US" sz="1600" dirty="0">
              <a:latin typeface="Times New Roman" panose="02020603050405020304" pitchFamily="18" charset="0"/>
              <a:cs typeface="Times New Roman" panose="02020603050405020304" pitchFamily="18" charset="0"/>
            </a:endParaRPr>
          </a:p>
        </c:rich>
      </c:tx>
      <c:layout>
        <c:manualLayout>
          <c:xMode val="edge"/>
          <c:yMode val="edge"/>
          <c:x val="0.18882517811889857"/>
          <c:y val="1.938036989801271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Sheet6!$E$1</c:f>
              <c:strCache>
                <c:ptCount val="1"/>
                <c:pt idx="0">
                  <c:v>Mode share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5E0-42B6-8BFB-156E7CAD379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5E0-42B6-8BFB-156E7CAD379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5E0-42B6-8BFB-156E7CAD379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5E0-42B6-8BFB-156E7CAD379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5E0-42B6-8BFB-156E7CAD379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Sheet6!$D$2:$D$6</c:f>
              <c:strCache>
                <c:ptCount val="5"/>
                <c:pt idx="0">
                  <c:v>Car</c:v>
                </c:pt>
                <c:pt idx="1">
                  <c:v>Two wheeler </c:v>
                </c:pt>
                <c:pt idx="2">
                  <c:v>Bus</c:v>
                </c:pt>
                <c:pt idx="3">
                  <c:v>Walking &amp; Cycling</c:v>
                </c:pt>
                <c:pt idx="4">
                  <c:v>Autos /Shares Taxi</c:v>
                </c:pt>
              </c:strCache>
            </c:strRef>
          </c:cat>
          <c:val>
            <c:numRef>
              <c:f>Sheet6!$E$2:$E$6</c:f>
              <c:numCache>
                <c:formatCode>General</c:formatCode>
                <c:ptCount val="5"/>
                <c:pt idx="0">
                  <c:v>8</c:v>
                </c:pt>
                <c:pt idx="1">
                  <c:v>33</c:v>
                </c:pt>
                <c:pt idx="2">
                  <c:v>10</c:v>
                </c:pt>
                <c:pt idx="3">
                  <c:v>24</c:v>
                </c:pt>
                <c:pt idx="4">
                  <c:v>25</c:v>
                </c:pt>
              </c:numCache>
            </c:numRef>
          </c:val>
          <c:extLst>
            <c:ext xmlns:c16="http://schemas.microsoft.com/office/drawing/2014/chart" uri="{C3380CC4-5D6E-409C-BE32-E72D297353CC}">
              <c16:uniqueId val="{0000000A-35E0-42B6-8BFB-156E7CAD379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6810F-68CE-4F43-B551-18E083DEB48F}" type="datetimeFigureOut">
              <a:rPr lang="en-IN" smtClean="0"/>
              <a:t>06-11-2025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9F11D-EB7C-40AC-B7D0-8926D591F313}" type="slidenum">
              <a:rPr lang="en-IN" smtClean="0"/>
              <a:t>‹#›</a:t>
            </a:fld>
            <a:endParaRPr lang="en-IN"/>
          </a:p>
        </p:txBody>
      </p:sp>
    </p:spTree>
    <p:extLst>
      <p:ext uri="{BB962C8B-B14F-4D97-AF65-F5344CB8AC3E}">
        <p14:creationId xmlns:p14="http://schemas.microsoft.com/office/powerpoint/2010/main" val="130627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D89F11D-EB7C-40AC-B7D0-8926D591F313}" type="slidenum">
              <a:rPr lang="en-IN" smtClean="0"/>
              <a:t>11</a:t>
            </a:fld>
            <a:endParaRPr lang="en-IN"/>
          </a:p>
        </p:txBody>
      </p:sp>
    </p:spTree>
    <p:extLst>
      <p:ext uri="{BB962C8B-B14F-4D97-AF65-F5344CB8AC3E}">
        <p14:creationId xmlns:p14="http://schemas.microsoft.com/office/powerpoint/2010/main" val="19982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C4D1-563D-CAFB-E14B-8FC16522B22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D492D5A-0130-D3BB-CA6C-67C6FC35EC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198501860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20019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chart" Target="../charts/char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511093-2335-7123-DF85-9717E2016AFA}"/>
              </a:ext>
            </a:extLst>
          </p:cNvPr>
          <p:cNvSpPr txBox="1"/>
          <p:nvPr/>
        </p:nvSpPr>
        <p:spPr>
          <a:xfrm>
            <a:off x="-105026" y="2043995"/>
            <a:ext cx="12297026" cy="523220"/>
          </a:xfrm>
          <a:prstGeom prst="rect">
            <a:avLst/>
          </a:prstGeom>
          <a:noFill/>
        </p:spPr>
        <p:txBody>
          <a:bodyPr wrap="square" rtlCol="0">
            <a:spAutoFit/>
          </a:bodyPr>
          <a:lstStyle/>
          <a:p>
            <a:pPr algn="ctr"/>
            <a:r>
              <a:rPr lang="en-US" sz="2800" dirty="0">
                <a:solidFill>
                  <a:srgbClr val="2A5C38"/>
                </a:solidFill>
                <a:latin typeface="Times New Roman" panose="02020603050405020304" pitchFamily="18" charset="0"/>
                <a:cs typeface="Times New Roman" panose="02020603050405020304" pitchFamily="18" charset="0"/>
              </a:rPr>
              <a:t>Priority Intervention of City Bus Service Quality Factors Using TOPSIS Analysis</a:t>
            </a:r>
            <a:endParaRPr lang="en-IN" sz="2800" dirty="0">
              <a:solidFill>
                <a:srgbClr val="2A5C38"/>
              </a:solidFill>
              <a:latin typeface="Times New Roman" panose="02020603050405020304" pitchFamily="18" charset="0"/>
              <a:cs typeface="Times New Roman" panose="02020603050405020304" pitchFamily="18" charset="0"/>
            </a:endParaRPr>
          </a:p>
        </p:txBody>
      </p:sp>
      <p:sp>
        <p:nvSpPr>
          <p:cNvPr id="13" name="Subtitle 2">
            <a:extLst>
              <a:ext uri="{FF2B5EF4-FFF2-40B4-BE49-F238E27FC236}">
                <a16:creationId xmlns:a16="http://schemas.microsoft.com/office/drawing/2014/main" id="{E0B05FA0-2882-76FE-371B-D6D9D9C4B523}"/>
              </a:ext>
            </a:extLst>
          </p:cNvPr>
          <p:cNvSpPr>
            <a:spLocks noGrp="1"/>
          </p:cNvSpPr>
          <p:nvPr>
            <p:ph type="subTitle" idx="1"/>
          </p:nvPr>
        </p:nvSpPr>
        <p:spPr>
          <a:xfrm>
            <a:off x="3819679" y="3533369"/>
            <a:ext cx="4093946" cy="1062196"/>
          </a:xfrm>
        </p:spPr>
        <p:txBody>
          <a:bodyPr anchor="ctr">
            <a:normAutofit/>
          </a:bodyPr>
          <a:lstStyle/>
          <a:p>
            <a:pPr>
              <a:spcBef>
                <a:spcPts val="200"/>
              </a:spcBef>
            </a:pPr>
            <a:r>
              <a:rPr lang="en-US" sz="1600" b="1" dirty="0">
                <a:solidFill>
                  <a:schemeClr val="accent6">
                    <a:lumMod val="50000"/>
                  </a:schemeClr>
                </a:solidFill>
                <a:latin typeface="Times New Roman" panose="02020603050405020304" pitchFamily="18" charset="0"/>
                <a:ea typeface="Segoe UI Black" panose="020B0A02040204020203" pitchFamily="34" charset="0"/>
                <a:cs typeface="Times New Roman" panose="02020603050405020304" pitchFamily="18" charset="0"/>
              </a:rPr>
              <a:t>Jagannath Pattanaik</a:t>
            </a:r>
          </a:p>
          <a:p>
            <a:pPr>
              <a:spcBef>
                <a:spcPts val="200"/>
              </a:spcBef>
            </a:pPr>
            <a:r>
              <a:rPr lang="en-US" sz="1600" dirty="0">
                <a:solidFill>
                  <a:schemeClr val="accent6">
                    <a:lumMod val="50000"/>
                  </a:schemeClr>
                </a:solidFill>
                <a:latin typeface="Times New Roman" panose="02020603050405020304" pitchFamily="18" charset="0"/>
                <a:ea typeface="Segoe UI Black" panose="020B0A02040204020203" pitchFamily="34" charset="0"/>
                <a:cs typeface="Times New Roman" panose="02020603050405020304" pitchFamily="18" charset="0"/>
              </a:rPr>
              <a:t>PhD Scholar</a:t>
            </a:r>
          </a:p>
          <a:p>
            <a:pPr>
              <a:spcBef>
                <a:spcPts val="200"/>
              </a:spcBef>
            </a:pPr>
            <a:r>
              <a:rPr lang="en-US" sz="1600" dirty="0">
                <a:solidFill>
                  <a:schemeClr val="accent6">
                    <a:lumMod val="50000"/>
                  </a:schemeClr>
                </a:solidFill>
                <a:latin typeface="Times New Roman" panose="02020603050405020304" pitchFamily="18" charset="0"/>
                <a:ea typeface="Segoe UI Black" panose="020B0A02040204020203" pitchFamily="34" charset="0"/>
                <a:cs typeface="Times New Roman" panose="02020603050405020304" pitchFamily="18" charset="0"/>
              </a:rPr>
              <a:t>Centre for Transportation Systems (C-TRANS)</a:t>
            </a:r>
          </a:p>
          <a:p>
            <a:pPr>
              <a:spcBef>
                <a:spcPts val="200"/>
              </a:spcBef>
            </a:pPr>
            <a:r>
              <a:rPr lang="en-US" sz="1600" dirty="0">
                <a:solidFill>
                  <a:schemeClr val="accent6">
                    <a:lumMod val="50000"/>
                  </a:schemeClr>
                </a:solidFill>
                <a:latin typeface="Times New Roman" panose="02020603050405020304" pitchFamily="18" charset="0"/>
                <a:ea typeface="Segoe UI Black" panose="020B0A02040204020203" pitchFamily="34" charset="0"/>
                <a:cs typeface="Times New Roman" panose="02020603050405020304" pitchFamily="18" charset="0"/>
              </a:rPr>
              <a:t>Indian Institute of Technology Roorkee</a:t>
            </a:r>
          </a:p>
        </p:txBody>
      </p:sp>
      <p:sp>
        <p:nvSpPr>
          <p:cNvPr id="14" name="Subtitle 2">
            <a:extLst>
              <a:ext uri="{FF2B5EF4-FFF2-40B4-BE49-F238E27FC236}">
                <a16:creationId xmlns:a16="http://schemas.microsoft.com/office/drawing/2014/main" id="{2630D9D9-93FE-49B9-5F8D-CFB7AFD796D1}"/>
              </a:ext>
            </a:extLst>
          </p:cNvPr>
          <p:cNvSpPr txBox="1">
            <a:spLocks/>
          </p:cNvSpPr>
          <p:nvPr/>
        </p:nvSpPr>
        <p:spPr>
          <a:xfrm>
            <a:off x="5167331" y="3028580"/>
            <a:ext cx="1389367" cy="31310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200"/>
              </a:spcBef>
            </a:pPr>
            <a:r>
              <a:rPr lang="en-US" sz="1200" i="1" dirty="0">
                <a:solidFill>
                  <a:schemeClr val="accent6">
                    <a:lumMod val="50000"/>
                  </a:schemeClr>
                </a:solidFill>
                <a:ea typeface="Segoe UI Black" panose="020B0A02040204020203" pitchFamily="34" charset="0"/>
              </a:rPr>
              <a:t>Presented by</a:t>
            </a:r>
          </a:p>
        </p:txBody>
      </p:sp>
      <p:sp>
        <p:nvSpPr>
          <p:cNvPr id="16" name="Subtitle 2">
            <a:extLst>
              <a:ext uri="{FF2B5EF4-FFF2-40B4-BE49-F238E27FC236}">
                <a16:creationId xmlns:a16="http://schemas.microsoft.com/office/drawing/2014/main" id="{E6F03BCD-4189-BC25-C5B3-B96306A59DFA}"/>
              </a:ext>
            </a:extLst>
          </p:cNvPr>
          <p:cNvSpPr txBox="1">
            <a:spLocks/>
          </p:cNvSpPr>
          <p:nvPr/>
        </p:nvSpPr>
        <p:spPr>
          <a:xfrm>
            <a:off x="77334" y="4765889"/>
            <a:ext cx="1371601" cy="31310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200"/>
              </a:spcBef>
            </a:pPr>
            <a:r>
              <a:rPr lang="en-US" sz="1600" b="1" u="sng" dirty="0">
                <a:solidFill>
                  <a:schemeClr val="accent6">
                    <a:lumMod val="50000"/>
                  </a:schemeClr>
                </a:solidFill>
                <a:ea typeface="Segoe UI Black" panose="020B0A02040204020203" pitchFamily="34" charset="0"/>
              </a:rPr>
              <a:t>Co-authors </a:t>
            </a:r>
          </a:p>
        </p:txBody>
      </p:sp>
      <p:sp>
        <p:nvSpPr>
          <p:cNvPr id="19" name="Subtitle 2">
            <a:extLst>
              <a:ext uri="{FF2B5EF4-FFF2-40B4-BE49-F238E27FC236}">
                <a16:creationId xmlns:a16="http://schemas.microsoft.com/office/drawing/2014/main" id="{FBC18C3D-C20B-486B-C32C-691ADA3E1149}"/>
              </a:ext>
            </a:extLst>
          </p:cNvPr>
          <p:cNvSpPr txBox="1">
            <a:spLocks/>
          </p:cNvSpPr>
          <p:nvPr/>
        </p:nvSpPr>
        <p:spPr>
          <a:xfrm>
            <a:off x="0" y="5232253"/>
            <a:ext cx="4098524" cy="106219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200"/>
              </a:spcBef>
            </a:pPr>
            <a:r>
              <a:rPr lang="en-US" sz="1600" b="1" dirty="0">
                <a:solidFill>
                  <a:schemeClr val="accent6">
                    <a:lumMod val="50000"/>
                  </a:schemeClr>
                </a:solidFill>
                <a:ea typeface="Segoe UI Black" panose="020B0A02040204020203" pitchFamily="34" charset="0"/>
              </a:rPr>
              <a:t>Prof. Shubhajit Sadhukhan</a:t>
            </a:r>
          </a:p>
          <a:p>
            <a:pPr>
              <a:spcBef>
                <a:spcPts val="200"/>
              </a:spcBef>
            </a:pPr>
            <a:r>
              <a:rPr lang="en-US" sz="1600" dirty="0">
                <a:solidFill>
                  <a:schemeClr val="accent6">
                    <a:lumMod val="50000"/>
                  </a:schemeClr>
                </a:solidFill>
                <a:ea typeface="Segoe UI Black" panose="020B0A02040204020203" pitchFamily="34" charset="0"/>
              </a:rPr>
              <a:t>Associate Professor </a:t>
            </a:r>
          </a:p>
          <a:p>
            <a:pPr>
              <a:spcBef>
                <a:spcPts val="200"/>
              </a:spcBef>
            </a:pPr>
            <a:r>
              <a:rPr lang="en-US" sz="1600" dirty="0">
                <a:solidFill>
                  <a:schemeClr val="accent6">
                    <a:lumMod val="50000"/>
                  </a:schemeClr>
                </a:solidFill>
                <a:ea typeface="Segoe UI Black" panose="020B0A02040204020203" pitchFamily="34" charset="0"/>
              </a:rPr>
              <a:t>Centre for Transportation Systems (C-TRANS)</a:t>
            </a:r>
          </a:p>
          <a:p>
            <a:pPr>
              <a:spcBef>
                <a:spcPts val="200"/>
              </a:spcBef>
            </a:pPr>
            <a:r>
              <a:rPr lang="en-US" sz="1600" dirty="0">
                <a:solidFill>
                  <a:schemeClr val="accent6">
                    <a:lumMod val="50000"/>
                  </a:schemeClr>
                </a:solidFill>
                <a:ea typeface="Segoe UI Black" panose="020B0A02040204020203" pitchFamily="34" charset="0"/>
              </a:rPr>
              <a:t>Indian Institute of Technology Roorkee</a:t>
            </a:r>
          </a:p>
        </p:txBody>
      </p:sp>
      <p:sp>
        <p:nvSpPr>
          <p:cNvPr id="20" name="Subtitle 2">
            <a:extLst>
              <a:ext uri="{FF2B5EF4-FFF2-40B4-BE49-F238E27FC236}">
                <a16:creationId xmlns:a16="http://schemas.microsoft.com/office/drawing/2014/main" id="{63F47C29-FB0B-7771-9A0C-0E8FCC23FFD0}"/>
              </a:ext>
            </a:extLst>
          </p:cNvPr>
          <p:cNvSpPr txBox="1">
            <a:spLocks/>
          </p:cNvSpPr>
          <p:nvPr/>
        </p:nvSpPr>
        <p:spPr>
          <a:xfrm>
            <a:off x="7908988" y="5232253"/>
            <a:ext cx="4098524" cy="106219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200"/>
              </a:spcBef>
            </a:pPr>
            <a:r>
              <a:rPr lang="en-US" sz="1600" b="1" dirty="0">
                <a:solidFill>
                  <a:schemeClr val="accent6">
                    <a:lumMod val="50000"/>
                  </a:schemeClr>
                </a:solidFill>
                <a:ea typeface="Segoe UI Black" panose="020B0A02040204020203" pitchFamily="34" charset="0"/>
              </a:rPr>
              <a:t>Prof. Manoranjan Parida</a:t>
            </a:r>
          </a:p>
          <a:p>
            <a:pPr>
              <a:spcBef>
                <a:spcPts val="200"/>
              </a:spcBef>
            </a:pPr>
            <a:r>
              <a:rPr lang="en-US" sz="1600" dirty="0">
                <a:solidFill>
                  <a:schemeClr val="accent6">
                    <a:lumMod val="50000"/>
                  </a:schemeClr>
                </a:solidFill>
                <a:ea typeface="Segoe UI Black" panose="020B0A02040204020203" pitchFamily="34" charset="0"/>
              </a:rPr>
              <a:t>Director</a:t>
            </a:r>
          </a:p>
          <a:p>
            <a:pPr>
              <a:spcBef>
                <a:spcPts val="200"/>
              </a:spcBef>
            </a:pPr>
            <a:r>
              <a:rPr lang="en-US" sz="1600" dirty="0">
                <a:solidFill>
                  <a:schemeClr val="accent6">
                    <a:lumMod val="50000"/>
                  </a:schemeClr>
                </a:solidFill>
                <a:ea typeface="Segoe UI Black" panose="020B0A02040204020203" pitchFamily="34" charset="0"/>
              </a:rPr>
              <a:t>Central Road Research Institute (CSIR-CRRI)</a:t>
            </a:r>
          </a:p>
          <a:p>
            <a:pPr>
              <a:spcBef>
                <a:spcPts val="200"/>
              </a:spcBef>
            </a:pPr>
            <a:r>
              <a:rPr lang="en-US" sz="1600" dirty="0">
                <a:solidFill>
                  <a:schemeClr val="accent6">
                    <a:lumMod val="50000"/>
                  </a:schemeClr>
                </a:solidFill>
                <a:ea typeface="Segoe UI Black" panose="020B0A02040204020203" pitchFamily="34" charset="0"/>
              </a:rPr>
              <a:t>Government of India</a:t>
            </a:r>
          </a:p>
        </p:txBody>
      </p:sp>
      <p:pic>
        <p:nvPicPr>
          <p:cNvPr id="3" name="Picture 2">
            <a:extLst>
              <a:ext uri="{FF2B5EF4-FFF2-40B4-BE49-F238E27FC236}">
                <a16:creationId xmlns:a16="http://schemas.microsoft.com/office/drawing/2014/main" id="{6233556F-8697-8D7B-3B56-CB4BC2FAC0FC}"/>
              </a:ext>
            </a:extLst>
          </p:cNvPr>
          <p:cNvPicPr>
            <a:picLocks noChangeAspect="1"/>
          </p:cNvPicPr>
          <p:nvPr/>
        </p:nvPicPr>
        <p:blipFill>
          <a:blip r:embed="rId2"/>
          <a:stretch>
            <a:fillRect/>
          </a:stretch>
        </p:blipFill>
        <p:spPr>
          <a:xfrm>
            <a:off x="8711124" y="465125"/>
            <a:ext cx="2987299" cy="1005927"/>
          </a:xfrm>
          <a:prstGeom prst="rect">
            <a:avLst/>
          </a:prstGeom>
        </p:spPr>
      </p:pic>
      <p:sp>
        <p:nvSpPr>
          <p:cNvPr id="4" name="TextBox 3">
            <a:extLst>
              <a:ext uri="{FF2B5EF4-FFF2-40B4-BE49-F238E27FC236}">
                <a16:creationId xmlns:a16="http://schemas.microsoft.com/office/drawing/2014/main" id="{BBF0C5B2-D83A-DEF3-169D-3FD42B7CEC9C}"/>
              </a:ext>
            </a:extLst>
          </p:cNvPr>
          <p:cNvSpPr txBox="1"/>
          <p:nvPr/>
        </p:nvSpPr>
        <p:spPr>
          <a:xfrm>
            <a:off x="982209" y="117228"/>
            <a:ext cx="9759612" cy="830997"/>
          </a:xfrm>
          <a:prstGeom prst="rect">
            <a:avLst/>
          </a:prstGeom>
          <a:noFill/>
        </p:spPr>
        <p:txBody>
          <a:bodyPr wrap="square" rtlCol="0">
            <a:spAutoFit/>
          </a:bodyPr>
          <a:lstStyle/>
          <a:p>
            <a:pPr algn="ctr"/>
            <a:r>
              <a:rPr lang="en-IN" sz="2400" b="1" dirty="0">
                <a:solidFill>
                  <a:srgbClr val="2A5C38"/>
                </a:solidFill>
                <a:latin typeface="Times New Roman" panose="02020603050405020304" pitchFamily="18" charset="0"/>
                <a:cs typeface="Times New Roman" panose="02020603050405020304" pitchFamily="18" charset="0"/>
              </a:rPr>
              <a:t>18</a:t>
            </a:r>
            <a:r>
              <a:rPr lang="en-IN" sz="2400" b="1" baseline="30000" dirty="0">
                <a:solidFill>
                  <a:srgbClr val="2A5C38"/>
                </a:solidFill>
                <a:latin typeface="Times New Roman" panose="02020603050405020304" pitchFamily="18" charset="0"/>
                <a:cs typeface="Times New Roman" panose="02020603050405020304" pitchFamily="18" charset="0"/>
              </a:rPr>
              <a:t>th</a:t>
            </a:r>
            <a:r>
              <a:rPr lang="en-IN" sz="2400" b="1" dirty="0">
                <a:solidFill>
                  <a:srgbClr val="2A5C38"/>
                </a:solidFill>
                <a:latin typeface="Times New Roman" panose="02020603050405020304" pitchFamily="18" charset="0"/>
                <a:cs typeface="Times New Roman" panose="02020603050405020304" pitchFamily="18" charset="0"/>
              </a:rPr>
              <a:t> Urban Mobility India Conference </a:t>
            </a:r>
          </a:p>
          <a:p>
            <a:pPr algn="ctr"/>
            <a:r>
              <a:rPr lang="en-IN" sz="2400" b="1" dirty="0">
                <a:solidFill>
                  <a:srgbClr val="2A5C38"/>
                </a:solidFill>
                <a:latin typeface="Times New Roman" panose="02020603050405020304" pitchFamily="18" charset="0"/>
                <a:cs typeface="Times New Roman" panose="02020603050405020304" pitchFamily="18" charset="0"/>
              </a:rPr>
              <a:t>&amp; Expo 2025</a:t>
            </a:r>
          </a:p>
        </p:txBody>
      </p:sp>
      <p:sp>
        <p:nvSpPr>
          <p:cNvPr id="5" name="TextBox 4">
            <a:extLst>
              <a:ext uri="{FF2B5EF4-FFF2-40B4-BE49-F238E27FC236}">
                <a16:creationId xmlns:a16="http://schemas.microsoft.com/office/drawing/2014/main" id="{E39C6186-B806-FA29-A8B6-F775000020D0}"/>
              </a:ext>
            </a:extLst>
          </p:cNvPr>
          <p:cNvSpPr txBox="1"/>
          <p:nvPr/>
        </p:nvSpPr>
        <p:spPr>
          <a:xfrm>
            <a:off x="3041935" y="1056744"/>
            <a:ext cx="5259523" cy="369332"/>
          </a:xfrm>
          <a:prstGeom prst="rect">
            <a:avLst/>
          </a:prstGeom>
          <a:noFill/>
        </p:spPr>
        <p:txBody>
          <a:bodyPr wrap="square" rtlCol="0">
            <a:spAutoFit/>
          </a:bodyPr>
          <a:lstStyle/>
          <a:p>
            <a:pPr algn="ctr"/>
            <a:r>
              <a:rPr lang="en-IN" dirty="0">
                <a:solidFill>
                  <a:srgbClr val="2A5C38"/>
                </a:solidFill>
                <a:latin typeface="Times New Roman" panose="02020603050405020304" pitchFamily="18" charset="0"/>
                <a:cs typeface="Times New Roman" panose="02020603050405020304" pitchFamily="18" charset="0"/>
              </a:rPr>
              <a:t>Research Symposium 3: Paper ID: 1541 </a:t>
            </a:r>
          </a:p>
        </p:txBody>
      </p:sp>
      <p:sp>
        <p:nvSpPr>
          <p:cNvPr id="10" name="Subtitle 2">
            <a:extLst>
              <a:ext uri="{FF2B5EF4-FFF2-40B4-BE49-F238E27FC236}">
                <a16:creationId xmlns:a16="http://schemas.microsoft.com/office/drawing/2014/main" id="{7F3186BB-9589-3158-D4F1-68F63941C7D6}"/>
              </a:ext>
            </a:extLst>
          </p:cNvPr>
          <p:cNvSpPr txBox="1">
            <a:spLocks/>
          </p:cNvSpPr>
          <p:nvPr/>
        </p:nvSpPr>
        <p:spPr>
          <a:xfrm>
            <a:off x="10921661" y="4609335"/>
            <a:ext cx="1371601" cy="31310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200"/>
              </a:spcBef>
            </a:pPr>
            <a:r>
              <a:rPr lang="en-US" sz="1600" b="1" u="sng" dirty="0">
                <a:solidFill>
                  <a:schemeClr val="accent6">
                    <a:lumMod val="50000"/>
                  </a:schemeClr>
                </a:solidFill>
                <a:ea typeface="Segoe UI Black" panose="020B0A02040204020203" pitchFamily="34" charset="0"/>
              </a:rPr>
              <a:t>Co-authors </a:t>
            </a:r>
          </a:p>
        </p:txBody>
      </p:sp>
    </p:spTree>
    <p:extLst>
      <p:ext uri="{BB962C8B-B14F-4D97-AF65-F5344CB8AC3E}">
        <p14:creationId xmlns:p14="http://schemas.microsoft.com/office/powerpoint/2010/main" val="359517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CFF94-A610-1D1B-4B3D-CE24839E153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9769410E-D9DC-E2F6-970C-A8DA1508D54B}"/>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4A453225-72FF-2144-18BF-5744B1969B8A}"/>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E727ABC-5DA1-C3A5-828B-391E7DC13D7E}"/>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5EDAEFD-5FE3-5E62-F5D9-31E949779CB3}"/>
                </a:ext>
              </a:extLst>
            </p:cNvPr>
            <p:cNvSpPr txBox="1"/>
            <p:nvPr/>
          </p:nvSpPr>
          <p:spPr>
            <a:xfrm>
              <a:off x="11215992" y="6488668"/>
              <a:ext cx="603114" cy="369332"/>
            </a:xfrm>
            <a:prstGeom prst="rect">
              <a:avLst/>
            </a:prstGeom>
            <a:solidFill>
              <a:schemeClr val="accent6">
                <a:lumMod val="7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83D02"/>
                  </a:solidFill>
                  <a:latin typeface="Calibri" panose="020F0502020204030204"/>
                </a:rPr>
                <a:t>10</a:t>
              </a:r>
              <a:endParaRPr kumimoji="0" lang="en-US" sz="1800" b="1" i="0" u="none" strike="noStrike" kern="1200" cap="none" spc="0" normalizeH="0" baseline="0" noProof="0" dirty="0">
                <a:ln>
                  <a:noFill/>
                </a:ln>
                <a:solidFill>
                  <a:srgbClr val="083D02"/>
                </a:solidFill>
                <a:effectLst/>
                <a:uLnTx/>
                <a:uFillTx/>
                <a:latin typeface="Calibri" panose="020F0502020204030204"/>
                <a:ea typeface="+mn-ea"/>
                <a:cs typeface="+mn-cs"/>
              </a:endParaRPr>
            </a:p>
          </p:txBody>
        </p:sp>
      </p:grpSp>
      <p:graphicFrame>
        <p:nvGraphicFramePr>
          <p:cNvPr id="2" name="Table 1">
            <a:extLst>
              <a:ext uri="{FF2B5EF4-FFF2-40B4-BE49-F238E27FC236}">
                <a16:creationId xmlns:a16="http://schemas.microsoft.com/office/drawing/2014/main" id="{6100E676-A2A0-FD13-79BA-E6ABBA0F9F05}"/>
              </a:ext>
            </a:extLst>
          </p:cNvPr>
          <p:cNvGraphicFramePr>
            <a:graphicFrameLocks noGrp="1"/>
          </p:cNvGraphicFramePr>
          <p:nvPr/>
        </p:nvGraphicFramePr>
        <p:xfrm>
          <a:off x="72301" y="1023696"/>
          <a:ext cx="11795351" cy="5345303"/>
        </p:xfrm>
        <a:graphic>
          <a:graphicData uri="http://schemas.openxmlformats.org/drawingml/2006/table">
            <a:tbl>
              <a:tblPr firstRow="1" firstCol="1" bandRow="1">
                <a:tableStyleId>{93296810-A885-4BE3-A3E7-6D5BEEA58F35}</a:tableStyleId>
              </a:tblPr>
              <a:tblGrid>
                <a:gridCol w="779727">
                  <a:extLst>
                    <a:ext uri="{9D8B030D-6E8A-4147-A177-3AD203B41FA5}">
                      <a16:colId xmlns:a16="http://schemas.microsoft.com/office/drawing/2014/main" val="1988196535"/>
                    </a:ext>
                  </a:extLst>
                </a:gridCol>
                <a:gridCol w="3850236">
                  <a:extLst>
                    <a:ext uri="{9D8B030D-6E8A-4147-A177-3AD203B41FA5}">
                      <a16:colId xmlns:a16="http://schemas.microsoft.com/office/drawing/2014/main" val="4000556744"/>
                    </a:ext>
                  </a:extLst>
                </a:gridCol>
                <a:gridCol w="2781380">
                  <a:extLst>
                    <a:ext uri="{9D8B030D-6E8A-4147-A177-3AD203B41FA5}">
                      <a16:colId xmlns:a16="http://schemas.microsoft.com/office/drawing/2014/main" val="231668760"/>
                    </a:ext>
                  </a:extLst>
                </a:gridCol>
                <a:gridCol w="4384008">
                  <a:extLst>
                    <a:ext uri="{9D8B030D-6E8A-4147-A177-3AD203B41FA5}">
                      <a16:colId xmlns:a16="http://schemas.microsoft.com/office/drawing/2014/main" val="846639026"/>
                    </a:ext>
                  </a:extLst>
                </a:gridCol>
              </a:tblGrid>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A26</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Pre-trip information</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Public Transport/ Bus</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(Fairooz CHERANCHERY et al., 2018; Rojo et</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3853287552"/>
                  </a:ext>
                </a:extLst>
              </a:tr>
              <a:tr h="70365">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A27</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Availability route &amp; network</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Bus</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(Bose and Pandit, 2020; Güner, 2018)</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3647218916"/>
                  </a:ext>
                </a:extLst>
              </a:tr>
              <a:tr h="70365">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A28</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Provision of general information</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(Ibraeva and Sousa, 2014; Zheng et al., 2022)</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2463120605"/>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A29</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Waiting &amp; transfer time</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(Ansari Esfeh et al., 2022; Ogata et al., 2022)</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332342535"/>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A30</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In-vehicle time</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(Bordagaray et al., 2014; Ji et al., 2019)</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1524563350"/>
                  </a:ext>
                </a:extLst>
              </a:tr>
              <a:tr h="145823">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A31</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Total travel time</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(Prasad and Maitra, 2019; Ruiz-Padillo and de </a:t>
                      </a:r>
                      <a:r>
                        <a:rPr lang="en-IN" sz="1200" kern="0" dirty="0" err="1">
                          <a:effectLst/>
                          <a:latin typeface="Times New Roman" panose="02020603050405020304" pitchFamily="18" charset="0"/>
                          <a:cs typeface="Times New Roman" panose="02020603050405020304" pitchFamily="18" charset="0"/>
                        </a:rPr>
                        <a:t>Oña</a:t>
                      </a:r>
                      <a:r>
                        <a:rPr lang="en-IN" sz="1200" kern="0" dirty="0">
                          <a:effectLst/>
                          <a:latin typeface="Times New Roman" panose="02020603050405020304" pitchFamily="18" charset="0"/>
                          <a:cs typeface="Times New Roman" panose="02020603050405020304" pitchFamily="18" charset="0"/>
                        </a:rPr>
                        <a:t>, 2024; Tran-</a:t>
                      </a:r>
                      <a:r>
                        <a:rPr lang="en-IN" sz="1200" kern="0" dirty="0" err="1">
                          <a:effectLst/>
                          <a:latin typeface="Times New Roman" panose="02020603050405020304" pitchFamily="18" charset="0"/>
                          <a:cs typeface="Times New Roman" panose="02020603050405020304" pitchFamily="18" charset="0"/>
                        </a:rPr>
                        <a:t>Thi</a:t>
                      </a:r>
                      <a:r>
                        <a:rPr lang="en-IN" sz="1200" kern="0" dirty="0">
                          <a:effectLst/>
                          <a:latin typeface="Times New Roman" panose="02020603050405020304" pitchFamily="18" charset="0"/>
                          <a:cs typeface="Times New Roman" panose="02020603050405020304" pitchFamily="18" charset="0"/>
                        </a:rPr>
                        <a:t> et al., 2024)</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2433726448"/>
                  </a:ext>
                </a:extLst>
              </a:tr>
              <a:tr h="145823">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A32</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Reliability of the service</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(Börjesson and Rubensson, 2019; Esmailpour et al., 2020; Hsieh, 2023)</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2199863769"/>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A33</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Operating hours</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(Luo et al., 2023; Mahmoud and Hine, 2013)</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2212561838"/>
                  </a:ext>
                </a:extLst>
              </a:tr>
              <a:tr h="145823">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A34</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Frequency of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(Chee et al., 2020; De Vos et al., 2022; Rong et al., 2022; Sen and Roy, 2025)</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848365165"/>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A35</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Speed of the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(Allen et al., 2019; González et al., 2019; Ye et al., 2022)</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929332536"/>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A36</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Cleanliness at bus stop</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Bus</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(Ong et al., 2023; Tuan et al., 2022b)</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4050557093"/>
                  </a:ext>
                </a:extLst>
              </a:tr>
              <a:tr h="145823">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A37</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Cleanliness inside the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(De Oña et al., 2013; Ismael and Duleba, 2021; Wang and Zhu, 2014)</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2784352558"/>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A38</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Provision of Trashcans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(Sun et al., 2020)</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874748677"/>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A39</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Drinking water facility</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Bus/Airport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(Basu et al., 2020; Liao et al., 2022)</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3793720499"/>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A40</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Lighting conditions at a bus stop</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(Ruiz-Padillo and de Oña, 2024; Zheng et al., 2021)</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880103354"/>
                  </a:ext>
                </a:extLst>
              </a:tr>
              <a:tr h="145823">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A41</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Ticket fare/monthly pass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a:t>
                      </a:r>
                      <a:r>
                        <a:rPr lang="en-IN" sz="1200" kern="0" dirty="0" err="1">
                          <a:effectLst/>
                          <a:latin typeface="Times New Roman" panose="02020603050405020304" pitchFamily="18" charset="0"/>
                          <a:cs typeface="Times New Roman" panose="02020603050405020304" pitchFamily="18" charset="0"/>
                        </a:rPr>
                        <a:t>Atombo</a:t>
                      </a:r>
                      <a:r>
                        <a:rPr lang="en-IN" sz="1200" kern="0" dirty="0">
                          <a:effectLst/>
                          <a:latin typeface="Times New Roman" panose="02020603050405020304" pitchFamily="18" charset="0"/>
                          <a:cs typeface="Times New Roman" panose="02020603050405020304" pitchFamily="18" charset="0"/>
                        </a:rPr>
                        <a:t> and </a:t>
                      </a:r>
                      <a:r>
                        <a:rPr lang="en-IN" sz="1200" kern="0" dirty="0" err="1">
                          <a:effectLst/>
                          <a:latin typeface="Times New Roman" panose="02020603050405020304" pitchFamily="18" charset="0"/>
                          <a:cs typeface="Times New Roman" panose="02020603050405020304" pitchFamily="18" charset="0"/>
                        </a:rPr>
                        <a:t>Dzigbordi</a:t>
                      </a:r>
                      <a:r>
                        <a:rPr lang="en-IN" sz="1200" kern="0" dirty="0">
                          <a:effectLst/>
                          <a:latin typeface="Times New Roman" panose="02020603050405020304" pitchFamily="18" charset="0"/>
                          <a:cs typeface="Times New Roman" panose="02020603050405020304" pitchFamily="18" charset="0"/>
                        </a:rPr>
                        <a:t> </a:t>
                      </a:r>
                      <a:r>
                        <a:rPr lang="en-IN" sz="1200" kern="0" dirty="0" err="1">
                          <a:effectLst/>
                          <a:latin typeface="Times New Roman" panose="02020603050405020304" pitchFamily="18" charset="0"/>
                          <a:cs typeface="Times New Roman" panose="02020603050405020304" pitchFamily="18" charset="0"/>
                        </a:rPr>
                        <a:t>Wemegah</a:t>
                      </a:r>
                      <a:r>
                        <a:rPr lang="en-IN" sz="1200" kern="0" dirty="0">
                          <a:effectLst/>
                          <a:latin typeface="Times New Roman" panose="02020603050405020304" pitchFamily="18" charset="0"/>
                          <a:cs typeface="Times New Roman" panose="02020603050405020304" pitchFamily="18" charset="0"/>
                        </a:rPr>
                        <a:t>, 2021; Busco et al., 2021)</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1549600503"/>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A42</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Safety at bus stop &amp; board</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(Cheng et al., 2018; Hsieh, 2023; Nguyen-Phuoc et al., 2021)</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3047967893"/>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A43</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Theft and snatching</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 Airport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(Allen et al., 2020; Farazi et al., 2022)</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1680227614"/>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A44</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Reckless driving of driver</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(Agyeman and Cheng, 2020; Ong et al., 2023)</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2402598716"/>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A45</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Provision of CCTV</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(Bivina et al., 2019; Mesbah et al., 2022a)</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2522250601"/>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A46</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Female safety and security</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(Mazzulla et al., 2024b; Zheng et al., 2022)</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2901264813"/>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A47</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Reservation of women's seat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(Ojo, 2019)</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4070371"/>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A48</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Traffic Flow</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(Magalhães and Rivera-Gonzalez, 2021; Sen and Roy, 2025)</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2149508253"/>
                  </a:ext>
                </a:extLst>
              </a:tr>
              <a:tr h="70365">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A49</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Traffic density</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(Bilişik et al., 2013; Bivina et al., 2019)</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532615387"/>
                  </a:ext>
                </a:extLst>
              </a:tr>
              <a:tr h="145823">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A50</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Traffic speed</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(González et al., 2019; Kester S. Ong et al., 2024)</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695" marR="59695" marT="0" marB="0"/>
                </a:tc>
                <a:extLst>
                  <a:ext uri="{0D108BD9-81ED-4DB2-BD59-A6C34878D82A}">
                    <a16:rowId xmlns:a16="http://schemas.microsoft.com/office/drawing/2014/main" val="32333714"/>
                  </a:ext>
                </a:extLst>
              </a:tr>
            </a:tbl>
          </a:graphicData>
        </a:graphic>
      </p:graphicFrame>
      <p:graphicFrame>
        <p:nvGraphicFramePr>
          <p:cNvPr id="10" name="Table 9">
            <a:extLst>
              <a:ext uri="{FF2B5EF4-FFF2-40B4-BE49-F238E27FC236}">
                <a16:creationId xmlns:a16="http://schemas.microsoft.com/office/drawing/2014/main" id="{49A3926F-64B4-97DF-810F-9A87AE427B2F}"/>
              </a:ext>
            </a:extLst>
          </p:cNvPr>
          <p:cNvGraphicFramePr>
            <a:graphicFrameLocks noGrp="1"/>
          </p:cNvGraphicFramePr>
          <p:nvPr/>
        </p:nvGraphicFramePr>
        <p:xfrm>
          <a:off x="72301" y="992961"/>
          <a:ext cx="11795350" cy="213234"/>
        </p:xfrm>
        <a:graphic>
          <a:graphicData uri="http://schemas.openxmlformats.org/drawingml/2006/table">
            <a:tbl>
              <a:tblPr firstRow="1" firstCol="1" bandRow="1">
                <a:tableStyleId>{5C22544A-7EE6-4342-B048-85BDC9FD1C3A}</a:tableStyleId>
              </a:tblPr>
              <a:tblGrid>
                <a:gridCol w="779725">
                  <a:extLst>
                    <a:ext uri="{9D8B030D-6E8A-4147-A177-3AD203B41FA5}">
                      <a16:colId xmlns:a16="http://schemas.microsoft.com/office/drawing/2014/main" val="2732736118"/>
                    </a:ext>
                  </a:extLst>
                </a:gridCol>
                <a:gridCol w="3850235">
                  <a:extLst>
                    <a:ext uri="{9D8B030D-6E8A-4147-A177-3AD203B41FA5}">
                      <a16:colId xmlns:a16="http://schemas.microsoft.com/office/drawing/2014/main" val="1062082031"/>
                    </a:ext>
                  </a:extLst>
                </a:gridCol>
                <a:gridCol w="2781382">
                  <a:extLst>
                    <a:ext uri="{9D8B030D-6E8A-4147-A177-3AD203B41FA5}">
                      <a16:colId xmlns:a16="http://schemas.microsoft.com/office/drawing/2014/main" val="1168989824"/>
                    </a:ext>
                  </a:extLst>
                </a:gridCol>
                <a:gridCol w="4384008">
                  <a:extLst>
                    <a:ext uri="{9D8B030D-6E8A-4147-A177-3AD203B41FA5}">
                      <a16:colId xmlns:a16="http://schemas.microsoft.com/office/drawing/2014/main" val="1357774504"/>
                    </a:ext>
                  </a:extLst>
                </a:gridCol>
              </a:tblGrid>
              <a:tr h="213234">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Code</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solidFill>
                      <a:schemeClr val="accent6"/>
                    </a:solidFill>
                  </a:tcPr>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Bus service quality attribute</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solidFill>
                      <a:schemeClr val="accent6"/>
                    </a:solidFill>
                  </a:tcPr>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Transit Mode</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solidFill>
                      <a:schemeClr val="accent6"/>
                    </a:solidFill>
                  </a:tcPr>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Reference</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solidFill>
                      <a:schemeClr val="accent6"/>
                    </a:solidFill>
                  </a:tcPr>
                </a:tc>
                <a:extLst>
                  <a:ext uri="{0D108BD9-81ED-4DB2-BD59-A6C34878D82A}">
                    <a16:rowId xmlns:a16="http://schemas.microsoft.com/office/drawing/2014/main" val="4155104364"/>
                  </a:ext>
                </a:extLst>
              </a:tr>
            </a:tbl>
          </a:graphicData>
        </a:graphic>
      </p:graphicFrame>
      <p:sp>
        <p:nvSpPr>
          <p:cNvPr id="12" name="TextBox 11">
            <a:extLst>
              <a:ext uri="{FF2B5EF4-FFF2-40B4-BE49-F238E27FC236}">
                <a16:creationId xmlns:a16="http://schemas.microsoft.com/office/drawing/2014/main" id="{D58B1440-C378-C4F6-04A7-98310C0FEE02}"/>
              </a:ext>
            </a:extLst>
          </p:cNvPr>
          <p:cNvSpPr txBox="1"/>
          <p:nvPr/>
        </p:nvSpPr>
        <p:spPr>
          <a:xfrm>
            <a:off x="72301" y="313338"/>
            <a:ext cx="92151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Final Selection of Attribute (Contd.)</a:t>
            </a:r>
          </a:p>
        </p:txBody>
      </p:sp>
      <p:pic>
        <p:nvPicPr>
          <p:cNvPr id="3" name="Picture 2">
            <a:extLst>
              <a:ext uri="{FF2B5EF4-FFF2-40B4-BE49-F238E27FC236}">
                <a16:creationId xmlns:a16="http://schemas.microsoft.com/office/drawing/2014/main" id="{02C16216-CCB5-6A5C-0632-C9C97FC7B1DF}"/>
              </a:ext>
            </a:extLst>
          </p:cNvPr>
          <p:cNvPicPr>
            <a:picLocks noChangeAspect="1"/>
          </p:cNvPicPr>
          <p:nvPr/>
        </p:nvPicPr>
        <p:blipFill>
          <a:blip r:embed="rId2"/>
          <a:stretch>
            <a:fillRect/>
          </a:stretch>
        </p:blipFill>
        <p:spPr>
          <a:xfrm>
            <a:off x="9270757" y="31571"/>
            <a:ext cx="2548349" cy="731583"/>
          </a:xfrm>
          <a:prstGeom prst="rect">
            <a:avLst/>
          </a:prstGeom>
        </p:spPr>
      </p:pic>
    </p:spTree>
    <p:extLst>
      <p:ext uri="{BB962C8B-B14F-4D97-AF65-F5344CB8AC3E}">
        <p14:creationId xmlns:p14="http://schemas.microsoft.com/office/powerpoint/2010/main" val="262087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E9C29AA-0173-FCA1-9EE1-64B4B26479C7}"/>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9EFBAB39-2785-B5AC-FDC9-ECB3BB4651C9}"/>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A8CFC510-C80E-CFDA-F6F9-FACF94C5999E}"/>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FB087BB-6295-1A5D-D9D3-7C771E783466}"/>
                </a:ext>
              </a:extLst>
            </p:cNvPr>
            <p:cNvSpPr txBox="1"/>
            <p:nvPr/>
          </p:nvSpPr>
          <p:spPr>
            <a:xfrm>
              <a:off x="11215992" y="6488668"/>
              <a:ext cx="603114"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11</a:t>
              </a:r>
            </a:p>
          </p:txBody>
        </p:sp>
      </p:grpSp>
      <p:sp>
        <p:nvSpPr>
          <p:cNvPr id="2" name="TextBox 1">
            <a:extLst>
              <a:ext uri="{FF2B5EF4-FFF2-40B4-BE49-F238E27FC236}">
                <a16:creationId xmlns:a16="http://schemas.microsoft.com/office/drawing/2014/main" id="{D10D1EBF-E22E-E30F-C781-652FE8B8389C}"/>
              </a:ext>
            </a:extLst>
          </p:cNvPr>
          <p:cNvSpPr txBox="1"/>
          <p:nvPr/>
        </p:nvSpPr>
        <p:spPr>
          <a:xfrm>
            <a:off x="139813" y="284123"/>
            <a:ext cx="5320209" cy="530594"/>
          </a:xfrm>
          <a:prstGeom prst="rect">
            <a:avLst/>
          </a:prstGeom>
          <a:noFill/>
        </p:spPr>
        <p:txBody>
          <a:bodyPr wrap="square">
            <a:spAutoFit/>
          </a:bodyPr>
          <a:lstStyle/>
          <a:p>
            <a:pPr algn="just">
              <a:lnSpc>
                <a:spcPct val="107000"/>
              </a:lnSpc>
              <a:spcAft>
                <a:spcPts val="800"/>
              </a:spcAft>
            </a:pPr>
            <a:r>
              <a:rPr lang="en-IN" sz="2800" b="1" kern="1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Study Area: Bhubaneswar  </a:t>
            </a:r>
            <a:endParaRPr lang="en-IN" sz="2800" kern="1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E4CFD46-86E0-471A-5280-6FBC757E459F}"/>
              </a:ext>
            </a:extLst>
          </p:cNvPr>
          <p:cNvPicPr>
            <a:picLocks noChangeAspect="1"/>
          </p:cNvPicPr>
          <p:nvPr/>
        </p:nvPicPr>
        <p:blipFill>
          <a:blip r:embed="rId3"/>
          <a:stretch>
            <a:fillRect/>
          </a:stretch>
        </p:blipFill>
        <p:spPr>
          <a:xfrm>
            <a:off x="139814" y="1169435"/>
            <a:ext cx="5799590" cy="4904131"/>
          </a:xfrm>
          <a:prstGeom prst="rect">
            <a:avLst/>
          </a:prstGeom>
        </p:spPr>
      </p:pic>
      <p:cxnSp>
        <p:nvCxnSpPr>
          <p:cNvPr id="14" name="Straight Arrow Connector 13">
            <a:extLst>
              <a:ext uri="{FF2B5EF4-FFF2-40B4-BE49-F238E27FC236}">
                <a16:creationId xmlns:a16="http://schemas.microsoft.com/office/drawing/2014/main" id="{0209FF58-C1A8-FA7F-5787-A5485857493C}"/>
              </a:ext>
            </a:extLst>
          </p:cNvPr>
          <p:cNvCxnSpPr>
            <a:cxnSpLocks/>
          </p:cNvCxnSpPr>
          <p:nvPr/>
        </p:nvCxnSpPr>
        <p:spPr>
          <a:xfrm>
            <a:off x="4620638" y="3346315"/>
            <a:ext cx="133389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4F46A0C-F475-EC92-EC07-0F0C53488A19}"/>
              </a:ext>
            </a:extLst>
          </p:cNvPr>
          <p:cNvSpPr txBox="1"/>
          <p:nvPr/>
        </p:nvSpPr>
        <p:spPr>
          <a:xfrm>
            <a:off x="5954530" y="1215748"/>
            <a:ext cx="6097656" cy="4524315"/>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baseline="0" dirty="0">
                <a:solidFill>
                  <a:schemeClr val="accent6">
                    <a:lumMod val="50000"/>
                  </a:schemeClr>
                </a:solidFill>
                <a:latin typeface="Times New Roman" panose="02020603050405020304" pitchFamily="18" charset="0"/>
              </a:rPr>
              <a:t>The urban city of Bhubaneswar is considered the study area for the existing study, which is located in the east coastal region of the Indian sub-continent and declared as the first smart city under the mission of ‘Smart city challenge’ by MOHUA, Government of India in the year 2015. </a:t>
            </a:r>
          </a:p>
          <a:p>
            <a:pPr marL="285750" indent="-285750">
              <a:buFont typeface="Arial" panose="020B0604020202020204" pitchFamily="34" charset="0"/>
              <a:buChar char="•"/>
            </a:pPr>
            <a:endParaRPr lang="en-US" sz="1800" b="0" i="0" u="none" strike="noStrike" baseline="0" dirty="0">
              <a:solidFill>
                <a:schemeClr val="accent6">
                  <a:lumMod val="50000"/>
                </a:schemeClr>
              </a:solidFill>
              <a:latin typeface="Times New Roman" panose="02020603050405020304" pitchFamily="18" charset="0"/>
            </a:endParaRPr>
          </a:p>
          <a:p>
            <a:pPr marL="285750" indent="-285750">
              <a:buFont typeface="Arial" panose="020B0604020202020204" pitchFamily="34" charset="0"/>
              <a:buChar char="•"/>
            </a:pPr>
            <a:r>
              <a:rPr lang="en-US" dirty="0">
                <a:solidFill>
                  <a:schemeClr val="accent6">
                    <a:lumMod val="50000"/>
                  </a:schemeClr>
                </a:solidFill>
                <a:latin typeface="Times New Roman" panose="02020603050405020304" pitchFamily="18" charset="0"/>
              </a:rPr>
              <a:t>The city buses have been operated by CRUT since 2018 on 35 routes covering approximately 360 km.</a:t>
            </a:r>
          </a:p>
          <a:p>
            <a:pPr marL="285750" indent="-285750">
              <a:buFont typeface="Arial" panose="020B0604020202020204" pitchFamily="34" charset="0"/>
              <a:buChar char="•"/>
            </a:pPr>
            <a:endParaRPr lang="en-US" dirty="0">
              <a:solidFill>
                <a:schemeClr val="accent6">
                  <a:lumMod val="50000"/>
                </a:schemeClr>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solidFill>
                  <a:schemeClr val="accent6">
                    <a:lumMod val="50000"/>
                  </a:schemeClr>
                </a:solidFill>
                <a:latin typeface="Times New Roman" panose="02020603050405020304" pitchFamily="18" charset="0"/>
              </a:rPr>
              <a:t>The fleet</a:t>
            </a:r>
            <a:r>
              <a:rPr lang="en-US" dirty="0">
                <a:solidFill>
                  <a:schemeClr val="accent6">
                    <a:lumMod val="50000"/>
                  </a:schemeClr>
                </a:solidFill>
                <a:latin typeface="Times New Roman" panose="02020603050405020304" pitchFamily="18" charset="0"/>
              </a:rPr>
              <a:t> comprises 510 units, with 300 actively operating in the Bhubaneswar urban region.</a:t>
            </a:r>
          </a:p>
          <a:p>
            <a:pPr marL="285750" indent="-285750">
              <a:buFont typeface="Arial" panose="020B0604020202020204" pitchFamily="34" charset="0"/>
              <a:buChar char="•"/>
            </a:pPr>
            <a:endParaRPr lang="en-US" dirty="0">
              <a:solidFill>
                <a:schemeClr val="accent6">
                  <a:lumMod val="50000"/>
                </a:schemeClr>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solidFill>
                  <a:schemeClr val="accent6">
                    <a:lumMod val="50000"/>
                  </a:schemeClr>
                </a:solidFill>
                <a:latin typeface="Times New Roman" panose="02020603050405020304" pitchFamily="18" charset="0"/>
              </a:rPr>
              <a:t>CRUT has achieved over 2 lakhs ridership in 2025 and owns the best city bus transportation system in India at 17</a:t>
            </a:r>
            <a:r>
              <a:rPr lang="en-US" sz="1800" b="0" i="0" u="none" strike="noStrike" baseline="30000" dirty="0">
                <a:solidFill>
                  <a:schemeClr val="accent6">
                    <a:lumMod val="50000"/>
                  </a:schemeClr>
                </a:solidFill>
                <a:latin typeface="Times New Roman" panose="02020603050405020304" pitchFamily="18" charset="0"/>
              </a:rPr>
              <a:t>th</a:t>
            </a:r>
            <a:r>
              <a:rPr lang="en-US" sz="1800" b="0" i="0" u="none" strike="noStrike" baseline="0" dirty="0">
                <a:solidFill>
                  <a:schemeClr val="accent6">
                    <a:lumMod val="50000"/>
                  </a:schemeClr>
                </a:solidFill>
                <a:latin typeface="Times New Roman" panose="02020603050405020304" pitchFamily="18" charset="0"/>
              </a:rPr>
              <a:t> Urban Mobility Expo, 2024.</a:t>
            </a:r>
          </a:p>
          <a:p>
            <a:endParaRPr lang="en-IN" dirty="0"/>
          </a:p>
        </p:txBody>
      </p:sp>
      <p:pic>
        <p:nvPicPr>
          <p:cNvPr id="13" name="Picture 12">
            <a:extLst>
              <a:ext uri="{FF2B5EF4-FFF2-40B4-BE49-F238E27FC236}">
                <a16:creationId xmlns:a16="http://schemas.microsoft.com/office/drawing/2014/main" id="{B28AA447-EE78-1313-1AB1-73AB936AC731}"/>
              </a:ext>
            </a:extLst>
          </p:cNvPr>
          <p:cNvPicPr>
            <a:picLocks noChangeAspect="1"/>
          </p:cNvPicPr>
          <p:nvPr/>
        </p:nvPicPr>
        <p:blipFill>
          <a:blip r:embed="rId4"/>
          <a:stretch>
            <a:fillRect/>
          </a:stretch>
        </p:blipFill>
        <p:spPr>
          <a:xfrm>
            <a:off x="9365250" y="109862"/>
            <a:ext cx="2548349" cy="731583"/>
          </a:xfrm>
          <a:prstGeom prst="rect">
            <a:avLst/>
          </a:prstGeom>
        </p:spPr>
      </p:pic>
    </p:spTree>
    <p:extLst>
      <p:ext uri="{BB962C8B-B14F-4D97-AF65-F5344CB8AC3E}">
        <p14:creationId xmlns:p14="http://schemas.microsoft.com/office/powerpoint/2010/main" val="214794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54D72D0-4B84-DD39-3A40-93505FF82943}"/>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93A1C10C-F81A-69CE-1741-69854199DF9E}"/>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9265936-8E53-DD15-F89C-55CC8D3CF898}"/>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902755F-CC38-5E74-61D1-A6CFC7C25856}"/>
                </a:ext>
              </a:extLst>
            </p:cNvPr>
            <p:cNvSpPr txBox="1"/>
            <p:nvPr/>
          </p:nvSpPr>
          <p:spPr>
            <a:xfrm>
              <a:off x="11215992" y="6488668"/>
              <a:ext cx="603114"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12</a:t>
              </a:r>
            </a:p>
          </p:txBody>
        </p:sp>
      </p:grpSp>
      <p:sp>
        <p:nvSpPr>
          <p:cNvPr id="70" name="TextBox 69">
            <a:extLst>
              <a:ext uri="{FF2B5EF4-FFF2-40B4-BE49-F238E27FC236}">
                <a16:creationId xmlns:a16="http://schemas.microsoft.com/office/drawing/2014/main" id="{DD3875A0-E170-3AB3-64BE-01143540B53E}"/>
              </a:ext>
            </a:extLst>
          </p:cNvPr>
          <p:cNvSpPr txBox="1"/>
          <p:nvPr/>
        </p:nvSpPr>
        <p:spPr>
          <a:xfrm>
            <a:off x="104587" y="274032"/>
            <a:ext cx="6077586" cy="523220"/>
          </a:xfrm>
          <a:prstGeom prst="rect">
            <a:avLst/>
          </a:prstGeom>
          <a:noFill/>
        </p:spPr>
        <p:txBody>
          <a:bodyPr wrap="square" rtlCol="0">
            <a:spAutoFit/>
          </a:bodyPr>
          <a:lstStyle/>
          <a:p>
            <a:r>
              <a:rPr lang="en-IN" sz="2800" dirty="0">
                <a:solidFill>
                  <a:schemeClr val="accent6">
                    <a:lumMod val="50000"/>
                  </a:schemeClr>
                </a:solidFill>
                <a:latin typeface="Times New Roman" panose="02020603050405020304" pitchFamily="18" charset="0"/>
                <a:cs typeface="Times New Roman" panose="02020603050405020304" pitchFamily="18" charset="0"/>
              </a:rPr>
              <a:t>Methodology</a:t>
            </a:r>
          </a:p>
        </p:txBody>
      </p:sp>
      <p:grpSp>
        <p:nvGrpSpPr>
          <p:cNvPr id="13" name="Group 12">
            <a:extLst>
              <a:ext uri="{FF2B5EF4-FFF2-40B4-BE49-F238E27FC236}">
                <a16:creationId xmlns:a16="http://schemas.microsoft.com/office/drawing/2014/main" id="{29982B00-1DE6-01BA-D2B0-0B595B3E91D2}"/>
              </a:ext>
            </a:extLst>
          </p:cNvPr>
          <p:cNvGrpSpPr/>
          <p:nvPr/>
        </p:nvGrpSpPr>
        <p:grpSpPr>
          <a:xfrm>
            <a:off x="5473712" y="1004474"/>
            <a:ext cx="6427231" cy="5346940"/>
            <a:chOff x="5473712" y="1004474"/>
            <a:chExt cx="6427231" cy="5346940"/>
          </a:xfrm>
        </p:grpSpPr>
        <p:pic>
          <p:nvPicPr>
            <p:cNvPr id="69" name="Picture 68">
              <a:extLst>
                <a:ext uri="{FF2B5EF4-FFF2-40B4-BE49-F238E27FC236}">
                  <a16:creationId xmlns:a16="http://schemas.microsoft.com/office/drawing/2014/main" id="{647DA08E-FEEB-9D10-6CC0-5FFE17210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3712" y="1004474"/>
              <a:ext cx="6427231" cy="5346940"/>
            </a:xfrm>
            <a:prstGeom prst="rect">
              <a:avLst/>
            </a:prstGeom>
          </p:spPr>
        </p:pic>
        <p:sp>
          <p:nvSpPr>
            <p:cNvPr id="2" name="Rectangle 1">
              <a:extLst>
                <a:ext uri="{FF2B5EF4-FFF2-40B4-BE49-F238E27FC236}">
                  <a16:creationId xmlns:a16="http://schemas.microsoft.com/office/drawing/2014/main" id="{F0A8E955-484F-3ABA-2C00-CD2A1365A42A}"/>
                </a:ext>
              </a:extLst>
            </p:cNvPr>
            <p:cNvSpPr/>
            <p:nvPr/>
          </p:nvSpPr>
          <p:spPr>
            <a:xfrm>
              <a:off x="9919882" y="5927593"/>
              <a:ext cx="1587939" cy="27764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Times New Roman" panose="02020603050405020304" pitchFamily="18" charset="0"/>
                  <a:cs typeface="Times New Roman" panose="02020603050405020304" pitchFamily="18" charset="0"/>
                </a:rPr>
                <a:t>Source: (CRUT,2020)</a:t>
              </a:r>
            </a:p>
          </p:txBody>
        </p:sp>
      </p:grpSp>
      <p:sp>
        <p:nvSpPr>
          <p:cNvPr id="14" name="Rectangle 13">
            <a:extLst>
              <a:ext uri="{FF2B5EF4-FFF2-40B4-BE49-F238E27FC236}">
                <a16:creationId xmlns:a16="http://schemas.microsoft.com/office/drawing/2014/main" id="{29A59658-26A7-5427-F60E-2FCF1291EA0E}"/>
              </a:ext>
            </a:extLst>
          </p:cNvPr>
          <p:cNvSpPr/>
          <p:nvPr/>
        </p:nvSpPr>
        <p:spPr>
          <a:xfrm>
            <a:off x="4201342" y="4534510"/>
            <a:ext cx="1837245" cy="1830531"/>
          </a:xfrm>
          <a:prstGeom prst="rect">
            <a:avLst/>
          </a:prstGeom>
          <a:solidFill>
            <a:srgbClr val="C7CA3E"/>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F556A61E-B442-B451-EA0A-48812DFADA80}"/>
              </a:ext>
            </a:extLst>
          </p:cNvPr>
          <p:cNvGrpSpPr/>
          <p:nvPr/>
        </p:nvGrpSpPr>
        <p:grpSpPr>
          <a:xfrm>
            <a:off x="147895" y="1015481"/>
            <a:ext cx="5890698" cy="5395046"/>
            <a:chOff x="147895" y="1015481"/>
            <a:chExt cx="5890698" cy="5395046"/>
          </a:xfrm>
        </p:grpSpPr>
        <p:grpSp>
          <p:nvGrpSpPr>
            <p:cNvPr id="79" name="Group 78">
              <a:extLst>
                <a:ext uri="{FF2B5EF4-FFF2-40B4-BE49-F238E27FC236}">
                  <a16:creationId xmlns:a16="http://schemas.microsoft.com/office/drawing/2014/main" id="{E02CE2B6-E2B5-754D-577B-4C4FFAC347DF}"/>
                </a:ext>
              </a:extLst>
            </p:cNvPr>
            <p:cNvGrpSpPr/>
            <p:nvPr/>
          </p:nvGrpSpPr>
          <p:grpSpPr>
            <a:xfrm>
              <a:off x="147895" y="1015481"/>
              <a:ext cx="5890698" cy="5395046"/>
              <a:chOff x="147895" y="1015481"/>
              <a:chExt cx="6169545" cy="5395046"/>
            </a:xfrm>
          </p:grpSpPr>
          <p:grpSp>
            <p:nvGrpSpPr>
              <p:cNvPr id="9" name="Group 8">
                <a:extLst>
                  <a:ext uri="{FF2B5EF4-FFF2-40B4-BE49-F238E27FC236}">
                    <a16:creationId xmlns:a16="http://schemas.microsoft.com/office/drawing/2014/main" id="{9B1E830D-AA32-06B8-078D-9238032FA572}"/>
                  </a:ext>
                </a:extLst>
              </p:cNvPr>
              <p:cNvGrpSpPr/>
              <p:nvPr/>
            </p:nvGrpSpPr>
            <p:grpSpPr>
              <a:xfrm>
                <a:off x="147895" y="1015481"/>
                <a:ext cx="5349494" cy="5395046"/>
                <a:chOff x="147894" y="401692"/>
                <a:chExt cx="5918220" cy="5533181"/>
              </a:xfrm>
              <a:solidFill>
                <a:srgbClr val="C7CA3E"/>
              </a:solidFill>
            </p:grpSpPr>
            <p:grpSp>
              <p:nvGrpSpPr>
                <p:cNvPr id="10" name="Group 9">
                  <a:extLst>
                    <a:ext uri="{FF2B5EF4-FFF2-40B4-BE49-F238E27FC236}">
                      <a16:creationId xmlns:a16="http://schemas.microsoft.com/office/drawing/2014/main" id="{E514142A-803D-2DC6-FCD5-D430FE32F74A}"/>
                    </a:ext>
                  </a:extLst>
                </p:cNvPr>
                <p:cNvGrpSpPr/>
                <p:nvPr/>
              </p:nvGrpSpPr>
              <p:grpSpPr>
                <a:xfrm>
                  <a:off x="147894" y="401692"/>
                  <a:ext cx="4193448" cy="5533181"/>
                  <a:chOff x="147894" y="401692"/>
                  <a:chExt cx="2918460" cy="5533181"/>
                </a:xfrm>
                <a:grpFill/>
              </p:grpSpPr>
              <p:grpSp>
                <p:nvGrpSpPr>
                  <p:cNvPr id="32" name="Group 31">
                    <a:extLst>
                      <a:ext uri="{FF2B5EF4-FFF2-40B4-BE49-F238E27FC236}">
                        <a16:creationId xmlns:a16="http://schemas.microsoft.com/office/drawing/2014/main" id="{B5336C5D-BDB6-23BF-A17F-486E94FE6AC7}"/>
                      </a:ext>
                    </a:extLst>
                  </p:cNvPr>
                  <p:cNvGrpSpPr/>
                  <p:nvPr/>
                </p:nvGrpSpPr>
                <p:grpSpPr>
                  <a:xfrm>
                    <a:off x="147894" y="401692"/>
                    <a:ext cx="2918460" cy="5533181"/>
                    <a:chOff x="0" y="-145841"/>
                    <a:chExt cx="2918460" cy="5533181"/>
                  </a:xfrm>
                  <a:grpFill/>
                </p:grpSpPr>
                <p:grpSp>
                  <p:nvGrpSpPr>
                    <p:cNvPr id="35" name="Group 34">
                      <a:extLst>
                        <a:ext uri="{FF2B5EF4-FFF2-40B4-BE49-F238E27FC236}">
                          <a16:creationId xmlns:a16="http://schemas.microsoft.com/office/drawing/2014/main" id="{9D9FC175-D1B8-DC72-4B90-0753316464B9}"/>
                        </a:ext>
                      </a:extLst>
                    </p:cNvPr>
                    <p:cNvGrpSpPr/>
                    <p:nvPr/>
                  </p:nvGrpSpPr>
                  <p:grpSpPr>
                    <a:xfrm>
                      <a:off x="0" y="-145841"/>
                      <a:ext cx="2918460" cy="3018582"/>
                      <a:chOff x="0" y="-145841"/>
                      <a:chExt cx="2918460" cy="3018582"/>
                    </a:xfrm>
                    <a:grpFill/>
                  </p:grpSpPr>
                  <p:grpSp>
                    <p:nvGrpSpPr>
                      <p:cNvPr id="47" name="Group 46">
                        <a:extLst>
                          <a:ext uri="{FF2B5EF4-FFF2-40B4-BE49-F238E27FC236}">
                            <a16:creationId xmlns:a16="http://schemas.microsoft.com/office/drawing/2014/main" id="{9556F415-C757-8949-DF00-8B4BC3809E6B}"/>
                          </a:ext>
                        </a:extLst>
                      </p:cNvPr>
                      <p:cNvGrpSpPr/>
                      <p:nvPr/>
                    </p:nvGrpSpPr>
                    <p:grpSpPr>
                      <a:xfrm>
                        <a:off x="0" y="-145841"/>
                        <a:ext cx="2918460" cy="2043221"/>
                        <a:chOff x="0" y="-145841"/>
                        <a:chExt cx="2918460" cy="2043221"/>
                      </a:xfrm>
                      <a:grpFill/>
                    </p:grpSpPr>
                    <p:grpSp>
                      <p:nvGrpSpPr>
                        <p:cNvPr id="56" name="Group 55">
                          <a:extLst>
                            <a:ext uri="{FF2B5EF4-FFF2-40B4-BE49-F238E27FC236}">
                              <a16:creationId xmlns:a16="http://schemas.microsoft.com/office/drawing/2014/main" id="{2DEF284C-FC19-81B5-8087-04056AA95DC8}"/>
                            </a:ext>
                          </a:extLst>
                        </p:cNvPr>
                        <p:cNvGrpSpPr/>
                        <p:nvPr/>
                      </p:nvGrpSpPr>
                      <p:grpSpPr>
                        <a:xfrm>
                          <a:off x="0" y="-145841"/>
                          <a:ext cx="2918455" cy="1067990"/>
                          <a:chOff x="0" y="-145841"/>
                          <a:chExt cx="2918455" cy="1067990"/>
                        </a:xfrm>
                        <a:grpFill/>
                      </p:grpSpPr>
                      <p:sp>
                        <p:nvSpPr>
                          <p:cNvPr id="65" name="Rectangle 64">
                            <a:extLst>
                              <a:ext uri="{FF2B5EF4-FFF2-40B4-BE49-F238E27FC236}">
                                <a16:creationId xmlns:a16="http://schemas.microsoft.com/office/drawing/2014/main" id="{ABFAF956-24BE-2FEC-E28E-8F38AE0CA629}"/>
                              </a:ext>
                            </a:extLst>
                          </p:cNvPr>
                          <p:cNvSpPr/>
                          <p:nvPr/>
                        </p:nvSpPr>
                        <p:spPr>
                          <a:xfrm>
                            <a:off x="38100" y="-145841"/>
                            <a:ext cx="2880355" cy="443022"/>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i="0" u="none" strike="noStrike" baseline="0" dirty="0">
                                <a:solidFill>
                                  <a:srgbClr val="000000"/>
                                </a:solidFill>
                                <a:latin typeface="Times New Roman" panose="02020603050405020304" pitchFamily="18" charset="0"/>
                              </a:rPr>
                              <a:t>Priority Intervention of City Bus Service Quality Factors Using TOPSIS Analysis </a:t>
                            </a:r>
                            <a:endParaRPr lang="en-IN" sz="1100" kern="100" dirty="0">
                              <a:effectLst/>
                              <a:ea typeface="Calibri" panose="020F0502020204030204" pitchFamily="34" charset="0"/>
                              <a:cs typeface="Times New Roman" panose="02020603050405020304" pitchFamily="18" charset="0"/>
                            </a:endParaRPr>
                          </a:p>
                        </p:txBody>
                      </p:sp>
                      <p:grpSp>
                        <p:nvGrpSpPr>
                          <p:cNvPr id="66" name="Group 65">
                            <a:extLst>
                              <a:ext uri="{FF2B5EF4-FFF2-40B4-BE49-F238E27FC236}">
                                <a16:creationId xmlns:a16="http://schemas.microsoft.com/office/drawing/2014/main" id="{1669EA91-A351-E339-B909-24C4FB11FEF0}"/>
                              </a:ext>
                            </a:extLst>
                          </p:cNvPr>
                          <p:cNvGrpSpPr/>
                          <p:nvPr/>
                        </p:nvGrpSpPr>
                        <p:grpSpPr>
                          <a:xfrm>
                            <a:off x="0" y="297180"/>
                            <a:ext cx="2918455" cy="624969"/>
                            <a:chOff x="0" y="0"/>
                            <a:chExt cx="2918455" cy="624969"/>
                          </a:xfrm>
                          <a:grpFill/>
                        </p:grpSpPr>
                        <p:cxnSp>
                          <p:nvCxnSpPr>
                            <p:cNvPr id="67" name="Straight Arrow Connector 66">
                              <a:extLst>
                                <a:ext uri="{FF2B5EF4-FFF2-40B4-BE49-F238E27FC236}">
                                  <a16:creationId xmlns:a16="http://schemas.microsoft.com/office/drawing/2014/main" id="{0D3C496A-654A-D859-3024-C326726B4BC3}"/>
                                </a:ext>
                              </a:extLst>
                            </p:cNvPr>
                            <p:cNvCxnSpPr/>
                            <p:nvPr/>
                          </p:nvCxnSpPr>
                          <p:spPr>
                            <a:xfrm>
                              <a:off x="1402080" y="0"/>
                              <a:ext cx="0" cy="342900"/>
                            </a:xfrm>
                            <a:prstGeom prst="straightConnector1">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88531E1F-1A7E-AE97-1DE8-847B927A9CEA}"/>
                                </a:ext>
                              </a:extLst>
                            </p:cNvPr>
                            <p:cNvSpPr/>
                            <p:nvPr/>
                          </p:nvSpPr>
                          <p:spPr>
                            <a:xfrm>
                              <a:off x="0" y="327789"/>
                              <a:ext cx="2918455" cy="297180"/>
                            </a:xfrm>
                            <a:prstGeom prst="rect">
                              <a:avLst/>
                            </a:prstGeom>
                            <a:grp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200" b="1"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Review of Literature </a:t>
                              </a:r>
                              <a:endParaRPr lang="en-IN" sz="11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57" name="Group 56">
                          <a:extLst>
                            <a:ext uri="{FF2B5EF4-FFF2-40B4-BE49-F238E27FC236}">
                              <a16:creationId xmlns:a16="http://schemas.microsoft.com/office/drawing/2014/main" id="{E99EFF4E-CDA7-EB2C-9D5F-1BD068B954AF}"/>
                            </a:ext>
                          </a:extLst>
                        </p:cNvPr>
                        <p:cNvGrpSpPr/>
                        <p:nvPr/>
                      </p:nvGrpSpPr>
                      <p:grpSpPr>
                        <a:xfrm>
                          <a:off x="0" y="1120140"/>
                          <a:ext cx="2918460" cy="777240"/>
                          <a:chOff x="0" y="0"/>
                          <a:chExt cx="2918460" cy="777240"/>
                        </a:xfrm>
                        <a:grpFill/>
                      </p:grpSpPr>
                      <p:sp>
                        <p:nvSpPr>
                          <p:cNvPr id="58" name="Rectangle 57">
                            <a:extLst>
                              <a:ext uri="{FF2B5EF4-FFF2-40B4-BE49-F238E27FC236}">
                                <a16:creationId xmlns:a16="http://schemas.microsoft.com/office/drawing/2014/main" id="{B2E84190-EE9D-0F4B-F39F-05EDA8EB9497}"/>
                              </a:ext>
                            </a:extLst>
                          </p:cNvPr>
                          <p:cNvSpPr/>
                          <p:nvPr/>
                        </p:nvSpPr>
                        <p:spPr>
                          <a:xfrm>
                            <a:off x="0" y="228600"/>
                            <a:ext cx="899160" cy="548640"/>
                          </a:xfrm>
                          <a:prstGeom prst="rect">
                            <a:avLst/>
                          </a:prstGeom>
                          <a:grp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200" b="1"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Systematic Analysis </a:t>
                            </a:r>
                            <a:endParaRPr lang="en-IN" sz="11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Rectangle 58">
                            <a:extLst>
                              <a:ext uri="{FF2B5EF4-FFF2-40B4-BE49-F238E27FC236}">
                                <a16:creationId xmlns:a16="http://schemas.microsoft.com/office/drawing/2014/main" id="{57028ACF-5E2E-A096-915B-760010D841E3}"/>
                              </a:ext>
                            </a:extLst>
                          </p:cNvPr>
                          <p:cNvSpPr/>
                          <p:nvPr/>
                        </p:nvSpPr>
                        <p:spPr>
                          <a:xfrm>
                            <a:off x="975360" y="228600"/>
                            <a:ext cx="1005840" cy="548640"/>
                          </a:xfrm>
                          <a:prstGeom prst="rect">
                            <a:avLst/>
                          </a:prstGeom>
                          <a:grp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200" b="1"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Content Analysis </a:t>
                            </a:r>
                            <a:endParaRPr lang="en-IN" sz="11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Rectangle 59">
                            <a:extLst>
                              <a:ext uri="{FF2B5EF4-FFF2-40B4-BE49-F238E27FC236}">
                                <a16:creationId xmlns:a16="http://schemas.microsoft.com/office/drawing/2014/main" id="{13052F40-2828-F440-1C4E-D2D55DFF1B75}"/>
                              </a:ext>
                            </a:extLst>
                          </p:cNvPr>
                          <p:cNvSpPr/>
                          <p:nvPr/>
                        </p:nvSpPr>
                        <p:spPr>
                          <a:xfrm>
                            <a:off x="2049780" y="228600"/>
                            <a:ext cx="868680" cy="548640"/>
                          </a:xfrm>
                          <a:prstGeom prst="rect">
                            <a:avLst/>
                          </a:prstGeom>
                          <a:grp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200" b="1"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Frequency Analysis</a:t>
                            </a:r>
                            <a:endParaRPr lang="en-IN" sz="11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1" name="Group 60">
                            <a:extLst>
                              <a:ext uri="{FF2B5EF4-FFF2-40B4-BE49-F238E27FC236}">
                                <a16:creationId xmlns:a16="http://schemas.microsoft.com/office/drawing/2014/main" id="{E4A05555-7416-F235-2B8D-62F5658CC66A}"/>
                              </a:ext>
                            </a:extLst>
                          </p:cNvPr>
                          <p:cNvGrpSpPr/>
                          <p:nvPr/>
                        </p:nvGrpSpPr>
                        <p:grpSpPr>
                          <a:xfrm>
                            <a:off x="441960" y="0"/>
                            <a:ext cx="1981200" cy="228600"/>
                            <a:chOff x="0" y="0"/>
                            <a:chExt cx="1981200" cy="228600"/>
                          </a:xfrm>
                          <a:grpFill/>
                        </p:grpSpPr>
                        <p:cxnSp>
                          <p:nvCxnSpPr>
                            <p:cNvPr id="62" name="Straight Connector 61">
                              <a:extLst>
                                <a:ext uri="{FF2B5EF4-FFF2-40B4-BE49-F238E27FC236}">
                                  <a16:creationId xmlns:a16="http://schemas.microsoft.com/office/drawing/2014/main" id="{083FFDE0-EEF9-EDCC-9AC2-73C7D3EF4F40}"/>
                                </a:ext>
                              </a:extLst>
                            </p:cNvPr>
                            <p:cNvCxnSpPr/>
                            <p:nvPr/>
                          </p:nvCxnSpPr>
                          <p:spPr>
                            <a:xfrm>
                              <a:off x="0" y="0"/>
                              <a:ext cx="1981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3377AC6-BB27-0591-E37E-F5B2424575F6}"/>
                                </a:ext>
                              </a:extLst>
                            </p:cNvPr>
                            <p:cNvCxnSpPr/>
                            <p:nvPr/>
                          </p:nvCxnSpPr>
                          <p:spPr>
                            <a:xfrm>
                              <a:off x="0" y="0"/>
                              <a:ext cx="0" cy="228600"/>
                            </a:xfrm>
                            <a:prstGeom prst="straightConnector1">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9E5A0B4-D933-7966-F583-C2805834F0AB}"/>
                                </a:ext>
                              </a:extLst>
                            </p:cNvPr>
                            <p:cNvCxnSpPr/>
                            <p:nvPr/>
                          </p:nvCxnSpPr>
                          <p:spPr>
                            <a:xfrm>
                              <a:off x="1981200" y="0"/>
                              <a:ext cx="0" cy="228600"/>
                            </a:xfrm>
                            <a:prstGeom prst="straightConnector1">
                              <a:avLst/>
                            </a:prstGeom>
                            <a:grpFill/>
                            <a:ln w="12700" cap="flat" cmpd="sng" algn="ctr">
                              <a:solidFill>
                                <a:sysClr val="windowText" lastClr="000000"/>
                              </a:solidFill>
                              <a:prstDash val="solid"/>
                              <a:miter lim="800000"/>
                              <a:tailEnd type="triangle"/>
                            </a:ln>
                            <a:effectLst/>
                          </p:spPr>
                        </p:cxnSp>
                      </p:grpSp>
                    </p:grpSp>
                  </p:grpSp>
                  <p:grpSp>
                    <p:nvGrpSpPr>
                      <p:cNvPr id="48" name="Group 47">
                        <a:extLst>
                          <a:ext uri="{FF2B5EF4-FFF2-40B4-BE49-F238E27FC236}">
                            <a16:creationId xmlns:a16="http://schemas.microsoft.com/office/drawing/2014/main" id="{2FCA9BAF-9C31-65D2-C378-D71E649DF675}"/>
                          </a:ext>
                        </a:extLst>
                      </p:cNvPr>
                      <p:cNvGrpSpPr/>
                      <p:nvPr/>
                    </p:nvGrpSpPr>
                    <p:grpSpPr>
                      <a:xfrm>
                        <a:off x="0" y="1897380"/>
                        <a:ext cx="2918460" cy="975361"/>
                        <a:chOff x="0" y="0"/>
                        <a:chExt cx="2918460" cy="975361"/>
                      </a:xfrm>
                      <a:grpFill/>
                    </p:grpSpPr>
                    <p:grpSp>
                      <p:nvGrpSpPr>
                        <p:cNvPr id="49" name="Group 48">
                          <a:extLst>
                            <a:ext uri="{FF2B5EF4-FFF2-40B4-BE49-F238E27FC236}">
                              <a16:creationId xmlns:a16="http://schemas.microsoft.com/office/drawing/2014/main" id="{2EBEBB9F-C3BA-77DE-AAF6-761B0E478917}"/>
                            </a:ext>
                          </a:extLst>
                        </p:cNvPr>
                        <p:cNvGrpSpPr/>
                        <p:nvPr/>
                      </p:nvGrpSpPr>
                      <p:grpSpPr>
                        <a:xfrm>
                          <a:off x="441960" y="0"/>
                          <a:ext cx="1981200" cy="236220"/>
                          <a:chOff x="0" y="0"/>
                          <a:chExt cx="1981200" cy="236220"/>
                        </a:xfrm>
                        <a:grpFill/>
                      </p:grpSpPr>
                      <p:cxnSp>
                        <p:nvCxnSpPr>
                          <p:cNvPr id="52" name="Straight Connector 51">
                            <a:extLst>
                              <a:ext uri="{FF2B5EF4-FFF2-40B4-BE49-F238E27FC236}">
                                <a16:creationId xmlns:a16="http://schemas.microsoft.com/office/drawing/2014/main" id="{1DBD2DD5-27FD-D971-DD90-5FF63D9D03BE}"/>
                              </a:ext>
                            </a:extLst>
                          </p:cNvPr>
                          <p:cNvCxnSpPr/>
                          <p:nvPr/>
                        </p:nvCxnSpPr>
                        <p:spPr>
                          <a:xfrm rot="10800000">
                            <a:off x="0" y="236220"/>
                            <a:ext cx="1981200" cy="0"/>
                          </a:xfrm>
                          <a:prstGeom prst="line">
                            <a:avLst/>
                          </a:prstGeom>
                          <a:grpFill/>
                          <a:ln w="12700" cap="flat" cmpd="sng" algn="ctr">
                            <a:solidFill>
                              <a:sysClr val="windowText" lastClr="000000"/>
                            </a:solidFill>
                            <a:prstDash val="solid"/>
                            <a:miter lim="800000"/>
                          </a:ln>
                          <a:effectLst/>
                        </p:spPr>
                      </p:cxnSp>
                      <p:grpSp>
                        <p:nvGrpSpPr>
                          <p:cNvPr id="53" name="Group 52">
                            <a:extLst>
                              <a:ext uri="{FF2B5EF4-FFF2-40B4-BE49-F238E27FC236}">
                                <a16:creationId xmlns:a16="http://schemas.microsoft.com/office/drawing/2014/main" id="{EB2FC0EE-7133-0ADB-5A90-A1FA47094E23}"/>
                              </a:ext>
                            </a:extLst>
                          </p:cNvPr>
                          <p:cNvGrpSpPr/>
                          <p:nvPr/>
                        </p:nvGrpSpPr>
                        <p:grpSpPr>
                          <a:xfrm>
                            <a:off x="0" y="0"/>
                            <a:ext cx="1973580" cy="236220"/>
                            <a:chOff x="0" y="0"/>
                            <a:chExt cx="1973580" cy="236220"/>
                          </a:xfrm>
                          <a:grpFill/>
                        </p:grpSpPr>
                        <p:cxnSp>
                          <p:nvCxnSpPr>
                            <p:cNvPr id="54" name="Straight Connector 53">
                              <a:extLst>
                                <a:ext uri="{FF2B5EF4-FFF2-40B4-BE49-F238E27FC236}">
                                  <a16:creationId xmlns:a16="http://schemas.microsoft.com/office/drawing/2014/main" id="{FED68694-2AC3-8BCD-BA35-EFE5170FE322}"/>
                                </a:ext>
                              </a:extLst>
                            </p:cNvPr>
                            <p:cNvCxnSpPr/>
                            <p:nvPr/>
                          </p:nvCxnSpPr>
                          <p:spPr>
                            <a:xfrm flipV="1">
                              <a:off x="0" y="0"/>
                              <a:ext cx="0" cy="23622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7C44067-1B02-ACAA-408C-978E3AF88626}"/>
                                </a:ext>
                              </a:extLst>
                            </p:cNvPr>
                            <p:cNvCxnSpPr/>
                            <p:nvPr/>
                          </p:nvCxnSpPr>
                          <p:spPr>
                            <a:xfrm flipV="1">
                              <a:off x="1973580" y="0"/>
                              <a:ext cx="0" cy="236220"/>
                            </a:xfrm>
                            <a:prstGeom prst="line">
                              <a:avLst/>
                            </a:prstGeom>
                            <a:grpFill/>
                            <a:ln w="12700" cap="flat" cmpd="sng" algn="ctr">
                              <a:solidFill>
                                <a:sysClr val="windowText" lastClr="000000"/>
                              </a:solidFill>
                              <a:prstDash val="solid"/>
                              <a:miter lim="800000"/>
                            </a:ln>
                            <a:effectLst/>
                          </p:spPr>
                        </p:cxnSp>
                      </p:grpSp>
                    </p:grpSp>
                    <p:cxnSp>
                      <p:nvCxnSpPr>
                        <p:cNvPr id="50" name="Straight Arrow Connector 49">
                          <a:extLst>
                            <a:ext uri="{FF2B5EF4-FFF2-40B4-BE49-F238E27FC236}">
                              <a16:creationId xmlns:a16="http://schemas.microsoft.com/office/drawing/2014/main" id="{9D247D34-116B-F367-6323-005B33E992A7}"/>
                            </a:ext>
                          </a:extLst>
                        </p:cNvPr>
                        <p:cNvCxnSpPr/>
                        <p:nvPr/>
                      </p:nvCxnSpPr>
                      <p:spPr>
                        <a:xfrm>
                          <a:off x="1402080" y="236220"/>
                          <a:ext cx="0" cy="228600"/>
                        </a:xfrm>
                        <a:prstGeom prst="straightConnector1">
                          <a:avLst/>
                        </a:prstGeom>
                        <a:grpFill/>
                        <a:ln w="12700" cap="flat" cmpd="sng" algn="ctr">
                          <a:solidFill>
                            <a:sysClr val="windowText" lastClr="000000"/>
                          </a:solidFill>
                          <a:prstDash val="solid"/>
                          <a:miter lim="800000"/>
                          <a:tailEnd type="triangle"/>
                        </a:ln>
                        <a:effectLst/>
                      </p:spPr>
                    </p:cxnSp>
                    <p:sp>
                      <p:nvSpPr>
                        <p:cNvPr id="51" name="Rectangle 50">
                          <a:extLst>
                            <a:ext uri="{FF2B5EF4-FFF2-40B4-BE49-F238E27FC236}">
                              <a16:creationId xmlns:a16="http://schemas.microsoft.com/office/drawing/2014/main" id="{D119EC88-950B-2336-C0D7-73BD59641237}"/>
                            </a:ext>
                          </a:extLst>
                        </p:cNvPr>
                        <p:cNvSpPr/>
                        <p:nvPr/>
                      </p:nvSpPr>
                      <p:spPr>
                        <a:xfrm>
                          <a:off x="0" y="464821"/>
                          <a:ext cx="2918460" cy="510540"/>
                        </a:xfrm>
                        <a:prstGeom prst="rect">
                          <a:avLst/>
                        </a:prstGeom>
                        <a:grp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200" b="1"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Identification of Disaggregate Level Attributes</a:t>
                          </a:r>
                          <a:endParaRPr lang="en-IN" sz="11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36" name="Group 35">
                      <a:extLst>
                        <a:ext uri="{FF2B5EF4-FFF2-40B4-BE49-F238E27FC236}">
                          <a16:creationId xmlns:a16="http://schemas.microsoft.com/office/drawing/2014/main" id="{ABD96E19-C268-77EE-4BA1-1AB36D1DCECE}"/>
                        </a:ext>
                      </a:extLst>
                    </p:cNvPr>
                    <p:cNvGrpSpPr/>
                    <p:nvPr/>
                  </p:nvGrpSpPr>
                  <p:grpSpPr>
                    <a:xfrm>
                      <a:off x="0" y="2872740"/>
                      <a:ext cx="2918460" cy="2514600"/>
                      <a:chOff x="0" y="0"/>
                      <a:chExt cx="2918460" cy="2514600"/>
                    </a:xfrm>
                    <a:grpFill/>
                  </p:grpSpPr>
                  <p:grpSp>
                    <p:nvGrpSpPr>
                      <p:cNvPr id="37" name="Group 36">
                        <a:extLst>
                          <a:ext uri="{FF2B5EF4-FFF2-40B4-BE49-F238E27FC236}">
                            <a16:creationId xmlns:a16="http://schemas.microsoft.com/office/drawing/2014/main" id="{E5D81902-BB05-3CD7-3100-ADDB0140EE6D}"/>
                          </a:ext>
                        </a:extLst>
                      </p:cNvPr>
                      <p:cNvGrpSpPr/>
                      <p:nvPr/>
                    </p:nvGrpSpPr>
                    <p:grpSpPr>
                      <a:xfrm>
                        <a:off x="0" y="0"/>
                        <a:ext cx="2918460" cy="838200"/>
                        <a:chOff x="0" y="0"/>
                        <a:chExt cx="2918460" cy="838200"/>
                      </a:xfrm>
                      <a:grpFill/>
                    </p:grpSpPr>
                    <p:sp>
                      <p:nvSpPr>
                        <p:cNvPr id="45" name="Rectangle 44">
                          <a:extLst>
                            <a:ext uri="{FF2B5EF4-FFF2-40B4-BE49-F238E27FC236}">
                              <a16:creationId xmlns:a16="http://schemas.microsoft.com/office/drawing/2014/main" id="{614B9684-946C-F8AF-D2C5-8F392CBD0151}"/>
                            </a:ext>
                          </a:extLst>
                        </p:cNvPr>
                        <p:cNvSpPr/>
                        <p:nvPr/>
                      </p:nvSpPr>
                      <p:spPr>
                        <a:xfrm>
                          <a:off x="0" y="342900"/>
                          <a:ext cx="2918460" cy="495300"/>
                        </a:xfrm>
                        <a:prstGeom prst="rect">
                          <a:avLst/>
                        </a:prstGeom>
                        <a:grp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200" b="1"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Survey Questionaries Development and Data Collection  </a:t>
                          </a:r>
                          <a:endParaRPr lang="en-IN" sz="11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Arrow Connector 45">
                          <a:extLst>
                            <a:ext uri="{FF2B5EF4-FFF2-40B4-BE49-F238E27FC236}">
                              <a16:creationId xmlns:a16="http://schemas.microsoft.com/office/drawing/2014/main" id="{565B53A6-108C-4A0C-2D67-FFA1385F59D5}"/>
                            </a:ext>
                          </a:extLst>
                        </p:cNvPr>
                        <p:cNvCxnSpPr/>
                        <p:nvPr/>
                      </p:nvCxnSpPr>
                      <p:spPr>
                        <a:xfrm>
                          <a:off x="1402080" y="0"/>
                          <a:ext cx="0" cy="342900"/>
                        </a:xfrm>
                        <a:prstGeom prst="straightConnector1">
                          <a:avLst/>
                        </a:prstGeom>
                        <a:grpFill/>
                        <a:ln w="12700" cap="flat" cmpd="sng" algn="ctr">
                          <a:solidFill>
                            <a:sysClr val="windowText" lastClr="000000"/>
                          </a:solidFill>
                          <a:prstDash val="solid"/>
                          <a:miter lim="800000"/>
                          <a:tailEnd type="triangle"/>
                        </a:ln>
                        <a:effectLst/>
                      </p:spPr>
                    </p:cxnSp>
                  </p:grpSp>
                  <p:grpSp>
                    <p:nvGrpSpPr>
                      <p:cNvPr id="38" name="Group 37">
                        <a:extLst>
                          <a:ext uri="{FF2B5EF4-FFF2-40B4-BE49-F238E27FC236}">
                            <a16:creationId xmlns:a16="http://schemas.microsoft.com/office/drawing/2014/main" id="{D5EA09AA-5B82-6008-6C1E-921AA2816AE9}"/>
                          </a:ext>
                        </a:extLst>
                      </p:cNvPr>
                      <p:cNvGrpSpPr/>
                      <p:nvPr/>
                    </p:nvGrpSpPr>
                    <p:grpSpPr>
                      <a:xfrm>
                        <a:off x="0" y="838200"/>
                        <a:ext cx="2918460" cy="1676400"/>
                        <a:chOff x="0" y="0"/>
                        <a:chExt cx="2918460" cy="1676400"/>
                      </a:xfrm>
                      <a:grpFill/>
                    </p:grpSpPr>
                    <p:grpSp>
                      <p:nvGrpSpPr>
                        <p:cNvPr id="39" name="Group 38">
                          <a:extLst>
                            <a:ext uri="{FF2B5EF4-FFF2-40B4-BE49-F238E27FC236}">
                              <a16:creationId xmlns:a16="http://schemas.microsoft.com/office/drawing/2014/main" id="{3410AAD9-3B8C-EBE2-4D6C-68DB2D270C9D}"/>
                            </a:ext>
                          </a:extLst>
                        </p:cNvPr>
                        <p:cNvGrpSpPr/>
                        <p:nvPr/>
                      </p:nvGrpSpPr>
                      <p:grpSpPr>
                        <a:xfrm>
                          <a:off x="0" y="0"/>
                          <a:ext cx="2918460" cy="838200"/>
                          <a:chOff x="0" y="0"/>
                          <a:chExt cx="2918460" cy="838200"/>
                        </a:xfrm>
                        <a:grpFill/>
                      </p:grpSpPr>
                      <p:sp>
                        <p:nvSpPr>
                          <p:cNvPr id="43" name="Rectangle 42">
                            <a:extLst>
                              <a:ext uri="{FF2B5EF4-FFF2-40B4-BE49-F238E27FC236}">
                                <a16:creationId xmlns:a16="http://schemas.microsoft.com/office/drawing/2014/main" id="{6DFC1E57-D739-821C-49F5-8C3B6E71620F}"/>
                              </a:ext>
                            </a:extLst>
                          </p:cNvPr>
                          <p:cNvSpPr/>
                          <p:nvPr/>
                        </p:nvSpPr>
                        <p:spPr>
                          <a:xfrm>
                            <a:off x="0" y="342900"/>
                            <a:ext cx="2918460" cy="495300"/>
                          </a:xfrm>
                          <a:prstGeom prst="rect">
                            <a:avLst/>
                          </a:prstGeom>
                          <a:grp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200" b="1"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Analysis of Data</a:t>
                            </a:r>
                            <a:endParaRPr lang="en-IN" sz="11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37261841-4918-5336-8517-E6F6D5F81DC3}"/>
                              </a:ext>
                            </a:extLst>
                          </p:cNvPr>
                          <p:cNvCxnSpPr/>
                          <p:nvPr/>
                        </p:nvCxnSpPr>
                        <p:spPr>
                          <a:xfrm>
                            <a:off x="1402080" y="0"/>
                            <a:ext cx="0" cy="342900"/>
                          </a:xfrm>
                          <a:prstGeom prst="straightConnector1">
                            <a:avLst/>
                          </a:prstGeom>
                          <a:grpFill/>
                          <a:ln w="12700" cap="flat" cmpd="sng" algn="ctr">
                            <a:solidFill>
                              <a:sysClr val="windowText" lastClr="000000"/>
                            </a:solidFill>
                            <a:prstDash val="solid"/>
                            <a:miter lim="800000"/>
                            <a:tailEnd type="triangle"/>
                          </a:ln>
                          <a:effectLst/>
                        </p:spPr>
                      </p:cxnSp>
                    </p:grpSp>
                    <p:grpSp>
                      <p:nvGrpSpPr>
                        <p:cNvPr id="40" name="Group 39">
                          <a:extLst>
                            <a:ext uri="{FF2B5EF4-FFF2-40B4-BE49-F238E27FC236}">
                              <a16:creationId xmlns:a16="http://schemas.microsoft.com/office/drawing/2014/main" id="{B0FE40DA-BDFE-D5FA-6AAD-29CC2F66AFC8}"/>
                            </a:ext>
                          </a:extLst>
                        </p:cNvPr>
                        <p:cNvGrpSpPr/>
                        <p:nvPr/>
                      </p:nvGrpSpPr>
                      <p:grpSpPr>
                        <a:xfrm>
                          <a:off x="0" y="838200"/>
                          <a:ext cx="2918460" cy="838200"/>
                          <a:chOff x="0" y="0"/>
                          <a:chExt cx="2918460" cy="838200"/>
                        </a:xfrm>
                        <a:grpFill/>
                      </p:grpSpPr>
                      <p:sp>
                        <p:nvSpPr>
                          <p:cNvPr id="41" name="Rectangle 40">
                            <a:extLst>
                              <a:ext uri="{FF2B5EF4-FFF2-40B4-BE49-F238E27FC236}">
                                <a16:creationId xmlns:a16="http://schemas.microsoft.com/office/drawing/2014/main" id="{C2843183-E3D1-C646-C625-35CCB09FAE64}"/>
                              </a:ext>
                            </a:extLst>
                          </p:cNvPr>
                          <p:cNvSpPr/>
                          <p:nvPr/>
                        </p:nvSpPr>
                        <p:spPr>
                          <a:xfrm>
                            <a:off x="0" y="342900"/>
                            <a:ext cx="2918460" cy="495300"/>
                          </a:xfrm>
                          <a:prstGeom prst="rect">
                            <a:avLst/>
                          </a:prstGeom>
                          <a:grp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200" b="1" kern="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Ranking Classification of Service </a:t>
                            </a:r>
                            <a:r>
                              <a:rPr lang="en-IN" sz="1200" b="1"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Quality Attributes for Priority and Policy </a:t>
                            </a:r>
                            <a:endParaRPr lang="en-IN" sz="11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Arrow Connector 41">
                            <a:extLst>
                              <a:ext uri="{FF2B5EF4-FFF2-40B4-BE49-F238E27FC236}">
                                <a16:creationId xmlns:a16="http://schemas.microsoft.com/office/drawing/2014/main" id="{8E24650E-F1F9-632E-FB8E-2F8C83A7FB80}"/>
                              </a:ext>
                            </a:extLst>
                          </p:cNvPr>
                          <p:cNvCxnSpPr/>
                          <p:nvPr/>
                        </p:nvCxnSpPr>
                        <p:spPr>
                          <a:xfrm>
                            <a:off x="1402080" y="0"/>
                            <a:ext cx="0" cy="342900"/>
                          </a:xfrm>
                          <a:prstGeom prst="straightConnector1">
                            <a:avLst/>
                          </a:prstGeom>
                          <a:grpFill/>
                          <a:ln w="12700" cap="flat" cmpd="sng" algn="ctr">
                            <a:solidFill>
                              <a:sysClr val="windowText" lastClr="000000"/>
                            </a:solidFill>
                            <a:prstDash val="solid"/>
                            <a:miter lim="800000"/>
                            <a:tailEnd type="triangle"/>
                          </a:ln>
                          <a:effectLst/>
                        </p:spPr>
                      </p:cxnSp>
                    </p:grpSp>
                  </p:grpSp>
                </p:grpSp>
              </p:grpSp>
              <p:cxnSp>
                <p:nvCxnSpPr>
                  <p:cNvPr id="33" name="Straight Arrow Connector 32">
                    <a:extLst>
                      <a:ext uri="{FF2B5EF4-FFF2-40B4-BE49-F238E27FC236}">
                        <a16:creationId xmlns:a16="http://schemas.microsoft.com/office/drawing/2014/main" id="{884BEF18-F390-DF8D-88AB-4D024D563348}"/>
                      </a:ext>
                    </a:extLst>
                  </p:cNvPr>
                  <p:cNvCxnSpPr>
                    <a:cxnSpLocks/>
                  </p:cNvCxnSpPr>
                  <p:nvPr/>
                </p:nvCxnSpPr>
                <p:spPr>
                  <a:xfrm>
                    <a:off x="1546959" y="1614791"/>
                    <a:ext cx="10505" cy="281482"/>
                  </a:xfrm>
                  <a:prstGeom prst="straightConnector1">
                    <a:avLst/>
                  </a:prstGeom>
                  <a:grpFill/>
                  <a:ln w="12700" cap="flat" cmpd="sng" algn="ctr">
                    <a:solidFill>
                      <a:sysClr val="windowText" lastClr="000000"/>
                    </a:solidFill>
                    <a:prstDash val="solid"/>
                    <a:miter lim="800000"/>
                    <a:tailEnd type="triangle"/>
                  </a:ln>
                  <a:effectLst/>
                </p:spPr>
              </p:cxnSp>
              <p:cxnSp>
                <p:nvCxnSpPr>
                  <p:cNvPr id="34" name="Straight Connector 33">
                    <a:extLst>
                      <a:ext uri="{FF2B5EF4-FFF2-40B4-BE49-F238E27FC236}">
                        <a16:creationId xmlns:a16="http://schemas.microsoft.com/office/drawing/2014/main" id="{17E32D56-2186-CFDE-134B-0571854F718E}"/>
                      </a:ext>
                    </a:extLst>
                  </p:cNvPr>
                  <p:cNvCxnSpPr>
                    <a:cxnSpLocks/>
                  </p:cNvCxnSpPr>
                  <p:nvPr/>
                </p:nvCxnSpPr>
                <p:spPr>
                  <a:xfrm flipV="1">
                    <a:off x="1544440" y="1469682"/>
                    <a:ext cx="0" cy="236220"/>
                  </a:xfrm>
                  <a:prstGeom prst="line">
                    <a:avLst/>
                  </a:prstGeom>
                  <a:grpFill/>
                  <a:ln w="12700" cap="flat" cmpd="sng" algn="ctr">
                    <a:solidFill>
                      <a:sysClr val="windowText" lastClr="000000"/>
                    </a:solidFill>
                    <a:prstDash val="solid"/>
                    <a:miter lim="800000"/>
                  </a:ln>
                  <a:effectLst/>
                </p:spPr>
              </p:cxnSp>
            </p:grpSp>
            <p:grpSp>
              <p:nvGrpSpPr>
                <p:cNvPr id="12" name="Group 11">
                  <a:extLst>
                    <a:ext uri="{FF2B5EF4-FFF2-40B4-BE49-F238E27FC236}">
                      <a16:creationId xmlns:a16="http://schemas.microsoft.com/office/drawing/2014/main" id="{9058B3B3-7BE5-5AE7-AB94-20AF0FD91328}"/>
                    </a:ext>
                  </a:extLst>
                </p:cNvPr>
                <p:cNvGrpSpPr/>
                <p:nvPr/>
              </p:nvGrpSpPr>
              <p:grpSpPr>
                <a:xfrm>
                  <a:off x="4341342" y="423168"/>
                  <a:ext cx="1724772" cy="5264055"/>
                  <a:chOff x="4341342" y="423168"/>
                  <a:chExt cx="1724772" cy="5264055"/>
                </a:xfrm>
                <a:grpFill/>
              </p:grpSpPr>
              <p:grpSp>
                <p:nvGrpSpPr>
                  <p:cNvPr id="17" name="Group 16">
                    <a:extLst>
                      <a:ext uri="{FF2B5EF4-FFF2-40B4-BE49-F238E27FC236}">
                        <a16:creationId xmlns:a16="http://schemas.microsoft.com/office/drawing/2014/main" id="{ADF2894A-8EC4-AD78-85C7-EB062558D587}"/>
                      </a:ext>
                    </a:extLst>
                  </p:cNvPr>
                  <p:cNvGrpSpPr/>
                  <p:nvPr/>
                </p:nvGrpSpPr>
                <p:grpSpPr>
                  <a:xfrm>
                    <a:off x="4724510" y="423168"/>
                    <a:ext cx="1341604" cy="3587655"/>
                    <a:chOff x="4724510" y="423168"/>
                    <a:chExt cx="1341604" cy="3587655"/>
                  </a:xfrm>
                  <a:grpFill/>
                </p:grpSpPr>
                <p:sp>
                  <p:nvSpPr>
                    <p:cNvPr id="26" name="Rectangle 25">
                      <a:extLst>
                        <a:ext uri="{FF2B5EF4-FFF2-40B4-BE49-F238E27FC236}">
                          <a16:creationId xmlns:a16="http://schemas.microsoft.com/office/drawing/2014/main" id="{0E72CE47-BC0F-51A7-08AD-C89131216B06}"/>
                        </a:ext>
                      </a:extLst>
                    </p:cNvPr>
                    <p:cNvSpPr/>
                    <p:nvPr/>
                  </p:nvSpPr>
                  <p:spPr>
                    <a:xfrm rot="5400000">
                      <a:off x="5012349" y="2777858"/>
                      <a:ext cx="1673160" cy="431899"/>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latin typeface="Times New Roman" panose="02020603050405020304" pitchFamily="18" charset="0"/>
                          <a:cs typeface="Times New Roman" panose="02020603050405020304" pitchFamily="18" charset="0"/>
                        </a:rPr>
                        <a:t>User Perception survey</a:t>
                      </a:r>
                    </a:p>
                  </p:txBody>
                </p:sp>
                <p:grpSp>
                  <p:nvGrpSpPr>
                    <p:cNvPr id="27" name="Group 26">
                      <a:extLst>
                        <a:ext uri="{FF2B5EF4-FFF2-40B4-BE49-F238E27FC236}">
                          <a16:creationId xmlns:a16="http://schemas.microsoft.com/office/drawing/2014/main" id="{08C8BF28-2EB0-DC6E-BCB4-7BA77121FDE6}"/>
                        </a:ext>
                      </a:extLst>
                    </p:cNvPr>
                    <p:cNvGrpSpPr/>
                    <p:nvPr/>
                  </p:nvGrpSpPr>
                  <p:grpSpPr>
                    <a:xfrm>
                      <a:off x="4724510" y="1321091"/>
                      <a:ext cx="908470" cy="2689732"/>
                      <a:chOff x="4711321" y="482891"/>
                      <a:chExt cx="908470" cy="2689732"/>
                    </a:xfrm>
                    <a:grpFill/>
                  </p:grpSpPr>
                  <p:cxnSp>
                    <p:nvCxnSpPr>
                      <p:cNvPr id="30" name="Straight Connector 29">
                        <a:extLst>
                          <a:ext uri="{FF2B5EF4-FFF2-40B4-BE49-F238E27FC236}">
                            <a16:creationId xmlns:a16="http://schemas.microsoft.com/office/drawing/2014/main" id="{FF841B24-1D31-5CBB-1D93-D1E09DE273AC}"/>
                          </a:ext>
                        </a:extLst>
                      </p:cNvPr>
                      <p:cNvCxnSpPr>
                        <a:cxnSpLocks/>
                      </p:cNvCxnSpPr>
                      <p:nvPr/>
                    </p:nvCxnSpPr>
                    <p:spPr>
                      <a:xfrm>
                        <a:off x="4711321" y="482891"/>
                        <a:ext cx="0" cy="268973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63968D7-A83B-76AC-354C-E84C99740C2C}"/>
                          </a:ext>
                        </a:extLst>
                      </p:cNvPr>
                      <p:cNvCxnSpPr>
                        <a:cxnSpLocks/>
                      </p:cNvCxnSpPr>
                      <p:nvPr/>
                    </p:nvCxnSpPr>
                    <p:spPr>
                      <a:xfrm>
                        <a:off x="4711321" y="1962580"/>
                        <a:ext cx="908470"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049278C5-F365-6275-0463-3C832E28F5A9}"/>
                        </a:ext>
                      </a:extLst>
                    </p:cNvPr>
                    <p:cNvSpPr/>
                    <p:nvPr/>
                  </p:nvSpPr>
                  <p:spPr>
                    <a:xfrm rot="5400000">
                      <a:off x="5013585" y="1043798"/>
                      <a:ext cx="1673160" cy="431899"/>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latin typeface="Times New Roman" panose="02020603050405020304" pitchFamily="18" charset="0"/>
                          <a:cs typeface="Times New Roman" panose="02020603050405020304" pitchFamily="18" charset="0"/>
                        </a:rPr>
                        <a:t>Study Area Selection</a:t>
                      </a:r>
                    </a:p>
                  </p:txBody>
                </p:sp>
              </p:grpSp>
              <p:grpSp>
                <p:nvGrpSpPr>
                  <p:cNvPr id="20" name="Group 19">
                    <a:extLst>
                      <a:ext uri="{FF2B5EF4-FFF2-40B4-BE49-F238E27FC236}">
                        <a16:creationId xmlns:a16="http://schemas.microsoft.com/office/drawing/2014/main" id="{41459D45-B787-7143-2E0F-1199D7EED563}"/>
                      </a:ext>
                    </a:extLst>
                  </p:cNvPr>
                  <p:cNvGrpSpPr/>
                  <p:nvPr/>
                </p:nvGrpSpPr>
                <p:grpSpPr>
                  <a:xfrm>
                    <a:off x="4341342" y="4849023"/>
                    <a:ext cx="476923" cy="838200"/>
                    <a:chOff x="4341342" y="4849023"/>
                    <a:chExt cx="476924" cy="838200"/>
                  </a:xfrm>
                  <a:grpFill/>
                </p:grpSpPr>
                <p:grpSp>
                  <p:nvGrpSpPr>
                    <p:cNvPr id="21" name="Group 20">
                      <a:extLst>
                        <a:ext uri="{FF2B5EF4-FFF2-40B4-BE49-F238E27FC236}">
                          <a16:creationId xmlns:a16="http://schemas.microsoft.com/office/drawing/2014/main" id="{FC990521-EB8E-8C9C-3CF8-64838E0411B6}"/>
                        </a:ext>
                      </a:extLst>
                    </p:cNvPr>
                    <p:cNvGrpSpPr/>
                    <p:nvPr/>
                  </p:nvGrpSpPr>
                  <p:grpSpPr>
                    <a:xfrm>
                      <a:off x="4341342" y="4849023"/>
                      <a:ext cx="259841" cy="838200"/>
                      <a:chOff x="4685413" y="4842186"/>
                      <a:chExt cx="259841" cy="838200"/>
                    </a:xfrm>
                    <a:grpFill/>
                  </p:grpSpPr>
                  <p:cxnSp>
                    <p:nvCxnSpPr>
                      <p:cNvPr id="23" name="Straight Connector 22">
                        <a:extLst>
                          <a:ext uri="{FF2B5EF4-FFF2-40B4-BE49-F238E27FC236}">
                            <a16:creationId xmlns:a16="http://schemas.microsoft.com/office/drawing/2014/main" id="{BCDAA290-178B-83A3-753A-5F3D0961BBAB}"/>
                          </a:ext>
                        </a:extLst>
                      </p:cNvPr>
                      <p:cNvCxnSpPr>
                        <a:cxnSpLocks/>
                        <a:stCxn id="43" idx="3"/>
                      </p:cNvCxnSpPr>
                      <p:nvPr/>
                    </p:nvCxnSpPr>
                    <p:spPr>
                      <a:xfrm>
                        <a:off x="4685413" y="4842186"/>
                        <a:ext cx="259841"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F5F01F-96C5-AFEA-9ACE-45FBA1CA98D8}"/>
                          </a:ext>
                        </a:extLst>
                      </p:cNvPr>
                      <p:cNvCxnSpPr>
                        <a:cxnSpLocks/>
                      </p:cNvCxnSpPr>
                      <p:nvPr/>
                    </p:nvCxnSpPr>
                    <p:spPr>
                      <a:xfrm>
                        <a:off x="4945254" y="4842186"/>
                        <a:ext cx="0" cy="8382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a:extLst>
                        <a:ext uri="{FF2B5EF4-FFF2-40B4-BE49-F238E27FC236}">
                          <a16:creationId xmlns:a16="http://schemas.microsoft.com/office/drawing/2014/main" id="{54580CE1-4FC4-76A1-A48A-15F7D4672A70}"/>
                        </a:ext>
                      </a:extLst>
                    </p:cNvPr>
                    <p:cNvCxnSpPr>
                      <a:cxnSpLocks/>
                    </p:cNvCxnSpPr>
                    <p:nvPr/>
                  </p:nvCxnSpPr>
                  <p:spPr>
                    <a:xfrm>
                      <a:off x="4601182" y="5687223"/>
                      <a:ext cx="21708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cxnSp>
            <p:nvCxnSpPr>
              <p:cNvPr id="3" name="Straight Connector 2">
                <a:extLst>
                  <a:ext uri="{FF2B5EF4-FFF2-40B4-BE49-F238E27FC236}">
                    <a16:creationId xmlns:a16="http://schemas.microsoft.com/office/drawing/2014/main" id="{40E4E6F9-DA62-FB9A-FD26-821AF7DFCF64}"/>
                  </a:ext>
                </a:extLst>
              </p:cNvPr>
              <p:cNvCxnSpPr>
                <a:cxnSpLocks/>
              </p:cNvCxnSpPr>
              <p:nvPr/>
            </p:nvCxnSpPr>
            <p:spPr>
              <a:xfrm>
                <a:off x="3942778" y="4534510"/>
                <a:ext cx="341931" cy="0"/>
              </a:xfrm>
              <a:prstGeom prst="line">
                <a:avLst/>
              </a:prstGeom>
              <a:solidFill>
                <a:srgbClr val="C7CA3E"/>
              </a:solidFill>
              <a:ln w="12700" cap="flat" cmpd="sng" algn="ctr">
                <a:solidFill>
                  <a:sysClr val="windowText" lastClr="000000"/>
                </a:solidFill>
                <a:prstDash val="solid"/>
                <a:miter lim="800000"/>
              </a:ln>
              <a:effectLst/>
            </p:spPr>
          </p:cxnSp>
          <p:cxnSp>
            <p:nvCxnSpPr>
              <p:cNvPr id="77" name="Straight Arrow Connector 76">
                <a:extLst>
                  <a:ext uri="{FF2B5EF4-FFF2-40B4-BE49-F238E27FC236}">
                    <a16:creationId xmlns:a16="http://schemas.microsoft.com/office/drawing/2014/main" id="{2DFCB271-5DA8-A9BC-50A4-A77EC044E607}"/>
                  </a:ext>
                </a:extLst>
              </p:cNvPr>
              <p:cNvCxnSpPr>
                <a:cxnSpLocks/>
              </p:cNvCxnSpPr>
              <p:nvPr/>
            </p:nvCxnSpPr>
            <p:spPr>
              <a:xfrm>
                <a:off x="4284708" y="1911928"/>
                <a:ext cx="821168" cy="0"/>
              </a:xfrm>
              <a:prstGeom prst="straightConnector1">
                <a:avLst/>
              </a:prstGeom>
              <a:solidFill>
                <a:srgbClr val="C7CA3E"/>
              </a:solid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B837A31-F767-3A85-5A43-4B85BC991E32}"/>
                  </a:ext>
                </a:extLst>
              </p:cNvPr>
              <p:cNvCxnSpPr>
                <a:cxnSpLocks/>
              </p:cNvCxnSpPr>
              <p:nvPr/>
            </p:nvCxnSpPr>
            <p:spPr>
              <a:xfrm>
                <a:off x="5496272" y="1911928"/>
                <a:ext cx="821168" cy="0"/>
              </a:xfrm>
              <a:prstGeom prst="straightConnector1">
                <a:avLst/>
              </a:prstGeom>
              <a:solidFill>
                <a:srgbClr val="C7CA3E"/>
              </a:solid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3632B7FB-1700-1053-FCEA-119BD89F4721}"/>
                </a:ext>
              </a:extLst>
            </p:cNvPr>
            <p:cNvSpPr txBox="1"/>
            <p:nvPr/>
          </p:nvSpPr>
          <p:spPr>
            <a:xfrm>
              <a:off x="4249901" y="4669923"/>
              <a:ext cx="1788686" cy="26161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8" name="TextBox 17">
            <a:extLst>
              <a:ext uri="{FF2B5EF4-FFF2-40B4-BE49-F238E27FC236}">
                <a16:creationId xmlns:a16="http://schemas.microsoft.com/office/drawing/2014/main" id="{BE44B29D-B5B7-1B96-CDFC-CF887A3ECD68}"/>
              </a:ext>
            </a:extLst>
          </p:cNvPr>
          <p:cNvSpPr txBox="1"/>
          <p:nvPr/>
        </p:nvSpPr>
        <p:spPr>
          <a:xfrm>
            <a:off x="4249901" y="4669923"/>
            <a:ext cx="1621844" cy="969496"/>
          </a:xfrm>
          <a:prstGeom prst="rect">
            <a:avLst/>
          </a:prstGeom>
          <a:noFill/>
        </p:spPr>
        <p:txBody>
          <a:bodyPr wrap="square">
            <a:spAutoFit/>
          </a:bodyPr>
          <a:lstStyle/>
          <a:p>
            <a:pPr algn="l"/>
            <a:endParaRPr lang="en-IN" sz="1200" b="0" i="0" u="none" strike="noStrike" baseline="0" dirty="0">
              <a:solidFill>
                <a:srgbClr val="000000"/>
              </a:solidFill>
              <a:latin typeface="Times New Roman" panose="02020603050405020304" pitchFamily="18" charset="0"/>
            </a:endParaRPr>
          </a:p>
          <a:p>
            <a:pPr algn="ctr"/>
            <a:r>
              <a:rPr lang="en-US" sz="1100" b="1" i="0" u="none" strike="noStrike" baseline="0" dirty="0">
                <a:solidFill>
                  <a:srgbClr val="000000"/>
                </a:solidFill>
                <a:latin typeface="Times New Roman" panose="02020603050405020304" pitchFamily="18" charset="0"/>
              </a:rPr>
              <a:t>Technique for Order of Preference by Similarity to Ideal Solution (TOPSIS)</a:t>
            </a:r>
            <a:endParaRPr lang="en-IN" b="1" dirty="0"/>
          </a:p>
        </p:txBody>
      </p:sp>
      <p:pic>
        <p:nvPicPr>
          <p:cNvPr id="19" name="Picture 18">
            <a:extLst>
              <a:ext uri="{FF2B5EF4-FFF2-40B4-BE49-F238E27FC236}">
                <a16:creationId xmlns:a16="http://schemas.microsoft.com/office/drawing/2014/main" id="{F8CFB731-9FE3-9E2D-0009-B898AD533C27}"/>
              </a:ext>
            </a:extLst>
          </p:cNvPr>
          <p:cNvPicPr>
            <a:picLocks noChangeAspect="1"/>
          </p:cNvPicPr>
          <p:nvPr/>
        </p:nvPicPr>
        <p:blipFill>
          <a:blip r:embed="rId3"/>
          <a:stretch>
            <a:fillRect/>
          </a:stretch>
        </p:blipFill>
        <p:spPr>
          <a:xfrm>
            <a:off x="9352594" y="75442"/>
            <a:ext cx="2548349" cy="731583"/>
          </a:xfrm>
          <a:prstGeom prst="rect">
            <a:avLst/>
          </a:prstGeom>
        </p:spPr>
      </p:pic>
    </p:spTree>
    <p:extLst>
      <p:ext uri="{BB962C8B-B14F-4D97-AF65-F5344CB8AC3E}">
        <p14:creationId xmlns:p14="http://schemas.microsoft.com/office/powerpoint/2010/main" val="146731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44A8E-63A5-8991-78E9-134AB23CE1C4}"/>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C29556B8-16D9-82F4-4BBF-EDA0178B5879}"/>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C526841-6A1F-11FE-3713-72FBD229FC2C}"/>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10C9E11-47CE-B8CF-C4F2-30D65D883883}"/>
                </a:ext>
              </a:extLst>
            </p:cNvPr>
            <p:cNvSpPr txBox="1"/>
            <p:nvPr/>
          </p:nvSpPr>
          <p:spPr>
            <a:xfrm>
              <a:off x="11215992" y="6488668"/>
              <a:ext cx="453094"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13</a:t>
              </a:r>
            </a:p>
          </p:txBody>
        </p:sp>
      </p:grpSp>
      <p:sp>
        <p:nvSpPr>
          <p:cNvPr id="18" name="Title 2">
            <a:extLst>
              <a:ext uri="{FF2B5EF4-FFF2-40B4-BE49-F238E27FC236}">
                <a16:creationId xmlns:a16="http://schemas.microsoft.com/office/drawing/2014/main" id="{F7BBC134-5430-4CC7-B1D3-8246D69D4BA5}"/>
              </a:ext>
            </a:extLst>
          </p:cNvPr>
          <p:cNvSpPr txBox="1">
            <a:spLocks/>
          </p:cNvSpPr>
          <p:nvPr/>
        </p:nvSpPr>
        <p:spPr>
          <a:xfrm>
            <a:off x="-392348" y="163507"/>
            <a:ext cx="4946084" cy="67364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800" dirty="0">
                <a:solidFill>
                  <a:schemeClr val="accent6">
                    <a:lumMod val="50000"/>
                  </a:schemeClr>
                </a:solidFill>
                <a:latin typeface="Times New Roman" panose="02020603050405020304" pitchFamily="18" charset="0"/>
                <a:cs typeface="Times New Roman" panose="02020603050405020304" pitchFamily="18" charset="0"/>
              </a:rPr>
              <a:t>Descriptive Statistics </a:t>
            </a:r>
          </a:p>
        </p:txBody>
      </p:sp>
      <p:pic>
        <p:nvPicPr>
          <p:cNvPr id="19" name="Picture 18">
            <a:extLst>
              <a:ext uri="{FF2B5EF4-FFF2-40B4-BE49-F238E27FC236}">
                <a16:creationId xmlns:a16="http://schemas.microsoft.com/office/drawing/2014/main" id="{EA417C34-5219-F214-2466-5750FE7EE2F9}"/>
              </a:ext>
            </a:extLst>
          </p:cNvPr>
          <p:cNvPicPr>
            <a:picLocks noChangeAspect="1"/>
          </p:cNvPicPr>
          <p:nvPr/>
        </p:nvPicPr>
        <p:blipFill>
          <a:blip r:embed="rId2"/>
          <a:stretch>
            <a:fillRect/>
          </a:stretch>
        </p:blipFill>
        <p:spPr>
          <a:xfrm>
            <a:off x="1133052" y="985931"/>
            <a:ext cx="9706708" cy="3111900"/>
          </a:xfrm>
          <a:prstGeom prst="rect">
            <a:avLst/>
          </a:prstGeom>
        </p:spPr>
      </p:pic>
      <p:pic>
        <p:nvPicPr>
          <p:cNvPr id="20" name="Picture 19">
            <a:extLst>
              <a:ext uri="{FF2B5EF4-FFF2-40B4-BE49-F238E27FC236}">
                <a16:creationId xmlns:a16="http://schemas.microsoft.com/office/drawing/2014/main" id="{A76102C0-2E8F-B19F-28AA-92813D5680AB}"/>
              </a:ext>
            </a:extLst>
          </p:cNvPr>
          <p:cNvPicPr>
            <a:picLocks noChangeAspect="1"/>
          </p:cNvPicPr>
          <p:nvPr/>
        </p:nvPicPr>
        <p:blipFill>
          <a:blip r:embed="rId3"/>
          <a:stretch>
            <a:fillRect/>
          </a:stretch>
        </p:blipFill>
        <p:spPr>
          <a:xfrm>
            <a:off x="7353600" y="4218688"/>
            <a:ext cx="4315486" cy="2269979"/>
          </a:xfrm>
          <a:prstGeom prst="rect">
            <a:avLst/>
          </a:prstGeom>
        </p:spPr>
      </p:pic>
      <p:pic>
        <p:nvPicPr>
          <p:cNvPr id="22" name="Picture 21">
            <a:extLst>
              <a:ext uri="{FF2B5EF4-FFF2-40B4-BE49-F238E27FC236}">
                <a16:creationId xmlns:a16="http://schemas.microsoft.com/office/drawing/2014/main" id="{56032E65-B437-8B70-6D86-DE7D35BA2BB1}"/>
              </a:ext>
            </a:extLst>
          </p:cNvPr>
          <p:cNvPicPr>
            <a:picLocks noChangeAspect="1"/>
          </p:cNvPicPr>
          <p:nvPr/>
        </p:nvPicPr>
        <p:blipFill>
          <a:blip r:embed="rId4"/>
          <a:stretch>
            <a:fillRect/>
          </a:stretch>
        </p:blipFill>
        <p:spPr>
          <a:xfrm>
            <a:off x="3480679" y="4234653"/>
            <a:ext cx="3606304" cy="2169558"/>
          </a:xfrm>
          <a:prstGeom prst="rect">
            <a:avLst/>
          </a:prstGeom>
        </p:spPr>
      </p:pic>
      <p:pic>
        <p:nvPicPr>
          <p:cNvPr id="25" name="Picture 24">
            <a:extLst>
              <a:ext uri="{FF2B5EF4-FFF2-40B4-BE49-F238E27FC236}">
                <a16:creationId xmlns:a16="http://schemas.microsoft.com/office/drawing/2014/main" id="{1830BBEB-28A5-B647-8C64-14A222D91048}"/>
              </a:ext>
            </a:extLst>
          </p:cNvPr>
          <p:cNvPicPr>
            <a:picLocks noChangeAspect="1"/>
          </p:cNvPicPr>
          <p:nvPr/>
        </p:nvPicPr>
        <p:blipFill>
          <a:blip r:embed="rId5"/>
          <a:stretch>
            <a:fillRect/>
          </a:stretch>
        </p:blipFill>
        <p:spPr>
          <a:xfrm>
            <a:off x="9355725" y="31571"/>
            <a:ext cx="2548349" cy="731583"/>
          </a:xfrm>
          <a:prstGeom prst="rect">
            <a:avLst/>
          </a:prstGeom>
        </p:spPr>
      </p:pic>
      <p:sp>
        <p:nvSpPr>
          <p:cNvPr id="2" name="Title 2">
            <a:extLst>
              <a:ext uri="{FF2B5EF4-FFF2-40B4-BE49-F238E27FC236}">
                <a16:creationId xmlns:a16="http://schemas.microsoft.com/office/drawing/2014/main" id="{44987586-4E01-0AEE-9955-9262AE1908B2}"/>
              </a:ext>
            </a:extLst>
          </p:cNvPr>
          <p:cNvSpPr txBox="1">
            <a:spLocks/>
          </p:cNvSpPr>
          <p:nvPr/>
        </p:nvSpPr>
        <p:spPr>
          <a:xfrm>
            <a:off x="480008" y="4459604"/>
            <a:ext cx="2639944" cy="67364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800" dirty="0">
                <a:solidFill>
                  <a:srgbClr val="FF0000"/>
                </a:solidFill>
                <a:latin typeface="Times New Roman" panose="02020603050405020304" pitchFamily="18" charset="0"/>
                <a:cs typeface="Times New Roman" panose="02020603050405020304" pitchFamily="18" charset="0"/>
              </a:rPr>
              <a:t>716 Samples</a:t>
            </a:r>
          </a:p>
        </p:txBody>
      </p:sp>
      <p:pic>
        <p:nvPicPr>
          <p:cNvPr id="3" name="Picture 2">
            <a:extLst>
              <a:ext uri="{FF2B5EF4-FFF2-40B4-BE49-F238E27FC236}">
                <a16:creationId xmlns:a16="http://schemas.microsoft.com/office/drawing/2014/main" id="{1683F5EE-3307-E18E-B147-0E7D19238CF8}"/>
              </a:ext>
            </a:extLst>
          </p:cNvPr>
          <p:cNvPicPr>
            <a:picLocks noChangeAspect="1"/>
          </p:cNvPicPr>
          <p:nvPr/>
        </p:nvPicPr>
        <p:blipFill>
          <a:blip r:embed="rId6"/>
          <a:stretch>
            <a:fillRect/>
          </a:stretch>
        </p:blipFill>
        <p:spPr>
          <a:xfrm>
            <a:off x="278857" y="5319432"/>
            <a:ext cx="3068514" cy="646232"/>
          </a:xfrm>
          <a:prstGeom prst="rect">
            <a:avLst/>
          </a:prstGeom>
        </p:spPr>
      </p:pic>
    </p:spTree>
    <p:extLst>
      <p:ext uri="{BB962C8B-B14F-4D97-AF65-F5344CB8AC3E}">
        <p14:creationId xmlns:p14="http://schemas.microsoft.com/office/powerpoint/2010/main" val="3199863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E05A1F7-D6E0-6EA8-83C9-3BCFECE559D3}"/>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3336AD8B-1BC7-6D0C-6A31-138767668C7D}"/>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A12D38A-A120-D1E5-F299-A2CF5C4AAF9B}"/>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A0FD843-A24F-FD1F-A2A0-FD9162C9D483}"/>
                </a:ext>
              </a:extLst>
            </p:cNvPr>
            <p:cNvSpPr txBox="1"/>
            <p:nvPr/>
          </p:nvSpPr>
          <p:spPr>
            <a:xfrm>
              <a:off x="11274804" y="6488668"/>
              <a:ext cx="544302"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14</a:t>
              </a:r>
            </a:p>
          </p:txBody>
        </p:sp>
      </p:grpSp>
      <p:sp>
        <p:nvSpPr>
          <p:cNvPr id="2" name="TextBox 1">
            <a:extLst>
              <a:ext uri="{FF2B5EF4-FFF2-40B4-BE49-F238E27FC236}">
                <a16:creationId xmlns:a16="http://schemas.microsoft.com/office/drawing/2014/main" id="{9A7AFF42-1D9E-5CFE-5CFB-5D2A83136EB8}"/>
              </a:ext>
            </a:extLst>
          </p:cNvPr>
          <p:cNvSpPr txBox="1"/>
          <p:nvPr/>
        </p:nvSpPr>
        <p:spPr>
          <a:xfrm>
            <a:off x="-351598" y="-124734"/>
            <a:ext cx="9354954" cy="707886"/>
          </a:xfrm>
          <a:prstGeom prst="rect">
            <a:avLst/>
          </a:prstGeom>
          <a:noFill/>
        </p:spPr>
        <p:txBody>
          <a:bodyPr wrap="square">
            <a:spAutoFit/>
          </a:bodyPr>
          <a:lstStyle/>
          <a:p>
            <a:pPr algn="l"/>
            <a:endParaRPr lang="en-IN" sz="2000" b="0" i="0" u="none" strike="noStrike" baseline="0" dirty="0">
              <a:solidFill>
                <a:srgbClr val="000000"/>
              </a:solidFill>
              <a:latin typeface="Times New Roman" panose="02020603050405020304" pitchFamily="18" charset="0"/>
            </a:endParaRPr>
          </a:p>
          <a:p>
            <a:pPr algn="ctr"/>
            <a:r>
              <a:rPr lang="en-US" sz="2000" b="1" i="0" u="none" strike="noStrike" baseline="0" dirty="0">
                <a:solidFill>
                  <a:schemeClr val="accent6">
                    <a:lumMod val="50000"/>
                  </a:schemeClr>
                </a:solidFill>
                <a:latin typeface="Times New Roman" panose="02020603050405020304" pitchFamily="18" charset="0"/>
              </a:rPr>
              <a:t>Technique for Order of Preference by Similarity to Ideal Solution (TOPSIS)</a:t>
            </a:r>
            <a:endParaRPr lang="en-IN" sz="2000" b="1" dirty="0">
              <a:solidFill>
                <a:schemeClr val="accent6">
                  <a:lumMod val="50000"/>
                </a:schemeClr>
              </a:solidFill>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EB7E3310-5AF7-06C8-E275-B0B33D685AB6}"/>
                  </a:ext>
                </a:extLst>
              </p:cNvPr>
              <p:cNvGraphicFramePr>
                <a:graphicFrameLocks noGrp="1"/>
              </p:cNvGraphicFramePr>
              <p:nvPr>
                <p:extLst>
                  <p:ext uri="{D42A27DB-BD31-4B8C-83A1-F6EECF244321}">
                    <p14:modId xmlns:p14="http://schemas.microsoft.com/office/powerpoint/2010/main" val="4249183303"/>
                  </p:ext>
                </p:extLst>
              </p:nvPr>
            </p:nvGraphicFramePr>
            <p:xfrm>
              <a:off x="139816" y="2512473"/>
              <a:ext cx="4859568" cy="2172970"/>
            </p:xfrm>
            <a:graphic>
              <a:graphicData uri="http://schemas.openxmlformats.org/drawingml/2006/table">
                <a:tbl>
                  <a:tblPr firstRow="1" firstCol="1" bandRow="1">
                    <a:tableStyleId>{93296810-A885-4BE3-A3E7-6D5BEEA58F35}</a:tableStyleId>
                  </a:tblPr>
                  <a:tblGrid>
                    <a:gridCol w="539952">
                      <a:extLst>
                        <a:ext uri="{9D8B030D-6E8A-4147-A177-3AD203B41FA5}">
                          <a16:colId xmlns:a16="http://schemas.microsoft.com/office/drawing/2014/main" val="3502269710"/>
                        </a:ext>
                      </a:extLst>
                    </a:gridCol>
                    <a:gridCol w="539952">
                      <a:extLst>
                        <a:ext uri="{9D8B030D-6E8A-4147-A177-3AD203B41FA5}">
                          <a16:colId xmlns:a16="http://schemas.microsoft.com/office/drawing/2014/main" val="1325470267"/>
                        </a:ext>
                      </a:extLst>
                    </a:gridCol>
                    <a:gridCol w="539952">
                      <a:extLst>
                        <a:ext uri="{9D8B030D-6E8A-4147-A177-3AD203B41FA5}">
                          <a16:colId xmlns:a16="http://schemas.microsoft.com/office/drawing/2014/main" val="3759895072"/>
                        </a:ext>
                      </a:extLst>
                    </a:gridCol>
                    <a:gridCol w="539952">
                      <a:extLst>
                        <a:ext uri="{9D8B030D-6E8A-4147-A177-3AD203B41FA5}">
                          <a16:colId xmlns:a16="http://schemas.microsoft.com/office/drawing/2014/main" val="1694658112"/>
                        </a:ext>
                      </a:extLst>
                    </a:gridCol>
                    <a:gridCol w="539952">
                      <a:extLst>
                        <a:ext uri="{9D8B030D-6E8A-4147-A177-3AD203B41FA5}">
                          <a16:colId xmlns:a16="http://schemas.microsoft.com/office/drawing/2014/main" val="4032399427"/>
                        </a:ext>
                      </a:extLst>
                    </a:gridCol>
                    <a:gridCol w="539952">
                      <a:extLst>
                        <a:ext uri="{9D8B030D-6E8A-4147-A177-3AD203B41FA5}">
                          <a16:colId xmlns:a16="http://schemas.microsoft.com/office/drawing/2014/main" val="4032650448"/>
                        </a:ext>
                      </a:extLst>
                    </a:gridCol>
                    <a:gridCol w="539952">
                      <a:extLst>
                        <a:ext uri="{9D8B030D-6E8A-4147-A177-3AD203B41FA5}">
                          <a16:colId xmlns:a16="http://schemas.microsoft.com/office/drawing/2014/main" val="2734505161"/>
                        </a:ext>
                      </a:extLst>
                    </a:gridCol>
                    <a:gridCol w="539952">
                      <a:extLst>
                        <a:ext uri="{9D8B030D-6E8A-4147-A177-3AD203B41FA5}">
                          <a16:colId xmlns:a16="http://schemas.microsoft.com/office/drawing/2014/main" val="1865592701"/>
                        </a:ext>
                      </a:extLst>
                    </a:gridCol>
                    <a:gridCol w="539952">
                      <a:extLst>
                        <a:ext uri="{9D8B030D-6E8A-4147-A177-3AD203B41FA5}">
                          <a16:colId xmlns:a16="http://schemas.microsoft.com/office/drawing/2014/main" val="229898391"/>
                        </a:ext>
                      </a:extLst>
                    </a:gridCol>
                  </a:tblGrid>
                  <a:tr h="0">
                    <a:tc>
                      <a:txBody>
                        <a:bodyPr/>
                        <a:lstStyle/>
                        <a:p>
                          <a:pPr algn="l">
                            <a:lnSpc>
                              <a:spcPct val="107000"/>
                            </a:lnSpc>
                            <a:spcAft>
                              <a:spcPts val="800"/>
                            </a:spcAft>
                            <a:buNone/>
                          </a:pPr>
                          <a:r>
                            <a:rPr lang="en-IN" sz="1400" kern="100" dirty="0">
                              <a:effectLst/>
                            </a:rPr>
                            <a:t> </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dirty="0">
                              <a:effectLst/>
                            </a:rPr>
                            <a:t> </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𝐶</m:t>
                                    </m:r>
                                  </m:e>
                                  <m:sub>
                                    <m:r>
                                      <a:rPr lang="en-IN" sz="1400" kern="100">
                                        <a:effectLst/>
                                        <a:latin typeface="Cambria Math" panose="02040503050406030204" pitchFamily="18" charset="0"/>
                                      </a:rPr>
                                      <m:t>1</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𝐶</m:t>
                                    </m:r>
                                  </m:e>
                                  <m:sub>
                                    <m:r>
                                      <a:rPr lang="en-IN" sz="1400" kern="100">
                                        <a:effectLst/>
                                        <a:latin typeface="Cambria Math" panose="02040503050406030204" pitchFamily="18" charset="0"/>
                                      </a:rPr>
                                      <m:t>2</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𝐶</m:t>
                                    </m:r>
                                  </m:e>
                                  <m:sub>
                                    <m:r>
                                      <a:rPr lang="en-IN" sz="1400" kern="100">
                                        <a:effectLst/>
                                        <a:latin typeface="Cambria Math" panose="02040503050406030204" pitchFamily="18" charset="0"/>
                                      </a:rPr>
                                      <m:t>𝐽</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𝐶</m:t>
                                    </m:r>
                                  </m:e>
                                  <m:sub>
                                    <m:r>
                                      <a:rPr lang="en-IN" sz="1400" kern="100">
                                        <a:effectLst/>
                                        <a:latin typeface="Cambria Math" panose="02040503050406030204" pitchFamily="18" charset="0"/>
                                      </a:rPr>
                                      <m:t>𝑛</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3021300"/>
                      </a:ext>
                    </a:extLst>
                  </a:tr>
                  <a:tr h="0">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𝐴</m:t>
                                    </m:r>
                                  </m:e>
                                  <m:sub>
                                    <m:r>
                                      <a:rPr lang="en-IN" sz="1400" kern="100">
                                        <a:effectLst/>
                                        <a:latin typeface="Cambria Math" panose="02040503050406030204" pitchFamily="18" charset="0"/>
                                      </a:rPr>
                                      <m:t>1</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11</m:t>
                                    </m:r>
                                  </m:sub>
                                </m:sSub>
                              </m:oMath>
                            </m:oMathPara>
                          </a14:m>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12</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1</m:t>
                                    </m:r>
                                    <m:r>
                                      <a:rPr lang="en-IN" sz="1400" kern="100">
                                        <a:effectLst/>
                                        <a:latin typeface="Cambria Math" panose="02040503050406030204" pitchFamily="18" charset="0"/>
                                      </a:rPr>
                                      <m:t>𝑗</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1</m:t>
                                    </m:r>
                                    <m:r>
                                      <a:rPr lang="en-IN" sz="1400" kern="100">
                                        <a:effectLst/>
                                        <a:latin typeface="Cambria Math" panose="02040503050406030204" pitchFamily="18" charset="0"/>
                                      </a:rPr>
                                      <m:t>𝑛</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4461307"/>
                      </a:ext>
                    </a:extLst>
                  </a:tr>
                  <a:tr h="0">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𝐴</m:t>
                                    </m:r>
                                  </m:e>
                                  <m:sub>
                                    <m:r>
                                      <a:rPr lang="en-IN" sz="1400" kern="100">
                                        <a:effectLst/>
                                        <a:latin typeface="Cambria Math" panose="02040503050406030204" pitchFamily="18" charset="0"/>
                                      </a:rPr>
                                      <m:t>2</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21</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22</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2</m:t>
                                    </m:r>
                                    <m:r>
                                      <a:rPr lang="en-IN" sz="1400" kern="100">
                                        <a:effectLst/>
                                        <a:latin typeface="Cambria Math" panose="02040503050406030204" pitchFamily="18" charset="0"/>
                                      </a:rPr>
                                      <m:t>𝑗</m:t>
                                    </m:r>
                                  </m:sub>
                                </m:sSub>
                              </m:oMath>
                            </m:oMathPara>
                          </a14:m>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2</m:t>
                                    </m:r>
                                    <m:r>
                                      <a:rPr lang="en-IN" sz="1400" kern="100">
                                        <a:effectLst/>
                                        <a:latin typeface="Cambria Math" panose="02040503050406030204" pitchFamily="18" charset="0"/>
                                      </a:rPr>
                                      <m:t>𝑛</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1445891"/>
                      </a:ext>
                    </a:extLst>
                  </a:tr>
                  <a:tr h="0">
                    <a:tc>
                      <a:txBody>
                        <a:bodyPr/>
                        <a:lstStyle/>
                        <a:p>
                          <a:pPr algn="l">
                            <a:lnSpc>
                              <a:spcPct val="107000"/>
                            </a:lnSpc>
                            <a:spcAft>
                              <a:spcPts val="800"/>
                            </a:spcAft>
                            <a:buNone/>
                          </a:pPr>
                          <a:r>
                            <a:rPr lang="en-IN" sz="1400" kern="100">
                              <a:effectLst/>
                            </a:rPr>
                            <a:t>d=</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833618"/>
                      </a:ext>
                    </a:extLst>
                  </a:tr>
                  <a:tr h="0">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𝐴</m:t>
                                    </m:r>
                                  </m:e>
                                  <m:sub>
                                    <m:r>
                                      <a:rPr lang="en-IN" sz="1400" kern="100">
                                        <a:effectLst/>
                                        <a:latin typeface="Cambria Math" panose="02040503050406030204" pitchFamily="18" charset="0"/>
                                      </a:rPr>
                                      <m:t>𝑖</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𝑖</m:t>
                                    </m:r>
                                    <m:r>
                                      <a:rPr lang="en-IN" sz="1400" kern="100">
                                        <a:effectLst/>
                                        <a:latin typeface="Cambria Math" panose="02040503050406030204" pitchFamily="18" charset="0"/>
                                      </a:rPr>
                                      <m:t>1</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𝑖</m:t>
                                    </m:r>
                                    <m:r>
                                      <a:rPr lang="en-IN" sz="1400" kern="100">
                                        <a:effectLst/>
                                        <a:latin typeface="Cambria Math" panose="02040503050406030204" pitchFamily="18" charset="0"/>
                                      </a:rPr>
                                      <m:t>2</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𝑖𝑗</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dirty="0">
                              <a:effectLst/>
                            </a:rPr>
                            <a:t>…</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𝑖𝑛</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1302745"/>
                      </a:ext>
                    </a:extLst>
                  </a:tr>
                  <a:tr h="0">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8446179"/>
                      </a:ext>
                    </a:extLst>
                  </a:tr>
                  <a:tr h="0">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𝐴</m:t>
                                    </m:r>
                                  </m:e>
                                  <m:sub>
                                    <m:r>
                                      <a:rPr lang="en-IN" sz="1400" kern="100">
                                        <a:effectLst/>
                                        <a:latin typeface="Cambria Math" panose="02040503050406030204" pitchFamily="18" charset="0"/>
                                      </a:rPr>
                                      <m:t>𝑗</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𝑗</m:t>
                                    </m:r>
                                    <m:r>
                                      <a:rPr lang="en-IN" sz="1400" kern="100">
                                        <a:effectLst/>
                                        <a:latin typeface="Cambria Math" panose="02040503050406030204" pitchFamily="18" charset="0"/>
                                      </a:rPr>
                                      <m:t>1</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𝑗</m:t>
                                    </m:r>
                                    <m:r>
                                      <a:rPr lang="en-IN" sz="1400" kern="100">
                                        <a:effectLst/>
                                        <a:latin typeface="Cambria Math" panose="02040503050406030204" pitchFamily="18" charset="0"/>
                                      </a:rPr>
                                      <m:t>2</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𝑗𝑗</m:t>
                                    </m:r>
                                  </m:sub>
                                </m:sSub>
                              </m:oMath>
                            </m:oMathPara>
                          </a14:m>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dirty="0">
                              <a:effectLst/>
                            </a:rPr>
                            <a:t>…</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n-IN" sz="1400" i="1" kern="100" smtClean="0">
                                        <a:effectLst/>
                                        <a:latin typeface="Cambria Math" panose="02040503050406030204" pitchFamily="18" charset="0"/>
                                      </a:rPr>
                                    </m:ctrlPr>
                                  </m:sSubPr>
                                  <m:e>
                                    <m:r>
                                      <a:rPr lang="en-IN" sz="1400" kern="100">
                                        <a:effectLst/>
                                        <a:latin typeface="Cambria Math" panose="02040503050406030204" pitchFamily="18" charset="0"/>
                                      </a:rPr>
                                      <m:t>𝑓</m:t>
                                    </m:r>
                                  </m:e>
                                  <m:sub>
                                    <m:r>
                                      <a:rPr lang="en-IN" sz="1400" kern="100">
                                        <a:effectLst/>
                                        <a:latin typeface="Cambria Math" panose="02040503050406030204" pitchFamily="18" charset="0"/>
                                      </a:rPr>
                                      <m:t>𝑗𝑛</m:t>
                                    </m:r>
                                  </m:sub>
                                </m:sSub>
                              </m:oMath>
                            </m:oMathPara>
                          </a14:m>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4910971"/>
                      </a:ext>
                    </a:extLst>
                  </a:tr>
                </a:tbl>
              </a:graphicData>
            </a:graphic>
          </p:graphicFrame>
        </mc:Choice>
        <mc:Fallback xmlns="">
          <p:graphicFrame>
            <p:nvGraphicFramePr>
              <p:cNvPr id="3" name="Table 2">
                <a:extLst>
                  <a:ext uri="{FF2B5EF4-FFF2-40B4-BE49-F238E27FC236}">
                    <a16:creationId xmlns:a16="http://schemas.microsoft.com/office/drawing/2014/main" id="{EB7E3310-5AF7-06C8-E275-B0B33D685AB6}"/>
                  </a:ext>
                </a:extLst>
              </p:cNvPr>
              <p:cNvGraphicFramePr>
                <a:graphicFrameLocks noGrp="1"/>
              </p:cNvGraphicFramePr>
              <p:nvPr>
                <p:extLst>
                  <p:ext uri="{D42A27DB-BD31-4B8C-83A1-F6EECF244321}">
                    <p14:modId xmlns:p14="http://schemas.microsoft.com/office/powerpoint/2010/main" val="4249183303"/>
                  </p:ext>
                </p:extLst>
              </p:nvPr>
            </p:nvGraphicFramePr>
            <p:xfrm>
              <a:off x="139816" y="2512473"/>
              <a:ext cx="4859568" cy="2187450"/>
            </p:xfrm>
            <a:graphic>
              <a:graphicData uri="http://schemas.openxmlformats.org/drawingml/2006/table">
                <a:tbl>
                  <a:tblPr firstRow="1" firstCol="1" bandRow="1">
                    <a:tableStyleId>{93296810-A885-4BE3-A3E7-6D5BEEA58F35}</a:tableStyleId>
                  </a:tblPr>
                  <a:tblGrid>
                    <a:gridCol w="539952">
                      <a:extLst>
                        <a:ext uri="{9D8B030D-6E8A-4147-A177-3AD203B41FA5}">
                          <a16:colId xmlns:a16="http://schemas.microsoft.com/office/drawing/2014/main" val="3502269710"/>
                        </a:ext>
                      </a:extLst>
                    </a:gridCol>
                    <a:gridCol w="539952">
                      <a:extLst>
                        <a:ext uri="{9D8B030D-6E8A-4147-A177-3AD203B41FA5}">
                          <a16:colId xmlns:a16="http://schemas.microsoft.com/office/drawing/2014/main" val="1325470267"/>
                        </a:ext>
                      </a:extLst>
                    </a:gridCol>
                    <a:gridCol w="539952">
                      <a:extLst>
                        <a:ext uri="{9D8B030D-6E8A-4147-A177-3AD203B41FA5}">
                          <a16:colId xmlns:a16="http://schemas.microsoft.com/office/drawing/2014/main" val="3759895072"/>
                        </a:ext>
                      </a:extLst>
                    </a:gridCol>
                    <a:gridCol w="539952">
                      <a:extLst>
                        <a:ext uri="{9D8B030D-6E8A-4147-A177-3AD203B41FA5}">
                          <a16:colId xmlns:a16="http://schemas.microsoft.com/office/drawing/2014/main" val="1694658112"/>
                        </a:ext>
                      </a:extLst>
                    </a:gridCol>
                    <a:gridCol w="539952">
                      <a:extLst>
                        <a:ext uri="{9D8B030D-6E8A-4147-A177-3AD203B41FA5}">
                          <a16:colId xmlns:a16="http://schemas.microsoft.com/office/drawing/2014/main" val="4032399427"/>
                        </a:ext>
                      </a:extLst>
                    </a:gridCol>
                    <a:gridCol w="539952">
                      <a:extLst>
                        <a:ext uri="{9D8B030D-6E8A-4147-A177-3AD203B41FA5}">
                          <a16:colId xmlns:a16="http://schemas.microsoft.com/office/drawing/2014/main" val="4032650448"/>
                        </a:ext>
                      </a:extLst>
                    </a:gridCol>
                    <a:gridCol w="539952">
                      <a:extLst>
                        <a:ext uri="{9D8B030D-6E8A-4147-A177-3AD203B41FA5}">
                          <a16:colId xmlns:a16="http://schemas.microsoft.com/office/drawing/2014/main" val="2734505161"/>
                        </a:ext>
                      </a:extLst>
                    </a:gridCol>
                    <a:gridCol w="539952">
                      <a:extLst>
                        <a:ext uri="{9D8B030D-6E8A-4147-A177-3AD203B41FA5}">
                          <a16:colId xmlns:a16="http://schemas.microsoft.com/office/drawing/2014/main" val="1865592701"/>
                        </a:ext>
                      </a:extLst>
                    </a:gridCol>
                    <a:gridCol w="539952">
                      <a:extLst>
                        <a:ext uri="{9D8B030D-6E8A-4147-A177-3AD203B41FA5}">
                          <a16:colId xmlns:a16="http://schemas.microsoft.com/office/drawing/2014/main" val="229898391"/>
                        </a:ext>
                      </a:extLst>
                    </a:gridCol>
                  </a:tblGrid>
                  <a:tr h="347472">
                    <a:tc>
                      <a:txBody>
                        <a:bodyPr/>
                        <a:lstStyle/>
                        <a:p>
                          <a:pPr algn="l">
                            <a:lnSpc>
                              <a:spcPct val="107000"/>
                            </a:lnSpc>
                            <a:spcAft>
                              <a:spcPts val="800"/>
                            </a:spcAft>
                            <a:buNone/>
                          </a:pPr>
                          <a:r>
                            <a:rPr lang="en-IN" sz="1400" kern="100" dirty="0">
                              <a:effectLst/>
                            </a:rPr>
                            <a:t> </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dirty="0">
                              <a:effectLst/>
                            </a:rPr>
                            <a:t> </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00000" t="-14035" r="-503371" b="-535088"/>
                          </a:stretch>
                        </a:blipFill>
                      </a:tcPr>
                    </a:tc>
                    <a:tc>
                      <a:txBody>
                        <a:bodyPr/>
                        <a:lstStyle/>
                        <a:p>
                          <a:endParaRPr lang="en-US"/>
                        </a:p>
                      </a:txBody>
                      <a:tcPr marL="68580" marR="68580" marT="0" marB="0">
                        <a:blipFill>
                          <a:blip r:embed="rId2"/>
                          <a:stretch>
                            <a:fillRect l="-400000" t="-14035" r="-403371" b="-535088"/>
                          </a:stretch>
                        </a:blipFill>
                      </a:tcPr>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606818" t="-14035" r="-206818" b="-535088"/>
                          </a:stretch>
                        </a:blipFill>
                      </a:tcPr>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798876" t="-14035" r="-4494" b="-535088"/>
                          </a:stretch>
                        </a:blipFill>
                      </a:tcPr>
                    </a:tc>
                    <a:extLst>
                      <a:ext uri="{0D108BD9-81ED-4DB2-BD59-A6C34878D82A}">
                        <a16:rowId xmlns:a16="http://schemas.microsoft.com/office/drawing/2014/main" val="3963021300"/>
                      </a:ext>
                    </a:extLst>
                  </a:tr>
                  <a:tr h="351473">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03409" t="-112069" r="-610227" b="-425862"/>
                          </a:stretch>
                        </a:blipFill>
                      </a:tcPr>
                    </a:tc>
                    <a:tc>
                      <a:txBody>
                        <a:bodyPr/>
                        <a:lstStyle/>
                        <a:p>
                          <a:endParaRPr lang="en-US"/>
                        </a:p>
                      </a:txBody>
                      <a:tcPr marL="68580" marR="68580" marT="0" marB="0">
                        <a:blipFill>
                          <a:blip r:embed="rId2"/>
                          <a:stretch>
                            <a:fillRect l="-300000" t="-112069" r="-503371" b="-425862"/>
                          </a:stretch>
                        </a:blipFill>
                      </a:tcPr>
                    </a:tc>
                    <a:tc>
                      <a:txBody>
                        <a:bodyPr/>
                        <a:lstStyle/>
                        <a:p>
                          <a:endParaRPr lang="en-US"/>
                        </a:p>
                      </a:txBody>
                      <a:tcPr marL="68580" marR="68580" marT="0" marB="0">
                        <a:blipFill>
                          <a:blip r:embed="rId2"/>
                          <a:stretch>
                            <a:fillRect l="-400000" t="-112069" r="-403371" b="-425862"/>
                          </a:stretch>
                        </a:blipFill>
                      </a:tcPr>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606818" t="-112069" r="-206818" b="-425862"/>
                          </a:stretch>
                        </a:blipFill>
                      </a:tcPr>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798876" t="-112069" r="-4494" b="-425862"/>
                          </a:stretch>
                        </a:blipFill>
                      </a:tcPr>
                    </a:tc>
                    <a:extLst>
                      <a:ext uri="{0D108BD9-81ED-4DB2-BD59-A6C34878D82A}">
                        <a16:rowId xmlns:a16="http://schemas.microsoft.com/office/drawing/2014/main" val="1734461307"/>
                      </a:ext>
                    </a:extLst>
                  </a:tr>
                  <a:tr h="351473">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03409" t="-215789" r="-610227" b="-333333"/>
                          </a:stretch>
                        </a:blipFill>
                      </a:tcPr>
                    </a:tc>
                    <a:tc>
                      <a:txBody>
                        <a:bodyPr/>
                        <a:lstStyle/>
                        <a:p>
                          <a:endParaRPr lang="en-US"/>
                        </a:p>
                      </a:txBody>
                      <a:tcPr marL="68580" marR="68580" marT="0" marB="0">
                        <a:blipFill>
                          <a:blip r:embed="rId2"/>
                          <a:stretch>
                            <a:fillRect l="-300000" t="-215789" r="-503371" b="-333333"/>
                          </a:stretch>
                        </a:blipFill>
                      </a:tcPr>
                    </a:tc>
                    <a:tc>
                      <a:txBody>
                        <a:bodyPr/>
                        <a:lstStyle/>
                        <a:p>
                          <a:endParaRPr lang="en-US"/>
                        </a:p>
                      </a:txBody>
                      <a:tcPr marL="68580" marR="68580" marT="0" marB="0">
                        <a:blipFill>
                          <a:blip r:embed="rId2"/>
                          <a:stretch>
                            <a:fillRect l="-400000" t="-215789" r="-403371" b="-333333"/>
                          </a:stretch>
                        </a:blipFill>
                      </a:tcPr>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606818" t="-215789" r="-206818" b="-333333"/>
                          </a:stretch>
                        </a:blipFill>
                      </a:tcPr>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798876" t="-215789" r="-4494" b="-333333"/>
                          </a:stretch>
                        </a:blipFill>
                      </a:tcPr>
                    </a:tc>
                    <a:extLst>
                      <a:ext uri="{0D108BD9-81ED-4DB2-BD59-A6C34878D82A}">
                        <a16:rowId xmlns:a16="http://schemas.microsoft.com/office/drawing/2014/main" val="2171445891"/>
                      </a:ext>
                    </a:extLst>
                  </a:tr>
                  <a:tr h="217043">
                    <a:tc>
                      <a:txBody>
                        <a:bodyPr/>
                        <a:lstStyle/>
                        <a:p>
                          <a:pPr algn="l">
                            <a:lnSpc>
                              <a:spcPct val="107000"/>
                            </a:lnSpc>
                            <a:spcAft>
                              <a:spcPts val="800"/>
                            </a:spcAft>
                            <a:buNone/>
                          </a:pPr>
                          <a:r>
                            <a:rPr lang="en-IN" sz="1400" kern="100">
                              <a:effectLst/>
                            </a:rPr>
                            <a:t>d=</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833618"/>
                      </a:ext>
                    </a:extLst>
                  </a:tr>
                  <a:tr h="351473">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03409" t="-372414" r="-610227" b="-165517"/>
                          </a:stretch>
                        </a:blipFill>
                      </a:tcPr>
                    </a:tc>
                    <a:tc>
                      <a:txBody>
                        <a:bodyPr/>
                        <a:lstStyle/>
                        <a:p>
                          <a:endParaRPr lang="en-US"/>
                        </a:p>
                      </a:txBody>
                      <a:tcPr marL="68580" marR="68580" marT="0" marB="0">
                        <a:blipFill>
                          <a:blip r:embed="rId2"/>
                          <a:stretch>
                            <a:fillRect l="-300000" t="-372414" r="-503371" b="-165517"/>
                          </a:stretch>
                        </a:blipFill>
                      </a:tcPr>
                    </a:tc>
                    <a:tc>
                      <a:txBody>
                        <a:bodyPr/>
                        <a:lstStyle/>
                        <a:p>
                          <a:endParaRPr lang="en-US"/>
                        </a:p>
                      </a:txBody>
                      <a:tcPr marL="68580" marR="68580" marT="0" marB="0">
                        <a:blipFill>
                          <a:blip r:embed="rId2"/>
                          <a:stretch>
                            <a:fillRect l="-400000" t="-372414" r="-403371" b="-165517"/>
                          </a:stretch>
                        </a:blipFill>
                      </a:tcPr>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606818" t="-372414" r="-206818" b="-165517"/>
                          </a:stretch>
                        </a:blipFill>
                      </a:tcPr>
                    </a:tc>
                    <a:tc>
                      <a:txBody>
                        <a:bodyPr/>
                        <a:lstStyle/>
                        <a:p>
                          <a:pPr algn="l">
                            <a:lnSpc>
                              <a:spcPct val="107000"/>
                            </a:lnSpc>
                            <a:spcAft>
                              <a:spcPts val="800"/>
                            </a:spcAft>
                            <a:buNone/>
                          </a:pPr>
                          <a:r>
                            <a:rPr lang="en-IN" sz="1400" kern="100" dirty="0">
                              <a:effectLst/>
                            </a:rPr>
                            <a:t>…</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798876" t="-372414" r="-4494" b="-165517"/>
                          </a:stretch>
                        </a:blipFill>
                      </a:tcPr>
                    </a:tc>
                    <a:extLst>
                      <a:ext uri="{0D108BD9-81ED-4DB2-BD59-A6C34878D82A}">
                        <a16:rowId xmlns:a16="http://schemas.microsoft.com/office/drawing/2014/main" val="2091302745"/>
                      </a:ext>
                    </a:extLst>
                  </a:tr>
                  <a:tr h="217043">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8446179"/>
                      </a:ext>
                    </a:extLst>
                  </a:tr>
                  <a:tr h="351473">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buNone/>
                          </a:pPr>
                          <a:r>
                            <a:rPr lang="en-IN" sz="1400" kern="100">
                              <a:effectLst/>
                            </a:rPr>
                            <a:t> </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03409" t="-532759" r="-610227" b="-5172"/>
                          </a:stretch>
                        </a:blipFill>
                      </a:tcPr>
                    </a:tc>
                    <a:tc>
                      <a:txBody>
                        <a:bodyPr/>
                        <a:lstStyle/>
                        <a:p>
                          <a:endParaRPr lang="en-US"/>
                        </a:p>
                      </a:txBody>
                      <a:tcPr marL="68580" marR="68580" marT="0" marB="0">
                        <a:blipFill>
                          <a:blip r:embed="rId2"/>
                          <a:stretch>
                            <a:fillRect l="-300000" t="-532759" r="-503371" b="-5172"/>
                          </a:stretch>
                        </a:blipFill>
                      </a:tcPr>
                    </a:tc>
                    <a:tc>
                      <a:txBody>
                        <a:bodyPr/>
                        <a:lstStyle/>
                        <a:p>
                          <a:endParaRPr lang="en-US"/>
                        </a:p>
                      </a:txBody>
                      <a:tcPr marL="68580" marR="68580" marT="0" marB="0">
                        <a:blipFill>
                          <a:blip r:embed="rId2"/>
                          <a:stretch>
                            <a:fillRect l="-400000" t="-532759" r="-403371" b="-5172"/>
                          </a:stretch>
                        </a:blipFill>
                      </a:tcPr>
                    </a:tc>
                    <a:tc>
                      <a:txBody>
                        <a:bodyPr/>
                        <a:lstStyle/>
                        <a:p>
                          <a:pPr algn="l">
                            <a:lnSpc>
                              <a:spcPct val="107000"/>
                            </a:lnSpc>
                            <a:spcAft>
                              <a:spcPts val="800"/>
                            </a:spcAft>
                            <a:buNone/>
                          </a:pPr>
                          <a:r>
                            <a:rPr lang="en-IN" sz="1400" kern="100">
                              <a:effectLst/>
                            </a:rPr>
                            <a:t>…</a:t>
                          </a:r>
                          <a:endParaRPr lang="en-IN"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606818" t="-532759" r="-206818" b="-5172"/>
                          </a:stretch>
                        </a:blipFill>
                      </a:tcPr>
                    </a:tc>
                    <a:tc>
                      <a:txBody>
                        <a:bodyPr/>
                        <a:lstStyle/>
                        <a:p>
                          <a:pPr algn="l">
                            <a:lnSpc>
                              <a:spcPct val="107000"/>
                            </a:lnSpc>
                            <a:spcAft>
                              <a:spcPts val="800"/>
                            </a:spcAft>
                            <a:buNone/>
                          </a:pPr>
                          <a:r>
                            <a:rPr lang="en-IN" sz="1400" kern="100" dirty="0">
                              <a:effectLst/>
                            </a:rPr>
                            <a:t>…</a:t>
                          </a: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798876" t="-532759" r="-4494" b="-5172"/>
                          </a:stretch>
                        </a:blipFill>
                      </a:tcPr>
                    </a:tc>
                    <a:extLst>
                      <a:ext uri="{0D108BD9-81ED-4DB2-BD59-A6C34878D82A}">
                        <a16:rowId xmlns:a16="http://schemas.microsoft.com/office/drawing/2014/main" val="1654910971"/>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215180C-96F1-5ED9-1B3A-0D9637BE8E4D}"/>
                  </a:ext>
                </a:extLst>
              </p:cNvPr>
              <p:cNvSpPr txBox="1"/>
              <p:nvPr/>
            </p:nvSpPr>
            <p:spPr>
              <a:xfrm>
                <a:off x="188108" y="1035362"/>
                <a:ext cx="4950421" cy="1315617"/>
              </a:xfrm>
              <a:prstGeom prst="rect">
                <a:avLst/>
              </a:prstGeom>
              <a:noFill/>
            </p:spPr>
            <p:txBody>
              <a:bodyPr wrap="square">
                <a:spAutoFit/>
              </a:bodyPr>
              <a:lstStyle/>
              <a:p>
                <a:pPr algn="just">
                  <a:lnSpc>
                    <a:spcPct val="107000"/>
                  </a:lnSpc>
                  <a:spcAft>
                    <a:spcPts val="800"/>
                  </a:spcAft>
                  <a:buNone/>
                </a:pPr>
                <a:r>
                  <a:rPr lang="en-IN" sz="1400" kern="1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Step-1: Organise the decision matrix (d) for the ranking, where </a:t>
                </a:r>
                <a:r>
                  <a:rPr lang="en-IN" sz="1400" i="1" kern="1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Aj</a:t>
                </a:r>
                <a:r>
                  <a:rPr lang="en-IN" sz="1400" kern="1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constitutes alternatives for </a:t>
                </a:r>
                <a:r>
                  <a:rPr lang="en-IN" sz="1400" i="1" kern="1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j=1,2,3…J</a:t>
                </a:r>
                <a:r>
                  <a:rPr lang="en-IN" sz="1400" kern="1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1400" i="1" kern="100">
                            <a:solidFill>
                              <a:schemeClr val="accent6">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sSubPr>
                      <m:e>
                        <m:r>
                          <a:rPr lang="en-IN" sz="1400" i="1" kern="100">
                            <a:solidFill>
                              <a:schemeClr val="accent6">
                                <a:lumMod val="50000"/>
                              </a:schemeClr>
                            </a:solidFill>
                            <a:latin typeface="Cambria Math" panose="02040503050406030204" pitchFamily="18" charset="0"/>
                            <a:ea typeface="Calibri" panose="020F0502020204030204" pitchFamily="34" charset="0"/>
                            <a:cs typeface="Times New Roman" panose="02020603050405020304" pitchFamily="18" charset="0"/>
                          </a:rPr>
                          <m:t>𝐶</m:t>
                        </m:r>
                      </m:e>
                      <m:sub>
                        <m:r>
                          <a:rPr lang="en-IN" sz="1400" i="1" kern="100">
                            <a:solidFill>
                              <a:schemeClr val="accent6">
                                <a:lumMod val="50000"/>
                              </a:schemeClr>
                            </a:solidFill>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IN" sz="1400"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onstituted as criteria for the </a:t>
                </a:r>
                <a:r>
                  <a:rPr lang="en-IN" sz="1400" i="1" kern="1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IN" sz="1400" kern="1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IN" sz="1400"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attribute alternatives, </a:t>
                </a:r>
                <a:r>
                  <a:rPr lang="en-IN" sz="1400" i="1" kern="1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IN" sz="1400" i="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=1,2,3…n, </a:t>
                </a:r>
                <a:r>
                  <a:rPr lang="en-IN" sz="1400"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en-IN" sz="1400" i="1"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𝑓</m:t>
                        </m:r>
                      </m:e>
                      <m:sub>
                        <m: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IN" sz="1400" i="1"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400"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relies on a</a:t>
                </a:r>
                <a:r>
                  <a:rPr lang="en-IN" sz="1400" i="1"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400"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performance rating indicator of each alternative </a:t>
                </a:r>
                <a14:m>
                  <m:oMath xmlns:m="http://schemas.openxmlformats.org/officeDocument/2006/math">
                    <m:sSub>
                      <m:sSubPr>
                        <m:ctrlP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IN" sz="1400"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with respect to the respective criteria </a:t>
                </a:r>
                <a14:m>
                  <m:oMath xmlns:m="http://schemas.openxmlformats.org/officeDocument/2006/math">
                    <m:sSub>
                      <m:sSubPr>
                        <m:ctrlP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en-IN" sz="1800" kern="100"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8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0215180C-96F1-5ED9-1B3A-0D9637BE8E4D}"/>
                  </a:ext>
                </a:extLst>
              </p:cNvPr>
              <p:cNvSpPr txBox="1">
                <a:spLocks noRot="1" noChangeAspect="1" noMove="1" noResize="1" noEditPoints="1" noAdjustHandles="1" noChangeArrowheads="1" noChangeShapeType="1" noTextEdit="1"/>
              </p:cNvSpPr>
              <p:nvPr/>
            </p:nvSpPr>
            <p:spPr>
              <a:xfrm>
                <a:off x="188108" y="1035362"/>
                <a:ext cx="4950421" cy="1315617"/>
              </a:xfrm>
              <a:prstGeom prst="rect">
                <a:avLst/>
              </a:prstGeom>
              <a:blipFill>
                <a:blip r:embed="rId3"/>
                <a:stretch>
                  <a:fillRect l="-369" t="-926" r="-369" b="-601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0B83D92-F03B-06C6-8ECA-C33500A55C3A}"/>
                  </a:ext>
                </a:extLst>
              </p:cNvPr>
              <p:cNvSpPr txBox="1"/>
              <p:nvPr/>
            </p:nvSpPr>
            <p:spPr>
              <a:xfrm>
                <a:off x="139816" y="4895089"/>
                <a:ext cx="4998713" cy="1195455"/>
              </a:xfrm>
              <a:prstGeom prst="rect">
                <a:avLst/>
              </a:prstGeom>
              <a:noFill/>
            </p:spPr>
            <p:txBody>
              <a:bodyPr wrap="square">
                <a:spAutoFit/>
              </a:bodyPr>
              <a:lstStyle/>
              <a:p>
                <a:pPr>
                  <a:lnSpc>
                    <a:spcPct val="107000"/>
                  </a:lnSpc>
                  <a:spcAft>
                    <a:spcPts val="800"/>
                  </a:spcAft>
                  <a:buNone/>
                </a:pPr>
                <a:r>
                  <a:rPr lang="en-IN" sz="1400"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Step-2: Formulate the normalised decision matrix R (=[</a:t>
                </a:r>
                <a14:m>
                  <m:oMath xmlns:m="http://schemas.openxmlformats.org/officeDocument/2006/math">
                    <m:sSub>
                      <m:sSubPr>
                        <m:ctrlP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IN" sz="1400"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where </a:t>
                </a:r>
                <a:r>
                  <a:rPr lang="en-IN" sz="1400"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normalised </a:t>
                </a:r>
                <a14:m>
                  <m:oMath xmlns:m="http://schemas.openxmlformats.org/officeDocument/2006/math">
                    <m:sSub>
                      <m:sSubPr>
                        <m:ctrlP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en-IN" sz="1400" i="1" kern="100">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IN" sz="1400"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is being calculated as</a:t>
                </a:r>
                <a:endParaRPr lang="en-IN" sz="1400" kern="1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buNone/>
                </a:pPr>
                <a14:m>
                  <m:oMath xmlns:m="http://schemas.openxmlformats.org/officeDocument/2006/math">
                    <m:sSub>
                      <m:sSubPr>
                        <m:ctrlPr>
                          <a:rPr lang="en-IN" sz="1400" i="1">
                            <a:solidFill>
                              <a:schemeClr val="accent6">
                                <a:lumMod val="50000"/>
                              </a:schemeClr>
                            </a:solidFill>
                            <a:effectLst/>
                            <a:latin typeface="Cambria Math" panose="02040503050406030204" pitchFamily="18" charset="0"/>
                            <a:cs typeface="Times New Roman" panose="02020603050405020304" pitchFamily="18" charset="0"/>
                          </a:rPr>
                        </m:ctrlPr>
                      </m:sSubPr>
                      <m:e>
                        <m:r>
                          <a:rPr lang="en-IN" sz="14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en-IN" sz="14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𝑖𝑗</m:t>
                            </m:r>
                          </m:sub>
                        </m:sSub>
                      </m:num>
                      <m:den>
                        <m:rad>
                          <m:radPr>
                            <m:degHide m:val="on"/>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nary>
                              <m:naryPr>
                                <m:chr m:val="∑"/>
                                <m:limLoc m:val="undOv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𝑗</m:t>
                                </m:r>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𝐽</m:t>
                                </m:r>
                              </m:sup>
                              <m:e>
                                <m:sSub>
                                  <m:sSub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sSup>
                                      <m:s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𝑖𝑗</m:t>
                                    </m:r>
                                  </m:sub>
                                </m:sSub>
                              </m:e>
                            </m:nary>
                          </m:e>
                        </m:rad>
                      </m:den>
                    </m:f>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IN" sz="1400" i="1" dirty="0" err="1">
                    <a:solidFill>
                      <a:schemeClr val="accent6">
                        <a:lumMod val="50000"/>
                      </a:schemeClr>
                    </a:solidFill>
                    <a:effectLst/>
                    <a:latin typeface="Times New Roman" panose="02020603050405020304" pitchFamily="18" charset="0"/>
                    <a:ea typeface="Calibri" panose="020F0502020204030204" pitchFamily="34" charset="0"/>
                  </a:rPr>
                  <a:t>i</a:t>
                </a:r>
                <a:r>
                  <a:rPr lang="en-IN" sz="1400" i="1" dirty="0">
                    <a:solidFill>
                      <a:schemeClr val="accent6">
                        <a:lumMod val="50000"/>
                      </a:schemeClr>
                    </a:solidFill>
                    <a:effectLst/>
                    <a:latin typeface="Times New Roman" panose="02020603050405020304" pitchFamily="18" charset="0"/>
                    <a:ea typeface="Calibri" panose="020F0502020204030204" pitchFamily="34" charset="0"/>
                  </a:rPr>
                  <a:t>=1,2,3…n; j=1,2,3…J</a:t>
                </a:r>
                <a:r>
                  <a:rPr lang="en-IN" sz="1400" dirty="0">
                    <a:solidFill>
                      <a:schemeClr val="accent6">
                        <a:lumMod val="50000"/>
                      </a:schemeClr>
                    </a:solidFill>
                    <a:effectLst/>
                    <a:latin typeface="Times New Roman" panose="02020603050405020304" pitchFamily="18" charset="0"/>
                    <a:ea typeface="Calibri" panose="020F0502020204030204" pitchFamily="34" charset="0"/>
                  </a:rPr>
                  <a:t> </a:t>
                </a:r>
                <a:endParaRPr lang="en-IN" sz="1400" dirty="0">
                  <a:solidFill>
                    <a:schemeClr val="accent6">
                      <a:lumMod val="50000"/>
                    </a:schemeClr>
                  </a:solidFill>
                </a:endParaRPr>
              </a:p>
            </p:txBody>
          </p:sp>
        </mc:Choice>
        <mc:Fallback xmlns="">
          <p:sp>
            <p:nvSpPr>
              <p:cNvPr id="14" name="TextBox 13">
                <a:extLst>
                  <a:ext uri="{FF2B5EF4-FFF2-40B4-BE49-F238E27FC236}">
                    <a16:creationId xmlns:a16="http://schemas.microsoft.com/office/drawing/2014/main" id="{D0B83D92-F03B-06C6-8ECA-C33500A55C3A}"/>
                  </a:ext>
                </a:extLst>
              </p:cNvPr>
              <p:cNvSpPr txBox="1">
                <a:spLocks noRot="1" noChangeAspect="1" noMove="1" noResize="1" noEditPoints="1" noAdjustHandles="1" noChangeArrowheads="1" noChangeShapeType="1" noTextEdit="1"/>
              </p:cNvSpPr>
              <p:nvPr/>
            </p:nvSpPr>
            <p:spPr>
              <a:xfrm>
                <a:off x="139816" y="4895089"/>
                <a:ext cx="4998713" cy="1195455"/>
              </a:xfrm>
              <a:prstGeom prst="rect">
                <a:avLst/>
              </a:prstGeom>
              <a:blipFill>
                <a:blip r:embed="rId4"/>
                <a:stretch>
                  <a:fillRect l="-366" r="-488" b="-23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F667424-3FB3-6A5E-74AB-B56F754FADC4}"/>
                  </a:ext>
                </a:extLst>
              </p:cNvPr>
              <p:cNvSpPr txBox="1"/>
              <p:nvPr/>
            </p:nvSpPr>
            <p:spPr>
              <a:xfrm>
                <a:off x="5954528" y="996982"/>
                <a:ext cx="5290102" cy="1251496"/>
              </a:xfrm>
              <a:prstGeom prst="rect">
                <a:avLst/>
              </a:prstGeom>
              <a:noFill/>
            </p:spPr>
            <p:txBody>
              <a:bodyPr wrap="square">
                <a:spAutoFit/>
              </a:bodyPr>
              <a:lstStyle/>
              <a:p>
                <a:r>
                  <a:rPr lang="en-IN" sz="1400" dirty="0">
                    <a:solidFill>
                      <a:schemeClr val="accent6">
                        <a:lumMod val="50000"/>
                      </a:schemeClr>
                    </a:solidFill>
                    <a:latin typeface="Times New Roman" panose="02020603050405020304" pitchFamily="18" charset="0"/>
                    <a:cs typeface="Times New Roman" panose="02020603050405020304" pitchFamily="18" charset="0"/>
                  </a:rPr>
                  <a:t>Step-3: Establish the weighted normalised decision matrix by considering the association of weight multiplying into the normalised decision matrix.</a:t>
                </a:r>
              </a:p>
              <a:p>
                <a:r>
                  <a:rPr lang="en-IN" sz="1400" dirty="0">
                    <a:solidFill>
                      <a:schemeClr val="accent6">
                        <a:lumMod val="50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IN" sz="1400" i="1">
                            <a:solidFill>
                              <a:schemeClr val="accent6">
                                <a:lumMod val="50000"/>
                              </a:schemeClr>
                            </a:solidFill>
                            <a:latin typeface="Cambria Math" panose="02040503050406030204" pitchFamily="18" charset="0"/>
                          </a:rPr>
                        </m:ctrlPr>
                      </m:sSubPr>
                      <m:e>
                        <m:r>
                          <a:rPr lang="en-IN" sz="1400" i="1">
                            <a:solidFill>
                              <a:schemeClr val="accent6">
                                <a:lumMod val="50000"/>
                              </a:schemeClr>
                            </a:solidFill>
                            <a:latin typeface="Cambria Math" panose="02040503050406030204" pitchFamily="18" charset="0"/>
                          </a:rPr>
                          <m:t>𝑥</m:t>
                        </m:r>
                      </m:e>
                      <m:sub>
                        <m:r>
                          <a:rPr lang="en-IN" sz="1400" i="1">
                            <a:solidFill>
                              <a:schemeClr val="accent6">
                                <a:lumMod val="50000"/>
                              </a:schemeClr>
                            </a:solidFill>
                            <a:latin typeface="Cambria Math" panose="02040503050406030204" pitchFamily="18" charset="0"/>
                          </a:rPr>
                          <m:t>𝑖𝑗</m:t>
                        </m:r>
                      </m:sub>
                    </m:sSub>
                  </m:oMath>
                </a14:m>
                <a:r>
                  <a:rPr lang="en-IN" sz="1400" dirty="0">
                    <a:solidFill>
                      <a:schemeClr val="accent6">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IN" sz="1400" i="1">
                            <a:solidFill>
                              <a:schemeClr val="accent6">
                                <a:lumMod val="50000"/>
                              </a:schemeClr>
                            </a:solidFill>
                            <a:latin typeface="Cambria Math" panose="02040503050406030204" pitchFamily="18" charset="0"/>
                          </a:rPr>
                        </m:ctrlPr>
                      </m:sSubPr>
                      <m:e>
                        <m:r>
                          <a:rPr lang="en-IN" sz="1400" i="1">
                            <a:solidFill>
                              <a:schemeClr val="accent6">
                                <a:lumMod val="50000"/>
                              </a:schemeClr>
                            </a:solidFill>
                            <a:latin typeface="Cambria Math" panose="02040503050406030204" pitchFamily="18" charset="0"/>
                          </a:rPr>
                          <m:t>𝑤</m:t>
                        </m:r>
                      </m:e>
                      <m:sub>
                        <m:r>
                          <a:rPr lang="en-IN" sz="1400" i="1">
                            <a:solidFill>
                              <a:schemeClr val="accent6">
                                <a:lumMod val="50000"/>
                              </a:schemeClr>
                            </a:solidFill>
                            <a:latin typeface="Cambria Math" panose="02040503050406030204" pitchFamily="18" charset="0"/>
                          </a:rPr>
                          <m:t>𝑖𝑗</m:t>
                        </m:r>
                      </m:sub>
                    </m:sSub>
                  </m:oMath>
                </a14:m>
                <a:r>
                  <a:rPr lang="en-IN" sz="1400" dirty="0">
                    <a:solidFill>
                      <a:schemeClr val="accent6">
                        <a:lumMod val="50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IN" sz="1400" i="1">
                        <a:solidFill>
                          <a:schemeClr val="accent6">
                            <a:lumMod val="50000"/>
                          </a:schemeClr>
                        </a:solidFill>
                        <a:latin typeface="Cambria Math" panose="02040503050406030204" pitchFamily="18" charset="0"/>
                      </a:rPr>
                      <m:t>×</m:t>
                    </m:r>
                  </m:oMath>
                </a14:m>
                <a:r>
                  <a:rPr lang="en-IN" sz="1400" dirty="0">
                    <a:solidFill>
                      <a:schemeClr val="accent6">
                        <a:lumMod val="50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IN" sz="1400" i="1">
                            <a:solidFill>
                              <a:schemeClr val="accent6">
                                <a:lumMod val="50000"/>
                              </a:schemeClr>
                            </a:solidFill>
                            <a:latin typeface="Cambria Math" panose="02040503050406030204" pitchFamily="18" charset="0"/>
                          </a:rPr>
                        </m:ctrlPr>
                      </m:sSubPr>
                      <m:e>
                        <m:r>
                          <a:rPr lang="en-IN" sz="1400" i="1">
                            <a:solidFill>
                              <a:schemeClr val="accent6">
                                <a:lumMod val="50000"/>
                              </a:schemeClr>
                            </a:solidFill>
                            <a:latin typeface="Cambria Math" panose="02040503050406030204" pitchFamily="18" charset="0"/>
                          </a:rPr>
                          <m:t>𝑟</m:t>
                        </m:r>
                      </m:e>
                      <m:sub>
                        <m:r>
                          <a:rPr lang="en-IN" sz="1400" i="1">
                            <a:solidFill>
                              <a:schemeClr val="accent6">
                                <a:lumMod val="50000"/>
                              </a:schemeClr>
                            </a:solidFill>
                            <a:latin typeface="Cambria Math" panose="02040503050406030204" pitchFamily="18" charset="0"/>
                          </a:rPr>
                          <m:t>𝑖𝑗</m:t>
                        </m:r>
                      </m:sub>
                    </m:sSub>
                  </m:oMath>
                </a14:m>
                <a:r>
                  <a:rPr lang="en-IN" sz="1400" dirty="0">
                    <a:solidFill>
                      <a:schemeClr val="accent6">
                        <a:lumMod val="50000"/>
                      </a:schemeClr>
                    </a:solidFill>
                    <a:latin typeface="Times New Roman" panose="02020603050405020304" pitchFamily="18" charset="0"/>
                    <a:cs typeface="Times New Roman" panose="02020603050405020304" pitchFamily="18" charset="0"/>
                  </a:rPr>
                  <a:t>, </a:t>
                </a:r>
                <a:r>
                  <a:rPr lang="en-IN" sz="1400" i="1" dirty="0" err="1">
                    <a:solidFill>
                      <a:schemeClr val="accent6">
                        <a:lumMod val="50000"/>
                      </a:schemeClr>
                    </a:solidFill>
                    <a:latin typeface="Times New Roman" panose="02020603050405020304" pitchFamily="18" charset="0"/>
                    <a:cs typeface="Times New Roman" panose="02020603050405020304" pitchFamily="18" charset="0"/>
                  </a:rPr>
                  <a:t>i</a:t>
                </a:r>
                <a:r>
                  <a:rPr lang="en-IN" sz="1400" i="1" dirty="0">
                    <a:solidFill>
                      <a:schemeClr val="accent6">
                        <a:lumMod val="50000"/>
                      </a:schemeClr>
                    </a:solidFill>
                    <a:latin typeface="Times New Roman" panose="02020603050405020304" pitchFamily="18" charset="0"/>
                    <a:cs typeface="Times New Roman" panose="02020603050405020304" pitchFamily="18" charset="0"/>
                  </a:rPr>
                  <a:t>=1,2,3…n; j=1,2,3…J                 </a:t>
                </a:r>
                <a:r>
                  <a:rPr lang="en-IN" sz="1400" dirty="0">
                    <a:solidFill>
                      <a:schemeClr val="accent6">
                        <a:lumMod val="50000"/>
                      </a:schemeClr>
                    </a:solidFill>
                    <a:latin typeface="Times New Roman" panose="02020603050405020304" pitchFamily="18" charset="0"/>
                    <a:cs typeface="Times New Roman" panose="02020603050405020304" pitchFamily="18" charset="0"/>
                  </a:rPr>
                  <a:t>                                                                                                </a:t>
                </a:r>
                <a:r>
                  <a:rPr lang="en-IN" sz="1400" i="1" dirty="0">
                    <a:solidFill>
                      <a:schemeClr val="accent6">
                        <a:lumMod val="50000"/>
                      </a:schemeClr>
                    </a:solidFill>
                    <a:latin typeface="Times New Roman" panose="02020603050405020304" pitchFamily="18" charset="0"/>
                    <a:cs typeface="Times New Roman" panose="02020603050405020304" pitchFamily="18" charset="0"/>
                  </a:rPr>
                  <a:t>                                                                                            </a:t>
                </a:r>
                <a:r>
                  <a:rPr lang="en-IN" sz="1400" dirty="0">
                    <a:solidFill>
                      <a:schemeClr val="accent6">
                        <a:lumMod val="50000"/>
                      </a:schemeClr>
                    </a:solidFill>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IN" sz="1400" i="1">
                            <a:solidFill>
                              <a:schemeClr val="accent6">
                                <a:lumMod val="50000"/>
                              </a:schemeClr>
                            </a:solidFill>
                            <a:latin typeface="Cambria Math" panose="02040503050406030204" pitchFamily="18" charset="0"/>
                          </a:rPr>
                        </m:ctrlPr>
                      </m:sSubPr>
                      <m:e>
                        <m:r>
                          <a:rPr lang="en-IN" sz="1400" i="1">
                            <a:solidFill>
                              <a:schemeClr val="accent6">
                                <a:lumMod val="50000"/>
                              </a:schemeClr>
                            </a:solidFill>
                            <a:latin typeface="Cambria Math" panose="02040503050406030204" pitchFamily="18" charset="0"/>
                          </a:rPr>
                          <m:t>𝑤</m:t>
                        </m:r>
                      </m:e>
                      <m:sub>
                        <m:r>
                          <a:rPr lang="en-IN" sz="1400" i="1">
                            <a:solidFill>
                              <a:schemeClr val="accent6">
                                <a:lumMod val="50000"/>
                              </a:schemeClr>
                            </a:solidFill>
                            <a:latin typeface="Cambria Math" panose="02040503050406030204" pitchFamily="18" charset="0"/>
                          </a:rPr>
                          <m:t>𝑖𝑗</m:t>
                        </m:r>
                      </m:sub>
                    </m:sSub>
                  </m:oMath>
                </a14:m>
                <a:r>
                  <a:rPr lang="en-IN" sz="1400" dirty="0">
                    <a:solidFill>
                      <a:schemeClr val="accent6">
                        <a:lumMod val="50000"/>
                      </a:schemeClr>
                    </a:solidFill>
                    <a:latin typeface="Times New Roman" panose="02020603050405020304" pitchFamily="18" charset="0"/>
                    <a:cs typeface="Times New Roman" panose="02020603050405020304" pitchFamily="18" charset="0"/>
                  </a:rPr>
                  <a:t> representing weighted criteria for the </a:t>
                </a:r>
                <a:r>
                  <a:rPr lang="en-IN" sz="1400" i="1" dirty="0" err="1">
                    <a:solidFill>
                      <a:schemeClr val="accent6">
                        <a:lumMod val="50000"/>
                      </a:schemeClr>
                    </a:solidFill>
                    <a:latin typeface="Times New Roman" panose="02020603050405020304" pitchFamily="18" charset="0"/>
                    <a:cs typeface="Times New Roman" panose="02020603050405020304" pitchFamily="18" charset="0"/>
                  </a:rPr>
                  <a:t>i</a:t>
                </a:r>
                <a:r>
                  <a:rPr lang="en-IN" sz="1400" dirty="0" err="1">
                    <a:solidFill>
                      <a:schemeClr val="accent6">
                        <a:lumMod val="50000"/>
                      </a:schemeClr>
                    </a:solidFill>
                    <a:latin typeface="Times New Roman" panose="02020603050405020304" pitchFamily="18" charset="0"/>
                    <a:cs typeface="Times New Roman" panose="02020603050405020304" pitchFamily="18" charset="0"/>
                  </a:rPr>
                  <a:t>th</a:t>
                </a:r>
                <a:r>
                  <a:rPr lang="en-IN" sz="1400" dirty="0">
                    <a:solidFill>
                      <a:schemeClr val="accent6">
                        <a:lumMod val="50000"/>
                      </a:schemeClr>
                    </a:solidFill>
                    <a:latin typeface="Times New Roman" panose="02020603050405020304" pitchFamily="18" charset="0"/>
                    <a:cs typeface="Times New Roman" panose="02020603050405020304" pitchFamily="18" charset="0"/>
                  </a:rPr>
                  <a:t> attribute</a:t>
                </a:r>
                <a:r>
                  <a:rPr lang="en-IN" dirty="0">
                    <a:solidFill>
                      <a:schemeClr val="accent6">
                        <a:lumMod val="50000"/>
                      </a:schemeClr>
                    </a:solidFill>
                  </a:rPr>
                  <a:t>.</a:t>
                </a:r>
              </a:p>
            </p:txBody>
          </p:sp>
        </mc:Choice>
        <mc:Fallback xmlns="">
          <p:sp>
            <p:nvSpPr>
              <p:cNvPr id="16" name="TextBox 15">
                <a:extLst>
                  <a:ext uri="{FF2B5EF4-FFF2-40B4-BE49-F238E27FC236}">
                    <a16:creationId xmlns:a16="http://schemas.microsoft.com/office/drawing/2014/main" id="{FF667424-3FB3-6A5E-74AB-B56F754FADC4}"/>
                  </a:ext>
                </a:extLst>
              </p:cNvPr>
              <p:cNvSpPr txBox="1">
                <a:spLocks noRot="1" noChangeAspect="1" noMove="1" noResize="1" noEditPoints="1" noAdjustHandles="1" noChangeArrowheads="1" noChangeShapeType="1" noTextEdit="1"/>
              </p:cNvSpPr>
              <p:nvPr/>
            </p:nvSpPr>
            <p:spPr>
              <a:xfrm>
                <a:off x="5954528" y="996982"/>
                <a:ext cx="5290102" cy="1251496"/>
              </a:xfrm>
              <a:prstGeom prst="rect">
                <a:avLst/>
              </a:prstGeom>
              <a:blipFill>
                <a:blip r:embed="rId5"/>
                <a:stretch>
                  <a:fillRect l="-346" t="-976" b="-682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3A4399C-8906-8EAC-1082-09346BB5F5B9}"/>
                  </a:ext>
                </a:extLst>
              </p:cNvPr>
              <p:cNvSpPr txBox="1"/>
              <p:nvPr/>
            </p:nvSpPr>
            <p:spPr>
              <a:xfrm>
                <a:off x="5958929" y="2451772"/>
                <a:ext cx="6097656" cy="886140"/>
              </a:xfrm>
              <a:prstGeom prst="rect">
                <a:avLst/>
              </a:prstGeom>
              <a:noFill/>
            </p:spPr>
            <p:txBody>
              <a:bodyPr wrap="square">
                <a:spAutoFit/>
              </a:bodyPr>
              <a:lstStyle/>
              <a:p>
                <a:pPr algn="just">
                  <a:lnSpc>
                    <a:spcPct val="107000"/>
                  </a:lnSpc>
                  <a:spcAft>
                    <a:spcPts val="800"/>
                  </a:spcAft>
                  <a:buNone/>
                  <a:tabLst>
                    <a:tab pos="685800" algn="l"/>
                  </a:tabLst>
                </a:pPr>
                <a:r>
                  <a:rPr lang="en-IN" sz="1400"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Step-4: Identification of positive (</a:t>
                </a:r>
                <a14:m>
                  <m:oMath xmlns:m="http://schemas.openxmlformats.org/officeDocument/2006/math">
                    <m:sSup>
                      <m:sSupPr>
                        <m:ctrlP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IN" sz="1400"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and negative (</a:t>
                </a:r>
                <a14:m>
                  <m:oMath xmlns:m="http://schemas.openxmlformats.org/officeDocument/2006/math">
                    <m:sSup>
                      <m:sSupPr>
                        <m:ctrlP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IN" sz="1400"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ideal solutions for the aforementioned matrix.           </a:t>
                </a:r>
                <a:endParaRPr lang="en-IN" sz="1400" kern="1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buNone/>
                </a:pPr>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 = {</a:t>
                </a:r>
                <a14:m>
                  <m:oMath xmlns:m="http://schemas.openxmlformats.org/officeDocument/2006/math">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2, </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3</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 = {</a:t>
                </a:r>
                <a14:m>
                  <m:oMath xmlns:m="http://schemas.openxmlformats.org/officeDocument/2006/math">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a:t>
                </a:r>
                <a:r>
                  <a:rPr lang="en-IN" sz="1400" i="1" dirty="0">
                    <a:solidFill>
                      <a:schemeClr val="accent6">
                        <a:lumMod val="50000"/>
                      </a:schemeClr>
                    </a:solidFill>
                    <a:effectLs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3</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a:t>
                </a:r>
                <a:r>
                  <a:rPr lang="en-IN" sz="1400" i="1" dirty="0">
                    <a:solidFill>
                      <a:schemeClr val="accent6">
                        <a:lumMod val="50000"/>
                      </a:schemeClr>
                    </a:solidFill>
                    <a:effectLs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a:t>
                </a:r>
                <a:r>
                  <a:rPr lang="en-IN" sz="1400" dirty="0">
                    <a:effectLst/>
                    <a:latin typeface="Times New Roman" panose="02020603050405020304" pitchFamily="18" charset="0"/>
                    <a:ea typeface="Times New Roman" panose="02020603050405020304" pitchFamily="18" charset="0"/>
                  </a:rPr>
                  <a:t> </a:t>
                </a:r>
                <a:endParaRPr lang="en-IN" sz="1400" dirty="0"/>
              </a:p>
            </p:txBody>
          </p:sp>
        </mc:Choice>
        <mc:Fallback xmlns="">
          <p:sp>
            <p:nvSpPr>
              <p:cNvPr id="18" name="TextBox 17">
                <a:extLst>
                  <a:ext uri="{FF2B5EF4-FFF2-40B4-BE49-F238E27FC236}">
                    <a16:creationId xmlns:a16="http://schemas.microsoft.com/office/drawing/2014/main" id="{13A4399C-8906-8EAC-1082-09346BB5F5B9}"/>
                  </a:ext>
                </a:extLst>
              </p:cNvPr>
              <p:cNvSpPr txBox="1">
                <a:spLocks noRot="1" noChangeAspect="1" noMove="1" noResize="1" noEditPoints="1" noAdjustHandles="1" noChangeArrowheads="1" noChangeShapeType="1" noTextEdit="1"/>
              </p:cNvSpPr>
              <p:nvPr/>
            </p:nvSpPr>
            <p:spPr>
              <a:xfrm>
                <a:off x="5958929" y="2451772"/>
                <a:ext cx="6097656" cy="886140"/>
              </a:xfrm>
              <a:prstGeom prst="rect">
                <a:avLst/>
              </a:prstGeom>
              <a:blipFill>
                <a:blip r:embed="rId6"/>
                <a:stretch>
                  <a:fillRect l="-300" t="-1370" r="-300" b="-479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0B0EDC7-65B6-A4ED-CEF4-958221943E55}"/>
                  </a:ext>
                </a:extLst>
              </p:cNvPr>
              <p:cNvSpPr txBox="1"/>
              <p:nvPr/>
            </p:nvSpPr>
            <p:spPr>
              <a:xfrm>
                <a:off x="5954528" y="3565076"/>
                <a:ext cx="6097656" cy="1126719"/>
              </a:xfrm>
              <a:prstGeom prst="rect">
                <a:avLst/>
              </a:prstGeom>
              <a:noFill/>
            </p:spPr>
            <p:txBody>
              <a:bodyPr wrap="square">
                <a:spAutoFit/>
              </a:bodyPr>
              <a:lstStyle/>
              <a:p>
                <a:pPr algn="just">
                  <a:lnSpc>
                    <a:spcPct val="107000"/>
                  </a:lnSpc>
                  <a:spcAft>
                    <a:spcPts val="800"/>
                  </a:spcAft>
                  <a:buNone/>
                  <a:tabLst>
                    <a:tab pos="685800" algn="l"/>
                  </a:tabLst>
                </a:pPr>
                <a:r>
                  <a:rPr lang="en-IN" sz="1400"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Step-5: Calculation of separation measures by involving n-dimensional Euclidean distances from positive (</a:t>
                </a:r>
                <a14:m>
                  <m:oMath xmlns:m="http://schemas.openxmlformats.org/officeDocument/2006/math">
                    <m:sSubSup>
                      <m:sSubSupPr>
                        <m:ctrlP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1400"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and negative (</a:t>
                </a:r>
                <a14:m>
                  <m:oMath xmlns:m="http://schemas.openxmlformats.org/officeDocument/2006/math">
                    <m:sSubSup>
                      <m:sSubSupPr>
                        <m:ctrlP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1400"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ideal solutions.</a:t>
                </a:r>
                <a:endParaRPr lang="en-IN" sz="1400" kern="1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buNone/>
                </a:pPr>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 </a:t>
                </a:r>
                <a14:m>
                  <m:oMath xmlns:m="http://schemas.openxmlformats.org/officeDocument/2006/math">
                    <m:rad>
                      <m:radPr>
                        <m:degHide m:val="on"/>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nary>
                          <m:naryPr>
                            <m:chr m:val="∑"/>
                            <m:limLoc m:val="undOv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𝑖𝑗</m:t>
                                    </m:r>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e>
                    </m:rad>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 ; </a:t>
                </a:r>
                <a14:m>
                  <m:oMath xmlns:m="http://schemas.openxmlformats.org/officeDocument/2006/math">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 </a:t>
                </a:r>
                <a14:m>
                  <m:oMath xmlns:m="http://schemas.openxmlformats.org/officeDocument/2006/math">
                    <m:rad>
                      <m:radPr>
                        <m:degHide m:val="on"/>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nary>
                          <m:naryPr>
                            <m:chr m:val="∑"/>
                            <m:limLoc m:val="undOv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𝑖𝑗</m:t>
                                    </m:r>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e>
                    </m:rad>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     </a:t>
                </a:r>
                <a:r>
                  <a:rPr lang="en-IN" sz="1400" i="1" dirty="0">
                    <a:solidFill>
                      <a:schemeClr val="accent6">
                        <a:lumMod val="50000"/>
                      </a:schemeClr>
                    </a:solidFill>
                    <a:effectLst/>
                    <a:latin typeface="Times New Roman" panose="02020603050405020304" pitchFamily="18" charset="0"/>
                    <a:ea typeface="Calibri" panose="020F0502020204030204" pitchFamily="34" charset="0"/>
                  </a:rPr>
                  <a:t>j=1,2,3…J</a:t>
                </a:r>
                <a:r>
                  <a:rPr lang="en-IN" sz="1400" dirty="0">
                    <a:solidFill>
                      <a:schemeClr val="accent6">
                        <a:lumMod val="50000"/>
                      </a:schemeClr>
                    </a:solidFill>
                    <a:effectLst/>
                    <a:latin typeface="Times New Roman" panose="02020603050405020304" pitchFamily="18" charset="0"/>
                    <a:ea typeface="Times New Roman" panose="02020603050405020304" pitchFamily="18" charset="0"/>
                  </a:rPr>
                  <a:t> </a:t>
                </a:r>
                <a:endParaRPr lang="en-IN" sz="1400" dirty="0">
                  <a:solidFill>
                    <a:schemeClr val="accent6">
                      <a:lumMod val="50000"/>
                    </a:schemeClr>
                  </a:solidFill>
                </a:endParaRPr>
              </a:p>
            </p:txBody>
          </p:sp>
        </mc:Choice>
        <mc:Fallback xmlns="">
          <p:sp>
            <p:nvSpPr>
              <p:cNvPr id="20" name="TextBox 19">
                <a:extLst>
                  <a:ext uri="{FF2B5EF4-FFF2-40B4-BE49-F238E27FC236}">
                    <a16:creationId xmlns:a16="http://schemas.microsoft.com/office/drawing/2014/main" id="{60B0EDC7-65B6-A4ED-CEF4-958221943E55}"/>
                  </a:ext>
                </a:extLst>
              </p:cNvPr>
              <p:cNvSpPr txBox="1">
                <a:spLocks noRot="1" noChangeAspect="1" noMove="1" noResize="1" noEditPoints="1" noAdjustHandles="1" noChangeArrowheads="1" noChangeShapeType="1" noTextEdit="1"/>
              </p:cNvSpPr>
              <p:nvPr/>
            </p:nvSpPr>
            <p:spPr>
              <a:xfrm>
                <a:off x="5954528" y="3565076"/>
                <a:ext cx="6097656" cy="1126719"/>
              </a:xfrm>
              <a:prstGeom prst="rect">
                <a:avLst/>
              </a:prstGeom>
              <a:blipFill>
                <a:blip r:embed="rId7"/>
                <a:stretch>
                  <a:fillRect l="-300" t="-1081" r="-300" b="-3405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87DA61C-E87E-12B5-BEDC-316F70E05EF7}"/>
                  </a:ext>
                </a:extLst>
              </p:cNvPr>
              <p:cNvSpPr txBox="1"/>
              <p:nvPr/>
            </p:nvSpPr>
            <p:spPr>
              <a:xfrm>
                <a:off x="6005720" y="4895089"/>
                <a:ext cx="6097656" cy="1113959"/>
              </a:xfrm>
              <a:prstGeom prst="rect">
                <a:avLst/>
              </a:prstGeom>
              <a:noFill/>
            </p:spPr>
            <p:txBody>
              <a:bodyPr wrap="square">
                <a:spAutoFit/>
              </a:bodyPr>
              <a:lstStyle/>
              <a:p>
                <a:pPr algn="just">
                  <a:lnSpc>
                    <a:spcPct val="107000"/>
                  </a:lnSpc>
                  <a:spcAft>
                    <a:spcPts val="800"/>
                  </a:spcAft>
                  <a:buNone/>
                  <a:tabLst>
                    <a:tab pos="685800" algn="l"/>
                  </a:tabLst>
                </a:pPr>
                <a:r>
                  <a:rPr lang="en-IN" sz="1400"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Step-6: Determinations of relative closeness </a:t>
                </a:r>
                <a14:m>
                  <m:oMath xmlns:m="http://schemas.openxmlformats.org/officeDocument/2006/math">
                    <m:sSubSup>
                      <m:sSubSupPr>
                        <m:ctrlP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1400"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and ranking order for the performance factor, where </a:t>
                </a:r>
                <a14:m>
                  <m:oMath xmlns:m="http://schemas.openxmlformats.org/officeDocument/2006/math">
                    <m:sSubSup>
                      <m:sSubSupPr>
                        <m:ctrlP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en-IN" sz="1400" i="1" kern="10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1400" kern="1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is confirmed in between 0 and 1  </a:t>
                </a:r>
                <a:endParaRPr lang="en-IN" sz="1400" kern="1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buNone/>
                </a:pPr>
                <a:r>
                  <a:rPr lang="en-IN" sz="14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num>
                      <m:den>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up>
                            <m:r>
                              <a:rPr lang="en-IN" sz="140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den>
                    </m:f>
                  </m:oMath>
                </a14:m>
                <a:r>
                  <a:rPr lang="en-IN" sz="14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IN" sz="1400"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j=1,2,3…J</a:t>
                </a:r>
                <a:r>
                  <a:rPr lang="en-IN" sz="14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400" dirty="0">
                  <a:solidFill>
                    <a:schemeClr val="accent6">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D87DA61C-E87E-12B5-BEDC-316F70E05EF7}"/>
                  </a:ext>
                </a:extLst>
              </p:cNvPr>
              <p:cNvSpPr txBox="1">
                <a:spLocks noRot="1" noChangeAspect="1" noMove="1" noResize="1" noEditPoints="1" noAdjustHandles="1" noChangeArrowheads="1" noChangeShapeType="1" noTextEdit="1"/>
              </p:cNvSpPr>
              <p:nvPr/>
            </p:nvSpPr>
            <p:spPr>
              <a:xfrm>
                <a:off x="6005720" y="4895089"/>
                <a:ext cx="6097656" cy="1113959"/>
              </a:xfrm>
              <a:prstGeom prst="rect">
                <a:avLst/>
              </a:prstGeom>
              <a:blipFill>
                <a:blip r:embed="rId8"/>
                <a:stretch>
                  <a:fillRect l="-300" r="-300"/>
                </a:stretch>
              </a:blipFill>
            </p:spPr>
            <p:txBody>
              <a:bodyPr/>
              <a:lstStyle/>
              <a:p>
                <a:r>
                  <a:rPr lang="en-IN">
                    <a:noFill/>
                  </a:rPr>
                  <a:t> </a:t>
                </a:r>
              </a:p>
            </p:txBody>
          </p:sp>
        </mc:Fallback>
      </mc:AlternateContent>
      <p:pic>
        <p:nvPicPr>
          <p:cNvPr id="23" name="Picture 22">
            <a:extLst>
              <a:ext uri="{FF2B5EF4-FFF2-40B4-BE49-F238E27FC236}">
                <a16:creationId xmlns:a16="http://schemas.microsoft.com/office/drawing/2014/main" id="{2625C901-F114-2855-BA83-042E290626CE}"/>
              </a:ext>
            </a:extLst>
          </p:cNvPr>
          <p:cNvPicPr>
            <a:picLocks noChangeAspect="1"/>
          </p:cNvPicPr>
          <p:nvPr/>
        </p:nvPicPr>
        <p:blipFill>
          <a:blip r:embed="rId9"/>
          <a:stretch>
            <a:fillRect/>
          </a:stretch>
        </p:blipFill>
        <p:spPr>
          <a:xfrm>
            <a:off x="9270757" y="117429"/>
            <a:ext cx="2548349" cy="731583"/>
          </a:xfrm>
          <a:prstGeom prst="rect">
            <a:avLst/>
          </a:prstGeom>
        </p:spPr>
      </p:pic>
    </p:spTree>
    <p:extLst>
      <p:ext uri="{BB962C8B-B14F-4D97-AF65-F5344CB8AC3E}">
        <p14:creationId xmlns:p14="http://schemas.microsoft.com/office/powerpoint/2010/main" val="2989999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75FA1C-69D5-77DC-8CD1-D280DC414229}"/>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4F333618-6E24-3058-A2E9-178FEC8FFE71}"/>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08C5641-44C7-9E48-8656-5AB1868169A6}"/>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AA0558D-DFBB-04EB-F28E-3CCE9931B561}"/>
                </a:ext>
              </a:extLst>
            </p:cNvPr>
            <p:cNvSpPr txBox="1"/>
            <p:nvPr/>
          </p:nvSpPr>
          <p:spPr>
            <a:xfrm>
              <a:off x="11215992" y="6488668"/>
              <a:ext cx="603114"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15</a:t>
              </a:r>
            </a:p>
          </p:txBody>
        </p:sp>
      </p:grpSp>
      <p:sp>
        <p:nvSpPr>
          <p:cNvPr id="9" name="Title 2">
            <a:extLst>
              <a:ext uri="{FF2B5EF4-FFF2-40B4-BE49-F238E27FC236}">
                <a16:creationId xmlns:a16="http://schemas.microsoft.com/office/drawing/2014/main" id="{030B99EA-2750-76A7-D2D7-8647FCC99962}"/>
              </a:ext>
            </a:extLst>
          </p:cNvPr>
          <p:cNvSpPr txBox="1">
            <a:spLocks/>
          </p:cNvSpPr>
          <p:nvPr/>
        </p:nvSpPr>
        <p:spPr>
          <a:xfrm>
            <a:off x="-307731" y="369331"/>
            <a:ext cx="5232156" cy="46215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800" dirty="0">
                <a:solidFill>
                  <a:schemeClr val="accent6">
                    <a:lumMod val="50000"/>
                  </a:schemeClr>
                </a:solidFill>
                <a:latin typeface="Times New Roman" panose="02020603050405020304" pitchFamily="18" charset="0"/>
                <a:cs typeface="Times New Roman" panose="02020603050405020304" pitchFamily="18" charset="0"/>
              </a:rPr>
              <a:t>Analysis of Data &amp; Results</a:t>
            </a:r>
          </a:p>
        </p:txBody>
      </p:sp>
      <p:graphicFrame>
        <p:nvGraphicFramePr>
          <p:cNvPr id="12" name="Table 11">
            <a:extLst>
              <a:ext uri="{FF2B5EF4-FFF2-40B4-BE49-F238E27FC236}">
                <a16:creationId xmlns:a16="http://schemas.microsoft.com/office/drawing/2014/main" id="{EC5DE278-6B1C-5741-5638-92FD00820719}"/>
              </a:ext>
            </a:extLst>
          </p:cNvPr>
          <p:cNvGraphicFramePr>
            <a:graphicFrameLocks noGrp="1"/>
          </p:cNvGraphicFramePr>
          <p:nvPr>
            <p:extLst>
              <p:ext uri="{D42A27DB-BD31-4B8C-83A1-F6EECF244321}">
                <p14:modId xmlns:p14="http://schemas.microsoft.com/office/powerpoint/2010/main" val="744745289"/>
              </p:ext>
            </p:extLst>
          </p:nvPr>
        </p:nvGraphicFramePr>
        <p:xfrm>
          <a:off x="296108" y="1011097"/>
          <a:ext cx="11446213" cy="5410754"/>
        </p:xfrm>
        <a:graphic>
          <a:graphicData uri="http://schemas.openxmlformats.org/drawingml/2006/table">
            <a:tbl>
              <a:tblPr>
                <a:tableStyleId>{93296810-A885-4BE3-A3E7-6D5BEEA58F35}</a:tableStyleId>
              </a:tblPr>
              <a:tblGrid>
                <a:gridCol w="6049238">
                  <a:extLst>
                    <a:ext uri="{9D8B030D-6E8A-4147-A177-3AD203B41FA5}">
                      <a16:colId xmlns:a16="http://schemas.microsoft.com/office/drawing/2014/main" val="1080554971"/>
                    </a:ext>
                  </a:extLst>
                </a:gridCol>
                <a:gridCol w="1079395">
                  <a:extLst>
                    <a:ext uri="{9D8B030D-6E8A-4147-A177-3AD203B41FA5}">
                      <a16:colId xmlns:a16="http://schemas.microsoft.com/office/drawing/2014/main" val="3823905898"/>
                    </a:ext>
                  </a:extLst>
                </a:gridCol>
                <a:gridCol w="1079395">
                  <a:extLst>
                    <a:ext uri="{9D8B030D-6E8A-4147-A177-3AD203B41FA5}">
                      <a16:colId xmlns:a16="http://schemas.microsoft.com/office/drawing/2014/main" val="2127181513"/>
                    </a:ext>
                  </a:extLst>
                </a:gridCol>
                <a:gridCol w="1079395">
                  <a:extLst>
                    <a:ext uri="{9D8B030D-6E8A-4147-A177-3AD203B41FA5}">
                      <a16:colId xmlns:a16="http://schemas.microsoft.com/office/drawing/2014/main" val="3149608569"/>
                    </a:ext>
                  </a:extLst>
                </a:gridCol>
                <a:gridCol w="1079395">
                  <a:extLst>
                    <a:ext uri="{9D8B030D-6E8A-4147-A177-3AD203B41FA5}">
                      <a16:colId xmlns:a16="http://schemas.microsoft.com/office/drawing/2014/main" val="2305845201"/>
                    </a:ext>
                  </a:extLst>
                </a:gridCol>
                <a:gridCol w="1079395">
                  <a:extLst>
                    <a:ext uri="{9D8B030D-6E8A-4147-A177-3AD203B41FA5}">
                      <a16:colId xmlns:a16="http://schemas.microsoft.com/office/drawing/2014/main" val="3255638210"/>
                    </a:ext>
                  </a:extLst>
                </a:gridCol>
              </a:tblGrid>
              <a:tr h="204107">
                <a:tc>
                  <a:txBody>
                    <a:bodyPr/>
                    <a:lstStyle/>
                    <a:p>
                      <a:pPr algn="l" fontAlgn="b">
                        <a:buNone/>
                      </a:pPr>
                      <a:r>
                        <a:rPr lang="en-IN" sz="1400" u="none" strike="noStrike" dirty="0">
                          <a:solidFill>
                            <a:schemeClr val="bg1"/>
                          </a:solidFill>
                          <a:effectLst/>
                          <a:latin typeface="Times New Roman" panose="02020603050405020304" pitchFamily="18" charset="0"/>
                          <a:cs typeface="Times New Roman" panose="02020603050405020304" pitchFamily="18" charset="0"/>
                        </a:rPr>
                        <a:t>Attribute</a:t>
                      </a:r>
                      <a:endParaRPr lang="en-IN"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75000"/>
                      </a:schemeClr>
                    </a:solidFill>
                  </a:tcPr>
                </a:tc>
                <a:tc>
                  <a:txBody>
                    <a:bodyPr/>
                    <a:lstStyle/>
                    <a:p>
                      <a:pPr algn="r" fontAlgn="b">
                        <a:buNone/>
                      </a:pPr>
                      <a:r>
                        <a:rPr lang="en-IN" sz="1400" u="none" strike="noStrike">
                          <a:solidFill>
                            <a:schemeClr val="bg1"/>
                          </a:solidFill>
                          <a:effectLst/>
                          <a:latin typeface="Times New Roman" panose="02020603050405020304" pitchFamily="18" charset="0"/>
                          <a:cs typeface="Times New Roman" panose="02020603050405020304" pitchFamily="18" charset="0"/>
                        </a:rPr>
                        <a:t>1</a:t>
                      </a:r>
                      <a:endParaRPr lang="en-IN" sz="1400" b="0" i="0" u="none" strike="noStrike">
                        <a:solidFill>
                          <a:schemeClr val="bg1"/>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75000"/>
                      </a:schemeClr>
                    </a:solidFill>
                  </a:tcPr>
                </a:tc>
                <a:tc>
                  <a:txBody>
                    <a:bodyPr/>
                    <a:lstStyle/>
                    <a:p>
                      <a:pPr algn="r" fontAlgn="b">
                        <a:buNone/>
                      </a:pPr>
                      <a:r>
                        <a:rPr lang="en-IN" sz="1400" u="none" strike="noStrike" dirty="0">
                          <a:solidFill>
                            <a:schemeClr val="bg1"/>
                          </a:solidFill>
                          <a:effectLst/>
                          <a:latin typeface="Times New Roman" panose="02020603050405020304" pitchFamily="18" charset="0"/>
                          <a:cs typeface="Times New Roman" panose="02020603050405020304" pitchFamily="18" charset="0"/>
                        </a:rPr>
                        <a:t>2</a:t>
                      </a:r>
                      <a:endParaRPr lang="en-IN"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75000"/>
                      </a:schemeClr>
                    </a:solidFill>
                  </a:tcPr>
                </a:tc>
                <a:tc>
                  <a:txBody>
                    <a:bodyPr/>
                    <a:lstStyle/>
                    <a:p>
                      <a:pPr algn="r" fontAlgn="b">
                        <a:buNone/>
                      </a:pPr>
                      <a:r>
                        <a:rPr lang="en-IN" sz="1400" u="none" strike="noStrike" dirty="0">
                          <a:solidFill>
                            <a:schemeClr val="bg1"/>
                          </a:solidFill>
                          <a:effectLst/>
                          <a:latin typeface="Times New Roman" panose="02020603050405020304" pitchFamily="18" charset="0"/>
                          <a:cs typeface="Times New Roman" panose="02020603050405020304" pitchFamily="18" charset="0"/>
                        </a:rPr>
                        <a:t>3</a:t>
                      </a:r>
                      <a:endParaRPr lang="en-IN"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75000"/>
                      </a:schemeClr>
                    </a:solidFill>
                  </a:tcPr>
                </a:tc>
                <a:tc>
                  <a:txBody>
                    <a:bodyPr/>
                    <a:lstStyle/>
                    <a:p>
                      <a:pPr algn="r" fontAlgn="b">
                        <a:buNone/>
                      </a:pPr>
                      <a:r>
                        <a:rPr lang="en-IN" sz="1400" u="none" strike="noStrike" dirty="0">
                          <a:solidFill>
                            <a:schemeClr val="bg1"/>
                          </a:solidFill>
                          <a:effectLst/>
                          <a:latin typeface="Times New Roman" panose="02020603050405020304" pitchFamily="18" charset="0"/>
                          <a:cs typeface="Times New Roman" panose="02020603050405020304" pitchFamily="18" charset="0"/>
                        </a:rPr>
                        <a:t>4</a:t>
                      </a:r>
                      <a:endParaRPr lang="en-IN"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75000"/>
                      </a:schemeClr>
                    </a:solidFill>
                  </a:tcPr>
                </a:tc>
                <a:tc>
                  <a:txBody>
                    <a:bodyPr/>
                    <a:lstStyle/>
                    <a:p>
                      <a:pPr algn="r" fontAlgn="b">
                        <a:buNone/>
                      </a:pPr>
                      <a:r>
                        <a:rPr lang="en-IN" sz="1400" u="none" strike="noStrike" dirty="0">
                          <a:solidFill>
                            <a:schemeClr val="bg1"/>
                          </a:solidFill>
                          <a:effectLst/>
                          <a:latin typeface="Times New Roman" panose="02020603050405020304" pitchFamily="18" charset="0"/>
                          <a:cs typeface="Times New Roman" panose="02020603050405020304" pitchFamily="18" charset="0"/>
                        </a:rPr>
                        <a:t>5</a:t>
                      </a:r>
                      <a:endParaRPr lang="en-IN"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75000"/>
                      </a:schemeClr>
                    </a:solidFill>
                  </a:tcPr>
                </a:tc>
                <a:extLst>
                  <a:ext uri="{0D108BD9-81ED-4DB2-BD59-A6C34878D82A}">
                    <a16:rowId xmlns:a16="http://schemas.microsoft.com/office/drawing/2014/main" val="1456075311"/>
                  </a:ext>
                </a:extLst>
              </a:tr>
              <a:tr h="204107">
                <a:tc>
                  <a:txBody>
                    <a:bodyPr/>
                    <a:lstStyle/>
                    <a:p>
                      <a:pPr algn="l" fontAlgn="b">
                        <a:buNone/>
                      </a:pPr>
                      <a:r>
                        <a:rPr lang="en-US" sz="1400" u="none" strike="noStrike" dirty="0">
                          <a:effectLst/>
                          <a:latin typeface="Times New Roman" panose="02020603050405020304" pitchFamily="18" charset="0"/>
                          <a:cs typeface="Times New Roman" panose="02020603050405020304" pitchFamily="18" charset="0"/>
                        </a:rPr>
                        <a:t> Nature of Bus Crowding /Overloading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dirty="0">
                          <a:effectLst/>
                          <a:latin typeface="Times New Roman" panose="02020603050405020304" pitchFamily="18" charset="0"/>
                          <a:cs typeface="Times New Roman" panose="02020603050405020304" pitchFamily="18" charset="0"/>
                        </a:rPr>
                        <a:t>50</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dirty="0">
                          <a:effectLst/>
                          <a:latin typeface="Times New Roman" panose="02020603050405020304" pitchFamily="18" charset="0"/>
                          <a:cs typeface="Times New Roman" panose="02020603050405020304" pitchFamily="18" charset="0"/>
                        </a:rPr>
                        <a:t>241</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277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130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164524056"/>
                  </a:ext>
                </a:extLst>
              </a:tr>
              <a:tr h="204107">
                <a:tc>
                  <a:txBody>
                    <a:bodyPr/>
                    <a:lstStyle/>
                    <a:p>
                      <a:pPr algn="l" fontAlgn="b">
                        <a:buNone/>
                      </a:pPr>
                      <a:r>
                        <a:rPr lang="en-IN" sz="1400" u="none" strike="noStrike" dirty="0">
                          <a:effectLst/>
                          <a:latin typeface="Times New Roman" panose="02020603050405020304" pitchFamily="18" charset="0"/>
                          <a:cs typeface="Times New Roman" panose="02020603050405020304" pitchFamily="18" charset="0"/>
                        </a:rPr>
                        <a:t> vibration &amp; noise inside a bus</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124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355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212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002509529"/>
                  </a:ext>
                </a:extLst>
              </a:tr>
              <a:tr h="204107">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 crew member's behaviour </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255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262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161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279478195"/>
                  </a:ext>
                </a:extLst>
              </a:tr>
              <a:tr h="204107">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 Driver's riding quality? </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56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154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331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168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827079097"/>
                  </a:ext>
                </a:extLst>
              </a:tr>
              <a:tr h="204107">
                <a:tc>
                  <a:txBody>
                    <a:bodyPr/>
                    <a:lstStyle/>
                    <a:p>
                      <a:pPr algn="l" fontAlgn="b">
                        <a:buNone/>
                      </a:pPr>
                      <a:r>
                        <a:rPr lang="en-IN" sz="1400" u="none" strike="noStrike" dirty="0">
                          <a:effectLst/>
                          <a:latin typeface="Times New Roman" panose="02020603050405020304" pitchFamily="18" charset="0"/>
                          <a:cs typeface="Times New Roman" panose="02020603050405020304" pitchFamily="18" charset="0"/>
                        </a:rPr>
                        <a:t>Comfortable seats? (CC5)</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80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325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297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968958138"/>
                  </a:ext>
                </a:extLst>
              </a:tr>
              <a:tr h="204107">
                <a:tc>
                  <a:txBody>
                    <a:bodyPr/>
                    <a:lstStyle/>
                    <a:p>
                      <a:pPr algn="l" fontAlgn="b">
                        <a:buNone/>
                      </a:pPr>
                      <a:r>
                        <a:rPr lang="en-IN" sz="1400" u="none" strike="noStrike" dirty="0">
                          <a:effectLst/>
                          <a:latin typeface="Times New Roman" panose="02020603050405020304" pitchFamily="18" charset="0"/>
                          <a:cs typeface="Times New Roman" panose="02020603050405020304" pitchFamily="18" charset="0"/>
                        </a:rPr>
                        <a:t> Comfortable Leg space </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90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399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221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695388841"/>
                  </a:ext>
                </a:extLst>
              </a:tr>
              <a:tr h="204107">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 standing while boarding</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181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284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179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51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618951339"/>
                  </a:ext>
                </a:extLst>
              </a:tr>
              <a:tr h="204107">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Easy  getting a seat  </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138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295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229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77444956"/>
                  </a:ext>
                </a:extLst>
              </a:tr>
              <a:tr h="204107">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Condition of the vehicle</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127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394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184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7530919"/>
                  </a:ext>
                </a:extLst>
              </a:tr>
              <a:tr h="204107">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No shelter bus stop</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55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300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224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121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379110214"/>
                  </a:ext>
                </a:extLst>
              </a:tr>
              <a:tr h="204107">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Walking distance to bus stops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89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205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359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56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21192760"/>
                  </a:ext>
                </a:extLst>
              </a:tr>
              <a:tr h="251737">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 Traffic control measures (traffic lights on intersections, Marking)</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101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426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176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421386510"/>
                  </a:ext>
                </a:extLst>
              </a:tr>
              <a:tr h="204107">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 Sidewalk design </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138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256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268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dirty="0">
                          <a:effectLst/>
                          <a:latin typeface="Times New Roman" panose="02020603050405020304" pitchFamily="18" charset="0"/>
                          <a:cs typeface="Times New Roman" panose="02020603050405020304" pitchFamily="18" charset="0"/>
                        </a:rPr>
                        <a:t>41</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553777825"/>
                  </a:ext>
                </a:extLst>
              </a:tr>
              <a:tr h="204107">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 presence of variable message signs at bus stops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dirty="0">
                          <a:effectLst/>
                          <a:latin typeface="Times New Roman" panose="02020603050405020304" pitchFamily="18" charset="0"/>
                          <a:cs typeface="Times New Roman" panose="02020603050405020304" pitchFamily="18" charset="0"/>
                        </a:rPr>
                        <a:t>68</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220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339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83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376098075"/>
                  </a:ext>
                </a:extLst>
              </a:tr>
              <a:tr h="251737">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 Bus Stops’  space, height design,  location and visibility, etc.?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dirty="0">
                          <a:effectLst/>
                          <a:latin typeface="Times New Roman" panose="02020603050405020304" pitchFamily="18" charset="0"/>
                          <a:cs typeface="Times New Roman" panose="02020603050405020304" pitchFamily="18" charset="0"/>
                        </a:rPr>
                        <a:t>31</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149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407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128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517055118"/>
                  </a:ext>
                </a:extLst>
              </a:tr>
              <a:tr h="204107">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 Presence of a crossing a facility between opposite bus stops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266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250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146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192470811"/>
                  </a:ext>
                </a:extLst>
              </a:tr>
              <a:tr h="204107">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 Performance of a bus lane stop in front of the bus shelter</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71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193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389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59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110296678"/>
                  </a:ext>
                </a:extLst>
              </a:tr>
              <a:tr h="204107">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 Presence Parking facility at the bus stop location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297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248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131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623786849"/>
                  </a:ext>
                </a:extLst>
              </a:tr>
              <a:tr h="204107">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Infrastructure conditions of Bus shelter</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88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231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255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136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100897962"/>
                  </a:ext>
                </a:extLst>
              </a:tr>
              <a:tr h="204107">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How convenient are you to get in and Get off from the bus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101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210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353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942427165"/>
                  </a:ext>
                </a:extLst>
              </a:tr>
              <a:tr h="204107">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 Transfer facility? </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112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213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352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159162749"/>
                  </a:ext>
                </a:extLst>
              </a:tr>
              <a:tr h="204107">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Easy is to buy a MO bus ticket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73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432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192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653819599"/>
                  </a:ext>
                </a:extLst>
              </a:tr>
              <a:tr h="204107">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 convenient to reach the bus stop</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108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322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268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309134691"/>
                  </a:ext>
                </a:extLst>
              </a:tr>
              <a:tr h="204107">
                <a:tc>
                  <a:txBody>
                    <a:bodyPr/>
                    <a:lstStyle/>
                    <a:p>
                      <a:pPr algn="l" fontAlgn="b">
                        <a:buNone/>
                      </a:pPr>
                      <a:r>
                        <a:rPr lang="en-US" sz="1400" u="none" strike="noStrike" dirty="0">
                          <a:effectLst/>
                          <a:latin typeface="Times New Roman" panose="02020603050405020304" pitchFamily="18" charset="0"/>
                          <a:cs typeface="Times New Roman" panose="02020603050405020304" pitchFamily="18" charset="0"/>
                        </a:rPr>
                        <a:t> Easily track the MO bus through the AAP</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223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339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dirty="0">
                          <a:effectLst/>
                          <a:latin typeface="Times New Roman" panose="02020603050405020304" pitchFamily="18" charset="0"/>
                          <a:cs typeface="Times New Roman" panose="02020603050405020304" pitchFamily="18" charset="0"/>
                        </a:rPr>
                        <a:t>128</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053161702"/>
                  </a:ext>
                </a:extLst>
              </a:tr>
            </a:tbl>
          </a:graphicData>
        </a:graphic>
      </p:graphicFrame>
      <p:pic>
        <p:nvPicPr>
          <p:cNvPr id="13" name="Picture 12">
            <a:extLst>
              <a:ext uri="{FF2B5EF4-FFF2-40B4-BE49-F238E27FC236}">
                <a16:creationId xmlns:a16="http://schemas.microsoft.com/office/drawing/2014/main" id="{29F4C44E-7794-44A3-F23E-603EA3902EE0}"/>
              </a:ext>
            </a:extLst>
          </p:cNvPr>
          <p:cNvPicPr>
            <a:picLocks noChangeAspect="1"/>
          </p:cNvPicPr>
          <p:nvPr/>
        </p:nvPicPr>
        <p:blipFill>
          <a:blip r:embed="rId2"/>
          <a:stretch>
            <a:fillRect/>
          </a:stretch>
        </p:blipFill>
        <p:spPr>
          <a:xfrm>
            <a:off x="9270757" y="31571"/>
            <a:ext cx="2548349" cy="731583"/>
          </a:xfrm>
          <a:prstGeom prst="rect">
            <a:avLst/>
          </a:prstGeom>
        </p:spPr>
      </p:pic>
    </p:spTree>
    <p:extLst>
      <p:ext uri="{BB962C8B-B14F-4D97-AF65-F5344CB8AC3E}">
        <p14:creationId xmlns:p14="http://schemas.microsoft.com/office/powerpoint/2010/main" val="168764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E9C29AA-0173-FCA1-9EE1-64B4B26479C7}"/>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9EFBAB39-2785-B5AC-FDC9-ECB3BB4651C9}"/>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A8CFC510-C80E-CFDA-F6F9-FACF94C5999E}"/>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FB087BB-6295-1A5D-D9D3-7C771E783466}"/>
                </a:ext>
              </a:extLst>
            </p:cNvPr>
            <p:cNvSpPr txBox="1"/>
            <p:nvPr/>
          </p:nvSpPr>
          <p:spPr>
            <a:xfrm>
              <a:off x="11215992" y="6488668"/>
              <a:ext cx="603114"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16</a:t>
              </a:r>
            </a:p>
          </p:txBody>
        </p:sp>
      </p:grpSp>
      <p:graphicFrame>
        <p:nvGraphicFramePr>
          <p:cNvPr id="2" name="Table 1">
            <a:extLst>
              <a:ext uri="{FF2B5EF4-FFF2-40B4-BE49-F238E27FC236}">
                <a16:creationId xmlns:a16="http://schemas.microsoft.com/office/drawing/2014/main" id="{6E5BFD80-2AF6-86F6-9886-9AB8D205A921}"/>
              </a:ext>
            </a:extLst>
          </p:cNvPr>
          <p:cNvGraphicFramePr>
            <a:graphicFrameLocks noGrp="1"/>
          </p:cNvGraphicFramePr>
          <p:nvPr>
            <p:extLst>
              <p:ext uri="{D42A27DB-BD31-4B8C-83A1-F6EECF244321}">
                <p14:modId xmlns:p14="http://schemas.microsoft.com/office/powerpoint/2010/main" val="2680234266"/>
              </p:ext>
            </p:extLst>
          </p:nvPr>
        </p:nvGraphicFramePr>
        <p:xfrm>
          <a:off x="185445" y="941307"/>
          <a:ext cx="11718629" cy="5547360"/>
        </p:xfrm>
        <a:graphic>
          <a:graphicData uri="http://schemas.openxmlformats.org/drawingml/2006/table">
            <a:tbl>
              <a:tblPr>
                <a:tableStyleId>{93296810-A885-4BE3-A3E7-6D5BEEA58F35}</a:tableStyleId>
              </a:tblPr>
              <a:tblGrid>
                <a:gridCol w="6193234">
                  <a:extLst>
                    <a:ext uri="{9D8B030D-6E8A-4147-A177-3AD203B41FA5}">
                      <a16:colId xmlns:a16="http://schemas.microsoft.com/office/drawing/2014/main" val="3305043862"/>
                    </a:ext>
                  </a:extLst>
                </a:gridCol>
                <a:gridCol w="1105079">
                  <a:extLst>
                    <a:ext uri="{9D8B030D-6E8A-4147-A177-3AD203B41FA5}">
                      <a16:colId xmlns:a16="http://schemas.microsoft.com/office/drawing/2014/main" val="3646708995"/>
                    </a:ext>
                  </a:extLst>
                </a:gridCol>
                <a:gridCol w="1105079">
                  <a:extLst>
                    <a:ext uri="{9D8B030D-6E8A-4147-A177-3AD203B41FA5}">
                      <a16:colId xmlns:a16="http://schemas.microsoft.com/office/drawing/2014/main" val="2906611244"/>
                    </a:ext>
                  </a:extLst>
                </a:gridCol>
                <a:gridCol w="1105079">
                  <a:extLst>
                    <a:ext uri="{9D8B030D-6E8A-4147-A177-3AD203B41FA5}">
                      <a16:colId xmlns:a16="http://schemas.microsoft.com/office/drawing/2014/main" val="2829010659"/>
                    </a:ext>
                  </a:extLst>
                </a:gridCol>
                <a:gridCol w="1105079">
                  <a:extLst>
                    <a:ext uri="{9D8B030D-6E8A-4147-A177-3AD203B41FA5}">
                      <a16:colId xmlns:a16="http://schemas.microsoft.com/office/drawing/2014/main" val="4208170691"/>
                    </a:ext>
                  </a:extLst>
                </a:gridCol>
                <a:gridCol w="1105079">
                  <a:extLst>
                    <a:ext uri="{9D8B030D-6E8A-4147-A177-3AD203B41FA5}">
                      <a16:colId xmlns:a16="http://schemas.microsoft.com/office/drawing/2014/main" val="20612030"/>
                    </a:ext>
                  </a:extLst>
                </a:gridCol>
              </a:tblGrid>
              <a:tr h="211846">
                <a:tc>
                  <a:txBody>
                    <a:bodyPr/>
                    <a:lstStyle/>
                    <a:p>
                      <a:pPr algn="l" fontAlgn="b">
                        <a:buNone/>
                      </a:pPr>
                      <a:r>
                        <a:rPr lang="en-IN" sz="1400" u="none" strike="noStrike" dirty="0">
                          <a:effectLst/>
                          <a:latin typeface="Times New Roman" panose="02020603050405020304" pitchFamily="18" charset="0"/>
                          <a:cs typeface="Times New Roman" panose="02020603050405020304" pitchFamily="18" charset="0"/>
                        </a:rPr>
                        <a:t> Accurate information Provision for travelling?</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dirty="0">
                          <a:effectLst/>
                          <a:latin typeface="Times New Roman" panose="02020603050405020304" pitchFamily="18" charset="0"/>
                          <a:cs typeface="Times New Roman" panose="02020603050405020304" pitchFamily="18" charset="0"/>
                        </a:rPr>
                        <a:t>26</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163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423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102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148740328"/>
                  </a:ext>
                </a:extLst>
              </a:tr>
              <a:tr h="211846">
                <a:tc>
                  <a:txBody>
                    <a:bodyPr/>
                    <a:lstStyle/>
                    <a:p>
                      <a:pPr algn="l" fontAlgn="b">
                        <a:buNone/>
                      </a:pPr>
                      <a:r>
                        <a:rPr lang="en-US" sz="1400" u="none" strike="noStrike" dirty="0">
                          <a:effectLst/>
                          <a:latin typeface="Times New Roman" panose="02020603050405020304" pitchFamily="18" charset="0"/>
                          <a:cs typeface="Times New Roman" panose="02020603050405020304" pitchFamily="18" charset="0"/>
                        </a:rPr>
                        <a:t> Pre-trip information provision at the bus stop?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205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406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85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475558215"/>
                  </a:ext>
                </a:extLst>
              </a:tr>
              <a:tr h="211846">
                <a:tc>
                  <a:txBody>
                    <a:bodyPr/>
                    <a:lstStyle/>
                    <a:p>
                      <a:pPr algn="l" fontAlgn="b">
                        <a:buNone/>
                      </a:pPr>
                      <a:r>
                        <a:rPr lang="en-IN" sz="1400" u="none" strike="noStrike" dirty="0">
                          <a:effectLst/>
                          <a:latin typeface="Times New Roman" panose="02020603050405020304" pitchFamily="18" charset="0"/>
                          <a:cs typeface="Times New Roman" panose="02020603050405020304" pitchFamily="18" charset="0"/>
                        </a:rPr>
                        <a:t> Route and Network are sufficient </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194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387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942344934"/>
                  </a:ext>
                </a:extLst>
              </a:tr>
              <a:tr h="211846">
                <a:tc>
                  <a:txBody>
                    <a:bodyPr/>
                    <a:lstStyle/>
                    <a:p>
                      <a:pPr algn="l" fontAlgn="b">
                        <a:buNone/>
                      </a:pPr>
                      <a:r>
                        <a:rPr lang="en-IN" sz="1400" u="none" strike="noStrike" dirty="0">
                          <a:effectLst/>
                          <a:latin typeface="Times New Roman" panose="02020603050405020304" pitchFamily="18" charset="0"/>
                          <a:cs typeface="Times New Roman" panose="02020603050405020304" pitchFamily="18" charset="0"/>
                        </a:rPr>
                        <a:t>General information at bus stops</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239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419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41385027"/>
                  </a:ext>
                </a:extLst>
              </a:tr>
              <a:tr h="211846">
                <a:tc>
                  <a:txBody>
                    <a:bodyPr/>
                    <a:lstStyle/>
                    <a:p>
                      <a:pPr algn="l" fontAlgn="b">
                        <a:buNone/>
                      </a:pPr>
                      <a:r>
                        <a:rPr lang="en-IN" sz="1400" u="none" strike="noStrike" dirty="0">
                          <a:effectLst/>
                          <a:latin typeface="Times New Roman" panose="02020603050405020304" pitchFamily="18" charset="0"/>
                          <a:cs typeface="Times New Roman" panose="02020603050405020304" pitchFamily="18" charset="0"/>
                        </a:rPr>
                        <a:t> Waiting and transfer time</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110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337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247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763320731"/>
                  </a:ext>
                </a:extLst>
              </a:tr>
              <a:tr h="211846">
                <a:tc>
                  <a:txBody>
                    <a:bodyPr/>
                    <a:lstStyle/>
                    <a:p>
                      <a:pPr algn="l" fontAlgn="b">
                        <a:buNone/>
                      </a:pPr>
                      <a:r>
                        <a:rPr lang="en-IN" sz="1400" u="none" strike="noStrike" dirty="0">
                          <a:effectLst/>
                          <a:latin typeface="Times New Roman" panose="02020603050405020304" pitchFamily="18" charset="0"/>
                          <a:cs typeface="Times New Roman" panose="02020603050405020304" pitchFamily="18" charset="0"/>
                        </a:rPr>
                        <a:t> In-vehicle time</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dirty="0">
                          <a:effectLst/>
                          <a:latin typeface="Times New Roman" panose="02020603050405020304" pitchFamily="18" charset="0"/>
                          <a:cs typeface="Times New Roman" panose="02020603050405020304" pitchFamily="18" charset="0"/>
                        </a:rPr>
                        <a:t>7</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106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430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172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883486195"/>
                  </a:ext>
                </a:extLst>
              </a:tr>
              <a:tr h="211846">
                <a:tc>
                  <a:txBody>
                    <a:bodyPr/>
                    <a:lstStyle/>
                    <a:p>
                      <a:pPr algn="l" fontAlgn="b">
                        <a:buNone/>
                      </a:pPr>
                      <a:r>
                        <a:rPr lang="en-IN" sz="1400" u="none" strike="noStrike" dirty="0">
                          <a:effectLst/>
                          <a:latin typeface="Times New Roman" panose="02020603050405020304" pitchFamily="18" charset="0"/>
                          <a:cs typeface="Times New Roman" panose="02020603050405020304" pitchFamily="18" charset="0"/>
                        </a:rPr>
                        <a:t> Total travel time? </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58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273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356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521345978"/>
                  </a:ext>
                </a:extLst>
              </a:tr>
              <a:tr h="211846">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Reliability of the service </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281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358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835087637"/>
                  </a:ext>
                </a:extLst>
              </a:tr>
              <a:tr h="211846">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Operating hours of MO buses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dirty="0">
                          <a:effectLst/>
                          <a:latin typeface="Times New Roman" panose="02020603050405020304" pitchFamily="18" charset="0"/>
                          <a:cs typeface="Times New Roman" panose="02020603050405020304" pitchFamily="18" charset="0"/>
                        </a:rPr>
                        <a:t>0</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172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443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88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930667558"/>
                  </a:ext>
                </a:extLst>
              </a:tr>
              <a:tr h="211846">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 Frequency of the MO Bus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193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415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737545580"/>
                  </a:ext>
                </a:extLst>
              </a:tr>
              <a:tr h="211846">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Speed of the MO bus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165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379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155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131822943"/>
                  </a:ext>
                </a:extLst>
              </a:tr>
              <a:tr h="211846">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Cleanliness at bus stop </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102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265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281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411594017"/>
                  </a:ext>
                </a:extLst>
              </a:tr>
              <a:tr h="211846">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Cleanliness inside the bus </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161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390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138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93271649"/>
                  </a:ext>
                </a:extLst>
              </a:tr>
              <a:tr h="211846">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Provision of Trashcans </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196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315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192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161445001"/>
                  </a:ext>
                </a:extLst>
              </a:tr>
              <a:tr h="211846">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Drinking water facility</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322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150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177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344026164"/>
                  </a:ext>
                </a:extLst>
              </a:tr>
              <a:tr h="211846">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Lighting conditions at bus stop</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159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467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676262888"/>
                  </a:ext>
                </a:extLst>
              </a:tr>
              <a:tr h="211846">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ticket fare/monthly pass of MO Bus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134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287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287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176657593"/>
                  </a:ext>
                </a:extLst>
              </a:tr>
              <a:tr h="211846">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Feel safe at the bus stop &amp; on board</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165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377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153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35831679"/>
                  </a:ext>
                </a:extLst>
              </a:tr>
              <a:tr h="211846">
                <a:tc>
                  <a:txBody>
                    <a:bodyPr/>
                    <a:lstStyle/>
                    <a:p>
                      <a:pPr algn="l" fontAlgn="b">
                        <a:buNone/>
                      </a:pPr>
                      <a:r>
                        <a:rPr lang="en-US" sz="1400" u="none" strike="noStrike" dirty="0">
                          <a:effectLst/>
                          <a:latin typeface="Times New Roman" panose="02020603050405020304" pitchFamily="18" charset="0"/>
                          <a:cs typeface="Times New Roman" panose="02020603050405020304" pitchFamily="18" charset="0"/>
                        </a:rPr>
                        <a:t> Safe from theft and snatching during onboard and at stop</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298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277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158292004"/>
                  </a:ext>
                </a:extLst>
              </a:tr>
              <a:tr h="211846">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 Driving carefully while reaching and starting from the stop</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206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395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76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407785126"/>
                  </a:ext>
                </a:extLst>
              </a:tr>
              <a:tr h="211846">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CCTV in side bus </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200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415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76</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028179560"/>
                  </a:ext>
                </a:extLst>
              </a:tr>
              <a:tr h="211846">
                <a:tc>
                  <a:txBody>
                    <a:bodyPr/>
                    <a:lstStyle/>
                    <a:p>
                      <a:pPr algn="l" fontAlgn="b">
                        <a:buNone/>
                      </a:pPr>
                      <a:r>
                        <a:rPr lang="en-IN" sz="1400" u="none" strike="noStrike">
                          <a:effectLst/>
                          <a:latin typeface="Times New Roman" panose="02020603050405020304" pitchFamily="18" charset="0"/>
                          <a:cs typeface="Times New Roman" panose="02020603050405020304" pitchFamily="18" charset="0"/>
                        </a:rPr>
                        <a:t> Females safety</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255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369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44774630"/>
                  </a:ext>
                </a:extLst>
              </a:tr>
              <a:tr h="211846">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 women's seat reservation in MO bus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74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273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309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60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455001662"/>
                  </a:ext>
                </a:extLst>
              </a:tr>
              <a:tr h="211846">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 Traffic flow when approach to the bus shelter?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243</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307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127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7</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640142493"/>
                  </a:ext>
                </a:extLst>
              </a:tr>
              <a:tr h="211846">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 Rising of Traffic density at bus stop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144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292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172</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98</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886522388"/>
                  </a:ext>
                </a:extLst>
              </a:tr>
              <a:tr h="211846">
                <a:tc>
                  <a:txBody>
                    <a:bodyPr/>
                    <a:lstStyle/>
                    <a:p>
                      <a:pPr algn="l" fontAlgn="b">
                        <a:buNone/>
                      </a:pPr>
                      <a:r>
                        <a:rPr lang="en-US" sz="1400" u="none" strike="noStrike">
                          <a:effectLst/>
                          <a:latin typeface="Times New Roman" panose="02020603050405020304" pitchFamily="18" charset="0"/>
                          <a:cs typeface="Times New Roman" panose="02020603050405020304" pitchFamily="18" charset="0"/>
                        </a:rPr>
                        <a:t> Traffic speed when  approach to a bus stop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75</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270</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249</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a:effectLst/>
                          <a:latin typeface="Times New Roman" panose="02020603050405020304" pitchFamily="18" charset="0"/>
                          <a:cs typeface="Times New Roman" panose="02020603050405020304" pitchFamily="18" charset="0"/>
                        </a:rPr>
                        <a:t>114</a:t>
                      </a:r>
                      <a:endParaRPr lang="en-I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buNone/>
                      </a:pPr>
                      <a:r>
                        <a:rPr lang="en-IN" sz="1400" u="none" strike="noStrike" dirty="0">
                          <a:effectLst/>
                          <a:latin typeface="Times New Roman" panose="02020603050405020304" pitchFamily="18" charset="0"/>
                          <a:cs typeface="Times New Roman" panose="02020603050405020304" pitchFamily="18" charset="0"/>
                        </a:rPr>
                        <a:t>8</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530553311"/>
                  </a:ext>
                </a:extLst>
              </a:tr>
            </a:tbl>
          </a:graphicData>
        </a:graphic>
      </p:graphicFrame>
      <p:sp>
        <p:nvSpPr>
          <p:cNvPr id="3" name="Title 2">
            <a:extLst>
              <a:ext uri="{FF2B5EF4-FFF2-40B4-BE49-F238E27FC236}">
                <a16:creationId xmlns:a16="http://schemas.microsoft.com/office/drawing/2014/main" id="{F37E6CFD-F8BF-16E4-577C-CF97E56AB5A3}"/>
              </a:ext>
            </a:extLst>
          </p:cNvPr>
          <p:cNvSpPr txBox="1">
            <a:spLocks/>
          </p:cNvSpPr>
          <p:nvPr/>
        </p:nvSpPr>
        <p:spPr>
          <a:xfrm>
            <a:off x="-1" y="279244"/>
            <a:ext cx="5915025" cy="46215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800" dirty="0">
                <a:solidFill>
                  <a:schemeClr val="accent6">
                    <a:lumMod val="50000"/>
                  </a:schemeClr>
                </a:solidFill>
                <a:latin typeface="Times New Roman" panose="02020603050405020304" pitchFamily="18" charset="0"/>
                <a:cs typeface="Times New Roman" panose="02020603050405020304" pitchFamily="18" charset="0"/>
              </a:rPr>
              <a:t>Analysis of Data &amp; Results (Contd.)</a:t>
            </a:r>
          </a:p>
        </p:txBody>
      </p:sp>
      <p:pic>
        <p:nvPicPr>
          <p:cNvPr id="18" name="Picture 17">
            <a:extLst>
              <a:ext uri="{FF2B5EF4-FFF2-40B4-BE49-F238E27FC236}">
                <a16:creationId xmlns:a16="http://schemas.microsoft.com/office/drawing/2014/main" id="{9395C883-E4A8-26C2-666E-0B85E8856005}"/>
              </a:ext>
            </a:extLst>
          </p:cNvPr>
          <p:cNvPicPr>
            <a:picLocks noChangeAspect="1"/>
          </p:cNvPicPr>
          <p:nvPr/>
        </p:nvPicPr>
        <p:blipFill>
          <a:blip r:embed="rId2"/>
          <a:stretch>
            <a:fillRect/>
          </a:stretch>
        </p:blipFill>
        <p:spPr>
          <a:xfrm>
            <a:off x="9355725" y="111256"/>
            <a:ext cx="2548349" cy="731583"/>
          </a:xfrm>
          <a:prstGeom prst="rect">
            <a:avLst/>
          </a:prstGeom>
        </p:spPr>
      </p:pic>
    </p:spTree>
    <p:extLst>
      <p:ext uri="{BB962C8B-B14F-4D97-AF65-F5344CB8AC3E}">
        <p14:creationId xmlns:p14="http://schemas.microsoft.com/office/powerpoint/2010/main" val="2827791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054CBD1-576E-7D64-5FA5-746CDBE3BC95}"/>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0D628675-E703-4DBF-DF74-3BE0ED54345F}"/>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B3F7FCB-12CC-0AC8-9DEE-2879C0BCC4AB}"/>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0BAFD18-E2EC-2719-D42B-367096C08C93}"/>
                </a:ext>
              </a:extLst>
            </p:cNvPr>
            <p:cNvSpPr txBox="1"/>
            <p:nvPr/>
          </p:nvSpPr>
          <p:spPr>
            <a:xfrm>
              <a:off x="11215992" y="6488668"/>
              <a:ext cx="603114"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17</a:t>
              </a:r>
            </a:p>
          </p:txBody>
        </p:sp>
      </p:grpSp>
      <p:sp>
        <p:nvSpPr>
          <p:cNvPr id="9" name="TextBox 8">
            <a:extLst>
              <a:ext uri="{FF2B5EF4-FFF2-40B4-BE49-F238E27FC236}">
                <a16:creationId xmlns:a16="http://schemas.microsoft.com/office/drawing/2014/main" id="{AA037249-0A91-DC7E-B409-8CBCBC58F9CA}"/>
              </a:ext>
            </a:extLst>
          </p:cNvPr>
          <p:cNvSpPr txBox="1"/>
          <p:nvPr/>
        </p:nvSpPr>
        <p:spPr>
          <a:xfrm>
            <a:off x="237520" y="150140"/>
            <a:ext cx="4517583" cy="584775"/>
          </a:xfrm>
          <a:prstGeom prst="rect">
            <a:avLst/>
          </a:prstGeom>
          <a:noFill/>
        </p:spPr>
        <p:txBody>
          <a:bodyPr wrap="none" rtlCol="0">
            <a:spAutoFit/>
          </a:bodyPr>
          <a:lstStyle/>
          <a:p>
            <a:r>
              <a:rPr lang="en-IN" sz="3200" dirty="0">
                <a:solidFill>
                  <a:schemeClr val="accent6">
                    <a:lumMod val="50000"/>
                  </a:schemeClr>
                </a:solidFill>
                <a:latin typeface="Times New Roman" panose="02020603050405020304" pitchFamily="18" charset="0"/>
                <a:cs typeface="Times New Roman" panose="02020603050405020304" pitchFamily="18" charset="0"/>
              </a:rPr>
              <a:t>Derived Satisfaction Rank</a:t>
            </a:r>
          </a:p>
        </p:txBody>
      </p:sp>
      <p:graphicFrame>
        <p:nvGraphicFramePr>
          <p:cNvPr id="35" name="Table 34">
            <a:extLst>
              <a:ext uri="{FF2B5EF4-FFF2-40B4-BE49-F238E27FC236}">
                <a16:creationId xmlns:a16="http://schemas.microsoft.com/office/drawing/2014/main" id="{C972585B-CC67-AE56-3075-3C237C273895}"/>
              </a:ext>
            </a:extLst>
          </p:cNvPr>
          <p:cNvGraphicFramePr>
            <a:graphicFrameLocks noGrp="1"/>
          </p:cNvGraphicFramePr>
          <p:nvPr>
            <p:extLst>
              <p:ext uri="{D42A27DB-BD31-4B8C-83A1-F6EECF244321}">
                <p14:modId xmlns:p14="http://schemas.microsoft.com/office/powerpoint/2010/main" val="4227988984"/>
              </p:ext>
            </p:extLst>
          </p:nvPr>
        </p:nvGraphicFramePr>
        <p:xfrm>
          <a:off x="139816" y="944279"/>
          <a:ext cx="11889997" cy="5547360"/>
        </p:xfrm>
        <a:graphic>
          <a:graphicData uri="http://schemas.openxmlformats.org/drawingml/2006/table">
            <a:tbl>
              <a:tblPr>
                <a:tableStyleId>{5C22544A-7EE6-4342-B048-85BDC9FD1C3A}</a:tableStyleId>
              </a:tblPr>
              <a:tblGrid>
                <a:gridCol w="7373414">
                  <a:extLst>
                    <a:ext uri="{9D8B030D-6E8A-4147-A177-3AD203B41FA5}">
                      <a16:colId xmlns:a16="http://schemas.microsoft.com/office/drawing/2014/main" val="4181148208"/>
                    </a:ext>
                  </a:extLst>
                </a:gridCol>
                <a:gridCol w="1114272">
                  <a:extLst>
                    <a:ext uri="{9D8B030D-6E8A-4147-A177-3AD203B41FA5}">
                      <a16:colId xmlns:a16="http://schemas.microsoft.com/office/drawing/2014/main" val="3856114587"/>
                    </a:ext>
                  </a:extLst>
                </a:gridCol>
                <a:gridCol w="1125534">
                  <a:extLst>
                    <a:ext uri="{9D8B030D-6E8A-4147-A177-3AD203B41FA5}">
                      <a16:colId xmlns:a16="http://schemas.microsoft.com/office/drawing/2014/main" val="963184814"/>
                    </a:ext>
                  </a:extLst>
                </a:gridCol>
                <a:gridCol w="1401046">
                  <a:extLst>
                    <a:ext uri="{9D8B030D-6E8A-4147-A177-3AD203B41FA5}">
                      <a16:colId xmlns:a16="http://schemas.microsoft.com/office/drawing/2014/main" val="1086168108"/>
                    </a:ext>
                  </a:extLst>
                </a:gridCol>
                <a:gridCol w="875731">
                  <a:extLst>
                    <a:ext uri="{9D8B030D-6E8A-4147-A177-3AD203B41FA5}">
                      <a16:colId xmlns:a16="http://schemas.microsoft.com/office/drawing/2014/main" val="2900212100"/>
                    </a:ext>
                  </a:extLst>
                </a:gridCol>
              </a:tblGrid>
              <a:tr h="180000">
                <a:tc>
                  <a:txBody>
                    <a:bodyPr/>
                    <a:lstStyle/>
                    <a:p>
                      <a:pPr algn="l" fontAlgn="b">
                        <a:buNone/>
                      </a:pPr>
                      <a:r>
                        <a:rPr lang="en-IN" sz="1400" u="none" strike="noStrike" dirty="0">
                          <a:solidFill>
                            <a:schemeClr val="bg1"/>
                          </a:solidFill>
                          <a:effectLst/>
                          <a:latin typeface="Times New Roman" panose="02020603050405020304" pitchFamily="18" charset="0"/>
                          <a:cs typeface="Times New Roman" panose="02020603050405020304" pitchFamily="18" charset="0"/>
                        </a:rPr>
                        <a:t>Attribute</a:t>
                      </a:r>
                      <a:endParaRPr lang="en-IN"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75000"/>
                      </a:schemeClr>
                    </a:solidFill>
                  </a:tcPr>
                </a:tc>
                <a:tc>
                  <a:txBody>
                    <a:bodyPr/>
                    <a:lstStyle/>
                    <a:p>
                      <a:pPr algn="l" fontAlgn="b">
                        <a:buNone/>
                      </a:pPr>
                      <a:r>
                        <a:rPr lang="en-IN" sz="1400" u="none" strike="noStrike" dirty="0">
                          <a:solidFill>
                            <a:schemeClr val="bg1"/>
                          </a:solidFill>
                          <a:effectLst/>
                          <a:latin typeface="Times New Roman" panose="02020603050405020304" pitchFamily="18" charset="0"/>
                          <a:cs typeface="Times New Roman" panose="02020603050405020304" pitchFamily="18" charset="0"/>
                        </a:rPr>
                        <a:t>S+</a:t>
                      </a:r>
                      <a:endParaRPr lang="en-IN"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75000"/>
                      </a:schemeClr>
                    </a:solidFill>
                  </a:tcPr>
                </a:tc>
                <a:tc>
                  <a:txBody>
                    <a:bodyPr/>
                    <a:lstStyle/>
                    <a:p>
                      <a:pPr algn="l" fontAlgn="b">
                        <a:buNone/>
                      </a:pPr>
                      <a:r>
                        <a:rPr lang="en-IN" sz="1400" u="none" strike="noStrike" dirty="0">
                          <a:solidFill>
                            <a:schemeClr val="bg1"/>
                          </a:solidFill>
                          <a:effectLst/>
                          <a:latin typeface="Times New Roman" panose="02020603050405020304" pitchFamily="18" charset="0"/>
                          <a:cs typeface="Times New Roman" panose="02020603050405020304" pitchFamily="18" charset="0"/>
                        </a:rPr>
                        <a:t>S-</a:t>
                      </a:r>
                      <a:endParaRPr lang="en-IN"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75000"/>
                      </a:schemeClr>
                    </a:solidFill>
                  </a:tcPr>
                </a:tc>
                <a:tc>
                  <a:txBody>
                    <a:bodyPr/>
                    <a:lstStyle/>
                    <a:p>
                      <a:pPr algn="l" fontAlgn="b">
                        <a:buNone/>
                      </a:pPr>
                      <a:endParaRPr lang="en-IN"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75000"/>
                      </a:schemeClr>
                    </a:solidFill>
                  </a:tcPr>
                </a:tc>
                <a:tc>
                  <a:txBody>
                    <a:bodyPr/>
                    <a:lstStyle/>
                    <a:p>
                      <a:pPr algn="l" fontAlgn="b">
                        <a:buNone/>
                      </a:pPr>
                      <a:r>
                        <a:rPr lang="en-IN" sz="1400" u="none" strike="noStrike" dirty="0">
                          <a:solidFill>
                            <a:schemeClr val="bg1"/>
                          </a:solidFill>
                          <a:effectLst/>
                          <a:latin typeface="Times New Roman" panose="02020603050405020304" pitchFamily="18" charset="0"/>
                          <a:cs typeface="Times New Roman" panose="02020603050405020304" pitchFamily="18" charset="0"/>
                        </a:rPr>
                        <a:t>Rank</a:t>
                      </a:r>
                      <a:endParaRPr lang="en-IN"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75000"/>
                      </a:schemeClr>
                    </a:solidFill>
                  </a:tcPr>
                </a:tc>
                <a:extLst>
                  <a:ext uri="{0D108BD9-81ED-4DB2-BD59-A6C34878D82A}">
                    <a16:rowId xmlns:a16="http://schemas.microsoft.com/office/drawing/2014/main" val="1770570031"/>
                  </a:ext>
                </a:extLst>
              </a:tr>
              <a:tr h="180000">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Traffic density at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neighbourhood</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bus stops</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0.015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0" marR="0" marT="0" marB="0" anchor="b"/>
                </a:tc>
                <a:extLst>
                  <a:ext uri="{0D108BD9-81ED-4DB2-BD59-A6C34878D82A}">
                    <a16:rowId xmlns:a16="http://schemas.microsoft.com/office/drawing/2014/main" val="100622859"/>
                  </a:ext>
                </a:extLst>
              </a:tr>
              <a:tr h="180000">
                <a:tc>
                  <a:txBody>
                    <a:bodyPr/>
                    <a:lstStyle/>
                    <a:p>
                      <a:pPr algn="l"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Infrastructure condition of shelter</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0.373</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0" marR="0" marT="0" marB="0" anchor="b"/>
                </a:tc>
                <a:extLst>
                  <a:ext uri="{0D108BD9-81ED-4DB2-BD59-A6C34878D82A}">
                    <a16:rowId xmlns:a16="http://schemas.microsoft.com/office/drawing/2014/main" val="758056002"/>
                  </a:ext>
                </a:extLst>
              </a:tr>
              <a:tr h="180000">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Traffic speed when passengers approach to a bus stop</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0.095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0.068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0.416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3</a:t>
                      </a:r>
                    </a:p>
                  </a:txBody>
                  <a:tcPr marL="0" marR="0" marT="0" marB="0" anchor="b"/>
                </a:tc>
                <a:extLst>
                  <a:ext uri="{0D108BD9-81ED-4DB2-BD59-A6C34878D82A}">
                    <a16:rowId xmlns:a16="http://schemas.microsoft.com/office/drawing/2014/main" val="520479167"/>
                  </a:ext>
                </a:extLst>
              </a:tr>
              <a:tr h="180000">
                <a:tc>
                  <a:txBody>
                    <a:bodyPr/>
                    <a:lstStyle/>
                    <a:p>
                      <a:pPr algn="l"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Drinking water facility</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0.091</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0.077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0.456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4</a:t>
                      </a:r>
                    </a:p>
                  </a:txBody>
                  <a:tcPr marL="0" marR="0" marT="0" marB="0" anchor="b"/>
                </a:tc>
                <a:extLst>
                  <a:ext uri="{0D108BD9-81ED-4DB2-BD59-A6C34878D82A}">
                    <a16:rowId xmlns:a16="http://schemas.microsoft.com/office/drawing/2014/main" val="654956208"/>
                  </a:ext>
                </a:extLst>
              </a:tr>
              <a:tr h="180000">
                <a:tc>
                  <a:txBody>
                    <a:bodyPr/>
                    <a:lstStyle/>
                    <a:p>
                      <a:pPr algn="l"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Bus Crowding &amp; Overloading</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0.099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0.091</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0.48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5</a:t>
                      </a:r>
                    </a:p>
                  </a:txBody>
                  <a:tcPr marL="0" marR="0" marT="0" marB="0" anchor="b"/>
                </a:tc>
                <a:extLst>
                  <a:ext uri="{0D108BD9-81ED-4DB2-BD59-A6C34878D82A}">
                    <a16:rowId xmlns:a16="http://schemas.microsoft.com/office/drawing/2014/main" val="3230259214"/>
                  </a:ext>
                </a:extLst>
              </a:tr>
              <a:tr h="180000">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Waiting at a no-shelter bus stop</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0.087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0.084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6</a:t>
                      </a:r>
                    </a:p>
                  </a:txBody>
                  <a:tcPr marL="0" marR="0" marT="0" marB="0" anchor="b"/>
                </a:tc>
                <a:extLst>
                  <a:ext uri="{0D108BD9-81ED-4DB2-BD59-A6C34878D82A}">
                    <a16:rowId xmlns:a16="http://schemas.microsoft.com/office/drawing/2014/main" val="2564968330"/>
                  </a:ext>
                </a:extLst>
              </a:tr>
              <a:tr h="180000">
                <a:tc>
                  <a:txBody>
                    <a:bodyPr/>
                    <a:lstStyle/>
                    <a:p>
                      <a:pPr algn="l"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Crew member's behaviour</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7</a:t>
                      </a:r>
                    </a:p>
                  </a:txBody>
                  <a:tcPr marL="0" marR="0" marT="0" marB="0" anchor="b"/>
                </a:tc>
                <a:extLst>
                  <a:ext uri="{0D108BD9-81ED-4DB2-BD59-A6C34878D82A}">
                    <a16:rowId xmlns:a16="http://schemas.microsoft.com/office/drawing/2014/main" val="2632511200"/>
                  </a:ext>
                </a:extLst>
              </a:tr>
              <a:tr h="180000">
                <a:tc>
                  <a:txBody>
                    <a:bodyPr/>
                    <a:lstStyle/>
                    <a:p>
                      <a:pPr algn="l"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Park and ride facility</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0.077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0.106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0.578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8</a:t>
                      </a:r>
                    </a:p>
                  </a:txBody>
                  <a:tcPr marL="0" marR="0" marT="0" marB="0" anchor="b"/>
                </a:tc>
                <a:extLst>
                  <a:ext uri="{0D108BD9-81ED-4DB2-BD59-A6C34878D82A}">
                    <a16:rowId xmlns:a16="http://schemas.microsoft.com/office/drawing/2014/main" val="3309689512"/>
                  </a:ext>
                </a:extLst>
              </a:tr>
              <a:tr h="180000">
                <a:tc>
                  <a:txBody>
                    <a:bodyPr/>
                    <a:lstStyle/>
                    <a:p>
                      <a:pPr algn="l"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Crossing facility</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0.073</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0.105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0.588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9</a:t>
                      </a:r>
                    </a:p>
                  </a:txBody>
                  <a:tcPr marL="0" marR="0" marT="0" marB="0" anchor="b"/>
                </a:tc>
                <a:extLst>
                  <a:ext uri="{0D108BD9-81ED-4DB2-BD59-A6C34878D82A}">
                    <a16:rowId xmlns:a16="http://schemas.microsoft.com/office/drawing/2014/main" val="2544773693"/>
                  </a:ext>
                </a:extLst>
              </a:tr>
              <a:tr h="180000">
                <a:tc>
                  <a:txBody>
                    <a:bodyPr/>
                    <a:lstStyle/>
                    <a:p>
                      <a:pPr algn="l" fontAlgn="b">
                        <a:buNone/>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Traffic flow when a passenger approaches to bus shelter</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0.072</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0.108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0.598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10</a:t>
                      </a:r>
                    </a:p>
                  </a:txBody>
                  <a:tcPr marL="0" marR="0" marT="0" marB="0" anchor="b"/>
                </a:tc>
                <a:extLst>
                  <a:ext uri="{0D108BD9-81ED-4DB2-BD59-A6C34878D82A}">
                    <a16:rowId xmlns:a16="http://schemas.microsoft.com/office/drawing/2014/main" val="3865718999"/>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Comfortable standing on board</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0.12</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0.666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11</a:t>
                      </a:r>
                    </a:p>
                  </a:txBody>
                  <a:tcPr marL="0" marR="0" marT="0" marB="0" anchor="b"/>
                </a:tc>
                <a:extLst>
                  <a:ext uri="{0D108BD9-81ED-4DB2-BD59-A6C34878D82A}">
                    <a16:rowId xmlns:a16="http://schemas.microsoft.com/office/drawing/2014/main" val="3679270151"/>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Availability of seat</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0.057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0.119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0.675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12</a:t>
                      </a:r>
                    </a:p>
                  </a:txBody>
                  <a:tcPr marL="0" marR="0" marT="0" marB="0" anchor="b"/>
                </a:tc>
                <a:extLst>
                  <a:ext uri="{0D108BD9-81ED-4DB2-BD59-A6C34878D82A}">
                    <a16:rowId xmlns:a16="http://schemas.microsoft.com/office/drawing/2014/main" val="1041430543"/>
                  </a:ext>
                </a:extLst>
              </a:tr>
              <a:tr h="180000">
                <a:tc>
                  <a:txBody>
                    <a:bodyPr/>
                    <a:lstStyle/>
                    <a:p>
                      <a:pPr algn="l"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Seating comfort</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0.076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0.162</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0.68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13</a:t>
                      </a:r>
                    </a:p>
                  </a:txBody>
                  <a:tcPr marL="0" marR="0" marT="0" marB="0" anchor="b"/>
                </a:tc>
                <a:extLst>
                  <a:ext uri="{0D108BD9-81ED-4DB2-BD59-A6C34878D82A}">
                    <a16:rowId xmlns:a16="http://schemas.microsoft.com/office/drawing/2014/main" val="2171837964"/>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Ticket fare/monthly pass</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0.074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0.162</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0.686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14</a:t>
                      </a:r>
                    </a:p>
                  </a:txBody>
                  <a:tcPr marL="0" marR="0" marT="0" marB="0" anchor="b"/>
                </a:tc>
                <a:extLst>
                  <a:ext uri="{0D108BD9-81ED-4DB2-BD59-A6C34878D82A}">
                    <a16:rowId xmlns:a16="http://schemas.microsoft.com/office/drawing/2014/main" val="2136564393"/>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Provision of Trashcans</a:t>
                      </a:r>
                    </a:p>
                  </a:txBody>
                  <a:tcPr marL="0" marR="0" marT="0" marB="0" anchor="b"/>
                </a:tc>
                <a:tc>
                  <a:txBody>
                    <a:bodyPr/>
                    <a:lstStyle/>
                    <a:p>
                      <a:pPr algn="r"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0.061</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0.134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0.687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15</a:t>
                      </a:r>
                    </a:p>
                  </a:txBody>
                  <a:tcPr marL="0" marR="0" marT="0" marB="0" anchor="b"/>
                </a:tc>
                <a:extLst>
                  <a:ext uri="{0D108BD9-81ED-4DB2-BD59-A6C34878D82A}">
                    <a16:rowId xmlns:a16="http://schemas.microsoft.com/office/drawing/2014/main" val="1359004865"/>
                  </a:ext>
                </a:extLst>
              </a:tr>
              <a:tr h="180000">
                <a:tc>
                  <a:txBody>
                    <a:bodyPr/>
                    <a:lstStyle/>
                    <a:p>
                      <a:pPr algn="l"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Convenient to reach a bus stop</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0.071</a:t>
                      </a:r>
                    </a:p>
                  </a:txBody>
                  <a:tcPr marL="0" marR="0" marT="0" marB="0" anchor="b"/>
                </a:tc>
                <a:tc>
                  <a:txBody>
                    <a:bodyPr/>
                    <a:lstStyle/>
                    <a:p>
                      <a:pPr algn="r"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0.158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0.691</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16</a:t>
                      </a:r>
                    </a:p>
                  </a:txBody>
                  <a:tcPr marL="0" marR="0" marT="0" marB="0" anchor="b"/>
                </a:tc>
                <a:extLst>
                  <a:ext uri="{0D108BD9-81ED-4DB2-BD59-A6C34878D82A}">
                    <a16:rowId xmlns:a16="http://schemas.microsoft.com/office/drawing/2014/main" val="1739466255"/>
                  </a:ext>
                </a:extLst>
              </a:tr>
              <a:tr h="180000">
                <a:tc>
                  <a:txBody>
                    <a:bodyPr/>
                    <a:lstStyle/>
                    <a:p>
                      <a:pPr algn="l"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Easy tracking using mobile AAP</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0.066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0.152</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0.697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17</a:t>
                      </a:r>
                    </a:p>
                  </a:txBody>
                  <a:tcPr marL="0" marR="0" marT="0" marB="0" anchor="b"/>
                </a:tc>
                <a:extLst>
                  <a:ext uri="{0D108BD9-81ED-4DB2-BD59-A6C34878D82A}">
                    <a16:rowId xmlns:a16="http://schemas.microsoft.com/office/drawing/2014/main" val="3642642910"/>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Waiting &amp; transfer time</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0.055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0.134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0.708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18</a:t>
                      </a:r>
                    </a:p>
                  </a:txBody>
                  <a:tcPr marL="0" marR="0" marT="0" marB="0" anchor="b"/>
                </a:tc>
                <a:extLst>
                  <a:ext uri="{0D108BD9-81ED-4DB2-BD59-A6C34878D82A}">
                    <a16:rowId xmlns:a16="http://schemas.microsoft.com/office/drawing/2014/main" val="4081336458"/>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Condition of the sidewalk</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0.052</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0.129</a:t>
                      </a:r>
                    </a:p>
                  </a:txBody>
                  <a:tcPr marL="0" marR="0" marT="0" marB="0" anchor="b"/>
                </a:tc>
                <a:tc>
                  <a:txBody>
                    <a:bodyPr/>
                    <a:lstStyle/>
                    <a:p>
                      <a:pPr algn="r"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0.711</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19</a:t>
                      </a:r>
                    </a:p>
                  </a:txBody>
                  <a:tcPr marL="0" marR="0" marT="0" marB="0" anchor="b"/>
                </a:tc>
                <a:extLst>
                  <a:ext uri="{0D108BD9-81ED-4DB2-BD59-A6C34878D82A}">
                    <a16:rowId xmlns:a16="http://schemas.microsoft.com/office/drawing/2014/main" val="3489735599"/>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Comfortable Leg space</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0.064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0.713</a:t>
                      </a:r>
                    </a:p>
                  </a:txBody>
                  <a:tcPr marL="0" marR="0" marT="0" marB="0" anchor="b"/>
                </a:tc>
                <a:tc>
                  <a:txBody>
                    <a:bodyPr/>
                    <a:lstStyle/>
                    <a:p>
                      <a:pPr algn="r"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0" marR="0" marT="0" marB="0" anchor="b"/>
                </a:tc>
                <a:extLst>
                  <a:ext uri="{0D108BD9-81ED-4DB2-BD59-A6C34878D82A}">
                    <a16:rowId xmlns:a16="http://schemas.microsoft.com/office/drawing/2014/main" val="2860030829"/>
                  </a:ext>
                </a:extLst>
              </a:tr>
              <a:tr h="180000">
                <a:tc>
                  <a:txBody>
                    <a:bodyPr/>
                    <a:lstStyle/>
                    <a:p>
                      <a:pPr algn="l"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Easy purchasing of a ticket</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0.722</a:t>
                      </a:r>
                    </a:p>
                  </a:txBody>
                  <a:tcPr marL="0" marR="0" marT="0" marB="0" anchor="b"/>
                </a:tc>
                <a:tc>
                  <a:txBody>
                    <a:bodyPr/>
                    <a:lstStyle/>
                    <a:p>
                      <a:pPr algn="r"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21</a:t>
                      </a:r>
                    </a:p>
                  </a:txBody>
                  <a:tcPr marL="0" marR="0" marT="0" marB="0" anchor="b"/>
                </a:tc>
                <a:extLst>
                  <a:ext uri="{0D108BD9-81ED-4DB2-BD59-A6C34878D82A}">
                    <a16:rowId xmlns:a16="http://schemas.microsoft.com/office/drawing/2014/main" val="1202026334"/>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Driver's riding quality</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0.055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0.725</a:t>
                      </a:r>
                    </a:p>
                  </a:txBody>
                  <a:tcPr marL="0" marR="0" marT="0" marB="0" anchor="b"/>
                </a:tc>
                <a:tc>
                  <a:txBody>
                    <a:bodyPr/>
                    <a:lstStyle/>
                    <a:p>
                      <a:pPr algn="r"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22</a:t>
                      </a:r>
                    </a:p>
                  </a:txBody>
                  <a:tcPr marL="0" marR="0" marT="0" marB="0" anchor="b"/>
                </a:tc>
                <a:extLst>
                  <a:ext uri="{0D108BD9-81ED-4DB2-BD59-A6C34878D82A}">
                    <a16:rowId xmlns:a16="http://schemas.microsoft.com/office/drawing/2014/main" val="3811347444"/>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Condition of vehicle</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0.058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0.728</a:t>
                      </a:r>
                    </a:p>
                  </a:txBody>
                  <a:tcPr marL="0" marR="0" marT="0" marB="0" anchor="b"/>
                </a:tc>
                <a:tc>
                  <a:txBody>
                    <a:bodyPr/>
                    <a:lstStyle/>
                    <a:p>
                      <a:pPr algn="r"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0" marR="0" marT="0" marB="0" anchor="b"/>
                </a:tc>
                <a:extLst>
                  <a:ext uri="{0D108BD9-81ED-4DB2-BD59-A6C34878D82A}">
                    <a16:rowId xmlns:a16="http://schemas.microsoft.com/office/drawing/2014/main" val="1308842544"/>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Function of traffic signal</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0.057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0.731</a:t>
                      </a:r>
                    </a:p>
                  </a:txBody>
                  <a:tcPr marL="0" marR="0" marT="0" marB="0" anchor="b"/>
                </a:tc>
                <a:tc>
                  <a:txBody>
                    <a:bodyPr/>
                    <a:lstStyle/>
                    <a:p>
                      <a:pPr algn="r"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24</a:t>
                      </a:r>
                    </a:p>
                  </a:txBody>
                  <a:tcPr marL="0" marR="0" marT="0" marB="0" anchor="b"/>
                </a:tc>
                <a:extLst>
                  <a:ext uri="{0D108BD9-81ED-4DB2-BD59-A6C34878D82A}">
                    <a16:rowId xmlns:a16="http://schemas.microsoft.com/office/drawing/2014/main" val="2291203762"/>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In-vehicle time</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0.057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0.731</a:t>
                      </a:r>
                    </a:p>
                  </a:txBody>
                  <a:tcPr marL="0" marR="0" marT="0" marB="0" anchor="b"/>
                </a:tc>
                <a:tc>
                  <a:txBody>
                    <a:bodyPr/>
                    <a:lstStyle/>
                    <a:p>
                      <a:pPr algn="r"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25</a:t>
                      </a:r>
                    </a:p>
                  </a:txBody>
                  <a:tcPr marL="0" marR="0" marT="0" marB="0" anchor="b"/>
                </a:tc>
                <a:extLst>
                  <a:ext uri="{0D108BD9-81ED-4DB2-BD59-A6C34878D82A}">
                    <a16:rowId xmlns:a16="http://schemas.microsoft.com/office/drawing/2014/main" val="1368630220"/>
                  </a:ext>
                </a:extLst>
              </a:tr>
            </a:tbl>
          </a:graphicData>
        </a:graphic>
      </p:graphicFrame>
      <p:pic>
        <p:nvPicPr>
          <p:cNvPr id="36" name="Picture 35">
            <a:extLst>
              <a:ext uri="{FF2B5EF4-FFF2-40B4-BE49-F238E27FC236}">
                <a16:creationId xmlns:a16="http://schemas.microsoft.com/office/drawing/2014/main" id="{D898E49C-D2E4-4084-0F54-4F8D187142B9}"/>
              </a:ext>
            </a:extLst>
          </p:cNvPr>
          <p:cNvPicPr>
            <a:picLocks noChangeAspect="1"/>
          </p:cNvPicPr>
          <p:nvPr/>
        </p:nvPicPr>
        <p:blipFill>
          <a:blip r:embed="rId2"/>
          <a:stretch>
            <a:fillRect/>
          </a:stretch>
        </p:blipFill>
        <p:spPr>
          <a:xfrm>
            <a:off x="9503835" y="76735"/>
            <a:ext cx="2548349" cy="731583"/>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3FDD18-5CB8-2559-1CEA-24ACCD840268}"/>
                  </a:ext>
                </a:extLst>
              </p:cNvPr>
              <p:cNvSpPr txBox="1"/>
              <p:nvPr/>
            </p:nvSpPr>
            <p:spPr>
              <a:xfrm>
                <a:off x="10263554" y="944279"/>
                <a:ext cx="401515" cy="3343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IN" sz="1400" b="1" i="1" smtClean="0">
                              <a:solidFill>
                                <a:schemeClr val="bg1"/>
                              </a:solidFill>
                              <a:latin typeface="Cambria Math" panose="02040503050406030204" pitchFamily="18" charset="0"/>
                            </a:rPr>
                          </m:ctrlPr>
                        </m:sSubSupPr>
                        <m:e>
                          <m:r>
                            <a:rPr lang="en-IN" sz="1400" b="1">
                              <a:solidFill>
                                <a:schemeClr val="bg1"/>
                              </a:solidFill>
                              <a:latin typeface="Cambria Math" panose="02040503050406030204" pitchFamily="18" charset="0"/>
                            </a:rPr>
                            <m:t>𝐂</m:t>
                          </m:r>
                        </m:e>
                        <m:sub>
                          <m:r>
                            <a:rPr lang="en-IN" sz="1400" b="1" i="0">
                              <a:solidFill>
                                <a:schemeClr val="bg1"/>
                              </a:solidFill>
                              <a:latin typeface="Cambria Math" panose="02040503050406030204" pitchFamily="18" charset="0"/>
                            </a:rPr>
                            <m:t>𝐣</m:t>
                          </m:r>
                        </m:sub>
                        <m:sup>
                          <m:r>
                            <a:rPr lang="en-IN" sz="1400" b="0" i="0">
                              <a:solidFill>
                                <a:schemeClr val="bg1"/>
                              </a:solidFill>
                              <a:latin typeface="Cambria Math" panose="02040503050406030204" pitchFamily="18" charset="0"/>
                            </a:rPr>
                            <m:t>∗</m:t>
                          </m:r>
                        </m:sup>
                      </m:sSubSup>
                    </m:oMath>
                  </m:oMathPara>
                </a14:m>
                <a:endParaRPr lang="en-IN" sz="1400" dirty="0"/>
              </a:p>
            </p:txBody>
          </p:sp>
        </mc:Choice>
        <mc:Fallback xmlns="">
          <p:sp>
            <p:nvSpPr>
              <p:cNvPr id="11" name="TextBox 10">
                <a:extLst>
                  <a:ext uri="{FF2B5EF4-FFF2-40B4-BE49-F238E27FC236}">
                    <a16:creationId xmlns:a16="http://schemas.microsoft.com/office/drawing/2014/main" id="{0C3FDD18-5CB8-2559-1CEA-24ACCD840268}"/>
                  </a:ext>
                </a:extLst>
              </p:cNvPr>
              <p:cNvSpPr txBox="1">
                <a:spLocks noRot="1" noChangeAspect="1" noMove="1" noResize="1" noEditPoints="1" noAdjustHandles="1" noChangeArrowheads="1" noChangeShapeType="1" noTextEdit="1"/>
              </p:cNvSpPr>
              <p:nvPr/>
            </p:nvSpPr>
            <p:spPr>
              <a:xfrm>
                <a:off x="10263554" y="944279"/>
                <a:ext cx="401515" cy="334387"/>
              </a:xfrm>
              <a:prstGeom prst="rect">
                <a:avLst/>
              </a:prstGeom>
              <a:blipFill>
                <a:blip r:embed="rId3"/>
                <a:stretch>
                  <a:fillRect b="-1818"/>
                </a:stretch>
              </a:blipFill>
            </p:spPr>
            <p:txBody>
              <a:bodyPr/>
              <a:lstStyle/>
              <a:p>
                <a:r>
                  <a:rPr lang="en-IN">
                    <a:noFill/>
                  </a:rPr>
                  <a:t> </a:t>
                </a:r>
              </a:p>
            </p:txBody>
          </p:sp>
        </mc:Fallback>
      </mc:AlternateContent>
    </p:spTree>
    <p:extLst>
      <p:ext uri="{BB962C8B-B14F-4D97-AF65-F5344CB8AC3E}">
        <p14:creationId xmlns:p14="http://schemas.microsoft.com/office/powerpoint/2010/main" val="504452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948E94B-7595-9950-9B93-02F7EED9E8A6}"/>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643661F5-6101-AAC6-D362-62B7FAF4B9CD}"/>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9EC7EC7-9335-B8A5-9C5C-1654BAAB41C8}"/>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CDBD29D-5F46-5B43-C04F-EA20308845BD}"/>
                </a:ext>
              </a:extLst>
            </p:cNvPr>
            <p:cNvSpPr txBox="1"/>
            <p:nvPr/>
          </p:nvSpPr>
          <p:spPr>
            <a:xfrm>
              <a:off x="11215992" y="6488668"/>
              <a:ext cx="603114"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18</a:t>
              </a:r>
            </a:p>
          </p:txBody>
        </p:sp>
      </p:grpSp>
      <p:sp>
        <p:nvSpPr>
          <p:cNvPr id="9" name="TextBox 8">
            <a:extLst>
              <a:ext uri="{FF2B5EF4-FFF2-40B4-BE49-F238E27FC236}">
                <a16:creationId xmlns:a16="http://schemas.microsoft.com/office/drawing/2014/main" id="{18222EC8-F70E-1D5A-B6E4-0381524FB904}"/>
              </a:ext>
            </a:extLst>
          </p:cNvPr>
          <p:cNvSpPr txBox="1"/>
          <p:nvPr/>
        </p:nvSpPr>
        <p:spPr>
          <a:xfrm>
            <a:off x="139816" y="202216"/>
            <a:ext cx="6365760" cy="523220"/>
          </a:xfrm>
          <a:prstGeom prst="rect">
            <a:avLst/>
          </a:prstGeom>
          <a:noFill/>
        </p:spPr>
        <p:txBody>
          <a:bodyPr wrap="square" rtlCol="0">
            <a:spAutoFit/>
          </a:bodyPr>
          <a:lstStyle/>
          <a:p>
            <a:r>
              <a:rPr lang="en-IN" sz="2800" dirty="0">
                <a:solidFill>
                  <a:schemeClr val="accent6">
                    <a:lumMod val="50000"/>
                  </a:schemeClr>
                </a:solidFill>
                <a:latin typeface="Times New Roman" panose="02020603050405020304" pitchFamily="18" charset="0"/>
                <a:cs typeface="Times New Roman" panose="02020603050405020304" pitchFamily="18" charset="0"/>
              </a:rPr>
              <a:t>Derived Satisfaction Ranking (</a:t>
            </a:r>
            <a:r>
              <a:rPr lang="en-IN" sz="2800" dirty="0" err="1">
                <a:solidFill>
                  <a:schemeClr val="accent6">
                    <a:lumMod val="50000"/>
                  </a:schemeClr>
                </a:solidFill>
                <a:latin typeface="Times New Roman" panose="02020603050405020304" pitchFamily="18" charset="0"/>
                <a:cs typeface="Times New Roman" panose="02020603050405020304" pitchFamily="18" charset="0"/>
              </a:rPr>
              <a:t>Contd</a:t>
            </a:r>
            <a:r>
              <a:rPr lang="en-IN" sz="2800" dirty="0">
                <a:solidFill>
                  <a:schemeClr val="accent6">
                    <a:lumMod val="50000"/>
                  </a:schemeClr>
                </a:solidFill>
                <a:latin typeface="Times New Roman" panose="02020603050405020304" pitchFamily="18" charset="0"/>
                <a:cs typeface="Times New Roman" panose="02020603050405020304" pitchFamily="18" charset="0"/>
              </a:rPr>
              <a:t>).</a:t>
            </a:r>
          </a:p>
        </p:txBody>
      </p:sp>
      <p:graphicFrame>
        <p:nvGraphicFramePr>
          <p:cNvPr id="2" name="Table 1">
            <a:extLst>
              <a:ext uri="{FF2B5EF4-FFF2-40B4-BE49-F238E27FC236}">
                <a16:creationId xmlns:a16="http://schemas.microsoft.com/office/drawing/2014/main" id="{F516754B-9096-ABC1-BC01-9D5154651DCE}"/>
              </a:ext>
            </a:extLst>
          </p:cNvPr>
          <p:cNvGraphicFramePr>
            <a:graphicFrameLocks noGrp="1"/>
          </p:cNvGraphicFramePr>
          <p:nvPr>
            <p:extLst>
              <p:ext uri="{D42A27DB-BD31-4B8C-83A1-F6EECF244321}">
                <p14:modId xmlns:p14="http://schemas.microsoft.com/office/powerpoint/2010/main" val="4271992063"/>
              </p:ext>
            </p:extLst>
          </p:nvPr>
        </p:nvGraphicFramePr>
        <p:xfrm>
          <a:off x="453634" y="1045720"/>
          <a:ext cx="11262360" cy="5334000"/>
        </p:xfrm>
        <a:graphic>
          <a:graphicData uri="http://schemas.openxmlformats.org/drawingml/2006/table">
            <a:tbl>
              <a:tblPr>
                <a:tableStyleId>{93296810-A885-4BE3-A3E7-6D5BEEA58F35}</a:tableStyleId>
              </a:tblPr>
              <a:tblGrid>
                <a:gridCol w="6035039">
                  <a:extLst>
                    <a:ext uri="{9D8B030D-6E8A-4147-A177-3AD203B41FA5}">
                      <a16:colId xmlns:a16="http://schemas.microsoft.com/office/drawing/2014/main" val="432737412"/>
                    </a:ext>
                  </a:extLst>
                </a:gridCol>
                <a:gridCol w="1988820">
                  <a:extLst>
                    <a:ext uri="{9D8B030D-6E8A-4147-A177-3AD203B41FA5}">
                      <a16:colId xmlns:a16="http://schemas.microsoft.com/office/drawing/2014/main" val="1421364558"/>
                    </a:ext>
                  </a:extLst>
                </a:gridCol>
                <a:gridCol w="1013460">
                  <a:extLst>
                    <a:ext uri="{9D8B030D-6E8A-4147-A177-3AD203B41FA5}">
                      <a16:colId xmlns:a16="http://schemas.microsoft.com/office/drawing/2014/main" val="3030094563"/>
                    </a:ext>
                  </a:extLst>
                </a:gridCol>
                <a:gridCol w="1257300">
                  <a:extLst>
                    <a:ext uri="{9D8B030D-6E8A-4147-A177-3AD203B41FA5}">
                      <a16:colId xmlns:a16="http://schemas.microsoft.com/office/drawing/2014/main" val="1048543034"/>
                    </a:ext>
                  </a:extLst>
                </a:gridCol>
                <a:gridCol w="967741">
                  <a:extLst>
                    <a:ext uri="{9D8B030D-6E8A-4147-A177-3AD203B41FA5}">
                      <a16:colId xmlns:a16="http://schemas.microsoft.com/office/drawing/2014/main" val="2646986767"/>
                    </a:ext>
                  </a:extLst>
                </a:gridCol>
              </a:tblGrid>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Transfer facility</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0.134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0.733</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26</a:t>
                      </a:r>
                    </a:p>
                  </a:txBody>
                  <a:tcPr marL="0" marR="0" marT="0" marB="0" anchor="b"/>
                </a:tc>
                <a:extLst>
                  <a:ext uri="{0D108BD9-81ED-4DB2-BD59-A6C34878D82A}">
                    <a16:rowId xmlns:a16="http://schemas.microsoft.com/office/drawing/2014/main" val="4185731830"/>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Theft and snatching</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0.051</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0.141</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0.735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27</a:t>
                      </a:r>
                    </a:p>
                  </a:txBody>
                  <a:tcPr marL="0" marR="0" marT="0" marB="0" anchor="b"/>
                </a:tc>
                <a:extLst>
                  <a:ext uri="{0D108BD9-81ED-4DB2-BD59-A6C34878D82A}">
                    <a16:rowId xmlns:a16="http://schemas.microsoft.com/office/drawing/2014/main" val="4213274175"/>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Cleanliness at bus stop</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0.139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0.735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28</a:t>
                      </a:r>
                    </a:p>
                  </a:txBody>
                  <a:tcPr marL="0" marR="0" marT="0" marB="0" anchor="b"/>
                </a:tc>
                <a:extLst>
                  <a:ext uri="{0D108BD9-81ED-4DB2-BD59-A6C34878D82A}">
                    <a16:rowId xmlns:a16="http://schemas.microsoft.com/office/drawing/2014/main" val="1217620148"/>
                  </a:ext>
                </a:extLst>
              </a:tr>
              <a:tr h="180000">
                <a:tc>
                  <a:txBody>
                    <a:bodyPr/>
                    <a:lstStyle/>
                    <a:p>
                      <a:pPr algn="l"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Safety at bus stop &amp; board</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0.053</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0.151</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0.739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29</a:t>
                      </a:r>
                    </a:p>
                  </a:txBody>
                  <a:tcPr marL="0" marR="0" marT="0" marB="0" anchor="b"/>
                </a:tc>
                <a:extLst>
                  <a:ext uri="{0D108BD9-81ED-4DB2-BD59-A6C34878D82A}">
                    <a16:rowId xmlns:a16="http://schemas.microsoft.com/office/drawing/2014/main" val="607678342"/>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Speed of the bus</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0.054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0.153</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30</a:t>
                      </a:r>
                    </a:p>
                  </a:txBody>
                  <a:tcPr marL="0" marR="0" marT="0" marB="0" anchor="b"/>
                </a:tc>
                <a:extLst>
                  <a:ext uri="{0D108BD9-81ED-4DB2-BD59-A6C34878D82A}">
                    <a16:rowId xmlns:a16="http://schemas.microsoft.com/office/drawing/2014/main" val="1673934056"/>
                  </a:ext>
                </a:extLst>
              </a:tr>
              <a:tr h="180000">
                <a:tc>
                  <a:txBody>
                    <a:bodyPr/>
                    <a:lstStyle/>
                    <a:p>
                      <a:pPr algn="l"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Convenient to get in/off</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0.137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0.742</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31</a:t>
                      </a:r>
                    </a:p>
                  </a:txBody>
                  <a:tcPr marL="0" marR="0" marT="0" marB="0" anchor="b"/>
                </a:tc>
                <a:extLst>
                  <a:ext uri="{0D108BD9-81ED-4DB2-BD59-A6C34878D82A}">
                    <a16:rowId xmlns:a16="http://schemas.microsoft.com/office/drawing/2014/main" val="3887143849"/>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Cleanliness inside the bus</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0.052</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0.744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32</a:t>
                      </a:r>
                    </a:p>
                  </a:txBody>
                  <a:tcPr marL="0" marR="0" marT="0" marB="0" anchor="b"/>
                </a:tc>
                <a:extLst>
                  <a:ext uri="{0D108BD9-81ED-4DB2-BD59-A6C34878D82A}">
                    <a16:rowId xmlns:a16="http://schemas.microsoft.com/office/drawing/2014/main" val="718593191"/>
                  </a:ext>
                </a:extLst>
              </a:tr>
              <a:tr h="180000">
                <a:tc>
                  <a:txBody>
                    <a:bodyPr/>
                    <a:lstStyle/>
                    <a:p>
                      <a:pPr algn="l"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Walking distance to a bus stop</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0.138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0.744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33</a:t>
                      </a:r>
                    </a:p>
                  </a:txBody>
                  <a:tcPr marL="0" marR="0" marT="0" marB="0" anchor="b"/>
                </a:tc>
                <a:extLst>
                  <a:ext uri="{0D108BD9-81ED-4DB2-BD59-A6C34878D82A}">
                    <a16:rowId xmlns:a16="http://schemas.microsoft.com/office/drawing/2014/main" val="2500342564"/>
                  </a:ext>
                </a:extLst>
              </a:tr>
              <a:tr h="180000">
                <a:tc>
                  <a:txBody>
                    <a:bodyPr/>
                    <a:lstStyle/>
                    <a:p>
                      <a:pPr algn="l"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Message sign at a bus stop</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0.141</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0.746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34</a:t>
                      </a:r>
                    </a:p>
                  </a:txBody>
                  <a:tcPr marL="0" marR="0" marT="0" marB="0" anchor="b"/>
                </a:tc>
                <a:extLst>
                  <a:ext uri="{0D108BD9-81ED-4DB2-BD59-A6C34878D82A}">
                    <a16:rowId xmlns:a16="http://schemas.microsoft.com/office/drawing/2014/main" val="3291951851"/>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Total travel time</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0.746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35</a:t>
                      </a:r>
                    </a:p>
                  </a:txBody>
                  <a:tcPr marL="0" marR="0" marT="0" marB="0" anchor="b"/>
                </a:tc>
                <a:extLst>
                  <a:ext uri="{0D108BD9-81ED-4DB2-BD59-A6C34878D82A}">
                    <a16:rowId xmlns:a16="http://schemas.microsoft.com/office/drawing/2014/main" val="85972956"/>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Reservation of women's seat</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0.747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36</a:t>
                      </a:r>
                    </a:p>
                  </a:txBody>
                  <a:tcPr marL="0" marR="0" marT="0" marB="0" anchor="b"/>
                </a:tc>
                <a:extLst>
                  <a:ext uri="{0D108BD9-81ED-4DB2-BD59-A6C34878D82A}">
                    <a16:rowId xmlns:a16="http://schemas.microsoft.com/office/drawing/2014/main" val="2141351941"/>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Provision of general information</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0.747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37</a:t>
                      </a:r>
                    </a:p>
                  </a:txBody>
                  <a:tcPr marL="0" marR="0" marT="0" marB="0" anchor="b"/>
                </a:tc>
                <a:extLst>
                  <a:ext uri="{0D108BD9-81ED-4DB2-BD59-A6C34878D82A}">
                    <a16:rowId xmlns:a16="http://schemas.microsoft.com/office/drawing/2014/main" val="2148113087"/>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Bus stop location design</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0.051</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0.747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38</a:t>
                      </a:r>
                    </a:p>
                  </a:txBody>
                  <a:tcPr marL="0" marR="0" marT="0" marB="0" anchor="b"/>
                </a:tc>
                <a:extLst>
                  <a:ext uri="{0D108BD9-81ED-4DB2-BD59-A6C34878D82A}">
                    <a16:rowId xmlns:a16="http://schemas.microsoft.com/office/drawing/2014/main" val="1720784597"/>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Reliability of the service</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39</a:t>
                      </a:r>
                    </a:p>
                  </a:txBody>
                  <a:tcPr marL="0" marR="0" marT="0" marB="0" anchor="b"/>
                </a:tc>
                <a:extLst>
                  <a:ext uri="{0D108BD9-81ED-4DB2-BD59-A6C34878D82A}">
                    <a16:rowId xmlns:a16="http://schemas.microsoft.com/office/drawing/2014/main" val="1235207351"/>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Bus lane</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0.142</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0.752</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40</a:t>
                      </a:r>
                    </a:p>
                  </a:txBody>
                  <a:tcPr marL="0" marR="0" marT="0" marB="0" anchor="b"/>
                </a:tc>
                <a:extLst>
                  <a:ext uri="{0D108BD9-81ED-4DB2-BD59-A6C34878D82A}">
                    <a16:rowId xmlns:a16="http://schemas.microsoft.com/office/drawing/2014/main" val="2721805260"/>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Accurate information</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0.753</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41</a:t>
                      </a:r>
                    </a:p>
                  </a:txBody>
                  <a:tcPr marL="0" marR="0" marT="0" marB="0" anchor="b"/>
                </a:tc>
                <a:extLst>
                  <a:ext uri="{0D108BD9-81ED-4DB2-BD59-A6C34878D82A}">
                    <a16:rowId xmlns:a16="http://schemas.microsoft.com/office/drawing/2014/main" val="2937662155"/>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Female safety and security</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0.754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42</a:t>
                      </a:r>
                    </a:p>
                  </a:txBody>
                  <a:tcPr marL="0" marR="0" marT="0" marB="0" anchor="b"/>
                </a:tc>
                <a:extLst>
                  <a:ext uri="{0D108BD9-81ED-4DB2-BD59-A6C34878D82A}">
                    <a16:rowId xmlns:a16="http://schemas.microsoft.com/office/drawing/2014/main" val="1301194756"/>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Availability route &amp; network</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0.754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43</a:t>
                      </a:r>
                    </a:p>
                  </a:txBody>
                  <a:tcPr marL="0" marR="0" marT="0" marB="0" anchor="b"/>
                </a:tc>
                <a:extLst>
                  <a:ext uri="{0D108BD9-81ED-4DB2-BD59-A6C34878D82A}">
                    <a16:rowId xmlns:a16="http://schemas.microsoft.com/office/drawing/2014/main" val="3651276716"/>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Pre-trip information</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0.754</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44</a:t>
                      </a:r>
                    </a:p>
                  </a:txBody>
                  <a:tcPr marL="0" marR="0" marT="0" marB="0" anchor="b"/>
                </a:tc>
                <a:extLst>
                  <a:ext uri="{0D108BD9-81ED-4DB2-BD59-A6C34878D82A}">
                    <a16:rowId xmlns:a16="http://schemas.microsoft.com/office/drawing/2014/main" val="2441454412"/>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Operating hours</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0.151</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0.756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45</a:t>
                      </a:r>
                    </a:p>
                  </a:txBody>
                  <a:tcPr marL="0" marR="0" marT="0" marB="0" anchor="b"/>
                </a:tc>
                <a:extLst>
                  <a:ext uri="{0D108BD9-81ED-4DB2-BD59-A6C34878D82A}">
                    <a16:rowId xmlns:a16="http://schemas.microsoft.com/office/drawing/2014/main" val="1718555910"/>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Reckless driving of driver</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0.756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46</a:t>
                      </a:r>
                    </a:p>
                  </a:txBody>
                  <a:tcPr marL="0" marR="0" marT="0" marB="0" anchor="b"/>
                </a:tc>
                <a:extLst>
                  <a:ext uri="{0D108BD9-81ED-4DB2-BD59-A6C34878D82A}">
                    <a16:rowId xmlns:a16="http://schemas.microsoft.com/office/drawing/2014/main" val="3073517541"/>
                  </a:ext>
                </a:extLst>
              </a:tr>
              <a:tr h="180000">
                <a:tc>
                  <a:txBody>
                    <a:bodyPr/>
                    <a:lstStyle/>
                    <a:p>
                      <a:pPr algn="l" fontAlgn="b">
                        <a:buNone/>
                      </a:pPr>
                      <a:r>
                        <a:rPr lang="en-US" sz="1400" b="0" i="0" u="none" strike="noStrike">
                          <a:solidFill>
                            <a:srgbClr val="000000"/>
                          </a:solidFill>
                          <a:effectLst/>
                          <a:latin typeface="Times New Roman" panose="02020603050405020304" pitchFamily="18" charset="0"/>
                          <a:cs typeface="Times New Roman" panose="02020603050405020304" pitchFamily="18" charset="0"/>
                        </a:rPr>
                        <a:t>Lighting conditions at a bus stop</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0.149</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0.757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47</a:t>
                      </a:r>
                    </a:p>
                  </a:txBody>
                  <a:tcPr marL="0" marR="0" marT="0" marB="0" anchor="b"/>
                </a:tc>
                <a:extLst>
                  <a:ext uri="{0D108BD9-81ED-4DB2-BD59-A6C34878D82A}">
                    <a16:rowId xmlns:a16="http://schemas.microsoft.com/office/drawing/2014/main" val="1250235706"/>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Provision of CCTV</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0.757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48</a:t>
                      </a:r>
                    </a:p>
                  </a:txBody>
                  <a:tcPr marL="0" marR="0" marT="0" marB="0" anchor="b"/>
                </a:tc>
                <a:extLst>
                  <a:ext uri="{0D108BD9-81ED-4DB2-BD59-A6C34878D82A}">
                    <a16:rowId xmlns:a16="http://schemas.microsoft.com/office/drawing/2014/main" val="3340547480"/>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Frequency of bus</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0.047</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0.148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0.758</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49</a:t>
                      </a:r>
                    </a:p>
                  </a:txBody>
                  <a:tcPr marL="0" marR="0" marT="0" marB="0" anchor="b"/>
                </a:tc>
                <a:extLst>
                  <a:ext uri="{0D108BD9-81ED-4DB2-BD59-A6C34878D82A}">
                    <a16:rowId xmlns:a16="http://schemas.microsoft.com/office/drawing/2014/main" val="2065701090"/>
                  </a:ext>
                </a:extLst>
              </a:tr>
              <a:tr h="180000">
                <a:tc>
                  <a:txBody>
                    <a:bodyPr/>
                    <a:lstStyle/>
                    <a:p>
                      <a:pPr algn="l"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Vibration &amp; noise</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0.036</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0.153</a:t>
                      </a:r>
                    </a:p>
                  </a:txBody>
                  <a:tcPr marL="0" marR="0" marT="0" marB="0" anchor="b"/>
                </a:tc>
                <a:tc>
                  <a:txBody>
                    <a:bodyPr/>
                    <a:lstStyle/>
                    <a:p>
                      <a:pPr algn="r" fontAlgn="b">
                        <a:buNone/>
                      </a:pPr>
                      <a:r>
                        <a:rPr lang="en-IN" sz="1400" b="0" i="0" u="none" strike="noStrike">
                          <a:solidFill>
                            <a:srgbClr val="000000"/>
                          </a:solidFill>
                          <a:effectLst/>
                          <a:latin typeface="Times New Roman" panose="02020603050405020304" pitchFamily="18" charset="0"/>
                          <a:cs typeface="Times New Roman" panose="02020603050405020304" pitchFamily="18" charset="0"/>
                        </a:rPr>
                        <a:t>0.809</a:t>
                      </a:r>
                    </a:p>
                  </a:txBody>
                  <a:tcPr marL="0" marR="0" marT="0" marB="0" anchor="b"/>
                </a:tc>
                <a:tc>
                  <a:txBody>
                    <a:bodyPr/>
                    <a:lstStyle/>
                    <a:p>
                      <a:pPr algn="r" fontAlgn="b">
                        <a:buNone/>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0" marR="0" marT="0" marB="0" anchor="b"/>
                </a:tc>
                <a:extLst>
                  <a:ext uri="{0D108BD9-81ED-4DB2-BD59-A6C34878D82A}">
                    <a16:rowId xmlns:a16="http://schemas.microsoft.com/office/drawing/2014/main" val="1890988666"/>
                  </a:ext>
                </a:extLst>
              </a:tr>
            </a:tbl>
          </a:graphicData>
        </a:graphic>
      </p:graphicFrame>
      <p:pic>
        <p:nvPicPr>
          <p:cNvPr id="3" name="Picture 2">
            <a:extLst>
              <a:ext uri="{FF2B5EF4-FFF2-40B4-BE49-F238E27FC236}">
                <a16:creationId xmlns:a16="http://schemas.microsoft.com/office/drawing/2014/main" id="{A39ACD4B-752F-0099-049D-835B98EBD541}"/>
              </a:ext>
            </a:extLst>
          </p:cNvPr>
          <p:cNvPicPr>
            <a:picLocks noChangeAspect="1"/>
          </p:cNvPicPr>
          <p:nvPr/>
        </p:nvPicPr>
        <p:blipFill>
          <a:blip r:embed="rId2"/>
          <a:stretch>
            <a:fillRect/>
          </a:stretch>
        </p:blipFill>
        <p:spPr>
          <a:xfrm>
            <a:off x="9355725" y="111256"/>
            <a:ext cx="2548349" cy="731583"/>
          </a:xfrm>
          <a:prstGeom prst="rect">
            <a:avLst/>
          </a:prstGeom>
        </p:spPr>
      </p:pic>
    </p:spTree>
    <p:extLst>
      <p:ext uri="{BB962C8B-B14F-4D97-AF65-F5344CB8AC3E}">
        <p14:creationId xmlns:p14="http://schemas.microsoft.com/office/powerpoint/2010/main" val="105332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32BE730-E827-FAA1-B916-3965DD1EF549}"/>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B7A01C81-48E1-B415-83E9-331FD4D9F23D}"/>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6405618-B9F0-13DC-8266-342964FF310B}"/>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4FC3475-DFC7-A667-33CC-105493F4A20E}"/>
                </a:ext>
              </a:extLst>
            </p:cNvPr>
            <p:cNvSpPr txBox="1"/>
            <p:nvPr/>
          </p:nvSpPr>
          <p:spPr>
            <a:xfrm>
              <a:off x="11450972" y="6488668"/>
              <a:ext cx="578840"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19</a:t>
              </a:r>
            </a:p>
          </p:txBody>
        </p:sp>
      </p:grpSp>
      <p:graphicFrame>
        <p:nvGraphicFramePr>
          <p:cNvPr id="3" name="Table 2">
            <a:extLst>
              <a:ext uri="{FF2B5EF4-FFF2-40B4-BE49-F238E27FC236}">
                <a16:creationId xmlns:a16="http://schemas.microsoft.com/office/drawing/2014/main" id="{D27EBB91-ED78-1C68-7FB6-F04E862ABCD5}"/>
              </a:ext>
            </a:extLst>
          </p:cNvPr>
          <p:cNvGraphicFramePr>
            <a:graphicFrameLocks noGrp="1"/>
          </p:cNvGraphicFramePr>
          <p:nvPr>
            <p:extLst>
              <p:ext uri="{D42A27DB-BD31-4B8C-83A1-F6EECF244321}">
                <p14:modId xmlns:p14="http://schemas.microsoft.com/office/powerpoint/2010/main" val="1361904633"/>
              </p:ext>
            </p:extLst>
          </p:nvPr>
        </p:nvGraphicFramePr>
        <p:xfrm>
          <a:off x="66000" y="1018633"/>
          <a:ext cx="12060000" cy="5357242"/>
        </p:xfrm>
        <a:graphic>
          <a:graphicData uri="http://schemas.openxmlformats.org/drawingml/2006/table">
            <a:tbl>
              <a:tblPr firstRow="1" firstCol="1" bandRow="1">
                <a:tableStyleId>{93296810-A885-4BE3-A3E7-6D5BEEA58F35}</a:tableStyleId>
              </a:tblPr>
              <a:tblGrid>
                <a:gridCol w="3015000">
                  <a:extLst>
                    <a:ext uri="{9D8B030D-6E8A-4147-A177-3AD203B41FA5}">
                      <a16:colId xmlns:a16="http://schemas.microsoft.com/office/drawing/2014/main" val="436833846"/>
                    </a:ext>
                  </a:extLst>
                </a:gridCol>
                <a:gridCol w="3015000">
                  <a:extLst>
                    <a:ext uri="{9D8B030D-6E8A-4147-A177-3AD203B41FA5}">
                      <a16:colId xmlns:a16="http://schemas.microsoft.com/office/drawing/2014/main" val="3530940517"/>
                    </a:ext>
                  </a:extLst>
                </a:gridCol>
                <a:gridCol w="3015000">
                  <a:extLst>
                    <a:ext uri="{9D8B030D-6E8A-4147-A177-3AD203B41FA5}">
                      <a16:colId xmlns:a16="http://schemas.microsoft.com/office/drawing/2014/main" val="2564781498"/>
                    </a:ext>
                  </a:extLst>
                </a:gridCol>
                <a:gridCol w="3015000">
                  <a:extLst>
                    <a:ext uri="{9D8B030D-6E8A-4147-A177-3AD203B41FA5}">
                      <a16:colId xmlns:a16="http://schemas.microsoft.com/office/drawing/2014/main" val="963258412"/>
                    </a:ext>
                  </a:extLst>
                </a:gridCol>
              </a:tblGrid>
              <a:tr h="170748">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Attribute</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Policy direction</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Intervention</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Impact</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extLst>
                  <a:ext uri="{0D108BD9-81ED-4DB2-BD59-A6C34878D82A}">
                    <a16:rowId xmlns:a16="http://schemas.microsoft.com/office/drawing/2014/main" val="2766618992"/>
                  </a:ext>
                </a:extLst>
              </a:tr>
              <a:tr h="353854">
                <a:tc>
                  <a:txBody>
                    <a:bodyPr/>
                    <a:lstStyle/>
                    <a:p>
                      <a:pPr algn="l">
                        <a:lnSpc>
                          <a:spcPct val="107000"/>
                        </a:lnSpc>
                        <a:spcAft>
                          <a:spcPts val="800"/>
                        </a:spcAft>
                        <a:buNone/>
                      </a:pPr>
                      <a:r>
                        <a:rPr lang="en-IN" sz="1200" kern="100" dirty="0">
                          <a:effectLst/>
                          <a:latin typeface="Times New Roman" panose="02020603050405020304" pitchFamily="18" charset="0"/>
                          <a:cs typeface="Times New Roman" panose="02020603050405020304" pitchFamily="18" charset="0"/>
                        </a:rPr>
                        <a:t>Bus</a:t>
                      </a:r>
                      <a:r>
                        <a:rPr lang="en-IN" sz="1100" kern="100" dirty="0">
                          <a:effectLst/>
                          <a:latin typeface="Times New Roman" panose="02020603050405020304" pitchFamily="18" charset="0"/>
                          <a:cs typeface="Times New Roman" panose="02020603050405020304" pitchFamily="18" charset="0"/>
                        </a:rPr>
                        <a:t> Crowding &amp; Overloading</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Adopt a high-occupancy fleet size during peak hours.</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Identify a high-demand corridor, ensuring a high-capacity fleet size.</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Comfortable standing and seating influence travel satisfaction during peak hours.</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extLst>
                  <a:ext uri="{0D108BD9-81ED-4DB2-BD59-A6C34878D82A}">
                    <a16:rowId xmlns:a16="http://schemas.microsoft.com/office/drawing/2014/main" val="2804445167"/>
                  </a:ext>
                </a:extLst>
              </a:tr>
              <a:tr h="353854">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Crew member's behaviour</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Implement soft skill program training .</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Adopt a passenger feedback system using a QR code scan system.</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Good behaviour influences passenger satisfaction, especially women.</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extLst>
                  <a:ext uri="{0D108BD9-81ED-4DB2-BD59-A6C34878D82A}">
                    <a16:rowId xmlns:a16="http://schemas.microsoft.com/office/drawing/2014/main" val="1426173113"/>
                  </a:ext>
                </a:extLst>
              </a:tr>
              <a:tr h="536960">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Waiting at a no-shelter bus stop</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Adopt well-constructed bus shelter at a no-shelter bus stop.</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Identify no shelter zone and construct adequate shelter under the benches of a tree, ensuring no water leakage on rainy days.</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Bhubaneswar is a hot and humid weather city and lacks shelter, which adversely affects users. </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extLst>
                  <a:ext uri="{0D108BD9-81ED-4DB2-BD59-A6C34878D82A}">
                    <a16:rowId xmlns:a16="http://schemas.microsoft.com/office/drawing/2014/main" val="2251314483"/>
                  </a:ext>
                </a:extLst>
              </a:tr>
              <a:tr h="536960">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Infrastructure condition of shelter</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Regular maintenance is required for most of the shelter roofs that have poor metal sheets, resulting in water leakage on rainy days.</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Deploy authority monthly to check and conduct inspections of the bus shelter roof, floor, and benches, and display a chart.</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During the rainy and summer season, the poor infrastructure condition of shelters affects bus users, hence maintenance is required.</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extLst>
                  <a:ext uri="{0D108BD9-81ED-4DB2-BD59-A6C34878D82A}">
                    <a16:rowId xmlns:a16="http://schemas.microsoft.com/office/drawing/2014/main" val="2107433828"/>
                  </a:ext>
                </a:extLst>
              </a:tr>
              <a:tr h="903172">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Walking distance to a bus stop</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CRUT should coordinate with  Bhubaneswar Smart City Limited to improve the walkability of pedestrian paths, bicycle lanes, crossing points and adopt a feeder service to the bus stops.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Provide a well-maintained bus stop shelter within a walkable distance of less than 500m with a universally accessible design.</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Improve the seamless connectivity and possibly reduce the use of personal vehicles for short trips.</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extLst>
                  <a:ext uri="{0D108BD9-81ED-4DB2-BD59-A6C34878D82A}">
                    <a16:rowId xmlns:a16="http://schemas.microsoft.com/office/drawing/2014/main" val="86397586"/>
                  </a:ext>
                </a:extLst>
              </a:tr>
              <a:tr h="536960">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Crossing facility</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Lack of a crossing point at prime bus stop locations, the authority should be required to improve for bus user pedestrians.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Suitable major of traffic claiming by adopting foot over bridges and crossing points at bus stop locations.</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Pedestrians safety is crucial for women and elderly persons. </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extLst>
                  <a:ext uri="{0D108BD9-81ED-4DB2-BD59-A6C34878D82A}">
                    <a16:rowId xmlns:a16="http://schemas.microsoft.com/office/drawing/2014/main" val="3011106106"/>
                  </a:ext>
                </a:extLst>
              </a:tr>
              <a:tr h="353854">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Safety at bus stop &amp; board</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Implement gender inclusive safety measures using safe bus transit policy.</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Install CCTV at the bus shelter, deploy police personnel during rush hours.</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Prime factor for parents travelling with children, women and elderly people.</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extLst>
                  <a:ext uri="{0D108BD9-81ED-4DB2-BD59-A6C34878D82A}">
                    <a16:rowId xmlns:a16="http://schemas.microsoft.com/office/drawing/2014/main" val="1766684245"/>
                  </a:ext>
                </a:extLst>
              </a:tr>
              <a:tr h="353854">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Drinking water facility</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Implement safe drinking water facilities in all bus shelters in coordination with local bodies. </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CRUT authority should follow the water demand of city bus users. </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The most essential factor in summer also Bhubaneswar is a mostly hot and humid city.</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extLst>
                  <a:ext uri="{0D108BD9-81ED-4DB2-BD59-A6C34878D82A}">
                    <a16:rowId xmlns:a16="http://schemas.microsoft.com/office/drawing/2014/main" val="2012307009"/>
                  </a:ext>
                </a:extLst>
              </a:tr>
              <a:tr h="903172">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Traffic density at neighbourhood bus stops</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Enforcement/fine required illegal parking and encroachment at the neighbourhood bus stop shelter. </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Relocate the bus stop shelter to less traffic-intensive areas.</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A very common scenario is that most city bus stop shelter causes inappropriate bus stopping in the lane zone, resulting in buses not being visible due to encroachments and parking, which requires improvement.</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extLst>
                  <a:ext uri="{0D108BD9-81ED-4DB2-BD59-A6C34878D82A}">
                    <a16:rowId xmlns:a16="http://schemas.microsoft.com/office/drawing/2014/main" val="2847436535"/>
                  </a:ext>
                </a:extLst>
              </a:tr>
              <a:tr h="353854">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Traffic speed when passengers approach to a bus stop</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Required to improve traffic claiming measures.</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a:effectLst/>
                          <a:latin typeface="Times New Roman" panose="02020603050405020304" pitchFamily="18" charset="0"/>
                          <a:cs typeface="Times New Roman" panose="02020603050405020304" pitchFamily="18" charset="0"/>
                        </a:rPr>
                        <a:t>Adopt crossing facilities and speed breakers/speed limitations at bus stop locations. </a:t>
                      </a:r>
                      <a:endParaRPr lang="en-IN"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tc>
                  <a:txBody>
                    <a:bodyPr/>
                    <a:lstStyle/>
                    <a:p>
                      <a:pPr algn="l">
                        <a:lnSpc>
                          <a:spcPct val="107000"/>
                        </a:lnSpc>
                        <a:spcAft>
                          <a:spcPts val="800"/>
                        </a:spcAft>
                        <a:buNone/>
                      </a:pPr>
                      <a:r>
                        <a:rPr lang="en-IN" sz="1100" kern="100" dirty="0">
                          <a:effectLst/>
                          <a:latin typeface="Times New Roman" panose="02020603050405020304" pitchFamily="18" charset="0"/>
                          <a:cs typeface="Times New Roman" panose="02020603050405020304" pitchFamily="18" charset="0"/>
                        </a:rPr>
                        <a:t>Improve traffic management, enhancing traffic safety for bus and pedestrian users.</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06" marR="43506" marT="0" marB="0"/>
                </a:tc>
                <a:extLst>
                  <a:ext uri="{0D108BD9-81ED-4DB2-BD59-A6C34878D82A}">
                    <a16:rowId xmlns:a16="http://schemas.microsoft.com/office/drawing/2014/main" val="3813709788"/>
                  </a:ext>
                </a:extLst>
              </a:tr>
            </a:tbl>
          </a:graphicData>
        </a:graphic>
      </p:graphicFrame>
      <p:sp>
        <p:nvSpPr>
          <p:cNvPr id="11" name="Title 2">
            <a:extLst>
              <a:ext uri="{FF2B5EF4-FFF2-40B4-BE49-F238E27FC236}">
                <a16:creationId xmlns:a16="http://schemas.microsoft.com/office/drawing/2014/main" id="{266E9811-665A-8095-B75A-A936D5C48629}"/>
              </a:ext>
            </a:extLst>
          </p:cNvPr>
          <p:cNvSpPr txBox="1">
            <a:spLocks/>
          </p:cNvSpPr>
          <p:nvPr/>
        </p:nvSpPr>
        <p:spPr>
          <a:xfrm>
            <a:off x="-609601" y="369331"/>
            <a:ext cx="5915025" cy="46215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800" dirty="0">
                <a:solidFill>
                  <a:schemeClr val="accent6">
                    <a:lumMod val="50000"/>
                  </a:schemeClr>
                </a:solidFill>
                <a:latin typeface="Times New Roman" panose="02020603050405020304" pitchFamily="18" charset="0"/>
                <a:cs typeface="Times New Roman" panose="02020603050405020304" pitchFamily="18" charset="0"/>
              </a:rPr>
              <a:t>Policy Recommendations</a:t>
            </a:r>
          </a:p>
        </p:txBody>
      </p:sp>
      <p:pic>
        <p:nvPicPr>
          <p:cNvPr id="12" name="Picture 11">
            <a:extLst>
              <a:ext uri="{FF2B5EF4-FFF2-40B4-BE49-F238E27FC236}">
                <a16:creationId xmlns:a16="http://schemas.microsoft.com/office/drawing/2014/main" id="{3B682A36-35D2-E3FB-C935-58CB26720D5F}"/>
              </a:ext>
            </a:extLst>
          </p:cNvPr>
          <p:cNvPicPr>
            <a:picLocks noChangeAspect="1"/>
          </p:cNvPicPr>
          <p:nvPr/>
        </p:nvPicPr>
        <p:blipFill>
          <a:blip r:embed="rId2"/>
          <a:stretch>
            <a:fillRect/>
          </a:stretch>
        </p:blipFill>
        <p:spPr>
          <a:xfrm>
            <a:off x="9355725" y="111256"/>
            <a:ext cx="2548349" cy="731583"/>
          </a:xfrm>
          <a:prstGeom prst="rect">
            <a:avLst/>
          </a:prstGeom>
        </p:spPr>
      </p:pic>
    </p:spTree>
    <p:extLst>
      <p:ext uri="{BB962C8B-B14F-4D97-AF65-F5344CB8AC3E}">
        <p14:creationId xmlns:p14="http://schemas.microsoft.com/office/powerpoint/2010/main" val="50724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76904E4-7660-DA86-33DF-CE615B71D216}"/>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0DCC1D45-5780-1F8E-9751-365D81FA42A4}"/>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2BD444C-A1AA-350E-0EA3-6E9C4452183E}"/>
              </a:ext>
            </a:extLst>
          </p:cNvPr>
          <p:cNvSpPr txBox="1"/>
          <p:nvPr/>
        </p:nvSpPr>
        <p:spPr>
          <a:xfrm>
            <a:off x="11215992" y="6488668"/>
            <a:ext cx="408562"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2</a:t>
            </a:r>
          </a:p>
        </p:txBody>
      </p:sp>
      <p:pic>
        <p:nvPicPr>
          <p:cNvPr id="96" name="Picture 95">
            <a:extLst>
              <a:ext uri="{FF2B5EF4-FFF2-40B4-BE49-F238E27FC236}">
                <a16:creationId xmlns:a16="http://schemas.microsoft.com/office/drawing/2014/main" id="{C928F92A-034A-4E02-257D-F86A2A22B0BF}"/>
              </a:ext>
            </a:extLst>
          </p:cNvPr>
          <p:cNvPicPr>
            <a:picLocks noChangeAspect="1"/>
          </p:cNvPicPr>
          <p:nvPr/>
        </p:nvPicPr>
        <p:blipFill>
          <a:blip r:embed="rId2"/>
          <a:stretch>
            <a:fillRect/>
          </a:stretch>
        </p:blipFill>
        <p:spPr>
          <a:xfrm>
            <a:off x="162187" y="1052463"/>
            <a:ext cx="5614359" cy="5175058"/>
          </a:xfrm>
          <a:prstGeom prst="rect">
            <a:avLst/>
          </a:prstGeom>
        </p:spPr>
      </p:pic>
      <p:pic>
        <p:nvPicPr>
          <p:cNvPr id="116" name="Picture 115">
            <a:extLst>
              <a:ext uri="{FF2B5EF4-FFF2-40B4-BE49-F238E27FC236}">
                <a16:creationId xmlns:a16="http://schemas.microsoft.com/office/drawing/2014/main" id="{8403937F-227B-D354-A9FC-9E8040B4C8FC}"/>
              </a:ext>
            </a:extLst>
          </p:cNvPr>
          <p:cNvPicPr>
            <a:picLocks noChangeAspect="1"/>
          </p:cNvPicPr>
          <p:nvPr/>
        </p:nvPicPr>
        <p:blipFill>
          <a:blip r:embed="rId3"/>
          <a:stretch>
            <a:fillRect/>
          </a:stretch>
        </p:blipFill>
        <p:spPr>
          <a:xfrm>
            <a:off x="5877204" y="1057753"/>
            <a:ext cx="6190618" cy="4162126"/>
          </a:xfrm>
          <a:prstGeom prst="rect">
            <a:avLst/>
          </a:prstGeom>
        </p:spPr>
      </p:pic>
      <p:grpSp>
        <p:nvGrpSpPr>
          <p:cNvPr id="117" name="Group 116">
            <a:extLst>
              <a:ext uri="{FF2B5EF4-FFF2-40B4-BE49-F238E27FC236}">
                <a16:creationId xmlns:a16="http://schemas.microsoft.com/office/drawing/2014/main" id="{E7FDA1FA-8CB4-913A-055F-9F07494956A3}"/>
              </a:ext>
            </a:extLst>
          </p:cNvPr>
          <p:cNvGrpSpPr/>
          <p:nvPr/>
        </p:nvGrpSpPr>
        <p:grpSpPr>
          <a:xfrm>
            <a:off x="6989574" y="5037545"/>
            <a:ext cx="2778735" cy="1197207"/>
            <a:chOff x="1623968" y="4397496"/>
            <a:chExt cx="2778735" cy="1197207"/>
          </a:xfrm>
        </p:grpSpPr>
        <p:grpSp>
          <p:nvGrpSpPr>
            <p:cNvPr id="118" name="Group 117">
              <a:extLst>
                <a:ext uri="{FF2B5EF4-FFF2-40B4-BE49-F238E27FC236}">
                  <a16:creationId xmlns:a16="http://schemas.microsoft.com/office/drawing/2014/main" id="{593C4ABD-C205-D967-4071-ECBBC4D8259A}"/>
                </a:ext>
              </a:extLst>
            </p:cNvPr>
            <p:cNvGrpSpPr/>
            <p:nvPr/>
          </p:nvGrpSpPr>
          <p:grpSpPr>
            <a:xfrm>
              <a:off x="1623968" y="4706788"/>
              <a:ext cx="2778735" cy="887915"/>
              <a:chOff x="7459999" y="1283649"/>
              <a:chExt cx="2778735" cy="887915"/>
            </a:xfrm>
          </p:grpSpPr>
          <p:sp>
            <p:nvSpPr>
              <p:cNvPr id="120" name="Arrow: Right 119">
                <a:extLst>
                  <a:ext uri="{FF2B5EF4-FFF2-40B4-BE49-F238E27FC236}">
                    <a16:creationId xmlns:a16="http://schemas.microsoft.com/office/drawing/2014/main" id="{3F6F819B-980F-1982-F40E-364315CEF113}"/>
                  </a:ext>
                </a:extLst>
              </p:cNvPr>
              <p:cNvSpPr/>
              <p:nvPr/>
            </p:nvSpPr>
            <p:spPr>
              <a:xfrm>
                <a:off x="8484577" y="1318846"/>
                <a:ext cx="694592" cy="298939"/>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1" name="TextBox 120">
                <a:extLst>
                  <a:ext uri="{FF2B5EF4-FFF2-40B4-BE49-F238E27FC236}">
                    <a16:creationId xmlns:a16="http://schemas.microsoft.com/office/drawing/2014/main" id="{2BBB6C77-02B5-B4C7-A8E5-C519571B27ED}"/>
                  </a:ext>
                </a:extLst>
              </p:cNvPr>
              <p:cNvSpPr txBox="1"/>
              <p:nvPr/>
            </p:nvSpPr>
            <p:spPr>
              <a:xfrm>
                <a:off x="7526216" y="1318846"/>
                <a:ext cx="694592" cy="369332"/>
              </a:xfrm>
              <a:prstGeom prst="rect">
                <a:avLst/>
              </a:prstGeom>
              <a:noFill/>
            </p:spPr>
            <p:txBody>
              <a:bodyPr wrap="square" rtlCol="0">
                <a:spAutoFit/>
              </a:bodyPr>
              <a:lstStyle/>
              <a:p>
                <a:r>
                  <a:rPr lang="en-IN" dirty="0">
                    <a:highlight>
                      <a:srgbClr val="00FF00"/>
                    </a:highlight>
                  </a:rPr>
                  <a:t>18%</a:t>
                </a:r>
              </a:p>
            </p:txBody>
          </p:sp>
          <p:sp>
            <p:nvSpPr>
              <p:cNvPr id="122" name="TextBox 121">
                <a:extLst>
                  <a:ext uri="{FF2B5EF4-FFF2-40B4-BE49-F238E27FC236}">
                    <a16:creationId xmlns:a16="http://schemas.microsoft.com/office/drawing/2014/main" id="{31F30FFF-3377-965A-C44F-BBFBDDCC7B9A}"/>
                  </a:ext>
                </a:extLst>
              </p:cNvPr>
              <p:cNvSpPr txBox="1"/>
              <p:nvPr/>
            </p:nvSpPr>
            <p:spPr>
              <a:xfrm>
                <a:off x="9442938" y="1283649"/>
                <a:ext cx="694592" cy="369332"/>
              </a:xfrm>
              <a:prstGeom prst="rect">
                <a:avLst/>
              </a:prstGeom>
              <a:noFill/>
            </p:spPr>
            <p:txBody>
              <a:bodyPr wrap="square" rtlCol="0">
                <a:spAutoFit/>
              </a:bodyPr>
              <a:lstStyle/>
              <a:p>
                <a:r>
                  <a:rPr lang="en-IN" dirty="0">
                    <a:highlight>
                      <a:srgbClr val="FF0000"/>
                    </a:highlight>
                  </a:rPr>
                  <a:t>36%</a:t>
                </a:r>
              </a:p>
            </p:txBody>
          </p:sp>
          <p:sp>
            <p:nvSpPr>
              <p:cNvPr id="123" name="TextBox 122">
                <a:extLst>
                  <a:ext uri="{FF2B5EF4-FFF2-40B4-BE49-F238E27FC236}">
                    <a16:creationId xmlns:a16="http://schemas.microsoft.com/office/drawing/2014/main" id="{42C03E03-6676-67BF-4189-C5A1EEB153EF}"/>
                  </a:ext>
                </a:extLst>
              </p:cNvPr>
              <p:cNvSpPr txBox="1"/>
              <p:nvPr/>
            </p:nvSpPr>
            <p:spPr>
              <a:xfrm>
                <a:off x="7459999" y="1802232"/>
                <a:ext cx="795796" cy="369332"/>
              </a:xfrm>
              <a:prstGeom prst="rect">
                <a:avLst/>
              </a:prstGeom>
              <a:noFill/>
            </p:spPr>
            <p:txBody>
              <a:bodyPr wrap="square" rtlCol="0">
                <a:spAutoFit/>
              </a:bodyPr>
              <a:lstStyle/>
              <a:p>
                <a:r>
                  <a:rPr lang="en-IN" dirty="0"/>
                  <a:t>1950</a:t>
                </a:r>
              </a:p>
            </p:txBody>
          </p:sp>
          <p:sp>
            <p:nvSpPr>
              <p:cNvPr id="124" name="TextBox 123">
                <a:extLst>
                  <a:ext uri="{FF2B5EF4-FFF2-40B4-BE49-F238E27FC236}">
                    <a16:creationId xmlns:a16="http://schemas.microsoft.com/office/drawing/2014/main" id="{2025F060-EC0C-92D6-5EC4-78F9A5410516}"/>
                  </a:ext>
                </a:extLst>
              </p:cNvPr>
              <p:cNvSpPr txBox="1"/>
              <p:nvPr/>
            </p:nvSpPr>
            <p:spPr>
              <a:xfrm>
                <a:off x="9442938" y="1802232"/>
                <a:ext cx="795796" cy="369332"/>
              </a:xfrm>
              <a:prstGeom prst="rect">
                <a:avLst/>
              </a:prstGeom>
              <a:noFill/>
            </p:spPr>
            <p:txBody>
              <a:bodyPr wrap="square" rtlCol="0">
                <a:spAutoFit/>
              </a:bodyPr>
              <a:lstStyle/>
              <a:p>
                <a:r>
                  <a:rPr lang="en-IN" dirty="0"/>
                  <a:t>2050</a:t>
                </a:r>
              </a:p>
            </p:txBody>
          </p:sp>
        </p:grpSp>
        <p:sp>
          <p:nvSpPr>
            <p:cNvPr id="119" name="TextBox 118">
              <a:extLst>
                <a:ext uri="{FF2B5EF4-FFF2-40B4-BE49-F238E27FC236}">
                  <a16:creationId xmlns:a16="http://schemas.microsoft.com/office/drawing/2014/main" id="{742C540B-6E6E-5FE8-B315-5D07FE985415}"/>
                </a:ext>
              </a:extLst>
            </p:cNvPr>
            <p:cNvSpPr txBox="1"/>
            <p:nvPr/>
          </p:nvSpPr>
          <p:spPr>
            <a:xfrm>
              <a:off x="2601976" y="4397496"/>
              <a:ext cx="879777" cy="400110"/>
            </a:xfrm>
            <a:prstGeom prst="rect">
              <a:avLst/>
            </a:prstGeom>
            <a:noFill/>
          </p:spPr>
          <p:txBody>
            <a:bodyPr wrap="square" rtlCol="0">
              <a:spAutoFit/>
            </a:bodyPr>
            <a:lstStyle/>
            <a:p>
              <a:r>
                <a:rPr lang="en-IN" sz="2000" dirty="0">
                  <a:solidFill>
                    <a:srgbClr val="0070C0"/>
                  </a:solidFill>
                </a:rPr>
                <a:t>India</a:t>
              </a:r>
            </a:p>
          </p:txBody>
        </p:sp>
      </p:grpSp>
      <p:sp>
        <p:nvSpPr>
          <p:cNvPr id="126" name="TextBox 125">
            <a:extLst>
              <a:ext uri="{FF2B5EF4-FFF2-40B4-BE49-F238E27FC236}">
                <a16:creationId xmlns:a16="http://schemas.microsoft.com/office/drawing/2014/main" id="{E542193A-2B40-9F19-5B28-690AFFDE0B47}"/>
              </a:ext>
            </a:extLst>
          </p:cNvPr>
          <p:cNvSpPr txBox="1"/>
          <p:nvPr/>
        </p:nvSpPr>
        <p:spPr>
          <a:xfrm>
            <a:off x="162187" y="216477"/>
            <a:ext cx="8058166" cy="523220"/>
          </a:xfrm>
          <a:prstGeom prst="rect">
            <a:avLst/>
          </a:prstGeom>
          <a:noFill/>
        </p:spPr>
        <p:txBody>
          <a:bodyPr wrap="square" rtlCol="0">
            <a:spAutoFit/>
          </a:bodyPr>
          <a:lstStyle/>
          <a:p>
            <a:r>
              <a:rPr lang="en-IN" sz="2800" dirty="0">
                <a:solidFill>
                  <a:schemeClr val="accent6">
                    <a:lumMod val="50000"/>
                  </a:schemeClr>
                </a:solidFill>
                <a:latin typeface="Times New Roman" panose="02020603050405020304" pitchFamily="18" charset="0"/>
                <a:cs typeface="Times New Roman" panose="02020603050405020304" pitchFamily="18" charset="0"/>
              </a:rPr>
              <a:t>Introduction: Current Scenario</a:t>
            </a:r>
          </a:p>
        </p:txBody>
      </p:sp>
      <p:pic>
        <p:nvPicPr>
          <p:cNvPr id="127" name="Picture 126">
            <a:extLst>
              <a:ext uri="{FF2B5EF4-FFF2-40B4-BE49-F238E27FC236}">
                <a16:creationId xmlns:a16="http://schemas.microsoft.com/office/drawing/2014/main" id="{5EDFD2A8-57E7-9433-F4F7-EC4E528D527C}"/>
              </a:ext>
            </a:extLst>
          </p:cNvPr>
          <p:cNvPicPr>
            <a:picLocks noChangeAspect="1"/>
          </p:cNvPicPr>
          <p:nvPr/>
        </p:nvPicPr>
        <p:blipFill>
          <a:blip r:embed="rId4"/>
          <a:stretch>
            <a:fillRect/>
          </a:stretch>
        </p:blipFill>
        <p:spPr>
          <a:xfrm>
            <a:off x="9232982" y="93513"/>
            <a:ext cx="2553214" cy="731622"/>
          </a:xfrm>
          <a:prstGeom prst="rect">
            <a:avLst/>
          </a:prstGeom>
        </p:spPr>
      </p:pic>
      <p:sp>
        <p:nvSpPr>
          <p:cNvPr id="2" name="TextBox 1">
            <a:extLst>
              <a:ext uri="{FF2B5EF4-FFF2-40B4-BE49-F238E27FC236}">
                <a16:creationId xmlns:a16="http://schemas.microsoft.com/office/drawing/2014/main" id="{34F8C529-99F1-0890-B00B-082B99F35102}"/>
              </a:ext>
            </a:extLst>
          </p:cNvPr>
          <p:cNvSpPr txBox="1"/>
          <p:nvPr/>
        </p:nvSpPr>
        <p:spPr>
          <a:xfrm>
            <a:off x="9882554" y="5334506"/>
            <a:ext cx="1742000" cy="646331"/>
          </a:xfrm>
          <a:prstGeom prst="rect">
            <a:avLst/>
          </a:prstGeom>
          <a:noFill/>
        </p:spPr>
        <p:txBody>
          <a:bodyPr wrap="square" rtlCol="0">
            <a:spAutoFit/>
          </a:bodyPr>
          <a:lstStyle/>
          <a:p>
            <a:r>
              <a:rPr lang="en-IN" dirty="0">
                <a:solidFill>
                  <a:schemeClr val="accent6">
                    <a:lumMod val="50000"/>
                  </a:schemeClr>
                </a:solidFill>
              </a:rPr>
              <a:t>(Source: World Bank, 2021)</a:t>
            </a:r>
          </a:p>
        </p:txBody>
      </p:sp>
    </p:spTree>
    <p:extLst>
      <p:ext uri="{BB962C8B-B14F-4D97-AF65-F5344CB8AC3E}">
        <p14:creationId xmlns:p14="http://schemas.microsoft.com/office/powerpoint/2010/main" val="244880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9DCE6-6C75-23C2-1B11-8086BE496D1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BD6F71B2-1863-2C3A-51CB-991A62326981}"/>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4147FD73-0553-3F33-3540-9DEFD909833F}"/>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A5AD59E-7C9C-FFAB-F412-2CC059EF1282}"/>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7CCE2BE-A661-1E31-2045-50840893D8B9}"/>
                </a:ext>
              </a:extLst>
            </p:cNvPr>
            <p:cNvSpPr txBox="1"/>
            <p:nvPr/>
          </p:nvSpPr>
          <p:spPr>
            <a:xfrm>
              <a:off x="11426699" y="6488668"/>
              <a:ext cx="603114" cy="369332"/>
            </a:xfrm>
            <a:prstGeom prst="rect">
              <a:avLst/>
            </a:prstGeom>
            <a:solidFill>
              <a:schemeClr val="accent6">
                <a:lumMod val="7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83D02"/>
                  </a:solidFill>
                  <a:effectLst/>
                  <a:uLnTx/>
                  <a:uFillTx/>
                  <a:latin typeface="Calibri" panose="020F0502020204030204"/>
                  <a:ea typeface="+mn-ea"/>
                  <a:cs typeface="+mn-cs"/>
                </a:rPr>
                <a:t>20</a:t>
              </a:r>
            </a:p>
          </p:txBody>
        </p:sp>
      </p:grpSp>
      <p:sp>
        <p:nvSpPr>
          <p:cNvPr id="70" name="TextBox 69">
            <a:extLst>
              <a:ext uri="{FF2B5EF4-FFF2-40B4-BE49-F238E27FC236}">
                <a16:creationId xmlns:a16="http://schemas.microsoft.com/office/drawing/2014/main" id="{EF228D73-8718-9F5B-9784-D19DE7F1990D}"/>
              </a:ext>
            </a:extLst>
          </p:cNvPr>
          <p:cNvSpPr txBox="1"/>
          <p:nvPr/>
        </p:nvSpPr>
        <p:spPr>
          <a:xfrm>
            <a:off x="197379" y="245087"/>
            <a:ext cx="6077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References</a:t>
            </a:r>
          </a:p>
        </p:txBody>
      </p:sp>
      <p:sp>
        <p:nvSpPr>
          <p:cNvPr id="72" name="TextBox 71">
            <a:extLst>
              <a:ext uri="{FF2B5EF4-FFF2-40B4-BE49-F238E27FC236}">
                <a16:creationId xmlns:a16="http://schemas.microsoft.com/office/drawing/2014/main" id="{FC801017-DC6D-6B73-17A0-626FFB2AEC9F}"/>
              </a:ext>
            </a:extLst>
          </p:cNvPr>
          <p:cNvSpPr txBox="1"/>
          <p:nvPr/>
        </p:nvSpPr>
        <p:spPr>
          <a:xfrm>
            <a:off x="9374" y="967654"/>
            <a:ext cx="12182626" cy="5472332"/>
          </a:xfrm>
          <a:prstGeom prst="rect">
            <a:avLst/>
          </a:prstGeom>
          <a:noFill/>
        </p:spPr>
        <p:txBody>
          <a:bodyPr wrap="square">
            <a:spAutoFit/>
          </a:bodyPr>
          <a:lstStyle/>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1]. Agyeman, S., &amp; Cheng, L. (2020). Analysis of barriers to perceived service quality in Ghana: Students’ perspectives on bus mobility attributes.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Transport    Policy</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99</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63–85. https://doi.org/10.1016/j.tranpol.2020.08.015</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[2]. Aires, R. F. de F., &amp; Ferreira, L. (2018). The rank reversal problem in multi-criteria decision making: A literature review.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Pesquisa </a:t>
            </a:r>
            <a:r>
              <a:rPr lang="en-IN" sz="10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Operacional</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38</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(2), 331–362. https://doi.org/10.1590/0101-7438.2018.038.02.0331</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[3]. Allen, J., Muñoz, J. C., &amp;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Ortúzar</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J. de D. (2019). Understanding public transport satisfaction: Using Maslow’s hierarchy of (transit) needs.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Transport Policy</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81</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75–94. https://doi.org/10.1016/J.TRANPOL.2019.06.005</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Atombo</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C., &amp;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Dzigbordi</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Wemegah</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T. (2021). Indicators for commuter’s satisfaction and usage of high occupancy public bus transport service in Ghana.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Transportation Research Interdisciplinary Perspectives</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11</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100458. https://doi.org/10.1016/J.TRIP.2021.100458</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[5]. Basu, D., Roy, S., Maitra, S. R., &amp; Majumdar, B. B. (2020). An assessment towards identifying improvement needs of urban bus stop infrastructure: Knowledge gained from Bhubaneswar.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Transportation Research Procedia</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48</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3802–3813. https://doi.org/10.1016/j.trpro.2020.08.039</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[6]. Bhaduri, E., &amp; Goswami, A. K. (2023). Examining user attitudes towards ride-hailing services – A SEM-MIMIC Ordered Probit approach.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Travel Behaviour and Society</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30</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41–59. https://doi.org/10.1016/J.TBS.2022.08.008</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[7]. Bhattacharyya, K., Maitra, B., &amp; Boltze, M. (2019). Implementation of Bus Priority with Queue Jump Lane and Pre-Signal at Urban Intersections with Mixed Traffic Operations: Lessons Learned?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Transportation Research Record</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2673</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(3), 646–657. https://doi.org/10.1177/0361198119835810</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[8].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Bilişik</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Ö. N.,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Erdoǧan</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M., Kaya, I., &amp;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Baraçli</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H. (2013). A hybrid fuzzy methodology to evaluate customer satisfaction in a public transportation system for Istanbul.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Total Quality Management and Business Excellence</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24</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(9–10), 1141–1159. https://doi.org/10.1080/14783363.2013.809942</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[9].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Bivina</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G. R., Gupta, A., &amp; Parida, M. (2019). Influence of microscale environmental factors on perceived walk accessibility to metro stations.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Transportation Research Part D: Transport and Environment</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67</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142–155. https://doi.org/10.1016/j.trd.2018.11.007</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[10].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Bordagaray</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M.,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dell’Olio</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L.,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Ibeas</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 &amp;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Cecín</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P. (2014). Modelling user perception of bus transit quality considering user and service heterogeneity. </a:t>
            </a:r>
            <a:r>
              <a:rPr lang="en-IN" sz="10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Transportmetrica</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 A: Transport Science</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(8), 705–721. https://doi.org/10.1080/23249935.2013.823579</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[11]. Börjesson, M., &amp; Rubensson, I. (2019). Satisfaction with crowding and other attributes in public transport.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Transport Policy</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79</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213–222. https://doi.org/10.1016/j.tranpol.2019.05.010</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[12]. Bose, T., &amp; Pandit, D. (2020). Heterogeneity in perception of service quality attributes of bus transit across various user categories- A case of Kolkata.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Transportation Research Procedia</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48</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2784–2799. https://doi.org/10.1016/j.trpro.2020.08.239</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[13]. Cheng, X., Cao, Y., Huang, K., &amp; Wang, Y. (2018).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Modeling</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the Satisfaction of Bus Traffic Transfer Service Quality at a High-Speed Railway Station.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Journal of Advanced Transportation</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2018</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https://doi.org/10.1155/2018/7051789</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[14].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Chepuri</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 Prasad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Elluri</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V., &amp; Kumar Reddy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Bijivemula</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S. (2022). A study on bus user’s perception in selected Indian cities.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Materials Today: Proceedings</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65</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3177–3184. https://doi.org/10.1016/J.MATPR.2022.05.370</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[15]. </a:t>
            </a:r>
            <a:r>
              <a:rPr lang="en-IN"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Cheranchery</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M. F., &amp; Maitra, B. (2018). Investigating perception of captive and choice riders for formulating service standards of ordinary and premium buses in Indian cities.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Transport Policy</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000" i="1" kern="100" dirty="0">
                <a:effectLst/>
                <a:latin typeface="Times New Roman" panose="02020603050405020304" pitchFamily="18" charset="0"/>
                <a:ea typeface="Times New Roman" panose="02020603050405020304" pitchFamily="18" charset="0"/>
                <a:cs typeface="Times New Roman" panose="02020603050405020304" pitchFamily="18" charset="0"/>
              </a:rPr>
              <a:t>72</a:t>
            </a:r>
            <a:r>
              <a:rPr lang="en-IN" sz="1000" kern="100" dirty="0">
                <a:effectLst/>
                <a:latin typeface="Times New Roman" panose="02020603050405020304" pitchFamily="18" charset="0"/>
                <a:ea typeface="Times New Roman" panose="02020603050405020304" pitchFamily="18" charset="0"/>
                <a:cs typeface="Times New Roman" panose="02020603050405020304" pitchFamily="18" charset="0"/>
              </a:rPr>
              <a:t>, 89–96. https://doi.org/10.1016/j.tranpol.2018.10.002</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3" name="Picture 72">
            <a:extLst>
              <a:ext uri="{FF2B5EF4-FFF2-40B4-BE49-F238E27FC236}">
                <a16:creationId xmlns:a16="http://schemas.microsoft.com/office/drawing/2014/main" id="{2A1FA0F2-1A13-BAF7-083F-EF780AC90F60}"/>
              </a:ext>
            </a:extLst>
          </p:cNvPr>
          <p:cNvPicPr>
            <a:picLocks noChangeAspect="1"/>
          </p:cNvPicPr>
          <p:nvPr/>
        </p:nvPicPr>
        <p:blipFill>
          <a:blip r:embed="rId2"/>
          <a:stretch>
            <a:fillRect/>
          </a:stretch>
        </p:blipFill>
        <p:spPr>
          <a:xfrm>
            <a:off x="9270757" y="52222"/>
            <a:ext cx="2548349" cy="731583"/>
          </a:xfrm>
          <a:prstGeom prst="rect">
            <a:avLst/>
          </a:prstGeom>
        </p:spPr>
      </p:pic>
    </p:spTree>
    <p:extLst>
      <p:ext uri="{BB962C8B-B14F-4D97-AF65-F5344CB8AC3E}">
        <p14:creationId xmlns:p14="http://schemas.microsoft.com/office/powerpoint/2010/main" val="61709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7E1831-445C-6D05-1EED-F2B2F87D3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80" y="262647"/>
            <a:ext cx="11741458" cy="6352162"/>
          </a:xfrm>
          <a:prstGeom prst="rect">
            <a:avLst/>
          </a:prstGeom>
        </p:spPr>
      </p:pic>
    </p:spTree>
    <p:extLst>
      <p:ext uri="{BB962C8B-B14F-4D97-AF65-F5344CB8AC3E}">
        <p14:creationId xmlns:p14="http://schemas.microsoft.com/office/powerpoint/2010/main" val="407162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6B5C8C-CE38-AC65-ECB9-07F7F97A77F7}"/>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7EA73E58-8340-9961-9B1C-59DB9DFEC43E}"/>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57D0B5E-EC53-4836-A352-8AA9A1C076FD}"/>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1894DB3-986B-3D20-D9EC-0E4AE2FBDAC0}"/>
                </a:ext>
              </a:extLst>
            </p:cNvPr>
            <p:cNvSpPr txBox="1"/>
            <p:nvPr/>
          </p:nvSpPr>
          <p:spPr>
            <a:xfrm>
              <a:off x="11215992" y="6488668"/>
              <a:ext cx="408562"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3</a:t>
              </a:r>
            </a:p>
          </p:txBody>
        </p:sp>
      </p:grpSp>
      <p:sp>
        <p:nvSpPr>
          <p:cNvPr id="9" name="TextBox 8">
            <a:extLst>
              <a:ext uri="{FF2B5EF4-FFF2-40B4-BE49-F238E27FC236}">
                <a16:creationId xmlns:a16="http://schemas.microsoft.com/office/drawing/2014/main" id="{9C48E7E8-4F58-7345-ED6D-CBD1BE79DF29}"/>
              </a:ext>
            </a:extLst>
          </p:cNvPr>
          <p:cNvSpPr txBox="1"/>
          <p:nvPr/>
        </p:nvSpPr>
        <p:spPr>
          <a:xfrm>
            <a:off x="139816" y="143411"/>
            <a:ext cx="8058166" cy="523220"/>
          </a:xfrm>
          <a:prstGeom prst="rect">
            <a:avLst/>
          </a:prstGeom>
          <a:noFill/>
        </p:spPr>
        <p:txBody>
          <a:bodyPr wrap="square" rtlCol="0">
            <a:spAutoFit/>
          </a:bodyPr>
          <a:lstStyle/>
          <a:p>
            <a:r>
              <a:rPr lang="en-IN" sz="2800" dirty="0">
                <a:solidFill>
                  <a:schemeClr val="accent6">
                    <a:lumMod val="50000"/>
                  </a:schemeClr>
                </a:solidFill>
                <a:latin typeface="Times New Roman" panose="02020603050405020304" pitchFamily="18" charset="0"/>
                <a:cs typeface="Times New Roman" panose="02020603050405020304" pitchFamily="18" charset="0"/>
              </a:rPr>
              <a:t>City Transit Systems: Current Scenario of India</a:t>
            </a:r>
          </a:p>
        </p:txBody>
      </p:sp>
      <p:graphicFrame>
        <p:nvGraphicFramePr>
          <p:cNvPr id="12" name="Chart 11">
            <a:extLst>
              <a:ext uri="{FF2B5EF4-FFF2-40B4-BE49-F238E27FC236}">
                <a16:creationId xmlns:a16="http://schemas.microsoft.com/office/drawing/2014/main" id="{42877EF4-9D36-01F7-ED7C-563C63C4D52E}"/>
              </a:ext>
            </a:extLst>
          </p:cNvPr>
          <p:cNvGraphicFramePr>
            <a:graphicFrameLocks/>
          </p:cNvGraphicFramePr>
          <p:nvPr>
            <p:extLst>
              <p:ext uri="{D42A27DB-BD31-4B8C-83A1-F6EECF244321}">
                <p14:modId xmlns:p14="http://schemas.microsoft.com/office/powerpoint/2010/main" val="2805862058"/>
              </p:ext>
            </p:extLst>
          </p:nvPr>
        </p:nvGraphicFramePr>
        <p:xfrm>
          <a:off x="6096000" y="1026271"/>
          <a:ext cx="5822497" cy="26509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856797E2-3B61-EB02-E20F-3DC9902B5929}"/>
              </a:ext>
            </a:extLst>
          </p:cNvPr>
          <p:cNvGraphicFramePr>
            <a:graphicFrameLocks/>
          </p:cNvGraphicFramePr>
          <p:nvPr>
            <p:extLst>
              <p:ext uri="{D42A27DB-BD31-4B8C-83A1-F6EECF244321}">
                <p14:modId xmlns:p14="http://schemas.microsoft.com/office/powerpoint/2010/main" val="2583444909"/>
              </p:ext>
            </p:extLst>
          </p:nvPr>
        </p:nvGraphicFramePr>
        <p:xfrm>
          <a:off x="292723" y="3861535"/>
          <a:ext cx="5532101" cy="260283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8A13F64F-9E9F-3CF0-EA38-64200947605C}"/>
              </a:ext>
            </a:extLst>
          </p:cNvPr>
          <p:cNvSpPr txBox="1"/>
          <p:nvPr/>
        </p:nvSpPr>
        <p:spPr>
          <a:xfrm>
            <a:off x="414625" y="6458362"/>
            <a:ext cx="4147436" cy="369332"/>
          </a:xfrm>
          <a:prstGeom prst="rect">
            <a:avLst/>
          </a:prstGeom>
          <a:noFill/>
        </p:spPr>
        <p:txBody>
          <a:bodyPr wrap="square" rtlCol="0">
            <a:spAutoFit/>
          </a:bodyPr>
          <a:lstStyle/>
          <a:p>
            <a:r>
              <a:rPr lang="en-IN" dirty="0">
                <a:solidFill>
                  <a:schemeClr val="accent6">
                    <a:lumMod val="50000"/>
                  </a:schemeClr>
                </a:solidFill>
                <a:latin typeface="Times New Roman" panose="02020603050405020304" pitchFamily="18" charset="0"/>
                <a:cs typeface="Times New Roman" panose="02020603050405020304" pitchFamily="18" charset="0"/>
              </a:rPr>
              <a:t>Source: (MORTH,2022 &amp; MOHUA, 2024) </a:t>
            </a:r>
          </a:p>
        </p:txBody>
      </p:sp>
      <p:pic>
        <p:nvPicPr>
          <p:cNvPr id="18" name="Picture 17">
            <a:extLst>
              <a:ext uri="{FF2B5EF4-FFF2-40B4-BE49-F238E27FC236}">
                <a16:creationId xmlns:a16="http://schemas.microsoft.com/office/drawing/2014/main" id="{6226FE54-E01F-FBD3-3650-0792E6A1B4D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14625" y="1035962"/>
            <a:ext cx="5410200" cy="2861251"/>
          </a:xfrm>
          <a:prstGeom prst="rect">
            <a:avLst/>
          </a:prstGeom>
          <a:noFill/>
          <a:ln>
            <a:noFill/>
          </a:ln>
        </p:spPr>
      </p:pic>
      <p:graphicFrame>
        <p:nvGraphicFramePr>
          <p:cNvPr id="22" name="Chart 21">
            <a:extLst>
              <a:ext uri="{FF2B5EF4-FFF2-40B4-BE49-F238E27FC236}">
                <a16:creationId xmlns:a16="http://schemas.microsoft.com/office/drawing/2014/main" id="{021EA4B0-AB52-6670-09BA-8079E0183805}"/>
              </a:ext>
            </a:extLst>
          </p:cNvPr>
          <p:cNvGraphicFramePr>
            <a:graphicFrameLocks/>
          </p:cNvGraphicFramePr>
          <p:nvPr>
            <p:extLst>
              <p:ext uri="{D42A27DB-BD31-4B8C-83A1-F6EECF244321}">
                <p14:modId xmlns:p14="http://schemas.microsoft.com/office/powerpoint/2010/main" val="3794362761"/>
              </p:ext>
            </p:extLst>
          </p:nvPr>
        </p:nvGraphicFramePr>
        <p:xfrm>
          <a:off x="6096000" y="3787436"/>
          <a:ext cx="5803276" cy="2621209"/>
        </p:xfrm>
        <a:graphic>
          <a:graphicData uri="http://schemas.openxmlformats.org/drawingml/2006/chart">
            <c:chart xmlns:c="http://schemas.openxmlformats.org/drawingml/2006/chart" xmlns:r="http://schemas.openxmlformats.org/officeDocument/2006/relationships" r:id="rId5"/>
          </a:graphicData>
        </a:graphic>
      </p:graphicFrame>
      <p:pic>
        <p:nvPicPr>
          <p:cNvPr id="23" name="Picture 22">
            <a:extLst>
              <a:ext uri="{FF2B5EF4-FFF2-40B4-BE49-F238E27FC236}">
                <a16:creationId xmlns:a16="http://schemas.microsoft.com/office/drawing/2014/main" id="{2209BF32-FB9B-445E-F374-918A68A87254}"/>
              </a:ext>
            </a:extLst>
          </p:cNvPr>
          <p:cNvPicPr>
            <a:picLocks noChangeAspect="1"/>
          </p:cNvPicPr>
          <p:nvPr/>
        </p:nvPicPr>
        <p:blipFill>
          <a:blip r:embed="rId6"/>
          <a:stretch>
            <a:fillRect/>
          </a:stretch>
        </p:blipFill>
        <p:spPr>
          <a:xfrm>
            <a:off x="9350927" y="102490"/>
            <a:ext cx="2548349" cy="731583"/>
          </a:xfrm>
          <a:prstGeom prst="rect">
            <a:avLst/>
          </a:prstGeom>
        </p:spPr>
      </p:pic>
    </p:spTree>
    <p:extLst>
      <p:ext uri="{BB962C8B-B14F-4D97-AF65-F5344CB8AC3E}">
        <p14:creationId xmlns:p14="http://schemas.microsoft.com/office/powerpoint/2010/main" val="153328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CAB4EFE-C6A0-967D-0CE4-26DF55E4E93B}"/>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626D7398-E339-75DF-19F4-D38DA53C4762}"/>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C9A90E2-C406-1CDD-D1E7-5A10C4EB3DC9}"/>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58FC04B-CD60-7B00-A16E-AA9D4E812195}"/>
                </a:ext>
              </a:extLst>
            </p:cNvPr>
            <p:cNvSpPr txBox="1"/>
            <p:nvPr/>
          </p:nvSpPr>
          <p:spPr>
            <a:xfrm>
              <a:off x="11345720" y="6488668"/>
              <a:ext cx="458561"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4</a:t>
              </a:r>
            </a:p>
          </p:txBody>
        </p:sp>
      </p:grpSp>
      <p:sp>
        <p:nvSpPr>
          <p:cNvPr id="10" name="Rectangle 9">
            <a:extLst>
              <a:ext uri="{FF2B5EF4-FFF2-40B4-BE49-F238E27FC236}">
                <a16:creationId xmlns:a16="http://schemas.microsoft.com/office/drawing/2014/main" id="{0BCA79DC-8FDD-3DF3-5866-BEF5DC92D745}"/>
              </a:ext>
            </a:extLst>
          </p:cNvPr>
          <p:cNvSpPr/>
          <p:nvPr/>
        </p:nvSpPr>
        <p:spPr>
          <a:xfrm>
            <a:off x="139816" y="274053"/>
            <a:ext cx="4777206" cy="523220"/>
          </a:xfrm>
          <a:prstGeom prst="rect">
            <a:avLst/>
          </a:prstGeom>
          <a:solidFill>
            <a:schemeClr val="bg1"/>
          </a:solidFill>
        </p:spPr>
        <p:txBody>
          <a:bodyPr wrap="none" lIns="91440" tIns="45720" rIns="91440" bIns="45720">
            <a:spAutoFit/>
          </a:bodyPr>
          <a:lstStyle/>
          <a:p>
            <a:pPr algn="ctr"/>
            <a:r>
              <a:rPr lang="en-US" sz="28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Need for a Qualitative study</a:t>
            </a:r>
            <a:r>
              <a:rPr lang="en-US" sz="28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6C4CB290-4729-8C24-DB9B-C30461BDDE94}"/>
              </a:ext>
            </a:extLst>
          </p:cNvPr>
          <p:cNvSpPr/>
          <p:nvPr/>
        </p:nvSpPr>
        <p:spPr>
          <a:xfrm>
            <a:off x="510453" y="5883716"/>
            <a:ext cx="3833101" cy="400110"/>
          </a:xfrm>
          <a:prstGeom prst="rect">
            <a:avLst/>
          </a:prstGeom>
        </p:spPr>
        <p:txBody>
          <a:bodyPr wrap="none">
            <a:spAutoFit/>
          </a:bodyPr>
          <a:lstStyle/>
          <a:p>
            <a:r>
              <a:rPr lang="en-IN" sz="2000" b="1" i="1" dirty="0">
                <a:solidFill>
                  <a:schemeClr val="accent6">
                    <a:lumMod val="50000"/>
                  </a:schemeClr>
                </a:solidFill>
                <a:latin typeface="Times New Roman" panose="02020603050405020304" pitchFamily="18" charset="0"/>
                <a:cs typeface="Times New Roman" panose="02020603050405020304" pitchFamily="18" charset="0"/>
              </a:rPr>
              <a:t>(Bus quality management process)</a:t>
            </a:r>
          </a:p>
        </p:txBody>
      </p:sp>
      <p:grpSp>
        <p:nvGrpSpPr>
          <p:cNvPr id="59" name="Group 58">
            <a:extLst>
              <a:ext uri="{FF2B5EF4-FFF2-40B4-BE49-F238E27FC236}">
                <a16:creationId xmlns:a16="http://schemas.microsoft.com/office/drawing/2014/main" id="{1D7AE2EA-8287-FC8F-B242-FFA36AC1CCA4}"/>
              </a:ext>
            </a:extLst>
          </p:cNvPr>
          <p:cNvGrpSpPr/>
          <p:nvPr/>
        </p:nvGrpSpPr>
        <p:grpSpPr>
          <a:xfrm>
            <a:off x="322287" y="1749764"/>
            <a:ext cx="4091206" cy="4018326"/>
            <a:chOff x="618285" y="2807812"/>
            <a:chExt cx="4843159" cy="3188640"/>
          </a:xfrm>
        </p:grpSpPr>
        <p:cxnSp>
          <p:nvCxnSpPr>
            <p:cNvPr id="23" name="Straight Connector 22">
              <a:extLst>
                <a:ext uri="{FF2B5EF4-FFF2-40B4-BE49-F238E27FC236}">
                  <a16:creationId xmlns:a16="http://schemas.microsoft.com/office/drawing/2014/main" id="{5350E951-CC63-B98C-1009-C236930F0C12}"/>
                </a:ext>
              </a:extLst>
            </p:cNvPr>
            <p:cNvCxnSpPr/>
            <p:nvPr/>
          </p:nvCxnSpPr>
          <p:spPr>
            <a:xfrm>
              <a:off x="3041757" y="5585482"/>
              <a:ext cx="0" cy="1625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CB4D934-840A-36FC-5BED-8D61D8F0514B}"/>
                </a:ext>
              </a:extLst>
            </p:cNvPr>
            <p:cNvCxnSpPr/>
            <p:nvPr/>
          </p:nvCxnSpPr>
          <p:spPr>
            <a:xfrm>
              <a:off x="3051691" y="5084462"/>
              <a:ext cx="0" cy="1625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2B749660-9C39-7DCB-55B6-08345833D520}"/>
                </a:ext>
              </a:extLst>
            </p:cNvPr>
            <p:cNvGrpSpPr/>
            <p:nvPr/>
          </p:nvGrpSpPr>
          <p:grpSpPr>
            <a:xfrm>
              <a:off x="618285" y="2807812"/>
              <a:ext cx="4843159" cy="3188640"/>
              <a:chOff x="618285" y="2807812"/>
              <a:chExt cx="4843159" cy="3188640"/>
            </a:xfrm>
          </p:grpSpPr>
          <p:cxnSp>
            <p:nvCxnSpPr>
              <p:cNvPr id="22" name="Straight Connector 21">
                <a:extLst>
                  <a:ext uri="{FF2B5EF4-FFF2-40B4-BE49-F238E27FC236}">
                    <a16:creationId xmlns:a16="http://schemas.microsoft.com/office/drawing/2014/main" id="{173C1C09-E821-067C-FC63-D4871752A8A5}"/>
                  </a:ext>
                </a:extLst>
              </p:cNvPr>
              <p:cNvCxnSpPr/>
              <p:nvPr/>
            </p:nvCxnSpPr>
            <p:spPr>
              <a:xfrm>
                <a:off x="3039967" y="5349584"/>
                <a:ext cx="0" cy="1625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20AD283-7EF1-CC40-52C4-B55ABB81BB50}"/>
                  </a:ext>
                </a:extLst>
              </p:cNvPr>
              <p:cNvGrpSpPr/>
              <p:nvPr/>
            </p:nvGrpSpPr>
            <p:grpSpPr>
              <a:xfrm>
                <a:off x="618285" y="2807812"/>
                <a:ext cx="4843159" cy="3188640"/>
                <a:chOff x="4234375" y="2927402"/>
                <a:chExt cx="4843159" cy="3581256"/>
              </a:xfrm>
            </p:grpSpPr>
            <p:sp>
              <p:nvSpPr>
                <p:cNvPr id="27" name="Right Arrow 16">
                  <a:extLst>
                    <a:ext uri="{FF2B5EF4-FFF2-40B4-BE49-F238E27FC236}">
                      <a16:creationId xmlns:a16="http://schemas.microsoft.com/office/drawing/2014/main" id="{F0BE6749-2C3B-C9BD-882F-D1F5FE451899}"/>
                    </a:ext>
                  </a:extLst>
                </p:cNvPr>
                <p:cNvSpPr/>
                <p:nvPr/>
              </p:nvSpPr>
              <p:spPr>
                <a:xfrm rot="10798093">
                  <a:off x="6161163" y="5076088"/>
                  <a:ext cx="915724" cy="410936"/>
                </a:xfrm>
                <a:prstGeom prst="rightArrow">
                  <a:avLst>
                    <a:gd name="adj1" fmla="val 60000"/>
                    <a:gd name="adj2" fmla="val 50000"/>
                  </a:avLst>
                </a:pr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8" name="Group 27">
                  <a:extLst>
                    <a:ext uri="{FF2B5EF4-FFF2-40B4-BE49-F238E27FC236}">
                      <a16:creationId xmlns:a16="http://schemas.microsoft.com/office/drawing/2014/main" id="{2B14701B-A85B-503B-300C-3C6B97E5D41C}"/>
                    </a:ext>
                  </a:extLst>
                </p:cNvPr>
                <p:cNvGrpSpPr/>
                <p:nvPr/>
              </p:nvGrpSpPr>
              <p:grpSpPr>
                <a:xfrm>
                  <a:off x="4389120" y="2927402"/>
                  <a:ext cx="4410556" cy="2881432"/>
                  <a:chOff x="4389120" y="2927402"/>
                  <a:chExt cx="4410556" cy="2881432"/>
                </a:xfrm>
              </p:grpSpPr>
              <p:grpSp>
                <p:nvGrpSpPr>
                  <p:cNvPr id="31" name="Group 30">
                    <a:extLst>
                      <a:ext uri="{FF2B5EF4-FFF2-40B4-BE49-F238E27FC236}">
                        <a16:creationId xmlns:a16="http://schemas.microsoft.com/office/drawing/2014/main" id="{8BF9F580-67D2-5F25-B0E3-C3F56B2BED0A}"/>
                      </a:ext>
                    </a:extLst>
                  </p:cNvPr>
                  <p:cNvGrpSpPr/>
                  <p:nvPr/>
                </p:nvGrpSpPr>
                <p:grpSpPr>
                  <a:xfrm>
                    <a:off x="4389120" y="2927402"/>
                    <a:ext cx="4410556" cy="2881432"/>
                    <a:chOff x="4389120" y="2927402"/>
                    <a:chExt cx="4410556" cy="2881432"/>
                  </a:xfrm>
                </p:grpSpPr>
                <p:sp>
                  <p:nvSpPr>
                    <p:cNvPr id="37" name="Freeform 19">
                      <a:extLst>
                        <a:ext uri="{FF2B5EF4-FFF2-40B4-BE49-F238E27FC236}">
                          <a16:creationId xmlns:a16="http://schemas.microsoft.com/office/drawing/2014/main" id="{C01225B5-3FAC-8262-A97E-672738642893}"/>
                        </a:ext>
                      </a:extLst>
                    </p:cNvPr>
                    <p:cNvSpPr/>
                    <p:nvPr/>
                  </p:nvSpPr>
                  <p:spPr>
                    <a:xfrm>
                      <a:off x="4389120" y="2969674"/>
                      <a:ext cx="1606114" cy="1005084"/>
                    </a:xfrm>
                    <a:custGeom>
                      <a:avLst/>
                      <a:gdLst>
                        <a:gd name="connsiteX0" fmla="*/ 0 w 913784"/>
                        <a:gd name="connsiteY0" fmla="*/ 456892 h 913784"/>
                        <a:gd name="connsiteX1" fmla="*/ 456892 w 913784"/>
                        <a:gd name="connsiteY1" fmla="*/ 0 h 913784"/>
                        <a:gd name="connsiteX2" fmla="*/ 913784 w 913784"/>
                        <a:gd name="connsiteY2" fmla="*/ 456892 h 913784"/>
                        <a:gd name="connsiteX3" fmla="*/ 456892 w 913784"/>
                        <a:gd name="connsiteY3" fmla="*/ 913784 h 913784"/>
                        <a:gd name="connsiteX4" fmla="*/ 0 w 913784"/>
                        <a:gd name="connsiteY4" fmla="*/ 456892 h 913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84" h="913784">
                          <a:moveTo>
                            <a:pt x="0" y="456892"/>
                          </a:moveTo>
                          <a:cubicBezTo>
                            <a:pt x="0" y="204558"/>
                            <a:pt x="204558" y="0"/>
                            <a:pt x="456892" y="0"/>
                          </a:cubicBezTo>
                          <a:cubicBezTo>
                            <a:pt x="709226" y="0"/>
                            <a:pt x="913784" y="204558"/>
                            <a:pt x="913784" y="456892"/>
                          </a:cubicBezTo>
                          <a:cubicBezTo>
                            <a:pt x="913784" y="709226"/>
                            <a:pt x="709226" y="913784"/>
                            <a:pt x="456892" y="913784"/>
                          </a:cubicBezTo>
                          <a:cubicBezTo>
                            <a:pt x="204558" y="913784"/>
                            <a:pt x="0" y="709226"/>
                            <a:pt x="0" y="456892"/>
                          </a:cubicBezTo>
                          <a:close/>
                        </a:path>
                      </a:pathLst>
                    </a:custGeom>
                    <a:solidFill>
                      <a:schemeClr val="accent6">
                        <a:lumMod val="75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061" tIns="149061" rIns="149061" bIns="149061" numCol="1" spcCol="1270" anchor="ctr" anchorCtr="0">
                      <a:noAutofit/>
                    </a:bodyPr>
                    <a:lstStyle/>
                    <a:p>
                      <a:pPr lvl="0" algn="ctr" defTabSz="533400">
                        <a:lnSpc>
                          <a:spcPct val="90000"/>
                        </a:lnSpc>
                        <a:spcBef>
                          <a:spcPct val="0"/>
                        </a:spcBef>
                        <a:spcAft>
                          <a:spcPct val="35000"/>
                        </a:spcAft>
                      </a:pPr>
                      <a:r>
                        <a:rPr lang="en-US" sz="1600" b="1" kern="1200" dirty="0">
                          <a:solidFill>
                            <a:schemeClr val="bg1"/>
                          </a:solidFill>
                          <a:latin typeface="Times New Roman" panose="02020603050405020304" pitchFamily="18" charset="0"/>
                          <a:cs typeface="Times New Roman" panose="02020603050405020304" pitchFamily="18" charset="0"/>
                        </a:rPr>
                        <a:t>Delivered Quality</a:t>
                      </a:r>
                    </a:p>
                  </p:txBody>
                </p:sp>
                <p:sp>
                  <p:nvSpPr>
                    <p:cNvPr id="38" name="Freeform 20">
                      <a:extLst>
                        <a:ext uri="{FF2B5EF4-FFF2-40B4-BE49-F238E27FC236}">
                          <a16:creationId xmlns:a16="http://schemas.microsoft.com/office/drawing/2014/main" id="{C8C80544-75EF-2783-7989-4F7729886883}"/>
                        </a:ext>
                      </a:extLst>
                    </p:cNvPr>
                    <p:cNvSpPr/>
                    <p:nvPr/>
                  </p:nvSpPr>
                  <p:spPr>
                    <a:xfrm rot="21598093">
                      <a:off x="6217286" y="3230694"/>
                      <a:ext cx="915938" cy="380634"/>
                    </a:xfrm>
                    <a:custGeom>
                      <a:avLst/>
                      <a:gdLst>
                        <a:gd name="connsiteX0" fmla="*/ 0 w 635120"/>
                        <a:gd name="connsiteY0" fmla="*/ 61680 h 308402"/>
                        <a:gd name="connsiteX1" fmla="*/ 480919 w 635120"/>
                        <a:gd name="connsiteY1" fmla="*/ 61680 h 308402"/>
                        <a:gd name="connsiteX2" fmla="*/ 480919 w 635120"/>
                        <a:gd name="connsiteY2" fmla="*/ 0 h 308402"/>
                        <a:gd name="connsiteX3" fmla="*/ 635120 w 635120"/>
                        <a:gd name="connsiteY3" fmla="*/ 154201 h 308402"/>
                        <a:gd name="connsiteX4" fmla="*/ 480919 w 635120"/>
                        <a:gd name="connsiteY4" fmla="*/ 308402 h 308402"/>
                        <a:gd name="connsiteX5" fmla="*/ 480919 w 635120"/>
                        <a:gd name="connsiteY5" fmla="*/ 246722 h 308402"/>
                        <a:gd name="connsiteX6" fmla="*/ 0 w 635120"/>
                        <a:gd name="connsiteY6" fmla="*/ 246722 h 308402"/>
                        <a:gd name="connsiteX7" fmla="*/ 0 w 635120"/>
                        <a:gd name="connsiteY7" fmla="*/ 61680 h 30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120" h="308402">
                          <a:moveTo>
                            <a:pt x="0" y="61680"/>
                          </a:moveTo>
                          <a:lnTo>
                            <a:pt x="480919" y="61680"/>
                          </a:lnTo>
                          <a:lnTo>
                            <a:pt x="480919" y="0"/>
                          </a:lnTo>
                          <a:lnTo>
                            <a:pt x="635120" y="154201"/>
                          </a:lnTo>
                          <a:lnTo>
                            <a:pt x="480919" y="308402"/>
                          </a:lnTo>
                          <a:lnTo>
                            <a:pt x="480919" y="246722"/>
                          </a:lnTo>
                          <a:lnTo>
                            <a:pt x="0" y="246722"/>
                          </a:lnTo>
                          <a:lnTo>
                            <a:pt x="0" y="61680"/>
                          </a:lnTo>
                          <a:close/>
                        </a:path>
                      </a:pathLst>
                    </a:cu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1680" rIns="92521" bIns="61679" numCol="1" spcCol="1270" anchor="ctr" anchorCtr="0">
                      <a:noAutofit/>
                    </a:bodyPr>
                    <a:lstStyle/>
                    <a:p>
                      <a:pPr lvl="0" algn="ctr" defTabSz="577850">
                        <a:lnSpc>
                          <a:spcPct val="90000"/>
                        </a:lnSpc>
                        <a:spcBef>
                          <a:spcPct val="0"/>
                        </a:spcBef>
                        <a:spcAft>
                          <a:spcPct val="35000"/>
                        </a:spcAft>
                      </a:pPr>
                      <a:endParaRPr lang="en-US" sz="1300" kern="1200"/>
                    </a:p>
                  </p:txBody>
                </p:sp>
                <p:sp>
                  <p:nvSpPr>
                    <p:cNvPr id="39" name="Freeform 21">
                      <a:extLst>
                        <a:ext uri="{FF2B5EF4-FFF2-40B4-BE49-F238E27FC236}">
                          <a16:creationId xmlns:a16="http://schemas.microsoft.com/office/drawing/2014/main" id="{7FAEA523-2524-EC5B-99A3-964A6E5833F4}"/>
                        </a:ext>
                      </a:extLst>
                    </p:cNvPr>
                    <p:cNvSpPr/>
                    <p:nvPr/>
                  </p:nvSpPr>
                  <p:spPr>
                    <a:xfrm>
                      <a:off x="7242812" y="2927402"/>
                      <a:ext cx="1556855" cy="1050277"/>
                    </a:xfrm>
                    <a:custGeom>
                      <a:avLst/>
                      <a:gdLst>
                        <a:gd name="connsiteX0" fmla="*/ 0 w 913784"/>
                        <a:gd name="connsiteY0" fmla="*/ 456892 h 913784"/>
                        <a:gd name="connsiteX1" fmla="*/ 456892 w 913784"/>
                        <a:gd name="connsiteY1" fmla="*/ 0 h 913784"/>
                        <a:gd name="connsiteX2" fmla="*/ 913784 w 913784"/>
                        <a:gd name="connsiteY2" fmla="*/ 456892 h 913784"/>
                        <a:gd name="connsiteX3" fmla="*/ 456892 w 913784"/>
                        <a:gd name="connsiteY3" fmla="*/ 913784 h 913784"/>
                        <a:gd name="connsiteX4" fmla="*/ 0 w 913784"/>
                        <a:gd name="connsiteY4" fmla="*/ 456892 h 913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84" h="913784">
                          <a:moveTo>
                            <a:pt x="0" y="456892"/>
                          </a:moveTo>
                          <a:cubicBezTo>
                            <a:pt x="0" y="204558"/>
                            <a:pt x="204558" y="0"/>
                            <a:pt x="456892" y="0"/>
                          </a:cubicBezTo>
                          <a:cubicBezTo>
                            <a:pt x="709226" y="0"/>
                            <a:pt x="913784" y="204558"/>
                            <a:pt x="913784" y="456892"/>
                          </a:cubicBezTo>
                          <a:cubicBezTo>
                            <a:pt x="913784" y="709226"/>
                            <a:pt x="709226" y="913784"/>
                            <a:pt x="456892" y="913784"/>
                          </a:cubicBezTo>
                          <a:cubicBezTo>
                            <a:pt x="204558" y="913784"/>
                            <a:pt x="0" y="709226"/>
                            <a:pt x="0" y="456892"/>
                          </a:cubicBezTo>
                          <a:close/>
                        </a:path>
                      </a:pathLst>
                    </a:custGeom>
                    <a:solidFill>
                      <a:schemeClr val="accent6">
                        <a:lumMod val="75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061" tIns="149061" rIns="149061" bIns="149061" numCol="1" spcCol="1270" anchor="ctr" anchorCtr="0">
                      <a:noAutofit/>
                    </a:bodyPr>
                    <a:lstStyle/>
                    <a:p>
                      <a:pPr lvl="0" algn="ctr" defTabSz="533400">
                        <a:lnSpc>
                          <a:spcPct val="90000"/>
                        </a:lnSpc>
                        <a:spcBef>
                          <a:spcPct val="0"/>
                        </a:spcBef>
                        <a:spcAft>
                          <a:spcPct val="35000"/>
                        </a:spcAft>
                      </a:pPr>
                      <a:r>
                        <a:rPr lang="en-US" sz="1600" b="1" kern="1200" dirty="0">
                          <a:solidFill>
                            <a:schemeClr val="bg1"/>
                          </a:solidFill>
                          <a:latin typeface="Times New Roman" panose="02020603050405020304" pitchFamily="18" charset="0"/>
                          <a:cs typeface="Times New Roman" panose="02020603050405020304" pitchFamily="18" charset="0"/>
                        </a:rPr>
                        <a:t>Perceived Quality</a:t>
                      </a:r>
                    </a:p>
                  </p:txBody>
                </p:sp>
                <p:sp>
                  <p:nvSpPr>
                    <p:cNvPr id="40" name="Freeform 22">
                      <a:extLst>
                        <a:ext uri="{FF2B5EF4-FFF2-40B4-BE49-F238E27FC236}">
                          <a16:creationId xmlns:a16="http://schemas.microsoft.com/office/drawing/2014/main" id="{25711268-D71F-127A-8C3B-A0DF1DE80E24}"/>
                        </a:ext>
                      </a:extLst>
                    </p:cNvPr>
                    <p:cNvSpPr/>
                    <p:nvPr/>
                  </p:nvSpPr>
                  <p:spPr>
                    <a:xfrm rot="16200020">
                      <a:off x="7715799" y="4210595"/>
                      <a:ext cx="626185" cy="429551"/>
                    </a:xfrm>
                    <a:custGeom>
                      <a:avLst/>
                      <a:gdLst>
                        <a:gd name="connsiteX0" fmla="*/ 0 w 534500"/>
                        <a:gd name="connsiteY0" fmla="*/ 61680 h 308402"/>
                        <a:gd name="connsiteX1" fmla="*/ 380299 w 534500"/>
                        <a:gd name="connsiteY1" fmla="*/ 61680 h 308402"/>
                        <a:gd name="connsiteX2" fmla="*/ 380299 w 534500"/>
                        <a:gd name="connsiteY2" fmla="*/ 0 h 308402"/>
                        <a:gd name="connsiteX3" fmla="*/ 534500 w 534500"/>
                        <a:gd name="connsiteY3" fmla="*/ 154201 h 308402"/>
                        <a:gd name="connsiteX4" fmla="*/ 380299 w 534500"/>
                        <a:gd name="connsiteY4" fmla="*/ 308402 h 308402"/>
                        <a:gd name="connsiteX5" fmla="*/ 380299 w 534500"/>
                        <a:gd name="connsiteY5" fmla="*/ 246722 h 308402"/>
                        <a:gd name="connsiteX6" fmla="*/ 0 w 534500"/>
                        <a:gd name="connsiteY6" fmla="*/ 246722 h 308402"/>
                        <a:gd name="connsiteX7" fmla="*/ 0 w 534500"/>
                        <a:gd name="connsiteY7" fmla="*/ 61680 h 30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500" h="308402">
                          <a:moveTo>
                            <a:pt x="534500" y="246722"/>
                          </a:moveTo>
                          <a:lnTo>
                            <a:pt x="154201" y="246722"/>
                          </a:lnTo>
                          <a:lnTo>
                            <a:pt x="154201" y="308402"/>
                          </a:lnTo>
                          <a:lnTo>
                            <a:pt x="0" y="154201"/>
                          </a:lnTo>
                          <a:lnTo>
                            <a:pt x="154201" y="0"/>
                          </a:lnTo>
                          <a:lnTo>
                            <a:pt x="154201" y="61680"/>
                          </a:lnTo>
                          <a:lnTo>
                            <a:pt x="534500" y="61680"/>
                          </a:lnTo>
                          <a:lnTo>
                            <a:pt x="534500" y="246722"/>
                          </a:lnTo>
                          <a:close/>
                        </a:path>
                      </a:pathLst>
                    </a:custGeom>
                    <a:solidFill>
                      <a:schemeClr val="accent6">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2520" tIns="61680" rIns="0" bIns="61680"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41" name="Freeform 23">
                      <a:extLst>
                        <a:ext uri="{FF2B5EF4-FFF2-40B4-BE49-F238E27FC236}">
                          <a16:creationId xmlns:a16="http://schemas.microsoft.com/office/drawing/2014/main" id="{1F16366A-057D-426C-426E-50B18B576119}"/>
                        </a:ext>
                      </a:extLst>
                    </p:cNvPr>
                    <p:cNvSpPr/>
                    <p:nvPr/>
                  </p:nvSpPr>
                  <p:spPr>
                    <a:xfrm>
                      <a:off x="7242801" y="4781377"/>
                      <a:ext cx="1556875" cy="1000765"/>
                    </a:xfrm>
                    <a:custGeom>
                      <a:avLst/>
                      <a:gdLst>
                        <a:gd name="connsiteX0" fmla="*/ 0 w 913784"/>
                        <a:gd name="connsiteY0" fmla="*/ 456892 h 913784"/>
                        <a:gd name="connsiteX1" fmla="*/ 456892 w 913784"/>
                        <a:gd name="connsiteY1" fmla="*/ 0 h 913784"/>
                        <a:gd name="connsiteX2" fmla="*/ 913784 w 913784"/>
                        <a:gd name="connsiteY2" fmla="*/ 456892 h 913784"/>
                        <a:gd name="connsiteX3" fmla="*/ 456892 w 913784"/>
                        <a:gd name="connsiteY3" fmla="*/ 913784 h 913784"/>
                        <a:gd name="connsiteX4" fmla="*/ 0 w 913784"/>
                        <a:gd name="connsiteY4" fmla="*/ 456892 h 913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84" h="913784">
                          <a:moveTo>
                            <a:pt x="0" y="456892"/>
                          </a:moveTo>
                          <a:cubicBezTo>
                            <a:pt x="0" y="204558"/>
                            <a:pt x="204558" y="0"/>
                            <a:pt x="456892" y="0"/>
                          </a:cubicBezTo>
                          <a:cubicBezTo>
                            <a:pt x="709226" y="0"/>
                            <a:pt x="913784" y="204558"/>
                            <a:pt x="913784" y="456892"/>
                          </a:cubicBezTo>
                          <a:cubicBezTo>
                            <a:pt x="913784" y="709226"/>
                            <a:pt x="709226" y="913784"/>
                            <a:pt x="456892" y="913784"/>
                          </a:cubicBezTo>
                          <a:cubicBezTo>
                            <a:pt x="204558" y="913784"/>
                            <a:pt x="0" y="709226"/>
                            <a:pt x="0" y="456892"/>
                          </a:cubicBezTo>
                          <a:close/>
                        </a:path>
                      </a:pathLst>
                    </a:custGeom>
                    <a:solidFill>
                      <a:schemeClr val="accent6">
                        <a:lumMod val="75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061" tIns="149061" rIns="149061" bIns="149061" numCol="1" spcCol="1270" anchor="ctr" anchorCtr="0">
                      <a:noAutofit/>
                    </a:bodyPr>
                    <a:lstStyle/>
                    <a:p>
                      <a:pPr lvl="0" algn="ctr" defTabSz="533400">
                        <a:lnSpc>
                          <a:spcPct val="90000"/>
                        </a:lnSpc>
                        <a:spcBef>
                          <a:spcPct val="0"/>
                        </a:spcBef>
                        <a:spcAft>
                          <a:spcPct val="35000"/>
                        </a:spcAft>
                      </a:pPr>
                      <a:r>
                        <a:rPr lang="en-US" sz="1600" b="1" kern="1200" dirty="0">
                          <a:solidFill>
                            <a:schemeClr val="bg1"/>
                          </a:solidFill>
                          <a:latin typeface="Times New Roman" panose="02020603050405020304" pitchFamily="18" charset="0"/>
                          <a:cs typeface="Times New Roman" panose="02020603050405020304" pitchFamily="18" charset="0"/>
                        </a:rPr>
                        <a:t>Desired quality</a:t>
                      </a:r>
                    </a:p>
                  </p:txBody>
                </p:sp>
                <p:sp>
                  <p:nvSpPr>
                    <p:cNvPr id="42" name="Freeform 25">
                      <a:extLst>
                        <a:ext uri="{FF2B5EF4-FFF2-40B4-BE49-F238E27FC236}">
                          <a16:creationId xmlns:a16="http://schemas.microsoft.com/office/drawing/2014/main" id="{CD7E91FC-0B06-7AD2-132F-914F3C80A0F2}"/>
                        </a:ext>
                      </a:extLst>
                    </p:cNvPr>
                    <p:cNvSpPr/>
                    <p:nvPr/>
                  </p:nvSpPr>
                  <p:spPr>
                    <a:xfrm>
                      <a:off x="4438357" y="4826749"/>
                      <a:ext cx="1556878" cy="982085"/>
                    </a:xfrm>
                    <a:custGeom>
                      <a:avLst/>
                      <a:gdLst>
                        <a:gd name="connsiteX0" fmla="*/ 0 w 913784"/>
                        <a:gd name="connsiteY0" fmla="*/ 456892 h 913784"/>
                        <a:gd name="connsiteX1" fmla="*/ 456892 w 913784"/>
                        <a:gd name="connsiteY1" fmla="*/ 0 h 913784"/>
                        <a:gd name="connsiteX2" fmla="*/ 913784 w 913784"/>
                        <a:gd name="connsiteY2" fmla="*/ 456892 h 913784"/>
                        <a:gd name="connsiteX3" fmla="*/ 456892 w 913784"/>
                        <a:gd name="connsiteY3" fmla="*/ 913784 h 913784"/>
                        <a:gd name="connsiteX4" fmla="*/ 0 w 913784"/>
                        <a:gd name="connsiteY4" fmla="*/ 456892 h 913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84" h="913784">
                          <a:moveTo>
                            <a:pt x="0" y="456892"/>
                          </a:moveTo>
                          <a:cubicBezTo>
                            <a:pt x="0" y="204558"/>
                            <a:pt x="204558" y="0"/>
                            <a:pt x="456892" y="0"/>
                          </a:cubicBezTo>
                          <a:cubicBezTo>
                            <a:pt x="709226" y="0"/>
                            <a:pt x="913784" y="204558"/>
                            <a:pt x="913784" y="456892"/>
                          </a:cubicBezTo>
                          <a:cubicBezTo>
                            <a:pt x="913784" y="709226"/>
                            <a:pt x="709226" y="913784"/>
                            <a:pt x="456892" y="913784"/>
                          </a:cubicBezTo>
                          <a:cubicBezTo>
                            <a:pt x="204558" y="913784"/>
                            <a:pt x="0" y="709226"/>
                            <a:pt x="0" y="456892"/>
                          </a:cubicBezTo>
                          <a:close/>
                        </a:path>
                      </a:pathLst>
                    </a:custGeom>
                    <a:solidFill>
                      <a:schemeClr val="accent6">
                        <a:lumMod val="75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061" tIns="149061" rIns="149061" bIns="149061" numCol="1" spcCol="1270" anchor="ctr" anchorCtr="0">
                      <a:noAutofit/>
                    </a:bodyPr>
                    <a:lstStyle/>
                    <a:p>
                      <a:pPr lvl="0" algn="ctr" defTabSz="533400">
                        <a:lnSpc>
                          <a:spcPct val="90000"/>
                        </a:lnSpc>
                        <a:spcBef>
                          <a:spcPct val="0"/>
                        </a:spcBef>
                        <a:spcAft>
                          <a:spcPct val="35000"/>
                        </a:spcAft>
                      </a:pPr>
                      <a:r>
                        <a:rPr lang="en-US" sz="1600" b="1" kern="1200" dirty="0">
                          <a:solidFill>
                            <a:schemeClr val="bg1"/>
                          </a:solidFill>
                          <a:latin typeface="Times New Roman" panose="02020603050405020304" pitchFamily="18" charset="0"/>
                          <a:cs typeface="Times New Roman" panose="02020603050405020304" pitchFamily="18" charset="0"/>
                        </a:rPr>
                        <a:t>Targeted Quality</a:t>
                      </a:r>
                    </a:p>
                  </p:txBody>
                </p:sp>
                <p:sp>
                  <p:nvSpPr>
                    <p:cNvPr id="43" name="Freeform 26">
                      <a:extLst>
                        <a:ext uri="{FF2B5EF4-FFF2-40B4-BE49-F238E27FC236}">
                          <a16:creationId xmlns:a16="http://schemas.microsoft.com/office/drawing/2014/main" id="{5891C2C5-F0BC-D2F9-2DE9-18FD61C53C9B}"/>
                        </a:ext>
                      </a:extLst>
                    </p:cNvPr>
                    <p:cNvSpPr/>
                    <p:nvPr/>
                  </p:nvSpPr>
                  <p:spPr>
                    <a:xfrm rot="16200000">
                      <a:off x="4918885" y="4149604"/>
                      <a:ext cx="575571" cy="418780"/>
                    </a:xfrm>
                    <a:custGeom>
                      <a:avLst/>
                      <a:gdLst>
                        <a:gd name="connsiteX0" fmla="*/ 0 w 485161"/>
                        <a:gd name="connsiteY0" fmla="*/ 61680 h 308402"/>
                        <a:gd name="connsiteX1" fmla="*/ 330960 w 485161"/>
                        <a:gd name="connsiteY1" fmla="*/ 61680 h 308402"/>
                        <a:gd name="connsiteX2" fmla="*/ 330960 w 485161"/>
                        <a:gd name="connsiteY2" fmla="*/ 0 h 308402"/>
                        <a:gd name="connsiteX3" fmla="*/ 485161 w 485161"/>
                        <a:gd name="connsiteY3" fmla="*/ 154201 h 308402"/>
                        <a:gd name="connsiteX4" fmla="*/ 330960 w 485161"/>
                        <a:gd name="connsiteY4" fmla="*/ 308402 h 308402"/>
                        <a:gd name="connsiteX5" fmla="*/ 330960 w 485161"/>
                        <a:gd name="connsiteY5" fmla="*/ 246722 h 308402"/>
                        <a:gd name="connsiteX6" fmla="*/ 0 w 485161"/>
                        <a:gd name="connsiteY6" fmla="*/ 246722 h 308402"/>
                        <a:gd name="connsiteX7" fmla="*/ 0 w 485161"/>
                        <a:gd name="connsiteY7" fmla="*/ 61680 h 30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61" h="308402">
                          <a:moveTo>
                            <a:pt x="0" y="61680"/>
                          </a:moveTo>
                          <a:lnTo>
                            <a:pt x="330960" y="61680"/>
                          </a:lnTo>
                          <a:lnTo>
                            <a:pt x="330960" y="0"/>
                          </a:lnTo>
                          <a:lnTo>
                            <a:pt x="485161" y="154201"/>
                          </a:lnTo>
                          <a:lnTo>
                            <a:pt x="330960" y="308402"/>
                          </a:lnTo>
                          <a:lnTo>
                            <a:pt x="330960" y="246722"/>
                          </a:lnTo>
                          <a:lnTo>
                            <a:pt x="0" y="246722"/>
                          </a:lnTo>
                          <a:lnTo>
                            <a:pt x="0" y="61680"/>
                          </a:lnTo>
                          <a:close/>
                        </a:path>
                      </a:pathLst>
                    </a:cu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1681" rIns="92522" bIns="61678" numCol="1" spcCol="1270" anchor="ctr" anchorCtr="0">
                      <a:noAutofit/>
                    </a:bodyPr>
                    <a:lstStyle/>
                    <a:p>
                      <a:pPr lvl="0" algn="ctr" defTabSz="577850">
                        <a:lnSpc>
                          <a:spcPct val="90000"/>
                        </a:lnSpc>
                        <a:spcBef>
                          <a:spcPct val="0"/>
                        </a:spcBef>
                        <a:spcAft>
                          <a:spcPct val="35000"/>
                        </a:spcAft>
                      </a:pPr>
                      <a:endParaRPr lang="en-US" sz="1300" kern="1200"/>
                    </a:p>
                  </p:txBody>
                </p:sp>
              </p:grpSp>
              <p:cxnSp>
                <p:nvCxnSpPr>
                  <p:cNvPr id="32" name="Straight Connector 31">
                    <a:extLst>
                      <a:ext uri="{FF2B5EF4-FFF2-40B4-BE49-F238E27FC236}">
                        <a16:creationId xmlns:a16="http://schemas.microsoft.com/office/drawing/2014/main" id="{143B8829-7566-0FEC-0154-E542300B5704}"/>
                      </a:ext>
                    </a:extLst>
                  </p:cNvPr>
                  <p:cNvCxnSpPr/>
                  <p:nvPr/>
                </p:nvCxnSpPr>
                <p:spPr>
                  <a:xfrm>
                    <a:off x="6679504" y="4905256"/>
                    <a:ext cx="0" cy="1825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22109A-01BF-DCD4-4FE6-D29913DAA8BE}"/>
                      </a:ext>
                    </a:extLst>
                  </p:cNvPr>
                  <p:cNvCxnSpPr/>
                  <p:nvPr/>
                </p:nvCxnSpPr>
                <p:spPr>
                  <a:xfrm>
                    <a:off x="6679504" y="4595770"/>
                    <a:ext cx="0" cy="1825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A33C563-34BB-FAC6-202C-06B339E2E974}"/>
                      </a:ext>
                    </a:extLst>
                  </p:cNvPr>
                  <p:cNvCxnSpPr/>
                  <p:nvPr/>
                </p:nvCxnSpPr>
                <p:spPr>
                  <a:xfrm>
                    <a:off x="6679502" y="4314410"/>
                    <a:ext cx="0" cy="1825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372446-C828-F3DA-CA95-AA25D2EACD07}"/>
                      </a:ext>
                    </a:extLst>
                  </p:cNvPr>
                  <p:cNvCxnSpPr/>
                  <p:nvPr/>
                </p:nvCxnSpPr>
                <p:spPr>
                  <a:xfrm>
                    <a:off x="6677154" y="4030710"/>
                    <a:ext cx="0" cy="1825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81ADC54-3D58-5F56-2CC7-AE45AF9A2E0A}"/>
                      </a:ext>
                    </a:extLst>
                  </p:cNvPr>
                  <p:cNvCxnSpPr/>
                  <p:nvPr/>
                </p:nvCxnSpPr>
                <p:spPr>
                  <a:xfrm>
                    <a:off x="6688874" y="3747009"/>
                    <a:ext cx="0" cy="1825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C131D955-C184-279C-72F6-D57D9F5A1176}"/>
                    </a:ext>
                  </a:extLst>
                </p:cNvPr>
                <p:cNvSpPr/>
                <p:nvPr/>
              </p:nvSpPr>
              <p:spPr>
                <a:xfrm>
                  <a:off x="4234375" y="5964702"/>
                  <a:ext cx="2060110" cy="54395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33400">
                    <a:lnSpc>
                      <a:spcPct val="90000"/>
                    </a:lnSpc>
                    <a:spcBef>
                      <a:spcPct val="0"/>
                    </a:spcBef>
                    <a:spcAft>
                      <a:spcPct val="35000"/>
                    </a:spcAft>
                  </a:pPr>
                  <a:r>
                    <a:rPr lang="en-US" sz="1600" b="1" dirty="0">
                      <a:solidFill>
                        <a:schemeClr val="bg1"/>
                      </a:solidFill>
                      <a:latin typeface="Times New Roman" panose="02020603050405020304" pitchFamily="18" charset="0"/>
                      <a:cs typeface="Times New Roman" panose="02020603050405020304" pitchFamily="18" charset="0"/>
                    </a:rPr>
                    <a:t>Service provider perspective</a:t>
                  </a:r>
                </a:p>
              </p:txBody>
            </p:sp>
            <p:sp>
              <p:nvSpPr>
                <p:cNvPr id="30" name="Rectangle 29">
                  <a:extLst>
                    <a:ext uri="{FF2B5EF4-FFF2-40B4-BE49-F238E27FC236}">
                      <a16:creationId xmlns:a16="http://schemas.microsoft.com/office/drawing/2014/main" id="{A8ACCE69-CA39-3C15-AC62-619A43D024A7}"/>
                    </a:ext>
                  </a:extLst>
                </p:cNvPr>
                <p:cNvSpPr/>
                <p:nvPr/>
              </p:nvSpPr>
              <p:spPr>
                <a:xfrm>
                  <a:off x="7017424" y="5962354"/>
                  <a:ext cx="2060110" cy="54395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33400">
                    <a:lnSpc>
                      <a:spcPct val="90000"/>
                    </a:lnSpc>
                    <a:spcBef>
                      <a:spcPct val="0"/>
                    </a:spcBef>
                    <a:spcAft>
                      <a:spcPct val="35000"/>
                    </a:spcAft>
                  </a:pPr>
                  <a:r>
                    <a:rPr lang="en-US" sz="1600" b="1" dirty="0">
                      <a:solidFill>
                        <a:schemeClr val="bg1"/>
                      </a:solidFill>
                      <a:latin typeface="Times New Roman" panose="02020603050405020304" pitchFamily="18" charset="0"/>
                      <a:cs typeface="Times New Roman" panose="02020603050405020304" pitchFamily="18" charset="0"/>
                    </a:rPr>
                    <a:t>Customer perspective</a:t>
                  </a:r>
                </a:p>
              </p:txBody>
            </p:sp>
          </p:grpSp>
        </p:grpSp>
      </p:grpSp>
      <p:grpSp>
        <p:nvGrpSpPr>
          <p:cNvPr id="15" name="Group 14">
            <a:extLst>
              <a:ext uri="{FF2B5EF4-FFF2-40B4-BE49-F238E27FC236}">
                <a16:creationId xmlns:a16="http://schemas.microsoft.com/office/drawing/2014/main" id="{4CA8CE5A-4FD2-5857-DD06-1322E383EB76}"/>
              </a:ext>
            </a:extLst>
          </p:cNvPr>
          <p:cNvGrpSpPr/>
          <p:nvPr/>
        </p:nvGrpSpPr>
        <p:grpSpPr>
          <a:xfrm>
            <a:off x="6884778" y="5154822"/>
            <a:ext cx="5175295" cy="1098888"/>
            <a:chOff x="6414002" y="4500952"/>
            <a:chExt cx="6028587" cy="1098888"/>
          </a:xfrm>
        </p:grpSpPr>
        <p:sp>
          <p:nvSpPr>
            <p:cNvPr id="16" name="Freeform 21">
              <a:extLst>
                <a:ext uri="{FF2B5EF4-FFF2-40B4-BE49-F238E27FC236}">
                  <a16:creationId xmlns:a16="http://schemas.microsoft.com/office/drawing/2014/main" id="{00372906-692A-03B3-9C1F-45E2E3B3CADC}"/>
                </a:ext>
              </a:extLst>
            </p:cNvPr>
            <p:cNvSpPr/>
            <p:nvPr/>
          </p:nvSpPr>
          <p:spPr>
            <a:xfrm>
              <a:off x="6414002" y="4549563"/>
              <a:ext cx="2355919" cy="1050277"/>
            </a:xfrm>
            <a:custGeom>
              <a:avLst/>
              <a:gdLst>
                <a:gd name="connsiteX0" fmla="*/ 0 w 913784"/>
                <a:gd name="connsiteY0" fmla="*/ 456892 h 913784"/>
                <a:gd name="connsiteX1" fmla="*/ 456892 w 913784"/>
                <a:gd name="connsiteY1" fmla="*/ 0 h 913784"/>
                <a:gd name="connsiteX2" fmla="*/ 913784 w 913784"/>
                <a:gd name="connsiteY2" fmla="*/ 456892 h 913784"/>
                <a:gd name="connsiteX3" fmla="*/ 456892 w 913784"/>
                <a:gd name="connsiteY3" fmla="*/ 913784 h 913784"/>
                <a:gd name="connsiteX4" fmla="*/ 0 w 913784"/>
                <a:gd name="connsiteY4" fmla="*/ 456892 h 913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84" h="913784">
                  <a:moveTo>
                    <a:pt x="0" y="456892"/>
                  </a:moveTo>
                  <a:cubicBezTo>
                    <a:pt x="0" y="204558"/>
                    <a:pt x="204558" y="0"/>
                    <a:pt x="456892" y="0"/>
                  </a:cubicBezTo>
                  <a:cubicBezTo>
                    <a:pt x="709226" y="0"/>
                    <a:pt x="913784" y="204558"/>
                    <a:pt x="913784" y="456892"/>
                  </a:cubicBezTo>
                  <a:cubicBezTo>
                    <a:pt x="913784" y="709226"/>
                    <a:pt x="709226" y="913784"/>
                    <a:pt x="456892" y="913784"/>
                  </a:cubicBezTo>
                  <a:cubicBezTo>
                    <a:pt x="204558" y="913784"/>
                    <a:pt x="0" y="709226"/>
                    <a:pt x="0" y="456892"/>
                  </a:cubicBezTo>
                  <a:close/>
                </a:path>
              </a:pathLst>
            </a:custGeom>
            <a:solidFill>
              <a:schemeClr val="accent6">
                <a:lumMod val="75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061" tIns="149061" rIns="149061" bIns="149061" numCol="1" spcCol="1270" anchor="ctr" anchorCtr="0">
              <a:noAutofit/>
            </a:bodyPr>
            <a:lstStyle/>
            <a:p>
              <a:pPr lvl="0" algn="ctr" defTabSz="533400">
                <a:lnSpc>
                  <a:spcPct val="90000"/>
                </a:lnSpc>
                <a:spcBef>
                  <a:spcPct val="0"/>
                </a:spcBef>
                <a:spcAft>
                  <a:spcPct val="35000"/>
                </a:spcAft>
              </a:pPr>
              <a:r>
                <a:rPr lang="en-US" sz="1600" b="1" dirty="0">
                  <a:solidFill>
                    <a:schemeClr val="bg1"/>
                  </a:solidFill>
                  <a:latin typeface="Times New Roman" panose="02020603050405020304" pitchFamily="18" charset="0"/>
                  <a:cs typeface="Times New Roman" panose="02020603050405020304" pitchFamily="18" charset="0"/>
                </a:rPr>
                <a:t>Service Quality(Cognitive)</a:t>
              </a:r>
              <a:endParaRPr lang="en-US" sz="1600" b="1" kern="1200" dirty="0">
                <a:solidFill>
                  <a:schemeClr val="bg1"/>
                </a:solidFill>
                <a:latin typeface="Times New Roman" panose="02020603050405020304" pitchFamily="18" charset="0"/>
                <a:cs typeface="Times New Roman" panose="02020603050405020304" pitchFamily="18" charset="0"/>
              </a:endParaRPr>
            </a:p>
          </p:txBody>
        </p:sp>
        <p:sp>
          <p:nvSpPr>
            <p:cNvPr id="17" name="Freeform 21">
              <a:extLst>
                <a:ext uri="{FF2B5EF4-FFF2-40B4-BE49-F238E27FC236}">
                  <a16:creationId xmlns:a16="http://schemas.microsoft.com/office/drawing/2014/main" id="{664CBE69-9188-3862-F693-5CF883A7EF0D}"/>
                </a:ext>
              </a:extLst>
            </p:cNvPr>
            <p:cNvSpPr/>
            <p:nvPr/>
          </p:nvSpPr>
          <p:spPr>
            <a:xfrm>
              <a:off x="9804154" y="4500952"/>
              <a:ext cx="2638435" cy="1050277"/>
            </a:xfrm>
            <a:custGeom>
              <a:avLst/>
              <a:gdLst>
                <a:gd name="connsiteX0" fmla="*/ 0 w 913784"/>
                <a:gd name="connsiteY0" fmla="*/ 456892 h 913784"/>
                <a:gd name="connsiteX1" fmla="*/ 456892 w 913784"/>
                <a:gd name="connsiteY1" fmla="*/ 0 h 913784"/>
                <a:gd name="connsiteX2" fmla="*/ 913784 w 913784"/>
                <a:gd name="connsiteY2" fmla="*/ 456892 h 913784"/>
                <a:gd name="connsiteX3" fmla="*/ 456892 w 913784"/>
                <a:gd name="connsiteY3" fmla="*/ 913784 h 913784"/>
                <a:gd name="connsiteX4" fmla="*/ 0 w 913784"/>
                <a:gd name="connsiteY4" fmla="*/ 456892 h 913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84" h="913784">
                  <a:moveTo>
                    <a:pt x="0" y="456892"/>
                  </a:moveTo>
                  <a:cubicBezTo>
                    <a:pt x="0" y="204558"/>
                    <a:pt x="204558" y="0"/>
                    <a:pt x="456892" y="0"/>
                  </a:cubicBezTo>
                  <a:cubicBezTo>
                    <a:pt x="709226" y="0"/>
                    <a:pt x="913784" y="204558"/>
                    <a:pt x="913784" y="456892"/>
                  </a:cubicBezTo>
                  <a:cubicBezTo>
                    <a:pt x="913784" y="709226"/>
                    <a:pt x="709226" y="913784"/>
                    <a:pt x="456892" y="913784"/>
                  </a:cubicBezTo>
                  <a:cubicBezTo>
                    <a:pt x="204558" y="913784"/>
                    <a:pt x="0" y="709226"/>
                    <a:pt x="0" y="456892"/>
                  </a:cubicBezTo>
                  <a:close/>
                </a:path>
              </a:pathLst>
            </a:custGeom>
            <a:solidFill>
              <a:schemeClr val="accent6">
                <a:lumMod val="75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061" tIns="149061" rIns="149061" bIns="149061" numCol="1" spcCol="1270" anchor="ctr" anchorCtr="0">
              <a:noAutofit/>
            </a:bodyPr>
            <a:lstStyle/>
            <a:p>
              <a:pPr lvl="0" algn="ctr" defTabSz="533400">
                <a:lnSpc>
                  <a:spcPct val="90000"/>
                </a:lnSpc>
                <a:spcBef>
                  <a:spcPct val="0"/>
                </a:spcBef>
                <a:spcAft>
                  <a:spcPct val="35000"/>
                </a:spcAft>
              </a:pPr>
              <a:r>
                <a:rPr lang="en-US" sz="1600" b="1" kern="1200" dirty="0">
                  <a:solidFill>
                    <a:schemeClr val="bg1"/>
                  </a:solidFill>
                  <a:latin typeface="Times New Roman" panose="02020603050405020304" pitchFamily="18" charset="0"/>
                  <a:cs typeface="Times New Roman" panose="02020603050405020304" pitchFamily="18" charset="0"/>
                </a:rPr>
                <a:t>Satisfaction(Affective)</a:t>
              </a:r>
            </a:p>
          </p:txBody>
        </p:sp>
        <p:sp>
          <p:nvSpPr>
            <p:cNvPr id="18" name="Freeform 20">
              <a:extLst>
                <a:ext uri="{FF2B5EF4-FFF2-40B4-BE49-F238E27FC236}">
                  <a16:creationId xmlns:a16="http://schemas.microsoft.com/office/drawing/2014/main" id="{21E992DD-1E47-589C-8082-CF8158CB3725}"/>
                </a:ext>
              </a:extLst>
            </p:cNvPr>
            <p:cNvSpPr/>
            <p:nvPr/>
          </p:nvSpPr>
          <p:spPr>
            <a:xfrm rot="21598093">
              <a:off x="8769907" y="4899921"/>
              <a:ext cx="1034258" cy="310872"/>
            </a:xfrm>
            <a:custGeom>
              <a:avLst/>
              <a:gdLst>
                <a:gd name="connsiteX0" fmla="*/ 0 w 635120"/>
                <a:gd name="connsiteY0" fmla="*/ 61680 h 308402"/>
                <a:gd name="connsiteX1" fmla="*/ 480919 w 635120"/>
                <a:gd name="connsiteY1" fmla="*/ 61680 h 308402"/>
                <a:gd name="connsiteX2" fmla="*/ 480919 w 635120"/>
                <a:gd name="connsiteY2" fmla="*/ 0 h 308402"/>
                <a:gd name="connsiteX3" fmla="*/ 635120 w 635120"/>
                <a:gd name="connsiteY3" fmla="*/ 154201 h 308402"/>
                <a:gd name="connsiteX4" fmla="*/ 480919 w 635120"/>
                <a:gd name="connsiteY4" fmla="*/ 308402 h 308402"/>
                <a:gd name="connsiteX5" fmla="*/ 480919 w 635120"/>
                <a:gd name="connsiteY5" fmla="*/ 246722 h 308402"/>
                <a:gd name="connsiteX6" fmla="*/ 0 w 635120"/>
                <a:gd name="connsiteY6" fmla="*/ 246722 h 308402"/>
                <a:gd name="connsiteX7" fmla="*/ 0 w 635120"/>
                <a:gd name="connsiteY7" fmla="*/ 61680 h 30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120" h="308402">
                  <a:moveTo>
                    <a:pt x="0" y="61680"/>
                  </a:moveTo>
                  <a:lnTo>
                    <a:pt x="480919" y="61680"/>
                  </a:lnTo>
                  <a:lnTo>
                    <a:pt x="480919" y="0"/>
                  </a:lnTo>
                  <a:lnTo>
                    <a:pt x="635120" y="154201"/>
                  </a:lnTo>
                  <a:lnTo>
                    <a:pt x="480919" y="308402"/>
                  </a:lnTo>
                  <a:lnTo>
                    <a:pt x="480919" y="246722"/>
                  </a:lnTo>
                  <a:lnTo>
                    <a:pt x="0" y="246722"/>
                  </a:lnTo>
                  <a:lnTo>
                    <a:pt x="0" y="61680"/>
                  </a:lnTo>
                  <a:close/>
                </a:path>
              </a:pathLst>
            </a:cu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1680" rIns="92521" bIns="61679" numCol="1" spcCol="1270" anchor="ctr" anchorCtr="0">
              <a:noAutofit/>
            </a:bodyPr>
            <a:lstStyle/>
            <a:p>
              <a:pPr lvl="0" algn="ctr" defTabSz="577850">
                <a:lnSpc>
                  <a:spcPct val="90000"/>
                </a:lnSpc>
                <a:spcBef>
                  <a:spcPct val="0"/>
                </a:spcBef>
                <a:spcAft>
                  <a:spcPct val="35000"/>
                </a:spcAft>
              </a:pPr>
              <a:endParaRPr lang="en-US" sz="1300" kern="1200"/>
            </a:p>
          </p:txBody>
        </p:sp>
      </p:grpSp>
      <p:sp>
        <p:nvSpPr>
          <p:cNvPr id="2" name="Rectangle 1">
            <a:extLst>
              <a:ext uri="{FF2B5EF4-FFF2-40B4-BE49-F238E27FC236}">
                <a16:creationId xmlns:a16="http://schemas.microsoft.com/office/drawing/2014/main" id="{56627555-E8A5-4BBE-AB4D-55B81C505971}"/>
              </a:ext>
            </a:extLst>
          </p:cNvPr>
          <p:cNvSpPr/>
          <p:nvPr/>
        </p:nvSpPr>
        <p:spPr>
          <a:xfrm>
            <a:off x="598276" y="1026029"/>
            <a:ext cx="3464623" cy="523220"/>
          </a:xfrm>
          <a:prstGeom prst="rect">
            <a:avLst/>
          </a:prstGeom>
          <a:solidFill>
            <a:schemeClr val="bg1"/>
          </a:solidFill>
        </p:spPr>
        <p:txBody>
          <a:bodyPr wrap="square" lIns="91440" tIns="45720" rIns="91440" bIns="45720">
            <a:spAutoFit/>
          </a:bodyPr>
          <a:lstStyle/>
          <a:p>
            <a:pPr algn="ctr"/>
            <a:r>
              <a:rPr lang="en-US" sz="28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Bus Service Quality? </a:t>
            </a:r>
            <a:endParaRPr lang="en-US" sz="24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0" name="Rectangle 69">
            <a:extLst>
              <a:ext uri="{FF2B5EF4-FFF2-40B4-BE49-F238E27FC236}">
                <a16:creationId xmlns:a16="http://schemas.microsoft.com/office/drawing/2014/main" id="{76E6AC41-7B16-306A-2BC4-58774F9F970D}"/>
              </a:ext>
            </a:extLst>
          </p:cNvPr>
          <p:cNvSpPr/>
          <p:nvPr/>
        </p:nvSpPr>
        <p:spPr>
          <a:xfrm>
            <a:off x="4389778" y="1757170"/>
            <a:ext cx="2450011" cy="4093428"/>
          </a:xfrm>
          <a:prstGeom prst="rect">
            <a:avLst/>
          </a:prstGeom>
          <a:solidFill>
            <a:schemeClr val="bg1"/>
          </a:solidFill>
        </p:spPr>
        <p:txBody>
          <a:bodyPr wrap="square" lIns="91440" tIns="45720" rIns="91440" bIns="45720">
            <a:spAutoFit/>
          </a:bodyPr>
          <a:lstStyle/>
          <a:p>
            <a:pPr marL="342900" indent="-342900">
              <a:buFont typeface="Arial" panose="020B0604020202020204" pitchFamily="34" charset="0"/>
              <a:buChar char="•"/>
            </a:pPr>
            <a:r>
              <a:rPr lang="en-US" sz="2000" b="1" i="1"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Which are more or less important, and which attributes are required with more priority and policy in terms of derived satisfaction?</a:t>
            </a:r>
          </a:p>
          <a:p>
            <a:pPr marL="342900" indent="-342900">
              <a:buFont typeface="Arial" panose="020B0604020202020204" pitchFamily="34" charset="0"/>
              <a:buChar char="•"/>
            </a:pPr>
            <a:endParaRPr lang="en-US" sz="2000" b="1" i="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i="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Perceived service quality improves travel satisfaction</a:t>
            </a:r>
            <a:r>
              <a:rPr lang="en-US" sz="20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grpSp>
        <p:nvGrpSpPr>
          <p:cNvPr id="73" name="Group 72">
            <a:extLst>
              <a:ext uri="{FF2B5EF4-FFF2-40B4-BE49-F238E27FC236}">
                <a16:creationId xmlns:a16="http://schemas.microsoft.com/office/drawing/2014/main" id="{31FE8E00-254F-2CF2-F398-794C73A145C1}"/>
              </a:ext>
            </a:extLst>
          </p:cNvPr>
          <p:cNvGrpSpPr/>
          <p:nvPr/>
        </p:nvGrpSpPr>
        <p:grpSpPr>
          <a:xfrm>
            <a:off x="6772280" y="1100988"/>
            <a:ext cx="5112178" cy="3972649"/>
            <a:chOff x="6772280" y="1100988"/>
            <a:chExt cx="5112178" cy="3972649"/>
          </a:xfrm>
        </p:grpSpPr>
        <p:grpSp>
          <p:nvGrpSpPr>
            <p:cNvPr id="69" name="Group 68">
              <a:extLst>
                <a:ext uri="{FF2B5EF4-FFF2-40B4-BE49-F238E27FC236}">
                  <a16:creationId xmlns:a16="http://schemas.microsoft.com/office/drawing/2014/main" id="{165ADE60-34BA-1195-ECB6-3793EB915C44}"/>
                </a:ext>
              </a:extLst>
            </p:cNvPr>
            <p:cNvGrpSpPr/>
            <p:nvPr/>
          </p:nvGrpSpPr>
          <p:grpSpPr>
            <a:xfrm>
              <a:off x="6772280" y="1100988"/>
              <a:ext cx="5112178" cy="3972649"/>
              <a:chOff x="6539423" y="1000597"/>
              <a:chExt cx="5207364" cy="3972649"/>
            </a:xfrm>
          </p:grpSpPr>
          <p:sp>
            <p:nvSpPr>
              <p:cNvPr id="60" name="Rectangle 59">
                <a:extLst>
                  <a:ext uri="{FF2B5EF4-FFF2-40B4-BE49-F238E27FC236}">
                    <a16:creationId xmlns:a16="http://schemas.microsoft.com/office/drawing/2014/main" id="{9E4BDC6F-3B26-02A5-3C23-F039D018AE3E}"/>
                  </a:ext>
                </a:extLst>
              </p:cNvPr>
              <p:cNvSpPr/>
              <p:nvPr/>
            </p:nvSpPr>
            <p:spPr>
              <a:xfrm>
                <a:off x="8264235" y="4634692"/>
                <a:ext cx="1315153" cy="338554"/>
              </a:xfrm>
              <a:prstGeom prst="rect">
                <a:avLst/>
              </a:prstGeom>
              <a:solidFill>
                <a:schemeClr val="bg1"/>
              </a:solidFill>
            </p:spPr>
            <p:txBody>
              <a:bodyPr wrap="square" lIns="91440" tIns="45720" rIns="91440" bIns="45720">
                <a:spAutoFit/>
              </a:bodyPr>
              <a:lstStyle/>
              <a:p>
                <a:pPr algn="ctr"/>
                <a:r>
                  <a:rPr lang="en-US" sz="16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Reliability</a:t>
                </a:r>
              </a:p>
            </p:txBody>
          </p:sp>
          <p:sp>
            <p:nvSpPr>
              <p:cNvPr id="61" name="Rectangle 60">
                <a:extLst>
                  <a:ext uri="{FF2B5EF4-FFF2-40B4-BE49-F238E27FC236}">
                    <a16:creationId xmlns:a16="http://schemas.microsoft.com/office/drawing/2014/main" id="{BEB560A9-0353-F8B6-FDFF-6A060E7655C2}"/>
                  </a:ext>
                </a:extLst>
              </p:cNvPr>
              <p:cNvSpPr/>
              <p:nvPr/>
            </p:nvSpPr>
            <p:spPr>
              <a:xfrm>
                <a:off x="10039564" y="4437339"/>
                <a:ext cx="1315153" cy="338554"/>
              </a:xfrm>
              <a:prstGeom prst="rect">
                <a:avLst/>
              </a:prstGeom>
              <a:solidFill>
                <a:schemeClr val="bg1"/>
              </a:solidFill>
            </p:spPr>
            <p:txBody>
              <a:bodyPr wrap="square" lIns="91440" tIns="45720" rIns="91440" bIns="45720">
                <a:spAutoFit/>
              </a:bodyPr>
              <a:lstStyle/>
              <a:p>
                <a:pPr algn="ctr"/>
                <a:r>
                  <a:rPr lang="en-US" sz="1600" b="1"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Comfort</a:t>
                </a:r>
                <a:endParaRPr lang="en-US" sz="16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2" name="Rectangle 61">
                <a:extLst>
                  <a:ext uri="{FF2B5EF4-FFF2-40B4-BE49-F238E27FC236}">
                    <a16:creationId xmlns:a16="http://schemas.microsoft.com/office/drawing/2014/main" id="{5BA3894E-3B47-3DCA-53A8-99AF38C60572}"/>
                  </a:ext>
                </a:extLst>
              </p:cNvPr>
              <p:cNvSpPr/>
              <p:nvPr/>
            </p:nvSpPr>
            <p:spPr>
              <a:xfrm>
                <a:off x="6626009" y="4129928"/>
                <a:ext cx="1315153" cy="338554"/>
              </a:xfrm>
              <a:prstGeom prst="rect">
                <a:avLst/>
              </a:prstGeom>
              <a:solidFill>
                <a:schemeClr val="bg1"/>
              </a:solidFill>
            </p:spPr>
            <p:txBody>
              <a:bodyPr wrap="square" lIns="91440" tIns="45720" rIns="91440" bIns="45720">
                <a:spAutoFit/>
              </a:bodyPr>
              <a:lstStyle/>
              <a:p>
                <a:pPr algn="ctr"/>
                <a:r>
                  <a:rPr lang="en-US" sz="1600" b="1"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Accessibility</a:t>
                </a:r>
                <a:endParaRPr lang="en-US" sz="16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4" name="Rectangle 63">
                <a:extLst>
                  <a:ext uri="{FF2B5EF4-FFF2-40B4-BE49-F238E27FC236}">
                    <a16:creationId xmlns:a16="http://schemas.microsoft.com/office/drawing/2014/main" id="{8BC28E0E-2FEB-3B3E-13C5-A70AAA5D305F}"/>
                  </a:ext>
                </a:extLst>
              </p:cNvPr>
              <p:cNvSpPr/>
              <p:nvPr/>
            </p:nvSpPr>
            <p:spPr>
              <a:xfrm>
                <a:off x="6539423" y="2433265"/>
                <a:ext cx="1488327" cy="338554"/>
              </a:xfrm>
              <a:prstGeom prst="rect">
                <a:avLst/>
              </a:prstGeom>
              <a:solidFill>
                <a:schemeClr val="bg1"/>
              </a:solidFill>
            </p:spPr>
            <p:txBody>
              <a:bodyPr wrap="square" lIns="91440" tIns="45720" rIns="91440" bIns="45720">
                <a:spAutoFit/>
              </a:bodyPr>
              <a:lstStyle/>
              <a:p>
                <a:pPr algn="ctr"/>
                <a:r>
                  <a:rPr lang="en-US" sz="16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Affordability </a:t>
                </a:r>
              </a:p>
            </p:txBody>
          </p:sp>
          <p:pic>
            <p:nvPicPr>
              <p:cNvPr id="66" name="Picture 65">
                <a:extLst>
                  <a:ext uri="{FF2B5EF4-FFF2-40B4-BE49-F238E27FC236}">
                    <a16:creationId xmlns:a16="http://schemas.microsoft.com/office/drawing/2014/main" id="{44784205-EF5B-E59A-4B7C-8D47FA7A376B}"/>
                  </a:ext>
                </a:extLst>
              </p:cNvPr>
              <p:cNvPicPr>
                <a:picLocks noChangeAspect="1"/>
              </p:cNvPicPr>
              <p:nvPr/>
            </p:nvPicPr>
            <p:blipFill>
              <a:blip r:embed="rId2"/>
              <a:stretch>
                <a:fillRect/>
              </a:stretch>
            </p:blipFill>
            <p:spPr>
              <a:xfrm>
                <a:off x="6784599" y="1071346"/>
                <a:ext cx="4803598" cy="3492597"/>
              </a:xfrm>
              <a:prstGeom prst="rect">
                <a:avLst/>
              </a:prstGeom>
            </p:spPr>
          </p:pic>
          <p:sp>
            <p:nvSpPr>
              <p:cNvPr id="67" name="Rectangle 66">
                <a:extLst>
                  <a:ext uri="{FF2B5EF4-FFF2-40B4-BE49-F238E27FC236}">
                    <a16:creationId xmlns:a16="http://schemas.microsoft.com/office/drawing/2014/main" id="{DAE15827-2502-80E6-456E-A404D75A1155}"/>
                  </a:ext>
                </a:extLst>
              </p:cNvPr>
              <p:cNvSpPr/>
              <p:nvPr/>
            </p:nvSpPr>
            <p:spPr>
              <a:xfrm>
                <a:off x="10431634" y="2487499"/>
                <a:ext cx="1315153" cy="830997"/>
              </a:xfrm>
              <a:prstGeom prst="rect">
                <a:avLst/>
              </a:prstGeom>
              <a:solidFill>
                <a:schemeClr val="bg1"/>
              </a:solidFill>
            </p:spPr>
            <p:txBody>
              <a:bodyPr wrap="square" lIns="91440" tIns="45720" rIns="91440" bIns="45720">
                <a:spAutoFit/>
              </a:bodyPr>
              <a:lstStyle/>
              <a:p>
                <a:pPr algn="ctr"/>
                <a:r>
                  <a:rPr lang="en-US" sz="16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Safety </a:t>
                </a:r>
              </a:p>
              <a:p>
                <a:pPr algn="ctr"/>
                <a:r>
                  <a:rPr lang="en-US" sz="16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&amp;</a:t>
                </a:r>
              </a:p>
              <a:p>
                <a:pPr algn="ctr"/>
                <a:r>
                  <a:rPr lang="en-US" sz="16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Security</a:t>
                </a:r>
              </a:p>
            </p:txBody>
          </p:sp>
          <p:sp>
            <p:nvSpPr>
              <p:cNvPr id="68" name="Rectangle 67">
                <a:extLst>
                  <a:ext uri="{FF2B5EF4-FFF2-40B4-BE49-F238E27FC236}">
                    <a16:creationId xmlns:a16="http://schemas.microsoft.com/office/drawing/2014/main" id="{0064140A-46ED-A5C9-3F90-9208AC1FC8D5}"/>
                  </a:ext>
                </a:extLst>
              </p:cNvPr>
              <p:cNvSpPr/>
              <p:nvPr/>
            </p:nvSpPr>
            <p:spPr>
              <a:xfrm>
                <a:off x="7573617" y="1000597"/>
                <a:ext cx="914400" cy="584775"/>
              </a:xfrm>
              <a:prstGeom prst="rect">
                <a:avLst/>
              </a:prstGeom>
              <a:solidFill>
                <a:schemeClr val="bg1"/>
              </a:solidFill>
            </p:spPr>
            <p:txBody>
              <a:bodyPr wrap="square" lIns="91440" tIns="45720" rIns="91440" bIns="45720">
                <a:spAutoFit/>
              </a:bodyPr>
              <a:lstStyle/>
              <a:p>
                <a:pPr algn="ctr"/>
                <a:r>
                  <a:rPr lang="en-US" sz="16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Time Savings</a:t>
                </a:r>
              </a:p>
            </p:txBody>
          </p:sp>
        </p:grpSp>
        <p:pic>
          <p:nvPicPr>
            <p:cNvPr id="71" name="Picture 70">
              <a:extLst>
                <a:ext uri="{FF2B5EF4-FFF2-40B4-BE49-F238E27FC236}">
                  <a16:creationId xmlns:a16="http://schemas.microsoft.com/office/drawing/2014/main" id="{62A85D83-889D-9C26-813C-6869B7BDC819}"/>
                </a:ext>
              </a:extLst>
            </p:cNvPr>
            <p:cNvPicPr>
              <a:picLocks noChangeAspect="1"/>
            </p:cNvPicPr>
            <p:nvPr/>
          </p:nvPicPr>
          <p:blipFill>
            <a:blip r:embed="rId3"/>
            <a:stretch>
              <a:fillRect/>
            </a:stretch>
          </p:blipFill>
          <p:spPr>
            <a:xfrm>
              <a:off x="8658733" y="2608002"/>
              <a:ext cx="927876" cy="636649"/>
            </a:xfrm>
            <a:prstGeom prst="rect">
              <a:avLst/>
            </a:prstGeom>
          </p:spPr>
        </p:pic>
      </p:grpSp>
      <p:sp>
        <p:nvSpPr>
          <p:cNvPr id="72" name="Rectangle 71">
            <a:extLst>
              <a:ext uri="{FF2B5EF4-FFF2-40B4-BE49-F238E27FC236}">
                <a16:creationId xmlns:a16="http://schemas.microsoft.com/office/drawing/2014/main" id="{A7FB05C0-6F66-8693-713B-02B5966D4B98}"/>
              </a:ext>
            </a:extLst>
          </p:cNvPr>
          <p:cNvSpPr/>
          <p:nvPr/>
        </p:nvSpPr>
        <p:spPr>
          <a:xfrm>
            <a:off x="4450197" y="1150670"/>
            <a:ext cx="2524485" cy="400110"/>
          </a:xfrm>
          <a:prstGeom prst="rect">
            <a:avLst/>
          </a:prstGeom>
          <a:solidFill>
            <a:schemeClr val="bg1"/>
          </a:solidFill>
        </p:spPr>
        <p:txBody>
          <a:bodyPr wrap="square" lIns="91440" tIns="45720" rIns="91440" bIns="45720">
            <a:spAutoFit/>
          </a:bodyPr>
          <a:lstStyle/>
          <a:p>
            <a:pPr algn="ctr"/>
            <a:endParaRPr lang="en-US" sz="20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74" name="Picture 73">
            <a:extLst>
              <a:ext uri="{FF2B5EF4-FFF2-40B4-BE49-F238E27FC236}">
                <a16:creationId xmlns:a16="http://schemas.microsoft.com/office/drawing/2014/main" id="{97CDAC01-B6D3-0497-2473-4C049D96D2DF}"/>
              </a:ext>
            </a:extLst>
          </p:cNvPr>
          <p:cNvPicPr>
            <a:picLocks noChangeAspect="1"/>
          </p:cNvPicPr>
          <p:nvPr/>
        </p:nvPicPr>
        <p:blipFill>
          <a:blip r:embed="rId4"/>
          <a:stretch>
            <a:fillRect/>
          </a:stretch>
        </p:blipFill>
        <p:spPr>
          <a:xfrm>
            <a:off x="9232982" y="93513"/>
            <a:ext cx="2553214" cy="731622"/>
          </a:xfrm>
          <a:prstGeom prst="rect">
            <a:avLst/>
          </a:prstGeom>
        </p:spPr>
      </p:pic>
    </p:spTree>
    <p:extLst>
      <p:ext uri="{BB962C8B-B14F-4D97-AF65-F5344CB8AC3E}">
        <p14:creationId xmlns:p14="http://schemas.microsoft.com/office/powerpoint/2010/main" val="265744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42E393E-FED3-8739-4573-C20372F52A6A}"/>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0B9D8A8-FB3C-823C-F747-2463AA5468AE}"/>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C7DF739-96AF-57CA-F56F-A14C517EA932}"/>
              </a:ext>
            </a:extLst>
          </p:cNvPr>
          <p:cNvSpPr txBox="1"/>
          <p:nvPr/>
        </p:nvSpPr>
        <p:spPr>
          <a:xfrm>
            <a:off x="11215992" y="6488668"/>
            <a:ext cx="536984"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5</a:t>
            </a:r>
          </a:p>
        </p:txBody>
      </p:sp>
      <p:sp>
        <p:nvSpPr>
          <p:cNvPr id="10" name="TextBox 9">
            <a:extLst>
              <a:ext uri="{FF2B5EF4-FFF2-40B4-BE49-F238E27FC236}">
                <a16:creationId xmlns:a16="http://schemas.microsoft.com/office/drawing/2014/main" id="{A359F3F6-4FFC-7767-2E4A-52270FDA630D}"/>
              </a:ext>
            </a:extLst>
          </p:cNvPr>
          <p:cNvSpPr txBox="1"/>
          <p:nvPr/>
        </p:nvSpPr>
        <p:spPr>
          <a:xfrm>
            <a:off x="228371" y="225092"/>
            <a:ext cx="1577676" cy="523220"/>
          </a:xfrm>
          <a:prstGeom prst="rect">
            <a:avLst/>
          </a:prstGeom>
          <a:noFill/>
        </p:spPr>
        <p:txBody>
          <a:bodyPr wrap="none" rtlCol="0">
            <a:spAutoFit/>
          </a:bodyPr>
          <a:lstStyle/>
          <a:p>
            <a:r>
              <a:rPr lang="en-IN" sz="2800" dirty="0">
                <a:solidFill>
                  <a:schemeClr val="accent6">
                    <a:lumMod val="50000"/>
                  </a:schemeClr>
                </a:solidFill>
                <a:latin typeface="Times New Roman" panose="02020603050405020304" pitchFamily="18" charset="0"/>
                <a:cs typeface="Times New Roman" panose="02020603050405020304" pitchFamily="18" charset="0"/>
              </a:rPr>
              <a:t>Objective</a:t>
            </a:r>
          </a:p>
        </p:txBody>
      </p:sp>
      <p:grpSp>
        <p:nvGrpSpPr>
          <p:cNvPr id="21" name="Group 20">
            <a:extLst>
              <a:ext uri="{FF2B5EF4-FFF2-40B4-BE49-F238E27FC236}">
                <a16:creationId xmlns:a16="http://schemas.microsoft.com/office/drawing/2014/main" id="{B3A3ABED-9937-E28E-8B64-0763B8837F63}"/>
              </a:ext>
            </a:extLst>
          </p:cNvPr>
          <p:cNvGrpSpPr/>
          <p:nvPr/>
        </p:nvGrpSpPr>
        <p:grpSpPr>
          <a:xfrm>
            <a:off x="320690" y="2023824"/>
            <a:ext cx="11572249" cy="562062"/>
            <a:chOff x="548415" y="3066227"/>
            <a:chExt cx="11572249" cy="562062"/>
          </a:xfrm>
        </p:grpSpPr>
        <p:grpSp>
          <p:nvGrpSpPr>
            <p:cNvPr id="29" name="Group 28">
              <a:extLst>
                <a:ext uri="{FF2B5EF4-FFF2-40B4-BE49-F238E27FC236}">
                  <a16:creationId xmlns:a16="http://schemas.microsoft.com/office/drawing/2014/main" id="{08BDC4B6-A915-FB4F-AC8D-71FA013F56BF}"/>
                </a:ext>
              </a:extLst>
            </p:cNvPr>
            <p:cNvGrpSpPr/>
            <p:nvPr/>
          </p:nvGrpSpPr>
          <p:grpSpPr>
            <a:xfrm>
              <a:off x="548415" y="3066227"/>
              <a:ext cx="11572249" cy="562062"/>
              <a:chOff x="930988" y="1835142"/>
              <a:chExt cx="9336946" cy="562062"/>
            </a:xfrm>
            <a:solidFill>
              <a:srgbClr val="26E2B1"/>
            </a:solidFill>
          </p:grpSpPr>
          <p:sp>
            <p:nvSpPr>
              <p:cNvPr id="31" name="Rectangle: Rounded Corners 30">
                <a:extLst>
                  <a:ext uri="{FF2B5EF4-FFF2-40B4-BE49-F238E27FC236}">
                    <a16:creationId xmlns:a16="http://schemas.microsoft.com/office/drawing/2014/main" id="{33D8870F-8B6C-3341-DE0B-5665B488A452}"/>
                  </a:ext>
                </a:extLst>
              </p:cNvPr>
              <p:cNvSpPr/>
              <p:nvPr/>
            </p:nvSpPr>
            <p:spPr>
              <a:xfrm>
                <a:off x="1853776" y="1835142"/>
                <a:ext cx="8414158" cy="562062"/>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Rectangle: Rounded Corners 31">
                <a:extLst>
                  <a:ext uri="{FF2B5EF4-FFF2-40B4-BE49-F238E27FC236}">
                    <a16:creationId xmlns:a16="http://schemas.microsoft.com/office/drawing/2014/main" id="{616D1AE4-E97B-E135-0194-9746C8F674DF}"/>
                  </a:ext>
                </a:extLst>
              </p:cNvPr>
              <p:cNvSpPr/>
              <p:nvPr/>
            </p:nvSpPr>
            <p:spPr>
              <a:xfrm>
                <a:off x="930988" y="1835142"/>
                <a:ext cx="922789" cy="562062"/>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02</a:t>
                </a:r>
              </a:p>
            </p:txBody>
          </p:sp>
        </p:grpSp>
        <p:sp>
          <p:nvSpPr>
            <p:cNvPr id="28" name="TextBox 27">
              <a:extLst>
                <a:ext uri="{FF2B5EF4-FFF2-40B4-BE49-F238E27FC236}">
                  <a16:creationId xmlns:a16="http://schemas.microsoft.com/office/drawing/2014/main" id="{EAF86BE8-D7F2-C060-A164-33936DF877A5}"/>
                </a:ext>
              </a:extLst>
            </p:cNvPr>
            <p:cNvSpPr txBox="1"/>
            <p:nvPr/>
          </p:nvSpPr>
          <p:spPr>
            <a:xfrm>
              <a:off x="1598834" y="3162592"/>
              <a:ext cx="10428543"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 To evaluate the derived satisfaction ranking on perception of bus service quality attributes </a:t>
              </a:r>
              <a:endParaRPr lang="en-IN" dirty="0">
                <a:latin typeface="Times New Roman" panose="02020603050405020304" pitchFamily="18"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A5BDC0E3-2F25-9815-B238-51C0CF619201}"/>
              </a:ext>
            </a:extLst>
          </p:cNvPr>
          <p:cNvGrpSpPr/>
          <p:nvPr/>
        </p:nvGrpSpPr>
        <p:grpSpPr>
          <a:xfrm>
            <a:off x="320690" y="2783139"/>
            <a:ext cx="11572255" cy="563637"/>
            <a:chOff x="536413" y="4213023"/>
            <a:chExt cx="11572255" cy="563637"/>
          </a:xfrm>
        </p:grpSpPr>
        <p:sp>
          <p:nvSpPr>
            <p:cNvPr id="25" name="Rectangle: Rounded Corners 24">
              <a:extLst>
                <a:ext uri="{FF2B5EF4-FFF2-40B4-BE49-F238E27FC236}">
                  <a16:creationId xmlns:a16="http://schemas.microsoft.com/office/drawing/2014/main" id="{BA228849-A587-13A2-DA0D-E90D918EFAA3}"/>
                </a:ext>
              </a:extLst>
            </p:cNvPr>
            <p:cNvSpPr/>
            <p:nvPr/>
          </p:nvSpPr>
          <p:spPr>
            <a:xfrm>
              <a:off x="1680128" y="4213023"/>
              <a:ext cx="10428540" cy="562062"/>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Rounded Corners 25">
              <a:extLst>
                <a:ext uri="{FF2B5EF4-FFF2-40B4-BE49-F238E27FC236}">
                  <a16:creationId xmlns:a16="http://schemas.microsoft.com/office/drawing/2014/main" id="{A32AA9D8-872E-9E7B-77FC-3C05C81E63D9}"/>
                </a:ext>
              </a:extLst>
            </p:cNvPr>
            <p:cNvSpPr/>
            <p:nvPr/>
          </p:nvSpPr>
          <p:spPr>
            <a:xfrm>
              <a:off x="536413" y="4214598"/>
              <a:ext cx="1143708" cy="562062"/>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03</a:t>
              </a:r>
            </a:p>
          </p:txBody>
        </p:sp>
        <p:sp>
          <p:nvSpPr>
            <p:cNvPr id="22" name="TextBox 21">
              <a:extLst>
                <a:ext uri="{FF2B5EF4-FFF2-40B4-BE49-F238E27FC236}">
                  <a16:creationId xmlns:a16="http://schemas.microsoft.com/office/drawing/2014/main" id="{B913910F-95FE-DBEA-79B2-A4EDD95F4944}"/>
                </a:ext>
              </a:extLst>
            </p:cNvPr>
            <p:cNvSpPr txBox="1"/>
            <p:nvPr/>
          </p:nvSpPr>
          <p:spPr>
            <a:xfrm>
              <a:off x="1692120" y="4298202"/>
              <a:ext cx="9173675" cy="374077"/>
            </a:xfrm>
            <a:prstGeom prst="rect">
              <a:avLst/>
            </a:prstGeom>
            <a:solidFill>
              <a:srgbClr val="FFC000"/>
            </a:solidFill>
          </p:spPr>
          <p:txBody>
            <a:bodyPr wrap="square">
              <a:spAutoFit/>
            </a:bodyPr>
            <a:lstStyle/>
            <a:p>
              <a:pPr>
                <a:lnSpc>
                  <a:spcPct val="107000"/>
                </a:lnSpc>
                <a:spcAft>
                  <a:spcPts val="800"/>
                </a:spcAft>
              </a:pPr>
              <a:r>
                <a:rPr lang="en-IN" sz="1800"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To </a:t>
              </a:r>
              <a:r>
                <a:rPr lang="en-IN" kern="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identify the derived satisfaction ranking of bus service quality attribute for priority and policy  </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B3763240-F4DD-B949-2EDF-8343BC3EE29E}"/>
              </a:ext>
            </a:extLst>
          </p:cNvPr>
          <p:cNvGrpSpPr/>
          <p:nvPr/>
        </p:nvGrpSpPr>
        <p:grpSpPr>
          <a:xfrm>
            <a:off x="309876" y="1238222"/>
            <a:ext cx="11572248" cy="562062"/>
            <a:chOff x="548413" y="1997685"/>
            <a:chExt cx="11572248" cy="562062"/>
          </a:xfrm>
        </p:grpSpPr>
        <p:sp>
          <p:nvSpPr>
            <p:cNvPr id="35" name="Rectangle: Rounded Corners 34">
              <a:extLst>
                <a:ext uri="{FF2B5EF4-FFF2-40B4-BE49-F238E27FC236}">
                  <a16:creationId xmlns:a16="http://schemas.microsoft.com/office/drawing/2014/main" id="{063FF0CE-0C2D-5163-55D7-02BF509704EB}"/>
                </a:ext>
              </a:extLst>
            </p:cNvPr>
            <p:cNvSpPr/>
            <p:nvPr/>
          </p:nvSpPr>
          <p:spPr>
            <a:xfrm>
              <a:off x="1692121" y="1997685"/>
              <a:ext cx="10428540" cy="562062"/>
            </a:xfrm>
            <a:prstGeom prst="roundRect">
              <a:avLst/>
            </a:prstGeom>
            <a:solidFill>
              <a:srgbClr val="C7CA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Rectangle: Rounded Corners 35">
              <a:extLst>
                <a:ext uri="{FF2B5EF4-FFF2-40B4-BE49-F238E27FC236}">
                  <a16:creationId xmlns:a16="http://schemas.microsoft.com/office/drawing/2014/main" id="{E2028AFC-ED0B-67AC-2D92-007678727B97}"/>
                </a:ext>
              </a:extLst>
            </p:cNvPr>
            <p:cNvSpPr/>
            <p:nvPr/>
          </p:nvSpPr>
          <p:spPr>
            <a:xfrm>
              <a:off x="548413" y="1997685"/>
              <a:ext cx="1143708" cy="562062"/>
            </a:xfrm>
            <a:prstGeom prst="roundRect">
              <a:avLst/>
            </a:prstGeom>
            <a:solidFill>
              <a:srgbClr val="C7CA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01</a:t>
              </a:r>
            </a:p>
          </p:txBody>
        </p:sp>
        <p:sp>
          <p:nvSpPr>
            <p:cNvPr id="3" name="TextBox 2">
              <a:extLst>
                <a:ext uri="{FF2B5EF4-FFF2-40B4-BE49-F238E27FC236}">
                  <a16:creationId xmlns:a16="http://schemas.microsoft.com/office/drawing/2014/main" id="{5773C08F-FB6D-E6CA-1128-0097EC71DEC9}"/>
                </a:ext>
              </a:extLst>
            </p:cNvPr>
            <p:cNvSpPr txBox="1"/>
            <p:nvPr/>
          </p:nvSpPr>
          <p:spPr>
            <a:xfrm>
              <a:off x="1692121" y="2113153"/>
              <a:ext cx="8184675" cy="374077"/>
            </a:xfrm>
            <a:prstGeom prst="rect">
              <a:avLst/>
            </a:prstGeom>
            <a:noFill/>
          </p:spPr>
          <p:txBody>
            <a:bodyPr wrap="square">
              <a:spAutoFit/>
            </a:bodyPr>
            <a:lstStyle/>
            <a:p>
              <a:pPr>
                <a:lnSpc>
                  <a:spcPct val="107000"/>
                </a:lnSpc>
                <a:spcAft>
                  <a:spcPts val="800"/>
                </a:spcAft>
              </a:pPr>
              <a:r>
                <a:rPr lang="en-IN" sz="1800"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To identify user’s perspectives on disaggregate-level </a:t>
              </a:r>
              <a:r>
                <a:rPr lang="en-IN" kern="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b</a:t>
              </a:r>
              <a:r>
                <a:rPr lang="en-IN" sz="1800"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us </a:t>
              </a:r>
              <a:r>
                <a:rPr lang="en-IN" kern="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a:t>
              </a:r>
              <a:r>
                <a:rPr lang="en-IN" sz="1800"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ervice </a:t>
              </a:r>
              <a:r>
                <a:rPr lang="en-IN" kern="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q</a:t>
              </a:r>
              <a:r>
                <a:rPr lang="en-IN" sz="1800"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uality </a:t>
              </a:r>
              <a:r>
                <a:rPr lang="en-IN" kern="100"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a:t>
              </a:r>
              <a:r>
                <a:rPr lang="en-IN" sz="1800" kern="1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ttributes </a:t>
              </a:r>
            </a:p>
          </p:txBody>
        </p:sp>
      </p:grpSp>
      <p:pic>
        <p:nvPicPr>
          <p:cNvPr id="30" name="Picture 29">
            <a:extLst>
              <a:ext uri="{FF2B5EF4-FFF2-40B4-BE49-F238E27FC236}">
                <a16:creationId xmlns:a16="http://schemas.microsoft.com/office/drawing/2014/main" id="{477E62DF-56FC-C630-AAD1-D830F803BBE0}"/>
              </a:ext>
            </a:extLst>
          </p:cNvPr>
          <p:cNvPicPr>
            <a:picLocks noChangeAspect="1"/>
          </p:cNvPicPr>
          <p:nvPr/>
        </p:nvPicPr>
        <p:blipFill>
          <a:blip r:embed="rId2"/>
          <a:stretch>
            <a:fillRect/>
          </a:stretch>
        </p:blipFill>
        <p:spPr>
          <a:xfrm>
            <a:off x="2946433" y="3694621"/>
            <a:ext cx="2072714" cy="2444627"/>
          </a:xfrm>
          <a:prstGeom prst="rect">
            <a:avLst/>
          </a:prstGeom>
        </p:spPr>
      </p:pic>
      <p:pic>
        <p:nvPicPr>
          <p:cNvPr id="38" name="Picture 37">
            <a:extLst>
              <a:ext uri="{FF2B5EF4-FFF2-40B4-BE49-F238E27FC236}">
                <a16:creationId xmlns:a16="http://schemas.microsoft.com/office/drawing/2014/main" id="{8924BEF5-ED7B-AF17-1EA7-40B616F755E1}"/>
              </a:ext>
            </a:extLst>
          </p:cNvPr>
          <p:cNvPicPr>
            <a:picLocks noChangeAspect="1"/>
          </p:cNvPicPr>
          <p:nvPr/>
        </p:nvPicPr>
        <p:blipFill>
          <a:blip r:embed="rId3"/>
          <a:stretch>
            <a:fillRect/>
          </a:stretch>
        </p:blipFill>
        <p:spPr>
          <a:xfrm>
            <a:off x="603118" y="3861447"/>
            <a:ext cx="1700931" cy="2109399"/>
          </a:xfrm>
          <a:prstGeom prst="rect">
            <a:avLst/>
          </a:prstGeom>
        </p:spPr>
      </p:pic>
      <p:pic>
        <p:nvPicPr>
          <p:cNvPr id="40" name="Picture 39">
            <a:extLst>
              <a:ext uri="{FF2B5EF4-FFF2-40B4-BE49-F238E27FC236}">
                <a16:creationId xmlns:a16="http://schemas.microsoft.com/office/drawing/2014/main" id="{5EE5901B-87A3-2B3D-9573-A61CEBD5E3C9}"/>
              </a:ext>
            </a:extLst>
          </p:cNvPr>
          <p:cNvPicPr>
            <a:picLocks noChangeAspect="1"/>
          </p:cNvPicPr>
          <p:nvPr/>
        </p:nvPicPr>
        <p:blipFill>
          <a:blip r:embed="rId4"/>
          <a:stretch>
            <a:fillRect/>
          </a:stretch>
        </p:blipFill>
        <p:spPr>
          <a:xfrm>
            <a:off x="5680344" y="4111024"/>
            <a:ext cx="5535648" cy="1585097"/>
          </a:xfrm>
          <a:prstGeom prst="rect">
            <a:avLst/>
          </a:prstGeom>
        </p:spPr>
      </p:pic>
      <p:pic>
        <p:nvPicPr>
          <p:cNvPr id="41" name="Picture 40">
            <a:extLst>
              <a:ext uri="{FF2B5EF4-FFF2-40B4-BE49-F238E27FC236}">
                <a16:creationId xmlns:a16="http://schemas.microsoft.com/office/drawing/2014/main" id="{F38F2A1C-A170-D6C7-8823-665B7878CB87}"/>
              </a:ext>
            </a:extLst>
          </p:cNvPr>
          <p:cNvPicPr>
            <a:picLocks noChangeAspect="1"/>
          </p:cNvPicPr>
          <p:nvPr/>
        </p:nvPicPr>
        <p:blipFill>
          <a:blip r:embed="rId5"/>
          <a:stretch>
            <a:fillRect/>
          </a:stretch>
        </p:blipFill>
        <p:spPr>
          <a:xfrm>
            <a:off x="9481464" y="109890"/>
            <a:ext cx="2548349" cy="731583"/>
          </a:xfrm>
          <a:prstGeom prst="rect">
            <a:avLst/>
          </a:prstGeom>
        </p:spPr>
      </p:pic>
    </p:spTree>
    <p:extLst>
      <p:ext uri="{BB962C8B-B14F-4D97-AF65-F5344CB8AC3E}">
        <p14:creationId xmlns:p14="http://schemas.microsoft.com/office/powerpoint/2010/main" val="59467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FFFFD02-C129-ED0E-1008-7975EFC2AD00}"/>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9292450F-1098-60B5-F461-B3E2812505DC}"/>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B8704BC-E09F-1193-4587-262EA23E7E33}"/>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0248CF1-93E2-FE35-5FEA-3132A5C2D730}"/>
                </a:ext>
              </a:extLst>
            </p:cNvPr>
            <p:cNvSpPr txBox="1"/>
            <p:nvPr/>
          </p:nvSpPr>
          <p:spPr>
            <a:xfrm>
              <a:off x="11215992" y="6488668"/>
              <a:ext cx="603114"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6</a:t>
              </a:r>
            </a:p>
          </p:txBody>
        </p:sp>
      </p:grpSp>
      <p:sp>
        <p:nvSpPr>
          <p:cNvPr id="12" name="Title 2">
            <a:extLst>
              <a:ext uri="{FF2B5EF4-FFF2-40B4-BE49-F238E27FC236}">
                <a16:creationId xmlns:a16="http://schemas.microsoft.com/office/drawing/2014/main" id="{ADD49004-6267-8AD2-422F-590BA147C57C}"/>
              </a:ext>
            </a:extLst>
          </p:cNvPr>
          <p:cNvSpPr txBox="1">
            <a:spLocks/>
          </p:cNvSpPr>
          <p:nvPr/>
        </p:nvSpPr>
        <p:spPr>
          <a:xfrm>
            <a:off x="139816" y="0"/>
            <a:ext cx="7175384" cy="88788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800" dirty="0">
                <a:solidFill>
                  <a:schemeClr val="accent6">
                    <a:lumMod val="50000"/>
                  </a:schemeClr>
                </a:solidFill>
                <a:latin typeface="Times New Roman" panose="02020603050405020304" pitchFamily="18" charset="0"/>
                <a:cs typeface="Times New Roman" panose="02020603050405020304" pitchFamily="18" charset="0"/>
              </a:rPr>
              <a:t>Literature Review: SQ Performance Evaluations </a:t>
            </a:r>
          </a:p>
        </p:txBody>
      </p:sp>
      <p:pic>
        <p:nvPicPr>
          <p:cNvPr id="2" name="Picture 1">
            <a:extLst>
              <a:ext uri="{FF2B5EF4-FFF2-40B4-BE49-F238E27FC236}">
                <a16:creationId xmlns:a16="http://schemas.microsoft.com/office/drawing/2014/main" id="{0DB5A257-955E-865E-2B87-FD3E94E51463}"/>
              </a:ext>
            </a:extLst>
          </p:cNvPr>
          <p:cNvPicPr>
            <a:picLocks noChangeAspect="1"/>
          </p:cNvPicPr>
          <p:nvPr/>
        </p:nvPicPr>
        <p:blipFill>
          <a:blip r:embed="rId2"/>
          <a:stretch>
            <a:fillRect/>
          </a:stretch>
        </p:blipFill>
        <p:spPr>
          <a:xfrm>
            <a:off x="9270757" y="73406"/>
            <a:ext cx="2548349" cy="731583"/>
          </a:xfrm>
          <a:prstGeom prst="rect">
            <a:avLst/>
          </a:prstGeom>
        </p:spPr>
      </p:pic>
      <p:graphicFrame>
        <p:nvGraphicFramePr>
          <p:cNvPr id="7" name="Table 6">
            <a:extLst>
              <a:ext uri="{FF2B5EF4-FFF2-40B4-BE49-F238E27FC236}">
                <a16:creationId xmlns:a16="http://schemas.microsoft.com/office/drawing/2014/main" id="{40309DC5-D106-AC03-84A4-78CFDF23AA1C}"/>
              </a:ext>
            </a:extLst>
          </p:cNvPr>
          <p:cNvGraphicFramePr>
            <a:graphicFrameLocks noGrp="1"/>
          </p:cNvGraphicFramePr>
          <p:nvPr>
            <p:extLst>
              <p:ext uri="{D42A27DB-BD31-4B8C-83A1-F6EECF244321}">
                <p14:modId xmlns:p14="http://schemas.microsoft.com/office/powerpoint/2010/main" val="4136040890"/>
              </p:ext>
            </p:extLst>
          </p:nvPr>
        </p:nvGraphicFramePr>
        <p:xfrm>
          <a:off x="162186" y="1325192"/>
          <a:ext cx="11656920" cy="4669772"/>
        </p:xfrm>
        <a:graphic>
          <a:graphicData uri="http://schemas.openxmlformats.org/drawingml/2006/table">
            <a:tbl>
              <a:tblPr>
                <a:tableStyleId>{5C22544A-7EE6-4342-B048-85BDC9FD1C3A}</a:tableStyleId>
              </a:tblPr>
              <a:tblGrid>
                <a:gridCol w="2331384">
                  <a:extLst>
                    <a:ext uri="{9D8B030D-6E8A-4147-A177-3AD203B41FA5}">
                      <a16:colId xmlns:a16="http://schemas.microsoft.com/office/drawing/2014/main" val="4008125279"/>
                    </a:ext>
                  </a:extLst>
                </a:gridCol>
                <a:gridCol w="2331384">
                  <a:extLst>
                    <a:ext uri="{9D8B030D-6E8A-4147-A177-3AD203B41FA5}">
                      <a16:colId xmlns:a16="http://schemas.microsoft.com/office/drawing/2014/main" val="2331599338"/>
                    </a:ext>
                  </a:extLst>
                </a:gridCol>
                <a:gridCol w="2331384">
                  <a:extLst>
                    <a:ext uri="{9D8B030D-6E8A-4147-A177-3AD203B41FA5}">
                      <a16:colId xmlns:a16="http://schemas.microsoft.com/office/drawing/2014/main" val="624289955"/>
                    </a:ext>
                  </a:extLst>
                </a:gridCol>
                <a:gridCol w="2331384">
                  <a:extLst>
                    <a:ext uri="{9D8B030D-6E8A-4147-A177-3AD203B41FA5}">
                      <a16:colId xmlns:a16="http://schemas.microsoft.com/office/drawing/2014/main" val="1613179458"/>
                    </a:ext>
                  </a:extLst>
                </a:gridCol>
                <a:gridCol w="2331384">
                  <a:extLst>
                    <a:ext uri="{9D8B030D-6E8A-4147-A177-3AD203B41FA5}">
                      <a16:colId xmlns:a16="http://schemas.microsoft.com/office/drawing/2014/main" val="2099356297"/>
                    </a:ext>
                  </a:extLst>
                </a:gridCol>
              </a:tblGrid>
              <a:tr h="543917">
                <a:tc>
                  <a:txBody>
                    <a:bodyPr/>
                    <a:lstStyle/>
                    <a:p>
                      <a:pPr algn="l" rtl="0" fontAlgn="ctr">
                        <a:buNone/>
                      </a:pPr>
                      <a:r>
                        <a:rPr lang="en-IN" sz="1800" u="none" strike="noStrike" dirty="0">
                          <a:solidFill>
                            <a:schemeClr val="bg1"/>
                          </a:solidFill>
                          <a:effectLst/>
                          <a:latin typeface="Times New Roman" panose="02020603050405020304" pitchFamily="18" charset="0"/>
                          <a:cs typeface="Times New Roman" panose="02020603050405020304" pitchFamily="18" charset="0"/>
                        </a:rPr>
                        <a:t>Authors</a:t>
                      </a:r>
                      <a:endParaRPr lang="en-IN"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06" marR="6306" marT="6306" marB="0" anchor="ctr">
                    <a:solidFill>
                      <a:schemeClr val="accent6"/>
                    </a:solidFill>
                  </a:tcPr>
                </a:tc>
                <a:tc>
                  <a:txBody>
                    <a:bodyPr/>
                    <a:lstStyle/>
                    <a:p>
                      <a:pPr algn="l" rtl="0" fontAlgn="ctr">
                        <a:buNone/>
                      </a:pPr>
                      <a:r>
                        <a:rPr lang="en-IN" sz="1800" u="none" strike="noStrike" dirty="0">
                          <a:solidFill>
                            <a:schemeClr val="bg1"/>
                          </a:solidFill>
                          <a:effectLst/>
                          <a:latin typeface="Times New Roman" panose="02020603050405020304" pitchFamily="18" charset="0"/>
                          <a:cs typeface="Times New Roman" panose="02020603050405020304" pitchFamily="18" charset="0"/>
                        </a:rPr>
                        <a:t>Year </a:t>
                      </a:r>
                      <a:endParaRPr lang="en-IN"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06" marR="6306" marT="6306" marB="0" anchor="ctr">
                    <a:solidFill>
                      <a:schemeClr val="accent6"/>
                    </a:solidFill>
                  </a:tcPr>
                </a:tc>
                <a:tc>
                  <a:txBody>
                    <a:bodyPr/>
                    <a:lstStyle/>
                    <a:p>
                      <a:pPr algn="l" rtl="0" fontAlgn="ctr">
                        <a:buNone/>
                      </a:pPr>
                      <a:r>
                        <a:rPr lang="en-IN" sz="1800" u="none" strike="noStrike" dirty="0">
                          <a:solidFill>
                            <a:schemeClr val="bg1"/>
                          </a:solidFill>
                          <a:effectLst/>
                          <a:latin typeface="Times New Roman" panose="02020603050405020304" pitchFamily="18" charset="0"/>
                          <a:cs typeface="Times New Roman" panose="02020603050405020304" pitchFamily="18" charset="0"/>
                        </a:rPr>
                        <a:t>Country </a:t>
                      </a:r>
                      <a:endParaRPr lang="en-IN"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06" marR="6306" marT="6306" marB="0" anchor="ctr">
                    <a:solidFill>
                      <a:schemeClr val="accent6"/>
                    </a:solidFill>
                  </a:tcPr>
                </a:tc>
                <a:tc>
                  <a:txBody>
                    <a:bodyPr/>
                    <a:lstStyle/>
                    <a:p>
                      <a:pPr algn="l" rtl="0" fontAlgn="ctr">
                        <a:buNone/>
                      </a:pPr>
                      <a:r>
                        <a:rPr lang="en-IN" sz="1800" u="none" strike="noStrike" dirty="0">
                          <a:solidFill>
                            <a:schemeClr val="bg1"/>
                          </a:solidFill>
                          <a:effectLst/>
                          <a:latin typeface="Times New Roman" panose="02020603050405020304" pitchFamily="18" charset="0"/>
                          <a:cs typeface="Times New Roman" panose="02020603050405020304" pitchFamily="18" charset="0"/>
                        </a:rPr>
                        <a:t>Transit Mode</a:t>
                      </a:r>
                      <a:endParaRPr lang="en-IN"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06" marR="6306" marT="6306" marB="0" anchor="ctr">
                    <a:solidFill>
                      <a:schemeClr val="accent6"/>
                    </a:solidFill>
                  </a:tcPr>
                </a:tc>
                <a:tc>
                  <a:txBody>
                    <a:bodyPr/>
                    <a:lstStyle/>
                    <a:p>
                      <a:pPr algn="l" rtl="0" fontAlgn="ctr">
                        <a:buNone/>
                      </a:pPr>
                      <a:r>
                        <a:rPr lang="en-IN" sz="1800" u="none" strike="noStrike" dirty="0">
                          <a:solidFill>
                            <a:schemeClr val="bg1"/>
                          </a:solidFill>
                          <a:effectLst/>
                          <a:latin typeface="Times New Roman" panose="02020603050405020304" pitchFamily="18" charset="0"/>
                          <a:cs typeface="Times New Roman" panose="02020603050405020304" pitchFamily="18" charset="0"/>
                        </a:rPr>
                        <a:t>Analysis Method</a:t>
                      </a:r>
                      <a:endParaRPr lang="en-IN"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06" marR="6306" marT="6306" marB="0" anchor="ctr">
                    <a:solidFill>
                      <a:schemeClr val="accent6"/>
                    </a:solidFill>
                  </a:tcPr>
                </a:tc>
                <a:extLst>
                  <a:ext uri="{0D108BD9-81ED-4DB2-BD59-A6C34878D82A}">
                    <a16:rowId xmlns:a16="http://schemas.microsoft.com/office/drawing/2014/main" val="3414871361"/>
                  </a:ext>
                </a:extLst>
              </a:tr>
              <a:tr h="543917">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(Sun et al)</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2020</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China</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Bus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Cluster Analysis, IPA</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extLst>
                  <a:ext uri="{0D108BD9-81ED-4DB2-BD59-A6C34878D82A}">
                    <a16:rowId xmlns:a16="http://schemas.microsoft.com/office/drawing/2014/main" val="1513098976"/>
                  </a:ext>
                </a:extLst>
              </a:tr>
              <a:tr h="543917">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(De Ona et al )</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2021</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Europe</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Metro</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Ordered Logit Model (OLM)</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extLst>
                  <a:ext uri="{0D108BD9-81ED-4DB2-BD59-A6C34878D82A}">
                    <a16:rowId xmlns:a16="http://schemas.microsoft.com/office/drawing/2014/main" val="340445072"/>
                  </a:ext>
                </a:extLst>
              </a:tr>
              <a:tr h="543917">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(Zhang et al)</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2019</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China</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Bus</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ordered probit model</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extLst>
                  <a:ext uri="{0D108BD9-81ED-4DB2-BD59-A6C34878D82A}">
                    <a16:rowId xmlns:a16="http://schemas.microsoft.com/office/drawing/2014/main" val="1858863364"/>
                  </a:ext>
                </a:extLst>
              </a:tr>
              <a:tr h="543917">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(Zheng et al)</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2022</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Brazil</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Metro</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US" sz="1800" u="none" strike="noStrike">
                          <a:effectLst/>
                          <a:latin typeface="Times New Roman" panose="02020603050405020304" pitchFamily="18" charset="0"/>
                          <a:cs typeface="Times New Roman" panose="02020603050405020304" pitchFamily="18" charset="0"/>
                        </a:rPr>
                        <a:t>Ordinal logit regression (OLR) and Random forest (RF) analysis</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extLst>
                  <a:ext uri="{0D108BD9-81ED-4DB2-BD59-A6C34878D82A}">
                    <a16:rowId xmlns:a16="http://schemas.microsoft.com/office/drawing/2014/main" val="1615686290"/>
                  </a:ext>
                </a:extLst>
              </a:tr>
              <a:tr h="543917">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(Kokalan et al)</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2020</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Turkey</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Bus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EFA and CFA</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extLst>
                  <a:ext uri="{0D108BD9-81ED-4DB2-BD59-A6C34878D82A}">
                    <a16:rowId xmlns:a16="http://schemas.microsoft.com/office/drawing/2014/main" val="3276651732"/>
                  </a:ext>
                </a:extLst>
              </a:tr>
              <a:tr h="543917">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(Atombo et al)</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2022</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Ghana</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Metro</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dirty="0">
                          <a:effectLst/>
                          <a:latin typeface="Times New Roman" panose="02020603050405020304" pitchFamily="18" charset="0"/>
                          <a:cs typeface="Times New Roman" panose="02020603050405020304" pitchFamily="18" charset="0"/>
                        </a:rPr>
                        <a:t>Structural Equation Modelling</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extLst>
                  <a:ext uri="{0D108BD9-81ED-4DB2-BD59-A6C34878D82A}">
                    <a16:rowId xmlns:a16="http://schemas.microsoft.com/office/drawing/2014/main" val="3663269423"/>
                  </a:ext>
                </a:extLst>
              </a:tr>
              <a:tr h="543917">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(Kar et al)</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2022</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India</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IN" sz="1800" u="none" strike="noStrike">
                          <a:effectLst/>
                          <a:latin typeface="Times New Roman" panose="02020603050405020304" pitchFamily="18" charset="0"/>
                          <a:cs typeface="Times New Roman" panose="02020603050405020304" pitchFamily="18" charset="0"/>
                        </a:rPr>
                        <a:t>Metro</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tc>
                  <a:txBody>
                    <a:bodyPr/>
                    <a:lstStyle/>
                    <a:p>
                      <a:pPr algn="l" rtl="0" fontAlgn="ctr">
                        <a:buNone/>
                      </a:pPr>
                      <a:r>
                        <a:rPr lang="en-US" sz="1800" u="none" strike="noStrike" dirty="0">
                          <a:effectLst/>
                          <a:latin typeface="Times New Roman" panose="02020603050405020304" pitchFamily="18" charset="0"/>
                          <a:cs typeface="Times New Roman" panose="02020603050405020304" pitchFamily="18" charset="0"/>
                        </a:rPr>
                        <a:t>Revised IPA with Fuzzy C-Means Clustering</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06" marR="6306" marT="6306" marB="0" anchor="ctr"/>
                </a:tc>
                <a:extLst>
                  <a:ext uri="{0D108BD9-81ED-4DB2-BD59-A6C34878D82A}">
                    <a16:rowId xmlns:a16="http://schemas.microsoft.com/office/drawing/2014/main" val="1225371449"/>
                  </a:ext>
                </a:extLst>
              </a:tr>
            </a:tbl>
          </a:graphicData>
        </a:graphic>
      </p:graphicFrame>
    </p:spTree>
    <p:extLst>
      <p:ext uri="{BB962C8B-B14F-4D97-AF65-F5344CB8AC3E}">
        <p14:creationId xmlns:p14="http://schemas.microsoft.com/office/powerpoint/2010/main" val="345982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7FDC913-48C2-FF87-9BEC-E2D86CA50082}"/>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7DC2AD3C-E8B5-A14B-2784-9DF1121BF6DF}"/>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14C2093-C64E-08F1-27E9-CE1341646238}"/>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8B16573-B25B-3EC8-1017-E5672F15BBB3}"/>
                </a:ext>
              </a:extLst>
            </p:cNvPr>
            <p:cNvSpPr txBox="1"/>
            <p:nvPr/>
          </p:nvSpPr>
          <p:spPr>
            <a:xfrm>
              <a:off x="11215992" y="6488668"/>
              <a:ext cx="603114"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7</a:t>
              </a:r>
            </a:p>
          </p:txBody>
        </p:sp>
      </p:grpSp>
      <p:grpSp>
        <p:nvGrpSpPr>
          <p:cNvPr id="9" name="Group 8">
            <a:extLst>
              <a:ext uri="{FF2B5EF4-FFF2-40B4-BE49-F238E27FC236}">
                <a16:creationId xmlns:a16="http://schemas.microsoft.com/office/drawing/2014/main" id="{CC272645-28D4-0DF6-D2C7-5A530C497364}"/>
              </a:ext>
            </a:extLst>
          </p:cNvPr>
          <p:cNvGrpSpPr/>
          <p:nvPr/>
        </p:nvGrpSpPr>
        <p:grpSpPr>
          <a:xfrm>
            <a:off x="347847" y="825546"/>
            <a:ext cx="11310452" cy="5437289"/>
            <a:chOff x="250076" y="47314"/>
            <a:chExt cx="11701636" cy="6253078"/>
          </a:xfrm>
        </p:grpSpPr>
        <p:sp>
          <p:nvSpPr>
            <p:cNvPr id="10" name="Rectangle 9">
              <a:extLst>
                <a:ext uri="{FF2B5EF4-FFF2-40B4-BE49-F238E27FC236}">
                  <a16:creationId xmlns:a16="http://schemas.microsoft.com/office/drawing/2014/main" id="{9BA5A14E-8C8E-7DE5-E724-E1EC09FE45D9}"/>
                </a:ext>
              </a:extLst>
            </p:cNvPr>
            <p:cNvSpPr/>
            <p:nvPr/>
          </p:nvSpPr>
          <p:spPr>
            <a:xfrm>
              <a:off x="8622484" y="2936698"/>
              <a:ext cx="3329228" cy="1274235"/>
            </a:xfrm>
            <a:prstGeom prst="rect">
              <a:avLst/>
            </a:prstGeom>
            <a:noFill/>
          </p:spPr>
          <p:txBody>
            <a:bodyPr wrap="none" lIns="91440" tIns="45720" rIns="91440" bIns="45720">
              <a:spAutoFit/>
            </a:bodyPr>
            <a:lstStyle/>
            <a:p>
              <a:pPr algn="ctr"/>
              <a:r>
                <a:rPr lang="en-US" sz="6600" b="0" cap="none" spc="0" dirty="0">
                  <a:ln w="0"/>
                  <a:solidFill>
                    <a:srgbClr val="00B050"/>
                  </a:solidFill>
                  <a:effectLst>
                    <a:outerShdw blurRad="38100" dist="25400" dir="5400000" algn="ctr" rotWithShape="0">
                      <a:srgbClr val="6E747A">
                        <a:alpha val="43000"/>
                      </a:srgbClr>
                    </a:outerShdw>
                  </a:effectLst>
                </a:rPr>
                <a:t>Behavior</a:t>
              </a:r>
            </a:p>
          </p:txBody>
        </p:sp>
        <p:sp>
          <p:nvSpPr>
            <p:cNvPr id="11" name="Rectangle 10">
              <a:extLst>
                <a:ext uri="{FF2B5EF4-FFF2-40B4-BE49-F238E27FC236}">
                  <a16:creationId xmlns:a16="http://schemas.microsoft.com/office/drawing/2014/main" id="{C04DA90D-588E-6416-54BB-78AA43AC9BB0}"/>
                </a:ext>
              </a:extLst>
            </p:cNvPr>
            <p:cNvSpPr/>
            <p:nvPr/>
          </p:nvSpPr>
          <p:spPr>
            <a:xfrm>
              <a:off x="4541245" y="1054750"/>
              <a:ext cx="7282561" cy="2141422"/>
            </a:xfrm>
            <a:prstGeom prst="rect">
              <a:avLst/>
            </a:prstGeom>
            <a:noFill/>
          </p:spPr>
          <p:txBody>
            <a:bodyPr wrap="none" lIns="91440" tIns="45720" rIns="91440" bIns="45720">
              <a:spAutoFit/>
            </a:bodyPr>
            <a:lstStyle/>
            <a:p>
              <a:pPr algn="ctr"/>
              <a:r>
                <a:rPr lang="en-US" sz="11500" b="0" cap="none" spc="0" dirty="0">
                  <a:ln w="0"/>
                  <a:solidFill>
                    <a:srgbClr val="C00000"/>
                  </a:solidFill>
                  <a:effectLst>
                    <a:outerShdw blurRad="38100" dist="25400" dir="5400000" algn="ctr" rotWithShape="0">
                      <a:srgbClr val="6E747A">
                        <a:alpha val="43000"/>
                      </a:srgbClr>
                    </a:outerShdw>
                  </a:effectLst>
                </a:rPr>
                <a:t>Cleanliness</a:t>
              </a:r>
              <a:r>
                <a:rPr lang="en-US" sz="6000" b="0" cap="none" spc="0" dirty="0">
                  <a:ln w="0"/>
                  <a:solidFill>
                    <a:schemeClr val="accent1"/>
                  </a:solidFill>
                  <a:effectLst>
                    <a:outerShdw blurRad="38100" dist="25400" dir="5400000" algn="ctr" rotWithShape="0">
                      <a:srgbClr val="6E747A">
                        <a:alpha val="43000"/>
                      </a:srgbClr>
                    </a:outerShdw>
                  </a:effectLst>
                </a:rPr>
                <a:t> </a:t>
              </a:r>
            </a:p>
          </p:txBody>
        </p:sp>
        <p:sp>
          <p:nvSpPr>
            <p:cNvPr id="12" name="Rectangle 11">
              <a:extLst>
                <a:ext uri="{FF2B5EF4-FFF2-40B4-BE49-F238E27FC236}">
                  <a16:creationId xmlns:a16="http://schemas.microsoft.com/office/drawing/2014/main" id="{74E6BF07-10A3-F704-E750-7298C96275A8}"/>
                </a:ext>
              </a:extLst>
            </p:cNvPr>
            <p:cNvSpPr/>
            <p:nvPr/>
          </p:nvSpPr>
          <p:spPr>
            <a:xfrm>
              <a:off x="368063" y="4149676"/>
              <a:ext cx="3546164" cy="923331"/>
            </a:xfrm>
            <a:prstGeom prst="rect">
              <a:avLst/>
            </a:prstGeom>
            <a:noFill/>
          </p:spPr>
          <p:txBody>
            <a:bodyPr wrap="none" lIns="91440" tIns="45720" rIns="91440" bIns="45720">
              <a:spAutoFit/>
            </a:bodyPr>
            <a:lstStyle/>
            <a:p>
              <a:pPr algn="ctr"/>
              <a:r>
                <a:rPr lang="en-US" sz="5400" b="0" cap="none" spc="0" dirty="0">
                  <a:ln w="0"/>
                  <a:solidFill>
                    <a:srgbClr val="C7CA3E"/>
                  </a:solidFill>
                  <a:effectLst>
                    <a:outerShdw blurRad="38100" dist="25400" dir="5400000" algn="ctr" rotWithShape="0">
                      <a:srgbClr val="6E747A">
                        <a:alpha val="43000"/>
                      </a:srgbClr>
                    </a:outerShdw>
                  </a:effectLst>
                </a:rPr>
                <a:t>Travel Time </a:t>
              </a:r>
            </a:p>
          </p:txBody>
        </p:sp>
        <p:sp>
          <p:nvSpPr>
            <p:cNvPr id="13" name="Rectangle 12">
              <a:extLst>
                <a:ext uri="{FF2B5EF4-FFF2-40B4-BE49-F238E27FC236}">
                  <a16:creationId xmlns:a16="http://schemas.microsoft.com/office/drawing/2014/main" id="{DE5985D7-BB61-2F2F-3D52-491234380F3A}"/>
                </a:ext>
              </a:extLst>
            </p:cNvPr>
            <p:cNvSpPr/>
            <p:nvPr/>
          </p:nvSpPr>
          <p:spPr>
            <a:xfrm>
              <a:off x="250076" y="2537601"/>
              <a:ext cx="3961470" cy="1446550"/>
            </a:xfrm>
            <a:prstGeom prst="rect">
              <a:avLst/>
            </a:prstGeom>
            <a:noFill/>
          </p:spPr>
          <p:txBody>
            <a:bodyPr wrap="none" lIns="91440" tIns="45720" rIns="91440" bIns="45720">
              <a:spAutoFit/>
            </a:bodyPr>
            <a:lstStyle/>
            <a:p>
              <a:pPr algn="ctr"/>
              <a:r>
                <a:rPr lang="en-US" sz="8800" b="0" cap="none" spc="0" dirty="0">
                  <a:ln w="0"/>
                  <a:solidFill>
                    <a:schemeClr val="accent2"/>
                  </a:solidFill>
                  <a:effectLst>
                    <a:outerShdw blurRad="38100" dist="25400" dir="5400000" algn="ctr" rotWithShape="0">
                      <a:srgbClr val="6E747A">
                        <a:alpha val="43000"/>
                      </a:srgbClr>
                    </a:outerShdw>
                  </a:effectLst>
                </a:rPr>
                <a:t>Comfort</a:t>
              </a:r>
            </a:p>
          </p:txBody>
        </p:sp>
        <p:sp>
          <p:nvSpPr>
            <p:cNvPr id="14" name="Rectangle 13">
              <a:extLst>
                <a:ext uri="{FF2B5EF4-FFF2-40B4-BE49-F238E27FC236}">
                  <a16:creationId xmlns:a16="http://schemas.microsoft.com/office/drawing/2014/main" id="{6882F438-A4A1-6365-CE85-5D4B2386ECA2}"/>
                </a:ext>
              </a:extLst>
            </p:cNvPr>
            <p:cNvSpPr/>
            <p:nvPr/>
          </p:nvSpPr>
          <p:spPr>
            <a:xfrm>
              <a:off x="6084482" y="385499"/>
              <a:ext cx="5321393" cy="769441"/>
            </a:xfrm>
            <a:prstGeom prst="rect">
              <a:avLst/>
            </a:prstGeom>
            <a:noFill/>
          </p:spPr>
          <p:txBody>
            <a:bodyPr wrap="none" lIns="91440" tIns="45720" rIns="91440" bIns="45720">
              <a:spAutoFit/>
            </a:bodyPr>
            <a:lstStyle/>
            <a:p>
              <a:pPr algn="ctr"/>
              <a:r>
                <a:rPr lang="en-US" sz="4400" dirty="0">
                  <a:ln w="0"/>
                  <a:solidFill>
                    <a:srgbClr val="FF0000"/>
                  </a:solidFill>
                  <a:effectLst>
                    <a:outerShdw blurRad="38100" dist="25400" dir="5400000" algn="ctr" rotWithShape="0">
                      <a:srgbClr val="6E747A">
                        <a:alpha val="43000"/>
                      </a:srgbClr>
                    </a:outerShdw>
                  </a:effectLst>
                </a:rPr>
                <a:t>On Board Information</a:t>
              </a:r>
              <a:r>
                <a:rPr lang="en-US" sz="4400" b="0" cap="none" spc="0" dirty="0">
                  <a:ln w="0"/>
                  <a:solidFill>
                    <a:srgbClr val="FF0000"/>
                  </a:solidFill>
                  <a:effectLst>
                    <a:outerShdw blurRad="38100" dist="25400" dir="5400000" algn="ctr" rotWithShape="0">
                      <a:srgbClr val="6E747A">
                        <a:alpha val="43000"/>
                      </a:srgbClr>
                    </a:outerShdw>
                  </a:effectLst>
                </a:rPr>
                <a:t> </a:t>
              </a:r>
            </a:p>
          </p:txBody>
        </p:sp>
        <p:sp>
          <p:nvSpPr>
            <p:cNvPr id="15" name="Rectangle 14">
              <a:extLst>
                <a:ext uri="{FF2B5EF4-FFF2-40B4-BE49-F238E27FC236}">
                  <a16:creationId xmlns:a16="http://schemas.microsoft.com/office/drawing/2014/main" id="{6C856B04-C4FA-4468-2A64-105A31591707}"/>
                </a:ext>
              </a:extLst>
            </p:cNvPr>
            <p:cNvSpPr/>
            <p:nvPr/>
          </p:nvSpPr>
          <p:spPr>
            <a:xfrm>
              <a:off x="373722" y="563513"/>
              <a:ext cx="2741263" cy="1323440"/>
            </a:xfrm>
            <a:prstGeom prst="rect">
              <a:avLst/>
            </a:prstGeom>
            <a:noFill/>
          </p:spPr>
          <p:txBody>
            <a:bodyPr wrap="none" lIns="91440" tIns="45720" rIns="91440" bIns="45720">
              <a:spAutoFit/>
            </a:bodyPr>
            <a:lstStyle/>
            <a:p>
              <a:pPr algn="ctr"/>
              <a:r>
                <a:rPr lang="en-US" sz="8000" dirty="0">
                  <a:ln w="0"/>
                  <a:solidFill>
                    <a:srgbClr val="7030A0"/>
                  </a:solidFill>
                  <a:effectLst>
                    <a:outerShdw blurRad="38100" dist="25400" dir="5400000" algn="ctr" rotWithShape="0">
                      <a:srgbClr val="6E747A">
                        <a:alpha val="43000"/>
                      </a:srgbClr>
                    </a:outerShdw>
                  </a:effectLst>
                </a:rPr>
                <a:t>Safety</a:t>
              </a:r>
              <a:endParaRPr lang="en-US" sz="8000" b="0" cap="none" spc="0" dirty="0">
                <a:ln w="0"/>
                <a:solidFill>
                  <a:srgbClr val="7030A0"/>
                </a:solidFill>
                <a:effectLst>
                  <a:outerShdw blurRad="38100" dist="25400" dir="5400000" algn="ctr" rotWithShape="0">
                    <a:srgbClr val="6E747A">
                      <a:alpha val="43000"/>
                    </a:srgbClr>
                  </a:outerShdw>
                </a:effectLst>
              </a:endParaRPr>
            </a:p>
          </p:txBody>
        </p:sp>
        <p:sp>
          <p:nvSpPr>
            <p:cNvPr id="16" name="Rectangle 15">
              <a:extLst>
                <a:ext uri="{FF2B5EF4-FFF2-40B4-BE49-F238E27FC236}">
                  <a16:creationId xmlns:a16="http://schemas.microsoft.com/office/drawing/2014/main" id="{E5570702-653D-8206-2571-648E3F7BD085}"/>
                </a:ext>
              </a:extLst>
            </p:cNvPr>
            <p:cNvSpPr/>
            <p:nvPr/>
          </p:nvSpPr>
          <p:spPr>
            <a:xfrm>
              <a:off x="3573071" y="47314"/>
              <a:ext cx="2032159" cy="1200329"/>
            </a:xfrm>
            <a:prstGeom prst="rect">
              <a:avLst/>
            </a:prstGeom>
            <a:noFill/>
          </p:spPr>
          <p:txBody>
            <a:bodyPr wrap="none" lIns="91440" tIns="45720" rIns="91440" bIns="45720">
              <a:spAutoFit/>
            </a:bodyPr>
            <a:lstStyle/>
            <a:p>
              <a:pPr algn="ctr"/>
              <a:r>
                <a:rPr lang="en-US" sz="7200" b="0" cap="none" spc="0" dirty="0">
                  <a:ln w="0"/>
                  <a:solidFill>
                    <a:srgbClr val="20AAE8"/>
                  </a:solidFill>
                  <a:effectLst>
                    <a:outerShdw blurRad="38100" dist="25400" dir="5400000" algn="ctr" rotWithShape="0">
                      <a:srgbClr val="6E747A">
                        <a:alpha val="43000"/>
                      </a:srgbClr>
                    </a:outerShdw>
                  </a:effectLst>
                </a:rPr>
                <a:t>Cost</a:t>
              </a:r>
              <a:r>
                <a:rPr lang="en-US" sz="7200" b="0" cap="none" spc="0" dirty="0">
                  <a:ln w="0"/>
                  <a:solidFill>
                    <a:schemeClr val="accent1"/>
                  </a:solidFill>
                  <a:effectLst>
                    <a:outerShdw blurRad="38100" dist="25400" dir="5400000" algn="ctr" rotWithShape="0">
                      <a:srgbClr val="6E747A">
                        <a:alpha val="43000"/>
                      </a:srgbClr>
                    </a:outerShdw>
                  </a:effectLst>
                </a:rPr>
                <a:t> </a:t>
              </a:r>
            </a:p>
          </p:txBody>
        </p:sp>
        <p:sp>
          <p:nvSpPr>
            <p:cNvPr id="17" name="Rectangle 16">
              <a:extLst>
                <a:ext uri="{FF2B5EF4-FFF2-40B4-BE49-F238E27FC236}">
                  <a16:creationId xmlns:a16="http://schemas.microsoft.com/office/drawing/2014/main" id="{E85D12A0-6611-D5DB-F6C7-01018F23F24D}"/>
                </a:ext>
              </a:extLst>
            </p:cNvPr>
            <p:cNvSpPr/>
            <p:nvPr/>
          </p:nvSpPr>
          <p:spPr>
            <a:xfrm>
              <a:off x="3029006" y="5045504"/>
              <a:ext cx="3447868" cy="1015663"/>
            </a:xfrm>
            <a:prstGeom prst="rect">
              <a:avLst/>
            </a:prstGeom>
            <a:noFill/>
          </p:spPr>
          <p:txBody>
            <a:bodyPr wrap="none" lIns="91440" tIns="45720" rIns="91440" bIns="45720">
              <a:spAutoFit/>
            </a:bodyPr>
            <a:lstStyle/>
            <a:p>
              <a:pPr algn="ctr"/>
              <a:r>
                <a:rPr lang="en-US" sz="6000" b="0" cap="none" spc="0" dirty="0">
                  <a:ln w="0"/>
                  <a:solidFill>
                    <a:srgbClr val="D2367D"/>
                  </a:solidFill>
                  <a:effectLst>
                    <a:outerShdw blurRad="38100" dist="25400" dir="5400000" algn="ctr" rotWithShape="0">
                      <a:srgbClr val="6E747A">
                        <a:alpha val="43000"/>
                      </a:srgbClr>
                    </a:outerShdw>
                  </a:effectLst>
                </a:rPr>
                <a:t>Frequency</a:t>
              </a:r>
            </a:p>
          </p:txBody>
        </p:sp>
        <p:sp>
          <p:nvSpPr>
            <p:cNvPr id="18" name="Rectangle 17">
              <a:extLst>
                <a:ext uri="{FF2B5EF4-FFF2-40B4-BE49-F238E27FC236}">
                  <a16:creationId xmlns:a16="http://schemas.microsoft.com/office/drawing/2014/main" id="{C74914F8-2894-0A6C-D7DE-054B2D92129D}"/>
                </a:ext>
              </a:extLst>
            </p:cNvPr>
            <p:cNvSpPr/>
            <p:nvPr/>
          </p:nvSpPr>
          <p:spPr>
            <a:xfrm>
              <a:off x="3309357" y="3838678"/>
              <a:ext cx="4246547" cy="707886"/>
            </a:xfrm>
            <a:prstGeom prst="rect">
              <a:avLst/>
            </a:prstGeom>
            <a:noFill/>
          </p:spPr>
          <p:txBody>
            <a:bodyPr wrap="none" lIns="91440" tIns="45720" rIns="91440" bIns="45720">
              <a:spAutoFit/>
            </a:bodyPr>
            <a:lstStyle/>
            <a:p>
              <a:pPr algn="ctr"/>
              <a:r>
                <a:rPr lang="en-US" sz="4000" b="0" cap="none" spc="0" dirty="0">
                  <a:ln w="0"/>
                  <a:solidFill>
                    <a:srgbClr val="26E2B1"/>
                  </a:solidFill>
                  <a:effectLst>
                    <a:outerShdw blurRad="38100" dist="25400" dir="5400000" algn="ctr" rotWithShape="0">
                      <a:srgbClr val="6E747A">
                        <a:alpha val="43000"/>
                      </a:srgbClr>
                    </a:outerShdw>
                  </a:effectLst>
                </a:rPr>
                <a:t>Waiting Conditions </a:t>
              </a:r>
            </a:p>
          </p:txBody>
        </p:sp>
        <p:sp>
          <p:nvSpPr>
            <p:cNvPr id="19" name="Rectangle 18">
              <a:extLst>
                <a:ext uri="{FF2B5EF4-FFF2-40B4-BE49-F238E27FC236}">
                  <a16:creationId xmlns:a16="http://schemas.microsoft.com/office/drawing/2014/main" id="{A0F6F9B6-5370-DDAE-E2EE-F34D6B1E5BBE}"/>
                </a:ext>
              </a:extLst>
            </p:cNvPr>
            <p:cNvSpPr/>
            <p:nvPr/>
          </p:nvSpPr>
          <p:spPr>
            <a:xfrm>
              <a:off x="6696517" y="4311967"/>
              <a:ext cx="4230645" cy="1107996"/>
            </a:xfrm>
            <a:prstGeom prst="rect">
              <a:avLst/>
            </a:prstGeom>
            <a:noFill/>
          </p:spPr>
          <p:txBody>
            <a:bodyPr wrap="none" lIns="91440" tIns="45720" rIns="91440" bIns="45720">
              <a:spAutoFit/>
            </a:bodyPr>
            <a:lstStyle/>
            <a:p>
              <a:pPr algn="ctr"/>
              <a:r>
                <a:rPr lang="en-US" sz="6600" b="0" cap="none" spc="0" dirty="0">
                  <a:ln w="0"/>
                  <a:solidFill>
                    <a:srgbClr val="FFFF00"/>
                  </a:solidFill>
                  <a:effectLst>
                    <a:outerShdw blurRad="38100" dist="25400" dir="5400000" algn="ctr" rotWithShape="0">
                      <a:srgbClr val="6E747A">
                        <a:alpha val="43000"/>
                      </a:srgbClr>
                    </a:outerShdw>
                  </a:effectLst>
                </a:rPr>
                <a:t>Punctuality</a:t>
              </a:r>
              <a:r>
                <a:rPr lang="en-US" sz="6000" b="0" cap="none" spc="0" dirty="0">
                  <a:ln w="0"/>
                  <a:solidFill>
                    <a:schemeClr val="accent1"/>
                  </a:solidFill>
                  <a:effectLst>
                    <a:outerShdw blurRad="38100" dist="25400" dir="5400000" algn="ctr" rotWithShape="0">
                      <a:srgbClr val="6E747A">
                        <a:alpha val="43000"/>
                      </a:srgbClr>
                    </a:outerShdw>
                  </a:effectLst>
                </a:rPr>
                <a:t> </a:t>
              </a:r>
            </a:p>
          </p:txBody>
        </p:sp>
        <p:sp>
          <p:nvSpPr>
            <p:cNvPr id="20" name="Rectangle 19">
              <a:extLst>
                <a:ext uri="{FF2B5EF4-FFF2-40B4-BE49-F238E27FC236}">
                  <a16:creationId xmlns:a16="http://schemas.microsoft.com/office/drawing/2014/main" id="{684A7C57-7FA9-4740-19F5-CB4C48DB45C9}"/>
                </a:ext>
              </a:extLst>
            </p:cNvPr>
            <p:cNvSpPr/>
            <p:nvPr/>
          </p:nvSpPr>
          <p:spPr>
            <a:xfrm>
              <a:off x="4393138" y="3081727"/>
              <a:ext cx="4257191" cy="646331"/>
            </a:xfrm>
            <a:prstGeom prst="rect">
              <a:avLst/>
            </a:prstGeom>
            <a:noFill/>
          </p:spPr>
          <p:txBody>
            <a:bodyPr wrap="none" lIns="91440" tIns="45720" rIns="91440" bIns="45720">
              <a:spAutoFit/>
            </a:bodyPr>
            <a:lstStyle/>
            <a:p>
              <a:pPr algn="ctr"/>
              <a:r>
                <a:rPr lang="en-US" sz="3600" b="0" cap="none" spc="0" dirty="0">
                  <a:ln w="0"/>
                  <a:solidFill>
                    <a:srgbClr val="FFC000"/>
                  </a:solidFill>
                  <a:effectLst>
                    <a:outerShdw blurRad="38100" dist="25400" dir="5400000" algn="ctr" rotWithShape="0">
                      <a:srgbClr val="6E747A">
                        <a:alpha val="43000"/>
                      </a:srgbClr>
                    </a:outerShdw>
                  </a:effectLst>
                </a:rPr>
                <a:t>Physical Accessibility  </a:t>
              </a:r>
            </a:p>
          </p:txBody>
        </p:sp>
        <p:sp>
          <p:nvSpPr>
            <p:cNvPr id="21" name="Rectangle 20">
              <a:extLst>
                <a:ext uri="{FF2B5EF4-FFF2-40B4-BE49-F238E27FC236}">
                  <a16:creationId xmlns:a16="http://schemas.microsoft.com/office/drawing/2014/main" id="{D9650DBF-E81F-989B-B8A2-A423987366B3}"/>
                </a:ext>
              </a:extLst>
            </p:cNvPr>
            <p:cNvSpPr/>
            <p:nvPr/>
          </p:nvSpPr>
          <p:spPr>
            <a:xfrm>
              <a:off x="368063" y="1718033"/>
              <a:ext cx="916661" cy="1015663"/>
            </a:xfrm>
            <a:prstGeom prst="rect">
              <a:avLst/>
            </a:prstGeom>
            <a:noFill/>
          </p:spPr>
          <p:txBody>
            <a:bodyPr wrap="none" lIns="91440" tIns="45720" rIns="91440" bIns="45720">
              <a:spAutoFit/>
            </a:bodyPr>
            <a:lstStyle/>
            <a:p>
              <a:pPr algn="ctr"/>
              <a:r>
                <a:rPr lang="en-US" sz="2000" b="0" cap="none" spc="0" dirty="0">
                  <a:ln w="0"/>
                  <a:solidFill>
                    <a:schemeClr val="accent4">
                      <a:lumMod val="75000"/>
                    </a:schemeClr>
                  </a:solidFill>
                  <a:effectLst>
                    <a:outerShdw blurRad="38100" dist="25400" dir="5400000" algn="ctr" rotWithShape="0">
                      <a:srgbClr val="6E747A">
                        <a:alpha val="43000"/>
                      </a:srgbClr>
                    </a:outerShdw>
                  </a:effectLst>
                </a:rPr>
                <a:t>value</a:t>
              </a:r>
              <a:r>
                <a:rPr lang="en-US" sz="6000" b="0" cap="none" spc="0" dirty="0">
                  <a:ln w="0"/>
                  <a:solidFill>
                    <a:schemeClr val="accent1"/>
                  </a:solidFill>
                  <a:effectLst>
                    <a:outerShdw blurRad="38100" dist="25400" dir="5400000" algn="ctr" rotWithShape="0">
                      <a:srgbClr val="6E747A">
                        <a:alpha val="43000"/>
                      </a:srgbClr>
                    </a:outerShdw>
                  </a:effectLst>
                </a:rPr>
                <a:t> </a:t>
              </a:r>
            </a:p>
          </p:txBody>
        </p:sp>
        <p:sp>
          <p:nvSpPr>
            <p:cNvPr id="22" name="Rectangle 21">
              <a:extLst>
                <a:ext uri="{FF2B5EF4-FFF2-40B4-BE49-F238E27FC236}">
                  <a16:creationId xmlns:a16="http://schemas.microsoft.com/office/drawing/2014/main" id="{E191456D-D1B5-FA96-630E-954C4256E287}"/>
                </a:ext>
              </a:extLst>
            </p:cNvPr>
            <p:cNvSpPr/>
            <p:nvPr/>
          </p:nvSpPr>
          <p:spPr>
            <a:xfrm>
              <a:off x="7920745" y="5284729"/>
              <a:ext cx="2366353" cy="1015663"/>
            </a:xfrm>
            <a:prstGeom prst="rect">
              <a:avLst/>
            </a:prstGeom>
            <a:noFill/>
          </p:spPr>
          <p:txBody>
            <a:bodyPr wrap="none" lIns="91440" tIns="45720" rIns="91440" bIns="45720">
              <a:spAutoFit/>
            </a:bodyPr>
            <a:lstStyle/>
            <a:p>
              <a:pPr algn="ctr"/>
              <a:r>
                <a:rPr lang="en-US" sz="3600" b="0" cap="none" spc="0" dirty="0">
                  <a:ln w="0"/>
                  <a:solidFill>
                    <a:schemeClr val="accent6">
                      <a:lumMod val="50000"/>
                    </a:schemeClr>
                  </a:solidFill>
                  <a:effectLst>
                    <a:outerShdw blurRad="38100" dist="25400" dir="5400000" algn="ctr" rotWithShape="0">
                      <a:srgbClr val="6E747A">
                        <a:alpha val="43000"/>
                      </a:srgbClr>
                    </a:outerShdw>
                  </a:effectLst>
                </a:rPr>
                <a:t>Conditions</a:t>
              </a:r>
              <a:r>
                <a:rPr lang="en-US" sz="6000" b="0" cap="none" spc="0" dirty="0">
                  <a:ln w="0"/>
                  <a:solidFill>
                    <a:schemeClr val="accent1"/>
                  </a:solidFill>
                  <a:effectLst>
                    <a:outerShdw blurRad="38100" dist="25400" dir="5400000" algn="ctr" rotWithShape="0">
                      <a:srgbClr val="6E747A">
                        <a:alpha val="43000"/>
                      </a:srgbClr>
                    </a:outerShdw>
                  </a:effectLst>
                </a:rPr>
                <a:t> </a:t>
              </a:r>
            </a:p>
          </p:txBody>
        </p:sp>
        <p:sp>
          <p:nvSpPr>
            <p:cNvPr id="23" name="Rectangle 22">
              <a:extLst>
                <a:ext uri="{FF2B5EF4-FFF2-40B4-BE49-F238E27FC236}">
                  <a16:creationId xmlns:a16="http://schemas.microsoft.com/office/drawing/2014/main" id="{9E16D586-EFB1-D439-085B-23D009D4F0ED}"/>
                </a:ext>
              </a:extLst>
            </p:cNvPr>
            <p:cNvSpPr/>
            <p:nvPr/>
          </p:nvSpPr>
          <p:spPr>
            <a:xfrm>
              <a:off x="1659245" y="2033252"/>
              <a:ext cx="2552301" cy="584775"/>
            </a:xfrm>
            <a:prstGeom prst="rect">
              <a:avLst/>
            </a:prstGeom>
            <a:noFill/>
          </p:spPr>
          <p:txBody>
            <a:bodyPr wrap="none" lIns="91440" tIns="45720" rIns="91440" bIns="45720">
              <a:spAutoFit/>
            </a:bodyPr>
            <a:lstStyle/>
            <a:p>
              <a:pPr algn="ctr"/>
              <a:r>
                <a:rPr lang="en-US" sz="3200" b="0" cap="none" spc="0" dirty="0">
                  <a:ln w="0"/>
                  <a:solidFill>
                    <a:srgbClr val="BEF216"/>
                  </a:solidFill>
                  <a:effectLst>
                    <a:outerShdw blurRad="38100" dist="25400" dir="5400000" algn="ctr" rotWithShape="0">
                      <a:srgbClr val="6E747A">
                        <a:alpha val="43000"/>
                      </a:srgbClr>
                    </a:outerShdw>
                  </a:effectLst>
                </a:rPr>
                <a:t>Service Hours </a:t>
              </a:r>
            </a:p>
          </p:txBody>
        </p:sp>
      </p:grpSp>
      <p:sp>
        <p:nvSpPr>
          <p:cNvPr id="24" name="Title 2">
            <a:extLst>
              <a:ext uri="{FF2B5EF4-FFF2-40B4-BE49-F238E27FC236}">
                <a16:creationId xmlns:a16="http://schemas.microsoft.com/office/drawing/2014/main" id="{30401B54-2E51-D1FB-1C84-573A18BD34EC}"/>
              </a:ext>
            </a:extLst>
          </p:cNvPr>
          <p:cNvSpPr txBox="1">
            <a:spLocks/>
          </p:cNvSpPr>
          <p:nvPr/>
        </p:nvSpPr>
        <p:spPr>
          <a:xfrm>
            <a:off x="139815" y="0"/>
            <a:ext cx="8811238" cy="88788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800" dirty="0">
                <a:solidFill>
                  <a:schemeClr val="accent6">
                    <a:lumMod val="50000"/>
                  </a:schemeClr>
                </a:solidFill>
                <a:latin typeface="Times New Roman" panose="02020603050405020304" pitchFamily="18" charset="0"/>
                <a:cs typeface="Times New Roman" panose="02020603050405020304" pitchFamily="18" charset="0"/>
              </a:rPr>
              <a:t>Literature Review: SQ Performance Evaluations Studies</a:t>
            </a:r>
          </a:p>
        </p:txBody>
      </p:sp>
      <p:pic>
        <p:nvPicPr>
          <p:cNvPr id="2" name="Picture 1">
            <a:extLst>
              <a:ext uri="{FF2B5EF4-FFF2-40B4-BE49-F238E27FC236}">
                <a16:creationId xmlns:a16="http://schemas.microsoft.com/office/drawing/2014/main" id="{4B51B71F-540E-A8D9-1DE0-2A9995559573}"/>
              </a:ext>
            </a:extLst>
          </p:cNvPr>
          <p:cNvPicPr>
            <a:picLocks noChangeAspect="1"/>
          </p:cNvPicPr>
          <p:nvPr/>
        </p:nvPicPr>
        <p:blipFill>
          <a:blip r:embed="rId2"/>
          <a:stretch>
            <a:fillRect/>
          </a:stretch>
        </p:blipFill>
        <p:spPr>
          <a:xfrm>
            <a:off x="9393825" y="128082"/>
            <a:ext cx="2548349" cy="731583"/>
          </a:xfrm>
          <a:prstGeom prst="rect">
            <a:avLst/>
          </a:prstGeom>
        </p:spPr>
      </p:pic>
    </p:spTree>
    <p:extLst>
      <p:ext uri="{BB962C8B-B14F-4D97-AF65-F5344CB8AC3E}">
        <p14:creationId xmlns:p14="http://schemas.microsoft.com/office/powerpoint/2010/main" val="349914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39BA27-6370-F0F7-ED53-8B0CD4A8CB44}"/>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D65EAAB4-11FD-1468-7A16-5C55568C40BD}"/>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228D973-C5C9-1A58-E83A-0D660AB21C50}"/>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F9B770D-7C02-5951-78BB-2D462F0E3942}"/>
                </a:ext>
              </a:extLst>
            </p:cNvPr>
            <p:cNvSpPr txBox="1"/>
            <p:nvPr/>
          </p:nvSpPr>
          <p:spPr>
            <a:xfrm>
              <a:off x="11215992" y="6488668"/>
              <a:ext cx="408562" cy="369332"/>
            </a:xfrm>
            <a:prstGeom prst="rect">
              <a:avLst/>
            </a:prstGeom>
            <a:solidFill>
              <a:schemeClr val="accent6">
                <a:lumMod val="75000"/>
              </a:schemeClr>
            </a:solidFill>
            <a:ln>
              <a:solidFill>
                <a:schemeClr val="tx1"/>
              </a:solidFill>
            </a:ln>
          </p:spPr>
          <p:txBody>
            <a:bodyPr wrap="square" rtlCol="0">
              <a:spAutoFit/>
            </a:bodyPr>
            <a:lstStyle/>
            <a:p>
              <a:pPr algn="ctr"/>
              <a:r>
                <a:rPr lang="en-US" b="1" dirty="0">
                  <a:solidFill>
                    <a:srgbClr val="083D02"/>
                  </a:solidFill>
                </a:rPr>
                <a:t>8</a:t>
              </a:r>
            </a:p>
          </p:txBody>
        </p:sp>
      </p:grpSp>
      <p:sp>
        <p:nvSpPr>
          <p:cNvPr id="9" name="Title 2">
            <a:extLst>
              <a:ext uri="{FF2B5EF4-FFF2-40B4-BE49-F238E27FC236}">
                <a16:creationId xmlns:a16="http://schemas.microsoft.com/office/drawing/2014/main" id="{94855DB3-CFA4-2EC0-96D9-762E448B2941}"/>
              </a:ext>
            </a:extLst>
          </p:cNvPr>
          <p:cNvSpPr txBox="1">
            <a:spLocks/>
          </p:cNvSpPr>
          <p:nvPr/>
        </p:nvSpPr>
        <p:spPr>
          <a:xfrm>
            <a:off x="0" y="186901"/>
            <a:ext cx="6735998" cy="67364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800" dirty="0">
                <a:solidFill>
                  <a:schemeClr val="accent6">
                    <a:lumMod val="50000"/>
                  </a:schemeClr>
                </a:solidFill>
                <a:latin typeface="Times New Roman" panose="02020603050405020304" pitchFamily="18" charset="0"/>
                <a:cs typeface="Times New Roman" panose="02020603050405020304" pitchFamily="18" charset="0"/>
              </a:rPr>
              <a:t>Identification of Service Quality Attributes</a:t>
            </a:r>
          </a:p>
        </p:txBody>
      </p:sp>
      <p:pic>
        <p:nvPicPr>
          <p:cNvPr id="3" name="Picture 2">
            <a:extLst>
              <a:ext uri="{FF2B5EF4-FFF2-40B4-BE49-F238E27FC236}">
                <a16:creationId xmlns:a16="http://schemas.microsoft.com/office/drawing/2014/main" id="{71EC6ABF-3A0A-612D-D128-EA15E92FDF36}"/>
              </a:ext>
            </a:extLst>
          </p:cNvPr>
          <p:cNvPicPr>
            <a:picLocks noChangeAspect="1"/>
          </p:cNvPicPr>
          <p:nvPr/>
        </p:nvPicPr>
        <p:blipFill>
          <a:blip r:embed="rId2"/>
          <a:stretch>
            <a:fillRect/>
          </a:stretch>
        </p:blipFill>
        <p:spPr>
          <a:xfrm>
            <a:off x="288903" y="1082575"/>
            <a:ext cx="4750236" cy="5267797"/>
          </a:xfrm>
          <a:prstGeom prst="rect">
            <a:avLst/>
          </a:prstGeom>
        </p:spPr>
      </p:pic>
      <p:grpSp>
        <p:nvGrpSpPr>
          <p:cNvPr id="25" name="Group 24">
            <a:extLst>
              <a:ext uri="{FF2B5EF4-FFF2-40B4-BE49-F238E27FC236}">
                <a16:creationId xmlns:a16="http://schemas.microsoft.com/office/drawing/2014/main" id="{584C34B4-D30B-674A-1549-88989F8F71EA}"/>
              </a:ext>
            </a:extLst>
          </p:cNvPr>
          <p:cNvGrpSpPr/>
          <p:nvPr/>
        </p:nvGrpSpPr>
        <p:grpSpPr>
          <a:xfrm>
            <a:off x="5176559" y="1508884"/>
            <a:ext cx="6853254" cy="4415179"/>
            <a:chOff x="5104192" y="1291826"/>
            <a:chExt cx="6853254" cy="4415179"/>
          </a:xfrm>
        </p:grpSpPr>
        <p:sp>
          <p:nvSpPr>
            <p:cNvPr id="11" name="Rectangle: Rounded Corners 10">
              <a:extLst>
                <a:ext uri="{FF2B5EF4-FFF2-40B4-BE49-F238E27FC236}">
                  <a16:creationId xmlns:a16="http://schemas.microsoft.com/office/drawing/2014/main" id="{DAC8DE4A-6919-7161-1CA0-15F6BCB576CC}"/>
                </a:ext>
              </a:extLst>
            </p:cNvPr>
            <p:cNvSpPr/>
            <p:nvPr/>
          </p:nvSpPr>
          <p:spPr>
            <a:xfrm>
              <a:off x="5383697" y="1299947"/>
              <a:ext cx="1897821" cy="8243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latin typeface="Times New Roman" panose="02020603050405020304" pitchFamily="18" charset="0"/>
                  <a:cs typeface="Times New Roman" panose="02020603050405020304" pitchFamily="18" charset="0"/>
                </a:rPr>
                <a:t>Web of Science, Google Scholar and Internet Browsing</a:t>
              </a:r>
            </a:p>
          </p:txBody>
        </p:sp>
        <p:sp>
          <p:nvSpPr>
            <p:cNvPr id="12" name="Rectangle: Rounded Corners 11">
              <a:extLst>
                <a:ext uri="{FF2B5EF4-FFF2-40B4-BE49-F238E27FC236}">
                  <a16:creationId xmlns:a16="http://schemas.microsoft.com/office/drawing/2014/main" id="{D6A6D2B0-16D3-19DF-5857-D0A30404D185}"/>
                </a:ext>
              </a:extLst>
            </p:cNvPr>
            <p:cNvSpPr/>
            <p:nvPr/>
          </p:nvSpPr>
          <p:spPr>
            <a:xfrm>
              <a:off x="7701999" y="1291826"/>
              <a:ext cx="1897821" cy="1664927"/>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latin typeface="Times New Roman" panose="02020603050405020304" pitchFamily="18" charset="0"/>
                  <a:cs typeface="Times New Roman" panose="02020603050405020304" pitchFamily="18" charset="0"/>
                </a:rPr>
                <a:t>Service quality, Bus, Metro, Public Transport, Perception, Important, Satisfaction and Expectations  </a:t>
              </a:r>
            </a:p>
          </p:txBody>
        </p:sp>
        <p:sp>
          <p:nvSpPr>
            <p:cNvPr id="13" name="Rectangle: Rounded Corners 12">
              <a:extLst>
                <a:ext uri="{FF2B5EF4-FFF2-40B4-BE49-F238E27FC236}">
                  <a16:creationId xmlns:a16="http://schemas.microsoft.com/office/drawing/2014/main" id="{BDD3783E-1C2B-3E6D-4FD5-A953DD4CACE4}"/>
                </a:ext>
              </a:extLst>
            </p:cNvPr>
            <p:cNvSpPr/>
            <p:nvPr/>
          </p:nvSpPr>
          <p:spPr>
            <a:xfrm>
              <a:off x="10020301" y="1525197"/>
              <a:ext cx="1897821" cy="8243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latin typeface="Times New Roman" panose="02020603050405020304" pitchFamily="18" charset="0"/>
                  <a:cs typeface="Times New Roman" panose="02020603050405020304" pitchFamily="18" charset="0"/>
                </a:rPr>
                <a:t>906 Quality Attributes</a:t>
              </a:r>
            </a:p>
          </p:txBody>
        </p:sp>
        <p:sp>
          <p:nvSpPr>
            <p:cNvPr id="14" name="Rectangle: Rounded Corners 13">
              <a:extLst>
                <a:ext uri="{FF2B5EF4-FFF2-40B4-BE49-F238E27FC236}">
                  <a16:creationId xmlns:a16="http://schemas.microsoft.com/office/drawing/2014/main" id="{3AD6B67A-56D2-4660-9AF0-7399E54A8D76}"/>
                </a:ext>
              </a:extLst>
            </p:cNvPr>
            <p:cNvSpPr/>
            <p:nvPr/>
          </p:nvSpPr>
          <p:spPr>
            <a:xfrm>
              <a:off x="10059625" y="3282361"/>
              <a:ext cx="1897821" cy="82434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dirty="0">
                <a:latin typeface="Times New Roman" panose="02020603050405020304" pitchFamily="18" charset="0"/>
                <a:cs typeface="Times New Roman" panose="02020603050405020304" pitchFamily="18" charset="0"/>
              </a:endParaRPr>
            </a:p>
            <a:p>
              <a:pPr algn="ctr"/>
              <a:r>
                <a:rPr lang="en-IN" sz="1400" dirty="0">
                  <a:latin typeface="Times New Roman" panose="02020603050405020304" pitchFamily="18" charset="0"/>
                  <a:cs typeface="Times New Roman" panose="02020603050405020304" pitchFamily="18" charset="0"/>
                </a:rPr>
                <a:t>Content Validations &amp;</a:t>
              </a:r>
            </a:p>
            <a:p>
              <a:pPr algn="ctr"/>
              <a:r>
                <a:rPr lang="en-IN" sz="1400" dirty="0">
                  <a:latin typeface="Times New Roman" panose="02020603050405020304" pitchFamily="18" charset="0"/>
                  <a:cs typeface="Times New Roman" panose="02020603050405020304" pitchFamily="18" charset="0"/>
                </a:rPr>
                <a:t>Thematic Clustering </a:t>
              </a:r>
            </a:p>
            <a:p>
              <a:pPr algn="ctr"/>
              <a:r>
                <a:rPr lang="en-IN" sz="1400" dirty="0">
                  <a:latin typeface="Times New Roman" panose="02020603050405020304" pitchFamily="18" charset="0"/>
                  <a:cs typeface="Times New Roman" panose="02020603050405020304" pitchFamily="18" charset="0"/>
                </a:rPr>
                <a:t>  </a:t>
              </a:r>
            </a:p>
          </p:txBody>
        </p:sp>
        <p:sp>
          <p:nvSpPr>
            <p:cNvPr id="15" name="Rectangle: Rounded Corners 14">
              <a:extLst>
                <a:ext uri="{FF2B5EF4-FFF2-40B4-BE49-F238E27FC236}">
                  <a16:creationId xmlns:a16="http://schemas.microsoft.com/office/drawing/2014/main" id="{9A9B3C60-4ECB-416F-4BAF-65EC3EEA08C5}"/>
                </a:ext>
              </a:extLst>
            </p:cNvPr>
            <p:cNvSpPr/>
            <p:nvPr/>
          </p:nvSpPr>
          <p:spPr>
            <a:xfrm>
              <a:off x="7701998" y="3282361"/>
              <a:ext cx="1897821" cy="8243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latin typeface="Times New Roman" panose="02020603050405020304" pitchFamily="18" charset="0"/>
                  <a:cs typeface="Times New Roman" panose="02020603050405020304" pitchFamily="18" charset="0"/>
                </a:rPr>
                <a:t>56 Quality Attributes</a:t>
              </a:r>
            </a:p>
          </p:txBody>
        </p:sp>
        <p:sp>
          <p:nvSpPr>
            <p:cNvPr id="16" name="Rectangle: Rounded Corners 15">
              <a:extLst>
                <a:ext uri="{FF2B5EF4-FFF2-40B4-BE49-F238E27FC236}">
                  <a16:creationId xmlns:a16="http://schemas.microsoft.com/office/drawing/2014/main" id="{B4906844-A577-4507-1B6C-384847A82129}"/>
                </a:ext>
              </a:extLst>
            </p:cNvPr>
            <p:cNvSpPr/>
            <p:nvPr/>
          </p:nvSpPr>
          <p:spPr>
            <a:xfrm>
              <a:off x="5421658" y="3301901"/>
              <a:ext cx="1897821" cy="8243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latin typeface="Times New Roman" panose="02020603050405020304" pitchFamily="18" charset="0"/>
                  <a:cs typeface="Times New Roman" panose="02020603050405020304" pitchFamily="18" charset="0"/>
                </a:rPr>
                <a:t>Pilot Survey</a:t>
              </a:r>
            </a:p>
          </p:txBody>
        </p:sp>
        <p:sp>
          <p:nvSpPr>
            <p:cNvPr id="17" name="Rectangle: Rounded Corners 16">
              <a:extLst>
                <a:ext uri="{FF2B5EF4-FFF2-40B4-BE49-F238E27FC236}">
                  <a16:creationId xmlns:a16="http://schemas.microsoft.com/office/drawing/2014/main" id="{E39D52AB-0506-FCCF-C630-C603E233B87F}"/>
                </a:ext>
              </a:extLst>
            </p:cNvPr>
            <p:cNvSpPr/>
            <p:nvPr/>
          </p:nvSpPr>
          <p:spPr>
            <a:xfrm>
              <a:off x="7701998" y="4882662"/>
              <a:ext cx="1897821" cy="8243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latin typeface="Times New Roman" panose="02020603050405020304" pitchFamily="18" charset="0"/>
                  <a:cs typeface="Times New Roman" panose="02020603050405020304" pitchFamily="18" charset="0"/>
                </a:rPr>
                <a:t>Final 50 Bus Service Quality Attributes</a:t>
              </a:r>
            </a:p>
          </p:txBody>
        </p:sp>
        <p:sp>
          <p:nvSpPr>
            <p:cNvPr id="18" name="Freeform 20">
              <a:extLst>
                <a:ext uri="{FF2B5EF4-FFF2-40B4-BE49-F238E27FC236}">
                  <a16:creationId xmlns:a16="http://schemas.microsoft.com/office/drawing/2014/main" id="{DC38F56A-A871-1570-3141-2833A4EF057A}"/>
                </a:ext>
              </a:extLst>
            </p:cNvPr>
            <p:cNvSpPr/>
            <p:nvPr/>
          </p:nvSpPr>
          <p:spPr>
            <a:xfrm rot="21598093">
              <a:off x="5104192" y="1726013"/>
              <a:ext cx="252413" cy="213887"/>
            </a:xfrm>
            <a:custGeom>
              <a:avLst/>
              <a:gdLst>
                <a:gd name="connsiteX0" fmla="*/ 0 w 635120"/>
                <a:gd name="connsiteY0" fmla="*/ 61680 h 308402"/>
                <a:gd name="connsiteX1" fmla="*/ 480919 w 635120"/>
                <a:gd name="connsiteY1" fmla="*/ 61680 h 308402"/>
                <a:gd name="connsiteX2" fmla="*/ 480919 w 635120"/>
                <a:gd name="connsiteY2" fmla="*/ 0 h 308402"/>
                <a:gd name="connsiteX3" fmla="*/ 635120 w 635120"/>
                <a:gd name="connsiteY3" fmla="*/ 154201 h 308402"/>
                <a:gd name="connsiteX4" fmla="*/ 480919 w 635120"/>
                <a:gd name="connsiteY4" fmla="*/ 308402 h 308402"/>
                <a:gd name="connsiteX5" fmla="*/ 480919 w 635120"/>
                <a:gd name="connsiteY5" fmla="*/ 246722 h 308402"/>
                <a:gd name="connsiteX6" fmla="*/ 0 w 635120"/>
                <a:gd name="connsiteY6" fmla="*/ 246722 h 308402"/>
                <a:gd name="connsiteX7" fmla="*/ 0 w 635120"/>
                <a:gd name="connsiteY7" fmla="*/ 61680 h 30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120" h="308402">
                  <a:moveTo>
                    <a:pt x="0" y="61680"/>
                  </a:moveTo>
                  <a:lnTo>
                    <a:pt x="480919" y="61680"/>
                  </a:lnTo>
                  <a:lnTo>
                    <a:pt x="480919" y="0"/>
                  </a:lnTo>
                  <a:lnTo>
                    <a:pt x="635120" y="154201"/>
                  </a:lnTo>
                  <a:lnTo>
                    <a:pt x="480919" y="308402"/>
                  </a:lnTo>
                  <a:lnTo>
                    <a:pt x="480919" y="246722"/>
                  </a:lnTo>
                  <a:lnTo>
                    <a:pt x="0" y="246722"/>
                  </a:lnTo>
                  <a:lnTo>
                    <a:pt x="0" y="61680"/>
                  </a:lnTo>
                  <a:close/>
                </a:path>
              </a:pathLst>
            </a:cu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1680" rIns="92521" bIns="61679" numCol="1" spcCol="1270" anchor="ctr" anchorCtr="0">
              <a:noAutofit/>
            </a:bodyPr>
            <a:lstStyle/>
            <a:p>
              <a:pPr lvl="0" algn="ctr" defTabSz="577850">
                <a:lnSpc>
                  <a:spcPct val="90000"/>
                </a:lnSpc>
                <a:spcBef>
                  <a:spcPct val="0"/>
                </a:spcBef>
                <a:spcAft>
                  <a:spcPct val="35000"/>
                </a:spcAft>
              </a:pPr>
              <a:endParaRPr lang="en-US" sz="1300" kern="1200"/>
            </a:p>
          </p:txBody>
        </p:sp>
        <p:sp>
          <p:nvSpPr>
            <p:cNvPr id="19" name="Freeform 20">
              <a:extLst>
                <a:ext uri="{FF2B5EF4-FFF2-40B4-BE49-F238E27FC236}">
                  <a16:creationId xmlns:a16="http://schemas.microsoft.com/office/drawing/2014/main" id="{30EED96C-C582-81BE-ECDC-0180DC041335}"/>
                </a:ext>
              </a:extLst>
            </p:cNvPr>
            <p:cNvSpPr/>
            <p:nvPr/>
          </p:nvSpPr>
          <p:spPr>
            <a:xfrm rot="21598093">
              <a:off x="7365551" y="1712188"/>
              <a:ext cx="252413" cy="213887"/>
            </a:xfrm>
            <a:custGeom>
              <a:avLst/>
              <a:gdLst>
                <a:gd name="connsiteX0" fmla="*/ 0 w 635120"/>
                <a:gd name="connsiteY0" fmla="*/ 61680 h 308402"/>
                <a:gd name="connsiteX1" fmla="*/ 480919 w 635120"/>
                <a:gd name="connsiteY1" fmla="*/ 61680 h 308402"/>
                <a:gd name="connsiteX2" fmla="*/ 480919 w 635120"/>
                <a:gd name="connsiteY2" fmla="*/ 0 h 308402"/>
                <a:gd name="connsiteX3" fmla="*/ 635120 w 635120"/>
                <a:gd name="connsiteY3" fmla="*/ 154201 h 308402"/>
                <a:gd name="connsiteX4" fmla="*/ 480919 w 635120"/>
                <a:gd name="connsiteY4" fmla="*/ 308402 h 308402"/>
                <a:gd name="connsiteX5" fmla="*/ 480919 w 635120"/>
                <a:gd name="connsiteY5" fmla="*/ 246722 h 308402"/>
                <a:gd name="connsiteX6" fmla="*/ 0 w 635120"/>
                <a:gd name="connsiteY6" fmla="*/ 246722 h 308402"/>
                <a:gd name="connsiteX7" fmla="*/ 0 w 635120"/>
                <a:gd name="connsiteY7" fmla="*/ 61680 h 30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120" h="308402">
                  <a:moveTo>
                    <a:pt x="0" y="61680"/>
                  </a:moveTo>
                  <a:lnTo>
                    <a:pt x="480919" y="61680"/>
                  </a:lnTo>
                  <a:lnTo>
                    <a:pt x="480919" y="0"/>
                  </a:lnTo>
                  <a:lnTo>
                    <a:pt x="635120" y="154201"/>
                  </a:lnTo>
                  <a:lnTo>
                    <a:pt x="480919" y="308402"/>
                  </a:lnTo>
                  <a:lnTo>
                    <a:pt x="480919" y="246722"/>
                  </a:lnTo>
                  <a:lnTo>
                    <a:pt x="0" y="246722"/>
                  </a:lnTo>
                  <a:lnTo>
                    <a:pt x="0" y="61680"/>
                  </a:lnTo>
                  <a:close/>
                </a:path>
              </a:pathLst>
            </a:cu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1680" rIns="92521" bIns="61679" numCol="1" spcCol="1270" anchor="ctr" anchorCtr="0">
              <a:noAutofit/>
            </a:bodyPr>
            <a:lstStyle/>
            <a:p>
              <a:pPr lvl="0" algn="ctr" defTabSz="577850">
                <a:lnSpc>
                  <a:spcPct val="90000"/>
                </a:lnSpc>
                <a:spcBef>
                  <a:spcPct val="0"/>
                </a:spcBef>
                <a:spcAft>
                  <a:spcPct val="35000"/>
                </a:spcAft>
              </a:pPr>
              <a:endParaRPr lang="en-US" sz="1300" kern="1200"/>
            </a:p>
          </p:txBody>
        </p:sp>
        <p:sp>
          <p:nvSpPr>
            <p:cNvPr id="20" name="Freeform 20">
              <a:extLst>
                <a:ext uri="{FF2B5EF4-FFF2-40B4-BE49-F238E27FC236}">
                  <a16:creationId xmlns:a16="http://schemas.microsoft.com/office/drawing/2014/main" id="{2D0D3A5D-6E0F-5618-1144-3EB2409B1E34}"/>
                </a:ext>
              </a:extLst>
            </p:cNvPr>
            <p:cNvSpPr/>
            <p:nvPr/>
          </p:nvSpPr>
          <p:spPr>
            <a:xfrm rot="21598093">
              <a:off x="9691906" y="1712187"/>
              <a:ext cx="252413" cy="213887"/>
            </a:xfrm>
            <a:custGeom>
              <a:avLst/>
              <a:gdLst>
                <a:gd name="connsiteX0" fmla="*/ 0 w 635120"/>
                <a:gd name="connsiteY0" fmla="*/ 61680 h 308402"/>
                <a:gd name="connsiteX1" fmla="*/ 480919 w 635120"/>
                <a:gd name="connsiteY1" fmla="*/ 61680 h 308402"/>
                <a:gd name="connsiteX2" fmla="*/ 480919 w 635120"/>
                <a:gd name="connsiteY2" fmla="*/ 0 h 308402"/>
                <a:gd name="connsiteX3" fmla="*/ 635120 w 635120"/>
                <a:gd name="connsiteY3" fmla="*/ 154201 h 308402"/>
                <a:gd name="connsiteX4" fmla="*/ 480919 w 635120"/>
                <a:gd name="connsiteY4" fmla="*/ 308402 h 308402"/>
                <a:gd name="connsiteX5" fmla="*/ 480919 w 635120"/>
                <a:gd name="connsiteY5" fmla="*/ 246722 h 308402"/>
                <a:gd name="connsiteX6" fmla="*/ 0 w 635120"/>
                <a:gd name="connsiteY6" fmla="*/ 246722 h 308402"/>
                <a:gd name="connsiteX7" fmla="*/ 0 w 635120"/>
                <a:gd name="connsiteY7" fmla="*/ 61680 h 30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120" h="308402">
                  <a:moveTo>
                    <a:pt x="0" y="61680"/>
                  </a:moveTo>
                  <a:lnTo>
                    <a:pt x="480919" y="61680"/>
                  </a:lnTo>
                  <a:lnTo>
                    <a:pt x="480919" y="0"/>
                  </a:lnTo>
                  <a:lnTo>
                    <a:pt x="635120" y="154201"/>
                  </a:lnTo>
                  <a:lnTo>
                    <a:pt x="480919" y="308402"/>
                  </a:lnTo>
                  <a:lnTo>
                    <a:pt x="480919" y="246722"/>
                  </a:lnTo>
                  <a:lnTo>
                    <a:pt x="0" y="246722"/>
                  </a:lnTo>
                  <a:lnTo>
                    <a:pt x="0" y="61680"/>
                  </a:lnTo>
                  <a:close/>
                </a:path>
              </a:pathLst>
            </a:cu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1680" rIns="92521" bIns="61679" numCol="1" spcCol="1270" anchor="ctr" anchorCtr="0">
              <a:noAutofit/>
            </a:bodyPr>
            <a:lstStyle/>
            <a:p>
              <a:pPr lvl="0" algn="ctr" defTabSz="577850">
                <a:lnSpc>
                  <a:spcPct val="90000"/>
                </a:lnSpc>
                <a:spcBef>
                  <a:spcPct val="0"/>
                </a:spcBef>
                <a:spcAft>
                  <a:spcPct val="35000"/>
                </a:spcAft>
              </a:pPr>
              <a:endParaRPr lang="en-US" sz="1300" kern="1200"/>
            </a:p>
          </p:txBody>
        </p:sp>
        <p:sp>
          <p:nvSpPr>
            <p:cNvPr id="21" name="Freeform 20">
              <a:extLst>
                <a:ext uri="{FF2B5EF4-FFF2-40B4-BE49-F238E27FC236}">
                  <a16:creationId xmlns:a16="http://schemas.microsoft.com/office/drawing/2014/main" id="{01FE0098-F6F2-E1B5-2F52-BC73D9C53697}"/>
                </a:ext>
              </a:extLst>
            </p:cNvPr>
            <p:cNvSpPr/>
            <p:nvPr/>
          </p:nvSpPr>
          <p:spPr>
            <a:xfrm rot="5400000">
              <a:off x="10882328" y="2679880"/>
              <a:ext cx="252413" cy="213887"/>
            </a:xfrm>
            <a:custGeom>
              <a:avLst/>
              <a:gdLst>
                <a:gd name="connsiteX0" fmla="*/ 0 w 635120"/>
                <a:gd name="connsiteY0" fmla="*/ 61680 h 308402"/>
                <a:gd name="connsiteX1" fmla="*/ 480919 w 635120"/>
                <a:gd name="connsiteY1" fmla="*/ 61680 h 308402"/>
                <a:gd name="connsiteX2" fmla="*/ 480919 w 635120"/>
                <a:gd name="connsiteY2" fmla="*/ 0 h 308402"/>
                <a:gd name="connsiteX3" fmla="*/ 635120 w 635120"/>
                <a:gd name="connsiteY3" fmla="*/ 154201 h 308402"/>
                <a:gd name="connsiteX4" fmla="*/ 480919 w 635120"/>
                <a:gd name="connsiteY4" fmla="*/ 308402 h 308402"/>
                <a:gd name="connsiteX5" fmla="*/ 480919 w 635120"/>
                <a:gd name="connsiteY5" fmla="*/ 246722 h 308402"/>
                <a:gd name="connsiteX6" fmla="*/ 0 w 635120"/>
                <a:gd name="connsiteY6" fmla="*/ 246722 h 308402"/>
                <a:gd name="connsiteX7" fmla="*/ 0 w 635120"/>
                <a:gd name="connsiteY7" fmla="*/ 61680 h 30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120" h="308402">
                  <a:moveTo>
                    <a:pt x="0" y="61680"/>
                  </a:moveTo>
                  <a:lnTo>
                    <a:pt x="480919" y="61680"/>
                  </a:lnTo>
                  <a:lnTo>
                    <a:pt x="480919" y="0"/>
                  </a:lnTo>
                  <a:lnTo>
                    <a:pt x="635120" y="154201"/>
                  </a:lnTo>
                  <a:lnTo>
                    <a:pt x="480919" y="308402"/>
                  </a:lnTo>
                  <a:lnTo>
                    <a:pt x="480919" y="246722"/>
                  </a:lnTo>
                  <a:lnTo>
                    <a:pt x="0" y="246722"/>
                  </a:lnTo>
                  <a:lnTo>
                    <a:pt x="0" y="61680"/>
                  </a:lnTo>
                  <a:close/>
                </a:path>
              </a:pathLst>
            </a:cu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1680" rIns="92521" bIns="61679" numCol="1" spcCol="1270" anchor="ctr" anchorCtr="0">
              <a:noAutofit/>
            </a:bodyPr>
            <a:lstStyle/>
            <a:p>
              <a:pPr lvl="0" algn="ctr" defTabSz="577850">
                <a:lnSpc>
                  <a:spcPct val="90000"/>
                </a:lnSpc>
                <a:spcBef>
                  <a:spcPct val="0"/>
                </a:spcBef>
                <a:spcAft>
                  <a:spcPct val="35000"/>
                </a:spcAft>
              </a:pPr>
              <a:endParaRPr lang="en-US" sz="1300" kern="1200"/>
            </a:p>
          </p:txBody>
        </p:sp>
        <p:sp>
          <p:nvSpPr>
            <p:cNvPr id="22" name="Freeform 20">
              <a:extLst>
                <a:ext uri="{FF2B5EF4-FFF2-40B4-BE49-F238E27FC236}">
                  <a16:creationId xmlns:a16="http://schemas.microsoft.com/office/drawing/2014/main" id="{D1D157C4-5C2F-DE76-EE95-1E6C75A834AF}"/>
                </a:ext>
              </a:extLst>
            </p:cNvPr>
            <p:cNvSpPr/>
            <p:nvPr/>
          </p:nvSpPr>
          <p:spPr>
            <a:xfrm rot="10800000">
              <a:off x="9708298" y="3633313"/>
              <a:ext cx="252413" cy="213887"/>
            </a:xfrm>
            <a:custGeom>
              <a:avLst/>
              <a:gdLst>
                <a:gd name="connsiteX0" fmla="*/ 0 w 635120"/>
                <a:gd name="connsiteY0" fmla="*/ 61680 h 308402"/>
                <a:gd name="connsiteX1" fmla="*/ 480919 w 635120"/>
                <a:gd name="connsiteY1" fmla="*/ 61680 h 308402"/>
                <a:gd name="connsiteX2" fmla="*/ 480919 w 635120"/>
                <a:gd name="connsiteY2" fmla="*/ 0 h 308402"/>
                <a:gd name="connsiteX3" fmla="*/ 635120 w 635120"/>
                <a:gd name="connsiteY3" fmla="*/ 154201 h 308402"/>
                <a:gd name="connsiteX4" fmla="*/ 480919 w 635120"/>
                <a:gd name="connsiteY4" fmla="*/ 308402 h 308402"/>
                <a:gd name="connsiteX5" fmla="*/ 480919 w 635120"/>
                <a:gd name="connsiteY5" fmla="*/ 246722 h 308402"/>
                <a:gd name="connsiteX6" fmla="*/ 0 w 635120"/>
                <a:gd name="connsiteY6" fmla="*/ 246722 h 308402"/>
                <a:gd name="connsiteX7" fmla="*/ 0 w 635120"/>
                <a:gd name="connsiteY7" fmla="*/ 61680 h 30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120" h="308402">
                  <a:moveTo>
                    <a:pt x="0" y="61680"/>
                  </a:moveTo>
                  <a:lnTo>
                    <a:pt x="480919" y="61680"/>
                  </a:lnTo>
                  <a:lnTo>
                    <a:pt x="480919" y="0"/>
                  </a:lnTo>
                  <a:lnTo>
                    <a:pt x="635120" y="154201"/>
                  </a:lnTo>
                  <a:lnTo>
                    <a:pt x="480919" y="308402"/>
                  </a:lnTo>
                  <a:lnTo>
                    <a:pt x="480919" y="246722"/>
                  </a:lnTo>
                  <a:lnTo>
                    <a:pt x="0" y="246722"/>
                  </a:lnTo>
                  <a:lnTo>
                    <a:pt x="0" y="61680"/>
                  </a:lnTo>
                  <a:close/>
                </a:path>
              </a:pathLst>
            </a:cu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1680" rIns="92521" bIns="61679" numCol="1" spcCol="1270" anchor="ctr" anchorCtr="0">
              <a:noAutofit/>
            </a:bodyPr>
            <a:lstStyle/>
            <a:p>
              <a:pPr lvl="0" algn="ctr" defTabSz="577850">
                <a:lnSpc>
                  <a:spcPct val="90000"/>
                </a:lnSpc>
                <a:spcBef>
                  <a:spcPct val="0"/>
                </a:spcBef>
                <a:spcAft>
                  <a:spcPct val="35000"/>
                </a:spcAft>
              </a:pPr>
              <a:endParaRPr lang="en-US" sz="1300" kern="1200"/>
            </a:p>
          </p:txBody>
        </p:sp>
        <p:sp>
          <p:nvSpPr>
            <p:cNvPr id="23" name="Freeform 20">
              <a:extLst>
                <a:ext uri="{FF2B5EF4-FFF2-40B4-BE49-F238E27FC236}">
                  <a16:creationId xmlns:a16="http://schemas.microsoft.com/office/drawing/2014/main" id="{F58DAA1E-9548-1F4A-AE61-8FC040504623}"/>
                </a:ext>
              </a:extLst>
            </p:cNvPr>
            <p:cNvSpPr/>
            <p:nvPr/>
          </p:nvSpPr>
          <p:spPr>
            <a:xfrm rot="10800000">
              <a:off x="7395345" y="3585748"/>
              <a:ext cx="252413" cy="213887"/>
            </a:xfrm>
            <a:custGeom>
              <a:avLst/>
              <a:gdLst>
                <a:gd name="connsiteX0" fmla="*/ 0 w 635120"/>
                <a:gd name="connsiteY0" fmla="*/ 61680 h 308402"/>
                <a:gd name="connsiteX1" fmla="*/ 480919 w 635120"/>
                <a:gd name="connsiteY1" fmla="*/ 61680 h 308402"/>
                <a:gd name="connsiteX2" fmla="*/ 480919 w 635120"/>
                <a:gd name="connsiteY2" fmla="*/ 0 h 308402"/>
                <a:gd name="connsiteX3" fmla="*/ 635120 w 635120"/>
                <a:gd name="connsiteY3" fmla="*/ 154201 h 308402"/>
                <a:gd name="connsiteX4" fmla="*/ 480919 w 635120"/>
                <a:gd name="connsiteY4" fmla="*/ 308402 h 308402"/>
                <a:gd name="connsiteX5" fmla="*/ 480919 w 635120"/>
                <a:gd name="connsiteY5" fmla="*/ 246722 h 308402"/>
                <a:gd name="connsiteX6" fmla="*/ 0 w 635120"/>
                <a:gd name="connsiteY6" fmla="*/ 246722 h 308402"/>
                <a:gd name="connsiteX7" fmla="*/ 0 w 635120"/>
                <a:gd name="connsiteY7" fmla="*/ 61680 h 30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120" h="308402">
                  <a:moveTo>
                    <a:pt x="0" y="61680"/>
                  </a:moveTo>
                  <a:lnTo>
                    <a:pt x="480919" y="61680"/>
                  </a:lnTo>
                  <a:lnTo>
                    <a:pt x="480919" y="0"/>
                  </a:lnTo>
                  <a:lnTo>
                    <a:pt x="635120" y="154201"/>
                  </a:lnTo>
                  <a:lnTo>
                    <a:pt x="480919" y="308402"/>
                  </a:lnTo>
                  <a:lnTo>
                    <a:pt x="480919" y="246722"/>
                  </a:lnTo>
                  <a:lnTo>
                    <a:pt x="0" y="246722"/>
                  </a:lnTo>
                  <a:lnTo>
                    <a:pt x="0" y="61680"/>
                  </a:lnTo>
                  <a:close/>
                </a:path>
              </a:pathLst>
            </a:cu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1680" rIns="92521" bIns="61679" numCol="1" spcCol="1270" anchor="ctr" anchorCtr="0">
              <a:noAutofit/>
            </a:bodyPr>
            <a:lstStyle/>
            <a:p>
              <a:pPr lvl="0" algn="ctr" defTabSz="577850">
                <a:lnSpc>
                  <a:spcPct val="90000"/>
                </a:lnSpc>
                <a:spcBef>
                  <a:spcPct val="0"/>
                </a:spcBef>
                <a:spcAft>
                  <a:spcPct val="35000"/>
                </a:spcAft>
              </a:pPr>
              <a:endParaRPr lang="en-US" sz="1300" kern="1200"/>
            </a:p>
          </p:txBody>
        </p:sp>
        <p:sp>
          <p:nvSpPr>
            <p:cNvPr id="24" name="Arrow: Bent-Up 23">
              <a:extLst>
                <a:ext uri="{FF2B5EF4-FFF2-40B4-BE49-F238E27FC236}">
                  <a16:creationId xmlns:a16="http://schemas.microsoft.com/office/drawing/2014/main" id="{A5E6C873-A99E-4163-8C47-BF0B3E8173B1}"/>
                </a:ext>
              </a:extLst>
            </p:cNvPr>
            <p:cNvSpPr/>
            <p:nvPr/>
          </p:nvSpPr>
          <p:spPr>
            <a:xfrm rot="5400000">
              <a:off x="6041994" y="4612829"/>
              <a:ext cx="1273788" cy="616640"/>
            </a:xfrm>
            <a:prstGeom prst="bentUp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6" name="Picture 25">
            <a:extLst>
              <a:ext uri="{FF2B5EF4-FFF2-40B4-BE49-F238E27FC236}">
                <a16:creationId xmlns:a16="http://schemas.microsoft.com/office/drawing/2014/main" id="{22205406-D1CE-B16F-5CAE-F24B686E43C6}"/>
              </a:ext>
            </a:extLst>
          </p:cNvPr>
          <p:cNvPicPr>
            <a:picLocks noChangeAspect="1"/>
          </p:cNvPicPr>
          <p:nvPr/>
        </p:nvPicPr>
        <p:blipFill>
          <a:blip r:embed="rId3"/>
          <a:stretch>
            <a:fillRect/>
          </a:stretch>
        </p:blipFill>
        <p:spPr>
          <a:xfrm>
            <a:off x="9232982" y="93513"/>
            <a:ext cx="2553214" cy="731622"/>
          </a:xfrm>
          <a:prstGeom prst="rect">
            <a:avLst/>
          </a:prstGeom>
        </p:spPr>
      </p:pic>
    </p:spTree>
    <p:extLst>
      <p:ext uri="{BB962C8B-B14F-4D97-AF65-F5344CB8AC3E}">
        <p14:creationId xmlns:p14="http://schemas.microsoft.com/office/powerpoint/2010/main" val="2406040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2BD93-5EDE-5E88-16FA-F5E23EA6368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FD83EEF-9905-DAF6-ACEA-0DA050D94583}"/>
              </a:ext>
            </a:extLst>
          </p:cNvPr>
          <p:cNvGrpSpPr/>
          <p:nvPr/>
        </p:nvGrpSpPr>
        <p:grpSpPr>
          <a:xfrm>
            <a:off x="139816" y="944279"/>
            <a:ext cx="11889997" cy="5913721"/>
            <a:chOff x="139816" y="944279"/>
            <a:chExt cx="11889997" cy="5913721"/>
          </a:xfrm>
        </p:grpSpPr>
        <p:cxnSp>
          <p:nvCxnSpPr>
            <p:cNvPr id="5" name="Straight Connector 4">
              <a:extLst>
                <a:ext uri="{FF2B5EF4-FFF2-40B4-BE49-F238E27FC236}">
                  <a16:creationId xmlns:a16="http://schemas.microsoft.com/office/drawing/2014/main" id="{C859C483-1A17-D54E-00B8-36CAB847B68B}"/>
                </a:ext>
              </a:extLst>
            </p:cNvPr>
            <p:cNvCxnSpPr>
              <a:cxnSpLocks/>
            </p:cNvCxnSpPr>
            <p:nvPr/>
          </p:nvCxnSpPr>
          <p:spPr>
            <a:xfrm>
              <a:off x="139816" y="944279"/>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774C0A6-3C85-5708-1A7A-E2BCEABDD490}"/>
                </a:ext>
              </a:extLst>
            </p:cNvPr>
            <p:cNvCxnSpPr>
              <a:cxnSpLocks/>
            </p:cNvCxnSpPr>
            <p:nvPr/>
          </p:nvCxnSpPr>
          <p:spPr>
            <a:xfrm>
              <a:off x="139816" y="6488668"/>
              <a:ext cx="11889997" cy="0"/>
            </a:xfrm>
            <a:prstGeom prst="line">
              <a:avLst/>
            </a:prstGeom>
            <a:ln w="19050" cmpd="sng">
              <a:solidFill>
                <a:schemeClr val="accent3">
                  <a:lumMod val="50000"/>
                </a:schemeClr>
              </a:solidFill>
            </a:ln>
            <a:effectLst>
              <a:outerShdw blurRad="40000" dist="20000" rotWithShape="0">
                <a:srgbClr val="008000">
                  <a:alpha val="38000"/>
                </a:srgbClr>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C8E51D1-EDC8-0A50-106E-C3BFD45E4F8C}"/>
                </a:ext>
              </a:extLst>
            </p:cNvPr>
            <p:cNvSpPr txBox="1"/>
            <p:nvPr/>
          </p:nvSpPr>
          <p:spPr>
            <a:xfrm>
              <a:off x="11215992" y="6488668"/>
              <a:ext cx="603114" cy="369332"/>
            </a:xfrm>
            <a:prstGeom prst="rect">
              <a:avLst/>
            </a:prstGeom>
            <a:solidFill>
              <a:schemeClr val="accent6">
                <a:lumMod val="7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83D02"/>
                  </a:solidFill>
                  <a:latin typeface="Calibri" panose="020F0502020204030204"/>
                </a:rPr>
                <a:t>9</a:t>
              </a:r>
              <a:endParaRPr kumimoji="0" lang="en-US" sz="1800" b="1" i="0" u="none" strike="noStrike" kern="1200" cap="none" spc="0" normalizeH="0" baseline="0" noProof="0" dirty="0">
                <a:ln>
                  <a:noFill/>
                </a:ln>
                <a:solidFill>
                  <a:srgbClr val="083D02"/>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81952EF3-EDDF-733E-7C43-43B9027D1444}"/>
              </a:ext>
            </a:extLst>
          </p:cNvPr>
          <p:cNvSpPr txBox="1"/>
          <p:nvPr/>
        </p:nvSpPr>
        <p:spPr>
          <a:xfrm>
            <a:off x="139815" y="231410"/>
            <a:ext cx="92151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Final Selection of Attribute</a:t>
            </a:r>
          </a:p>
        </p:txBody>
      </p:sp>
      <p:graphicFrame>
        <p:nvGraphicFramePr>
          <p:cNvPr id="3" name="Table 2">
            <a:extLst>
              <a:ext uri="{FF2B5EF4-FFF2-40B4-BE49-F238E27FC236}">
                <a16:creationId xmlns:a16="http://schemas.microsoft.com/office/drawing/2014/main" id="{E93E6A9C-1EC8-0E21-CA93-353A41553F6F}"/>
              </a:ext>
            </a:extLst>
          </p:cNvPr>
          <p:cNvGraphicFramePr>
            <a:graphicFrameLocks noGrp="1"/>
          </p:cNvGraphicFramePr>
          <p:nvPr/>
        </p:nvGraphicFramePr>
        <p:xfrm>
          <a:off x="184559" y="969659"/>
          <a:ext cx="11702641" cy="5390034"/>
        </p:xfrm>
        <a:graphic>
          <a:graphicData uri="http://schemas.openxmlformats.org/drawingml/2006/table">
            <a:tbl>
              <a:tblPr firstRow="1" firstCol="1" bandRow="1">
                <a:tableStyleId>{93296810-A885-4BE3-A3E7-6D5BEEA58F35}</a:tableStyleId>
              </a:tblPr>
              <a:tblGrid>
                <a:gridCol w="773598">
                  <a:extLst>
                    <a:ext uri="{9D8B030D-6E8A-4147-A177-3AD203B41FA5}">
                      <a16:colId xmlns:a16="http://schemas.microsoft.com/office/drawing/2014/main" val="4253724835"/>
                    </a:ext>
                  </a:extLst>
                </a:gridCol>
                <a:gridCol w="3819973">
                  <a:extLst>
                    <a:ext uri="{9D8B030D-6E8A-4147-A177-3AD203B41FA5}">
                      <a16:colId xmlns:a16="http://schemas.microsoft.com/office/drawing/2014/main" val="2760978368"/>
                    </a:ext>
                  </a:extLst>
                </a:gridCol>
                <a:gridCol w="2759519">
                  <a:extLst>
                    <a:ext uri="{9D8B030D-6E8A-4147-A177-3AD203B41FA5}">
                      <a16:colId xmlns:a16="http://schemas.microsoft.com/office/drawing/2014/main" val="576718891"/>
                    </a:ext>
                  </a:extLst>
                </a:gridCol>
                <a:gridCol w="4349551">
                  <a:extLst>
                    <a:ext uri="{9D8B030D-6E8A-4147-A177-3AD203B41FA5}">
                      <a16:colId xmlns:a16="http://schemas.microsoft.com/office/drawing/2014/main" val="446306152"/>
                    </a:ext>
                  </a:extLst>
                </a:gridCol>
              </a:tblGrid>
              <a:tr h="178119">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Code</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Bus service quality attribute</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Transit Mode</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Reference</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4066393421"/>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A1</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 Crowding &amp; Overloading</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(Deb and Ahmed, 2019; Mahmoud et al., 2014)</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4245876008"/>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A2</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Vibration &amp; noise</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(Hadiuzzman et al., 2017; Mahmoud and Hine, 2013)</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3153901104"/>
                  </a:ext>
                </a:extLst>
              </a:tr>
              <a:tr h="365414">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A3</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Crew member's behaviour</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(Jomnonkwao and Ratanavaraha, 2016; Rodriguez-Valencia et al., 2019; Sukhov et al., 2022)</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2493299388"/>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A4</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Driver's riding quality</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(Grujičić et al., 2014; Mouwen, 2015)</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1299520829"/>
                  </a:ext>
                </a:extLst>
              </a:tr>
              <a:tr h="365414">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A5</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Seating comfort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(Beraa and Maitrab, 2019; Dandapat and Maitra, 2015; Hensher, 2014; Kar et al., 2022a)</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5841805"/>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A6</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Comfortable Leg space</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(Deepa et al., 2022; Watthanaklang et al., 2024)</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2005398043"/>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A7</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Comfortable standing on board</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(Deb et al., 2022b; Majumdar et al., 2020; Nikel et al., 2020)</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3201686161"/>
                  </a:ext>
                </a:extLst>
              </a:tr>
              <a:tr h="240438">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A8</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Availability of seat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a:t>
                      </a:r>
                      <a:r>
                        <a:rPr lang="en-IN" sz="1200" kern="0" dirty="0" err="1">
                          <a:effectLst/>
                          <a:latin typeface="Times New Roman" panose="02020603050405020304" pitchFamily="18" charset="0"/>
                          <a:cs typeface="Times New Roman" panose="02020603050405020304" pitchFamily="18" charset="0"/>
                        </a:rPr>
                        <a:t>Aghajanzadeh</a:t>
                      </a:r>
                      <a:r>
                        <a:rPr lang="en-IN" sz="1200" kern="0" dirty="0">
                          <a:effectLst/>
                          <a:latin typeface="Times New Roman" panose="02020603050405020304" pitchFamily="18" charset="0"/>
                          <a:cs typeface="Times New Roman" panose="02020603050405020304" pitchFamily="18" charset="0"/>
                        </a:rPr>
                        <a:t> et al., 2022; de </a:t>
                      </a:r>
                      <a:r>
                        <a:rPr lang="en-IN" sz="1200" kern="0" dirty="0" err="1">
                          <a:effectLst/>
                          <a:latin typeface="Times New Roman" panose="02020603050405020304" pitchFamily="18" charset="0"/>
                          <a:cs typeface="Times New Roman" panose="02020603050405020304" pitchFamily="18" charset="0"/>
                        </a:rPr>
                        <a:t>Oña</a:t>
                      </a:r>
                      <a:r>
                        <a:rPr lang="en-IN" sz="1200" kern="0" dirty="0">
                          <a:effectLst/>
                          <a:latin typeface="Times New Roman" panose="02020603050405020304" pitchFamily="18" charset="0"/>
                          <a:cs typeface="Times New Roman" panose="02020603050405020304" pitchFamily="18" charset="0"/>
                        </a:rPr>
                        <a:t> et al., 2016)</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488702155"/>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A9</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Condition of vehicle</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(de Oña et al., 2021; Mugion et al., 2018; Ngoc Su et al., 2021b)</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199964371"/>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A10</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Waiting at no bus shelter stop</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(Chowdhury et al., 2014; Wang et al., 2021)</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3112953888"/>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A11</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Walking distance to a bus stop</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(Maitra et al., 2013; Nikel et al., 2020)</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3073774384"/>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A12</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Function of traffic signal</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(Gupta et al., 2022; Weng et al., 2023)</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257791034"/>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A13</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Condition of the sidewalk</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(Roy and Basu, 2020b; Ruiz-Padillo and de Oña, 2024)</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3872873696"/>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A14</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Message sign at a bus stop</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(Chepuri et al., 2022; Sukhov et al., 2022)</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1171872245"/>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A15</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 stop location design</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(Basu et al., 2020; Mahmoud and Hine, 2016; Miao et al., 2019)</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2038650771"/>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A16</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Crossing facility</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(Kant et al., 2024; Prasad and Maitra, 2019; Sadhukhan et al., 2015)</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3253353582"/>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A17</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 lane</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(Bhattacharyya et al., 2019; Deveci et al., 2019)</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2062007009"/>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A18</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Park and ride facility</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(Kar et al., 2022a; Singh and Kathuria, 2023)</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3847406793"/>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A19</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Infrastructure condition of shelter</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(Mahmoud and Hine, 2016; Wu et al., 2020)</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1110874838"/>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A20</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Convenient to get in/off</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(de Oña et al., 2018; Nikel et al., 2020; Shen et al., 2016)</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2667327320"/>
                  </a:ext>
                </a:extLst>
              </a:tr>
              <a:tr h="365414">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A21</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Transfer facility</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(Fairooz CHERANCHERY et al., 2018; Fu, 2022; Sadhukhan et al., 2016)</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145773873"/>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A22</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Easy purchasing of a ticket</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Bus</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(Fu et al., 2018; Sam et al., 2018)</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1520719704"/>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A23</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Convenient to reach a bus stop</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(Eldeeb and Mohamed, 2020b; Tanwar and Kumar Agarwal, 2025)</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1395556652"/>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A24</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Easy tracking using mobile AAP</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Ride-hailing/Bus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(Bhaduri and Goswami, 2023)</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814179637"/>
                  </a:ext>
                </a:extLst>
              </a:tr>
              <a:tr h="178119">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A25</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Accurate information</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a:effectLst/>
                          <a:latin typeface="Times New Roman" panose="02020603050405020304" pitchFamily="18" charset="0"/>
                          <a:cs typeface="Times New Roman" panose="02020603050405020304" pitchFamily="18" charset="0"/>
                        </a:rPr>
                        <a:t>Public Transport/ Bus</a:t>
                      </a:r>
                      <a:endParaRPr lang="en-I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tc>
                  <a:txBody>
                    <a:bodyPr/>
                    <a:lstStyle/>
                    <a:p>
                      <a:pPr>
                        <a:lnSpc>
                          <a:spcPct val="107000"/>
                        </a:lnSpc>
                        <a:spcAft>
                          <a:spcPts val="800"/>
                        </a:spcAft>
                        <a:buNone/>
                      </a:pPr>
                      <a:r>
                        <a:rPr lang="en-IN" sz="1200" kern="0" dirty="0">
                          <a:effectLst/>
                          <a:latin typeface="Times New Roman" panose="02020603050405020304" pitchFamily="18" charset="0"/>
                          <a:cs typeface="Times New Roman" panose="02020603050405020304" pitchFamily="18" charset="0"/>
                        </a:rPr>
                        <a:t>(Choi et al., 2025)</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91" marR="50391" marT="0" marB="0"/>
                </a:tc>
                <a:extLst>
                  <a:ext uri="{0D108BD9-81ED-4DB2-BD59-A6C34878D82A}">
                    <a16:rowId xmlns:a16="http://schemas.microsoft.com/office/drawing/2014/main" val="3560541219"/>
                  </a:ext>
                </a:extLst>
              </a:tr>
            </a:tbl>
          </a:graphicData>
        </a:graphic>
      </p:graphicFrame>
      <p:pic>
        <p:nvPicPr>
          <p:cNvPr id="2" name="Picture 1">
            <a:extLst>
              <a:ext uri="{FF2B5EF4-FFF2-40B4-BE49-F238E27FC236}">
                <a16:creationId xmlns:a16="http://schemas.microsoft.com/office/drawing/2014/main" id="{34A96773-CAE7-9377-8FF2-92246D48D9C3}"/>
              </a:ext>
            </a:extLst>
          </p:cNvPr>
          <p:cNvPicPr>
            <a:picLocks noChangeAspect="1"/>
          </p:cNvPicPr>
          <p:nvPr/>
        </p:nvPicPr>
        <p:blipFill>
          <a:blip r:embed="rId2"/>
          <a:stretch>
            <a:fillRect/>
          </a:stretch>
        </p:blipFill>
        <p:spPr>
          <a:xfrm>
            <a:off x="9355014" y="83721"/>
            <a:ext cx="2548349" cy="731583"/>
          </a:xfrm>
          <a:prstGeom prst="rect">
            <a:avLst/>
          </a:prstGeom>
        </p:spPr>
      </p:pic>
    </p:spTree>
    <p:extLst>
      <p:ext uri="{BB962C8B-B14F-4D97-AF65-F5344CB8AC3E}">
        <p14:creationId xmlns:p14="http://schemas.microsoft.com/office/powerpoint/2010/main" val="1907174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2136</TotalTime>
  <Words>4450</Words>
  <Application>Microsoft Office PowerPoint</Application>
  <PresentationFormat>Widescreen</PresentationFormat>
  <Paragraphs>1086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 Math</vt:lpstr>
      <vt:lpstr>Segoe UI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jagannath pattanaik</dc:creator>
  <cp:lastModifiedBy>jagannath pattanaik</cp:lastModifiedBy>
  <cp:revision>138</cp:revision>
  <dcterms:created xsi:type="dcterms:W3CDTF">2023-06-17T12:37:50Z</dcterms:created>
  <dcterms:modified xsi:type="dcterms:W3CDTF">2025-11-06T07:57:45Z</dcterms:modified>
</cp:coreProperties>
</file>