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1"/>
  </p:sldMasterIdLst>
  <p:notesMasterIdLst>
    <p:notesMasterId r:id="rId29"/>
  </p:notesMasterIdLst>
  <p:sldIdLst>
    <p:sldId id="256" r:id="rId2"/>
    <p:sldId id="257" r:id="rId3"/>
    <p:sldId id="260" r:id="rId4"/>
    <p:sldId id="261" r:id="rId5"/>
    <p:sldId id="263" r:id="rId6"/>
    <p:sldId id="262" r:id="rId7"/>
    <p:sldId id="264" r:id="rId8"/>
    <p:sldId id="265" r:id="rId9"/>
    <p:sldId id="266" r:id="rId10"/>
    <p:sldId id="267" r:id="rId11"/>
    <p:sldId id="268" r:id="rId12"/>
    <p:sldId id="287" r:id="rId13"/>
    <p:sldId id="269" r:id="rId14"/>
    <p:sldId id="273" r:id="rId15"/>
    <p:sldId id="279" r:id="rId16"/>
    <p:sldId id="270" r:id="rId17"/>
    <p:sldId id="272" r:id="rId18"/>
    <p:sldId id="275" r:id="rId19"/>
    <p:sldId id="276" r:id="rId20"/>
    <p:sldId id="277" r:id="rId21"/>
    <p:sldId id="280" r:id="rId22"/>
    <p:sldId id="282" r:id="rId23"/>
    <p:sldId id="281" r:id="rId24"/>
    <p:sldId id="283" r:id="rId25"/>
    <p:sldId id="284" r:id="rId26"/>
    <p:sldId id="285" r:id="rId27"/>
    <p:sldId id="286" r:id="rId28"/>
  </p:sldIdLst>
  <p:sldSz cx="9906000" cy="6858000" type="A4"/>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12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8" roundtripDataSignature="AMtx7mi2DQSrv+Dz815fhfO2/Q0fxiDXE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EC973EAB-E1E0-4435-80C2-899CDFE755CD}">
  <a:tblStyle styleId="{EC973EAB-E1E0-4435-80C2-899CDFE755CD}" styleName="Table_0">
    <a:wholeTbl>
      <a:tcTxStyle>
        <a:font>
          <a:latin typeface="Arial"/>
          <a:ea typeface="Arial"/>
          <a:cs typeface="Arial"/>
        </a:font>
        <a:srgbClr val="000000"/>
      </a:tcTxStyle>
      <a:tcStyle>
        <a:tcBdr>
          <a:left>
            <a:ln w="6350" cap="flat" cmpd="sng">
              <a:solidFill>
                <a:srgbClr val="BFBFBF"/>
              </a:solidFill>
              <a:prstDash val="solid"/>
              <a:round/>
              <a:headEnd type="none" w="sm" len="sm"/>
              <a:tailEnd type="none" w="sm" len="sm"/>
            </a:ln>
          </a:left>
          <a:right>
            <a:ln w="6350" cap="flat" cmpd="sng">
              <a:solidFill>
                <a:srgbClr val="BFBFBF"/>
              </a:solidFill>
              <a:prstDash val="solid"/>
              <a:round/>
              <a:headEnd type="none" w="sm" len="sm"/>
              <a:tailEnd type="none" w="sm" len="sm"/>
            </a:ln>
          </a:right>
          <a:top>
            <a:ln w="6350" cap="flat" cmpd="sng">
              <a:solidFill>
                <a:srgbClr val="BFBFBF"/>
              </a:solidFill>
              <a:prstDash val="solid"/>
              <a:round/>
              <a:headEnd type="none" w="sm" len="sm"/>
              <a:tailEnd type="none" w="sm" len="sm"/>
            </a:ln>
          </a:top>
          <a:bottom>
            <a:ln w="6350" cap="flat" cmpd="sng">
              <a:solidFill>
                <a:srgbClr val="BFBFBF"/>
              </a:solidFill>
              <a:prstDash val="solid"/>
              <a:round/>
              <a:headEnd type="none" w="sm" len="sm"/>
              <a:tailEnd type="none" w="sm" len="sm"/>
            </a:ln>
          </a:bottom>
          <a:insideH>
            <a:ln w="6350" cap="flat" cmpd="sng">
              <a:solidFill>
                <a:srgbClr val="BFBFBF"/>
              </a:solidFill>
              <a:prstDash val="solid"/>
              <a:round/>
              <a:headEnd type="none" w="sm" len="sm"/>
              <a:tailEnd type="none" w="sm" len="sm"/>
            </a:ln>
          </a:insideH>
          <a:insideV>
            <a:ln w="6350" cap="flat" cmpd="sng">
              <a:solidFill>
                <a:srgbClr val="BFBFBF"/>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D43962C-86DB-44FE-AAF3-BB90DB2D5296}" styleName="Table_1">
    <a:wholeTbl>
      <a:tcTxStyle b="off" i="off">
        <a:font>
          <a:latin typeface="Calibri"/>
          <a:ea typeface="Calibri"/>
          <a:cs typeface="Calibri"/>
        </a:font>
        <a:schemeClr val="lt1"/>
      </a:tcTxStyle>
      <a:tcStyle>
        <a:tcBdr>
          <a:left>
            <a:ln w="9525" cap="flat" cmpd="sng">
              <a:solidFill>
                <a:srgbClr val="D8D8D8"/>
              </a:solidFill>
              <a:prstDash val="solid"/>
              <a:round/>
              <a:headEnd type="none" w="sm" len="sm"/>
              <a:tailEnd type="none" w="sm" len="sm"/>
            </a:ln>
          </a:left>
          <a:right>
            <a:ln w="9525" cap="flat" cmpd="sng">
              <a:solidFill>
                <a:srgbClr val="D8D8D8"/>
              </a:solidFill>
              <a:prstDash val="solid"/>
              <a:round/>
              <a:headEnd type="none" w="sm" len="sm"/>
              <a:tailEnd type="none" w="sm" len="sm"/>
            </a:ln>
          </a:right>
          <a:top>
            <a:ln w="9525" cap="flat" cmpd="sng">
              <a:solidFill>
                <a:srgbClr val="D8D8D8"/>
              </a:solidFill>
              <a:prstDash val="solid"/>
              <a:round/>
              <a:headEnd type="none" w="sm" len="sm"/>
              <a:tailEnd type="none" w="sm" len="sm"/>
            </a:ln>
          </a:top>
          <a:bottom>
            <a:ln w="9525" cap="flat" cmpd="sng">
              <a:solidFill>
                <a:srgbClr val="D8D8D8"/>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b="off" i="off"/>
      <a:tcStyle>
        <a:tcBdr/>
        <a:fill>
          <a:solidFill>
            <a:schemeClr val="lt1">
              <a:alpha val="20000"/>
            </a:schemeClr>
          </a:solidFill>
        </a:fill>
      </a:tcStyle>
    </a:band1H>
    <a:band2H>
      <a:tcTxStyle b="off" i="off"/>
      <a:tcStyle>
        <a:tcBdr/>
      </a:tcStyle>
    </a:band2H>
    <a:band1V>
      <a:tcTxStyle b="off" i="off"/>
      <a:tcStyle>
        <a:tcBdr/>
        <a:fill>
          <a:solidFill>
            <a:schemeClr val="lt1">
              <a:alpha val="20000"/>
            </a:schemeClr>
          </a:solidFill>
        </a:fill>
      </a:tcStyle>
    </a:band1V>
    <a:band2V>
      <a:tcTxStyle b="off" i="off"/>
      <a:tcStyle>
        <a:tcBdr/>
      </a:tcStyle>
    </a:band2V>
    <a:lastCol>
      <a:tcTxStyle b="on" i="off"/>
      <a:tcStyle>
        <a:tcBdr>
          <a:left>
            <a:ln w="9525" cap="flat" cmpd="sng">
              <a:solidFill>
                <a:schemeClr val="lt1"/>
              </a:solidFill>
              <a:prstDash val="solid"/>
              <a:round/>
              <a:headEnd type="none" w="sm" len="sm"/>
              <a:tailEnd type="none" w="sm" len="sm"/>
            </a:ln>
          </a:left>
        </a:tcBdr>
      </a:tcStyle>
    </a:lastCol>
    <a:firstCol>
      <a:tcTxStyle b="on" i="off"/>
      <a:tcStyle>
        <a:tcBdr>
          <a:right>
            <a:ln w="9525" cap="flat" cmpd="sng">
              <a:solidFill>
                <a:schemeClr val="lt1"/>
              </a:solidFill>
              <a:prstDash val="solid"/>
              <a:round/>
              <a:headEnd type="none" w="sm" len="sm"/>
              <a:tailEnd type="none" w="sm" len="sm"/>
            </a:ln>
          </a:right>
        </a:tcBdr>
      </a:tcStyle>
    </a:firstCol>
    <a:lastRow>
      <a:tcTxStyle b="on" i="off"/>
      <a:tcStyle>
        <a:tcBdr>
          <a:top>
            <a:ln w="9525" cap="flat" cmpd="sng">
              <a:solidFill>
                <a:schemeClr val="lt1"/>
              </a:solidFill>
              <a:prstDash val="solid"/>
              <a:round/>
              <a:headEnd type="none" w="sm" len="sm"/>
              <a:tailEnd type="none" w="sm" len="sm"/>
            </a:ln>
          </a:top>
        </a:tcBdr>
        <a:fill>
          <a:solidFill>
            <a:srgbClr val="FFFFFF">
              <a:alpha val="0"/>
            </a:srgbClr>
          </a:solidFill>
        </a:fill>
      </a:tcStyle>
    </a:lastRow>
    <a:seCell>
      <a:tcTxStyle b="off" i="off"/>
      <a:tcStyle>
        <a:tcBdr>
          <a:left>
            <a:ln w="9525" cap="flat" cmpd="sng">
              <a:solidFill>
                <a:srgbClr val="000000">
                  <a:alpha val="0"/>
                </a:srgbClr>
              </a:solidFill>
              <a:prstDash val="solid"/>
              <a:round/>
              <a:headEnd type="none" w="sm" len="sm"/>
              <a:tailEnd type="none" w="sm" len="sm"/>
            </a:ln>
          </a:left>
          <a:top>
            <a:ln w="9525" cap="flat" cmpd="sng">
              <a:solidFill>
                <a:srgbClr val="000000">
                  <a:alpha val="0"/>
                </a:srgbClr>
              </a:solidFill>
              <a:prstDash val="solid"/>
              <a:round/>
              <a:headEnd type="none" w="sm" len="sm"/>
              <a:tailEnd type="none" w="sm" len="sm"/>
            </a:ln>
          </a:top>
        </a:tcBdr>
      </a:tcStyle>
    </a:seCell>
    <a:swCell>
      <a:tcTxStyle b="off" i="off"/>
      <a:tcStyle>
        <a:tcBdr>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tcBdr>
      </a:tcStyle>
    </a:swCell>
    <a:firstRow>
      <a:tcTxStyle b="on" i="off"/>
      <a:tcStyle>
        <a:tcBdr>
          <a:bottom>
            <a:ln w="9525" cap="flat" cmpd="sng">
              <a:solidFill>
                <a:schemeClr val="lt1"/>
              </a:solidFill>
              <a:prstDash val="solid"/>
              <a:round/>
              <a:headEnd type="none" w="sm" len="sm"/>
              <a:tailEnd type="none" w="sm" len="sm"/>
            </a:ln>
          </a:bottom>
        </a:tcBdr>
        <a:fill>
          <a:solidFill>
            <a:srgbClr val="FFFFFF">
              <a:alpha val="0"/>
            </a:srgbClr>
          </a:solidFill>
        </a:fill>
      </a:tcStyle>
    </a:firstRow>
    <a:neCell>
      <a:tcTxStyle b="off" i="off"/>
      <a:tcStyle>
        <a:tcBdr>
          <a:bottom>
            <a:ln w="9525" cap="flat" cmpd="sng">
              <a:solidFill>
                <a:srgbClr val="000000">
                  <a:alpha val="0"/>
                </a:srgbClr>
              </a:solidFill>
              <a:prstDash val="solid"/>
              <a:round/>
              <a:headEnd type="none" w="sm" len="sm"/>
              <a:tailEnd type="none" w="sm" len="sm"/>
            </a:ln>
          </a:bottom>
        </a:tcBdr>
      </a:tcStyle>
    </a:neCell>
    <a:nwCell>
      <a:tcTxStyle b="off" i="off"/>
      <a:tcStyle>
        <a:tcBdr/>
      </a:tcStyle>
    </a:nwCell>
  </a:tblStyle>
  <a:tblStyle styleId="{77AB9D6A-DF7A-4412-AC8F-5E668663EF70}" styleName="Table_2">
    <a:wholeTbl>
      <a:tcTxStyle b="off" i="off">
        <a:font>
          <a:latin typeface="Calibri"/>
          <a:ea typeface="Calibri"/>
          <a:cs typeface="Calibri"/>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lt1"/>
          </a:solidFill>
        </a:fill>
      </a:tcStyle>
    </a:wholeTbl>
    <a:band1H>
      <a:tcTxStyle b="off" i="off"/>
      <a:tcStyle>
        <a:tcBdr/>
        <a:fill>
          <a:solidFill>
            <a:srgbClr val="E6E6E6"/>
          </a:solidFill>
        </a:fill>
      </a:tcStyle>
    </a:band1H>
    <a:band2H>
      <a:tcTxStyle b="off" i="off"/>
      <a:tcStyle>
        <a:tcBdr/>
      </a:tcStyle>
    </a:band2H>
    <a:band1V>
      <a:tcTxStyle b="off" i="off"/>
      <a:tcStyle>
        <a:tcBdr/>
        <a:fill>
          <a:solidFill>
            <a:srgbClr val="E6E6E6"/>
          </a:solidFill>
        </a:fill>
      </a:tcStyle>
    </a:band1V>
    <a:band2V>
      <a:tcTxStyle b="off" i="off"/>
      <a:tcStyle>
        <a:tcBdr/>
      </a:tcStyle>
    </a:band2V>
    <a:lastCol>
      <a:tcTxStyle b="on" i="off"/>
      <a:tcStyle>
        <a:tcBdr/>
      </a:tcStyle>
    </a:lastCol>
    <a:firstCol>
      <a:tcTxStyle b="on" i="off"/>
      <a:tcStyle>
        <a:tcBdr/>
      </a:tcStyle>
    </a:firstCol>
    <a:lastRow>
      <a:tcTxStyle b="on" i="off"/>
      <a:tcStyle>
        <a:tcBdr>
          <a:top>
            <a:ln w="50800" cap="flat" cmpd="sng">
              <a:solidFill>
                <a:schemeClr val="dk1"/>
              </a:solidFill>
              <a:prstDash val="solid"/>
              <a:round/>
              <a:headEnd type="none" w="sm" len="sm"/>
              <a:tailEnd type="none" w="sm" len="sm"/>
            </a:ln>
          </a:top>
        </a:tcBdr>
        <a:fill>
          <a:solidFill>
            <a:schemeClr val="l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fill>
          <a:solidFill>
            <a:schemeClr val="dk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0" d="100"/>
          <a:sy n="70" d="100"/>
        </p:scale>
        <p:origin x="1012" y="52"/>
      </p:cViewPr>
      <p:guideLst>
        <p:guide orient="horz" pos="2160"/>
        <p:guide pos="31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8"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2" name="Google Shape;82;p1: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386519dea32_0_6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5" name="Google Shape;275;g386519dea32_0_61: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386519dea32_0_1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83" name="Google Shape;283;g386519dea32_0_118: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0026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3a07d6e20ca_0_1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92" name="Google Shape;292;g3a07d6e20ca_0_125: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327608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39fbdfdf251_0_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52" name="Google Shape;352;g39fbdfdf251_0_10: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756566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39fbdfdf251_0_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04" name="Google Shape;404;g39fbdfdf251_0_39: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510084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28" name="Google Shape;328;p11: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44" name="Google Shape;344;p13: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674809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69" name="Google Shape;369;p15: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78" name="Google Shape;378;p16: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87" name="Google Shape;387;p17: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6" name="Google Shape;96;p3: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1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21" name="Google Shape;421;p19: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490406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49" name="Google Shape;449;p22: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p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33" name="Google Shape;433;p20: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63" name="Google Shape;463;p21: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2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72" name="Google Shape;472;p23: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p2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79" name="Google Shape;479;p24: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p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85" name="Google Shape;485;p25: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3a07d6e20ca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9" name="Google Shape;139;g3a07d6e20ca_0_0: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3a07d6e20ca_0_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9" name="Google Shape;149;g3a07d6e20ca_0_22: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4" name="Google Shape;164;p5: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3a07d6e20ca_0_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56" name="Google Shape;156;g3a07d6e20ca_0_34: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p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1" name="Google Shape;171;p6: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0" name="Google Shape;180;p10: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3" name="Google Shape;233;p7:notes"/>
          <p:cNvSpPr>
            <a:spLocks noGrp="1" noRot="1" noChangeAspect="1"/>
          </p:cNvSpPr>
          <p:nvPr>
            <p:ph type="sldImg" idx="2"/>
          </p:nvPr>
        </p:nvSpPr>
        <p:spPr>
          <a:xfrm>
            <a:off x="952500" y="685800"/>
            <a:ext cx="4953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7"/>
          <p:cNvSpPr txBox="1">
            <a:spLocks noGrp="1"/>
          </p:cNvSpPr>
          <p:nvPr>
            <p:ph type="dt" idx="10"/>
          </p:nvPr>
        </p:nvSpPr>
        <p:spPr>
          <a:xfrm>
            <a:off x="681038" y="6356352"/>
            <a:ext cx="222885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27"/>
          <p:cNvSpPr txBox="1">
            <a:spLocks noGrp="1"/>
          </p:cNvSpPr>
          <p:nvPr>
            <p:ph type="ftr" idx="11"/>
          </p:nvPr>
        </p:nvSpPr>
        <p:spPr>
          <a:xfrm>
            <a:off x="3281363" y="6356352"/>
            <a:ext cx="334327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27"/>
          <p:cNvSpPr txBox="1">
            <a:spLocks noGrp="1"/>
          </p:cNvSpPr>
          <p:nvPr>
            <p:ph type="sldNum" idx="12"/>
          </p:nvPr>
        </p:nvSpPr>
        <p:spPr>
          <a:xfrm>
            <a:off x="6996113" y="6356352"/>
            <a:ext cx="222885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31"/>
          <p:cNvSpPr txBox="1">
            <a:spLocks noGrp="1"/>
          </p:cNvSpPr>
          <p:nvPr>
            <p:ph type="title"/>
          </p:nvPr>
        </p:nvSpPr>
        <p:spPr>
          <a:xfrm>
            <a:off x="681038" y="365127"/>
            <a:ext cx="8543925"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31"/>
          <p:cNvSpPr txBox="1">
            <a:spLocks noGrp="1"/>
          </p:cNvSpPr>
          <p:nvPr>
            <p:ph type="body" idx="1"/>
          </p:nvPr>
        </p:nvSpPr>
        <p:spPr>
          <a:xfrm>
            <a:off x="681038" y="1825625"/>
            <a:ext cx="421005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31"/>
          <p:cNvSpPr txBox="1">
            <a:spLocks noGrp="1"/>
          </p:cNvSpPr>
          <p:nvPr>
            <p:ph type="body" idx="2"/>
          </p:nvPr>
        </p:nvSpPr>
        <p:spPr>
          <a:xfrm>
            <a:off x="5014913" y="1825625"/>
            <a:ext cx="421005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31"/>
          <p:cNvSpPr txBox="1">
            <a:spLocks noGrp="1"/>
          </p:cNvSpPr>
          <p:nvPr>
            <p:ph type="dt" idx="10"/>
          </p:nvPr>
        </p:nvSpPr>
        <p:spPr>
          <a:xfrm>
            <a:off x="681038" y="6356352"/>
            <a:ext cx="222885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31"/>
          <p:cNvSpPr txBox="1">
            <a:spLocks noGrp="1"/>
          </p:cNvSpPr>
          <p:nvPr>
            <p:ph type="ftr" idx="11"/>
          </p:nvPr>
        </p:nvSpPr>
        <p:spPr>
          <a:xfrm>
            <a:off x="3281363" y="6356352"/>
            <a:ext cx="334327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1"/>
          <p:cNvSpPr txBox="1">
            <a:spLocks noGrp="1"/>
          </p:cNvSpPr>
          <p:nvPr>
            <p:ph type="sldNum" idx="12"/>
          </p:nvPr>
        </p:nvSpPr>
        <p:spPr>
          <a:xfrm>
            <a:off x="6996113" y="6356352"/>
            <a:ext cx="222885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N"/>
              <a:t>‹#›</a:t>
            </a:fld>
            <a:endParaRPr/>
          </a:p>
        </p:txBody>
      </p:sp>
    </p:spTree>
    <p:extLst>
      <p:ext uri="{BB962C8B-B14F-4D97-AF65-F5344CB8AC3E}">
        <p14:creationId xmlns:p14="http://schemas.microsoft.com/office/powerpoint/2010/main" val="1815188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1"/>
        <p:cNvGrpSpPr/>
        <p:nvPr/>
      </p:nvGrpSpPr>
      <p:grpSpPr>
        <a:xfrm>
          <a:off x="0" y="0"/>
          <a:ext cx="0" cy="0"/>
          <a:chOff x="0" y="0"/>
          <a:chExt cx="0" cy="0"/>
        </a:xfrm>
      </p:grpSpPr>
      <p:sp>
        <p:nvSpPr>
          <p:cNvPr id="22" name="Google Shape;22;p29"/>
          <p:cNvSpPr txBox="1">
            <a:spLocks noGrp="1"/>
          </p:cNvSpPr>
          <p:nvPr>
            <p:ph type="ctrTitle"/>
          </p:nvPr>
        </p:nvSpPr>
        <p:spPr>
          <a:xfrm>
            <a:off x="742950" y="1122363"/>
            <a:ext cx="84201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9"/>
          <p:cNvSpPr txBox="1">
            <a:spLocks noGrp="1"/>
          </p:cNvSpPr>
          <p:nvPr>
            <p:ph type="subTitle" idx="1"/>
          </p:nvPr>
        </p:nvSpPr>
        <p:spPr>
          <a:xfrm>
            <a:off x="1238250" y="3602038"/>
            <a:ext cx="74295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24" name="Google Shape;24;p29"/>
          <p:cNvSpPr txBox="1">
            <a:spLocks noGrp="1"/>
          </p:cNvSpPr>
          <p:nvPr>
            <p:ph type="dt" idx="10"/>
          </p:nvPr>
        </p:nvSpPr>
        <p:spPr>
          <a:xfrm>
            <a:off x="681038" y="6356352"/>
            <a:ext cx="222885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9"/>
          <p:cNvSpPr txBox="1">
            <a:spLocks noGrp="1"/>
          </p:cNvSpPr>
          <p:nvPr>
            <p:ph type="ftr" idx="11"/>
          </p:nvPr>
        </p:nvSpPr>
        <p:spPr>
          <a:xfrm>
            <a:off x="3281363" y="6356352"/>
            <a:ext cx="334327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9"/>
          <p:cNvSpPr txBox="1">
            <a:spLocks noGrp="1"/>
          </p:cNvSpPr>
          <p:nvPr>
            <p:ph type="sldNum" idx="12"/>
          </p:nvPr>
        </p:nvSpPr>
        <p:spPr>
          <a:xfrm>
            <a:off x="6996113" y="6356352"/>
            <a:ext cx="222885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30"/>
          <p:cNvSpPr txBox="1">
            <a:spLocks noGrp="1"/>
          </p:cNvSpPr>
          <p:nvPr>
            <p:ph type="title"/>
          </p:nvPr>
        </p:nvSpPr>
        <p:spPr>
          <a:xfrm>
            <a:off x="675879" y="1709740"/>
            <a:ext cx="8543925"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30"/>
          <p:cNvSpPr txBox="1">
            <a:spLocks noGrp="1"/>
          </p:cNvSpPr>
          <p:nvPr>
            <p:ph type="body" idx="1"/>
          </p:nvPr>
        </p:nvSpPr>
        <p:spPr>
          <a:xfrm>
            <a:off x="675879" y="4589465"/>
            <a:ext cx="8543925"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30"/>
          <p:cNvSpPr txBox="1">
            <a:spLocks noGrp="1"/>
          </p:cNvSpPr>
          <p:nvPr>
            <p:ph type="dt" idx="10"/>
          </p:nvPr>
        </p:nvSpPr>
        <p:spPr>
          <a:xfrm>
            <a:off x="681038" y="6356352"/>
            <a:ext cx="222885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0"/>
          <p:cNvSpPr txBox="1">
            <a:spLocks noGrp="1"/>
          </p:cNvSpPr>
          <p:nvPr>
            <p:ph type="ftr" idx="11"/>
          </p:nvPr>
        </p:nvSpPr>
        <p:spPr>
          <a:xfrm>
            <a:off x="3281363" y="6356352"/>
            <a:ext cx="334327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30"/>
          <p:cNvSpPr txBox="1">
            <a:spLocks noGrp="1"/>
          </p:cNvSpPr>
          <p:nvPr>
            <p:ph type="sldNum" idx="12"/>
          </p:nvPr>
        </p:nvSpPr>
        <p:spPr>
          <a:xfrm>
            <a:off x="6996113" y="6356352"/>
            <a:ext cx="222885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32"/>
          <p:cNvSpPr txBox="1">
            <a:spLocks noGrp="1"/>
          </p:cNvSpPr>
          <p:nvPr>
            <p:ph type="title"/>
          </p:nvPr>
        </p:nvSpPr>
        <p:spPr>
          <a:xfrm>
            <a:off x="682328" y="365127"/>
            <a:ext cx="8543925"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32"/>
          <p:cNvSpPr txBox="1">
            <a:spLocks noGrp="1"/>
          </p:cNvSpPr>
          <p:nvPr>
            <p:ph type="body" idx="1"/>
          </p:nvPr>
        </p:nvSpPr>
        <p:spPr>
          <a:xfrm>
            <a:off x="682329" y="1681163"/>
            <a:ext cx="4190702"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32"/>
          <p:cNvSpPr txBox="1">
            <a:spLocks noGrp="1"/>
          </p:cNvSpPr>
          <p:nvPr>
            <p:ph type="body" idx="2"/>
          </p:nvPr>
        </p:nvSpPr>
        <p:spPr>
          <a:xfrm>
            <a:off x="682329" y="2505075"/>
            <a:ext cx="4190702"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32"/>
          <p:cNvSpPr txBox="1">
            <a:spLocks noGrp="1"/>
          </p:cNvSpPr>
          <p:nvPr>
            <p:ph type="body" idx="3"/>
          </p:nvPr>
        </p:nvSpPr>
        <p:spPr>
          <a:xfrm>
            <a:off x="5014913" y="1681163"/>
            <a:ext cx="421134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32"/>
          <p:cNvSpPr txBox="1">
            <a:spLocks noGrp="1"/>
          </p:cNvSpPr>
          <p:nvPr>
            <p:ph type="body" idx="4"/>
          </p:nvPr>
        </p:nvSpPr>
        <p:spPr>
          <a:xfrm>
            <a:off x="5014913" y="2505075"/>
            <a:ext cx="4211340"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32"/>
          <p:cNvSpPr txBox="1">
            <a:spLocks noGrp="1"/>
          </p:cNvSpPr>
          <p:nvPr>
            <p:ph type="dt" idx="10"/>
          </p:nvPr>
        </p:nvSpPr>
        <p:spPr>
          <a:xfrm>
            <a:off x="681038" y="6356352"/>
            <a:ext cx="222885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32"/>
          <p:cNvSpPr txBox="1">
            <a:spLocks noGrp="1"/>
          </p:cNvSpPr>
          <p:nvPr>
            <p:ph type="ftr" idx="11"/>
          </p:nvPr>
        </p:nvSpPr>
        <p:spPr>
          <a:xfrm>
            <a:off x="3281363" y="6356352"/>
            <a:ext cx="334327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32"/>
          <p:cNvSpPr txBox="1">
            <a:spLocks noGrp="1"/>
          </p:cNvSpPr>
          <p:nvPr>
            <p:ph type="sldNum" idx="12"/>
          </p:nvPr>
        </p:nvSpPr>
        <p:spPr>
          <a:xfrm>
            <a:off x="6996113" y="6356352"/>
            <a:ext cx="222885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33"/>
          <p:cNvSpPr txBox="1">
            <a:spLocks noGrp="1"/>
          </p:cNvSpPr>
          <p:nvPr>
            <p:ph type="title"/>
          </p:nvPr>
        </p:nvSpPr>
        <p:spPr>
          <a:xfrm>
            <a:off x="681038" y="365127"/>
            <a:ext cx="8543925"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33"/>
          <p:cNvSpPr txBox="1">
            <a:spLocks noGrp="1"/>
          </p:cNvSpPr>
          <p:nvPr>
            <p:ph type="dt" idx="10"/>
          </p:nvPr>
        </p:nvSpPr>
        <p:spPr>
          <a:xfrm>
            <a:off x="681038" y="6356352"/>
            <a:ext cx="222885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3"/>
          <p:cNvSpPr txBox="1">
            <a:spLocks noGrp="1"/>
          </p:cNvSpPr>
          <p:nvPr>
            <p:ph type="ftr" idx="11"/>
          </p:nvPr>
        </p:nvSpPr>
        <p:spPr>
          <a:xfrm>
            <a:off x="3281363" y="6356352"/>
            <a:ext cx="334327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33"/>
          <p:cNvSpPr txBox="1">
            <a:spLocks noGrp="1"/>
          </p:cNvSpPr>
          <p:nvPr>
            <p:ph type="sldNum" idx="12"/>
          </p:nvPr>
        </p:nvSpPr>
        <p:spPr>
          <a:xfrm>
            <a:off x="6996113" y="6356352"/>
            <a:ext cx="222885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34"/>
          <p:cNvSpPr txBox="1">
            <a:spLocks noGrp="1"/>
          </p:cNvSpPr>
          <p:nvPr>
            <p:ph type="title"/>
          </p:nvPr>
        </p:nvSpPr>
        <p:spPr>
          <a:xfrm>
            <a:off x="682328" y="457200"/>
            <a:ext cx="3194943"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4"/>
          <p:cNvSpPr txBox="1">
            <a:spLocks noGrp="1"/>
          </p:cNvSpPr>
          <p:nvPr>
            <p:ph type="body" idx="1"/>
          </p:nvPr>
        </p:nvSpPr>
        <p:spPr>
          <a:xfrm>
            <a:off x="4211340" y="987427"/>
            <a:ext cx="5014913"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34"/>
          <p:cNvSpPr txBox="1">
            <a:spLocks noGrp="1"/>
          </p:cNvSpPr>
          <p:nvPr>
            <p:ph type="body" idx="2"/>
          </p:nvPr>
        </p:nvSpPr>
        <p:spPr>
          <a:xfrm>
            <a:off x="682328" y="2057400"/>
            <a:ext cx="3194943"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34"/>
          <p:cNvSpPr txBox="1">
            <a:spLocks noGrp="1"/>
          </p:cNvSpPr>
          <p:nvPr>
            <p:ph type="dt" idx="10"/>
          </p:nvPr>
        </p:nvSpPr>
        <p:spPr>
          <a:xfrm>
            <a:off x="681038" y="6356352"/>
            <a:ext cx="222885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34"/>
          <p:cNvSpPr txBox="1">
            <a:spLocks noGrp="1"/>
          </p:cNvSpPr>
          <p:nvPr>
            <p:ph type="ftr" idx="11"/>
          </p:nvPr>
        </p:nvSpPr>
        <p:spPr>
          <a:xfrm>
            <a:off x="3281363" y="6356352"/>
            <a:ext cx="334327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4"/>
          <p:cNvSpPr txBox="1">
            <a:spLocks noGrp="1"/>
          </p:cNvSpPr>
          <p:nvPr>
            <p:ph type="sldNum" idx="12"/>
          </p:nvPr>
        </p:nvSpPr>
        <p:spPr>
          <a:xfrm>
            <a:off x="6996113" y="6356352"/>
            <a:ext cx="222885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35"/>
          <p:cNvSpPr txBox="1">
            <a:spLocks noGrp="1"/>
          </p:cNvSpPr>
          <p:nvPr>
            <p:ph type="title"/>
          </p:nvPr>
        </p:nvSpPr>
        <p:spPr>
          <a:xfrm>
            <a:off x="682328" y="457200"/>
            <a:ext cx="3194943"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5"/>
          <p:cNvSpPr>
            <a:spLocks noGrp="1"/>
          </p:cNvSpPr>
          <p:nvPr>
            <p:ph type="pic" idx="2"/>
          </p:nvPr>
        </p:nvSpPr>
        <p:spPr>
          <a:xfrm>
            <a:off x="4211340" y="987427"/>
            <a:ext cx="5014913" cy="4873625"/>
          </a:xfrm>
          <a:prstGeom prst="rect">
            <a:avLst/>
          </a:prstGeom>
          <a:noFill/>
          <a:ln>
            <a:noFill/>
          </a:ln>
        </p:spPr>
      </p:sp>
      <p:sp>
        <p:nvSpPr>
          <p:cNvPr id="64" name="Google Shape;64;p35"/>
          <p:cNvSpPr txBox="1">
            <a:spLocks noGrp="1"/>
          </p:cNvSpPr>
          <p:nvPr>
            <p:ph type="body" idx="1"/>
          </p:nvPr>
        </p:nvSpPr>
        <p:spPr>
          <a:xfrm>
            <a:off x="682328" y="2057400"/>
            <a:ext cx="3194943"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35"/>
          <p:cNvSpPr txBox="1">
            <a:spLocks noGrp="1"/>
          </p:cNvSpPr>
          <p:nvPr>
            <p:ph type="dt" idx="10"/>
          </p:nvPr>
        </p:nvSpPr>
        <p:spPr>
          <a:xfrm>
            <a:off x="681038" y="6356352"/>
            <a:ext cx="222885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35"/>
          <p:cNvSpPr txBox="1">
            <a:spLocks noGrp="1"/>
          </p:cNvSpPr>
          <p:nvPr>
            <p:ph type="ftr" idx="11"/>
          </p:nvPr>
        </p:nvSpPr>
        <p:spPr>
          <a:xfrm>
            <a:off x="3281363" y="6356352"/>
            <a:ext cx="334327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5"/>
          <p:cNvSpPr txBox="1">
            <a:spLocks noGrp="1"/>
          </p:cNvSpPr>
          <p:nvPr>
            <p:ph type="sldNum" idx="12"/>
          </p:nvPr>
        </p:nvSpPr>
        <p:spPr>
          <a:xfrm>
            <a:off x="6996113" y="6356352"/>
            <a:ext cx="222885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36"/>
          <p:cNvSpPr txBox="1">
            <a:spLocks noGrp="1"/>
          </p:cNvSpPr>
          <p:nvPr>
            <p:ph type="title"/>
          </p:nvPr>
        </p:nvSpPr>
        <p:spPr>
          <a:xfrm>
            <a:off x="681038" y="365127"/>
            <a:ext cx="8543925"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6"/>
          <p:cNvSpPr txBox="1">
            <a:spLocks noGrp="1"/>
          </p:cNvSpPr>
          <p:nvPr>
            <p:ph type="body" idx="1"/>
          </p:nvPr>
        </p:nvSpPr>
        <p:spPr>
          <a:xfrm rot="5400000">
            <a:off x="2777332" y="-270668"/>
            <a:ext cx="4351338" cy="85439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36"/>
          <p:cNvSpPr txBox="1">
            <a:spLocks noGrp="1"/>
          </p:cNvSpPr>
          <p:nvPr>
            <p:ph type="dt" idx="10"/>
          </p:nvPr>
        </p:nvSpPr>
        <p:spPr>
          <a:xfrm>
            <a:off x="681038" y="6356352"/>
            <a:ext cx="222885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36"/>
          <p:cNvSpPr txBox="1">
            <a:spLocks noGrp="1"/>
          </p:cNvSpPr>
          <p:nvPr>
            <p:ph type="ftr" idx="11"/>
          </p:nvPr>
        </p:nvSpPr>
        <p:spPr>
          <a:xfrm>
            <a:off x="3281363" y="6356352"/>
            <a:ext cx="334327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36"/>
          <p:cNvSpPr txBox="1">
            <a:spLocks noGrp="1"/>
          </p:cNvSpPr>
          <p:nvPr>
            <p:ph type="sldNum" idx="12"/>
          </p:nvPr>
        </p:nvSpPr>
        <p:spPr>
          <a:xfrm>
            <a:off x="6996113" y="6356352"/>
            <a:ext cx="222885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37"/>
          <p:cNvSpPr txBox="1">
            <a:spLocks noGrp="1"/>
          </p:cNvSpPr>
          <p:nvPr>
            <p:ph type="title"/>
          </p:nvPr>
        </p:nvSpPr>
        <p:spPr>
          <a:xfrm rot="5400000">
            <a:off x="5251054" y="2203054"/>
            <a:ext cx="5811838" cy="213598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7"/>
          <p:cNvSpPr txBox="1">
            <a:spLocks noGrp="1"/>
          </p:cNvSpPr>
          <p:nvPr>
            <p:ph type="body" idx="1"/>
          </p:nvPr>
        </p:nvSpPr>
        <p:spPr>
          <a:xfrm rot="5400000">
            <a:off x="917179" y="128984"/>
            <a:ext cx="5811838" cy="628411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37"/>
          <p:cNvSpPr txBox="1">
            <a:spLocks noGrp="1"/>
          </p:cNvSpPr>
          <p:nvPr>
            <p:ph type="dt" idx="10"/>
          </p:nvPr>
        </p:nvSpPr>
        <p:spPr>
          <a:xfrm>
            <a:off x="681038" y="6356352"/>
            <a:ext cx="222885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37"/>
          <p:cNvSpPr txBox="1">
            <a:spLocks noGrp="1"/>
          </p:cNvSpPr>
          <p:nvPr>
            <p:ph type="ftr" idx="11"/>
          </p:nvPr>
        </p:nvSpPr>
        <p:spPr>
          <a:xfrm>
            <a:off x="3281363" y="6356352"/>
            <a:ext cx="3343275"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37"/>
          <p:cNvSpPr txBox="1">
            <a:spLocks noGrp="1"/>
          </p:cNvSpPr>
          <p:nvPr>
            <p:ph type="sldNum" idx="12"/>
          </p:nvPr>
        </p:nvSpPr>
        <p:spPr>
          <a:xfrm>
            <a:off x="6996113" y="6356352"/>
            <a:ext cx="222885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6"/>
          <p:cNvSpPr txBox="1">
            <a:spLocks noGrp="1"/>
          </p:cNvSpPr>
          <p:nvPr>
            <p:ph type="title"/>
          </p:nvPr>
        </p:nvSpPr>
        <p:spPr>
          <a:xfrm>
            <a:off x="681038" y="365127"/>
            <a:ext cx="8543925"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26"/>
          <p:cNvSpPr txBox="1">
            <a:spLocks noGrp="1"/>
          </p:cNvSpPr>
          <p:nvPr>
            <p:ph type="body" idx="1"/>
          </p:nvPr>
        </p:nvSpPr>
        <p:spPr>
          <a:xfrm>
            <a:off x="681038" y="1825625"/>
            <a:ext cx="8543925"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26"/>
          <p:cNvSpPr txBox="1">
            <a:spLocks noGrp="1"/>
          </p:cNvSpPr>
          <p:nvPr>
            <p:ph type="dt" idx="10"/>
          </p:nvPr>
        </p:nvSpPr>
        <p:spPr>
          <a:xfrm>
            <a:off x="681038" y="6356352"/>
            <a:ext cx="222885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26"/>
          <p:cNvSpPr txBox="1">
            <a:spLocks noGrp="1"/>
          </p:cNvSpPr>
          <p:nvPr>
            <p:ph type="ftr" idx="11"/>
          </p:nvPr>
        </p:nvSpPr>
        <p:spPr>
          <a:xfrm>
            <a:off x="3281363" y="6356352"/>
            <a:ext cx="3343275"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26"/>
          <p:cNvSpPr txBox="1">
            <a:spLocks noGrp="1"/>
          </p:cNvSpPr>
          <p:nvPr>
            <p:ph type="sldNum" idx="12"/>
          </p:nvPr>
        </p:nvSpPr>
        <p:spPr>
          <a:xfrm>
            <a:off x="6996113" y="6356352"/>
            <a:ext cx="222885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4" r:id="rId4"/>
    <p:sldLayoutId id="2147483655" r:id="rId5"/>
    <p:sldLayoutId id="2147483656" r:id="rId6"/>
    <p:sldLayoutId id="2147483657" r:id="rId7"/>
    <p:sldLayoutId id="2147483658" r:id="rId8"/>
    <p:sldLayoutId id="2147483659" r:id="rId9"/>
    <p:sldLayoutId id="2147483660"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0.jpg"/></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jpg"/></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7" Type="http://schemas.openxmlformats.org/officeDocument/2006/relationships/image" Target="../media/image27.jp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hyperlink" Target="http://censusindia.gov.in/2011census/dchb/DCHB_A/07/0708_PART_A_DCHB_AMBALA.pdf"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33.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 title="WhatsApp Image 2025-11-03 at 15.12.49_4907aae2.jpg"/>
          <p:cNvPicPr preferRelativeResize="0"/>
          <p:nvPr/>
        </p:nvPicPr>
        <p:blipFill>
          <a:blip r:embed="rId3">
            <a:alphaModFix/>
          </a:blip>
          <a:stretch>
            <a:fillRect/>
          </a:stretch>
        </p:blipFill>
        <p:spPr>
          <a:xfrm>
            <a:off x="0" y="642938"/>
            <a:ext cx="9906000" cy="5572125"/>
          </a:xfrm>
          <a:prstGeom prst="rect">
            <a:avLst/>
          </a:prstGeom>
          <a:noFill/>
          <a:ln>
            <a:noFill/>
          </a:ln>
        </p:spPr>
      </p:pic>
      <p:grpSp>
        <p:nvGrpSpPr>
          <p:cNvPr id="85" name="Google Shape;85;p1"/>
          <p:cNvGrpSpPr/>
          <p:nvPr/>
        </p:nvGrpSpPr>
        <p:grpSpPr>
          <a:xfrm>
            <a:off x="557213" y="3705363"/>
            <a:ext cx="8791401" cy="2332436"/>
            <a:chOff x="0" y="-47625"/>
            <a:chExt cx="4274726" cy="949359"/>
          </a:xfrm>
        </p:grpSpPr>
        <p:sp>
          <p:nvSpPr>
            <p:cNvPr id="86" name="Google Shape;86;p1"/>
            <p:cNvSpPr/>
            <p:nvPr/>
          </p:nvSpPr>
          <p:spPr>
            <a:xfrm>
              <a:off x="0" y="0"/>
              <a:ext cx="4274726" cy="901734"/>
            </a:xfrm>
            <a:custGeom>
              <a:avLst/>
              <a:gdLst/>
              <a:ahLst/>
              <a:cxnLst/>
              <a:rect l="l" t="t" r="r" b="b"/>
              <a:pathLst>
                <a:path w="4274726" h="901734" extrusionOk="0">
                  <a:moveTo>
                    <a:pt x="47700" y="0"/>
                  </a:moveTo>
                  <a:lnTo>
                    <a:pt x="4227026" y="0"/>
                  </a:lnTo>
                  <a:cubicBezTo>
                    <a:pt x="4239677" y="0"/>
                    <a:pt x="4251809" y="5025"/>
                    <a:pt x="4260755" y="13971"/>
                  </a:cubicBezTo>
                  <a:cubicBezTo>
                    <a:pt x="4269700" y="22916"/>
                    <a:pt x="4274726" y="35049"/>
                    <a:pt x="4274726" y="47700"/>
                  </a:cubicBezTo>
                  <a:lnTo>
                    <a:pt x="4274726" y="854034"/>
                  </a:lnTo>
                  <a:cubicBezTo>
                    <a:pt x="4274726" y="866685"/>
                    <a:pt x="4269700" y="878817"/>
                    <a:pt x="4260755" y="887763"/>
                  </a:cubicBezTo>
                  <a:cubicBezTo>
                    <a:pt x="4251809" y="896708"/>
                    <a:pt x="4239677" y="901734"/>
                    <a:pt x="4227026" y="901734"/>
                  </a:cubicBezTo>
                  <a:lnTo>
                    <a:pt x="47700" y="901734"/>
                  </a:lnTo>
                  <a:cubicBezTo>
                    <a:pt x="35049" y="901734"/>
                    <a:pt x="22916" y="896708"/>
                    <a:pt x="13971" y="887763"/>
                  </a:cubicBezTo>
                  <a:cubicBezTo>
                    <a:pt x="5025" y="878817"/>
                    <a:pt x="0" y="866685"/>
                    <a:pt x="0" y="854034"/>
                  </a:cubicBezTo>
                  <a:lnTo>
                    <a:pt x="0" y="47700"/>
                  </a:lnTo>
                  <a:cubicBezTo>
                    <a:pt x="0" y="35049"/>
                    <a:pt x="5025" y="22916"/>
                    <a:pt x="13971" y="13971"/>
                  </a:cubicBezTo>
                  <a:cubicBezTo>
                    <a:pt x="22916" y="5025"/>
                    <a:pt x="35049" y="0"/>
                    <a:pt x="47700" y="0"/>
                  </a:cubicBezTo>
                  <a:close/>
                </a:path>
              </a:pathLst>
            </a:custGeom>
            <a:solidFill>
              <a:srgbClr val="17313E">
                <a:alpha val="85098"/>
              </a:srgbClr>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7" name="Google Shape;87;p1"/>
            <p:cNvSpPr txBox="1"/>
            <p:nvPr/>
          </p:nvSpPr>
          <p:spPr>
            <a:xfrm>
              <a:off x="0" y="-47625"/>
              <a:ext cx="4274726" cy="949359"/>
            </a:xfrm>
            <a:prstGeom prst="rect">
              <a:avLst/>
            </a:prstGeom>
            <a:noFill/>
            <a:ln>
              <a:noFill/>
            </a:ln>
          </p:spPr>
          <p:txBody>
            <a:bodyPr spcFirstLastPara="1" wrap="square" lIns="27500" tIns="27500" rIns="27500" bIns="27500" anchor="ctr" anchorCtr="0">
              <a:noAutofit/>
            </a:bodyPr>
            <a:lstStyle/>
            <a:p>
              <a:pPr marL="0" marR="0" lvl="0" indent="0" algn="ctr" rtl="0">
                <a:lnSpc>
                  <a:spcPct val="186666"/>
                </a:lnSpc>
                <a:spcBef>
                  <a:spcPts val="0"/>
                </a:spcBef>
                <a:spcAft>
                  <a:spcPts val="0"/>
                </a:spcAft>
                <a:buClr>
                  <a:srgbClr val="000000"/>
                </a:buClr>
                <a:buSzPts val="975"/>
                <a:buFont typeface="Arial"/>
                <a:buNone/>
              </a:pPr>
              <a:endParaRPr sz="975" b="0" i="0" u="none" strike="noStrike" cap="none">
                <a:solidFill>
                  <a:schemeClr val="dk1"/>
                </a:solidFill>
                <a:latin typeface="Calibri"/>
                <a:ea typeface="Calibri"/>
                <a:cs typeface="Calibri"/>
                <a:sym typeface="Calibri"/>
              </a:endParaRPr>
            </a:p>
          </p:txBody>
        </p:sp>
      </p:grpSp>
      <p:sp>
        <p:nvSpPr>
          <p:cNvPr id="88" name="Google Shape;88;p1"/>
          <p:cNvSpPr txBox="1"/>
          <p:nvPr/>
        </p:nvSpPr>
        <p:spPr>
          <a:xfrm>
            <a:off x="1050570" y="5411396"/>
            <a:ext cx="7715700" cy="603242"/>
          </a:xfrm>
          <a:prstGeom prst="rect">
            <a:avLst/>
          </a:prstGeom>
          <a:noFill/>
          <a:ln>
            <a:noFill/>
          </a:ln>
        </p:spPr>
        <p:txBody>
          <a:bodyPr spcFirstLastPara="1" wrap="square" lIns="0" tIns="0" rIns="0" bIns="0" anchor="t" anchorCtr="0">
            <a:spAutoFit/>
          </a:bodyPr>
          <a:lstStyle/>
          <a:p>
            <a:pPr marL="0" marR="0" lvl="0" indent="0" algn="l" rtl="0">
              <a:lnSpc>
                <a:spcPct val="140073"/>
              </a:lnSpc>
              <a:spcBef>
                <a:spcPts val="0"/>
              </a:spcBef>
              <a:spcAft>
                <a:spcPts val="0"/>
              </a:spcAft>
              <a:buClr>
                <a:srgbClr val="000000"/>
              </a:buClr>
              <a:buSzPts val="1400"/>
              <a:buFont typeface="Arial"/>
              <a:buNone/>
            </a:pPr>
            <a:r>
              <a:rPr lang="en-IN" sz="1400" b="0" i="0" u="none" strike="noStrike" cap="none" dirty="0">
                <a:solidFill>
                  <a:schemeClr val="lt1"/>
                </a:solidFill>
                <a:latin typeface="Calibri"/>
                <a:ea typeface="Calibri"/>
                <a:cs typeface="Calibri"/>
                <a:sym typeface="Calibri"/>
              </a:rPr>
              <a:t>Ar. Radhika G, Ar. Nandini B. Sharma, Prof. Dr. Bandana Jha </a:t>
            </a:r>
          </a:p>
          <a:p>
            <a:pPr marL="0" marR="0" lvl="0" indent="0" algn="l" rtl="0">
              <a:lnSpc>
                <a:spcPct val="140073"/>
              </a:lnSpc>
              <a:spcBef>
                <a:spcPts val="0"/>
              </a:spcBef>
              <a:spcAft>
                <a:spcPts val="0"/>
              </a:spcAft>
              <a:buClr>
                <a:srgbClr val="000000"/>
              </a:buClr>
              <a:buSzPts val="1400"/>
              <a:buFont typeface="Arial"/>
              <a:buNone/>
            </a:pPr>
            <a:r>
              <a:rPr lang="en-IN" sz="1400" b="0" i="0" u="none" strike="noStrike" cap="none" dirty="0">
                <a:solidFill>
                  <a:schemeClr val="lt1"/>
                </a:solidFill>
                <a:latin typeface="Calibri"/>
                <a:ea typeface="Calibri"/>
                <a:cs typeface="Calibri"/>
                <a:sym typeface="Calibri"/>
              </a:rPr>
              <a:t>School of Planning and Architecture, New Delhi</a:t>
            </a:r>
            <a:endParaRPr sz="1400" b="0" i="0" u="none" strike="noStrike" cap="none" dirty="0">
              <a:solidFill>
                <a:schemeClr val="lt1"/>
              </a:solidFill>
              <a:latin typeface="Calibri"/>
              <a:ea typeface="Calibri"/>
              <a:cs typeface="Calibri"/>
              <a:sym typeface="Calibri"/>
            </a:endParaRPr>
          </a:p>
        </p:txBody>
      </p:sp>
      <p:sp>
        <p:nvSpPr>
          <p:cNvPr id="89" name="Google Shape;89;p1"/>
          <p:cNvSpPr txBox="1"/>
          <p:nvPr/>
        </p:nvSpPr>
        <p:spPr>
          <a:xfrm>
            <a:off x="1050572" y="4371813"/>
            <a:ext cx="8093400" cy="7386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IN" sz="2400" b="1" i="0" u="none" strike="noStrike" cap="none">
                <a:solidFill>
                  <a:schemeClr val="lt1"/>
                </a:solidFill>
                <a:latin typeface="Calibri"/>
                <a:ea typeface="Calibri"/>
                <a:cs typeface="Calibri"/>
                <a:sym typeface="Calibri"/>
              </a:rPr>
              <a:t>Assessing Accessibility and Barriers for Persons with Disabilities (PwDs) at Metro Stations: A Case Study Approach</a:t>
            </a:r>
            <a:endParaRPr sz="1400" b="0" i="0" u="none" strike="noStrike" cap="none">
              <a:solidFill>
                <a:srgbClr val="000000"/>
              </a:solidFill>
              <a:latin typeface="Arial"/>
              <a:ea typeface="Arial"/>
              <a:cs typeface="Arial"/>
              <a:sym typeface="Arial"/>
            </a:endParaRPr>
          </a:p>
        </p:txBody>
      </p:sp>
      <p:sp>
        <p:nvSpPr>
          <p:cNvPr id="90" name="Google Shape;90;p1"/>
          <p:cNvSpPr txBox="1"/>
          <p:nvPr/>
        </p:nvSpPr>
        <p:spPr>
          <a:xfrm>
            <a:off x="1050582" y="4055848"/>
            <a:ext cx="8093400" cy="2001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1300"/>
              <a:buFont typeface="Arial"/>
              <a:buNone/>
            </a:pPr>
            <a:r>
              <a:rPr lang="en-IN" sz="1300" b="1">
                <a:solidFill>
                  <a:srgbClr val="FFFFFF"/>
                </a:solidFill>
              </a:rPr>
              <a:t>18th </a:t>
            </a:r>
            <a:r>
              <a:rPr lang="en-IN" sz="1300" b="1" i="0" u="none" strike="noStrike" cap="none">
                <a:solidFill>
                  <a:srgbClr val="FFFFFF"/>
                </a:solidFill>
                <a:latin typeface="Arial"/>
                <a:ea typeface="Arial"/>
                <a:cs typeface="Arial"/>
                <a:sym typeface="Arial"/>
              </a:rPr>
              <a:t>Urban Mobility India</a:t>
            </a:r>
            <a:r>
              <a:rPr lang="en-IN" sz="1300" b="1">
                <a:solidFill>
                  <a:srgbClr val="FFFFFF"/>
                </a:solidFill>
              </a:rPr>
              <a:t> </a:t>
            </a:r>
            <a:r>
              <a:rPr lang="en-IN" sz="1300" b="1" i="0" u="none" strike="noStrike" cap="none">
                <a:solidFill>
                  <a:srgbClr val="FFFFFF"/>
                </a:solidFill>
                <a:latin typeface="Arial"/>
                <a:ea typeface="Arial"/>
                <a:cs typeface="Arial"/>
                <a:sym typeface="Arial"/>
              </a:rPr>
              <a:t>Conference</a:t>
            </a:r>
            <a:r>
              <a:rPr lang="en-IN" sz="1300" b="1">
                <a:solidFill>
                  <a:srgbClr val="FFFFFF"/>
                </a:solidFill>
              </a:rPr>
              <a:t> </a:t>
            </a:r>
            <a:r>
              <a:rPr lang="en-IN" sz="1300" b="1" i="0" u="none" strike="noStrike" cap="none">
                <a:solidFill>
                  <a:srgbClr val="FFFFFF"/>
                </a:solidFill>
                <a:latin typeface="Arial"/>
                <a:ea typeface="Arial"/>
                <a:cs typeface="Arial"/>
                <a:sym typeface="Arial"/>
              </a:rPr>
              <a:t> 2025, </a:t>
            </a:r>
            <a:r>
              <a:rPr lang="en-IN" sz="1300" b="1">
                <a:solidFill>
                  <a:srgbClr val="FFFFFF"/>
                </a:solidFill>
              </a:rPr>
              <a:t>8th Nov 2025</a:t>
            </a:r>
            <a:endParaRPr sz="1400" b="0" i="0" u="none" strike="noStrike" cap="none">
              <a:solidFill>
                <a:srgbClr val="000000"/>
              </a:solidFill>
              <a:latin typeface="Arial"/>
              <a:ea typeface="Arial"/>
              <a:cs typeface="Arial"/>
              <a:sym typeface="Arial"/>
            </a:endParaRPr>
          </a:p>
        </p:txBody>
      </p:sp>
      <p:sp>
        <p:nvSpPr>
          <p:cNvPr id="91" name="Google Shape;91;p1"/>
          <p:cNvSpPr txBox="1"/>
          <p:nvPr/>
        </p:nvSpPr>
        <p:spPr>
          <a:xfrm>
            <a:off x="1050571" y="5181830"/>
            <a:ext cx="1189200" cy="215400"/>
          </a:xfrm>
          <a:prstGeom prst="rect">
            <a:avLst/>
          </a:prstGeom>
          <a:noFill/>
          <a:ln>
            <a:noFill/>
          </a:ln>
        </p:spPr>
        <p:txBody>
          <a:bodyPr spcFirstLastPara="1" wrap="square" lIns="0" tIns="0" rIns="0" bIns="0" anchor="t" anchorCtr="0">
            <a:spAutoFit/>
          </a:bodyPr>
          <a:lstStyle/>
          <a:p>
            <a:pPr marL="0" marR="0" lvl="0" indent="0" algn="l" rtl="0">
              <a:lnSpc>
                <a:spcPct val="140073"/>
              </a:lnSpc>
              <a:spcBef>
                <a:spcPts val="0"/>
              </a:spcBef>
              <a:spcAft>
                <a:spcPts val="0"/>
              </a:spcAft>
              <a:buClr>
                <a:srgbClr val="000000"/>
              </a:buClr>
              <a:buSzPts val="1400"/>
              <a:buFont typeface="Arial"/>
              <a:buNone/>
            </a:pPr>
            <a:r>
              <a:rPr lang="en-IN" sz="1400" b="0" i="0" u="none" strike="noStrike" cap="none">
                <a:solidFill>
                  <a:srgbClr val="FFFFFF"/>
                </a:solidFill>
                <a:latin typeface="Calibri"/>
                <a:ea typeface="Calibri"/>
                <a:cs typeface="Calibri"/>
                <a:sym typeface="Calibri"/>
              </a:rPr>
              <a:t>Presented By:</a:t>
            </a:r>
            <a:endParaRPr sz="1400" b="0" i="0" u="none" strike="noStrike" cap="none">
              <a:solidFill>
                <a:srgbClr val="000000"/>
              </a:solidFill>
              <a:latin typeface="Calibri"/>
              <a:ea typeface="Calibri"/>
              <a:cs typeface="Calibri"/>
              <a:sym typeface="Calibri"/>
            </a:endParaRPr>
          </a:p>
        </p:txBody>
      </p:sp>
      <p:sp>
        <p:nvSpPr>
          <p:cNvPr id="92" name="Google Shape;92;p1"/>
          <p:cNvSpPr txBox="1"/>
          <p:nvPr/>
        </p:nvSpPr>
        <p:spPr>
          <a:xfrm>
            <a:off x="1050570" y="2953103"/>
            <a:ext cx="6626689" cy="774531"/>
          </a:xfrm>
          <a:prstGeom prst="rect">
            <a:avLst/>
          </a:prstGeom>
          <a:solidFill>
            <a:srgbClr val="E6E6E6"/>
          </a:solid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000"/>
              <a:buFont typeface="Arial"/>
              <a:buNone/>
            </a:pPr>
            <a:r>
              <a:rPr lang="en-IN" sz="2000" b="1" i="0" u="none" strike="noStrike" cap="none" dirty="0">
                <a:solidFill>
                  <a:schemeClr val="dk1"/>
                </a:solidFill>
                <a:latin typeface="Calibri"/>
                <a:ea typeface="Calibri"/>
                <a:cs typeface="Calibri"/>
                <a:sym typeface="Calibri"/>
              </a:rPr>
              <a:t>Research Domain: </a:t>
            </a:r>
            <a:r>
              <a:rPr lang="en-IN" sz="2000" b="0" i="0" u="none" strike="noStrike" cap="none" dirty="0">
                <a:solidFill>
                  <a:schemeClr val="dk1"/>
                </a:solidFill>
                <a:latin typeface="Calibri"/>
                <a:ea typeface="Calibri"/>
                <a:cs typeface="Calibri"/>
                <a:sym typeface="Calibri"/>
              </a:rPr>
              <a:t>Inclusive and Accessible Architecture</a:t>
            </a:r>
            <a:endParaRPr sz="2000" b="0" i="0" u="none" strike="noStrike" cap="none" dirty="0">
              <a:solidFill>
                <a:schemeClr val="dk1"/>
              </a:solidFill>
              <a:latin typeface="Calibri"/>
              <a:ea typeface="Calibri"/>
              <a:cs typeface="Calibri"/>
              <a:sym typeface="Calibri"/>
            </a:endParaRPr>
          </a:p>
          <a:p>
            <a:pPr marL="0" marR="0" lvl="0" indent="0" algn="l" rtl="0">
              <a:lnSpc>
                <a:spcPct val="90000"/>
              </a:lnSpc>
              <a:spcBef>
                <a:spcPts val="1000"/>
              </a:spcBef>
              <a:spcAft>
                <a:spcPts val="0"/>
              </a:spcAft>
              <a:buClr>
                <a:srgbClr val="000000"/>
              </a:buClr>
              <a:buSzPts val="2000"/>
              <a:buFont typeface="Arial"/>
              <a:buNone/>
            </a:pPr>
            <a:r>
              <a:rPr lang="en-IN" sz="2000" b="1" i="0" u="none" strike="noStrike" cap="none" dirty="0">
                <a:solidFill>
                  <a:schemeClr val="dk1"/>
                </a:solidFill>
                <a:latin typeface="Calibri"/>
                <a:ea typeface="Calibri"/>
                <a:cs typeface="Calibri"/>
                <a:sym typeface="Calibri"/>
              </a:rPr>
              <a:t>Focus Area: </a:t>
            </a:r>
            <a:r>
              <a:rPr lang="en-IN" sz="2000" b="0" i="0" u="none" strike="noStrike" cap="none" dirty="0">
                <a:solidFill>
                  <a:schemeClr val="dk1"/>
                </a:solidFill>
                <a:latin typeface="Calibri"/>
                <a:ea typeface="Calibri"/>
                <a:cs typeface="Calibri"/>
                <a:sym typeface="Calibri"/>
              </a:rPr>
              <a:t>Public Transport Infrastructure</a:t>
            </a:r>
            <a:endParaRPr sz="2000" b="0" i="0" u="none" strike="noStrike" cap="none" dirty="0">
              <a:solidFill>
                <a:schemeClr val="dk1"/>
              </a:solidFill>
              <a:latin typeface="Arial"/>
              <a:ea typeface="Arial"/>
              <a:cs typeface="Arial"/>
              <a:sym typeface="Arial"/>
            </a:endParaRPr>
          </a:p>
        </p:txBody>
      </p:sp>
      <p:sp>
        <p:nvSpPr>
          <p:cNvPr id="93" name="Google Shape;93;p1"/>
          <p:cNvSpPr txBox="1">
            <a:spLocks noGrp="1"/>
          </p:cNvSpPr>
          <p:nvPr>
            <p:ph type="sldNum" idx="12"/>
          </p:nvPr>
        </p:nvSpPr>
        <p:spPr>
          <a:xfrm>
            <a:off x="6996113" y="6356352"/>
            <a:ext cx="22290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IN"/>
              <a:t>1</a:t>
            </a:fld>
            <a:endParaRPr/>
          </a:p>
        </p:txBody>
      </p:sp>
      <p:sp>
        <p:nvSpPr>
          <p:cNvPr id="2" name="Google Shape;349;p13">
            <a:extLst>
              <a:ext uri="{FF2B5EF4-FFF2-40B4-BE49-F238E27FC236}">
                <a16:creationId xmlns:a16="http://schemas.microsoft.com/office/drawing/2014/main" id="{95FD2D8D-663C-268D-307F-F4C945C3E1E2}"/>
              </a:ext>
            </a:extLst>
          </p:cNvPr>
          <p:cNvSpPr txBox="1"/>
          <p:nvPr/>
        </p:nvSpPr>
        <p:spPr>
          <a:xfrm>
            <a:off x="537500" y="6231548"/>
            <a:ext cx="7399200" cy="48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IN" sz="1100" dirty="0">
                <a:solidFill>
                  <a:srgbClr val="0000FF"/>
                </a:solidFill>
                <a:latin typeface="Calibri"/>
                <a:ea typeface="Calibri"/>
                <a:cs typeface="Calibri"/>
                <a:sym typeface="Calibri"/>
              </a:rPr>
              <a:t>Source: Authors filed visit Photo of Durgabai Deshmukh South Campus Metro  Station</a:t>
            </a:r>
            <a:endParaRPr sz="1100" dirty="0">
              <a:solidFill>
                <a:srgbClr val="0000FF"/>
              </a:solidFill>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g386519dea32_0_61"/>
          <p:cNvSpPr txBox="1"/>
          <p:nvPr/>
        </p:nvSpPr>
        <p:spPr>
          <a:xfrm>
            <a:off x="6054653" y="639783"/>
            <a:ext cx="2200200" cy="240000"/>
          </a:xfrm>
          <a:prstGeom prst="rect">
            <a:avLst/>
          </a:prstGeom>
          <a:noFill/>
          <a:ln>
            <a:noFill/>
          </a:ln>
        </p:spPr>
        <p:txBody>
          <a:bodyPr spcFirstLastPara="1" wrap="square" lIns="0" tIns="0" rIns="0" bIns="0" anchor="t" anchorCtr="0">
            <a:spAutoFit/>
          </a:bodyPr>
          <a:lstStyle/>
          <a:p>
            <a:pPr marL="0" marR="0" lvl="0" indent="0" algn="l" rtl="0">
              <a:lnSpc>
                <a:spcPct val="86666"/>
              </a:lnSpc>
              <a:spcBef>
                <a:spcPts val="0"/>
              </a:spcBef>
              <a:spcAft>
                <a:spcPts val="0"/>
              </a:spcAft>
              <a:buClr>
                <a:srgbClr val="000000"/>
              </a:buClr>
              <a:buSzPts val="1800"/>
              <a:buFont typeface="Arial"/>
              <a:buNone/>
            </a:pPr>
            <a:r>
              <a:rPr lang="en-IN" sz="1800" b="1" i="0" u="none" strike="noStrike" cap="none">
                <a:solidFill>
                  <a:srgbClr val="FFFFFF"/>
                </a:solidFill>
                <a:latin typeface="Calibri"/>
                <a:ea typeface="Calibri"/>
                <a:cs typeface="Calibri"/>
                <a:sym typeface="Calibri"/>
              </a:rPr>
              <a:t>Physical Accessibility</a:t>
            </a:r>
            <a:endParaRPr sz="1400" b="0" i="0" u="none" strike="noStrike" cap="none">
              <a:solidFill>
                <a:srgbClr val="000000"/>
              </a:solidFill>
              <a:latin typeface="Arial"/>
              <a:ea typeface="Arial"/>
              <a:cs typeface="Arial"/>
              <a:sym typeface="Arial"/>
            </a:endParaRPr>
          </a:p>
        </p:txBody>
      </p:sp>
      <p:sp>
        <p:nvSpPr>
          <p:cNvPr id="278" name="Google Shape;278;g386519dea32_0_61"/>
          <p:cNvSpPr txBox="1"/>
          <p:nvPr/>
        </p:nvSpPr>
        <p:spPr>
          <a:xfrm>
            <a:off x="517248" y="385595"/>
            <a:ext cx="5956714" cy="955646"/>
          </a:xfrm>
          <a:prstGeom prst="rect">
            <a:avLst/>
          </a:prstGeom>
          <a:noFill/>
          <a:ln>
            <a:noFill/>
          </a:ln>
        </p:spPr>
        <p:txBody>
          <a:bodyPr spcFirstLastPara="1" wrap="square" lIns="0" tIns="0" rIns="0" bIns="0" anchor="t" anchorCtr="0">
            <a:spAutoFit/>
          </a:bodyPr>
          <a:lstStyle/>
          <a:p>
            <a:pPr marL="0" marR="0" lvl="0" indent="0" algn="l" rtl="0">
              <a:lnSpc>
                <a:spcPct val="115125"/>
              </a:lnSpc>
              <a:spcBef>
                <a:spcPts val="0"/>
              </a:spcBef>
              <a:spcAft>
                <a:spcPts val="0"/>
              </a:spcAft>
              <a:buClr>
                <a:srgbClr val="000000"/>
              </a:buClr>
              <a:buSzPts val="3000"/>
              <a:buFont typeface="Arial"/>
              <a:buNone/>
            </a:pPr>
            <a:r>
              <a:rPr lang="en-IN" sz="3000" b="1" dirty="0">
                <a:solidFill>
                  <a:schemeClr val="dk1"/>
                </a:solidFill>
                <a:latin typeface="Calibri"/>
                <a:ea typeface="Calibri"/>
                <a:cs typeface="Calibri"/>
                <a:sym typeface="Calibri"/>
              </a:rPr>
              <a:t>Metro station audit checklist Sample</a:t>
            </a:r>
            <a:endParaRPr sz="3000" b="1" i="0" u="none" strike="noStrike" cap="none" dirty="0">
              <a:solidFill>
                <a:schemeClr val="dk1"/>
              </a:solidFill>
              <a:latin typeface="Calibri"/>
              <a:ea typeface="Calibri"/>
              <a:cs typeface="Calibri"/>
              <a:sym typeface="Calibri"/>
            </a:endParaRPr>
          </a:p>
          <a:p>
            <a:pPr marL="0" marR="0" lvl="0" indent="0" algn="l" rtl="0">
              <a:lnSpc>
                <a:spcPct val="115125"/>
              </a:lnSpc>
              <a:spcBef>
                <a:spcPts val="0"/>
              </a:spcBef>
              <a:spcAft>
                <a:spcPts val="0"/>
              </a:spcAft>
              <a:buClr>
                <a:srgbClr val="000000"/>
              </a:buClr>
              <a:buSzPts val="3000"/>
              <a:buFont typeface="Arial"/>
              <a:buNone/>
            </a:pPr>
            <a:endParaRPr sz="2400" b="1" dirty="0">
              <a:solidFill>
                <a:srgbClr val="0000FF"/>
              </a:solidFill>
              <a:latin typeface="Calibri"/>
              <a:ea typeface="Calibri"/>
              <a:cs typeface="Calibri"/>
              <a:sym typeface="Calibri"/>
            </a:endParaRPr>
          </a:p>
        </p:txBody>
      </p:sp>
      <p:pic>
        <p:nvPicPr>
          <p:cNvPr id="279" name="Google Shape;279;g386519dea32_0_61"/>
          <p:cNvPicPr preferRelativeResize="0"/>
          <p:nvPr/>
        </p:nvPicPr>
        <p:blipFill>
          <a:blip r:embed="rId3">
            <a:alphaModFix/>
          </a:blip>
          <a:stretch>
            <a:fillRect/>
          </a:stretch>
        </p:blipFill>
        <p:spPr>
          <a:xfrm>
            <a:off x="517248" y="1262698"/>
            <a:ext cx="3750275" cy="5479974"/>
          </a:xfrm>
          <a:prstGeom prst="rect">
            <a:avLst/>
          </a:prstGeom>
          <a:noFill/>
          <a:ln>
            <a:noFill/>
          </a:ln>
        </p:spPr>
      </p:pic>
      <p:pic>
        <p:nvPicPr>
          <p:cNvPr id="280" name="Google Shape;280;g386519dea32_0_61"/>
          <p:cNvPicPr preferRelativeResize="0"/>
          <p:nvPr/>
        </p:nvPicPr>
        <p:blipFill>
          <a:blip r:embed="rId4">
            <a:alphaModFix/>
          </a:blip>
          <a:stretch>
            <a:fillRect/>
          </a:stretch>
        </p:blipFill>
        <p:spPr>
          <a:xfrm>
            <a:off x="5423438" y="1032183"/>
            <a:ext cx="3817911" cy="5673416"/>
          </a:xfrm>
          <a:prstGeom prst="rect">
            <a:avLst/>
          </a:prstGeom>
          <a:noFill/>
          <a:ln>
            <a:noFill/>
          </a:ln>
        </p:spPr>
      </p:pic>
      <p:sp>
        <p:nvSpPr>
          <p:cNvPr id="3" name="Google Shape;334;p11">
            <a:extLst>
              <a:ext uri="{FF2B5EF4-FFF2-40B4-BE49-F238E27FC236}">
                <a16:creationId xmlns:a16="http://schemas.microsoft.com/office/drawing/2014/main" id="{C06C58CD-9140-F391-7CBA-F37258E41C48}"/>
              </a:ext>
            </a:extLst>
          </p:cNvPr>
          <p:cNvSpPr txBox="1"/>
          <p:nvPr/>
        </p:nvSpPr>
        <p:spPr>
          <a:xfrm>
            <a:off x="700215" y="6560122"/>
            <a:ext cx="9141645" cy="36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IN" sz="1100" dirty="0">
                <a:solidFill>
                  <a:srgbClr val="0000FF"/>
                </a:solidFill>
                <a:latin typeface="Calibri"/>
                <a:ea typeface="Calibri"/>
                <a:cs typeface="Calibri"/>
                <a:sym typeface="Calibri"/>
              </a:rPr>
              <a:t>Source: Authors prepared questionnaire by analysing parameters from literature, existing national and international guidelines and best practices</a:t>
            </a:r>
            <a:endParaRPr sz="1100" dirty="0">
              <a:solidFill>
                <a:srgbClr val="0000FF"/>
              </a:solidFill>
              <a:latin typeface="Calibri"/>
              <a:ea typeface="Calibri"/>
              <a:cs typeface="Calibri"/>
              <a:sym typeface="Calibri"/>
            </a:endParaRPr>
          </a:p>
        </p:txBody>
      </p:sp>
      <p:sp>
        <p:nvSpPr>
          <p:cNvPr id="4" name="Google Shape;230;p10">
            <a:extLst>
              <a:ext uri="{FF2B5EF4-FFF2-40B4-BE49-F238E27FC236}">
                <a16:creationId xmlns:a16="http://schemas.microsoft.com/office/drawing/2014/main" id="{0BFE8604-BA8E-0AEB-5B66-CC1D9FF4755C}"/>
              </a:ext>
            </a:extLst>
          </p:cNvPr>
          <p:cNvSpPr/>
          <p:nvPr/>
        </p:nvSpPr>
        <p:spPr>
          <a:xfrm>
            <a:off x="7759245" y="0"/>
            <a:ext cx="1663622" cy="424662"/>
          </a:xfrm>
          <a:prstGeom prst="wedgeRoundRectCallout">
            <a:avLst>
              <a:gd name="adj1" fmla="val -20833"/>
              <a:gd name="adj2" fmla="val 62500"/>
              <a:gd name="adj3" fmla="val 0"/>
            </a:avLst>
          </a:prstGeom>
          <a:solidFill>
            <a:srgbClr val="6FA8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IN" sz="3000">
                <a:latin typeface="Calibri"/>
                <a:ea typeface="Calibri"/>
                <a:cs typeface="Calibri"/>
                <a:sym typeface="Calibri"/>
              </a:rPr>
              <a:t>Phase 02</a:t>
            </a:r>
            <a:endParaRPr sz="3000">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g386519dea32_0_118"/>
          <p:cNvSpPr txBox="1"/>
          <p:nvPr/>
        </p:nvSpPr>
        <p:spPr>
          <a:xfrm>
            <a:off x="517260" y="543675"/>
            <a:ext cx="8544000" cy="1119281"/>
          </a:xfrm>
          <a:prstGeom prst="rect">
            <a:avLst/>
          </a:prstGeom>
          <a:noFill/>
          <a:ln>
            <a:noFill/>
          </a:ln>
        </p:spPr>
        <p:txBody>
          <a:bodyPr spcFirstLastPara="1" wrap="square" lIns="0" tIns="0" rIns="0" bIns="0" anchor="t" anchorCtr="0">
            <a:spAutoFit/>
          </a:bodyPr>
          <a:lstStyle/>
          <a:p>
            <a:pPr marL="0" lvl="0" indent="0" algn="l" rtl="0">
              <a:lnSpc>
                <a:spcPct val="115000"/>
              </a:lnSpc>
              <a:spcBef>
                <a:spcPts val="1000"/>
              </a:spcBef>
              <a:spcAft>
                <a:spcPts val="0"/>
              </a:spcAft>
              <a:buClr>
                <a:schemeClr val="dk1"/>
              </a:buClr>
              <a:buSzPts val="1100"/>
              <a:buFont typeface="Arial"/>
              <a:buNone/>
            </a:pPr>
            <a:r>
              <a:rPr lang="en-IN" sz="2800" dirty="0">
                <a:solidFill>
                  <a:schemeClr val="dk1"/>
                </a:solidFill>
                <a:latin typeface="Calibri"/>
                <a:ea typeface="Calibri"/>
                <a:cs typeface="Calibri"/>
                <a:sym typeface="Calibri"/>
              </a:rPr>
              <a:t>Design needs of autistic and intellectually disabled individuals (Literature study) </a:t>
            </a:r>
            <a:endParaRPr sz="2800" b="1" dirty="0">
              <a:solidFill>
                <a:schemeClr val="dk1"/>
              </a:solidFill>
              <a:latin typeface="Calibri"/>
              <a:ea typeface="Calibri"/>
              <a:cs typeface="Calibri"/>
              <a:sym typeface="Calibri"/>
            </a:endParaRPr>
          </a:p>
        </p:txBody>
      </p:sp>
      <p:sp>
        <p:nvSpPr>
          <p:cNvPr id="286" name="Google Shape;286;g386519dea32_0_118"/>
          <p:cNvSpPr txBox="1"/>
          <p:nvPr/>
        </p:nvSpPr>
        <p:spPr>
          <a:xfrm>
            <a:off x="680887" y="6241152"/>
            <a:ext cx="8243657" cy="480300"/>
          </a:xfrm>
          <a:prstGeom prst="rect">
            <a:avLst/>
          </a:prstGeom>
          <a:solidFill>
            <a:schemeClr val="bg1">
              <a:lumMod val="85000"/>
            </a:schemeClr>
          </a:solidFill>
          <a:ln>
            <a:noFill/>
          </a:ln>
        </p:spPr>
        <p:txBody>
          <a:bodyPr spcFirstLastPara="1" wrap="square" lIns="0" tIns="0" rIns="0" bIns="0" anchor="t" anchorCtr="0">
            <a:spAutoFit/>
          </a:bodyPr>
          <a:lstStyle/>
          <a:p>
            <a:pPr marL="0" marR="0" lvl="0" indent="0" algn="l" rtl="0">
              <a:lnSpc>
                <a:spcPct val="86666"/>
              </a:lnSpc>
              <a:spcBef>
                <a:spcPts val="0"/>
              </a:spcBef>
              <a:spcAft>
                <a:spcPts val="0"/>
              </a:spcAft>
              <a:buClr>
                <a:srgbClr val="000000"/>
              </a:buClr>
              <a:buSzPts val="1800"/>
              <a:buFont typeface="Arial"/>
              <a:buNone/>
            </a:pPr>
            <a:r>
              <a:rPr lang="en-IN" sz="1800" b="1" dirty="0">
                <a:solidFill>
                  <a:schemeClr val="dk1"/>
                </a:solidFill>
                <a:latin typeface="Calibri"/>
                <a:ea typeface="Calibri"/>
                <a:cs typeface="Calibri"/>
                <a:sym typeface="Calibri"/>
              </a:rPr>
              <a:t>Current metro infrastructure often fails to incorporate </a:t>
            </a:r>
            <a:r>
              <a:rPr lang="en-IN" sz="1800" b="1" dirty="0">
                <a:solidFill>
                  <a:schemeClr val="dk1"/>
                </a:solidFill>
                <a:highlight>
                  <a:srgbClr val="FFFF00"/>
                </a:highlight>
                <a:latin typeface="Calibri"/>
                <a:ea typeface="Calibri"/>
                <a:cs typeface="Calibri"/>
                <a:sym typeface="Calibri"/>
              </a:rPr>
              <a:t>universal design principles </a:t>
            </a:r>
            <a:r>
              <a:rPr lang="en-IN" sz="1800" b="1" dirty="0">
                <a:solidFill>
                  <a:schemeClr val="dk1"/>
                </a:solidFill>
                <a:latin typeface="Calibri"/>
                <a:ea typeface="Calibri"/>
                <a:cs typeface="Calibri"/>
                <a:sym typeface="Calibri"/>
              </a:rPr>
              <a:t>that</a:t>
            </a:r>
            <a:endParaRPr sz="1800" b="1" dirty="0">
              <a:solidFill>
                <a:schemeClr val="dk1"/>
              </a:solidFill>
              <a:latin typeface="Calibri"/>
              <a:ea typeface="Calibri"/>
              <a:cs typeface="Calibri"/>
              <a:sym typeface="Calibri"/>
            </a:endParaRPr>
          </a:p>
          <a:p>
            <a:pPr marL="0" marR="0" lvl="0" indent="0" algn="l" rtl="0">
              <a:lnSpc>
                <a:spcPct val="86666"/>
              </a:lnSpc>
              <a:spcBef>
                <a:spcPts val="0"/>
              </a:spcBef>
              <a:spcAft>
                <a:spcPts val="0"/>
              </a:spcAft>
              <a:buClr>
                <a:srgbClr val="000000"/>
              </a:buClr>
              <a:buSzPts val="1800"/>
              <a:buFont typeface="Arial"/>
              <a:buNone/>
            </a:pPr>
            <a:r>
              <a:rPr lang="en-IN" sz="1800" b="1" dirty="0">
                <a:solidFill>
                  <a:schemeClr val="dk1"/>
                </a:solidFill>
                <a:latin typeface="Calibri"/>
                <a:ea typeface="Calibri"/>
                <a:cs typeface="Calibri"/>
                <a:sym typeface="Calibri"/>
              </a:rPr>
              <a:t>consider sensory differences. </a:t>
            </a:r>
            <a:endParaRPr sz="1800" b="1" i="0" u="none" strike="noStrike" cap="none" dirty="0">
              <a:solidFill>
                <a:srgbClr val="000000"/>
              </a:solidFill>
              <a:latin typeface="Calibri"/>
              <a:ea typeface="Calibri"/>
              <a:cs typeface="Calibri"/>
              <a:sym typeface="Calibri"/>
            </a:endParaRPr>
          </a:p>
        </p:txBody>
      </p:sp>
      <p:sp>
        <p:nvSpPr>
          <p:cNvPr id="287" name="Google Shape;287;g386519dea32_0_118"/>
          <p:cNvSpPr txBox="1">
            <a:spLocks noGrp="1"/>
          </p:cNvSpPr>
          <p:nvPr>
            <p:ph type="sldNum" idx="12"/>
          </p:nvPr>
        </p:nvSpPr>
        <p:spPr>
          <a:xfrm>
            <a:off x="6996113" y="6356352"/>
            <a:ext cx="2229000" cy="365100"/>
          </a:xfrm>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IN"/>
              <a:t>11</a:t>
            </a:fld>
            <a:endParaRPr/>
          </a:p>
        </p:txBody>
      </p:sp>
      <p:sp>
        <p:nvSpPr>
          <p:cNvPr id="288" name="Google Shape;288;g386519dea32_0_118"/>
          <p:cNvSpPr txBox="1">
            <a:spLocks noGrp="1"/>
          </p:cNvSpPr>
          <p:nvPr>
            <p:ph type="body" idx="1"/>
          </p:nvPr>
        </p:nvSpPr>
        <p:spPr>
          <a:xfrm>
            <a:off x="5328171" y="1561455"/>
            <a:ext cx="4509300" cy="4351200"/>
          </a:xfrm>
          <a:prstGeom prst="rect">
            <a:avLst/>
          </a:prstGeom>
        </p:spPr>
        <p:txBody>
          <a:bodyPr spcFirstLastPara="1" wrap="square" lIns="91425" tIns="45700" rIns="91425" bIns="45700" anchor="t" anchorCtr="0">
            <a:noAutofit/>
          </a:bodyPr>
          <a:lstStyle/>
          <a:p>
            <a:pPr marL="457200" lvl="0" indent="-342900" algn="l" rtl="0">
              <a:lnSpc>
                <a:spcPct val="115000"/>
              </a:lnSpc>
              <a:spcBef>
                <a:spcPts val="1000"/>
              </a:spcBef>
              <a:spcAft>
                <a:spcPts val="0"/>
              </a:spcAft>
              <a:buSzPts val="1800"/>
              <a:buChar char="•"/>
            </a:pPr>
            <a:r>
              <a:rPr lang="en-IN" sz="1800" b="1" dirty="0">
                <a:solidFill>
                  <a:schemeClr val="accent1"/>
                </a:solidFill>
              </a:rPr>
              <a:t>Participatory and co-designed methods with neurodivergent travellers </a:t>
            </a:r>
            <a:r>
              <a:rPr lang="en-IN" sz="1800" dirty="0"/>
              <a:t>reveal that small-scale, targeted samples can effectively improvements in sensory adjustments.</a:t>
            </a:r>
            <a:endParaRPr sz="1800" dirty="0"/>
          </a:p>
          <a:p>
            <a:pPr marL="457200" lvl="0" indent="-342900" algn="l" rtl="0">
              <a:lnSpc>
                <a:spcPct val="115000"/>
              </a:lnSpc>
              <a:spcBef>
                <a:spcPts val="0"/>
              </a:spcBef>
              <a:spcAft>
                <a:spcPts val="0"/>
              </a:spcAft>
              <a:buSzPts val="1800"/>
              <a:buChar char="•"/>
            </a:pPr>
            <a:r>
              <a:rPr lang="en-IN" sz="1800" dirty="0"/>
              <a:t>Loud announcements, flickering lights, and crowded areas can trigger sensory overload in autistic individuals, and the lack of quiet zones can hinder emotional regulation. </a:t>
            </a:r>
            <a:endParaRPr sz="1800" dirty="0"/>
          </a:p>
          <a:p>
            <a:pPr marL="457200" lvl="0" indent="-342900" algn="l" rtl="0">
              <a:lnSpc>
                <a:spcPct val="115000"/>
              </a:lnSpc>
              <a:spcBef>
                <a:spcPts val="0"/>
              </a:spcBef>
              <a:spcAft>
                <a:spcPts val="0"/>
              </a:spcAft>
              <a:buSzPts val="1800"/>
              <a:buChar char="•"/>
            </a:pPr>
            <a:r>
              <a:rPr lang="en-IN" sz="1800" dirty="0"/>
              <a:t>S</a:t>
            </a:r>
            <a:r>
              <a:rPr lang="en-IN" sz="1800" b="1" dirty="0"/>
              <a:t>ignage</a:t>
            </a:r>
            <a:r>
              <a:rPr lang="en-IN" sz="1800" dirty="0"/>
              <a:t> is often text-heavy and lacks pictograms, and staff training to assist neurodivergent commuters is often insufficient. </a:t>
            </a:r>
            <a:endParaRPr sz="1800" dirty="0"/>
          </a:p>
        </p:txBody>
      </p:sp>
      <p:sp>
        <p:nvSpPr>
          <p:cNvPr id="289" name="Google Shape;289;g386519dea32_0_118"/>
          <p:cNvSpPr txBox="1">
            <a:spLocks noGrp="1"/>
          </p:cNvSpPr>
          <p:nvPr>
            <p:ph type="body" idx="2"/>
          </p:nvPr>
        </p:nvSpPr>
        <p:spPr>
          <a:xfrm>
            <a:off x="345486" y="1561455"/>
            <a:ext cx="5113200" cy="4351200"/>
          </a:xfrm>
          <a:prstGeom prst="rect">
            <a:avLst/>
          </a:prstGeom>
        </p:spPr>
        <p:txBody>
          <a:bodyPr spcFirstLastPara="1" wrap="square" lIns="91425" tIns="45700" rIns="91425" bIns="45700" anchor="t" anchorCtr="0">
            <a:noAutofit/>
          </a:bodyPr>
          <a:lstStyle/>
          <a:p>
            <a:pPr marL="457200" lvl="0" indent="-342900" algn="l" rtl="0">
              <a:lnSpc>
                <a:spcPct val="115000"/>
              </a:lnSpc>
              <a:spcBef>
                <a:spcPts val="1000"/>
              </a:spcBef>
              <a:spcAft>
                <a:spcPts val="0"/>
              </a:spcAft>
              <a:buSzPts val="1800"/>
              <a:buChar char="•"/>
            </a:pPr>
            <a:r>
              <a:rPr lang="en-IN" sz="1800" dirty="0"/>
              <a:t>Navigating public transportation presents unique obstacles for people with invisible disabilities, especially those with</a:t>
            </a:r>
            <a:r>
              <a:rPr lang="en-IN" sz="1800" dirty="0">
                <a:solidFill>
                  <a:srgbClr val="FF0000"/>
                </a:solidFill>
              </a:rPr>
              <a:t> Intellectual Disability (ID) and Autism Spectrum Disorder (ASD)</a:t>
            </a:r>
            <a:r>
              <a:rPr lang="en-IN" sz="1800" dirty="0"/>
              <a:t>. </a:t>
            </a:r>
            <a:endParaRPr sz="1800" dirty="0"/>
          </a:p>
          <a:p>
            <a:pPr marL="457200" lvl="0" indent="-342900" algn="l" rtl="0">
              <a:lnSpc>
                <a:spcPct val="115000"/>
              </a:lnSpc>
              <a:spcBef>
                <a:spcPts val="0"/>
              </a:spcBef>
              <a:spcAft>
                <a:spcPts val="0"/>
              </a:spcAft>
              <a:buSzPts val="1800"/>
              <a:buChar char="•"/>
            </a:pPr>
            <a:r>
              <a:rPr lang="en-IN" sz="1800" dirty="0"/>
              <a:t>These conditions involve sensory sensitivities, cognitive processing differences, and communication difficulties, yet they go unnoticed in metro accessibility planning </a:t>
            </a:r>
            <a:endParaRPr sz="1800" dirty="0"/>
          </a:p>
          <a:p>
            <a:pPr marL="457200" lvl="0" indent="0" algn="l" rtl="0">
              <a:lnSpc>
                <a:spcPct val="115000"/>
              </a:lnSpc>
              <a:spcBef>
                <a:spcPts val="1000"/>
              </a:spcBef>
              <a:spcAft>
                <a:spcPts val="0"/>
              </a:spcAft>
              <a:buNone/>
            </a:pPr>
            <a:r>
              <a:rPr lang="en-IN" sz="1800" dirty="0">
                <a:solidFill>
                  <a:srgbClr val="0000FF"/>
                </a:solidFill>
              </a:rPr>
              <a:t>(Baric et al., 2024; Hall, 2016).</a:t>
            </a:r>
            <a:endParaRPr sz="1800" dirty="0">
              <a:solidFill>
                <a:srgbClr val="0000FF"/>
              </a:solidFill>
            </a:endParaRPr>
          </a:p>
          <a:p>
            <a:pPr marL="457200" lvl="0" indent="-342900" algn="l" rtl="0">
              <a:lnSpc>
                <a:spcPct val="115000"/>
              </a:lnSpc>
              <a:spcBef>
                <a:spcPts val="1000"/>
              </a:spcBef>
              <a:spcAft>
                <a:spcPts val="0"/>
              </a:spcAft>
              <a:buSzPts val="1800"/>
              <a:buChar char="•"/>
            </a:pPr>
            <a:r>
              <a:rPr lang="en-IN" sz="1800" b="1" dirty="0"/>
              <a:t>MacLennan et al. (2021) and Marco et al. (2011) </a:t>
            </a:r>
            <a:r>
              <a:rPr lang="en-IN" sz="1800" dirty="0"/>
              <a:t>note the absence of quiet zones as a barrier to emotional regulation. </a:t>
            </a:r>
            <a:endParaRPr sz="1800" dirty="0"/>
          </a:p>
          <a:p>
            <a:pPr marL="457200" lvl="0" indent="0" algn="l" rtl="0">
              <a:lnSpc>
                <a:spcPct val="115000"/>
              </a:lnSpc>
              <a:spcBef>
                <a:spcPts val="1000"/>
              </a:spcBef>
              <a:spcAft>
                <a:spcPts val="0"/>
              </a:spcAft>
              <a:buNone/>
            </a:pPr>
            <a:endParaRPr sz="1800" dirty="0"/>
          </a:p>
        </p:txBody>
      </p:sp>
      <p:sp>
        <p:nvSpPr>
          <p:cNvPr id="2" name="Google Shape;318;g3a07d6e20ca_0_125">
            <a:extLst>
              <a:ext uri="{FF2B5EF4-FFF2-40B4-BE49-F238E27FC236}">
                <a16:creationId xmlns:a16="http://schemas.microsoft.com/office/drawing/2014/main" id="{1B0CFC42-B400-ABC0-A53C-81D220A62579}"/>
              </a:ext>
            </a:extLst>
          </p:cNvPr>
          <p:cNvSpPr/>
          <p:nvPr/>
        </p:nvSpPr>
        <p:spPr>
          <a:xfrm>
            <a:off x="7791730" y="136548"/>
            <a:ext cx="1854900" cy="735300"/>
          </a:xfrm>
          <a:prstGeom prst="wedgeRoundRectCallout">
            <a:avLst>
              <a:gd name="adj1" fmla="val -20833"/>
              <a:gd name="adj2" fmla="val 62500"/>
              <a:gd name="adj3" fmla="val 0"/>
            </a:avLst>
          </a:prstGeom>
          <a:solidFill>
            <a:srgbClr val="6FA8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IN" sz="3000">
                <a:latin typeface="Calibri"/>
                <a:ea typeface="Calibri"/>
                <a:cs typeface="Calibri"/>
                <a:sym typeface="Calibri"/>
              </a:rPr>
              <a:t>Phase 03</a:t>
            </a:r>
            <a:endParaRPr sz="3000">
              <a:latin typeface="Calibri"/>
              <a:ea typeface="Calibri"/>
              <a:cs typeface="Calibri"/>
              <a:sym typeface="Calibri"/>
            </a:endParaRPr>
          </a:p>
        </p:txBody>
      </p:sp>
    </p:spTree>
    <p:extLst>
      <p:ext uri="{BB962C8B-B14F-4D97-AF65-F5344CB8AC3E}">
        <p14:creationId xmlns:p14="http://schemas.microsoft.com/office/powerpoint/2010/main" val="8794621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43ABEF6-35F7-8A1B-7ABD-85CFEA16703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IN" smtClean="0"/>
              <a:t>12</a:t>
            </a:fld>
            <a:endParaRPr lang="en-IN"/>
          </a:p>
        </p:txBody>
      </p:sp>
      <p:pic>
        <p:nvPicPr>
          <p:cNvPr id="7" name="Picture 6" descr="A close-up of a graphic design">
            <a:extLst>
              <a:ext uri="{FF2B5EF4-FFF2-40B4-BE49-F238E27FC236}">
                <a16:creationId xmlns:a16="http://schemas.microsoft.com/office/drawing/2014/main" id="{E77EC9ED-A190-659D-3CE2-F335EEF78B84}"/>
              </a:ext>
            </a:extLst>
          </p:cNvPr>
          <p:cNvPicPr>
            <a:picLocks noChangeAspect="1"/>
          </p:cNvPicPr>
          <p:nvPr/>
        </p:nvPicPr>
        <p:blipFill>
          <a:blip r:embed="rId2"/>
          <a:stretch>
            <a:fillRect/>
          </a:stretch>
        </p:blipFill>
        <p:spPr>
          <a:xfrm>
            <a:off x="0" y="0"/>
            <a:ext cx="9906000" cy="5572125"/>
          </a:xfrm>
          <a:prstGeom prst="rect">
            <a:avLst/>
          </a:prstGeom>
        </p:spPr>
      </p:pic>
      <p:sp>
        <p:nvSpPr>
          <p:cNvPr id="9" name="TextBox 8">
            <a:extLst>
              <a:ext uri="{FF2B5EF4-FFF2-40B4-BE49-F238E27FC236}">
                <a16:creationId xmlns:a16="http://schemas.microsoft.com/office/drawing/2014/main" id="{D37B6570-2817-14FC-C020-7547FB324A85}"/>
              </a:ext>
            </a:extLst>
          </p:cNvPr>
          <p:cNvSpPr txBox="1"/>
          <p:nvPr/>
        </p:nvSpPr>
        <p:spPr>
          <a:xfrm>
            <a:off x="534732" y="5450976"/>
            <a:ext cx="9285923" cy="1256754"/>
          </a:xfrm>
          <a:prstGeom prst="rect">
            <a:avLst/>
          </a:prstGeom>
          <a:noFill/>
        </p:spPr>
        <p:txBody>
          <a:bodyPr wrap="square">
            <a:spAutoFit/>
          </a:bodyPr>
          <a:lstStyle/>
          <a:p>
            <a:pPr rtl="0" fontAlgn="base">
              <a:spcBef>
                <a:spcPts val="1800"/>
              </a:spcBef>
            </a:pPr>
            <a:r>
              <a:rPr lang="en-US" sz="1800" b="1" i="0" u="none" strike="noStrike" dirty="0">
                <a:solidFill>
                  <a:srgbClr val="000000"/>
                </a:solidFill>
                <a:effectLst/>
                <a:latin typeface="Calibri" panose="020F0502020204030204" pitchFamily="34" charset="0"/>
              </a:rPr>
              <a:t># Difference </a:t>
            </a:r>
            <a:r>
              <a:rPr lang="en-US" sz="1800" b="1" dirty="0">
                <a:latin typeface="Calibri" panose="020F0502020204030204" pitchFamily="34" charset="0"/>
              </a:rPr>
              <a:t>between Negotiable and Nonnegotiable standards</a:t>
            </a:r>
            <a:r>
              <a:rPr lang="en-US" sz="1800" b="1" i="0" u="none" strike="noStrike" dirty="0">
                <a:solidFill>
                  <a:srgbClr val="000000"/>
                </a:solidFill>
                <a:effectLst/>
                <a:latin typeface="Calibri" panose="020F0502020204030204" pitchFamily="34" charset="0"/>
              </a:rPr>
              <a:t>:</a:t>
            </a:r>
            <a:r>
              <a:rPr lang="en-US" sz="1800" b="0" i="0" u="none" strike="noStrike" dirty="0">
                <a:solidFill>
                  <a:srgbClr val="000000"/>
                </a:solidFill>
                <a:effectLst/>
                <a:latin typeface="Calibri" panose="020F0502020204030204" pitchFamily="34" charset="0"/>
              </a:rPr>
              <a:t> </a:t>
            </a:r>
            <a:endParaRPr lang="en-US" sz="1000" b="1" i="0" u="none" strike="noStrike" dirty="0">
              <a:solidFill>
                <a:srgbClr val="000000"/>
              </a:solidFill>
              <a:effectLst/>
              <a:latin typeface="Arial" panose="020B0604020202020204" pitchFamily="34" charset="0"/>
            </a:endParaRPr>
          </a:p>
          <a:p>
            <a:pPr marL="742950" lvl="1" indent="-285750" rtl="0" fontAlgn="base">
              <a:spcBef>
                <a:spcPts val="1300"/>
              </a:spcBef>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Non-negotiable: Fixed requirements like safety standards.</a:t>
            </a:r>
            <a:endParaRPr lang="en-US" sz="1000" b="0" i="0" u="none" strike="noStrike" dirty="0">
              <a:solidFill>
                <a:srgbClr val="000000"/>
              </a:solidFill>
              <a:effectLst/>
              <a:latin typeface="Arial" panose="020B0604020202020204" pitchFamily="34" charset="0"/>
            </a:endParaRPr>
          </a:p>
          <a:p>
            <a:pPr marL="742950" lvl="1" indent="-285750" rtl="0" fontAlgn="base">
              <a:spcBef>
                <a:spcPts val="1300"/>
              </a:spcBef>
              <a:buFont typeface="Arial" panose="020B0604020202020204" pitchFamily="34" charset="0"/>
              <a:buChar char="•"/>
            </a:pPr>
            <a:r>
              <a:rPr lang="en-US" sz="1800" b="0" i="0" u="none" strike="noStrike" dirty="0">
                <a:solidFill>
                  <a:srgbClr val="000000"/>
                </a:solidFill>
                <a:effectLst/>
                <a:latin typeface="Calibri" panose="020F0502020204030204" pitchFamily="34" charset="0"/>
              </a:rPr>
              <a:t>Negotiable: Features customizable based on user preferences.</a:t>
            </a:r>
            <a:endParaRPr lang="en-US" sz="1000" b="0" i="0" u="none" strike="noStrike" dirty="0">
              <a:solidFill>
                <a:srgbClr val="000000"/>
              </a:solidFill>
              <a:effectLst/>
              <a:latin typeface="Arial" panose="020B0604020202020204" pitchFamily="34" charset="0"/>
            </a:endParaRPr>
          </a:p>
        </p:txBody>
      </p:sp>
      <p:sp>
        <p:nvSpPr>
          <p:cNvPr id="11" name="TextBox 10">
            <a:extLst>
              <a:ext uri="{FF2B5EF4-FFF2-40B4-BE49-F238E27FC236}">
                <a16:creationId xmlns:a16="http://schemas.microsoft.com/office/drawing/2014/main" id="{AB2433D8-71C6-F4C5-696C-CF2352726137}"/>
              </a:ext>
            </a:extLst>
          </p:cNvPr>
          <p:cNvSpPr txBox="1"/>
          <p:nvPr/>
        </p:nvSpPr>
        <p:spPr>
          <a:xfrm>
            <a:off x="3993642" y="405902"/>
            <a:ext cx="5827013" cy="738664"/>
          </a:xfrm>
          <a:prstGeom prst="rect">
            <a:avLst/>
          </a:prstGeom>
          <a:solidFill>
            <a:schemeClr val="bg1">
              <a:lumMod val="95000"/>
            </a:schemeClr>
          </a:solidFill>
        </p:spPr>
        <p:txBody>
          <a:bodyPr wrap="square">
            <a:spAutoFit/>
          </a:bodyPr>
          <a:lstStyle/>
          <a:p>
            <a:r>
              <a:rPr lang="en-US" b="1" dirty="0"/>
              <a:t>Ronald Mace:</a:t>
            </a:r>
            <a:r>
              <a:rPr lang="en-US" dirty="0"/>
              <a:t> The American architect and product designer who coined and popularized the term </a:t>
            </a:r>
            <a:r>
              <a:rPr lang="en-US" b="1" dirty="0"/>
              <a:t>"Universal Design“. </a:t>
            </a:r>
            <a:r>
              <a:rPr lang="en-US" dirty="0"/>
              <a:t>The Working group that developed the Seven Principles of Universal Design (1997)</a:t>
            </a:r>
            <a:endParaRPr lang="en-IN" dirty="0"/>
          </a:p>
        </p:txBody>
      </p:sp>
    </p:spTree>
    <p:extLst>
      <p:ext uri="{BB962C8B-B14F-4D97-AF65-F5344CB8AC3E}">
        <p14:creationId xmlns:p14="http://schemas.microsoft.com/office/powerpoint/2010/main" val="14260920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grpSp>
        <p:nvGrpSpPr>
          <p:cNvPr id="294" name="Google Shape;294;g3a07d6e20ca_0_125"/>
          <p:cNvGrpSpPr/>
          <p:nvPr/>
        </p:nvGrpSpPr>
        <p:grpSpPr>
          <a:xfrm>
            <a:off x="235675" y="1765653"/>
            <a:ext cx="8817893" cy="1029216"/>
            <a:chOff x="0" y="-47625"/>
            <a:chExt cx="2646903" cy="2682346"/>
          </a:xfrm>
        </p:grpSpPr>
        <p:sp>
          <p:nvSpPr>
            <p:cNvPr id="295" name="Google Shape;295;g3a07d6e20ca_0_125"/>
            <p:cNvSpPr/>
            <p:nvPr/>
          </p:nvSpPr>
          <p:spPr>
            <a:xfrm>
              <a:off x="0" y="0"/>
              <a:ext cx="2646903" cy="2634721"/>
            </a:xfrm>
            <a:custGeom>
              <a:avLst/>
              <a:gdLst/>
              <a:ahLst/>
              <a:cxnLst/>
              <a:rect l="l" t="t" r="r" b="b"/>
              <a:pathLst>
                <a:path w="2646903" h="2634721" extrusionOk="0">
                  <a:moveTo>
                    <a:pt x="39288" y="0"/>
                  </a:moveTo>
                  <a:lnTo>
                    <a:pt x="2607616" y="0"/>
                  </a:lnTo>
                  <a:cubicBezTo>
                    <a:pt x="2629314" y="0"/>
                    <a:pt x="2646903" y="17590"/>
                    <a:pt x="2646903" y="39288"/>
                  </a:cubicBezTo>
                  <a:lnTo>
                    <a:pt x="2646903" y="2595433"/>
                  </a:lnTo>
                  <a:cubicBezTo>
                    <a:pt x="2646903" y="2605853"/>
                    <a:pt x="2642764" y="2615846"/>
                    <a:pt x="2635396" y="2623214"/>
                  </a:cubicBezTo>
                  <a:cubicBezTo>
                    <a:pt x="2628028" y="2630582"/>
                    <a:pt x="2618035" y="2634721"/>
                    <a:pt x="2607616" y="2634721"/>
                  </a:cubicBezTo>
                  <a:lnTo>
                    <a:pt x="39288" y="2634721"/>
                  </a:lnTo>
                  <a:cubicBezTo>
                    <a:pt x="17590" y="2634721"/>
                    <a:pt x="0" y="2617131"/>
                    <a:pt x="0" y="2595433"/>
                  </a:cubicBezTo>
                  <a:lnTo>
                    <a:pt x="0" y="39288"/>
                  </a:lnTo>
                  <a:cubicBezTo>
                    <a:pt x="0" y="17590"/>
                    <a:pt x="17590" y="0"/>
                    <a:pt x="39288" y="0"/>
                  </a:cubicBezTo>
                  <a:close/>
                </a:path>
              </a:pathLst>
            </a:custGeom>
            <a:solidFill>
              <a:srgbClr val="000000">
                <a:alpha val="0"/>
              </a:srgbClr>
            </a:solidFill>
            <a:ln w="95250" cap="rnd" cmpd="sng">
              <a:solidFill>
                <a:srgbClr val="17313E"/>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6" name="Google Shape;296;g3a07d6e20ca_0_125"/>
            <p:cNvSpPr txBox="1"/>
            <p:nvPr/>
          </p:nvSpPr>
          <p:spPr>
            <a:xfrm>
              <a:off x="0" y="-47625"/>
              <a:ext cx="2646900" cy="2682300"/>
            </a:xfrm>
            <a:prstGeom prst="rect">
              <a:avLst/>
            </a:prstGeom>
            <a:noFill/>
            <a:ln>
              <a:noFill/>
            </a:ln>
          </p:spPr>
          <p:txBody>
            <a:bodyPr spcFirstLastPara="1" wrap="square" lIns="27500" tIns="27500" rIns="27500" bIns="27500" anchor="ctr" anchorCtr="0">
              <a:noAutofit/>
            </a:bodyPr>
            <a:lstStyle/>
            <a:p>
              <a:pPr marL="0" marR="0" lvl="0" indent="0" algn="ctr" rtl="0">
                <a:lnSpc>
                  <a:spcPct val="186666"/>
                </a:lnSpc>
                <a:spcBef>
                  <a:spcPts val="0"/>
                </a:spcBef>
                <a:spcAft>
                  <a:spcPts val="0"/>
                </a:spcAft>
                <a:buClr>
                  <a:srgbClr val="000000"/>
                </a:buClr>
                <a:buSzPts val="975"/>
                <a:buFont typeface="Arial"/>
                <a:buNone/>
              </a:pPr>
              <a:endParaRPr sz="975" b="0" i="0" u="none" strike="noStrike" cap="none">
                <a:solidFill>
                  <a:schemeClr val="dk1"/>
                </a:solidFill>
                <a:latin typeface="Calibri"/>
                <a:ea typeface="Calibri"/>
                <a:cs typeface="Calibri"/>
                <a:sym typeface="Calibri"/>
              </a:endParaRPr>
            </a:p>
          </p:txBody>
        </p:sp>
      </p:grpSp>
      <p:grpSp>
        <p:nvGrpSpPr>
          <p:cNvPr id="297" name="Google Shape;297;g3a07d6e20ca_0_125"/>
          <p:cNvGrpSpPr/>
          <p:nvPr/>
        </p:nvGrpSpPr>
        <p:grpSpPr>
          <a:xfrm>
            <a:off x="4841547" y="2227630"/>
            <a:ext cx="3952071" cy="1029151"/>
            <a:chOff x="0" y="-47625"/>
            <a:chExt cx="1835100" cy="500414"/>
          </a:xfrm>
        </p:grpSpPr>
        <p:sp>
          <p:nvSpPr>
            <p:cNvPr id="298" name="Google Shape;298;g3a07d6e20ca_0_125"/>
            <p:cNvSpPr/>
            <p:nvPr/>
          </p:nvSpPr>
          <p:spPr>
            <a:xfrm>
              <a:off x="0" y="0"/>
              <a:ext cx="1835097" cy="452789"/>
            </a:xfrm>
            <a:custGeom>
              <a:avLst/>
              <a:gdLst/>
              <a:ahLst/>
              <a:cxnLst/>
              <a:rect l="l" t="t" r="r" b="b"/>
              <a:pathLst>
                <a:path w="1835097" h="452789" extrusionOk="0">
                  <a:moveTo>
                    <a:pt x="56667" y="0"/>
                  </a:moveTo>
                  <a:lnTo>
                    <a:pt x="1778430" y="0"/>
                  </a:lnTo>
                  <a:cubicBezTo>
                    <a:pt x="1793459" y="0"/>
                    <a:pt x="1807873" y="5970"/>
                    <a:pt x="1818500" y="16598"/>
                  </a:cubicBezTo>
                  <a:cubicBezTo>
                    <a:pt x="1829127" y="27225"/>
                    <a:pt x="1835097" y="41638"/>
                    <a:pt x="1835097" y="56667"/>
                  </a:cubicBezTo>
                  <a:lnTo>
                    <a:pt x="1835097" y="396121"/>
                  </a:lnTo>
                  <a:cubicBezTo>
                    <a:pt x="1835097" y="411150"/>
                    <a:pt x="1829127" y="425564"/>
                    <a:pt x="1818500" y="436191"/>
                  </a:cubicBezTo>
                  <a:cubicBezTo>
                    <a:pt x="1807873" y="446818"/>
                    <a:pt x="1793459" y="452789"/>
                    <a:pt x="1778430" y="452789"/>
                  </a:cubicBezTo>
                  <a:lnTo>
                    <a:pt x="56667" y="452789"/>
                  </a:lnTo>
                  <a:cubicBezTo>
                    <a:pt x="41638" y="452789"/>
                    <a:pt x="27225" y="446818"/>
                    <a:pt x="16598" y="436191"/>
                  </a:cubicBezTo>
                  <a:cubicBezTo>
                    <a:pt x="5970" y="425564"/>
                    <a:pt x="0" y="411150"/>
                    <a:pt x="0" y="396121"/>
                  </a:cubicBezTo>
                  <a:lnTo>
                    <a:pt x="0" y="56667"/>
                  </a:lnTo>
                  <a:cubicBezTo>
                    <a:pt x="0" y="41638"/>
                    <a:pt x="5970" y="27225"/>
                    <a:pt x="16598" y="16598"/>
                  </a:cubicBezTo>
                  <a:cubicBezTo>
                    <a:pt x="27225" y="5970"/>
                    <a:pt x="41638" y="0"/>
                    <a:pt x="56667" y="0"/>
                  </a:cubicBezTo>
                  <a:close/>
                </a:path>
              </a:pathLst>
            </a:custGeom>
            <a:solidFill>
              <a:srgbClr val="696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99" name="Google Shape;299;g3a07d6e20ca_0_125"/>
            <p:cNvSpPr txBox="1"/>
            <p:nvPr/>
          </p:nvSpPr>
          <p:spPr>
            <a:xfrm>
              <a:off x="0" y="-47625"/>
              <a:ext cx="1835100" cy="500400"/>
            </a:xfrm>
            <a:prstGeom prst="rect">
              <a:avLst/>
            </a:prstGeom>
            <a:noFill/>
            <a:ln>
              <a:noFill/>
            </a:ln>
          </p:spPr>
          <p:txBody>
            <a:bodyPr spcFirstLastPara="1" wrap="square" lIns="27500" tIns="27500" rIns="27500" bIns="27500" anchor="ctr" anchorCtr="0">
              <a:noAutofit/>
            </a:bodyPr>
            <a:lstStyle/>
            <a:p>
              <a:pPr marL="0" marR="0" lvl="0" indent="0" algn="ctr" rtl="0">
                <a:lnSpc>
                  <a:spcPct val="186666"/>
                </a:lnSpc>
                <a:spcBef>
                  <a:spcPts val="0"/>
                </a:spcBef>
                <a:spcAft>
                  <a:spcPts val="0"/>
                </a:spcAft>
                <a:buClr>
                  <a:srgbClr val="000000"/>
                </a:buClr>
                <a:buSzPts val="975"/>
                <a:buFont typeface="Arial"/>
                <a:buNone/>
              </a:pPr>
              <a:endParaRPr sz="975" b="0" i="0" u="none" strike="noStrike" cap="none">
                <a:solidFill>
                  <a:schemeClr val="dk1"/>
                </a:solidFill>
                <a:latin typeface="Calibri"/>
                <a:ea typeface="Calibri"/>
                <a:cs typeface="Calibri"/>
                <a:sym typeface="Calibri"/>
              </a:endParaRPr>
            </a:p>
          </p:txBody>
        </p:sp>
      </p:grpSp>
      <p:grpSp>
        <p:nvGrpSpPr>
          <p:cNvPr id="300" name="Google Shape;300;g3a07d6e20ca_0_125"/>
          <p:cNvGrpSpPr/>
          <p:nvPr/>
        </p:nvGrpSpPr>
        <p:grpSpPr>
          <a:xfrm>
            <a:off x="517239" y="1161957"/>
            <a:ext cx="3952071" cy="1029151"/>
            <a:chOff x="0" y="-47625"/>
            <a:chExt cx="1835100" cy="500414"/>
          </a:xfrm>
        </p:grpSpPr>
        <p:sp>
          <p:nvSpPr>
            <p:cNvPr id="301" name="Google Shape;301;g3a07d6e20ca_0_125"/>
            <p:cNvSpPr/>
            <p:nvPr/>
          </p:nvSpPr>
          <p:spPr>
            <a:xfrm>
              <a:off x="0" y="0"/>
              <a:ext cx="1835097" cy="452789"/>
            </a:xfrm>
            <a:custGeom>
              <a:avLst/>
              <a:gdLst/>
              <a:ahLst/>
              <a:cxnLst/>
              <a:rect l="l" t="t" r="r" b="b"/>
              <a:pathLst>
                <a:path w="1835097" h="452789" extrusionOk="0">
                  <a:moveTo>
                    <a:pt x="56667" y="0"/>
                  </a:moveTo>
                  <a:lnTo>
                    <a:pt x="1778430" y="0"/>
                  </a:lnTo>
                  <a:cubicBezTo>
                    <a:pt x="1793459" y="0"/>
                    <a:pt x="1807873" y="5970"/>
                    <a:pt x="1818500" y="16598"/>
                  </a:cubicBezTo>
                  <a:cubicBezTo>
                    <a:pt x="1829127" y="27225"/>
                    <a:pt x="1835097" y="41638"/>
                    <a:pt x="1835097" y="56667"/>
                  </a:cubicBezTo>
                  <a:lnTo>
                    <a:pt x="1835097" y="396121"/>
                  </a:lnTo>
                  <a:cubicBezTo>
                    <a:pt x="1835097" y="411150"/>
                    <a:pt x="1829127" y="425564"/>
                    <a:pt x="1818500" y="436191"/>
                  </a:cubicBezTo>
                  <a:cubicBezTo>
                    <a:pt x="1807873" y="446818"/>
                    <a:pt x="1793459" y="452789"/>
                    <a:pt x="1778430" y="452789"/>
                  </a:cubicBezTo>
                  <a:lnTo>
                    <a:pt x="56667" y="452789"/>
                  </a:lnTo>
                  <a:cubicBezTo>
                    <a:pt x="41638" y="452789"/>
                    <a:pt x="27225" y="446818"/>
                    <a:pt x="16598" y="436191"/>
                  </a:cubicBezTo>
                  <a:cubicBezTo>
                    <a:pt x="5970" y="425564"/>
                    <a:pt x="0" y="411150"/>
                    <a:pt x="0" y="396121"/>
                  </a:cubicBezTo>
                  <a:lnTo>
                    <a:pt x="0" y="56667"/>
                  </a:lnTo>
                  <a:cubicBezTo>
                    <a:pt x="0" y="41638"/>
                    <a:pt x="5970" y="27225"/>
                    <a:pt x="16598" y="16598"/>
                  </a:cubicBezTo>
                  <a:cubicBezTo>
                    <a:pt x="27225" y="5970"/>
                    <a:pt x="41638" y="0"/>
                    <a:pt x="56667" y="0"/>
                  </a:cubicBezTo>
                  <a:close/>
                </a:path>
              </a:pathLst>
            </a:custGeom>
            <a:solidFill>
              <a:srgbClr val="696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2" name="Google Shape;302;g3a07d6e20ca_0_125"/>
            <p:cNvSpPr txBox="1"/>
            <p:nvPr/>
          </p:nvSpPr>
          <p:spPr>
            <a:xfrm>
              <a:off x="0" y="-47625"/>
              <a:ext cx="1835100" cy="500400"/>
            </a:xfrm>
            <a:prstGeom prst="rect">
              <a:avLst/>
            </a:prstGeom>
            <a:noFill/>
            <a:ln>
              <a:noFill/>
            </a:ln>
          </p:spPr>
          <p:txBody>
            <a:bodyPr spcFirstLastPara="1" wrap="square" lIns="27500" tIns="27500" rIns="27500" bIns="27500" anchor="ctr" anchorCtr="0">
              <a:noAutofit/>
            </a:bodyPr>
            <a:lstStyle/>
            <a:p>
              <a:pPr marL="0" marR="0" lvl="0" indent="0" algn="ctr" rtl="0">
                <a:lnSpc>
                  <a:spcPct val="186666"/>
                </a:lnSpc>
                <a:spcBef>
                  <a:spcPts val="0"/>
                </a:spcBef>
                <a:spcAft>
                  <a:spcPts val="0"/>
                </a:spcAft>
                <a:buClr>
                  <a:srgbClr val="000000"/>
                </a:buClr>
                <a:buSzPts val="975"/>
                <a:buFont typeface="Arial"/>
                <a:buNone/>
              </a:pPr>
              <a:endParaRPr sz="975" b="0" i="0" u="none" strike="noStrike" cap="none">
                <a:solidFill>
                  <a:schemeClr val="dk1"/>
                </a:solidFill>
                <a:latin typeface="Calibri"/>
                <a:ea typeface="Calibri"/>
                <a:cs typeface="Calibri"/>
                <a:sym typeface="Calibri"/>
              </a:endParaRPr>
            </a:p>
          </p:txBody>
        </p:sp>
      </p:grpSp>
      <p:grpSp>
        <p:nvGrpSpPr>
          <p:cNvPr id="303" name="Google Shape;303;g3a07d6e20ca_0_125"/>
          <p:cNvGrpSpPr/>
          <p:nvPr/>
        </p:nvGrpSpPr>
        <p:grpSpPr>
          <a:xfrm>
            <a:off x="517240" y="2347685"/>
            <a:ext cx="3952071" cy="1029151"/>
            <a:chOff x="0" y="-47625"/>
            <a:chExt cx="1835100" cy="500414"/>
          </a:xfrm>
        </p:grpSpPr>
        <p:sp>
          <p:nvSpPr>
            <p:cNvPr id="304" name="Google Shape;304;g3a07d6e20ca_0_125"/>
            <p:cNvSpPr/>
            <p:nvPr/>
          </p:nvSpPr>
          <p:spPr>
            <a:xfrm>
              <a:off x="0" y="0"/>
              <a:ext cx="1835097" cy="452789"/>
            </a:xfrm>
            <a:custGeom>
              <a:avLst/>
              <a:gdLst/>
              <a:ahLst/>
              <a:cxnLst/>
              <a:rect l="l" t="t" r="r" b="b"/>
              <a:pathLst>
                <a:path w="1835097" h="452789" extrusionOk="0">
                  <a:moveTo>
                    <a:pt x="56667" y="0"/>
                  </a:moveTo>
                  <a:lnTo>
                    <a:pt x="1778430" y="0"/>
                  </a:lnTo>
                  <a:cubicBezTo>
                    <a:pt x="1793459" y="0"/>
                    <a:pt x="1807873" y="5970"/>
                    <a:pt x="1818500" y="16598"/>
                  </a:cubicBezTo>
                  <a:cubicBezTo>
                    <a:pt x="1829127" y="27225"/>
                    <a:pt x="1835097" y="41638"/>
                    <a:pt x="1835097" y="56667"/>
                  </a:cubicBezTo>
                  <a:lnTo>
                    <a:pt x="1835097" y="396121"/>
                  </a:lnTo>
                  <a:cubicBezTo>
                    <a:pt x="1835097" y="411150"/>
                    <a:pt x="1829127" y="425564"/>
                    <a:pt x="1818500" y="436191"/>
                  </a:cubicBezTo>
                  <a:cubicBezTo>
                    <a:pt x="1807873" y="446818"/>
                    <a:pt x="1793459" y="452789"/>
                    <a:pt x="1778430" y="452789"/>
                  </a:cubicBezTo>
                  <a:lnTo>
                    <a:pt x="56667" y="452789"/>
                  </a:lnTo>
                  <a:cubicBezTo>
                    <a:pt x="41638" y="452789"/>
                    <a:pt x="27225" y="446818"/>
                    <a:pt x="16598" y="436191"/>
                  </a:cubicBezTo>
                  <a:cubicBezTo>
                    <a:pt x="5970" y="425564"/>
                    <a:pt x="0" y="411150"/>
                    <a:pt x="0" y="396121"/>
                  </a:cubicBezTo>
                  <a:lnTo>
                    <a:pt x="0" y="56667"/>
                  </a:lnTo>
                  <a:cubicBezTo>
                    <a:pt x="0" y="41638"/>
                    <a:pt x="5970" y="27225"/>
                    <a:pt x="16598" y="16598"/>
                  </a:cubicBezTo>
                  <a:cubicBezTo>
                    <a:pt x="27225" y="5970"/>
                    <a:pt x="41638" y="0"/>
                    <a:pt x="56667" y="0"/>
                  </a:cubicBezTo>
                  <a:close/>
                </a:path>
              </a:pathLst>
            </a:custGeom>
            <a:solidFill>
              <a:srgbClr val="696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05" name="Google Shape;305;g3a07d6e20ca_0_125"/>
            <p:cNvSpPr txBox="1"/>
            <p:nvPr/>
          </p:nvSpPr>
          <p:spPr>
            <a:xfrm>
              <a:off x="0" y="-47625"/>
              <a:ext cx="1835100" cy="500400"/>
            </a:xfrm>
            <a:prstGeom prst="rect">
              <a:avLst/>
            </a:prstGeom>
            <a:noFill/>
            <a:ln>
              <a:noFill/>
            </a:ln>
          </p:spPr>
          <p:txBody>
            <a:bodyPr spcFirstLastPara="1" wrap="square" lIns="27500" tIns="27500" rIns="27500" bIns="27500" anchor="ctr" anchorCtr="0">
              <a:noAutofit/>
            </a:bodyPr>
            <a:lstStyle/>
            <a:p>
              <a:pPr marL="0" marR="0" lvl="0" indent="0" algn="ctr" rtl="0">
                <a:lnSpc>
                  <a:spcPct val="186666"/>
                </a:lnSpc>
                <a:spcBef>
                  <a:spcPts val="0"/>
                </a:spcBef>
                <a:spcAft>
                  <a:spcPts val="0"/>
                </a:spcAft>
                <a:buClr>
                  <a:srgbClr val="000000"/>
                </a:buClr>
                <a:buSzPts val="975"/>
                <a:buFont typeface="Arial"/>
                <a:buNone/>
              </a:pPr>
              <a:endParaRPr sz="975" b="0" i="0" u="none" strike="noStrike" cap="none">
                <a:solidFill>
                  <a:schemeClr val="dk1"/>
                </a:solidFill>
                <a:latin typeface="Calibri"/>
                <a:ea typeface="Calibri"/>
                <a:cs typeface="Calibri"/>
                <a:sym typeface="Calibri"/>
              </a:endParaRPr>
            </a:p>
          </p:txBody>
        </p:sp>
      </p:grpSp>
      <p:sp>
        <p:nvSpPr>
          <p:cNvPr id="306" name="Google Shape;306;g3a07d6e20ca_0_125"/>
          <p:cNvSpPr/>
          <p:nvPr/>
        </p:nvSpPr>
        <p:spPr>
          <a:xfrm rot="5400000">
            <a:off x="5086144" y="2566134"/>
            <a:ext cx="383626" cy="383626"/>
          </a:xfrm>
          <a:custGeom>
            <a:avLst/>
            <a:gdLst/>
            <a:ahLst/>
            <a:cxnLst/>
            <a:rect l="l" t="t" r="r" b="b"/>
            <a:pathLst>
              <a:path w="707144" h="707144" extrusionOk="0">
                <a:moveTo>
                  <a:pt x="0" y="0"/>
                </a:moveTo>
                <a:lnTo>
                  <a:pt x="707144" y="0"/>
                </a:lnTo>
                <a:lnTo>
                  <a:pt x="707144" y="707144"/>
                </a:lnTo>
                <a:lnTo>
                  <a:pt x="0" y="707144"/>
                </a:lnTo>
                <a:lnTo>
                  <a:pt x="0" y="0"/>
                </a:lnTo>
                <a:close/>
              </a:path>
            </a:pathLst>
          </a:custGeom>
          <a:blipFill rotWithShape="1">
            <a:blip r:embed="rId3">
              <a:alphaModFix/>
            </a:blip>
            <a:stretch>
              <a:fillRect/>
            </a:stretch>
          </a:blipFill>
          <a:ln>
            <a:noFill/>
          </a:ln>
        </p:spPr>
      </p:sp>
      <p:sp>
        <p:nvSpPr>
          <p:cNvPr id="307" name="Google Shape;307;g3a07d6e20ca_0_125"/>
          <p:cNvSpPr/>
          <p:nvPr/>
        </p:nvSpPr>
        <p:spPr>
          <a:xfrm rot="5400000">
            <a:off x="723165" y="1433390"/>
            <a:ext cx="383626" cy="383626"/>
          </a:xfrm>
          <a:custGeom>
            <a:avLst/>
            <a:gdLst/>
            <a:ahLst/>
            <a:cxnLst/>
            <a:rect l="l" t="t" r="r" b="b"/>
            <a:pathLst>
              <a:path w="707144" h="707144" extrusionOk="0">
                <a:moveTo>
                  <a:pt x="0" y="0"/>
                </a:moveTo>
                <a:lnTo>
                  <a:pt x="707144" y="0"/>
                </a:lnTo>
                <a:lnTo>
                  <a:pt x="707144" y="707144"/>
                </a:lnTo>
                <a:lnTo>
                  <a:pt x="0" y="707144"/>
                </a:lnTo>
                <a:lnTo>
                  <a:pt x="0" y="0"/>
                </a:lnTo>
                <a:close/>
              </a:path>
            </a:pathLst>
          </a:custGeom>
          <a:blipFill rotWithShape="1">
            <a:blip r:embed="rId3">
              <a:alphaModFix/>
            </a:blip>
            <a:stretch>
              <a:fillRect/>
            </a:stretch>
          </a:blipFill>
          <a:ln>
            <a:noFill/>
          </a:ln>
        </p:spPr>
      </p:sp>
      <p:sp>
        <p:nvSpPr>
          <p:cNvPr id="308" name="Google Shape;308;g3a07d6e20ca_0_125"/>
          <p:cNvSpPr/>
          <p:nvPr/>
        </p:nvSpPr>
        <p:spPr>
          <a:xfrm rot="5400000">
            <a:off x="723178" y="2628462"/>
            <a:ext cx="383626" cy="383626"/>
          </a:xfrm>
          <a:custGeom>
            <a:avLst/>
            <a:gdLst/>
            <a:ahLst/>
            <a:cxnLst/>
            <a:rect l="l" t="t" r="r" b="b"/>
            <a:pathLst>
              <a:path w="707144" h="707144" extrusionOk="0">
                <a:moveTo>
                  <a:pt x="0" y="0"/>
                </a:moveTo>
                <a:lnTo>
                  <a:pt x="707144" y="0"/>
                </a:lnTo>
                <a:lnTo>
                  <a:pt x="707144" y="707144"/>
                </a:lnTo>
                <a:lnTo>
                  <a:pt x="0" y="707144"/>
                </a:lnTo>
                <a:lnTo>
                  <a:pt x="0" y="0"/>
                </a:lnTo>
                <a:close/>
              </a:path>
            </a:pathLst>
          </a:custGeom>
          <a:blipFill rotWithShape="1">
            <a:blip r:embed="rId3">
              <a:alphaModFix/>
            </a:blip>
            <a:stretch>
              <a:fillRect/>
            </a:stretch>
          </a:blipFill>
          <a:ln>
            <a:noFill/>
          </a:ln>
        </p:spPr>
      </p:sp>
      <p:sp>
        <p:nvSpPr>
          <p:cNvPr id="309" name="Google Shape;309;g3a07d6e20ca_0_125"/>
          <p:cNvSpPr txBox="1"/>
          <p:nvPr/>
        </p:nvSpPr>
        <p:spPr>
          <a:xfrm>
            <a:off x="517238" y="543682"/>
            <a:ext cx="4753800" cy="461700"/>
          </a:xfrm>
          <a:prstGeom prst="rect">
            <a:avLst/>
          </a:prstGeom>
          <a:noFill/>
          <a:ln>
            <a:noFill/>
          </a:ln>
        </p:spPr>
        <p:txBody>
          <a:bodyPr spcFirstLastPara="1" wrap="square" lIns="0" tIns="0" rIns="0" bIns="0" anchor="t" anchorCtr="0">
            <a:spAutoFit/>
          </a:bodyPr>
          <a:lstStyle/>
          <a:p>
            <a:pPr marL="0" marR="0" lvl="0" indent="0" algn="l" rtl="0">
              <a:lnSpc>
                <a:spcPct val="115125"/>
              </a:lnSpc>
              <a:spcBef>
                <a:spcPts val="0"/>
              </a:spcBef>
              <a:spcAft>
                <a:spcPts val="0"/>
              </a:spcAft>
              <a:buClr>
                <a:srgbClr val="000000"/>
              </a:buClr>
              <a:buSzPts val="3000"/>
              <a:buFont typeface="Arial"/>
              <a:buNone/>
            </a:pPr>
            <a:r>
              <a:rPr lang="en-IN" sz="3000" b="1" i="0" u="none" strike="noStrike" cap="none" dirty="0">
                <a:solidFill>
                  <a:schemeClr val="dk1"/>
                </a:solidFill>
                <a:latin typeface="Calibri"/>
                <a:ea typeface="Calibri"/>
                <a:cs typeface="Calibri"/>
                <a:sym typeface="Calibri"/>
              </a:rPr>
              <a:t>P</a:t>
            </a:r>
            <a:r>
              <a:rPr lang="en-IN" sz="3000" b="1" dirty="0">
                <a:solidFill>
                  <a:schemeClr val="dk1"/>
                </a:solidFill>
                <a:latin typeface="Calibri"/>
                <a:ea typeface="Calibri"/>
                <a:cs typeface="Calibri"/>
                <a:sym typeface="Calibri"/>
              </a:rPr>
              <a:t>ilot Testing : </a:t>
            </a:r>
            <a:r>
              <a:rPr lang="en-IN" sz="2400" b="1" dirty="0">
                <a:solidFill>
                  <a:schemeClr val="dk1"/>
                </a:solidFill>
                <a:latin typeface="Calibri"/>
                <a:ea typeface="Calibri"/>
                <a:cs typeface="Calibri"/>
                <a:sym typeface="Calibri"/>
              </a:rPr>
              <a:t>(Volunteers)</a:t>
            </a:r>
            <a:endParaRPr sz="2400" b="1" dirty="0">
              <a:solidFill>
                <a:schemeClr val="dk1"/>
              </a:solidFill>
              <a:latin typeface="Calibri"/>
              <a:ea typeface="Calibri"/>
              <a:cs typeface="Calibri"/>
              <a:sym typeface="Calibri"/>
            </a:endParaRPr>
          </a:p>
        </p:txBody>
      </p:sp>
      <p:sp>
        <p:nvSpPr>
          <p:cNvPr id="310" name="Google Shape;310;g3a07d6e20ca_0_125"/>
          <p:cNvSpPr txBox="1"/>
          <p:nvPr/>
        </p:nvSpPr>
        <p:spPr>
          <a:xfrm>
            <a:off x="5653507" y="2478766"/>
            <a:ext cx="3000900" cy="240000"/>
          </a:xfrm>
          <a:prstGeom prst="rect">
            <a:avLst/>
          </a:prstGeom>
          <a:noFill/>
          <a:ln>
            <a:noFill/>
          </a:ln>
        </p:spPr>
        <p:txBody>
          <a:bodyPr spcFirstLastPara="1" wrap="square" lIns="0" tIns="0" rIns="0" bIns="0" anchor="t" anchorCtr="0">
            <a:spAutoFit/>
          </a:bodyPr>
          <a:lstStyle/>
          <a:p>
            <a:pPr marL="0" marR="0" lvl="0" indent="0" algn="l" rtl="0">
              <a:lnSpc>
                <a:spcPct val="86666"/>
              </a:lnSpc>
              <a:spcBef>
                <a:spcPts val="0"/>
              </a:spcBef>
              <a:spcAft>
                <a:spcPts val="0"/>
              </a:spcAft>
              <a:buClr>
                <a:srgbClr val="000000"/>
              </a:buClr>
              <a:buSzPts val="1800"/>
              <a:buFont typeface="Arial"/>
              <a:buNone/>
            </a:pPr>
            <a:r>
              <a:rPr lang="en-IN" sz="1800" b="1">
                <a:solidFill>
                  <a:srgbClr val="FFFFFF"/>
                </a:solidFill>
                <a:latin typeface="Calibri"/>
                <a:ea typeface="Calibri"/>
                <a:cs typeface="Calibri"/>
                <a:sym typeface="Calibri"/>
              </a:rPr>
              <a:t>Participant self ratings</a:t>
            </a:r>
            <a:endParaRPr sz="1400" b="0" i="0" u="none" strike="noStrike" cap="none">
              <a:solidFill>
                <a:srgbClr val="000000"/>
              </a:solidFill>
              <a:latin typeface="Arial"/>
              <a:ea typeface="Arial"/>
              <a:cs typeface="Arial"/>
              <a:sym typeface="Arial"/>
            </a:endParaRPr>
          </a:p>
        </p:txBody>
      </p:sp>
      <p:sp>
        <p:nvSpPr>
          <p:cNvPr id="311" name="Google Shape;311;g3a07d6e20ca_0_125"/>
          <p:cNvSpPr txBox="1"/>
          <p:nvPr/>
        </p:nvSpPr>
        <p:spPr>
          <a:xfrm>
            <a:off x="1290528" y="1379558"/>
            <a:ext cx="3041700" cy="240000"/>
          </a:xfrm>
          <a:prstGeom prst="rect">
            <a:avLst/>
          </a:prstGeom>
          <a:noFill/>
          <a:ln>
            <a:noFill/>
          </a:ln>
        </p:spPr>
        <p:txBody>
          <a:bodyPr spcFirstLastPara="1" wrap="square" lIns="0" tIns="0" rIns="0" bIns="0" anchor="t" anchorCtr="0">
            <a:spAutoFit/>
          </a:bodyPr>
          <a:lstStyle/>
          <a:p>
            <a:pPr marL="0" marR="0" lvl="0" indent="0" algn="l" rtl="0">
              <a:lnSpc>
                <a:spcPct val="86666"/>
              </a:lnSpc>
              <a:spcBef>
                <a:spcPts val="0"/>
              </a:spcBef>
              <a:spcAft>
                <a:spcPts val="0"/>
              </a:spcAft>
              <a:buClr>
                <a:srgbClr val="000000"/>
              </a:buClr>
              <a:buSzPts val="1800"/>
              <a:buFont typeface="Arial"/>
              <a:buNone/>
            </a:pPr>
            <a:r>
              <a:rPr lang="en-IN" sz="1800" b="1">
                <a:solidFill>
                  <a:srgbClr val="FFFFFF"/>
                </a:solidFill>
                <a:latin typeface="Calibri"/>
                <a:ea typeface="Calibri"/>
                <a:cs typeface="Calibri"/>
                <a:sym typeface="Calibri"/>
              </a:rPr>
              <a:t>Neurodivergent Advisors</a:t>
            </a:r>
            <a:endParaRPr sz="1400" b="0" i="0" u="none" strike="noStrike" cap="none">
              <a:solidFill>
                <a:srgbClr val="000000"/>
              </a:solidFill>
              <a:latin typeface="Arial"/>
              <a:ea typeface="Arial"/>
              <a:cs typeface="Arial"/>
              <a:sym typeface="Arial"/>
            </a:endParaRPr>
          </a:p>
        </p:txBody>
      </p:sp>
      <p:sp>
        <p:nvSpPr>
          <p:cNvPr id="312" name="Google Shape;312;g3a07d6e20ca_0_125"/>
          <p:cNvSpPr txBox="1"/>
          <p:nvPr/>
        </p:nvSpPr>
        <p:spPr>
          <a:xfrm>
            <a:off x="1290536" y="2507551"/>
            <a:ext cx="3178800" cy="240000"/>
          </a:xfrm>
          <a:prstGeom prst="rect">
            <a:avLst/>
          </a:prstGeom>
          <a:noFill/>
          <a:ln>
            <a:noFill/>
          </a:ln>
        </p:spPr>
        <p:txBody>
          <a:bodyPr spcFirstLastPara="1" wrap="square" lIns="0" tIns="0" rIns="0" bIns="0" anchor="t" anchorCtr="0">
            <a:spAutoFit/>
          </a:bodyPr>
          <a:lstStyle/>
          <a:p>
            <a:pPr marL="0" marR="0" lvl="0" indent="0" algn="l" rtl="0">
              <a:lnSpc>
                <a:spcPct val="86666"/>
              </a:lnSpc>
              <a:spcBef>
                <a:spcPts val="0"/>
              </a:spcBef>
              <a:spcAft>
                <a:spcPts val="0"/>
              </a:spcAft>
              <a:buClr>
                <a:srgbClr val="000000"/>
              </a:buClr>
              <a:buSzPts val="1800"/>
              <a:buFont typeface="Arial"/>
              <a:buNone/>
            </a:pPr>
            <a:r>
              <a:rPr lang="en-IN" sz="1800" b="1">
                <a:solidFill>
                  <a:srgbClr val="FFFFFF"/>
                </a:solidFill>
                <a:latin typeface="Calibri"/>
                <a:ea typeface="Calibri"/>
                <a:cs typeface="Calibri"/>
                <a:sym typeface="Calibri"/>
              </a:rPr>
              <a:t>Observations of Volunteers</a:t>
            </a:r>
            <a:endParaRPr sz="1400" b="0" i="0" u="none" strike="noStrike" cap="none">
              <a:solidFill>
                <a:srgbClr val="000000"/>
              </a:solidFill>
              <a:latin typeface="Arial"/>
              <a:ea typeface="Arial"/>
              <a:cs typeface="Arial"/>
              <a:sym typeface="Arial"/>
            </a:endParaRPr>
          </a:p>
        </p:txBody>
      </p:sp>
      <p:sp>
        <p:nvSpPr>
          <p:cNvPr id="313" name="Google Shape;313;g3a07d6e20ca_0_125"/>
          <p:cNvSpPr txBox="1"/>
          <p:nvPr/>
        </p:nvSpPr>
        <p:spPr>
          <a:xfrm>
            <a:off x="1290525" y="1627333"/>
            <a:ext cx="3178800" cy="600300"/>
          </a:xfrm>
          <a:prstGeom prst="rect">
            <a:avLst/>
          </a:prstGeom>
          <a:noFill/>
          <a:ln>
            <a:noFill/>
          </a:ln>
        </p:spPr>
        <p:txBody>
          <a:bodyPr spcFirstLastPara="1" wrap="square" lIns="0" tIns="0" rIns="0" bIns="0" anchor="t" anchorCtr="0">
            <a:spAutoFit/>
          </a:bodyPr>
          <a:lstStyle/>
          <a:p>
            <a:pPr marL="0" lvl="0" indent="0" algn="l" rtl="0">
              <a:lnSpc>
                <a:spcPct val="92857"/>
              </a:lnSpc>
              <a:spcBef>
                <a:spcPts val="0"/>
              </a:spcBef>
              <a:spcAft>
                <a:spcPts val="0"/>
              </a:spcAft>
              <a:buClr>
                <a:schemeClr val="dk1"/>
              </a:buClr>
              <a:buSzPts val="1100"/>
              <a:buFont typeface="Arial"/>
              <a:buNone/>
            </a:pPr>
            <a:r>
              <a:rPr lang="en-IN">
                <a:solidFill>
                  <a:schemeClr val="lt1"/>
                </a:solidFill>
                <a:latin typeface="Calibri"/>
                <a:ea typeface="Calibri"/>
                <a:cs typeface="Calibri"/>
                <a:sym typeface="Calibri"/>
              </a:rPr>
              <a:t>Assisted along with volunteers who helped authors to navigate and showcase the task</a:t>
            </a:r>
            <a:endParaRPr>
              <a:solidFill>
                <a:schemeClr val="lt1"/>
              </a:solidFill>
              <a:latin typeface="Calibri"/>
              <a:ea typeface="Calibri"/>
              <a:cs typeface="Calibri"/>
              <a:sym typeface="Calibri"/>
            </a:endParaRPr>
          </a:p>
          <a:p>
            <a:pPr marL="0" marR="0" lvl="0" indent="0" algn="l" rtl="0">
              <a:lnSpc>
                <a:spcPct val="92857"/>
              </a:lnSpc>
              <a:spcBef>
                <a:spcPts val="0"/>
              </a:spcBef>
              <a:spcAft>
                <a:spcPts val="0"/>
              </a:spcAft>
              <a:buClr>
                <a:srgbClr val="000000"/>
              </a:buClr>
              <a:buSzPts val="1400"/>
              <a:buFont typeface="Arial"/>
              <a:buNone/>
            </a:pPr>
            <a:endParaRPr>
              <a:solidFill>
                <a:schemeClr val="lt1"/>
              </a:solidFill>
              <a:latin typeface="Calibri"/>
              <a:ea typeface="Calibri"/>
              <a:cs typeface="Calibri"/>
              <a:sym typeface="Calibri"/>
            </a:endParaRPr>
          </a:p>
        </p:txBody>
      </p:sp>
      <p:sp>
        <p:nvSpPr>
          <p:cNvPr id="314" name="Google Shape;314;g3a07d6e20ca_0_125"/>
          <p:cNvSpPr txBox="1"/>
          <p:nvPr/>
        </p:nvSpPr>
        <p:spPr>
          <a:xfrm>
            <a:off x="5653507" y="2794651"/>
            <a:ext cx="2826600" cy="400200"/>
          </a:xfrm>
          <a:prstGeom prst="rect">
            <a:avLst/>
          </a:prstGeom>
          <a:noFill/>
          <a:ln>
            <a:noFill/>
          </a:ln>
        </p:spPr>
        <p:txBody>
          <a:bodyPr spcFirstLastPara="1" wrap="square" lIns="0" tIns="0" rIns="0" bIns="0" anchor="t" anchorCtr="0">
            <a:spAutoFit/>
          </a:bodyPr>
          <a:lstStyle/>
          <a:p>
            <a:pPr marL="0" marR="0" lvl="0" indent="0" algn="l" rtl="0">
              <a:lnSpc>
                <a:spcPct val="92857"/>
              </a:lnSpc>
              <a:spcBef>
                <a:spcPts val="0"/>
              </a:spcBef>
              <a:spcAft>
                <a:spcPts val="0"/>
              </a:spcAft>
              <a:buClr>
                <a:srgbClr val="000000"/>
              </a:buClr>
              <a:buSzPts val="1400"/>
              <a:buFont typeface="Arial"/>
              <a:buNone/>
            </a:pPr>
            <a:r>
              <a:rPr lang="en-IN">
                <a:solidFill>
                  <a:srgbClr val="FFFFFF"/>
                </a:solidFill>
                <a:latin typeface="Calibri"/>
                <a:ea typeface="Calibri"/>
                <a:cs typeface="Calibri"/>
                <a:sym typeface="Calibri"/>
              </a:rPr>
              <a:t>Data was captured in the form of time-stamped observer notes,</a:t>
            </a:r>
            <a:endParaRPr sz="1400" b="0" i="0" u="none" strike="noStrike" cap="none">
              <a:solidFill>
                <a:schemeClr val="lt1"/>
              </a:solidFill>
              <a:latin typeface="Calibri"/>
              <a:ea typeface="Calibri"/>
              <a:cs typeface="Calibri"/>
              <a:sym typeface="Calibri"/>
            </a:endParaRPr>
          </a:p>
        </p:txBody>
      </p:sp>
      <p:sp>
        <p:nvSpPr>
          <p:cNvPr id="315" name="Google Shape;315;g3a07d6e20ca_0_125"/>
          <p:cNvSpPr txBox="1"/>
          <p:nvPr/>
        </p:nvSpPr>
        <p:spPr>
          <a:xfrm>
            <a:off x="1290537" y="2785825"/>
            <a:ext cx="3178800" cy="4311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IN">
                <a:solidFill>
                  <a:schemeClr val="lt1"/>
                </a:solidFill>
                <a:latin typeface="Calibri"/>
                <a:ea typeface="Calibri"/>
                <a:cs typeface="Calibri"/>
                <a:sym typeface="Calibri"/>
              </a:rPr>
              <a:t>Aided by visual documentation, which included images, observational notes</a:t>
            </a:r>
            <a:endParaRPr sz="1400" b="0" i="0" u="none" strike="noStrike" cap="none">
              <a:solidFill>
                <a:srgbClr val="000000"/>
              </a:solidFill>
              <a:latin typeface="Arial"/>
              <a:ea typeface="Arial"/>
              <a:cs typeface="Arial"/>
              <a:sym typeface="Arial"/>
            </a:endParaRPr>
          </a:p>
        </p:txBody>
      </p:sp>
      <p:sp>
        <p:nvSpPr>
          <p:cNvPr id="316" name="Google Shape;316;g3a07d6e20ca_0_125"/>
          <p:cNvSpPr txBox="1">
            <a:spLocks noGrp="1"/>
          </p:cNvSpPr>
          <p:nvPr>
            <p:ph type="sldNum" idx="12"/>
          </p:nvPr>
        </p:nvSpPr>
        <p:spPr>
          <a:xfrm>
            <a:off x="6996113" y="6356352"/>
            <a:ext cx="22290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IN"/>
              <a:t>13</a:t>
            </a:fld>
            <a:endParaRPr/>
          </a:p>
        </p:txBody>
      </p:sp>
      <p:pic>
        <p:nvPicPr>
          <p:cNvPr id="317" name="Google Shape;317;g3a07d6e20ca_0_125"/>
          <p:cNvPicPr preferRelativeResize="0"/>
          <p:nvPr/>
        </p:nvPicPr>
        <p:blipFill rotWithShape="1">
          <a:blip r:embed="rId4">
            <a:alphaModFix/>
          </a:blip>
          <a:srcRect r="1681"/>
          <a:stretch/>
        </p:blipFill>
        <p:spPr>
          <a:xfrm>
            <a:off x="672650" y="3300601"/>
            <a:ext cx="7807457" cy="3379149"/>
          </a:xfrm>
          <a:prstGeom prst="rect">
            <a:avLst/>
          </a:prstGeom>
          <a:noFill/>
          <a:ln>
            <a:noFill/>
          </a:ln>
        </p:spPr>
      </p:pic>
      <p:sp>
        <p:nvSpPr>
          <p:cNvPr id="318" name="Google Shape;318;g3a07d6e20ca_0_125"/>
          <p:cNvSpPr/>
          <p:nvPr/>
        </p:nvSpPr>
        <p:spPr>
          <a:xfrm>
            <a:off x="7608850" y="178250"/>
            <a:ext cx="1854900" cy="735300"/>
          </a:xfrm>
          <a:prstGeom prst="wedgeRoundRectCallout">
            <a:avLst>
              <a:gd name="adj1" fmla="val -20833"/>
              <a:gd name="adj2" fmla="val 62500"/>
              <a:gd name="adj3" fmla="val 0"/>
            </a:avLst>
          </a:prstGeom>
          <a:solidFill>
            <a:srgbClr val="6FA8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IN" sz="3000">
                <a:latin typeface="Calibri"/>
                <a:ea typeface="Calibri"/>
                <a:cs typeface="Calibri"/>
                <a:sym typeface="Calibri"/>
              </a:rPr>
              <a:t>Phase 03</a:t>
            </a:r>
            <a:endParaRPr sz="3000">
              <a:latin typeface="Calibri"/>
              <a:ea typeface="Calibri"/>
              <a:cs typeface="Calibri"/>
              <a:sym typeface="Calibri"/>
            </a:endParaRPr>
          </a:p>
        </p:txBody>
      </p:sp>
      <p:sp>
        <p:nvSpPr>
          <p:cNvPr id="319" name="Google Shape;319;g3a07d6e20ca_0_125"/>
          <p:cNvSpPr txBox="1"/>
          <p:nvPr/>
        </p:nvSpPr>
        <p:spPr>
          <a:xfrm>
            <a:off x="470423" y="6030317"/>
            <a:ext cx="1854900" cy="46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IN" sz="1100" dirty="0">
                <a:solidFill>
                  <a:srgbClr val="0000FF"/>
                </a:solidFill>
                <a:latin typeface="Calibri"/>
                <a:ea typeface="Calibri"/>
                <a:cs typeface="Calibri"/>
                <a:sym typeface="Calibri"/>
              </a:rPr>
              <a:t>Source: Authors filed visit Photo  of a Metro  Station</a:t>
            </a:r>
            <a:endParaRPr sz="1100" dirty="0">
              <a:solidFill>
                <a:srgbClr val="0000FF"/>
              </a:solidFill>
              <a:latin typeface="Calibri"/>
              <a:ea typeface="Calibri"/>
              <a:cs typeface="Calibri"/>
              <a:sym typeface="Calibri"/>
            </a:endParaRPr>
          </a:p>
        </p:txBody>
      </p:sp>
      <p:grpSp>
        <p:nvGrpSpPr>
          <p:cNvPr id="320" name="Google Shape;320;g3a07d6e20ca_0_125"/>
          <p:cNvGrpSpPr/>
          <p:nvPr/>
        </p:nvGrpSpPr>
        <p:grpSpPr>
          <a:xfrm>
            <a:off x="4815439" y="1136928"/>
            <a:ext cx="3952071" cy="1029151"/>
            <a:chOff x="0" y="-47625"/>
            <a:chExt cx="1835100" cy="500414"/>
          </a:xfrm>
        </p:grpSpPr>
        <p:sp>
          <p:nvSpPr>
            <p:cNvPr id="321" name="Google Shape;321;g3a07d6e20ca_0_125"/>
            <p:cNvSpPr/>
            <p:nvPr/>
          </p:nvSpPr>
          <p:spPr>
            <a:xfrm>
              <a:off x="0" y="0"/>
              <a:ext cx="1835097" cy="452789"/>
            </a:xfrm>
            <a:custGeom>
              <a:avLst/>
              <a:gdLst/>
              <a:ahLst/>
              <a:cxnLst/>
              <a:rect l="l" t="t" r="r" b="b"/>
              <a:pathLst>
                <a:path w="1835097" h="452789" extrusionOk="0">
                  <a:moveTo>
                    <a:pt x="56667" y="0"/>
                  </a:moveTo>
                  <a:lnTo>
                    <a:pt x="1778430" y="0"/>
                  </a:lnTo>
                  <a:cubicBezTo>
                    <a:pt x="1793459" y="0"/>
                    <a:pt x="1807873" y="5970"/>
                    <a:pt x="1818500" y="16598"/>
                  </a:cubicBezTo>
                  <a:cubicBezTo>
                    <a:pt x="1829127" y="27225"/>
                    <a:pt x="1835097" y="41638"/>
                    <a:pt x="1835097" y="56667"/>
                  </a:cubicBezTo>
                  <a:lnTo>
                    <a:pt x="1835097" y="396121"/>
                  </a:lnTo>
                  <a:cubicBezTo>
                    <a:pt x="1835097" y="411150"/>
                    <a:pt x="1829127" y="425564"/>
                    <a:pt x="1818500" y="436191"/>
                  </a:cubicBezTo>
                  <a:cubicBezTo>
                    <a:pt x="1807873" y="446818"/>
                    <a:pt x="1793459" y="452789"/>
                    <a:pt x="1778430" y="452789"/>
                  </a:cubicBezTo>
                  <a:lnTo>
                    <a:pt x="56667" y="452789"/>
                  </a:lnTo>
                  <a:cubicBezTo>
                    <a:pt x="41638" y="452789"/>
                    <a:pt x="27225" y="446818"/>
                    <a:pt x="16598" y="436191"/>
                  </a:cubicBezTo>
                  <a:cubicBezTo>
                    <a:pt x="5970" y="425564"/>
                    <a:pt x="0" y="411150"/>
                    <a:pt x="0" y="396121"/>
                  </a:cubicBezTo>
                  <a:lnTo>
                    <a:pt x="0" y="56667"/>
                  </a:lnTo>
                  <a:cubicBezTo>
                    <a:pt x="0" y="41638"/>
                    <a:pt x="5970" y="27225"/>
                    <a:pt x="16598" y="16598"/>
                  </a:cubicBezTo>
                  <a:cubicBezTo>
                    <a:pt x="27225" y="5970"/>
                    <a:pt x="41638" y="0"/>
                    <a:pt x="56667" y="0"/>
                  </a:cubicBezTo>
                  <a:close/>
                </a:path>
              </a:pathLst>
            </a:custGeom>
            <a:solidFill>
              <a:srgbClr val="696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22" name="Google Shape;322;g3a07d6e20ca_0_125"/>
            <p:cNvSpPr txBox="1"/>
            <p:nvPr/>
          </p:nvSpPr>
          <p:spPr>
            <a:xfrm>
              <a:off x="0" y="-47625"/>
              <a:ext cx="1835100" cy="500400"/>
            </a:xfrm>
            <a:prstGeom prst="rect">
              <a:avLst/>
            </a:prstGeom>
            <a:noFill/>
            <a:ln>
              <a:noFill/>
            </a:ln>
          </p:spPr>
          <p:txBody>
            <a:bodyPr spcFirstLastPara="1" wrap="square" lIns="27500" tIns="27500" rIns="27500" bIns="27500" anchor="ctr" anchorCtr="0">
              <a:noAutofit/>
            </a:bodyPr>
            <a:lstStyle/>
            <a:p>
              <a:pPr marL="0" marR="0" lvl="0" indent="0" algn="ctr" rtl="0">
                <a:lnSpc>
                  <a:spcPct val="186666"/>
                </a:lnSpc>
                <a:spcBef>
                  <a:spcPts val="0"/>
                </a:spcBef>
                <a:spcAft>
                  <a:spcPts val="0"/>
                </a:spcAft>
                <a:buClr>
                  <a:srgbClr val="000000"/>
                </a:buClr>
                <a:buSzPts val="975"/>
                <a:buFont typeface="Arial"/>
                <a:buNone/>
              </a:pPr>
              <a:endParaRPr sz="975" b="0" i="0" u="none" strike="noStrike" cap="none">
                <a:solidFill>
                  <a:schemeClr val="dk1"/>
                </a:solidFill>
                <a:latin typeface="Calibri"/>
                <a:ea typeface="Calibri"/>
                <a:cs typeface="Calibri"/>
                <a:sym typeface="Calibri"/>
              </a:endParaRPr>
            </a:p>
          </p:txBody>
        </p:sp>
      </p:grpSp>
      <p:sp>
        <p:nvSpPr>
          <p:cNvPr id="323" name="Google Shape;323;g3a07d6e20ca_0_125"/>
          <p:cNvSpPr/>
          <p:nvPr/>
        </p:nvSpPr>
        <p:spPr>
          <a:xfrm rot="5400000">
            <a:off x="5021366" y="1408361"/>
            <a:ext cx="383626" cy="383626"/>
          </a:xfrm>
          <a:custGeom>
            <a:avLst/>
            <a:gdLst/>
            <a:ahLst/>
            <a:cxnLst/>
            <a:rect l="l" t="t" r="r" b="b"/>
            <a:pathLst>
              <a:path w="707144" h="707144" extrusionOk="0">
                <a:moveTo>
                  <a:pt x="0" y="0"/>
                </a:moveTo>
                <a:lnTo>
                  <a:pt x="707144" y="0"/>
                </a:lnTo>
                <a:lnTo>
                  <a:pt x="707144" y="707144"/>
                </a:lnTo>
                <a:lnTo>
                  <a:pt x="0" y="707144"/>
                </a:lnTo>
                <a:lnTo>
                  <a:pt x="0" y="0"/>
                </a:lnTo>
                <a:close/>
              </a:path>
            </a:pathLst>
          </a:custGeom>
          <a:blipFill rotWithShape="1">
            <a:blip r:embed="rId3">
              <a:alphaModFix/>
            </a:blip>
            <a:stretch>
              <a:fillRect/>
            </a:stretch>
          </a:blipFill>
          <a:ln>
            <a:noFill/>
          </a:ln>
        </p:spPr>
      </p:sp>
      <p:sp>
        <p:nvSpPr>
          <p:cNvPr id="324" name="Google Shape;324;g3a07d6e20ca_0_125"/>
          <p:cNvSpPr txBox="1"/>
          <p:nvPr/>
        </p:nvSpPr>
        <p:spPr>
          <a:xfrm>
            <a:off x="5588728" y="1354529"/>
            <a:ext cx="3041700" cy="240000"/>
          </a:xfrm>
          <a:prstGeom prst="rect">
            <a:avLst/>
          </a:prstGeom>
          <a:noFill/>
          <a:ln>
            <a:noFill/>
          </a:ln>
        </p:spPr>
        <p:txBody>
          <a:bodyPr spcFirstLastPara="1" wrap="square" lIns="0" tIns="0" rIns="0" bIns="0" anchor="t" anchorCtr="0">
            <a:spAutoFit/>
          </a:bodyPr>
          <a:lstStyle/>
          <a:p>
            <a:pPr marL="0" marR="0" lvl="0" indent="0" algn="l" rtl="0">
              <a:lnSpc>
                <a:spcPct val="86666"/>
              </a:lnSpc>
              <a:spcBef>
                <a:spcPts val="0"/>
              </a:spcBef>
              <a:spcAft>
                <a:spcPts val="0"/>
              </a:spcAft>
              <a:buClr>
                <a:srgbClr val="000000"/>
              </a:buClr>
              <a:buSzPts val="1800"/>
              <a:buFont typeface="Arial"/>
              <a:buNone/>
            </a:pPr>
            <a:r>
              <a:rPr lang="en-IN" sz="1800" b="1">
                <a:solidFill>
                  <a:srgbClr val="FFFFFF"/>
                </a:solidFill>
                <a:latin typeface="Calibri"/>
                <a:ea typeface="Calibri"/>
                <a:cs typeface="Calibri"/>
                <a:sym typeface="Calibri"/>
              </a:rPr>
              <a:t>Onsite Demonstrations</a:t>
            </a:r>
            <a:endParaRPr sz="1400" b="0" i="0" u="none" strike="noStrike" cap="none">
              <a:solidFill>
                <a:srgbClr val="000000"/>
              </a:solidFill>
              <a:latin typeface="Arial"/>
              <a:ea typeface="Arial"/>
              <a:cs typeface="Arial"/>
              <a:sym typeface="Arial"/>
            </a:endParaRPr>
          </a:p>
        </p:txBody>
      </p:sp>
      <p:sp>
        <p:nvSpPr>
          <p:cNvPr id="325" name="Google Shape;325;g3a07d6e20ca_0_125"/>
          <p:cNvSpPr txBox="1"/>
          <p:nvPr/>
        </p:nvSpPr>
        <p:spPr>
          <a:xfrm>
            <a:off x="5588725" y="1602304"/>
            <a:ext cx="3178800" cy="600300"/>
          </a:xfrm>
          <a:prstGeom prst="rect">
            <a:avLst/>
          </a:prstGeom>
          <a:noFill/>
          <a:ln>
            <a:noFill/>
          </a:ln>
        </p:spPr>
        <p:txBody>
          <a:bodyPr spcFirstLastPara="1" wrap="square" lIns="0" tIns="0" rIns="0" bIns="0" anchor="t" anchorCtr="0">
            <a:spAutoFit/>
          </a:bodyPr>
          <a:lstStyle/>
          <a:p>
            <a:pPr marL="0" marR="0" lvl="0" indent="0" algn="l" rtl="0">
              <a:lnSpc>
                <a:spcPct val="92857"/>
              </a:lnSpc>
              <a:spcBef>
                <a:spcPts val="0"/>
              </a:spcBef>
              <a:spcAft>
                <a:spcPts val="0"/>
              </a:spcAft>
              <a:buClr>
                <a:srgbClr val="000000"/>
              </a:buClr>
              <a:buSzPts val="1400"/>
              <a:buFont typeface="Arial"/>
              <a:buNone/>
            </a:pPr>
            <a:r>
              <a:rPr lang="en-IN">
                <a:solidFill>
                  <a:schemeClr val="lt1"/>
                </a:solidFill>
                <a:latin typeface="Calibri"/>
                <a:ea typeface="Calibri"/>
                <a:cs typeface="Calibri"/>
                <a:sym typeface="Calibri"/>
              </a:rPr>
              <a:t>Orientation to goals, station layout overview with pictorial mapping of different zones (accessibility, safety etc)</a:t>
            </a:r>
            <a:endParaRPr sz="14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0238844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g39fbdfdf251_0_10"/>
          <p:cNvSpPr/>
          <p:nvPr/>
        </p:nvSpPr>
        <p:spPr>
          <a:xfrm>
            <a:off x="579926" y="197346"/>
            <a:ext cx="9195600" cy="40449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IN" sz="3000" b="0" i="0" u="none" strike="noStrike" cap="none" dirty="0">
                <a:solidFill>
                  <a:srgbClr val="0B0A0A"/>
                </a:solidFill>
                <a:latin typeface="Calibri"/>
                <a:ea typeface="Calibri"/>
                <a:cs typeface="Calibri"/>
                <a:sym typeface="Calibri"/>
              </a:rPr>
              <a:t>Durgabai Deshmukh South Campus, Delhi</a:t>
            </a:r>
            <a:endParaRPr sz="3000" b="0" i="0" u="none" strike="noStrike" cap="none" dirty="0">
              <a:solidFill>
                <a:srgbClr val="0B0A0A"/>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dirty="0">
              <a:solidFill>
                <a:srgbClr val="0B0A0A"/>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dirty="0">
              <a:solidFill>
                <a:schemeClr val="dk1"/>
              </a:solidFill>
              <a:latin typeface="Calibri"/>
              <a:ea typeface="Calibri"/>
              <a:cs typeface="Calibri"/>
              <a:sym typeface="Calibri"/>
            </a:endParaRPr>
          </a:p>
          <a:p>
            <a:pPr marL="457200" marR="0" lvl="0" indent="0" algn="l" rtl="0">
              <a:lnSpc>
                <a:spcPct val="100000"/>
              </a:lnSpc>
              <a:spcBef>
                <a:spcPts val="0"/>
              </a:spcBef>
              <a:spcAft>
                <a:spcPts val="0"/>
              </a:spcAft>
              <a:buClr>
                <a:srgbClr val="000000"/>
              </a:buClr>
              <a:buSzPts val="1400"/>
              <a:buFont typeface="Arial"/>
              <a:buNone/>
            </a:pPr>
            <a:endParaRPr sz="1400" b="0" i="0" u="none" strike="noStrike" cap="none" dirty="0">
              <a:solidFill>
                <a:srgbClr val="000000"/>
              </a:solidFill>
              <a:latin typeface="Arial"/>
              <a:ea typeface="Arial"/>
              <a:cs typeface="Arial"/>
              <a:sym typeface="Arial"/>
            </a:endParaRPr>
          </a:p>
        </p:txBody>
      </p:sp>
      <p:pic>
        <p:nvPicPr>
          <p:cNvPr id="355" name="Google Shape;355;g39fbdfdf251_0_10"/>
          <p:cNvPicPr preferRelativeResize="0"/>
          <p:nvPr/>
        </p:nvPicPr>
        <p:blipFill rotWithShape="1">
          <a:blip r:embed="rId3">
            <a:alphaModFix/>
          </a:blip>
          <a:srcRect t="53951"/>
          <a:stretch/>
        </p:blipFill>
        <p:spPr>
          <a:xfrm>
            <a:off x="489200" y="966147"/>
            <a:ext cx="8772175" cy="5020675"/>
          </a:xfrm>
          <a:prstGeom prst="rect">
            <a:avLst/>
          </a:prstGeom>
          <a:noFill/>
          <a:ln>
            <a:noFill/>
          </a:ln>
        </p:spPr>
      </p:pic>
      <p:sp>
        <p:nvSpPr>
          <p:cNvPr id="356" name="Google Shape;356;g39fbdfdf251_0_10"/>
          <p:cNvSpPr txBox="1">
            <a:spLocks noGrp="1"/>
          </p:cNvSpPr>
          <p:nvPr>
            <p:ph type="sldNum" idx="12"/>
          </p:nvPr>
        </p:nvSpPr>
        <p:spPr>
          <a:xfrm>
            <a:off x="6996113" y="6356352"/>
            <a:ext cx="22290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IN"/>
              <a:t>14</a:t>
            </a:fld>
            <a:endParaRPr/>
          </a:p>
        </p:txBody>
      </p:sp>
      <p:sp>
        <p:nvSpPr>
          <p:cNvPr id="357" name="Google Shape;357;g39fbdfdf251_0_10"/>
          <p:cNvSpPr txBox="1"/>
          <p:nvPr/>
        </p:nvSpPr>
        <p:spPr>
          <a:xfrm>
            <a:off x="624500" y="6041199"/>
            <a:ext cx="8600700" cy="365100"/>
          </a:xfrm>
          <a:prstGeom prst="rect">
            <a:avLst/>
          </a:prstGeom>
          <a:solidFill>
            <a:schemeClr val="accent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IN" sz="1100">
                <a:solidFill>
                  <a:srgbClr val="0000FF"/>
                </a:solidFill>
                <a:latin typeface="Calibri"/>
                <a:ea typeface="Calibri"/>
                <a:cs typeface="Calibri"/>
                <a:sym typeface="Calibri"/>
              </a:rPr>
              <a:t>Source: Authors filed visit Photo  of  Durgabai Deshmukh South Campus Metro  Station</a:t>
            </a:r>
            <a:endParaRPr sz="1100">
              <a:solidFill>
                <a:srgbClr val="0000FF"/>
              </a:solidFill>
              <a:latin typeface="Calibri"/>
              <a:ea typeface="Calibri"/>
              <a:cs typeface="Calibri"/>
              <a:sym typeface="Calibri"/>
            </a:endParaRPr>
          </a:p>
        </p:txBody>
      </p:sp>
    </p:spTree>
    <p:extLst>
      <p:ext uri="{BB962C8B-B14F-4D97-AF65-F5344CB8AC3E}">
        <p14:creationId xmlns:p14="http://schemas.microsoft.com/office/powerpoint/2010/main" val="6924691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pic>
        <p:nvPicPr>
          <p:cNvPr id="406" name="Google Shape;406;g39fbdfdf251_0_39"/>
          <p:cNvPicPr preferRelativeResize="0"/>
          <p:nvPr/>
        </p:nvPicPr>
        <p:blipFill rotWithShape="1">
          <a:blip r:embed="rId3">
            <a:alphaModFix/>
          </a:blip>
          <a:srcRect t="72590"/>
          <a:stretch/>
        </p:blipFill>
        <p:spPr>
          <a:xfrm>
            <a:off x="649175" y="4270911"/>
            <a:ext cx="7677875" cy="2369850"/>
          </a:xfrm>
          <a:prstGeom prst="rect">
            <a:avLst/>
          </a:prstGeom>
          <a:noFill/>
          <a:ln w="19050" cap="flat" cmpd="sng">
            <a:solidFill>
              <a:srgbClr val="000000"/>
            </a:solidFill>
            <a:prstDash val="solid"/>
            <a:round/>
            <a:headEnd type="none" w="sm" len="sm"/>
            <a:tailEnd type="none" w="sm" len="sm"/>
          </a:ln>
        </p:spPr>
      </p:pic>
      <p:sp>
        <p:nvSpPr>
          <p:cNvPr id="407" name="Google Shape;407;g39fbdfdf251_0_39"/>
          <p:cNvSpPr/>
          <p:nvPr/>
        </p:nvSpPr>
        <p:spPr>
          <a:xfrm>
            <a:off x="563195" y="197347"/>
            <a:ext cx="9195600" cy="618600"/>
          </a:xfrm>
          <a:prstGeom prst="rect">
            <a:avLst/>
          </a:prstGeom>
          <a:noFill/>
          <a:ln>
            <a:noFill/>
          </a:ln>
        </p:spPr>
        <p:txBody>
          <a:bodyPr spcFirstLastPara="1" wrap="square" lIns="91425" tIns="45700" rIns="91425" bIns="45700" anchor="t" anchorCtr="0">
            <a:noAutofit/>
          </a:bodyPr>
          <a:lstStyle/>
          <a:p>
            <a:pPr lvl="0">
              <a:buSzPts val="3000"/>
            </a:pPr>
            <a:r>
              <a:rPr lang="en-IN" sz="3000" b="1" i="0" u="none" strike="noStrike" cap="none" dirty="0">
                <a:solidFill>
                  <a:schemeClr val="dk1"/>
                </a:solidFill>
                <a:latin typeface="Calibri"/>
                <a:ea typeface="Calibri"/>
                <a:cs typeface="Calibri"/>
                <a:sym typeface="Calibri"/>
              </a:rPr>
              <a:t>Chennai Metro Stations</a:t>
            </a:r>
            <a:r>
              <a:rPr lang="en-IN" sz="3000" b="1" dirty="0">
                <a:solidFill>
                  <a:schemeClr val="dk1"/>
                </a:solidFill>
                <a:latin typeface="Calibri"/>
                <a:ea typeface="Calibri"/>
                <a:cs typeface="Calibri"/>
                <a:sym typeface="Calibri"/>
              </a:rPr>
              <a:t> : Findings of Invisible Disabilities</a:t>
            </a:r>
            <a:r>
              <a:rPr lang="en-IN" sz="3000" b="1" i="0" u="none" strike="noStrike" cap="none" dirty="0">
                <a:solidFill>
                  <a:schemeClr val="dk1"/>
                </a:solidFill>
                <a:latin typeface="Calibri"/>
                <a:ea typeface="Calibri"/>
                <a:cs typeface="Calibri"/>
                <a:sym typeface="Calibri"/>
              </a:rPr>
              <a:t> </a:t>
            </a:r>
            <a:endParaRPr sz="3000" b="0" i="0" u="none" strike="noStrike" cap="none" dirty="0">
              <a:solidFill>
                <a:schemeClr val="dk1"/>
              </a:solidFill>
              <a:latin typeface="Calibri"/>
              <a:ea typeface="Calibri"/>
              <a:cs typeface="Calibri"/>
              <a:sym typeface="Calibri"/>
            </a:endParaRPr>
          </a:p>
        </p:txBody>
      </p:sp>
      <p:pic>
        <p:nvPicPr>
          <p:cNvPr id="408" name="Google Shape;408;g39fbdfdf251_0_39"/>
          <p:cNvPicPr preferRelativeResize="0"/>
          <p:nvPr/>
        </p:nvPicPr>
        <p:blipFill rotWithShape="1">
          <a:blip r:embed="rId4">
            <a:alphaModFix/>
          </a:blip>
          <a:srcRect l="2940" t="79498"/>
          <a:stretch/>
        </p:blipFill>
        <p:spPr>
          <a:xfrm>
            <a:off x="649175" y="1461229"/>
            <a:ext cx="7677875" cy="2370499"/>
          </a:xfrm>
          <a:prstGeom prst="rect">
            <a:avLst/>
          </a:prstGeom>
          <a:noFill/>
          <a:ln w="19050" cap="flat" cmpd="sng">
            <a:solidFill>
              <a:srgbClr val="000000"/>
            </a:solidFill>
            <a:prstDash val="solid"/>
            <a:round/>
            <a:headEnd type="none" w="sm" len="sm"/>
            <a:tailEnd type="none" w="sm" len="sm"/>
          </a:ln>
        </p:spPr>
      </p:pic>
      <p:sp>
        <p:nvSpPr>
          <p:cNvPr id="409" name="Google Shape;409;g39fbdfdf251_0_39"/>
          <p:cNvSpPr txBox="1"/>
          <p:nvPr/>
        </p:nvSpPr>
        <p:spPr>
          <a:xfrm>
            <a:off x="3425000" y="1083926"/>
            <a:ext cx="1224000" cy="27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IN" sz="1800" b="1" i="0" u="none" strike="noStrike" cap="none">
                <a:solidFill>
                  <a:schemeClr val="dk1"/>
                </a:solidFill>
                <a:latin typeface="Calibri"/>
                <a:ea typeface="Calibri"/>
                <a:cs typeface="Calibri"/>
                <a:sym typeface="Calibri"/>
              </a:rPr>
              <a:t>Pros</a:t>
            </a:r>
            <a:endParaRPr sz="1800" b="1" i="0" u="none" strike="noStrike" cap="none">
              <a:solidFill>
                <a:schemeClr val="dk1"/>
              </a:solidFill>
              <a:latin typeface="Calibri"/>
              <a:ea typeface="Calibri"/>
              <a:cs typeface="Calibri"/>
              <a:sym typeface="Calibri"/>
            </a:endParaRPr>
          </a:p>
        </p:txBody>
      </p:sp>
      <p:sp>
        <p:nvSpPr>
          <p:cNvPr id="410" name="Google Shape;410;g39fbdfdf251_0_39"/>
          <p:cNvSpPr txBox="1"/>
          <p:nvPr/>
        </p:nvSpPr>
        <p:spPr>
          <a:xfrm>
            <a:off x="6293775" y="1103299"/>
            <a:ext cx="1224000" cy="27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IN" sz="1800" b="1" i="0" u="none" strike="noStrike" cap="none">
                <a:solidFill>
                  <a:schemeClr val="dk1"/>
                </a:solidFill>
                <a:latin typeface="Calibri"/>
                <a:ea typeface="Calibri"/>
                <a:cs typeface="Calibri"/>
                <a:sym typeface="Calibri"/>
              </a:rPr>
              <a:t>Cons</a:t>
            </a:r>
            <a:endParaRPr sz="1800" b="1" i="0" u="none" strike="noStrike" cap="none">
              <a:solidFill>
                <a:schemeClr val="dk1"/>
              </a:solidFill>
              <a:latin typeface="Calibri"/>
              <a:ea typeface="Calibri"/>
              <a:cs typeface="Calibri"/>
              <a:sym typeface="Calibri"/>
            </a:endParaRPr>
          </a:p>
        </p:txBody>
      </p:sp>
      <p:sp>
        <p:nvSpPr>
          <p:cNvPr id="411" name="Google Shape;411;g39fbdfdf251_0_39"/>
          <p:cNvSpPr txBox="1"/>
          <p:nvPr/>
        </p:nvSpPr>
        <p:spPr>
          <a:xfrm>
            <a:off x="657275" y="930211"/>
            <a:ext cx="3057900" cy="27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800"/>
              <a:buFont typeface="Arial"/>
              <a:buNone/>
            </a:pPr>
            <a:r>
              <a:rPr lang="en-IN" sz="1800" b="1" i="0" u="none" strike="noStrike" cap="none">
                <a:solidFill>
                  <a:schemeClr val="dk1"/>
                </a:solidFill>
                <a:latin typeface="Calibri"/>
                <a:ea typeface="Calibri"/>
                <a:cs typeface="Calibri"/>
                <a:sym typeface="Calibri"/>
              </a:rPr>
              <a:t>The Chennai Airport </a:t>
            </a:r>
            <a:endParaRPr sz="1800" b="0" i="0" u="none" strike="noStrike" cap="none">
              <a:solidFill>
                <a:schemeClr val="dk1"/>
              </a:solidFill>
              <a:latin typeface="Calibri"/>
              <a:ea typeface="Calibri"/>
              <a:cs typeface="Calibri"/>
              <a:sym typeface="Calibri"/>
            </a:endParaRPr>
          </a:p>
        </p:txBody>
      </p:sp>
      <p:sp>
        <p:nvSpPr>
          <p:cNvPr id="412" name="Google Shape;412;g39fbdfdf251_0_39"/>
          <p:cNvSpPr txBox="1"/>
          <p:nvPr/>
        </p:nvSpPr>
        <p:spPr>
          <a:xfrm>
            <a:off x="657275" y="3871924"/>
            <a:ext cx="3057900" cy="27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IN" sz="1800" b="1" i="0" u="none" strike="noStrike" cap="none">
                <a:solidFill>
                  <a:schemeClr val="dk1"/>
                </a:solidFill>
                <a:latin typeface="Calibri"/>
                <a:ea typeface="Calibri"/>
                <a:cs typeface="Calibri"/>
                <a:sym typeface="Calibri"/>
              </a:rPr>
              <a:t>The Little Mount</a:t>
            </a:r>
            <a:endParaRPr sz="1800" b="0" i="0" u="none" strike="noStrike" cap="none">
              <a:solidFill>
                <a:schemeClr val="dk1"/>
              </a:solidFill>
              <a:latin typeface="Calibri"/>
              <a:ea typeface="Calibri"/>
              <a:cs typeface="Calibri"/>
              <a:sym typeface="Calibri"/>
            </a:endParaRPr>
          </a:p>
        </p:txBody>
      </p:sp>
      <p:sp>
        <p:nvSpPr>
          <p:cNvPr id="413" name="Google Shape;413;g39fbdfdf251_0_39"/>
          <p:cNvSpPr txBox="1">
            <a:spLocks noGrp="1"/>
          </p:cNvSpPr>
          <p:nvPr>
            <p:ph type="sldNum" idx="12"/>
          </p:nvPr>
        </p:nvSpPr>
        <p:spPr>
          <a:xfrm>
            <a:off x="6996113" y="6356352"/>
            <a:ext cx="22290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IN"/>
              <a:t>15</a:t>
            </a:fld>
            <a:endParaRPr/>
          </a:p>
        </p:txBody>
      </p:sp>
      <p:sp>
        <p:nvSpPr>
          <p:cNvPr id="414" name="Google Shape;414;g39fbdfdf251_0_39"/>
          <p:cNvSpPr txBox="1"/>
          <p:nvPr/>
        </p:nvSpPr>
        <p:spPr>
          <a:xfrm>
            <a:off x="3315139" y="3904817"/>
            <a:ext cx="1224000" cy="27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IN" sz="1800" b="1" i="0" u="none" strike="noStrike" cap="none">
                <a:solidFill>
                  <a:schemeClr val="dk1"/>
                </a:solidFill>
                <a:latin typeface="Calibri"/>
                <a:ea typeface="Calibri"/>
                <a:cs typeface="Calibri"/>
                <a:sym typeface="Calibri"/>
              </a:rPr>
              <a:t>Pros</a:t>
            </a:r>
            <a:endParaRPr sz="1800" b="1" i="0" u="none" strike="noStrike" cap="none">
              <a:solidFill>
                <a:schemeClr val="dk1"/>
              </a:solidFill>
              <a:latin typeface="Calibri"/>
              <a:ea typeface="Calibri"/>
              <a:cs typeface="Calibri"/>
              <a:sym typeface="Calibri"/>
            </a:endParaRPr>
          </a:p>
        </p:txBody>
      </p:sp>
      <p:sp>
        <p:nvSpPr>
          <p:cNvPr id="415" name="Google Shape;415;g39fbdfdf251_0_39"/>
          <p:cNvSpPr txBox="1"/>
          <p:nvPr/>
        </p:nvSpPr>
        <p:spPr>
          <a:xfrm>
            <a:off x="6183914" y="3924190"/>
            <a:ext cx="1224000" cy="2736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800"/>
              <a:buFont typeface="Arial"/>
              <a:buNone/>
            </a:pPr>
            <a:r>
              <a:rPr lang="en-IN" sz="1800" b="1" i="0" u="none" strike="noStrike" cap="none">
                <a:solidFill>
                  <a:schemeClr val="dk1"/>
                </a:solidFill>
                <a:latin typeface="Calibri"/>
                <a:ea typeface="Calibri"/>
                <a:cs typeface="Calibri"/>
                <a:sym typeface="Calibri"/>
              </a:rPr>
              <a:t>Cons</a:t>
            </a:r>
            <a:endParaRPr sz="1800" b="1" i="0" u="none" strike="noStrike" cap="none">
              <a:solidFill>
                <a:schemeClr val="dk1"/>
              </a:solidFill>
              <a:latin typeface="Calibri"/>
              <a:ea typeface="Calibri"/>
              <a:cs typeface="Calibri"/>
              <a:sym typeface="Calibri"/>
            </a:endParaRPr>
          </a:p>
        </p:txBody>
      </p:sp>
      <p:sp>
        <p:nvSpPr>
          <p:cNvPr id="416" name="Google Shape;416;g39fbdfdf251_0_39"/>
          <p:cNvSpPr/>
          <p:nvPr/>
        </p:nvSpPr>
        <p:spPr>
          <a:xfrm>
            <a:off x="149825" y="2633975"/>
            <a:ext cx="377100" cy="449400"/>
          </a:xfrm>
          <a:prstGeom prst="rightArrow">
            <a:avLst>
              <a:gd name="adj1" fmla="val 50000"/>
              <a:gd name="adj2" fmla="val 50000"/>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417" name="Google Shape;417;g39fbdfdf251_0_39"/>
          <p:cNvSpPr/>
          <p:nvPr/>
        </p:nvSpPr>
        <p:spPr>
          <a:xfrm>
            <a:off x="142737" y="5570172"/>
            <a:ext cx="377100" cy="449400"/>
          </a:xfrm>
          <a:prstGeom prst="rightArrow">
            <a:avLst>
              <a:gd name="adj1" fmla="val 50000"/>
              <a:gd name="adj2" fmla="val 50000"/>
            </a:avLst>
          </a:prstGeom>
          <a:solidFill>
            <a:srgbClr val="FF99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418" name="Google Shape;418;g39fbdfdf251_0_39"/>
          <p:cNvSpPr/>
          <p:nvPr/>
        </p:nvSpPr>
        <p:spPr>
          <a:xfrm>
            <a:off x="5224456" y="5330775"/>
            <a:ext cx="3189900" cy="120360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FF0000"/>
              </a:solidFill>
              <a:latin typeface="Calibri"/>
              <a:ea typeface="Calibri"/>
              <a:cs typeface="Calibri"/>
              <a:sym typeface="Calibri"/>
            </a:endParaRPr>
          </a:p>
        </p:txBody>
      </p:sp>
      <p:sp>
        <p:nvSpPr>
          <p:cNvPr id="2" name="Google Shape;418;g39fbdfdf251_0_39">
            <a:extLst>
              <a:ext uri="{FF2B5EF4-FFF2-40B4-BE49-F238E27FC236}">
                <a16:creationId xmlns:a16="http://schemas.microsoft.com/office/drawing/2014/main" id="{0637CE1C-6105-E6A5-4037-2A4E094E4980}"/>
              </a:ext>
            </a:extLst>
          </p:cNvPr>
          <p:cNvSpPr/>
          <p:nvPr/>
        </p:nvSpPr>
        <p:spPr>
          <a:xfrm>
            <a:off x="2332189" y="2402818"/>
            <a:ext cx="2892267" cy="870734"/>
          </a:xfrm>
          <a:prstGeom prst="roundRect">
            <a:avLst>
              <a:gd name="adj" fmla="val 16667"/>
            </a:avLst>
          </a:prstGeom>
          <a:noFill/>
          <a:ln w="38100" cap="flat" cmpd="sng">
            <a:solidFill>
              <a:srgbClr val="00B05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FF0000"/>
              </a:solidFill>
              <a:latin typeface="Calibri"/>
              <a:ea typeface="Calibri"/>
              <a:cs typeface="Calibri"/>
              <a:sym typeface="Calibri"/>
            </a:endParaRPr>
          </a:p>
        </p:txBody>
      </p:sp>
    </p:spTree>
    <p:extLst>
      <p:ext uri="{BB962C8B-B14F-4D97-AF65-F5344CB8AC3E}">
        <p14:creationId xmlns:p14="http://schemas.microsoft.com/office/powerpoint/2010/main" val="14343641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p11"/>
          <p:cNvSpPr/>
          <p:nvPr/>
        </p:nvSpPr>
        <p:spPr>
          <a:xfrm>
            <a:off x="379345" y="117693"/>
            <a:ext cx="9305400" cy="4044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IN" sz="3000" b="0" i="0" u="none" strike="noStrike" cap="none">
                <a:solidFill>
                  <a:srgbClr val="0B0A0A"/>
                </a:solidFill>
                <a:latin typeface="Calibri"/>
                <a:ea typeface="Calibri"/>
                <a:cs typeface="Calibri"/>
                <a:sym typeface="Calibri"/>
              </a:rPr>
              <a:t>Delhi Cantt. Metro Station – Key Findings</a:t>
            </a:r>
            <a:endParaRPr sz="30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32" name="Google Shape;332;p11"/>
          <p:cNvSpPr txBox="1"/>
          <p:nvPr/>
        </p:nvSpPr>
        <p:spPr>
          <a:xfrm>
            <a:off x="402425" y="1056350"/>
            <a:ext cx="9064500" cy="1293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IN" sz="1800" b="0" i="0" u="none" strike="noStrike" cap="none" dirty="0">
                <a:solidFill>
                  <a:schemeClr val="dk1"/>
                </a:solidFill>
                <a:latin typeface="Calibri"/>
                <a:ea typeface="Calibri"/>
                <a:cs typeface="Calibri"/>
                <a:sym typeface="Calibri"/>
              </a:rPr>
              <a:t>The Delhi Cantt Metro Station is located on the Pink Line and is an </a:t>
            </a:r>
            <a:r>
              <a:rPr lang="en-IN" sz="1800" b="0" i="0" u="none" strike="noStrike" cap="none" dirty="0">
                <a:solidFill>
                  <a:schemeClr val="accent1"/>
                </a:solidFill>
                <a:latin typeface="Calibri"/>
                <a:ea typeface="Calibri"/>
                <a:cs typeface="Calibri"/>
                <a:sym typeface="Calibri"/>
              </a:rPr>
              <a:t>elevated station </a:t>
            </a:r>
            <a:r>
              <a:rPr lang="en-IN" sz="1800" b="0" i="0" u="none" strike="noStrike" cap="none" dirty="0">
                <a:solidFill>
                  <a:schemeClr val="dk1"/>
                </a:solidFill>
                <a:latin typeface="Calibri"/>
                <a:ea typeface="Calibri"/>
                <a:cs typeface="Calibri"/>
                <a:sym typeface="Calibri"/>
              </a:rPr>
              <a:t>near Brar Square and the </a:t>
            </a:r>
            <a:r>
              <a:rPr lang="en-IN" sz="1800" b="0" i="0" u="none" strike="noStrike" cap="none" dirty="0">
                <a:solidFill>
                  <a:schemeClr val="accent1"/>
                </a:solidFill>
                <a:latin typeface="Calibri"/>
                <a:ea typeface="Calibri"/>
                <a:cs typeface="Calibri"/>
                <a:sym typeface="Calibri"/>
              </a:rPr>
              <a:t>Delhi Cantonment Railway Station</a:t>
            </a:r>
            <a:r>
              <a:rPr lang="en-IN" sz="1800" b="0" i="0" u="none" strike="noStrike" cap="none" dirty="0">
                <a:solidFill>
                  <a:schemeClr val="dk1"/>
                </a:solidFill>
                <a:latin typeface="Calibri"/>
                <a:ea typeface="Calibri"/>
                <a:cs typeface="Calibri"/>
                <a:sym typeface="Calibri"/>
              </a:rPr>
              <a:t>. The surrounding area is primarily a serene and green military cantonment. The station is a key transit point connecting to various parts of Delhi and is approximately 2.4 km from the main </a:t>
            </a:r>
            <a:r>
              <a:rPr lang="en-IN" sz="1800" b="0" i="0" u="none" strike="noStrike" cap="none" dirty="0">
                <a:solidFill>
                  <a:schemeClr val="accent1"/>
                </a:solidFill>
                <a:latin typeface="Calibri"/>
                <a:ea typeface="Calibri"/>
                <a:cs typeface="Calibri"/>
                <a:sym typeface="Calibri"/>
              </a:rPr>
              <a:t>Delhi Cantonment area</a:t>
            </a:r>
            <a:r>
              <a:rPr lang="en-IN" sz="1800" b="0" i="0" u="none" strike="noStrike" cap="none" dirty="0">
                <a:solidFill>
                  <a:schemeClr val="dk1"/>
                </a:solidFill>
                <a:latin typeface="Calibri"/>
                <a:ea typeface="Calibri"/>
                <a:cs typeface="Calibri"/>
                <a:sym typeface="Calibri"/>
              </a:rPr>
              <a:t>.</a:t>
            </a:r>
            <a:endParaRPr sz="1800" b="0" i="0" u="none" strike="noStrike" cap="none" dirty="0">
              <a:solidFill>
                <a:schemeClr val="dk1"/>
              </a:solidFill>
              <a:latin typeface="Calibri"/>
              <a:ea typeface="Calibri"/>
              <a:cs typeface="Calibri"/>
              <a:sym typeface="Calibri"/>
            </a:endParaRPr>
          </a:p>
        </p:txBody>
      </p:sp>
      <p:sp>
        <p:nvSpPr>
          <p:cNvPr id="333" name="Google Shape;333;p11"/>
          <p:cNvSpPr txBox="1">
            <a:spLocks noGrp="1"/>
          </p:cNvSpPr>
          <p:nvPr>
            <p:ph type="sldNum" idx="12"/>
          </p:nvPr>
        </p:nvSpPr>
        <p:spPr>
          <a:xfrm>
            <a:off x="6996113" y="6356352"/>
            <a:ext cx="22290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IN"/>
              <a:t>16</a:t>
            </a:fld>
            <a:endParaRPr/>
          </a:p>
        </p:txBody>
      </p:sp>
      <p:sp>
        <p:nvSpPr>
          <p:cNvPr id="334" name="Google Shape;334;p11"/>
          <p:cNvSpPr txBox="1"/>
          <p:nvPr/>
        </p:nvSpPr>
        <p:spPr>
          <a:xfrm>
            <a:off x="543100" y="5534761"/>
            <a:ext cx="9141645" cy="36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IN" sz="1100" dirty="0">
                <a:solidFill>
                  <a:srgbClr val="0000FF"/>
                </a:solidFill>
                <a:latin typeface="Calibri"/>
                <a:ea typeface="Calibri"/>
                <a:cs typeface="Calibri"/>
                <a:sym typeface="Calibri"/>
              </a:rPr>
              <a:t>Source: Authors filed visit Photo  of a Delhi Cantt Metro  Station, Use of Photography documentation tool</a:t>
            </a:r>
            <a:endParaRPr sz="1100" dirty="0">
              <a:solidFill>
                <a:srgbClr val="0000FF"/>
              </a:solidFill>
              <a:latin typeface="Calibri"/>
              <a:ea typeface="Calibri"/>
              <a:cs typeface="Calibri"/>
              <a:sym typeface="Calibri"/>
            </a:endParaRPr>
          </a:p>
        </p:txBody>
      </p:sp>
      <p:sp>
        <p:nvSpPr>
          <p:cNvPr id="3" name="Heptagon 2">
            <a:extLst>
              <a:ext uri="{FF2B5EF4-FFF2-40B4-BE49-F238E27FC236}">
                <a16:creationId xmlns:a16="http://schemas.microsoft.com/office/drawing/2014/main" id="{D7A6A93A-04C0-5564-EF3C-C7184F780BA5}"/>
              </a:ext>
            </a:extLst>
          </p:cNvPr>
          <p:cNvSpPr/>
          <p:nvPr/>
        </p:nvSpPr>
        <p:spPr>
          <a:xfrm>
            <a:off x="9038713" y="32754"/>
            <a:ext cx="663071" cy="579894"/>
          </a:xfrm>
          <a:prstGeom prst="hept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2000" dirty="0">
                <a:ln w="0"/>
                <a:solidFill>
                  <a:schemeClr val="tx1"/>
                </a:solidFill>
                <a:effectLst>
                  <a:outerShdw blurRad="38100" dist="19050" dir="2700000" algn="tl" rotWithShape="0">
                    <a:schemeClr val="dk1">
                      <a:alpha val="40000"/>
                    </a:schemeClr>
                  </a:outerShdw>
                </a:effectLst>
              </a:rPr>
              <a:t>D1</a:t>
            </a:r>
          </a:p>
        </p:txBody>
      </p:sp>
      <p:pic>
        <p:nvPicPr>
          <p:cNvPr id="5" name="Picture 4">
            <a:extLst>
              <a:ext uri="{FF2B5EF4-FFF2-40B4-BE49-F238E27FC236}">
                <a16:creationId xmlns:a16="http://schemas.microsoft.com/office/drawing/2014/main" id="{2BD6CCB7-F907-3617-66BA-0C6E90CF4839}"/>
              </a:ext>
            </a:extLst>
          </p:cNvPr>
          <p:cNvPicPr>
            <a:picLocks noChangeAspect="1"/>
          </p:cNvPicPr>
          <p:nvPr/>
        </p:nvPicPr>
        <p:blipFill>
          <a:blip r:embed="rId3"/>
          <a:stretch>
            <a:fillRect/>
          </a:stretch>
        </p:blipFill>
        <p:spPr>
          <a:xfrm>
            <a:off x="471782" y="2489151"/>
            <a:ext cx="8992299" cy="2905809"/>
          </a:xfrm>
          <a:prstGeom prst="rect">
            <a:avLst/>
          </a:prstGeom>
        </p:spPr>
      </p:pic>
      <p:sp>
        <p:nvSpPr>
          <p:cNvPr id="7" name="Google Shape;230;p10">
            <a:extLst>
              <a:ext uri="{FF2B5EF4-FFF2-40B4-BE49-F238E27FC236}">
                <a16:creationId xmlns:a16="http://schemas.microsoft.com/office/drawing/2014/main" id="{AFB4BC09-F808-8793-D299-D2CDA11D1A75}"/>
              </a:ext>
            </a:extLst>
          </p:cNvPr>
          <p:cNvSpPr/>
          <p:nvPr/>
        </p:nvSpPr>
        <p:spPr>
          <a:xfrm>
            <a:off x="7607807" y="79938"/>
            <a:ext cx="1373895" cy="579894"/>
          </a:xfrm>
          <a:prstGeom prst="wedgeRoundRectCallout">
            <a:avLst>
              <a:gd name="adj1" fmla="val -20833"/>
              <a:gd name="adj2" fmla="val 62500"/>
              <a:gd name="adj3" fmla="val 0"/>
            </a:avLst>
          </a:prstGeom>
          <a:solidFill>
            <a:srgbClr val="6FA8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IN" sz="2400">
                <a:latin typeface="Calibri"/>
                <a:ea typeface="Calibri"/>
                <a:cs typeface="Calibri"/>
                <a:sym typeface="Calibri"/>
              </a:rPr>
              <a:t>Phase 02</a:t>
            </a:r>
            <a:endParaRPr sz="2400">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13"/>
          <p:cNvSpPr/>
          <p:nvPr/>
        </p:nvSpPr>
        <p:spPr>
          <a:xfrm>
            <a:off x="378758" y="197346"/>
            <a:ext cx="9195547" cy="212361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IN" sz="3000" b="0" i="0" u="none" strike="noStrike" cap="none" dirty="0">
                <a:solidFill>
                  <a:srgbClr val="0B0A0A"/>
                </a:solidFill>
                <a:latin typeface="Calibri"/>
                <a:ea typeface="Calibri"/>
                <a:cs typeface="Calibri"/>
                <a:sym typeface="Calibri"/>
              </a:rPr>
              <a:t>Durgabai Deshmukh South Campus :  </a:t>
            </a:r>
            <a:endParaRPr sz="3000" b="0" i="0" u="none" strike="noStrike" cap="none" dirty="0">
              <a:solidFill>
                <a:srgbClr val="0B0A0A"/>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IN" sz="1800" dirty="0">
                <a:solidFill>
                  <a:srgbClr val="0B0A0A"/>
                </a:solidFill>
                <a:latin typeface="Calibri"/>
                <a:ea typeface="Calibri"/>
                <a:cs typeface="Calibri"/>
                <a:sym typeface="Calibri"/>
              </a:rPr>
              <a:t>The Durgabai Deshmukh South Campus Metro Station is an elevated station on the Pink Line of the Delhi Metro. The station is located near the South Campus of the University of Delhi, specifically close to Sri Venkateswara </a:t>
            </a:r>
            <a:r>
              <a:rPr lang="en-IN" sz="1800" dirty="0">
                <a:solidFill>
                  <a:schemeClr val="accent1"/>
                </a:solidFill>
                <a:latin typeface="Calibri"/>
                <a:ea typeface="Calibri"/>
                <a:cs typeface="Calibri"/>
                <a:sym typeface="Calibri"/>
              </a:rPr>
              <a:t>College</a:t>
            </a:r>
            <a:r>
              <a:rPr lang="en-IN" sz="1800" dirty="0">
                <a:solidFill>
                  <a:srgbClr val="0B0A0A"/>
                </a:solidFill>
                <a:latin typeface="Calibri"/>
                <a:ea typeface="Calibri"/>
                <a:cs typeface="Calibri"/>
                <a:sym typeface="Calibri"/>
              </a:rPr>
              <a:t>.</a:t>
            </a:r>
            <a:endParaRPr sz="1800" dirty="0">
              <a:solidFill>
                <a:srgbClr val="0B0A0A"/>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1600" dirty="0">
              <a:solidFill>
                <a:srgbClr val="0B0A0A"/>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000"/>
              <a:buFont typeface="Arial"/>
              <a:buNone/>
            </a:pPr>
            <a:endParaRPr sz="1600" b="1" i="0" u="none" strike="noStrike" cap="none" dirty="0">
              <a:solidFill>
                <a:schemeClr val="dk1"/>
              </a:solidFill>
              <a:latin typeface="Calibri"/>
              <a:ea typeface="Calibri"/>
              <a:cs typeface="Calibri"/>
              <a:sym typeface="Calibri"/>
            </a:endParaRPr>
          </a:p>
          <a:p>
            <a:pPr marL="457200" marR="0" lvl="0" indent="0" algn="l" rtl="0">
              <a:lnSpc>
                <a:spcPct val="100000"/>
              </a:lnSpc>
              <a:spcBef>
                <a:spcPts val="0"/>
              </a:spcBef>
              <a:spcAft>
                <a:spcPts val="0"/>
              </a:spcAft>
              <a:buClr>
                <a:srgbClr val="000000"/>
              </a:buClr>
              <a:buSzPts val="3000"/>
              <a:buFont typeface="Arial"/>
              <a:buNone/>
            </a:pPr>
            <a:endParaRPr sz="1600" i="0" u="none" strike="noStrike" cap="none" dirty="0">
              <a:solidFill>
                <a:srgbClr val="000000"/>
              </a:solidFill>
              <a:latin typeface="Calibri"/>
              <a:ea typeface="Calibri"/>
              <a:cs typeface="Calibri"/>
              <a:sym typeface="Calibri"/>
            </a:endParaRPr>
          </a:p>
        </p:txBody>
      </p:sp>
      <p:pic>
        <p:nvPicPr>
          <p:cNvPr id="347" name="Google Shape;347;p13"/>
          <p:cNvPicPr preferRelativeResize="0"/>
          <p:nvPr/>
        </p:nvPicPr>
        <p:blipFill rotWithShape="1">
          <a:blip r:embed="rId3">
            <a:alphaModFix/>
          </a:blip>
          <a:srcRect b="45322"/>
          <a:stretch/>
        </p:blipFill>
        <p:spPr>
          <a:xfrm>
            <a:off x="378750" y="1528275"/>
            <a:ext cx="7641800" cy="5193174"/>
          </a:xfrm>
          <a:prstGeom prst="rect">
            <a:avLst/>
          </a:prstGeom>
          <a:noFill/>
          <a:ln>
            <a:noFill/>
          </a:ln>
        </p:spPr>
      </p:pic>
      <p:sp>
        <p:nvSpPr>
          <p:cNvPr id="348" name="Google Shape;348;p13"/>
          <p:cNvSpPr txBox="1">
            <a:spLocks noGrp="1"/>
          </p:cNvSpPr>
          <p:nvPr>
            <p:ph type="sldNum" idx="12"/>
          </p:nvPr>
        </p:nvSpPr>
        <p:spPr>
          <a:xfrm>
            <a:off x="6996113" y="6356352"/>
            <a:ext cx="22290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IN"/>
              <a:t>17</a:t>
            </a:fld>
            <a:endParaRPr/>
          </a:p>
        </p:txBody>
      </p:sp>
      <p:sp>
        <p:nvSpPr>
          <p:cNvPr id="349" name="Google Shape;349;p13"/>
          <p:cNvSpPr txBox="1"/>
          <p:nvPr/>
        </p:nvSpPr>
        <p:spPr>
          <a:xfrm>
            <a:off x="537500" y="6231548"/>
            <a:ext cx="7399200" cy="489900"/>
          </a:xfrm>
          <a:prstGeom prst="rect">
            <a:avLst/>
          </a:prstGeom>
          <a:solidFill>
            <a:schemeClr val="accent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IN" sz="1100" dirty="0">
                <a:solidFill>
                  <a:srgbClr val="0000FF"/>
                </a:solidFill>
                <a:latin typeface="Calibri"/>
                <a:ea typeface="Calibri"/>
                <a:cs typeface="Calibri"/>
                <a:sym typeface="Calibri"/>
              </a:rPr>
              <a:t>Source: Authors filed visit Photo  of  Durgabai Deshmukh South Campus Metro  Station</a:t>
            </a:r>
            <a:endParaRPr sz="1100" dirty="0">
              <a:solidFill>
                <a:srgbClr val="0000FF"/>
              </a:solidFill>
              <a:latin typeface="Calibri"/>
              <a:ea typeface="Calibri"/>
              <a:cs typeface="Calibri"/>
              <a:sym typeface="Calibri"/>
            </a:endParaRPr>
          </a:p>
        </p:txBody>
      </p:sp>
      <p:sp>
        <p:nvSpPr>
          <p:cNvPr id="3" name="Heptagon 2">
            <a:extLst>
              <a:ext uri="{FF2B5EF4-FFF2-40B4-BE49-F238E27FC236}">
                <a16:creationId xmlns:a16="http://schemas.microsoft.com/office/drawing/2014/main" id="{3DA5C5CA-7EEA-0808-2519-A6037DFC43C2}"/>
              </a:ext>
            </a:extLst>
          </p:cNvPr>
          <p:cNvSpPr/>
          <p:nvPr/>
        </p:nvSpPr>
        <p:spPr>
          <a:xfrm>
            <a:off x="9038713" y="32754"/>
            <a:ext cx="663071" cy="579894"/>
          </a:xfrm>
          <a:prstGeom prst="hept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2000" dirty="0">
                <a:ln w="0"/>
                <a:solidFill>
                  <a:schemeClr val="tx1"/>
                </a:solidFill>
                <a:effectLst>
                  <a:outerShdw blurRad="38100" dist="19050" dir="2700000" algn="tl" rotWithShape="0">
                    <a:schemeClr val="dk1">
                      <a:alpha val="40000"/>
                    </a:schemeClr>
                  </a:outerShdw>
                </a:effectLst>
              </a:rPr>
              <a:t>D2</a:t>
            </a:r>
          </a:p>
        </p:txBody>
      </p:sp>
      <p:sp>
        <p:nvSpPr>
          <p:cNvPr id="5" name="Google Shape;230;p10">
            <a:extLst>
              <a:ext uri="{FF2B5EF4-FFF2-40B4-BE49-F238E27FC236}">
                <a16:creationId xmlns:a16="http://schemas.microsoft.com/office/drawing/2014/main" id="{F0ACA248-C13C-AAE3-9B12-12B9123CB0AE}"/>
              </a:ext>
            </a:extLst>
          </p:cNvPr>
          <p:cNvSpPr/>
          <p:nvPr/>
        </p:nvSpPr>
        <p:spPr>
          <a:xfrm>
            <a:off x="7607807" y="79938"/>
            <a:ext cx="1373895" cy="579894"/>
          </a:xfrm>
          <a:prstGeom prst="wedgeRoundRectCallout">
            <a:avLst>
              <a:gd name="adj1" fmla="val -20833"/>
              <a:gd name="adj2" fmla="val 62500"/>
              <a:gd name="adj3" fmla="val 0"/>
            </a:avLst>
          </a:prstGeom>
          <a:solidFill>
            <a:srgbClr val="6FA8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IN" sz="2400">
                <a:latin typeface="Calibri"/>
                <a:ea typeface="Calibri"/>
                <a:cs typeface="Calibri"/>
                <a:sym typeface="Calibri"/>
              </a:rPr>
              <a:t>Phase 02</a:t>
            </a:r>
            <a:endParaRPr sz="2400">
              <a:latin typeface="Calibri"/>
              <a:ea typeface="Calibri"/>
              <a:cs typeface="Calibri"/>
              <a:sym typeface="Calibri"/>
            </a:endParaRPr>
          </a:p>
        </p:txBody>
      </p:sp>
    </p:spTree>
    <p:extLst>
      <p:ext uri="{BB962C8B-B14F-4D97-AF65-F5344CB8AC3E}">
        <p14:creationId xmlns:p14="http://schemas.microsoft.com/office/powerpoint/2010/main" val="7548326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p15"/>
          <p:cNvSpPr/>
          <p:nvPr/>
        </p:nvSpPr>
        <p:spPr>
          <a:xfrm>
            <a:off x="378758" y="197346"/>
            <a:ext cx="9195547" cy="286232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IN" sz="3000" b="1" i="0" u="none" strike="noStrike" cap="none">
                <a:solidFill>
                  <a:schemeClr val="dk1"/>
                </a:solidFill>
                <a:latin typeface="Calibri"/>
                <a:ea typeface="Calibri"/>
                <a:cs typeface="Calibri"/>
                <a:sym typeface="Calibri"/>
              </a:rPr>
              <a:t>Chennai Airport Metro Station:</a:t>
            </a:r>
            <a:endParaRPr sz="20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000"/>
              <a:buFont typeface="Arial"/>
              <a:buNone/>
            </a:pPr>
            <a:endParaRPr sz="2000" b="0" i="0" u="none" strike="noStrike" cap="none">
              <a:solidFill>
                <a:schemeClr val="dk1"/>
              </a:solidFill>
              <a:latin typeface="Calibri"/>
              <a:ea typeface="Calibri"/>
              <a:cs typeface="Calibri"/>
              <a:sym typeface="Calibri"/>
            </a:endParaRPr>
          </a:p>
        </p:txBody>
      </p:sp>
      <p:sp>
        <p:nvSpPr>
          <p:cNvPr id="372" name="Google Shape;372;p15"/>
          <p:cNvSpPr txBox="1"/>
          <p:nvPr/>
        </p:nvSpPr>
        <p:spPr>
          <a:xfrm>
            <a:off x="503075" y="798197"/>
            <a:ext cx="9278100" cy="1293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IN" sz="1800" b="0" i="0" u="none" strike="noStrike" cap="none" dirty="0">
                <a:solidFill>
                  <a:srgbClr val="000000"/>
                </a:solidFill>
                <a:latin typeface="Calibri"/>
                <a:ea typeface="Calibri"/>
                <a:cs typeface="Calibri"/>
                <a:sym typeface="Calibri"/>
              </a:rPr>
              <a:t>The Airport Metro station, officially named </a:t>
            </a:r>
            <a:r>
              <a:rPr lang="en-IN" sz="1800" b="1" i="0" u="none" strike="noStrike" cap="none" dirty="0">
                <a:solidFill>
                  <a:srgbClr val="000000"/>
                </a:solidFill>
                <a:latin typeface="Calibri"/>
                <a:ea typeface="Calibri"/>
                <a:cs typeface="Calibri"/>
                <a:sym typeface="Calibri"/>
              </a:rPr>
              <a:t>NLC India Airport Metro</a:t>
            </a:r>
            <a:r>
              <a:rPr lang="en-IN" sz="1800" b="0" i="0" u="none" strike="noStrike" cap="none" dirty="0">
                <a:solidFill>
                  <a:srgbClr val="000000"/>
                </a:solidFill>
                <a:latin typeface="Calibri"/>
                <a:ea typeface="Calibri"/>
                <a:cs typeface="Calibri"/>
                <a:sym typeface="Calibri"/>
              </a:rPr>
              <a:t>, is a terminal station on the Blue Line of the Chennai Metro. Located in </a:t>
            </a:r>
            <a:r>
              <a:rPr lang="en-IN" sz="1800" b="0" i="0" u="none" strike="noStrike" cap="none" dirty="0" err="1">
                <a:solidFill>
                  <a:srgbClr val="000000"/>
                </a:solidFill>
                <a:latin typeface="Calibri"/>
                <a:ea typeface="Calibri"/>
                <a:cs typeface="Calibri"/>
                <a:sym typeface="Calibri"/>
              </a:rPr>
              <a:t>Meenambakkam</a:t>
            </a:r>
            <a:r>
              <a:rPr lang="en-IN" sz="1800" b="0" i="0" u="none" strike="noStrike" cap="none" dirty="0">
                <a:solidFill>
                  <a:srgbClr val="000000"/>
                </a:solidFill>
                <a:latin typeface="Calibri"/>
                <a:ea typeface="Calibri"/>
                <a:cs typeface="Calibri"/>
                <a:sym typeface="Calibri"/>
              </a:rPr>
              <a:t>, it provides a direct elevated link to the Chennai International Airport, making Chennai the second city in India to have a metro </a:t>
            </a:r>
            <a:r>
              <a:rPr lang="en-IN" sz="1800" b="1" i="0" u="none" strike="noStrike" cap="none" dirty="0">
                <a:solidFill>
                  <a:schemeClr val="accent1"/>
                </a:solidFill>
                <a:latin typeface="Calibri"/>
                <a:ea typeface="Calibri"/>
                <a:cs typeface="Calibri"/>
                <a:sym typeface="Calibri"/>
              </a:rPr>
              <a:t>station connected to its airport</a:t>
            </a:r>
            <a:r>
              <a:rPr lang="en-IN" sz="1800" b="0" i="0" u="none" strike="noStrike" cap="none" dirty="0">
                <a:solidFill>
                  <a:srgbClr val="000000"/>
                </a:solidFill>
                <a:latin typeface="Calibri"/>
                <a:ea typeface="Calibri"/>
                <a:cs typeface="Calibri"/>
                <a:sym typeface="Calibri"/>
              </a:rPr>
              <a:t>.</a:t>
            </a:r>
            <a:endParaRPr sz="1800" b="0" i="0" u="none" strike="noStrike" cap="none" dirty="0">
              <a:solidFill>
                <a:srgbClr val="000000"/>
              </a:solidFill>
              <a:latin typeface="Calibri"/>
              <a:ea typeface="Calibri"/>
              <a:cs typeface="Calibri"/>
              <a:sym typeface="Calibri"/>
            </a:endParaRPr>
          </a:p>
        </p:txBody>
      </p:sp>
      <p:pic>
        <p:nvPicPr>
          <p:cNvPr id="373" name="Google Shape;373;p15"/>
          <p:cNvPicPr preferRelativeResize="0"/>
          <p:nvPr/>
        </p:nvPicPr>
        <p:blipFill rotWithShape="1">
          <a:blip r:embed="rId3">
            <a:alphaModFix/>
          </a:blip>
          <a:srcRect/>
          <a:stretch/>
        </p:blipFill>
        <p:spPr>
          <a:xfrm>
            <a:off x="503075" y="1960710"/>
            <a:ext cx="8506506" cy="4630250"/>
          </a:xfrm>
          <a:prstGeom prst="rect">
            <a:avLst/>
          </a:prstGeom>
          <a:noFill/>
          <a:ln>
            <a:noFill/>
          </a:ln>
        </p:spPr>
      </p:pic>
      <p:sp>
        <p:nvSpPr>
          <p:cNvPr id="374" name="Google Shape;374;p15"/>
          <p:cNvSpPr txBox="1">
            <a:spLocks noGrp="1"/>
          </p:cNvSpPr>
          <p:nvPr>
            <p:ph type="sldNum" idx="12"/>
          </p:nvPr>
        </p:nvSpPr>
        <p:spPr>
          <a:xfrm>
            <a:off x="6996113" y="6356352"/>
            <a:ext cx="22290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IN"/>
              <a:t>18</a:t>
            </a:fld>
            <a:endParaRPr/>
          </a:p>
        </p:txBody>
      </p:sp>
      <p:sp>
        <p:nvSpPr>
          <p:cNvPr id="375" name="Google Shape;375;p15"/>
          <p:cNvSpPr txBox="1"/>
          <p:nvPr/>
        </p:nvSpPr>
        <p:spPr>
          <a:xfrm>
            <a:off x="595425" y="6561953"/>
            <a:ext cx="8340900" cy="281400"/>
          </a:xfrm>
          <a:prstGeom prst="rect">
            <a:avLst/>
          </a:prstGeom>
          <a:solidFill>
            <a:schemeClr val="accent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IN" sz="1100">
                <a:solidFill>
                  <a:srgbClr val="0000FF"/>
                </a:solidFill>
                <a:latin typeface="Calibri"/>
                <a:ea typeface="Calibri"/>
                <a:cs typeface="Calibri"/>
                <a:sym typeface="Calibri"/>
              </a:rPr>
              <a:t>Source: Authors filed visit Photo  of  Chennai NLC India Airport Metro  Station</a:t>
            </a:r>
            <a:endParaRPr sz="1100">
              <a:solidFill>
                <a:srgbClr val="0000FF"/>
              </a:solidFill>
              <a:latin typeface="Calibri"/>
              <a:ea typeface="Calibri"/>
              <a:cs typeface="Calibri"/>
              <a:sym typeface="Calibri"/>
            </a:endParaRPr>
          </a:p>
        </p:txBody>
      </p:sp>
      <p:sp>
        <p:nvSpPr>
          <p:cNvPr id="2" name="Heptagon 1">
            <a:extLst>
              <a:ext uri="{FF2B5EF4-FFF2-40B4-BE49-F238E27FC236}">
                <a16:creationId xmlns:a16="http://schemas.microsoft.com/office/drawing/2014/main" id="{11E6D59F-29AC-3C4D-801B-DE8E0863DDE5}"/>
              </a:ext>
            </a:extLst>
          </p:cNvPr>
          <p:cNvSpPr/>
          <p:nvPr/>
        </p:nvSpPr>
        <p:spPr>
          <a:xfrm>
            <a:off x="9038713" y="32754"/>
            <a:ext cx="663071" cy="579894"/>
          </a:xfrm>
          <a:prstGeom prst="hept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2000" dirty="0">
                <a:ln w="0"/>
                <a:solidFill>
                  <a:schemeClr val="tx1"/>
                </a:solidFill>
                <a:effectLst>
                  <a:outerShdw blurRad="38100" dist="19050" dir="2700000" algn="tl" rotWithShape="0">
                    <a:schemeClr val="dk1">
                      <a:alpha val="40000"/>
                    </a:schemeClr>
                  </a:outerShdw>
                </a:effectLst>
              </a:rPr>
              <a:t>C1</a:t>
            </a:r>
          </a:p>
        </p:txBody>
      </p:sp>
      <p:sp>
        <p:nvSpPr>
          <p:cNvPr id="4" name="Google Shape;230;p10">
            <a:extLst>
              <a:ext uri="{FF2B5EF4-FFF2-40B4-BE49-F238E27FC236}">
                <a16:creationId xmlns:a16="http://schemas.microsoft.com/office/drawing/2014/main" id="{22E69C34-3408-1FD5-A3BC-35CBFD32986B}"/>
              </a:ext>
            </a:extLst>
          </p:cNvPr>
          <p:cNvSpPr/>
          <p:nvPr/>
        </p:nvSpPr>
        <p:spPr>
          <a:xfrm>
            <a:off x="7607807" y="79938"/>
            <a:ext cx="1373895" cy="579894"/>
          </a:xfrm>
          <a:prstGeom prst="wedgeRoundRectCallout">
            <a:avLst>
              <a:gd name="adj1" fmla="val -20833"/>
              <a:gd name="adj2" fmla="val 62500"/>
              <a:gd name="adj3" fmla="val 0"/>
            </a:avLst>
          </a:prstGeom>
          <a:solidFill>
            <a:srgbClr val="6FA8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IN" sz="2400">
                <a:latin typeface="Calibri"/>
                <a:ea typeface="Calibri"/>
                <a:cs typeface="Calibri"/>
                <a:sym typeface="Calibri"/>
              </a:rPr>
              <a:t>Phase 02</a:t>
            </a:r>
            <a:endParaRPr sz="2400">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9"/>
        <p:cNvGrpSpPr/>
        <p:nvPr/>
      </p:nvGrpSpPr>
      <p:grpSpPr>
        <a:xfrm>
          <a:off x="0" y="0"/>
          <a:ext cx="0" cy="0"/>
          <a:chOff x="0" y="0"/>
          <a:chExt cx="0" cy="0"/>
        </a:xfrm>
      </p:grpSpPr>
      <p:pic>
        <p:nvPicPr>
          <p:cNvPr id="380" name="Google Shape;380;p16"/>
          <p:cNvPicPr preferRelativeResize="0"/>
          <p:nvPr/>
        </p:nvPicPr>
        <p:blipFill rotWithShape="1">
          <a:blip r:embed="rId3">
            <a:alphaModFix/>
          </a:blip>
          <a:srcRect t="23149" b="20167"/>
          <a:stretch/>
        </p:blipFill>
        <p:spPr>
          <a:xfrm>
            <a:off x="226100" y="0"/>
            <a:ext cx="8276876" cy="6857999"/>
          </a:xfrm>
          <a:prstGeom prst="rect">
            <a:avLst/>
          </a:prstGeom>
          <a:noFill/>
          <a:ln>
            <a:noFill/>
          </a:ln>
        </p:spPr>
      </p:pic>
      <p:sp>
        <p:nvSpPr>
          <p:cNvPr id="381" name="Google Shape;381;p16"/>
          <p:cNvSpPr txBox="1">
            <a:spLocks noGrp="1"/>
          </p:cNvSpPr>
          <p:nvPr>
            <p:ph type="sldNum" idx="12"/>
          </p:nvPr>
        </p:nvSpPr>
        <p:spPr>
          <a:xfrm>
            <a:off x="6996113" y="6356352"/>
            <a:ext cx="22290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IN"/>
              <a:t>19</a:t>
            </a:fld>
            <a:endParaRPr/>
          </a:p>
        </p:txBody>
      </p:sp>
      <p:sp>
        <p:nvSpPr>
          <p:cNvPr id="382" name="Google Shape;382;p16"/>
          <p:cNvSpPr/>
          <p:nvPr/>
        </p:nvSpPr>
        <p:spPr>
          <a:xfrm>
            <a:off x="5311450" y="5533775"/>
            <a:ext cx="3189900" cy="100050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FF0000"/>
              </a:solidFill>
              <a:latin typeface="Calibri"/>
              <a:ea typeface="Calibri"/>
              <a:cs typeface="Calibri"/>
              <a:sym typeface="Calibri"/>
            </a:endParaRPr>
          </a:p>
        </p:txBody>
      </p:sp>
      <p:sp>
        <p:nvSpPr>
          <p:cNvPr id="383" name="Google Shape;383;p16"/>
          <p:cNvSpPr/>
          <p:nvPr/>
        </p:nvSpPr>
        <p:spPr>
          <a:xfrm>
            <a:off x="5224456" y="2612400"/>
            <a:ext cx="3189900" cy="161640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FF0000"/>
              </a:solidFill>
              <a:latin typeface="Calibri"/>
              <a:ea typeface="Calibri"/>
              <a:cs typeface="Calibri"/>
              <a:sym typeface="Calibri"/>
            </a:endParaRPr>
          </a:p>
        </p:txBody>
      </p:sp>
      <p:sp>
        <p:nvSpPr>
          <p:cNvPr id="384" name="Google Shape;384;p16"/>
          <p:cNvSpPr/>
          <p:nvPr/>
        </p:nvSpPr>
        <p:spPr>
          <a:xfrm>
            <a:off x="5224450" y="256471"/>
            <a:ext cx="3189900" cy="120300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solidFill>
                <a:srgbClr val="FF0000"/>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grpSp>
        <p:nvGrpSpPr>
          <p:cNvPr id="98" name="Google Shape;98;p3"/>
          <p:cNvGrpSpPr/>
          <p:nvPr/>
        </p:nvGrpSpPr>
        <p:grpSpPr>
          <a:xfrm>
            <a:off x="3026941" y="892631"/>
            <a:ext cx="6321847" cy="4295163"/>
            <a:chOff x="0" y="-47625"/>
            <a:chExt cx="3073871" cy="2088436"/>
          </a:xfrm>
        </p:grpSpPr>
        <p:sp>
          <p:nvSpPr>
            <p:cNvPr id="99" name="Google Shape;99;p3"/>
            <p:cNvSpPr/>
            <p:nvPr/>
          </p:nvSpPr>
          <p:spPr>
            <a:xfrm>
              <a:off x="0" y="0"/>
              <a:ext cx="3073871" cy="2040811"/>
            </a:xfrm>
            <a:custGeom>
              <a:avLst/>
              <a:gdLst/>
              <a:ahLst/>
              <a:cxnLst/>
              <a:rect l="l" t="t" r="r" b="b"/>
              <a:pathLst>
                <a:path w="3073871" h="2040811" extrusionOk="0">
                  <a:moveTo>
                    <a:pt x="33830" y="0"/>
                  </a:moveTo>
                  <a:lnTo>
                    <a:pt x="3040040" y="0"/>
                  </a:lnTo>
                  <a:cubicBezTo>
                    <a:pt x="3049013" y="0"/>
                    <a:pt x="3057617" y="3564"/>
                    <a:pt x="3063962" y="9909"/>
                  </a:cubicBezTo>
                  <a:cubicBezTo>
                    <a:pt x="3070306" y="16253"/>
                    <a:pt x="3073871" y="24858"/>
                    <a:pt x="3073871" y="33830"/>
                  </a:cubicBezTo>
                  <a:lnTo>
                    <a:pt x="3073871" y="2006981"/>
                  </a:lnTo>
                  <a:cubicBezTo>
                    <a:pt x="3073871" y="2015953"/>
                    <a:pt x="3070306" y="2024558"/>
                    <a:pt x="3063962" y="2030902"/>
                  </a:cubicBezTo>
                  <a:cubicBezTo>
                    <a:pt x="3057617" y="2037247"/>
                    <a:pt x="3049013" y="2040811"/>
                    <a:pt x="3040040" y="2040811"/>
                  </a:cubicBezTo>
                  <a:lnTo>
                    <a:pt x="33830" y="2040811"/>
                  </a:lnTo>
                  <a:cubicBezTo>
                    <a:pt x="24858" y="2040811"/>
                    <a:pt x="16253" y="2037247"/>
                    <a:pt x="9909" y="2030902"/>
                  </a:cubicBezTo>
                  <a:cubicBezTo>
                    <a:pt x="3564" y="2024558"/>
                    <a:pt x="0" y="2015953"/>
                    <a:pt x="0" y="2006981"/>
                  </a:cubicBezTo>
                  <a:lnTo>
                    <a:pt x="0" y="33830"/>
                  </a:lnTo>
                  <a:cubicBezTo>
                    <a:pt x="0" y="24858"/>
                    <a:pt x="3564" y="16253"/>
                    <a:pt x="9909" y="9909"/>
                  </a:cubicBezTo>
                  <a:cubicBezTo>
                    <a:pt x="16253" y="3564"/>
                    <a:pt x="24858" y="0"/>
                    <a:pt x="33830" y="0"/>
                  </a:cubicBezTo>
                  <a:close/>
                </a:path>
              </a:pathLst>
            </a:custGeom>
            <a:solidFill>
              <a:srgbClr val="000000">
                <a:alpha val="0"/>
              </a:srgbClr>
            </a:solidFill>
            <a:ln w="95250" cap="rnd" cmpd="sng">
              <a:solidFill>
                <a:srgbClr val="17313E"/>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0" name="Google Shape;100;p3"/>
            <p:cNvSpPr txBox="1"/>
            <p:nvPr/>
          </p:nvSpPr>
          <p:spPr>
            <a:xfrm>
              <a:off x="0" y="-47625"/>
              <a:ext cx="3073871" cy="2088436"/>
            </a:xfrm>
            <a:prstGeom prst="rect">
              <a:avLst/>
            </a:prstGeom>
            <a:noFill/>
            <a:ln>
              <a:noFill/>
            </a:ln>
          </p:spPr>
          <p:txBody>
            <a:bodyPr spcFirstLastPara="1" wrap="square" lIns="27500" tIns="27500" rIns="27500" bIns="27500" anchor="ctr" anchorCtr="0">
              <a:noAutofit/>
            </a:bodyPr>
            <a:lstStyle/>
            <a:p>
              <a:pPr marL="0" marR="0" lvl="0" indent="0" algn="ctr" rtl="0">
                <a:lnSpc>
                  <a:spcPct val="186666"/>
                </a:lnSpc>
                <a:spcBef>
                  <a:spcPts val="0"/>
                </a:spcBef>
                <a:spcAft>
                  <a:spcPts val="0"/>
                </a:spcAft>
                <a:buClr>
                  <a:srgbClr val="000000"/>
                </a:buClr>
                <a:buSzPts val="975"/>
                <a:buFont typeface="Arial"/>
                <a:buNone/>
              </a:pPr>
              <a:endParaRPr sz="975" b="0" i="0" u="none" strike="noStrike" cap="none">
                <a:solidFill>
                  <a:schemeClr val="dk1"/>
                </a:solidFill>
                <a:latin typeface="Calibri"/>
                <a:ea typeface="Calibri"/>
                <a:cs typeface="Calibri"/>
                <a:sym typeface="Calibri"/>
              </a:endParaRPr>
            </a:p>
          </p:txBody>
        </p:sp>
      </p:grpSp>
      <p:sp>
        <p:nvSpPr>
          <p:cNvPr id="101" name="Google Shape;101;p3"/>
          <p:cNvSpPr/>
          <p:nvPr/>
        </p:nvSpPr>
        <p:spPr>
          <a:xfrm>
            <a:off x="442500" y="2193727"/>
            <a:ext cx="4290008" cy="2025661"/>
          </a:xfrm>
          <a:custGeom>
            <a:avLst/>
            <a:gdLst/>
            <a:ahLst/>
            <a:cxnLst/>
            <a:rect l="l" t="t" r="r" b="b"/>
            <a:pathLst>
              <a:path w="1479313" h="555737" extrusionOk="0">
                <a:moveTo>
                  <a:pt x="0" y="0"/>
                </a:moveTo>
                <a:lnTo>
                  <a:pt x="1479313" y="0"/>
                </a:lnTo>
                <a:lnTo>
                  <a:pt x="1479313" y="555737"/>
                </a:lnTo>
                <a:lnTo>
                  <a:pt x="0" y="555737"/>
                </a:lnTo>
                <a:close/>
              </a:path>
            </a:pathLst>
          </a:custGeom>
          <a:blipFill rotWithShape="1">
            <a:blip r:embed="rId3">
              <a:alphaModFix/>
            </a:blip>
            <a:stretch>
              <a:fillRect t="-155700" b="-143183"/>
            </a:stretch>
          </a:blipFill>
          <a:ln>
            <a:noFill/>
          </a:ln>
        </p:spPr>
      </p:sp>
      <p:grpSp>
        <p:nvGrpSpPr>
          <p:cNvPr id="102" name="Google Shape;102;p3"/>
          <p:cNvGrpSpPr/>
          <p:nvPr/>
        </p:nvGrpSpPr>
        <p:grpSpPr>
          <a:xfrm>
            <a:off x="-110941" y="5327942"/>
            <a:ext cx="10130579" cy="887121"/>
            <a:chOff x="0" y="-47625"/>
            <a:chExt cx="4642335" cy="406523"/>
          </a:xfrm>
        </p:grpSpPr>
        <p:sp>
          <p:nvSpPr>
            <p:cNvPr id="103" name="Google Shape;103;p3"/>
            <p:cNvSpPr/>
            <p:nvPr/>
          </p:nvSpPr>
          <p:spPr>
            <a:xfrm>
              <a:off x="0" y="0"/>
              <a:ext cx="4642335" cy="358898"/>
            </a:xfrm>
            <a:custGeom>
              <a:avLst/>
              <a:gdLst/>
              <a:ahLst/>
              <a:cxnLst/>
              <a:rect l="l" t="t" r="r" b="b"/>
              <a:pathLst>
                <a:path w="4642335" h="358898" extrusionOk="0">
                  <a:moveTo>
                    <a:pt x="0" y="0"/>
                  </a:moveTo>
                  <a:lnTo>
                    <a:pt x="4642335" y="0"/>
                  </a:lnTo>
                  <a:lnTo>
                    <a:pt x="4642335" y="358898"/>
                  </a:lnTo>
                  <a:lnTo>
                    <a:pt x="0" y="358898"/>
                  </a:lnTo>
                  <a:close/>
                </a:path>
              </a:pathLst>
            </a:custGeom>
            <a:solidFill>
              <a:srgbClr val="696F70"/>
            </a:solidFill>
            <a:ln>
              <a:noFill/>
            </a:ln>
          </p:spPr>
        </p:sp>
        <p:sp>
          <p:nvSpPr>
            <p:cNvPr id="104" name="Google Shape;104;p3"/>
            <p:cNvSpPr txBox="1"/>
            <p:nvPr/>
          </p:nvSpPr>
          <p:spPr>
            <a:xfrm>
              <a:off x="0" y="-47625"/>
              <a:ext cx="4642335" cy="406523"/>
            </a:xfrm>
            <a:prstGeom prst="rect">
              <a:avLst/>
            </a:prstGeom>
            <a:noFill/>
            <a:ln>
              <a:noFill/>
            </a:ln>
          </p:spPr>
          <p:txBody>
            <a:bodyPr spcFirstLastPara="1" wrap="square" lIns="27500" tIns="27500" rIns="27500" bIns="27500" anchor="ctr" anchorCtr="0">
              <a:noAutofit/>
            </a:bodyPr>
            <a:lstStyle/>
            <a:p>
              <a:pPr marL="0" marR="0" lvl="0" indent="0" algn="ctr" rtl="0">
                <a:lnSpc>
                  <a:spcPct val="186666"/>
                </a:lnSpc>
                <a:spcBef>
                  <a:spcPts val="0"/>
                </a:spcBef>
                <a:spcAft>
                  <a:spcPts val="0"/>
                </a:spcAft>
                <a:buClr>
                  <a:srgbClr val="000000"/>
                </a:buClr>
                <a:buSzPts val="975"/>
                <a:buFont typeface="Arial"/>
                <a:buNone/>
              </a:pPr>
              <a:endParaRPr sz="975" b="0" i="0" u="none" strike="noStrike" cap="none">
                <a:solidFill>
                  <a:schemeClr val="dk1"/>
                </a:solidFill>
                <a:latin typeface="Calibri"/>
                <a:ea typeface="Calibri"/>
                <a:cs typeface="Calibri"/>
                <a:sym typeface="Calibri"/>
              </a:endParaRPr>
            </a:p>
          </p:txBody>
        </p:sp>
      </p:grpSp>
      <p:grpSp>
        <p:nvGrpSpPr>
          <p:cNvPr id="105" name="Google Shape;105;p3"/>
          <p:cNvGrpSpPr/>
          <p:nvPr/>
        </p:nvGrpSpPr>
        <p:grpSpPr>
          <a:xfrm>
            <a:off x="-110941" y="5327942"/>
            <a:ext cx="2888415" cy="887121"/>
            <a:chOff x="0" y="-47625"/>
            <a:chExt cx="1323616" cy="406523"/>
          </a:xfrm>
        </p:grpSpPr>
        <p:sp>
          <p:nvSpPr>
            <p:cNvPr id="106" name="Google Shape;106;p3"/>
            <p:cNvSpPr/>
            <p:nvPr/>
          </p:nvSpPr>
          <p:spPr>
            <a:xfrm>
              <a:off x="0" y="0"/>
              <a:ext cx="1323616" cy="358898"/>
            </a:xfrm>
            <a:custGeom>
              <a:avLst/>
              <a:gdLst/>
              <a:ahLst/>
              <a:cxnLst/>
              <a:rect l="l" t="t" r="r" b="b"/>
              <a:pathLst>
                <a:path w="1323616" h="358898" extrusionOk="0">
                  <a:moveTo>
                    <a:pt x="0" y="0"/>
                  </a:moveTo>
                  <a:lnTo>
                    <a:pt x="1323616" y="0"/>
                  </a:lnTo>
                  <a:lnTo>
                    <a:pt x="1323616" y="358898"/>
                  </a:lnTo>
                  <a:lnTo>
                    <a:pt x="0" y="358898"/>
                  </a:lnTo>
                  <a:close/>
                </a:path>
              </a:pathLst>
            </a:custGeom>
            <a:solidFill>
              <a:srgbClr val="17313E"/>
            </a:solidFill>
            <a:ln>
              <a:noFill/>
            </a:ln>
          </p:spPr>
        </p:sp>
        <p:sp>
          <p:nvSpPr>
            <p:cNvPr id="107" name="Google Shape;107;p3"/>
            <p:cNvSpPr txBox="1"/>
            <p:nvPr/>
          </p:nvSpPr>
          <p:spPr>
            <a:xfrm>
              <a:off x="0" y="-47625"/>
              <a:ext cx="1323616" cy="406523"/>
            </a:xfrm>
            <a:prstGeom prst="rect">
              <a:avLst/>
            </a:prstGeom>
            <a:noFill/>
            <a:ln>
              <a:noFill/>
            </a:ln>
          </p:spPr>
          <p:txBody>
            <a:bodyPr spcFirstLastPara="1" wrap="square" lIns="27500" tIns="27500" rIns="27500" bIns="27500" anchor="ctr" anchorCtr="0">
              <a:noAutofit/>
            </a:bodyPr>
            <a:lstStyle/>
            <a:p>
              <a:pPr marL="0" marR="0" lvl="0" indent="0" algn="ctr" rtl="0">
                <a:lnSpc>
                  <a:spcPct val="186666"/>
                </a:lnSpc>
                <a:spcBef>
                  <a:spcPts val="0"/>
                </a:spcBef>
                <a:spcAft>
                  <a:spcPts val="0"/>
                </a:spcAft>
                <a:buClr>
                  <a:srgbClr val="000000"/>
                </a:buClr>
                <a:buSzPts val="975"/>
                <a:buFont typeface="Arial"/>
                <a:buNone/>
              </a:pPr>
              <a:endParaRPr sz="975" b="0" i="0" u="none" strike="noStrike" cap="none">
                <a:solidFill>
                  <a:schemeClr val="dk1"/>
                </a:solidFill>
                <a:latin typeface="Calibri"/>
                <a:ea typeface="Calibri"/>
                <a:cs typeface="Calibri"/>
                <a:sym typeface="Calibri"/>
              </a:endParaRPr>
            </a:p>
          </p:txBody>
        </p:sp>
      </p:grpSp>
      <p:sp>
        <p:nvSpPr>
          <p:cNvPr id="108" name="Google Shape;108;p3"/>
          <p:cNvSpPr txBox="1"/>
          <p:nvPr/>
        </p:nvSpPr>
        <p:spPr>
          <a:xfrm>
            <a:off x="4953000" y="2217050"/>
            <a:ext cx="4182000" cy="27705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IN" sz="2000" b="0" i="0" u="none" strike="noStrike" cap="none">
                <a:solidFill>
                  <a:srgbClr val="000000"/>
                </a:solidFill>
                <a:latin typeface="Calibri"/>
                <a:ea typeface="Calibri"/>
                <a:cs typeface="Calibri"/>
                <a:sym typeface="Calibri"/>
              </a:rPr>
              <a:t>The metro is often called the lifeline of a modern city. It's key to accessing </a:t>
            </a:r>
            <a:r>
              <a:rPr lang="en-IN" sz="2000" b="1" i="0" u="none" strike="noStrike" cap="none">
                <a:solidFill>
                  <a:srgbClr val="000000"/>
                </a:solidFill>
                <a:latin typeface="Calibri"/>
                <a:ea typeface="Calibri"/>
                <a:cs typeface="Calibri"/>
                <a:sym typeface="Calibri"/>
              </a:rPr>
              <a:t>education, health facilities, employment, and reducing reliance on personal vehicles</a:t>
            </a:r>
            <a:r>
              <a:rPr lang="en-IN" sz="2000" b="0" i="0" u="none" strike="noStrike" cap="none">
                <a:solidFill>
                  <a:srgbClr val="000000"/>
                </a:solidFill>
                <a:latin typeface="Calibri"/>
                <a:ea typeface="Calibri"/>
                <a:cs typeface="Calibri"/>
                <a:sym typeface="Calibri"/>
              </a:rPr>
              <a:t>. But for a significant part of Persons with diverse Disabilities (PwDs) population, Is this lifeline truly accessible? Lets understand our research study to know that. </a:t>
            </a:r>
            <a:endParaRPr sz="2000" b="0" i="0" u="none" strike="noStrike" cap="none">
              <a:solidFill>
                <a:srgbClr val="000000"/>
              </a:solidFill>
              <a:latin typeface="Calibri"/>
              <a:ea typeface="Calibri"/>
              <a:cs typeface="Calibri"/>
              <a:sym typeface="Calibri"/>
            </a:endParaRPr>
          </a:p>
        </p:txBody>
      </p:sp>
      <p:sp>
        <p:nvSpPr>
          <p:cNvPr id="110" name="Google Shape;110;p3"/>
          <p:cNvSpPr txBox="1"/>
          <p:nvPr/>
        </p:nvSpPr>
        <p:spPr>
          <a:xfrm>
            <a:off x="442502" y="365127"/>
            <a:ext cx="8544000" cy="13257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200"/>
              <a:buFont typeface="Calibri"/>
              <a:buNone/>
            </a:pPr>
            <a:r>
              <a:rPr lang="en-IN" sz="3200" b="1" i="0" u="none" strike="noStrike" cap="none" dirty="0">
                <a:solidFill>
                  <a:schemeClr val="dk1"/>
                </a:solidFill>
                <a:latin typeface="Calibri"/>
                <a:ea typeface="Calibri"/>
                <a:cs typeface="Calibri"/>
                <a:sym typeface="Calibri"/>
              </a:rPr>
              <a:t>Introduction</a:t>
            </a:r>
            <a:endParaRPr sz="1400" b="0" i="0" u="none" strike="noStrike" cap="none" dirty="0">
              <a:solidFill>
                <a:srgbClr val="000000"/>
              </a:solidFill>
              <a:latin typeface="Arial"/>
              <a:ea typeface="Arial"/>
              <a:cs typeface="Arial"/>
              <a:sym typeface="Arial"/>
            </a:endParaRPr>
          </a:p>
        </p:txBody>
      </p:sp>
      <p:sp>
        <p:nvSpPr>
          <p:cNvPr id="111" name="Google Shape;111;p3"/>
          <p:cNvSpPr txBox="1">
            <a:spLocks noGrp="1"/>
          </p:cNvSpPr>
          <p:nvPr>
            <p:ph type="sldNum" idx="12"/>
          </p:nvPr>
        </p:nvSpPr>
        <p:spPr>
          <a:xfrm>
            <a:off x="6996113" y="6356352"/>
            <a:ext cx="22290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IN"/>
              <a:t>2</a:t>
            </a:fld>
            <a:endParaRPr/>
          </a:p>
        </p:txBody>
      </p:sp>
      <p:sp>
        <p:nvSpPr>
          <p:cNvPr id="112" name="Google Shape;112;p3"/>
          <p:cNvSpPr txBox="1"/>
          <p:nvPr/>
        </p:nvSpPr>
        <p:spPr>
          <a:xfrm>
            <a:off x="3338274" y="1293295"/>
            <a:ext cx="5796725"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IN" sz="2000" b="1" dirty="0">
                <a:solidFill>
                  <a:schemeClr val="dk1"/>
                </a:solidFill>
                <a:latin typeface="Calibri"/>
                <a:ea typeface="Calibri"/>
                <a:cs typeface="Calibri"/>
                <a:sym typeface="Calibri"/>
              </a:rPr>
              <a:t>Connecting Cities And Driving Sustainable Mobility : </a:t>
            </a:r>
            <a:endParaRPr sz="2000" b="1" dirty="0">
              <a:solidFill>
                <a:schemeClr val="dk1"/>
              </a:solidFill>
              <a:latin typeface="Calibri"/>
              <a:ea typeface="Calibri"/>
              <a:cs typeface="Calibri"/>
              <a:sym typeface="Calibri"/>
            </a:endParaRPr>
          </a:p>
        </p:txBody>
      </p:sp>
      <p:pic>
        <p:nvPicPr>
          <p:cNvPr id="113" name="Google Shape;113;p3" title="WhatsApp Image 2025-11-03 at 15.12.59_3ceaaaf4.jpg"/>
          <p:cNvPicPr preferRelativeResize="0"/>
          <p:nvPr/>
        </p:nvPicPr>
        <p:blipFill>
          <a:blip r:embed="rId4">
            <a:alphaModFix/>
          </a:blip>
          <a:stretch>
            <a:fillRect/>
          </a:stretch>
        </p:blipFill>
        <p:spPr>
          <a:xfrm>
            <a:off x="442500" y="2193725"/>
            <a:ext cx="4290000" cy="2025675"/>
          </a:xfrm>
          <a:prstGeom prst="rect">
            <a:avLst/>
          </a:prstGeom>
          <a:noFill/>
          <a:ln>
            <a:noFill/>
          </a:ln>
        </p:spPr>
      </p:pic>
      <p:sp>
        <p:nvSpPr>
          <p:cNvPr id="114" name="Google Shape;114;p3"/>
          <p:cNvSpPr txBox="1"/>
          <p:nvPr/>
        </p:nvSpPr>
        <p:spPr>
          <a:xfrm>
            <a:off x="442500" y="4219400"/>
            <a:ext cx="4290000" cy="365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IN" sz="1100">
                <a:solidFill>
                  <a:srgbClr val="0000FF"/>
                </a:solidFill>
                <a:latin typeface="Calibri"/>
                <a:ea typeface="Calibri"/>
                <a:cs typeface="Calibri"/>
                <a:sym typeface="Calibri"/>
              </a:rPr>
              <a:t>Source: Authors filed visit Photo  of a Metro  Station</a:t>
            </a:r>
            <a:endParaRPr sz="1100">
              <a:solidFill>
                <a:srgbClr val="0000FF"/>
              </a:solidFill>
              <a:latin typeface="Calibri"/>
              <a:ea typeface="Calibri"/>
              <a:cs typeface="Calibri"/>
              <a:sym typeface="Calibri"/>
            </a:endParaRPr>
          </a:p>
        </p:txBody>
      </p:sp>
      <p:sp>
        <p:nvSpPr>
          <p:cNvPr id="3" name="TextBox 2">
            <a:extLst>
              <a:ext uri="{FF2B5EF4-FFF2-40B4-BE49-F238E27FC236}">
                <a16:creationId xmlns:a16="http://schemas.microsoft.com/office/drawing/2014/main" id="{789D2C07-6B9E-338C-CBE4-12B412D135AC}"/>
              </a:ext>
            </a:extLst>
          </p:cNvPr>
          <p:cNvSpPr txBox="1"/>
          <p:nvPr/>
        </p:nvSpPr>
        <p:spPr>
          <a:xfrm>
            <a:off x="999712" y="5431870"/>
            <a:ext cx="8906288" cy="830997"/>
          </a:xfrm>
          <a:prstGeom prst="rect">
            <a:avLst/>
          </a:prstGeom>
          <a:noFill/>
        </p:spPr>
        <p:txBody>
          <a:bodyPr wrap="square">
            <a:spAutoFit/>
          </a:bodyPr>
          <a:lstStyle/>
          <a:p>
            <a:pPr rtl="0" fontAlgn="base"/>
            <a:r>
              <a:rPr lang="en-US" sz="1600" b="1" dirty="0">
                <a:solidFill>
                  <a:schemeClr val="bg1"/>
                </a:solidFill>
                <a:latin typeface="Calibri" panose="020F0502020204030204" pitchFamily="34" charset="0"/>
              </a:rPr>
              <a:t>Problem Statement : P</a:t>
            </a:r>
            <a:r>
              <a:rPr lang="en-US" sz="1600" b="1" i="0" u="none" strike="noStrike" dirty="0">
                <a:solidFill>
                  <a:schemeClr val="bg1"/>
                </a:solidFill>
                <a:effectLst/>
                <a:latin typeface="Calibri" panose="020F0502020204030204" pitchFamily="34" charset="0"/>
              </a:rPr>
              <a:t>ersons with disabilities (</a:t>
            </a:r>
            <a:r>
              <a:rPr lang="en-US" sz="1600" b="1" i="0" u="none" strike="noStrike" dirty="0" err="1">
                <a:solidFill>
                  <a:schemeClr val="bg1"/>
                </a:solidFill>
                <a:effectLst/>
                <a:latin typeface="Calibri" panose="020F0502020204030204" pitchFamily="34" charset="0"/>
              </a:rPr>
              <a:t>PwDs</a:t>
            </a:r>
            <a:r>
              <a:rPr lang="en-US" sz="1600" b="1" i="0" u="none" strike="noStrike" dirty="0">
                <a:solidFill>
                  <a:schemeClr val="bg1"/>
                </a:solidFill>
                <a:effectLst/>
                <a:latin typeface="Calibri" panose="020F0502020204030204" pitchFamily="34" charset="0"/>
              </a:rPr>
              <a:t>) often face environmental, sensory, and operational barriers. </a:t>
            </a:r>
            <a:r>
              <a:rPr lang="en-US" sz="1600" b="1" i="0" u="none" strike="noStrike" dirty="0">
                <a:solidFill>
                  <a:srgbClr val="00B0F0"/>
                </a:solidFill>
                <a:effectLst/>
                <a:latin typeface="Calibri" panose="020F0502020204030204" pitchFamily="34" charset="0"/>
              </a:rPr>
              <a:t>Accessibility is not just about physical ramps—it encompasses wayfinding, cognitive ease, sensory comfort, and social inclusion. </a:t>
            </a:r>
            <a:endParaRPr lang="en-IN" sz="1600" b="1" dirty="0">
              <a:solidFill>
                <a:srgbClr val="00B0F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sp>
        <p:nvSpPr>
          <p:cNvPr id="389" name="Google Shape;389;p17"/>
          <p:cNvSpPr/>
          <p:nvPr/>
        </p:nvSpPr>
        <p:spPr>
          <a:xfrm>
            <a:off x="563195" y="197347"/>
            <a:ext cx="9195600" cy="6186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IN" sz="3000" b="1" i="0" u="none" strike="noStrike" cap="none">
                <a:solidFill>
                  <a:schemeClr val="dk1"/>
                </a:solidFill>
                <a:latin typeface="Calibri"/>
                <a:ea typeface="Calibri"/>
                <a:cs typeface="Calibri"/>
                <a:sym typeface="Calibri"/>
              </a:rPr>
              <a:t>The Little Mount : </a:t>
            </a:r>
            <a:r>
              <a:rPr lang="en-IN" sz="2400" b="1" i="0" u="none" strike="noStrike" cap="none">
                <a:solidFill>
                  <a:schemeClr val="dk1"/>
                </a:solidFill>
                <a:latin typeface="Calibri"/>
                <a:ea typeface="Calibri"/>
                <a:cs typeface="Calibri"/>
                <a:sym typeface="Calibri"/>
              </a:rPr>
              <a:t>Site Overview and Key Findings</a:t>
            </a:r>
            <a:endParaRPr sz="2400" b="0" i="0" u="none" strike="noStrike" cap="none">
              <a:solidFill>
                <a:schemeClr val="dk1"/>
              </a:solidFill>
              <a:latin typeface="Calibri"/>
              <a:ea typeface="Calibri"/>
              <a:cs typeface="Calibri"/>
              <a:sym typeface="Calibri"/>
            </a:endParaRPr>
          </a:p>
        </p:txBody>
      </p:sp>
      <p:pic>
        <p:nvPicPr>
          <p:cNvPr id="390" name="Google Shape;390;p17"/>
          <p:cNvPicPr preferRelativeResize="0"/>
          <p:nvPr/>
        </p:nvPicPr>
        <p:blipFill rotWithShape="1">
          <a:blip r:embed="rId3">
            <a:alphaModFix/>
          </a:blip>
          <a:srcRect/>
          <a:stretch/>
        </p:blipFill>
        <p:spPr>
          <a:xfrm>
            <a:off x="791825" y="2206980"/>
            <a:ext cx="8036901" cy="4441975"/>
          </a:xfrm>
          <a:prstGeom prst="rect">
            <a:avLst/>
          </a:prstGeom>
          <a:noFill/>
          <a:ln>
            <a:noFill/>
          </a:ln>
        </p:spPr>
      </p:pic>
      <p:sp>
        <p:nvSpPr>
          <p:cNvPr id="391" name="Google Shape;391;p17"/>
          <p:cNvSpPr txBox="1"/>
          <p:nvPr/>
        </p:nvSpPr>
        <p:spPr>
          <a:xfrm>
            <a:off x="695700" y="815950"/>
            <a:ext cx="8885100" cy="15699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IN" sz="1800" i="0" u="none" strike="noStrike" cap="none" dirty="0">
                <a:solidFill>
                  <a:schemeClr val="dk1"/>
                </a:solidFill>
                <a:latin typeface="Calibri"/>
                <a:ea typeface="Calibri"/>
                <a:cs typeface="Calibri"/>
                <a:sym typeface="Calibri"/>
              </a:rPr>
              <a:t>The Little Mount Metro Station is an </a:t>
            </a:r>
            <a:r>
              <a:rPr lang="en-IN" sz="1800" i="0" u="none" strike="noStrike" cap="none" dirty="0">
                <a:solidFill>
                  <a:schemeClr val="accent1"/>
                </a:solidFill>
                <a:latin typeface="Calibri"/>
                <a:ea typeface="Calibri"/>
                <a:cs typeface="Calibri"/>
                <a:sym typeface="Calibri"/>
              </a:rPr>
              <a:t>elevated station </a:t>
            </a:r>
            <a:r>
              <a:rPr lang="en-IN" sz="1800" i="0" u="none" strike="noStrike" cap="none" dirty="0">
                <a:solidFill>
                  <a:schemeClr val="dk1"/>
                </a:solidFill>
                <a:latin typeface="Calibri"/>
                <a:ea typeface="Calibri"/>
                <a:cs typeface="Calibri"/>
                <a:sym typeface="Calibri"/>
              </a:rPr>
              <a:t>on the Blue Line of the Chennai Metro. Opened in September 2016, it serves the neighbourhoods of Guindy and </a:t>
            </a:r>
            <a:r>
              <a:rPr lang="en-IN" sz="1800" i="0" u="none" strike="noStrike" cap="none" dirty="0" err="1">
                <a:solidFill>
                  <a:schemeClr val="dk1"/>
                </a:solidFill>
                <a:latin typeface="Calibri"/>
                <a:ea typeface="Calibri"/>
                <a:cs typeface="Calibri"/>
                <a:sym typeface="Calibri"/>
              </a:rPr>
              <a:t>Saidapet</a:t>
            </a:r>
            <a:r>
              <a:rPr lang="en-IN" sz="1800" i="0" u="none" strike="noStrike" cap="none" dirty="0">
                <a:solidFill>
                  <a:schemeClr val="dk1"/>
                </a:solidFill>
                <a:latin typeface="Calibri"/>
                <a:ea typeface="Calibri"/>
                <a:cs typeface="Calibri"/>
                <a:sym typeface="Calibri"/>
              </a:rPr>
              <a:t>. It serves as a transport hub that connects different types of areas, </a:t>
            </a:r>
            <a:r>
              <a:rPr lang="en-IN" sz="1800" b="1" i="0" u="none" strike="noStrike" cap="none" dirty="0">
                <a:solidFill>
                  <a:schemeClr val="accent1"/>
                </a:solidFill>
                <a:latin typeface="Calibri"/>
                <a:ea typeface="Calibri"/>
                <a:cs typeface="Calibri"/>
                <a:sym typeface="Calibri"/>
              </a:rPr>
              <a:t>including residential neighbourhoods, educational institutions </a:t>
            </a:r>
            <a:r>
              <a:rPr lang="en-IN" sz="1800" i="0" u="none" strike="noStrike" cap="none" dirty="0">
                <a:solidFill>
                  <a:schemeClr val="dk1"/>
                </a:solidFill>
                <a:latin typeface="Calibri"/>
                <a:ea typeface="Calibri"/>
                <a:cs typeface="Calibri"/>
                <a:sym typeface="Calibri"/>
              </a:rPr>
              <a:t>like Anna University, and </a:t>
            </a:r>
            <a:r>
              <a:rPr lang="en-IN" sz="1800" b="1" i="0" u="none" strike="noStrike" cap="none" dirty="0">
                <a:solidFill>
                  <a:schemeClr val="accent1"/>
                </a:solidFill>
                <a:latin typeface="Calibri"/>
                <a:ea typeface="Calibri"/>
                <a:cs typeface="Calibri"/>
                <a:sym typeface="Calibri"/>
              </a:rPr>
              <a:t>commercial areas </a:t>
            </a:r>
            <a:r>
              <a:rPr lang="en-IN" sz="1800" i="0" u="none" strike="noStrike" cap="none" dirty="0">
                <a:solidFill>
                  <a:schemeClr val="dk1"/>
                </a:solidFill>
                <a:latin typeface="Calibri"/>
                <a:ea typeface="Calibri"/>
                <a:cs typeface="Calibri"/>
                <a:sym typeface="Calibri"/>
              </a:rPr>
              <a:t>with offices and hotels.</a:t>
            </a:r>
            <a:endParaRPr sz="1800" i="0" u="none" strike="noStrike" cap="none" dirty="0">
              <a:solidFill>
                <a:schemeClr val="dk1"/>
              </a:solidFill>
              <a:latin typeface="Calibri"/>
              <a:ea typeface="Calibri"/>
              <a:cs typeface="Calibri"/>
              <a:sym typeface="Calibri"/>
            </a:endParaRPr>
          </a:p>
        </p:txBody>
      </p:sp>
      <p:sp>
        <p:nvSpPr>
          <p:cNvPr id="392" name="Google Shape;392;p17"/>
          <p:cNvSpPr txBox="1">
            <a:spLocks noGrp="1"/>
          </p:cNvSpPr>
          <p:nvPr>
            <p:ph type="sldNum" idx="12"/>
          </p:nvPr>
        </p:nvSpPr>
        <p:spPr>
          <a:xfrm>
            <a:off x="6996113" y="6356352"/>
            <a:ext cx="22290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IN"/>
              <a:t>20</a:t>
            </a:fld>
            <a:endParaRPr/>
          </a:p>
        </p:txBody>
      </p:sp>
      <p:sp>
        <p:nvSpPr>
          <p:cNvPr id="393" name="Google Shape;393;p17"/>
          <p:cNvSpPr txBox="1"/>
          <p:nvPr/>
        </p:nvSpPr>
        <p:spPr>
          <a:xfrm>
            <a:off x="860650" y="6356349"/>
            <a:ext cx="7872600" cy="292500"/>
          </a:xfrm>
          <a:prstGeom prst="rect">
            <a:avLst/>
          </a:prstGeom>
          <a:solidFill>
            <a:schemeClr val="accent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IN" sz="1100">
                <a:solidFill>
                  <a:srgbClr val="0000FF"/>
                </a:solidFill>
                <a:latin typeface="Calibri"/>
                <a:ea typeface="Calibri"/>
                <a:cs typeface="Calibri"/>
                <a:sym typeface="Calibri"/>
              </a:rPr>
              <a:t>Source: Authors filed visit Photo  of  Little Mount Metro  Station</a:t>
            </a:r>
            <a:endParaRPr sz="1100">
              <a:solidFill>
                <a:srgbClr val="0000FF"/>
              </a:solidFill>
              <a:latin typeface="Calibri"/>
              <a:ea typeface="Calibri"/>
              <a:cs typeface="Calibri"/>
              <a:sym typeface="Calibri"/>
            </a:endParaRPr>
          </a:p>
        </p:txBody>
      </p:sp>
      <p:sp>
        <p:nvSpPr>
          <p:cNvPr id="2" name="Heptagon 1">
            <a:extLst>
              <a:ext uri="{FF2B5EF4-FFF2-40B4-BE49-F238E27FC236}">
                <a16:creationId xmlns:a16="http://schemas.microsoft.com/office/drawing/2014/main" id="{4527165A-16FA-EC9A-6F0E-C04F479A860D}"/>
              </a:ext>
            </a:extLst>
          </p:cNvPr>
          <p:cNvSpPr/>
          <p:nvPr/>
        </p:nvSpPr>
        <p:spPr>
          <a:xfrm>
            <a:off x="9038713" y="32754"/>
            <a:ext cx="663071" cy="579894"/>
          </a:xfrm>
          <a:prstGeom prst="hept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2000" dirty="0">
                <a:ln w="0"/>
                <a:solidFill>
                  <a:schemeClr val="tx1"/>
                </a:solidFill>
                <a:effectLst>
                  <a:outerShdw blurRad="38100" dist="19050" dir="2700000" algn="tl" rotWithShape="0">
                    <a:schemeClr val="dk1">
                      <a:alpha val="40000"/>
                    </a:schemeClr>
                  </a:outerShdw>
                </a:effectLst>
              </a:rPr>
              <a:t>C2</a:t>
            </a:r>
          </a:p>
        </p:txBody>
      </p:sp>
      <p:sp>
        <p:nvSpPr>
          <p:cNvPr id="3" name="Arrow: Right 2">
            <a:extLst>
              <a:ext uri="{FF2B5EF4-FFF2-40B4-BE49-F238E27FC236}">
                <a16:creationId xmlns:a16="http://schemas.microsoft.com/office/drawing/2014/main" id="{08F6B473-DC7E-4223-2CA3-9B6F6118301C}"/>
              </a:ext>
            </a:extLst>
          </p:cNvPr>
          <p:cNvSpPr/>
          <p:nvPr/>
        </p:nvSpPr>
        <p:spPr>
          <a:xfrm>
            <a:off x="329184" y="5806440"/>
            <a:ext cx="462641" cy="429768"/>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Google Shape;230;p10">
            <a:extLst>
              <a:ext uri="{FF2B5EF4-FFF2-40B4-BE49-F238E27FC236}">
                <a16:creationId xmlns:a16="http://schemas.microsoft.com/office/drawing/2014/main" id="{3A14BD30-5DF3-E0F0-5E30-C3707B0F4069}"/>
              </a:ext>
            </a:extLst>
          </p:cNvPr>
          <p:cNvSpPr/>
          <p:nvPr/>
        </p:nvSpPr>
        <p:spPr>
          <a:xfrm>
            <a:off x="7607807" y="79938"/>
            <a:ext cx="1373895" cy="579894"/>
          </a:xfrm>
          <a:prstGeom prst="wedgeRoundRectCallout">
            <a:avLst>
              <a:gd name="adj1" fmla="val -20833"/>
              <a:gd name="adj2" fmla="val 62500"/>
              <a:gd name="adj3" fmla="val 0"/>
            </a:avLst>
          </a:prstGeom>
          <a:solidFill>
            <a:srgbClr val="6FA8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IN" sz="2400">
                <a:latin typeface="Calibri"/>
                <a:ea typeface="Calibri"/>
                <a:cs typeface="Calibri"/>
                <a:sym typeface="Calibri"/>
              </a:rPr>
              <a:t>Phase 02</a:t>
            </a:r>
            <a:endParaRPr sz="2400">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pic>
        <p:nvPicPr>
          <p:cNvPr id="423" name="Google Shape;423;p19"/>
          <p:cNvPicPr preferRelativeResize="0"/>
          <p:nvPr/>
        </p:nvPicPr>
        <p:blipFill rotWithShape="1">
          <a:blip r:embed="rId3">
            <a:alphaModFix/>
          </a:blip>
          <a:srcRect b="33453"/>
          <a:stretch/>
        </p:blipFill>
        <p:spPr>
          <a:xfrm>
            <a:off x="896112" y="3709340"/>
            <a:ext cx="8296324" cy="1686238"/>
          </a:xfrm>
          <a:prstGeom prst="rect">
            <a:avLst/>
          </a:prstGeom>
          <a:noFill/>
          <a:ln>
            <a:noFill/>
          </a:ln>
        </p:spPr>
      </p:pic>
      <p:graphicFrame>
        <p:nvGraphicFramePr>
          <p:cNvPr id="424" name="Google Shape;424;p19"/>
          <p:cNvGraphicFramePr/>
          <p:nvPr>
            <p:extLst>
              <p:ext uri="{D42A27DB-BD31-4B8C-83A1-F6EECF244321}">
                <p14:modId xmlns:p14="http://schemas.microsoft.com/office/powerpoint/2010/main" val="78480294"/>
              </p:ext>
            </p:extLst>
          </p:nvPr>
        </p:nvGraphicFramePr>
        <p:xfrm>
          <a:off x="648510" y="1701055"/>
          <a:ext cx="8543925" cy="2011740"/>
        </p:xfrm>
        <a:graphic>
          <a:graphicData uri="http://schemas.openxmlformats.org/drawingml/2006/table">
            <a:tbl>
              <a:tblPr>
                <a:noFill/>
                <a:tableStyleId>{77AB9D6A-DF7A-4412-AC8F-5E668663EF70}</a:tableStyleId>
              </a:tblPr>
              <a:tblGrid>
                <a:gridCol w="2847975">
                  <a:extLst>
                    <a:ext uri="{9D8B030D-6E8A-4147-A177-3AD203B41FA5}">
                      <a16:colId xmlns:a16="http://schemas.microsoft.com/office/drawing/2014/main" val="20000"/>
                    </a:ext>
                  </a:extLst>
                </a:gridCol>
                <a:gridCol w="2847975">
                  <a:extLst>
                    <a:ext uri="{9D8B030D-6E8A-4147-A177-3AD203B41FA5}">
                      <a16:colId xmlns:a16="http://schemas.microsoft.com/office/drawing/2014/main" val="20001"/>
                    </a:ext>
                  </a:extLst>
                </a:gridCol>
                <a:gridCol w="2847975">
                  <a:extLst>
                    <a:ext uri="{9D8B030D-6E8A-4147-A177-3AD203B41FA5}">
                      <a16:colId xmlns:a16="http://schemas.microsoft.com/office/drawing/2014/main" val="20002"/>
                    </a:ext>
                  </a:extLst>
                </a:gridCol>
              </a:tblGrid>
              <a:tr h="254000">
                <a:tc>
                  <a:txBody>
                    <a:bodyPr/>
                    <a:lstStyle/>
                    <a:p>
                      <a:pPr marL="0" marR="0" lvl="0" indent="0" algn="l" rtl="0">
                        <a:lnSpc>
                          <a:spcPct val="100000"/>
                        </a:lnSpc>
                        <a:spcBef>
                          <a:spcPts val="0"/>
                        </a:spcBef>
                        <a:spcAft>
                          <a:spcPts val="0"/>
                        </a:spcAft>
                        <a:buClr>
                          <a:srgbClr val="000000"/>
                        </a:buClr>
                        <a:buSzPts val="1600"/>
                        <a:buFont typeface="Arial"/>
                        <a:buNone/>
                      </a:pPr>
                      <a:r>
                        <a:rPr lang="en-IN" sz="1600" b="1" u="none" strike="noStrike" cap="none"/>
                        <a:t>Parameter</a:t>
                      </a:r>
                      <a:endParaRPr sz="16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IN" sz="1600" b="1" u="none" strike="noStrike" cap="none"/>
                        <a:t>Delhi</a:t>
                      </a:r>
                      <a:endParaRPr sz="1600" u="none" strike="noStrike" cap="none"/>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IN" sz="1600" b="1" u="none" strike="noStrike" cap="none"/>
                        <a:t>Chennai</a:t>
                      </a:r>
                      <a:endParaRPr sz="1600" u="none" strike="noStrike" cap="none"/>
                    </a:p>
                  </a:txBody>
                  <a:tcPr marL="91450" marR="91450" marT="45725" marB="45725" anchor="ctr"/>
                </a:tc>
                <a:extLst>
                  <a:ext uri="{0D108BD9-81ED-4DB2-BD59-A6C34878D82A}">
                    <a16:rowId xmlns:a16="http://schemas.microsoft.com/office/drawing/2014/main" val="10000"/>
                  </a:ext>
                </a:extLst>
              </a:tr>
              <a:tr h="254000">
                <a:tc>
                  <a:txBody>
                    <a:bodyPr/>
                    <a:lstStyle/>
                    <a:p>
                      <a:pPr marL="0" marR="0" lvl="0" indent="0" algn="l" rtl="0">
                        <a:lnSpc>
                          <a:spcPct val="100000"/>
                        </a:lnSpc>
                        <a:spcBef>
                          <a:spcPts val="0"/>
                        </a:spcBef>
                        <a:spcAft>
                          <a:spcPts val="0"/>
                        </a:spcAft>
                        <a:buClr>
                          <a:srgbClr val="000000"/>
                        </a:buClr>
                        <a:buSzPts val="1600"/>
                        <a:buFont typeface="Arial"/>
                        <a:buNone/>
                      </a:pPr>
                      <a:r>
                        <a:rPr lang="en-IN" sz="1600" u="none" strike="noStrike" cap="none">
                          <a:solidFill>
                            <a:srgbClr val="000000"/>
                          </a:solidFill>
                        </a:rPr>
                        <a:t>Physical Accessibility</a:t>
                      </a:r>
                      <a:endParaRPr sz="1600" u="none" strike="noStrike" cap="none">
                        <a:solidFill>
                          <a:srgbClr val="000000"/>
                        </a:solidFill>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IN" sz="1600" u="none" strike="noStrike" cap="none">
                          <a:solidFill>
                            <a:srgbClr val="000000"/>
                          </a:solidFill>
                        </a:rPr>
                        <a:t>Moderate</a:t>
                      </a:r>
                      <a:endParaRPr sz="1600" u="none" strike="noStrike" cap="none">
                        <a:solidFill>
                          <a:srgbClr val="000000"/>
                        </a:solidFill>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IN" sz="1600" u="none" strike="noStrike" cap="none">
                          <a:solidFill>
                            <a:srgbClr val="000000"/>
                          </a:solidFill>
                        </a:rPr>
                        <a:t>Better</a:t>
                      </a:r>
                      <a:endParaRPr sz="1600" u="none" strike="noStrike" cap="none">
                        <a:solidFill>
                          <a:srgbClr val="000000"/>
                        </a:solidFill>
                      </a:endParaRPr>
                    </a:p>
                  </a:txBody>
                  <a:tcPr marL="91450" marR="91450" marT="45725" marB="45725" anchor="ctr"/>
                </a:tc>
                <a:extLst>
                  <a:ext uri="{0D108BD9-81ED-4DB2-BD59-A6C34878D82A}">
                    <a16:rowId xmlns:a16="http://schemas.microsoft.com/office/drawing/2014/main" val="10001"/>
                  </a:ext>
                </a:extLst>
              </a:tr>
              <a:tr h="254000">
                <a:tc>
                  <a:txBody>
                    <a:bodyPr/>
                    <a:lstStyle/>
                    <a:p>
                      <a:pPr marL="0" marR="0" lvl="0" indent="0" algn="l" rtl="0">
                        <a:lnSpc>
                          <a:spcPct val="100000"/>
                        </a:lnSpc>
                        <a:spcBef>
                          <a:spcPts val="0"/>
                        </a:spcBef>
                        <a:spcAft>
                          <a:spcPts val="0"/>
                        </a:spcAft>
                        <a:buClr>
                          <a:srgbClr val="000000"/>
                        </a:buClr>
                        <a:buSzPts val="1600"/>
                        <a:buFont typeface="Arial"/>
                        <a:buNone/>
                      </a:pPr>
                      <a:r>
                        <a:rPr lang="en-IN" sz="1600" u="none" strike="noStrike" cap="none">
                          <a:solidFill>
                            <a:srgbClr val="000000"/>
                          </a:solidFill>
                        </a:rPr>
                        <a:t>Signage &amp; Wayfinding</a:t>
                      </a:r>
                      <a:endParaRPr sz="1600" u="none" strike="noStrike" cap="none">
                        <a:solidFill>
                          <a:srgbClr val="000000"/>
                        </a:solidFill>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IN" sz="1600" u="none" strike="noStrike" cap="none">
                          <a:solidFill>
                            <a:srgbClr val="000000"/>
                          </a:solidFill>
                        </a:rPr>
                        <a:t>Poor</a:t>
                      </a:r>
                      <a:endParaRPr sz="1600" u="none" strike="noStrike" cap="none">
                        <a:solidFill>
                          <a:srgbClr val="000000"/>
                        </a:solidFill>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IN" sz="1600" u="none" strike="noStrike" cap="none">
                          <a:solidFill>
                            <a:srgbClr val="000000"/>
                          </a:solidFill>
                        </a:rPr>
                        <a:t>Fair</a:t>
                      </a:r>
                      <a:endParaRPr sz="1600" u="none" strike="noStrike" cap="none">
                        <a:solidFill>
                          <a:srgbClr val="000000"/>
                        </a:solidFill>
                      </a:endParaRPr>
                    </a:p>
                  </a:txBody>
                  <a:tcPr marL="91450" marR="91450" marT="45725" marB="45725" anchor="ctr"/>
                </a:tc>
                <a:extLst>
                  <a:ext uri="{0D108BD9-81ED-4DB2-BD59-A6C34878D82A}">
                    <a16:rowId xmlns:a16="http://schemas.microsoft.com/office/drawing/2014/main" val="10002"/>
                  </a:ext>
                </a:extLst>
              </a:tr>
              <a:tr h="254000">
                <a:tc>
                  <a:txBody>
                    <a:bodyPr/>
                    <a:lstStyle/>
                    <a:p>
                      <a:pPr marL="0" marR="0" lvl="0" indent="0" algn="l" rtl="0">
                        <a:lnSpc>
                          <a:spcPct val="100000"/>
                        </a:lnSpc>
                        <a:spcBef>
                          <a:spcPts val="0"/>
                        </a:spcBef>
                        <a:spcAft>
                          <a:spcPts val="0"/>
                        </a:spcAft>
                        <a:buClr>
                          <a:srgbClr val="000000"/>
                        </a:buClr>
                        <a:buSzPts val="1600"/>
                        <a:buFont typeface="Arial"/>
                        <a:buNone/>
                      </a:pPr>
                      <a:r>
                        <a:rPr lang="en-IN" sz="1600" u="none" strike="noStrike" cap="none">
                          <a:solidFill>
                            <a:srgbClr val="000000"/>
                          </a:solidFill>
                        </a:rPr>
                        <a:t>Communication Systems</a:t>
                      </a:r>
                      <a:endParaRPr sz="1600" u="none" strike="noStrike" cap="none">
                        <a:solidFill>
                          <a:srgbClr val="000000"/>
                        </a:solidFill>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IN" sz="1600" u="none" strike="noStrike" cap="none">
                          <a:solidFill>
                            <a:srgbClr val="000000"/>
                          </a:solidFill>
                        </a:rPr>
                        <a:t>Weak</a:t>
                      </a:r>
                      <a:endParaRPr sz="1600" u="none" strike="noStrike" cap="none">
                        <a:solidFill>
                          <a:srgbClr val="000000"/>
                        </a:solidFill>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IN" sz="1600" u="none" strike="noStrike" cap="none">
                          <a:solidFill>
                            <a:srgbClr val="000000"/>
                          </a:solidFill>
                        </a:rPr>
                        <a:t>Good</a:t>
                      </a:r>
                      <a:endParaRPr sz="1600" u="none" strike="noStrike" cap="none">
                        <a:solidFill>
                          <a:srgbClr val="000000"/>
                        </a:solidFill>
                      </a:endParaRPr>
                    </a:p>
                  </a:txBody>
                  <a:tcPr marL="91450" marR="91450" marT="45725" marB="45725" anchor="ctr"/>
                </a:tc>
                <a:extLst>
                  <a:ext uri="{0D108BD9-81ED-4DB2-BD59-A6C34878D82A}">
                    <a16:rowId xmlns:a16="http://schemas.microsoft.com/office/drawing/2014/main" val="10003"/>
                  </a:ext>
                </a:extLst>
              </a:tr>
              <a:tr h="254000">
                <a:tc>
                  <a:txBody>
                    <a:bodyPr/>
                    <a:lstStyle/>
                    <a:p>
                      <a:pPr marL="0" marR="0" lvl="0" indent="0" algn="l" rtl="0">
                        <a:lnSpc>
                          <a:spcPct val="100000"/>
                        </a:lnSpc>
                        <a:spcBef>
                          <a:spcPts val="0"/>
                        </a:spcBef>
                        <a:spcAft>
                          <a:spcPts val="0"/>
                        </a:spcAft>
                        <a:buClr>
                          <a:srgbClr val="000000"/>
                        </a:buClr>
                        <a:buSzPts val="1600"/>
                        <a:buFont typeface="Arial"/>
                        <a:buNone/>
                      </a:pPr>
                      <a:r>
                        <a:rPr lang="en-IN" sz="1600" u="none" strike="noStrike" cap="none">
                          <a:solidFill>
                            <a:srgbClr val="000000"/>
                          </a:solidFill>
                        </a:rPr>
                        <a:t>Sensory Environment</a:t>
                      </a:r>
                      <a:endParaRPr sz="1600" u="none" strike="noStrike" cap="none">
                        <a:solidFill>
                          <a:srgbClr val="000000"/>
                        </a:solidFill>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IN" sz="1600" u="none" strike="noStrike" cap="none">
                          <a:solidFill>
                            <a:srgbClr val="000000"/>
                          </a:solidFill>
                        </a:rPr>
                        <a:t>Overstimulating</a:t>
                      </a:r>
                      <a:endParaRPr sz="1600" u="none" strike="noStrike" cap="none">
                        <a:solidFill>
                          <a:srgbClr val="000000"/>
                        </a:solidFill>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IN" sz="1600" u="none" strike="noStrike" cap="none">
                          <a:solidFill>
                            <a:srgbClr val="000000"/>
                          </a:solidFill>
                        </a:rPr>
                        <a:t>Partly Controlled</a:t>
                      </a:r>
                      <a:endParaRPr sz="1600" u="none" strike="noStrike" cap="none">
                        <a:solidFill>
                          <a:srgbClr val="000000"/>
                        </a:solidFill>
                      </a:endParaRPr>
                    </a:p>
                  </a:txBody>
                  <a:tcPr marL="91450" marR="91450" marT="45725" marB="45725" anchor="ctr"/>
                </a:tc>
                <a:extLst>
                  <a:ext uri="{0D108BD9-81ED-4DB2-BD59-A6C34878D82A}">
                    <a16:rowId xmlns:a16="http://schemas.microsoft.com/office/drawing/2014/main" val="10004"/>
                  </a:ext>
                </a:extLst>
              </a:tr>
              <a:tr h="254000">
                <a:tc>
                  <a:txBody>
                    <a:bodyPr/>
                    <a:lstStyle/>
                    <a:p>
                      <a:pPr marL="0" marR="0" lvl="0" indent="0" algn="l" rtl="0">
                        <a:lnSpc>
                          <a:spcPct val="100000"/>
                        </a:lnSpc>
                        <a:spcBef>
                          <a:spcPts val="0"/>
                        </a:spcBef>
                        <a:spcAft>
                          <a:spcPts val="0"/>
                        </a:spcAft>
                        <a:buClr>
                          <a:srgbClr val="000000"/>
                        </a:buClr>
                        <a:buSzPts val="1600"/>
                        <a:buFont typeface="Arial"/>
                        <a:buNone/>
                      </a:pPr>
                      <a:r>
                        <a:rPr lang="en-IN" sz="1600" u="none" strike="noStrike" cap="none">
                          <a:solidFill>
                            <a:srgbClr val="000000"/>
                          </a:solidFill>
                        </a:rPr>
                        <a:t>Neurodivergent Inclusion</a:t>
                      </a:r>
                      <a:endParaRPr sz="1600" u="none" strike="noStrike" cap="none">
                        <a:solidFill>
                          <a:srgbClr val="000000"/>
                        </a:solidFill>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IN" sz="1600" u="none" strike="noStrike" cap="none">
                          <a:solidFill>
                            <a:srgbClr val="000000"/>
                          </a:solidFill>
                        </a:rPr>
                        <a:t>Absent</a:t>
                      </a:r>
                      <a:endParaRPr sz="1600" u="none" strike="noStrike" cap="none">
                        <a:solidFill>
                          <a:srgbClr val="000000"/>
                        </a:solidFill>
                      </a:endParaRPr>
                    </a:p>
                  </a:txBody>
                  <a:tcPr marL="91450" marR="91450" marT="45725" marB="45725" anchor="ctr"/>
                </a:tc>
                <a:tc>
                  <a:txBody>
                    <a:bodyPr/>
                    <a:lstStyle/>
                    <a:p>
                      <a:pPr marL="0" marR="0" lvl="0" indent="0" algn="l" rtl="0">
                        <a:lnSpc>
                          <a:spcPct val="100000"/>
                        </a:lnSpc>
                        <a:spcBef>
                          <a:spcPts val="0"/>
                        </a:spcBef>
                        <a:spcAft>
                          <a:spcPts val="0"/>
                        </a:spcAft>
                        <a:buClr>
                          <a:srgbClr val="000000"/>
                        </a:buClr>
                        <a:buSzPts val="1600"/>
                        <a:buFont typeface="Arial"/>
                        <a:buNone/>
                      </a:pPr>
                      <a:r>
                        <a:rPr lang="en-IN" sz="1600" u="none" strike="noStrike" cap="none" dirty="0">
                          <a:solidFill>
                            <a:srgbClr val="000000"/>
                          </a:solidFill>
                        </a:rPr>
                        <a:t>Minimal</a:t>
                      </a:r>
                      <a:endParaRPr sz="1600" u="none" strike="noStrike" cap="none" dirty="0">
                        <a:solidFill>
                          <a:srgbClr val="000000"/>
                        </a:solidFill>
                      </a:endParaRPr>
                    </a:p>
                  </a:txBody>
                  <a:tcPr marL="91450" marR="91450" marT="45725" marB="45725" anchor="ctr"/>
                </a:tc>
                <a:extLst>
                  <a:ext uri="{0D108BD9-81ED-4DB2-BD59-A6C34878D82A}">
                    <a16:rowId xmlns:a16="http://schemas.microsoft.com/office/drawing/2014/main" val="10005"/>
                  </a:ext>
                </a:extLst>
              </a:tr>
            </a:tbl>
          </a:graphicData>
        </a:graphic>
      </p:graphicFrame>
      <p:sp>
        <p:nvSpPr>
          <p:cNvPr id="425" name="Google Shape;425;p19"/>
          <p:cNvSpPr txBox="1"/>
          <p:nvPr/>
        </p:nvSpPr>
        <p:spPr>
          <a:xfrm>
            <a:off x="484105" y="519950"/>
            <a:ext cx="8740800" cy="5232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IN" sz="2800" b="1" i="0" u="none" strike="noStrike" cap="none">
                <a:solidFill>
                  <a:schemeClr val="dk1"/>
                </a:solidFill>
                <a:latin typeface="Calibri"/>
                <a:ea typeface="Calibri"/>
                <a:cs typeface="Calibri"/>
                <a:sym typeface="Calibri"/>
              </a:rPr>
              <a:t>Comparative Analysis (Delhi vs. Chennai) &amp; Best Practices</a:t>
            </a:r>
            <a:endParaRPr sz="2800" b="1" i="0" u="none" strike="noStrike" cap="none">
              <a:solidFill>
                <a:schemeClr val="dk1"/>
              </a:solidFill>
              <a:latin typeface="Calibri"/>
              <a:ea typeface="Calibri"/>
              <a:cs typeface="Calibri"/>
              <a:sym typeface="Calibri"/>
            </a:endParaRPr>
          </a:p>
        </p:txBody>
      </p:sp>
      <p:pic>
        <p:nvPicPr>
          <p:cNvPr id="427" name="Google Shape;427;p19"/>
          <p:cNvPicPr preferRelativeResize="0"/>
          <p:nvPr/>
        </p:nvPicPr>
        <p:blipFill rotWithShape="1">
          <a:blip r:embed="rId3">
            <a:alphaModFix/>
          </a:blip>
          <a:srcRect t="78027"/>
          <a:stretch/>
        </p:blipFill>
        <p:spPr>
          <a:xfrm>
            <a:off x="484104" y="5861465"/>
            <a:ext cx="7924800" cy="523200"/>
          </a:xfrm>
          <a:prstGeom prst="rect">
            <a:avLst/>
          </a:prstGeom>
          <a:noFill/>
          <a:ln>
            <a:noFill/>
          </a:ln>
        </p:spPr>
      </p:pic>
      <p:sp>
        <p:nvSpPr>
          <p:cNvPr id="428" name="Google Shape;428;p19"/>
          <p:cNvSpPr txBox="1">
            <a:spLocks noGrp="1"/>
          </p:cNvSpPr>
          <p:nvPr>
            <p:ph type="sldNum" idx="12"/>
          </p:nvPr>
        </p:nvSpPr>
        <p:spPr>
          <a:xfrm>
            <a:off x="6996113" y="6356352"/>
            <a:ext cx="22290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IN"/>
              <a:t>21</a:t>
            </a:fld>
            <a:endParaRPr/>
          </a:p>
        </p:txBody>
      </p:sp>
      <p:pic>
        <p:nvPicPr>
          <p:cNvPr id="429" name="Google Shape;429;p19" title="priority seating for senior citizen, wheelchair user, preganant lady.jpg"/>
          <p:cNvPicPr preferRelativeResize="0"/>
          <p:nvPr/>
        </p:nvPicPr>
        <p:blipFill>
          <a:blip r:embed="rId4">
            <a:alphaModFix/>
          </a:blip>
          <a:stretch>
            <a:fillRect/>
          </a:stretch>
        </p:blipFill>
        <p:spPr>
          <a:xfrm>
            <a:off x="713564" y="3857017"/>
            <a:ext cx="2844407" cy="1467461"/>
          </a:xfrm>
          <a:prstGeom prst="rect">
            <a:avLst/>
          </a:prstGeom>
          <a:noFill/>
          <a:ln>
            <a:noFill/>
          </a:ln>
        </p:spPr>
      </p:pic>
      <p:sp>
        <p:nvSpPr>
          <p:cNvPr id="430" name="Google Shape;430;p19"/>
          <p:cNvSpPr txBox="1"/>
          <p:nvPr/>
        </p:nvSpPr>
        <p:spPr>
          <a:xfrm>
            <a:off x="648510" y="5421771"/>
            <a:ext cx="8600700" cy="71100"/>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IN" sz="1100" dirty="0">
                <a:solidFill>
                  <a:srgbClr val="0000FF"/>
                </a:solidFill>
                <a:latin typeface="Calibri"/>
                <a:ea typeface="Calibri"/>
                <a:cs typeface="Calibri"/>
                <a:sym typeface="Calibri"/>
              </a:rPr>
              <a:t>Source: AI Image created by Authors using Canva tool to propose a solution</a:t>
            </a:r>
            <a:endParaRPr sz="1100" dirty="0">
              <a:solidFill>
                <a:srgbClr val="0000FF"/>
              </a:solidFill>
              <a:latin typeface="Calibri"/>
              <a:ea typeface="Calibri"/>
              <a:cs typeface="Calibri"/>
              <a:sym typeface="Calibri"/>
            </a:endParaRPr>
          </a:p>
        </p:txBody>
      </p:sp>
      <p:sp>
        <p:nvSpPr>
          <p:cNvPr id="2" name="Arrow: Right 1">
            <a:extLst>
              <a:ext uri="{FF2B5EF4-FFF2-40B4-BE49-F238E27FC236}">
                <a16:creationId xmlns:a16="http://schemas.microsoft.com/office/drawing/2014/main" id="{58C06C85-413C-557B-A85E-8607C8FAF8E5}"/>
              </a:ext>
            </a:extLst>
          </p:cNvPr>
          <p:cNvSpPr/>
          <p:nvPr/>
        </p:nvSpPr>
        <p:spPr>
          <a:xfrm>
            <a:off x="218314" y="3137152"/>
            <a:ext cx="365233" cy="420955"/>
          </a:xfrm>
          <a:prstGeom prst="rightArrow">
            <a:avLst/>
          </a:prstGeom>
          <a:solidFill>
            <a:schemeClr val="accent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 name="TextBox 3">
            <a:extLst>
              <a:ext uri="{FF2B5EF4-FFF2-40B4-BE49-F238E27FC236}">
                <a16:creationId xmlns:a16="http://schemas.microsoft.com/office/drawing/2014/main" id="{601D5EB1-53F0-9FB5-5E6F-FC2D2A4E6937}"/>
              </a:ext>
            </a:extLst>
          </p:cNvPr>
          <p:cNvSpPr txBox="1"/>
          <p:nvPr/>
        </p:nvSpPr>
        <p:spPr>
          <a:xfrm>
            <a:off x="583547" y="1140443"/>
            <a:ext cx="8740799" cy="400110"/>
          </a:xfrm>
          <a:prstGeom prst="rect">
            <a:avLst/>
          </a:prstGeom>
          <a:noFill/>
        </p:spPr>
        <p:txBody>
          <a:bodyPr wrap="square">
            <a:spAutoFit/>
          </a:bodyPr>
          <a:lstStyle/>
          <a:p>
            <a:pPr marL="0" marR="0" lvl="0" indent="0" algn="l" rtl="0">
              <a:lnSpc>
                <a:spcPct val="100000"/>
              </a:lnSpc>
              <a:spcBef>
                <a:spcPts val="0"/>
              </a:spcBef>
              <a:spcAft>
                <a:spcPts val="0"/>
              </a:spcAft>
              <a:buClr>
                <a:schemeClr val="dk1"/>
              </a:buClr>
              <a:buSzPts val="1800"/>
            </a:pPr>
            <a:r>
              <a:rPr lang="en-US" sz="2000" b="0" i="0" u="none" strike="noStrike" cap="none" dirty="0">
                <a:solidFill>
                  <a:schemeClr val="dk1"/>
                </a:solidFill>
                <a:latin typeface="Calibri"/>
                <a:ea typeface="Calibri"/>
                <a:cs typeface="Calibri"/>
                <a:sym typeface="Calibri"/>
              </a:rPr>
              <a:t>Comparative audits reveal both </a:t>
            </a:r>
            <a:r>
              <a:rPr lang="en-US" sz="2000" b="0" i="0" u="none" strike="noStrike" cap="none" dirty="0">
                <a:solidFill>
                  <a:srgbClr val="0000FF"/>
                </a:solidFill>
                <a:latin typeface="Calibri"/>
                <a:ea typeface="Calibri"/>
                <a:cs typeface="Calibri"/>
                <a:sym typeface="Calibri"/>
              </a:rPr>
              <a:t>progress and deficiencies.</a:t>
            </a:r>
            <a:endParaRPr lang="en-US" sz="2000" b="0" i="0" u="none" strike="noStrike" cap="none" dirty="0">
              <a:solidFill>
                <a:srgbClr val="0000FF"/>
              </a:solidFill>
              <a:latin typeface="Arial"/>
              <a:ea typeface="Arial"/>
              <a:cs typeface="Arial"/>
              <a:sym typeface="Arial"/>
            </a:endParaRPr>
          </a:p>
        </p:txBody>
      </p:sp>
    </p:spTree>
    <p:extLst>
      <p:ext uri="{BB962C8B-B14F-4D97-AF65-F5344CB8AC3E}">
        <p14:creationId xmlns:p14="http://schemas.microsoft.com/office/powerpoint/2010/main" val="21808147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0"/>
        <p:cNvGrpSpPr/>
        <p:nvPr/>
      </p:nvGrpSpPr>
      <p:grpSpPr>
        <a:xfrm>
          <a:off x="0" y="0"/>
          <a:ext cx="0" cy="0"/>
          <a:chOff x="0" y="0"/>
          <a:chExt cx="0" cy="0"/>
        </a:xfrm>
      </p:grpSpPr>
      <p:grpSp>
        <p:nvGrpSpPr>
          <p:cNvPr id="451" name="Google Shape;451;p22"/>
          <p:cNvGrpSpPr/>
          <p:nvPr/>
        </p:nvGrpSpPr>
        <p:grpSpPr>
          <a:xfrm>
            <a:off x="3095843" y="1247306"/>
            <a:ext cx="6321847" cy="4577207"/>
            <a:chOff x="0" y="-47625"/>
            <a:chExt cx="3073871" cy="2225574"/>
          </a:xfrm>
        </p:grpSpPr>
        <p:sp>
          <p:nvSpPr>
            <p:cNvPr id="452" name="Google Shape;452;p22"/>
            <p:cNvSpPr/>
            <p:nvPr/>
          </p:nvSpPr>
          <p:spPr>
            <a:xfrm>
              <a:off x="0" y="0"/>
              <a:ext cx="3073871" cy="2177949"/>
            </a:xfrm>
            <a:custGeom>
              <a:avLst/>
              <a:gdLst/>
              <a:ahLst/>
              <a:cxnLst/>
              <a:rect l="l" t="t" r="r" b="b"/>
              <a:pathLst>
                <a:path w="3073871" h="2177949" extrusionOk="0">
                  <a:moveTo>
                    <a:pt x="33830" y="0"/>
                  </a:moveTo>
                  <a:lnTo>
                    <a:pt x="3040040" y="0"/>
                  </a:lnTo>
                  <a:cubicBezTo>
                    <a:pt x="3049013" y="0"/>
                    <a:pt x="3057617" y="3564"/>
                    <a:pt x="3063962" y="9909"/>
                  </a:cubicBezTo>
                  <a:cubicBezTo>
                    <a:pt x="3070306" y="16253"/>
                    <a:pt x="3073871" y="24858"/>
                    <a:pt x="3073871" y="33830"/>
                  </a:cubicBezTo>
                  <a:lnTo>
                    <a:pt x="3073871" y="2144119"/>
                  </a:lnTo>
                  <a:cubicBezTo>
                    <a:pt x="3073871" y="2153091"/>
                    <a:pt x="3070306" y="2161696"/>
                    <a:pt x="3063962" y="2168041"/>
                  </a:cubicBezTo>
                  <a:cubicBezTo>
                    <a:pt x="3057617" y="2174385"/>
                    <a:pt x="3049013" y="2177949"/>
                    <a:pt x="3040040" y="2177949"/>
                  </a:cubicBezTo>
                  <a:lnTo>
                    <a:pt x="33830" y="2177949"/>
                  </a:lnTo>
                  <a:cubicBezTo>
                    <a:pt x="24858" y="2177949"/>
                    <a:pt x="16253" y="2174385"/>
                    <a:pt x="9909" y="2168041"/>
                  </a:cubicBezTo>
                  <a:cubicBezTo>
                    <a:pt x="3564" y="2161696"/>
                    <a:pt x="0" y="2153091"/>
                    <a:pt x="0" y="2144119"/>
                  </a:cubicBezTo>
                  <a:lnTo>
                    <a:pt x="0" y="33830"/>
                  </a:lnTo>
                  <a:cubicBezTo>
                    <a:pt x="0" y="24858"/>
                    <a:pt x="3564" y="16253"/>
                    <a:pt x="9909" y="9909"/>
                  </a:cubicBezTo>
                  <a:cubicBezTo>
                    <a:pt x="16253" y="3564"/>
                    <a:pt x="24858" y="0"/>
                    <a:pt x="33830" y="0"/>
                  </a:cubicBezTo>
                  <a:close/>
                </a:path>
              </a:pathLst>
            </a:custGeom>
            <a:solidFill>
              <a:srgbClr val="000000">
                <a:alpha val="0"/>
              </a:srgbClr>
            </a:solidFill>
            <a:ln w="666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 name="Google Shape;453;p22"/>
            <p:cNvSpPr txBox="1"/>
            <p:nvPr/>
          </p:nvSpPr>
          <p:spPr>
            <a:xfrm>
              <a:off x="0" y="-47625"/>
              <a:ext cx="3073871" cy="2225574"/>
            </a:xfrm>
            <a:prstGeom prst="rect">
              <a:avLst/>
            </a:prstGeom>
            <a:noFill/>
            <a:ln>
              <a:noFill/>
            </a:ln>
          </p:spPr>
          <p:txBody>
            <a:bodyPr spcFirstLastPara="1" wrap="square" lIns="27500" tIns="27500" rIns="27500" bIns="27500" anchor="ctr" anchorCtr="0">
              <a:noAutofit/>
            </a:bodyPr>
            <a:lstStyle/>
            <a:p>
              <a:pPr marL="0" marR="0" lvl="0" indent="0" algn="ctr" rtl="0">
                <a:lnSpc>
                  <a:spcPct val="186666"/>
                </a:lnSpc>
                <a:spcBef>
                  <a:spcPts val="0"/>
                </a:spcBef>
                <a:spcAft>
                  <a:spcPts val="0"/>
                </a:spcAft>
                <a:buClr>
                  <a:srgbClr val="000000"/>
                </a:buClr>
                <a:buSzPts val="975"/>
                <a:buFont typeface="Arial"/>
                <a:buNone/>
              </a:pPr>
              <a:endParaRPr sz="975" b="0" i="0" u="none" strike="noStrike" cap="none">
                <a:solidFill>
                  <a:schemeClr val="dk1"/>
                </a:solidFill>
                <a:latin typeface="Calibri"/>
                <a:ea typeface="Calibri"/>
                <a:cs typeface="Calibri"/>
                <a:sym typeface="Calibri"/>
              </a:endParaRPr>
            </a:p>
          </p:txBody>
        </p:sp>
      </p:grpSp>
      <p:sp>
        <p:nvSpPr>
          <p:cNvPr id="454" name="Google Shape;454;p22"/>
          <p:cNvSpPr/>
          <p:nvPr/>
        </p:nvSpPr>
        <p:spPr>
          <a:xfrm>
            <a:off x="-199801" y="1330800"/>
            <a:ext cx="4094255" cy="5081191"/>
          </a:xfrm>
          <a:custGeom>
            <a:avLst/>
            <a:gdLst/>
            <a:ahLst/>
            <a:cxnLst/>
            <a:rect l="l" t="t" r="r" b="b"/>
            <a:pathLst>
              <a:path w="1386708" h="1862948" extrusionOk="0">
                <a:moveTo>
                  <a:pt x="33544" y="0"/>
                </a:moveTo>
                <a:lnTo>
                  <a:pt x="1353164" y="0"/>
                </a:lnTo>
                <a:cubicBezTo>
                  <a:pt x="1371690" y="0"/>
                  <a:pt x="1386708" y="15018"/>
                  <a:pt x="1386708" y="33544"/>
                </a:cubicBezTo>
                <a:lnTo>
                  <a:pt x="1386708" y="1829403"/>
                </a:lnTo>
                <a:cubicBezTo>
                  <a:pt x="1386708" y="1838300"/>
                  <a:pt x="1383174" y="1846832"/>
                  <a:pt x="1376883" y="1853123"/>
                </a:cubicBezTo>
                <a:cubicBezTo>
                  <a:pt x="1370592" y="1859413"/>
                  <a:pt x="1362060" y="1862948"/>
                  <a:pt x="1353164" y="1862948"/>
                </a:cubicBezTo>
                <a:lnTo>
                  <a:pt x="33544" y="1862948"/>
                </a:lnTo>
                <a:cubicBezTo>
                  <a:pt x="24648" y="1862948"/>
                  <a:pt x="16116" y="1859413"/>
                  <a:pt x="9825" y="1853123"/>
                </a:cubicBezTo>
                <a:cubicBezTo>
                  <a:pt x="3534" y="1846832"/>
                  <a:pt x="0" y="1838300"/>
                  <a:pt x="0" y="1829403"/>
                </a:cubicBezTo>
                <a:lnTo>
                  <a:pt x="0" y="33544"/>
                </a:lnTo>
                <a:cubicBezTo>
                  <a:pt x="0" y="24648"/>
                  <a:pt x="3534" y="16116"/>
                  <a:pt x="9825" y="9825"/>
                </a:cubicBezTo>
                <a:cubicBezTo>
                  <a:pt x="16116" y="3534"/>
                  <a:pt x="24648" y="0"/>
                  <a:pt x="33544" y="0"/>
                </a:cubicBezTo>
                <a:close/>
              </a:path>
            </a:pathLst>
          </a:custGeom>
          <a:blipFill rotWithShape="1">
            <a:blip r:embed="rId3">
              <a:alphaModFix/>
            </a:blip>
            <a:stretch>
              <a:fillRect l="-50659" r="-50657"/>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5" name="Google Shape;455;p22"/>
          <p:cNvSpPr txBox="1"/>
          <p:nvPr/>
        </p:nvSpPr>
        <p:spPr>
          <a:xfrm>
            <a:off x="678741" y="630084"/>
            <a:ext cx="3537300" cy="461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IN" sz="3000" b="0" i="0" u="none" strike="noStrike" cap="none">
                <a:solidFill>
                  <a:schemeClr val="dk1"/>
                </a:solidFill>
                <a:latin typeface="Calibri"/>
                <a:ea typeface="Calibri"/>
                <a:cs typeface="Calibri"/>
                <a:sym typeface="Calibri"/>
              </a:rPr>
              <a:t>Key Conclusions</a:t>
            </a:r>
            <a:endParaRPr sz="3000" b="0" i="0" u="none" strike="noStrike" cap="none">
              <a:solidFill>
                <a:srgbClr val="000000"/>
              </a:solidFill>
              <a:latin typeface="Arial"/>
              <a:ea typeface="Arial"/>
              <a:cs typeface="Arial"/>
              <a:sym typeface="Arial"/>
            </a:endParaRPr>
          </a:p>
        </p:txBody>
      </p:sp>
      <p:sp>
        <p:nvSpPr>
          <p:cNvPr id="456" name="Google Shape;456;p22"/>
          <p:cNvSpPr txBox="1"/>
          <p:nvPr/>
        </p:nvSpPr>
        <p:spPr>
          <a:xfrm>
            <a:off x="4212724" y="1331601"/>
            <a:ext cx="5227500" cy="507827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Arial"/>
              <a:buChar char="•"/>
            </a:pPr>
            <a:r>
              <a:rPr lang="en-IN" sz="1800" b="0" i="0" u="none" strike="noStrike" cap="none" dirty="0">
                <a:solidFill>
                  <a:schemeClr val="dk1"/>
                </a:solidFill>
                <a:highlight>
                  <a:srgbClr val="FFFF00"/>
                </a:highlight>
                <a:latin typeface="Calibri"/>
                <a:ea typeface="Calibri"/>
                <a:cs typeface="Calibri"/>
                <a:sym typeface="Calibri"/>
              </a:rPr>
              <a:t>Persistent </a:t>
            </a:r>
            <a:r>
              <a:rPr lang="en-IN" sz="1800" b="1" i="0" u="none" strike="noStrike" cap="none" dirty="0">
                <a:solidFill>
                  <a:schemeClr val="dk1"/>
                </a:solidFill>
                <a:highlight>
                  <a:srgbClr val="FFFF00"/>
                </a:highlight>
                <a:latin typeface="Calibri"/>
                <a:ea typeface="Calibri"/>
                <a:cs typeface="Calibri"/>
                <a:sym typeface="Calibri"/>
              </a:rPr>
              <a:t>accessibility gaps</a:t>
            </a:r>
            <a:r>
              <a:rPr lang="en-IN" sz="1800" b="0" i="0" u="none" strike="noStrike" cap="none" dirty="0">
                <a:solidFill>
                  <a:schemeClr val="dk1"/>
                </a:solidFill>
                <a:highlight>
                  <a:srgbClr val="FFFF00"/>
                </a:highlight>
                <a:latin typeface="Calibri"/>
                <a:ea typeface="Calibri"/>
                <a:cs typeface="Calibri"/>
                <a:sym typeface="Calibri"/>
              </a:rPr>
              <a:t> remain across India’s metro systems despite national policies and the presence of </a:t>
            </a:r>
            <a:r>
              <a:rPr lang="en-IN" sz="1800" b="0" i="1" u="none" strike="noStrike" cap="none" dirty="0">
                <a:solidFill>
                  <a:schemeClr val="dk1"/>
                </a:solidFill>
                <a:highlight>
                  <a:srgbClr val="FFFF00"/>
                </a:highlight>
                <a:latin typeface="Calibri"/>
                <a:ea typeface="Calibri"/>
                <a:cs typeface="Calibri"/>
                <a:sym typeface="Calibri"/>
              </a:rPr>
              <a:t>Harmonised Guidelines (2021)</a:t>
            </a:r>
            <a:r>
              <a:rPr lang="en-IN" sz="1800" b="0" i="0" u="none" strike="noStrike" cap="none" dirty="0">
                <a:solidFill>
                  <a:schemeClr val="dk1"/>
                </a:solidFill>
                <a:highlight>
                  <a:srgbClr val="FFFF00"/>
                </a:highlight>
                <a:latin typeface="Calibri"/>
                <a:ea typeface="Calibri"/>
                <a:cs typeface="Calibri"/>
                <a:sym typeface="Calibri"/>
              </a:rPr>
              <a:t> and </a:t>
            </a:r>
            <a:r>
              <a:rPr lang="en-IN" sz="1800" b="0" i="1" u="none" strike="noStrike" cap="none" dirty="0">
                <a:solidFill>
                  <a:schemeClr val="dk1"/>
                </a:solidFill>
                <a:highlight>
                  <a:srgbClr val="FFFF00"/>
                </a:highlight>
                <a:latin typeface="Calibri"/>
                <a:ea typeface="Calibri"/>
                <a:cs typeface="Calibri"/>
                <a:sym typeface="Calibri"/>
              </a:rPr>
              <a:t>NBC 2016</a:t>
            </a:r>
            <a:r>
              <a:rPr lang="en-IN" sz="1800" b="0" i="0" u="none" strike="noStrike" cap="none" dirty="0">
                <a:solidFill>
                  <a:schemeClr val="dk1"/>
                </a:solidFill>
                <a:highlight>
                  <a:srgbClr val="FFFF00"/>
                </a:highlight>
                <a:latin typeface="Calibri"/>
                <a:ea typeface="Calibri"/>
                <a:cs typeface="Calibri"/>
                <a:sym typeface="Calibri"/>
              </a:rPr>
              <a:t>.</a:t>
            </a:r>
            <a:endParaRPr sz="1800" b="0" i="0" u="none" strike="noStrike" cap="none" dirty="0">
              <a:solidFill>
                <a:schemeClr val="dk1"/>
              </a:solidFill>
              <a:highlight>
                <a:srgbClr val="FFFF00"/>
              </a:highlight>
              <a:latin typeface="Calibri"/>
              <a:ea typeface="Calibri"/>
              <a:cs typeface="Calibri"/>
              <a:sym typeface="Calibri"/>
            </a:endParaRPr>
          </a:p>
          <a:p>
            <a:pPr marL="0" marR="0" lvl="0" indent="0" algn="l" rtl="0">
              <a:lnSpc>
                <a:spcPct val="100000"/>
              </a:lnSpc>
              <a:spcBef>
                <a:spcPts val="0"/>
              </a:spcBef>
              <a:spcAft>
                <a:spcPts val="0"/>
              </a:spcAft>
              <a:buClr>
                <a:schemeClr val="dk1"/>
              </a:buClr>
              <a:buSzPts val="1600"/>
              <a:buFont typeface="Arial"/>
              <a:buNone/>
            </a:pPr>
            <a:endParaRPr sz="1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r>
              <a:rPr lang="en-IN" sz="1800" b="1" dirty="0">
                <a:solidFill>
                  <a:schemeClr val="dk1"/>
                </a:solidFill>
                <a:latin typeface="Calibri"/>
                <a:ea typeface="Calibri"/>
                <a:cs typeface="Calibri"/>
                <a:sym typeface="Calibri"/>
              </a:rPr>
              <a:t># </a:t>
            </a:r>
            <a:r>
              <a:rPr lang="en-IN" sz="1800" b="1" i="0" u="none" strike="noStrike" cap="none" dirty="0">
                <a:solidFill>
                  <a:schemeClr val="dk1"/>
                </a:solidFill>
                <a:latin typeface="Calibri"/>
                <a:ea typeface="Calibri"/>
                <a:cs typeface="Calibri"/>
                <a:sym typeface="Calibri"/>
              </a:rPr>
              <a:t>Delhi Metro (</a:t>
            </a:r>
            <a:r>
              <a:rPr lang="en-IN" sz="1800" b="1" dirty="0">
                <a:solidFill>
                  <a:schemeClr val="dk1"/>
                </a:solidFill>
                <a:latin typeface="Calibri"/>
                <a:ea typeface="Calibri"/>
                <a:cs typeface="Calibri"/>
                <a:sym typeface="Calibri"/>
              </a:rPr>
              <a:t>Pioneer in Metro Accessibility) :</a:t>
            </a:r>
            <a:r>
              <a:rPr lang="en-IN" dirty="0">
                <a:solidFill>
                  <a:schemeClr val="dk1"/>
                </a:solidFill>
                <a:latin typeface="Calibri"/>
                <a:ea typeface="Calibri"/>
                <a:cs typeface="Calibri"/>
                <a:sym typeface="Calibri"/>
              </a:rPr>
              <a:t> </a:t>
            </a:r>
            <a:r>
              <a:rPr lang="en-IN" sz="1800" dirty="0">
                <a:solidFill>
                  <a:schemeClr val="dk1"/>
                </a:solidFill>
                <a:latin typeface="Calibri"/>
                <a:ea typeface="Calibri"/>
                <a:cs typeface="Calibri"/>
                <a:sym typeface="Calibri"/>
              </a:rPr>
              <a:t>Established the foundational infrastructure for inclusion in the Indian metro landscape</a:t>
            </a:r>
            <a:r>
              <a:rPr lang="en-IN" sz="1800" i="0" u="none" strike="noStrike" cap="none" dirty="0">
                <a:solidFill>
                  <a:schemeClr val="dk1"/>
                </a:solidFill>
                <a:latin typeface="Calibri"/>
                <a:ea typeface="Calibri"/>
                <a:cs typeface="Calibri"/>
                <a:sym typeface="Calibri"/>
              </a:rPr>
              <a:t> continues to face challenges with step-free pathw</a:t>
            </a:r>
            <a:r>
              <a:rPr lang="en-IN" sz="1800" b="0" i="0" u="none" strike="noStrike" cap="none" dirty="0">
                <a:solidFill>
                  <a:schemeClr val="dk1"/>
                </a:solidFill>
                <a:latin typeface="Calibri"/>
                <a:ea typeface="Calibri"/>
                <a:cs typeface="Calibri"/>
                <a:sym typeface="Calibri"/>
              </a:rPr>
              <a:t>ays, inconsistent signage, and unsafe platform–train interfaces.</a:t>
            </a:r>
            <a:endParaRPr sz="1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1800" dirty="0">
              <a:solidFill>
                <a:schemeClr val="dk1"/>
              </a:solidFill>
              <a:latin typeface="Calibri"/>
              <a:ea typeface="Calibri"/>
              <a:cs typeface="Calibri"/>
              <a:sym typeface="Calibri"/>
            </a:endParaRPr>
          </a:p>
          <a:p>
            <a:pPr marL="0" lvl="0" indent="0" algn="l" rtl="0">
              <a:spcBef>
                <a:spcPts val="0"/>
              </a:spcBef>
              <a:spcAft>
                <a:spcPts val="0"/>
              </a:spcAft>
              <a:buNone/>
            </a:pPr>
            <a:r>
              <a:rPr lang="en-IN" sz="1800" b="1" dirty="0">
                <a:solidFill>
                  <a:schemeClr val="dk1"/>
                </a:solidFill>
                <a:latin typeface="Calibri"/>
                <a:ea typeface="Calibri"/>
                <a:cs typeface="Calibri"/>
                <a:sym typeface="Calibri"/>
              </a:rPr>
              <a:t># Chennai Metro</a:t>
            </a:r>
            <a:r>
              <a:rPr lang="en-IN" sz="1800" dirty="0">
                <a:solidFill>
                  <a:schemeClr val="dk1"/>
                </a:solidFill>
                <a:latin typeface="Calibri"/>
                <a:ea typeface="Calibri"/>
                <a:cs typeface="Calibri"/>
                <a:sym typeface="Calibri"/>
              </a:rPr>
              <a:t> shows stronger compliance — tactile signage, accessible ticket counters.</a:t>
            </a:r>
          </a:p>
          <a:p>
            <a:pPr marL="0" lvl="0" indent="0" algn="l" rtl="0">
              <a:spcBef>
                <a:spcPts val="0"/>
              </a:spcBef>
              <a:spcAft>
                <a:spcPts val="0"/>
              </a:spcAft>
              <a:buNone/>
            </a:pPr>
            <a:endParaRPr sz="1800"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r>
              <a:rPr lang="en-IN" sz="1800" dirty="0">
                <a:solidFill>
                  <a:srgbClr val="FF0000"/>
                </a:solidFill>
                <a:latin typeface="Calibri"/>
                <a:ea typeface="Calibri"/>
                <a:cs typeface="Calibri"/>
                <a:sym typeface="Calibri"/>
              </a:rPr>
              <a:t>However in both the stations, beyond </a:t>
            </a:r>
            <a:r>
              <a:rPr lang="en-IN" sz="1800" b="0" i="0" u="none" strike="noStrike" cap="none" dirty="0">
                <a:solidFill>
                  <a:srgbClr val="FF0000"/>
                </a:solidFill>
                <a:latin typeface="Calibri"/>
                <a:ea typeface="Calibri"/>
                <a:cs typeface="Calibri"/>
                <a:sym typeface="Calibri"/>
              </a:rPr>
              <a:t>physical accessibility , there is a need and mandatory to include </a:t>
            </a:r>
            <a:r>
              <a:rPr lang="en-IN" sz="1800" b="1" i="0" u="none" strike="noStrike" cap="none" dirty="0">
                <a:solidFill>
                  <a:srgbClr val="FF0000"/>
                </a:solidFill>
                <a:latin typeface="Calibri"/>
                <a:ea typeface="Calibri"/>
                <a:cs typeface="Calibri"/>
                <a:sym typeface="Calibri"/>
              </a:rPr>
              <a:t>sensory, cognitive, and neurodivergent dimensions</a:t>
            </a:r>
            <a:r>
              <a:rPr lang="en-IN" sz="1800" b="0" i="0" u="none" strike="noStrike" cap="none" dirty="0">
                <a:solidFill>
                  <a:srgbClr val="FF0000"/>
                </a:solidFill>
                <a:latin typeface="Calibri"/>
                <a:ea typeface="Calibri"/>
                <a:cs typeface="Calibri"/>
                <a:sym typeface="Calibri"/>
              </a:rPr>
              <a:t>, which are often neglected in practice.</a:t>
            </a:r>
            <a:endParaRPr sz="1600" b="0" i="0" u="none" strike="noStrike" cap="none" dirty="0">
              <a:solidFill>
                <a:srgbClr val="FF0000"/>
              </a:solidFill>
              <a:latin typeface="Arial"/>
              <a:ea typeface="Arial"/>
              <a:cs typeface="Arial"/>
              <a:sym typeface="Arial"/>
            </a:endParaRPr>
          </a:p>
        </p:txBody>
      </p:sp>
      <p:sp>
        <p:nvSpPr>
          <p:cNvPr id="457" name="Google Shape;457;p22"/>
          <p:cNvSpPr txBox="1">
            <a:spLocks noGrp="1"/>
          </p:cNvSpPr>
          <p:nvPr>
            <p:ph type="sldNum" idx="12"/>
          </p:nvPr>
        </p:nvSpPr>
        <p:spPr>
          <a:xfrm>
            <a:off x="6996113" y="6356352"/>
            <a:ext cx="22290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IN"/>
              <a:t>22</a:t>
            </a:fld>
            <a:endParaRPr/>
          </a:p>
        </p:txBody>
      </p:sp>
      <p:pic>
        <p:nvPicPr>
          <p:cNvPr id="458" name="Google Shape;458;p22" title="chennai metro.jpg"/>
          <p:cNvPicPr preferRelativeResize="0"/>
          <p:nvPr/>
        </p:nvPicPr>
        <p:blipFill rotWithShape="1">
          <a:blip r:embed="rId4">
            <a:alphaModFix/>
          </a:blip>
          <a:srcRect l="31039" t="25909"/>
          <a:stretch/>
        </p:blipFill>
        <p:spPr>
          <a:xfrm>
            <a:off x="-199800" y="1331600"/>
            <a:ext cx="4094252" cy="2681349"/>
          </a:xfrm>
          <a:prstGeom prst="rect">
            <a:avLst/>
          </a:prstGeom>
          <a:noFill/>
          <a:ln>
            <a:noFill/>
          </a:ln>
        </p:spPr>
      </p:pic>
      <p:pic>
        <p:nvPicPr>
          <p:cNvPr id="459" name="Google Shape;459;p22"/>
          <p:cNvPicPr preferRelativeResize="0"/>
          <p:nvPr/>
        </p:nvPicPr>
        <p:blipFill>
          <a:blip r:embed="rId5">
            <a:alphaModFix/>
          </a:blip>
          <a:stretch>
            <a:fillRect/>
          </a:stretch>
        </p:blipFill>
        <p:spPr>
          <a:xfrm>
            <a:off x="-199800" y="3730650"/>
            <a:ext cx="4094250" cy="2681350"/>
          </a:xfrm>
          <a:prstGeom prst="rect">
            <a:avLst/>
          </a:prstGeom>
          <a:noFill/>
          <a:ln>
            <a:noFill/>
          </a:ln>
        </p:spPr>
      </p:pic>
      <p:sp>
        <p:nvSpPr>
          <p:cNvPr id="460" name="Google Shape;460;p22"/>
          <p:cNvSpPr txBox="1"/>
          <p:nvPr/>
        </p:nvSpPr>
        <p:spPr>
          <a:xfrm>
            <a:off x="247525" y="6492900"/>
            <a:ext cx="3237000" cy="365100"/>
          </a:xfrm>
          <a:prstGeom prst="rect">
            <a:avLst/>
          </a:prstGeom>
          <a:solidFill>
            <a:schemeClr val="accent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IN" sz="1100" dirty="0">
                <a:solidFill>
                  <a:srgbClr val="0000FF"/>
                </a:solidFill>
                <a:latin typeface="Calibri"/>
                <a:ea typeface="Calibri"/>
                <a:cs typeface="Calibri"/>
                <a:sym typeface="Calibri"/>
              </a:rPr>
              <a:t>Source: Authors filed visit Photos of  Metro Stations</a:t>
            </a:r>
            <a:endParaRPr sz="1100" dirty="0">
              <a:solidFill>
                <a:srgbClr val="0000FF"/>
              </a:solidFill>
              <a:latin typeface="Calibri"/>
              <a:ea typeface="Calibri"/>
              <a:cs typeface="Calibri"/>
              <a:sym typeface="Calibri"/>
            </a:endParaRPr>
          </a:p>
        </p:txBody>
      </p:sp>
      <p:sp>
        <p:nvSpPr>
          <p:cNvPr id="2" name="TextBox 1">
            <a:extLst>
              <a:ext uri="{FF2B5EF4-FFF2-40B4-BE49-F238E27FC236}">
                <a16:creationId xmlns:a16="http://schemas.microsoft.com/office/drawing/2014/main" id="{0BC7C343-7D00-3E62-F7A9-F489801A31C1}"/>
              </a:ext>
            </a:extLst>
          </p:cNvPr>
          <p:cNvSpPr txBox="1"/>
          <p:nvPr/>
        </p:nvSpPr>
        <p:spPr>
          <a:xfrm>
            <a:off x="2962656" y="1345254"/>
            <a:ext cx="931794" cy="307777"/>
          </a:xfrm>
          <a:prstGeom prst="rect">
            <a:avLst/>
          </a:prstGeom>
          <a:noFill/>
        </p:spPr>
        <p:txBody>
          <a:bodyPr wrap="square" rtlCol="0">
            <a:spAutoFit/>
          </a:bodyPr>
          <a:lstStyle/>
          <a:p>
            <a:r>
              <a:rPr lang="en-IN" b="1" dirty="0">
                <a:solidFill>
                  <a:schemeClr val="bg1"/>
                </a:solidFill>
              </a:rPr>
              <a:t>Chennai</a:t>
            </a:r>
          </a:p>
        </p:txBody>
      </p:sp>
      <p:sp>
        <p:nvSpPr>
          <p:cNvPr id="3" name="TextBox 2">
            <a:extLst>
              <a:ext uri="{FF2B5EF4-FFF2-40B4-BE49-F238E27FC236}">
                <a16:creationId xmlns:a16="http://schemas.microsoft.com/office/drawing/2014/main" id="{2F82ABC3-E144-A525-2BC0-B602E85B6A5F}"/>
              </a:ext>
            </a:extLst>
          </p:cNvPr>
          <p:cNvSpPr txBox="1"/>
          <p:nvPr/>
        </p:nvSpPr>
        <p:spPr>
          <a:xfrm>
            <a:off x="3018628" y="3781372"/>
            <a:ext cx="931794" cy="307777"/>
          </a:xfrm>
          <a:prstGeom prst="rect">
            <a:avLst/>
          </a:prstGeom>
          <a:noFill/>
        </p:spPr>
        <p:txBody>
          <a:bodyPr wrap="square" rtlCol="0">
            <a:spAutoFit/>
          </a:bodyPr>
          <a:lstStyle/>
          <a:p>
            <a:r>
              <a:rPr lang="en-IN" b="1" dirty="0">
                <a:solidFill>
                  <a:schemeClr val="bg1"/>
                </a:solidFill>
              </a:rPr>
              <a:t>Delhi</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34"/>
        <p:cNvGrpSpPr/>
        <p:nvPr/>
      </p:nvGrpSpPr>
      <p:grpSpPr>
        <a:xfrm>
          <a:off x="0" y="0"/>
          <a:ext cx="0" cy="0"/>
          <a:chOff x="0" y="0"/>
          <a:chExt cx="0" cy="0"/>
        </a:xfrm>
      </p:grpSpPr>
      <p:grpSp>
        <p:nvGrpSpPr>
          <p:cNvPr id="435" name="Google Shape;435;p20"/>
          <p:cNvGrpSpPr/>
          <p:nvPr/>
        </p:nvGrpSpPr>
        <p:grpSpPr>
          <a:xfrm>
            <a:off x="3095843" y="1247306"/>
            <a:ext cx="6321847" cy="4577207"/>
            <a:chOff x="0" y="-47625"/>
            <a:chExt cx="3073871" cy="2225574"/>
          </a:xfrm>
        </p:grpSpPr>
        <p:sp>
          <p:nvSpPr>
            <p:cNvPr id="436" name="Google Shape;436;p20"/>
            <p:cNvSpPr/>
            <p:nvPr/>
          </p:nvSpPr>
          <p:spPr>
            <a:xfrm>
              <a:off x="0" y="0"/>
              <a:ext cx="3073871" cy="2177949"/>
            </a:xfrm>
            <a:custGeom>
              <a:avLst/>
              <a:gdLst/>
              <a:ahLst/>
              <a:cxnLst/>
              <a:rect l="l" t="t" r="r" b="b"/>
              <a:pathLst>
                <a:path w="3073871" h="2177949" extrusionOk="0">
                  <a:moveTo>
                    <a:pt x="33830" y="0"/>
                  </a:moveTo>
                  <a:lnTo>
                    <a:pt x="3040040" y="0"/>
                  </a:lnTo>
                  <a:cubicBezTo>
                    <a:pt x="3049013" y="0"/>
                    <a:pt x="3057617" y="3564"/>
                    <a:pt x="3063962" y="9909"/>
                  </a:cubicBezTo>
                  <a:cubicBezTo>
                    <a:pt x="3070306" y="16253"/>
                    <a:pt x="3073871" y="24858"/>
                    <a:pt x="3073871" y="33830"/>
                  </a:cubicBezTo>
                  <a:lnTo>
                    <a:pt x="3073871" y="2144119"/>
                  </a:lnTo>
                  <a:cubicBezTo>
                    <a:pt x="3073871" y="2153091"/>
                    <a:pt x="3070306" y="2161696"/>
                    <a:pt x="3063962" y="2168041"/>
                  </a:cubicBezTo>
                  <a:cubicBezTo>
                    <a:pt x="3057617" y="2174385"/>
                    <a:pt x="3049013" y="2177949"/>
                    <a:pt x="3040040" y="2177949"/>
                  </a:cubicBezTo>
                  <a:lnTo>
                    <a:pt x="33830" y="2177949"/>
                  </a:lnTo>
                  <a:cubicBezTo>
                    <a:pt x="24858" y="2177949"/>
                    <a:pt x="16253" y="2174385"/>
                    <a:pt x="9909" y="2168041"/>
                  </a:cubicBezTo>
                  <a:cubicBezTo>
                    <a:pt x="3564" y="2161696"/>
                    <a:pt x="0" y="2153091"/>
                    <a:pt x="0" y="2144119"/>
                  </a:cubicBezTo>
                  <a:lnTo>
                    <a:pt x="0" y="33830"/>
                  </a:lnTo>
                  <a:cubicBezTo>
                    <a:pt x="0" y="24858"/>
                    <a:pt x="3564" y="16253"/>
                    <a:pt x="9909" y="9909"/>
                  </a:cubicBezTo>
                  <a:cubicBezTo>
                    <a:pt x="16253" y="3564"/>
                    <a:pt x="24858" y="0"/>
                    <a:pt x="33830" y="0"/>
                  </a:cubicBezTo>
                  <a:close/>
                </a:path>
              </a:pathLst>
            </a:custGeom>
            <a:solidFill>
              <a:srgbClr val="000000">
                <a:alpha val="0"/>
              </a:srgbClr>
            </a:solidFill>
            <a:ln w="66675"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7" name="Google Shape;437;p20"/>
            <p:cNvSpPr txBox="1"/>
            <p:nvPr/>
          </p:nvSpPr>
          <p:spPr>
            <a:xfrm>
              <a:off x="0" y="-47625"/>
              <a:ext cx="3073871" cy="2225574"/>
            </a:xfrm>
            <a:prstGeom prst="rect">
              <a:avLst/>
            </a:prstGeom>
            <a:noFill/>
            <a:ln>
              <a:noFill/>
            </a:ln>
          </p:spPr>
          <p:txBody>
            <a:bodyPr spcFirstLastPara="1" wrap="square" lIns="27500" tIns="27500" rIns="27500" bIns="27500" anchor="ctr" anchorCtr="0">
              <a:noAutofit/>
            </a:bodyPr>
            <a:lstStyle/>
            <a:p>
              <a:pPr marL="0" marR="0" lvl="0" indent="0" algn="ctr" rtl="0">
                <a:lnSpc>
                  <a:spcPct val="186666"/>
                </a:lnSpc>
                <a:spcBef>
                  <a:spcPts val="0"/>
                </a:spcBef>
                <a:spcAft>
                  <a:spcPts val="0"/>
                </a:spcAft>
                <a:buClr>
                  <a:srgbClr val="000000"/>
                </a:buClr>
                <a:buSzPts val="975"/>
                <a:buFont typeface="Arial"/>
                <a:buNone/>
              </a:pPr>
              <a:endParaRPr sz="975" b="0" i="0" u="none" strike="noStrike" cap="none">
                <a:solidFill>
                  <a:schemeClr val="dk1"/>
                </a:solidFill>
                <a:latin typeface="Calibri"/>
                <a:ea typeface="Calibri"/>
                <a:cs typeface="Calibri"/>
                <a:sym typeface="Calibri"/>
              </a:endParaRPr>
            </a:p>
          </p:txBody>
        </p:sp>
      </p:grpSp>
      <p:sp>
        <p:nvSpPr>
          <p:cNvPr id="438" name="Google Shape;438;p20"/>
          <p:cNvSpPr/>
          <p:nvPr/>
        </p:nvSpPr>
        <p:spPr>
          <a:xfrm>
            <a:off x="-199800" y="1247300"/>
            <a:ext cx="3775313" cy="5165023"/>
          </a:xfrm>
          <a:custGeom>
            <a:avLst/>
            <a:gdLst/>
            <a:ahLst/>
            <a:cxnLst/>
            <a:rect l="l" t="t" r="r" b="b"/>
            <a:pathLst>
              <a:path w="1386708" h="1862948" extrusionOk="0">
                <a:moveTo>
                  <a:pt x="33544" y="0"/>
                </a:moveTo>
                <a:lnTo>
                  <a:pt x="1353164" y="0"/>
                </a:lnTo>
                <a:cubicBezTo>
                  <a:pt x="1371690" y="0"/>
                  <a:pt x="1386708" y="15018"/>
                  <a:pt x="1386708" y="33544"/>
                </a:cubicBezTo>
                <a:lnTo>
                  <a:pt x="1386708" y="1829403"/>
                </a:lnTo>
                <a:cubicBezTo>
                  <a:pt x="1386708" y="1838300"/>
                  <a:pt x="1383174" y="1846832"/>
                  <a:pt x="1376883" y="1853123"/>
                </a:cubicBezTo>
                <a:cubicBezTo>
                  <a:pt x="1370592" y="1859413"/>
                  <a:pt x="1362060" y="1862948"/>
                  <a:pt x="1353164" y="1862948"/>
                </a:cubicBezTo>
                <a:lnTo>
                  <a:pt x="33544" y="1862948"/>
                </a:lnTo>
                <a:cubicBezTo>
                  <a:pt x="24648" y="1862948"/>
                  <a:pt x="16116" y="1859413"/>
                  <a:pt x="9825" y="1853123"/>
                </a:cubicBezTo>
                <a:cubicBezTo>
                  <a:pt x="3534" y="1846832"/>
                  <a:pt x="0" y="1838300"/>
                  <a:pt x="0" y="1829403"/>
                </a:cubicBezTo>
                <a:lnTo>
                  <a:pt x="0" y="33544"/>
                </a:lnTo>
                <a:cubicBezTo>
                  <a:pt x="0" y="24648"/>
                  <a:pt x="3534" y="16116"/>
                  <a:pt x="9825" y="9825"/>
                </a:cubicBezTo>
                <a:cubicBezTo>
                  <a:pt x="16116" y="3534"/>
                  <a:pt x="24648" y="0"/>
                  <a:pt x="33544" y="0"/>
                </a:cubicBezTo>
                <a:close/>
              </a:path>
            </a:pathLst>
          </a:custGeom>
          <a:blipFill rotWithShape="1">
            <a:blip r:embed="rId3">
              <a:alphaModFix/>
            </a:blip>
            <a:stretch>
              <a:fillRect l="-50659" r="-50657"/>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9" name="Google Shape;439;p20"/>
          <p:cNvSpPr txBox="1"/>
          <p:nvPr/>
        </p:nvSpPr>
        <p:spPr>
          <a:xfrm>
            <a:off x="729751" y="605200"/>
            <a:ext cx="3987600" cy="461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IN" sz="3000" b="0" i="0" u="none" strike="noStrike" cap="none">
                <a:solidFill>
                  <a:schemeClr val="dk1"/>
                </a:solidFill>
                <a:latin typeface="Calibri"/>
                <a:ea typeface="Calibri"/>
                <a:cs typeface="Calibri"/>
                <a:sym typeface="Calibri"/>
              </a:rPr>
              <a:t>Recommendations</a:t>
            </a:r>
            <a:endParaRPr sz="3000" b="0" i="0" u="none" strike="noStrike" cap="none">
              <a:solidFill>
                <a:srgbClr val="000000"/>
              </a:solidFill>
              <a:latin typeface="Arial"/>
              <a:ea typeface="Arial"/>
              <a:cs typeface="Arial"/>
              <a:sym typeface="Arial"/>
            </a:endParaRPr>
          </a:p>
        </p:txBody>
      </p:sp>
      <p:sp>
        <p:nvSpPr>
          <p:cNvPr id="440" name="Google Shape;440;p20"/>
          <p:cNvSpPr txBox="1"/>
          <p:nvPr/>
        </p:nvSpPr>
        <p:spPr>
          <a:xfrm>
            <a:off x="3863250" y="1172200"/>
            <a:ext cx="5800500" cy="4985980"/>
          </a:xfrm>
          <a:prstGeom prst="rect">
            <a:avLst/>
          </a:prstGeom>
          <a:noFill/>
          <a:ln>
            <a:noFill/>
          </a:ln>
        </p:spPr>
        <p:txBody>
          <a:bodyPr spcFirstLastPara="1" wrap="square" lIns="0" tIns="0" rIns="0" bIns="0" anchor="t" anchorCtr="0">
            <a:spAutoFit/>
          </a:bodyPr>
          <a:lstStyle/>
          <a:p>
            <a:pPr marL="342900" marR="0" lvl="0" indent="-342900" algn="l" rtl="0">
              <a:lnSpc>
                <a:spcPct val="100000"/>
              </a:lnSpc>
              <a:spcBef>
                <a:spcPts val="0"/>
              </a:spcBef>
              <a:spcAft>
                <a:spcPts val="0"/>
              </a:spcAft>
              <a:buClr>
                <a:schemeClr val="dk1"/>
              </a:buClr>
              <a:buSzPts val="1800"/>
              <a:buFont typeface="Arial"/>
              <a:buChar char="•"/>
            </a:pPr>
            <a:r>
              <a:rPr lang="en-IN" sz="1800" b="0" i="0" u="none" strike="noStrike" cap="none" dirty="0">
                <a:solidFill>
                  <a:schemeClr val="dk1"/>
                </a:solidFill>
                <a:latin typeface="Calibri"/>
                <a:ea typeface="Calibri"/>
                <a:cs typeface="Calibri"/>
                <a:sym typeface="Calibri"/>
              </a:rPr>
              <a:t>Provide </a:t>
            </a:r>
            <a:r>
              <a:rPr lang="en-IN" sz="1800" b="1" i="0" u="none" strike="noStrike" cap="none" dirty="0">
                <a:solidFill>
                  <a:schemeClr val="dk1"/>
                </a:solidFill>
                <a:latin typeface="Calibri"/>
                <a:ea typeface="Calibri"/>
                <a:cs typeface="Calibri"/>
                <a:sym typeface="Calibri"/>
              </a:rPr>
              <a:t>accessible drop-off zones</a:t>
            </a:r>
            <a:r>
              <a:rPr lang="en-IN" sz="1800" b="0" i="0" u="none" strike="noStrike" cap="none" dirty="0">
                <a:solidFill>
                  <a:schemeClr val="dk1"/>
                </a:solidFill>
                <a:latin typeface="Calibri"/>
                <a:ea typeface="Calibri"/>
                <a:cs typeface="Calibri"/>
                <a:sym typeface="Calibri"/>
              </a:rPr>
              <a:t> and </a:t>
            </a:r>
            <a:r>
              <a:rPr lang="en-IN" sz="1800" b="1" i="0" u="none" strike="noStrike" cap="none" dirty="0">
                <a:solidFill>
                  <a:schemeClr val="dk1"/>
                </a:solidFill>
                <a:latin typeface="Calibri"/>
                <a:ea typeface="Calibri"/>
                <a:cs typeface="Calibri"/>
                <a:sym typeface="Calibri"/>
              </a:rPr>
              <a:t>step-free, continuous pathways</a:t>
            </a:r>
            <a:r>
              <a:rPr lang="en-IN" sz="1800" b="0" i="0" u="none" strike="noStrike" cap="none" dirty="0">
                <a:solidFill>
                  <a:schemeClr val="dk1"/>
                </a:solidFill>
                <a:latin typeface="Calibri"/>
                <a:ea typeface="Calibri"/>
                <a:cs typeface="Calibri"/>
                <a:sym typeface="Calibri"/>
              </a:rPr>
              <a:t> with tactile guiding surfaces.</a:t>
            </a:r>
            <a:endParaRPr sz="16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1800"/>
              <a:buFont typeface="Arial"/>
              <a:buChar char="•"/>
            </a:pPr>
            <a:r>
              <a:rPr lang="en-IN" sz="1800" b="0" i="0" u="none" strike="noStrike" cap="none" dirty="0">
                <a:solidFill>
                  <a:schemeClr val="dk1"/>
                </a:solidFill>
                <a:latin typeface="Calibri"/>
                <a:ea typeface="Calibri"/>
                <a:cs typeface="Calibri"/>
                <a:sym typeface="Calibri"/>
              </a:rPr>
              <a:t>Ensure </a:t>
            </a:r>
            <a:r>
              <a:rPr lang="en-IN" sz="1800" b="1" i="0" u="none" strike="noStrike" cap="none" dirty="0">
                <a:solidFill>
                  <a:schemeClr val="dk1"/>
                </a:solidFill>
                <a:latin typeface="Calibri"/>
                <a:ea typeface="Calibri"/>
                <a:cs typeface="Calibri"/>
                <a:sym typeface="Calibri"/>
              </a:rPr>
              <a:t>ramps, doors, and entrances</a:t>
            </a:r>
            <a:r>
              <a:rPr lang="en-IN" sz="1800" b="0" i="0" u="none" strike="noStrike" cap="none" dirty="0">
                <a:solidFill>
                  <a:schemeClr val="dk1"/>
                </a:solidFill>
                <a:latin typeface="Calibri"/>
                <a:ea typeface="Calibri"/>
                <a:cs typeface="Calibri"/>
                <a:sym typeface="Calibri"/>
              </a:rPr>
              <a:t> follow universal design standards with proper slopes and handrails.</a:t>
            </a:r>
            <a:endParaRPr sz="16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1800"/>
              <a:buFont typeface="Arial"/>
              <a:buChar char="•"/>
            </a:pPr>
            <a:r>
              <a:rPr lang="en-IN" sz="1800" b="0" i="0" u="none" strike="noStrike" cap="none" dirty="0">
                <a:solidFill>
                  <a:schemeClr val="dk1"/>
                </a:solidFill>
                <a:latin typeface="Calibri"/>
                <a:ea typeface="Calibri"/>
                <a:cs typeface="Calibri"/>
                <a:sym typeface="Calibri"/>
              </a:rPr>
              <a:t>Use </a:t>
            </a:r>
            <a:r>
              <a:rPr lang="en-IN" sz="1800" b="1" i="0" u="none" strike="noStrike" cap="none" dirty="0">
                <a:solidFill>
                  <a:schemeClr val="dk1"/>
                </a:solidFill>
                <a:latin typeface="Calibri"/>
                <a:ea typeface="Calibri"/>
                <a:cs typeface="Calibri"/>
                <a:sym typeface="Calibri"/>
              </a:rPr>
              <a:t>non-slip flooring</a:t>
            </a:r>
            <a:r>
              <a:rPr lang="en-IN" sz="1800" b="0" i="0" u="none" strike="noStrike" cap="none" dirty="0">
                <a:solidFill>
                  <a:schemeClr val="dk1"/>
                </a:solidFill>
                <a:latin typeface="Calibri"/>
                <a:ea typeface="Calibri"/>
                <a:cs typeface="Calibri"/>
                <a:sym typeface="Calibri"/>
              </a:rPr>
              <a:t> and maintain </a:t>
            </a:r>
            <a:r>
              <a:rPr lang="en-IN" sz="1800" b="1" i="0" u="none" strike="noStrike" cap="none" dirty="0">
                <a:solidFill>
                  <a:schemeClr val="dk1"/>
                </a:solidFill>
                <a:latin typeface="Calibri"/>
                <a:ea typeface="Calibri"/>
                <a:cs typeface="Calibri"/>
                <a:sym typeface="Calibri"/>
              </a:rPr>
              <a:t>consistent tactile paths</a:t>
            </a:r>
            <a:r>
              <a:rPr lang="en-IN" sz="1800" b="0" i="0" u="none" strike="noStrike" cap="none" dirty="0">
                <a:solidFill>
                  <a:schemeClr val="dk1"/>
                </a:solidFill>
                <a:latin typeface="Calibri"/>
                <a:ea typeface="Calibri"/>
                <a:cs typeface="Calibri"/>
                <a:sym typeface="Calibri"/>
              </a:rPr>
              <a:t> across all circulation areas.</a:t>
            </a:r>
            <a:endParaRPr sz="16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1800"/>
              <a:buFont typeface="Arial"/>
              <a:buChar char="•"/>
            </a:pPr>
            <a:r>
              <a:rPr lang="en-IN" sz="1800" b="0" i="0" u="none" strike="noStrike" cap="none" dirty="0">
                <a:solidFill>
                  <a:schemeClr val="dk1"/>
                </a:solidFill>
                <a:latin typeface="Calibri"/>
                <a:ea typeface="Calibri"/>
                <a:cs typeface="Calibri"/>
                <a:sym typeface="Calibri"/>
              </a:rPr>
              <a:t>Install </a:t>
            </a:r>
            <a:r>
              <a:rPr lang="en-IN" sz="1800" b="1" i="0" u="none" strike="noStrike" cap="none" dirty="0">
                <a:solidFill>
                  <a:schemeClr val="dk1"/>
                </a:solidFill>
                <a:latin typeface="Calibri"/>
                <a:ea typeface="Calibri"/>
                <a:cs typeface="Calibri"/>
                <a:sym typeface="Calibri"/>
              </a:rPr>
              <a:t>ticket counters, vending machines, and water points</a:t>
            </a:r>
            <a:r>
              <a:rPr lang="en-IN" sz="1800" b="0" i="0" u="none" strike="noStrike" cap="none" dirty="0">
                <a:solidFill>
                  <a:schemeClr val="dk1"/>
                </a:solidFill>
                <a:latin typeface="Calibri"/>
                <a:ea typeface="Calibri"/>
                <a:cs typeface="Calibri"/>
                <a:sym typeface="Calibri"/>
              </a:rPr>
              <a:t> at </a:t>
            </a:r>
            <a:r>
              <a:rPr lang="en-IN" sz="1800" b="1" i="0" u="none" strike="noStrike" cap="none" dirty="0">
                <a:solidFill>
                  <a:schemeClr val="dk1"/>
                </a:solidFill>
                <a:latin typeface="Calibri"/>
                <a:ea typeface="Calibri"/>
                <a:cs typeface="Calibri"/>
                <a:sym typeface="Calibri"/>
              </a:rPr>
              <a:t>dual heights</a:t>
            </a:r>
            <a:r>
              <a:rPr lang="en-IN" sz="1800" b="0" i="0" u="none" strike="noStrike" cap="none" dirty="0">
                <a:solidFill>
                  <a:schemeClr val="dk1"/>
                </a:solidFill>
                <a:latin typeface="Calibri"/>
                <a:ea typeface="Calibri"/>
                <a:cs typeface="Calibri"/>
                <a:sym typeface="Calibri"/>
              </a:rPr>
              <a:t> for wheelchair accessibility.</a:t>
            </a:r>
            <a:endParaRPr sz="16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1800"/>
              <a:buFont typeface="Arial"/>
              <a:buChar char="•"/>
            </a:pPr>
            <a:r>
              <a:rPr lang="en-IN" sz="1800" b="0" i="0" u="none" strike="noStrike" cap="none" dirty="0">
                <a:solidFill>
                  <a:schemeClr val="dk1"/>
                </a:solidFill>
                <a:latin typeface="Calibri"/>
                <a:ea typeface="Calibri"/>
                <a:cs typeface="Calibri"/>
                <a:sym typeface="Calibri"/>
              </a:rPr>
              <a:t>Include </a:t>
            </a:r>
            <a:r>
              <a:rPr lang="en-IN" sz="1800" b="1" i="0" u="none" strike="noStrike" cap="none" dirty="0">
                <a:solidFill>
                  <a:schemeClr val="dk1"/>
                </a:solidFill>
                <a:latin typeface="Calibri"/>
                <a:ea typeface="Calibri"/>
                <a:cs typeface="Calibri"/>
                <a:sym typeface="Calibri"/>
              </a:rPr>
              <a:t>designated seating with armrests</a:t>
            </a:r>
            <a:r>
              <a:rPr lang="en-IN" sz="1800" b="0" i="0" u="none" strike="noStrike" cap="none" dirty="0">
                <a:solidFill>
                  <a:schemeClr val="dk1"/>
                </a:solidFill>
                <a:latin typeface="Calibri"/>
                <a:ea typeface="Calibri"/>
                <a:cs typeface="Calibri"/>
                <a:sym typeface="Calibri"/>
              </a:rPr>
              <a:t> and supportive options at platforms and waiting zones.</a:t>
            </a:r>
            <a:endParaRPr sz="16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1800"/>
              <a:buFont typeface="Arial"/>
              <a:buChar char="•"/>
            </a:pPr>
            <a:r>
              <a:rPr lang="en-IN" sz="1800" b="0" i="0" u="none" strike="noStrike" cap="none" dirty="0">
                <a:solidFill>
                  <a:schemeClr val="dk1"/>
                </a:solidFill>
                <a:latin typeface="Calibri"/>
                <a:ea typeface="Calibri"/>
                <a:cs typeface="Calibri"/>
                <a:sym typeface="Calibri"/>
              </a:rPr>
              <a:t>Equip </a:t>
            </a:r>
            <a:r>
              <a:rPr lang="en-IN" sz="1800" b="1" i="0" u="none" strike="noStrike" cap="none" dirty="0">
                <a:solidFill>
                  <a:schemeClr val="dk1"/>
                </a:solidFill>
                <a:latin typeface="Calibri"/>
                <a:ea typeface="Calibri"/>
                <a:cs typeface="Calibri"/>
                <a:sym typeface="Calibri"/>
              </a:rPr>
              <a:t>lifts and staircases</a:t>
            </a:r>
            <a:r>
              <a:rPr lang="en-IN" sz="1800" b="0" i="0" u="none" strike="noStrike" cap="none" dirty="0">
                <a:solidFill>
                  <a:schemeClr val="dk1"/>
                </a:solidFill>
                <a:latin typeface="Calibri"/>
                <a:ea typeface="Calibri"/>
                <a:cs typeface="Calibri"/>
                <a:sym typeface="Calibri"/>
              </a:rPr>
              <a:t> with Braille buttons, audible floor indicators, continuous handrails, and warning tiles.</a:t>
            </a:r>
            <a:endParaRPr sz="1600" b="0" i="0" u="none" strike="noStrike" cap="none" dirty="0">
              <a:solidFill>
                <a:srgbClr val="00000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1800"/>
              <a:buFont typeface="Arial"/>
              <a:buChar char="•"/>
            </a:pPr>
            <a:r>
              <a:rPr lang="en-IN" sz="1800" b="0" i="0" u="none" strike="noStrike" cap="none" dirty="0">
                <a:solidFill>
                  <a:srgbClr val="00B0F0"/>
                </a:solidFill>
                <a:latin typeface="Calibri"/>
                <a:ea typeface="Calibri"/>
                <a:cs typeface="Calibri"/>
                <a:sym typeface="Calibri"/>
              </a:rPr>
              <a:t>Introduce </a:t>
            </a:r>
            <a:r>
              <a:rPr lang="en-IN" sz="1800" b="1" i="0" u="none" strike="noStrike" cap="none" dirty="0">
                <a:solidFill>
                  <a:srgbClr val="00B0F0"/>
                </a:solidFill>
                <a:latin typeface="Calibri"/>
                <a:ea typeface="Calibri"/>
                <a:cs typeface="Calibri"/>
                <a:sym typeface="Calibri"/>
              </a:rPr>
              <a:t>quiet zones</a:t>
            </a:r>
            <a:r>
              <a:rPr lang="en-IN" sz="1800" b="0" i="0" u="none" strike="noStrike" cap="none" dirty="0">
                <a:solidFill>
                  <a:srgbClr val="00B0F0"/>
                </a:solidFill>
                <a:latin typeface="Calibri"/>
                <a:ea typeface="Calibri"/>
                <a:cs typeface="Calibri"/>
                <a:sym typeface="Calibri"/>
              </a:rPr>
              <a:t>, </a:t>
            </a:r>
            <a:r>
              <a:rPr lang="en-IN" sz="1800" b="1" i="0" u="none" strike="noStrike" cap="none" dirty="0">
                <a:solidFill>
                  <a:srgbClr val="00B0F0"/>
                </a:solidFill>
                <a:latin typeface="Calibri"/>
                <a:ea typeface="Calibri"/>
                <a:cs typeface="Calibri"/>
                <a:sym typeface="Calibri"/>
              </a:rPr>
              <a:t>color-coded signage</a:t>
            </a:r>
            <a:r>
              <a:rPr lang="en-IN" sz="1800" b="0" i="0" u="none" strike="noStrike" cap="none" dirty="0">
                <a:solidFill>
                  <a:srgbClr val="00B0F0"/>
                </a:solidFill>
                <a:latin typeface="Calibri"/>
                <a:ea typeface="Calibri"/>
                <a:cs typeface="Calibri"/>
                <a:sym typeface="Calibri"/>
              </a:rPr>
              <a:t>, and </a:t>
            </a:r>
            <a:r>
              <a:rPr lang="en-IN" sz="1800" b="1" i="0" u="none" strike="noStrike" cap="none" dirty="0">
                <a:solidFill>
                  <a:srgbClr val="00B0F0"/>
                </a:solidFill>
                <a:latin typeface="Calibri"/>
                <a:ea typeface="Calibri"/>
                <a:cs typeface="Calibri"/>
                <a:sym typeface="Calibri"/>
              </a:rPr>
              <a:t>controlled lighting and acoustics</a:t>
            </a:r>
            <a:r>
              <a:rPr lang="en-IN" sz="1800" b="0" i="0" u="none" strike="noStrike" cap="none" dirty="0">
                <a:solidFill>
                  <a:srgbClr val="00B0F0"/>
                </a:solidFill>
                <a:latin typeface="Calibri"/>
                <a:ea typeface="Calibri"/>
                <a:cs typeface="Calibri"/>
                <a:sym typeface="Calibri"/>
              </a:rPr>
              <a:t> for neurodiverse users.</a:t>
            </a:r>
            <a:endParaRPr sz="1600" b="0" i="0" u="none" strike="noStrike" cap="none" dirty="0">
              <a:solidFill>
                <a:srgbClr val="00B0F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1800"/>
              <a:buFont typeface="Arial"/>
              <a:buChar char="•"/>
            </a:pPr>
            <a:r>
              <a:rPr lang="en-IN" sz="1800" b="0" i="0" u="none" strike="noStrike" cap="none" dirty="0">
                <a:solidFill>
                  <a:srgbClr val="00B0F0"/>
                </a:solidFill>
                <a:latin typeface="Calibri"/>
                <a:ea typeface="Calibri"/>
                <a:cs typeface="Calibri"/>
                <a:sym typeface="Calibri"/>
              </a:rPr>
              <a:t>Establish a </a:t>
            </a:r>
            <a:r>
              <a:rPr lang="en-IN" sz="1800" b="1" i="0" u="none" strike="noStrike" cap="none" dirty="0">
                <a:solidFill>
                  <a:srgbClr val="00B0F0"/>
                </a:solidFill>
                <a:latin typeface="Calibri"/>
                <a:ea typeface="Calibri"/>
                <a:cs typeface="Calibri"/>
                <a:sym typeface="Calibri"/>
              </a:rPr>
              <a:t>formal feedback mechanism</a:t>
            </a:r>
            <a:r>
              <a:rPr lang="en-IN" sz="1800" b="0" i="0" u="none" strike="noStrike" cap="none" dirty="0">
                <a:solidFill>
                  <a:srgbClr val="00B0F0"/>
                </a:solidFill>
                <a:latin typeface="Calibri"/>
                <a:ea typeface="Calibri"/>
                <a:cs typeface="Calibri"/>
                <a:sym typeface="Calibri"/>
              </a:rPr>
              <a:t> to collect user inputs and accessibility concerns.</a:t>
            </a:r>
            <a:endParaRPr sz="1600" b="0" i="0" u="none" strike="noStrike" cap="none" dirty="0">
              <a:solidFill>
                <a:srgbClr val="00B0F0"/>
              </a:solidFill>
              <a:latin typeface="Arial"/>
              <a:ea typeface="Arial"/>
              <a:cs typeface="Arial"/>
              <a:sym typeface="Arial"/>
            </a:endParaRPr>
          </a:p>
          <a:p>
            <a:pPr marL="342900" marR="0" lvl="0" indent="-342900" algn="l" rtl="0">
              <a:lnSpc>
                <a:spcPct val="100000"/>
              </a:lnSpc>
              <a:spcBef>
                <a:spcPts val="0"/>
              </a:spcBef>
              <a:spcAft>
                <a:spcPts val="0"/>
              </a:spcAft>
              <a:buClr>
                <a:schemeClr val="dk1"/>
              </a:buClr>
              <a:buSzPts val="1800"/>
              <a:buFont typeface="Arial"/>
              <a:buChar char="•"/>
            </a:pPr>
            <a:r>
              <a:rPr lang="en-IN" sz="1800" b="0" i="0" u="none" strike="noStrike" cap="none" dirty="0">
                <a:solidFill>
                  <a:srgbClr val="00B0F0"/>
                </a:solidFill>
                <a:latin typeface="Calibri"/>
                <a:ea typeface="Calibri"/>
                <a:cs typeface="Calibri"/>
                <a:sym typeface="Calibri"/>
              </a:rPr>
              <a:t>Provide </a:t>
            </a:r>
            <a:r>
              <a:rPr lang="en-IN" sz="1800" b="1" i="0" u="none" strike="noStrike" cap="none" dirty="0">
                <a:solidFill>
                  <a:srgbClr val="00B0F0"/>
                </a:solidFill>
                <a:latin typeface="Calibri"/>
                <a:ea typeface="Calibri"/>
                <a:cs typeface="Calibri"/>
                <a:sym typeface="Calibri"/>
              </a:rPr>
              <a:t>staff training on disability and neurodiversity awareness</a:t>
            </a:r>
            <a:r>
              <a:rPr lang="en-IN" sz="1800" b="0" i="0" u="none" strike="noStrike" cap="none" dirty="0">
                <a:solidFill>
                  <a:srgbClr val="00B0F0"/>
                </a:solidFill>
                <a:latin typeface="Calibri"/>
                <a:ea typeface="Calibri"/>
                <a:cs typeface="Calibri"/>
                <a:sym typeface="Calibri"/>
              </a:rPr>
              <a:t> to ensure inclusive service delivery.</a:t>
            </a:r>
            <a:endParaRPr sz="1600" b="0" i="0" u="none" strike="noStrike" cap="none" dirty="0">
              <a:solidFill>
                <a:srgbClr val="00B0F0"/>
              </a:solidFill>
              <a:latin typeface="Arial"/>
              <a:ea typeface="Arial"/>
              <a:cs typeface="Arial"/>
              <a:sym typeface="Arial"/>
            </a:endParaRPr>
          </a:p>
        </p:txBody>
      </p:sp>
      <p:sp>
        <p:nvSpPr>
          <p:cNvPr id="441" name="Google Shape;441;p20"/>
          <p:cNvSpPr txBox="1">
            <a:spLocks noGrp="1"/>
          </p:cNvSpPr>
          <p:nvPr>
            <p:ph type="sldNum" idx="12"/>
          </p:nvPr>
        </p:nvSpPr>
        <p:spPr>
          <a:xfrm>
            <a:off x="6996113" y="6356352"/>
            <a:ext cx="22290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IN"/>
              <a:t>23</a:t>
            </a:fld>
            <a:endParaRPr/>
          </a:p>
        </p:txBody>
      </p:sp>
      <p:pic>
        <p:nvPicPr>
          <p:cNvPr id="442" name="Google Shape;442;p20" title="WhatsApp Image 2025-11-03 at 15.12.25_12c6b77a.jpg"/>
          <p:cNvPicPr preferRelativeResize="0"/>
          <p:nvPr/>
        </p:nvPicPr>
        <p:blipFill>
          <a:blip r:embed="rId4">
            <a:alphaModFix/>
          </a:blip>
          <a:stretch>
            <a:fillRect/>
          </a:stretch>
        </p:blipFill>
        <p:spPr>
          <a:xfrm>
            <a:off x="1468948" y="1247300"/>
            <a:ext cx="1626901" cy="2892276"/>
          </a:xfrm>
          <a:prstGeom prst="rect">
            <a:avLst/>
          </a:prstGeom>
          <a:noFill/>
          <a:ln>
            <a:noFill/>
          </a:ln>
        </p:spPr>
      </p:pic>
      <p:pic>
        <p:nvPicPr>
          <p:cNvPr id="443" name="Google Shape;443;p20" title="WhatsApp Image 2025-11-03 at 15.10.51_a20411d2.jpg"/>
          <p:cNvPicPr preferRelativeResize="0"/>
          <p:nvPr/>
        </p:nvPicPr>
        <p:blipFill>
          <a:blip r:embed="rId5">
            <a:alphaModFix/>
          </a:blip>
          <a:stretch>
            <a:fillRect/>
          </a:stretch>
        </p:blipFill>
        <p:spPr>
          <a:xfrm>
            <a:off x="-199801" y="1247300"/>
            <a:ext cx="1626899" cy="2892269"/>
          </a:xfrm>
          <a:prstGeom prst="rect">
            <a:avLst/>
          </a:prstGeom>
          <a:noFill/>
          <a:ln>
            <a:noFill/>
          </a:ln>
        </p:spPr>
      </p:pic>
      <p:pic>
        <p:nvPicPr>
          <p:cNvPr id="444" name="Google Shape;444;p20" title="WhatsApp Image 2025-11-03 at 15.10.53_3cc86df6.jpg"/>
          <p:cNvPicPr preferRelativeResize="0"/>
          <p:nvPr/>
        </p:nvPicPr>
        <p:blipFill rotWithShape="1">
          <a:blip r:embed="rId6">
            <a:alphaModFix/>
          </a:blip>
          <a:srcRect b="33717"/>
          <a:stretch/>
        </p:blipFill>
        <p:spPr>
          <a:xfrm>
            <a:off x="-199800" y="4139575"/>
            <a:ext cx="1668749" cy="2272749"/>
          </a:xfrm>
          <a:prstGeom prst="rect">
            <a:avLst/>
          </a:prstGeom>
          <a:noFill/>
          <a:ln>
            <a:noFill/>
          </a:ln>
        </p:spPr>
      </p:pic>
      <p:pic>
        <p:nvPicPr>
          <p:cNvPr id="445" name="Google Shape;445;p20" title="WhatsApp Image 2025-11-03 at 15.04.32_8fbf66d5.jpg"/>
          <p:cNvPicPr preferRelativeResize="0"/>
          <p:nvPr/>
        </p:nvPicPr>
        <p:blipFill rotWithShape="1">
          <a:blip r:embed="rId7">
            <a:alphaModFix/>
          </a:blip>
          <a:srcRect t="30420" r="39540" b="26127"/>
          <a:stretch/>
        </p:blipFill>
        <p:spPr>
          <a:xfrm>
            <a:off x="1468950" y="4139575"/>
            <a:ext cx="2106576" cy="2272752"/>
          </a:xfrm>
          <a:prstGeom prst="rect">
            <a:avLst/>
          </a:prstGeom>
          <a:noFill/>
          <a:ln>
            <a:noFill/>
          </a:ln>
        </p:spPr>
      </p:pic>
      <p:sp>
        <p:nvSpPr>
          <p:cNvPr id="446" name="Google Shape;446;p20"/>
          <p:cNvSpPr txBox="1"/>
          <p:nvPr/>
        </p:nvSpPr>
        <p:spPr>
          <a:xfrm>
            <a:off x="247525" y="6492900"/>
            <a:ext cx="3237000" cy="365100"/>
          </a:xfrm>
          <a:prstGeom prst="rect">
            <a:avLst/>
          </a:prstGeom>
          <a:solidFill>
            <a:schemeClr val="accent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IN" sz="1100">
                <a:solidFill>
                  <a:srgbClr val="0000FF"/>
                </a:solidFill>
                <a:latin typeface="Calibri"/>
                <a:ea typeface="Calibri"/>
                <a:cs typeface="Calibri"/>
                <a:sym typeface="Calibri"/>
              </a:rPr>
              <a:t>Source: Authors filed visit Photos of  Metro   Stations</a:t>
            </a:r>
            <a:endParaRPr sz="1100">
              <a:solidFill>
                <a:srgbClr val="0000FF"/>
              </a:solidFill>
              <a:latin typeface="Calibri"/>
              <a:ea typeface="Calibri"/>
              <a:cs typeface="Calibri"/>
              <a:sym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464"/>
        <p:cNvGrpSpPr/>
        <p:nvPr/>
      </p:nvGrpSpPr>
      <p:grpSpPr>
        <a:xfrm>
          <a:off x="0" y="0"/>
          <a:ext cx="0" cy="0"/>
          <a:chOff x="0" y="0"/>
          <a:chExt cx="0" cy="0"/>
        </a:xfrm>
      </p:grpSpPr>
      <p:sp>
        <p:nvSpPr>
          <p:cNvPr id="465" name="Google Shape;465;p21"/>
          <p:cNvSpPr/>
          <p:nvPr/>
        </p:nvSpPr>
        <p:spPr>
          <a:xfrm>
            <a:off x="583875" y="1782450"/>
            <a:ext cx="3193649" cy="4423759"/>
          </a:xfrm>
          <a:custGeom>
            <a:avLst/>
            <a:gdLst/>
            <a:ahLst/>
            <a:cxnLst/>
            <a:rect l="l" t="t" r="r" b="b"/>
            <a:pathLst>
              <a:path w="1764447" h="2195414" extrusionOk="0">
                <a:moveTo>
                  <a:pt x="1659577" y="0"/>
                </a:moveTo>
                <a:lnTo>
                  <a:pt x="104870" y="0"/>
                </a:lnTo>
                <a:cubicBezTo>
                  <a:pt x="46952" y="0"/>
                  <a:pt x="0" y="46952"/>
                  <a:pt x="0" y="104870"/>
                </a:cubicBezTo>
                <a:lnTo>
                  <a:pt x="0" y="464773"/>
                </a:lnTo>
                <a:lnTo>
                  <a:pt x="0" y="2090544"/>
                </a:lnTo>
                <a:cubicBezTo>
                  <a:pt x="1" y="2148462"/>
                  <a:pt x="46952" y="2195413"/>
                  <a:pt x="104870" y="2195414"/>
                </a:cubicBezTo>
                <a:lnTo>
                  <a:pt x="1185069" y="2195414"/>
                </a:lnTo>
                <a:cubicBezTo>
                  <a:pt x="1242987" y="2195414"/>
                  <a:pt x="1289939" y="2148463"/>
                  <a:pt x="1289940" y="2090545"/>
                </a:cubicBezTo>
                <a:lnTo>
                  <a:pt x="1289940" y="569643"/>
                </a:lnTo>
                <a:cubicBezTo>
                  <a:pt x="1289939" y="541830"/>
                  <a:pt x="1300988" y="515156"/>
                  <a:pt x="1320655" y="495488"/>
                </a:cubicBezTo>
                <a:cubicBezTo>
                  <a:pt x="1340322" y="475821"/>
                  <a:pt x="1366996" y="464773"/>
                  <a:pt x="1394810" y="464773"/>
                </a:cubicBezTo>
                <a:lnTo>
                  <a:pt x="1659577" y="464773"/>
                </a:lnTo>
                <a:cubicBezTo>
                  <a:pt x="1717495" y="464772"/>
                  <a:pt x="1764446" y="417821"/>
                  <a:pt x="1764447" y="359903"/>
                </a:cubicBezTo>
                <a:lnTo>
                  <a:pt x="1764447" y="104870"/>
                </a:lnTo>
                <a:cubicBezTo>
                  <a:pt x="1764447" y="46952"/>
                  <a:pt x="1717495" y="0"/>
                  <a:pt x="1659577" y="0"/>
                </a:cubicBezTo>
                <a:close/>
              </a:path>
            </a:pathLst>
          </a:custGeom>
          <a:blipFill rotWithShape="1">
            <a:blip r:embed="rId3">
              <a:alphaModFix/>
            </a:blip>
            <a:stretch>
              <a:fillRect l="-86459"/>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6" name="Google Shape;466;p21"/>
          <p:cNvSpPr txBox="1"/>
          <p:nvPr/>
        </p:nvSpPr>
        <p:spPr>
          <a:xfrm>
            <a:off x="475874" y="480175"/>
            <a:ext cx="8512678" cy="46166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IN" sz="3000" dirty="0">
                <a:solidFill>
                  <a:schemeClr val="dk1"/>
                </a:solidFill>
                <a:latin typeface="Calibri"/>
                <a:ea typeface="Calibri"/>
                <a:cs typeface="Calibri"/>
                <a:sym typeface="Calibri"/>
              </a:rPr>
              <a:t>Discussion and Implications : </a:t>
            </a:r>
            <a:endParaRPr sz="3000" b="0" i="0" u="none" strike="noStrike" cap="none" dirty="0">
              <a:solidFill>
                <a:schemeClr val="dk1"/>
              </a:solidFill>
              <a:latin typeface="Arial"/>
              <a:ea typeface="Arial"/>
              <a:cs typeface="Arial"/>
              <a:sym typeface="Arial"/>
            </a:endParaRPr>
          </a:p>
        </p:txBody>
      </p:sp>
      <p:sp>
        <p:nvSpPr>
          <p:cNvPr id="468" name="Google Shape;468;p21"/>
          <p:cNvSpPr txBox="1">
            <a:spLocks noGrp="1"/>
          </p:cNvSpPr>
          <p:nvPr>
            <p:ph type="sldNum" idx="12"/>
          </p:nvPr>
        </p:nvSpPr>
        <p:spPr>
          <a:xfrm>
            <a:off x="6996113" y="6356352"/>
            <a:ext cx="22290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IN"/>
              <a:t>24</a:t>
            </a:fld>
            <a:endParaRPr/>
          </a:p>
        </p:txBody>
      </p:sp>
      <p:sp>
        <p:nvSpPr>
          <p:cNvPr id="469" name="Google Shape;469;p21"/>
          <p:cNvSpPr txBox="1"/>
          <p:nvPr/>
        </p:nvSpPr>
        <p:spPr>
          <a:xfrm>
            <a:off x="583875" y="6260925"/>
            <a:ext cx="2320800" cy="365100"/>
          </a:xfrm>
          <a:prstGeom prst="rect">
            <a:avLst/>
          </a:prstGeom>
          <a:solidFill>
            <a:schemeClr val="accent3"/>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IN" sz="1100">
                <a:solidFill>
                  <a:srgbClr val="0000FF"/>
                </a:solidFill>
                <a:latin typeface="Calibri"/>
                <a:ea typeface="Calibri"/>
                <a:cs typeface="Calibri"/>
                <a:sym typeface="Calibri"/>
              </a:rPr>
              <a:t>Source: Internet for reference</a:t>
            </a:r>
            <a:endParaRPr sz="1100">
              <a:solidFill>
                <a:srgbClr val="0000FF"/>
              </a:solidFill>
              <a:latin typeface="Calibri"/>
              <a:ea typeface="Calibri"/>
              <a:cs typeface="Calibri"/>
              <a:sym typeface="Calibri"/>
            </a:endParaRPr>
          </a:p>
        </p:txBody>
      </p:sp>
      <p:sp>
        <p:nvSpPr>
          <p:cNvPr id="3" name="TextBox 2">
            <a:extLst>
              <a:ext uri="{FF2B5EF4-FFF2-40B4-BE49-F238E27FC236}">
                <a16:creationId xmlns:a16="http://schemas.microsoft.com/office/drawing/2014/main" id="{F2496E03-6B98-510D-6EF1-6EB03D6A667B}"/>
              </a:ext>
            </a:extLst>
          </p:cNvPr>
          <p:cNvSpPr txBox="1"/>
          <p:nvPr/>
        </p:nvSpPr>
        <p:spPr>
          <a:xfrm>
            <a:off x="3938778" y="1782450"/>
            <a:ext cx="4951476" cy="4278094"/>
          </a:xfrm>
          <a:prstGeom prst="rect">
            <a:avLst/>
          </a:prstGeom>
          <a:noFill/>
        </p:spPr>
        <p:txBody>
          <a:bodyPr wrap="square">
            <a:spAutoFit/>
          </a:bodyPr>
          <a:lstStyle/>
          <a:p>
            <a:pPr rtl="0" fontAlgn="base">
              <a:buFont typeface="Arial" panose="020B0604020202020204" pitchFamily="34" charset="0"/>
              <a:buChar char="•"/>
            </a:pPr>
            <a:r>
              <a:rPr lang="en-US" sz="2000" b="0" i="0" u="none" strike="noStrike" dirty="0">
                <a:solidFill>
                  <a:srgbClr val="000000"/>
                </a:solidFill>
                <a:effectLst/>
                <a:latin typeface="Calibri" panose="020F0502020204030204" pitchFamily="34" charset="0"/>
              </a:rPr>
              <a:t>Accessibility extends beyond ramps &amp; lifts — includes sensory, emotional, cognitive dimensions.</a:t>
            </a:r>
          </a:p>
          <a:p>
            <a:pPr rtl="0" fontAlgn="base">
              <a:buFont typeface="Arial" panose="020B0604020202020204" pitchFamily="34" charset="0"/>
              <a:buChar char="•"/>
            </a:pPr>
            <a:endParaRPr lang="en-US" sz="2000" b="0" i="0" u="none" strike="noStrike" dirty="0">
              <a:solidFill>
                <a:srgbClr val="000000"/>
              </a:solidFill>
              <a:effectLst/>
              <a:latin typeface="Arial" panose="020B0604020202020204" pitchFamily="34" charset="0"/>
            </a:endParaRPr>
          </a:p>
          <a:p>
            <a:pPr rtl="0" fontAlgn="base">
              <a:buFont typeface="Arial" panose="020B0604020202020204" pitchFamily="34" charset="0"/>
              <a:buChar char="•"/>
            </a:pPr>
            <a:r>
              <a:rPr lang="en-US" sz="2000" b="0" i="0" u="none" strike="noStrike" dirty="0">
                <a:solidFill>
                  <a:srgbClr val="000000"/>
                </a:solidFill>
                <a:effectLst/>
                <a:latin typeface="Calibri" panose="020F0502020204030204" pitchFamily="34" charset="0"/>
              </a:rPr>
              <a:t>Lack of neurodivergent-friendly design leads to anxiety &amp; dependence.</a:t>
            </a:r>
          </a:p>
          <a:p>
            <a:pPr rtl="0" fontAlgn="base">
              <a:buFont typeface="Arial" panose="020B0604020202020204" pitchFamily="34" charset="0"/>
              <a:buChar char="•"/>
            </a:pPr>
            <a:endParaRPr lang="en-US" sz="2000" b="0" i="0" u="none" strike="noStrike" dirty="0">
              <a:solidFill>
                <a:srgbClr val="000000"/>
              </a:solidFill>
              <a:effectLst/>
              <a:latin typeface="Arial" panose="020B0604020202020204" pitchFamily="34" charset="0"/>
            </a:endParaRPr>
          </a:p>
          <a:p>
            <a:pPr rtl="0" fontAlgn="base">
              <a:buFont typeface="Arial" panose="020B0604020202020204" pitchFamily="34" charset="0"/>
              <a:buChar char="•"/>
            </a:pPr>
            <a:r>
              <a:rPr lang="en-US" sz="2000" b="0" i="0" u="none" strike="noStrike" dirty="0">
                <a:solidFill>
                  <a:srgbClr val="000000"/>
                </a:solidFill>
                <a:effectLst/>
                <a:latin typeface="Calibri" panose="020F0502020204030204" pitchFamily="34" charset="0"/>
              </a:rPr>
              <a:t>Framework must integrate </a:t>
            </a:r>
            <a:r>
              <a:rPr lang="en-US" sz="2000" b="1" i="0" u="none" strike="noStrike" dirty="0">
                <a:solidFill>
                  <a:srgbClr val="000000"/>
                </a:solidFill>
                <a:effectLst/>
                <a:latin typeface="Calibri" panose="020F0502020204030204" pitchFamily="34" charset="0"/>
              </a:rPr>
              <a:t>universal design  and sensory design principles</a:t>
            </a:r>
            <a:r>
              <a:rPr lang="en-US" sz="2000" b="0" i="0" u="none" strike="noStrike" dirty="0">
                <a:solidFill>
                  <a:srgbClr val="000000"/>
                </a:solidFill>
                <a:effectLst/>
                <a:latin typeface="Calibri" panose="020F0502020204030204" pitchFamily="34" charset="0"/>
              </a:rPr>
              <a:t>.</a:t>
            </a:r>
          </a:p>
          <a:p>
            <a:pPr rtl="0" fontAlgn="base">
              <a:buFont typeface="Arial" panose="020B0604020202020204" pitchFamily="34" charset="0"/>
              <a:buChar char="•"/>
            </a:pPr>
            <a:endParaRPr lang="en-US" sz="2000" b="0" i="0" u="none" strike="noStrike" dirty="0">
              <a:solidFill>
                <a:srgbClr val="000000"/>
              </a:solidFill>
              <a:effectLst/>
              <a:latin typeface="Arial" panose="020B0604020202020204" pitchFamily="34" charset="0"/>
            </a:endParaRPr>
          </a:p>
          <a:p>
            <a:pPr rtl="0" fontAlgn="base">
              <a:buFont typeface="Arial" panose="020B0604020202020204" pitchFamily="34" charset="0"/>
              <a:buChar char="•"/>
            </a:pPr>
            <a:r>
              <a:rPr lang="en-US" sz="2000" b="0" i="0" u="none" strike="noStrike" dirty="0">
                <a:solidFill>
                  <a:srgbClr val="000000"/>
                </a:solidFill>
                <a:effectLst/>
                <a:latin typeface="Calibri" panose="020F0502020204030204" pitchFamily="34" charset="0"/>
              </a:rPr>
              <a:t>Findings call for </a:t>
            </a:r>
            <a:r>
              <a:rPr lang="en-US" sz="2000" b="1" i="0" u="none" strike="noStrike" dirty="0">
                <a:solidFill>
                  <a:srgbClr val="000000"/>
                </a:solidFill>
                <a:effectLst/>
                <a:latin typeface="Calibri" panose="020F0502020204030204" pitchFamily="34" charset="0"/>
              </a:rPr>
              <a:t>policy enforcement, training, and participatory audits</a:t>
            </a:r>
            <a:r>
              <a:rPr lang="en-US" sz="2000" b="0" i="0" u="none" strike="noStrike" dirty="0">
                <a:solidFill>
                  <a:srgbClr val="000000"/>
                </a:solidFill>
                <a:effectLst/>
                <a:latin typeface="Calibri" panose="020F0502020204030204" pitchFamily="34" charset="0"/>
              </a:rPr>
              <a:t>.</a:t>
            </a:r>
            <a:br>
              <a:rPr lang="en-US" sz="1600" b="0" i="0" u="none" strike="noStrike" dirty="0">
                <a:solidFill>
                  <a:srgbClr val="000000"/>
                </a:solidFill>
                <a:effectLst/>
                <a:latin typeface="Calibri" panose="020F0502020204030204" pitchFamily="34" charset="0"/>
              </a:rPr>
            </a:br>
            <a:br>
              <a:rPr lang="en-US" sz="1600" b="0" i="0" u="none" strike="noStrike" dirty="0">
                <a:solidFill>
                  <a:srgbClr val="000000"/>
                </a:solidFill>
                <a:effectLst/>
                <a:latin typeface="Calibri" panose="020F0502020204030204" pitchFamily="34" charset="0"/>
              </a:rPr>
            </a:br>
            <a:endParaRPr lang="en-US" sz="1600" b="0" i="0" u="none" strike="noStrike" dirty="0">
              <a:solidFill>
                <a:srgbClr val="000000"/>
              </a:solidFill>
              <a:effectLst/>
              <a:latin typeface="Arial" panose="020B060402020202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23"/>
          <p:cNvSpPr txBox="1"/>
          <p:nvPr/>
        </p:nvSpPr>
        <p:spPr>
          <a:xfrm>
            <a:off x="394453" y="161375"/>
            <a:ext cx="3182700" cy="554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IN" sz="3000" b="1" i="0" u="none" strike="noStrike" cap="none">
                <a:solidFill>
                  <a:schemeClr val="dk1"/>
                </a:solidFill>
                <a:latin typeface="Calibri"/>
                <a:ea typeface="Calibri"/>
                <a:cs typeface="Calibri"/>
                <a:sym typeface="Calibri"/>
              </a:rPr>
              <a:t>References</a:t>
            </a:r>
            <a:endParaRPr sz="3000" b="1" i="0" u="none" strike="noStrike" cap="none">
              <a:solidFill>
                <a:schemeClr val="dk1"/>
              </a:solidFill>
              <a:latin typeface="Calibri"/>
              <a:ea typeface="Calibri"/>
              <a:cs typeface="Calibri"/>
              <a:sym typeface="Calibri"/>
            </a:endParaRPr>
          </a:p>
        </p:txBody>
      </p:sp>
      <p:sp>
        <p:nvSpPr>
          <p:cNvPr id="475" name="Google Shape;475;p23"/>
          <p:cNvSpPr/>
          <p:nvPr/>
        </p:nvSpPr>
        <p:spPr>
          <a:xfrm>
            <a:off x="179294" y="561475"/>
            <a:ext cx="9332257" cy="6001643"/>
          </a:xfrm>
          <a:prstGeom prst="rect">
            <a:avLst/>
          </a:prstGeom>
          <a:noFill/>
          <a:ln>
            <a:noFill/>
          </a:ln>
        </p:spPr>
        <p:txBody>
          <a:bodyPr spcFirstLastPara="1" wrap="square" lIns="91425" tIns="45700" rIns="91425" bIns="45700" anchor="t" anchorCtr="0">
            <a:spAutoFit/>
          </a:bodyPr>
          <a:lstStyle/>
          <a:p>
            <a:pPr marL="342900" marR="0" lvl="0" indent="-342900" algn="just" rtl="0">
              <a:lnSpc>
                <a:spcPct val="100000"/>
              </a:lnSpc>
              <a:spcBef>
                <a:spcPts val="0"/>
              </a:spcBef>
              <a:spcAft>
                <a:spcPts val="0"/>
              </a:spcAft>
              <a:buClr>
                <a:schemeClr val="dk1"/>
              </a:buClr>
              <a:buSzPts val="1600"/>
              <a:buFont typeface="Calibri"/>
              <a:buAutoNum type="arabicPeriod"/>
            </a:pPr>
            <a:r>
              <a:rPr lang="en-IN" sz="1600" b="0" i="0" u="none" strike="noStrike" cap="none">
                <a:solidFill>
                  <a:schemeClr val="dk1"/>
                </a:solidFill>
                <a:latin typeface="Times New Roman"/>
                <a:ea typeface="Times New Roman"/>
                <a:cs typeface="Times New Roman"/>
                <a:sym typeface="Times New Roman"/>
              </a:rPr>
              <a:t>Baric, V. B., Ranada, Å. L., &amp; Berg, J. (2024). The whole journey chain with public transport for people with</a:t>
            </a:r>
            <a:endParaRPr sz="2400" b="0" i="0" u="none" strike="noStrike" cap="none">
              <a:solidFill>
                <a:schemeClr val="dk1"/>
              </a:solidFill>
              <a:latin typeface="Times New Roman"/>
              <a:ea typeface="Times New Roman"/>
              <a:cs typeface="Times New Roman"/>
              <a:sym typeface="Times New Roman"/>
            </a:endParaRPr>
          </a:p>
          <a:p>
            <a:pPr marL="0" marR="0" lvl="0" indent="0" algn="just" rtl="0">
              <a:lnSpc>
                <a:spcPct val="100000"/>
              </a:lnSpc>
              <a:spcBef>
                <a:spcPts val="0"/>
              </a:spcBef>
              <a:spcAft>
                <a:spcPts val="0"/>
              </a:spcAft>
              <a:buClr>
                <a:srgbClr val="000000"/>
              </a:buClr>
              <a:buSzPts val="1600"/>
              <a:buFont typeface="Arial"/>
              <a:buNone/>
            </a:pPr>
            <a:r>
              <a:rPr lang="en-IN" sz="1600" b="0" i="0" u="none" strike="noStrike" cap="none">
                <a:solidFill>
                  <a:schemeClr val="dk1"/>
                </a:solidFill>
                <a:latin typeface="Times New Roman"/>
                <a:ea typeface="Times New Roman"/>
                <a:cs typeface="Times New Roman"/>
                <a:sym typeface="Times New Roman"/>
              </a:rPr>
              <a:t> autism spectrum disorder and attention deficit hyperactivity disorder – a scoping review. </a:t>
            </a:r>
            <a:r>
              <a:rPr lang="en-IN" sz="1600" b="0" i="1" u="none" strike="noStrike" cap="none">
                <a:solidFill>
                  <a:schemeClr val="dk1"/>
                </a:solidFill>
                <a:latin typeface="Times New Roman"/>
                <a:ea typeface="Times New Roman"/>
                <a:cs typeface="Times New Roman"/>
                <a:sym typeface="Times New Roman"/>
              </a:rPr>
              <a:t>Transport Reviews,</a:t>
            </a:r>
            <a:endParaRPr sz="2400" b="0" i="0" u="none" strike="noStrike" cap="none">
              <a:solidFill>
                <a:schemeClr val="dk1"/>
              </a:solidFill>
              <a:latin typeface="Times New Roman"/>
              <a:ea typeface="Times New Roman"/>
              <a:cs typeface="Times New Roman"/>
              <a:sym typeface="Times New Roman"/>
            </a:endParaRPr>
          </a:p>
          <a:p>
            <a:pPr marL="0" marR="0" lvl="0" indent="0" algn="just" rtl="0">
              <a:lnSpc>
                <a:spcPct val="100000"/>
              </a:lnSpc>
              <a:spcBef>
                <a:spcPts val="0"/>
              </a:spcBef>
              <a:spcAft>
                <a:spcPts val="0"/>
              </a:spcAft>
              <a:buClr>
                <a:srgbClr val="000000"/>
              </a:buClr>
              <a:buSzPts val="1600"/>
              <a:buFont typeface="Arial"/>
              <a:buNone/>
            </a:pPr>
            <a:r>
              <a:rPr lang="en-IN" sz="1600" b="0" i="1" u="none" strike="noStrike" cap="none">
                <a:solidFill>
                  <a:schemeClr val="dk1"/>
                </a:solidFill>
                <a:latin typeface="Times New Roman"/>
                <a:ea typeface="Times New Roman"/>
                <a:cs typeface="Times New Roman"/>
                <a:sym typeface="Times New Roman"/>
              </a:rPr>
              <a:t> 44</a:t>
            </a:r>
            <a:r>
              <a:rPr lang="en-IN" sz="1600" b="0" i="0" u="none" strike="noStrike" cap="none">
                <a:solidFill>
                  <a:schemeClr val="dk1"/>
                </a:solidFill>
                <a:latin typeface="Times New Roman"/>
                <a:ea typeface="Times New Roman"/>
                <a:cs typeface="Times New Roman"/>
                <a:sym typeface="Times New Roman"/>
              </a:rPr>
              <a:t>(6), 1136–1160.</a:t>
            </a:r>
            <a:endParaRPr sz="2400" b="0" i="0" u="none" strike="noStrike" cap="none">
              <a:solidFill>
                <a:schemeClr val="dk1"/>
              </a:solidFill>
              <a:latin typeface="Times New Roman"/>
              <a:ea typeface="Times New Roman"/>
              <a:cs typeface="Times New Roman"/>
              <a:sym typeface="Times New Roman"/>
            </a:endParaRPr>
          </a:p>
          <a:p>
            <a:pPr marL="342900" marR="0" lvl="0" indent="-342900" algn="just" rtl="0">
              <a:lnSpc>
                <a:spcPct val="100000"/>
              </a:lnSpc>
              <a:spcBef>
                <a:spcPts val="0"/>
              </a:spcBef>
              <a:spcAft>
                <a:spcPts val="0"/>
              </a:spcAft>
              <a:buClr>
                <a:schemeClr val="dk1"/>
              </a:buClr>
              <a:buSzPts val="1600"/>
              <a:buFont typeface="Calibri"/>
              <a:buAutoNum type="arabicPeriod"/>
            </a:pPr>
            <a:r>
              <a:rPr lang="en-IN" sz="1600" b="0" i="0" u="none" strike="noStrike" cap="none">
                <a:solidFill>
                  <a:schemeClr val="dk1"/>
                </a:solidFill>
                <a:latin typeface="Times New Roman"/>
                <a:ea typeface="Times New Roman"/>
                <a:cs typeface="Times New Roman"/>
                <a:sym typeface="Times New Roman"/>
              </a:rPr>
              <a:t>Bezyak, J. L., Sabella, S., Hammel, J., McDonald, K., Jones, R. A., &amp; Barton, D. (2019). Community participation and public transportation barriers experienced by people with disabilities. </a:t>
            </a:r>
            <a:r>
              <a:rPr lang="en-IN" sz="1600" b="0" i="1" u="none" strike="noStrike" cap="none">
                <a:solidFill>
                  <a:schemeClr val="dk1"/>
                </a:solidFill>
                <a:latin typeface="Times New Roman"/>
                <a:ea typeface="Times New Roman"/>
                <a:cs typeface="Times New Roman"/>
                <a:sym typeface="Times New Roman"/>
              </a:rPr>
              <a:t>Disability and Rehabilitation, 42</a:t>
            </a:r>
            <a:r>
              <a:rPr lang="en-IN" sz="1600" b="0" i="0" u="none" strike="noStrike" cap="none">
                <a:solidFill>
                  <a:schemeClr val="dk1"/>
                </a:solidFill>
                <a:latin typeface="Times New Roman"/>
                <a:ea typeface="Times New Roman"/>
                <a:cs typeface="Times New Roman"/>
                <a:sym typeface="Times New Roman"/>
              </a:rPr>
              <a:t>(23), 3275–3283.</a:t>
            </a:r>
            <a:endParaRPr sz="2400" b="0" i="0" u="none" strike="noStrike" cap="none">
              <a:solidFill>
                <a:schemeClr val="dk1"/>
              </a:solidFill>
              <a:latin typeface="Times New Roman"/>
              <a:ea typeface="Times New Roman"/>
              <a:cs typeface="Times New Roman"/>
              <a:sym typeface="Times New Roman"/>
            </a:endParaRPr>
          </a:p>
          <a:p>
            <a:pPr marL="342900" marR="0" lvl="0" indent="-342900" algn="just" rtl="0">
              <a:lnSpc>
                <a:spcPct val="100000"/>
              </a:lnSpc>
              <a:spcBef>
                <a:spcPts val="0"/>
              </a:spcBef>
              <a:spcAft>
                <a:spcPts val="0"/>
              </a:spcAft>
              <a:buClr>
                <a:schemeClr val="dk1"/>
              </a:buClr>
              <a:buSzPts val="1600"/>
              <a:buFont typeface="Calibri"/>
              <a:buAutoNum type="arabicPeriod"/>
            </a:pPr>
            <a:r>
              <a:rPr lang="en-IN" sz="1600" b="0" i="0" u="none" strike="noStrike" cap="none">
                <a:solidFill>
                  <a:schemeClr val="dk1"/>
                </a:solidFill>
                <a:latin typeface="Times New Roman"/>
                <a:ea typeface="Times New Roman"/>
                <a:cs typeface="Times New Roman"/>
                <a:sym typeface="Times New Roman"/>
              </a:rPr>
              <a:t>Census of India. (2011). </a:t>
            </a:r>
            <a:r>
              <a:rPr lang="en-IN" sz="1600" b="0" i="1" u="none" strike="noStrike" cap="none">
                <a:solidFill>
                  <a:schemeClr val="dk1"/>
                </a:solidFill>
                <a:latin typeface="Times New Roman"/>
                <a:ea typeface="Times New Roman"/>
                <a:cs typeface="Times New Roman"/>
                <a:sym typeface="Times New Roman"/>
              </a:rPr>
              <a:t>Disabled Population in India</a:t>
            </a:r>
            <a:r>
              <a:rPr lang="en-IN" sz="1600" b="0" i="0" u="none" strike="noStrike" cap="none">
                <a:solidFill>
                  <a:schemeClr val="dk1"/>
                </a:solidFill>
                <a:latin typeface="Times New Roman"/>
                <a:ea typeface="Times New Roman"/>
                <a:cs typeface="Times New Roman"/>
                <a:sym typeface="Times New Roman"/>
              </a:rPr>
              <a:t>. Retrieved from</a:t>
            </a:r>
            <a:r>
              <a:rPr lang="en-IN" sz="1600" b="0" i="0" u="sng" strike="noStrike" cap="none">
                <a:solidFill>
                  <a:schemeClr val="dk1"/>
                </a:solidFill>
                <a:latin typeface="Times New Roman"/>
                <a:ea typeface="Times New Roman"/>
                <a:cs typeface="Times New Roman"/>
                <a:sym typeface="Times New Roman"/>
                <a:hlinkClick r:id="rId3">
                  <a:extLst>
                    <a:ext uri="{A12FA001-AC4F-418D-AE19-62706E023703}">
                      <ahyp:hlinkClr xmlns:ahyp="http://schemas.microsoft.com/office/drawing/2018/hyperlinkcolor" val="tx"/>
                    </a:ext>
                  </a:extLst>
                </a:hlinkClick>
              </a:rPr>
              <a:t> http://censusindia.gov.in/2011census/dchb/DCHB_A/07/0708_PART_A_DCHB_AMBALA.pdf</a:t>
            </a:r>
            <a:endParaRPr sz="2400" b="0" i="0" u="none" strike="noStrike" cap="none">
              <a:solidFill>
                <a:schemeClr val="dk1"/>
              </a:solidFill>
              <a:latin typeface="Times New Roman"/>
              <a:ea typeface="Times New Roman"/>
              <a:cs typeface="Times New Roman"/>
              <a:sym typeface="Times New Roman"/>
            </a:endParaRPr>
          </a:p>
          <a:p>
            <a:pPr marL="342900" marR="0" lvl="0" indent="-342900" algn="just" rtl="0">
              <a:lnSpc>
                <a:spcPct val="100000"/>
              </a:lnSpc>
              <a:spcBef>
                <a:spcPts val="0"/>
              </a:spcBef>
              <a:spcAft>
                <a:spcPts val="0"/>
              </a:spcAft>
              <a:buClr>
                <a:schemeClr val="dk1"/>
              </a:buClr>
              <a:buSzPts val="1600"/>
              <a:buFont typeface="Calibri"/>
              <a:buAutoNum type="arabicPeriod"/>
            </a:pPr>
            <a:r>
              <a:rPr lang="en-IN" sz="1600" b="0" i="0" u="none" strike="noStrike" cap="none">
                <a:solidFill>
                  <a:schemeClr val="dk1"/>
                </a:solidFill>
                <a:latin typeface="Times New Roman"/>
                <a:ea typeface="Times New Roman"/>
                <a:cs typeface="Times New Roman"/>
                <a:sym typeface="Times New Roman"/>
              </a:rPr>
              <a:t>Deka, D., Feeley, C., &amp; Lubin, A. (2016). Travel Patterns, Needs, and Barriers of Adults with Autism Spectrum Disorder. </a:t>
            </a:r>
            <a:r>
              <a:rPr lang="en-IN" sz="1600" b="0" i="1" u="none" strike="noStrike" cap="none">
                <a:solidFill>
                  <a:schemeClr val="dk1"/>
                </a:solidFill>
                <a:latin typeface="Times New Roman"/>
                <a:ea typeface="Times New Roman"/>
                <a:cs typeface="Times New Roman"/>
                <a:sym typeface="Times New Roman"/>
              </a:rPr>
              <a:t>Transportation Research Record Journal of the Transportation Research Board, 2542</a:t>
            </a:r>
            <a:r>
              <a:rPr lang="en-IN" sz="1600" b="0" i="0" u="none" strike="noStrike" cap="none">
                <a:solidFill>
                  <a:schemeClr val="dk1"/>
                </a:solidFill>
                <a:latin typeface="Times New Roman"/>
                <a:ea typeface="Times New Roman"/>
                <a:cs typeface="Times New Roman"/>
                <a:sym typeface="Times New Roman"/>
              </a:rPr>
              <a:t>(1), 9–16.</a:t>
            </a:r>
            <a:endParaRPr sz="2400" b="0" i="0" u="none" strike="noStrike" cap="none">
              <a:solidFill>
                <a:schemeClr val="dk1"/>
              </a:solidFill>
              <a:latin typeface="Times New Roman"/>
              <a:ea typeface="Times New Roman"/>
              <a:cs typeface="Times New Roman"/>
              <a:sym typeface="Times New Roman"/>
            </a:endParaRPr>
          </a:p>
          <a:p>
            <a:pPr marL="342900" marR="0" lvl="0" indent="-342900" algn="just" rtl="0">
              <a:lnSpc>
                <a:spcPct val="100000"/>
              </a:lnSpc>
              <a:spcBef>
                <a:spcPts val="0"/>
              </a:spcBef>
              <a:spcAft>
                <a:spcPts val="0"/>
              </a:spcAft>
              <a:buClr>
                <a:schemeClr val="dk1"/>
              </a:buClr>
              <a:buSzPts val="1600"/>
              <a:buFont typeface="Calibri"/>
              <a:buAutoNum type="arabicPeriod"/>
            </a:pPr>
            <a:r>
              <a:rPr lang="en-IN" sz="1600" b="0" i="0" u="none" strike="noStrike" cap="none">
                <a:solidFill>
                  <a:schemeClr val="dk1"/>
                </a:solidFill>
                <a:latin typeface="Times New Roman"/>
                <a:ea typeface="Times New Roman"/>
                <a:cs typeface="Times New Roman"/>
                <a:sym typeface="Times New Roman"/>
              </a:rPr>
              <a:t>Enginöz, E. B., &amp; Şavlı, H. (2016). Examination of accessibility for disabled people at metro stations. </a:t>
            </a:r>
            <a:r>
              <a:rPr lang="en-IN" sz="1600" b="0" i="1" u="none" strike="noStrike" cap="none">
                <a:solidFill>
                  <a:schemeClr val="dk1"/>
                </a:solidFill>
                <a:latin typeface="Times New Roman"/>
                <a:ea typeface="Times New Roman"/>
                <a:cs typeface="Times New Roman"/>
                <a:sym typeface="Times New Roman"/>
              </a:rPr>
              <a:t>ICONARP International Journal of Architecture and Planning, 4</a:t>
            </a:r>
            <a:r>
              <a:rPr lang="en-IN" sz="1600" b="0" i="0" u="none" strike="noStrike" cap="none">
                <a:solidFill>
                  <a:schemeClr val="dk1"/>
                </a:solidFill>
                <a:latin typeface="Times New Roman"/>
                <a:ea typeface="Times New Roman"/>
                <a:cs typeface="Times New Roman"/>
                <a:sym typeface="Times New Roman"/>
              </a:rPr>
              <a:t>(1), 34–48.</a:t>
            </a:r>
            <a:endParaRPr sz="2400" b="0" i="0" u="none" strike="noStrike" cap="none">
              <a:solidFill>
                <a:schemeClr val="dk1"/>
              </a:solidFill>
              <a:latin typeface="Times New Roman"/>
              <a:ea typeface="Times New Roman"/>
              <a:cs typeface="Times New Roman"/>
              <a:sym typeface="Times New Roman"/>
            </a:endParaRPr>
          </a:p>
          <a:p>
            <a:pPr marL="342900" marR="0" lvl="0" indent="-342900" algn="just" rtl="0">
              <a:lnSpc>
                <a:spcPct val="100000"/>
              </a:lnSpc>
              <a:spcBef>
                <a:spcPts val="0"/>
              </a:spcBef>
              <a:spcAft>
                <a:spcPts val="0"/>
              </a:spcAft>
              <a:buClr>
                <a:schemeClr val="dk1"/>
              </a:buClr>
              <a:buSzPts val="1600"/>
              <a:buFont typeface="Calibri"/>
              <a:buAutoNum type="arabicPeriod"/>
            </a:pPr>
            <a:r>
              <a:rPr lang="en-IN" sz="1600" b="0" i="0" u="none" strike="noStrike" cap="none">
                <a:solidFill>
                  <a:schemeClr val="dk1"/>
                </a:solidFill>
                <a:latin typeface="Times New Roman"/>
                <a:ea typeface="Times New Roman"/>
                <a:cs typeface="Times New Roman"/>
                <a:sym typeface="Times New Roman"/>
              </a:rPr>
              <a:t>Evcil, A. N., &amp; Yalçın Usal, S. (2014). Wheelchair Users' Accessibility Problems in Public Transportation-Case of Metro Bus. </a:t>
            </a:r>
            <a:r>
              <a:rPr lang="en-IN" sz="1600" b="0" i="1" u="none" strike="noStrike" cap="none">
                <a:solidFill>
                  <a:schemeClr val="dk1"/>
                </a:solidFill>
                <a:latin typeface="Times New Roman"/>
                <a:ea typeface="Times New Roman"/>
                <a:cs typeface="Times New Roman"/>
                <a:sym typeface="Times New Roman"/>
              </a:rPr>
              <a:t>Iconar International Journal of Architecture and Planning, 2</a:t>
            </a:r>
            <a:r>
              <a:rPr lang="en-IN" sz="1600" b="0" i="0" u="none" strike="noStrike" cap="none">
                <a:solidFill>
                  <a:schemeClr val="dk1"/>
                </a:solidFill>
                <a:latin typeface="Times New Roman"/>
                <a:ea typeface="Times New Roman"/>
                <a:cs typeface="Times New Roman"/>
                <a:sym typeface="Times New Roman"/>
              </a:rPr>
              <a:t>(1), 70-81.</a:t>
            </a:r>
            <a:endParaRPr sz="2400" b="0" i="0" u="none" strike="noStrike" cap="none">
              <a:solidFill>
                <a:schemeClr val="dk1"/>
              </a:solidFill>
              <a:latin typeface="Times New Roman"/>
              <a:ea typeface="Times New Roman"/>
              <a:cs typeface="Times New Roman"/>
              <a:sym typeface="Times New Roman"/>
            </a:endParaRPr>
          </a:p>
          <a:p>
            <a:pPr marL="342900" marR="0" lvl="0" indent="-342900" algn="just" rtl="0">
              <a:lnSpc>
                <a:spcPct val="100000"/>
              </a:lnSpc>
              <a:spcBef>
                <a:spcPts val="0"/>
              </a:spcBef>
              <a:spcAft>
                <a:spcPts val="0"/>
              </a:spcAft>
              <a:buClr>
                <a:schemeClr val="dk1"/>
              </a:buClr>
              <a:buSzPts val="1600"/>
              <a:buFont typeface="Calibri"/>
              <a:buAutoNum type="arabicPeriod"/>
            </a:pPr>
            <a:r>
              <a:rPr lang="en-IN" sz="1600" b="0" i="0" u="none" strike="noStrike" cap="none">
                <a:solidFill>
                  <a:schemeClr val="dk1"/>
                </a:solidFill>
                <a:latin typeface="Times New Roman"/>
                <a:ea typeface="Times New Roman"/>
                <a:cs typeface="Times New Roman"/>
                <a:sym typeface="Times New Roman"/>
              </a:rPr>
              <a:t>Falkmer, M., Barnett, T., Horlin, C., Falkmer, O., Siljehav, J., Fristedt, S., Lee, H. C., Chee, D. Y., Wretstrand, A., &amp; Falkmer, T. (2015). Viewpoints of adults with and without Autism Spectrum Disorders on public transport. </a:t>
            </a:r>
            <a:r>
              <a:rPr lang="en-IN" sz="1600" b="0" i="1" u="none" strike="noStrike" cap="none">
                <a:solidFill>
                  <a:schemeClr val="dk1"/>
                </a:solidFill>
                <a:latin typeface="Times New Roman"/>
                <a:ea typeface="Times New Roman"/>
                <a:cs typeface="Times New Roman"/>
                <a:sym typeface="Times New Roman"/>
              </a:rPr>
              <a:t>Transportation Research Part A Policy and Practice, 80</a:t>
            </a:r>
            <a:r>
              <a:rPr lang="en-IN" sz="1600" b="0" i="0" u="none" strike="noStrike" cap="none">
                <a:solidFill>
                  <a:schemeClr val="dk1"/>
                </a:solidFill>
                <a:latin typeface="Times New Roman"/>
                <a:ea typeface="Times New Roman"/>
                <a:cs typeface="Times New Roman"/>
                <a:sym typeface="Times New Roman"/>
              </a:rPr>
              <a:t>, 163–183.</a:t>
            </a:r>
            <a:endParaRPr sz="2400" b="0" i="0" u="none" strike="noStrike" cap="none">
              <a:solidFill>
                <a:schemeClr val="dk1"/>
              </a:solidFill>
              <a:latin typeface="Times New Roman"/>
              <a:ea typeface="Times New Roman"/>
              <a:cs typeface="Times New Roman"/>
              <a:sym typeface="Times New Roman"/>
            </a:endParaRPr>
          </a:p>
          <a:p>
            <a:pPr marL="342900" marR="0" lvl="0" indent="-342900" algn="just" rtl="0">
              <a:lnSpc>
                <a:spcPct val="100000"/>
              </a:lnSpc>
              <a:spcBef>
                <a:spcPts val="0"/>
              </a:spcBef>
              <a:spcAft>
                <a:spcPts val="0"/>
              </a:spcAft>
              <a:buClr>
                <a:schemeClr val="dk1"/>
              </a:buClr>
              <a:buSzPts val="1600"/>
              <a:buFont typeface="Calibri"/>
              <a:buAutoNum type="arabicPeriod"/>
            </a:pPr>
            <a:r>
              <a:rPr lang="en-IN" sz="1600" b="0" i="0" u="none" strike="noStrike" cap="none">
                <a:solidFill>
                  <a:schemeClr val="dk1"/>
                </a:solidFill>
                <a:latin typeface="Times New Roman"/>
                <a:ea typeface="Times New Roman"/>
                <a:cs typeface="Times New Roman"/>
                <a:sym typeface="Times New Roman"/>
              </a:rPr>
              <a:t>Finnigan, K. A. (2024). Sensory Responsive Environments: A Qualitative Study on Perceived Relationships between Outdoor Built Environments and Sensory Sensitivities. </a:t>
            </a:r>
            <a:r>
              <a:rPr lang="en-IN" sz="1600" b="0" i="1" u="none" strike="noStrike" cap="none">
                <a:solidFill>
                  <a:schemeClr val="dk1"/>
                </a:solidFill>
                <a:latin typeface="Times New Roman"/>
                <a:ea typeface="Times New Roman"/>
                <a:cs typeface="Times New Roman"/>
                <a:sym typeface="Times New Roman"/>
              </a:rPr>
              <a:t>Land, 13</a:t>
            </a:r>
            <a:r>
              <a:rPr lang="en-IN" sz="1600" b="0" i="0" u="none" strike="noStrike" cap="none">
                <a:solidFill>
                  <a:schemeClr val="dk1"/>
                </a:solidFill>
                <a:latin typeface="Times New Roman"/>
                <a:ea typeface="Times New Roman"/>
                <a:cs typeface="Times New Roman"/>
                <a:sym typeface="Times New Roman"/>
              </a:rPr>
              <a:t>(5), 636.</a:t>
            </a:r>
            <a:endParaRPr sz="2400" b="0" i="0" u="none" strike="noStrike" cap="none">
              <a:solidFill>
                <a:schemeClr val="dk1"/>
              </a:solidFill>
              <a:latin typeface="Times New Roman"/>
              <a:ea typeface="Times New Roman"/>
              <a:cs typeface="Times New Roman"/>
              <a:sym typeface="Times New Roman"/>
            </a:endParaRPr>
          </a:p>
          <a:p>
            <a:pPr marL="342900" marR="0" lvl="0" indent="-342900" algn="just" rtl="0">
              <a:lnSpc>
                <a:spcPct val="100000"/>
              </a:lnSpc>
              <a:spcBef>
                <a:spcPts val="0"/>
              </a:spcBef>
              <a:spcAft>
                <a:spcPts val="0"/>
              </a:spcAft>
              <a:buClr>
                <a:schemeClr val="dk1"/>
              </a:buClr>
              <a:buSzPts val="1600"/>
              <a:buFont typeface="Calibri"/>
              <a:buAutoNum type="arabicPeriod"/>
            </a:pPr>
            <a:r>
              <a:rPr lang="en-IN" sz="1600" b="0" i="0" u="none" strike="noStrike" cap="none">
                <a:solidFill>
                  <a:schemeClr val="dk1"/>
                </a:solidFill>
                <a:latin typeface="Times New Roman"/>
                <a:ea typeface="Times New Roman"/>
                <a:cs typeface="Times New Roman"/>
                <a:sym typeface="Times New Roman"/>
              </a:rPr>
              <a:t>Hall, S. A. (2016). Community Involvement of Young Adults with Intellectual Disabilities: Their Experiences and Perspectives on Inclusion. </a:t>
            </a:r>
            <a:r>
              <a:rPr lang="en-IN" sz="1600" b="0" i="1" u="none" strike="noStrike" cap="none">
                <a:solidFill>
                  <a:schemeClr val="dk1"/>
                </a:solidFill>
                <a:latin typeface="Times New Roman"/>
                <a:ea typeface="Times New Roman"/>
                <a:cs typeface="Times New Roman"/>
                <a:sym typeface="Times New Roman"/>
              </a:rPr>
              <a:t>Journal of Applied Research in Intellectual Disabilities, 30</a:t>
            </a:r>
            <a:r>
              <a:rPr lang="en-IN" sz="1600" b="0" i="0" u="none" strike="noStrike" cap="none">
                <a:solidFill>
                  <a:schemeClr val="dk1"/>
                </a:solidFill>
                <a:latin typeface="Times New Roman"/>
                <a:ea typeface="Times New Roman"/>
                <a:cs typeface="Times New Roman"/>
                <a:sym typeface="Times New Roman"/>
              </a:rPr>
              <a:t>(5), 859–871.</a:t>
            </a:r>
            <a:endParaRPr sz="2400" b="0" i="0" u="none" strike="noStrike" cap="none">
              <a:solidFill>
                <a:schemeClr val="dk1"/>
              </a:solidFill>
              <a:latin typeface="Times New Roman"/>
              <a:ea typeface="Times New Roman"/>
              <a:cs typeface="Times New Roman"/>
              <a:sym typeface="Times New Roman"/>
            </a:endParaRPr>
          </a:p>
        </p:txBody>
      </p:sp>
      <p:sp>
        <p:nvSpPr>
          <p:cNvPr id="476" name="Google Shape;476;p23"/>
          <p:cNvSpPr txBox="1">
            <a:spLocks noGrp="1"/>
          </p:cNvSpPr>
          <p:nvPr>
            <p:ph type="sldNum" idx="12"/>
          </p:nvPr>
        </p:nvSpPr>
        <p:spPr>
          <a:xfrm>
            <a:off x="6996113" y="6356352"/>
            <a:ext cx="22290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IN"/>
              <a:t>25</a:t>
            </a:fld>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481" name="Google Shape;481;p24"/>
          <p:cNvSpPr/>
          <p:nvPr/>
        </p:nvSpPr>
        <p:spPr>
          <a:xfrm>
            <a:off x="197219" y="131169"/>
            <a:ext cx="9332257" cy="6986528"/>
          </a:xfrm>
          <a:prstGeom prst="rect">
            <a:avLst/>
          </a:prstGeom>
          <a:noFill/>
          <a:ln>
            <a:noFill/>
          </a:ln>
        </p:spPr>
        <p:txBody>
          <a:bodyPr spcFirstLastPara="1" wrap="square" lIns="91425" tIns="45700" rIns="91425" bIns="45700" anchor="t" anchorCtr="0">
            <a:spAutoFit/>
          </a:bodyPr>
          <a:lstStyle/>
          <a:p>
            <a:pPr marL="342900" marR="0" lvl="0" indent="-342900" algn="just" rtl="0">
              <a:lnSpc>
                <a:spcPct val="100000"/>
              </a:lnSpc>
              <a:spcBef>
                <a:spcPts val="0"/>
              </a:spcBef>
              <a:spcAft>
                <a:spcPts val="0"/>
              </a:spcAft>
              <a:buClr>
                <a:schemeClr val="dk1"/>
              </a:buClr>
              <a:buSzPts val="1600"/>
              <a:buFont typeface="Calibri"/>
              <a:buAutoNum type="arabicPeriod"/>
            </a:pPr>
            <a:r>
              <a:rPr lang="en-IN" sz="1600" b="0" i="0" u="none" strike="noStrike" cap="none">
                <a:solidFill>
                  <a:schemeClr val="dk1"/>
                </a:solidFill>
                <a:latin typeface="Times New Roman"/>
                <a:ea typeface="Times New Roman"/>
                <a:cs typeface="Times New Roman"/>
                <a:sym typeface="Times New Roman"/>
              </a:rPr>
              <a:t>Kawathekar, K., Bahadure, P., &amp; Bakde, V. (2024). Literature Review on Metro Public Transport Accessibility Optimization by Walking, Cycling and using Non-motorized Vehicles in Indian Cities. </a:t>
            </a:r>
            <a:r>
              <a:rPr lang="en-IN" sz="1600" b="0" i="1" u="none" strike="noStrike" cap="none">
                <a:solidFill>
                  <a:schemeClr val="dk1"/>
                </a:solidFill>
                <a:latin typeface="Times New Roman"/>
                <a:ea typeface="Times New Roman"/>
                <a:cs typeface="Times New Roman"/>
                <a:sym typeface="Times New Roman"/>
              </a:rPr>
              <a:t>Library Progress International, 44</a:t>
            </a:r>
            <a:r>
              <a:rPr lang="en-IN" sz="1600" b="0" i="0" u="none" strike="noStrike" cap="none">
                <a:solidFill>
                  <a:schemeClr val="dk1"/>
                </a:solidFill>
                <a:latin typeface="Times New Roman"/>
                <a:ea typeface="Times New Roman"/>
                <a:cs typeface="Times New Roman"/>
                <a:sym typeface="Times New Roman"/>
              </a:rPr>
              <a:t>(3).</a:t>
            </a:r>
            <a:endParaRPr sz="2400" b="0" i="0" u="none" strike="noStrike" cap="none">
              <a:solidFill>
                <a:schemeClr val="dk1"/>
              </a:solidFill>
              <a:latin typeface="Times New Roman"/>
              <a:ea typeface="Times New Roman"/>
              <a:cs typeface="Times New Roman"/>
              <a:sym typeface="Times New Roman"/>
            </a:endParaRPr>
          </a:p>
          <a:p>
            <a:pPr marL="342900" marR="0" lvl="0" indent="-342900" algn="just" rtl="0">
              <a:lnSpc>
                <a:spcPct val="100000"/>
              </a:lnSpc>
              <a:spcBef>
                <a:spcPts val="0"/>
              </a:spcBef>
              <a:spcAft>
                <a:spcPts val="0"/>
              </a:spcAft>
              <a:buClr>
                <a:schemeClr val="dk1"/>
              </a:buClr>
              <a:buSzPts val="1600"/>
              <a:buFont typeface="Calibri"/>
              <a:buAutoNum type="arabicPeriod"/>
            </a:pPr>
            <a:r>
              <a:rPr lang="en-IN" sz="1600" b="0" i="0" u="none" strike="noStrike" cap="none">
                <a:solidFill>
                  <a:schemeClr val="dk1"/>
                </a:solidFill>
                <a:latin typeface="Times New Roman"/>
                <a:ea typeface="Times New Roman"/>
                <a:cs typeface="Times New Roman"/>
                <a:sym typeface="Times New Roman"/>
              </a:rPr>
              <a:t>MacLennan, K., O’Brien, S., &amp; Tavassoli, T. (2021). In our own words: the complex sensory experiences of autistic adults. </a:t>
            </a:r>
            <a:r>
              <a:rPr lang="en-IN" sz="1600" b="0" i="1" u="none" strike="noStrike" cap="none">
                <a:solidFill>
                  <a:schemeClr val="dk1"/>
                </a:solidFill>
                <a:latin typeface="Times New Roman"/>
                <a:ea typeface="Times New Roman"/>
                <a:cs typeface="Times New Roman"/>
                <a:sym typeface="Times New Roman"/>
              </a:rPr>
              <a:t>Journal of Autism and Developmental Disorders, 52</a:t>
            </a:r>
            <a:r>
              <a:rPr lang="en-IN" sz="1600" b="0" i="0" u="none" strike="noStrike" cap="none">
                <a:solidFill>
                  <a:schemeClr val="dk1"/>
                </a:solidFill>
                <a:latin typeface="Times New Roman"/>
                <a:ea typeface="Times New Roman"/>
                <a:cs typeface="Times New Roman"/>
                <a:sym typeface="Times New Roman"/>
              </a:rPr>
              <a:t>(7), 3061–3075.</a:t>
            </a:r>
            <a:endParaRPr sz="2400" b="0" i="0" u="none" strike="noStrike" cap="none">
              <a:solidFill>
                <a:schemeClr val="dk1"/>
              </a:solidFill>
              <a:latin typeface="Times New Roman"/>
              <a:ea typeface="Times New Roman"/>
              <a:cs typeface="Times New Roman"/>
              <a:sym typeface="Times New Roman"/>
            </a:endParaRPr>
          </a:p>
          <a:p>
            <a:pPr marL="342900" marR="0" lvl="0" indent="-342900" algn="just" rtl="0">
              <a:lnSpc>
                <a:spcPct val="100000"/>
              </a:lnSpc>
              <a:spcBef>
                <a:spcPts val="0"/>
              </a:spcBef>
              <a:spcAft>
                <a:spcPts val="0"/>
              </a:spcAft>
              <a:buClr>
                <a:schemeClr val="dk1"/>
              </a:buClr>
              <a:buSzPts val="1600"/>
              <a:buFont typeface="Calibri"/>
              <a:buAutoNum type="arabicPeriod"/>
            </a:pPr>
            <a:r>
              <a:rPr lang="en-IN" sz="1600" b="0" i="0" u="none" strike="noStrike" cap="none">
                <a:solidFill>
                  <a:schemeClr val="dk1"/>
                </a:solidFill>
                <a:latin typeface="Times New Roman"/>
                <a:ea typeface="Times New Roman"/>
                <a:cs typeface="Times New Roman"/>
                <a:sym typeface="Times New Roman"/>
              </a:rPr>
              <a:t>Malhotra, N. (2023). "Deconstructing Barriers to Access Rapid Public Transportation for Commuters with Visual Impairment: A Study of Embodied Experiences in Delhi Metro-Train." </a:t>
            </a:r>
            <a:r>
              <a:rPr lang="en-IN" sz="1600" b="0" i="1" u="none" strike="noStrike" cap="none">
                <a:solidFill>
                  <a:schemeClr val="dk1"/>
                </a:solidFill>
                <a:latin typeface="Times New Roman"/>
                <a:ea typeface="Times New Roman"/>
                <a:cs typeface="Times New Roman"/>
                <a:sym typeface="Times New Roman"/>
              </a:rPr>
              <a:t>Journal of Namibian Studies, 38</a:t>
            </a:r>
            <a:r>
              <a:rPr lang="en-IN" sz="1600" b="0" i="0" u="none" strike="noStrike" cap="none">
                <a:solidFill>
                  <a:schemeClr val="dk1"/>
                </a:solidFill>
                <a:latin typeface="Times New Roman"/>
                <a:ea typeface="Times New Roman"/>
                <a:cs typeface="Times New Roman"/>
                <a:sym typeface="Times New Roman"/>
              </a:rPr>
              <a:t>(S1), 434-448.</a:t>
            </a:r>
            <a:endParaRPr sz="2400" b="0" i="0" u="none" strike="noStrike" cap="none">
              <a:solidFill>
                <a:schemeClr val="dk1"/>
              </a:solidFill>
              <a:latin typeface="Times New Roman"/>
              <a:ea typeface="Times New Roman"/>
              <a:cs typeface="Times New Roman"/>
              <a:sym typeface="Times New Roman"/>
            </a:endParaRPr>
          </a:p>
          <a:p>
            <a:pPr marL="342900" marR="0" lvl="0" indent="-342900" algn="just" rtl="0">
              <a:lnSpc>
                <a:spcPct val="100000"/>
              </a:lnSpc>
              <a:spcBef>
                <a:spcPts val="0"/>
              </a:spcBef>
              <a:spcAft>
                <a:spcPts val="0"/>
              </a:spcAft>
              <a:buClr>
                <a:schemeClr val="dk1"/>
              </a:buClr>
              <a:buSzPts val="1600"/>
              <a:buFont typeface="Calibri"/>
              <a:buAutoNum type="arabicPeriod"/>
            </a:pPr>
            <a:r>
              <a:rPr lang="en-IN" sz="1600" b="0" i="0" u="none" strike="noStrike" cap="none">
                <a:solidFill>
                  <a:schemeClr val="dk1"/>
                </a:solidFill>
                <a:latin typeface="Times New Roman"/>
                <a:ea typeface="Times New Roman"/>
                <a:cs typeface="Times New Roman"/>
                <a:sym typeface="Times New Roman"/>
              </a:rPr>
              <a:t>Mandhani, J., Nayak, J. K., &amp; Parida, M. (2023). Should I travel by Metro? Analyzing the service quality perception of elderly and physically disabled passengers in Delhi, India. </a:t>
            </a:r>
            <a:r>
              <a:rPr lang="en-IN" sz="1600" b="0" i="1" u="none" strike="noStrike" cap="none">
                <a:solidFill>
                  <a:schemeClr val="dk1"/>
                </a:solidFill>
                <a:latin typeface="Times New Roman"/>
                <a:ea typeface="Times New Roman"/>
                <a:cs typeface="Times New Roman"/>
                <a:sym typeface="Times New Roman"/>
              </a:rPr>
              <a:t>Transportation Research Record Journal of the Transportation Research Board, 2677</a:t>
            </a:r>
            <a:r>
              <a:rPr lang="en-IN" sz="1600" b="0" i="0" u="none" strike="noStrike" cap="none">
                <a:solidFill>
                  <a:schemeClr val="dk1"/>
                </a:solidFill>
                <a:latin typeface="Times New Roman"/>
                <a:ea typeface="Times New Roman"/>
                <a:cs typeface="Times New Roman"/>
                <a:sym typeface="Times New Roman"/>
              </a:rPr>
              <a:t>(9), 265–278.</a:t>
            </a:r>
            <a:endParaRPr sz="2400" b="0" i="0" u="none" strike="noStrike" cap="none">
              <a:solidFill>
                <a:schemeClr val="dk1"/>
              </a:solidFill>
              <a:latin typeface="Times New Roman"/>
              <a:ea typeface="Times New Roman"/>
              <a:cs typeface="Times New Roman"/>
              <a:sym typeface="Times New Roman"/>
            </a:endParaRPr>
          </a:p>
          <a:p>
            <a:pPr marL="342900" marR="0" lvl="0" indent="-342900" algn="just" rtl="0">
              <a:lnSpc>
                <a:spcPct val="100000"/>
              </a:lnSpc>
              <a:spcBef>
                <a:spcPts val="0"/>
              </a:spcBef>
              <a:spcAft>
                <a:spcPts val="0"/>
              </a:spcAft>
              <a:buClr>
                <a:schemeClr val="dk1"/>
              </a:buClr>
              <a:buSzPts val="1600"/>
              <a:buFont typeface="Calibri"/>
              <a:buAutoNum type="arabicPeriod"/>
            </a:pPr>
            <a:r>
              <a:rPr lang="en-IN" sz="1600" b="0" i="0" u="none" strike="noStrike" cap="none">
                <a:solidFill>
                  <a:schemeClr val="dk1"/>
                </a:solidFill>
                <a:latin typeface="Times New Roman"/>
                <a:ea typeface="Times New Roman"/>
                <a:cs typeface="Times New Roman"/>
                <a:sym typeface="Times New Roman"/>
              </a:rPr>
              <a:t>Marco, E. J., Hinkley, L. B., Hill, S. S., &amp; Nagarajan, S. S. (2011). Sensory Processing in Autism: A review of Neurophysiologic Findings. </a:t>
            </a:r>
            <a:r>
              <a:rPr lang="en-IN" sz="1600" b="0" i="1" u="none" strike="noStrike" cap="none">
                <a:solidFill>
                  <a:schemeClr val="dk1"/>
                </a:solidFill>
                <a:latin typeface="Times New Roman"/>
                <a:ea typeface="Times New Roman"/>
                <a:cs typeface="Times New Roman"/>
                <a:sym typeface="Times New Roman"/>
              </a:rPr>
              <a:t>Pediatric Research, 69</a:t>
            </a:r>
            <a:r>
              <a:rPr lang="en-IN" sz="1600" b="0" i="0" u="none" strike="noStrike" cap="none">
                <a:solidFill>
                  <a:schemeClr val="dk1"/>
                </a:solidFill>
                <a:latin typeface="Times New Roman"/>
                <a:ea typeface="Times New Roman"/>
                <a:cs typeface="Times New Roman"/>
                <a:sym typeface="Times New Roman"/>
              </a:rPr>
              <a:t>(5 Part 2), 48R-54R.</a:t>
            </a:r>
            <a:endParaRPr sz="2400" b="0" i="0" u="none" strike="noStrike" cap="none">
              <a:solidFill>
                <a:schemeClr val="dk1"/>
              </a:solidFill>
              <a:latin typeface="Times New Roman"/>
              <a:ea typeface="Times New Roman"/>
              <a:cs typeface="Times New Roman"/>
              <a:sym typeface="Times New Roman"/>
            </a:endParaRPr>
          </a:p>
          <a:p>
            <a:pPr marL="342900" marR="0" lvl="0" indent="-342900" algn="just" rtl="0">
              <a:lnSpc>
                <a:spcPct val="100000"/>
              </a:lnSpc>
              <a:spcBef>
                <a:spcPts val="0"/>
              </a:spcBef>
              <a:spcAft>
                <a:spcPts val="0"/>
              </a:spcAft>
              <a:buClr>
                <a:schemeClr val="dk1"/>
              </a:buClr>
              <a:buSzPts val="1600"/>
              <a:buFont typeface="Calibri"/>
              <a:buAutoNum type="arabicPeriod"/>
            </a:pPr>
            <a:r>
              <a:rPr lang="en-IN" sz="1600" b="0" i="0" u="none" strike="noStrike" cap="none">
                <a:solidFill>
                  <a:schemeClr val="dk1"/>
                </a:solidFill>
                <a:latin typeface="Times New Roman"/>
                <a:ea typeface="Times New Roman"/>
                <a:cs typeface="Times New Roman"/>
                <a:sym typeface="Times New Roman"/>
              </a:rPr>
              <a:t>Mitchell, C. (2010). "A Review of International Best Practice in Accessible Public Transportation for Persons with Disabilities." United Nations Development Programme (UNDP).</a:t>
            </a:r>
            <a:endParaRPr sz="2400" b="0" i="0" u="none" strike="noStrike" cap="none">
              <a:solidFill>
                <a:schemeClr val="dk1"/>
              </a:solidFill>
              <a:latin typeface="Times New Roman"/>
              <a:ea typeface="Times New Roman"/>
              <a:cs typeface="Times New Roman"/>
              <a:sym typeface="Times New Roman"/>
            </a:endParaRPr>
          </a:p>
          <a:p>
            <a:pPr marL="342900" marR="0" lvl="0" indent="-342900" algn="just" rtl="0">
              <a:lnSpc>
                <a:spcPct val="100000"/>
              </a:lnSpc>
              <a:spcBef>
                <a:spcPts val="0"/>
              </a:spcBef>
              <a:spcAft>
                <a:spcPts val="0"/>
              </a:spcAft>
              <a:buClr>
                <a:schemeClr val="dk1"/>
              </a:buClr>
              <a:buSzPts val="1600"/>
              <a:buFont typeface="Calibri"/>
              <a:buAutoNum type="arabicPeriod"/>
            </a:pPr>
            <a:r>
              <a:rPr lang="en-IN" sz="1600" b="0" i="0" u="none" strike="noStrike" cap="none">
                <a:solidFill>
                  <a:schemeClr val="dk1"/>
                </a:solidFill>
                <a:latin typeface="Times New Roman"/>
                <a:ea typeface="Times New Roman"/>
                <a:cs typeface="Times New Roman"/>
                <a:sym typeface="Times New Roman"/>
              </a:rPr>
              <a:t>Mostafa, M. (2008). AN ARCHITECTURE FOR AUTISM: CONCEPTS OF DESIGN INTERVENTION FOR THE AUTISTIC USER. </a:t>
            </a:r>
            <a:r>
              <a:rPr lang="en-IN" sz="1600" b="0" i="1" u="none" strike="noStrike" cap="none">
                <a:solidFill>
                  <a:schemeClr val="dk1"/>
                </a:solidFill>
                <a:latin typeface="Times New Roman"/>
                <a:ea typeface="Times New Roman"/>
                <a:cs typeface="Times New Roman"/>
                <a:sym typeface="Times New Roman"/>
              </a:rPr>
              <a:t>International Journal of Architectural Research: Archnet-IJAR, 2</a:t>
            </a:r>
            <a:r>
              <a:rPr lang="en-IN" sz="1600" b="0" i="0" u="none" strike="noStrike" cap="none">
                <a:solidFill>
                  <a:schemeClr val="dk1"/>
                </a:solidFill>
                <a:latin typeface="Times New Roman"/>
                <a:ea typeface="Times New Roman"/>
                <a:cs typeface="Times New Roman"/>
                <a:sym typeface="Times New Roman"/>
              </a:rPr>
              <a:t>(1)189–211.</a:t>
            </a:r>
            <a:endParaRPr sz="2400" b="0" i="0" u="none" strike="noStrike" cap="none">
              <a:solidFill>
                <a:schemeClr val="dk1"/>
              </a:solidFill>
              <a:latin typeface="Times New Roman"/>
              <a:ea typeface="Times New Roman"/>
              <a:cs typeface="Times New Roman"/>
              <a:sym typeface="Times New Roman"/>
            </a:endParaRPr>
          </a:p>
          <a:p>
            <a:pPr marL="342900" marR="0" lvl="0" indent="-342900" algn="just" rtl="0">
              <a:lnSpc>
                <a:spcPct val="100000"/>
              </a:lnSpc>
              <a:spcBef>
                <a:spcPts val="0"/>
              </a:spcBef>
              <a:spcAft>
                <a:spcPts val="0"/>
              </a:spcAft>
              <a:buClr>
                <a:schemeClr val="dk1"/>
              </a:buClr>
              <a:buSzPts val="1600"/>
              <a:buFont typeface="Calibri"/>
              <a:buAutoNum type="arabicPeriod"/>
            </a:pPr>
            <a:r>
              <a:rPr lang="en-IN" sz="1600" b="0" i="0" u="none" strike="noStrike" cap="none">
                <a:solidFill>
                  <a:schemeClr val="dk1"/>
                </a:solidFill>
                <a:latin typeface="Times New Roman"/>
                <a:ea typeface="Times New Roman"/>
                <a:cs typeface="Times New Roman"/>
                <a:sym typeface="Times New Roman"/>
              </a:rPr>
              <a:t>Mwaka, C. R., Best, K. L., Cunningham, C., Gagnon, M., &amp; Routhier, F. (2024). Barriers and facilitators of public transport use among people with disabilities: a scoping review. </a:t>
            </a:r>
            <a:r>
              <a:rPr lang="en-IN" sz="1600" b="0" i="1" u="none" strike="noStrike" cap="none">
                <a:solidFill>
                  <a:schemeClr val="dk1"/>
                </a:solidFill>
                <a:latin typeface="Times New Roman"/>
                <a:ea typeface="Times New Roman"/>
                <a:cs typeface="Times New Roman"/>
                <a:sym typeface="Times New Roman"/>
              </a:rPr>
              <a:t>Frontiers in Rehabilitation Sciences</a:t>
            </a:r>
            <a:endParaRPr sz="2400" b="0" i="0" u="none" strike="noStrike" cap="none">
              <a:solidFill>
                <a:schemeClr val="dk1"/>
              </a:solidFill>
              <a:latin typeface="Times New Roman"/>
              <a:ea typeface="Times New Roman"/>
              <a:cs typeface="Times New Roman"/>
              <a:sym typeface="Times New Roman"/>
            </a:endParaRPr>
          </a:p>
          <a:p>
            <a:pPr marL="342900" marR="0" lvl="0" indent="-342900" algn="just" rtl="0">
              <a:lnSpc>
                <a:spcPct val="100000"/>
              </a:lnSpc>
              <a:spcBef>
                <a:spcPts val="0"/>
              </a:spcBef>
              <a:spcAft>
                <a:spcPts val="0"/>
              </a:spcAft>
              <a:buClr>
                <a:schemeClr val="dk1"/>
              </a:buClr>
              <a:buSzPts val="1600"/>
              <a:buFont typeface="Calibri"/>
              <a:buAutoNum type="arabicPeriod"/>
            </a:pPr>
            <a:r>
              <a:rPr lang="en-IN" sz="1600" b="0" i="0" u="none" strike="noStrike" cap="none">
                <a:solidFill>
                  <a:schemeClr val="dk1"/>
                </a:solidFill>
                <a:latin typeface="Times New Roman"/>
                <a:ea typeface="Times New Roman"/>
                <a:cs typeface="Times New Roman"/>
                <a:sym typeface="Times New Roman"/>
              </a:rPr>
              <a:t>Rapp, A., Cena, F., Castaldo, R., Keller, R., &amp; Tirassa, M. (2018). Designing technology for spatial needs: Routines, control and social competences of people with autism. </a:t>
            </a:r>
            <a:r>
              <a:rPr lang="en-IN" sz="1600" b="0" i="1" u="none" strike="noStrike" cap="none">
                <a:solidFill>
                  <a:schemeClr val="dk1"/>
                </a:solidFill>
                <a:latin typeface="Times New Roman"/>
                <a:ea typeface="Times New Roman"/>
                <a:cs typeface="Times New Roman"/>
                <a:sym typeface="Times New Roman"/>
              </a:rPr>
              <a:t>International Journal of Human-Computer Studies, 120</a:t>
            </a:r>
            <a:r>
              <a:rPr lang="en-IN" sz="1600" b="0" i="0" u="none" strike="noStrike" cap="none">
                <a:solidFill>
                  <a:schemeClr val="dk1"/>
                </a:solidFill>
                <a:latin typeface="Times New Roman"/>
                <a:ea typeface="Times New Roman"/>
                <a:cs typeface="Times New Roman"/>
                <a:sym typeface="Times New Roman"/>
              </a:rPr>
              <a:t>, 49–65.</a:t>
            </a:r>
            <a:endParaRPr sz="2400" b="0" i="0" u="none" strike="noStrike" cap="none">
              <a:solidFill>
                <a:schemeClr val="dk1"/>
              </a:solidFill>
              <a:latin typeface="Times New Roman"/>
              <a:ea typeface="Times New Roman"/>
              <a:cs typeface="Times New Roman"/>
              <a:sym typeface="Times New Roman"/>
            </a:endParaRPr>
          </a:p>
          <a:p>
            <a:pPr marL="342900" marR="0" lvl="0" indent="-342900" algn="just" rtl="0">
              <a:lnSpc>
                <a:spcPct val="100000"/>
              </a:lnSpc>
              <a:spcBef>
                <a:spcPts val="0"/>
              </a:spcBef>
              <a:spcAft>
                <a:spcPts val="0"/>
              </a:spcAft>
              <a:buClr>
                <a:schemeClr val="dk1"/>
              </a:buClr>
              <a:buSzPts val="1600"/>
              <a:buFont typeface="Calibri"/>
              <a:buAutoNum type="arabicPeriod"/>
            </a:pPr>
            <a:r>
              <a:rPr lang="en-IN" sz="1600" b="0" i="0" u="none" strike="noStrike" cap="none">
                <a:solidFill>
                  <a:schemeClr val="dk1"/>
                </a:solidFill>
                <a:latin typeface="Times New Roman"/>
                <a:ea typeface="Times New Roman"/>
                <a:cs typeface="Times New Roman"/>
                <a:sym typeface="Times New Roman"/>
              </a:rPr>
              <a:t>Rotenberg, S. &amp; Nooruddin, I. (2022). "Getting on Track: Accessibility Policy and the Design of the Mumbai Metro." </a:t>
            </a:r>
            <a:r>
              <a:rPr lang="en-IN" sz="1600" b="0" i="1" u="none" strike="noStrike" cap="none">
                <a:solidFill>
                  <a:schemeClr val="dk1"/>
                </a:solidFill>
                <a:latin typeface="Times New Roman"/>
                <a:ea typeface="Times New Roman"/>
                <a:cs typeface="Times New Roman"/>
                <a:sym typeface="Times New Roman"/>
              </a:rPr>
              <a:t>The Journal of Public Space, 7</a:t>
            </a:r>
            <a:r>
              <a:rPr lang="en-IN" sz="1600" b="0" i="0" u="none" strike="noStrike" cap="none">
                <a:solidFill>
                  <a:schemeClr val="dk1"/>
                </a:solidFill>
                <a:latin typeface="Times New Roman"/>
                <a:ea typeface="Times New Roman"/>
                <a:cs typeface="Times New Roman"/>
                <a:sym typeface="Times New Roman"/>
              </a:rPr>
              <a:t>(2), 29-40. DOI: 10.32891/jps.v7i2.1482.</a:t>
            </a:r>
            <a:endParaRPr sz="2400" b="0" i="0" u="none" strike="noStrike" cap="none">
              <a:solidFill>
                <a:schemeClr val="dk1"/>
              </a:solidFill>
              <a:latin typeface="Times New Roman"/>
              <a:ea typeface="Times New Roman"/>
              <a:cs typeface="Times New Roman"/>
              <a:sym typeface="Times New Roman"/>
            </a:endParaRPr>
          </a:p>
          <a:p>
            <a:pPr marL="342900" marR="0" lvl="0" indent="-342900" algn="just" rtl="0">
              <a:lnSpc>
                <a:spcPct val="100000"/>
              </a:lnSpc>
              <a:spcBef>
                <a:spcPts val="0"/>
              </a:spcBef>
              <a:spcAft>
                <a:spcPts val="0"/>
              </a:spcAft>
              <a:buClr>
                <a:schemeClr val="dk1"/>
              </a:buClr>
              <a:buSzPts val="1600"/>
              <a:buFont typeface="Calibri"/>
              <a:buAutoNum type="arabicPeriod"/>
            </a:pPr>
            <a:r>
              <a:rPr lang="en-IN" sz="1600" b="0" i="0" u="none" strike="noStrike" cap="none">
                <a:solidFill>
                  <a:schemeClr val="dk1"/>
                </a:solidFill>
                <a:latin typeface="Times New Roman"/>
                <a:ea typeface="Times New Roman"/>
                <a:cs typeface="Times New Roman"/>
                <a:sym typeface="Times New Roman"/>
              </a:rPr>
              <a:t>The Gazette of India. (2016). </a:t>
            </a:r>
            <a:r>
              <a:rPr lang="en-IN" sz="1600" b="0" i="1" u="none" strike="noStrike" cap="none">
                <a:solidFill>
                  <a:schemeClr val="dk1"/>
                </a:solidFill>
                <a:latin typeface="Times New Roman"/>
                <a:ea typeface="Times New Roman"/>
                <a:cs typeface="Times New Roman"/>
                <a:sym typeface="Times New Roman"/>
              </a:rPr>
              <a:t>The Rights of Persons with Disabilities Act, 2016</a:t>
            </a:r>
            <a:r>
              <a:rPr lang="en-IN" sz="1600" b="0" i="0" u="none" strike="noStrike" cap="none">
                <a:solidFill>
                  <a:schemeClr val="dk1"/>
                </a:solidFill>
                <a:latin typeface="Times New Roman"/>
                <a:ea typeface="Times New Roman"/>
                <a:cs typeface="Times New Roman"/>
                <a:sym typeface="Times New Roman"/>
              </a:rPr>
              <a:t>.</a:t>
            </a:r>
            <a:endParaRPr sz="2400" b="0" i="0" u="none" strike="noStrike" cap="none">
              <a:solidFill>
                <a:schemeClr val="dk1"/>
              </a:solidFill>
              <a:latin typeface="Times New Roman"/>
              <a:ea typeface="Times New Roman"/>
              <a:cs typeface="Times New Roman"/>
              <a:sym typeface="Times New Roman"/>
            </a:endParaRPr>
          </a:p>
          <a:p>
            <a:pPr marL="342900" marR="0" lvl="0" indent="-342900" algn="just" rtl="0">
              <a:lnSpc>
                <a:spcPct val="100000"/>
              </a:lnSpc>
              <a:spcBef>
                <a:spcPts val="0"/>
              </a:spcBef>
              <a:spcAft>
                <a:spcPts val="0"/>
              </a:spcAft>
              <a:buClr>
                <a:schemeClr val="dk1"/>
              </a:buClr>
              <a:buSzPts val="1600"/>
              <a:buFont typeface="Calibri"/>
              <a:buAutoNum type="arabicPeriod"/>
            </a:pPr>
            <a:r>
              <a:rPr lang="en-IN" sz="1600" b="0" i="0" u="none" strike="noStrike" cap="none">
                <a:solidFill>
                  <a:schemeClr val="dk1"/>
                </a:solidFill>
                <a:latin typeface="Times New Roman"/>
                <a:ea typeface="Times New Roman"/>
                <a:cs typeface="Times New Roman"/>
                <a:sym typeface="Times New Roman"/>
              </a:rPr>
              <a:t>United Nations. (2006). </a:t>
            </a:r>
            <a:r>
              <a:rPr lang="en-IN" sz="1600" b="0" i="1" u="none" strike="noStrike" cap="none">
                <a:solidFill>
                  <a:schemeClr val="dk1"/>
                </a:solidFill>
                <a:latin typeface="Times New Roman"/>
                <a:ea typeface="Times New Roman"/>
                <a:cs typeface="Times New Roman"/>
                <a:sym typeface="Times New Roman"/>
              </a:rPr>
              <a:t>Convention on the Rights of Persons with Disabilities</a:t>
            </a:r>
            <a:r>
              <a:rPr lang="en-IN" sz="1600" b="0" i="0" u="none" strike="noStrike" cap="none">
                <a:solidFill>
                  <a:schemeClr val="dk1"/>
                </a:solidFill>
                <a:latin typeface="Times New Roman"/>
                <a:ea typeface="Times New Roman"/>
                <a:cs typeface="Times New Roman"/>
                <a:sym typeface="Times New Roman"/>
              </a:rPr>
              <a:t>.</a:t>
            </a:r>
            <a:endParaRPr sz="2400" b="0" i="0" u="none" strike="noStrike" cap="none">
              <a:solidFill>
                <a:schemeClr val="dk1"/>
              </a:solidFill>
              <a:latin typeface="Times New Roman"/>
              <a:ea typeface="Times New Roman"/>
              <a:cs typeface="Times New Roman"/>
              <a:sym typeface="Times New Roman"/>
            </a:endParaRPr>
          </a:p>
          <a:p>
            <a:pPr marL="342900" marR="0" lvl="0" indent="-342900" algn="just" rtl="0">
              <a:lnSpc>
                <a:spcPct val="100000"/>
              </a:lnSpc>
              <a:spcBef>
                <a:spcPts val="0"/>
              </a:spcBef>
              <a:spcAft>
                <a:spcPts val="0"/>
              </a:spcAft>
              <a:buClr>
                <a:schemeClr val="dk1"/>
              </a:buClr>
              <a:buSzPts val="1600"/>
              <a:buFont typeface="Calibri"/>
              <a:buAutoNum type="arabicPeriod"/>
            </a:pPr>
            <a:r>
              <a:rPr lang="en-IN" sz="1600" b="0" i="0" u="none" strike="noStrike" cap="none">
                <a:solidFill>
                  <a:schemeClr val="dk1"/>
                </a:solidFill>
                <a:latin typeface="Times New Roman"/>
                <a:ea typeface="Times New Roman"/>
                <a:cs typeface="Times New Roman"/>
                <a:sym typeface="Times New Roman"/>
              </a:rPr>
              <a:t>World Health Organization and World Bank. (2011). </a:t>
            </a:r>
            <a:r>
              <a:rPr lang="en-IN" sz="1600" b="0" i="1" u="none" strike="noStrike" cap="none">
                <a:solidFill>
                  <a:schemeClr val="dk1"/>
                </a:solidFill>
                <a:latin typeface="Times New Roman"/>
                <a:ea typeface="Times New Roman"/>
                <a:cs typeface="Times New Roman"/>
                <a:sym typeface="Times New Roman"/>
              </a:rPr>
              <a:t>World Report on Disability</a:t>
            </a:r>
            <a:r>
              <a:rPr lang="en-IN" sz="1600" b="0" i="0" u="none" strike="noStrike" cap="none">
                <a:solidFill>
                  <a:schemeClr val="dk1"/>
                </a:solidFill>
                <a:latin typeface="Times New Roman"/>
                <a:ea typeface="Times New Roman"/>
                <a:cs typeface="Times New Roman"/>
                <a:sym typeface="Times New Roman"/>
              </a:rPr>
              <a:t>.</a:t>
            </a:r>
            <a:endParaRPr sz="2400" b="0" i="0" u="none" strike="noStrike" cap="none">
              <a:solidFill>
                <a:schemeClr val="dk1"/>
              </a:solidFill>
              <a:latin typeface="Times New Roman"/>
              <a:ea typeface="Times New Roman"/>
              <a:cs typeface="Times New Roman"/>
              <a:sym typeface="Times New Roman"/>
            </a:endParaRPr>
          </a:p>
          <a:p>
            <a:pPr marL="0" marR="0" lvl="0" indent="0" algn="just" rtl="0">
              <a:lnSpc>
                <a:spcPct val="100000"/>
              </a:lnSpc>
              <a:spcBef>
                <a:spcPts val="0"/>
              </a:spcBef>
              <a:spcAft>
                <a:spcPts val="0"/>
              </a:spcAft>
              <a:buClr>
                <a:srgbClr val="000000"/>
              </a:buClr>
              <a:buSzPts val="1600"/>
              <a:buFont typeface="Arial"/>
              <a:buNone/>
            </a:pPr>
            <a:r>
              <a:rPr lang="en-IN" sz="1600" b="0" i="0" u="none" strike="noStrike" cap="none">
                <a:solidFill>
                  <a:schemeClr val="dk1"/>
                </a:solidFill>
                <a:latin typeface="Times New Roman"/>
                <a:ea typeface="Times New Roman"/>
                <a:cs typeface="Times New Roman"/>
                <a:sym typeface="Times New Roman"/>
              </a:rPr>
              <a:t> </a:t>
            </a:r>
            <a:endParaRPr sz="2400" b="0" i="0" u="none" strike="noStrike" cap="none">
              <a:solidFill>
                <a:schemeClr val="dk1"/>
              </a:solidFill>
              <a:latin typeface="Times New Roman"/>
              <a:ea typeface="Times New Roman"/>
              <a:cs typeface="Times New Roman"/>
              <a:sym typeface="Times New Roman"/>
            </a:endParaRPr>
          </a:p>
        </p:txBody>
      </p:sp>
      <p:sp>
        <p:nvSpPr>
          <p:cNvPr id="482" name="Google Shape;482;p24"/>
          <p:cNvSpPr txBox="1">
            <a:spLocks noGrp="1"/>
          </p:cNvSpPr>
          <p:nvPr>
            <p:ph type="sldNum" idx="12"/>
          </p:nvPr>
        </p:nvSpPr>
        <p:spPr>
          <a:xfrm>
            <a:off x="6996113" y="6356352"/>
            <a:ext cx="22290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IN"/>
              <a:t>26</a:t>
            </a:fld>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7F7F7F"/>
        </a:solidFill>
        <a:effectLst/>
      </p:bgPr>
    </p:bg>
    <p:spTree>
      <p:nvGrpSpPr>
        <p:cNvPr id="1" name="Shape 486"/>
        <p:cNvGrpSpPr/>
        <p:nvPr/>
      </p:nvGrpSpPr>
      <p:grpSpPr>
        <a:xfrm>
          <a:off x="0" y="0"/>
          <a:ext cx="0" cy="0"/>
          <a:chOff x="0" y="0"/>
          <a:chExt cx="0" cy="0"/>
        </a:xfrm>
      </p:grpSpPr>
      <p:grpSp>
        <p:nvGrpSpPr>
          <p:cNvPr id="487" name="Google Shape;487;p25"/>
          <p:cNvGrpSpPr/>
          <p:nvPr/>
        </p:nvGrpSpPr>
        <p:grpSpPr>
          <a:xfrm>
            <a:off x="757767" y="892631"/>
            <a:ext cx="8591023" cy="4295163"/>
            <a:chOff x="0" y="-47625"/>
            <a:chExt cx="4177211" cy="2088436"/>
          </a:xfrm>
        </p:grpSpPr>
        <p:sp>
          <p:nvSpPr>
            <p:cNvPr id="488" name="Google Shape;488;p25"/>
            <p:cNvSpPr/>
            <p:nvPr/>
          </p:nvSpPr>
          <p:spPr>
            <a:xfrm>
              <a:off x="0" y="0"/>
              <a:ext cx="4177211" cy="2040811"/>
            </a:xfrm>
            <a:custGeom>
              <a:avLst/>
              <a:gdLst/>
              <a:ahLst/>
              <a:cxnLst/>
              <a:rect l="l" t="t" r="r" b="b"/>
              <a:pathLst>
                <a:path w="4177211" h="2040811" extrusionOk="0">
                  <a:moveTo>
                    <a:pt x="24895" y="0"/>
                  </a:moveTo>
                  <a:lnTo>
                    <a:pt x="4152316" y="0"/>
                  </a:lnTo>
                  <a:cubicBezTo>
                    <a:pt x="4166065" y="0"/>
                    <a:pt x="4177211" y="11146"/>
                    <a:pt x="4177211" y="24895"/>
                  </a:cubicBezTo>
                  <a:lnTo>
                    <a:pt x="4177211" y="2015916"/>
                  </a:lnTo>
                  <a:cubicBezTo>
                    <a:pt x="4177211" y="2029665"/>
                    <a:pt x="4166065" y="2040811"/>
                    <a:pt x="4152316" y="2040811"/>
                  </a:cubicBezTo>
                  <a:lnTo>
                    <a:pt x="24895" y="2040811"/>
                  </a:lnTo>
                  <a:cubicBezTo>
                    <a:pt x="11146" y="2040811"/>
                    <a:pt x="0" y="2029665"/>
                    <a:pt x="0" y="2015916"/>
                  </a:cubicBezTo>
                  <a:lnTo>
                    <a:pt x="0" y="24895"/>
                  </a:lnTo>
                  <a:cubicBezTo>
                    <a:pt x="0" y="11146"/>
                    <a:pt x="11146" y="0"/>
                    <a:pt x="24895" y="0"/>
                  </a:cubicBezTo>
                  <a:close/>
                </a:path>
              </a:pathLst>
            </a:custGeom>
            <a:solidFill>
              <a:srgbClr val="000000">
                <a:alpha val="0"/>
              </a:srgbClr>
            </a:solidFill>
            <a:ln w="95250" cap="rnd"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9" name="Google Shape;489;p25"/>
            <p:cNvSpPr txBox="1"/>
            <p:nvPr/>
          </p:nvSpPr>
          <p:spPr>
            <a:xfrm>
              <a:off x="0" y="-47625"/>
              <a:ext cx="4177210" cy="2088436"/>
            </a:xfrm>
            <a:prstGeom prst="rect">
              <a:avLst/>
            </a:prstGeom>
            <a:noFill/>
            <a:ln>
              <a:noFill/>
            </a:ln>
          </p:spPr>
          <p:txBody>
            <a:bodyPr spcFirstLastPara="1" wrap="square" lIns="27500" tIns="27500" rIns="27500" bIns="27500" anchor="ctr" anchorCtr="0">
              <a:noAutofit/>
            </a:bodyPr>
            <a:lstStyle/>
            <a:p>
              <a:pPr marL="0" marR="0" lvl="0" indent="0" algn="ctr" rtl="0">
                <a:lnSpc>
                  <a:spcPct val="186666"/>
                </a:lnSpc>
                <a:spcBef>
                  <a:spcPts val="0"/>
                </a:spcBef>
                <a:spcAft>
                  <a:spcPts val="0"/>
                </a:spcAft>
                <a:buClr>
                  <a:srgbClr val="000000"/>
                </a:buClr>
                <a:buSzPts val="975"/>
                <a:buFont typeface="Arial"/>
                <a:buNone/>
              </a:pPr>
              <a:endParaRPr sz="975" b="0" i="0" u="none" strike="noStrike" cap="none">
                <a:solidFill>
                  <a:schemeClr val="dk1"/>
                </a:solidFill>
                <a:latin typeface="Calibri"/>
                <a:ea typeface="Calibri"/>
                <a:cs typeface="Calibri"/>
                <a:sym typeface="Calibri"/>
              </a:endParaRPr>
            </a:p>
          </p:txBody>
        </p:sp>
      </p:grpSp>
      <p:grpSp>
        <p:nvGrpSpPr>
          <p:cNvPr id="490" name="Google Shape;490;p25"/>
          <p:cNvGrpSpPr/>
          <p:nvPr/>
        </p:nvGrpSpPr>
        <p:grpSpPr>
          <a:xfrm>
            <a:off x="1298138" y="4844735"/>
            <a:ext cx="2120466" cy="600324"/>
            <a:chOff x="0" y="-66675"/>
            <a:chExt cx="1031034" cy="291895"/>
          </a:xfrm>
        </p:grpSpPr>
        <p:sp>
          <p:nvSpPr>
            <p:cNvPr id="491" name="Google Shape;491;p25"/>
            <p:cNvSpPr/>
            <p:nvPr/>
          </p:nvSpPr>
          <p:spPr>
            <a:xfrm>
              <a:off x="0" y="0"/>
              <a:ext cx="1031034" cy="225220"/>
            </a:xfrm>
            <a:custGeom>
              <a:avLst/>
              <a:gdLst/>
              <a:ahLst/>
              <a:cxnLst/>
              <a:rect l="l" t="t" r="r" b="b"/>
              <a:pathLst>
                <a:path w="1031034" h="225220" extrusionOk="0">
                  <a:moveTo>
                    <a:pt x="100860" y="0"/>
                  </a:moveTo>
                  <a:lnTo>
                    <a:pt x="930174" y="0"/>
                  </a:lnTo>
                  <a:cubicBezTo>
                    <a:pt x="956923" y="0"/>
                    <a:pt x="982577" y="10626"/>
                    <a:pt x="1001492" y="29541"/>
                  </a:cubicBezTo>
                  <a:cubicBezTo>
                    <a:pt x="1020407" y="48456"/>
                    <a:pt x="1031034" y="74110"/>
                    <a:pt x="1031034" y="100860"/>
                  </a:cubicBezTo>
                  <a:lnTo>
                    <a:pt x="1031034" y="124360"/>
                  </a:lnTo>
                  <a:cubicBezTo>
                    <a:pt x="1031034" y="180064"/>
                    <a:pt x="985877" y="225220"/>
                    <a:pt x="930174" y="225220"/>
                  </a:cubicBezTo>
                  <a:lnTo>
                    <a:pt x="100860" y="225220"/>
                  </a:lnTo>
                  <a:cubicBezTo>
                    <a:pt x="45157" y="225220"/>
                    <a:pt x="0" y="180064"/>
                    <a:pt x="0" y="124360"/>
                  </a:cubicBezTo>
                  <a:lnTo>
                    <a:pt x="0" y="100860"/>
                  </a:lnTo>
                  <a:cubicBezTo>
                    <a:pt x="0" y="45157"/>
                    <a:pt x="45157" y="0"/>
                    <a:pt x="100860" y="0"/>
                  </a:cubicBezTo>
                  <a:close/>
                </a:path>
              </a:pathLst>
            </a:custGeom>
            <a:solidFill>
              <a:srgbClr val="CFCFC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2" name="Google Shape;492;p25"/>
            <p:cNvSpPr txBox="1"/>
            <p:nvPr/>
          </p:nvSpPr>
          <p:spPr>
            <a:xfrm>
              <a:off x="0" y="-66675"/>
              <a:ext cx="1031034" cy="291895"/>
            </a:xfrm>
            <a:prstGeom prst="rect">
              <a:avLst/>
            </a:prstGeom>
            <a:noFill/>
            <a:ln>
              <a:noFill/>
            </a:ln>
          </p:spPr>
          <p:txBody>
            <a:bodyPr spcFirstLastPara="1" wrap="square" lIns="27500" tIns="27500" rIns="27500" bIns="27500" anchor="ctr" anchorCtr="0">
              <a:noAutofit/>
            </a:bodyPr>
            <a:lstStyle/>
            <a:p>
              <a:pPr marL="0" marR="0" lvl="0" indent="0" algn="ctr" rtl="0">
                <a:lnSpc>
                  <a:spcPct val="186358"/>
                </a:lnSpc>
                <a:spcBef>
                  <a:spcPts val="0"/>
                </a:spcBef>
                <a:spcAft>
                  <a:spcPts val="0"/>
                </a:spcAft>
                <a:buClr>
                  <a:srgbClr val="000000"/>
                </a:buClr>
                <a:buSzPts val="975"/>
                <a:buFont typeface="Arial"/>
                <a:buNone/>
              </a:pPr>
              <a:endParaRPr sz="975" b="0" i="0" u="none" strike="noStrike" cap="none">
                <a:solidFill>
                  <a:schemeClr val="dk1"/>
                </a:solidFill>
                <a:latin typeface="Calibri"/>
                <a:ea typeface="Calibri"/>
                <a:cs typeface="Calibri"/>
                <a:sym typeface="Calibri"/>
              </a:endParaRPr>
            </a:p>
          </p:txBody>
        </p:sp>
      </p:grpSp>
      <p:grpSp>
        <p:nvGrpSpPr>
          <p:cNvPr id="493" name="Google Shape;493;p25"/>
          <p:cNvGrpSpPr/>
          <p:nvPr/>
        </p:nvGrpSpPr>
        <p:grpSpPr>
          <a:xfrm>
            <a:off x="3628879" y="4829981"/>
            <a:ext cx="1887194" cy="600324"/>
            <a:chOff x="0" y="-66675"/>
            <a:chExt cx="917610" cy="291895"/>
          </a:xfrm>
        </p:grpSpPr>
        <p:sp>
          <p:nvSpPr>
            <p:cNvPr id="494" name="Google Shape;494;p25"/>
            <p:cNvSpPr/>
            <p:nvPr/>
          </p:nvSpPr>
          <p:spPr>
            <a:xfrm>
              <a:off x="0" y="0"/>
              <a:ext cx="917610" cy="225220"/>
            </a:xfrm>
            <a:custGeom>
              <a:avLst/>
              <a:gdLst/>
              <a:ahLst/>
              <a:cxnLst/>
              <a:rect l="l" t="t" r="r" b="b"/>
              <a:pathLst>
                <a:path w="917610" h="225220" extrusionOk="0">
                  <a:moveTo>
                    <a:pt x="112610" y="0"/>
                  </a:moveTo>
                  <a:lnTo>
                    <a:pt x="805000" y="0"/>
                  </a:lnTo>
                  <a:cubicBezTo>
                    <a:pt x="867193" y="0"/>
                    <a:pt x="917610" y="50417"/>
                    <a:pt x="917610" y="112610"/>
                  </a:cubicBezTo>
                  <a:lnTo>
                    <a:pt x="917610" y="112610"/>
                  </a:lnTo>
                  <a:cubicBezTo>
                    <a:pt x="917610" y="174803"/>
                    <a:pt x="867193" y="225220"/>
                    <a:pt x="805000" y="225220"/>
                  </a:cubicBezTo>
                  <a:lnTo>
                    <a:pt x="112610" y="225220"/>
                  </a:lnTo>
                  <a:cubicBezTo>
                    <a:pt x="50417" y="225220"/>
                    <a:pt x="0" y="174803"/>
                    <a:pt x="0" y="112610"/>
                  </a:cubicBezTo>
                  <a:lnTo>
                    <a:pt x="0" y="112610"/>
                  </a:lnTo>
                  <a:cubicBezTo>
                    <a:pt x="0" y="50417"/>
                    <a:pt x="50417" y="0"/>
                    <a:pt x="112610" y="0"/>
                  </a:cubicBezTo>
                  <a:close/>
                </a:path>
              </a:pathLst>
            </a:custGeom>
            <a:solidFill>
              <a:srgbClr val="CFCFC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5" name="Google Shape;495;p25"/>
            <p:cNvSpPr txBox="1"/>
            <p:nvPr/>
          </p:nvSpPr>
          <p:spPr>
            <a:xfrm>
              <a:off x="0" y="-66675"/>
              <a:ext cx="917610" cy="291895"/>
            </a:xfrm>
            <a:prstGeom prst="rect">
              <a:avLst/>
            </a:prstGeom>
            <a:noFill/>
            <a:ln>
              <a:noFill/>
            </a:ln>
          </p:spPr>
          <p:txBody>
            <a:bodyPr spcFirstLastPara="1" wrap="square" lIns="27500" tIns="27500" rIns="27500" bIns="27500" anchor="ctr" anchorCtr="0">
              <a:noAutofit/>
            </a:bodyPr>
            <a:lstStyle/>
            <a:p>
              <a:pPr marL="0" marR="0" lvl="0" indent="0" algn="ctr" rtl="0">
                <a:lnSpc>
                  <a:spcPct val="186358"/>
                </a:lnSpc>
                <a:spcBef>
                  <a:spcPts val="0"/>
                </a:spcBef>
                <a:spcAft>
                  <a:spcPts val="0"/>
                </a:spcAft>
                <a:buClr>
                  <a:srgbClr val="000000"/>
                </a:buClr>
                <a:buSzPts val="975"/>
                <a:buFont typeface="Arial"/>
                <a:buNone/>
              </a:pPr>
              <a:endParaRPr sz="975" b="0" i="0" u="none" strike="noStrike" cap="none">
                <a:solidFill>
                  <a:schemeClr val="dk1"/>
                </a:solidFill>
                <a:latin typeface="Calibri"/>
                <a:ea typeface="Calibri"/>
                <a:cs typeface="Calibri"/>
                <a:sym typeface="Calibri"/>
              </a:endParaRPr>
            </a:p>
          </p:txBody>
        </p:sp>
      </p:grpSp>
      <p:grpSp>
        <p:nvGrpSpPr>
          <p:cNvPr id="496" name="Google Shape;496;p25"/>
          <p:cNvGrpSpPr/>
          <p:nvPr/>
        </p:nvGrpSpPr>
        <p:grpSpPr>
          <a:xfrm>
            <a:off x="5729787" y="4829981"/>
            <a:ext cx="2878075" cy="600324"/>
            <a:chOff x="0" y="-66675"/>
            <a:chExt cx="1399406" cy="291895"/>
          </a:xfrm>
        </p:grpSpPr>
        <p:sp>
          <p:nvSpPr>
            <p:cNvPr id="497" name="Google Shape;497;p25"/>
            <p:cNvSpPr/>
            <p:nvPr/>
          </p:nvSpPr>
          <p:spPr>
            <a:xfrm>
              <a:off x="0" y="0"/>
              <a:ext cx="1399406" cy="225220"/>
            </a:xfrm>
            <a:custGeom>
              <a:avLst/>
              <a:gdLst/>
              <a:ahLst/>
              <a:cxnLst/>
              <a:rect l="l" t="t" r="r" b="b"/>
              <a:pathLst>
                <a:path w="1399406" h="225220" extrusionOk="0">
                  <a:moveTo>
                    <a:pt x="74310" y="0"/>
                  </a:moveTo>
                  <a:lnTo>
                    <a:pt x="1325096" y="0"/>
                  </a:lnTo>
                  <a:cubicBezTo>
                    <a:pt x="1366136" y="0"/>
                    <a:pt x="1399406" y="33270"/>
                    <a:pt x="1399406" y="74310"/>
                  </a:cubicBezTo>
                  <a:lnTo>
                    <a:pt x="1399406" y="150910"/>
                  </a:lnTo>
                  <a:cubicBezTo>
                    <a:pt x="1399406" y="191950"/>
                    <a:pt x="1366136" y="225220"/>
                    <a:pt x="1325096" y="225220"/>
                  </a:cubicBezTo>
                  <a:lnTo>
                    <a:pt x="74310" y="225220"/>
                  </a:lnTo>
                  <a:cubicBezTo>
                    <a:pt x="33270" y="225220"/>
                    <a:pt x="0" y="191950"/>
                    <a:pt x="0" y="150910"/>
                  </a:cubicBezTo>
                  <a:lnTo>
                    <a:pt x="0" y="74310"/>
                  </a:lnTo>
                  <a:cubicBezTo>
                    <a:pt x="0" y="33270"/>
                    <a:pt x="33270" y="0"/>
                    <a:pt x="74310" y="0"/>
                  </a:cubicBezTo>
                  <a:close/>
                </a:path>
              </a:pathLst>
            </a:custGeom>
            <a:solidFill>
              <a:srgbClr val="CFCFC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8" name="Google Shape;498;p25"/>
            <p:cNvSpPr txBox="1"/>
            <p:nvPr/>
          </p:nvSpPr>
          <p:spPr>
            <a:xfrm>
              <a:off x="0" y="-66675"/>
              <a:ext cx="1399406" cy="291895"/>
            </a:xfrm>
            <a:prstGeom prst="rect">
              <a:avLst/>
            </a:prstGeom>
            <a:noFill/>
            <a:ln>
              <a:noFill/>
            </a:ln>
          </p:spPr>
          <p:txBody>
            <a:bodyPr spcFirstLastPara="1" wrap="square" lIns="27500" tIns="27500" rIns="27500" bIns="27500" anchor="ctr" anchorCtr="0">
              <a:noAutofit/>
            </a:bodyPr>
            <a:lstStyle/>
            <a:p>
              <a:pPr marL="0" marR="0" lvl="0" indent="0" algn="ctr" rtl="0">
                <a:lnSpc>
                  <a:spcPct val="186358"/>
                </a:lnSpc>
                <a:spcBef>
                  <a:spcPts val="0"/>
                </a:spcBef>
                <a:spcAft>
                  <a:spcPts val="0"/>
                </a:spcAft>
                <a:buClr>
                  <a:srgbClr val="000000"/>
                </a:buClr>
                <a:buSzPts val="975"/>
                <a:buFont typeface="Arial"/>
                <a:buNone/>
              </a:pPr>
              <a:endParaRPr sz="975" b="0" i="0" u="none" strike="noStrike" cap="none">
                <a:solidFill>
                  <a:schemeClr val="dk1"/>
                </a:solidFill>
                <a:latin typeface="Calibri"/>
                <a:ea typeface="Calibri"/>
                <a:cs typeface="Calibri"/>
                <a:sym typeface="Calibri"/>
              </a:endParaRPr>
            </a:p>
          </p:txBody>
        </p:sp>
      </p:grpSp>
      <p:sp>
        <p:nvSpPr>
          <p:cNvPr id="499" name="Google Shape;499;p25"/>
          <p:cNvSpPr/>
          <p:nvPr/>
        </p:nvSpPr>
        <p:spPr>
          <a:xfrm>
            <a:off x="-199204" y="1334294"/>
            <a:ext cx="4771680" cy="3050930"/>
          </a:xfrm>
          <a:custGeom>
            <a:avLst/>
            <a:gdLst/>
            <a:ahLst/>
            <a:cxnLst/>
            <a:rect l="l" t="t" r="r" b="b"/>
            <a:pathLst>
              <a:path w="1492923" h="954549" extrusionOk="0">
                <a:moveTo>
                  <a:pt x="50094" y="0"/>
                </a:moveTo>
                <a:lnTo>
                  <a:pt x="1442829" y="0"/>
                </a:lnTo>
                <a:cubicBezTo>
                  <a:pt x="1456115" y="0"/>
                  <a:pt x="1468856" y="5278"/>
                  <a:pt x="1478251" y="14672"/>
                </a:cubicBezTo>
                <a:cubicBezTo>
                  <a:pt x="1487645" y="24067"/>
                  <a:pt x="1492923" y="36808"/>
                  <a:pt x="1492923" y="50094"/>
                </a:cubicBezTo>
                <a:lnTo>
                  <a:pt x="1492923" y="904455"/>
                </a:lnTo>
                <a:cubicBezTo>
                  <a:pt x="1492923" y="917741"/>
                  <a:pt x="1487645" y="930483"/>
                  <a:pt x="1478251" y="939877"/>
                </a:cubicBezTo>
                <a:cubicBezTo>
                  <a:pt x="1468856" y="949272"/>
                  <a:pt x="1456115" y="954549"/>
                  <a:pt x="1442829" y="954549"/>
                </a:cubicBezTo>
                <a:lnTo>
                  <a:pt x="50094" y="954549"/>
                </a:lnTo>
                <a:cubicBezTo>
                  <a:pt x="36808" y="954549"/>
                  <a:pt x="24067" y="949272"/>
                  <a:pt x="14672" y="939877"/>
                </a:cubicBezTo>
                <a:cubicBezTo>
                  <a:pt x="5278" y="930483"/>
                  <a:pt x="0" y="917741"/>
                  <a:pt x="0" y="904455"/>
                </a:cubicBezTo>
                <a:lnTo>
                  <a:pt x="0" y="50094"/>
                </a:lnTo>
                <a:cubicBezTo>
                  <a:pt x="0" y="36808"/>
                  <a:pt x="5278" y="24067"/>
                  <a:pt x="14672" y="14672"/>
                </a:cubicBezTo>
                <a:cubicBezTo>
                  <a:pt x="24067" y="5278"/>
                  <a:pt x="36808" y="0"/>
                  <a:pt x="50094" y="0"/>
                </a:cubicBezTo>
                <a:close/>
              </a:path>
            </a:pathLst>
          </a:custGeom>
          <a:blipFill rotWithShape="1">
            <a:blip r:embed="rId3">
              <a:alphaModFix/>
            </a:blip>
            <a:stretch>
              <a:fillRect t="-2099" b="-2097"/>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 name="Google Shape;500;p25"/>
          <p:cNvSpPr/>
          <p:nvPr/>
        </p:nvSpPr>
        <p:spPr>
          <a:xfrm>
            <a:off x="3833201" y="5122525"/>
            <a:ext cx="126280" cy="173202"/>
          </a:xfrm>
          <a:custGeom>
            <a:avLst/>
            <a:gdLst/>
            <a:ahLst/>
            <a:cxnLst/>
            <a:rect l="l" t="t" r="r" b="b"/>
            <a:pathLst>
              <a:path w="233132" h="319758" extrusionOk="0">
                <a:moveTo>
                  <a:pt x="0" y="0"/>
                </a:moveTo>
                <a:lnTo>
                  <a:pt x="233132" y="0"/>
                </a:lnTo>
                <a:lnTo>
                  <a:pt x="233132" y="319757"/>
                </a:lnTo>
                <a:lnTo>
                  <a:pt x="0" y="319757"/>
                </a:lnTo>
                <a:lnTo>
                  <a:pt x="0" y="0"/>
                </a:lnTo>
                <a:close/>
              </a:path>
            </a:pathLst>
          </a:custGeom>
          <a:blipFill rotWithShape="1">
            <a:blip r:embed="rId4">
              <a:alphaModFix/>
            </a:blip>
            <a:stretch>
              <a:fillRect/>
            </a:stretch>
          </a:blipFill>
          <a:ln>
            <a:noFill/>
          </a:ln>
        </p:spPr>
      </p:sp>
      <p:sp>
        <p:nvSpPr>
          <p:cNvPr id="501" name="Google Shape;501;p25"/>
          <p:cNvSpPr/>
          <p:nvPr/>
        </p:nvSpPr>
        <p:spPr>
          <a:xfrm>
            <a:off x="5928823" y="5101686"/>
            <a:ext cx="195654" cy="190318"/>
          </a:xfrm>
          <a:custGeom>
            <a:avLst/>
            <a:gdLst/>
            <a:ahLst/>
            <a:cxnLst/>
            <a:rect l="l" t="t" r="r" b="b"/>
            <a:pathLst>
              <a:path w="361207" h="351356" extrusionOk="0">
                <a:moveTo>
                  <a:pt x="0" y="0"/>
                </a:moveTo>
                <a:lnTo>
                  <a:pt x="361207" y="0"/>
                </a:lnTo>
                <a:lnTo>
                  <a:pt x="361207" y="351356"/>
                </a:lnTo>
                <a:lnTo>
                  <a:pt x="0" y="351356"/>
                </a:lnTo>
                <a:lnTo>
                  <a:pt x="0" y="0"/>
                </a:lnTo>
                <a:close/>
              </a:path>
            </a:pathLst>
          </a:custGeom>
          <a:blipFill rotWithShape="1">
            <a:blip r:embed="rId5">
              <a:alphaModFix/>
            </a:blip>
            <a:stretch>
              <a:fillRect/>
            </a:stretch>
          </a:blipFill>
          <a:ln>
            <a:noFill/>
          </a:ln>
        </p:spPr>
      </p:sp>
      <p:sp>
        <p:nvSpPr>
          <p:cNvPr id="502" name="Google Shape;502;p25"/>
          <p:cNvSpPr txBox="1"/>
          <p:nvPr/>
        </p:nvSpPr>
        <p:spPr>
          <a:xfrm>
            <a:off x="4801499" y="2135150"/>
            <a:ext cx="4110900" cy="461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IN" sz="3000" b="0" i="0" u="none" strike="noStrike" cap="none">
                <a:solidFill>
                  <a:srgbClr val="FFFFFF"/>
                </a:solidFill>
                <a:latin typeface="Arial"/>
                <a:ea typeface="Arial"/>
                <a:cs typeface="Arial"/>
                <a:sym typeface="Arial"/>
              </a:rPr>
              <a:t>Thank you so much !</a:t>
            </a:r>
            <a:endParaRPr sz="3000" b="0" i="0" u="none" strike="noStrike" cap="none">
              <a:solidFill>
                <a:srgbClr val="000000"/>
              </a:solidFill>
              <a:latin typeface="Arial"/>
              <a:ea typeface="Arial"/>
              <a:cs typeface="Arial"/>
              <a:sym typeface="Arial"/>
            </a:endParaRPr>
          </a:p>
        </p:txBody>
      </p:sp>
      <p:sp>
        <p:nvSpPr>
          <p:cNvPr id="503" name="Google Shape;503;p25"/>
          <p:cNvSpPr txBox="1"/>
          <p:nvPr/>
        </p:nvSpPr>
        <p:spPr>
          <a:xfrm>
            <a:off x="1430890" y="5111921"/>
            <a:ext cx="2023500" cy="169200"/>
          </a:xfrm>
          <a:prstGeom prst="rect">
            <a:avLst/>
          </a:prstGeom>
          <a:noFill/>
          <a:ln>
            <a:noFill/>
          </a:ln>
        </p:spPr>
        <p:txBody>
          <a:bodyPr spcFirstLastPara="1" wrap="square" lIns="0" tIns="0" rIns="0" bIns="0" anchor="t" anchorCtr="0">
            <a:spAutoFit/>
          </a:bodyPr>
          <a:lstStyle/>
          <a:p>
            <a:pPr marL="0" marR="0" lvl="1" indent="0" algn="l" rtl="0">
              <a:lnSpc>
                <a:spcPct val="201888"/>
              </a:lnSpc>
              <a:spcBef>
                <a:spcPts val="0"/>
              </a:spcBef>
              <a:spcAft>
                <a:spcPts val="0"/>
              </a:spcAft>
              <a:buClr>
                <a:srgbClr val="000000"/>
              </a:buClr>
              <a:buSzPts val="1100"/>
              <a:buFont typeface="Arial"/>
              <a:buNone/>
            </a:pPr>
            <a:r>
              <a:rPr lang="en-IN" sz="1100" b="0" i="0" u="none" strike="noStrike" cap="none">
                <a:solidFill>
                  <a:schemeClr val="dk1"/>
                </a:solidFill>
                <a:latin typeface="Calibri"/>
                <a:ea typeface="Calibri"/>
                <a:cs typeface="Calibri"/>
                <a:sym typeface="Calibri"/>
              </a:rPr>
              <a:t>radhika.phd383arch24@spa.ac.in</a:t>
            </a:r>
            <a:endParaRPr sz="1100" b="1" i="0" u="none" strike="noStrike" cap="none">
              <a:solidFill>
                <a:srgbClr val="1F2544"/>
              </a:solidFill>
              <a:latin typeface="Calibri"/>
              <a:ea typeface="Calibri"/>
              <a:cs typeface="Calibri"/>
              <a:sym typeface="Calibri"/>
            </a:endParaRPr>
          </a:p>
        </p:txBody>
      </p:sp>
      <p:sp>
        <p:nvSpPr>
          <p:cNvPr id="504" name="Google Shape;504;p25"/>
          <p:cNvSpPr txBox="1"/>
          <p:nvPr/>
        </p:nvSpPr>
        <p:spPr>
          <a:xfrm>
            <a:off x="4026837" y="5078935"/>
            <a:ext cx="1352353" cy="219740"/>
          </a:xfrm>
          <a:prstGeom prst="rect">
            <a:avLst/>
          </a:prstGeom>
          <a:noFill/>
          <a:ln>
            <a:noFill/>
          </a:ln>
        </p:spPr>
        <p:txBody>
          <a:bodyPr spcFirstLastPara="1" wrap="square" lIns="0" tIns="0" rIns="0" bIns="0" anchor="t" anchorCtr="0">
            <a:spAutoFit/>
          </a:bodyPr>
          <a:lstStyle/>
          <a:p>
            <a:pPr marL="0" marR="0" lvl="1" indent="0" algn="l" rtl="0">
              <a:lnSpc>
                <a:spcPct val="129785"/>
              </a:lnSpc>
              <a:spcBef>
                <a:spcPts val="0"/>
              </a:spcBef>
              <a:spcAft>
                <a:spcPts val="0"/>
              </a:spcAft>
              <a:buClr>
                <a:srgbClr val="000000"/>
              </a:buClr>
              <a:buSzPts val="1400"/>
              <a:buFont typeface="Arial"/>
              <a:buNone/>
            </a:pPr>
            <a:r>
              <a:rPr lang="en-IN" sz="1400" b="1" i="0" u="none" strike="noStrike" cap="none">
                <a:solidFill>
                  <a:srgbClr val="1F2544"/>
                </a:solidFill>
                <a:latin typeface="Calibri"/>
                <a:ea typeface="Calibri"/>
                <a:cs typeface="Calibri"/>
                <a:sym typeface="Calibri"/>
              </a:rPr>
              <a:t>+91 8396018019</a:t>
            </a:r>
            <a:endParaRPr sz="1400" b="0" i="0" u="none" strike="noStrike" cap="none">
              <a:solidFill>
                <a:srgbClr val="000000"/>
              </a:solidFill>
              <a:latin typeface="Arial"/>
              <a:ea typeface="Arial"/>
              <a:cs typeface="Arial"/>
              <a:sym typeface="Arial"/>
            </a:endParaRPr>
          </a:p>
        </p:txBody>
      </p:sp>
      <p:sp>
        <p:nvSpPr>
          <p:cNvPr id="505" name="Google Shape;505;p25"/>
          <p:cNvSpPr txBox="1"/>
          <p:nvPr/>
        </p:nvSpPr>
        <p:spPr>
          <a:xfrm>
            <a:off x="6206349" y="4952637"/>
            <a:ext cx="2401500" cy="495300"/>
          </a:xfrm>
          <a:prstGeom prst="rect">
            <a:avLst/>
          </a:prstGeom>
          <a:noFill/>
          <a:ln>
            <a:noFill/>
          </a:ln>
        </p:spPr>
        <p:txBody>
          <a:bodyPr spcFirstLastPara="1" wrap="square" lIns="0" tIns="0" rIns="0" bIns="0" anchor="t" anchorCtr="0">
            <a:spAutoFit/>
          </a:bodyPr>
          <a:lstStyle/>
          <a:p>
            <a:pPr marL="0" marR="0" lvl="1" indent="0" algn="l" rtl="0">
              <a:lnSpc>
                <a:spcPct val="129785"/>
              </a:lnSpc>
              <a:spcBef>
                <a:spcPts val="0"/>
              </a:spcBef>
              <a:spcAft>
                <a:spcPts val="0"/>
              </a:spcAft>
              <a:buClr>
                <a:srgbClr val="000000"/>
              </a:buClr>
              <a:buSzPts val="1400"/>
              <a:buFont typeface="Arial"/>
              <a:buNone/>
            </a:pPr>
            <a:r>
              <a:rPr lang="en-IN" sz="1400" b="1" i="0" u="none" strike="noStrike" cap="none">
                <a:solidFill>
                  <a:srgbClr val="1F2544"/>
                </a:solidFill>
                <a:latin typeface="Calibri"/>
                <a:ea typeface="Calibri"/>
                <a:cs typeface="Calibri"/>
                <a:sym typeface="Calibri"/>
              </a:rPr>
              <a:t>School of Planning and Architecture, New Delhi</a:t>
            </a:r>
            <a:endParaRPr sz="1400" b="0" i="0" u="none" strike="noStrike" cap="none">
              <a:solidFill>
                <a:srgbClr val="000000"/>
              </a:solidFill>
              <a:latin typeface="Arial"/>
              <a:ea typeface="Arial"/>
              <a:cs typeface="Arial"/>
              <a:sym typeface="Arial"/>
            </a:endParaRPr>
          </a:p>
        </p:txBody>
      </p:sp>
      <p:sp>
        <p:nvSpPr>
          <p:cNvPr id="506" name="Google Shape;506;p25"/>
          <p:cNvSpPr/>
          <p:nvPr/>
        </p:nvSpPr>
        <p:spPr>
          <a:xfrm>
            <a:off x="1187035" y="5129805"/>
            <a:ext cx="209753" cy="179562"/>
          </a:xfrm>
          <a:custGeom>
            <a:avLst/>
            <a:gdLst/>
            <a:ahLst/>
            <a:cxnLst/>
            <a:rect l="l" t="t" r="r" b="b"/>
            <a:pathLst>
              <a:path w="386641" h="330990" extrusionOk="0">
                <a:moveTo>
                  <a:pt x="0" y="0"/>
                </a:moveTo>
                <a:lnTo>
                  <a:pt x="386641" y="0"/>
                </a:lnTo>
                <a:lnTo>
                  <a:pt x="386641" y="330990"/>
                </a:lnTo>
                <a:lnTo>
                  <a:pt x="0" y="330990"/>
                </a:lnTo>
                <a:lnTo>
                  <a:pt x="0" y="0"/>
                </a:lnTo>
                <a:close/>
              </a:path>
            </a:pathLst>
          </a:custGeom>
          <a:blipFill rotWithShape="1">
            <a:blip r:embed="rId6">
              <a:alphaModFix/>
            </a:blip>
            <a:stretch>
              <a:fillRect/>
            </a:stretch>
          </a:blipFill>
          <a:ln>
            <a:noFill/>
          </a:ln>
        </p:spPr>
      </p:sp>
      <p:grpSp>
        <p:nvGrpSpPr>
          <p:cNvPr id="507" name="Google Shape;507;p25"/>
          <p:cNvGrpSpPr/>
          <p:nvPr/>
        </p:nvGrpSpPr>
        <p:grpSpPr>
          <a:xfrm>
            <a:off x="1301453" y="5454335"/>
            <a:ext cx="2120466" cy="600324"/>
            <a:chOff x="0" y="-66675"/>
            <a:chExt cx="1031034" cy="291895"/>
          </a:xfrm>
        </p:grpSpPr>
        <p:sp>
          <p:nvSpPr>
            <p:cNvPr id="508" name="Google Shape;508;p25"/>
            <p:cNvSpPr/>
            <p:nvPr/>
          </p:nvSpPr>
          <p:spPr>
            <a:xfrm>
              <a:off x="0" y="0"/>
              <a:ext cx="1031034" cy="225220"/>
            </a:xfrm>
            <a:custGeom>
              <a:avLst/>
              <a:gdLst/>
              <a:ahLst/>
              <a:cxnLst/>
              <a:rect l="l" t="t" r="r" b="b"/>
              <a:pathLst>
                <a:path w="1031034" h="225220" extrusionOk="0">
                  <a:moveTo>
                    <a:pt x="100860" y="0"/>
                  </a:moveTo>
                  <a:lnTo>
                    <a:pt x="930174" y="0"/>
                  </a:lnTo>
                  <a:cubicBezTo>
                    <a:pt x="956923" y="0"/>
                    <a:pt x="982577" y="10626"/>
                    <a:pt x="1001492" y="29541"/>
                  </a:cubicBezTo>
                  <a:cubicBezTo>
                    <a:pt x="1020407" y="48456"/>
                    <a:pt x="1031034" y="74110"/>
                    <a:pt x="1031034" y="100860"/>
                  </a:cubicBezTo>
                  <a:lnTo>
                    <a:pt x="1031034" y="124360"/>
                  </a:lnTo>
                  <a:cubicBezTo>
                    <a:pt x="1031034" y="180064"/>
                    <a:pt x="985877" y="225220"/>
                    <a:pt x="930174" y="225220"/>
                  </a:cubicBezTo>
                  <a:lnTo>
                    <a:pt x="100860" y="225220"/>
                  </a:lnTo>
                  <a:cubicBezTo>
                    <a:pt x="45157" y="225220"/>
                    <a:pt x="0" y="180064"/>
                    <a:pt x="0" y="124360"/>
                  </a:cubicBezTo>
                  <a:lnTo>
                    <a:pt x="0" y="100860"/>
                  </a:lnTo>
                  <a:cubicBezTo>
                    <a:pt x="0" y="45157"/>
                    <a:pt x="45157" y="0"/>
                    <a:pt x="100860" y="0"/>
                  </a:cubicBezTo>
                  <a:close/>
                </a:path>
              </a:pathLst>
            </a:custGeom>
            <a:solidFill>
              <a:srgbClr val="CFCFC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9" name="Google Shape;509;p25"/>
            <p:cNvSpPr txBox="1"/>
            <p:nvPr/>
          </p:nvSpPr>
          <p:spPr>
            <a:xfrm>
              <a:off x="0" y="-66675"/>
              <a:ext cx="1031034" cy="291895"/>
            </a:xfrm>
            <a:prstGeom prst="rect">
              <a:avLst/>
            </a:prstGeom>
            <a:noFill/>
            <a:ln>
              <a:noFill/>
            </a:ln>
          </p:spPr>
          <p:txBody>
            <a:bodyPr spcFirstLastPara="1" wrap="square" lIns="27500" tIns="27500" rIns="27500" bIns="27500" anchor="ctr" anchorCtr="0">
              <a:noAutofit/>
            </a:bodyPr>
            <a:lstStyle/>
            <a:p>
              <a:pPr marL="0" marR="0" lvl="0" indent="0" algn="ctr" rtl="0">
                <a:lnSpc>
                  <a:spcPct val="186358"/>
                </a:lnSpc>
                <a:spcBef>
                  <a:spcPts val="0"/>
                </a:spcBef>
                <a:spcAft>
                  <a:spcPts val="0"/>
                </a:spcAft>
                <a:buClr>
                  <a:srgbClr val="000000"/>
                </a:buClr>
                <a:buSzPts val="975"/>
                <a:buFont typeface="Arial"/>
                <a:buNone/>
              </a:pPr>
              <a:endParaRPr sz="975" b="0" i="0" u="none" strike="noStrike" cap="none">
                <a:solidFill>
                  <a:schemeClr val="dk1"/>
                </a:solidFill>
                <a:latin typeface="Calibri"/>
                <a:ea typeface="Calibri"/>
                <a:cs typeface="Calibri"/>
                <a:sym typeface="Calibri"/>
              </a:endParaRPr>
            </a:p>
          </p:txBody>
        </p:sp>
      </p:grpSp>
      <p:grpSp>
        <p:nvGrpSpPr>
          <p:cNvPr id="510" name="Google Shape;510;p25"/>
          <p:cNvGrpSpPr/>
          <p:nvPr/>
        </p:nvGrpSpPr>
        <p:grpSpPr>
          <a:xfrm>
            <a:off x="3632194" y="5439581"/>
            <a:ext cx="1887194" cy="600324"/>
            <a:chOff x="0" y="-66675"/>
            <a:chExt cx="917610" cy="291895"/>
          </a:xfrm>
        </p:grpSpPr>
        <p:sp>
          <p:nvSpPr>
            <p:cNvPr id="511" name="Google Shape;511;p25"/>
            <p:cNvSpPr/>
            <p:nvPr/>
          </p:nvSpPr>
          <p:spPr>
            <a:xfrm>
              <a:off x="0" y="0"/>
              <a:ext cx="917610" cy="225220"/>
            </a:xfrm>
            <a:custGeom>
              <a:avLst/>
              <a:gdLst/>
              <a:ahLst/>
              <a:cxnLst/>
              <a:rect l="l" t="t" r="r" b="b"/>
              <a:pathLst>
                <a:path w="917610" h="225220" extrusionOk="0">
                  <a:moveTo>
                    <a:pt x="112610" y="0"/>
                  </a:moveTo>
                  <a:lnTo>
                    <a:pt x="805000" y="0"/>
                  </a:lnTo>
                  <a:cubicBezTo>
                    <a:pt x="867193" y="0"/>
                    <a:pt x="917610" y="50417"/>
                    <a:pt x="917610" y="112610"/>
                  </a:cubicBezTo>
                  <a:lnTo>
                    <a:pt x="917610" y="112610"/>
                  </a:lnTo>
                  <a:cubicBezTo>
                    <a:pt x="917610" y="174803"/>
                    <a:pt x="867193" y="225220"/>
                    <a:pt x="805000" y="225220"/>
                  </a:cubicBezTo>
                  <a:lnTo>
                    <a:pt x="112610" y="225220"/>
                  </a:lnTo>
                  <a:cubicBezTo>
                    <a:pt x="50417" y="225220"/>
                    <a:pt x="0" y="174803"/>
                    <a:pt x="0" y="112610"/>
                  </a:cubicBezTo>
                  <a:lnTo>
                    <a:pt x="0" y="112610"/>
                  </a:lnTo>
                  <a:cubicBezTo>
                    <a:pt x="0" y="50417"/>
                    <a:pt x="50417" y="0"/>
                    <a:pt x="112610" y="0"/>
                  </a:cubicBezTo>
                  <a:close/>
                </a:path>
              </a:pathLst>
            </a:custGeom>
            <a:solidFill>
              <a:srgbClr val="CFCFC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2" name="Google Shape;512;p25"/>
            <p:cNvSpPr txBox="1"/>
            <p:nvPr/>
          </p:nvSpPr>
          <p:spPr>
            <a:xfrm>
              <a:off x="0" y="-66675"/>
              <a:ext cx="917610" cy="291895"/>
            </a:xfrm>
            <a:prstGeom prst="rect">
              <a:avLst/>
            </a:prstGeom>
            <a:noFill/>
            <a:ln>
              <a:noFill/>
            </a:ln>
          </p:spPr>
          <p:txBody>
            <a:bodyPr spcFirstLastPara="1" wrap="square" lIns="27500" tIns="27500" rIns="27500" bIns="27500" anchor="ctr" anchorCtr="0">
              <a:noAutofit/>
            </a:bodyPr>
            <a:lstStyle/>
            <a:p>
              <a:pPr marL="0" marR="0" lvl="0" indent="0" algn="ctr" rtl="0">
                <a:lnSpc>
                  <a:spcPct val="186358"/>
                </a:lnSpc>
                <a:spcBef>
                  <a:spcPts val="0"/>
                </a:spcBef>
                <a:spcAft>
                  <a:spcPts val="0"/>
                </a:spcAft>
                <a:buClr>
                  <a:srgbClr val="000000"/>
                </a:buClr>
                <a:buSzPts val="975"/>
                <a:buFont typeface="Arial"/>
                <a:buNone/>
              </a:pPr>
              <a:endParaRPr sz="975" b="0" i="0" u="none" strike="noStrike" cap="none">
                <a:solidFill>
                  <a:schemeClr val="dk1"/>
                </a:solidFill>
                <a:latin typeface="Calibri"/>
                <a:ea typeface="Calibri"/>
                <a:cs typeface="Calibri"/>
                <a:sym typeface="Calibri"/>
              </a:endParaRPr>
            </a:p>
          </p:txBody>
        </p:sp>
      </p:grpSp>
      <p:grpSp>
        <p:nvGrpSpPr>
          <p:cNvPr id="513" name="Google Shape;513;p25"/>
          <p:cNvGrpSpPr/>
          <p:nvPr/>
        </p:nvGrpSpPr>
        <p:grpSpPr>
          <a:xfrm>
            <a:off x="5733102" y="5439581"/>
            <a:ext cx="2878075" cy="600324"/>
            <a:chOff x="0" y="-66675"/>
            <a:chExt cx="1399406" cy="291895"/>
          </a:xfrm>
        </p:grpSpPr>
        <p:sp>
          <p:nvSpPr>
            <p:cNvPr id="514" name="Google Shape;514;p25"/>
            <p:cNvSpPr/>
            <p:nvPr/>
          </p:nvSpPr>
          <p:spPr>
            <a:xfrm>
              <a:off x="0" y="0"/>
              <a:ext cx="1399406" cy="225220"/>
            </a:xfrm>
            <a:custGeom>
              <a:avLst/>
              <a:gdLst/>
              <a:ahLst/>
              <a:cxnLst/>
              <a:rect l="l" t="t" r="r" b="b"/>
              <a:pathLst>
                <a:path w="1399406" h="225220" extrusionOk="0">
                  <a:moveTo>
                    <a:pt x="74310" y="0"/>
                  </a:moveTo>
                  <a:lnTo>
                    <a:pt x="1325096" y="0"/>
                  </a:lnTo>
                  <a:cubicBezTo>
                    <a:pt x="1366136" y="0"/>
                    <a:pt x="1399406" y="33270"/>
                    <a:pt x="1399406" y="74310"/>
                  </a:cubicBezTo>
                  <a:lnTo>
                    <a:pt x="1399406" y="150910"/>
                  </a:lnTo>
                  <a:cubicBezTo>
                    <a:pt x="1399406" y="191950"/>
                    <a:pt x="1366136" y="225220"/>
                    <a:pt x="1325096" y="225220"/>
                  </a:cubicBezTo>
                  <a:lnTo>
                    <a:pt x="74310" y="225220"/>
                  </a:lnTo>
                  <a:cubicBezTo>
                    <a:pt x="33270" y="225220"/>
                    <a:pt x="0" y="191950"/>
                    <a:pt x="0" y="150910"/>
                  </a:cubicBezTo>
                  <a:lnTo>
                    <a:pt x="0" y="74310"/>
                  </a:lnTo>
                  <a:cubicBezTo>
                    <a:pt x="0" y="33270"/>
                    <a:pt x="33270" y="0"/>
                    <a:pt x="74310" y="0"/>
                  </a:cubicBezTo>
                  <a:close/>
                </a:path>
              </a:pathLst>
            </a:custGeom>
            <a:solidFill>
              <a:srgbClr val="CFCFC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15" name="Google Shape;515;p25"/>
            <p:cNvSpPr txBox="1"/>
            <p:nvPr/>
          </p:nvSpPr>
          <p:spPr>
            <a:xfrm>
              <a:off x="0" y="-66675"/>
              <a:ext cx="1399406" cy="291895"/>
            </a:xfrm>
            <a:prstGeom prst="rect">
              <a:avLst/>
            </a:prstGeom>
            <a:noFill/>
            <a:ln>
              <a:noFill/>
            </a:ln>
          </p:spPr>
          <p:txBody>
            <a:bodyPr spcFirstLastPara="1" wrap="square" lIns="27500" tIns="27500" rIns="27500" bIns="27500" anchor="ctr" anchorCtr="0">
              <a:noAutofit/>
            </a:bodyPr>
            <a:lstStyle/>
            <a:p>
              <a:pPr marL="0" marR="0" lvl="0" indent="0" algn="ctr" rtl="0">
                <a:lnSpc>
                  <a:spcPct val="186358"/>
                </a:lnSpc>
                <a:spcBef>
                  <a:spcPts val="0"/>
                </a:spcBef>
                <a:spcAft>
                  <a:spcPts val="0"/>
                </a:spcAft>
                <a:buClr>
                  <a:srgbClr val="000000"/>
                </a:buClr>
                <a:buSzPts val="975"/>
                <a:buFont typeface="Arial"/>
                <a:buNone/>
              </a:pPr>
              <a:endParaRPr sz="975" b="0" i="0" u="none" strike="noStrike" cap="none">
                <a:solidFill>
                  <a:schemeClr val="dk1"/>
                </a:solidFill>
                <a:latin typeface="Calibri"/>
                <a:ea typeface="Calibri"/>
                <a:cs typeface="Calibri"/>
                <a:sym typeface="Calibri"/>
              </a:endParaRPr>
            </a:p>
          </p:txBody>
        </p:sp>
      </p:grpSp>
      <p:sp>
        <p:nvSpPr>
          <p:cNvPr id="516" name="Google Shape;516;p25"/>
          <p:cNvSpPr/>
          <p:nvPr/>
        </p:nvSpPr>
        <p:spPr>
          <a:xfrm>
            <a:off x="3836516" y="5732125"/>
            <a:ext cx="126280" cy="173202"/>
          </a:xfrm>
          <a:custGeom>
            <a:avLst/>
            <a:gdLst/>
            <a:ahLst/>
            <a:cxnLst/>
            <a:rect l="l" t="t" r="r" b="b"/>
            <a:pathLst>
              <a:path w="233132" h="319758" extrusionOk="0">
                <a:moveTo>
                  <a:pt x="0" y="0"/>
                </a:moveTo>
                <a:lnTo>
                  <a:pt x="233132" y="0"/>
                </a:lnTo>
                <a:lnTo>
                  <a:pt x="233132" y="319757"/>
                </a:lnTo>
                <a:lnTo>
                  <a:pt x="0" y="319757"/>
                </a:lnTo>
                <a:lnTo>
                  <a:pt x="0" y="0"/>
                </a:lnTo>
                <a:close/>
              </a:path>
            </a:pathLst>
          </a:custGeom>
          <a:blipFill rotWithShape="1">
            <a:blip r:embed="rId4">
              <a:alphaModFix/>
            </a:blip>
            <a:stretch>
              <a:fillRect/>
            </a:stretch>
          </a:blipFill>
          <a:ln>
            <a:noFill/>
          </a:ln>
        </p:spPr>
      </p:sp>
      <p:sp>
        <p:nvSpPr>
          <p:cNvPr id="517" name="Google Shape;517;p25"/>
          <p:cNvSpPr/>
          <p:nvPr/>
        </p:nvSpPr>
        <p:spPr>
          <a:xfrm>
            <a:off x="5932138" y="5711286"/>
            <a:ext cx="195654" cy="190318"/>
          </a:xfrm>
          <a:custGeom>
            <a:avLst/>
            <a:gdLst/>
            <a:ahLst/>
            <a:cxnLst/>
            <a:rect l="l" t="t" r="r" b="b"/>
            <a:pathLst>
              <a:path w="361207" h="351356" extrusionOk="0">
                <a:moveTo>
                  <a:pt x="0" y="0"/>
                </a:moveTo>
                <a:lnTo>
                  <a:pt x="361207" y="0"/>
                </a:lnTo>
                <a:lnTo>
                  <a:pt x="361207" y="351356"/>
                </a:lnTo>
                <a:lnTo>
                  <a:pt x="0" y="351356"/>
                </a:lnTo>
                <a:lnTo>
                  <a:pt x="0" y="0"/>
                </a:lnTo>
                <a:close/>
              </a:path>
            </a:pathLst>
          </a:custGeom>
          <a:blipFill rotWithShape="1">
            <a:blip r:embed="rId5">
              <a:alphaModFix/>
            </a:blip>
            <a:stretch>
              <a:fillRect/>
            </a:stretch>
          </a:blipFill>
          <a:ln>
            <a:noFill/>
          </a:ln>
        </p:spPr>
      </p:sp>
      <p:sp>
        <p:nvSpPr>
          <p:cNvPr id="518" name="Google Shape;518;p25"/>
          <p:cNvSpPr txBox="1"/>
          <p:nvPr/>
        </p:nvSpPr>
        <p:spPr>
          <a:xfrm>
            <a:off x="1434995" y="5721527"/>
            <a:ext cx="2023500" cy="169200"/>
          </a:xfrm>
          <a:prstGeom prst="rect">
            <a:avLst/>
          </a:prstGeom>
          <a:noFill/>
          <a:ln>
            <a:noFill/>
          </a:ln>
        </p:spPr>
        <p:txBody>
          <a:bodyPr spcFirstLastPara="1" wrap="square" lIns="0" tIns="0" rIns="0" bIns="0" anchor="t" anchorCtr="0">
            <a:spAutoFit/>
          </a:bodyPr>
          <a:lstStyle/>
          <a:p>
            <a:pPr marL="0" marR="0" lvl="1" indent="0" algn="l" rtl="0">
              <a:lnSpc>
                <a:spcPct val="201888"/>
              </a:lnSpc>
              <a:spcBef>
                <a:spcPts val="0"/>
              </a:spcBef>
              <a:spcAft>
                <a:spcPts val="0"/>
              </a:spcAft>
              <a:buClr>
                <a:srgbClr val="000000"/>
              </a:buClr>
              <a:buSzPts val="1100"/>
              <a:buFont typeface="Arial"/>
              <a:buNone/>
            </a:pPr>
            <a:r>
              <a:rPr lang="en-IN" sz="1100" b="0" i="0" u="none" strike="noStrike" cap="none">
                <a:solidFill>
                  <a:schemeClr val="dk1"/>
                </a:solidFill>
                <a:latin typeface="Calibri"/>
                <a:ea typeface="Calibri"/>
                <a:cs typeface="Calibri"/>
                <a:sym typeface="Calibri"/>
              </a:rPr>
              <a:t>nandini.phd295arch22@spa.ac.in</a:t>
            </a:r>
            <a:endParaRPr sz="1100" b="1" i="0" u="none" strike="noStrike" cap="none">
              <a:solidFill>
                <a:srgbClr val="1F2544"/>
              </a:solidFill>
              <a:latin typeface="Calibri"/>
              <a:ea typeface="Calibri"/>
              <a:cs typeface="Calibri"/>
              <a:sym typeface="Calibri"/>
            </a:endParaRPr>
          </a:p>
        </p:txBody>
      </p:sp>
      <p:sp>
        <p:nvSpPr>
          <p:cNvPr id="519" name="Google Shape;519;p25"/>
          <p:cNvSpPr txBox="1"/>
          <p:nvPr/>
        </p:nvSpPr>
        <p:spPr>
          <a:xfrm>
            <a:off x="4030152" y="5688535"/>
            <a:ext cx="1352400" cy="215400"/>
          </a:xfrm>
          <a:prstGeom prst="rect">
            <a:avLst/>
          </a:prstGeom>
          <a:noFill/>
          <a:ln>
            <a:noFill/>
          </a:ln>
        </p:spPr>
        <p:txBody>
          <a:bodyPr spcFirstLastPara="1" wrap="square" lIns="0" tIns="0" rIns="0" bIns="0" anchor="t" anchorCtr="0">
            <a:spAutoFit/>
          </a:bodyPr>
          <a:lstStyle/>
          <a:p>
            <a:pPr marL="0" marR="0" lvl="1" indent="0" algn="l" rtl="0">
              <a:lnSpc>
                <a:spcPct val="129785"/>
              </a:lnSpc>
              <a:spcBef>
                <a:spcPts val="0"/>
              </a:spcBef>
              <a:spcAft>
                <a:spcPts val="0"/>
              </a:spcAft>
              <a:buClr>
                <a:srgbClr val="000000"/>
              </a:buClr>
              <a:buSzPts val="1400"/>
              <a:buFont typeface="Arial"/>
              <a:buNone/>
            </a:pPr>
            <a:r>
              <a:rPr lang="en-IN" sz="1400" b="1" i="0" u="none" strike="noStrike" cap="none">
                <a:solidFill>
                  <a:srgbClr val="1F2544"/>
                </a:solidFill>
                <a:latin typeface="Calibri"/>
                <a:ea typeface="Calibri"/>
                <a:cs typeface="Calibri"/>
                <a:sym typeface="Calibri"/>
              </a:rPr>
              <a:t>+91 9650535343</a:t>
            </a:r>
            <a:endParaRPr sz="1400" b="0" i="0" u="none" strike="noStrike" cap="none">
              <a:solidFill>
                <a:srgbClr val="000000"/>
              </a:solidFill>
              <a:latin typeface="Arial"/>
              <a:ea typeface="Arial"/>
              <a:cs typeface="Arial"/>
              <a:sym typeface="Arial"/>
            </a:endParaRPr>
          </a:p>
        </p:txBody>
      </p:sp>
      <p:sp>
        <p:nvSpPr>
          <p:cNvPr id="520" name="Google Shape;520;p25"/>
          <p:cNvSpPr txBox="1"/>
          <p:nvPr/>
        </p:nvSpPr>
        <p:spPr>
          <a:xfrm>
            <a:off x="6209664" y="5562237"/>
            <a:ext cx="2401500" cy="495300"/>
          </a:xfrm>
          <a:prstGeom prst="rect">
            <a:avLst/>
          </a:prstGeom>
          <a:noFill/>
          <a:ln>
            <a:noFill/>
          </a:ln>
        </p:spPr>
        <p:txBody>
          <a:bodyPr spcFirstLastPara="1" wrap="square" lIns="0" tIns="0" rIns="0" bIns="0" anchor="t" anchorCtr="0">
            <a:spAutoFit/>
          </a:bodyPr>
          <a:lstStyle/>
          <a:p>
            <a:pPr marL="0" marR="0" lvl="1" indent="0" algn="l" rtl="0">
              <a:lnSpc>
                <a:spcPct val="129785"/>
              </a:lnSpc>
              <a:spcBef>
                <a:spcPts val="0"/>
              </a:spcBef>
              <a:spcAft>
                <a:spcPts val="0"/>
              </a:spcAft>
              <a:buClr>
                <a:srgbClr val="000000"/>
              </a:buClr>
              <a:buSzPts val="1400"/>
              <a:buFont typeface="Arial"/>
              <a:buNone/>
            </a:pPr>
            <a:r>
              <a:rPr lang="en-IN" sz="1400" b="1" i="0" u="none" strike="noStrike" cap="none">
                <a:solidFill>
                  <a:srgbClr val="1F2544"/>
                </a:solidFill>
                <a:latin typeface="Calibri"/>
                <a:ea typeface="Calibri"/>
                <a:cs typeface="Calibri"/>
                <a:sym typeface="Calibri"/>
              </a:rPr>
              <a:t>School of Planning and Architecture, New Delhi</a:t>
            </a:r>
            <a:endParaRPr sz="1400" b="0" i="0" u="none" strike="noStrike" cap="none">
              <a:solidFill>
                <a:srgbClr val="000000"/>
              </a:solidFill>
              <a:latin typeface="Arial"/>
              <a:ea typeface="Arial"/>
              <a:cs typeface="Arial"/>
              <a:sym typeface="Arial"/>
            </a:endParaRPr>
          </a:p>
        </p:txBody>
      </p:sp>
      <p:sp>
        <p:nvSpPr>
          <p:cNvPr id="521" name="Google Shape;521;p25"/>
          <p:cNvSpPr/>
          <p:nvPr/>
        </p:nvSpPr>
        <p:spPr>
          <a:xfrm>
            <a:off x="1190350" y="5739405"/>
            <a:ext cx="209753" cy="179562"/>
          </a:xfrm>
          <a:custGeom>
            <a:avLst/>
            <a:gdLst/>
            <a:ahLst/>
            <a:cxnLst/>
            <a:rect l="l" t="t" r="r" b="b"/>
            <a:pathLst>
              <a:path w="386641" h="330990" extrusionOk="0">
                <a:moveTo>
                  <a:pt x="0" y="0"/>
                </a:moveTo>
                <a:lnTo>
                  <a:pt x="386641" y="0"/>
                </a:lnTo>
                <a:lnTo>
                  <a:pt x="386641" y="330990"/>
                </a:lnTo>
                <a:lnTo>
                  <a:pt x="0" y="330990"/>
                </a:lnTo>
                <a:lnTo>
                  <a:pt x="0" y="0"/>
                </a:lnTo>
                <a:close/>
              </a:path>
            </a:pathLst>
          </a:custGeom>
          <a:blipFill rotWithShape="1">
            <a:blip r:embed="rId6">
              <a:alphaModFix/>
            </a:blip>
            <a:stretch>
              <a:fillRect/>
            </a:stretch>
          </a:blipFill>
          <a:ln>
            <a:noFill/>
          </a:ln>
        </p:spPr>
      </p:sp>
      <p:grpSp>
        <p:nvGrpSpPr>
          <p:cNvPr id="522" name="Google Shape;522;p25"/>
          <p:cNvGrpSpPr/>
          <p:nvPr/>
        </p:nvGrpSpPr>
        <p:grpSpPr>
          <a:xfrm>
            <a:off x="1294829" y="6103695"/>
            <a:ext cx="2120466" cy="600324"/>
            <a:chOff x="0" y="-66675"/>
            <a:chExt cx="1031034" cy="291895"/>
          </a:xfrm>
        </p:grpSpPr>
        <p:sp>
          <p:nvSpPr>
            <p:cNvPr id="523" name="Google Shape;523;p25"/>
            <p:cNvSpPr/>
            <p:nvPr/>
          </p:nvSpPr>
          <p:spPr>
            <a:xfrm>
              <a:off x="0" y="0"/>
              <a:ext cx="1031034" cy="225220"/>
            </a:xfrm>
            <a:custGeom>
              <a:avLst/>
              <a:gdLst/>
              <a:ahLst/>
              <a:cxnLst/>
              <a:rect l="l" t="t" r="r" b="b"/>
              <a:pathLst>
                <a:path w="1031034" h="225220" extrusionOk="0">
                  <a:moveTo>
                    <a:pt x="100860" y="0"/>
                  </a:moveTo>
                  <a:lnTo>
                    <a:pt x="930174" y="0"/>
                  </a:lnTo>
                  <a:cubicBezTo>
                    <a:pt x="956923" y="0"/>
                    <a:pt x="982577" y="10626"/>
                    <a:pt x="1001492" y="29541"/>
                  </a:cubicBezTo>
                  <a:cubicBezTo>
                    <a:pt x="1020407" y="48456"/>
                    <a:pt x="1031034" y="74110"/>
                    <a:pt x="1031034" y="100860"/>
                  </a:cubicBezTo>
                  <a:lnTo>
                    <a:pt x="1031034" y="124360"/>
                  </a:lnTo>
                  <a:cubicBezTo>
                    <a:pt x="1031034" y="180064"/>
                    <a:pt x="985877" y="225220"/>
                    <a:pt x="930174" y="225220"/>
                  </a:cubicBezTo>
                  <a:lnTo>
                    <a:pt x="100860" y="225220"/>
                  </a:lnTo>
                  <a:cubicBezTo>
                    <a:pt x="45157" y="225220"/>
                    <a:pt x="0" y="180064"/>
                    <a:pt x="0" y="124360"/>
                  </a:cubicBezTo>
                  <a:lnTo>
                    <a:pt x="0" y="100860"/>
                  </a:lnTo>
                  <a:cubicBezTo>
                    <a:pt x="0" y="45157"/>
                    <a:pt x="45157" y="0"/>
                    <a:pt x="100860" y="0"/>
                  </a:cubicBezTo>
                  <a:close/>
                </a:path>
              </a:pathLst>
            </a:custGeom>
            <a:solidFill>
              <a:srgbClr val="CFCFC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4" name="Google Shape;524;p25"/>
            <p:cNvSpPr txBox="1"/>
            <p:nvPr/>
          </p:nvSpPr>
          <p:spPr>
            <a:xfrm>
              <a:off x="0" y="-66675"/>
              <a:ext cx="1031034" cy="291895"/>
            </a:xfrm>
            <a:prstGeom prst="rect">
              <a:avLst/>
            </a:prstGeom>
            <a:noFill/>
            <a:ln>
              <a:noFill/>
            </a:ln>
          </p:spPr>
          <p:txBody>
            <a:bodyPr spcFirstLastPara="1" wrap="square" lIns="27500" tIns="27500" rIns="27500" bIns="27500" anchor="ctr" anchorCtr="0">
              <a:noAutofit/>
            </a:bodyPr>
            <a:lstStyle/>
            <a:p>
              <a:pPr marL="0" marR="0" lvl="0" indent="0" algn="ctr" rtl="0">
                <a:lnSpc>
                  <a:spcPct val="186358"/>
                </a:lnSpc>
                <a:spcBef>
                  <a:spcPts val="0"/>
                </a:spcBef>
                <a:spcAft>
                  <a:spcPts val="0"/>
                </a:spcAft>
                <a:buClr>
                  <a:srgbClr val="000000"/>
                </a:buClr>
                <a:buSzPts val="975"/>
                <a:buFont typeface="Arial"/>
                <a:buNone/>
              </a:pPr>
              <a:endParaRPr sz="975" b="0" i="0" u="none" strike="noStrike" cap="none">
                <a:solidFill>
                  <a:schemeClr val="dk1"/>
                </a:solidFill>
                <a:latin typeface="Calibri"/>
                <a:ea typeface="Calibri"/>
                <a:cs typeface="Calibri"/>
                <a:sym typeface="Calibri"/>
              </a:endParaRPr>
            </a:p>
          </p:txBody>
        </p:sp>
      </p:grpSp>
      <p:grpSp>
        <p:nvGrpSpPr>
          <p:cNvPr id="525" name="Google Shape;525;p25"/>
          <p:cNvGrpSpPr/>
          <p:nvPr/>
        </p:nvGrpSpPr>
        <p:grpSpPr>
          <a:xfrm>
            <a:off x="5726478" y="6088941"/>
            <a:ext cx="2878075" cy="600324"/>
            <a:chOff x="0" y="-66675"/>
            <a:chExt cx="1399406" cy="291895"/>
          </a:xfrm>
        </p:grpSpPr>
        <p:sp>
          <p:nvSpPr>
            <p:cNvPr id="526" name="Google Shape;526;p25"/>
            <p:cNvSpPr/>
            <p:nvPr/>
          </p:nvSpPr>
          <p:spPr>
            <a:xfrm>
              <a:off x="0" y="0"/>
              <a:ext cx="1399406" cy="225220"/>
            </a:xfrm>
            <a:custGeom>
              <a:avLst/>
              <a:gdLst/>
              <a:ahLst/>
              <a:cxnLst/>
              <a:rect l="l" t="t" r="r" b="b"/>
              <a:pathLst>
                <a:path w="1399406" h="225220" extrusionOk="0">
                  <a:moveTo>
                    <a:pt x="74310" y="0"/>
                  </a:moveTo>
                  <a:lnTo>
                    <a:pt x="1325096" y="0"/>
                  </a:lnTo>
                  <a:cubicBezTo>
                    <a:pt x="1366136" y="0"/>
                    <a:pt x="1399406" y="33270"/>
                    <a:pt x="1399406" y="74310"/>
                  </a:cubicBezTo>
                  <a:lnTo>
                    <a:pt x="1399406" y="150910"/>
                  </a:lnTo>
                  <a:cubicBezTo>
                    <a:pt x="1399406" y="191950"/>
                    <a:pt x="1366136" y="225220"/>
                    <a:pt x="1325096" y="225220"/>
                  </a:cubicBezTo>
                  <a:lnTo>
                    <a:pt x="74310" y="225220"/>
                  </a:lnTo>
                  <a:cubicBezTo>
                    <a:pt x="33270" y="225220"/>
                    <a:pt x="0" y="191950"/>
                    <a:pt x="0" y="150910"/>
                  </a:cubicBezTo>
                  <a:lnTo>
                    <a:pt x="0" y="74310"/>
                  </a:lnTo>
                  <a:cubicBezTo>
                    <a:pt x="0" y="33270"/>
                    <a:pt x="33270" y="0"/>
                    <a:pt x="74310" y="0"/>
                  </a:cubicBezTo>
                  <a:close/>
                </a:path>
              </a:pathLst>
            </a:custGeom>
            <a:solidFill>
              <a:srgbClr val="CFCFC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7" name="Google Shape;527;p25"/>
            <p:cNvSpPr txBox="1"/>
            <p:nvPr/>
          </p:nvSpPr>
          <p:spPr>
            <a:xfrm>
              <a:off x="0" y="-66675"/>
              <a:ext cx="1399406" cy="291895"/>
            </a:xfrm>
            <a:prstGeom prst="rect">
              <a:avLst/>
            </a:prstGeom>
            <a:noFill/>
            <a:ln>
              <a:noFill/>
            </a:ln>
          </p:spPr>
          <p:txBody>
            <a:bodyPr spcFirstLastPara="1" wrap="square" lIns="27500" tIns="27500" rIns="27500" bIns="27500" anchor="ctr" anchorCtr="0">
              <a:noAutofit/>
            </a:bodyPr>
            <a:lstStyle/>
            <a:p>
              <a:pPr marL="0" marR="0" lvl="0" indent="0" algn="ctr" rtl="0">
                <a:lnSpc>
                  <a:spcPct val="186358"/>
                </a:lnSpc>
                <a:spcBef>
                  <a:spcPts val="0"/>
                </a:spcBef>
                <a:spcAft>
                  <a:spcPts val="0"/>
                </a:spcAft>
                <a:buClr>
                  <a:srgbClr val="000000"/>
                </a:buClr>
                <a:buSzPts val="975"/>
                <a:buFont typeface="Arial"/>
                <a:buNone/>
              </a:pPr>
              <a:endParaRPr sz="975" b="0" i="0" u="none" strike="noStrike" cap="none">
                <a:solidFill>
                  <a:schemeClr val="dk1"/>
                </a:solidFill>
                <a:latin typeface="Calibri"/>
                <a:ea typeface="Calibri"/>
                <a:cs typeface="Calibri"/>
                <a:sym typeface="Calibri"/>
              </a:endParaRPr>
            </a:p>
          </p:txBody>
        </p:sp>
      </p:grpSp>
      <p:sp>
        <p:nvSpPr>
          <p:cNvPr id="528" name="Google Shape;528;p25"/>
          <p:cNvSpPr/>
          <p:nvPr/>
        </p:nvSpPr>
        <p:spPr>
          <a:xfrm>
            <a:off x="3829892" y="6381485"/>
            <a:ext cx="126280" cy="173202"/>
          </a:xfrm>
          <a:custGeom>
            <a:avLst/>
            <a:gdLst/>
            <a:ahLst/>
            <a:cxnLst/>
            <a:rect l="l" t="t" r="r" b="b"/>
            <a:pathLst>
              <a:path w="233132" h="319758" extrusionOk="0">
                <a:moveTo>
                  <a:pt x="0" y="0"/>
                </a:moveTo>
                <a:lnTo>
                  <a:pt x="233132" y="0"/>
                </a:lnTo>
                <a:lnTo>
                  <a:pt x="233132" y="319757"/>
                </a:lnTo>
                <a:lnTo>
                  <a:pt x="0" y="319757"/>
                </a:lnTo>
                <a:lnTo>
                  <a:pt x="0" y="0"/>
                </a:lnTo>
                <a:close/>
              </a:path>
            </a:pathLst>
          </a:custGeom>
          <a:blipFill rotWithShape="1">
            <a:blip r:embed="rId4">
              <a:alphaModFix/>
            </a:blip>
            <a:stretch>
              <a:fillRect/>
            </a:stretch>
          </a:blipFill>
          <a:ln>
            <a:noFill/>
          </a:ln>
        </p:spPr>
      </p:sp>
      <p:grpSp>
        <p:nvGrpSpPr>
          <p:cNvPr id="529" name="Google Shape;529;p25"/>
          <p:cNvGrpSpPr/>
          <p:nvPr/>
        </p:nvGrpSpPr>
        <p:grpSpPr>
          <a:xfrm>
            <a:off x="3625570" y="6088944"/>
            <a:ext cx="1887342" cy="600322"/>
            <a:chOff x="0" y="-66675"/>
            <a:chExt cx="917700" cy="291900"/>
          </a:xfrm>
        </p:grpSpPr>
        <p:sp>
          <p:nvSpPr>
            <p:cNvPr id="530" name="Google Shape;530;p25"/>
            <p:cNvSpPr/>
            <p:nvPr/>
          </p:nvSpPr>
          <p:spPr>
            <a:xfrm>
              <a:off x="0" y="0"/>
              <a:ext cx="917610" cy="225220"/>
            </a:xfrm>
            <a:custGeom>
              <a:avLst/>
              <a:gdLst/>
              <a:ahLst/>
              <a:cxnLst/>
              <a:rect l="l" t="t" r="r" b="b"/>
              <a:pathLst>
                <a:path w="917610" h="225220" extrusionOk="0">
                  <a:moveTo>
                    <a:pt x="112610" y="0"/>
                  </a:moveTo>
                  <a:lnTo>
                    <a:pt x="805000" y="0"/>
                  </a:lnTo>
                  <a:cubicBezTo>
                    <a:pt x="867193" y="0"/>
                    <a:pt x="917610" y="50417"/>
                    <a:pt x="917610" y="112610"/>
                  </a:cubicBezTo>
                  <a:lnTo>
                    <a:pt x="917610" y="112610"/>
                  </a:lnTo>
                  <a:cubicBezTo>
                    <a:pt x="917610" y="174803"/>
                    <a:pt x="867193" y="225220"/>
                    <a:pt x="805000" y="225220"/>
                  </a:cubicBezTo>
                  <a:lnTo>
                    <a:pt x="112610" y="225220"/>
                  </a:lnTo>
                  <a:cubicBezTo>
                    <a:pt x="50417" y="225220"/>
                    <a:pt x="0" y="174803"/>
                    <a:pt x="0" y="112610"/>
                  </a:cubicBezTo>
                  <a:lnTo>
                    <a:pt x="0" y="112610"/>
                  </a:lnTo>
                  <a:cubicBezTo>
                    <a:pt x="0" y="50417"/>
                    <a:pt x="50417" y="0"/>
                    <a:pt x="112610" y="0"/>
                  </a:cubicBezTo>
                  <a:close/>
                </a:path>
              </a:pathLst>
            </a:custGeom>
            <a:solidFill>
              <a:srgbClr val="CFCFC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31" name="Google Shape;531;p25"/>
            <p:cNvSpPr txBox="1"/>
            <p:nvPr/>
          </p:nvSpPr>
          <p:spPr>
            <a:xfrm>
              <a:off x="0" y="-66675"/>
              <a:ext cx="917700" cy="291900"/>
            </a:xfrm>
            <a:prstGeom prst="rect">
              <a:avLst/>
            </a:prstGeom>
            <a:noFill/>
            <a:ln>
              <a:noFill/>
            </a:ln>
          </p:spPr>
          <p:txBody>
            <a:bodyPr spcFirstLastPara="1" wrap="square" lIns="27500" tIns="27500" rIns="27500" bIns="27500" anchor="ctr" anchorCtr="0">
              <a:noAutofit/>
            </a:bodyPr>
            <a:lstStyle/>
            <a:p>
              <a:pPr marL="0" marR="0" lvl="0" indent="0" algn="ctr" rtl="0">
                <a:lnSpc>
                  <a:spcPct val="186359"/>
                </a:lnSpc>
                <a:spcBef>
                  <a:spcPts val="0"/>
                </a:spcBef>
                <a:spcAft>
                  <a:spcPts val="0"/>
                </a:spcAft>
                <a:buClr>
                  <a:srgbClr val="000000"/>
                </a:buClr>
                <a:buSzPts val="975"/>
                <a:buFont typeface="Arial"/>
                <a:buNone/>
              </a:pPr>
              <a:endParaRPr sz="975" b="0" i="0" u="none" strike="noStrike" cap="none">
                <a:solidFill>
                  <a:schemeClr val="dk1"/>
                </a:solidFill>
                <a:latin typeface="Calibri"/>
                <a:ea typeface="Calibri"/>
                <a:cs typeface="Calibri"/>
                <a:sym typeface="Calibri"/>
              </a:endParaRPr>
            </a:p>
          </p:txBody>
        </p:sp>
      </p:grpSp>
      <p:sp>
        <p:nvSpPr>
          <p:cNvPr id="532" name="Google Shape;532;p25"/>
          <p:cNvSpPr/>
          <p:nvPr/>
        </p:nvSpPr>
        <p:spPr>
          <a:xfrm>
            <a:off x="5925514" y="6360646"/>
            <a:ext cx="195654" cy="190318"/>
          </a:xfrm>
          <a:custGeom>
            <a:avLst/>
            <a:gdLst/>
            <a:ahLst/>
            <a:cxnLst/>
            <a:rect l="l" t="t" r="r" b="b"/>
            <a:pathLst>
              <a:path w="361207" h="351356" extrusionOk="0">
                <a:moveTo>
                  <a:pt x="0" y="0"/>
                </a:moveTo>
                <a:lnTo>
                  <a:pt x="361207" y="0"/>
                </a:lnTo>
                <a:lnTo>
                  <a:pt x="361207" y="351356"/>
                </a:lnTo>
                <a:lnTo>
                  <a:pt x="0" y="351356"/>
                </a:lnTo>
                <a:lnTo>
                  <a:pt x="0" y="0"/>
                </a:lnTo>
                <a:close/>
              </a:path>
            </a:pathLst>
          </a:custGeom>
          <a:blipFill rotWithShape="1">
            <a:blip r:embed="rId5">
              <a:alphaModFix/>
            </a:blip>
            <a:stretch>
              <a:fillRect/>
            </a:stretch>
          </a:blipFill>
          <a:ln>
            <a:noFill/>
          </a:ln>
        </p:spPr>
      </p:sp>
      <p:sp>
        <p:nvSpPr>
          <p:cNvPr id="533" name="Google Shape;533;p25"/>
          <p:cNvSpPr txBox="1"/>
          <p:nvPr/>
        </p:nvSpPr>
        <p:spPr>
          <a:xfrm>
            <a:off x="1426792" y="6370894"/>
            <a:ext cx="2023500" cy="169200"/>
          </a:xfrm>
          <a:prstGeom prst="rect">
            <a:avLst/>
          </a:prstGeom>
          <a:noFill/>
          <a:ln>
            <a:noFill/>
          </a:ln>
        </p:spPr>
        <p:txBody>
          <a:bodyPr spcFirstLastPara="1" wrap="square" lIns="0" tIns="0" rIns="0" bIns="0" anchor="t" anchorCtr="0">
            <a:spAutoFit/>
          </a:bodyPr>
          <a:lstStyle/>
          <a:p>
            <a:pPr marL="0" marR="0" lvl="1" indent="0" algn="l" rtl="0">
              <a:lnSpc>
                <a:spcPct val="201888"/>
              </a:lnSpc>
              <a:spcBef>
                <a:spcPts val="0"/>
              </a:spcBef>
              <a:spcAft>
                <a:spcPts val="0"/>
              </a:spcAft>
              <a:buClr>
                <a:srgbClr val="000000"/>
              </a:buClr>
              <a:buSzPts val="1100"/>
              <a:buFont typeface="Arial"/>
              <a:buNone/>
            </a:pPr>
            <a:r>
              <a:rPr lang="en-IN" sz="1100" b="0" i="0" u="none" strike="noStrike" cap="none">
                <a:solidFill>
                  <a:schemeClr val="dk1"/>
                </a:solidFill>
                <a:latin typeface="Calibri"/>
                <a:ea typeface="Calibri"/>
                <a:cs typeface="Calibri"/>
                <a:sym typeface="Calibri"/>
              </a:rPr>
              <a:t>bandana.jha@spa.ac.in</a:t>
            </a:r>
            <a:endParaRPr sz="1100" b="1" i="0" u="none" strike="noStrike" cap="none">
              <a:solidFill>
                <a:srgbClr val="1F2544"/>
              </a:solidFill>
              <a:latin typeface="Calibri"/>
              <a:ea typeface="Calibri"/>
              <a:cs typeface="Calibri"/>
              <a:sym typeface="Calibri"/>
            </a:endParaRPr>
          </a:p>
        </p:txBody>
      </p:sp>
      <p:sp>
        <p:nvSpPr>
          <p:cNvPr id="534" name="Google Shape;534;p25"/>
          <p:cNvSpPr txBox="1"/>
          <p:nvPr/>
        </p:nvSpPr>
        <p:spPr>
          <a:xfrm>
            <a:off x="4023528" y="6337895"/>
            <a:ext cx="1352400" cy="495300"/>
          </a:xfrm>
          <a:prstGeom prst="rect">
            <a:avLst/>
          </a:prstGeom>
          <a:noFill/>
          <a:ln>
            <a:noFill/>
          </a:ln>
        </p:spPr>
        <p:txBody>
          <a:bodyPr spcFirstLastPara="1" wrap="square" lIns="0" tIns="0" rIns="0" bIns="0" anchor="t" anchorCtr="0">
            <a:spAutoFit/>
          </a:bodyPr>
          <a:lstStyle/>
          <a:p>
            <a:pPr marL="0" marR="0" lvl="1" indent="0" algn="l" rtl="0">
              <a:lnSpc>
                <a:spcPct val="129785"/>
              </a:lnSpc>
              <a:spcBef>
                <a:spcPts val="0"/>
              </a:spcBef>
              <a:spcAft>
                <a:spcPts val="0"/>
              </a:spcAft>
              <a:buClr>
                <a:srgbClr val="000000"/>
              </a:buClr>
              <a:buSzPts val="1400"/>
              <a:buFont typeface="Arial"/>
              <a:buNone/>
            </a:pPr>
            <a:r>
              <a:rPr lang="en-IN" sz="1400" b="1" i="0" u="none" strike="noStrike" cap="none">
                <a:solidFill>
                  <a:srgbClr val="1F2544"/>
                </a:solidFill>
                <a:latin typeface="Calibri"/>
                <a:ea typeface="Calibri"/>
                <a:cs typeface="Calibri"/>
                <a:sym typeface="Calibri"/>
              </a:rPr>
              <a:t>+91 9999497574</a:t>
            </a:r>
            <a:endParaRPr sz="1400" b="0" i="0" u="none" strike="noStrike" cap="none">
              <a:solidFill>
                <a:schemeClr val="dk1"/>
              </a:solidFill>
              <a:latin typeface="Arial"/>
              <a:ea typeface="Arial"/>
              <a:cs typeface="Arial"/>
              <a:sym typeface="Arial"/>
            </a:endParaRPr>
          </a:p>
          <a:p>
            <a:pPr marL="0" marR="0" lvl="1" indent="0" algn="l" rtl="0">
              <a:lnSpc>
                <a:spcPct val="129785"/>
              </a:lnSpc>
              <a:spcBef>
                <a:spcPts val="0"/>
              </a:spcBef>
              <a:spcAft>
                <a:spcPts val="0"/>
              </a:spcAft>
              <a:buClr>
                <a:srgbClr val="000000"/>
              </a:buClr>
              <a:buSzPts val="1400"/>
              <a:buFont typeface="Arial"/>
              <a:buNone/>
            </a:pPr>
            <a:endParaRPr sz="1400" b="1" i="0" u="none" strike="noStrike" cap="none">
              <a:solidFill>
                <a:srgbClr val="1F2544"/>
              </a:solidFill>
              <a:latin typeface="Calibri"/>
              <a:ea typeface="Calibri"/>
              <a:cs typeface="Calibri"/>
              <a:sym typeface="Calibri"/>
            </a:endParaRPr>
          </a:p>
        </p:txBody>
      </p:sp>
      <p:sp>
        <p:nvSpPr>
          <p:cNvPr id="535" name="Google Shape;535;p25"/>
          <p:cNvSpPr txBox="1"/>
          <p:nvPr/>
        </p:nvSpPr>
        <p:spPr>
          <a:xfrm>
            <a:off x="6203040" y="6211597"/>
            <a:ext cx="2401500" cy="495300"/>
          </a:xfrm>
          <a:prstGeom prst="rect">
            <a:avLst/>
          </a:prstGeom>
          <a:noFill/>
          <a:ln>
            <a:noFill/>
          </a:ln>
        </p:spPr>
        <p:txBody>
          <a:bodyPr spcFirstLastPara="1" wrap="square" lIns="0" tIns="0" rIns="0" bIns="0" anchor="t" anchorCtr="0">
            <a:spAutoFit/>
          </a:bodyPr>
          <a:lstStyle/>
          <a:p>
            <a:pPr marL="0" marR="0" lvl="1" indent="0" algn="l" rtl="0">
              <a:lnSpc>
                <a:spcPct val="129785"/>
              </a:lnSpc>
              <a:spcBef>
                <a:spcPts val="0"/>
              </a:spcBef>
              <a:spcAft>
                <a:spcPts val="0"/>
              </a:spcAft>
              <a:buClr>
                <a:srgbClr val="000000"/>
              </a:buClr>
              <a:buSzPts val="1400"/>
              <a:buFont typeface="Arial"/>
              <a:buNone/>
            </a:pPr>
            <a:r>
              <a:rPr lang="en-IN" sz="1400" b="1" i="0" u="none" strike="noStrike" cap="none">
                <a:solidFill>
                  <a:srgbClr val="1F2544"/>
                </a:solidFill>
                <a:latin typeface="Calibri"/>
                <a:ea typeface="Calibri"/>
                <a:cs typeface="Calibri"/>
                <a:sym typeface="Calibri"/>
              </a:rPr>
              <a:t>School of Planning and Architecture, New Delhi</a:t>
            </a:r>
            <a:endParaRPr sz="1400" b="0" i="0" u="none" strike="noStrike" cap="none">
              <a:solidFill>
                <a:srgbClr val="000000"/>
              </a:solidFill>
              <a:latin typeface="Arial"/>
              <a:ea typeface="Arial"/>
              <a:cs typeface="Arial"/>
              <a:sym typeface="Arial"/>
            </a:endParaRPr>
          </a:p>
        </p:txBody>
      </p:sp>
      <p:sp>
        <p:nvSpPr>
          <p:cNvPr id="536" name="Google Shape;536;p25"/>
          <p:cNvSpPr/>
          <p:nvPr/>
        </p:nvSpPr>
        <p:spPr>
          <a:xfrm>
            <a:off x="1183726" y="6388765"/>
            <a:ext cx="209753" cy="179562"/>
          </a:xfrm>
          <a:custGeom>
            <a:avLst/>
            <a:gdLst/>
            <a:ahLst/>
            <a:cxnLst/>
            <a:rect l="l" t="t" r="r" b="b"/>
            <a:pathLst>
              <a:path w="386641" h="330990" extrusionOk="0">
                <a:moveTo>
                  <a:pt x="0" y="0"/>
                </a:moveTo>
                <a:lnTo>
                  <a:pt x="386641" y="0"/>
                </a:lnTo>
                <a:lnTo>
                  <a:pt x="386641" y="330990"/>
                </a:lnTo>
                <a:lnTo>
                  <a:pt x="0" y="330990"/>
                </a:lnTo>
                <a:lnTo>
                  <a:pt x="0" y="0"/>
                </a:lnTo>
                <a:close/>
              </a:path>
            </a:pathLst>
          </a:custGeom>
          <a:blipFill rotWithShape="1">
            <a:blip r:embed="rId6">
              <a:alphaModFix/>
            </a:blip>
            <a:stretch>
              <a:fillRect/>
            </a:stretch>
          </a:blipFill>
          <a:ln>
            <a:noFill/>
          </a:ln>
        </p:spPr>
      </p:sp>
      <p:sp>
        <p:nvSpPr>
          <p:cNvPr id="537" name="Google Shape;537;p25"/>
          <p:cNvSpPr txBox="1">
            <a:spLocks noGrp="1"/>
          </p:cNvSpPr>
          <p:nvPr>
            <p:ph type="sldNum" idx="12"/>
          </p:nvPr>
        </p:nvSpPr>
        <p:spPr>
          <a:xfrm>
            <a:off x="6996113" y="6356352"/>
            <a:ext cx="22290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IN"/>
              <a:t>27</a:t>
            </a:fld>
            <a:endParaRPr/>
          </a:p>
        </p:txBody>
      </p:sp>
      <p:pic>
        <p:nvPicPr>
          <p:cNvPr id="1026" name="Picture 2">
            <a:extLst>
              <a:ext uri="{FF2B5EF4-FFF2-40B4-BE49-F238E27FC236}">
                <a16:creationId xmlns:a16="http://schemas.microsoft.com/office/drawing/2014/main" id="{0B6310E5-85E0-07F0-EFC4-878BBD01F94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3820" t="41095" r="39281" b="10471"/>
          <a:stretch>
            <a:fillRect/>
          </a:stretch>
        </p:blipFill>
        <p:spPr bwMode="auto">
          <a:xfrm>
            <a:off x="-1039391" y="1261872"/>
            <a:ext cx="5627816" cy="31528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g3a07d6e20ca_0_0"/>
          <p:cNvSpPr txBox="1"/>
          <p:nvPr/>
        </p:nvSpPr>
        <p:spPr>
          <a:xfrm>
            <a:off x="442502" y="365127"/>
            <a:ext cx="8544000" cy="13257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200"/>
              <a:buFont typeface="Calibri"/>
              <a:buNone/>
            </a:pPr>
            <a:r>
              <a:rPr lang="en-IN" sz="3200" b="1" dirty="0">
                <a:solidFill>
                  <a:schemeClr val="dk1"/>
                </a:solidFill>
                <a:latin typeface="Calibri"/>
                <a:ea typeface="Calibri"/>
                <a:cs typeface="Calibri"/>
                <a:sym typeface="Calibri"/>
              </a:rPr>
              <a:t>Research Background</a:t>
            </a:r>
            <a:endParaRPr sz="1400" b="0" i="0" u="none" strike="noStrike" cap="none" dirty="0">
              <a:solidFill>
                <a:srgbClr val="000000"/>
              </a:solidFill>
              <a:latin typeface="Arial"/>
              <a:ea typeface="Arial"/>
              <a:cs typeface="Arial"/>
              <a:sym typeface="Arial"/>
            </a:endParaRPr>
          </a:p>
        </p:txBody>
      </p:sp>
      <p:sp>
        <p:nvSpPr>
          <p:cNvPr id="142" name="Google Shape;142;g3a07d6e20ca_0_0"/>
          <p:cNvSpPr txBox="1">
            <a:spLocks noGrp="1"/>
          </p:cNvSpPr>
          <p:nvPr>
            <p:ph type="sldNum" idx="12"/>
          </p:nvPr>
        </p:nvSpPr>
        <p:spPr>
          <a:xfrm>
            <a:off x="6996113" y="6356352"/>
            <a:ext cx="22290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IN"/>
              <a:t>3</a:t>
            </a:fld>
            <a:endParaRPr/>
          </a:p>
        </p:txBody>
      </p:sp>
      <p:graphicFrame>
        <p:nvGraphicFramePr>
          <p:cNvPr id="143" name="Google Shape;143;g3a07d6e20ca_0_0"/>
          <p:cNvGraphicFramePr/>
          <p:nvPr>
            <p:extLst>
              <p:ext uri="{D42A27DB-BD31-4B8C-83A1-F6EECF244321}">
                <p14:modId xmlns:p14="http://schemas.microsoft.com/office/powerpoint/2010/main" val="1508779766"/>
              </p:ext>
            </p:extLst>
          </p:nvPr>
        </p:nvGraphicFramePr>
        <p:xfrm>
          <a:off x="588375" y="1471677"/>
          <a:ext cx="9072725" cy="5151120"/>
        </p:xfrm>
        <a:graphic>
          <a:graphicData uri="http://schemas.openxmlformats.org/drawingml/2006/table">
            <a:tbl>
              <a:tblPr bandRow="1">
                <a:noFill/>
                <a:tableStyleId>{EC973EAB-E1E0-4435-80C2-899CDFE755CD}</a:tableStyleId>
              </a:tblPr>
              <a:tblGrid>
                <a:gridCol w="1565950">
                  <a:extLst>
                    <a:ext uri="{9D8B030D-6E8A-4147-A177-3AD203B41FA5}">
                      <a16:colId xmlns:a16="http://schemas.microsoft.com/office/drawing/2014/main" val="20000"/>
                    </a:ext>
                  </a:extLst>
                </a:gridCol>
                <a:gridCol w="2451750">
                  <a:extLst>
                    <a:ext uri="{9D8B030D-6E8A-4147-A177-3AD203B41FA5}">
                      <a16:colId xmlns:a16="http://schemas.microsoft.com/office/drawing/2014/main" val="20001"/>
                    </a:ext>
                  </a:extLst>
                </a:gridCol>
                <a:gridCol w="1825325">
                  <a:extLst>
                    <a:ext uri="{9D8B030D-6E8A-4147-A177-3AD203B41FA5}">
                      <a16:colId xmlns:a16="http://schemas.microsoft.com/office/drawing/2014/main" val="20002"/>
                    </a:ext>
                  </a:extLst>
                </a:gridCol>
                <a:gridCol w="3229700">
                  <a:extLst>
                    <a:ext uri="{9D8B030D-6E8A-4147-A177-3AD203B41FA5}">
                      <a16:colId xmlns:a16="http://schemas.microsoft.com/office/drawing/2014/main" val="20003"/>
                    </a:ext>
                  </a:extLst>
                </a:gridCol>
              </a:tblGrid>
              <a:tr h="0">
                <a:tc>
                  <a:txBody>
                    <a:bodyPr/>
                    <a:lstStyle/>
                    <a:p>
                      <a:pPr marL="0" lvl="0" indent="0" algn="just" rtl="0">
                        <a:spcBef>
                          <a:spcPts val="0"/>
                        </a:spcBef>
                        <a:spcAft>
                          <a:spcPts val="0"/>
                        </a:spcAft>
                        <a:buNone/>
                      </a:pPr>
                      <a:r>
                        <a:rPr lang="en-IN" b="1">
                          <a:latin typeface="Times New Roman"/>
                          <a:ea typeface="Times New Roman"/>
                          <a:cs typeface="Times New Roman"/>
                          <a:sym typeface="Times New Roman"/>
                        </a:rPr>
                        <a:t>Author(s)</a:t>
                      </a:r>
                      <a:endParaRPr b="1">
                        <a:latin typeface="Times New Roman"/>
                        <a:ea typeface="Times New Roman"/>
                        <a:cs typeface="Times New Roman"/>
                        <a:sym typeface="Times New Roman"/>
                      </a:endParaRPr>
                    </a:p>
                  </a:txBody>
                  <a:tcPr marL="68575" marR="68575" marT="0" marB="0">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just" rtl="0">
                        <a:spcBef>
                          <a:spcPts val="0"/>
                        </a:spcBef>
                        <a:spcAft>
                          <a:spcPts val="0"/>
                        </a:spcAft>
                        <a:buNone/>
                      </a:pPr>
                      <a:r>
                        <a:rPr lang="en-IN" b="1">
                          <a:latin typeface="Times New Roman"/>
                          <a:ea typeface="Times New Roman"/>
                          <a:cs typeface="Times New Roman"/>
                          <a:sym typeface="Times New Roman"/>
                        </a:rPr>
                        <a:t>Aim</a:t>
                      </a:r>
                      <a:endParaRPr b="1">
                        <a:latin typeface="Times New Roman"/>
                        <a:ea typeface="Times New Roman"/>
                        <a:cs typeface="Times New Roman"/>
                        <a:sym typeface="Times New Roman"/>
                      </a:endParaRPr>
                    </a:p>
                  </a:txBody>
                  <a:tcPr marL="68575" marR="68575" marT="0" marB="0">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just" rtl="0">
                        <a:spcBef>
                          <a:spcPts val="0"/>
                        </a:spcBef>
                        <a:spcAft>
                          <a:spcPts val="0"/>
                        </a:spcAft>
                        <a:buNone/>
                      </a:pPr>
                      <a:r>
                        <a:rPr lang="en-IN" b="1" dirty="0">
                          <a:latin typeface="Times New Roman"/>
                          <a:ea typeface="Times New Roman"/>
                          <a:cs typeface="Times New Roman"/>
                          <a:sym typeface="Times New Roman"/>
                        </a:rPr>
                        <a:t>Objectives</a:t>
                      </a:r>
                      <a:endParaRPr b="1" dirty="0">
                        <a:latin typeface="Times New Roman"/>
                        <a:ea typeface="Times New Roman"/>
                        <a:cs typeface="Times New Roman"/>
                        <a:sym typeface="Times New Roman"/>
                      </a:endParaRPr>
                    </a:p>
                  </a:txBody>
                  <a:tcPr marL="68575" marR="68575" marT="0" marB="0">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just" rtl="0">
                        <a:spcBef>
                          <a:spcPts val="0"/>
                        </a:spcBef>
                        <a:spcAft>
                          <a:spcPts val="0"/>
                        </a:spcAft>
                        <a:buNone/>
                      </a:pPr>
                      <a:r>
                        <a:rPr lang="en-IN" b="1">
                          <a:latin typeface="Times New Roman"/>
                          <a:ea typeface="Times New Roman"/>
                          <a:cs typeface="Times New Roman"/>
                          <a:sym typeface="Times New Roman"/>
                        </a:rPr>
                        <a:t>Research Outcomes</a:t>
                      </a:r>
                      <a:endParaRPr b="1">
                        <a:latin typeface="Times New Roman"/>
                        <a:ea typeface="Times New Roman"/>
                        <a:cs typeface="Times New Roman"/>
                        <a:sym typeface="Times New Roman"/>
                      </a:endParaRPr>
                    </a:p>
                  </a:txBody>
                  <a:tcPr marL="68575" marR="68575" marT="0" marB="0">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0"/>
                  </a:ext>
                </a:extLst>
              </a:tr>
              <a:tr h="0">
                <a:tc>
                  <a:txBody>
                    <a:bodyPr/>
                    <a:lstStyle/>
                    <a:p>
                      <a:pPr marL="0" lvl="0" indent="0" algn="l" rtl="0">
                        <a:spcBef>
                          <a:spcPts val="0"/>
                        </a:spcBef>
                        <a:spcAft>
                          <a:spcPts val="0"/>
                        </a:spcAft>
                        <a:buNone/>
                      </a:pPr>
                      <a:r>
                        <a:rPr lang="en-IN" sz="1200" dirty="0">
                          <a:latin typeface="Calibri"/>
                          <a:ea typeface="Calibri"/>
                          <a:cs typeface="Calibri"/>
                          <a:sym typeface="Calibri"/>
                        </a:rPr>
                        <a:t>Christopher (Kit) Mitchell, 2010</a:t>
                      </a:r>
                      <a:endParaRPr sz="1200" dirty="0">
                        <a:latin typeface="Calibri"/>
                        <a:ea typeface="Calibri"/>
                        <a:cs typeface="Calibri"/>
                        <a:sym typeface="Calibri"/>
                      </a:endParaRPr>
                    </a:p>
                  </a:txBody>
                  <a:tcPr marL="68575" marR="68575" marT="0" marB="0">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just" rtl="0">
                        <a:spcBef>
                          <a:spcPts val="0"/>
                        </a:spcBef>
                        <a:spcAft>
                          <a:spcPts val="0"/>
                        </a:spcAft>
                        <a:buNone/>
                      </a:pPr>
                      <a:r>
                        <a:rPr lang="en-IN" sz="1200">
                          <a:latin typeface="Calibri"/>
                          <a:ea typeface="Calibri"/>
                          <a:cs typeface="Calibri"/>
                          <a:sym typeface="Calibri"/>
                        </a:rPr>
                        <a:t>To review </a:t>
                      </a:r>
                      <a:r>
                        <a:rPr lang="en-IN" sz="1200">
                          <a:solidFill>
                            <a:srgbClr val="FF0000"/>
                          </a:solidFill>
                          <a:latin typeface="Calibri"/>
                          <a:ea typeface="Calibri"/>
                          <a:cs typeface="Calibri"/>
                          <a:sym typeface="Calibri"/>
                        </a:rPr>
                        <a:t>international best practices</a:t>
                      </a:r>
                      <a:r>
                        <a:rPr lang="en-IN" sz="1200">
                          <a:latin typeface="Calibri"/>
                          <a:ea typeface="Calibri"/>
                          <a:cs typeface="Calibri"/>
                          <a:sym typeface="Calibri"/>
                        </a:rPr>
                        <a:t> for </a:t>
                      </a:r>
                      <a:r>
                        <a:rPr lang="en-IN" sz="1200">
                          <a:solidFill>
                            <a:srgbClr val="FF0000"/>
                          </a:solidFill>
                          <a:latin typeface="Calibri"/>
                          <a:ea typeface="Calibri"/>
                          <a:cs typeface="Calibri"/>
                          <a:sym typeface="Calibri"/>
                        </a:rPr>
                        <a:t>accessible public transportation for PwDs.</a:t>
                      </a:r>
                      <a:endParaRPr sz="1200">
                        <a:solidFill>
                          <a:srgbClr val="FF0000"/>
                        </a:solidFill>
                        <a:latin typeface="Calibri"/>
                        <a:ea typeface="Calibri"/>
                        <a:cs typeface="Calibri"/>
                        <a:sym typeface="Calibri"/>
                      </a:endParaRPr>
                    </a:p>
                  </a:txBody>
                  <a:tcPr marL="68575" marR="68575" marT="0" marB="0">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just" rtl="0">
                        <a:spcBef>
                          <a:spcPts val="0"/>
                        </a:spcBef>
                        <a:spcAft>
                          <a:spcPts val="0"/>
                        </a:spcAft>
                        <a:buNone/>
                      </a:pPr>
                      <a:r>
                        <a:rPr lang="en-IN" sz="1200">
                          <a:latin typeface="Calibri"/>
                          <a:ea typeface="Calibri"/>
                          <a:cs typeface="Calibri"/>
                          <a:sym typeface="Calibri"/>
                        </a:rPr>
                        <a:t>To provide a foundational framework for </a:t>
                      </a:r>
                      <a:r>
                        <a:rPr lang="en-IN" sz="1200">
                          <a:solidFill>
                            <a:srgbClr val="0000FF"/>
                          </a:solidFill>
                          <a:latin typeface="Calibri"/>
                          <a:ea typeface="Calibri"/>
                          <a:cs typeface="Calibri"/>
                          <a:sym typeface="Calibri"/>
                        </a:rPr>
                        <a:t>inclusive public transport</a:t>
                      </a:r>
                      <a:r>
                        <a:rPr lang="en-IN" sz="1200">
                          <a:latin typeface="Calibri"/>
                          <a:ea typeface="Calibri"/>
                          <a:cs typeface="Calibri"/>
                          <a:sym typeface="Calibri"/>
                        </a:rPr>
                        <a:t>, covering vehicle design, station infrastructure, and policy.</a:t>
                      </a:r>
                      <a:endParaRPr sz="1200">
                        <a:latin typeface="Calibri"/>
                        <a:ea typeface="Calibri"/>
                        <a:cs typeface="Calibri"/>
                        <a:sym typeface="Calibri"/>
                      </a:endParaRPr>
                    </a:p>
                  </a:txBody>
                  <a:tcPr marL="68575" marR="68575" marT="0" marB="0">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just" rtl="0">
                        <a:spcBef>
                          <a:spcPts val="0"/>
                        </a:spcBef>
                        <a:spcAft>
                          <a:spcPts val="0"/>
                        </a:spcAft>
                        <a:buNone/>
                      </a:pPr>
                      <a:r>
                        <a:rPr lang="en-IN" sz="1200" dirty="0">
                          <a:latin typeface="Calibri"/>
                          <a:ea typeface="Calibri"/>
                          <a:cs typeface="Calibri"/>
                          <a:sym typeface="Calibri"/>
                        </a:rPr>
                        <a:t>His work, a key resource for the </a:t>
                      </a:r>
                      <a:r>
                        <a:rPr lang="en-IN" sz="1200" dirty="0">
                          <a:solidFill>
                            <a:srgbClr val="0000FF"/>
                          </a:solidFill>
                          <a:latin typeface="Calibri"/>
                          <a:ea typeface="Calibri"/>
                          <a:cs typeface="Calibri"/>
                          <a:sym typeface="Calibri"/>
                        </a:rPr>
                        <a:t>United Nations Development Programme (UNDP),</a:t>
                      </a:r>
                      <a:r>
                        <a:rPr lang="en-IN" sz="1200" dirty="0">
                          <a:latin typeface="Calibri"/>
                          <a:ea typeface="Calibri"/>
                          <a:cs typeface="Calibri"/>
                          <a:sym typeface="Calibri"/>
                        </a:rPr>
                        <a:t> outlines essential elements of accessibility, emphasizing the need for comprehensive and coordinated approaches.</a:t>
                      </a:r>
                      <a:endParaRPr sz="1200" dirty="0">
                        <a:latin typeface="Calibri"/>
                        <a:ea typeface="Calibri"/>
                        <a:cs typeface="Calibri"/>
                        <a:sym typeface="Calibri"/>
                      </a:endParaRPr>
                    </a:p>
                  </a:txBody>
                  <a:tcPr marL="68575" marR="68575" marT="0" marB="0">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0">
                <a:tc>
                  <a:txBody>
                    <a:bodyPr/>
                    <a:lstStyle/>
                    <a:p>
                      <a:pPr marL="0" lvl="0" indent="0" algn="just" rtl="0">
                        <a:spcBef>
                          <a:spcPts val="0"/>
                        </a:spcBef>
                        <a:spcAft>
                          <a:spcPts val="0"/>
                        </a:spcAft>
                        <a:buNone/>
                      </a:pPr>
                      <a:r>
                        <a:rPr lang="en-IN" sz="1200" b="1" dirty="0">
                          <a:latin typeface="Calibri"/>
                          <a:ea typeface="Calibri"/>
                          <a:cs typeface="Calibri"/>
                          <a:sym typeface="Calibri"/>
                        </a:rPr>
                        <a:t>Ayse Nilay </a:t>
                      </a:r>
                      <a:r>
                        <a:rPr lang="en-IN" sz="1200" b="1" dirty="0" err="1">
                          <a:latin typeface="Calibri"/>
                          <a:ea typeface="Calibri"/>
                          <a:cs typeface="Calibri"/>
                          <a:sym typeface="Calibri"/>
                        </a:rPr>
                        <a:t>Evcil</a:t>
                      </a:r>
                      <a:r>
                        <a:rPr lang="en-IN" sz="1200" b="1" dirty="0">
                          <a:latin typeface="Calibri"/>
                          <a:ea typeface="Calibri"/>
                          <a:cs typeface="Calibri"/>
                          <a:sym typeface="Calibri"/>
                        </a:rPr>
                        <a:t> </a:t>
                      </a:r>
                      <a:r>
                        <a:rPr lang="en-IN" sz="1200" dirty="0">
                          <a:latin typeface="Calibri"/>
                          <a:ea typeface="Calibri"/>
                          <a:cs typeface="Calibri"/>
                          <a:sym typeface="Calibri"/>
                        </a:rPr>
                        <a:t>&amp; S. </a:t>
                      </a:r>
                      <a:r>
                        <a:rPr lang="en-IN" sz="1200" dirty="0" err="1">
                          <a:latin typeface="Calibri"/>
                          <a:ea typeface="Calibri"/>
                          <a:cs typeface="Calibri"/>
                          <a:sym typeface="Calibri"/>
                        </a:rPr>
                        <a:t>Selhan</a:t>
                      </a:r>
                      <a:r>
                        <a:rPr lang="en-IN" sz="1200" dirty="0">
                          <a:latin typeface="Calibri"/>
                          <a:ea typeface="Calibri"/>
                          <a:cs typeface="Calibri"/>
                          <a:sym typeface="Calibri"/>
                        </a:rPr>
                        <a:t> </a:t>
                      </a:r>
                      <a:r>
                        <a:rPr lang="en-IN" sz="1200" dirty="0" err="1">
                          <a:latin typeface="Calibri"/>
                          <a:ea typeface="Calibri"/>
                          <a:cs typeface="Calibri"/>
                          <a:sym typeface="Calibri"/>
                        </a:rPr>
                        <a:t>Yalcın</a:t>
                      </a:r>
                      <a:r>
                        <a:rPr lang="en-IN" sz="1200" dirty="0">
                          <a:latin typeface="Calibri"/>
                          <a:ea typeface="Calibri"/>
                          <a:cs typeface="Calibri"/>
                          <a:sym typeface="Calibri"/>
                        </a:rPr>
                        <a:t> </a:t>
                      </a:r>
                      <a:r>
                        <a:rPr lang="en-IN" sz="1200" dirty="0" err="1">
                          <a:latin typeface="Calibri"/>
                          <a:ea typeface="Calibri"/>
                          <a:cs typeface="Calibri"/>
                          <a:sym typeface="Calibri"/>
                        </a:rPr>
                        <a:t>Usal</a:t>
                      </a:r>
                      <a:r>
                        <a:rPr lang="en-IN" sz="1200" dirty="0">
                          <a:latin typeface="Calibri"/>
                          <a:ea typeface="Calibri"/>
                          <a:cs typeface="Calibri"/>
                          <a:sym typeface="Calibri"/>
                        </a:rPr>
                        <a:t>, 2014</a:t>
                      </a:r>
                      <a:endParaRPr sz="1200" dirty="0">
                        <a:latin typeface="Calibri"/>
                        <a:ea typeface="Calibri"/>
                        <a:cs typeface="Calibri"/>
                        <a:sym typeface="Calibri"/>
                      </a:endParaRPr>
                    </a:p>
                  </a:txBody>
                  <a:tcPr marL="68575" marR="68575" marT="0" marB="0">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just" rtl="0">
                        <a:spcBef>
                          <a:spcPts val="0"/>
                        </a:spcBef>
                        <a:spcAft>
                          <a:spcPts val="0"/>
                        </a:spcAft>
                        <a:buNone/>
                      </a:pPr>
                      <a:r>
                        <a:rPr lang="en-IN" sz="1200" dirty="0">
                          <a:latin typeface="Calibri"/>
                          <a:ea typeface="Calibri"/>
                          <a:cs typeface="Calibri"/>
                          <a:sym typeface="Calibri"/>
                        </a:rPr>
                        <a:t>To </a:t>
                      </a:r>
                      <a:r>
                        <a:rPr lang="en-IN" sz="1200" dirty="0" err="1">
                          <a:latin typeface="Calibri"/>
                          <a:ea typeface="Calibri"/>
                          <a:cs typeface="Calibri"/>
                          <a:sym typeface="Calibri"/>
                        </a:rPr>
                        <a:t>analyze</a:t>
                      </a:r>
                      <a:r>
                        <a:rPr lang="en-IN" sz="1200" dirty="0">
                          <a:latin typeface="Calibri"/>
                          <a:ea typeface="Calibri"/>
                          <a:cs typeface="Calibri"/>
                          <a:sym typeface="Calibri"/>
                        </a:rPr>
                        <a:t> the accessibility problems faced by </a:t>
                      </a:r>
                      <a:r>
                        <a:rPr lang="en-IN" sz="1200" dirty="0">
                          <a:solidFill>
                            <a:srgbClr val="FF0000"/>
                          </a:solidFill>
                          <a:highlight>
                            <a:srgbClr val="FFFF00"/>
                          </a:highlight>
                          <a:latin typeface="Calibri"/>
                          <a:ea typeface="Calibri"/>
                          <a:cs typeface="Calibri"/>
                          <a:sym typeface="Calibri"/>
                        </a:rPr>
                        <a:t>wheelchair users</a:t>
                      </a:r>
                      <a:r>
                        <a:rPr lang="en-IN" sz="1200" dirty="0">
                          <a:highlight>
                            <a:srgbClr val="FFFF00"/>
                          </a:highlight>
                          <a:latin typeface="Calibri"/>
                          <a:ea typeface="Calibri"/>
                          <a:cs typeface="Calibri"/>
                          <a:sym typeface="Calibri"/>
                        </a:rPr>
                        <a:t> </a:t>
                      </a:r>
                      <a:r>
                        <a:rPr lang="en-IN" sz="1200" dirty="0">
                          <a:latin typeface="Calibri"/>
                          <a:ea typeface="Calibri"/>
                          <a:cs typeface="Calibri"/>
                          <a:sym typeface="Calibri"/>
                        </a:rPr>
                        <a:t>in public transportation.</a:t>
                      </a:r>
                      <a:endParaRPr sz="1200" dirty="0">
                        <a:latin typeface="Calibri"/>
                        <a:ea typeface="Calibri"/>
                        <a:cs typeface="Calibri"/>
                        <a:sym typeface="Calibri"/>
                      </a:endParaRPr>
                    </a:p>
                  </a:txBody>
                  <a:tcPr marL="68575" marR="68575" marT="0" marB="0">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just" rtl="0">
                        <a:spcBef>
                          <a:spcPts val="0"/>
                        </a:spcBef>
                        <a:spcAft>
                          <a:spcPts val="0"/>
                        </a:spcAft>
                        <a:buNone/>
                      </a:pPr>
                      <a:r>
                        <a:rPr lang="en-IN" sz="1200">
                          <a:solidFill>
                            <a:srgbClr val="FF0000"/>
                          </a:solidFill>
                          <a:latin typeface="Calibri"/>
                          <a:ea typeface="Calibri"/>
                          <a:cs typeface="Calibri"/>
                          <a:sym typeface="Calibri"/>
                        </a:rPr>
                        <a:t>To conduct a case study</a:t>
                      </a:r>
                      <a:r>
                        <a:rPr lang="en-IN" sz="1200">
                          <a:latin typeface="Calibri"/>
                          <a:ea typeface="Calibri"/>
                          <a:cs typeface="Calibri"/>
                          <a:sym typeface="Calibri"/>
                        </a:rPr>
                        <a:t> on a metro bus system and identify </a:t>
                      </a:r>
                      <a:r>
                        <a:rPr lang="en-IN" sz="1200">
                          <a:solidFill>
                            <a:srgbClr val="FF0000"/>
                          </a:solidFill>
                          <a:latin typeface="Calibri"/>
                          <a:ea typeface="Calibri"/>
                          <a:cs typeface="Calibri"/>
                          <a:sym typeface="Calibri"/>
                        </a:rPr>
                        <a:t>specific physical barriers for wheelchair users.</a:t>
                      </a:r>
                      <a:endParaRPr sz="1200">
                        <a:solidFill>
                          <a:srgbClr val="FF0000"/>
                        </a:solidFill>
                        <a:latin typeface="Calibri"/>
                        <a:ea typeface="Calibri"/>
                        <a:cs typeface="Calibri"/>
                        <a:sym typeface="Calibri"/>
                      </a:endParaRPr>
                    </a:p>
                  </a:txBody>
                  <a:tcPr marL="68575" marR="68575" marT="0" marB="0">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just" rtl="0">
                        <a:spcBef>
                          <a:spcPts val="0"/>
                        </a:spcBef>
                        <a:spcAft>
                          <a:spcPts val="0"/>
                        </a:spcAft>
                        <a:buNone/>
                      </a:pPr>
                      <a:r>
                        <a:rPr lang="en-IN" sz="1200">
                          <a:latin typeface="Calibri"/>
                          <a:ea typeface="Calibri"/>
                          <a:cs typeface="Calibri"/>
                          <a:sym typeface="Calibri"/>
                        </a:rPr>
                        <a:t>They highlighted problems with physical barriers that obstruct wheelchair users, providing insights that are also relevant to metro systems. Their work emphasizes the</a:t>
                      </a:r>
                      <a:r>
                        <a:rPr lang="en-IN" sz="1200">
                          <a:solidFill>
                            <a:srgbClr val="FF0000"/>
                          </a:solidFill>
                          <a:latin typeface="Calibri"/>
                          <a:ea typeface="Calibri"/>
                          <a:cs typeface="Calibri"/>
                          <a:sym typeface="Calibri"/>
                        </a:rPr>
                        <a:t> importance of a user-centric perspective in design.</a:t>
                      </a:r>
                      <a:endParaRPr sz="1200">
                        <a:solidFill>
                          <a:srgbClr val="FF0000"/>
                        </a:solidFill>
                        <a:latin typeface="Calibri"/>
                        <a:ea typeface="Calibri"/>
                        <a:cs typeface="Calibri"/>
                        <a:sym typeface="Calibri"/>
                      </a:endParaRPr>
                    </a:p>
                  </a:txBody>
                  <a:tcPr marL="68575" marR="68575" marT="0" marB="0">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2"/>
                  </a:ext>
                </a:extLst>
              </a:tr>
              <a:tr h="0">
                <a:tc>
                  <a:txBody>
                    <a:bodyPr/>
                    <a:lstStyle/>
                    <a:p>
                      <a:pPr marL="0" lvl="0" indent="0" algn="just" rtl="0">
                        <a:spcBef>
                          <a:spcPts val="0"/>
                        </a:spcBef>
                        <a:spcAft>
                          <a:spcPts val="0"/>
                        </a:spcAft>
                        <a:buNone/>
                      </a:pPr>
                      <a:r>
                        <a:rPr lang="en-IN" sz="1200">
                          <a:latin typeface="Calibri"/>
                          <a:ea typeface="Calibri"/>
                          <a:cs typeface="Calibri"/>
                          <a:sym typeface="Calibri"/>
                        </a:rPr>
                        <a:t>Evren Burak Enginoz &amp; Hilal Savlı, 2016</a:t>
                      </a:r>
                      <a:endParaRPr sz="1200">
                        <a:latin typeface="Calibri"/>
                        <a:ea typeface="Calibri"/>
                        <a:cs typeface="Calibri"/>
                        <a:sym typeface="Calibri"/>
                      </a:endParaRPr>
                    </a:p>
                  </a:txBody>
                  <a:tcPr marL="68575" marR="68575" marT="0" marB="0">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just" rtl="0">
                        <a:spcBef>
                          <a:spcPts val="0"/>
                        </a:spcBef>
                        <a:spcAft>
                          <a:spcPts val="0"/>
                        </a:spcAft>
                        <a:buNone/>
                      </a:pPr>
                      <a:r>
                        <a:rPr lang="en-IN" sz="1200">
                          <a:latin typeface="Calibri"/>
                          <a:ea typeface="Calibri"/>
                          <a:cs typeface="Calibri"/>
                          <a:sym typeface="Calibri"/>
                        </a:rPr>
                        <a:t>To examine the level of accessibility for </a:t>
                      </a:r>
                      <a:r>
                        <a:rPr lang="en-IN" sz="1200">
                          <a:solidFill>
                            <a:srgbClr val="FF0000"/>
                          </a:solidFill>
                          <a:latin typeface="Calibri"/>
                          <a:ea typeface="Calibri"/>
                          <a:cs typeface="Calibri"/>
                          <a:sym typeface="Calibri"/>
                        </a:rPr>
                        <a:t>disabled people </a:t>
                      </a:r>
                      <a:r>
                        <a:rPr lang="en-IN" sz="1200">
                          <a:latin typeface="Calibri"/>
                          <a:ea typeface="Calibri"/>
                          <a:cs typeface="Calibri"/>
                          <a:sym typeface="Calibri"/>
                        </a:rPr>
                        <a:t>at a </a:t>
                      </a:r>
                      <a:r>
                        <a:rPr lang="en-IN" sz="1200">
                          <a:solidFill>
                            <a:srgbClr val="FF0000"/>
                          </a:solidFill>
                          <a:latin typeface="Calibri"/>
                          <a:ea typeface="Calibri"/>
                          <a:cs typeface="Calibri"/>
                          <a:sym typeface="Calibri"/>
                        </a:rPr>
                        <a:t>specific metro station in Turkey.</a:t>
                      </a:r>
                      <a:endParaRPr sz="1200">
                        <a:solidFill>
                          <a:srgbClr val="FF0000"/>
                        </a:solidFill>
                        <a:latin typeface="Calibri"/>
                        <a:ea typeface="Calibri"/>
                        <a:cs typeface="Calibri"/>
                        <a:sym typeface="Calibri"/>
                      </a:endParaRPr>
                    </a:p>
                  </a:txBody>
                  <a:tcPr marL="68575" marR="68575" marT="0" marB="0">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just" rtl="0">
                        <a:spcBef>
                          <a:spcPts val="0"/>
                        </a:spcBef>
                        <a:spcAft>
                          <a:spcPts val="0"/>
                        </a:spcAft>
                        <a:buNone/>
                      </a:pPr>
                      <a:r>
                        <a:rPr lang="en-IN" sz="1200">
                          <a:solidFill>
                            <a:srgbClr val="FF0000"/>
                          </a:solidFill>
                          <a:latin typeface="Calibri"/>
                          <a:ea typeface="Calibri"/>
                          <a:cs typeface="Calibri"/>
                          <a:sym typeface="Calibri"/>
                        </a:rPr>
                        <a:t>To audit a metro station</a:t>
                      </a:r>
                      <a:r>
                        <a:rPr lang="en-IN" sz="1200">
                          <a:latin typeface="Calibri"/>
                          <a:ea typeface="Calibri"/>
                          <a:cs typeface="Calibri"/>
                          <a:sym typeface="Calibri"/>
                        </a:rPr>
                        <a:t> using an accessibility control list and gather feedback from PwDs about their travel experiences.</a:t>
                      </a:r>
                      <a:endParaRPr sz="1200">
                        <a:latin typeface="Calibri"/>
                        <a:ea typeface="Calibri"/>
                        <a:cs typeface="Calibri"/>
                        <a:sym typeface="Calibri"/>
                      </a:endParaRPr>
                    </a:p>
                  </a:txBody>
                  <a:tcPr marL="68575" marR="68575" marT="0" marB="0">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just" rtl="0">
                        <a:spcBef>
                          <a:spcPts val="0"/>
                        </a:spcBef>
                        <a:spcAft>
                          <a:spcPts val="0"/>
                        </a:spcAft>
                        <a:buNone/>
                      </a:pPr>
                      <a:r>
                        <a:rPr lang="en-IN" sz="1200">
                          <a:latin typeface="Calibri"/>
                          <a:ea typeface="Calibri"/>
                          <a:cs typeface="Calibri"/>
                          <a:sym typeface="Calibri"/>
                        </a:rPr>
                        <a:t>They found that </a:t>
                      </a:r>
                      <a:r>
                        <a:rPr lang="en-IN" sz="1200">
                          <a:solidFill>
                            <a:srgbClr val="FF0000"/>
                          </a:solidFill>
                          <a:latin typeface="Calibri"/>
                          <a:ea typeface="Calibri"/>
                          <a:cs typeface="Calibri"/>
                          <a:sym typeface="Calibri"/>
                        </a:rPr>
                        <a:t>despite existing regulations</a:t>
                      </a:r>
                      <a:r>
                        <a:rPr lang="en-IN" sz="1200">
                          <a:latin typeface="Calibri"/>
                          <a:ea typeface="Calibri"/>
                          <a:cs typeface="Calibri"/>
                          <a:sym typeface="Calibri"/>
                        </a:rPr>
                        <a:t>, the metro station did not reach the desired level of accessibility, particularly for </a:t>
                      </a:r>
                      <a:r>
                        <a:rPr lang="en-IN" sz="1200">
                          <a:solidFill>
                            <a:srgbClr val="FF0000"/>
                          </a:solidFill>
                          <a:latin typeface="Calibri"/>
                          <a:ea typeface="Calibri"/>
                          <a:cs typeface="Calibri"/>
                          <a:sym typeface="Calibri"/>
                        </a:rPr>
                        <a:t>visually impaired individuals.</a:t>
                      </a:r>
                      <a:r>
                        <a:rPr lang="en-IN" sz="1200">
                          <a:latin typeface="Calibri"/>
                          <a:ea typeface="Calibri"/>
                          <a:cs typeface="Calibri"/>
                          <a:sym typeface="Calibri"/>
                        </a:rPr>
                        <a:t> They stressed the need for better-trained professionals and increased public awareness.</a:t>
                      </a:r>
                      <a:endParaRPr sz="1200">
                        <a:latin typeface="Calibri"/>
                        <a:ea typeface="Calibri"/>
                        <a:cs typeface="Calibri"/>
                        <a:sym typeface="Calibri"/>
                      </a:endParaRPr>
                    </a:p>
                  </a:txBody>
                  <a:tcPr marL="68575" marR="68575" marT="0" marB="0">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3"/>
                  </a:ext>
                </a:extLst>
              </a:tr>
              <a:tr h="0">
                <a:tc>
                  <a:txBody>
                    <a:bodyPr/>
                    <a:lstStyle/>
                    <a:p>
                      <a:pPr marL="0" lvl="0" indent="0" algn="just" rtl="0">
                        <a:spcBef>
                          <a:spcPts val="0"/>
                        </a:spcBef>
                        <a:spcAft>
                          <a:spcPts val="0"/>
                        </a:spcAft>
                        <a:buNone/>
                      </a:pPr>
                      <a:r>
                        <a:rPr lang="en-IN" sz="1200">
                          <a:latin typeface="Calibri"/>
                          <a:ea typeface="Calibri"/>
                          <a:cs typeface="Calibri"/>
                          <a:sym typeface="Calibri"/>
                        </a:rPr>
                        <a:t>Sara Rotenberg &amp; Irfan Nooruddin, 2022</a:t>
                      </a:r>
                      <a:endParaRPr sz="1200">
                        <a:latin typeface="Calibri"/>
                        <a:ea typeface="Calibri"/>
                        <a:cs typeface="Calibri"/>
                        <a:sym typeface="Calibri"/>
                      </a:endParaRPr>
                    </a:p>
                  </a:txBody>
                  <a:tcPr marL="68575" marR="68575" marT="0" marB="0">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just" rtl="0">
                        <a:spcBef>
                          <a:spcPts val="0"/>
                        </a:spcBef>
                        <a:spcAft>
                          <a:spcPts val="0"/>
                        </a:spcAft>
                        <a:buNone/>
                      </a:pPr>
                      <a:r>
                        <a:rPr lang="en-IN" sz="1200">
                          <a:latin typeface="Calibri"/>
                          <a:ea typeface="Calibri"/>
                          <a:cs typeface="Calibri"/>
                          <a:sym typeface="Calibri"/>
                        </a:rPr>
                        <a:t>To review the accessibility of </a:t>
                      </a:r>
                      <a:r>
                        <a:rPr lang="en-IN" sz="1200">
                          <a:solidFill>
                            <a:srgbClr val="FF0000"/>
                          </a:solidFill>
                          <a:latin typeface="Calibri"/>
                          <a:ea typeface="Calibri"/>
                          <a:cs typeface="Calibri"/>
                          <a:sym typeface="Calibri"/>
                        </a:rPr>
                        <a:t>Mumbai's transport</a:t>
                      </a:r>
                      <a:r>
                        <a:rPr lang="en-IN" sz="1200">
                          <a:latin typeface="Calibri"/>
                          <a:ea typeface="Calibri"/>
                          <a:cs typeface="Calibri"/>
                          <a:sym typeface="Calibri"/>
                        </a:rPr>
                        <a:t> networks and suggest improvements for the new metro construction.</a:t>
                      </a:r>
                      <a:endParaRPr sz="1200">
                        <a:latin typeface="Calibri"/>
                        <a:ea typeface="Calibri"/>
                        <a:cs typeface="Calibri"/>
                        <a:sym typeface="Calibri"/>
                      </a:endParaRPr>
                    </a:p>
                  </a:txBody>
                  <a:tcPr marL="68575" marR="68575" marT="0" marB="0">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just" rtl="0">
                        <a:spcBef>
                          <a:spcPts val="0"/>
                        </a:spcBef>
                        <a:spcAft>
                          <a:spcPts val="0"/>
                        </a:spcAft>
                        <a:buNone/>
                      </a:pPr>
                      <a:r>
                        <a:rPr lang="en-IN" sz="1200">
                          <a:latin typeface="Calibri"/>
                          <a:ea typeface="Calibri"/>
                          <a:cs typeface="Calibri"/>
                          <a:sym typeface="Calibri"/>
                        </a:rPr>
                        <a:t>To compare existing networks with global best practices and analyze </a:t>
                      </a:r>
                      <a:r>
                        <a:rPr lang="en-IN" sz="1200">
                          <a:solidFill>
                            <a:srgbClr val="FF0000"/>
                          </a:solidFill>
                          <a:latin typeface="Calibri"/>
                          <a:ea typeface="Calibri"/>
                          <a:cs typeface="Calibri"/>
                          <a:sym typeface="Calibri"/>
                        </a:rPr>
                        <a:t>how to integrate universal design into the new metro project.</a:t>
                      </a:r>
                      <a:endParaRPr sz="1200">
                        <a:solidFill>
                          <a:srgbClr val="FF0000"/>
                        </a:solidFill>
                        <a:latin typeface="Calibri"/>
                        <a:ea typeface="Calibri"/>
                        <a:cs typeface="Calibri"/>
                        <a:sym typeface="Calibri"/>
                      </a:endParaRPr>
                    </a:p>
                  </a:txBody>
                  <a:tcPr marL="68575" marR="68575" marT="0" marB="0">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just" rtl="0">
                        <a:spcBef>
                          <a:spcPts val="0"/>
                        </a:spcBef>
                        <a:spcAft>
                          <a:spcPts val="0"/>
                        </a:spcAft>
                        <a:buNone/>
                      </a:pPr>
                      <a:r>
                        <a:rPr lang="en-IN" sz="1200">
                          <a:latin typeface="Calibri"/>
                          <a:ea typeface="Calibri"/>
                          <a:cs typeface="Calibri"/>
                          <a:sym typeface="Calibri"/>
                        </a:rPr>
                        <a:t>They found significant inaccessibility in existing suburban rail, with fewer than 40% of stations being compliant. They concluded that the new metro should </a:t>
                      </a:r>
                      <a:r>
                        <a:rPr lang="en-IN" sz="1200">
                          <a:solidFill>
                            <a:srgbClr val="0000FF"/>
                          </a:solidFill>
                          <a:latin typeface="Calibri"/>
                          <a:ea typeface="Calibri"/>
                          <a:cs typeface="Calibri"/>
                          <a:sym typeface="Calibri"/>
                        </a:rPr>
                        <a:t>prioritize universal design, conduct consultations with PwDs,</a:t>
                      </a:r>
                      <a:r>
                        <a:rPr lang="en-IN" sz="1200">
                          <a:latin typeface="Calibri"/>
                          <a:ea typeface="Calibri"/>
                          <a:cs typeface="Calibri"/>
                          <a:sym typeface="Calibri"/>
                        </a:rPr>
                        <a:t> and train architects to avoid past mistakes.</a:t>
                      </a:r>
                      <a:endParaRPr sz="1200">
                        <a:latin typeface="Calibri"/>
                        <a:ea typeface="Calibri"/>
                        <a:cs typeface="Calibri"/>
                        <a:sym typeface="Calibri"/>
                      </a:endParaRPr>
                    </a:p>
                  </a:txBody>
                  <a:tcPr marL="68575" marR="68575" marT="0" marB="0">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4"/>
                  </a:ext>
                </a:extLst>
              </a:tr>
              <a:tr h="0">
                <a:tc>
                  <a:txBody>
                    <a:bodyPr/>
                    <a:lstStyle/>
                    <a:p>
                      <a:pPr marL="0" lvl="0" indent="0" algn="just" rtl="0">
                        <a:spcBef>
                          <a:spcPts val="0"/>
                        </a:spcBef>
                        <a:spcAft>
                          <a:spcPts val="0"/>
                        </a:spcAft>
                        <a:buNone/>
                      </a:pPr>
                      <a:r>
                        <a:rPr lang="en-IN" sz="1200" b="1" dirty="0">
                          <a:latin typeface="Calibri"/>
                          <a:ea typeface="Calibri"/>
                          <a:cs typeface="Calibri"/>
                          <a:sym typeface="Calibri"/>
                        </a:rPr>
                        <a:t>Nitin Malhotra</a:t>
                      </a:r>
                      <a:r>
                        <a:rPr lang="en-IN" sz="1200" dirty="0">
                          <a:latin typeface="Calibri"/>
                          <a:ea typeface="Calibri"/>
                          <a:cs typeface="Calibri"/>
                          <a:sym typeface="Calibri"/>
                        </a:rPr>
                        <a:t>, 2023</a:t>
                      </a:r>
                      <a:endParaRPr sz="1200" dirty="0">
                        <a:latin typeface="Calibri"/>
                        <a:ea typeface="Calibri"/>
                        <a:cs typeface="Calibri"/>
                        <a:sym typeface="Calibri"/>
                      </a:endParaRPr>
                    </a:p>
                  </a:txBody>
                  <a:tcPr marL="68575" marR="68575" marT="0" marB="0">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just" rtl="0">
                        <a:spcBef>
                          <a:spcPts val="0"/>
                        </a:spcBef>
                        <a:spcAft>
                          <a:spcPts val="0"/>
                        </a:spcAft>
                        <a:buNone/>
                      </a:pPr>
                      <a:r>
                        <a:rPr lang="en-IN" sz="1200" dirty="0">
                          <a:latin typeface="Calibri"/>
                          <a:ea typeface="Calibri"/>
                          <a:cs typeface="Calibri"/>
                          <a:sym typeface="Calibri"/>
                        </a:rPr>
                        <a:t>To </a:t>
                      </a:r>
                      <a:r>
                        <a:rPr lang="en-IN" sz="1200" dirty="0" err="1">
                          <a:latin typeface="Calibri"/>
                          <a:ea typeface="Calibri"/>
                          <a:cs typeface="Calibri"/>
                          <a:sym typeface="Calibri"/>
                        </a:rPr>
                        <a:t>analyze</a:t>
                      </a:r>
                      <a:r>
                        <a:rPr lang="en-IN" sz="1200" dirty="0">
                          <a:latin typeface="Calibri"/>
                          <a:ea typeface="Calibri"/>
                          <a:cs typeface="Calibri"/>
                          <a:sym typeface="Calibri"/>
                        </a:rPr>
                        <a:t> barriers to accessing rapid public transportation for </a:t>
                      </a:r>
                      <a:r>
                        <a:rPr lang="en-IN" sz="1200" dirty="0">
                          <a:solidFill>
                            <a:srgbClr val="FF0000"/>
                          </a:solidFill>
                          <a:highlight>
                            <a:srgbClr val="FFFF00"/>
                          </a:highlight>
                          <a:latin typeface="Calibri"/>
                          <a:ea typeface="Calibri"/>
                          <a:cs typeface="Calibri"/>
                          <a:sym typeface="Calibri"/>
                        </a:rPr>
                        <a:t>visually impaired commuters.</a:t>
                      </a:r>
                      <a:endParaRPr sz="1200" dirty="0">
                        <a:solidFill>
                          <a:srgbClr val="FF0000"/>
                        </a:solidFill>
                        <a:highlight>
                          <a:srgbClr val="FFFF00"/>
                        </a:highlight>
                        <a:latin typeface="Calibri"/>
                        <a:ea typeface="Calibri"/>
                        <a:cs typeface="Calibri"/>
                        <a:sym typeface="Calibri"/>
                      </a:endParaRPr>
                    </a:p>
                  </a:txBody>
                  <a:tcPr marL="68575" marR="68575" marT="0" marB="0">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just" rtl="0">
                        <a:spcBef>
                          <a:spcPts val="0"/>
                        </a:spcBef>
                        <a:spcAft>
                          <a:spcPts val="0"/>
                        </a:spcAft>
                        <a:buNone/>
                      </a:pPr>
                      <a:r>
                        <a:rPr lang="en-IN" sz="1200">
                          <a:latin typeface="Calibri"/>
                          <a:ea typeface="Calibri"/>
                          <a:cs typeface="Calibri"/>
                          <a:sym typeface="Calibri"/>
                        </a:rPr>
                        <a:t>To empirically study the embodied experiences of visually impaired individuals using the </a:t>
                      </a:r>
                      <a:r>
                        <a:rPr lang="en-IN" sz="1200">
                          <a:solidFill>
                            <a:srgbClr val="FF0000"/>
                          </a:solidFill>
                          <a:latin typeface="Calibri"/>
                          <a:ea typeface="Calibri"/>
                          <a:cs typeface="Calibri"/>
                          <a:sym typeface="Calibri"/>
                        </a:rPr>
                        <a:t>Delhi Metro.</a:t>
                      </a:r>
                      <a:endParaRPr sz="1200">
                        <a:solidFill>
                          <a:srgbClr val="FF0000"/>
                        </a:solidFill>
                        <a:latin typeface="Calibri"/>
                        <a:ea typeface="Calibri"/>
                        <a:cs typeface="Calibri"/>
                        <a:sym typeface="Calibri"/>
                      </a:endParaRPr>
                    </a:p>
                  </a:txBody>
                  <a:tcPr marL="68575" marR="68575" marT="0" marB="0">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tc>
                  <a:txBody>
                    <a:bodyPr/>
                    <a:lstStyle/>
                    <a:p>
                      <a:pPr marL="0" lvl="0" indent="0" algn="just" rtl="0">
                        <a:spcBef>
                          <a:spcPts val="0"/>
                        </a:spcBef>
                        <a:spcAft>
                          <a:spcPts val="0"/>
                        </a:spcAft>
                        <a:buNone/>
                      </a:pPr>
                      <a:r>
                        <a:rPr lang="en-IN" sz="1200" dirty="0">
                          <a:latin typeface="Calibri"/>
                          <a:ea typeface="Calibri"/>
                          <a:cs typeface="Calibri"/>
                          <a:sym typeface="Calibri"/>
                        </a:rPr>
                        <a:t>The study identified subtle yet significant barriers in the Delhi Metro, such as </a:t>
                      </a:r>
                      <a:r>
                        <a:rPr lang="en-IN" sz="1200" dirty="0">
                          <a:solidFill>
                            <a:srgbClr val="FF0000"/>
                          </a:solidFill>
                          <a:latin typeface="Calibri"/>
                          <a:ea typeface="Calibri"/>
                          <a:cs typeface="Calibri"/>
                          <a:sym typeface="Calibri"/>
                        </a:rPr>
                        <a:t>inconsistent tactile paving and a lack of reliable auditory announcements</a:t>
                      </a:r>
                      <a:r>
                        <a:rPr lang="en-IN" sz="1200" dirty="0">
                          <a:latin typeface="Calibri"/>
                          <a:ea typeface="Calibri"/>
                          <a:cs typeface="Calibri"/>
                          <a:sym typeface="Calibri"/>
                        </a:rPr>
                        <a:t>, which hinder independent travel for the visually impaired.</a:t>
                      </a:r>
                      <a:endParaRPr sz="1200" dirty="0">
                        <a:latin typeface="Calibri"/>
                        <a:ea typeface="Calibri"/>
                        <a:cs typeface="Calibri"/>
                        <a:sym typeface="Calibri"/>
                      </a:endParaRPr>
                    </a:p>
                  </a:txBody>
                  <a:tcPr marL="68575" marR="68575" marT="0" marB="0">
                    <a:lnL w="19050" cap="flat" cmpd="sng">
                      <a:solidFill>
                        <a:schemeClr val="dk1"/>
                      </a:solidFill>
                      <a:prstDash val="solid"/>
                      <a:round/>
                      <a:headEnd type="none" w="sm" len="sm"/>
                      <a:tailEnd type="none" w="sm" len="sm"/>
                    </a:lnL>
                    <a:lnR w="19050" cap="flat" cmpd="sng">
                      <a:solidFill>
                        <a:schemeClr val="dk1"/>
                      </a:solidFill>
                      <a:prstDash val="solid"/>
                      <a:round/>
                      <a:headEnd type="none" w="sm" len="sm"/>
                      <a:tailEnd type="none" w="sm" len="sm"/>
                    </a:lnR>
                    <a:lnT w="19050" cap="flat" cmpd="sng">
                      <a:solidFill>
                        <a:schemeClr val="dk1"/>
                      </a:solidFill>
                      <a:prstDash val="solid"/>
                      <a:round/>
                      <a:headEnd type="none" w="sm" len="sm"/>
                      <a:tailEnd type="none" w="sm" len="sm"/>
                    </a:lnT>
                    <a:lnB w="19050" cap="flat" cmpd="sng">
                      <a:solidFill>
                        <a:schemeClr val="dk1"/>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
        <p:nvSpPr>
          <p:cNvPr id="144" name="Google Shape;144;g3a07d6e20ca_0_0"/>
          <p:cNvSpPr txBox="1"/>
          <p:nvPr/>
        </p:nvSpPr>
        <p:spPr>
          <a:xfrm>
            <a:off x="6475325" y="-1622075"/>
            <a:ext cx="3000000" cy="3000000"/>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endParaRPr sz="1200">
              <a:solidFill>
                <a:srgbClr val="FF0000"/>
              </a:solidFill>
              <a:latin typeface="Times New Roman"/>
              <a:ea typeface="Times New Roman"/>
              <a:cs typeface="Times New Roman"/>
              <a:sym typeface="Times New Roman"/>
            </a:endParaRPr>
          </a:p>
        </p:txBody>
      </p:sp>
      <p:sp>
        <p:nvSpPr>
          <p:cNvPr id="145" name="Google Shape;145;g3a07d6e20ca_0_0"/>
          <p:cNvSpPr txBox="1"/>
          <p:nvPr/>
        </p:nvSpPr>
        <p:spPr>
          <a:xfrm>
            <a:off x="588375" y="951925"/>
            <a:ext cx="9072600" cy="4002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IN">
                <a:solidFill>
                  <a:srgbClr val="0000FF"/>
                </a:solidFill>
                <a:latin typeface="Calibri"/>
                <a:ea typeface="Calibri"/>
                <a:cs typeface="Calibri"/>
                <a:sym typeface="Calibri"/>
              </a:rPr>
              <a:t>Table : Comparison of Authors, their aim, objectives and research outcomes from the existing Literature study.</a:t>
            </a:r>
            <a:endParaRPr sz="1600">
              <a:solidFill>
                <a:srgbClr val="0000FF"/>
              </a:solidFill>
              <a:latin typeface="Calibri"/>
              <a:ea typeface="Calibri"/>
              <a:cs typeface="Calibri"/>
              <a:sym typeface="Calibri"/>
            </a:endParaRPr>
          </a:p>
        </p:txBody>
      </p:sp>
      <p:sp>
        <p:nvSpPr>
          <p:cNvPr id="146" name="Google Shape;146;g3a07d6e20ca_0_0"/>
          <p:cNvSpPr/>
          <p:nvPr/>
        </p:nvSpPr>
        <p:spPr>
          <a:xfrm>
            <a:off x="7759245" y="178250"/>
            <a:ext cx="1854900" cy="735300"/>
          </a:xfrm>
          <a:prstGeom prst="wedgeRoundRectCallout">
            <a:avLst>
              <a:gd name="adj1" fmla="val -20833"/>
              <a:gd name="adj2" fmla="val 62500"/>
              <a:gd name="adj3" fmla="val 0"/>
            </a:avLst>
          </a:prstGeom>
          <a:solidFill>
            <a:srgbClr val="6FA8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IN" sz="3000">
                <a:latin typeface="Calibri"/>
                <a:ea typeface="Calibri"/>
                <a:cs typeface="Calibri"/>
                <a:sym typeface="Calibri"/>
              </a:rPr>
              <a:t>Phase 01</a:t>
            </a:r>
            <a:endParaRPr sz="3000">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g3a07d6e20ca_0_22"/>
          <p:cNvSpPr txBox="1"/>
          <p:nvPr/>
        </p:nvSpPr>
        <p:spPr>
          <a:xfrm>
            <a:off x="442502" y="365127"/>
            <a:ext cx="8544000" cy="13257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200"/>
              <a:buFont typeface="Calibri"/>
              <a:buNone/>
            </a:pPr>
            <a:r>
              <a:rPr lang="en-IN" sz="3200" b="1">
                <a:solidFill>
                  <a:schemeClr val="dk1"/>
                </a:solidFill>
                <a:latin typeface="Calibri"/>
                <a:ea typeface="Calibri"/>
                <a:cs typeface="Calibri"/>
                <a:sym typeface="Calibri"/>
              </a:rPr>
              <a:t>Identified Gaps (Literature Study)</a:t>
            </a:r>
            <a:endParaRPr sz="1400" b="0" i="0" u="none" strike="noStrike" cap="none">
              <a:solidFill>
                <a:srgbClr val="000000"/>
              </a:solidFill>
              <a:latin typeface="Arial"/>
              <a:ea typeface="Arial"/>
              <a:cs typeface="Arial"/>
              <a:sym typeface="Arial"/>
            </a:endParaRPr>
          </a:p>
        </p:txBody>
      </p:sp>
      <p:sp>
        <p:nvSpPr>
          <p:cNvPr id="152" name="Google Shape;152;g3a07d6e20ca_0_22"/>
          <p:cNvSpPr txBox="1">
            <a:spLocks noGrp="1"/>
          </p:cNvSpPr>
          <p:nvPr>
            <p:ph type="sldNum" idx="12"/>
          </p:nvPr>
        </p:nvSpPr>
        <p:spPr>
          <a:xfrm>
            <a:off x="6996113" y="6356352"/>
            <a:ext cx="22290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IN"/>
              <a:t>4</a:t>
            </a:fld>
            <a:endParaRPr/>
          </a:p>
        </p:txBody>
      </p:sp>
      <p:sp>
        <p:nvSpPr>
          <p:cNvPr id="153" name="Google Shape;153;g3a07d6e20ca_0_22"/>
          <p:cNvSpPr txBox="1"/>
          <p:nvPr/>
        </p:nvSpPr>
        <p:spPr>
          <a:xfrm>
            <a:off x="603625" y="1140200"/>
            <a:ext cx="7987200" cy="5693836"/>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n-IN" sz="2000" dirty="0">
                <a:solidFill>
                  <a:schemeClr val="dk1"/>
                </a:solidFill>
                <a:latin typeface="Calibri"/>
                <a:ea typeface="Calibri"/>
                <a:cs typeface="Calibri"/>
                <a:sym typeface="Calibri"/>
              </a:rPr>
              <a:t>Existing research on the accessibility of metro stations for Persons with Disabilities (</a:t>
            </a:r>
            <a:r>
              <a:rPr lang="en-IN" sz="2000" dirty="0" err="1">
                <a:solidFill>
                  <a:schemeClr val="dk1"/>
                </a:solidFill>
                <a:latin typeface="Calibri"/>
                <a:ea typeface="Calibri"/>
                <a:cs typeface="Calibri"/>
                <a:sym typeface="Calibri"/>
              </a:rPr>
              <a:t>PwDs</a:t>
            </a:r>
            <a:r>
              <a:rPr lang="en-IN" sz="2000" dirty="0">
                <a:solidFill>
                  <a:schemeClr val="dk1"/>
                </a:solidFill>
                <a:latin typeface="Calibri"/>
                <a:ea typeface="Calibri"/>
                <a:cs typeface="Calibri"/>
                <a:sym typeface="Calibri"/>
              </a:rPr>
              <a:t>) has primarily focused on a few key areas, leaving several significant gaps such as :</a:t>
            </a:r>
            <a:endParaRPr sz="2000" dirty="0">
              <a:solidFill>
                <a:schemeClr val="dk1"/>
              </a:solidFill>
              <a:latin typeface="Calibri"/>
              <a:ea typeface="Calibri"/>
              <a:cs typeface="Calibri"/>
              <a:sym typeface="Calibri"/>
            </a:endParaRPr>
          </a:p>
          <a:p>
            <a:pPr marL="0" lvl="0" indent="0" algn="just" rtl="0">
              <a:spcBef>
                <a:spcPts val="0"/>
              </a:spcBef>
              <a:spcAft>
                <a:spcPts val="0"/>
              </a:spcAft>
              <a:buNone/>
            </a:pPr>
            <a:endParaRPr sz="2000" dirty="0">
              <a:solidFill>
                <a:schemeClr val="dk1"/>
              </a:solidFill>
              <a:latin typeface="Calibri"/>
              <a:ea typeface="Calibri"/>
              <a:cs typeface="Calibri"/>
              <a:sym typeface="Calibri"/>
            </a:endParaRPr>
          </a:p>
          <a:p>
            <a:pPr marL="457200" lvl="0" indent="-400050" algn="just" rtl="0">
              <a:spcBef>
                <a:spcPts val="0"/>
              </a:spcBef>
              <a:spcAft>
                <a:spcPts val="0"/>
              </a:spcAft>
              <a:buClr>
                <a:schemeClr val="dk1"/>
              </a:buClr>
              <a:buSzPts val="2700"/>
              <a:buFont typeface="Times New Roman"/>
              <a:buAutoNum type="alphaUcPeriod"/>
            </a:pPr>
            <a:r>
              <a:rPr lang="en-IN" sz="2000" b="1" dirty="0">
                <a:solidFill>
                  <a:schemeClr val="dk1"/>
                </a:solidFill>
                <a:latin typeface="Calibri"/>
                <a:ea typeface="Calibri"/>
                <a:cs typeface="Calibri"/>
                <a:sym typeface="Calibri"/>
              </a:rPr>
              <a:t>Limited Scope of Disability:</a:t>
            </a:r>
            <a:r>
              <a:rPr lang="en-IN" sz="2000" dirty="0">
                <a:solidFill>
                  <a:schemeClr val="dk1"/>
                </a:solidFill>
                <a:latin typeface="Calibri"/>
                <a:ea typeface="Calibri"/>
                <a:cs typeface="Calibri"/>
                <a:sym typeface="Calibri"/>
              </a:rPr>
              <a:t> Over-reliance on studies focusing only on </a:t>
            </a:r>
            <a:r>
              <a:rPr lang="en-IN" sz="2000" b="1" dirty="0">
                <a:solidFill>
                  <a:srgbClr val="0000FF"/>
                </a:solidFill>
                <a:latin typeface="Calibri"/>
                <a:ea typeface="Calibri"/>
                <a:cs typeface="Calibri"/>
                <a:sym typeface="Calibri"/>
              </a:rPr>
              <a:t>locomotor and visual disabilities</a:t>
            </a:r>
            <a:r>
              <a:rPr lang="en-IN" sz="2000" dirty="0">
                <a:solidFill>
                  <a:srgbClr val="0000FF"/>
                </a:solidFill>
                <a:latin typeface="Calibri"/>
                <a:ea typeface="Calibri"/>
                <a:cs typeface="Calibri"/>
                <a:sym typeface="Calibri"/>
              </a:rPr>
              <a:t>.</a:t>
            </a:r>
            <a:r>
              <a:rPr lang="en-IN" sz="2000" dirty="0">
                <a:solidFill>
                  <a:schemeClr val="dk1"/>
                </a:solidFill>
                <a:latin typeface="Calibri"/>
                <a:ea typeface="Calibri"/>
                <a:cs typeface="Calibri"/>
                <a:sym typeface="Calibri"/>
              </a:rPr>
              <a:t> Need more focus on </a:t>
            </a:r>
            <a:r>
              <a:rPr lang="en-IN" sz="2000" b="1" dirty="0">
                <a:solidFill>
                  <a:srgbClr val="FF0000"/>
                </a:solidFill>
                <a:latin typeface="Calibri"/>
                <a:ea typeface="Calibri"/>
                <a:cs typeface="Calibri"/>
                <a:sym typeface="Calibri"/>
              </a:rPr>
              <a:t>hearing and cognitive impairments</a:t>
            </a:r>
            <a:r>
              <a:rPr lang="en-IN" sz="2000" dirty="0">
                <a:solidFill>
                  <a:srgbClr val="FF0000"/>
                </a:solidFill>
                <a:latin typeface="Calibri"/>
                <a:ea typeface="Calibri"/>
                <a:cs typeface="Calibri"/>
                <a:sym typeface="Calibri"/>
              </a:rPr>
              <a:t>.</a:t>
            </a:r>
            <a:endParaRPr sz="2000" dirty="0">
              <a:solidFill>
                <a:srgbClr val="FF0000"/>
              </a:solidFill>
              <a:latin typeface="Calibri"/>
              <a:ea typeface="Calibri"/>
              <a:cs typeface="Calibri"/>
              <a:sym typeface="Calibri"/>
            </a:endParaRPr>
          </a:p>
          <a:p>
            <a:pPr marL="457200" lvl="0" indent="-400050" algn="just" rtl="0">
              <a:spcBef>
                <a:spcPts val="0"/>
              </a:spcBef>
              <a:spcAft>
                <a:spcPts val="0"/>
              </a:spcAft>
              <a:buClr>
                <a:schemeClr val="dk1"/>
              </a:buClr>
              <a:buSzPts val="2700"/>
              <a:buFont typeface="Times New Roman"/>
              <a:buAutoNum type="alphaUcPeriod"/>
            </a:pPr>
            <a:r>
              <a:rPr lang="en-IN" sz="2000" b="1" dirty="0">
                <a:solidFill>
                  <a:schemeClr val="dk1"/>
                </a:solidFill>
                <a:latin typeface="Calibri"/>
                <a:ea typeface="Calibri"/>
                <a:cs typeface="Calibri"/>
                <a:sym typeface="Calibri"/>
              </a:rPr>
              <a:t>Implementation Failure:</a:t>
            </a:r>
            <a:r>
              <a:rPr lang="en-IN" sz="2000" dirty="0">
                <a:solidFill>
                  <a:schemeClr val="dk1"/>
                </a:solidFill>
                <a:latin typeface="Calibri"/>
                <a:ea typeface="Calibri"/>
                <a:cs typeface="Calibri"/>
                <a:sym typeface="Calibri"/>
              </a:rPr>
              <a:t> Wide </a:t>
            </a:r>
            <a:r>
              <a:rPr lang="en-IN" sz="2000" b="1" dirty="0">
                <a:solidFill>
                  <a:srgbClr val="FF0000"/>
                </a:solidFill>
                <a:latin typeface="Calibri"/>
                <a:ea typeface="Calibri"/>
                <a:cs typeface="Calibri"/>
                <a:sym typeface="Calibri"/>
              </a:rPr>
              <a:t>gap between Policy </a:t>
            </a:r>
            <a:r>
              <a:rPr lang="en-IN" sz="2000" dirty="0">
                <a:solidFill>
                  <a:schemeClr val="tx1"/>
                </a:solidFill>
                <a:latin typeface="Calibri"/>
                <a:ea typeface="Calibri"/>
                <a:cs typeface="Calibri"/>
                <a:sym typeface="Calibri"/>
              </a:rPr>
              <a:t>(</a:t>
            </a:r>
            <a:r>
              <a:rPr lang="en-IN" sz="2000" dirty="0" err="1">
                <a:solidFill>
                  <a:schemeClr val="tx1"/>
                </a:solidFill>
                <a:latin typeface="Calibri"/>
                <a:ea typeface="Calibri"/>
                <a:cs typeface="Calibri"/>
                <a:sym typeface="Calibri"/>
              </a:rPr>
              <a:t>RPwD</a:t>
            </a:r>
            <a:r>
              <a:rPr lang="en-IN" sz="2000" dirty="0">
                <a:solidFill>
                  <a:schemeClr val="tx1"/>
                </a:solidFill>
                <a:latin typeface="Calibri"/>
                <a:ea typeface="Calibri"/>
                <a:cs typeface="Calibri"/>
                <a:sym typeface="Calibri"/>
              </a:rPr>
              <a:t> Act, 2016) </a:t>
            </a:r>
            <a:r>
              <a:rPr lang="en-IN" sz="2000" b="1" dirty="0">
                <a:solidFill>
                  <a:srgbClr val="FF0000"/>
                </a:solidFill>
                <a:latin typeface="Calibri"/>
                <a:ea typeface="Calibri"/>
                <a:cs typeface="Calibri"/>
                <a:sym typeface="Calibri"/>
              </a:rPr>
              <a:t>and Practice </a:t>
            </a:r>
            <a:r>
              <a:rPr lang="en-IN" sz="2000" dirty="0">
                <a:solidFill>
                  <a:schemeClr val="dk1"/>
                </a:solidFill>
                <a:latin typeface="Calibri"/>
                <a:ea typeface="Calibri"/>
                <a:cs typeface="Calibri"/>
                <a:sym typeface="Calibri"/>
              </a:rPr>
              <a:t>due to poor maintenance and inconsistent integration of infrastructure.</a:t>
            </a:r>
            <a:endParaRPr sz="2000" dirty="0">
              <a:solidFill>
                <a:schemeClr val="dk1"/>
              </a:solidFill>
              <a:latin typeface="Calibri"/>
              <a:ea typeface="Calibri"/>
              <a:cs typeface="Calibri"/>
              <a:sym typeface="Calibri"/>
            </a:endParaRPr>
          </a:p>
          <a:p>
            <a:pPr marL="457200" lvl="0" indent="-400050" algn="just" rtl="0">
              <a:spcBef>
                <a:spcPts val="0"/>
              </a:spcBef>
              <a:spcAft>
                <a:spcPts val="0"/>
              </a:spcAft>
              <a:buClr>
                <a:schemeClr val="dk1"/>
              </a:buClr>
              <a:buSzPts val="2700"/>
              <a:buFont typeface="Times New Roman"/>
              <a:buAutoNum type="alphaUcPeriod"/>
            </a:pPr>
            <a:r>
              <a:rPr lang="en-IN" sz="2000" b="1" dirty="0">
                <a:solidFill>
                  <a:schemeClr val="dk1"/>
                </a:solidFill>
                <a:latin typeface="Calibri"/>
                <a:ea typeface="Calibri"/>
                <a:cs typeface="Calibri"/>
                <a:sym typeface="Calibri"/>
              </a:rPr>
              <a:t>Non-Physical Barriers:</a:t>
            </a:r>
            <a:r>
              <a:rPr lang="en-IN" sz="2000" dirty="0">
                <a:solidFill>
                  <a:schemeClr val="dk1"/>
                </a:solidFill>
                <a:latin typeface="Calibri"/>
                <a:ea typeface="Calibri"/>
                <a:cs typeface="Calibri"/>
                <a:sym typeface="Calibri"/>
              </a:rPr>
              <a:t> Insufficient research on the </a:t>
            </a:r>
            <a:r>
              <a:rPr lang="en-IN" sz="2000" b="1" dirty="0">
                <a:solidFill>
                  <a:schemeClr val="dk1"/>
                </a:solidFill>
                <a:latin typeface="Calibri"/>
                <a:ea typeface="Calibri"/>
                <a:cs typeface="Calibri"/>
                <a:sym typeface="Calibri"/>
              </a:rPr>
              <a:t>complete user experience</a:t>
            </a:r>
            <a:r>
              <a:rPr lang="en-IN" sz="2000" dirty="0">
                <a:solidFill>
                  <a:schemeClr val="dk1"/>
                </a:solidFill>
                <a:latin typeface="Calibri"/>
                <a:ea typeface="Calibri"/>
                <a:cs typeface="Calibri"/>
                <a:sym typeface="Calibri"/>
              </a:rPr>
              <a:t>, including </a:t>
            </a:r>
            <a:r>
              <a:rPr lang="en-IN" sz="2000" b="1" dirty="0">
                <a:solidFill>
                  <a:schemeClr val="dk1"/>
                </a:solidFill>
                <a:latin typeface="Calibri"/>
                <a:ea typeface="Calibri"/>
                <a:cs typeface="Calibri"/>
                <a:sym typeface="Calibri"/>
              </a:rPr>
              <a:t>emotional, psychological, and social barriers</a:t>
            </a:r>
            <a:r>
              <a:rPr lang="en-IN" sz="2000" dirty="0">
                <a:solidFill>
                  <a:schemeClr val="dk1"/>
                </a:solidFill>
                <a:latin typeface="Calibri"/>
                <a:ea typeface="Calibri"/>
                <a:cs typeface="Calibri"/>
                <a:sym typeface="Calibri"/>
              </a:rPr>
              <a:t> (staff </a:t>
            </a:r>
            <a:r>
              <a:rPr lang="en-IN" sz="2000" dirty="0" err="1">
                <a:solidFill>
                  <a:schemeClr val="dk1"/>
                </a:solidFill>
                <a:latin typeface="Calibri"/>
                <a:ea typeface="Calibri"/>
                <a:cs typeface="Calibri"/>
                <a:sym typeface="Calibri"/>
              </a:rPr>
              <a:t>behavior</a:t>
            </a:r>
            <a:r>
              <a:rPr lang="en-IN" sz="2000" dirty="0">
                <a:solidFill>
                  <a:schemeClr val="dk1"/>
                </a:solidFill>
                <a:latin typeface="Calibri"/>
                <a:ea typeface="Calibri"/>
                <a:cs typeface="Calibri"/>
                <a:sym typeface="Calibri"/>
              </a:rPr>
              <a:t>). </a:t>
            </a:r>
            <a:r>
              <a:rPr lang="en-IN" sz="2000" dirty="0">
                <a:solidFill>
                  <a:srgbClr val="FF0000"/>
                </a:solidFill>
                <a:latin typeface="Calibri"/>
                <a:ea typeface="Calibri"/>
                <a:cs typeface="Calibri"/>
                <a:sym typeface="Calibri"/>
              </a:rPr>
              <a:t>(lack of evidence based study) </a:t>
            </a:r>
            <a:endParaRPr sz="2000" dirty="0">
              <a:solidFill>
                <a:srgbClr val="FF0000"/>
              </a:solidFill>
              <a:latin typeface="Calibri"/>
              <a:ea typeface="Calibri"/>
              <a:cs typeface="Calibri"/>
              <a:sym typeface="Calibri"/>
            </a:endParaRPr>
          </a:p>
          <a:p>
            <a:pPr marL="457200" lvl="0" indent="-400050" algn="just" rtl="0">
              <a:spcBef>
                <a:spcPts val="0"/>
              </a:spcBef>
              <a:spcAft>
                <a:spcPts val="0"/>
              </a:spcAft>
              <a:buClr>
                <a:schemeClr val="dk1"/>
              </a:buClr>
              <a:buSzPts val="2700"/>
              <a:buFont typeface="Times New Roman"/>
              <a:buAutoNum type="alphaUcPeriod"/>
            </a:pPr>
            <a:r>
              <a:rPr lang="en-IN" sz="2000" b="1" dirty="0">
                <a:solidFill>
                  <a:schemeClr val="dk1"/>
                </a:solidFill>
                <a:latin typeface="Calibri"/>
                <a:ea typeface="Calibri"/>
                <a:cs typeface="Calibri"/>
                <a:sym typeface="Calibri"/>
              </a:rPr>
              <a:t>Limited Comparative study :</a:t>
            </a:r>
            <a:r>
              <a:rPr lang="en-IN" sz="2000" dirty="0">
                <a:solidFill>
                  <a:schemeClr val="dk1"/>
                </a:solidFill>
                <a:latin typeface="Calibri"/>
                <a:ea typeface="Calibri"/>
                <a:cs typeface="Calibri"/>
                <a:sym typeface="Calibri"/>
              </a:rPr>
              <a:t> </a:t>
            </a:r>
            <a:r>
              <a:rPr lang="en-IN" sz="2000" b="1" dirty="0">
                <a:solidFill>
                  <a:srgbClr val="FF0000"/>
                </a:solidFill>
                <a:latin typeface="Calibri"/>
                <a:ea typeface="Calibri"/>
                <a:cs typeface="Calibri"/>
                <a:sym typeface="Calibri"/>
              </a:rPr>
              <a:t>Lack of comparative studies </a:t>
            </a:r>
            <a:r>
              <a:rPr lang="en-IN" sz="2000" dirty="0">
                <a:solidFill>
                  <a:schemeClr val="dk1"/>
                </a:solidFill>
                <a:latin typeface="Calibri"/>
                <a:ea typeface="Calibri"/>
                <a:cs typeface="Calibri"/>
                <a:sym typeface="Calibri"/>
              </a:rPr>
              <a:t>across different metropolitan areas to analyse varying social, cultural and environmental influences. Instead one city related research study found.</a:t>
            </a:r>
            <a:endParaRPr sz="2000" dirty="0">
              <a:solidFill>
                <a:schemeClr val="dk1"/>
              </a:solidFill>
              <a:latin typeface="Calibri"/>
              <a:ea typeface="Calibri"/>
              <a:cs typeface="Calibri"/>
              <a:sym typeface="Calibri"/>
            </a:endParaRPr>
          </a:p>
          <a:p>
            <a:pPr marL="457200" lvl="0" indent="0" algn="just" rtl="0">
              <a:spcBef>
                <a:spcPts val="0"/>
              </a:spcBef>
              <a:spcAft>
                <a:spcPts val="0"/>
              </a:spcAft>
              <a:buNone/>
            </a:pPr>
            <a:endParaRPr sz="1800" dirty="0">
              <a:solidFill>
                <a:schemeClr val="dk1"/>
              </a:solidFill>
              <a:latin typeface="Times New Roman"/>
              <a:ea typeface="Times New Roman"/>
              <a:cs typeface="Times New Roman"/>
              <a:sym typeface="Times New Roman"/>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5"/>
          <p:cNvSpPr/>
          <p:nvPr/>
        </p:nvSpPr>
        <p:spPr>
          <a:xfrm>
            <a:off x="391085" y="447852"/>
            <a:ext cx="9123830" cy="332398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IN" sz="3000" b="1" i="0" u="none" strike="noStrike" cap="none" dirty="0">
                <a:solidFill>
                  <a:schemeClr val="dk1"/>
                </a:solidFill>
                <a:latin typeface="Calibri"/>
                <a:ea typeface="Calibri"/>
                <a:cs typeface="Calibri"/>
                <a:sym typeface="Calibri"/>
              </a:rPr>
              <a:t>Research Objectives</a:t>
            </a:r>
            <a:endParaRPr sz="12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000"/>
              <a:buFont typeface="Arial"/>
              <a:buChar char="•"/>
            </a:pPr>
            <a:r>
              <a:rPr lang="en-IN" sz="2000" b="0" i="0" u="none" strike="noStrike" cap="none" dirty="0">
                <a:solidFill>
                  <a:schemeClr val="dk1"/>
                </a:solidFill>
                <a:latin typeface="Calibri"/>
                <a:ea typeface="Calibri"/>
                <a:cs typeface="Calibri"/>
                <a:sym typeface="Calibri"/>
              </a:rPr>
              <a:t>To identify and document accessibility features provided at metro stations.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000"/>
              <a:buFont typeface="Arial"/>
              <a:buChar char="•"/>
            </a:pPr>
            <a:r>
              <a:rPr lang="en-IN" sz="2000" b="0" i="0" u="none" strike="noStrike" cap="none" dirty="0">
                <a:solidFill>
                  <a:schemeClr val="dk1"/>
                </a:solidFill>
                <a:latin typeface="Calibri"/>
                <a:ea typeface="Calibri"/>
                <a:cs typeface="Calibri"/>
                <a:sym typeface="Calibri"/>
              </a:rPr>
              <a:t>To evaluate the </a:t>
            </a:r>
            <a:r>
              <a:rPr lang="en-IN" sz="2000" b="1" i="0" u="none" strike="noStrike" cap="none" dirty="0">
                <a:solidFill>
                  <a:schemeClr val="dk1"/>
                </a:solidFill>
                <a:latin typeface="Calibri"/>
                <a:ea typeface="Calibri"/>
                <a:cs typeface="Calibri"/>
                <a:sym typeface="Calibri"/>
              </a:rPr>
              <a:t>usability and effectiveness</a:t>
            </a:r>
            <a:r>
              <a:rPr lang="en-IN" sz="2000" b="0" i="0" u="none" strike="noStrike" cap="none" dirty="0">
                <a:solidFill>
                  <a:schemeClr val="dk1"/>
                </a:solidFill>
                <a:latin typeface="Calibri"/>
                <a:ea typeface="Calibri"/>
                <a:cs typeface="Calibri"/>
                <a:sym typeface="Calibri"/>
              </a:rPr>
              <a:t> of these features from the perspective of </a:t>
            </a:r>
            <a:r>
              <a:rPr lang="en-IN" sz="2000" b="0" i="0" u="none" strike="noStrike" cap="none" dirty="0" err="1">
                <a:solidFill>
                  <a:schemeClr val="dk1"/>
                </a:solidFill>
                <a:latin typeface="Calibri"/>
                <a:ea typeface="Calibri"/>
                <a:cs typeface="Calibri"/>
                <a:sym typeface="Calibri"/>
              </a:rPr>
              <a:t>PwDs</a:t>
            </a:r>
            <a:r>
              <a:rPr lang="en-IN" sz="2000" b="0" i="0" u="none" strike="noStrike" cap="none" dirty="0">
                <a:solidFill>
                  <a:schemeClr val="dk1"/>
                </a:solidFill>
                <a:latin typeface="Calibri"/>
                <a:ea typeface="Calibri"/>
                <a:cs typeface="Calibri"/>
                <a:sym typeface="Calibri"/>
              </a:rPr>
              <a: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000"/>
              <a:buFont typeface="Arial"/>
              <a:buChar char="•"/>
            </a:pPr>
            <a:r>
              <a:rPr lang="en-IN" sz="2000" b="0" i="0" u="none" strike="noStrike" cap="none" dirty="0">
                <a:solidFill>
                  <a:schemeClr val="dk1"/>
                </a:solidFill>
                <a:latin typeface="Calibri"/>
                <a:ea typeface="Calibri"/>
                <a:cs typeface="Calibri"/>
                <a:sym typeface="Calibri"/>
              </a:rPr>
              <a:t>To categorize </a:t>
            </a:r>
            <a:r>
              <a:rPr lang="en-IN" sz="2000" b="1" i="0" u="none" strike="noStrike" cap="none" dirty="0">
                <a:solidFill>
                  <a:schemeClr val="dk1"/>
                </a:solidFill>
                <a:latin typeface="Calibri"/>
                <a:ea typeface="Calibri"/>
                <a:cs typeface="Calibri"/>
                <a:sym typeface="Calibri"/>
              </a:rPr>
              <a:t>types of barriers</a:t>
            </a:r>
            <a:r>
              <a:rPr lang="en-IN" sz="2000" b="0" i="0" u="none" strike="noStrike" cap="none" dirty="0">
                <a:solidFill>
                  <a:schemeClr val="dk1"/>
                </a:solidFill>
                <a:latin typeface="Calibri"/>
                <a:ea typeface="Calibri"/>
                <a:cs typeface="Calibri"/>
                <a:sym typeface="Calibri"/>
              </a:rPr>
              <a:t> (physical, sensory, cognitive, social).</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000"/>
              <a:buFont typeface="Arial"/>
              <a:buChar char="•"/>
            </a:pPr>
            <a:r>
              <a:rPr lang="en-IN" sz="2000" b="0" i="0" u="none" strike="noStrike" cap="none" dirty="0">
                <a:solidFill>
                  <a:schemeClr val="dk1"/>
                </a:solidFill>
                <a:latin typeface="Calibri"/>
                <a:ea typeface="Calibri"/>
                <a:cs typeface="Calibri"/>
                <a:sym typeface="Calibri"/>
              </a:rPr>
              <a:t>To assess compliance with </a:t>
            </a:r>
            <a:r>
              <a:rPr lang="en-IN" sz="2000" b="1" i="0" u="none" strike="noStrike" cap="none" dirty="0">
                <a:solidFill>
                  <a:schemeClr val="dk1"/>
                </a:solidFill>
                <a:latin typeface="Calibri"/>
                <a:ea typeface="Calibri"/>
                <a:cs typeface="Calibri"/>
                <a:sym typeface="Calibri"/>
              </a:rPr>
              <a:t>National Building Code (NBC 2016, Part 3)</a:t>
            </a:r>
            <a:r>
              <a:rPr lang="en-IN" sz="2000" b="0" i="0" u="none" strike="noStrike" cap="none" dirty="0">
                <a:solidFill>
                  <a:schemeClr val="dk1"/>
                </a:solidFill>
                <a:latin typeface="Calibri"/>
                <a:ea typeface="Calibri"/>
                <a:cs typeface="Calibri"/>
                <a:sym typeface="Calibri"/>
              </a:rPr>
              <a:t> and </a:t>
            </a:r>
            <a:r>
              <a:rPr lang="en-IN" sz="2000" b="1" i="0" u="none" strike="noStrike" cap="none" dirty="0">
                <a:solidFill>
                  <a:schemeClr val="dk1"/>
                </a:solidFill>
                <a:latin typeface="Calibri"/>
                <a:ea typeface="Calibri"/>
                <a:cs typeface="Calibri"/>
                <a:sym typeface="Calibri"/>
              </a:rPr>
              <a:t>Harmonised Guidelines 2021</a:t>
            </a:r>
            <a:r>
              <a:rPr lang="en-IN" sz="2000" b="0" i="0" u="none" strike="noStrike" cap="none" dirty="0">
                <a:solidFill>
                  <a:schemeClr val="dk1"/>
                </a:solidFill>
                <a:latin typeface="Calibri"/>
                <a:ea typeface="Calibri"/>
                <a:cs typeface="Calibri"/>
                <a:sym typeface="Calibri"/>
              </a:rPr>
              <a: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000"/>
              <a:buFont typeface="Arial"/>
              <a:buChar char="•"/>
            </a:pPr>
            <a:r>
              <a:rPr lang="en-IN" sz="2000" b="0" i="0" u="none" strike="noStrike" cap="none" dirty="0">
                <a:solidFill>
                  <a:schemeClr val="accent1"/>
                </a:solidFill>
                <a:latin typeface="Calibri"/>
                <a:ea typeface="Calibri"/>
                <a:cs typeface="Calibri"/>
                <a:sym typeface="Calibri"/>
              </a:rPr>
              <a:t>To suggest </a:t>
            </a:r>
            <a:r>
              <a:rPr lang="en-IN" sz="2000" b="1" i="0" u="none" strike="noStrike" cap="none" dirty="0">
                <a:solidFill>
                  <a:schemeClr val="accent1"/>
                </a:solidFill>
                <a:latin typeface="Calibri"/>
                <a:ea typeface="Calibri"/>
                <a:cs typeface="Calibri"/>
                <a:sym typeface="Calibri"/>
              </a:rPr>
              <a:t>design interventions and policy recommendations</a:t>
            </a:r>
            <a:r>
              <a:rPr lang="en-IN" sz="2000" b="0" i="0" u="none" strike="noStrike" cap="none" dirty="0">
                <a:solidFill>
                  <a:schemeClr val="accent1"/>
                </a:solidFill>
                <a:latin typeface="Calibri"/>
                <a:ea typeface="Calibri"/>
                <a:cs typeface="Calibri"/>
                <a:sym typeface="Calibri"/>
              </a:rPr>
              <a:t> for improving accessibility.</a:t>
            </a:r>
            <a:endParaRPr sz="1400" b="0" i="0" u="none" strike="noStrike" cap="none" dirty="0">
              <a:solidFill>
                <a:schemeClr val="accent1"/>
              </a:solidFill>
              <a:latin typeface="Arial"/>
              <a:ea typeface="Arial"/>
              <a:cs typeface="Arial"/>
              <a:sym typeface="Arial"/>
            </a:endParaRPr>
          </a:p>
        </p:txBody>
      </p:sp>
      <p:sp>
        <p:nvSpPr>
          <p:cNvPr id="167" name="Google Shape;167;p5"/>
          <p:cNvSpPr/>
          <p:nvPr/>
        </p:nvSpPr>
        <p:spPr>
          <a:xfrm>
            <a:off x="391085" y="3855603"/>
            <a:ext cx="9016253" cy="273921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IN" sz="3000" b="1" i="0" u="none" strike="noStrike" cap="none" dirty="0">
                <a:solidFill>
                  <a:schemeClr val="dk1"/>
                </a:solidFill>
                <a:latin typeface="Calibri"/>
                <a:ea typeface="Calibri"/>
                <a:cs typeface="Calibri"/>
                <a:sym typeface="Calibri"/>
              </a:rPr>
              <a:t>Research Questions</a:t>
            </a:r>
            <a:endParaRPr sz="12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000"/>
              <a:buFont typeface="Arial"/>
              <a:buNone/>
            </a:pPr>
            <a:endParaRPr sz="20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2000"/>
              <a:buFont typeface="Arial"/>
              <a:buChar char="•"/>
            </a:pPr>
            <a:r>
              <a:rPr lang="en-IN" sz="2000" b="0" i="0" u="none" strike="noStrike" cap="none" dirty="0">
                <a:solidFill>
                  <a:schemeClr val="dk1"/>
                </a:solidFill>
                <a:latin typeface="Calibri"/>
                <a:ea typeface="Calibri"/>
                <a:cs typeface="Calibri"/>
                <a:sym typeface="Calibri"/>
              </a:rPr>
              <a:t>How accessible are metro stations catering person with diverse disabilities groups (mobility, visual, auditory, cognitive etc)?</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000"/>
              <a:buFont typeface="Arial"/>
              <a:buChar char="•"/>
            </a:pPr>
            <a:r>
              <a:rPr lang="en-IN" sz="2000" b="0" i="0" u="none" strike="noStrike" cap="none" dirty="0">
                <a:solidFill>
                  <a:schemeClr val="dk1"/>
                </a:solidFill>
                <a:latin typeface="Calibri"/>
                <a:ea typeface="Calibri"/>
                <a:cs typeface="Calibri"/>
                <a:sym typeface="Calibri"/>
              </a:rPr>
              <a:t>What are the </a:t>
            </a:r>
            <a:r>
              <a:rPr lang="en-IN" sz="2000" b="1" i="0" u="none" strike="noStrike" cap="none" dirty="0">
                <a:solidFill>
                  <a:schemeClr val="dk1"/>
                </a:solidFill>
                <a:latin typeface="Calibri"/>
                <a:ea typeface="Calibri"/>
                <a:cs typeface="Calibri"/>
                <a:sym typeface="Calibri"/>
              </a:rPr>
              <a:t>key barriers</a:t>
            </a:r>
            <a:r>
              <a:rPr lang="en-IN" sz="2000" b="0" i="0" u="none" strike="noStrike" cap="none" dirty="0">
                <a:solidFill>
                  <a:schemeClr val="dk1"/>
                </a:solidFill>
                <a:latin typeface="Calibri"/>
                <a:ea typeface="Calibri"/>
                <a:cs typeface="Calibri"/>
                <a:sym typeface="Calibri"/>
              </a:rPr>
              <a:t> experienced in navigating stations?</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000"/>
              <a:buFont typeface="Arial"/>
              <a:buChar char="•"/>
            </a:pPr>
            <a:r>
              <a:rPr lang="en-IN" sz="2000" b="0" i="0" u="none" strike="noStrike" cap="none" dirty="0">
                <a:solidFill>
                  <a:schemeClr val="dk1"/>
                </a:solidFill>
                <a:latin typeface="Calibri"/>
                <a:ea typeface="Calibri"/>
                <a:cs typeface="Calibri"/>
                <a:sym typeface="Calibri"/>
              </a:rPr>
              <a:t>Do the existing accessibility provisions align with </a:t>
            </a:r>
            <a:r>
              <a:rPr lang="en-IN" sz="2000" b="1" i="0" u="none" strike="noStrike" cap="none" dirty="0">
                <a:solidFill>
                  <a:schemeClr val="dk1"/>
                </a:solidFill>
                <a:latin typeface="Calibri"/>
                <a:ea typeface="Calibri"/>
                <a:cs typeface="Calibri"/>
                <a:sym typeface="Calibri"/>
              </a:rPr>
              <a:t>universal design principles</a:t>
            </a:r>
            <a:r>
              <a:rPr lang="en-IN" sz="2000" b="0" i="0" u="none" strike="noStrike" cap="none" dirty="0">
                <a:solidFill>
                  <a:schemeClr val="dk1"/>
                </a:solidFill>
                <a:latin typeface="Calibri"/>
                <a:ea typeface="Calibri"/>
                <a:cs typeface="Calibri"/>
                <a:sym typeface="Calibri"/>
              </a:rPr>
              <a:t>?</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000"/>
              <a:buFont typeface="Arial"/>
              <a:buChar char="•"/>
            </a:pPr>
            <a:r>
              <a:rPr lang="en-IN" sz="2000" b="0" i="0" u="none" strike="noStrike" cap="none" dirty="0">
                <a:solidFill>
                  <a:schemeClr val="dk1"/>
                </a:solidFill>
                <a:latin typeface="Calibri"/>
                <a:ea typeface="Calibri"/>
                <a:cs typeface="Calibri"/>
                <a:sym typeface="Calibri"/>
              </a:rPr>
              <a:t>How can design modifications enhance </a:t>
            </a:r>
            <a:r>
              <a:rPr lang="en-IN" sz="2000" b="1" i="0" u="none" strike="noStrike" cap="none" dirty="0">
                <a:solidFill>
                  <a:schemeClr val="dk1"/>
                </a:solidFill>
                <a:latin typeface="Calibri"/>
                <a:ea typeface="Calibri"/>
                <a:cs typeface="Calibri"/>
                <a:sym typeface="Calibri"/>
              </a:rPr>
              <a:t>independent mobility and dignity</a:t>
            </a:r>
            <a:r>
              <a:rPr lang="en-IN" sz="2000" b="0" i="0" u="none" strike="noStrike" cap="none" dirty="0">
                <a:solidFill>
                  <a:schemeClr val="dk1"/>
                </a:solidFill>
                <a:latin typeface="Calibri"/>
                <a:ea typeface="Calibri"/>
                <a:cs typeface="Calibri"/>
                <a:sym typeface="Calibri"/>
              </a:rPr>
              <a:t> for all users?</a:t>
            </a:r>
            <a:endParaRPr sz="1400" b="0" i="0" u="none" strike="noStrike" cap="none" dirty="0">
              <a:solidFill>
                <a:srgbClr val="000000"/>
              </a:solidFill>
              <a:latin typeface="Arial"/>
              <a:ea typeface="Arial"/>
              <a:cs typeface="Arial"/>
              <a:sym typeface="Arial"/>
            </a:endParaRPr>
          </a:p>
        </p:txBody>
      </p:sp>
      <p:sp>
        <p:nvSpPr>
          <p:cNvPr id="168" name="Google Shape;168;p5"/>
          <p:cNvSpPr txBox="1">
            <a:spLocks noGrp="1"/>
          </p:cNvSpPr>
          <p:nvPr>
            <p:ph type="sldNum" idx="12"/>
          </p:nvPr>
        </p:nvSpPr>
        <p:spPr>
          <a:xfrm>
            <a:off x="6996113" y="6356352"/>
            <a:ext cx="22290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IN"/>
              <a:t>5</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g3a07d6e20ca_0_34"/>
          <p:cNvSpPr txBox="1"/>
          <p:nvPr/>
        </p:nvSpPr>
        <p:spPr>
          <a:xfrm>
            <a:off x="667249" y="365127"/>
            <a:ext cx="8544000" cy="13257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200"/>
              <a:buFont typeface="Calibri"/>
              <a:buNone/>
            </a:pPr>
            <a:r>
              <a:rPr lang="en-IN" sz="3200" b="1">
                <a:solidFill>
                  <a:schemeClr val="dk1"/>
                </a:solidFill>
                <a:latin typeface="Calibri"/>
                <a:ea typeface="Calibri"/>
                <a:cs typeface="Calibri"/>
                <a:sym typeface="Calibri"/>
              </a:rPr>
              <a:t>5 Key Gaps identified in India’s current Accessibility Scenario</a:t>
            </a:r>
            <a:endParaRPr sz="1400" b="0" i="0" u="none" strike="noStrike" cap="none">
              <a:solidFill>
                <a:srgbClr val="000000"/>
              </a:solidFill>
              <a:latin typeface="Arial"/>
              <a:ea typeface="Arial"/>
              <a:cs typeface="Arial"/>
              <a:sym typeface="Arial"/>
            </a:endParaRPr>
          </a:p>
        </p:txBody>
      </p:sp>
      <p:sp>
        <p:nvSpPr>
          <p:cNvPr id="159" name="Google Shape;159;g3a07d6e20ca_0_34"/>
          <p:cNvSpPr txBox="1">
            <a:spLocks noGrp="1"/>
          </p:cNvSpPr>
          <p:nvPr>
            <p:ph type="sldNum" idx="12"/>
          </p:nvPr>
        </p:nvSpPr>
        <p:spPr>
          <a:xfrm>
            <a:off x="6996113" y="6356352"/>
            <a:ext cx="22290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IN"/>
              <a:t>6</a:t>
            </a:fld>
            <a:endParaRPr/>
          </a:p>
        </p:txBody>
      </p:sp>
      <p:sp>
        <p:nvSpPr>
          <p:cNvPr id="160" name="Google Shape;160;g3a07d6e20ca_0_34"/>
          <p:cNvSpPr txBox="1"/>
          <p:nvPr/>
        </p:nvSpPr>
        <p:spPr>
          <a:xfrm>
            <a:off x="603625" y="1140200"/>
            <a:ext cx="7987200" cy="5789247"/>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endParaRPr sz="2000" dirty="0">
              <a:solidFill>
                <a:schemeClr val="dk1"/>
              </a:solidFill>
              <a:latin typeface="Calibri"/>
              <a:ea typeface="Calibri"/>
              <a:cs typeface="Calibri"/>
              <a:sym typeface="Calibri"/>
            </a:endParaRPr>
          </a:p>
          <a:p>
            <a:pPr marL="0" lvl="0" indent="0" algn="just" rtl="0">
              <a:spcBef>
                <a:spcPts val="0"/>
              </a:spcBef>
              <a:spcAft>
                <a:spcPts val="0"/>
              </a:spcAft>
              <a:buNone/>
            </a:pPr>
            <a:r>
              <a:rPr lang="en-IN" sz="2000" b="1" dirty="0">
                <a:solidFill>
                  <a:schemeClr val="dk1"/>
                </a:solidFill>
                <a:latin typeface="Calibri"/>
                <a:ea typeface="Calibri"/>
                <a:cs typeface="Calibri"/>
                <a:sym typeface="Calibri"/>
              </a:rPr>
              <a:t>♿Expanded Recognition of Disabilities : </a:t>
            </a:r>
            <a:r>
              <a:rPr lang="en-IN" sz="1100" b="1" dirty="0">
                <a:solidFill>
                  <a:schemeClr val="dk1"/>
                </a:solidFill>
              </a:rPr>
              <a:t>There is a shift f</a:t>
            </a:r>
            <a:r>
              <a:rPr lang="en-IN" sz="1100" dirty="0">
                <a:solidFill>
                  <a:schemeClr val="dk1"/>
                </a:solidFill>
              </a:rPr>
              <a:t>rom the </a:t>
            </a:r>
            <a:r>
              <a:rPr lang="en-IN" sz="1100" b="1" dirty="0">
                <a:solidFill>
                  <a:schemeClr val="dk1"/>
                </a:solidFill>
              </a:rPr>
              <a:t>Persons with Disabilities Act, 1995</a:t>
            </a:r>
            <a:r>
              <a:rPr lang="en-IN" sz="1100" dirty="0">
                <a:solidFill>
                  <a:schemeClr val="dk1"/>
                </a:solidFill>
              </a:rPr>
              <a:t> (which recognized </a:t>
            </a:r>
            <a:r>
              <a:rPr lang="en-IN" sz="1100" b="1" dirty="0">
                <a:solidFill>
                  <a:schemeClr val="dk1"/>
                </a:solidFill>
              </a:rPr>
              <a:t>7 disabilities</a:t>
            </a:r>
            <a:r>
              <a:rPr lang="en-IN" sz="1100" dirty="0">
                <a:solidFill>
                  <a:schemeClr val="dk1"/>
                </a:solidFill>
              </a:rPr>
              <a:t>) to the </a:t>
            </a:r>
            <a:r>
              <a:rPr lang="en-IN" sz="1100" b="1" dirty="0">
                <a:solidFill>
                  <a:schemeClr val="dk1"/>
                </a:solidFill>
              </a:rPr>
              <a:t>Rights of Persons with Disabilities (</a:t>
            </a:r>
            <a:r>
              <a:rPr lang="en-IN" sz="1100" b="1" dirty="0" err="1">
                <a:solidFill>
                  <a:schemeClr val="dk1"/>
                </a:solidFill>
              </a:rPr>
              <a:t>RPwD</a:t>
            </a:r>
            <a:r>
              <a:rPr lang="en-IN" sz="1100" b="1" dirty="0">
                <a:solidFill>
                  <a:schemeClr val="dk1"/>
                </a:solidFill>
              </a:rPr>
              <a:t>) Act, 2016</a:t>
            </a:r>
            <a:r>
              <a:rPr lang="en-IN" sz="1100" dirty="0">
                <a:solidFill>
                  <a:schemeClr val="dk1"/>
                </a:solidFill>
              </a:rPr>
              <a:t> </a:t>
            </a:r>
            <a:r>
              <a:rPr lang="en-IN" sz="1100" b="1" dirty="0">
                <a:solidFill>
                  <a:srgbClr val="0000FF"/>
                </a:solidFill>
              </a:rPr>
              <a:t>(recognizing 21 categories of specified disabilities).</a:t>
            </a:r>
            <a:endParaRPr sz="1100" b="1" dirty="0">
              <a:solidFill>
                <a:srgbClr val="0000FF"/>
              </a:solidFill>
            </a:endParaRPr>
          </a:p>
          <a:p>
            <a:pPr marL="0" lvl="0" indent="0" algn="just" rtl="0">
              <a:spcBef>
                <a:spcPts val="0"/>
              </a:spcBef>
              <a:spcAft>
                <a:spcPts val="0"/>
              </a:spcAft>
              <a:buNone/>
            </a:pPr>
            <a:endParaRPr sz="1100" b="1" dirty="0">
              <a:solidFill>
                <a:srgbClr val="0000FF"/>
              </a:solidFill>
            </a:endParaRPr>
          </a:p>
          <a:p>
            <a:pPr marL="0" lvl="0" indent="0" algn="just" rtl="0">
              <a:spcBef>
                <a:spcPts val="0"/>
              </a:spcBef>
              <a:spcAft>
                <a:spcPts val="0"/>
              </a:spcAft>
              <a:buNone/>
            </a:pPr>
            <a:r>
              <a:rPr lang="en-IN" sz="2000" b="1" dirty="0">
                <a:solidFill>
                  <a:schemeClr val="dk1"/>
                </a:solidFill>
                <a:latin typeface="Calibri"/>
                <a:ea typeface="Calibri"/>
                <a:cs typeface="Calibri"/>
                <a:sym typeface="Calibri"/>
              </a:rPr>
              <a:t>📊2011 census baseline:</a:t>
            </a:r>
            <a:r>
              <a:rPr lang="en-IN" sz="2000" dirty="0">
                <a:solidFill>
                  <a:schemeClr val="dk1"/>
                </a:solidFill>
                <a:latin typeface="Calibri"/>
                <a:ea typeface="Calibri"/>
                <a:cs typeface="Calibri"/>
                <a:sym typeface="Calibri"/>
              </a:rPr>
              <a:t> </a:t>
            </a:r>
            <a:r>
              <a:rPr lang="en-IN" sz="1200" dirty="0">
                <a:solidFill>
                  <a:schemeClr val="dk1"/>
                </a:solidFill>
                <a:latin typeface="Calibri"/>
                <a:ea typeface="Calibri"/>
                <a:cs typeface="Calibri"/>
                <a:sym typeface="Calibri"/>
              </a:rPr>
              <a:t>Recorded </a:t>
            </a:r>
            <a:r>
              <a:rPr lang="en-IN" sz="1200" b="1" dirty="0">
                <a:solidFill>
                  <a:schemeClr val="dk1"/>
                </a:solidFill>
                <a:latin typeface="Calibri"/>
                <a:ea typeface="Calibri"/>
                <a:cs typeface="Calibri"/>
                <a:sym typeface="Calibri"/>
              </a:rPr>
              <a:t>2.68 crore </a:t>
            </a:r>
            <a:r>
              <a:rPr lang="en-IN" sz="1200" b="1" dirty="0" err="1">
                <a:solidFill>
                  <a:schemeClr val="dk1"/>
                </a:solidFill>
                <a:latin typeface="Calibri"/>
                <a:ea typeface="Calibri"/>
                <a:cs typeface="Calibri"/>
                <a:sym typeface="Calibri"/>
              </a:rPr>
              <a:t>PwDs</a:t>
            </a:r>
            <a:r>
              <a:rPr lang="en-IN" sz="1200" dirty="0">
                <a:solidFill>
                  <a:schemeClr val="dk1"/>
                </a:solidFill>
                <a:latin typeface="Calibri"/>
                <a:ea typeface="Calibri"/>
                <a:cs typeface="Calibri"/>
                <a:sym typeface="Calibri"/>
              </a:rPr>
              <a:t> (or 2.21% of the total population), conflicting with WHO estimates as 15%+. Also d</a:t>
            </a:r>
            <a:r>
              <a:rPr lang="en-IN" sz="1200" b="1" dirty="0">
                <a:solidFill>
                  <a:schemeClr val="dk1"/>
                </a:solidFill>
                <a:latin typeface="Calibri"/>
                <a:ea typeface="Calibri"/>
                <a:cs typeface="Calibri"/>
                <a:sym typeface="Calibri"/>
              </a:rPr>
              <a:t>isability Categories </a:t>
            </a:r>
            <a:r>
              <a:rPr lang="en-IN" sz="1200" dirty="0">
                <a:solidFill>
                  <a:schemeClr val="dk1"/>
                </a:solidFill>
                <a:latin typeface="Calibri"/>
                <a:ea typeface="Calibri"/>
                <a:cs typeface="Calibri"/>
                <a:sym typeface="Calibri"/>
              </a:rPr>
              <a:t>officially enumerated only </a:t>
            </a:r>
            <a:r>
              <a:rPr lang="en-IN" sz="1200" b="1" dirty="0">
                <a:solidFill>
                  <a:schemeClr val="dk1"/>
                </a:solidFill>
                <a:latin typeface="Calibri"/>
                <a:ea typeface="Calibri"/>
                <a:cs typeface="Calibri"/>
                <a:sym typeface="Calibri"/>
              </a:rPr>
              <a:t>8 categories of disability (In Seeing (Visual), In Hearing, In Speech, In Movement (Locomotor), Mental Retardation (now Intellectual Disability), Mental Illness, Any Other, Multiple Disability), </a:t>
            </a:r>
            <a:r>
              <a:rPr lang="en-IN" sz="1200" dirty="0">
                <a:solidFill>
                  <a:schemeClr val="dk1"/>
                </a:solidFill>
                <a:latin typeface="Calibri"/>
                <a:ea typeface="Calibri"/>
                <a:cs typeface="Calibri"/>
                <a:sym typeface="Calibri"/>
              </a:rPr>
              <a:t>This narrow list </a:t>
            </a:r>
            <a:r>
              <a:rPr lang="en-IN" sz="1200" b="1" dirty="0">
                <a:solidFill>
                  <a:schemeClr val="dk1"/>
                </a:solidFill>
                <a:latin typeface="Calibri"/>
                <a:ea typeface="Calibri"/>
                <a:cs typeface="Calibri"/>
                <a:sym typeface="Calibri"/>
              </a:rPr>
              <a:t>failed to capture</a:t>
            </a:r>
            <a:r>
              <a:rPr lang="en-IN" sz="1200" dirty="0">
                <a:solidFill>
                  <a:schemeClr val="dk1"/>
                </a:solidFill>
                <a:latin typeface="Calibri"/>
                <a:ea typeface="Calibri"/>
                <a:cs typeface="Calibri"/>
                <a:sym typeface="Calibri"/>
              </a:rPr>
              <a:t> most of the disabilities later recognized by the </a:t>
            </a:r>
            <a:r>
              <a:rPr lang="en-IN" sz="1200" b="1" dirty="0" err="1">
                <a:solidFill>
                  <a:schemeClr val="dk1"/>
                </a:solidFill>
                <a:latin typeface="Calibri"/>
                <a:ea typeface="Calibri"/>
                <a:cs typeface="Calibri"/>
                <a:sym typeface="Calibri"/>
              </a:rPr>
              <a:t>RPwD</a:t>
            </a:r>
            <a:r>
              <a:rPr lang="en-IN" sz="1200" b="1" dirty="0">
                <a:solidFill>
                  <a:schemeClr val="dk1"/>
                </a:solidFill>
                <a:latin typeface="Calibri"/>
                <a:ea typeface="Calibri"/>
                <a:cs typeface="Calibri"/>
                <a:sym typeface="Calibri"/>
              </a:rPr>
              <a:t> Act, 2016</a:t>
            </a:r>
            <a:r>
              <a:rPr lang="en-IN" sz="1200" dirty="0">
                <a:solidFill>
                  <a:schemeClr val="dk1"/>
                </a:solidFill>
                <a:latin typeface="Calibri"/>
                <a:ea typeface="Calibri"/>
                <a:cs typeface="Calibri"/>
                <a:sym typeface="Calibri"/>
              </a:rPr>
              <a:t>, such as </a:t>
            </a:r>
            <a:r>
              <a:rPr lang="en-IN" sz="1200" b="1" dirty="0">
                <a:solidFill>
                  <a:schemeClr val="dk1"/>
                </a:solidFill>
                <a:highlight>
                  <a:srgbClr val="FFFF00"/>
                </a:highlight>
                <a:latin typeface="Calibri"/>
                <a:ea typeface="Calibri"/>
                <a:cs typeface="Calibri"/>
                <a:sym typeface="Calibri"/>
              </a:rPr>
              <a:t>Autism Spectrum Disorder, Specific Learning Disabilities,</a:t>
            </a:r>
            <a:r>
              <a:rPr lang="en-IN" sz="1200" dirty="0">
                <a:solidFill>
                  <a:schemeClr val="dk1"/>
                </a:solidFill>
                <a:highlight>
                  <a:srgbClr val="FFFF00"/>
                </a:highlight>
                <a:latin typeface="Calibri"/>
                <a:ea typeface="Calibri"/>
                <a:cs typeface="Calibri"/>
                <a:sym typeface="Calibri"/>
              </a:rPr>
              <a:t> and </a:t>
            </a:r>
            <a:r>
              <a:rPr lang="en-IN" sz="1200" b="1" dirty="0">
                <a:solidFill>
                  <a:schemeClr val="dk1"/>
                </a:solidFill>
                <a:highlight>
                  <a:srgbClr val="FFFF00"/>
                </a:highlight>
                <a:latin typeface="Calibri"/>
                <a:ea typeface="Calibri"/>
                <a:cs typeface="Calibri"/>
                <a:sym typeface="Calibri"/>
              </a:rPr>
              <a:t>Chronic Neurological Conditions</a:t>
            </a:r>
            <a:r>
              <a:rPr lang="en-IN" sz="1200" dirty="0">
                <a:solidFill>
                  <a:schemeClr val="dk1"/>
                </a:solidFill>
                <a:highlight>
                  <a:srgbClr val="FFFF00"/>
                </a:highlight>
                <a:latin typeface="Calibri"/>
                <a:ea typeface="Calibri"/>
                <a:cs typeface="Calibri"/>
                <a:sym typeface="Calibri"/>
              </a:rPr>
              <a:t>. </a:t>
            </a:r>
            <a:endParaRPr sz="1200" dirty="0">
              <a:solidFill>
                <a:schemeClr val="dk1"/>
              </a:solidFill>
              <a:highlight>
                <a:srgbClr val="FFFF00"/>
              </a:highlight>
              <a:latin typeface="Calibri"/>
              <a:ea typeface="Calibri"/>
              <a:cs typeface="Calibri"/>
              <a:sym typeface="Calibri"/>
            </a:endParaRPr>
          </a:p>
          <a:p>
            <a:pPr marL="0" lvl="0" indent="0" algn="l" rtl="0">
              <a:lnSpc>
                <a:spcPct val="115000"/>
              </a:lnSpc>
              <a:spcBef>
                <a:spcPts val="1400"/>
              </a:spcBef>
              <a:spcAft>
                <a:spcPts val="0"/>
              </a:spcAft>
              <a:buNone/>
            </a:pPr>
            <a:r>
              <a:rPr lang="en-IN" sz="2000" b="1" dirty="0">
                <a:solidFill>
                  <a:schemeClr val="dk1"/>
                </a:solidFill>
              </a:rPr>
              <a:t>🏛️</a:t>
            </a:r>
            <a:r>
              <a:rPr lang="en-IN" sz="2000" b="1" dirty="0" err="1">
                <a:solidFill>
                  <a:schemeClr val="dk1"/>
                </a:solidFill>
                <a:latin typeface="Calibri"/>
                <a:ea typeface="Calibri"/>
                <a:cs typeface="Calibri"/>
                <a:sym typeface="Calibri"/>
              </a:rPr>
              <a:t>Rajive</a:t>
            </a:r>
            <a:r>
              <a:rPr lang="en-IN" sz="2000" b="1" dirty="0">
                <a:solidFill>
                  <a:schemeClr val="dk1"/>
                </a:solidFill>
                <a:latin typeface="Calibri"/>
                <a:ea typeface="Calibri"/>
                <a:cs typeface="Calibri"/>
                <a:sym typeface="Calibri"/>
              </a:rPr>
              <a:t> </a:t>
            </a:r>
            <a:r>
              <a:rPr lang="en-IN" sz="2000" b="1" dirty="0" err="1">
                <a:solidFill>
                  <a:schemeClr val="dk1"/>
                </a:solidFill>
                <a:latin typeface="Calibri"/>
                <a:ea typeface="Calibri"/>
                <a:cs typeface="Calibri"/>
                <a:sym typeface="Calibri"/>
              </a:rPr>
              <a:t>Raturi</a:t>
            </a:r>
            <a:r>
              <a:rPr lang="en-IN" sz="2000" b="1" dirty="0">
                <a:solidFill>
                  <a:schemeClr val="dk1"/>
                </a:solidFill>
                <a:latin typeface="Calibri"/>
                <a:ea typeface="Calibri"/>
                <a:cs typeface="Calibri"/>
                <a:sym typeface="Calibri"/>
              </a:rPr>
              <a:t> SC Judgment (Nov 8, 2024) - </a:t>
            </a:r>
            <a:r>
              <a:rPr lang="en-IN" sz="1200" dirty="0">
                <a:solidFill>
                  <a:schemeClr val="dk1"/>
                </a:solidFill>
                <a:latin typeface="Calibri"/>
                <a:ea typeface="Calibri"/>
                <a:cs typeface="Calibri"/>
                <a:sym typeface="Calibri"/>
              </a:rPr>
              <a:t>The Supreme Court declared the </a:t>
            </a:r>
            <a:r>
              <a:rPr lang="en-IN" sz="1200" b="1" dirty="0">
                <a:solidFill>
                  <a:schemeClr val="dk1"/>
                </a:solidFill>
                <a:latin typeface="Calibri"/>
                <a:ea typeface="Calibri"/>
                <a:cs typeface="Calibri"/>
                <a:sym typeface="Calibri"/>
              </a:rPr>
              <a:t>recommendatory nature</a:t>
            </a:r>
            <a:r>
              <a:rPr lang="en-IN" sz="1200" dirty="0">
                <a:solidFill>
                  <a:schemeClr val="dk1"/>
                </a:solidFill>
                <a:latin typeface="Calibri"/>
                <a:ea typeface="Calibri"/>
                <a:cs typeface="Calibri"/>
                <a:sym typeface="Calibri"/>
              </a:rPr>
              <a:t> of existing accessibility guidelines (under </a:t>
            </a:r>
            <a:r>
              <a:rPr lang="en-IN" sz="1200" dirty="0" err="1">
                <a:solidFill>
                  <a:schemeClr val="dk1"/>
                </a:solidFill>
                <a:latin typeface="Calibri"/>
                <a:ea typeface="Calibri"/>
                <a:cs typeface="Calibri"/>
                <a:sym typeface="Calibri"/>
              </a:rPr>
              <a:t>RPwD</a:t>
            </a:r>
            <a:r>
              <a:rPr lang="en-IN" sz="1200" dirty="0">
                <a:solidFill>
                  <a:schemeClr val="dk1"/>
                </a:solidFill>
                <a:latin typeface="Calibri"/>
                <a:ea typeface="Calibri"/>
                <a:cs typeface="Calibri"/>
                <a:sym typeface="Calibri"/>
              </a:rPr>
              <a:t> Rule 15) as </a:t>
            </a:r>
            <a:r>
              <a:rPr lang="en-IN" sz="1200" b="1" dirty="0">
                <a:solidFill>
                  <a:schemeClr val="dk1"/>
                </a:solidFill>
                <a:latin typeface="Calibri"/>
                <a:ea typeface="Calibri"/>
                <a:cs typeface="Calibri"/>
                <a:sym typeface="Calibri"/>
              </a:rPr>
              <a:t>ultra vires</a:t>
            </a:r>
            <a:r>
              <a:rPr lang="en-IN" sz="1200" dirty="0">
                <a:solidFill>
                  <a:schemeClr val="dk1"/>
                </a:solidFill>
                <a:latin typeface="Calibri"/>
                <a:ea typeface="Calibri"/>
                <a:cs typeface="Calibri"/>
                <a:sym typeface="Calibri"/>
              </a:rPr>
              <a:t> (beyond the powers) of the </a:t>
            </a:r>
            <a:r>
              <a:rPr lang="en-IN" sz="1200" dirty="0" err="1">
                <a:solidFill>
                  <a:schemeClr val="dk1"/>
                </a:solidFill>
                <a:latin typeface="Calibri"/>
                <a:ea typeface="Calibri"/>
                <a:cs typeface="Calibri"/>
                <a:sym typeface="Calibri"/>
              </a:rPr>
              <a:t>RPwD</a:t>
            </a:r>
            <a:r>
              <a:rPr lang="en-IN" sz="1200" dirty="0">
                <a:solidFill>
                  <a:schemeClr val="dk1"/>
                </a:solidFill>
                <a:latin typeface="Calibri"/>
                <a:ea typeface="Calibri"/>
                <a:cs typeface="Calibri"/>
                <a:sym typeface="Calibri"/>
              </a:rPr>
              <a:t> Act, 2016. Directed the Central Government to formulate </a:t>
            </a:r>
            <a:r>
              <a:rPr lang="en-IN" sz="1200" b="1" dirty="0">
                <a:solidFill>
                  <a:schemeClr val="dk1"/>
                </a:solidFill>
                <a:latin typeface="Calibri"/>
                <a:ea typeface="Calibri"/>
                <a:cs typeface="Calibri"/>
                <a:sym typeface="Calibri"/>
              </a:rPr>
              <a:t>mandatory, non-negotiable rules</a:t>
            </a:r>
            <a:r>
              <a:rPr lang="en-IN" sz="1200" dirty="0">
                <a:solidFill>
                  <a:schemeClr val="dk1"/>
                </a:solidFill>
                <a:latin typeface="Calibri"/>
                <a:ea typeface="Calibri"/>
                <a:cs typeface="Calibri"/>
                <a:sym typeface="Calibri"/>
              </a:rPr>
              <a:t> for accessibility within </a:t>
            </a:r>
            <a:r>
              <a:rPr lang="en-IN" sz="1200" b="1" dirty="0">
                <a:solidFill>
                  <a:schemeClr val="dk1"/>
                </a:solidFill>
                <a:latin typeface="Calibri"/>
                <a:ea typeface="Calibri"/>
                <a:cs typeface="Calibri"/>
                <a:sym typeface="Calibri"/>
              </a:rPr>
              <a:t>three months</a:t>
            </a:r>
            <a:r>
              <a:rPr lang="en-IN" sz="1200" dirty="0">
                <a:solidFill>
                  <a:schemeClr val="dk1"/>
                </a:solidFill>
                <a:latin typeface="Calibri"/>
                <a:ea typeface="Calibri"/>
                <a:cs typeface="Calibri"/>
                <a:sym typeface="Calibri"/>
              </a:rPr>
              <a:t> (by early 2025). </a:t>
            </a:r>
            <a:r>
              <a:rPr lang="en-IN" sz="1200" b="1" dirty="0">
                <a:solidFill>
                  <a:srgbClr val="0000FF"/>
                </a:solidFill>
                <a:latin typeface="Calibri"/>
                <a:ea typeface="Calibri"/>
                <a:cs typeface="Calibri"/>
                <a:sym typeface="Calibri"/>
              </a:rPr>
              <a:t>This moves accessibility from a "request" to a legally enforceable "right" with clear consequences for non-compliance.</a:t>
            </a:r>
            <a:endParaRPr sz="1200" b="1" dirty="0">
              <a:solidFill>
                <a:srgbClr val="0000FF"/>
              </a:solidFill>
              <a:latin typeface="Calibri"/>
              <a:ea typeface="Calibri"/>
              <a:cs typeface="Calibri"/>
              <a:sym typeface="Calibri"/>
            </a:endParaRPr>
          </a:p>
          <a:p>
            <a:pPr marL="0" lvl="0" indent="0" algn="just" rtl="0">
              <a:spcBef>
                <a:spcPts val="400"/>
              </a:spcBef>
              <a:spcAft>
                <a:spcPts val="0"/>
              </a:spcAft>
              <a:buNone/>
            </a:pPr>
            <a:r>
              <a:rPr lang="en-IN" sz="2000" dirty="0">
                <a:solidFill>
                  <a:schemeClr val="dk1"/>
                </a:solidFill>
                <a:latin typeface="Calibri"/>
                <a:ea typeface="Calibri"/>
                <a:cs typeface="Calibri"/>
                <a:sym typeface="Calibri"/>
              </a:rPr>
              <a:t>      </a:t>
            </a:r>
            <a:r>
              <a:rPr lang="en-IN" sz="2000" b="1" dirty="0">
                <a:solidFill>
                  <a:schemeClr val="dk1"/>
                </a:solidFill>
                <a:latin typeface="Calibri"/>
                <a:ea typeface="Calibri"/>
                <a:cs typeface="Calibri"/>
                <a:sym typeface="Calibri"/>
              </a:rPr>
              <a:t>Harmonized Guidelines &amp; National Building Code (NBC) </a:t>
            </a:r>
            <a:r>
              <a:rPr lang="en-IN" sz="2000" dirty="0">
                <a:solidFill>
                  <a:schemeClr val="dk1"/>
                </a:solidFill>
                <a:latin typeface="Calibri"/>
                <a:ea typeface="Calibri"/>
                <a:cs typeface="Calibri"/>
                <a:sym typeface="Calibri"/>
              </a:rPr>
              <a:t>: </a:t>
            </a:r>
            <a:r>
              <a:rPr lang="en-IN" sz="1200" dirty="0">
                <a:solidFill>
                  <a:schemeClr val="dk1"/>
                </a:solidFill>
                <a:latin typeface="Calibri"/>
                <a:ea typeface="Calibri"/>
                <a:cs typeface="Calibri"/>
                <a:sym typeface="Calibri"/>
              </a:rPr>
              <a:t>The </a:t>
            </a:r>
            <a:r>
              <a:rPr lang="en-IN" sz="1200" b="1" dirty="0">
                <a:solidFill>
                  <a:schemeClr val="dk1"/>
                </a:solidFill>
                <a:latin typeface="Calibri"/>
                <a:ea typeface="Calibri"/>
                <a:cs typeface="Calibri"/>
                <a:sym typeface="Calibri"/>
              </a:rPr>
              <a:t>Harmonised Guidelines and Standards for Universal Accessibility in India, 2021</a:t>
            </a:r>
            <a:r>
              <a:rPr lang="en-IN" sz="1200" dirty="0">
                <a:solidFill>
                  <a:schemeClr val="dk1"/>
                </a:solidFill>
                <a:latin typeface="Calibri"/>
                <a:ea typeface="Calibri"/>
                <a:cs typeface="Calibri"/>
                <a:sym typeface="Calibri"/>
              </a:rPr>
              <a:t> are the current framework, replacing the 2016 version. However, the SC judgment necessitates their </a:t>
            </a:r>
            <a:r>
              <a:rPr lang="en-IN" sz="1200" b="1" dirty="0">
                <a:solidFill>
                  <a:schemeClr val="dk1"/>
                </a:solidFill>
                <a:latin typeface="Calibri"/>
                <a:ea typeface="Calibri"/>
                <a:cs typeface="Calibri"/>
                <a:sym typeface="Calibri"/>
              </a:rPr>
              <a:t>ratification</a:t>
            </a:r>
            <a:r>
              <a:rPr lang="en-IN" sz="1200" dirty="0">
                <a:solidFill>
                  <a:schemeClr val="dk1"/>
                </a:solidFill>
                <a:latin typeface="Calibri"/>
                <a:ea typeface="Calibri"/>
                <a:cs typeface="Calibri"/>
                <a:sym typeface="Calibri"/>
              </a:rPr>
              <a:t> (or partial repeal/amendment) to officially convert persuasive sections into </a:t>
            </a:r>
            <a:r>
              <a:rPr lang="en-IN" sz="1200" b="1" dirty="0">
                <a:solidFill>
                  <a:schemeClr val="dk1"/>
                </a:solidFill>
                <a:latin typeface="Calibri"/>
                <a:ea typeface="Calibri"/>
                <a:cs typeface="Calibri"/>
                <a:sym typeface="Calibri"/>
              </a:rPr>
              <a:t>mandatory, enforceable rules</a:t>
            </a:r>
            <a:r>
              <a:rPr lang="en-IN" sz="1200" dirty="0">
                <a:solidFill>
                  <a:schemeClr val="dk1"/>
                </a:solidFill>
                <a:latin typeface="Calibri"/>
                <a:ea typeface="Calibri"/>
                <a:cs typeface="Calibri"/>
                <a:sym typeface="Calibri"/>
              </a:rPr>
              <a:t>. The Supreme Court's direction ensures that these </a:t>
            </a:r>
            <a:r>
              <a:rPr lang="en-IN" sz="1200" b="1" dirty="0">
                <a:solidFill>
                  <a:schemeClr val="dk1"/>
                </a:solidFill>
                <a:latin typeface="Calibri"/>
                <a:ea typeface="Calibri"/>
                <a:cs typeface="Calibri"/>
                <a:sym typeface="Calibri"/>
              </a:rPr>
              <a:t>non-negotiable accessibility standards</a:t>
            </a:r>
            <a:r>
              <a:rPr lang="en-IN" sz="1200" dirty="0">
                <a:solidFill>
                  <a:schemeClr val="dk1"/>
                </a:solidFill>
                <a:latin typeface="Calibri"/>
                <a:ea typeface="Calibri"/>
                <a:cs typeface="Calibri"/>
                <a:sym typeface="Calibri"/>
              </a:rPr>
              <a:t> will be legally </a:t>
            </a:r>
            <a:r>
              <a:rPr lang="en-IN" sz="1200" b="1" dirty="0">
                <a:solidFill>
                  <a:schemeClr val="dk1"/>
                </a:solidFill>
                <a:latin typeface="Calibri"/>
                <a:ea typeface="Calibri"/>
                <a:cs typeface="Calibri"/>
                <a:sym typeface="Calibri"/>
              </a:rPr>
              <a:t>incorporated into the National Building Code (NBC) 2016</a:t>
            </a:r>
            <a:r>
              <a:rPr lang="en-IN" sz="1200" dirty="0">
                <a:solidFill>
                  <a:schemeClr val="dk1"/>
                </a:solidFill>
                <a:latin typeface="Calibri"/>
                <a:ea typeface="Calibri"/>
                <a:cs typeface="Calibri"/>
                <a:sym typeface="Calibri"/>
              </a:rPr>
              <a:t> and its subsequent revisions. </a:t>
            </a:r>
            <a:r>
              <a:rPr lang="en-IN" sz="1200" b="1" dirty="0">
                <a:solidFill>
                  <a:srgbClr val="0000FF"/>
                </a:solidFill>
                <a:latin typeface="Calibri"/>
                <a:ea typeface="Calibri"/>
                <a:cs typeface="Calibri"/>
                <a:sym typeface="Calibri"/>
              </a:rPr>
              <a:t>No building plan can be sanctioned, and no completion certificate issued, if the plan does not adhere to the forthcoming mandatory rules.</a:t>
            </a:r>
            <a:endParaRPr sz="1200" b="1" dirty="0">
              <a:solidFill>
                <a:srgbClr val="0000FF"/>
              </a:solidFill>
              <a:latin typeface="Calibri"/>
              <a:ea typeface="Calibri"/>
              <a:cs typeface="Calibri"/>
              <a:sym typeface="Calibri"/>
            </a:endParaRPr>
          </a:p>
          <a:p>
            <a:pPr marL="0" lvl="0" indent="0" algn="just" rtl="0">
              <a:spcBef>
                <a:spcPts val="0"/>
              </a:spcBef>
              <a:spcAft>
                <a:spcPts val="0"/>
              </a:spcAft>
              <a:buNone/>
            </a:pPr>
            <a:endParaRPr sz="2000" b="1" dirty="0">
              <a:solidFill>
                <a:schemeClr val="dk1"/>
              </a:solidFill>
              <a:latin typeface="Calibri"/>
              <a:ea typeface="Calibri"/>
              <a:cs typeface="Calibri"/>
              <a:sym typeface="Calibri"/>
            </a:endParaRPr>
          </a:p>
          <a:p>
            <a:pPr marL="914400" lvl="1" indent="-342900" algn="just" rtl="0">
              <a:spcBef>
                <a:spcPts val="0"/>
              </a:spcBef>
              <a:spcAft>
                <a:spcPts val="0"/>
              </a:spcAft>
              <a:buClr>
                <a:schemeClr val="dk1"/>
              </a:buClr>
              <a:buSzPts val="1800"/>
              <a:buFont typeface="Times New Roman"/>
              <a:buChar char="○"/>
            </a:pPr>
            <a:endParaRPr sz="1800" dirty="0">
              <a:solidFill>
                <a:schemeClr val="dk1"/>
              </a:solidFill>
              <a:latin typeface="Times New Roman"/>
              <a:ea typeface="Times New Roman"/>
              <a:cs typeface="Times New Roman"/>
              <a:sym typeface="Times New Roman"/>
            </a:endParaRPr>
          </a:p>
        </p:txBody>
      </p:sp>
      <p:pic>
        <p:nvPicPr>
          <p:cNvPr id="161" name="Google Shape;161;g3a07d6e20ca_0_34"/>
          <p:cNvPicPr preferRelativeResize="0"/>
          <p:nvPr/>
        </p:nvPicPr>
        <p:blipFill rotWithShape="1">
          <a:blip r:embed="rId3">
            <a:alphaModFix/>
          </a:blip>
          <a:srcRect l="16181" t="23047" r="14900" b="21523"/>
          <a:stretch/>
        </p:blipFill>
        <p:spPr>
          <a:xfrm>
            <a:off x="600578" y="4808308"/>
            <a:ext cx="396000" cy="3185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6"/>
          <p:cNvSpPr/>
          <p:nvPr/>
        </p:nvSpPr>
        <p:spPr>
          <a:xfrm>
            <a:off x="364192" y="283366"/>
            <a:ext cx="7984280" cy="86173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IN" sz="3000" b="1" i="0" u="none" strike="noStrike" cap="none" dirty="0">
                <a:solidFill>
                  <a:schemeClr val="dk1"/>
                </a:solidFill>
                <a:latin typeface="Calibri"/>
                <a:ea typeface="Calibri"/>
                <a:cs typeface="Calibri"/>
                <a:sym typeface="Calibri"/>
              </a:rPr>
              <a:t>Methodology ( 3 Phases of assessments)</a:t>
            </a:r>
            <a:endParaRPr sz="12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000"/>
              <a:buFont typeface="Arial"/>
              <a:buNone/>
            </a:pPr>
            <a:endParaRPr sz="2000" b="1" i="0" u="none" strike="noStrike" cap="none" dirty="0">
              <a:solidFill>
                <a:schemeClr val="dk1"/>
              </a:solidFill>
              <a:latin typeface="Calibri"/>
              <a:ea typeface="Calibri"/>
              <a:cs typeface="Calibri"/>
              <a:sym typeface="Calibri"/>
            </a:endParaRPr>
          </a:p>
        </p:txBody>
      </p:sp>
      <p:pic>
        <p:nvPicPr>
          <p:cNvPr id="174" name="Google Shape;174;p6"/>
          <p:cNvPicPr preferRelativeResize="0"/>
          <p:nvPr/>
        </p:nvPicPr>
        <p:blipFill rotWithShape="1">
          <a:blip r:embed="rId3">
            <a:alphaModFix/>
          </a:blip>
          <a:srcRect/>
          <a:stretch/>
        </p:blipFill>
        <p:spPr>
          <a:xfrm>
            <a:off x="440475" y="1385122"/>
            <a:ext cx="9015901" cy="4969102"/>
          </a:xfrm>
          <a:prstGeom prst="rect">
            <a:avLst/>
          </a:prstGeom>
          <a:noFill/>
          <a:ln>
            <a:noFill/>
          </a:ln>
        </p:spPr>
      </p:pic>
      <p:sp>
        <p:nvSpPr>
          <p:cNvPr id="175" name="Google Shape;175;p6"/>
          <p:cNvSpPr txBox="1"/>
          <p:nvPr/>
        </p:nvSpPr>
        <p:spPr>
          <a:xfrm>
            <a:off x="364215" y="1140125"/>
            <a:ext cx="9015900" cy="11391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IN" sz="1800" b="1" i="0" u="none" strike="noStrike" cap="none" dirty="0">
                <a:solidFill>
                  <a:schemeClr val="dk1"/>
                </a:solidFill>
                <a:latin typeface="Calibri"/>
                <a:ea typeface="Calibri"/>
                <a:cs typeface="Calibri"/>
                <a:sym typeface="Calibri"/>
              </a:rPr>
              <a:t>Approach:</a:t>
            </a:r>
            <a:r>
              <a:rPr lang="en-IN" sz="1800" b="0" i="0" u="none" strike="noStrike" cap="none" dirty="0">
                <a:solidFill>
                  <a:schemeClr val="dk1"/>
                </a:solidFill>
                <a:latin typeface="Calibri"/>
                <a:ea typeface="Calibri"/>
                <a:cs typeface="Calibri"/>
                <a:sym typeface="Calibri"/>
              </a:rPr>
              <a:t>   Case Study-based Qualitative (more focused)  and </a:t>
            </a:r>
            <a:r>
              <a:rPr lang="en-IN" sz="1800" b="0" i="0" u="none" strike="noStrike" cap="none" dirty="0">
                <a:solidFill>
                  <a:srgbClr val="FF0000"/>
                </a:solidFill>
                <a:latin typeface="Calibri"/>
                <a:ea typeface="Calibri"/>
                <a:cs typeface="Calibri"/>
                <a:sym typeface="Calibri"/>
              </a:rPr>
              <a:t>Quantitative Assessment (future scope of study.</a:t>
            </a:r>
            <a:endParaRPr sz="1400" b="0" i="0" u="none" strike="noStrike" cap="none" dirty="0">
              <a:solidFill>
                <a:srgbClr val="FF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None/>
            </a:pPr>
            <a:endParaRPr sz="1400" b="0" i="0" u="none" strike="noStrike" cap="none" dirty="0">
              <a:solidFill>
                <a:srgbClr val="000000"/>
              </a:solidFill>
              <a:latin typeface="Arial"/>
              <a:ea typeface="Arial"/>
              <a:cs typeface="Arial"/>
              <a:sym typeface="Arial"/>
            </a:endParaRPr>
          </a:p>
        </p:txBody>
      </p:sp>
      <p:sp>
        <p:nvSpPr>
          <p:cNvPr id="176" name="Google Shape;176;p6"/>
          <p:cNvSpPr txBox="1"/>
          <p:nvPr/>
        </p:nvSpPr>
        <p:spPr>
          <a:xfrm>
            <a:off x="2392040" y="6120288"/>
            <a:ext cx="4954800" cy="369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IN" sz="1800" b="1" i="0" u="none" strike="noStrike" cap="none">
                <a:solidFill>
                  <a:schemeClr val="accent1"/>
                </a:solidFill>
                <a:latin typeface="Calibri"/>
                <a:ea typeface="Calibri"/>
                <a:cs typeface="Calibri"/>
                <a:sym typeface="Calibri"/>
              </a:rPr>
              <a:t>Methodology flowchart</a:t>
            </a:r>
            <a:endParaRPr sz="1400" b="1" i="0" u="none" strike="noStrike" cap="none">
              <a:solidFill>
                <a:srgbClr val="000000"/>
              </a:solidFill>
            </a:endParaRPr>
          </a:p>
        </p:txBody>
      </p:sp>
      <p:sp>
        <p:nvSpPr>
          <p:cNvPr id="177" name="Google Shape;177;p6"/>
          <p:cNvSpPr txBox="1">
            <a:spLocks noGrp="1"/>
          </p:cNvSpPr>
          <p:nvPr>
            <p:ph type="sldNum" idx="12"/>
          </p:nvPr>
        </p:nvSpPr>
        <p:spPr>
          <a:xfrm>
            <a:off x="6996113" y="6356352"/>
            <a:ext cx="22290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IN"/>
              <a:t>7</a:t>
            </a:fld>
            <a:endParaRPr/>
          </a:p>
        </p:txBody>
      </p:sp>
      <p:sp>
        <p:nvSpPr>
          <p:cNvPr id="2" name="Google Shape;230;p10">
            <a:extLst>
              <a:ext uri="{FF2B5EF4-FFF2-40B4-BE49-F238E27FC236}">
                <a16:creationId xmlns:a16="http://schemas.microsoft.com/office/drawing/2014/main" id="{4C91541B-43CA-A788-43D7-E1234BF165F5}"/>
              </a:ext>
            </a:extLst>
          </p:cNvPr>
          <p:cNvSpPr/>
          <p:nvPr/>
        </p:nvSpPr>
        <p:spPr>
          <a:xfrm>
            <a:off x="5141213" y="3026664"/>
            <a:ext cx="1021843" cy="292608"/>
          </a:xfrm>
          <a:prstGeom prst="wedgeRoundRectCallout">
            <a:avLst>
              <a:gd name="adj1" fmla="val -20833"/>
              <a:gd name="adj2" fmla="val 62500"/>
              <a:gd name="adj3" fmla="val 0"/>
            </a:avLst>
          </a:prstGeom>
          <a:solidFill>
            <a:srgbClr val="6FA8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IN" sz="1800">
                <a:latin typeface="Calibri"/>
                <a:ea typeface="Calibri"/>
                <a:cs typeface="Calibri"/>
                <a:sym typeface="Calibri"/>
              </a:rPr>
              <a:t>Phase 02</a:t>
            </a:r>
            <a:endParaRPr sz="1800">
              <a:latin typeface="Calibri"/>
              <a:ea typeface="Calibri"/>
              <a:cs typeface="Calibri"/>
              <a:sym typeface="Calibri"/>
            </a:endParaRPr>
          </a:p>
        </p:txBody>
      </p:sp>
      <p:sp>
        <p:nvSpPr>
          <p:cNvPr id="3" name="Google Shape;230;p10">
            <a:extLst>
              <a:ext uri="{FF2B5EF4-FFF2-40B4-BE49-F238E27FC236}">
                <a16:creationId xmlns:a16="http://schemas.microsoft.com/office/drawing/2014/main" id="{A1D3AEED-4738-A685-5B4E-3DACAE1A1F8A}"/>
              </a:ext>
            </a:extLst>
          </p:cNvPr>
          <p:cNvSpPr/>
          <p:nvPr/>
        </p:nvSpPr>
        <p:spPr>
          <a:xfrm>
            <a:off x="1983485" y="3026664"/>
            <a:ext cx="1021843" cy="292608"/>
          </a:xfrm>
          <a:prstGeom prst="wedgeRoundRectCallout">
            <a:avLst>
              <a:gd name="adj1" fmla="val -20833"/>
              <a:gd name="adj2" fmla="val 62500"/>
              <a:gd name="adj3" fmla="val 0"/>
            </a:avLst>
          </a:prstGeom>
          <a:solidFill>
            <a:srgbClr val="6FA8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IN" sz="1800" dirty="0">
                <a:latin typeface="Calibri"/>
                <a:ea typeface="Calibri"/>
                <a:cs typeface="Calibri"/>
                <a:sym typeface="Calibri"/>
              </a:rPr>
              <a:t>Phase 01</a:t>
            </a:r>
            <a:endParaRPr sz="1800" dirty="0">
              <a:latin typeface="Calibri"/>
              <a:ea typeface="Calibri"/>
              <a:cs typeface="Calibri"/>
              <a:sym typeface="Calibri"/>
            </a:endParaRPr>
          </a:p>
        </p:txBody>
      </p:sp>
      <p:sp>
        <p:nvSpPr>
          <p:cNvPr id="4" name="Google Shape;230;p10">
            <a:extLst>
              <a:ext uri="{FF2B5EF4-FFF2-40B4-BE49-F238E27FC236}">
                <a16:creationId xmlns:a16="http://schemas.microsoft.com/office/drawing/2014/main" id="{F1DDA596-A201-4476-B7D4-9CA45FA92E4F}"/>
              </a:ext>
            </a:extLst>
          </p:cNvPr>
          <p:cNvSpPr/>
          <p:nvPr/>
        </p:nvSpPr>
        <p:spPr>
          <a:xfrm>
            <a:off x="5150356" y="4491180"/>
            <a:ext cx="1021843" cy="292608"/>
          </a:xfrm>
          <a:prstGeom prst="wedgeRoundRectCallout">
            <a:avLst>
              <a:gd name="adj1" fmla="val -20833"/>
              <a:gd name="adj2" fmla="val 62500"/>
              <a:gd name="adj3" fmla="val 0"/>
            </a:avLst>
          </a:prstGeom>
          <a:solidFill>
            <a:srgbClr val="6FA8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IN" sz="1800" dirty="0">
                <a:latin typeface="Calibri"/>
                <a:ea typeface="Calibri"/>
                <a:cs typeface="Calibri"/>
                <a:sym typeface="Calibri"/>
              </a:rPr>
              <a:t>Phase 03</a:t>
            </a:r>
            <a:endParaRPr sz="1800" dirty="0">
              <a:latin typeface="Calibri"/>
              <a:ea typeface="Calibri"/>
              <a:cs typeface="Calibri"/>
              <a:sym typeface="Calibri"/>
            </a:endParaRPr>
          </a:p>
        </p:txBody>
      </p:sp>
      <p:sp>
        <p:nvSpPr>
          <p:cNvPr id="8" name="TextBox 7">
            <a:extLst>
              <a:ext uri="{FF2B5EF4-FFF2-40B4-BE49-F238E27FC236}">
                <a16:creationId xmlns:a16="http://schemas.microsoft.com/office/drawing/2014/main" id="{CA4EA5E1-1C26-16BC-DC75-E34434C45DED}"/>
              </a:ext>
            </a:extLst>
          </p:cNvPr>
          <p:cNvSpPr txBox="1"/>
          <p:nvPr/>
        </p:nvSpPr>
        <p:spPr>
          <a:xfrm>
            <a:off x="2475738" y="3275112"/>
            <a:ext cx="4951476" cy="307777"/>
          </a:xfrm>
          <a:prstGeom prst="rect">
            <a:avLst/>
          </a:prstGeom>
          <a:noFill/>
        </p:spPr>
        <p:txBody>
          <a:bodyPr wrap="square">
            <a:spAutoFit/>
          </a:bodyPr>
          <a:lstStyle/>
          <a:p>
            <a:r>
              <a:rPr lang="en-IN" b="0" dirty="0">
                <a:effectLst/>
              </a:rPr>
              <a:t> </a:t>
            </a:r>
            <a:endParaRPr lang="en-IN"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grpSp>
        <p:nvGrpSpPr>
          <p:cNvPr id="182" name="Google Shape;182;p10"/>
          <p:cNvGrpSpPr/>
          <p:nvPr/>
        </p:nvGrpSpPr>
        <p:grpSpPr>
          <a:xfrm>
            <a:off x="550000" y="2845353"/>
            <a:ext cx="8643850" cy="1146654"/>
            <a:chOff x="0" y="-47625"/>
            <a:chExt cx="3444314" cy="811159"/>
          </a:xfrm>
        </p:grpSpPr>
        <p:sp>
          <p:nvSpPr>
            <p:cNvPr id="183" name="Google Shape;183;p10"/>
            <p:cNvSpPr/>
            <p:nvPr/>
          </p:nvSpPr>
          <p:spPr>
            <a:xfrm>
              <a:off x="0" y="0"/>
              <a:ext cx="3444314" cy="763534"/>
            </a:xfrm>
            <a:custGeom>
              <a:avLst/>
              <a:gdLst/>
              <a:ahLst/>
              <a:cxnLst/>
              <a:rect l="l" t="t" r="r" b="b"/>
              <a:pathLst>
                <a:path w="3444314" h="763534" extrusionOk="0">
                  <a:moveTo>
                    <a:pt x="30192" y="0"/>
                  </a:moveTo>
                  <a:lnTo>
                    <a:pt x="3414122" y="0"/>
                  </a:lnTo>
                  <a:cubicBezTo>
                    <a:pt x="3422129" y="0"/>
                    <a:pt x="3429809" y="3181"/>
                    <a:pt x="3435471" y="8843"/>
                  </a:cubicBezTo>
                  <a:cubicBezTo>
                    <a:pt x="3441133" y="14505"/>
                    <a:pt x="3444314" y="22184"/>
                    <a:pt x="3444314" y="30192"/>
                  </a:cubicBezTo>
                  <a:lnTo>
                    <a:pt x="3444314" y="733342"/>
                  </a:lnTo>
                  <a:cubicBezTo>
                    <a:pt x="3444314" y="741349"/>
                    <a:pt x="3441133" y="749029"/>
                    <a:pt x="3435471" y="754691"/>
                  </a:cubicBezTo>
                  <a:cubicBezTo>
                    <a:pt x="3429809" y="760353"/>
                    <a:pt x="3422129" y="763534"/>
                    <a:pt x="3414122" y="763534"/>
                  </a:cubicBezTo>
                  <a:lnTo>
                    <a:pt x="30192" y="763534"/>
                  </a:lnTo>
                  <a:cubicBezTo>
                    <a:pt x="22184" y="763534"/>
                    <a:pt x="14505" y="760353"/>
                    <a:pt x="8843" y="754691"/>
                  </a:cubicBezTo>
                  <a:cubicBezTo>
                    <a:pt x="3181" y="749029"/>
                    <a:pt x="0" y="741349"/>
                    <a:pt x="0" y="733342"/>
                  </a:cubicBezTo>
                  <a:lnTo>
                    <a:pt x="0" y="30192"/>
                  </a:lnTo>
                  <a:cubicBezTo>
                    <a:pt x="0" y="22184"/>
                    <a:pt x="3181" y="14505"/>
                    <a:pt x="8843" y="8843"/>
                  </a:cubicBezTo>
                  <a:cubicBezTo>
                    <a:pt x="14505" y="3181"/>
                    <a:pt x="22184" y="0"/>
                    <a:pt x="30192" y="0"/>
                  </a:cubicBezTo>
                  <a:close/>
                </a:path>
              </a:pathLst>
            </a:custGeom>
            <a:solidFill>
              <a:srgbClr val="000000">
                <a:alpha val="0"/>
              </a:srgbClr>
            </a:solidFill>
            <a:ln w="95250" cap="rnd" cmpd="sng">
              <a:solidFill>
                <a:srgbClr val="17313E"/>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4" name="Google Shape;184;p10"/>
            <p:cNvSpPr txBox="1"/>
            <p:nvPr/>
          </p:nvSpPr>
          <p:spPr>
            <a:xfrm>
              <a:off x="0" y="-47625"/>
              <a:ext cx="3444314" cy="811159"/>
            </a:xfrm>
            <a:prstGeom prst="rect">
              <a:avLst/>
            </a:prstGeom>
            <a:noFill/>
            <a:ln>
              <a:noFill/>
            </a:ln>
          </p:spPr>
          <p:txBody>
            <a:bodyPr spcFirstLastPara="1" wrap="square" lIns="27500" tIns="27500" rIns="27500" bIns="27500" anchor="ctr" anchorCtr="0">
              <a:noAutofit/>
            </a:bodyPr>
            <a:lstStyle/>
            <a:p>
              <a:pPr marL="0" marR="0" lvl="0" indent="0" algn="ctr" rtl="0">
                <a:lnSpc>
                  <a:spcPct val="186666"/>
                </a:lnSpc>
                <a:spcBef>
                  <a:spcPts val="0"/>
                </a:spcBef>
                <a:spcAft>
                  <a:spcPts val="0"/>
                </a:spcAft>
                <a:buClr>
                  <a:srgbClr val="000000"/>
                </a:buClr>
                <a:buSzPts val="975"/>
                <a:buFont typeface="Arial"/>
                <a:buNone/>
              </a:pPr>
              <a:endParaRPr sz="975" b="0" i="0" u="none" strike="noStrike" cap="none">
                <a:solidFill>
                  <a:schemeClr val="dk1"/>
                </a:solidFill>
                <a:latin typeface="Calibri"/>
                <a:ea typeface="Calibri"/>
                <a:cs typeface="Calibri"/>
                <a:sym typeface="Calibri"/>
              </a:endParaRPr>
            </a:p>
          </p:txBody>
        </p:sp>
      </p:grpSp>
      <p:grpSp>
        <p:nvGrpSpPr>
          <p:cNvPr id="185" name="Google Shape;185;p10"/>
          <p:cNvGrpSpPr/>
          <p:nvPr/>
        </p:nvGrpSpPr>
        <p:grpSpPr>
          <a:xfrm>
            <a:off x="1035204" y="3465202"/>
            <a:ext cx="2470236" cy="1421029"/>
            <a:chOff x="0" y="-47625"/>
            <a:chExt cx="1201102" cy="690947"/>
          </a:xfrm>
        </p:grpSpPr>
        <p:sp>
          <p:nvSpPr>
            <p:cNvPr id="186" name="Google Shape;186;p10"/>
            <p:cNvSpPr/>
            <p:nvPr/>
          </p:nvSpPr>
          <p:spPr>
            <a:xfrm>
              <a:off x="0" y="0"/>
              <a:ext cx="1201102" cy="643322"/>
            </a:xfrm>
            <a:custGeom>
              <a:avLst/>
              <a:gdLst/>
              <a:ahLst/>
              <a:cxnLst/>
              <a:rect l="l" t="t" r="r" b="b"/>
              <a:pathLst>
                <a:path w="1201102" h="643322" extrusionOk="0">
                  <a:moveTo>
                    <a:pt x="86579" y="0"/>
                  </a:moveTo>
                  <a:lnTo>
                    <a:pt x="1114523" y="0"/>
                  </a:lnTo>
                  <a:cubicBezTo>
                    <a:pt x="1137485" y="0"/>
                    <a:pt x="1159507" y="9122"/>
                    <a:pt x="1175744" y="25358"/>
                  </a:cubicBezTo>
                  <a:cubicBezTo>
                    <a:pt x="1191980" y="41595"/>
                    <a:pt x="1201102" y="63617"/>
                    <a:pt x="1201102" y="86579"/>
                  </a:cubicBezTo>
                  <a:lnTo>
                    <a:pt x="1201102" y="556743"/>
                  </a:lnTo>
                  <a:cubicBezTo>
                    <a:pt x="1201102" y="579705"/>
                    <a:pt x="1191980" y="601727"/>
                    <a:pt x="1175744" y="617963"/>
                  </a:cubicBezTo>
                  <a:cubicBezTo>
                    <a:pt x="1159507" y="634200"/>
                    <a:pt x="1137485" y="643322"/>
                    <a:pt x="1114523" y="643322"/>
                  </a:cubicBezTo>
                  <a:lnTo>
                    <a:pt x="86579" y="643322"/>
                  </a:lnTo>
                  <a:cubicBezTo>
                    <a:pt x="63617" y="643322"/>
                    <a:pt x="41595" y="634200"/>
                    <a:pt x="25358" y="617963"/>
                  </a:cubicBezTo>
                  <a:cubicBezTo>
                    <a:pt x="9122" y="601727"/>
                    <a:pt x="0" y="579705"/>
                    <a:pt x="0" y="556743"/>
                  </a:cubicBezTo>
                  <a:lnTo>
                    <a:pt x="0" y="86579"/>
                  </a:lnTo>
                  <a:cubicBezTo>
                    <a:pt x="0" y="63617"/>
                    <a:pt x="9122" y="41595"/>
                    <a:pt x="25358" y="25358"/>
                  </a:cubicBezTo>
                  <a:cubicBezTo>
                    <a:pt x="41595" y="9122"/>
                    <a:pt x="63617" y="0"/>
                    <a:pt x="86579" y="0"/>
                  </a:cubicBezTo>
                  <a:close/>
                </a:path>
              </a:pathLst>
            </a:custGeom>
            <a:solidFill>
              <a:srgbClr val="696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7" name="Google Shape;187;p10"/>
            <p:cNvSpPr txBox="1"/>
            <p:nvPr/>
          </p:nvSpPr>
          <p:spPr>
            <a:xfrm>
              <a:off x="0" y="-47625"/>
              <a:ext cx="1201102" cy="690947"/>
            </a:xfrm>
            <a:prstGeom prst="rect">
              <a:avLst/>
            </a:prstGeom>
            <a:noFill/>
            <a:ln>
              <a:noFill/>
            </a:ln>
          </p:spPr>
          <p:txBody>
            <a:bodyPr spcFirstLastPara="1" wrap="square" lIns="27500" tIns="27500" rIns="27500" bIns="27500" anchor="ctr" anchorCtr="0">
              <a:noAutofit/>
            </a:bodyPr>
            <a:lstStyle/>
            <a:p>
              <a:pPr marL="0" marR="0" lvl="0" indent="0" algn="ctr" rtl="0">
                <a:lnSpc>
                  <a:spcPct val="155589"/>
                </a:lnSpc>
                <a:spcBef>
                  <a:spcPts val="0"/>
                </a:spcBef>
                <a:spcAft>
                  <a:spcPts val="0"/>
                </a:spcAft>
                <a:buClr>
                  <a:srgbClr val="000000"/>
                </a:buClr>
                <a:buSzPts val="975"/>
                <a:buFont typeface="Arial"/>
                <a:buNone/>
              </a:pPr>
              <a:endParaRPr sz="975" b="0" i="0" u="none" strike="noStrike" cap="none">
                <a:solidFill>
                  <a:schemeClr val="dk1"/>
                </a:solidFill>
                <a:latin typeface="Calibri"/>
                <a:ea typeface="Calibri"/>
                <a:cs typeface="Calibri"/>
                <a:sym typeface="Calibri"/>
              </a:endParaRPr>
            </a:p>
          </p:txBody>
        </p:sp>
      </p:grpSp>
      <p:grpSp>
        <p:nvGrpSpPr>
          <p:cNvPr id="188" name="Google Shape;188;p10"/>
          <p:cNvGrpSpPr/>
          <p:nvPr/>
        </p:nvGrpSpPr>
        <p:grpSpPr>
          <a:xfrm>
            <a:off x="3716818" y="3465202"/>
            <a:ext cx="2470236" cy="1421029"/>
            <a:chOff x="0" y="-47625"/>
            <a:chExt cx="1201102" cy="690947"/>
          </a:xfrm>
        </p:grpSpPr>
        <p:sp>
          <p:nvSpPr>
            <p:cNvPr id="189" name="Google Shape;189;p10"/>
            <p:cNvSpPr/>
            <p:nvPr/>
          </p:nvSpPr>
          <p:spPr>
            <a:xfrm>
              <a:off x="0" y="0"/>
              <a:ext cx="1201102" cy="643322"/>
            </a:xfrm>
            <a:custGeom>
              <a:avLst/>
              <a:gdLst/>
              <a:ahLst/>
              <a:cxnLst/>
              <a:rect l="l" t="t" r="r" b="b"/>
              <a:pathLst>
                <a:path w="1201102" h="643322" extrusionOk="0">
                  <a:moveTo>
                    <a:pt x="86579" y="0"/>
                  </a:moveTo>
                  <a:lnTo>
                    <a:pt x="1114523" y="0"/>
                  </a:lnTo>
                  <a:cubicBezTo>
                    <a:pt x="1137485" y="0"/>
                    <a:pt x="1159507" y="9122"/>
                    <a:pt x="1175744" y="25358"/>
                  </a:cubicBezTo>
                  <a:cubicBezTo>
                    <a:pt x="1191980" y="41595"/>
                    <a:pt x="1201102" y="63617"/>
                    <a:pt x="1201102" y="86579"/>
                  </a:cubicBezTo>
                  <a:lnTo>
                    <a:pt x="1201102" y="556743"/>
                  </a:lnTo>
                  <a:cubicBezTo>
                    <a:pt x="1201102" y="579705"/>
                    <a:pt x="1191980" y="601727"/>
                    <a:pt x="1175744" y="617963"/>
                  </a:cubicBezTo>
                  <a:cubicBezTo>
                    <a:pt x="1159507" y="634200"/>
                    <a:pt x="1137485" y="643322"/>
                    <a:pt x="1114523" y="643322"/>
                  </a:cubicBezTo>
                  <a:lnTo>
                    <a:pt x="86579" y="643322"/>
                  </a:lnTo>
                  <a:cubicBezTo>
                    <a:pt x="63617" y="643322"/>
                    <a:pt x="41595" y="634200"/>
                    <a:pt x="25358" y="617963"/>
                  </a:cubicBezTo>
                  <a:cubicBezTo>
                    <a:pt x="9122" y="601727"/>
                    <a:pt x="0" y="579705"/>
                    <a:pt x="0" y="556743"/>
                  </a:cubicBezTo>
                  <a:lnTo>
                    <a:pt x="0" y="86579"/>
                  </a:lnTo>
                  <a:cubicBezTo>
                    <a:pt x="0" y="63617"/>
                    <a:pt x="9122" y="41595"/>
                    <a:pt x="25358" y="25358"/>
                  </a:cubicBezTo>
                  <a:cubicBezTo>
                    <a:pt x="41595" y="9122"/>
                    <a:pt x="63617" y="0"/>
                    <a:pt x="86579" y="0"/>
                  </a:cubicBezTo>
                  <a:close/>
                </a:path>
              </a:pathLst>
            </a:custGeom>
            <a:solidFill>
              <a:srgbClr val="696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 name="Google Shape;190;p10"/>
            <p:cNvSpPr txBox="1"/>
            <p:nvPr/>
          </p:nvSpPr>
          <p:spPr>
            <a:xfrm>
              <a:off x="0" y="-47625"/>
              <a:ext cx="1201102" cy="690947"/>
            </a:xfrm>
            <a:prstGeom prst="rect">
              <a:avLst/>
            </a:prstGeom>
            <a:noFill/>
            <a:ln>
              <a:noFill/>
            </a:ln>
          </p:spPr>
          <p:txBody>
            <a:bodyPr spcFirstLastPara="1" wrap="square" lIns="27500" tIns="27500" rIns="27500" bIns="27500" anchor="ctr" anchorCtr="0">
              <a:noAutofit/>
            </a:bodyPr>
            <a:lstStyle/>
            <a:p>
              <a:pPr marL="0" marR="0" lvl="0" indent="0" algn="ctr" rtl="0">
                <a:lnSpc>
                  <a:spcPct val="155589"/>
                </a:lnSpc>
                <a:spcBef>
                  <a:spcPts val="0"/>
                </a:spcBef>
                <a:spcAft>
                  <a:spcPts val="0"/>
                </a:spcAft>
                <a:buClr>
                  <a:srgbClr val="000000"/>
                </a:buClr>
                <a:buSzPts val="975"/>
                <a:buFont typeface="Arial"/>
                <a:buNone/>
              </a:pPr>
              <a:endParaRPr sz="975" b="0" i="0" u="none" strike="noStrike" cap="none">
                <a:solidFill>
                  <a:schemeClr val="dk1"/>
                </a:solidFill>
                <a:latin typeface="Calibri"/>
                <a:ea typeface="Calibri"/>
                <a:cs typeface="Calibri"/>
                <a:sym typeface="Calibri"/>
              </a:endParaRPr>
            </a:p>
          </p:txBody>
        </p:sp>
      </p:grpSp>
      <p:grpSp>
        <p:nvGrpSpPr>
          <p:cNvPr id="191" name="Google Shape;191;p10"/>
          <p:cNvGrpSpPr/>
          <p:nvPr/>
        </p:nvGrpSpPr>
        <p:grpSpPr>
          <a:xfrm>
            <a:off x="6398588" y="3465202"/>
            <a:ext cx="2470236" cy="1421029"/>
            <a:chOff x="0" y="-47625"/>
            <a:chExt cx="1201102" cy="690947"/>
          </a:xfrm>
        </p:grpSpPr>
        <p:sp>
          <p:nvSpPr>
            <p:cNvPr id="192" name="Google Shape;192;p10"/>
            <p:cNvSpPr/>
            <p:nvPr/>
          </p:nvSpPr>
          <p:spPr>
            <a:xfrm>
              <a:off x="0" y="0"/>
              <a:ext cx="1201102" cy="643322"/>
            </a:xfrm>
            <a:custGeom>
              <a:avLst/>
              <a:gdLst/>
              <a:ahLst/>
              <a:cxnLst/>
              <a:rect l="l" t="t" r="r" b="b"/>
              <a:pathLst>
                <a:path w="1201102" h="643322" extrusionOk="0">
                  <a:moveTo>
                    <a:pt x="86579" y="0"/>
                  </a:moveTo>
                  <a:lnTo>
                    <a:pt x="1114523" y="0"/>
                  </a:lnTo>
                  <a:cubicBezTo>
                    <a:pt x="1137485" y="0"/>
                    <a:pt x="1159507" y="9122"/>
                    <a:pt x="1175744" y="25358"/>
                  </a:cubicBezTo>
                  <a:cubicBezTo>
                    <a:pt x="1191980" y="41595"/>
                    <a:pt x="1201102" y="63617"/>
                    <a:pt x="1201102" y="86579"/>
                  </a:cubicBezTo>
                  <a:lnTo>
                    <a:pt x="1201102" y="556743"/>
                  </a:lnTo>
                  <a:cubicBezTo>
                    <a:pt x="1201102" y="579705"/>
                    <a:pt x="1191980" y="601727"/>
                    <a:pt x="1175744" y="617963"/>
                  </a:cubicBezTo>
                  <a:cubicBezTo>
                    <a:pt x="1159507" y="634200"/>
                    <a:pt x="1137485" y="643322"/>
                    <a:pt x="1114523" y="643322"/>
                  </a:cubicBezTo>
                  <a:lnTo>
                    <a:pt x="86579" y="643322"/>
                  </a:lnTo>
                  <a:cubicBezTo>
                    <a:pt x="63617" y="643322"/>
                    <a:pt x="41595" y="634200"/>
                    <a:pt x="25358" y="617963"/>
                  </a:cubicBezTo>
                  <a:cubicBezTo>
                    <a:pt x="9122" y="601727"/>
                    <a:pt x="0" y="579705"/>
                    <a:pt x="0" y="556743"/>
                  </a:cubicBezTo>
                  <a:lnTo>
                    <a:pt x="0" y="86579"/>
                  </a:lnTo>
                  <a:cubicBezTo>
                    <a:pt x="0" y="63617"/>
                    <a:pt x="9122" y="41595"/>
                    <a:pt x="25358" y="25358"/>
                  </a:cubicBezTo>
                  <a:cubicBezTo>
                    <a:pt x="41595" y="9122"/>
                    <a:pt x="63617" y="0"/>
                    <a:pt x="86579" y="0"/>
                  </a:cubicBezTo>
                  <a:close/>
                </a:path>
              </a:pathLst>
            </a:custGeom>
            <a:solidFill>
              <a:srgbClr val="696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3" name="Google Shape;193;p10"/>
            <p:cNvSpPr txBox="1"/>
            <p:nvPr/>
          </p:nvSpPr>
          <p:spPr>
            <a:xfrm>
              <a:off x="0" y="-47625"/>
              <a:ext cx="1201102" cy="690947"/>
            </a:xfrm>
            <a:prstGeom prst="rect">
              <a:avLst/>
            </a:prstGeom>
            <a:noFill/>
            <a:ln>
              <a:noFill/>
            </a:ln>
          </p:spPr>
          <p:txBody>
            <a:bodyPr spcFirstLastPara="1" wrap="square" lIns="27500" tIns="27500" rIns="27500" bIns="27500" anchor="ctr" anchorCtr="0">
              <a:noAutofit/>
            </a:bodyPr>
            <a:lstStyle/>
            <a:p>
              <a:pPr marL="0" marR="0" lvl="0" indent="0" algn="ctr" rtl="0">
                <a:lnSpc>
                  <a:spcPct val="155589"/>
                </a:lnSpc>
                <a:spcBef>
                  <a:spcPts val="0"/>
                </a:spcBef>
                <a:spcAft>
                  <a:spcPts val="0"/>
                </a:spcAft>
                <a:buClr>
                  <a:srgbClr val="000000"/>
                </a:buClr>
                <a:buSzPts val="975"/>
                <a:buFont typeface="Arial"/>
                <a:buNone/>
              </a:pPr>
              <a:endParaRPr sz="975" b="0" i="0" u="none" strike="noStrike" cap="none">
                <a:solidFill>
                  <a:schemeClr val="dk1"/>
                </a:solidFill>
                <a:latin typeface="Calibri"/>
                <a:ea typeface="Calibri"/>
                <a:cs typeface="Calibri"/>
                <a:sym typeface="Calibri"/>
              </a:endParaRPr>
            </a:p>
          </p:txBody>
        </p:sp>
      </p:grpSp>
      <p:grpSp>
        <p:nvGrpSpPr>
          <p:cNvPr id="194" name="Google Shape;194;p10"/>
          <p:cNvGrpSpPr/>
          <p:nvPr/>
        </p:nvGrpSpPr>
        <p:grpSpPr>
          <a:xfrm>
            <a:off x="1406104" y="3289076"/>
            <a:ext cx="1712227" cy="602917"/>
            <a:chOff x="0" y="-47625"/>
            <a:chExt cx="832536" cy="293157"/>
          </a:xfrm>
        </p:grpSpPr>
        <p:sp>
          <p:nvSpPr>
            <p:cNvPr id="195" name="Google Shape;195;p10"/>
            <p:cNvSpPr/>
            <p:nvPr/>
          </p:nvSpPr>
          <p:spPr>
            <a:xfrm>
              <a:off x="0" y="0"/>
              <a:ext cx="832536" cy="245532"/>
            </a:xfrm>
            <a:custGeom>
              <a:avLst/>
              <a:gdLst/>
              <a:ahLst/>
              <a:cxnLst/>
              <a:rect l="l" t="t" r="r" b="b"/>
              <a:pathLst>
                <a:path w="832536" h="245532" extrusionOk="0">
                  <a:moveTo>
                    <a:pt x="122766" y="0"/>
                  </a:moveTo>
                  <a:lnTo>
                    <a:pt x="709770" y="0"/>
                  </a:lnTo>
                  <a:cubicBezTo>
                    <a:pt x="777572" y="0"/>
                    <a:pt x="832536" y="54964"/>
                    <a:pt x="832536" y="122766"/>
                  </a:cubicBezTo>
                  <a:lnTo>
                    <a:pt x="832536" y="122766"/>
                  </a:lnTo>
                  <a:cubicBezTo>
                    <a:pt x="832536" y="155325"/>
                    <a:pt x="819602" y="186551"/>
                    <a:pt x="796579" y="209574"/>
                  </a:cubicBezTo>
                  <a:cubicBezTo>
                    <a:pt x="773556" y="232597"/>
                    <a:pt x="742330" y="245532"/>
                    <a:pt x="709770" y="245532"/>
                  </a:cubicBezTo>
                  <a:lnTo>
                    <a:pt x="122766" y="245532"/>
                  </a:lnTo>
                  <a:cubicBezTo>
                    <a:pt x="90206" y="245532"/>
                    <a:pt x="58980" y="232597"/>
                    <a:pt x="35957" y="209574"/>
                  </a:cubicBezTo>
                  <a:cubicBezTo>
                    <a:pt x="12934" y="186551"/>
                    <a:pt x="0" y="155325"/>
                    <a:pt x="0" y="122766"/>
                  </a:cubicBezTo>
                  <a:lnTo>
                    <a:pt x="0" y="122766"/>
                  </a:lnTo>
                  <a:cubicBezTo>
                    <a:pt x="0" y="90206"/>
                    <a:pt x="12934" y="58980"/>
                    <a:pt x="35957" y="35957"/>
                  </a:cubicBezTo>
                  <a:cubicBezTo>
                    <a:pt x="58980" y="12934"/>
                    <a:pt x="90206" y="0"/>
                    <a:pt x="122766" y="0"/>
                  </a:cubicBezTo>
                  <a:close/>
                </a:path>
              </a:pathLst>
            </a:custGeom>
            <a:solidFill>
              <a:srgbClr val="CFCFC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6" name="Google Shape;196;p10"/>
            <p:cNvSpPr txBox="1"/>
            <p:nvPr/>
          </p:nvSpPr>
          <p:spPr>
            <a:xfrm>
              <a:off x="0" y="-47625"/>
              <a:ext cx="832536" cy="293157"/>
            </a:xfrm>
            <a:prstGeom prst="rect">
              <a:avLst/>
            </a:prstGeom>
            <a:noFill/>
            <a:ln>
              <a:noFill/>
            </a:ln>
          </p:spPr>
          <p:txBody>
            <a:bodyPr spcFirstLastPara="1" wrap="square" lIns="27500" tIns="27500" rIns="27500" bIns="27500" anchor="ctr" anchorCtr="0">
              <a:noAutofit/>
            </a:bodyPr>
            <a:lstStyle/>
            <a:p>
              <a:pPr marL="0" marR="0" lvl="0" indent="0" algn="ctr" rtl="0">
                <a:lnSpc>
                  <a:spcPct val="113750"/>
                </a:lnSpc>
                <a:spcBef>
                  <a:spcPts val="0"/>
                </a:spcBef>
                <a:spcAft>
                  <a:spcPts val="0"/>
                </a:spcAft>
                <a:buClr>
                  <a:srgbClr val="000000"/>
                </a:buClr>
                <a:buSzPts val="1600"/>
                <a:buFont typeface="Arial"/>
                <a:buNone/>
              </a:pPr>
              <a:endParaRPr sz="1600" b="0" i="0" u="none" strike="noStrike" cap="none">
                <a:solidFill>
                  <a:schemeClr val="dk1"/>
                </a:solidFill>
                <a:latin typeface="Calibri"/>
                <a:ea typeface="Calibri"/>
                <a:cs typeface="Calibri"/>
                <a:sym typeface="Calibri"/>
              </a:endParaRPr>
            </a:p>
          </p:txBody>
        </p:sp>
      </p:grpSp>
      <p:grpSp>
        <p:nvGrpSpPr>
          <p:cNvPr id="197" name="Google Shape;197;p10"/>
          <p:cNvGrpSpPr/>
          <p:nvPr/>
        </p:nvGrpSpPr>
        <p:grpSpPr>
          <a:xfrm>
            <a:off x="4085427" y="3289076"/>
            <a:ext cx="1712227" cy="602917"/>
            <a:chOff x="0" y="-47625"/>
            <a:chExt cx="832536" cy="293157"/>
          </a:xfrm>
        </p:grpSpPr>
        <p:sp>
          <p:nvSpPr>
            <p:cNvPr id="198" name="Google Shape;198;p10"/>
            <p:cNvSpPr/>
            <p:nvPr/>
          </p:nvSpPr>
          <p:spPr>
            <a:xfrm>
              <a:off x="0" y="0"/>
              <a:ext cx="832536" cy="245532"/>
            </a:xfrm>
            <a:custGeom>
              <a:avLst/>
              <a:gdLst/>
              <a:ahLst/>
              <a:cxnLst/>
              <a:rect l="l" t="t" r="r" b="b"/>
              <a:pathLst>
                <a:path w="832536" h="245532" extrusionOk="0">
                  <a:moveTo>
                    <a:pt x="122766" y="0"/>
                  </a:moveTo>
                  <a:lnTo>
                    <a:pt x="709770" y="0"/>
                  </a:lnTo>
                  <a:cubicBezTo>
                    <a:pt x="777572" y="0"/>
                    <a:pt x="832536" y="54964"/>
                    <a:pt x="832536" y="122766"/>
                  </a:cubicBezTo>
                  <a:lnTo>
                    <a:pt x="832536" y="122766"/>
                  </a:lnTo>
                  <a:cubicBezTo>
                    <a:pt x="832536" y="155325"/>
                    <a:pt x="819602" y="186551"/>
                    <a:pt x="796579" y="209574"/>
                  </a:cubicBezTo>
                  <a:cubicBezTo>
                    <a:pt x="773556" y="232597"/>
                    <a:pt x="742330" y="245532"/>
                    <a:pt x="709770" y="245532"/>
                  </a:cubicBezTo>
                  <a:lnTo>
                    <a:pt x="122766" y="245532"/>
                  </a:lnTo>
                  <a:cubicBezTo>
                    <a:pt x="90206" y="245532"/>
                    <a:pt x="58980" y="232597"/>
                    <a:pt x="35957" y="209574"/>
                  </a:cubicBezTo>
                  <a:cubicBezTo>
                    <a:pt x="12934" y="186551"/>
                    <a:pt x="0" y="155325"/>
                    <a:pt x="0" y="122766"/>
                  </a:cubicBezTo>
                  <a:lnTo>
                    <a:pt x="0" y="122766"/>
                  </a:lnTo>
                  <a:cubicBezTo>
                    <a:pt x="0" y="90206"/>
                    <a:pt x="12934" y="58980"/>
                    <a:pt x="35957" y="35957"/>
                  </a:cubicBezTo>
                  <a:cubicBezTo>
                    <a:pt x="58980" y="12934"/>
                    <a:pt x="90206" y="0"/>
                    <a:pt x="122766" y="0"/>
                  </a:cubicBezTo>
                  <a:close/>
                </a:path>
              </a:pathLst>
            </a:custGeom>
            <a:solidFill>
              <a:srgbClr val="CFCFC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9" name="Google Shape;199;p10"/>
            <p:cNvSpPr txBox="1"/>
            <p:nvPr/>
          </p:nvSpPr>
          <p:spPr>
            <a:xfrm>
              <a:off x="0" y="-47625"/>
              <a:ext cx="832536" cy="293157"/>
            </a:xfrm>
            <a:prstGeom prst="rect">
              <a:avLst/>
            </a:prstGeom>
            <a:noFill/>
            <a:ln>
              <a:noFill/>
            </a:ln>
          </p:spPr>
          <p:txBody>
            <a:bodyPr spcFirstLastPara="1" wrap="square" lIns="27500" tIns="27500" rIns="27500" bIns="27500" anchor="ctr" anchorCtr="0">
              <a:noAutofit/>
            </a:bodyPr>
            <a:lstStyle/>
            <a:p>
              <a:pPr marL="0" marR="0" lvl="0" indent="0" algn="ctr" rtl="0">
                <a:lnSpc>
                  <a:spcPct val="186666"/>
                </a:lnSpc>
                <a:spcBef>
                  <a:spcPts val="0"/>
                </a:spcBef>
                <a:spcAft>
                  <a:spcPts val="0"/>
                </a:spcAft>
                <a:buClr>
                  <a:srgbClr val="000000"/>
                </a:buClr>
                <a:buSzPts val="975"/>
                <a:buFont typeface="Arial"/>
                <a:buNone/>
              </a:pPr>
              <a:endParaRPr sz="975" b="0" i="0" u="none" strike="noStrike" cap="none">
                <a:solidFill>
                  <a:schemeClr val="dk1"/>
                </a:solidFill>
                <a:latin typeface="Calibri"/>
                <a:ea typeface="Calibri"/>
                <a:cs typeface="Calibri"/>
                <a:sym typeface="Calibri"/>
              </a:endParaRPr>
            </a:p>
          </p:txBody>
        </p:sp>
      </p:grpSp>
      <p:grpSp>
        <p:nvGrpSpPr>
          <p:cNvPr id="200" name="Google Shape;200;p10"/>
          <p:cNvGrpSpPr/>
          <p:nvPr/>
        </p:nvGrpSpPr>
        <p:grpSpPr>
          <a:xfrm>
            <a:off x="6777592" y="3289076"/>
            <a:ext cx="1712227" cy="602917"/>
            <a:chOff x="0" y="-47625"/>
            <a:chExt cx="832536" cy="293157"/>
          </a:xfrm>
        </p:grpSpPr>
        <p:sp>
          <p:nvSpPr>
            <p:cNvPr id="201" name="Google Shape;201;p10"/>
            <p:cNvSpPr/>
            <p:nvPr/>
          </p:nvSpPr>
          <p:spPr>
            <a:xfrm>
              <a:off x="0" y="0"/>
              <a:ext cx="832536" cy="245532"/>
            </a:xfrm>
            <a:custGeom>
              <a:avLst/>
              <a:gdLst/>
              <a:ahLst/>
              <a:cxnLst/>
              <a:rect l="l" t="t" r="r" b="b"/>
              <a:pathLst>
                <a:path w="832536" h="245532" extrusionOk="0">
                  <a:moveTo>
                    <a:pt x="122766" y="0"/>
                  </a:moveTo>
                  <a:lnTo>
                    <a:pt x="709770" y="0"/>
                  </a:lnTo>
                  <a:cubicBezTo>
                    <a:pt x="777572" y="0"/>
                    <a:pt x="832536" y="54964"/>
                    <a:pt x="832536" y="122766"/>
                  </a:cubicBezTo>
                  <a:lnTo>
                    <a:pt x="832536" y="122766"/>
                  </a:lnTo>
                  <a:cubicBezTo>
                    <a:pt x="832536" y="155325"/>
                    <a:pt x="819602" y="186551"/>
                    <a:pt x="796579" y="209574"/>
                  </a:cubicBezTo>
                  <a:cubicBezTo>
                    <a:pt x="773556" y="232597"/>
                    <a:pt x="742330" y="245532"/>
                    <a:pt x="709770" y="245532"/>
                  </a:cubicBezTo>
                  <a:lnTo>
                    <a:pt x="122766" y="245532"/>
                  </a:lnTo>
                  <a:cubicBezTo>
                    <a:pt x="90206" y="245532"/>
                    <a:pt x="58980" y="232597"/>
                    <a:pt x="35957" y="209574"/>
                  </a:cubicBezTo>
                  <a:cubicBezTo>
                    <a:pt x="12934" y="186551"/>
                    <a:pt x="0" y="155325"/>
                    <a:pt x="0" y="122766"/>
                  </a:cubicBezTo>
                  <a:lnTo>
                    <a:pt x="0" y="122766"/>
                  </a:lnTo>
                  <a:cubicBezTo>
                    <a:pt x="0" y="90206"/>
                    <a:pt x="12934" y="58980"/>
                    <a:pt x="35957" y="35957"/>
                  </a:cubicBezTo>
                  <a:cubicBezTo>
                    <a:pt x="58980" y="12934"/>
                    <a:pt x="90206" y="0"/>
                    <a:pt x="122766" y="0"/>
                  </a:cubicBezTo>
                  <a:close/>
                </a:path>
              </a:pathLst>
            </a:custGeom>
            <a:solidFill>
              <a:srgbClr val="CFCFC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2" name="Google Shape;202;p10"/>
            <p:cNvSpPr txBox="1"/>
            <p:nvPr/>
          </p:nvSpPr>
          <p:spPr>
            <a:xfrm>
              <a:off x="0" y="-47625"/>
              <a:ext cx="832536" cy="293157"/>
            </a:xfrm>
            <a:prstGeom prst="rect">
              <a:avLst/>
            </a:prstGeom>
            <a:noFill/>
            <a:ln>
              <a:noFill/>
            </a:ln>
          </p:spPr>
          <p:txBody>
            <a:bodyPr spcFirstLastPara="1" wrap="square" lIns="27500" tIns="27500" rIns="27500" bIns="27500" anchor="ctr" anchorCtr="0">
              <a:noAutofit/>
            </a:bodyPr>
            <a:lstStyle/>
            <a:p>
              <a:pPr marL="0" marR="0" lvl="0" indent="0" algn="ctr" rtl="0">
                <a:lnSpc>
                  <a:spcPct val="186666"/>
                </a:lnSpc>
                <a:spcBef>
                  <a:spcPts val="0"/>
                </a:spcBef>
                <a:spcAft>
                  <a:spcPts val="0"/>
                </a:spcAft>
                <a:buClr>
                  <a:srgbClr val="000000"/>
                </a:buClr>
                <a:buSzPts val="975"/>
                <a:buFont typeface="Arial"/>
                <a:buNone/>
              </a:pPr>
              <a:endParaRPr sz="975" b="0" i="0" u="none" strike="noStrike" cap="none">
                <a:solidFill>
                  <a:schemeClr val="dk1"/>
                </a:solidFill>
                <a:latin typeface="Calibri"/>
                <a:ea typeface="Calibri"/>
                <a:cs typeface="Calibri"/>
                <a:sym typeface="Calibri"/>
              </a:endParaRPr>
            </a:p>
          </p:txBody>
        </p:sp>
      </p:grpSp>
      <p:sp>
        <p:nvSpPr>
          <p:cNvPr id="203" name="Google Shape;203;p10"/>
          <p:cNvSpPr txBox="1"/>
          <p:nvPr/>
        </p:nvSpPr>
        <p:spPr>
          <a:xfrm>
            <a:off x="-1545654" y="2845358"/>
            <a:ext cx="6709124" cy="480644"/>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3684"/>
              <a:buFont typeface="Arial"/>
              <a:buNone/>
            </a:pPr>
            <a:r>
              <a:rPr lang="en-IN" sz="3684" b="0" i="0" u="none" strike="noStrike" cap="none">
                <a:solidFill>
                  <a:srgbClr val="0B0A0A"/>
                </a:solidFill>
                <a:latin typeface="Calibri"/>
                <a:ea typeface="Calibri"/>
                <a:cs typeface="Calibri"/>
                <a:sym typeface="Calibri"/>
              </a:rPr>
              <a:t>Tools Used</a:t>
            </a:r>
            <a:endParaRPr sz="1400" b="0" i="0" u="none" strike="noStrike" cap="none">
              <a:solidFill>
                <a:srgbClr val="000000"/>
              </a:solidFill>
              <a:latin typeface="Arial"/>
              <a:ea typeface="Arial"/>
              <a:cs typeface="Arial"/>
              <a:sym typeface="Arial"/>
            </a:endParaRPr>
          </a:p>
        </p:txBody>
      </p:sp>
      <p:sp>
        <p:nvSpPr>
          <p:cNvPr id="204" name="Google Shape;204;p10"/>
          <p:cNvSpPr txBox="1"/>
          <p:nvPr/>
        </p:nvSpPr>
        <p:spPr>
          <a:xfrm>
            <a:off x="1241945" y="4070828"/>
            <a:ext cx="2056755" cy="577081"/>
          </a:xfrm>
          <a:prstGeom prst="rect">
            <a:avLst/>
          </a:prstGeom>
          <a:noFill/>
          <a:ln>
            <a:noFill/>
          </a:ln>
        </p:spPr>
        <p:txBody>
          <a:bodyPr spcFirstLastPara="1" wrap="square" lIns="0" tIns="0" rIns="0" bIns="0" anchor="t" anchorCtr="0">
            <a:spAutoFit/>
          </a:bodyPr>
          <a:lstStyle/>
          <a:p>
            <a:pPr marL="0" marR="0" lvl="0" indent="0" algn="ctr" rtl="0">
              <a:lnSpc>
                <a:spcPct val="108357"/>
              </a:lnSpc>
              <a:spcBef>
                <a:spcPts val="0"/>
              </a:spcBef>
              <a:spcAft>
                <a:spcPts val="0"/>
              </a:spcAft>
              <a:buClr>
                <a:srgbClr val="000000"/>
              </a:buClr>
              <a:buSzPts val="1400"/>
              <a:buFont typeface="Arial"/>
              <a:buNone/>
            </a:pPr>
            <a:r>
              <a:rPr lang="en-IN" sz="1400" b="0" i="0" u="none" strike="noStrike" cap="none">
                <a:solidFill>
                  <a:schemeClr val="lt1"/>
                </a:solidFill>
                <a:latin typeface="Calibri"/>
                <a:ea typeface="Calibri"/>
                <a:cs typeface="Calibri"/>
                <a:sym typeface="Calibri"/>
              </a:rPr>
              <a:t>Based on Harmonised Guidelines (2021) and Universal Design Principles.</a:t>
            </a:r>
            <a:endParaRPr sz="1400" b="0" i="0" u="none" strike="noStrike" cap="none">
              <a:solidFill>
                <a:schemeClr val="lt1"/>
              </a:solidFill>
              <a:latin typeface="Calibri"/>
              <a:ea typeface="Calibri"/>
              <a:cs typeface="Calibri"/>
              <a:sym typeface="Calibri"/>
            </a:endParaRPr>
          </a:p>
        </p:txBody>
      </p:sp>
      <p:sp>
        <p:nvSpPr>
          <p:cNvPr id="205" name="Google Shape;205;p10"/>
          <p:cNvSpPr txBox="1"/>
          <p:nvPr/>
        </p:nvSpPr>
        <p:spPr>
          <a:xfrm>
            <a:off x="3995428" y="4070828"/>
            <a:ext cx="1913100" cy="6465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IN" sz="1400" b="0" i="0" u="none" strike="noStrike" cap="none">
                <a:solidFill>
                  <a:schemeClr val="lt1"/>
                </a:solidFill>
                <a:latin typeface="Calibri"/>
                <a:ea typeface="Calibri"/>
                <a:cs typeface="Calibri"/>
                <a:sym typeface="Calibri"/>
              </a:rPr>
              <a:t>Recorded movement, comfort, waiting time, and independence</a:t>
            </a:r>
            <a:r>
              <a:rPr lang="en-IN" sz="1100" b="0" i="0" u="none" strike="noStrike" cap="none">
                <a:solidFill>
                  <a:schemeClr val="dk1"/>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p:txBody>
      </p:sp>
      <p:sp>
        <p:nvSpPr>
          <p:cNvPr id="206" name="Google Shape;206;p10"/>
          <p:cNvSpPr txBox="1"/>
          <p:nvPr/>
        </p:nvSpPr>
        <p:spPr>
          <a:xfrm>
            <a:off x="6677197" y="3970565"/>
            <a:ext cx="1913100" cy="915900"/>
          </a:xfrm>
          <a:prstGeom prst="rect">
            <a:avLst/>
          </a:prstGeom>
          <a:noFill/>
          <a:ln>
            <a:noFill/>
          </a:ln>
        </p:spPr>
        <p:txBody>
          <a:bodyPr spcFirstLastPara="1" wrap="square" lIns="0" tIns="0" rIns="0" bIns="0" anchor="t" anchorCtr="0">
            <a:spAutoFit/>
          </a:bodyPr>
          <a:lstStyle/>
          <a:p>
            <a:pPr marL="0" marR="0" lvl="0" indent="0" algn="ctr" rtl="0">
              <a:lnSpc>
                <a:spcPct val="108357"/>
              </a:lnSpc>
              <a:spcBef>
                <a:spcPts val="0"/>
              </a:spcBef>
              <a:spcAft>
                <a:spcPts val="0"/>
              </a:spcAft>
              <a:buClr>
                <a:srgbClr val="000000"/>
              </a:buClr>
              <a:buSzPts val="1400"/>
              <a:buFont typeface="Arial"/>
              <a:buNone/>
            </a:pPr>
            <a:r>
              <a:rPr lang="en-IN" sz="1400" b="0" i="0" u="none" strike="noStrike" cap="none" dirty="0">
                <a:solidFill>
                  <a:schemeClr val="lt1"/>
                </a:solidFill>
                <a:latin typeface="Calibri"/>
                <a:ea typeface="Calibri"/>
                <a:cs typeface="Calibri"/>
                <a:sym typeface="Calibri"/>
              </a:rPr>
              <a:t>Collected responses from diverse </a:t>
            </a:r>
            <a:r>
              <a:rPr lang="en-IN" sz="1400" b="0" i="0" u="none" strike="noStrike" cap="none" dirty="0" err="1">
                <a:solidFill>
                  <a:schemeClr val="lt1"/>
                </a:solidFill>
                <a:latin typeface="Calibri"/>
                <a:ea typeface="Calibri"/>
                <a:cs typeface="Calibri"/>
                <a:sym typeface="Calibri"/>
              </a:rPr>
              <a:t>PwDs</a:t>
            </a:r>
            <a:r>
              <a:rPr lang="en-IN" sz="1400" b="0" i="0" u="none" strike="noStrike" cap="none" dirty="0">
                <a:solidFill>
                  <a:schemeClr val="lt1"/>
                </a:solidFill>
                <a:latin typeface="Calibri"/>
                <a:ea typeface="Calibri"/>
                <a:cs typeface="Calibri"/>
                <a:sym typeface="Calibri"/>
              </a:rPr>
              <a:t> (visual, mobility, hearing, cognitive).</a:t>
            </a:r>
            <a:endParaRPr sz="1400" b="0" i="0" u="none" strike="noStrike" cap="none" dirty="0">
              <a:solidFill>
                <a:schemeClr val="lt1"/>
              </a:solidFill>
              <a:latin typeface="Calibri"/>
              <a:ea typeface="Calibri"/>
              <a:cs typeface="Calibri"/>
              <a:sym typeface="Calibri"/>
            </a:endParaRPr>
          </a:p>
        </p:txBody>
      </p:sp>
      <p:sp>
        <p:nvSpPr>
          <p:cNvPr id="207" name="Google Shape;207;p10"/>
          <p:cNvSpPr txBox="1"/>
          <p:nvPr/>
        </p:nvSpPr>
        <p:spPr>
          <a:xfrm>
            <a:off x="1170075" y="3516715"/>
            <a:ext cx="2200494" cy="234038"/>
          </a:xfrm>
          <a:prstGeom prst="rect">
            <a:avLst/>
          </a:prstGeom>
          <a:noFill/>
          <a:ln>
            <a:noFill/>
          </a:ln>
        </p:spPr>
        <p:txBody>
          <a:bodyPr spcFirstLastPara="1" wrap="square" lIns="0" tIns="0" rIns="0" bIns="0" anchor="t" anchorCtr="0">
            <a:spAutoFit/>
          </a:bodyPr>
          <a:lstStyle/>
          <a:p>
            <a:pPr marL="0" marR="0" lvl="0" indent="0" algn="ctr" rtl="0">
              <a:lnSpc>
                <a:spcPct val="101111"/>
              </a:lnSpc>
              <a:spcBef>
                <a:spcPts val="0"/>
              </a:spcBef>
              <a:spcAft>
                <a:spcPts val="0"/>
              </a:spcAft>
              <a:buClr>
                <a:srgbClr val="000000"/>
              </a:buClr>
              <a:buSzPts val="1800"/>
              <a:buFont typeface="Arial"/>
              <a:buNone/>
            </a:pPr>
            <a:r>
              <a:rPr lang="en-IN" sz="1800" b="1" i="0" u="none" strike="noStrike" cap="none">
                <a:solidFill>
                  <a:srgbClr val="1F2544"/>
                </a:solidFill>
                <a:latin typeface="Calibri"/>
                <a:ea typeface="Calibri"/>
                <a:cs typeface="Calibri"/>
                <a:sym typeface="Calibri"/>
              </a:rPr>
              <a:t>Audit Checklist</a:t>
            </a:r>
            <a:endParaRPr sz="1400" b="0" i="0" u="none" strike="noStrike" cap="none">
              <a:solidFill>
                <a:srgbClr val="000000"/>
              </a:solidFill>
              <a:latin typeface="Arial"/>
              <a:ea typeface="Arial"/>
              <a:cs typeface="Arial"/>
              <a:sym typeface="Arial"/>
            </a:endParaRPr>
          </a:p>
        </p:txBody>
      </p:sp>
      <p:sp>
        <p:nvSpPr>
          <p:cNvPr id="208" name="Google Shape;208;p10"/>
          <p:cNvSpPr txBox="1"/>
          <p:nvPr/>
        </p:nvSpPr>
        <p:spPr>
          <a:xfrm>
            <a:off x="3860524" y="3417325"/>
            <a:ext cx="2200494" cy="464871"/>
          </a:xfrm>
          <a:prstGeom prst="rect">
            <a:avLst/>
          </a:prstGeom>
          <a:noFill/>
          <a:ln>
            <a:noFill/>
          </a:ln>
        </p:spPr>
        <p:txBody>
          <a:bodyPr spcFirstLastPara="1" wrap="square" lIns="0" tIns="0" rIns="0" bIns="0" anchor="t" anchorCtr="0">
            <a:spAutoFit/>
          </a:bodyPr>
          <a:lstStyle/>
          <a:p>
            <a:pPr marL="0" marR="0" lvl="0" indent="0" algn="ctr" rtl="0">
              <a:lnSpc>
                <a:spcPct val="113750"/>
              </a:lnSpc>
              <a:spcBef>
                <a:spcPts val="0"/>
              </a:spcBef>
              <a:spcAft>
                <a:spcPts val="0"/>
              </a:spcAft>
              <a:buClr>
                <a:srgbClr val="000000"/>
              </a:buClr>
              <a:buSzPts val="1600"/>
              <a:buFont typeface="Arial"/>
              <a:buNone/>
            </a:pPr>
            <a:r>
              <a:rPr lang="en-IN" sz="1600" b="1" i="0" u="none" strike="noStrike" cap="none">
                <a:solidFill>
                  <a:srgbClr val="1F2544"/>
                </a:solidFill>
                <a:latin typeface="Calibri"/>
                <a:ea typeface="Calibri"/>
                <a:cs typeface="Calibri"/>
                <a:sym typeface="Calibri"/>
              </a:rPr>
              <a:t>Observation </a:t>
            </a:r>
            <a:endParaRPr sz="1400" b="0" i="0" u="none" strike="noStrike" cap="none">
              <a:solidFill>
                <a:srgbClr val="000000"/>
              </a:solidFill>
              <a:latin typeface="Arial"/>
              <a:ea typeface="Arial"/>
              <a:cs typeface="Arial"/>
              <a:sym typeface="Arial"/>
            </a:endParaRPr>
          </a:p>
          <a:p>
            <a:pPr marL="0" marR="0" lvl="0" indent="0" algn="ctr" rtl="0">
              <a:lnSpc>
                <a:spcPct val="113750"/>
              </a:lnSpc>
              <a:spcBef>
                <a:spcPts val="0"/>
              </a:spcBef>
              <a:spcAft>
                <a:spcPts val="0"/>
              </a:spcAft>
              <a:buClr>
                <a:srgbClr val="000000"/>
              </a:buClr>
              <a:buSzPts val="1600"/>
              <a:buFont typeface="Arial"/>
              <a:buNone/>
            </a:pPr>
            <a:r>
              <a:rPr lang="en-IN" sz="1600" b="1" i="0" u="none" strike="noStrike" cap="none">
                <a:solidFill>
                  <a:srgbClr val="1F2544"/>
                </a:solidFill>
                <a:latin typeface="Calibri"/>
                <a:ea typeface="Calibri"/>
                <a:cs typeface="Calibri"/>
                <a:sym typeface="Calibri"/>
              </a:rPr>
              <a:t>Matrix</a:t>
            </a:r>
            <a:endParaRPr sz="1400" b="0" i="0" u="none" strike="noStrike" cap="none">
              <a:solidFill>
                <a:srgbClr val="000000"/>
              </a:solidFill>
              <a:latin typeface="Arial"/>
              <a:ea typeface="Arial"/>
              <a:cs typeface="Arial"/>
              <a:sym typeface="Arial"/>
            </a:endParaRPr>
          </a:p>
        </p:txBody>
      </p:sp>
      <p:sp>
        <p:nvSpPr>
          <p:cNvPr id="209" name="Google Shape;209;p10"/>
          <p:cNvSpPr txBox="1"/>
          <p:nvPr/>
        </p:nvSpPr>
        <p:spPr>
          <a:xfrm>
            <a:off x="6533459" y="3427264"/>
            <a:ext cx="2200494" cy="561436"/>
          </a:xfrm>
          <a:prstGeom prst="rect">
            <a:avLst/>
          </a:prstGeom>
          <a:noFill/>
          <a:ln>
            <a:noFill/>
          </a:ln>
        </p:spPr>
        <p:txBody>
          <a:bodyPr spcFirstLastPara="1" wrap="square" lIns="0" tIns="0" rIns="0" bIns="0" anchor="t" anchorCtr="0">
            <a:spAutoFit/>
          </a:bodyPr>
          <a:lstStyle/>
          <a:p>
            <a:pPr marL="0" marR="0" lvl="0" indent="0" algn="ctr" rtl="0">
              <a:lnSpc>
                <a:spcPct val="113750"/>
              </a:lnSpc>
              <a:spcBef>
                <a:spcPts val="0"/>
              </a:spcBef>
              <a:spcAft>
                <a:spcPts val="0"/>
              </a:spcAft>
              <a:buClr>
                <a:srgbClr val="000000"/>
              </a:buClr>
              <a:buSzPts val="1600"/>
              <a:buFont typeface="Arial"/>
              <a:buNone/>
            </a:pPr>
            <a:r>
              <a:rPr lang="en-IN" sz="1600" b="1" i="0" u="none" strike="noStrike" cap="none">
                <a:solidFill>
                  <a:srgbClr val="1F2544"/>
                </a:solidFill>
                <a:highlight>
                  <a:srgbClr val="FFFF00"/>
                </a:highlight>
                <a:latin typeface="Calibri"/>
                <a:ea typeface="Calibri"/>
                <a:cs typeface="Calibri"/>
                <a:sym typeface="Calibri"/>
              </a:rPr>
              <a:t>User feedback </a:t>
            </a:r>
            <a:endParaRPr sz="1400" b="0" i="0" u="none" strike="noStrike" cap="none">
              <a:solidFill>
                <a:srgbClr val="000000"/>
              </a:solidFill>
              <a:highlight>
                <a:srgbClr val="FFFF00"/>
              </a:highlight>
              <a:latin typeface="Arial"/>
              <a:ea typeface="Arial"/>
              <a:cs typeface="Arial"/>
              <a:sym typeface="Arial"/>
            </a:endParaRPr>
          </a:p>
          <a:p>
            <a:pPr marL="0" marR="0" lvl="0" indent="0" algn="ctr" rtl="0">
              <a:lnSpc>
                <a:spcPct val="113750"/>
              </a:lnSpc>
              <a:spcBef>
                <a:spcPts val="0"/>
              </a:spcBef>
              <a:spcAft>
                <a:spcPts val="0"/>
              </a:spcAft>
              <a:buClr>
                <a:srgbClr val="000000"/>
              </a:buClr>
              <a:buSzPts val="1600"/>
              <a:buFont typeface="Arial"/>
              <a:buNone/>
            </a:pPr>
            <a:r>
              <a:rPr lang="en-IN" sz="1600" b="1" i="0" u="none" strike="noStrike" cap="none">
                <a:solidFill>
                  <a:srgbClr val="1F2544"/>
                </a:solidFill>
                <a:highlight>
                  <a:srgbClr val="FFFF00"/>
                </a:highlight>
                <a:latin typeface="Calibri"/>
                <a:ea typeface="Calibri"/>
                <a:cs typeface="Calibri"/>
                <a:sym typeface="Calibri"/>
              </a:rPr>
              <a:t>Survey</a:t>
            </a:r>
            <a:endParaRPr sz="1400" b="0" i="0" u="none" strike="noStrike" cap="none">
              <a:solidFill>
                <a:srgbClr val="000000"/>
              </a:solidFill>
              <a:highlight>
                <a:srgbClr val="FFFF00"/>
              </a:highlight>
              <a:latin typeface="Arial"/>
              <a:ea typeface="Arial"/>
              <a:cs typeface="Arial"/>
              <a:sym typeface="Arial"/>
            </a:endParaRPr>
          </a:p>
        </p:txBody>
      </p:sp>
      <p:grpSp>
        <p:nvGrpSpPr>
          <p:cNvPr id="210" name="Google Shape;210;p10"/>
          <p:cNvGrpSpPr/>
          <p:nvPr/>
        </p:nvGrpSpPr>
        <p:grpSpPr>
          <a:xfrm>
            <a:off x="2481700" y="5062357"/>
            <a:ext cx="2470236" cy="1421029"/>
            <a:chOff x="0" y="-47625"/>
            <a:chExt cx="1201102" cy="690947"/>
          </a:xfrm>
        </p:grpSpPr>
        <p:sp>
          <p:nvSpPr>
            <p:cNvPr id="211" name="Google Shape;211;p10"/>
            <p:cNvSpPr/>
            <p:nvPr/>
          </p:nvSpPr>
          <p:spPr>
            <a:xfrm>
              <a:off x="0" y="0"/>
              <a:ext cx="1201102" cy="643322"/>
            </a:xfrm>
            <a:custGeom>
              <a:avLst/>
              <a:gdLst/>
              <a:ahLst/>
              <a:cxnLst/>
              <a:rect l="l" t="t" r="r" b="b"/>
              <a:pathLst>
                <a:path w="1201102" h="643322" extrusionOk="0">
                  <a:moveTo>
                    <a:pt x="86579" y="0"/>
                  </a:moveTo>
                  <a:lnTo>
                    <a:pt x="1114523" y="0"/>
                  </a:lnTo>
                  <a:cubicBezTo>
                    <a:pt x="1137485" y="0"/>
                    <a:pt x="1159507" y="9122"/>
                    <a:pt x="1175744" y="25358"/>
                  </a:cubicBezTo>
                  <a:cubicBezTo>
                    <a:pt x="1191980" y="41595"/>
                    <a:pt x="1201102" y="63617"/>
                    <a:pt x="1201102" y="86579"/>
                  </a:cubicBezTo>
                  <a:lnTo>
                    <a:pt x="1201102" y="556743"/>
                  </a:lnTo>
                  <a:cubicBezTo>
                    <a:pt x="1201102" y="579705"/>
                    <a:pt x="1191980" y="601727"/>
                    <a:pt x="1175744" y="617963"/>
                  </a:cubicBezTo>
                  <a:cubicBezTo>
                    <a:pt x="1159507" y="634200"/>
                    <a:pt x="1137485" y="643322"/>
                    <a:pt x="1114523" y="643322"/>
                  </a:cubicBezTo>
                  <a:lnTo>
                    <a:pt x="86579" y="643322"/>
                  </a:lnTo>
                  <a:cubicBezTo>
                    <a:pt x="63617" y="643322"/>
                    <a:pt x="41595" y="634200"/>
                    <a:pt x="25358" y="617963"/>
                  </a:cubicBezTo>
                  <a:cubicBezTo>
                    <a:pt x="9122" y="601727"/>
                    <a:pt x="0" y="579705"/>
                    <a:pt x="0" y="556743"/>
                  </a:cubicBezTo>
                  <a:lnTo>
                    <a:pt x="0" y="86579"/>
                  </a:lnTo>
                  <a:cubicBezTo>
                    <a:pt x="0" y="63617"/>
                    <a:pt x="9122" y="41595"/>
                    <a:pt x="25358" y="25358"/>
                  </a:cubicBezTo>
                  <a:cubicBezTo>
                    <a:pt x="41595" y="9122"/>
                    <a:pt x="63617" y="0"/>
                    <a:pt x="86579" y="0"/>
                  </a:cubicBezTo>
                  <a:close/>
                </a:path>
              </a:pathLst>
            </a:custGeom>
            <a:solidFill>
              <a:srgbClr val="696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2" name="Google Shape;212;p10"/>
            <p:cNvSpPr txBox="1"/>
            <p:nvPr/>
          </p:nvSpPr>
          <p:spPr>
            <a:xfrm>
              <a:off x="0" y="-47625"/>
              <a:ext cx="1201102" cy="690947"/>
            </a:xfrm>
            <a:prstGeom prst="rect">
              <a:avLst/>
            </a:prstGeom>
            <a:noFill/>
            <a:ln>
              <a:noFill/>
            </a:ln>
          </p:spPr>
          <p:txBody>
            <a:bodyPr spcFirstLastPara="1" wrap="square" lIns="27500" tIns="27500" rIns="27500" bIns="27500" anchor="ctr" anchorCtr="0">
              <a:noAutofit/>
            </a:bodyPr>
            <a:lstStyle/>
            <a:p>
              <a:pPr marL="0" marR="0" lvl="0" indent="0" algn="ctr" rtl="0">
                <a:lnSpc>
                  <a:spcPct val="155589"/>
                </a:lnSpc>
                <a:spcBef>
                  <a:spcPts val="0"/>
                </a:spcBef>
                <a:spcAft>
                  <a:spcPts val="0"/>
                </a:spcAft>
                <a:buClr>
                  <a:srgbClr val="000000"/>
                </a:buClr>
                <a:buSzPts val="975"/>
                <a:buFont typeface="Arial"/>
                <a:buNone/>
              </a:pPr>
              <a:endParaRPr sz="975" b="0" i="0" u="none" strike="noStrike" cap="none">
                <a:solidFill>
                  <a:schemeClr val="dk1"/>
                </a:solidFill>
                <a:latin typeface="Calibri"/>
                <a:ea typeface="Calibri"/>
                <a:cs typeface="Calibri"/>
                <a:sym typeface="Calibri"/>
              </a:endParaRPr>
            </a:p>
          </p:txBody>
        </p:sp>
      </p:grpSp>
      <p:grpSp>
        <p:nvGrpSpPr>
          <p:cNvPr id="213" name="Google Shape;213;p10"/>
          <p:cNvGrpSpPr/>
          <p:nvPr/>
        </p:nvGrpSpPr>
        <p:grpSpPr>
          <a:xfrm>
            <a:off x="5163470" y="5062357"/>
            <a:ext cx="2470236" cy="1421029"/>
            <a:chOff x="0" y="-47625"/>
            <a:chExt cx="1201102" cy="690947"/>
          </a:xfrm>
        </p:grpSpPr>
        <p:sp>
          <p:nvSpPr>
            <p:cNvPr id="214" name="Google Shape;214;p10"/>
            <p:cNvSpPr/>
            <p:nvPr/>
          </p:nvSpPr>
          <p:spPr>
            <a:xfrm>
              <a:off x="0" y="0"/>
              <a:ext cx="1201102" cy="643322"/>
            </a:xfrm>
            <a:custGeom>
              <a:avLst/>
              <a:gdLst/>
              <a:ahLst/>
              <a:cxnLst/>
              <a:rect l="l" t="t" r="r" b="b"/>
              <a:pathLst>
                <a:path w="1201102" h="643322" extrusionOk="0">
                  <a:moveTo>
                    <a:pt x="86579" y="0"/>
                  </a:moveTo>
                  <a:lnTo>
                    <a:pt x="1114523" y="0"/>
                  </a:lnTo>
                  <a:cubicBezTo>
                    <a:pt x="1137485" y="0"/>
                    <a:pt x="1159507" y="9122"/>
                    <a:pt x="1175744" y="25358"/>
                  </a:cubicBezTo>
                  <a:cubicBezTo>
                    <a:pt x="1191980" y="41595"/>
                    <a:pt x="1201102" y="63617"/>
                    <a:pt x="1201102" y="86579"/>
                  </a:cubicBezTo>
                  <a:lnTo>
                    <a:pt x="1201102" y="556743"/>
                  </a:lnTo>
                  <a:cubicBezTo>
                    <a:pt x="1201102" y="579705"/>
                    <a:pt x="1191980" y="601727"/>
                    <a:pt x="1175744" y="617963"/>
                  </a:cubicBezTo>
                  <a:cubicBezTo>
                    <a:pt x="1159507" y="634200"/>
                    <a:pt x="1137485" y="643322"/>
                    <a:pt x="1114523" y="643322"/>
                  </a:cubicBezTo>
                  <a:lnTo>
                    <a:pt x="86579" y="643322"/>
                  </a:lnTo>
                  <a:cubicBezTo>
                    <a:pt x="63617" y="643322"/>
                    <a:pt x="41595" y="634200"/>
                    <a:pt x="25358" y="617963"/>
                  </a:cubicBezTo>
                  <a:cubicBezTo>
                    <a:pt x="9122" y="601727"/>
                    <a:pt x="0" y="579705"/>
                    <a:pt x="0" y="556743"/>
                  </a:cubicBezTo>
                  <a:lnTo>
                    <a:pt x="0" y="86579"/>
                  </a:lnTo>
                  <a:cubicBezTo>
                    <a:pt x="0" y="63617"/>
                    <a:pt x="9122" y="41595"/>
                    <a:pt x="25358" y="25358"/>
                  </a:cubicBezTo>
                  <a:cubicBezTo>
                    <a:pt x="41595" y="9122"/>
                    <a:pt x="63617" y="0"/>
                    <a:pt x="86579" y="0"/>
                  </a:cubicBezTo>
                  <a:close/>
                </a:path>
              </a:pathLst>
            </a:custGeom>
            <a:solidFill>
              <a:srgbClr val="696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5" name="Google Shape;215;p10"/>
            <p:cNvSpPr txBox="1"/>
            <p:nvPr/>
          </p:nvSpPr>
          <p:spPr>
            <a:xfrm>
              <a:off x="0" y="-47625"/>
              <a:ext cx="1201102" cy="690947"/>
            </a:xfrm>
            <a:prstGeom prst="rect">
              <a:avLst/>
            </a:prstGeom>
            <a:noFill/>
            <a:ln>
              <a:noFill/>
            </a:ln>
          </p:spPr>
          <p:txBody>
            <a:bodyPr spcFirstLastPara="1" wrap="square" lIns="27500" tIns="27500" rIns="27500" bIns="27500" anchor="ctr" anchorCtr="0">
              <a:noAutofit/>
            </a:bodyPr>
            <a:lstStyle/>
            <a:p>
              <a:pPr marL="0" marR="0" lvl="0" indent="0" algn="ctr" rtl="0">
                <a:lnSpc>
                  <a:spcPct val="155589"/>
                </a:lnSpc>
                <a:spcBef>
                  <a:spcPts val="0"/>
                </a:spcBef>
                <a:spcAft>
                  <a:spcPts val="0"/>
                </a:spcAft>
                <a:buClr>
                  <a:srgbClr val="000000"/>
                </a:buClr>
                <a:buSzPts val="975"/>
                <a:buFont typeface="Arial"/>
                <a:buNone/>
              </a:pPr>
              <a:endParaRPr sz="975" b="0" i="0" u="none" strike="noStrike" cap="none">
                <a:solidFill>
                  <a:schemeClr val="dk1"/>
                </a:solidFill>
                <a:latin typeface="Calibri"/>
                <a:ea typeface="Calibri"/>
                <a:cs typeface="Calibri"/>
                <a:sym typeface="Calibri"/>
              </a:endParaRPr>
            </a:p>
          </p:txBody>
        </p:sp>
      </p:grpSp>
      <p:grpSp>
        <p:nvGrpSpPr>
          <p:cNvPr id="216" name="Google Shape;216;p10"/>
          <p:cNvGrpSpPr/>
          <p:nvPr/>
        </p:nvGrpSpPr>
        <p:grpSpPr>
          <a:xfrm>
            <a:off x="2850309" y="4886231"/>
            <a:ext cx="1712227" cy="602917"/>
            <a:chOff x="0" y="-47625"/>
            <a:chExt cx="832536" cy="293157"/>
          </a:xfrm>
        </p:grpSpPr>
        <p:sp>
          <p:nvSpPr>
            <p:cNvPr id="217" name="Google Shape;217;p10"/>
            <p:cNvSpPr/>
            <p:nvPr/>
          </p:nvSpPr>
          <p:spPr>
            <a:xfrm>
              <a:off x="0" y="0"/>
              <a:ext cx="832536" cy="245532"/>
            </a:xfrm>
            <a:custGeom>
              <a:avLst/>
              <a:gdLst/>
              <a:ahLst/>
              <a:cxnLst/>
              <a:rect l="l" t="t" r="r" b="b"/>
              <a:pathLst>
                <a:path w="832536" h="245532" extrusionOk="0">
                  <a:moveTo>
                    <a:pt x="122766" y="0"/>
                  </a:moveTo>
                  <a:lnTo>
                    <a:pt x="709770" y="0"/>
                  </a:lnTo>
                  <a:cubicBezTo>
                    <a:pt x="777572" y="0"/>
                    <a:pt x="832536" y="54964"/>
                    <a:pt x="832536" y="122766"/>
                  </a:cubicBezTo>
                  <a:lnTo>
                    <a:pt x="832536" y="122766"/>
                  </a:lnTo>
                  <a:cubicBezTo>
                    <a:pt x="832536" y="155325"/>
                    <a:pt x="819602" y="186551"/>
                    <a:pt x="796579" y="209574"/>
                  </a:cubicBezTo>
                  <a:cubicBezTo>
                    <a:pt x="773556" y="232597"/>
                    <a:pt x="742330" y="245532"/>
                    <a:pt x="709770" y="245532"/>
                  </a:cubicBezTo>
                  <a:lnTo>
                    <a:pt x="122766" y="245532"/>
                  </a:lnTo>
                  <a:cubicBezTo>
                    <a:pt x="90206" y="245532"/>
                    <a:pt x="58980" y="232597"/>
                    <a:pt x="35957" y="209574"/>
                  </a:cubicBezTo>
                  <a:cubicBezTo>
                    <a:pt x="12934" y="186551"/>
                    <a:pt x="0" y="155325"/>
                    <a:pt x="0" y="122766"/>
                  </a:cubicBezTo>
                  <a:lnTo>
                    <a:pt x="0" y="122766"/>
                  </a:lnTo>
                  <a:cubicBezTo>
                    <a:pt x="0" y="90206"/>
                    <a:pt x="12934" y="58980"/>
                    <a:pt x="35957" y="35957"/>
                  </a:cubicBezTo>
                  <a:cubicBezTo>
                    <a:pt x="58980" y="12934"/>
                    <a:pt x="90206" y="0"/>
                    <a:pt x="122766" y="0"/>
                  </a:cubicBezTo>
                  <a:close/>
                </a:path>
              </a:pathLst>
            </a:custGeom>
            <a:solidFill>
              <a:srgbClr val="CFCFC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8" name="Google Shape;218;p10"/>
            <p:cNvSpPr txBox="1"/>
            <p:nvPr/>
          </p:nvSpPr>
          <p:spPr>
            <a:xfrm>
              <a:off x="0" y="-47625"/>
              <a:ext cx="832536" cy="293157"/>
            </a:xfrm>
            <a:prstGeom prst="rect">
              <a:avLst/>
            </a:prstGeom>
            <a:noFill/>
            <a:ln>
              <a:noFill/>
            </a:ln>
          </p:spPr>
          <p:txBody>
            <a:bodyPr spcFirstLastPara="1" wrap="square" lIns="27500" tIns="27500" rIns="27500" bIns="27500" anchor="ctr" anchorCtr="0">
              <a:noAutofit/>
            </a:bodyPr>
            <a:lstStyle/>
            <a:p>
              <a:pPr marL="0" marR="0" lvl="0" indent="0" algn="ctr" rtl="0">
                <a:lnSpc>
                  <a:spcPct val="186666"/>
                </a:lnSpc>
                <a:spcBef>
                  <a:spcPts val="0"/>
                </a:spcBef>
                <a:spcAft>
                  <a:spcPts val="0"/>
                </a:spcAft>
                <a:buClr>
                  <a:srgbClr val="000000"/>
                </a:buClr>
                <a:buSzPts val="975"/>
                <a:buFont typeface="Arial"/>
                <a:buNone/>
              </a:pPr>
              <a:endParaRPr sz="975" b="0" i="0" u="none" strike="noStrike" cap="none">
                <a:solidFill>
                  <a:schemeClr val="dk1"/>
                </a:solidFill>
                <a:latin typeface="Calibri"/>
                <a:ea typeface="Calibri"/>
                <a:cs typeface="Calibri"/>
                <a:sym typeface="Calibri"/>
              </a:endParaRPr>
            </a:p>
          </p:txBody>
        </p:sp>
      </p:grpSp>
      <p:grpSp>
        <p:nvGrpSpPr>
          <p:cNvPr id="219" name="Google Shape;219;p10"/>
          <p:cNvGrpSpPr/>
          <p:nvPr/>
        </p:nvGrpSpPr>
        <p:grpSpPr>
          <a:xfrm>
            <a:off x="5542474" y="4886231"/>
            <a:ext cx="1712227" cy="602917"/>
            <a:chOff x="0" y="-47625"/>
            <a:chExt cx="832536" cy="293157"/>
          </a:xfrm>
        </p:grpSpPr>
        <p:sp>
          <p:nvSpPr>
            <p:cNvPr id="220" name="Google Shape;220;p10"/>
            <p:cNvSpPr/>
            <p:nvPr/>
          </p:nvSpPr>
          <p:spPr>
            <a:xfrm>
              <a:off x="0" y="0"/>
              <a:ext cx="832536" cy="245532"/>
            </a:xfrm>
            <a:custGeom>
              <a:avLst/>
              <a:gdLst/>
              <a:ahLst/>
              <a:cxnLst/>
              <a:rect l="l" t="t" r="r" b="b"/>
              <a:pathLst>
                <a:path w="832536" h="245532" extrusionOk="0">
                  <a:moveTo>
                    <a:pt x="122766" y="0"/>
                  </a:moveTo>
                  <a:lnTo>
                    <a:pt x="709770" y="0"/>
                  </a:lnTo>
                  <a:cubicBezTo>
                    <a:pt x="777572" y="0"/>
                    <a:pt x="832536" y="54964"/>
                    <a:pt x="832536" y="122766"/>
                  </a:cubicBezTo>
                  <a:lnTo>
                    <a:pt x="832536" y="122766"/>
                  </a:lnTo>
                  <a:cubicBezTo>
                    <a:pt x="832536" y="155325"/>
                    <a:pt x="819602" y="186551"/>
                    <a:pt x="796579" y="209574"/>
                  </a:cubicBezTo>
                  <a:cubicBezTo>
                    <a:pt x="773556" y="232597"/>
                    <a:pt x="742330" y="245532"/>
                    <a:pt x="709770" y="245532"/>
                  </a:cubicBezTo>
                  <a:lnTo>
                    <a:pt x="122766" y="245532"/>
                  </a:lnTo>
                  <a:cubicBezTo>
                    <a:pt x="90206" y="245532"/>
                    <a:pt x="58980" y="232597"/>
                    <a:pt x="35957" y="209574"/>
                  </a:cubicBezTo>
                  <a:cubicBezTo>
                    <a:pt x="12934" y="186551"/>
                    <a:pt x="0" y="155325"/>
                    <a:pt x="0" y="122766"/>
                  </a:cubicBezTo>
                  <a:lnTo>
                    <a:pt x="0" y="122766"/>
                  </a:lnTo>
                  <a:cubicBezTo>
                    <a:pt x="0" y="90206"/>
                    <a:pt x="12934" y="58980"/>
                    <a:pt x="35957" y="35957"/>
                  </a:cubicBezTo>
                  <a:cubicBezTo>
                    <a:pt x="58980" y="12934"/>
                    <a:pt x="90206" y="0"/>
                    <a:pt x="122766" y="0"/>
                  </a:cubicBezTo>
                  <a:close/>
                </a:path>
              </a:pathLst>
            </a:custGeom>
            <a:solidFill>
              <a:srgbClr val="CFCFC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 name="Google Shape;221;p10"/>
            <p:cNvSpPr txBox="1"/>
            <p:nvPr/>
          </p:nvSpPr>
          <p:spPr>
            <a:xfrm>
              <a:off x="0" y="-47625"/>
              <a:ext cx="832536" cy="293157"/>
            </a:xfrm>
            <a:prstGeom prst="rect">
              <a:avLst/>
            </a:prstGeom>
            <a:noFill/>
            <a:ln>
              <a:noFill/>
            </a:ln>
          </p:spPr>
          <p:txBody>
            <a:bodyPr spcFirstLastPara="1" wrap="square" lIns="27500" tIns="27500" rIns="27500" bIns="27500" anchor="ctr" anchorCtr="0">
              <a:noAutofit/>
            </a:bodyPr>
            <a:lstStyle/>
            <a:p>
              <a:pPr marL="0" marR="0" lvl="0" indent="0" algn="ctr" rtl="0">
                <a:lnSpc>
                  <a:spcPct val="186666"/>
                </a:lnSpc>
                <a:spcBef>
                  <a:spcPts val="0"/>
                </a:spcBef>
                <a:spcAft>
                  <a:spcPts val="0"/>
                </a:spcAft>
                <a:buClr>
                  <a:srgbClr val="000000"/>
                </a:buClr>
                <a:buSzPts val="975"/>
                <a:buFont typeface="Arial"/>
                <a:buNone/>
              </a:pPr>
              <a:endParaRPr sz="975" b="0" i="0" u="none" strike="noStrike" cap="none">
                <a:solidFill>
                  <a:schemeClr val="dk1"/>
                </a:solidFill>
                <a:latin typeface="Calibri"/>
                <a:ea typeface="Calibri"/>
                <a:cs typeface="Calibri"/>
                <a:sym typeface="Calibri"/>
              </a:endParaRPr>
            </a:p>
          </p:txBody>
        </p:sp>
      </p:grpSp>
      <p:sp>
        <p:nvSpPr>
          <p:cNvPr id="222" name="Google Shape;222;p10"/>
          <p:cNvSpPr txBox="1"/>
          <p:nvPr/>
        </p:nvSpPr>
        <p:spPr>
          <a:xfrm>
            <a:off x="2760310" y="5667983"/>
            <a:ext cx="1913017" cy="43088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IN" sz="1400" b="0" i="0" u="none" strike="noStrike" cap="none">
                <a:solidFill>
                  <a:schemeClr val="lt1"/>
                </a:solidFill>
                <a:latin typeface="Calibri"/>
                <a:ea typeface="Calibri"/>
                <a:cs typeface="Calibri"/>
                <a:sym typeface="Calibri"/>
              </a:rPr>
              <a:t>To visually map barrier points and good practices.</a:t>
            </a:r>
            <a:endParaRPr sz="1400" b="0" i="0" u="none" strike="noStrike" cap="none">
              <a:solidFill>
                <a:srgbClr val="000000"/>
              </a:solidFill>
              <a:latin typeface="Arial"/>
              <a:ea typeface="Arial"/>
              <a:cs typeface="Arial"/>
              <a:sym typeface="Arial"/>
            </a:endParaRPr>
          </a:p>
        </p:txBody>
      </p:sp>
      <p:sp>
        <p:nvSpPr>
          <p:cNvPr id="223" name="Google Shape;223;p10"/>
          <p:cNvSpPr txBox="1"/>
          <p:nvPr/>
        </p:nvSpPr>
        <p:spPr>
          <a:xfrm>
            <a:off x="5442079" y="5667983"/>
            <a:ext cx="1913017" cy="698076"/>
          </a:xfrm>
          <a:prstGeom prst="rect">
            <a:avLst/>
          </a:prstGeom>
          <a:noFill/>
          <a:ln>
            <a:noFill/>
          </a:ln>
        </p:spPr>
        <p:txBody>
          <a:bodyPr spcFirstLastPara="1" wrap="square" lIns="0" tIns="0" rIns="0" bIns="0" anchor="t" anchorCtr="0">
            <a:spAutoFit/>
          </a:bodyPr>
          <a:lstStyle/>
          <a:p>
            <a:pPr marL="0" marR="0" lvl="0" indent="0" algn="ctr" rtl="0">
              <a:lnSpc>
                <a:spcPct val="108357"/>
              </a:lnSpc>
              <a:spcBef>
                <a:spcPts val="0"/>
              </a:spcBef>
              <a:spcAft>
                <a:spcPts val="0"/>
              </a:spcAft>
              <a:buClr>
                <a:srgbClr val="000000"/>
              </a:buClr>
              <a:buSzPts val="1400"/>
              <a:buFont typeface="Arial"/>
              <a:buNone/>
            </a:pPr>
            <a:r>
              <a:rPr lang="en-IN" sz="1400" b="0" i="0" u="none" strike="noStrike" cap="none" dirty="0">
                <a:solidFill>
                  <a:schemeClr val="lt1"/>
                </a:solidFill>
                <a:latin typeface="Calibri"/>
                <a:ea typeface="Calibri"/>
                <a:cs typeface="Calibri"/>
                <a:sym typeface="Calibri"/>
              </a:rPr>
              <a:t>Scoring each parameter on a -point accessibility scale.</a:t>
            </a:r>
            <a:endParaRPr sz="1400" b="0" i="0" u="none" strike="noStrike" cap="none" dirty="0">
              <a:solidFill>
                <a:schemeClr val="lt1"/>
              </a:solidFill>
              <a:latin typeface="Calibri"/>
              <a:ea typeface="Calibri"/>
              <a:cs typeface="Calibri"/>
              <a:sym typeface="Calibri"/>
            </a:endParaRPr>
          </a:p>
        </p:txBody>
      </p:sp>
      <p:sp>
        <p:nvSpPr>
          <p:cNvPr id="224" name="Google Shape;224;p10"/>
          <p:cNvSpPr txBox="1"/>
          <p:nvPr/>
        </p:nvSpPr>
        <p:spPr>
          <a:xfrm>
            <a:off x="2625406" y="5024419"/>
            <a:ext cx="2200494" cy="461665"/>
          </a:xfrm>
          <a:prstGeom prst="rect">
            <a:avLst/>
          </a:prstGeom>
          <a:noFill/>
          <a:ln>
            <a:noFill/>
          </a:ln>
        </p:spPr>
        <p:txBody>
          <a:bodyPr spcFirstLastPara="1" wrap="square" lIns="0" tIns="0" rIns="0" bIns="0" anchor="t" anchorCtr="0">
            <a:spAutoFit/>
          </a:bodyPr>
          <a:lstStyle/>
          <a:p>
            <a:pPr marL="0" marR="0" lvl="0" indent="0" algn="ctr" rtl="0">
              <a:lnSpc>
                <a:spcPct val="113750"/>
              </a:lnSpc>
              <a:spcBef>
                <a:spcPts val="0"/>
              </a:spcBef>
              <a:spcAft>
                <a:spcPts val="0"/>
              </a:spcAft>
              <a:buClr>
                <a:srgbClr val="000000"/>
              </a:buClr>
              <a:buSzPts val="1600"/>
              <a:buFont typeface="Arial"/>
              <a:buNone/>
            </a:pPr>
            <a:r>
              <a:rPr lang="en-IN" sz="1600" b="1" i="0" u="none" strike="noStrike" cap="none">
                <a:solidFill>
                  <a:srgbClr val="1F2544"/>
                </a:solidFill>
                <a:latin typeface="Calibri"/>
                <a:ea typeface="Calibri"/>
                <a:cs typeface="Calibri"/>
                <a:sym typeface="Calibri"/>
              </a:rPr>
              <a:t>Photographic </a:t>
            </a:r>
            <a:endParaRPr sz="1400" b="0" i="0" u="none" strike="noStrike" cap="none">
              <a:solidFill>
                <a:srgbClr val="000000"/>
              </a:solidFill>
              <a:latin typeface="Arial"/>
              <a:ea typeface="Arial"/>
              <a:cs typeface="Arial"/>
              <a:sym typeface="Arial"/>
            </a:endParaRPr>
          </a:p>
          <a:p>
            <a:pPr marL="0" marR="0" lvl="0" indent="0" algn="ctr" rtl="0">
              <a:lnSpc>
                <a:spcPct val="113750"/>
              </a:lnSpc>
              <a:spcBef>
                <a:spcPts val="0"/>
              </a:spcBef>
              <a:spcAft>
                <a:spcPts val="0"/>
              </a:spcAft>
              <a:buClr>
                <a:srgbClr val="000000"/>
              </a:buClr>
              <a:buSzPts val="1600"/>
              <a:buFont typeface="Arial"/>
              <a:buNone/>
            </a:pPr>
            <a:r>
              <a:rPr lang="en-IN" sz="1600" b="1" i="0" u="none" strike="noStrike" cap="none">
                <a:solidFill>
                  <a:srgbClr val="1F2544"/>
                </a:solidFill>
                <a:latin typeface="Calibri"/>
                <a:ea typeface="Calibri"/>
                <a:cs typeface="Calibri"/>
                <a:sym typeface="Calibri"/>
              </a:rPr>
              <a:t>documentation</a:t>
            </a:r>
            <a:endParaRPr sz="1400" b="0" i="0" u="none" strike="noStrike" cap="none">
              <a:solidFill>
                <a:srgbClr val="000000"/>
              </a:solidFill>
              <a:latin typeface="Arial"/>
              <a:ea typeface="Arial"/>
              <a:cs typeface="Arial"/>
              <a:sym typeface="Arial"/>
            </a:endParaRPr>
          </a:p>
        </p:txBody>
      </p:sp>
      <p:sp>
        <p:nvSpPr>
          <p:cNvPr id="225" name="Google Shape;225;p10"/>
          <p:cNvSpPr txBox="1"/>
          <p:nvPr/>
        </p:nvSpPr>
        <p:spPr>
          <a:xfrm>
            <a:off x="5298341" y="5113870"/>
            <a:ext cx="2200494" cy="230832"/>
          </a:xfrm>
          <a:prstGeom prst="rect">
            <a:avLst/>
          </a:prstGeom>
          <a:noFill/>
          <a:ln>
            <a:noFill/>
          </a:ln>
        </p:spPr>
        <p:txBody>
          <a:bodyPr spcFirstLastPara="1" wrap="square" lIns="0" tIns="0" rIns="0" bIns="0" anchor="t" anchorCtr="0">
            <a:spAutoFit/>
          </a:bodyPr>
          <a:lstStyle/>
          <a:p>
            <a:pPr marL="0" marR="0" lvl="0" indent="0" algn="ctr" rtl="0">
              <a:lnSpc>
                <a:spcPct val="113750"/>
              </a:lnSpc>
              <a:spcBef>
                <a:spcPts val="0"/>
              </a:spcBef>
              <a:spcAft>
                <a:spcPts val="0"/>
              </a:spcAft>
              <a:buClr>
                <a:srgbClr val="000000"/>
              </a:buClr>
              <a:buSzPts val="1600"/>
              <a:buFont typeface="Arial"/>
              <a:buNone/>
            </a:pPr>
            <a:r>
              <a:rPr lang="en-IN" sz="1600" b="1" i="0" u="none" strike="noStrike" cap="none">
                <a:solidFill>
                  <a:srgbClr val="1F2544"/>
                </a:solidFill>
                <a:latin typeface="Calibri"/>
                <a:ea typeface="Calibri"/>
                <a:cs typeface="Calibri"/>
                <a:sym typeface="Calibri"/>
              </a:rPr>
              <a:t>Accessibility Scale</a:t>
            </a:r>
            <a:endParaRPr sz="1400" b="0" i="0" u="none" strike="noStrike" cap="none">
              <a:solidFill>
                <a:srgbClr val="000000"/>
              </a:solidFill>
              <a:latin typeface="Arial"/>
              <a:ea typeface="Arial"/>
              <a:cs typeface="Arial"/>
              <a:sym typeface="Arial"/>
            </a:endParaRPr>
          </a:p>
        </p:txBody>
      </p:sp>
      <p:sp>
        <p:nvSpPr>
          <p:cNvPr id="226" name="Google Shape;226;p10"/>
          <p:cNvSpPr/>
          <p:nvPr/>
        </p:nvSpPr>
        <p:spPr>
          <a:xfrm>
            <a:off x="599880" y="241054"/>
            <a:ext cx="9305365" cy="480644"/>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IN" sz="3000" b="1" i="0" u="none" strike="noStrike" cap="none">
                <a:solidFill>
                  <a:srgbClr val="0B0A0A"/>
                </a:solidFill>
                <a:latin typeface="Calibri"/>
                <a:ea typeface="Calibri"/>
                <a:cs typeface="Calibri"/>
                <a:sym typeface="Calibri"/>
              </a:rPr>
              <a:t>Selection Criteria for Metro Stations</a:t>
            </a:r>
            <a:endParaRPr sz="3000" b="1" i="0" u="none" strike="noStrike" cap="none">
              <a:solidFill>
                <a:srgbClr val="000000"/>
              </a:solidFill>
              <a:latin typeface="Arial"/>
              <a:ea typeface="Arial"/>
              <a:cs typeface="Arial"/>
              <a:sym typeface="Arial"/>
            </a:endParaRPr>
          </a:p>
        </p:txBody>
      </p:sp>
      <p:graphicFrame>
        <p:nvGraphicFramePr>
          <p:cNvPr id="227" name="Google Shape;227;p10"/>
          <p:cNvGraphicFramePr/>
          <p:nvPr>
            <p:extLst>
              <p:ext uri="{D42A27DB-BD31-4B8C-83A1-F6EECF244321}">
                <p14:modId xmlns:p14="http://schemas.microsoft.com/office/powerpoint/2010/main" val="4201366979"/>
              </p:ext>
            </p:extLst>
          </p:nvPr>
        </p:nvGraphicFramePr>
        <p:xfrm>
          <a:off x="649771" y="983165"/>
          <a:ext cx="8543925" cy="1676450"/>
        </p:xfrm>
        <a:graphic>
          <a:graphicData uri="http://schemas.openxmlformats.org/drawingml/2006/table">
            <a:tbl>
              <a:tblPr>
                <a:noFill/>
                <a:tableStyleId>{FD43962C-86DB-44FE-AAF3-BB90DB2D5296}</a:tableStyleId>
              </a:tblPr>
              <a:tblGrid>
                <a:gridCol w="1735550">
                  <a:extLst>
                    <a:ext uri="{9D8B030D-6E8A-4147-A177-3AD203B41FA5}">
                      <a16:colId xmlns:a16="http://schemas.microsoft.com/office/drawing/2014/main" val="20000"/>
                    </a:ext>
                  </a:extLst>
                </a:gridCol>
                <a:gridCol w="3960400">
                  <a:extLst>
                    <a:ext uri="{9D8B030D-6E8A-4147-A177-3AD203B41FA5}">
                      <a16:colId xmlns:a16="http://schemas.microsoft.com/office/drawing/2014/main" val="20001"/>
                    </a:ext>
                  </a:extLst>
                </a:gridCol>
                <a:gridCol w="2847975">
                  <a:extLst>
                    <a:ext uri="{9D8B030D-6E8A-4147-A177-3AD203B41FA5}">
                      <a16:colId xmlns:a16="http://schemas.microsoft.com/office/drawing/2014/main" val="20002"/>
                    </a:ext>
                  </a:extLst>
                </a:gridCol>
              </a:tblGrid>
              <a:tr h="203200">
                <a:tc>
                  <a:txBody>
                    <a:bodyPr/>
                    <a:lstStyle/>
                    <a:p>
                      <a:pPr marL="0" marR="0" lvl="0" indent="0" algn="l" rtl="0">
                        <a:lnSpc>
                          <a:spcPct val="100000"/>
                        </a:lnSpc>
                        <a:spcBef>
                          <a:spcPts val="0"/>
                        </a:spcBef>
                        <a:spcAft>
                          <a:spcPts val="0"/>
                        </a:spcAft>
                        <a:buClr>
                          <a:srgbClr val="000000"/>
                        </a:buClr>
                        <a:buSzPts val="1600"/>
                        <a:buFont typeface="Arial"/>
                        <a:buNone/>
                      </a:pPr>
                      <a:r>
                        <a:rPr lang="en-IN" sz="1600" b="1" u="none" strike="noStrike" cap="none">
                          <a:solidFill>
                            <a:schemeClr val="dk1"/>
                          </a:solidFill>
                        </a:rPr>
                        <a:t>City</a:t>
                      </a:r>
                      <a:endParaRPr sz="16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FCFCF"/>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IN" sz="1600" b="1" u="none" strike="noStrike" cap="none">
                          <a:solidFill>
                            <a:schemeClr val="dk1"/>
                          </a:solidFill>
                        </a:rPr>
                        <a:t>Station</a:t>
                      </a:r>
                      <a:endParaRPr sz="16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FCFCF"/>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IN" sz="1600" b="1" u="none" strike="noStrike" cap="none" dirty="0">
                          <a:solidFill>
                            <a:schemeClr val="dk1"/>
                          </a:solidFill>
                        </a:rPr>
                        <a:t>Category / Context</a:t>
                      </a:r>
                      <a:endParaRPr sz="1600" u="none" strike="noStrike" cap="none" dirty="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FCFCF"/>
                    </a:solidFill>
                  </a:tcPr>
                </a:tc>
                <a:extLst>
                  <a:ext uri="{0D108BD9-81ED-4DB2-BD59-A6C34878D82A}">
                    <a16:rowId xmlns:a16="http://schemas.microsoft.com/office/drawing/2014/main" val="10000"/>
                  </a:ext>
                </a:extLst>
              </a:tr>
              <a:tr h="203200">
                <a:tc>
                  <a:txBody>
                    <a:bodyPr/>
                    <a:lstStyle/>
                    <a:p>
                      <a:pPr marL="0" marR="0" lvl="0" indent="0" algn="l" rtl="0">
                        <a:lnSpc>
                          <a:spcPct val="100000"/>
                        </a:lnSpc>
                        <a:spcBef>
                          <a:spcPts val="0"/>
                        </a:spcBef>
                        <a:spcAft>
                          <a:spcPts val="0"/>
                        </a:spcAft>
                        <a:buClr>
                          <a:srgbClr val="000000"/>
                        </a:buClr>
                        <a:buSzPts val="1600"/>
                        <a:buFont typeface="Arial"/>
                        <a:buNone/>
                      </a:pPr>
                      <a:r>
                        <a:rPr lang="en-IN" sz="1600" b="0" u="none" strike="noStrike" cap="none">
                          <a:solidFill>
                            <a:schemeClr val="dk1"/>
                          </a:solidFill>
                        </a:rPr>
                        <a:t>Chennai</a:t>
                      </a:r>
                      <a:endParaRPr sz="16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FCFCF"/>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IN" sz="1600" b="0" u="none" strike="noStrike" cap="none">
                          <a:solidFill>
                            <a:schemeClr val="dk1"/>
                          </a:solidFill>
                        </a:rPr>
                        <a:t>Airport Metro</a:t>
                      </a:r>
                      <a:endParaRPr sz="16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FCFCF"/>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IN" sz="1600" b="0" u="none" strike="noStrike" cap="none">
                          <a:solidFill>
                            <a:schemeClr val="dk1"/>
                          </a:solidFill>
                        </a:rPr>
                        <a:t>Transport Hub</a:t>
                      </a:r>
                      <a:endParaRPr sz="16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FCFCF"/>
                    </a:solidFill>
                  </a:tcPr>
                </a:tc>
                <a:extLst>
                  <a:ext uri="{0D108BD9-81ED-4DB2-BD59-A6C34878D82A}">
                    <a16:rowId xmlns:a16="http://schemas.microsoft.com/office/drawing/2014/main" val="10001"/>
                  </a:ext>
                </a:extLst>
              </a:tr>
              <a:tr h="203200">
                <a:tc>
                  <a:txBody>
                    <a:bodyPr/>
                    <a:lstStyle/>
                    <a:p>
                      <a:pPr marL="0" marR="0" lvl="0" indent="0" algn="l" rtl="0">
                        <a:lnSpc>
                          <a:spcPct val="100000"/>
                        </a:lnSpc>
                        <a:spcBef>
                          <a:spcPts val="0"/>
                        </a:spcBef>
                        <a:spcAft>
                          <a:spcPts val="0"/>
                        </a:spcAft>
                        <a:buClr>
                          <a:srgbClr val="000000"/>
                        </a:buClr>
                        <a:buSzPts val="1600"/>
                        <a:buFont typeface="Arial"/>
                        <a:buNone/>
                      </a:pPr>
                      <a:endParaRPr sz="1600" b="0" u="none" strike="noStrike" cap="none">
                        <a:solidFill>
                          <a:schemeClr val="dk1"/>
                        </a:solidFil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FCFCF"/>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IN" sz="1600" b="0" u="none" strike="noStrike" cap="none">
                          <a:solidFill>
                            <a:schemeClr val="dk1"/>
                          </a:solidFill>
                        </a:rPr>
                        <a:t>Little Mount</a:t>
                      </a:r>
                      <a:endParaRPr sz="16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FCFCF"/>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IN" sz="1600" b="0" u="none" strike="noStrike" cap="none">
                          <a:solidFill>
                            <a:schemeClr val="dk1"/>
                          </a:solidFill>
                        </a:rPr>
                        <a:t>Residential/Commercial</a:t>
                      </a:r>
                      <a:endParaRPr sz="16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FCFCF"/>
                    </a:solidFill>
                  </a:tcPr>
                </a:tc>
                <a:extLst>
                  <a:ext uri="{0D108BD9-81ED-4DB2-BD59-A6C34878D82A}">
                    <a16:rowId xmlns:a16="http://schemas.microsoft.com/office/drawing/2014/main" val="10002"/>
                  </a:ext>
                </a:extLst>
              </a:tr>
              <a:tr h="203200">
                <a:tc>
                  <a:txBody>
                    <a:bodyPr/>
                    <a:lstStyle/>
                    <a:p>
                      <a:pPr marL="0" marR="0" lvl="0" indent="0" algn="l" rtl="0">
                        <a:lnSpc>
                          <a:spcPct val="100000"/>
                        </a:lnSpc>
                        <a:spcBef>
                          <a:spcPts val="0"/>
                        </a:spcBef>
                        <a:spcAft>
                          <a:spcPts val="0"/>
                        </a:spcAft>
                        <a:buClr>
                          <a:srgbClr val="000000"/>
                        </a:buClr>
                        <a:buSzPts val="1600"/>
                        <a:buFont typeface="Arial"/>
                        <a:buNone/>
                      </a:pPr>
                      <a:r>
                        <a:rPr lang="en-IN" sz="1600" b="0" u="none" strike="noStrike" cap="none">
                          <a:solidFill>
                            <a:schemeClr val="dk1"/>
                          </a:solidFill>
                        </a:rPr>
                        <a:t>Delhi</a:t>
                      </a:r>
                      <a:endParaRPr sz="16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FCFCF"/>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IN" sz="1600" b="0" u="none" strike="noStrike" cap="none">
                          <a:solidFill>
                            <a:schemeClr val="dk1"/>
                          </a:solidFill>
                        </a:rPr>
                        <a:t>Delhi Cantt</a:t>
                      </a:r>
                      <a:endParaRPr sz="16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FCFCF"/>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IN" sz="1600" b="0" u="none" strike="noStrike" cap="none">
                          <a:solidFill>
                            <a:schemeClr val="dk1"/>
                          </a:solidFill>
                        </a:rPr>
                        <a:t>Special School &amp; Hospital</a:t>
                      </a:r>
                      <a:endParaRPr sz="16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FCFCF"/>
                    </a:solidFill>
                  </a:tcPr>
                </a:tc>
                <a:extLst>
                  <a:ext uri="{0D108BD9-81ED-4DB2-BD59-A6C34878D82A}">
                    <a16:rowId xmlns:a16="http://schemas.microsoft.com/office/drawing/2014/main" val="10003"/>
                  </a:ext>
                </a:extLst>
              </a:tr>
              <a:tr h="203200">
                <a:tc>
                  <a:txBody>
                    <a:bodyPr/>
                    <a:lstStyle/>
                    <a:p>
                      <a:pPr marL="0" marR="0" lvl="0" indent="0" algn="l" rtl="0">
                        <a:lnSpc>
                          <a:spcPct val="100000"/>
                        </a:lnSpc>
                        <a:spcBef>
                          <a:spcPts val="0"/>
                        </a:spcBef>
                        <a:spcAft>
                          <a:spcPts val="0"/>
                        </a:spcAft>
                        <a:buClr>
                          <a:srgbClr val="000000"/>
                        </a:buClr>
                        <a:buSzPts val="1600"/>
                        <a:buFont typeface="Arial"/>
                        <a:buNone/>
                      </a:pPr>
                      <a:endParaRPr sz="1600" b="0" u="none" strike="noStrike" cap="none">
                        <a:solidFill>
                          <a:schemeClr val="dk1"/>
                        </a:solidFill>
                      </a:endParaRPr>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FCFCF"/>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IN" sz="1600" b="0" u="none" strike="noStrike" cap="none">
                          <a:solidFill>
                            <a:schemeClr val="dk1"/>
                          </a:solidFill>
                        </a:rPr>
                        <a:t>Durgabai Deshmukh South Campus</a:t>
                      </a:r>
                      <a:endParaRPr sz="1600" u="none" strike="noStrike" cap="none"/>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FCFCF"/>
                    </a:solidFill>
                  </a:tcPr>
                </a:tc>
                <a:tc>
                  <a:txBody>
                    <a:bodyPr/>
                    <a:lstStyle/>
                    <a:p>
                      <a:pPr marL="0" marR="0" lvl="0" indent="0" algn="l" rtl="0">
                        <a:lnSpc>
                          <a:spcPct val="100000"/>
                        </a:lnSpc>
                        <a:spcBef>
                          <a:spcPts val="0"/>
                        </a:spcBef>
                        <a:spcAft>
                          <a:spcPts val="0"/>
                        </a:spcAft>
                        <a:buClr>
                          <a:srgbClr val="000000"/>
                        </a:buClr>
                        <a:buSzPts val="1600"/>
                        <a:buFont typeface="Arial"/>
                        <a:buNone/>
                      </a:pPr>
                      <a:r>
                        <a:rPr lang="en-IN" sz="1600" b="0" u="none" strike="noStrike" cap="none" dirty="0">
                          <a:solidFill>
                            <a:schemeClr val="dk1"/>
                          </a:solidFill>
                        </a:rPr>
                        <a:t>Office/Institutional</a:t>
                      </a:r>
                      <a:endParaRPr sz="1600" u="none" strike="noStrike" cap="none" dirty="0"/>
                    </a:p>
                  </a:txBody>
                  <a:tcPr marL="91450" marR="91450" marT="45725" marB="45725" anchor="ctr">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rgbClr val="CFCFCF"/>
                    </a:solidFill>
                  </a:tcPr>
                </a:tc>
                <a:extLst>
                  <a:ext uri="{0D108BD9-81ED-4DB2-BD59-A6C34878D82A}">
                    <a16:rowId xmlns:a16="http://schemas.microsoft.com/office/drawing/2014/main" val="10004"/>
                  </a:ext>
                </a:extLst>
              </a:tr>
            </a:tbl>
          </a:graphicData>
        </a:graphic>
      </p:graphicFrame>
      <p:sp>
        <p:nvSpPr>
          <p:cNvPr id="228" name="Google Shape;228;p10"/>
          <p:cNvSpPr txBox="1">
            <a:spLocks noGrp="1"/>
          </p:cNvSpPr>
          <p:nvPr>
            <p:ph type="sldNum" idx="12"/>
          </p:nvPr>
        </p:nvSpPr>
        <p:spPr>
          <a:xfrm>
            <a:off x="6996113" y="6356352"/>
            <a:ext cx="22290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IN"/>
              <a:t>8</a:t>
            </a:fld>
            <a:endParaRPr/>
          </a:p>
        </p:txBody>
      </p:sp>
      <p:sp>
        <p:nvSpPr>
          <p:cNvPr id="229" name="Google Shape;229;p10"/>
          <p:cNvSpPr txBox="1"/>
          <p:nvPr/>
        </p:nvSpPr>
        <p:spPr>
          <a:xfrm>
            <a:off x="328525" y="5025400"/>
            <a:ext cx="2056800" cy="1477500"/>
          </a:xfrm>
          <a:prstGeom prst="rect">
            <a:avLst/>
          </a:prstGeom>
          <a:solidFill>
            <a:srgbClr val="FFF2CC"/>
          </a:solid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IN" sz="1200" b="1">
                <a:latin typeface="Calibri"/>
                <a:ea typeface="Calibri"/>
                <a:cs typeface="Calibri"/>
                <a:sym typeface="Calibri"/>
              </a:rPr>
              <a:t>Limitations: </a:t>
            </a:r>
            <a:endParaRPr sz="1200" b="1">
              <a:latin typeface="Calibri"/>
              <a:ea typeface="Calibri"/>
              <a:cs typeface="Calibri"/>
              <a:sym typeface="Calibri"/>
            </a:endParaRPr>
          </a:p>
          <a:p>
            <a:pPr marL="0" lvl="0" indent="0" algn="l" rtl="0">
              <a:spcBef>
                <a:spcPts val="0"/>
              </a:spcBef>
              <a:spcAft>
                <a:spcPts val="0"/>
              </a:spcAft>
              <a:buNone/>
            </a:pPr>
            <a:r>
              <a:rPr lang="en-IN" sz="1200">
                <a:latin typeface="Calibri"/>
                <a:ea typeface="Calibri"/>
                <a:cs typeface="Calibri"/>
                <a:sym typeface="Calibri"/>
              </a:rPr>
              <a:t>Future research phases will specifically examine high-congestion accessibility using the baseline</a:t>
            </a:r>
            <a:endParaRPr sz="1200">
              <a:latin typeface="Calibri"/>
              <a:ea typeface="Calibri"/>
              <a:cs typeface="Calibri"/>
              <a:sym typeface="Calibri"/>
            </a:endParaRPr>
          </a:p>
          <a:p>
            <a:pPr marL="0" lvl="0" indent="0" algn="l" rtl="0">
              <a:spcBef>
                <a:spcPts val="0"/>
              </a:spcBef>
              <a:spcAft>
                <a:spcPts val="0"/>
              </a:spcAft>
              <a:buNone/>
            </a:pPr>
            <a:r>
              <a:rPr lang="en-IN" sz="1200">
                <a:latin typeface="Calibri"/>
                <a:ea typeface="Calibri"/>
                <a:cs typeface="Calibri"/>
                <a:sym typeface="Calibri"/>
              </a:rPr>
              <a:t>findings as comparative framework.</a:t>
            </a:r>
            <a:endParaRPr sz="1200">
              <a:latin typeface="Calibri"/>
              <a:ea typeface="Calibri"/>
              <a:cs typeface="Calibri"/>
              <a:sym typeface="Calibri"/>
            </a:endParaRPr>
          </a:p>
        </p:txBody>
      </p:sp>
      <p:sp>
        <p:nvSpPr>
          <p:cNvPr id="230" name="Google Shape;230;p10"/>
          <p:cNvSpPr/>
          <p:nvPr/>
        </p:nvSpPr>
        <p:spPr>
          <a:xfrm>
            <a:off x="7759245" y="128118"/>
            <a:ext cx="1854900" cy="735300"/>
          </a:xfrm>
          <a:prstGeom prst="wedgeRoundRectCallout">
            <a:avLst>
              <a:gd name="adj1" fmla="val -20833"/>
              <a:gd name="adj2" fmla="val 62500"/>
              <a:gd name="adj3" fmla="val 0"/>
            </a:avLst>
          </a:prstGeom>
          <a:solidFill>
            <a:srgbClr val="6FA8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IN" sz="3000">
                <a:latin typeface="Calibri"/>
                <a:ea typeface="Calibri"/>
                <a:cs typeface="Calibri"/>
                <a:sym typeface="Calibri"/>
              </a:rPr>
              <a:t>Phase 02</a:t>
            </a:r>
            <a:endParaRPr sz="3000">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grpSp>
        <p:nvGrpSpPr>
          <p:cNvPr id="235" name="Google Shape;235;p7"/>
          <p:cNvGrpSpPr/>
          <p:nvPr/>
        </p:nvGrpSpPr>
        <p:grpSpPr>
          <a:xfrm>
            <a:off x="235670" y="260746"/>
            <a:ext cx="5443729" cy="5516622"/>
            <a:chOff x="0" y="-47625"/>
            <a:chExt cx="2646903" cy="2682346"/>
          </a:xfrm>
        </p:grpSpPr>
        <p:sp>
          <p:nvSpPr>
            <p:cNvPr id="236" name="Google Shape;236;p7"/>
            <p:cNvSpPr/>
            <p:nvPr/>
          </p:nvSpPr>
          <p:spPr>
            <a:xfrm>
              <a:off x="0" y="0"/>
              <a:ext cx="2646903" cy="2634721"/>
            </a:xfrm>
            <a:custGeom>
              <a:avLst/>
              <a:gdLst/>
              <a:ahLst/>
              <a:cxnLst/>
              <a:rect l="l" t="t" r="r" b="b"/>
              <a:pathLst>
                <a:path w="2646903" h="2634721" extrusionOk="0">
                  <a:moveTo>
                    <a:pt x="39288" y="0"/>
                  </a:moveTo>
                  <a:lnTo>
                    <a:pt x="2607616" y="0"/>
                  </a:lnTo>
                  <a:cubicBezTo>
                    <a:pt x="2629314" y="0"/>
                    <a:pt x="2646903" y="17590"/>
                    <a:pt x="2646903" y="39288"/>
                  </a:cubicBezTo>
                  <a:lnTo>
                    <a:pt x="2646903" y="2595433"/>
                  </a:lnTo>
                  <a:cubicBezTo>
                    <a:pt x="2646903" y="2605853"/>
                    <a:pt x="2642764" y="2615846"/>
                    <a:pt x="2635396" y="2623214"/>
                  </a:cubicBezTo>
                  <a:cubicBezTo>
                    <a:pt x="2628028" y="2630582"/>
                    <a:pt x="2618035" y="2634721"/>
                    <a:pt x="2607616" y="2634721"/>
                  </a:cubicBezTo>
                  <a:lnTo>
                    <a:pt x="39288" y="2634721"/>
                  </a:lnTo>
                  <a:cubicBezTo>
                    <a:pt x="17590" y="2634721"/>
                    <a:pt x="0" y="2617131"/>
                    <a:pt x="0" y="2595433"/>
                  </a:cubicBezTo>
                  <a:lnTo>
                    <a:pt x="0" y="39288"/>
                  </a:lnTo>
                  <a:cubicBezTo>
                    <a:pt x="0" y="17590"/>
                    <a:pt x="17590" y="0"/>
                    <a:pt x="39288" y="0"/>
                  </a:cubicBezTo>
                  <a:close/>
                </a:path>
              </a:pathLst>
            </a:custGeom>
            <a:solidFill>
              <a:srgbClr val="000000">
                <a:alpha val="0"/>
              </a:srgbClr>
            </a:solidFill>
            <a:ln w="95250" cap="rnd" cmpd="sng">
              <a:solidFill>
                <a:srgbClr val="17313E"/>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7" name="Google Shape;237;p7"/>
            <p:cNvSpPr txBox="1"/>
            <p:nvPr/>
          </p:nvSpPr>
          <p:spPr>
            <a:xfrm>
              <a:off x="0" y="-47625"/>
              <a:ext cx="2646903" cy="2682346"/>
            </a:xfrm>
            <a:prstGeom prst="rect">
              <a:avLst/>
            </a:prstGeom>
            <a:noFill/>
            <a:ln>
              <a:noFill/>
            </a:ln>
          </p:spPr>
          <p:txBody>
            <a:bodyPr spcFirstLastPara="1" wrap="square" lIns="27500" tIns="27500" rIns="27500" bIns="27500" anchor="ctr" anchorCtr="0">
              <a:noAutofit/>
            </a:bodyPr>
            <a:lstStyle/>
            <a:p>
              <a:pPr marL="0" marR="0" lvl="0" indent="0" algn="ctr" rtl="0">
                <a:lnSpc>
                  <a:spcPct val="186666"/>
                </a:lnSpc>
                <a:spcBef>
                  <a:spcPts val="0"/>
                </a:spcBef>
                <a:spcAft>
                  <a:spcPts val="0"/>
                </a:spcAft>
                <a:buClr>
                  <a:srgbClr val="000000"/>
                </a:buClr>
                <a:buSzPts val="975"/>
                <a:buFont typeface="Arial"/>
                <a:buNone/>
              </a:pPr>
              <a:endParaRPr sz="975" b="0" i="0" u="none" strike="noStrike" cap="none">
                <a:solidFill>
                  <a:schemeClr val="dk1"/>
                </a:solidFill>
                <a:latin typeface="Calibri"/>
                <a:ea typeface="Calibri"/>
                <a:cs typeface="Calibri"/>
                <a:sym typeface="Calibri"/>
              </a:endParaRPr>
            </a:p>
          </p:txBody>
        </p:sp>
      </p:grpSp>
      <p:grpSp>
        <p:nvGrpSpPr>
          <p:cNvPr id="238" name="Google Shape;238;p7"/>
          <p:cNvGrpSpPr/>
          <p:nvPr/>
        </p:nvGrpSpPr>
        <p:grpSpPr>
          <a:xfrm>
            <a:off x="5281365" y="3549484"/>
            <a:ext cx="3952065" cy="1029151"/>
            <a:chOff x="0" y="-47625"/>
            <a:chExt cx="1835097" cy="500414"/>
          </a:xfrm>
        </p:grpSpPr>
        <p:sp>
          <p:nvSpPr>
            <p:cNvPr id="239" name="Google Shape;239;p7"/>
            <p:cNvSpPr/>
            <p:nvPr/>
          </p:nvSpPr>
          <p:spPr>
            <a:xfrm>
              <a:off x="0" y="0"/>
              <a:ext cx="1835097" cy="452789"/>
            </a:xfrm>
            <a:custGeom>
              <a:avLst/>
              <a:gdLst/>
              <a:ahLst/>
              <a:cxnLst/>
              <a:rect l="l" t="t" r="r" b="b"/>
              <a:pathLst>
                <a:path w="1835097" h="452789" extrusionOk="0">
                  <a:moveTo>
                    <a:pt x="56667" y="0"/>
                  </a:moveTo>
                  <a:lnTo>
                    <a:pt x="1778430" y="0"/>
                  </a:lnTo>
                  <a:cubicBezTo>
                    <a:pt x="1793459" y="0"/>
                    <a:pt x="1807873" y="5970"/>
                    <a:pt x="1818500" y="16598"/>
                  </a:cubicBezTo>
                  <a:cubicBezTo>
                    <a:pt x="1829127" y="27225"/>
                    <a:pt x="1835097" y="41638"/>
                    <a:pt x="1835097" y="56667"/>
                  </a:cubicBezTo>
                  <a:lnTo>
                    <a:pt x="1835097" y="396121"/>
                  </a:lnTo>
                  <a:cubicBezTo>
                    <a:pt x="1835097" y="411150"/>
                    <a:pt x="1829127" y="425564"/>
                    <a:pt x="1818500" y="436191"/>
                  </a:cubicBezTo>
                  <a:cubicBezTo>
                    <a:pt x="1807873" y="446818"/>
                    <a:pt x="1793459" y="452789"/>
                    <a:pt x="1778430" y="452789"/>
                  </a:cubicBezTo>
                  <a:lnTo>
                    <a:pt x="56667" y="452789"/>
                  </a:lnTo>
                  <a:cubicBezTo>
                    <a:pt x="41638" y="452789"/>
                    <a:pt x="27225" y="446818"/>
                    <a:pt x="16598" y="436191"/>
                  </a:cubicBezTo>
                  <a:cubicBezTo>
                    <a:pt x="5970" y="425564"/>
                    <a:pt x="0" y="411150"/>
                    <a:pt x="0" y="396121"/>
                  </a:cubicBezTo>
                  <a:lnTo>
                    <a:pt x="0" y="56667"/>
                  </a:lnTo>
                  <a:cubicBezTo>
                    <a:pt x="0" y="41638"/>
                    <a:pt x="5970" y="27225"/>
                    <a:pt x="16598" y="16598"/>
                  </a:cubicBezTo>
                  <a:cubicBezTo>
                    <a:pt x="27225" y="5970"/>
                    <a:pt x="41638" y="0"/>
                    <a:pt x="56667" y="0"/>
                  </a:cubicBezTo>
                  <a:close/>
                </a:path>
              </a:pathLst>
            </a:custGeom>
            <a:solidFill>
              <a:srgbClr val="696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 name="Google Shape;240;p7"/>
            <p:cNvSpPr txBox="1"/>
            <p:nvPr/>
          </p:nvSpPr>
          <p:spPr>
            <a:xfrm>
              <a:off x="0" y="-47625"/>
              <a:ext cx="1835097" cy="500414"/>
            </a:xfrm>
            <a:prstGeom prst="rect">
              <a:avLst/>
            </a:prstGeom>
            <a:noFill/>
            <a:ln>
              <a:noFill/>
            </a:ln>
          </p:spPr>
          <p:txBody>
            <a:bodyPr spcFirstLastPara="1" wrap="square" lIns="27500" tIns="27500" rIns="27500" bIns="27500" anchor="ctr" anchorCtr="0">
              <a:noAutofit/>
            </a:bodyPr>
            <a:lstStyle/>
            <a:p>
              <a:pPr marL="0" marR="0" lvl="0" indent="0" algn="ctr" rtl="0">
                <a:lnSpc>
                  <a:spcPct val="186666"/>
                </a:lnSpc>
                <a:spcBef>
                  <a:spcPts val="0"/>
                </a:spcBef>
                <a:spcAft>
                  <a:spcPts val="0"/>
                </a:spcAft>
                <a:buClr>
                  <a:srgbClr val="000000"/>
                </a:buClr>
                <a:buSzPts val="975"/>
                <a:buFont typeface="Arial"/>
                <a:buNone/>
              </a:pPr>
              <a:endParaRPr sz="975" b="0" i="0" u="none" strike="noStrike" cap="none">
                <a:solidFill>
                  <a:schemeClr val="dk1"/>
                </a:solidFill>
                <a:latin typeface="Calibri"/>
                <a:ea typeface="Calibri"/>
                <a:cs typeface="Calibri"/>
                <a:sym typeface="Calibri"/>
              </a:endParaRPr>
            </a:p>
          </p:txBody>
        </p:sp>
      </p:grpSp>
      <p:grpSp>
        <p:nvGrpSpPr>
          <p:cNvPr id="241" name="Google Shape;241;p7"/>
          <p:cNvGrpSpPr/>
          <p:nvPr/>
        </p:nvGrpSpPr>
        <p:grpSpPr>
          <a:xfrm>
            <a:off x="5281365" y="1466310"/>
            <a:ext cx="3952065" cy="1029151"/>
            <a:chOff x="0" y="-47625"/>
            <a:chExt cx="1835097" cy="500414"/>
          </a:xfrm>
        </p:grpSpPr>
        <p:sp>
          <p:nvSpPr>
            <p:cNvPr id="242" name="Google Shape;242;p7"/>
            <p:cNvSpPr/>
            <p:nvPr/>
          </p:nvSpPr>
          <p:spPr>
            <a:xfrm>
              <a:off x="0" y="0"/>
              <a:ext cx="1835097" cy="452789"/>
            </a:xfrm>
            <a:custGeom>
              <a:avLst/>
              <a:gdLst/>
              <a:ahLst/>
              <a:cxnLst/>
              <a:rect l="l" t="t" r="r" b="b"/>
              <a:pathLst>
                <a:path w="1835097" h="452789" extrusionOk="0">
                  <a:moveTo>
                    <a:pt x="56667" y="0"/>
                  </a:moveTo>
                  <a:lnTo>
                    <a:pt x="1778430" y="0"/>
                  </a:lnTo>
                  <a:cubicBezTo>
                    <a:pt x="1793459" y="0"/>
                    <a:pt x="1807873" y="5970"/>
                    <a:pt x="1818500" y="16598"/>
                  </a:cubicBezTo>
                  <a:cubicBezTo>
                    <a:pt x="1829127" y="27225"/>
                    <a:pt x="1835097" y="41638"/>
                    <a:pt x="1835097" y="56667"/>
                  </a:cubicBezTo>
                  <a:lnTo>
                    <a:pt x="1835097" y="396121"/>
                  </a:lnTo>
                  <a:cubicBezTo>
                    <a:pt x="1835097" y="411150"/>
                    <a:pt x="1829127" y="425564"/>
                    <a:pt x="1818500" y="436191"/>
                  </a:cubicBezTo>
                  <a:cubicBezTo>
                    <a:pt x="1807873" y="446818"/>
                    <a:pt x="1793459" y="452789"/>
                    <a:pt x="1778430" y="452789"/>
                  </a:cubicBezTo>
                  <a:lnTo>
                    <a:pt x="56667" y="452789"/>
                  </a:lnTo>
                  <a:cubicBezTo>
                    <a:pt x="41638" y="452789"/>
                    <a:pt x="27225" y="446818"/>
                    <a:pt x="16598" y="436191"/>
                  </a:cubicBezTo>
                  <a:cubicBezTo>
                    <a:pt x="5970" y="425564"/>
                    <a:pt x="0" y="411150"/>
                    <a:pt x="0" y="396121"/>
                  </a:cubicBezTo>
                  <a:lnTo>
                    <a:pt x="0" y="56667"/>
                  </a:lnTo>
                  <a:cubicBezTo>
                    <a:pt x="0" y="41638"/>
                    <a:pt x="5970" y="27225"/>
                    <a:pt x="16598" y="16598"/>
                  </a:cubicBezTo>
                  <a:cubicBezTo>
                    <a:pt x="27225" y="5970"/>
                    <a:pt x="41638" y="0"/>
                    <a:pt x="56667" y="0"/>
                  </a:cubicBezTo>
                  <a:close/>
                </a:path>
              </a:pathLst>
            </a:custGeom>
            <a:solidFill>
              <a:srgbClr val="696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3" name="Google Shape;243;p7"/>
            <p:cNvSpPr txBox="1"/>
            <p:nvPr/>
          </p:nvSpPr>
          <p:spPr>
            <a:xfrm>
              <a:off x="0" y="-47625"/>
              <a:ext cx="1835097" cy="500414"/>
            </a:xfrm>
            <a:prstGeom prst="rect">
              <a:avLst/>
            </a:prstGeom>
            <a:noFill/>
            <a:ln>
              <a:noFill/>
            </a:ln>
          </p:spPr>
          <p:txBody>
            <a:bodyPr spcFirstLastPara="1" wrap="square" lIns="27500" tIns="27500" rIns="27500" bIns="27500" anchor="ctr" anchorCtr="0">
              <a:noAutofit/>
            </a:bodyPr>
            <a:lstStyle/>
            <a:p>
              <a:pPr marL="0" marR="0" lvl="0" indent="0" algn="ctr" rtl="0">
                <a:lnSpc>
                  <a:spcPct val="186666"/>
                </a:lnSpc>
                <a:spcBef>
                  <a:spcPts val="0"/>
                </a:spcBef>
                <a:spcAft>
                  <a:spcPts val="0"/>
                </a:spcAft>
                <a:buClr>
                  <a:srgbClr val="000000"/>
                </a:buClr>
                <a:buSzPts val="975"/>
                <a:buFont typeface="Arial"/>
                <a:buNone/>
              </a:pPr>
              <a:endParaRPr sz="975" b="0" i="0" u="none" strike="noStrike" cap="none">
                <a:solidFill>
                  <a:schemeClr val="dk1"/>
                </a:solidFill>
                <a:latin typeface="Calibri"/>
                <a:ea typeface="Calibri"/>
                <a:cs typeface="Calibri"/>
                <a:sym typeface="Calibri"/>
              </a:endParaRPr>
            </a:p>
          </p:txBody>
        </p:sp>
      </p:grpSp>
      <p:grpSp>
        <p:nvGrpSpPr>
          <p:cNvPr id="244" name="Google Shape;244;p7"/>
          <p:cNvGrpSpPr/>
          <p:nvPr/>
        </p:nvGrpSpPr>
        <p:grpSpPr>
          <a:xfrm>
            <a:off x="5281364" y="2510968"/>
            <a:ext cx="3952065" cy="1029151"/>
            <a:chOff x="0" y="-47625"/>
            <a:chExt cx="1835097" cy="500414"/>
          </a:xfrm>
        </p:grpSpPr>
        <p:sp>
          <p:nvSpPr>
            <p:cNvPr id="245" name="Google Shape;245;p7"/>
            <p:cNvSpPr/>
            <p:nvPr/>
          </p:nvSpPr>
          <p:spPr>
            <a:xfrm>
              <a:off x="0" y="0"/>
              <a:ext cx="1835097" cy="452789"/>
            </a:xfrm>
            <a:custGeom>
              <a:avLst/>
              <a:gdLst/>
              <a:ahLst/>
              <a:cxnLst/>
              <a:rect l="l" t="t" r="r" b="b"/>
              <a:pathLst>
                <a:path w="1835097" h="452789" extrusionOk="0">
                  <a:moveTo>
                    <a:pt x="56667" y="0"/>
                  </a:moveTo>
                  <a:lnTo>
                    <a:pt x="1778430" y="0"/>
                  </a:lnTo>
                  <a:cubicBezTo>
                    <a:pt x="1793459" y="0"/>
                    <a:pt x="1807873" y="5970"/>
                    <a:pt x="1818500" y="16598"/>
                  </a:cubicBezTo>
                  <a:cubicBezTo>
                    <a:pt x="1829127" y="27225"/>
                    <a:pt x="1835097" y="41638"/>
                    <a:pt x="1835097" y="56667"/>
                  </a:cubicBezTo>
                  <a:lnTo>
                    <a:pt x="1835097" y="396121"/>
                  </a:lnTo>
                  <a:cubicBezTo>
                    <a:pt x="1835097" y="411150"/>
                    <a:pt x="1829127" y="425564"/>
                    <a:pt x="1818500" y="436191"/>
                  </a:cubicBezTo>
                  <a:cubicBezTo>
                    <a:pt x="1807873" y="446818"/>
                    <a:pt x="1793459" y="452789"/>
                    <a:pt x="1778430" y="452789"/>
                  </a:cubicBezTo>
                  <a:lnTo>
                    <a:pt x="56667" y="452789"/>
                  </a:lnTo>
                  <a:cubicBezTo>
                    <a:pt x="41638" y="452789"/>
                    <a:pt x="27225" y="446818"/>
                    <a:pt x="16598" y="436191"/>
                  </a:cubicBezTo>
                  <a:cubicBezTo>
                    <a:pt x="5970" y="425564"/>
                    <a:pt x="0" y="411150"/>
                    <a:pt x="0" y="396121"/>
                  </a:cubicBezTo>
                  <a:lnTo>
                    <a:pt x="0" y="56667"/>
                  </a:lnTo>
                  <a:cubicBezTo>
                    <a:pt x="0" y="41638"/>
                    <a:pt x="5970" y="27225"/>
                    <a:pt x="16598" y="16598"/>
                  </a:cubicBezTo>
                  <a:cubicBezTo>
                    <a:pt x="27225" y="5970"/>
                    <a:pt x="41638" y="0"/>
                    <a:pt x="56667" y="0"/>
                  </a:cubicBezTo>
                  <a:close/>
                </a:path>
              </a:pathLst>
            </a:custGeom>
            <a:solidFill>
              <a:srgbClr val="696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 name="Google Shape;246;p7"/>
            <p:cNvSpPr txBox="1"/>
            <p:nvPr/>
          </p:nvSpPr>
          <p:spPr>
            <a:xfrm>
              <a:off x="0" y="-47625"/>
              <a:ext cx="1835097" cy="500414"/>
            </a:xfrm>
            <a:prstGeom prst="rect">
              <a:avLst/>
            </a:prstGeom>
            <a:noFill/>
            <a:ln>
              <a:noFill/>
            </a:ln>
          </p:spPr>
          <p:txBody>
            <a:bodyPr spcFirstLastPara="1" wrap="square" lIns="27500" tIns="27500" rIns="27500" bIns="27500" anchor="ctr" anchorCtr="0">
              <a:noAutofit/>
            </a:bodyPr>
            <a:lstStyle/>
            <a:p>
              <a:pPr marL="0" marR="0" lvl="0" indent="0" algn="ctr" rtl="0">
                <a:lnSpc>
                  <a:spcPct val="186666"/>
                </a:lnSpc>
                <a:spcBef>
                  <a:spcPts val="0"/>
                </a:spcBef>
                <a:spcAft>
                  <a:spcPts val="0"/>
                </a:spcAft>
                <a:buClr>
                  <a:srgbClr val="000000"/>
                </a:buClr>
                <a:buSzPts val="975"/>
                <a:buFont typeface="Arial"/>
                <a:buNone/>
              </a:pPr>
              <a:endParaRPr sz="975" b="0" i="0" u="none" strike="noStrike" cap="none">
                <a:solidFill>
                  <a:schemeClr val="dk1"/>
                </a:solidFill>
                <a:latin typeface="Calibri"/>
                <a:ea typeface="Calibri"/>
                <a:cs typeface="Calibri"/>
                <a:sym typeface="Calibri"/>
              </a:endParaRPr>
            </a:p>
          </p:txBody>
        </p:sp>
      </p:grpSp>
      <p:grpSp>
        <p:nvGrpSpPr>
          <p:cNvPr id="247" name="Google Shape;247;p7"/>
          <p:cNvGrpSpPr/>
          <p:nvPr/>
        </p:nvGrpSpPr>
        <p:grpSpPr>
          <a:xfrm>
            <a:off x="5281365" y="388645"/>
            <a:ext cx="3952086" cy="1029171"/>
            <a:chOff x="0" y="-47625"/>
            <a:chExt cx="1835097" cy="500414"/>
          </a:xfrm>
        </p:grpSpPr>
        <p:sp>
          <p:nvSpPr>
            <p:cNvPr id="248" name="Google Shape;248;p7"/>
            <p:cNvSpPr/>
            <p:nvPr/>
          </p:nvSpPr>
          <p:spPr>
            <a:xfrm>
              <a:off x="0" y="0"/>
              <a:ext cx="1835097" cy="452789"/>
            </a:xfrm>
            <a:custGeom>
              <a:avLst/>
              <a:gdLst/>
              <a:ahLst/>
              <a:cxnLst/>
              <a:rect l="l" t="t" r="r" b="b"/>
              <a:pathLst>
                <a:path w="1835097" h="452789" extrusionOk="0">
                  <a:moveTo>
                    <a:pt x="56667" y="0"/>
                  </a:moveTo>
                  <a:lnTo>
                    <a:pt x="1778430" y="0"/>
                  </a:lnTo>
                  <a:cubicBezTo>
                    <a:pt x="1793459" y="0"/>
                    <a:pt x="1807873" y="5970"/>
                    <a:pt x="1818500" y="16598"/>
                  </a:cubicBezTo>
                  <a:cubicBezTo>
                    <a:pt x="1829127" y="27225"/>
                    <a:pt x="1835097" y="41638"/>
                    <a:pt x="1835097" y="56667"/>
                  </a:cubicBezTo>
                  <a:lnTo>
                    <a:pt x="1835097" y="396121"/>
                  </a:lnTo>
                  <a:cubicBezTo>
                    <a:pt x="1835097" y="411150"/>
                    <a:pt x="1829127" y="425564"/>
                    <a:pt x="1818500" y="436191"/>
                  </a:cubicBezTo>
                  <a:cubicBezTo>
                    <a:pt x="1807873" y="446818"/>
                    <a:pt x="1793459" y="452789"/>
                    <a:pt x="1778430" y="452789"/>
                  </a:cubicBezTo>
                  <a:lnTo>
                    <a:pt x="56667" y="452789"/>
                  </a:lnTo>
                  <a:cubicBezTo>
                    <a:pt x="41638" y="452789"/>
                    <a:pt x="27225" y="446818"/>
                    <a:pt x="16598" y="436191"/>
                  </a:cubicBezTo>
                  <a:cubicBezTo>
                    <a:pt x="5970" y="425564"/>
                    <a:pt x="0" y="411150"/>
                    <a:pt x="0" y="396121"/>
                  </a:cubicBezTo>
                  <a:lnTo>
                    <a:pt x="0" y="56667"/>
                  </a:lnTo>
                  <a:cubicBezTo>
                    <a:pt x="0" y="41638"/>
                    <a:pt x="5970" y="27225"/>
                    <a:pt x="16598" y="16598"/>
                  </a:cubicBezTo>
                  <a:cubicBezTo>
                    <a:pt x="27225" y="5970"/>
                    <a:pt x="41638" y="0"/>
                    <a:pt x="56667" y="0"/>
                  </a:cubicBezTo>
                  <a:close/>
                </a:path>
              </a:pathLst>
            </a:custGeom>
            <a:solidFill>
              <a:srgbClr val="696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9" name="Google Shape;249;p7"/>
            <p:cNvSpPr txBox="1"/>
            <p:nvPr/>
          </p:nvSpPr>
          <p:spPr>
            <a:xfrm>
              <a:off x="0" y="-47625"/>
              <a:ext cx="1835097" cy="500414"/>
            </a:xfrm>
            <a:prstGeom prst="rect">
              <a:avLst/>
            </a:prstGeom>
            <a:noFill/>
            <a:ln>
              <a:noFill/>
            </a:ln>
          </p:spPr>
          <p:txBody>
            <a:bodyPr spcFirstLastPara="1" wrap="square" lIns="27500" tIns="27500" rIns="27500" bIns="27500" anchor="ctr" anchorCtr="0">
              <a:noAutofit/>
            </a:bodyPr>
            <a:lstStyle/>
            <a:p>
              <a:pPr marL="0" marR="0" lvl="0" indent="0" algn="ctr" rtl="0">
                <a:lnSpc>
                  <a:spcPct val="186666"/>
                </a:lnSpc>
                <a:spcBef>
                  <a:spcPts val="0"/>
                </a:spcBef>
                <a:spcAft>
                  <a:spcPts val="0"/>
                </a:spcAft>
                <a:buClr>
                  <a:srgbClr val="000000"/>
                </a:buClr>
                <a:buSzPts val="975"/>
                <a:buFont typeface="Arial"/>
                <a:buNone/>
              </a:pPr>
              <a:endParaRPr sz="975" b="0" i="0" u="none" strike="noStrike" cap="none">
                <a:solidFill>
                  <a:schemeClr val="dk1"/>
                </a:solidFill>
                <a:latin typeface="Calibri"/>
                <a:ea typeface="Calibri"/>
                <a:cs typeface="Calibri"/>
                <a:sym typeface="Calibri"/>
              </a:endParaRPr>
            </a:p>
          </p:txBody>
        </p:sp>
      </p:grpSp>
      <p:sp>
        <p:nvSpPr>
          <p:cNvPr id="250" name="Google Shape;250;p7"/>
          <p:cNvSpPr/>
          <p:nvPr/>
        </p:nvSpPr>
        <p:spPr>
          <a:xfrm rot="5400000">
            <a:off x="5487290" y="3887988"/>
            <a:ext cx="383626" cy="383626"/>
          </a:xfrm>
          <a:custGeom>
            <a:avLst/>
            <a:gdLst/>
            <a:ahLst/>
            <a:cxnLst/>
            <a:rect l="l" t="t" r="r" b="b"/>
            <a:pathLst>
              <a:path w="707144" h="707144" extrusionOk="0">
                <a:moveTo>
                  <a:pt x="0" y="0"/>
                </a:moveTo>
                <a:lnTo>
                  <a:pt x="707144" y="0"/>
                </a:lnTo>
                <a:lnTo>
                  <a:pt x="707144" y="707144"/>
                </a:lnTo>
                <a:lnTo>
                  <a:pt x="0" y="707144"/>
                </a:lnTo>
                <a:lnTo>
                  <a:pt x="0" y="0"/>
                </a:lnTo>
                <a:close/>
              </a:path>
            </a:pathLst>
          </a:custGeom>
          <a:blipFill rotWithShape="1">
            <a:blip r:embed="rId3">
              <a:alphaModFix/>
            </a:blip>
            <a:stretch>
              <a:fillRect/>
            </a:stretch>
          </a:blipFill>
          <a:ln>
            <a:noFill/>
          </a:ln>
        </p:spPr>
      </p:sp>
      <p:sp>
        <p:nvSpPr>
          <p:cNvPr id="251" name="Google Shape;251;p7"/>
          <p:cNvSpPr/>
          <p:nvPr/>
        </p:nvSpPr>
        <p:spPr>
          <a:xfrm rot="5400000">
            <a:off x="5487290" y="1771279"/>
            <a:ext cx="383626" cy="383626"/>
          </a:xfrm>
          <a:custGeom>
            <a:avLst/>
            <a:gdLst/>
            <a:ahLst/>
            <a:cxnLst/>
            <a:rect l="l" t="t" r="r" b="b"/>
            <a:pathLst>
              <a:path w="707144" h="707144" extrusionOk="0">
                <a:moveTo>
                  <a:pt x="0" y="0"/>
                </a:moveTo>
                <a:lnTo>
                  <a:pt x="707144" y="0"/>
                </a:lnTo>
                <a:lnTo>
                  <a:pt x="707144" y="707144"/>
                </a:lnTo>
                <a:lnTo>
                  <a:pt x="0" y="707144"/>
                </a:lnTo>
                <a:lnTo>
                  <a:pt x="0" y="0"/>
                </a:lnTo>
                <a:close/>
              </a:path>
            </a:pathLst>
          </a:custGeom>
          <a:blipFill rotWithShape="1">
            <a:blip r:embed="rId3">
              <a:alphaModFix/>
            </a:blip>
            <a:stretch>
              <a:fillRect/>
            </a:stretch>
          </a:blipFill>
          <a:ln>
            <a:noFill/>
          </a:ln>
        </p:spPr>
      </p:sp>
      <p:sp>
        <p:nvSpPr>
          <p:cNvPr id="252" name="Google Shape;252;p7"/>
          <p:cNvSpPr/>
          <p:nvPr/>
        </p:nvSpPr>
        <p:spPr>
          <a:xfrm rot="5400000">
            <a:off x="5487290" y="2782401"/>
            <a:ext cx="383626" cy="383626"/>
          </a:xfrm>
          <a:custGeom>
            <a:avLst/>
            <a:gdLst/>
            <a:ahLst/>
            <a:cxnLst/>
            <a:rect l="l" t="t" r="r" b="b"/>
            <a:pathLst>
              <a:path w="707144" h="707144" extrusionOk="0">
                <a:moveTo>
                  <a:pt x="0" y="0"/>
                </a:moveTo>
                <a:lnTo>
                  <a:pt x="707144" y="0"/>
                </a:lnTo>
                <a:lnTo>
                  <a:pt x="707144" y="707144"/>
                </a:lnTo>
                <a:lnTo>
                  <a:pt x="0" y="707144"/>
                </a:lnTo>
                <a:lnTo>
                  <a:pt x="0" y="0"/>
                </a:lnTo>
                <a:close/>
              </a:path>
            </a:pathLst>
          </a:custGeom>
          <a:blipFill rotWithShape="1">
            <a:blip r:embed="rId3">
              <a:alphaModFix/>
            </a:blip>
            <a:stretch>
              <a:fillRect/>
            </a:stretch>
          </a:blipFill>
          <a:ln>
            <a:noFill/>
          </a:ln>
        </p:spPr>
      </p:sp>
      <p:sp>
        <p:nvSpPr>
          <p:cNvPr id="253" name="Google Shape;253;p7"/>
          <p:cNvSpPr/>
          <p:nvPr/>
        </p:nvSpPr>
        <p:spPr>
          <a:xfrm rot="5400000">
            <a:off x="5487880" y="760686"/>
            <a:ext cx="383036" cy="383036"/>
          </a:xfrm>
          <a:custGeom>
            <a:avLst/>
            <a:gdLst/>
            <a:ahLst/>
            <a:cxnLst/>
            <a:rect l="l" t="t" r="r" b="b"/>
            <a:pathLst>
              <a:path w="707144" h="707144" extrusionOk="0">
                <a:moveTo>
                  <a:pt x="0" y="0"/>
                </a:moveTo>
                <a:lnTo>
                  <a:pt x="707144" y="0"/>
                </a:lnTo>
                <a:lnTo>
                  <a:pt x="707144" y="707144"/>
                </a:lnTo>
                <a:lnTo>
                  <a:pt x="0" y="707144"/>
                </a:lnTo>
                <a:lnTo>
                  <a:pt x="0" y="0"/>
                </a:lnTo>
                <a:close/>
              </a:path>
            </a:pathLst>
          </a:custGeom>
          <a:blipFill rotWithShape="1">
            <a:blip r:embed="rId3">
              <a:alphaModFix/>
            </a:blip>
            <a:stretch>
              <a:fillRect/>
            </a:stretch>
          </a:blipFill>
          <a:ln>
            <a:noFill/>
          </a:ln>
        </p:spPr>
      </p:sp>
      <p:sp>
        <p:nvSpPr>
          <p:cNvPr id="254" name="Google Shape;254;p7"/>
          <p:cNvSpPr txBox="1"/>
          <p:nvPr/>
        </p:nvSpPr>
        <p:spPr>
          <a:xfrm>
            <a:off x="517238" y="543682"/>
            <a:ext cx="4753800" cy="900900"/>
          </a:xfrm>
          <a:prstGeom prst="rect">
            <a:avLst/>
          </a:prstGeom>
          <a:noFill/>
          <a:ln>
            <a:noFill/>
          </a:ln>
        </p:spPr>
        <p:txBody>
          <a:bodyPr spcFirstLastPara="1" wrap="square" lIns="0" tIns="0" rIns="0" bIns="0" anchor="t" anchorCtr="0">
            <a:spAutoFit/>
          </a:bodyPr>
          <a:lstStyle/>
          <a:p>
            <a:pPr marL="0" marR="0" lvl="0" indent="0" algn="l" rtl="0">
              <a:lnSpc>
                <a:spcPct val="115125"/>
              </a:lnSpc>
              <a:spcBef>
                <a:spcPts val="0"/>
              </a:spcBef>
              <a:spcAft>
                <a:spcPts val="0"/>
              </a:spcAft>
              <a:buClr>
                <a:srgbClr val="000000"/>
              </a:buClr>
              <a:buSzPts val="3000"/>
              <a:buFont typeface="Arial"/>
              <a:buNone/>
            </a:pPr>
            <a:r>
              <a:rPr lang="en-IN" sz="3000" b="1" i="0" u="none" strike="noStrike" cap="none">
                <a:solidFill>
                  <a:schemeClr val="dk1"/>
                </a:solidFill>
                <a:latin typeface="Calibri"/>
                <a:ea typeface="Calibri"/>
                <a:cs typeface="Calibri"/>
                <a:sym typeface="Calibri"/>
              </a:rPr>
              <a:t>Parameters of Assessments</a:t>
            </a:r>
            <a:endParaRPr sz="3000" b="1" i="0" u="none" strike="noStrike" cap="none">
              <a:solidFill>
                <a:schemeClr val="dk1"/>
              </a:solidFill>
              <a:latin typeface="Calibri"/>
              <a:ea typeface="Calibri"/>
              <a:cs typeface="Calibri"/>
              <a:sym typeface="Calibri"/>
            </a:endParaRPr>
          </a:p>
          <a:p>
            <a:pPr marL="0" marR="0" lvl="0" indent="0" algn="l" rtl="0">
              <a:lnSpc>
                <a:spcPct val="115125"/>
              </a:lnSpc>
              <a:spcBef>
                <a:spcPts val="0"/>
              </a:spcBef>
              <a:spcAft>
                <a:spcPts val="0"/>
              </a:spcAft>
              <a:buClr>
                <a:srgbClr val="000000"/>
              </a:buClr>
              <a:buSzPts val="3000"/>
              <a:buFont typeface="Arial"/>
              <a:buNone/>
            </a:pPr>
            <a:r>
              <a:rPr lang="en-IN" sz="2400" b="1">
                <a:solidFill>
                  <a:srgbClr val="0000FF"/>
                </a:solidFill>
                <a:latin typeface="Calibri"/>
                <a:ea typeface="Calibri"/>
                <a:cs typeface="Calibri"/>
                <a:sym typeface="Calibri"/>
              </a:rPr>
              <a:t>Audit Checklist (Researchers)</a:t>
            </a:r>
            <a:endParaRPr sz="2400" b="1">
              <a:solidFill>
                <a:srgbClr val="0000FF"/>
              </a:solidFill>
              <a:latin typeface="Calibri"/>
              <a:ea typeface="Calibri"/>
              <a:cs typeface="Calibri"/>
              <a:sym typeface="Calibri"/>
            </a:endParaRPr>
          </a:p>
        </p:txBody>
      </p:sp>
      <p:sp>
        <p:nvSpPr>
          <p:cNvPr id="255" name="Google Shape;255;p7"/>
          <p:cNvSpPr txBox="1"/>
          <p:nvPr/>
        </p:nvSpPr>
        <p:spPr>
          <a:xfrm>
            <a:off x="6054653" y="3800620"/>
            <a:ext cx="3000900" cy="240000"/>
          </a:xfrm>
          <a:prstGeom prst="rect">
            <a:avLst/>
          </a:prstGeom>
          <a:noFill/>
          <a:ln>
            <a:noFill/>
          </a:ln>
        </p:spPr>
        <p:txBody>
          <a:bodyPr spcFirstLastPara="1" wrap="square" lIns="0" tIns="0" rIns="0" bIns="0" anchor="t" anchorCtr="0">
            <a:spAutoFit/>
          </a:bodyPr>
          <a:lstStyle/>
          <a:p>
            <a:pPr marL="0" marR="0" lvl="0" indent="0" algn="l" rtl="0">
              <a:lnSpc>
                <a:spcPct val="86666"/>
              </a:lnSpc>
              <a:spcBef>
                <a:spcPts val="0"/>
              </a:spcBef>
              <a:spcAft>
                <a:spcPts val="0"/>
              </a:spcAft>
              <a:buClr>
                <a:srgbClr val="000000"/>
              </a:buClr>
              <a:buSzPts val="1800"/>
              <a:buFont typeface="Arial"/>
              <a:buNone/>
            </a:pPr>
            <a:r>
              <a:rPr lang="en-IN" sz="1800" b="1" i="0" u="none" strike="noStrike" cap="none">
                <a:solidFill>
                  <a:srgbClr val="FFFFFF"/>
                </a:solidFill>
                <a:latin typeface="Calibri"/>
                <a:ea typeface="Calibri"/>
                <a:cs typeface="Calibri"/>
                <a:sym typeface="Calibri"/>
              </a:rPr>
              <a:t>Cognitive and Behavioural ease</a:t>
            </a:r>
            <a:endParaRPr sz="1400" b="0" i="0" u="none" strike="noStrike" cap="none">
              <a:solidFill>
                <a:srgbClr val="000000"/>
              </a:solidFill>
              <a:latin typeface="Arial"/>
              <a:ea typeface="Arial"/>
              <a:cs typeface="Arial"/>
              <a:sym typeface="Arial"/>
            </a:endParaRPr>
          </a:p>
        </p:txBody>
      </p:sp>
      <p:sp>
        <p:nvSpPr>
          <p:cNvPr id="256" name="Google Shape;256;p7"/>
          <p:cNvSpPr txBox="1"/>
          <p:nvPr/>
        </p:nvSpPr>
        <p:spPr>
          <a:xfrm>
            <a:off x="6054652" y="1717446"/>
            <a:ext cx="2597400" cy="240000"/>
          </a:xfrm>
          <a:prstGeom prst="rect">
            <a:avLst/>
          </a:prstGeom>
          <a:noFill/>
          <a:ln>
            <a:noFill/>
          </a:ln>
        </p:spPr>
        <p:txBody>
          <a:bodyPr spcFirstLastPara="1" wrap="square" lIns="0" tIns="0" rIns="0" bIns="0" anchor="t" anchorCtr="0">
            <a:spAutoFit/>
          </a:bodyPr>
          <a:lstStyle/>
          <a:p>
            <a:pPr marL="0" marR="0" lvl="0" indent="0" algn="l" rtl="0">
              <a:lnSpc>
                <a:spcPct val="86666"/>
              </a:lnSpc>
              <a:spcBef>
                <a:spcPts val="0"/>
              </a:spcBef>
              <a:spcAft>
                <a:spcPts val="0"/>
              </a:spcAft>
              <a:buClr>
                <a:srgbClr val="000000"/>
              </a:buClr>
              <a:buSzPts val="1800"/>
              <a:buFont typeface="Arial"/>
              <a:buNone/>
            </a:pPr>
            <a:r>
              <a:rPr lang="en-IN" sz="1800" b="1" i="0" u="none" strike="noStrike" cap="none">
                <a:solidFill>
                  <a:srgbClr val="FFFFFF"/>
                </a:solidFill>
                <a:latin typeface="Calibri"/>
                <a:ea typeface="Calibri"/>
                <a:cs typeface="Calibri"/>
                <a:sym typeface="Calibri"/>
              </a:rPr>
              <a:t>Sensory Accessibility</a:t>
            </a:r>
            <a:endParaRPr sz="1400" b="0" i="0" u="none" strike="noStrike" cap="none">
              <a:solidFill>
                <a:srgbClr val="000000"/>
              </a:solidFill>
              <a:latin typeface="Arial"/>
              <a:ea typeface="Arial"/>
              <a:cs typeface="Arial"/>
              <a:sym typeface="Arial"/>
            </a:endParaRPr>
          </a:p>
        </p:txBody>
      </p:sp>
      <p:sp>
        <p:nvSpPr>
          <p:cNvPr id="257" name="Google Shape;257;p7"/>
          <p:cNvSpPr txBox="1"/>
          <p:nvPr/>
        </p:nvSpPr>
        <p:spPr>
          <a:xfrm>
            <a:off x="6054653" y="2728569"/>
            <a:ext cx="3368214" cy="240963"/>
          </a:xfrm>
          <a:prstGeom prst="rect">
            <a:avLst/>
          </a:prstGeom>
          <a:noFill/>
          <a:ln>
            <a:noFill/>
          </a:ln>
        </p:spPr>
        <p:txBody>
          <a:bodyPr spcFirstLastPara="1" wrap="square" lIns="0" tIns="0" rIns="0" bIns="0" anchor="t" anchorCtr="0">
            <a:spAutoFit/>
          </a:bodyPr>
          <a:lstStyle/>
          <a:p>
            <a:pPr marL="0" marR="0" lvl="0" indent="0" algn="l" rtl="0">
              <a:lnSpc>
                <a:spcPct val="86666"/>
              </a:lnSpc>
              <a:spcBef>
                <a:spcPts val="0"/>
              </a:spcBef>
              <a:spcAft>
                <a:spcPts val="0"/>
              </a:spcAft>
              <a:buClr>
                <a:srgbClr val="000000"/>
              </a:buClr>
              <a:buSzPts val="1800"/>
              <a:buFont typeface="Arial"/>
              <a:buNone/>
            </a:pPr>
            <a:r>
              <a:rPr lang="en-IN" sz="1800" b="1" i="0" u="none" strike="noStrike" cap="none" dirty="0">
                <a:solidFill>
                  <a:srgbClr val="FFFFFF"/>
                </a:solidFill>
                <a:latin typeface="Calibri"/>
                <a:ea typeface="Calibri"/>
                <a:cs typeface="Calibri"/>
                <a:sym typeface="Calibri"/>
              </a:rPr>
              <a:t>Wayfinding and Communication</a:t>
            </a:r>
            <a:endParaRPr sz="1400" b="0" i="0" u="none" strike="noStrike" cap="none" dirty="0">
              <a:solidFill>
                <a:srgbClr val="000000"/>
              </a:solidFill>
              <a:latin typeface="Arial"/>
              <a:ea typeface="Arial"/>
              <a:cs typeface="Arial"/>
              <a:sym typeface="Arial"/>
            </a:endParaRPr>
          </a:p>
        </p:txBody>
      </p:sp>
      <p:sp>
        <p:nvSpPr>
          <p:cNvPr id="258" name="Google Shape;258;p7"/>
          <p:cNvSpPr txBox="1"/>
          <p:nvPr/>
        </p:nvSpPr>
        <p:spPr>
          <a:xfrm>
            <a:off x="6054653" y="639783"/>
            <a:ext cx="2200200" cy="240000"/>
          </a:xfrm>
          <a:prstGeom prst="rect">
            <a:avLst/>
          </a:prstGeom>
          <a:noFill/>
          <a:ln>
            <a:noFill/>
          </a:ln>
        </p:spPr>
        <p:txBody>
          <a:bodyPr spcFirstLastPara="1" wrap="square" lIns="0" tIns="0" rIns="0" bIns="0" anchor="t" anchorCtr="0">
            <a:spAutoFit/>
          </a:bodyPr>
          <a:lstStyle/>
          <a:p>
            <a:pPr marL="0" marR="0" lvl="0" indent="0" algn="l" rtl="0">
              <a:lnSpc>
                <a:spcPct val="86666"/>
              </a:lnSpc>
              <a:spcBef>
                <a:spcPts val="0"/>
              </a:spcBef>
              <a:spcAft>
                <a:spcPts val="0"/>
              </a:spcAft>
              <a:buClr>
                <a:srgbClr val="000000"/>
              </a:buClr>
              <a:buSzPts val="1800"/>
              <a:buFont typeface="Arial"/>
              <a:buNone/>
            </a:pPr>
            <a:r>
              <a:rPr lang="en-IN" sz="1800" b="1" i="0" u="none" strike="noStrike" cap="none">
                <a:solidFill>
                  <a:srgbClr val="FFFFFF"/>
                </a:solidFill>
                <a:latin typeface="Calibri"/>
                <a:ea typeface="Calibri"/>
                <a:cs typeface="Calibri"/>
                <a:sym typeface="Calibri"/>
              </a:rPr>
              <a:t>Physical Accessibility</a:t>
            </a:r>
            <a:endParaRPr sz="1400" b="0" i="0" u="none" strike="noStrike" cap="none">
              <a:solidFill>
                <a:srgbClr val="000000"/>
              </a:solidFill>
              <a:latin typeface="Arial"/>
              <a:ea typeface="Arial"/>
              <a:cs typeface="Arial"/>
              <a:sym typeface="Arial"/>
            </a:endParaRPr>
          </a:p>
        </p:txBody>
      </p:sp>
      <p:sp>
        <p:nvSpPr>
          <p:cNvPr id="259" name="Google Shape;259;p7"/>
          <p:cNvSpPr txBox="1"/>
          <p:nvPr/>
        </p:nvSpPr>
        <p:spPr>
          <a:xfrm>
            <a:off x="6054653" y="4116505"/>
            <a:ext cx="2826600" cy="400200"/>
          </a:xfrm>
          <a:prstGeom prst="rect">
            <a:avLst/>
          </a:prstGeom>
          <a:noFill/>
          <a:ln>
            <a:noFill/>
          </a:ln>
        </p:spPr>
        <p:txBody>
          <a:bodyPr spcFirstLastPara="1" wrap="square" lIns="0" tIns="0" rIns="0" bIns="0" anchor="t" anchorCtr="0">
            <a:spAutoFit/>
          </a:bodyPr>
          <a:lstStyle/>
          <a:p>
            <a:pPr marL="0" marR="0" lvl="0" indent="0" algn="l" rtl="0">
              <a:lnSpc>
                <a:spcPct val="92857"/>
              </a:lnSpc>
              <a:spcBef>
                <a:spcPts val="0"/>
              </a:spcBef>
              <a:spcAft>
                <a:spcPts val="0"/>
              </a:spcAft>
              <a:buClr>
                <a:srgbClr val="000000"/>
              </a:buClr>
              <a:buSzPts val="1400"/>
              <a:buFont typeface="Arial"/>
              <a:buNone/>
            </a:pPr>
            <a:r>
              <a:rPr lang="en-IN" sz="1400" b="0" i="0" u="none" strike="noStrike" cap="none">
                <a:solidFill>
                  <a:srgbClr val="FFFFFF"/>
                </a:solidFill>
                <a:latin typeface="Calibri"/>
                <a:ea typeface="Calibri"/>
                <a:cs typeface="Calibri"/>
                <a:sym typeface="Calibri"/>
              </a:rPr>
              <a:t> </a:t>
            </a:r>
            <a:r>
              <a:rPr lang="en-IN" sz="1400" b="0" i="0" u="none" strike="noStrike" cap="none">
                <a:solidFill>
                  <a:schemeClr val="lt1"/>
                </a:solidFill>
                <a:latin typeface="Calibri"/>
                <a:ea typeface="Calibri"/>
                <a:cs typeface="Calibri"/>
                <a:sym typeface="Calibri"/>
              </a:rPr>
              <a:t>Clarity of layout, predictability, assistance availability</a:t>
            </a:r>
            <a:endParaRPr sz="1400" b="0" i="0" u="none" strike="noStrike" cap="none">
              <a:solidFill>
                <a:schemeClr val="lt1"/>
              </a:solidFill>
              <a:latin typeface="Calibri"/>
              <a:ea typeface="Calibri"/>
              <a:cs typeface="Calibri"/>
              <a:sym typeface="Calibri"/>
            </a:endParaRPr>
          </a:p>
        </p:txBody>
      </p:sp>
      <p:sp>
        <p:nvSpPr>
          <p:cNvPr id="260" name="Google Shape;260;p7"/>
          <p:cNvSpPr txBox="1"/>
          <p:nvPr/>
        </p:nvSpPr>
        <p:spPr>
          <a:xfrm>
            <a:off x="6054652" y="1980526"/>
            <a:ext cx="2424300" cy="4311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IN" sz="1400" b="0" i="0" u="none" strike="noStrike" cap="none">
                <a:solidFill>
                  <a:schemeClr val="lt1"/>
                </a:solidFill>
                <a:latin typeface="Calibri"/>
                <a:ea typeface="Calibri"/>
                <a:cs typeface="Calibri"/>
                <a:sym typeface="Calibri"/>
              </a:rPr>
              <a:t>Lighting uniformity, acoustic comfort, tactile &amp; auditory cues.</a:t>
            </a:r>
            <a:endParaRPr sz="1400" b="0" i="0" u="none" strike="noStrike" cap="none">
              <a:solidFill>
                <a:srgbClr val="000000"/>
              </a:solidFill>
              <a:latin typeface="Arial"/>
              <a:ea typeface="Arial"/>
              <a:cs typeface="Arial"/>
              <a:sym typeface="Arial"/>
            </a:endParaRPr>
          </a:p>
        </p:txBody>
      </p:sp>
      <p:sp>
        <p:nvSpPr>
          <p:cNvPr id="261" name="Google Shape;261;p7"/>
          <p:cNvSpPr txBox="1"/>
          <p:nvPr/>
        </p:nvSpPr>
        <p:spPr>
          <a:xfrm>
            <a:off x="6054653" y="3026470"/>
            <a:ext cx="2826600" cy="400200"/>
          </a:xfrm>
          <a:prstGeom prst="rect">
            <a:avLst/>
          </a:prstGeom>
          <a:noFill/>
          <a:ln>
            <a:noFill/>
          </a:ln>
        </p:spPr>
        <p:txBody>
          <a:bodyPr spcFirstLastPara="1" wrap="square" lIns="0" tIns="0" rIns="0" bIns="0" anchor="t" anchorCtr="0">
            <a:spAutoFit/>
          </a:bodyPr>
          <a:lstStyle/>
          <a:p>
            <a:pPr marL="0" marR="0" lvl="0" indent="0" algn="l" rtl="0">
              <a:lnSpc>
                <a:spcPct val="92857"/>
              </a:lnSpc>
              <a:spcBef>
                <a:spcPts val="0"/>
              </a:spcBef>
              <a:spcAft>
                <a:spcPts val="0"/>
              </a:spcAft>
              <a:buClr>
                <a:srgbClr val="000000"/>
              </a:buClr>
              <a:buSzPts val="1400"/>
              <a:buFont typeface="Arial"/>
              <a:buNone/>
            </a:pPr>
            <a:r>
              <a:rPr lang="en-IN" sz="1400" b="0" i="0" u="none" strike="noStrike" cap="none">
                <a:solidFill>
                  <a:schemeClr val="lt1"/>
                </a:solidFill>
                <a:latin typeface="Calibri"/>
                <a:ea typeface="Calibri"/>
                <a:cs typeface="Calibri"/>
                <a:sym typeface="Calibri"/>
              </a:rPr>
              <a:t>Signage visibility, contrast, language, Braille integration, PA systems.</a:t>
            </a:r>
            <a:endParaRPr sz="1400" b="0" i="0" u="none" strike="noStrike" cap="none">
              <a:solidFill>
                <a:schemeClr val="lt1"/>
              </a:solidFill>
              <a:latin typeface="Calibri"/>
              <a:ea typeface="Calibri"/>
              <a:cs typeface="Calibri"/>
              <a:sym typeface="Calibri"/>
            </a:endParaRPr>
          </a:p>
        </p:txBody>
      </p:sp>
      <p:sp>
        <p:nvSpPr>
          <p:cNvPr id="262" name="Google Shape;262;p7"/>
          <p:cNvSpPr txBox="1"/>
          <p:nvPr/>
        </p:nvSpPr>
        <p:spPr>
          <a:xfrm>
            <a:off x="6054652" y="918044"/>
            <a:ext cx="2597356" cy="43088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IN" sz="1400" b="0" i="0" u="none" strike="noStrike" cap="none">
                <a:solidFill>
                  <a:schemeClr val="lt1"/>
                </a:solidFill>
                <a:latin typeface="Calibri"/>
                <a:ea typeface="Calibri"/>
                <a:cs typeface="Calibri"/>
                <a:sym typeface="Calibri"/>
              </a:rPr>
              <a:t>Ramps, elevators, tactile flooring, handrails, seating zones.</a:t>
            </a:r>
            <a:endParaRPr sz="1400" b="0" i="0" u="none" strike="noStrike" cap="none">
              <a:solidFill>
                <a:srgbClr val="000000"/>
              </a:solidFill>
              <a:latin typeface="Arial"/>
              <a:ea typeface="Arial"/>
              <a:cs typeface="Arial"/>
              <a:sym typeface="Arial"/>
            </a:endParaRPr>
          </a:p>
        </p:txBody>
      </p:sp>
      <p:grpSp>
        <p:nvGrpSpPr>
          <p:cNvPr id="263" name="Google Shape;263;p7"/>
          <p:cNvGrpSpPr/>
          <p:nvPr/>
        </p:nvGrpSpPr>
        <p:grpSpPr>
          <a:xfrm>
            <a:off x="5294619" y="4590186"/>
            <a:ext cx="3952086" cy="1029171"/>
            <a:chOff x="0" y="-47625"/>
            <a:chExt cx="1835097" cy="500414"/>
          </a:xfrm>
        </p:grpSpPr>
        <p:sp>
          <p:nvSpPr>
            <p:cNvPr id="264" name="Google Shape;264;p7"/>
            <p:cNvSpPr/>
            <p:nvPr/>
          </p:nvSpPr>
          <p:spPr>
            <a:xfrm>
              <a:off x="0" y="0"/>
              <a:ext cx="1835097" cy="452789"/>
            </a:xfrm>
            <a:custGeom>
              <a:avLst/>
              <a:gdLst/>
              <a:ahLst/>
              <a:cxnLst/>
              <a:rect l="l" t="t" r="r" b="b"/>
              <a:pathLst>
                <a:path w="1835097" h="452789" extrusionOk="0">
                  <a:moveTo>
                    <a:pt x="56667" y="0"/>
                  </a:moveTo>
                  <a:lnTo>
                    <a:pt x="1778430" y="0"/>
                  </a:lnTo>
                  <a:cubicBezTo>
                    <a:pt x="1793459" y="0"/>
                    <a:pt x="1807873" y="5970"/>
                    <a:pt x="1818500" y="16598"/>
                  </a:cubicBezTo>
                  <a:cubicBezTo>
                    <a:pt x="1829127" y="27225"/>
                    <a:pt x="1835097" y="41638"/>
                    <a:pt x="1835097" y="56667"/>
                  </a:cubicBezTo>
                  <a:lnTo>
                    <a:pt x="1835097" y="396121"/>
                  </a:lnTo>
                  <a:cubicBezTo>
                    <a:pt x="1835097" y="411150"/>
                    <a:pt x="1829127" y="425564"/>
                    <a:pt x="1818500" y="436191"/>
                  </a:cubicBezTo>
                  <a:cubicBezTo>
                    <a:pt x="1807873" y="446818"/>
                    <a:pt x="1793459" y="452789"/>
                    <a:pt x="1778430" y="452789"/>
                  </a:cubicBezTo>
                  <a:lnTo>
                    <a:pt x="56667" y="452789"/>
                  </a:lnTo>
                  <a:cubicBezTo>
                    <a:pt x="41638" y="452789"/>
                    <a:pt x="27225" y="446818"/>
                    <a:pt x="16598" y="436191"/>
                  </a:cubicBezTo>
                  <a:cubicBezTo>
                    <a:pt x="5970" y="425564"/>
                    <a:pt x="0" y="411150"/>
                    <a:pt x="0" y="396121"/>
                  </a:cubicBezTo>
                  <a:lnTo>
                    <a:pt x="0" y="56667"/>
                  </a:lnTo>
                  <a:cubicBezTo>
                    <a:pt x="0" y="41638"/>
                    <a:pt x="5970" y="27225"/>
                    <a:pt x="16598" y="16598"/>
                  </a:cubicBezTo>
                  <a:cubicBezTo>
                    <a:pt x="27225" y="5970"/>
                    <a:pt x="41638" y="0"/>
                    <a:pt x="56667" y="0"/>
                  </a:cubicBezTo>
                  <a:close/>
                </a:path>
              </a:pathLst>
            </a:custGeom>
            <a:solidFill>
              <a:srgbClr val="696F70"/>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 name="Google Shape;265;p7"/>
            <p:cNvSpPr txBox="1"/>
            <p:nvPr/>
          </p:nvSpPr>
          <p:spPr>
            <a:xfrm>
              <a:off x="0" y="-47625"/>
              <a:ext cx="1835097" cy="500414"/>
            </a:xfrm>
            <a:prstGeom prst="rect">
              <a:avLst/>
            </a:prstGeom>
            <a:noFill/>
            <a:ln>
              <a:noFill/>
            </a:ln>
          </p:spPr>
          <p:txBody>
            <a:bodyPr spcFirstLastPara="1" wrap="square" lIns="27500" tIns="27500" rIns="27500" bIns="27500" anchor="ctr" anchorCtr="0">
              <a:noAutofit/>
            </a:bodyPr>
            <a:lstStyle/>
            <a:p>
              <a:pPr marL="0" marR="0" lvl="0" indent="0" algn="ctr" rtl="0">
                <a:lnSpc>
                  <a:spcPct val="186666"/>
                </a:lnSpc>
                <a:spcBef>
                  <a:spcPts val="0"/>
                </a:spcBef>
                <a:spcAft>
                  <a:spcPts val="0"/>
                </a:spcAft>
                <a:buClr>
                  <a:srgbClr val="000000"/>
                </a:buClr>
                <a:buSzPts val="975"/>
                <a:buFont typeface="Arial"/>
                <a:buNone/>
              </a:pPr>
              <a:endParaRPr sz="975" b="0" i="0" u="none" strike="noStrike" cap="none">
                <a:solidFill>
                  <a:schemeClr val="dk1"/>
                </a:solidFill>
                <a:latin typeface="Calibri"/>
                <a:ea typeface="Calibri"/>
                <a:cs typeface="Calibri"/>
                <a:sym typeface="Calibri"/>
              </a:endParaRPr>
            </a:p>
          </p:txBody>
        </p:sp>
      </p:grpSp>
      <p:sp>
        <p:nvSpPr>
          <p:cNvPr id="266" name="Google Shape;266;p7"/>
          <p:cNvSpPr/>
          <p:nvPr/>
        </p:nvSpPr>
        <p:spPr>
          <a:xfrm rot="5400000">
            <a:off x="5501134" y="4962227"/>
            <a:ext cx="383036" cy="383036"/>
          </a:xfrm>
          <a:custGeom>
            <a:avLst/>
            <a:gdLst/>
            <a:ahLst/>
            <a:cxnLst/>
            <a:rect l="l" t="t" r="r" b="b"/>
            <a:pathLst>
              <a:path w="707144" h="707144" extrusionOk="0">
                <a:moveTo>
                  <a:pt x="0" y="0"/>
                </a:moveTo>
                <a:lnTo>
                  <a:pt x="707144" y="0"/>
                </a:lnTo>
                <a:lnTo>
                  <a:pt x="707144" y="707144"/>
                </a:lnTo>
                <a:lnTo>
                  <a:pt x="0" y="707144"/>
                </a:lnTo>
                <a:lnTo>
                  <a:pt x="0" y="0"/>
                </a:lnTo>
                <a:close/>
              </a:path>
            </a:pathLst>
          </a:custGeom>
          <a:blipFill rotWithShape="1">
            <a:blip r:embed="rId3">
              <a:alphaModFix/>
            </a:blip>
            <a:stretch>
              <a:fillRect/>
            </a:stretch>
          </a:blipFill>
          <a:ln>
            <a:noFill/>
          </a:ln>
        </p:spPr>
      </p:sp>
      <p:sp>
        <p:nvSpPr>
          <p:cNvPr id="267" name="Google Shape;267;p7"/>
          <p:cNvSpPr txBox="1"/>
          <p:nvPr/>
        </p:nvSpPr>
        <p:spPr>
          <a:xfrm>
            <a:off x="6067907" y="4841323"/>
            <a:ext cx="2511900" cy="240000"/>
          </a:xfrm>
          <a:prstGeom prst="rect">
            <a:avLst/>
          </a:prstGeom>
          <a:noFill/>
          <a:ln>
            <a:noFill/>
          </a:ln>
        </p:spPr>
        <p:txBody>
          <a:bodyPr spcFirstLastPara="1" wrap="square" lIns="0" tIns="0" rIns="0" bIns="0" anchor="t" anchorCtr="0">
            <a:spAutoFit/>
          </a:bodyPr>
          <a:lstStyle/>
          <a:p>
            <a:pPr marL="0" marR="0" lvl="0" indent="0" algn="l" rtl="0">
              <a:lnSpc>
                <a:spcPct val="86666"/>
              </a:lnSpc>
              <a:spcBef>
                <a:spcPts val="0"/>
              </a:spcBef>
              <a:spcAft>
                <a:spcPts val="0"/>
              </a:spcAft>
              <a:buClr>
                <a:srgbClr val="000000"/>
              </a:buClr>
              <a:buSzPts val="1800"/>
              <a:buFont typeface="Arial"/>
              <a:buNone/>
            </a:pPr>
            <a:r>
              <a:rPr lang="en-IN" sz="1800" b="1" i="0" u="none" strike="noStrike" cap="none">
                <a:solidFill>
                  <a:srgbClr val="FFFFFF"/>
                </a:solidFill>
                <a:latin typeface="Calibri"/>
                <a:ea typeface="Calibri"/>
                <a:cs typeface="Calibri"/>
                <a:sym typeface="Calibri"/>
              </a:rPr>
              <a:t>Social and Safety aspects</a:t>
            </a:r>
            <a:endParaRPr sz="1400" b="0" i="0" u="none" strike="noStrike" cap="none">
              <a:solidFill>
                <a:srgbClr val="000000"/>
              </a:solidFill>
              <a:latin typeface="Arial"/>
              <a:ea typeface="Arial"/>
              <a:cs typeface="Arial"/>
              <a:sym typeface="Arial"/>
            </a:endParaRPr>
          </a:p>
        </p:txBody>
      </p:sp>
      <p:sp>
        <p:nvSpPr>
          <p:cNvPr id="268" name="Google Shape;268;p7"/>
          <p:cNvSpPr txBox="1"/>
          <p:nvPr/>
        </p:nvSpPr>
        <p:spPr>
          <a:xfrm>
            <a:off x="6067907" y="5121171"/>
            <a:ext cx="2826717" cy="339132"/>
          </a:xfrm>
          <a:prstGeom prst="rect">
            <a:avLst/>
          </a:prstGeom>
          <a:noFill/>
          <a:ln>
            <a:noFill/>
          </a:ln>
        </p:spPr>
        <p:txBody>
          <a:bodyPr spcFirstLastPara="1" wrap="square" lIns="0" tIns="0" rIns="0" bIns="0" anchor="t" anchorCtr="0">
            <a:spAutoFit/>
          </a:bodyPr>
          <a:lstStyle/>
          <a:p>
            <a:pPr marL="0" marR="0" lvl="0" indent="0" algn="l" rtl="0">
              <a:lnSpc>
                <a:spcPct val="92857"/>
              </a:lnSpc>
              <a:spcBef>
                <a:spcPts val="0"/>
              </a:spcBef>
              <a:spcAft>
                <a:spcPts val="0"/>
              </a:spcAft>
              <a:buClr>
                <a:srgbClr val="000000"/>
              </a:buClr>
              <a:buSzPts val="1400"/>
              <a:buFont typeface="Arial"/>
              <a:buNone/>
            </a:pPr>
            <a:r>
              <a:rPr lang="en-IN" sz="1400" b="0" i="0" u="none" strike="noStrike" cap="none">
                <a:solidFill>
                  <a:schemeClr val="lt1"/>
                </a:solidFill>
                <a:latin typeface="Calibri"/>
                <a:ea typeface="Calibri"/>
                <a:cs typeface="Calibri"/>
                <a:sym typeface="Calibri"/>
              </a:rPr>
              <a:t> Staff responsiveness, emergency procedures, sense of inclusion.</a:t>
            </a:r>
            <a:endParaRPr sz="1400" b="0" i="0" u="none" strike="noStrike" cap="none">
              <a:solidFill>
                <a:schemeClr val="lt1"/>
              </a:solidFill>
              <a:latin typeface="Calibri"/>
              <a:ea typeface="Calibri"/>
              <a:cs typeface="Calibri"/>
              <a:sym typeface="Calibri"/>
            </a:endParaRPr>
          </a:p>
        </p:txBody>
      </p:sp>
      <p:sp>
        <p:nvSpPr>
          <p:cNvPr id="269" name="Google Shape;269;p7"/>
          <p:cNvSpPr txBox="1">
            <a:spLocks noGrp="1"/>
          </p:cNvSpPr>
          <p:nvPr>
            <p:ph type="sldNum" idx="12"/>
          </p:nvPr>
        </p:nvSpPr>
        <p:spPr>
          <a:xfrm>
            <a:off x="6996113" y="6356352"/>
            <a:ext cx="2229000" cy="365100"/>
          </a:xfrm>
          <a:prstGeom prst="rect">
            <a:avLst/>
          </a:prstGeom>
          <a:noFill/>
          <a:ln>
            <a:noFill/>
          </a:ln>
        </p:spPr>
        <p:txBody>
          <a:bodyPr spcFirstLastPara="1" wrap="square" lIns="91425" tIns="45700" rIns="91425" bIns="45700"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IN"/>
              <a:t>9</a:t>
            </a:fld>
            <a:endParaRPr/>
          </a:p>
        </p:txBody>
      </p:sp>
      <p:pic>
        <p:nvPicPr>
          <p:cNvPr id="270" name="Google Shape;270;p7" title="create 2 researchers auditing metro station.jpg"/>
          <p:cNvPicPr preferRelativeResize="0"/>
          <p:nvPr/>
        </p:nvPicPr>
        <p:blipFill>
          <a:blip r:embed="rId4">
            <a:alphaModFix/>
          </a:blip>
          <a:stretch>
            <a:fillRect/>
          </a:stretch>
        </p:blipFill>
        <p:spPr>
          <a:xfrm>
            <a:off x="517250" y="2094613"/>
            <a:ext cx="4435752" cy="2484012"/>
          </a:xfrm>
          <a:prstGeom prst="rect">
            <a:avLst/>
          </a:prstGeom>
          <a:noFill/>
          <a:ln>
            <a:noFill/>
          </a:ln>
        </p:spPr>
      </p:pic>
      <p:sp>
        <p:nvSpPr>
          <p:cNvPr id="271" name="Google Shape;271;p7"/>
          <p:cNvSpPr txBox="1"/>
          <p:nvPr/>
        </p:nvSpPr>
        <p:spPr>
          <a:xfrm>
            <a:off x="623850" y="4790350"/>
            <a:ext cx="4261200" cy="33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IN" sz="1100">
                <a:solidFill>
                  <a:srgbClr val="0000FF"/>
                </a:solidFill>
                <a:latin typeface="Calibri"/>
                <a:ea typeface="Calibri"/>
                <a:cs typeface="Calibri"/>
                <a:sym typeface="Calibri"/>
              </a:rPr>
              <a:t>Source: created using canvatool ai by author depicting 2 researchers auditing Metro Stations</a:t>
            </a:r>
            <a:endParaRPr sz="1100">
              <a:solidFill>
                <a:srgbClr val="0000FF"/>
              </a:solidFill>
              <a:latin typeface="Calibri"/>
              <a:ea typeface="Calibri"/>
              <a:cs typeface="Calibri"/>
              <a:sym typeface="Calibri"/>
            </a:endParaRPr>
          </a:p>
        </p:txBody>
      </p:sp>
      <p:sp>
        <p:nvSpPr>
          <p:cNvPr id="272" name="Google Shape;272;p7"/>
          <p:cNvSpPr txBox="1"/>
          <p:nvPr/>
        </p:nvSpPr>
        <p:spPr>
          <a:xfrm>
            <a:off x="235667" y="6002844"/>
            <a:ext cx="9187200" cy="369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IN" sz="1800" b="1" i="0" u="none" strike="noStrike" cap="none">
                <a:solidFill>
                  <a:schemeClr val="dk1"/>
                </a:solidFill>
                <a:latin typeface="Calibri"/>
                <a:ea typeface="Calibri"/>
                <a:cs typeface="Calibri"/>
                <a:sym typeface="Calibri"/>
              </a:rPr>
              <a:t>Data Analysis:</a:t>
            </a:r>
            <a:r>
              <a:rPr lang="en-IN" sz="1800" b="0" i="0" u="none" strike="noStrike" cap="none">
                <a:solidFill>
                  <a:schemeClr val="dk1"/>
                </a:solidFill>
                <a:latin typeface="Calibri"/>
                <a:ea typeface="Calibri"/>
                <a:cs typeface="Calibri"/>
                <a:sym typeface="Calibri"/>
              </a:rPr>
              <a:t> Compliance scoring, barrier mapping, and experiential feedback synthesis.</a:t>
            </a:r>
            <a:endParaRPr sz="1400" b="0" i="0" u="none" strike="noStrike" cap="none">
              <a:solidFill>
                <a:srgbClr val="000000"/>
              </a:solidFill>
              <a:latin typeface="Arial"/>
              <a:ea typeface="Arial"/>
              <a:cs typeface="Arial"/>
              <a:sym typeface="Arial"/>
            </a:endParaRPr>
          </a:p>
        </p:txBody>
      </p:sp>
      <p:sp>
        <p:nvSpPr>
          <p:cNvPr id="2" name="Google Shape;230;p10">
            <a:extLst>
              <a:ext uri="{FF2B5EF4-FFF2-40B4-BE49-F238E27FC236}">
                <a16:creationId xmlns:a16="http://schemas.microsoft.com/office/drawing/2014/main" id="{55C89686-7BD0-EAB7-126C-CBB24D1B4BD0}"/>
              </a:ext>
            </a:extLst>
          </p:cNvPr>
          <p:cNvSpPr/>
          <p:nvPr/>
        </p:nvSpPr>
        <p:spPr>
          <a:xfrm>
            <a:off x="7759245" y="0"/>
            <a:ext cx="1663622" cy="424662"/>
          </a:xfrm>
          <a:prstGeom prst="wedgeRoundRectCallout">
            <a:avLst>
              <a:gd name="adj1" fmla="val -20833"/>
              <a:gd name="adj2" fmla="val 62500"/>
              <a:gd name="adj3" fmla="val 0"/>
            </a:avLst>
          </a:prstGeom>
          <a:solidFill>
            <a:srgbClr val="6FA8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IN" sz="3000">
                <a:latin typeface="Calibri"/>
                <a:ea typeface="Calibri"/>
                <a:cs typeface="Calibri"/>
                <a:sym typeface="Calibri"/>
              </a:rPr>
              <a:t>Phase 02</a:t>
            </a:r>
            <a:endParaRPr sz="3000">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241</TotalTime>
  <Words>3582</Words>
  <Application>Microsoft Office PowerPoint</Application>
  <PresentationFormat>A4 Paper (210x297 mm)</PresentationFormat>
  <Paragraphs>298</Paragraphs>
  <Slides>27</Slides>
  <Notes>26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ar.nandinibhandari@gmail.com</dc:creator>
  <cp:lastModifiedBy>Radhika Gopinath</cp:lastModifiedBy>
  <cp:revision>5</cp:revision>
  <dcterms:created xsi:type="dcterms:W3CDTF">2025-10-26T23:45:26Z</dcterms:created>
  <dcterms:modified xsi:type="dcterms:W3CDTF">2025-11-07T16:57:41Z</dcterms:modified>
</cp:coreProperties>
</file>