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45" r:id="rId3"/>
    <p:sldId id="258" r:id="rId4"/>
    <p:sldId id="382" r:id="rId5"/>
    <p:sldId id="387" r:id="rId6"/>
    <p:sldId id="384" r:id="rId7"/>
    <p:sldId id="259" r:id="rId8"/>
    <p:sldId id="260" r:id="rId9"/>
    <p:sldId id="388" r:id="rId10"/>
    <p:sldId id="395" r:id="rId11"/>
    <p:sldId id="393" r:id="rId12"/>
    <p:sldId id="394" r:id="rId13"/>
    <p:sldId id="3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5DF21-294F-4141-B658-DC8C62228971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AE5FF10C-A27A-4F4F-B44D-7E8EC1869633}">
      <dgm:prSet phldrT="[Text]" custT="1"/>
      <dgm:spPr/>
      <dgm:t>
        <a:bodyPr/>
        <a:lstStyle/>
        <a:p>
          <a:r>
            <a:rPr lang="en-IN" sz="1400" dirty="0"/>
            <a:t>Mixed traffic</a:t>
          </a:r>
        </a:p>
      </dgm:t>
    </dgm:pt>
    <dgm:pt modelId="{455FEC07-097E-4852-AD02-7231EBFF1D39}" type="parTrans" cxnId="{76FA4C2D-F2C2-44C2-AFD0-365F3D6DC6B5}">
      <dgm:prSet/>
      <dgm:spPr/>
      <dgm:t>
        <a:bodyPr/>
        <a:lstStyle/>
        <a:p>
          <a:endParaRPr lang="en-IN"/>
        </a:p>
      </dgm:t>
    </dgm:pt>
    <dgm:pt modelId="{88E9D09E-1BB7-4170-A2A6-0F59C122345C}" type="sibTrans" cxnId="{76FA4C2D-F2C2-44C2-AFD0-365F3D6DC6B5}">
      <dgm:prSet/>
      <dgm:spPr/>
      <dgm:t>
        <a:bodyPr/>
        <a:lstStyle/>
        <a:p>
          <a:endParaRPr lang="en-IN"/>
        </a:p>
      </dgm:t>
    </dgm:pt>
    <dgm:pt modelId="{54AA64FF-54E1-4A22-8177-D2E1DA7AFE50}">
      <dgm:prSet phldrT="[Text]" custT="1"/>
      <dgm:spPr/>
      <dgm:t>
        <a:bodyPr/>
        <a:lstStyle/>
        <a:p>
          <a:r>
            <a:rPr lang="en-IN" sz="1100" dirty="0"/>
            <a:t>Seepage of smaller vehicles</a:t>
          </a:r>
        </a:p>
      </dgm:t>
    </dgm:pt>
    <dgm:pt modelId="{5629AC78-C535-4C57-A45A-4B76F1FAE7DA}" type="parTrans" cxnId="{68A9ACD7-5F49-4967-A6BA-5D570E53BB62}">
      <dgm:prSet/>
      <dgm:spPr/>
      <dgm:t>
        <a:bodyPr/>
        <a:lstStyle/>
        <a:p>
          <a:endParaRPr lang="en-IN"/>
        </a:p>
      </dgm:t>
    </dgm:pt>
    <dgm:pt modelId="{2C0FC63E-26F6-4318-B0CF-30673FA36D9D}" type="sibTrans" cxnId="{68A9ACD7-5F49-4967-A6BA-5D570E53BB62}">
      <dgm:prSet/>
      <dgm:spPr/>
      <dgm:t>
        <a:bodyPr/>
        <a:lstStyle/>
        <a:p>
          <a:endParaRPr lang="en-IN"/>
        </a:p>
      </dgm:t>
    </dgm:pt>
    <dgm:pt modelId="{EC2E36EC-1076-4414-AB7E-C4A009274868}">
      <dgm:prSet phldrT="[Text]" custT="1"/>
      <dgm:spPr/>
      <dgm:t>
        <a:bodyPr/>
        <a:lstStyle/>
        <a:p>
          <a:r>
            <a:rPr lang="en-IN" sz="1000" dirty="0"/>
            <a:t>Kinematic disparities</a:t>
          </a:r>
        </a:p>
      </dgm:t>
    </dgm:pt>
    <dgm:pt modelId="{2A6EA21D-2798-41F9-9691-9A04B479E6B7}" type="parTrans" cxnId="{E63D6FBF-BAE1-4BB0-AFBE-0D69A19D61CD}">
      <dgm:prSet/>
      <dgm:spPr/>
      <dgm:t>
        <a:bodyPr/>
        <a:lstStyle/>
        <a:p>
          <a:endParaRPr lang="en-IN"/>
        </a:p>
      </dgm:t>
    </dgm:pt>
    <dgm:pt modelId="{29011E1D-7D60-4BFC-B99A-F7FB02BD1682}" type="sibTrans" cxnId="{E63D6FBF-BAE1-4BB0-AFBE-0D69A19D61CD}">
      <dgm:prSet/>
      <dgm:spPr/>
      <dgm:t>
        <a:bodyPr/>
        <a:lstStyle/>
        <a:p>
          <a:endParaRPr lang="en-IN"/>
        </a:p>
      </dgm:t>
    </dgm:pt>
    <dgm:pt modelId="{22F8BFEC-00F1-4821-97F3-4B04EDBF4BC1}">
      <dgm:prSet phldrT="[Text]" custT="1"/>
      <dgm:spPr/>
      <dgm:t>
        <a:bodyPr/>
        <a:lstStyle/>
        <a:p>
          <a:r>
            <a:rPr lang="en-IN" sz="1100" dirty="0"/>
            <a:t>Substantial lateral movement</a:t>
          </a:r>
        </a:p>
      </dgm:t>
    </dgm:pt>
    <dgm:pt modelId="{6172D71A-BAE2-46BC-A0E6-72E1CD3A2907}" type="parTrans" cxnId="{089E9727-1682-4049-9E24-6F1052C5808E}">
      <dgm:prSet/>
      <dgm:spPr/>
      <dgm:t>
        <a:bodyPr/>
        <a:lstStyle/>
        <a:p>
          <a:endParaRPr lang="en-IN"/>
        </a:p>
      </dgm:t>
    </dgm:pt>
    <dgm:pt modelId="{612582D5-F2AA-4503-88E6-F01E86460C74}" type="sibTrans" cxnId="{089E9727-1682-4049-9E24-6F1052C5808E}">
      <dgm:prSet/>
      <dgm:spPr/>
      <dgm:t>
        <a:bodyPr/>
        <a:lstStyle/>
        <a:p>
          <a:endParaRPr lang="en-IN"/>
        </a:p>
      </dgm:t>
    </dgm:pt>
    <dgm:pt modelId="{5B03A6F3-DE07-4D95-8FB9-687429E8572D}">
      <dgm:prSet phldrT="[Text]" custT="1"/>
      <dgm:spPr/>
      <dgm:t>
        <a:bodyPr/>
        <a:lstStyle/>
        <a:p>
          <a:r>
            <a:rPr lang="en-IN" sz="1100" dirty="0"/>
            <a:t>Staggered following</a:t>
          </a:r>
        </a:p>
      </dgm:t>
    </dgm:pt>
    <dgm:pt modelId="{AD482512-3C55-486D-8E4E-FD28DC8439B1}" type="parTrans" cxnId="{6BA2134B-59E3-4B85-BCD5-CBA050A6E7DC}">
      <dgm:prSet/>
      <dgm:spPr/>
      <dgm:t>
        <a:bodyPr/>
        <a:lstStyle/>
        <a:p>
          <a:endParaRPr lang="en-IN"/>
        </a:p>
      </dgm:t>
    </dgm:pt>
    <dgm:pt modelId="{2B36E091-E65C-49DE-9188-D4F85881ADBF}" type="sibTrans" cxnId="{6BA2134B-59E3-4B85-BCD5-CBA050A6E7DC}">
      <dgm:prSet/>
      <dgm:spPr/>
      <dgm:t>
        <a:bodyPr/>
        <a:lstStyle/>
        <a:p>
          <a:endParaRPr lang="en-IN"/>
        </a:p>
      </dgm:t>
    </dgm:pt>
    <dgm:pt modelId="{5280E8E7-5682-43F8-A8AC-E7A06F060887}" type="pres">
      <dgm:prSet presAssocID="{2665DF21-294F-4141-B658-DC8C6222897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DB9CD6-5FE0-4013-A3CC-67FDEBF7E812}" type="pres">
      <dgm:prSet presAssocID="{AE5FF10C-A27A-4F4F-B44D-7E8EC1869633}" presName="centerShape" presStyleLbl="node0" presStyleIdx="0" presStyleCnt="1"/>
      <dgm:spPr/>
    </dgm:pt>
    <dgm:pt modelId="{8CA5F0AA-5A7A-4C84-BE43-F9DB8359682B}" type="pres">
      <dgm:prSet presAssocID="{54AA64FF-54E1-4A22-8177-D2E1DA7AFE50}" presName="node" presStyleLbl="node1" presStyleIdx="0" presStyleCnt="4" custScaleX="120681">
        <dgm:presLayoutVars>
          <dgm:bulletEnabled val="1"/>
        </dgm:presLayoutVars>
      </dgm:prSet>
      <dgm:spPr/>
    </dgm:pt>
    <dgm:pt modelId="{6E762F7E-46C1-4D69-963C-1DCABE979209}" type="pres">
      <dgm:prSet presAssocID="{54AA64FF-54E1-4A22-8177-D2E1DA7AFE50}" presName="dummy" presStyleCnt="0"/>
      <dgm:spPr/>
    </dgm:pt>
    <dgm:pt modelId="{DC8B76D5-E79B-4056-B292-854024EC7C89}" type="pres">
      <dgm:prSet presAssocID="{2C0FC63E-26F6-4318-B0CF-30673FA36D9D}" presName="sibTrans" presStyleLbl="sibTrans2D1" presStyleIdx="0" presStyleCnt="4"/>
      <dgm:spPr/>
    </dgm:pt>
    <dgm:pt modelId="{D95E88B0-94F8-4C00-9789-09542DF6B221}" type="pres">
      <dgm:prSet presAssocID="{EC2E36EC-1076-4414-AB7E-C4A009274868}" presName="node" presStyleLbl="node1" presStyleIdx="1" presStyleCnt="4" custScaleX="118077">
        <dgm:presLayoutVars>
          <dgm:bulletEnabled val="1"/>
        </dgm:presLayoutVars>
      </dgm:prSet>
      <dgm:spPr/>
    </dgm:pt>
    <dgm:pt modelId="{87010638-986A-45C2-A122-BB216CE3F4F1}" type="pres">
      <dgm:prSet presAssocID="{EC2E36EC-1076-4414-AB7E-C4A009274868}" presName="dummy" presStyleCnt="0"/>
      <dgm:spPr/>
    </dgm:pt>
    <dgm:pt modelId="{E30185C9-15B5-4320-86F4-4E25B17C5117}" type="pres">
      <dgm:prSet presAssocID="{29011E1D-7D60-4BFC-B99A-F7FB02BD1682}" presName="sibTrans" presStyleLbl="sibTrans2D1" presStyleIdx="1" presStyleCnt="4"/>
      <dgm:spPr/>
    </dgm:pt>
    <dgm:pt modelId="{9901258F-B953-4AE4-A34C-F49E1B0BB697}" type="pres">
      <dgm:prSet presAssocID="{22F8BFEC-00F1-4821-97F3-4B04EDBF4BC1}" presName="node" presStyleLbl="node1" presStyleIdx="2" presStyleCnt="4" custScaleX="165682">
        <dgm:presLayoutVars>
          <dgm:bulletEnabled val="1"/>
        </dgm:presLayoutVars>
      </dgm:prSet>
      <dgm:spPr/>
    </dgm:pt>
    <dgm:pt modelId="{E1279DF4-AE43-4BFD-8B7C-F06E66718BB5}" type="pres">
      <dgm:prSet presAssocID="{22F8BFEC-00F1-4821-97F3-4B04EDBF4BC1}" presName="dummy" presStyleCnt="0"/>
      <dgm:spPr/>
    </dgm:pt>
    <dgm:pt modelId="{0C7D185C-FFDF-4D5B-808F-41E8547FF505}" type="pres">
      <dgm:prSet presAssocID="{612582D5-F2AA-4503-88E6-F01E86460C74}" presName="sibTrans" presStyleLbl="sibTrans2D1" presStyleIdx="2" presStyleCnt="4"/>
      <dgm:spPr/>
    </dgm:pt>
    <dgm:pt modelId="{80E55CE0-92CE-420B-8A64-90D4FA7C43D9}" type="pres">
      <dgm:prSet presAssocID="{5B03A6F3-DE07-4D95-8FB9-687429E8572D}" presName="node" presStyleLbl="node1" presStyleIdx="3" presStyleCnt="4" custScaleX="126072" custScaleY="104202">
        <dgm:presLayoutVars>
          <dgm:bulletEnabled val="1"/>
        </dgm:presLayoutVars>
      </dgm:prSet>
      <dgm:spPr/>
    </dgm:pt>
    <dgm:pt modelId="{CF422DF7-355B-4152-B629-2A580149C778}" type="pres">
      <dgm:prSet presAssocID="{5B03A6F3-DE07-4D95-8FB9-687429E8572D}" presName="dummy" presStyleCnt="0"/>
      <dgm:spPr/>
    </dgm:pt>
    <dgm:pt modelId="{1D892804-F845-4A07-BBD7-287DE96ED263}" type="pres">
      <dgm:prSet presAssocID="{2B36E091-E65C-49DE-9188-D4F85881ADBF}" presName="sibTrans" presStyleLbl="sibTrans2D1" presStyleIdx="3" presStyleCnt="4"/>
      <dgm:spPr/>
    </dgm:pt>
  </dgm:ptLst>
  <dgm:cxnLst>
    <dgm:cxn modelId="{47F63612-1EAC-4B9E-A862-3C42738F3CBC}" type="presOf" srcId="{22F8BFEC-00F1-4821-97F3-4B04EDBF4BC1}" destId="{9901258F-B953-4AE4-A34C-F49E1B0BB697}" srcOrd="0" destOrd="0" presId="urn:microsoft.com/office/officeart/2005/8/layout/radial6"/>
    <dgm:cxn modelId="{72024918-8A7A-4FA7-BECB-E88A018267C1}" type="presOf" srcId="{2B36E091-E65C-49DE-9188-D4F85881ADBF}" destId="{1D892804-F845-4A07-BBD7-287DE96ED263}" srcOrd="0" destOrd="0" presId="urn:microsoft.com/office/officeart/2005/8/layout/radial6"/>
    <dgm:cxn modelId="{D4D5BD1A-811C-4BA5-913B-E4EB44D44EC4}" type="presOf" srcId="{EC2E36EC-1076-4414-AB7E-C4A009274868}" destId="{D95E88B0-94F8-4C00-9789-09542DF6B221}" srcOrd="0" destOrd="0" presId="urn:microsoft.com/office/officeart/2005/8/layout/radial6"/>
    <dgm:cxn modelId="{FF337B1E-8CD1-40FA-8453-505A1853D9EB}" type="presOf" srcId="{5B03A6F3-DE07-4D95-8FB9-687429E8572D}" destId="{80E55CE0-92CE-420B-8A64-90D4FA7C43D9}" srcOrd="0" destOrd="0" presId="urn:microsoft.com/office/officeart/2005/8/layout/radial6"/>
    <dgm:cxn modelId="{089E9727-1682-4049-9E24-6F1052C5808E}" srcId="{AE5FF10C-A27A-4F4F-B44D-7E8EC1869633}" destId="{22F8BFEC-00F1-4821-97F3-4B04EDBF4BC1}" srcOrd="2" destOrd="0" parTransId="{6172D71A-BAE2-46BC-A0E6-72E1CD3A2907}" sibTransId="{612582D5-F2AA-4503-88E6-F01E86460C74}"/>
    <dgm:cxn modelId="{76FA4C2D-F2C2-44C2-AFD0-365F3D6DC6B5}" srcId="{2665DF21-294F-4141-B658-DC8C62228971}" destId="{AE5FF10C-A27A-4F4F-B44D-7E8EC1869633}" srcOrd="0" destOrd="0" parTransId="{455FEC07-097E-4852-AD02-7231EBFF1D39}" sibTransId="{88E9D09E-1BB7-4170-A2A6-0F59C122345C}"/>
    <dgm:cxn modelId="{92EBE75E-AC87-455E-B4D4-CAC5CD571E8D}" type="presOf" srcId="{2665DF21-294F-4141-B658-DC8C62228971}" destId="{5280E8E7-5682-43F8-A8AC-E7A06F060887}" srcOrd="0" destOrd="0" presId="urn:microsoft.com/office/officeart/2005/8/layout/radial6"/>
    <dgm:cxn modelId="{6BA2134B-59E3-4B85-BCD5-CBA050A6E7DC}" srcId="{AE5FF10C-A27A-4F4F-B44D-7E8EC1869633}" destId="{5B03A6F3-DE07-4D95-8FB9-687429E8572D}" srcOrd="3" destOrd="0" parTransId="{AD482512-3C55-486D-8E4E-FD28DC8439B1}" sibTransId="{2B36E091-E65C-49DE-9188-D4F85881ADBF}"/>
    <dgm:cxn modelId="{9B853691-DF67-4ED0-8E80-08CEB75FB5F5}" type="presOf" srcId="{54AA64FF-54E1-4A22-8177-D2E1DA7AFE50}" destId="{8CA5F0AA-5A7A-4C84-BE43-F9DB8359682B}" srcOrd="0" destOrd="0" presId="urn:microsoft.com/office/officeart/2005/8/layout/radial6"/>
    <dgm:cxn modelId="{7B276AA6-47EE-427E-8AFC-1E33C73B916F}" type="presOf" srcId="{29011E1D-7D60-4BFC-B99A-F7FB02BD1682}" destId="{E30185C9-15B5-4320-86F4-4E25B17C5117}" srcOrd="0" destOrd="0" presId="urn:microsoft.com/office/officeart/2005/8/layout/radial6"/>
    <dgm:cxn modelId="{E63D6FBF-BAE1-4BB0-AFBE-0D69A19D61CD}" srcId="{AE5FF10C-A27A-4F4F-B44D-7E8EC1869633}" destId="{EC2E36EC-1076-4414-AB7E-C4A009274868}" srcOrd="1" destOrd="0" parTransId="{2A6EA21D-2798-41F9-9691-9A04B479E6B7}" sibTransId="{29011E1D-7D60-4BFC-B99A-F7FB02BD1682}"/>
    <dgm:cxn modelId="{68A9ACD7-5F49-4967-A6BA-5D570E53BB62}" srcId="{AE5FF10C-A27A-4F4F-B44D-7E8EC1869633}" destId="{54AA64FF-54E1-4A22-8177-D2E1DA7AFE50}" srcOrd="0" destOrd="0" parTransId="{5629AC78-C535-4C57-A45A-4B76F1FAE7DA}" sibTransId="{2C0FC63E-26F6-4318-B0CF-30673FA36D9D}"/>
    <dgm:cxn modelId="{121D0DE1-1BFD-4701-A077-DEF38767A87B}" type="presOf" srcId="{612582D5-F2AA-4503-88E6-F01E86460C74}" destId="{0C7D185C-FFDF-4D5B-808F-41E8547FF505}" srcOrd="0" destOrd="0" presId="urn:microsoft.com/office/officeart/2005/8/layout/radial6"/>
    <dgm:cxn modelId="{E8D4A2F5-2B74-41FC-8234-E16D4CE00BF1}" type="presOf" srcId="{AE5FF10C-A27A-4F4F-B44D-7E8EC1869633}" destId="{74DB9CD6-5FE0-4013-A3CC-67FDEBF7E812}" srcOrd="0" destOrd="0" presId="urn:microsoft.com/office/officeart/2005/8/layout/radial6"/>
    <dgm:cxn modelId="{31FC42FD-9B00-478D-885A-557E86B4FD34}" type="presOf" srcId="{2C0FC63E-26F6-4318-B0CF-30673FA36D9D}" destId="{DC8B76D5-E79B-4056-B292-854024EC7C89}" srcOrd="0" destOrd="0" presId="urn:microsoft.com/office/officeart/2005/8/layout/radial6"/>
    <dgm:cxn modelId="{BDA1392D-4DE0-4427-B7C5-958C6C3E28E1}" type="presParOf" srcId="{5280E8E7-5682-43F8-A8AC-E7A06F060887}" destId="{74DB9CD6-5FE0-4013-A3CC-67FDEBF7E812}" srcOrd="0" destOrd="0" presId="urn:microsoft.com/office/officeart/2005/8/layout/radial6"/>
    <dgm:cxn modelId="{8DED3C55-0016-4612-80C0-07EDCD652890}" type="presParOf" srcId="{5280E8E7-5682-43F8-A8AC-E7A06F060887}" destId="{8CA5F0AA-5A7A-4C84-BE43-F9DB8359682B}" srcOrd="1" destOrd="0" presId="urn:microsoft.com/office/officeart/2005/8/layout/radial6"/>
    <dgm:cxn modelId="{CF2DCD3A-98EC-4451-B34E-E3BD0F692D4E}" type="presParOf" srcId="{5280E8E7-5682-43F8-A8AC-E7A06F060887}" destId="{6E762F7E-46C1-4D69-963C-1DCABE979209}" srcOrd="2" destOrd="0" presId="urn:microsoft.com/office/officeart/2005/8/layout/radial6"/>
    <dgm:cxn modelId="{071B5A22-8F13-4E36-97A7-977BB646373D}" type="presParOf" srcId="{5280E8E7-5682-43F8-A8AC-E7A06F060887}" destId="{DC8B76D5-E79B-4056-B292-854024EC7C89}" srcOrd="3" destOrd="0" presId="urn:microsoft.com/office/officeart/2005/8/layout/radial6"/>
    <dgm:cxn modelId="{9A1B00AC-93D8-4B1F-BA71-B111B251BDDE}" type="presParOf" srcId="{5280E8E7-5682-43F8-A8AC-E7A06F060887}" destId="{D95E88B0-94F8-4C00-9789-09542DF6B221}" srcOrd="4" destOrd="0" presId="urn:microsoft.com/office/officeart/2005/8/layout/radial6"/>
    <dgm:cxn modelId="{AB62BB1F-D73C-471D-BB4F-F38C834484DA}" type="presParOf" srcId="{5280E8E7-5682-43F8-A8AC-E7A06F060887}" destId="{87010638-986A-45C2-A122-BB216CE3F4F1}" srcOrd="5" destOrd="0" presId="urn:microsoft.com/office/officeart/2005/8/layout/radial6"/>
    <dgm:cxn modelId="{69AFD112-AEC7-4FD2-A15E-007EC70A7DA7}" type="presParOf" srcId="{5280E8E7-5682-43F8-A8AC-E7A06F060887}" destId="{E30185C9-15B5-4320-86F4-4E25B17C5117}" srcOrd="6" destOrd="0" presId="urn:microsoft.com/office/officeart/2005/8/layout/radial6"/>
    <dgm:cxn modelId="{3A0F506D-8689-4B87-A55D-C6734D688B1F}" type="presParOf" srcId="{5280E8E7-5682-43F8-A8AC-E7A06F060887}" destId="{9901258F-B953-4AE4-A34C-F49E1B0BB697}" srcOrd="7" destOrd="0" presId="urn:microsoft.com/office/officeart/2005/8/layout/radial6"/>
    <dgm:cxn modelId="{4624E081-361C-423E-B2EA-F3914027DFFC}" type="presParOf" srcId="{5280E8E7-5682-43F8-A8AC-E7A06F060887}" destId="{E1279DF4-AE43-4BFD-8B7C-F06E66718BB5}" srcOrd="8" destOrd="0" presId="urn:microsoft.com/office/officeart/2005/8/layout/radial6"/>
    <dgm:cxn modelId="{222AC134-ECD2-48B7-9628-A63529CD39DB}" type="presParOf" srcId="{5280E8E7-5682-43F8-A8AC-E7A06F060887}" destId="{0C7D185C-FFDF-4D5B-808F-41E8547FF505}" srcOrd="9" destOrd="0" presId="urn:microsoft.com/office/officeart/2005/8/layout/radial6"/>
    <dgm:cxn modelId="{EE27DBE6-9EE0-4A92-AD60-095EF8AD59B2}" type="presParOf" srcId="{5280E8E7-5682-43F8-A8AC-E7A06F060887}" destId="{80E55CE0-92CE-420B-8A64-90D4FA7C43D9}" srcOrd="10" destOrd="0" presId="urn:microsoft.com/office/officeart/2005/8/layout/radial6"/>
    <dgm:cxn modelId="{8ACCDB36-47FA-4F55-9C1F-8069BF62285D}" type="presParOf" srcId="{5280E8E7-5682-43F8-A8AC-E7A06F060887}" destId="{CF422DF7-355B-4152-B629-2A580149C778}" srcOrd="11" destOrd="0" presId="urn:microsoft.com/office/officeart/2005/8/layout/radial6"/>
    <dgm:cxn modelId="{CB7B0A3D-7CA4-4E79-8A7D-87043D6EF1B6}" type="presParOf" srcId="{5280E8E7-5682-43F8-A8AC-E7A06F060887}" destId="{1D892804-F845-4A07-BBD7-287DE96ED26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92804-F845-4A07-BBD7-287DE96ED263}">
      <dsp:nvSpPr>
        <dsp:cNvPr id="0" name=""/>
        <dsp:cNvSpPr/>
      </dsp:nvSpPr>
      <dsp:spPr>
        <a:xfrm>
          <a:off x="1502046" y="331399"/>
          <a:ext cx="2213559" cy="2213559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D185C-FFDF-4D5B-808F-41E8547FF505}">
      <dsp:nvSpPr>
        <dsp:cNvPr id="0" name=""/>
        <dsp:cNvSpPr/>
      </dsp:nvSpPr>
      <dsp:spPr>
        <a:xfrm>
          <a:off x="1502046" y="331399"/>
          <a:ext cx="2213559" cy="2213559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185C9-15B5-4320-86F4-4E25B17C5117}">
      <dsp:nvSpPr>
        <dsp:cNvPr id="0" name=""/>
        <dsp:cNvSpPr/>
      </dsp:nvSpPr>
      <dsp:spPr>
        <a:xfrm>
          <a:off x="1502046" y="331399"/>
          <a:ext cx="2213559" cy="2213559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B76D5-E79B-4056-B292-854024EC7C89}">
      <dsp:nvSpPr>
        <dsp:cNvPr id="0" name=""/>
        <dsp:cNvSpPr/>
      </dsp:nvSpPr>
      <dsp:spPr>
        <a:xfrm>
          <a:off x="1502046" y="331399"/>
          <a:ext cx="2213559" cy="2213559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B9CD6-5FE0-4013-A3CC-67FDEBF7E812}">
      <dsp:nvSpPr>
        <dsp:cNvPr id="0" name=""/>
        <dsp:cNvSpPr/>
      </dsp:nvSpPr>
      <dsp:spPr>
        <a:xfrm>
          <a:off x="2099539" y="928892"/>
          <a:ext cx="1018573" cy="1018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Mixed traffic</a:t>
          </a:r>
        </a:p>
      </dsp:txBody>
      <dsp:txXfrm>
        <a:off x="2248706" y="1078059"/>
        <a:ext cx="720239" cy="720239"/>
      </dsp:txXfrm>
    </dsp:sp>
    <dsp:sp modelId="{8CA5F0AA-5A7A-4C84-BE43-F9DB8359682B}">
      <dsp:nvSpPr>
        <dsp:cNvPr id="0" name=""/>
        <dsp:cNvSpPr/>
      </dsp:nvSpPr>
      <dsp:spPr>
        <a:xfrm>
          <a:off x="2178597" y="567"/>
          <a:ext cx="860457" cy="713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Seepage of smaller vehicles</a:t>
          </a:r>
        </a:p>
      </dsp:txBody>
      <dsp:txXfrm>
        <a:off x="2304608" y="104984"/>
        <a:ext cx="608435" cy="504167"/>
      </dsp:txXfrm>
    </dsp:sp>
    <dsp:sp modelId="{D95E88B0-94F8-4C00-9789-09542DF6B221}">
      <dsp:nvSpPr>
        <dsp:cNvPr id="0" name=""/>
        <dsp:cNvSpPr/>
      </dsp:nvSpPr>
      <dsp:spPr>
        <a:xfrm>
          <a:off x="3268992" y="1081678"/>
          <a:ext cx="841890" cy="713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 dirty="0"/>
            <a:t>Kinematic disparities</a:t>
          </a:r>
        </a:p>
      </dsp:txBody>
      <dsp:txXfrm>
        <a:off x="3392284" y="1186095"/>
        <a:ext cx="595306" cy="504167"/>
      </dsp:txXfrm>
    </dsp:sp>
    <dsp:sp modelId="{9901258F-B953-4AE4-A34C-F49E1B0BB697}">
      <dsp:nvSpPr>
        <dsp:cNvPr id="0" name=""/>
        <dsp:cNvSpPr/>
      </dsp:nvSpPr>
      <dsp:spPr>
        <a:xfrm>
          <a:off x="2018168" y="2162790"/>
          <a:ext cx="1181314" cy="713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Substantial lateral movement</a:t>
          </a:r>
        </a:p>
      </dsp:txBody>
      <dsp:txXfrm>
        <a:off x="2191167" y="2267207"/>
        <a:ext cx="835316" cy="504167"/>
      </dsp:txXfrm>
    </dsp:sp>
    <dsp:sp modelId="{80E55CE0-92CE-420B-8A64-90D4FA7C43D9}">
      <dsp:nvSpPr>
        <dsp:cNvPr id="0" name=""/>
        <dsp:cNvSpPr/>
      </dsp:nvSpPr>
      <dsp:spPr>
        <a:xfrm>
          <a:off x="1078266" y="1066698"/>
          <a:ext cx="898895" cy="7429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Staggered following</a:t>
          </a:r>
        </a:p>
      </dsp:txBody>
      <dsp:txXfrm>
        <a:off x="1209906" y="1175502"/>
        <a:ext cx="635615" cy="525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0923C-935A-433F-9C87-08F263283DB9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5725-C336-4CDB-A584-DA9768BE07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70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0F380-3C07-39C2-7FDF-394016153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A3576-CFF3-0A70-C4DA-748F6B24B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BEC46-6A23-BB7B-60D7-509D5F54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CF1E-F16A-483B-9596-363F0C795CBB}" type="datetime1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ACA0A-C002-BE29-B219-136CC53EB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C0742-8C8B-348E-7428-C27CDB2D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64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49A9-5B54-F746-5BDD-CAB43AE1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72395-EA04-E6EE-C8F3-DE27C140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275B9-7401-9476-6838-0AA4EE18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B22B-BAAD-43F2-860B-B0FDDA192A4F}" type="datetime1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71211-3DB9-97B7-13BD-9981AE1F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1AA41-F23E-5624-A71E-1ABD3AC4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684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2FBCD-46E0-47F1-7682-7B355130B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18C74-82F7-CDD8-BB80-3D6A68C26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C278B-584C-AF54-973F-BB34D8DC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8911-FD13-4F31-9F36-5DF323BACDAF}" type="datetime1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C9E7E-EDBE-A4E8-0A04-62BDECCB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0848A-DB3A-7C55-64CB-DF8CDCF7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526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4CBA-88FC-8180-1EB6-9D02F846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C7C0-46CA-47A0-83A2-CEBF6BD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9793D-6EF4-B0F7-1BE6-7C670490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CD14-D801-4733-97A2-9EB011A0248B}" type="datetime1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C77E4-6B6F-B49E-6AC0-D71E3BD9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A7E99-A0FD-B2AE-EC58-3E50ABE9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8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3570-62DB-FBB0-79FB-FE89E0F5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32A16-1C66-4D21-91BD-9295E5224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84642-6D56-2EC1-9FE9-8D7777A2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8CD5-9F73-42FB-AB4D-929EEE12C3AF}" type="datetime1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76654-C208-1ACB-36B4-4ABAA1DA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D4F25-5ABD-C182-C882-C93B9709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684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F151-7B9B-1A96-8492-57239120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5423-F92C-FE0A-84C6-6AA917B06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549FD-B0BA-D889-4699-569302EC8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D9962-1EDE-D6E0-9ACF-7EE19E9E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52AA-5EAB-4A5D-8A3F-7EA8E15A5F67}" type="datetime1">
              <a:rPr lang="en-IN" smtClean="0"/>
              <a:t>02-11-2025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CABD6-86C2-41CE-3692-447026B7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10E42-F9F7-DDF2-0EAD-97AE5ED6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639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AC0CA-5B9E-A624-3BC2-05A51E72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426BA-EDC2-FC23-1C92-95E0B944B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7D78A-4B0E-E2A4-5D31-2B95C438D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671122-27CF-754F-A12E-D72B36084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B12C2-74E6-B39F-AFB1-DEF256DD5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2F2F4-9C7D-A308-B921-AE946F75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3338-3B71-4B3C-906A-63B8E9637BA4}" type="datetime1">
              <a:rPr lang="en-IN" smtClean="0"/>
              <a:t>02-11-2025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79A0C-7CB6-0867-C22A-AA112BAB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DB787-5F5B-12D3-9AA2-03C095D1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06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3242-1102-EC46-070D-8E259A82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83120-D492-AF0A-91D3-6A6F1943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9347-579C-4029-A3E5-4B442A0B7F16}" type="datetime1">
              <a:rPr lang="en-IN" smtClean="0"/>
              <a:t>02-11-2025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355FA-649E-EF18-7435-4B1DA60E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A27F7-BB8A-A53E-ABA2-74E56CA5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42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851395-AD2B-6037-3050-F3B3389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37F7-9557-46E4-BC80-0C666EAEAA12}" type="datetime1">
              <a:rPr lang="en-IN" smtClean="0"/>
              <a:t>02-11-2025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FB8B1-512C-9F21-CB5C-DA582125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6589F-998D-8D5D-D1A3-981353B4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26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09D8-C0C7-A0B3-A1E9-61B31A85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58349-9FD4-A768-1207-C1082A837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BD8C3-8ED7-4A4D-F88C-02D946D12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9A965-5728-3FE5-5413-014A0274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3090-08C4-4AC7-A7C7-A840766D24D0}" type="datetime1">
              <a:rPr lang="en-IN" smtClean="0"/>
              <a:t>02-11-2025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7DEEF-1744-AD5A-4A2B-5EB9CA8E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2B029-68CB-14C2-4A51-6170AE55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81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E63B-19A4-5E32-D5B6-0EC357B1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DE60D2-537F-EFE9-851F-A1FFBAABB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690BC-7AAD-902C-E269-10201046D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C0374-432A-1508-0D3E-49770ED2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874D-279B-4520-8EFB-870A26539AAD}" type="datetime1">
              <a:rPr lang="en-IN" smtClean="0"/>
              <a:t>02-11-2025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8A7B6-6DBA-9DE6-B832-3AD19CED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FC88D-CB32-6B7E-7D4A-33991DA5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425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040FB1-8C7E-88C2-5437-3EC9A26B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203"/>
            <a:ext cx="9119532" cy="649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4B4E6-5511-6A1F-80EA-68B381CC9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391" y="1253330"/>
            <a:ext cx="10515600" cy="48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802C7-0E40-A037-0C4A-198A44112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8FC3E-F49B-46A6-9D12-E5F4A07D312F}" type="datetime1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B5ED5-5FE5-4486-284B-CE946AEF9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UMI-RS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C8D25-5757-BE21-114C-87DB5E36E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09FD-37D8-463A-B190-511A21621873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4AA128-C5E4-CE8E-0050-39E5187FB83E}"/>
              </a:ext>
            </a:extLst>
          </p:cNvPr>
          <p:cNvCxnSpPr/>
          <p:nvPr userDrawn="1"/>
        </p:nvCxnSpPr>
        <p:spPr>
          <a:xfrm>
            <a:off x="806391" y="1055511"/>
            <a:ext cx="1057921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logo with a flower in the middle&#10;&#10;AI-generated content may be incorrect.">
            <a:extLst>
              <a:ext uri="{FF2B5EF4-FFF2-40B4-BE49-F238E27FC236}">
                <a16:creationId xmlns:a16="http://schemas.microsoft.com/office/drawing/2014/main" id="{B855D177-EF88-084C-3F44-1E44C86B0B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69699" y="49843"/>
            <a:ext cx="935615" cy="9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7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2FD7-F4EA-4DF1-32EE-5C5EC1990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Unified Framework for Traffic State Prediction and Class-Wise Speed Estimation in Mixed Traffic Conditions</a:t>
            </a:r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17254-BDC1-03C5-468C-89D23C95E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/>
              <a:t>Dr. Abirami Krishna Ashok</a:t>
            </a:r>
          </a:p>
          <a:p>
            <a:r>
              <a:rPr lang="en-IN" dirty="0" err="1"/>
              <a:t>Dr.Bhargava</a:t>
            </a:r>
            <a:r>
              <a:rPr lang="en-IN" dirty="0"/>
              <a:t> Rama Chilukuri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94039-17B1-E527-D4B4-C3CCE5B2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187"/>
            <a:ext cx="3019846" cy="1076475"/>
          </a:xfrm>
          <a:prstGeom prst="rect">
            <a:avLst/>
          </a:prstGeom>
        </p:spPr>
      </p:pic>
      <p:pic>
        <p:nvPicPr>
          <p:cNvPr id="6" name="Picture 5" descr="A logo with a flower in the middle&#10;&#10;AI-generated content may be incorrect.">
            <a:extLst>
              <a:ext uri="{FF2B5EF4-FFF2-40B4-BE49-F238E27FC236}">
                <a16:creationId xmlns:a16="http://schemas.microsoft.com/office/drawing/2014/main" id="{EC2C35D6-6813-D771-58A6-78D44C07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964" y="4608513"/>
            <a:ext cx="1131358" cy="1111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F3975E-A8B8-AB3E-45CC-2BAD20007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9018" y="5548507"/>
            <a:ext cx="2295845" cy="121937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560D7-B756-74D9-FC79-EE714C5A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C8F7-BD54-41FE-9D86-00DF72AB5D2E}" type="datetime1">
              <a:rPr lang="en-IN" smtClean="0"/>
              <a:t>02-11-2025</a:t>
            </a:fld>
            <a:endParaRPr lang="en-IN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631382-AFDF-79CD-8D22-4D004B97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879CC-92F1-87F5-0590-705F51BB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1</a:t>
            </a:fld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CFAE7-F8C7-8E4B-8DD9-8C8A4D0E0B5A}"/>
              </a:ext>
            </a:extLst>
          </p:cNvPr>
          <p:cNvSpPr txBox="1"/>
          <p:nvPr/>
        </p:nvSpPr>
        <p:spPr>
          <a:xfrm>
            <a:off x="4703884" y="1276619"/>
            <a:ext cx="2444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Paper I.D: 8805</a:t>
            </a:r>
          </a:p>
        </p:txBody>
      </p:sp>
    </p:spTree>
    <p:extLst>
      <p:ext uri="{BB962C8B-B14F-4D97-AF65-F5344CB8AC3E}">
        <p14:creationId xmlns:p14="http://schemas.microsoft.com/office/powerpoint/2010/main" val="186954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D543-1897-37FE-848A-C16981A7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302541"/>
            <a:ext cx="9119532" cy="649943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Estimation Approaches Across Representative States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C334B3-4636-B524-7B2D-949679446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040933"/>
              </p:ext>
            </p:extLst>
          </p:nvPr>
        </p:nvGraphicFramePr>
        <p:xfrm>
          <a:off x="1580173" y="1771285"/>
          <a:ext cx="858373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7373">
                  <a:extLst>
                    <a:ext uri="{9D8B030D-6E8A-4147-A177-3AD203B41FA5}">
                      <a16:colId xmlns:a16="http://schemas.microsoft.com/office/drawing/2014/main" val="602014633"/>
                    </a:ext>
                  </a:extLst>
                </a:gridCol>
                <a:gridCol w="1608992">
                  <a:extLst>
                    <a:ext uri="{9D8B030D-6E8A-4147-A177-3AD203B41FA5}">
                      <a16:colId xmlns:a16="http://schemas.microsoft.com/office/drawing/2014/main" val="3954783698"/>
                    </a:ext>
                  </a:extLst>
                </a:gridCol>
                <a:gridCol w="1732085">
                  <a:extLst>
                    <a:ext uri="{9D8B030D-6E8A-4147-A177-3AD203B41FA5}">
                      <a16:colId xmlns:a16="http://schemas.microsoft.com/office/drawing/2014/main" val="453777382"/>
                    </a:ext>
                  </a:extLst>
                </a:gridCol>
                <a:gridCol w="2690446">
                  <a:extLst>
                    <a:ext uri="{9D8B030D-6E8A-4147-A177-3AD203B41FA5}">
                      <a16:colId xmlns:a16="http://schemas.microsoft.com/office/drawing/2014/main" val="305290450"/>
                    </a:ext>
                  </a:extLst>
                </a:gridCol>
                <a:gridCol w="1784838">
                  <a:extLst>
                    <a:ext uri="{9D8B030D-6E8A-4147-A177-3AD203B41FA5}">
                      <a16:colId xmlns:a16="http://schemas.microsoft.com/office/drawing/2014/main" val="1069943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 Estimate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Value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Distribution Preserving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Ensemble Voting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47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78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61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64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1-2-2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0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1-2-3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1-3-2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1-2-3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1-2-3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07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1-3-2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1-3-2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1-3-2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1-3-2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327451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B1581-F5C8-17D0-2713-17B81708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643A-10C2-44AB-B838-A99AEC02B5E3}" type="datetime1">
              <a:rPr lang="en-IN" smtClean="0"/>
              <a:t>02-11-2025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7B441-61E8-F5FF-ABAD-771345E8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647C9-0B15-EBEB-8C74-F6503DE5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10</a:t>
            </a:fld>
            <a:endParaRPr lang="en-IN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EB1283-6CDB-5728-F48F-83ED604B8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21562"/>
              </p:ext>
            </p:extLst>
          </p:nvPr>
        </p:nvGraphicFramePr>
        <p:xfrm>
          <a:off x="1715915" y="13747"/>
          <a:ext cx="7411152" cy="36226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3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226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Introduction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</a:t>
                      </a:r>
                      <a:r>
                        <a:rPr lang="en-IN" sz="14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esults</a:t>
                      </a:r>
                      <a:endParaRPr lang="en-IN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80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8943-5D59-7DD5-8D50-C6E4697A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Key Contributions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245C-F93C-C612-675B-80BC6D5C3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248" y="1206068"/>
            <a:ext cx="5870179" cy="540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Class-wise Inference from Raw Data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Developed a </a:t>
            </a:r>
            <a:r>
              <a:rPr lang="en-US" sz="1800" b="1" dirty="0"/>
              <a:t>probabilistic model</a:t>
            </a:r>
            <a:r>
              <a:rPr lang="en-US" sz="1800" dirty="0"/>
              <a:t> to infer </a:t>
            </a:r>
            <a:r>
              <a:rPr lang="en-US" sz="1800" b="1" dirty="0"/>
              <a:t>class-wise speeds</a:t>
            </a:r>
            <a:r>
              <a:rPr lang="en-US" sz="1800" dirty="0"/>
              <a:t> (2W, 3W, cars) from </a:t>
            </a:r>
            <a:r>
              <a:rPr lang="en-US" sz="1800" b="1" dirty="0"/>
              <a:t>unclassified vehicle-level data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Bridges the gap between </a:t>
            </a:r>
            <a:r>
              <a:rPr lang="en-US" sz="1800" b="1" dirty="0"/>
              <a:t>raw, mixed traffic data</a:t>
            </a:r>
            <a:r>
              <a:rPr lang="en-US" sz="1800" dirty="0"/>
              <a:t> and </a:t>
            </a:r>
            <a:r>
              <a:rPr lang="en-US" sz="1800" b="1" dirty="0"/>
              <a:t>class-sensitive insights</a:t>
            </a:r>
            <a:r>
              <a:rPr lang="en-US" sz="1800" dirty="0"/>
              <a:t> for planning and operations.</a:t>
            </a:r>
          </a:p>
          <a:p>
            <a:pPr marL="0" indent="0">
              <a:buNone/>
            </a:pPr>
            <a:endParaRPr lang="en-IN" sz="1800" b="1" dirty="0"/>
          </a:p>
          <a:p>
            <a:pPr marL="0" indent="0">
              <a:buNone/>
            </a:pPr>
            <a:r>
              <a:rPr lang="en-IN" sz="1800" b="1" dirty="0"/>
              <a:t>Unified Modelling Framework</a:t>
            </a:r>
          </a:p>
          <a:p>
            <a:pPr marL="0" indent="0">
              <a:buNone/>
            </a:pPr>
            <a:endParaRPr lang="en-IN" sz="1800" dirty="0"/>
          </a:p>
          <a:p>
            <a:r>
              <a:rPr lang="en-US" sz="1800" dirty="0"/>
              <a:t>Integrated </a:t>
            </a:r>
            <a:r>
              <a:rPr lang="en-US" sz="1800" b="1" dirty="0"/>
              <a:t>Clustering (GMM)</a:t>
            </a:r>
            <a:r>
              <a:rPr lang="en-US" sz="1800" dirty="0"/>
              <a:t> + </a:t>
            </a:r>
            <a:r>
              <a:rPr lang="en-US" sz="1800" b="1" dirty="0"/>
              <a:t>Prediction (Linear Regression, MLP)</a:t>
            </a:r>
            <a:r>
              <a:rPr lang="en-US" sz="1800" dirty="0"/>
              <a:t> + </a:t>
            </a:r>
            <a:r>
              <a:rPr lang="en-US" sz="1800" b="1" dirty="0"/>
              <a:t>Probabilistic Mapping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Explicitly captures </a:t>
            </a:r>
            <a:r>
              <a:rPr lang="en-US" sz="1800" b="1" dirty="0"/>
              <a:t>vehicle-class heterogeneity</a:t>
            </a:r>
            <a:r>
              <a:rPr lang="en-US" sz="1800" dirty="0"/>
              <a:t>, overcoming traditional </a:t>
            </a:r>
            <a:r>
              <a:rPr lang="en-US" sz="1800" b="1" dirty="0"/>
              <a:t>lane-based, homogeneous</a:t>
            </a:r>
            <a:r>
              <a:rPr lang="en-US" sz="1800" dirty="0"/>
              <a:t> assumptions.</a:t>
            </a:r>
            <a:endParaRPr lang="en-IN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10F99E-7E22-05FF-1A8A-448D5D6E9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091" y="1206068"/>
            <a:ext cx="5591909" cy="5275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800" b="1" dirty="0"/>
              <a:t>Multi-Method State Identification</a:t>
            </a:r>
          </a:p>
          <a:p>
            <a:pPr marL="0" indent="0">
              <a:buNone/>
            </a:pPr>
            <a:endParaRPr lang="en-IN" sz="1800" dirty="0"/>
          </a:p>
          <a:p>
            <a:r>
              <a:rPr lang="en-US" sz="1800" dirty="0"/>
              <a:t>Proposed and evaluated </a:t>
            </a:r>
            <a:r>
              <a:rPr lang="en-US" sz="1800" b="1" dirty="0"/>
              <a:t>3 complementary approaches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→ </a:t>
            </a:r>
            <a:r>
              <a:rPr lang="en-US" sz="1800" i="1" dirty="0"/>
              <a:t>Point Estimation</a:t>
            </a:r>
            <a:r>
              <a:rPr lang="en-US" sz="1800" dirty="0"/>
              <a:t> (direct interpretability)</a:t>
            </a:r>
            <a:br>
              <a:rPr lang="en-US" sz="1800" dirty="0"/>
            </a:br>
            <a:r>
              <a:rPr lang="en-US" sz="1800" dirty="0"/>
              <a:t>→ </a:t>
            </a:r>
            <a:r>
              <a:rPr lang="en-US" sz="1800" i="1" dirty="0"/>
              <a:t>Expected Value</a:t>
            </a:r>
            <a:r>
              <a:rPr lang="en-US" sz="1800" dirty="0"/>
              <a:t> (smooths variability)</a:t>
            </a:r>
            <a:br>
              <a:rPr lang="en-US" sz="1800" dirty="0"/>
            </a:br>
            <a:r>
              <a:rPr lang="en-US" sz="1800" dirty="0"/>
              <a:t>→ </a:t>
            </a:r>
            <a:r>
              <a:rPr lang="en-US" sz="1800" i="1" dirty="0"/>
              <a:t>Distribution-Preserving</a:t>
            </a:r>
            <a:r>
              <a:rPr lang="en-US" sz="1800" dirty="0"/>
              <a:t> (retains probability shape)</a:t>
            </a:r>
          </a:p>
          <a:p>
            <a:pPr lvl="1"/>
            <a:endParaRPr lang="en-US" sz="1800" dirty="0"/>
          </a:p>
          <a:p>
            <a:r>
              <a:rPr lang="en-US" sz="1800" dirty="0"/>
              <a:t>Adopted an </a:t>
            </a:r>
            <a:r>
              <a:rPr lang="en-US" sz="1800" b="1" dirty="0"/>
              <a:t>ensemble voting</a:t>
            </a:r>
            <a:r>
              <a:rPr lang="en-US" sz="1800" dirty="0"/>
              <a:t> strategy to yield a </a:t>
            </a:r>
            <a:r>
              <a:rPr lang="en-US" sz="1800" b="1" dirty="0"/>
              <a:t>robust, consensus traffic state</a:t>
            </a:r>
            <a:r>
              <a:rPr lang="en-US" sz="1800" dirty="0"/>
              <a:t>.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IN" sz="1800" b="1" dirty="0"/>
              <a:t>Dual-Level Representation</a:t>
            </a:r>
            <a:endParaRPr lang="en-IN" sz="1800" dirty="0"/>
          </a:p>
          <a:p>
            <a:r>
              <a:rPr lang="en-US" sz="1800" dirty="0"/>
              <a:t>Linked </a:t>
            </a:r>
            <a:r>
              <a:rPr lang="en-US" sz="1800" b="1" dirty="0"/>
              <a:t>aggregate traffic states</a:t>
            </a:r>
            <a:r>
              <a:rPr lang="en-US" sz="1800" dirty="0"/>
              <a:t> with </a:t>
            </a:r>
            <a:r>
              <a:rPr lang="en-US" sz="1800" b="1" dirty="0"/>
              <a:t>class-specific speeds</a:t>
            </a:r>
            <a:r>
              <a:rPr lang="en-US" sz="1800" dirty="0"/>
              <a:t>, providing:</a:t>
            </a:r>
            <a:br>
              <a:rPr lang="en-US" sz="1800" dirty="0"/>
            </a:br>
            <a:r>
              <a:rPr lang="en-US" sz="1800" dirty="0"/>
              <a:t>→ </a:t>
            </a:r>
            <a:r>
              <a:rPr lang="en-US" sz="1800" i="1" dirty="0"/>
              <a:t>Macro-level flow insights</a:t>
            </a:r>
            <a:r>
              <a:rPr lang="en-US" sz="1800" dirty="0"/>
              <a:t> and</a:t>
            </a:r>
            <a:br>
              <a:rPr lang="en-US" sz="1800" dirty="0"/>
            </a:br>
            <a:r>
              <a:rPr lang="en-US" sz="1800" dirty="0"/>
              <a:t>→ </a:t>
            </a:r>
            <a:r>
              <a:rPr lang="en-US" sz="1800" i="1" dirty="0"/>
              <a:t>Micro-level vehicle-class behavior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Enhances </a:t>
            </a:r>
            <a:r>
              <a:rPr lang="en-US" sz="1800" b="1" dirty="0"/>
              <a:t>interpretability</a:t>
            </a:r>
            <a:r>
              <a:rPr lang="en-US" sz="1800" dirty="0"/>
              <a:t> and </a:t>
            </a:r>
            <a:r>
              <a:rPr lang="en-US" sz="1800" b="1" dirty="0"/>
              <a:t>real-world operational relevance</a:t>
            </a:r>
            <a:r>
              <a:rPr lang="en-US" sz="1800" dirty="0"/>
              <a:t>.</a:t>
            </a:r>
            <a:endParaRPr lang="en-I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ED2874-45B5-A429-5126-8AE28B4699F0}"/>
              </a:ext>
            </a:extLst>
          </p:cNvPr>
          <p:cNvSpPr/>
          <p:nvPr/>
        </p:nvSpPr>
        <p:spPr>
          <a:xfrm>
            <a:off x="325313" y="1150774"/>
            <a:ext cx="379457" cy="3971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5D4ABE-4285-655D-9D03-C431BC4B419B}"/>
              </a:ext>
            </a:extLst>
          </p:cNvPr>
          <p:cNvSpPr/>
          <p:nvPr/>
        </p:nvSpPr>
        <p:spPr>
          <a:xfrm>
            <a:off x="281353" y="3877409"/>
            <a:ext cx="379457" cy="3971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C38ECA-5457-A38C-77E4-9FD316245957}"/>
              </a:ext>
            </a:extLst>
          </p:cNvPr>
          <p:cNvSpPr/>
          <p:nvPr/>
        </p:nvSpPr>
        <p:spPr>
          <a:xfrm>
            <a:off x="6260891" y="1150774"/>
            <a:ext cx="379457" cy="3971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2025C8-C146-38F4-462E-5562282FF2AD}"/>
              </a:ext>
            </a:extLst>
          </p:cNvPr>
          <p:cNvSpPr/>
          <p:nvPr/>
        </p:nvSpPr>
        <p:spPr>
          <a:xfrm>
            <a:off x="6233745" y="4275649"/>
            <a:ext cx="379457" cy="39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F4BDDB-1CEE-F841-524E-F822733D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16CC-57CE-4D45-A75A-BA2DF5202686}" type="datetime1">
              <a:rPr lang="en-IN" smtClean="0"/>
              <a:t>02-11-2025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DB57126-C4F9-6291-69DD-72DAE949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UMI-RS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2EB7C41-663A-4CC2-D57A-88702061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11</a:t>
            </a:fld>
            <a:endParaRPr lang="en-IN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F00AA0D-5DD9-BF6E-7059-1104964F7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01375"/>
              </p:ext>
            </p:extLst>
          </p:nvPr>
        </p:nvGraphicFramePr>
        <p:xfrm>
          <a:off x="1715915" y="13747"/>
          <a:ext cx="7411152" cy="36226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3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226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Introduction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</a:t>
                      </a:r>
                      <a:r>
                        <a:rPr lang="en-IN" sz="14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esults</a:t>
                      </a:r>
                      <a:endParaRPr lang="en-IN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Contributions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574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A992-7BA2-93EB-6BA3-52E89400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453635"/>
            <a:ext cx="9119532" cy="649943"/>
          </a:xfrm>
        </p:spPr>
        <p:txBody>
          <a:bodyPr/>
          <a:lstStyle/>
          <a:p>
            <a:r>
              <a:rPr lang="en-US" dirty="0"/>
              <a:t>Integration into ITS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F3A2A-DB91-7B01-D881-92B56E64E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57" y="1328205"/>
            <a:ext cx="6649486" cy="48035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Adaptive Signal Control</a:t>
            </a:r>
          </a:p>
          <a:p>
            <a:pPr lvl="1"/>
            <a:r>
              <a:rPr lang="en-US" sz="2000" dirty="0"/>
              <a:t>Adjust signal phases/cycles based on predicted states.</a:t>
            </a:r>
          </a:p>
          <a:p>
            <a:pPr lvl="1"/>
            <a:r>
              <a:rPr lang="en-US" sz="2000" dirty="0"/>
              <a:t>Enable class-based priority (e.g., buses, freight vehicles).</a:t>
            </a:r>
          </a:p>
          <a:p>
            <a:pPr marL="0" indent="0">
              <a:buNone/>
            </a:pPr>
            <a:r>
              <a:rPr lang="en-US" sz="2400" b="1" dirty="0"/>
              <a:t>Congestion Pricing or Demand Management</a:t>
            </a:r>
          </a:p>
          <a:p>
            <a:pPr lvl="1"/>
            <a:r>
              <a:rPr lang="en-US" sz="2000" dirty="0"/>
              <a:t>Use class-specific speeds and congestion probabilities for dynamic pricing.</a:t>
            </a:r>
          </a:p>
          <a:p>
            <a:pPr lvl="1"/>
            <a:r>
              <a:rPr lang="en-US" sz="2000" dirty="0"/>
              <a:t>Implement access control during severe congestion.</a:t>
            </a:r>
          </a:p>
          <a:p>
            <a:pPr marL="0" indent="0">
              <a:buNone/>
            </a:pPr>
            <a:r>
              <a:rPr lang="en-US" sz="2400" b="1" dirty="0"/>
              <a:t>Traffic Simulation and Control Evaluation</a:t>
            </a:r>
          </a:p>
          <a:p>
            <a:pPr lvl="1"/>
            <a:r>
              <a:rPr lang="en-US" sz="2000" dirty="0"/>
              <a:t>Feed class-wise speed distributions into real-time simulation models.</a:t>
            </a:r>
          </a:p>
          <a:p>
            <a:pPr lvl="1"/>
            <a:r>
              <a:rPr lang="en-US" sz="2000" dirty="0"/>
              <a:t>Evaluate and optimize signal control and routing strategies.</a:t>
            </a:r>
          </a:p>
          <a:p>
            <a:pPr marL="0" indent="0">
              <a:buNone/>
            </a:pPr>
            <a:r>
              <a:rPr lang="en-US" sz="2400" b="1" dirty="0"/>
              <a:t>Traveler information Systems</a:t>
            </a:r>
          </a:p>
          <a:p>
            <a:pPr lvl="1"/>
            <a:r>
              <a:rPr lang="en-US" sz="2000" dirty="0"/>
              <a:t>Integrate near-term class-wise speed forecasts into route guidance tools.</a:t>
            </a:r>
          </a:p>
          <a:p>
            <a:pPr lvl="1"/>
            <a:r>
              <a:rPr lang="en-US" sz="2000" dirty="0"/>
              <a:t>Enhance information accuracy and traveler trust.</a:t>
            </a:r>
            <a:endParaRPr lang="en-IN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D4FF8-FBAD-019B-21DA-497D1C7E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0517-B142-4B5A-BC3F-318FDFE24A30}" type="datetime1">
              <a:rPr lang="en-IN" smtClean="0"/>
              <a:t>02-11-2025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C6431-7189-6BA7-8328-B313E6B04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27312-9D1F-DB44-2BDC-87DE17F2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12</a:t>
            </a:fld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139133-B63E-BD94-AD66-94483F767B37}"/>
              </a:ext>
            </a:extLst>
          </p:cNvPr>
          <p:cNvSpPr/>
          <p:nvPr/>
        </p:nvSpPr>
        <p:spPr>
          <a:xfrm>
            <a:off x="340292" y="1314091"/>
            <a:ext cx="379457" cy="3971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262BBF-C5BB-94A9-0F55-7C0BA7C62579}"/>
              </a:ext>
            </a:extLst>
          </p:cNvPr>
          <p:cNvSpPr/>
          <p:nvPr/>
        </p:nvSpPr>
        <p:spPr>
          <a:xfrm>
            <a:off x="334400" y="2352208"/>
            <a:ext cx="379457" cy="3971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13FD18-B486-142B-8517-A3A79A6C247F}"/>
              </a:ext>
            </a:extLst>
          </p:cNvPr>
          <p:cNvSpPr/>
          <p:nvPr/>
        </p:nvSpPr>
        <p:spPr>
          <a:xfrm>
            <a:off x="334400" y="3537973"/>
            <a:ext cx="379457" cy="3971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E3BB7B-901F-9024-E819-636CA89E1CDA}"/>
              </a:ext>
            </a:extLst>
          </p:cNvPr>
          <p:cNvSpPr/>
          <p:nvPr/>
        </p:nvSpPr>
        <p:spPr>
          <a:xfrm>
            <a:off x="315366" y="4684126"/>
            <a:ext cx="379457" cy="39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6C8DE97-98B7-70B6-0CE9-0512ADBC8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983757"/>
              </p:ext>
            </p:extLst>
          </p:nvPr>
        </p:nvGraphicFramePr>
        <p:xfrm>
          <a:off x="1715915" y="13747"/>
          <a:ext cx="7411152" cy="36226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3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226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Introduction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</a:t>
                      </a:r>
                      <a:r>
                        <a:rPr lang="en-IN" sz="14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esults</a:t>
                      </a:r>
                      <a:endParaRPr lang="en-IN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Applications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A788FC27-BCC9-4B21-6650-466630DF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81" y="1314091"/>
            <a:ext cx="4421373" cy="442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2C980-8953-13BE-FC86-E93C32D78C45}"/>
              </a:ext>
            </a:extLst>
          </p:cNvPr>
          <p:cNvSpPr txBox="1"/>
          <p:nvPr/>
        </p:nvSpPr>
        <p:spPr>
          <a:xfrm>
            <a:off x="8610600" y="5772448"/>
            <a:ext cx="2365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Source: Google images</a:t>
            </a:r>
          </a:p>
        </p:txBody>
      </p:sp>
    </p:spTree>
    <p:extLst>
      <p:ext uri="{BB962C8B-B14F-4D97-AF65-F5344CB8AC3E}">
        <p14:creationId xmlns:p14="http://schemas.microsoft.com/office/powerpoint/2010/main" val="277794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F9F572-D5EE-86F6-F2B3-30EBBF681DD8}"/>
              </a:ext>
            </a:extLst>
          </p:cNvPr>
          <p:cNvSpPr txBox="1"/>
          <p:nvPr/>
        </p:nvSpPr>
        <p:spPr>
          <a:xfrm>
            <a:off x="3686911" y="2503024"/>
            <a:ext cx="420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Thank You</a:t>
            </a:r>
            <a:endParaRPr lang="en-IN" sz="36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6F3B6-1FA0-5863-D024-DADF2EEBEAD9}"/>
              </a:ext>
            </a:extLst>
          </p:cNvPr>
          <p:cNvSpPr txBox="1"/>
          <p:nvPr/>
        </p:nvSpPr>
        <p:spPr>
          <a:xfrm>
            <a:off x="8493368" y="5286570"/>
            <a:ext cx="276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Abirami.K@themint.space</a:t>
            </a:r>
            <a:endParaRPr lang="en-IN" b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0B1557-64AA-5155-BD55-04C35AF04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A31C-4457-4F57-93CB-39A6DF6D7A67}" type="datetime1">
              <a:rPr lang="en-IN" smtClean="0"/>
              <a:t>02-11-2025</a:t>
            </a:fld>
            <a:endParaRPr lang="en-IN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488DFA-CCF6-EDA9-B795-D031EF7F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701FA7-D3A1-DA4F-BE74-C9FE419C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13</a:t>
            </a:fld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43247-7505-B508-CE3B-1CE97BBE4288}"/>
              </a:ext>
            </a:extLst>
          </p:cNvPr>
          <p:cNvSpPr txBox="1"/>
          <p:nvPr/>
        </p:nvSpPr>
        <p:spPr>
          <a:xfrm>
            <a:off x="7121767" y="3665318"/>
            <a:ext cx="5363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/>
              <a:t>Dr.Abirami</a:t>
            </a:r>
            <a:r>
              <a:rPr lang="en-IN" dirty="0"/>
              <a:t> Krishna Ashok</a:t>
            </a:r>
          </a:p>
          <a:p>
            <a:pPr algn="ctr"/>
            <a:endParaRPr lang="en-IN" dirty="0"/>
          </a:p>
          <a:p>
            <a:pPr algn="ctr"/>
            <a:r>
              <a:rPr lang="en-IN" dirty="0"/>
              <a:t>Senior Project Officer</a:t>
            </a:r>
          </a:p>
          <a:p>
            <a:pPr algn="ctr"/>
            <a:endParaRPr lang="en-IN" dirty="0"/>
          </a:p>
          <a:p>
            <a:pPr algn="ctr"/>
            <a:r>
              <a:rPr lang="en-IN" dirty="0"/>
              <a:t>The </a:t>
            </a:r>
            <a:r>
              <a:rPr lang="en-IN" dirty="0" err="1"/>
              <a:t>MInT</a:t>
            </a:r>
            <a:r>
              <a:rPr lang="en-IN" dirty="0"/>
              <a:t> </a:t>
            </a:r>
            <a:r>
              <a:rPr lang="en-IN" dirty="0" err="1"/>
              <a:t>Colloborative</a:t>
            </a:r>
            <a:r>
              <a:rPr lang="en-IN" dirty="0"/>
              <a:t> Space, IIT Madras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D47E62-A76B-ECE3-2A66-CE129A77C032}"/>
              </a:ext>
            </a:extLst>
          </p:cNvPr>
          <p:cNvSpPr txBox="1"/>
          <p:nvPr/>
        </p:nvSpPr>
        <p:spPr>
          <a:xfrm>
            <a:off x="3003306" y="1202098"/>
            <a:ext cx="6185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Turning traffic data into meaningful mobility insights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E5C3A84B-9D8E-EFB1-A9CF-2C328B3DD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FD54D2-89EF-2D09-D861-225DDB32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8" y="1987061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" y="469288"/>
            <a:ext cx="10515600" cy="423334"/>
          </a:xfrm>
        </p:spPr>
        <p:txBody>
          <a:bodyPr>
            <a:normAutofit/>
          </a:bodyPr>
          <a:lstStyle/>
          <a:p>
            <a:r>
              <a:rPr lang="en-IN" sz="2400" dirty="0"/>
              <a:t>Motivation: Homogeneous vs. Mixed Traffic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C412-38C6-4D4A-8BC8-7A0A77F060F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8" descr="Traffic flow under different types of traffic condition | Download 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1065831"/>
            <a:ext cx="2007659" cy="186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Are flyovers the problem or the solution to traffic woes in Indian cities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41" y="1191906"/>
            <a:ext cx="3477326" cy="190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/>
          <p:cNvGraphicFramePr/>
          <p:nvPr/>
        </p:nvGraphicFramePr>
        <p:xfrm>
          <a:off x="0" y="3827112"/>
          <a:ext cx="5189150" cy="287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30579" y="5116373"/>
            <a:ext cx="5592976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algn="l"/>
            <a:r>
              <a:rPr lang="en-IN" dirty="0"/>
              <a:t>Need for mixed traffic conditions state </a:t>
            </a:r>
            <a:r>
              <a:rPr lang="en-IN" i="1" dirty="0"/>
              <a:t>characterisation</a:t>
            </a:r>
            <a:r>
              <a:rPr lang="en-IN" dirty="0"/>
              <a:t>,</a:t>
            </a:r>
            <a:r>
              <a:rPr lang="en-IN" i="1" dirty="0"/>
              <a:t> estimation,</a:t>
            </a:r>
            <a:r>
              <a:rPr lang="en-IN" dirty="0"/>
              <a:t> and </a:t>
            </a:r>
            <a:r>
              <a:rPr lang="en-IN" i="1" dirty="0"/>
              <a:t>prediction</a:t>
            </a:r>
            <a:r>
              <a:rPr lang="en-IN" dirty="0"/>
              <a:t> that captures vehicle class-specific behaviours and features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102E-1D98-4F44-B6DA-8524C5E64EB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02-11-2025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>
                <a:solidFill>
                  <a:prstClr val="black">
                    <a:tint val="75000"/>
                  </a:prstClr>
                </a:solidFill>
              </a:rPr>
              <a:t>UMI-RS 2025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997580"/>
              </p:ext>
            </p:extLst>
          </p:nvPr>
        </p:nvGraphicFramePr>
        <p:xfrm>
          <a:off x="1715915" y="13747"/>
          <a:ext cx="7411152" cy="36226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3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226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Introduction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</a:t>
                      </a:r>
                      <a:r>
                        <a:rPr lang="en-IN" sz="14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esults</a:t>
                      </a:r>
                      <a:endParaRPr lang="en-IN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49" y="1034661"/>
            <a:ext cx="2237702" cy="2161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84" y="1098884"/>
            <a:ext cx="2450321" cy="24115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200" y="333801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State := </a:t>
            </a:r>
            <a:r>
              <a:rPr lang="en-IN" i="1" dirty="0"/>
              <a:t>f(v</a:t>
            </a:r>
            <a:r>
              <a:rPr lang="en-IN" i="1" baseline="30000" dirty="0"/>
              <a:t>*</a:t>
            </a:r>
            <a:r>
              <a:rPr lang="en-IN" i="1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6400" y="3620997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State:= </a:t>
            </a:r>
            <a:r>
              <a:rPr lang="en-IN" i="1" dirty="0"/>
              <a:t>f(v</a:t>
            </a:r>
            <a:r>
              <a:rPr lang="en-IN" i="1" baseline="-25000" dirty="0"/>
              <a:t>1</a:t>
            </a:r>
            <a:r>
              <a:rPr lang="en-IN" i="1" dirty="0"/>
              <a:t>,v</a:t>
            </a:r>
            <a:r>
              <a:rPr lang="en-IN" i="1" baseline="-25000" dirty="0"/>
              <a:t>2</a:t>
            </a:r>
            <a:r>
              <a:rPr lang="en-IN" i="1" dirty="0"/>
              <a:t>,v</a:t>
            </a:r>
            <a:r>
              <a:rPr lang="en-IN" i="1" baseline="-25000" dirty="0"/>
              <a:t>3</a:t>
            </a:r>
            <a:r>
              <a:rPr lang="en-IN" i="1" dirty="0"/>
              <a:t>,…,</a:t>
            </a:r>
            <a:r>
              <a:rPr lang="en-IN" i="1" dirty="0" err="1"/>
              <a:t>v</a:t>
            </a:r>
            <a:r>
              <a:rPr lang="en-IN" i="1" baseline="-25000" dirty="0" err="1"/>
              <a:t>n</a:t>
            </a:r>
            <a:r>
              <a:rPr lang="en-IN" i="1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07BFA-0A38-0215-A0F6-A425A09F713A}"/>
              </a:ext>
            </a:extLst>
          </p:cNvPr>
          <p:cNvSpPr txBox="1"/>
          <p:nvPr/>
        </p:nvSpPr>
        <p:spPr>
          <a:xfrm>
            <a:off x="5558365" y="4195635"/>
            <a:ext cx="6654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Traffic state estimation  (TSE): Inference of steady state traffic  conditions using variables such as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Flow, Density, Speed, , Travel Time, etc., for </a:t>
            </a:r>
            <a:r>
              <a:rPr lang="en-US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midblocks</a:t>
            </a:r>
            <a:endParaRPr lang="en-US" sz="1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Queue length, Delay, etc.,  for intersections </a:t>
            </a:r>
          </a:p>
        </p:txBody>
      </p:sp>
    </p:spTree>
    <p:extLst>
      <p:ext uri="{BB962C8B-B14F-4D97-AF65-F5344CB8AC3E}">
        <p14:creationId xmlns:p14="http://schemas.microsoft.com/office/powerpoint/2010/main" val="17276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  <p:bldP spid="16" grpId="0"/>
      <p:bldP spid="1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7D021-E622-DE9C-E62E-9ACB4C6D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355"/>
            <a:ext cx="9119532" cy="649943"/>
          </a:xfrm>
        </p:spPr>
        <p:txBody>
          <a:bodyPr>
            <a:normAutofit/>
          </a:bodyPr>
          <a:lstStyle/>
          <a:p>
            <a:r>
              <a:rPr lang="en-IN" dirty="0"/>
              <a:t>Conceptual Background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ACF024-64F4-18F5-BC5E-B01D5102C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9" y="1434353"/>
            <a:ext cx="4274254" cy="32994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AE535-A2E6-D83A-E76E-967F08432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27" y="1503485"/>
            <a:ext cx="4120705" cy="29955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601255-B054-4F43-35BD-489304315D3E}"/>
              </a:ext>
            </a:extLst>
          </p:cNvPr>
          <p:cNvSpPr/>
          <p:nvPr/>
        </p:nvSpPr>
        <p:spPr>
          <a:xfrm>
            <a:off x="6541477" y="2813538"/>
            <a:ext cx="281354" cy="15122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DF5BA7-1BD6-9D8F-18E9-4CCE0873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2FF6-F36D-4A56-9D3D-ABA1F88C7744}" type="datetime1">
              <a:rPr lang="en-IN" smtClean="0"/>
              <a:t>02-11-2025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3F680-E838-C88A-5F6D-6A0EECD3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A35C47-C790-874A-AAF1-C305E7BB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3</a:t>
            </a:fld>
            <a:endParaRPr lang="en-IN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C259878-A53B-073E-3933-75ECA1C90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894461"/>
              </p:ext>
            </p:extLst>
          </p:nvPr>
        </p:nvGraphicFramePr>
        <p:xfrm>
          <a:off x="1715915" y="13747"/>
          <a:ext cx="7411152" cy="36226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3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226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Introduction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Background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</a:t>
                      </a:r>
                      <a:r>
                        <a:rPr lang="en-IN" sz="14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esults</a:t>
                      </a:r>
                      <a:endParaRPr lang="en-IN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5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84" y="487343"/>
            <a:ext cx="10515600" cy="423334"/>
          </a:xfrm>
        </p:spPr>
        <p:txBody>
          <a:bodyPr>
            <a:normAutofit fontScale="90000"/>
          </a:bodyPr>
          <a:lstStyle/>
          <a:p>
            <a:r>
              <a:rPr lang="en-IN" dirty="0"/>
              <a:t>Analysis of observed speed patterns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5233" y="6425850"/>
            <a:ext cx="2743200" cy="365125"/>
          </a:xfrm>
        </p:spPr>
        <p:txBody>
          <a:bodyPr/>
          <a:lstStyle/>
          <a:p>
            <a:fld id="{BF0E8404-CCA4-40F5-9530-304FC90B4E1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02-11-2025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UMI-RS 2025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631" y="6486847"/>
            <a:ext cx="2743200" cy="365125"/>
          </a:xfrm>
        </p:spPr>
        <p:txBody>
          <a:bodyPr/>
          <a:lstStyle/>
          <a:p>
            <a:fld id="{16FCC412-38C6-4D4A-8BC8-7A0A77F060F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64666"/>
            <a:ext cx="5286914" cy="31294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17" y="1152842"/>
            <a:ext cx="4929471" cy="25604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31" y="3774293"/>
            <a:ext cx="5104868" cy="26515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44748" y="2094515"/>
            <a:ext cx="742383" cy="3385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U=2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4747" y="4764217"/>
            <a:ext cx="742383" cy="3385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U=3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2407" y="1257405"/>
          <a:ext cx="6188270" cy="200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7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# of traffic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Possible combinations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Total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 *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(1,2), 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11*6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(1,1,1)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10*6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728FCEC-EA00-9762-EC68-96551F289465}"/>
              </a:ext>
            </a:extLst>
          </p:cNvPr>
          <p:cNvSpPr/>
          <p:nvPr/>
        </p:nvSpPr>
        <p:spPr>
          <a:xfrm>
            <a:off x="740664" y="3852979"/>
            <a:ext cx="201168" cy="9112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550CB2-683B-26D5-004B-D73C47992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31693"/>
              </p:ext>
            </p:extLst>
          </p:nvPr>
        </p:nvGraphicFramePr>
        <p:xfrm>
          <a:off x="1715915" y="13747"/>
          <a:ext cx="7411152" cy="36226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3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226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Introduction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Background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</a:t>
                      </a:r>
                      <a:r>
                        <a:rPr lang="en-IN" sz="14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esults</a:t>
                      </a:r>
                      <a:endParaRPr lang="en-IN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7A901FF-6EB0-9558-A2E4-F4737B953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14" y="1178169"/>
            <a:ext cx="5866060" cy="4167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Class-bin probabilities for Predominant Patterns (PP)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CD70-9882-4807-AF7C-C732252AF731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02-11-2025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UMI-RS 2025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C412-38C6-4D4A-8BC8-7A0A77F060F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592" y="2006523"/>
            <a:ext cx="5782408" cy="2510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292" y="5604766"/>
            <a:ext cx="4074059" cy="3385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Class-bin probabilities for U=2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7246" y="5604766"/>
            <a:ext cx="4074059" cy="3385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Class-bin probabilities for U=3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BD3449-223A-C969-C2DF-7749A1B209D6}"/>
              </a:ext>
            </a:extLst>
          </p:cNvPr>
          <p:cNvSpPr/>
          <p:nvPr/>
        </p:nvSpPr>
        <p:spPr>
          <a:xfrm>
            <a:off x="416379" y="2667752"/>
            <a:ext cx="5149152" cy="15457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159863-4E65-87DC-1F7D-109607B4F95D}"/>
              </a:ext>
            </a:extLst>
          </p:cNvPr>
          <p:cNvSpPr/>
          <p:nvPr/>
        </p:nvSpPr>
        <p:spPr>
          <a:xfrm>
            <a:off x="7252456" y="3468534"/>
            <a:ext cx="4109382" cy="15071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21006E-C2E3-7B23-80AC-2923CBF6E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46555"/>
              </p:ext>
            </p:extLst>
          </p:nvPr>
        </p:nvGraphicFramePr>
        <p:xfrm>
          <a:off x="1715915" y="13747"/>
          <a:ext cx="7411152" cy="36226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3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226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Introduction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Background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</a:t>
                      </a:r>
                      <a:r>
                        <a:rPr lang="en-IN" sz="14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esults</a:t>
                      </a:r>
                      <a:endParaRPr lang="en-IN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2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91" y="445027"/>
            <a:ext cx="10515600" cy="423334"/>
          </a:xfrm>
        </p:spPr>
        <p:txBody>
          <a:bodyPr>
            <a:normAutofit/>
          </a:bodyPr>
          <a:lstStyle/>
          <a:p>
            <a:r>
              <a:rPr lang="en-IN" sz="2400" dirty="0"/>
              <a:t>Class-bin probabilities for Non-Predominant Patterns (NPP)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1" y="1138915"/>
            <a:ext cx="5839630" cy="408257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EA8A-AFB7-441F-81D0-80FA09865771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t>02-11-2025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prstClr val="black">
                    <a:tint val="75000"/>
                  </a:prstClr>
                </a:solidFill>
              </a:rPr>
              <a:t>UMI-RS 2025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C412-38C6-4D4A-8BC8-7A0A77F060F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73" y="1190935"/>
            <a:ext cx="5690811" cy="39785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292" y="5335347"/>
            <a:ext cx="4074059" cy="3385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Class-bin probabilities for U=2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7246" y="5335347"/>
            <a:ext cx="4074059" cy="3385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Class-bin probabilities for U=3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223D6F-6A91-06BD-1073-496114419ED3}"/>
              </a:ext>
            </a:extLst>
          </p:cNvPr>
          <p:cNvSpPr/>
          <p:nvPr/>
        </p:nvSpPr>
        <p:spPr>
          <a:xfrm>
            <a:off x="365761" y="2878552"/>
            <a:ext cx="3383280" cy="3584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0ADCE16-B9E0-3E2E-A445-AB3EBE434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0063"/>
              </p:ext>
            </p:extLst>
          </p:nvPr>
        </p:nvGraphicFramePr>
        <p:xfrm>
          <a:off x="1715915" y="13747"/>
          <a:ext cx="7411152" cy="36226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3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226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Introduction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Background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</a:t>
                      </a:r>
                      <a:r>
                        <a:rPr lang="en-IN" sz="14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esults</a:t>
                      </a:r>
                      <a:endParaRPr lang="en-IN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2F8D187-6A52-9E6A-6FAA-71D0EED43F92}"/>
              </a:ext>
            </a:extLst>
          </p:cNvPr>
          <p:cNvSpPr/>
          <p:nvPr/>
        </p:nvSpPr>
        <p:spPr>
          <a:xfrm>
            <a:off x="6288573" y="3525715"/>
            <a:ext cx="4578719" cy="50116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83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363D2-2FA0-AC37-7D16-A1BC0A63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Class-wise Speed Estimation Methodology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06A26E-DA3E-AB21-718B-4E6F6FBF8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7" y="1271582"/>
            <a:ext cx="10515600" cy="3169971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4881F-12BF-E3AC-F55E-7572D80B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3880-0F45-41F7-9D68-DE97A20BF5EF}" type="datetime1">
              <a:rPr lang="en-IN" smtClean="0"/>
              <a:t>02-11-2025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0E955-B137-7C8D-237B-4325E503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A6F05-EE7E-8EA3-9D80-B2B501CE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7</a:t>
            </a:fld>
            <a:endParaRPr lang="en-IN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05E32C9-BD50-8BA5-EF58-59690BC8A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91631"/>
              </p:ext>
            </p:extLst>
          </p:nvPr>
        </p:nvGraphicFramePr>
        <p:xfrm>
          <a:off x="1715915" y="13747"/>
          <a:ext cx="7411152" cy="36226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3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226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Introduction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Methodology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</a:t>
                      </a:r>
                      <a:r>
                        <a:rPr lang="en-IN" sz="14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esults</a:t>
                      </a:r>
                      <a:endParaRPr lang="en-IN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79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09C08-E573-C5CC-74BA-E993D5F2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505"/>
            <a:ext cx="9119532" cy="649943"/>
          </a:xfrm>
        </p:spPr>
        <p:txBody>
          <a:bodyPr>
            <a:normAutofit/>
          </a:bodyPr>
          <a:lstStyle/>
          <a:p>
            <a:r>
              <a:rPr lang="en-US" dirty="0"/>
              <a:t>State prediction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787173-239D-0799-44A3-FD9ACF736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9" y="1568692"/>
            <a:ext cx="4306833" cy="426111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58EC77-AF10-7F5E-3573-C0CE51B52889}"/>
              </a:ext>
            </a:extLst>
          </p:cNvPr>
          <p:cNvSpPr/>
          <p:nvPr/>
        </p:nvSpPr>
        <p:spPr>
          <a:xfrm>
            <a:off x="3006969" y="3912577"/>
            <a:ext cx="1257300" cy="13767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7DD2-9CD9-54CE-58F5-864D9CE2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5768-7A11-4A08-BBB6-8CD2EA715D6F}" type="datetime1">
              <a:rPr lang="en-IN" smtClean="0"/>
              <a:t>02-11-2025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C6191-4F37-E74D-0469-BC84B453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14485-3A13-B084-64C6-50F21182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8</a:t>
            </a:fld>
            <a:endParaRPr lang="en-IN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056234-A1A4-245D-A4AF-6C0D3E21D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16254"/>
              </p:ext>
            </p:extLst>
          </p:nvPr>
        </p:nvGraphicFramePr>
        <p:xfrm>
          <a:off x="1715915" y="13747"/>
          <a:ext cx="7411152" cy="36226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3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226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Introduction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</a:t>
                      </a:r>
                      <a:r>
                        <a:rPr lang="en-IN" sz="14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esults</a:t>
                      </a:r>
                      <a:endParaRPr lang="en-IN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EEF2EFC4-7B39-B182-8FA9-94B8B70FF6B3}"/>
              </a:ext>
            </a:extLst>
          </p:cNvPr>
          <p:cNvGrpSpPr/>
          <p:nvPr/>
        </p:nvGrpSpPr>
        <p:grpSpPr>
          <a:xfrm>
            <a:off x="7281564" y="2817552"/>
            <a:ext cx="1573823" cy="1494692"/>
            <a:chOff x="7281564" y="2817552"/>
            <a:chExt cx="1573823" cy="149469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655FEF0-B235-2AD7-0C5A-AAC40DDCA215}"/>
                </a:ext>
              </a:extLst>
            </p:cNvPr>
            <p:cNvSpPr/>
            <p:nvPr/>
          </p:nvSpPr>
          <p:spPr>
            <a:xfrm>
              <a:off x="7281565" y="2817552"/>
              <a:ext cx="1573822" cy="1494692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D6EA730A-500F-4A8F-35C5-6EEE028F299D}"/>
                </a:ext>
              </a:extLst>
            </p:cNvPr>
            <p:cNvSpPr/>
            <p:nvPr/>
          </p:nvSpPr>
          <p:spPr>
            <a:xfrm>
              <a:off x="7281564" y="2817552"/>
              <a:ext cx="1573822" cy="1494692"/>
            </a:xfrm>
            <a:prstGeom prst="pie">
              <a:avLst>
                <a:gd name="adj1" fmla="val 19667538"/>
                <a:gd name="adj2" fmla="val 162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59FAF6-84D4-F52A-C959-0D63A83721F8}"/>
                </a:ext>
              </a:extLst>
            </p:cNvPr>
            <p:cNvSpPr txBox="1"/>
            <p:nvPr/>
          </p:nvSpPr>
          <p:spPr>
            <a:xfrm>
              <a:off x="7772400" y="3699248"/>
              <a:ext cx="729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/>
                <a:t>70 %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1A3BC1-74BD-4092-D91C-6EE55CDE91BB}"/>
              </a:ext>
            </a:extLst>
          </p:cNvPr>
          <p:cNvGrpSpPr/>
          <p:nvPr/>
        </p:nvGrpSpPr>
        <p:grpSpPr>
          <a:xfrm>
            <a:off x="9368271" y="2749598"/>
            <a:ext cx="1573823" cy="1494692"/>
            <a:chOff x="9368271" y="2749598"/>
            <a:chExt cx="1573823" cy="1494692"/>
          </a:xfrm>
        </p:grpSpPr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6A240A30-7576-80BF-43AE-562D3C103096}"/>
                </a:ext>
              </a:extLst>
            </p:cNvPr>
            <p:cNvSpPr/>
            <p:nvPr/>
          </p:nvSpPr>
          <p:spPr>
            <a:xfrm>
              <a:off x="9368272" y="2749598"/>
              <a:ext cx="1573822" cy="1494692"/>
            </a:xfrm>
            <a:prstGeom prst="pie">
              <a:avLst>
                <a:gd name="adj1" fmla="val 20433209"/>
                <a:gd name="adj2" fmla="val 162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38B2A7-9524-EBEE-3591-08BEDEF1A37E}"/>
                </a:ext>
              </a:extLst>
            </p:cNvPr>
            <p:cNvSpPr/>
            <p:nvPr/>
          </p:nvSpPr>
          <p:spPr>
            <a:xfrm>
              <a:off x="9368271" y="2749598"/>
              <a:ext cx="1573822" cy="1494692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84122B-D454-E8BB-49EE-829205CAA8AB}"/>
                </a:ext>
              </a:extLst>
            </p:cNvPr>
            <p:cNvSpPr txBox="1"/>
            <p:nvPr/>
          </p:nvSpPr>
          <p:spPr>
            <a:xfrm>
              <a:off x="9790301" y="3564898"/>
              <a:ext cx="729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/>
                <a:t>0.68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D703C17-AA24-B93A-6DC7-5FB081DA37DF}"/>
              </a:ext>
            </a:extLst>
          </p:cNvPr>
          <p:cNvSpPr txBox="1"/>
          <p:nvPr/>
        </p:nvSpPr>
        <p:spPr>
          <a:xfrm>
            <a:off x="6708531" y="4440115"/>
            <a:ext cx="279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Overall accuracy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5E4AB4-0C17-D246-F25C-4A8895AD74EE}"/>
              </a:ext>
            </a:extLst>
          </p:cNvPr>
          <p:cNvSpPr txBox="1"/>
          <p:nvPr/>
        </p:nvSpPr>
        <p:spPr>
          <a:xfrm>
            <a:off x="9060540" y="4416276"/>
            <a:ext cx="268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Macro F1 score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CCEEAC-882E-04D8-F451-BF862F79BE85}"/>
              </a:ext>
            </a:extLst>
          </p:cNvPr>
          <p:cNvSpPr txBox="1"/>
          <p:nvPr/>
        </p:nvSpPr>
        <p:spPr>
          <a:xfrm>
            <a:off x="7570177" y="1568692"/>
            <a:ext cx="337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Model performance:</a:t>
            </a:r>
          </a:p>
        </p:txBody>
      </p:sp>
    </p:spTree>
    <p:extLst>
      <p:ext uri="{BB962C8B-B14F-4D97-AF65-F5344CB8AC3E}">
        <p14:creationId xmlns:p14="http://schemas.microsoft.com/office/powerpoint/2010/main" val="25903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FC9B8A9-2AC5-01B6-7C6E-C3FDAED48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17218"/>
            <a:ext cx="3694779" cy="26249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179AB78-BB0F-D117-FE16-BC7C828EF895}"/>
              </a:ext>
            </a:extLst>
          </p:cNvPr>
          <p:cNvSpPr/>
          <p:nvPr/>
        </p:nvSpPr>
        <p:spPr>
          <a:xfrm>
            <a:off x="6096000" y="2674044"/>
            <a:ext cx="3245225" cy="29763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17E24-9DC8-973B-EC82-1F483058D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58" y="396728"/>
            <a:ext cx="9119532" cy="649943"/>
          </a:xfrm>
        </p:spPr>
        <p:txBody>
          <a:bodyPr/>
          <a:lstStyle/>
          <a:p>
            <a:r>
              <a:rPr lang="en-US" dirty="0"/>
              <a:t>Class-wise speed estimation approaches</a:t>
            </a:r>
            <a:endParaRPr lang="en-IN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22CAAF-6805-0BD1-9468-B489433FA7DB}"/>
              </a:ext>
            </a:extLst>
          </p:cNvPr>
          <p:cNvGrpSpPr/>
          <p:nvPr/>
        </p:nvGrpSpPr>
        <p:grpSpPr>
          <a:xfrm>
            <a:off x="296332" y="1155831"/>
            <a:ext cx="5637257" cy="430188"/>
            <a:chOff x="296332" y="1155831"/>
            <a:chExt cx="5637257" cy="43018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F4AD42C-5CED-EEBA-FC6E-36BC76284FD6}"/>
                </a:ext>
              </a:extLst>
            </p:cNvPr>
            <p:cNvSpPr/>
            <p:nvPr/>
          </p:nvSpPr>
          <p:spPr>
            <a:xfrm>
              <a:off x="296332" y="1155831"/>
              <a:ext cx="379457" cy="3971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46A199-E1CD-8CE6-671C-58927706FAE0}"/>
                </a:ext>
              </a:extLst>
            </p:cNvPr>
            <p:cNvSpPr txBox="1"/>
            <p:nvPr/>
          </p:nvSpPr>
          <p:spPr>
            <a:xfrm>
              <a:off x="675789" y="1216687"/>
              <a:ext cx="52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/>
                <a:t>Point Estimate </a:t>
              </a:r>
              <a:r>
                <a:rPr lang="en-IN" dirty="0"/>
                <a:t>(Joint Maximum a Posteriori, MAP)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DDBAAA-19CF-E73E-39D3-16E820484AF7}"/>
              </a:ext>
            </a:extLst>
          </p:cNvPr>
          <p:cNvGrpSpPr/>
          <p:nvPr/>
        </p:nvGrpSpPr>
        <p:grpSpPr>
          <a:xfrm>
            <a:off x="247801" y="1932651"/>
            <a:ext cx="5637257" cy="397175"/>
            <a:chOff x="247801" y="1932651"/>
            <a:chExt cx="5637257" cy="39717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601751-D7B9-75B2-794E-37952E866B1E}"/>
                </a:ext>
              </a:extLst>
            </p:cNvPr>
            <p:cNvSpPr/>
            <p:nvPr/>
          </p:nvSpPr>
          <p:spPr>
            <a:xfrm>
              <a:off x="247801" y="1932651"/>
              <a:ext cx="379457" cy="3971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6E6241-B415-3C89-CE89-FE9C1424D267}"/>
                </a:ext>
              </a:extLst>
            </p:cNvPr>
            <p:cNvSpPr txBox="1"/>
            <p:nvPr/>
          </p:nvSpPr>
          <p:spPr>
            <a:xfrm>
              <a:off x="627258" y="1946572"/>
              <a:ext cx="52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/>
                <a:t>Expected Value Rounding (EV)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AE9C6F-34A0-0011-B24D-BEEAF0959D8A}"/>
              </a:ext>
            </a:extLst>
          </p:cNvPr>
          <p:cNvGrpSpPr/>
          <p:nvPr/>
        </p:nvGrpSpPr>
        <p:grpSpPr>
          <a:xfrm>
            <a:off x="58072" y="4818430"/>
            <a:ext cx="5685788" cy="407766"/>
            <a:chOff x="58072" y="4818430"/>
            <a:chExt cx="5685788" cy="40776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A9EACC-438C-BF03-8D2C-E38014BC9A2D}"/>
                </a:ext>
              </a:extLst>
            </p:cNvPr>
            <p:cNvSpPr/>
            <p:nvPr/>
          </p:nvSpPr>
          <p:spPr>
            <a:xfrm>
              <a:off x="58072" y="4829021"/>
              <a:ext cx="379457" cy="39717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E1B0F0-D97F-11F5-430B-DCCD1EDDDB95}"/>
                </a:ext>
              </a:extLst>
            </p:cNvPr>
            <p:cNvSpPr txBox="1"/>
            <p:nvPr/>
          </p:nvSpPr>
          <p:spPr>
            <a:xfrm>
              <a:off x="486060" y="4818430"/>
              <a:ext cx="52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/>
                <a:t>Distribution-Preserving (DP) Allocation</a:t>
              </a:r>
            </a:p>
          </p:txBody>
        </p:sp>
      </p:grp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7981D6B2-6B2B-6168-E10A-D66295167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13" y="4153778"/>
            <a:ext cx="3746302" cy="2619096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FEB6B8F-6BE7-DB9A-8A78-471F7B9E8D89}"/>
              </a:ext>
            </a:extLst>
          </p:cNvPr>
          <p:cNvSpPr/>
          <p:nvPr/>
        </p:nvSpPr>
        <p:spPr>
          <a:xfrm>
            <a:off x="6902823" y="4867772"/>
            <a:ext cx="1846729" cy="3584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F4E26F-E7A9-9591-76E6-C181E4E31C85}"/>
              </a:ext>
            </a:extLst>
          </p:cNvPr>
          <p:cNvGrpSpPr/>
          <p:nvPr/>
        </p:nvGrpSpPr>
        <p:grpSpPr>
          <a:xfrm>
            <a:off x="1055246" y="1536109"/>
            <a:ext cx="5257800" cy="396542"/>
            <a:chOff x="1055246" y="1536109"/>
            <a:chExt cx="5257800" cy="3965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70985D-D622-95CC-10ED-704F5A657D11}"/>
                </a:ext>
              </a:extLst>
            </p:cNvPr>
            <p:cNvSpPr txBox="1"/>
            <p:nvPr/>
          </p:nvSpPr>
          <p:spPr>
            <a:xfrm>
              <a:off x="1055246" y="1536109"/>
              <a:ext cx="52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Pattern with highest probability </a:t>
              </a: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EE0C3F67-C458-FDCA-6E0A-1AA403F71F61}"/>
                </a:ext>
              </a:extLst>
            </p:cNvPr>
            <p:cNvSpPr/>
            <p:nvPr/>
          </p:nvSpPr>
          <p:spPr>
            <a:xfrm>
              <a:off x="4123591" y="1644158"/>
              <a:ext cx="325316" cy="18664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220880-DDA4-12ED-B16D-C3F3B07E0B43}"/>
                </a:ext>
              </a:extLst>
            </p:cNvPr>
            <p:cNvSpPr txBox="1"/>
            <p:nvPr/>
          </p:nvSpPr>
          <p:spPr>
            <a:xfrm>
              <a:off x="4422531" y="1563319"/>
              <a:ext cx="89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1-1-2</a:t>
              </a:r>
              <a:endParaRPr lang="en-IN" b="1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691BE8C-9206-A9F5-49B5-DBA48ECBD7B5}"/>
              </a:ext>
            </a:extLst>
          </p:cNvPr>
          <p:cNvSpPr txBox="1"/>
          <p:nvPr/>
        </p:nvSpPr>
        <p:spPr>
          <a:xfrm>
            <a:off x="153149" y="2293204"/>
            <a:ext cx="54371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3W: </a:t>
            </a:r>
            <a:r>
              <a:rPr lang="en-IN" sz="1600" dirty="0"/>
              <a:t>(0.43*21) + (0.24*27) + (0.33*25.02) = 23.77 kmph</a:t>
            </a:r>
          </a:p>
          <a:p>
            <a:r>
              <a:rPr lang="en-IN" sz="1600" dirty="0"/>
              <a:t>2W: (0.43*21) + (0.24*27) + (0.33*25.02) = 23.77 </a:t>
            </a:r>
            <a:r>
              <a:rPr lang="en-US" sz="1600" dirty="0"/>
              <a:t> kmph</a:t>
            </a:r>
          </a:p>
          <a:p>
            <a:r>
              <a:rPr lang="en-US" sz="1600" dirty="0"/>
              <a:t>CAR: </a:t>
            </a:r>
            <a:r>
              <a:rPr lang="en-IN" sz="1600" dirty="0"/>
              <a:t>(0.43*27) + (0.24*27) + (0.33*22.02) = 25.36 kmph</a:t>
            </a:r>
            <a:endParaRPr lang="en-US" sz="1600" dirty="0"/>
          </a:p>
          <a:p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C731F7-6387-C8C0-9ACD-07E0E6E40366}"/>
              </a:ext>
            </a:extLst>
          </p:cNvPr>
          <p:cNvSpPr/>
          <p:nvPr/>
        </p:nvSpPr>
        <p:spPr>
          <a:xfrm>
            <a:off x="8115300" y="6515099"/>
            <a:ext cx="509954" cy="12828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0B6F5E-2CF5-6759-9F0D-2BAC1961266B}"/>
              </a:ext>
            </a:extLst>
          </p:cNvPr>
          <p:cNvSpPr/>
          <p:nvPr/>
        </p:nvSpPr>
        <p:spPr>
          <a:xfrm>
            <a:off x="7842301" y="1167232"/>
            <a:ext cx="585764" cy="200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FB4CBB8-1A76-56BE-9B83-6A465F60D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79760"/>
              </p:ext>
            </p:extLst>
          </p:nvPr>
        </p:nvGraphicFramePr>
        <p:xfrm>
          <a:off x="196734" y="3195170"/>
          <a:ext cx="558860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6066">
                  <a:extLst>
                    <a:ext uri="{9D8B030D-6E8A-4147-A177-3AD203B41FA5}">
                      <a16:colId xmlns:a16="http://schemas.microsoft.com/office/drawing/2014/main" val="2043359088"/>
                    </a:ext>
                  </a:extLst>
                </a:gridCol>
                <a:gridCol w="1433147">
                  <a:extLst>
                    <a:ext uri="{9D8B030D-6E8A-4147-A177-3AD203B41FA5}">
                      <a16:colId xmlns:a16="http://schemas.microsoft.com/office/drawing/2014/main" val="2452680299"/>
                    </a:ext>
                  </a:extLst>
                </a:gridCol>
                <a:gridCol w="1327638">
                  <a:extLst>
                    <a:ext uri="{9D8B030D-6E8A-4147-A177-3AD203B41FA5}">
                      <a16:colId xmlns:a16="http://schemas.microsoft.com/office/drawing/2014/main" val="2467710242"/>
                    </a:ext>
                  </a:extLst>
                </a:gridCol>
                <a:gridCol w="1581753">
                  <a:extLst>
                    <a:ext uri="{9D8B030D-6E8A-4147-A177-3AD203B41FA5}">
                      <a16:colId xmlns:a16="http://schemas.microsoft.com/office/drawing/2014/main" val="1131165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Vehicle class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Expected speed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Expected bin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Expected bin index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2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3W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23.77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18-24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</a:t>
                      </a:r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03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2W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23.77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18-24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</a:t>
                      </a:r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4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25.36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24-30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</a:t>
                      </a:r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93606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511C264-9472-6D35-6D06-515D7D56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929443"/>
              </p:ext>
            </p:extLst>
          </p:nvPr>
        </p:nvGraphicFramePr>
        <p:xfrm>
          <a:off x="277305" y="5196554"/>
          <a:ext cx="6054767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7049">
                  <a:extLst>
                    <a:ext uri="{9D8B030D-6E8A-4147-A177-3AD203B41FA5}">
                      <a16:colId xmlns:a16="http://schemas.microsoft.com/office/drawing/2014/main" val="551180786"/>
                    </a:ext>
                  </a:extLst>
                </a:gridCol>
                <a:gridCol w="2444261">
                  <a:extLst>
                    <a:ext uri="{9D8B030D-6E8A-4147-A177-3AD203B41FA5}">
                      <a16:colId xmlns:a16="http://schemas.microsoft.com/office/drawing/2014/main" val="568022606"/>
                    </a:ext>
                  </a:extLst>
                </a:gridCol>
                <a:gridCol w="2463457">
                  <a:extLst>
                    <a:ext uri="{9D8B030D-6E8A-4147-A177-3AD203B41FA5}">
                      <a16:colId xmlns:a16="http://schemas.microsoft.com/office/drawing/2014/main" val="2786014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Vehicle class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Bin 1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Bin 2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15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3W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0.43+0+(0.33*0.33) =</a:t>
                      </a:r>
                      <a:r>
                        <a:rPr lang="en-US" sz="1400" b="1" dirty="0"/>
                        <a:t>0.54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0+0.24+(0.33*0.67) =0.46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38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2W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0.43+0.24+(0.33*0.33)=</a:t>
                      </a:r>
                      <a:r>
                        <a:rPr lang="en-US" sz="1400" b="1" dirty="0"/>
                        <a:t>0.78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0+0+(0.33*0.67)=0.22</a:t>
                      </a:r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79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0+0+(0.33*0.83)=0.27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r>
                        <a:rPr lang="en-IN" sz="1400" dirty="0"/>
                        <a:t>.43+0.24+(0.33*0.17)=</a:t>
                      </a:r>
                      <a:r>
                        <a:rPr lang="en-IN" sz="1400" b="1" dirty="0"/>
                        <a:t>0.73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54722"/>
                  </a:ext>
                </a:extLst>
              </a:tr>
            </a:tbl>
          </a:graphicData>
        </a:graphic>
      </p:graphicFrame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51833BE8-8C45-3C27-2A01-9BF691E7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F62E-4D5E-4430-B6EF-CCCB6D592F94}" type="datetime1">
              <a:rPr lang="en-IN" smtClean="0"/>
              <a:t>02-11-2025</a:t>
            </a:fld>
            <a:endParaRPr lang="en-IN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59BC78C9-8E15-A190-7EF7-AE36C36D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UMI-RS 2025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F2CF304E-308F-BAEB-5DA6-DEE6568B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09FD-37D8-463A-B190-511A21621873}" type="slidenum">
              <a:rPr lang="en-IN" smtClean="0"/>
              <a:t>9</a:t>
            </a:fld>
            <a:endParaRPr lang="en-IN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7946765-2AF5-65B9-8C77-86AC23C17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300131"/>
              </p:ext>
            </p:extLst>
          </p:nvPr>
        </p:nvGraphicFramePr>
        <p:xfrm>
          <a:off x="1715915" y="13747"/>
          <a:ext cx="7411152" cy="36226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3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5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2267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Introduction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</a:t>
                      </a:r>
                      <a:r>
                        <a:rPr lang="en-IN" sz="140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esults</a:t>
                      </a:r>
                      <a:endParaRPr lang="en-IN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7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1" grpId="0"/>
      <p:bldP spid="12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848</Words>
  <Application>Microsoft Office PowerPoint</Application>
  <PresentationFormat>Widescreen</PresentationFormat>
  <Paragraphs>288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A Unified Framework for Traffic State Prediction and Class-Wise Speed Estimation in Mixed Traffic Conditions</vt:lpstr>
      <vt:lpstr>Motivation: Homogeneous vs. Mixed Traffic</vt:lpstr>
      <vt:lpstr>Conceptual Background</vt:lpstr>
      <vt:lpstr>Analysis of observed speed patterns</vt:lpstr>
      <vt:lpstr>Class-bin probabilities for Predominant Patterns (PP)</vt:lpstr>
      <vt:lpstr>Class-bin probabilities for Non-Predominant Patterns (NPP)</vt:lpstr>
      <vt:lpstr>Class-wise Speed Estimation Methodology</vt:lpstr>
      <vt:lpstr>State prediction</vt:lpstr>
      <vt:lpstr>Class-wise speed estimation approaches</vt:lpstr>
      <vt:lpstr>Analysis of Estimation Approaches Across Representative States</vt:lpstr>
      <vt:lpstr> Key Contributions</vt:lpstr>
      <vt:lpstr>Integration into ITS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Abirami Krishna A</dc:creator>
  <cp:lastModifiedBy>Abirami Krishna A</cp:lastModifiedBy>
  <cp:revision>16</cp:revision>
  <dcterms:created xsi:type="dcterms:W3CDTF">2025-10-28T11:02:25Z</dcterms:created>
  <dcterms:modified xsi:type="dcterms:W3CDTF">2025-11-02T06:45:12Z</dcterms:modified>
</cp:coreProperties>
</file>