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Raleway"/>
      <p:regular r:id="rId33"/>
      <p:bold r:id="rId34"/>
      <p:italic r:id="rId35"/>
      <p:boldItalic r:id="rId36"/>
    </p:embeddedFont>
    <p:embeddedFont>
      <p:font typeface="Bebas Neue"/>
      <p:regular r:id="rId37"/>
    </p:embeddedFont>
    <p:embeddedFont>
      <p:font typeface="Oswald"/>
      <p:regular r:id="rId38"/>
      <p:bold r:id="rId39"/>
    </p:embeddedFont>
    <p:embeddedFont>
      <p:font typeface="PT Sans"/>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500">
          <p15:clr>
            <a:srgbClr val="747775"/>
          </p15:clr>
        </p15:guide>
        <p15:guide id="2" pos="28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43B270-D850-40C3-919C-0898875866CD}">
  <a:tblStyle styleId="{C143B270-D850-40C3-919C-0898875866C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500"/>
        <p:guide pos="28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TSans-regular.fntdata"/><Relationship Id="rId20" Type="http://schemas.openxmlformats.org/officeDocument/2006/relationships/slide" Target="slides/slide14.xml"/><Relationship Id="rId42" Type="http://schemas.openxmlformats.org/officeDocument/2006/relationships/font" Target="fonts/PTSans-italic.fntdata"/><Relationship Id="rId41" Type="http://schemas.openxmlformats.org/officeDocument/2006/relationships/font" Target="fonts/PTSans-bold.fntdata"/><Relationship Id="rId22" Type="http://schemas.openxmlformats.org/officeDocument/2006/relationships/slide" Target="slides/slide16.xml"/><Relationship Id="rId44" Type="http://schemas.openxmlformats.org/officeDocument/2006/relationships/font" Target="fonts/OpenSans-regular.fntdata"/><Relationship Id="rId21" Type="http://schemas.openxmlformats.org/officeDocument/2006/relationships/slide" Target="slides/slide15.xml"/><Relationship Id="rId43" Type="http://schemas.openxmlformats.org/officeDocument/2006/relationships/font" Target="fonts/PTSans-boldItalic.fntdata"/><Relationship Id="rId24" Type="http://schemas.openxmlformats.org/officeDocument/2006/relationships/slide" Target="slides/slide18.xml"/><Relationship Id="rId46" Type="http://schemas.openxmlformats.org/officeDocument/2006/relationships/font" Target="fonts/OpenSans-italic.fntdata"/><Relationship Id="rId23" Type="http://schemas.openxmlformats.org/officeDocument/2006/relationships/slide" Target="slides/slide17.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OpenSans-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aleway-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aleway-italic.fntdata"/><Relationship Id="rId12" Type="http://schemas.openxmlformats.org/officeDocument/2006/relationships/slide" Target="slides/slide6.xml"/><Relationship Id="rId34" Type="http://schemas.openxmlformats.org/officeDocument/2006/relationships/font" Target="fonts/Raleway-bold.fntdata"/><Relationship Id="rId15" Type="http://schemas.openxmlformats.org/officeDocument/2006/relationships/slide" Target="slides/slide9.xml"/><Relationship Id="rId37" Type="http://schemas.openxmlformats.org/officeDocument/2006/relationships/font" Target="fonts/BebasNeue-regular.fntdata"/><Relationship Id="rId14" Type="http://schemas.openxmlformats.org/officeDocument/2006/relationships/slide" Target="slides/slide8.xml"/><Relationship Id="rId36" Type="http://schemas.openxmlformats.org/officeDocument/2006/relationships/font" Target="fonts/Raleway-boldItalic.fntdata"/><Relationship Id="rId17" Type="http://schemas.openxmlformats.org/officeDocument/2006/relationships/slide" Target="slides/slide11.xml"/><Relationship Id="rId39" Type="http://schemas.openxmlformats.org/officeDocument/2006/relationships/font" Target="fonts/Oswald-bold.fntdata"/><Relationship Id="rId16" Type="http://schemas.openxmlformats.org/officeDocument/2006/relationships/slide" Target="slides/slide10.xml"/><Relationship Id="rId38" Type="http://schemas.openxmlformats.org/officeDocument/2006/relationships/font" Target="fonts/Oswald-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0b550888b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0b550888b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16b64d3b07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316b64d3b07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316b64d3b07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316b64d3b07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16b64d3b07_0_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316b64d3b07_0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16b64d3b07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316b64d3b07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30b83e388d9_0_1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30b83e388d9_0_1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316b64d3b07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316b64d3b07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316b64d3b07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316b64d3b07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316b64d3b07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316b64d3b07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316b64d3b07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316b64d3b07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31f6c2abd2b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31f6c2abd2b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0b550888b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0b550888b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316b64d3b07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316b64d3b07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31f6c2abd2b_0_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31f6c2abd2b_0_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31f6c2abd2b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31f6c2abd2b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31f6c2abd2b_0_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31f6c2abd2b_0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31f6c2abd2b_0_7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31f6c2abd2b_0_7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31f6c2abd2b_0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31f6c2abd2b_0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6bff5b7ccaa30ca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6bff5b7ccaa30ca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0b550888bc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0b550888bc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0b550888b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0b550888b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0b83e388d9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0b83e388d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0b550888bc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0b550888bc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0b550888bc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0b550888bc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16b64d3b07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16b64d3b07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0b83e388d9_0_1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30b83e388d9_0_1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4" name="Shape 84"/>
        <p:cNvGrpSpPr/>
        <p:nvPr/>
      </p:nvGrpSpPr>
      <p:grpSpPr>
        <a:xfrm>
          <a:off x="0" y="0"/>
          <a:ext cx="0" cy="0"/>
          <a:chOff x="0" y="0"/>
          <a:chExt cx="0" cy="0"/>
        </a:xfrm>
      </p:grpSpPr>
      <p:sp>
        <p:nvSpPr>
          <p:cNvPr id="85" name="Google Shape;85;p11"/>
          <p:cNvSpPr/>
          <p:nvPr>
            <p:ph idx="2" type="pic"/>
          </p:nvPr>
        </p:nvSpPr>
        <p:spPr>
          <a:xfrm>
            <a:off x="0" y="0"/>
            <a:ext cx="7142700" cy="5143500"/>
          </a:xfrm>
          <a:prstGeom prst="rect">
            <a:avLst/>
          </a:prstGeom>
          <a:noFill/>
          <a:ln>
            <a:noFill/>
          </a:ln>
        </p:spPr>
      </p:sp>
      <p:sp>
        <p:nvSpPr>
          <p:cNvPr id="86" name="Google Shape;86;p11"/>
          <p:cNvSpPr txBox="1"/>
          <p:nvPr>
            <p:ph type="title"/>
          </p:nvPr>
        </p:nvSpPr>
        <p:spPr>
          <a:xfrm>
            <a:off x="4786625" y="1340875"/>
            <a:ext cx="2514000" cy="13887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3000"/>
              <a:buNone/>
              <a:defRPr sz="2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87" name="Google Shape;87;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8" name="Shape 88"/>
        <p:cNvGrpSpPr/>
        <p:nvPr/>
      </p:nvGrpSpPr>
      <p:grpSpPr>
        <a:xfrm>
          <a:off x="0" y="0"/>
          <a:ext cx="0" cy="0"/>
          <a:chOff x="0" y="0"/>
          <a:chExt cx="0" cy="0"/>
        </a:xfrm>
      </p:grpSpPr>
      <p:sp>
        <p:nvSpPr>
          <p:cNvPr id="89" name="Google Shape;89;p12"/>
          <p:cNvSpPr txBox="1"/>
          <p:nvPr>
            <p:ph hasCustomPrompt="1" type="title"/>
          </p:nvPr>
        </p:nvSpPr>
        <p:spPr>
          <a:xfrm>
            <a:off x="1225548" y="2050998"/>
            <a:ext cx="5112000" cy="1045200"/>
          </a:xfrm>
          <a:prstGeom prst="rect">
            <a:avLst/>
          </a:prstGeom>
        </p:spPr>
        <p:txBody>
          <a:bodyPr anchorCtr="0" anchor="b" bIns="91425" lIns="91425" spcFirstLastPara="1" rIns="91425" wrap="square" tIns="91425">
            <a:noAutofit/>
          </a:bodyPr>
          <a:lstStyle>
            <a:lvl1pPr lvl="0" algn="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0" name="Google Shape;90;p12"/>
          <p:cNvSpPr txBox="1"/>
          <p:nvPr>
            <p:ph idx="1" type="subTitle"/>
          </p:nvPr>
        </p:nvSpPr>
        <p:spPr>
          <a:xfrm>
            <a:off x="1193371" y="3588174"/>
            <a:ext cx="5112000" cy="392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91" name="Google Shape;91;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92" name="Shape 92"/>
        <p:cNvGrpSpPr/>
        <p:nvPr/>
      </p:nvGrpSpPr>
      <p:grpSpPr>
        <a:xfrm>
          <a:off x="0" y="0"/>
          <a:ext cx="0" cy="0"/>
          <a:chOff x="0" y="0"/>
          <a:chExt cx="0" cy="0"/>
        </a:xfrm>
      </p:grpSpPr>
      <p:sp>
        <p:nvSpPr>
          <p:cNvPr id="93" name="Google Shape;93;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94" name="Shape 94"/>
        <p:cNvGrpSpPr/>
        <p:nvPr/>
      </p:nvGrpSpPr>
      <p:grpSpPr>
        <a:xfrm>
          <a:off x="0" y="0"/>
          <a:ext cx="0" cy="0"/>
          <a:chOff x="0" y="0"/>
          <a:chExt cx="0" cy="0"/>
        </a:xfrm>
      </p:grpSpPr>
      <p:sp>
        <p:nvSpPr>
          <p:cNvPr id="95" name="Google Shape;95;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6" name="Google Shape;96;p14"/>
          <p:cNvSpPr txBox="1"/>
          <p:nvPr>
            <p:ph hasCustomPrompt="1" idx="2" type="title"/>
          </p:nvPr>
        </p:nvSpPr>
        <p:spPr>
          <a:xfrm>
            <a:off x="1753962" y="1520815"/>
            <a:ext cx="6909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500" u="sng">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4"/>
          <p:cNvSpPr txBox="1"/>
          <p:nvPr>
            <p:ph hasCustomPrompt="1" idx="3" type="title"/>
          </p:nvPr>
        </p:nvSpPr>
        <p:spPr>
          <a:xfrm>
            <a:off x="1753962" y="3155195"/>
            <a:ext cx="6909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500" u="sng">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4"/>
          <p:cNvSpPr txBox="1"/>
          <p:nvPr>
            <p:ph hasCustomPrompt="1" idx="4" type="title"/>
          </p:nvPr>
        </p:nvSpPr>
        <p:spPr>
          <a:xfrm>
            <a:off x="4226573" y="1520815"/>
            <a:ext cx="6909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500" u="sng">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 name="Google Shape;99;p14"/>
          <p:cNvSpPr txBox="1"/>
          <p:nvPr>
            <p:ph hasCustomPrompt="1" idx="5" type="title"/>
          </p:nvPr>
        </p:nvSpPr>
        <p:spPr>
          <a:xfrm>
            <a:off x="4226573" y="3155195"/>
            <a:ext cx="6909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500" u="sng">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4"/>
          <p:cNvSpPr txBox="1"/>
          <p:nvPr>
            <p:ph hasCustomPrompt="1" idx="6" type="title"/>
          </p:nvPr>
        </p:nvSpPr>
        <p:spPr>
          <a:xfrm>
            <a:off x="6699166" y="1520815"/>
            <a:ext cx="6909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500" u="sng">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1" name="Google Shape;101;p14"/>
          <p:cNvSpPr txBox="1"/>
          <p:nvPr>
            <p:ph hasCustomPrompt="1" idx="7" type="title"/>
          </p:nvPr>
        </p:nvSpPr>
        <p:spPr>
          <a:xfrm>
            <a:off x="6699166" y="3155195"/>
            <a:ext cx="6909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500" u="sng">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 name="Google Shape;102;p14"/>
          <p:cNvSpPr txBox="1"/>
          <p:nvPr>
            <p:ph idx="1" type="subTitle"/>
          </p:nvPr>
        </p:nvSpPr>
        <p:spPr>
          <a:xfrm>
            <a:off x="1015498" y="2066106"/>
            <a:ext cx="21678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solidFill>
                  <a:schemeClr val="dk2"/>
                </a:solidFill>
                <a:latin typeface="Oswald"/>
                <a:ea typeface="Oswald"/>
                <a:cs typeface="Oswald"/>
                <a:sym typeface="Oswa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3" name="Google Shape;103;p14"/>
          <p:cNvSpPr txBox="1"/>
          <p:nvPr>
            <p:ph idx="8" type="subTitle"/>
          </p:nvPr>
        </p:nvSpPr>
        <p:spPr>
          <a:xfrm>
            <a:off x="3488109" y="2066106"/>
            <a:ext cx="21678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solidFill>
                  <a:schemeClr val="dk2"/>
                </a:solidFill>
                <a:latin typeface="Oswald"/>
                <a:ea typeface="Oswald"/>
                <a:cs typeface="Oswald"/>
                <a:sym typeface="Oswa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 name="Google Shape;104;p14"/>
          <p:cNvSpPr txBox="1"/>
          <p:nvPr>
            <p:ph idx="9" type="subTitle"/>
          </p:nvPr>
        </p:nvSpPr>
        <p:spPr>
          <a:xfrm>
            <a:off x="5960702" y="2066106"/>
            <a:ext cx="21678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solidFill>
                  <a:schemeClr val="dk2"/>
                </a:solidFill>
                <a:latin typeface="Oswald"/>
                <a:ea typeface="Oswald"/>
                <a:cs typeface="Oswald"/>
                <a:sym typeface="Oswa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5" name="Google Shape;105;p14"/>
          <p:cNvSpPr txBox="1"/>
          <p:nvPr>
            <p:ph idx="13" type="subTitle"/>
          </p:nvPr>
        </p:nvSpPr>
        <p:spPr>
          <a:xfrm>
            <a:off x="1015498" y="3700553"/>
            <a:ext cx="21678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solidFill>
                  <a:schemeClr val="dk2"/>
                </a:solidFill>
                <a:latin typeface="Oswald"/>
                <a:ea typeface="Oswald"/>
                <a:cs typeface="Oswald"/>
                <a:sym typeface="Oswa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6" name="Google Shape;106;p14"/>
          <p:cNvSpPr txBox="1"/>
          <p:nvPr>
            <p:ph idx="14" type="subTitle"/>
          </p:nvPr>
        </p:nvSpPr>
        <p:spPr>
          <a:xfrm>
            <a:off x="3488109" y="3700553"/>
            <a:ext cx="21678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solidFill>
                  <a:schemeClr val="dk2"/>
                </a:solidFill>
                <a:latin typeface="Oswald"/>
                <a:ea typeface="Oswald"/>
                <a:cs typeface="Oswald"/>
                <a:sym typeface="Oswa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7" name="Google Shape;107;p14"/>
          <p:cNvSpPr txBox="1"/>
          <p:nvPr>
            <p:ph idx="15" type="subTitle"/>
          </p:nvPr>
        </p:nvSpPr>
        <p:spPr>
          <a:xfrm>
            <a:off x="5960702" y="3700553"/>
            <a:ext cx="21678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solidFill>
                  <a:schemeClr val="dk2"/>
                </a:solidFill>
                <a:latin typeface="Oswald"/>
                <a:ea typeface="Oswald"/>
                <a:cs typeface="Oswald"/>
                <a:sym typeface="Oswa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08" name="Google Shape;108;p14"/>
          <p:cNvGrpSpPr/>
          <p:nvPr/>
        </p:nvGrpSpPr>
        <p:grpSpPr>
          <a:xfrm>
            <a:off x="-2" y="4772275"/>
            <a:ext cx="9150127" cy="371702"/>
            <a:chOff x="-2" y="4772275"/>
            <a:chExt cx="9150127" cy="371702"/>
          </a:xfrm>
        </p:grpSpPr>
        <p:pic>
          <p:nvPicPr>
            <p:cNvPr id="109" name="Google Shape;109;p14"/>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110" name="Google Shape;110;p14"/>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grpSp>
        <p:nvGrpSpPr>
          <p:cNvPr id="111" name="Google Shape;111;p14"/>
          <p:cNvGrpSpPr/>
          <p:nvPr/>
        </p:nvGrpSpPr>
        <p:grpSpPr>
          <a:xfrm>
            <a:off x="-3450" y="4737400"/>
            <a:ext cx="9150575" cy="406800"/>
            <a:chOff x="-3450" y="4737400"/>
            <a:chExt cx="9150575" cy="406800"/>
          </a:xfrm>
        </p:grpSpPr>
        <p:sp>
          <p:nvSpPr>
            <p:cNvPr id="112" name="Google Shape;112;p14"/>
            <p:cNvSpPr/>
            <p:nvPr/>
          </p:nvSpPr>
          <p:spPr>
            <a:xfrm rot="-5400000">
              <a:off x="4368750" y="368650"/>
              <a:ext cx="406800" cy="914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grpSp>
          <p:nvGrpSpPr>
            <p:cNvPr id="113" name="Google Shape;113;p14"/>
            <p:cNvGrpSpPr/>
            <p:nvPr/>
          </p:nvGrpSpPr>
          <p:grpSpPr>
            <a:xfrm>
              <a:off x="-3450" y="4738712"/>
              <a:ext cx="9150575" cy="33900"/>
              <a:chOff x="0" y="4738500"/>
              <a:chExt cx="9144174" cy="33900"/>
            </a:xfrm>
          </p:grpSpPr>
          <p:sp>
            <p:nvSpPr>
              <p:cNvPr id="114" name="Google Shape;114;p14"/>
              <p:cNvSpPr/>
              <p:nvPr/>
            </p:nvSpPr>
            <p:spPr>
              <a:xfrm rot="-5400000">
                <a:off x="3630450" y="1108050"/>
                <a:ext cx="33900" cy="7294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15" name="Google Shape;115;p14"/>
              <p:cNvSpPr/>
              <p:nvPr/>
            </p:nvSpPr>
            <p:spPr>
              <a:xfrm rot="-5400000">
                <a:off x="8189424" y="3817650"/>
                <a:ext cx="33900" cy="187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grpSp>
        <p:nvGrpSpPr>
          <p:cNvPr id="116" name="Google Shape;116;p14"/>
          <p:cNvGrpSpPr/>
          <p:nvPr/>
        </p:nvGrpSpPr>
        <p:grpSpPr>
          <a:xfrm>
            <a:off x="-2" y="4772275"/>
            <a:ext cx="9150127" cy="371702"/>
            <a:chOff x="-2" y="4772275"/>
            <a:chExt cx="9150127" cy="371702"/>
          </a:xfrm>
        </p:grpSpPr>
        <p:pic>
          <p:nvPicPr>
            <p:cNvPr id="117" name="Google Shape;117;p14"/>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118" name="Google Shape;118;p14"/>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sp>
        <p:nvSpPr>
          <p:cNvPr id="119" name="Google Shape;119;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20" name="Shape 120"/>
        <p:cNvGrpSpPr/>
        <p:nvPr/>
      </p:nvGrpSpPr>
      <p:grpSpPr>
        <a:xfrm>
          <a:off x="0" y="0"/>
          <a:ext cx="0" cy="0"/>
          <a:chOff x="0" y="0"/>
          <a:chExt cx="0" cy="0"/>
        </a:xfrm>
      </p:grpSpPr>
      <p:sp>
        <p:nvSpPr>
          <p:cNvPr id="121" name="Google Shape;121;p15"/>
          <p:cNvSpPr txBox="1"/>
          <p:nvPr>
            <p:ph type="title"/>
          </p:nvPr>
        </p:nvSpPr>
        <p:spPr>
          <a:xfrm>
            <a:off x="2810025" y="3921291"/>
            <a:ext cx="4867800" cy="501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22" name="Google Shape;122;p15"/>
          <p:cNvSpPr txBox="1"/>
          <p:nvPr>
            <p:ph idx="1" type="subTitle"/>
          </p:nvPr>
        </p:nvSpPr>
        <p:spPr>
          <a:xfrm>
            <a:off x="2810026" y="1595903"/>
            <a:ext cx="4867800" cy="18633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123" name="Google Shape;123;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24" name="Shape 124"/>
        <p:cNvGrpSpPr/>
        <p:nvPr/>
      </p:nvGrpSpPr>
      <p:grpSpPr>
        <a:xfrm>
          <a:off x="0" y="0"/>
          <a:ext cx="0" cy="0"/>
          <a:chOff x="0" y="0"/>
          <a:chExt cx="0" cy="0"/>
        </a:xfrm>
      </p:grpSpPr>
      <p:sp>
        <p:nvSpPr>
          <p:cNvPr id="125" name="Google Shape;125;p16"/>
          <p:cNvSpPr txBox="1"/>
          <p:nvPr>
            <p:ph type="title"/>
          </p:nvPr>
        </p:nvSpPr>
        <p:spPr>
          <a:xfrm>
            <a:off x="4249348" y="1682564"/>
            <a:ext cx="3519600" cy="15093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6" name="Google Shape;126;p16"/>
          <p:cNvSpPr txBox="1"/>
          <p:nvPr>
            <p:ph idx="1" type="subTitle"/>
          </p:nvPr>
        </p:nvSpPr>
        <p:spPr>
          <a:xfrm>
            <a:off x="4249348" y="3637107"/>
            <a:ext cx="3519600" cy="6909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7" name="Google Shape;127;p16"/>
          <p:cNvSpPr/>
          <p:nvPr>
            <p:ph idx="2" type="pic"/>
          </p:nvPr>
        </p:nvSpPr>
        <p:spPr>
          <a:xfrm>
            <a:off x="1" y="0"/>
            <a:ext cx="3343500" cy="5143500"/>
          </a:xfrm>
          <a:prstGeom prst="rect">
            <a:avLst/>
          </a:prstGeom>
          <a:noFill/>
          <a:ln>
            <a:noFill/>
          </a:ln>
        </p:spPr>
      </p:sp>
      <p:sp>
        <p:nvSpPr>
          <p:cNvPr id="128" name="Google Shape;128;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29" name="Shape 129"/>
        <p:cNvGrpSpPr/>
        <p:nvPr/>
      </p:nvGrpSpPr>
      <p:grpSpPr>
        <a:xfrm>
          <a:off x="0" y="0"/>
          <a:ext cx="0" cy="0"/>
          <a:chOff x="0" y="0"/>
          <a:chExt cx="0" cy="0"/>
        </a:xfrm>
      </p:grpSpPr>
      <p:sp>
        <p:nvSpPr>
          <p:cNvPr id="130" name="Google Shape;130;p17"/>
          <p:cNvSpPr txBox="1"/>
          <p:nvPr>
            <p:ph type="title"/>
          </p:nvPr>
        </p:nvSpPr>
        <p:spPr>
          <a:xfrm>
            <a:off x="4380975" y="1606481"/>
            <a:ext cx="2122500" cy="1033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1" name="Google Shape;131;p17"/>
          <p:cNvSpPr txBox="1"/>
          <p:nvPr>
            <p:ph idx="1" type="subTitle"/>
          </p:nvPr>
        </p:nvSpPr>
        <p:spPr>
          <a:xfrm>
            <a:off x="4380975" y="2640319"/>
            <a:ext cx="2122500" cy="896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2" name="Google Shape;132;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33" name="Shape 133"/>
        <p:cNvGrpSpPr/>
        <p:nvPr/>
      </p:nvGrpSpPr>
      <p:grpSpPr>
        <a:xfrm>
          <a:off x="0" y="0"/>
          <a:ext cx="0" cy="0"/>
          <a:chOff x="0" y="0"/>
          <a:chExt cx="0" cy="0"/>
        </a:xfrm>
      </p:grpSpPr>
      <p:sp>
        <p:nvSpPr>
          <p:cNvPr id="134" name="Google Shape;134;p18"/>
          <p:cNvSpPr txBox="1"/>
          <p:nvPr>
            <p:ph type="title"/>
          </p:nvPr>
        </p:nvSpPr>
        <p:spPr>
          <a:xfrm>
            <a:off x="2725323" y="1599750"/>
            <a:ext cx="2122500" cy="1060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5" name="Google Shape;135;p18"/>
          <p:cNvSpPr txBox="1"/>
          <p:nvPr>
            <p:ph idx="1" type="subTitle"/>
          </p:nvPr>
        </p:nvSpPr>
        <p:spPr>
          <a:xfrm>
            <a:off x="2725425" y="2660550"/>
            <a:ext cx="2122500" cy="8832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6" name="Google Shape;136;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1">
    <p:spTree>
      <p:nvGrpSpPr>
        <p:cNvPr id="137" name="Shape 137"/>
        <p:cNvGrpSpPr/>
        <p:nvPr/>
      </p:nvGrpSpPr>
      <p:grpSpPr>
        <a:xfrm>
          <a:off x="0" y="0"/>
          <a:ext cx="0" cy="0"/>
          <a:chOff x="0" y="0"/>
          <a:chExt cx="0" cy="0"/>
        </a:xfrm>
      </p:grpSpPr>
      <p:sp>
        <p:nvSpPr>
          <p:cNvPr id="138" name="Google Shape;138;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9" name="Google Shape;139;p19"/>
          <p:cNvSpPr txBox="1"/>
          <p:nvPr>
            <p:ph idx="1" type="body"/>
          </p:nvPr>
        </p:nvSpPr>
        <p:spPr>
          <a:xfrm>
            <a:off x="720000" y="1215750"/>
            <a:ext cx="7704000" cy="2468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2"/>
              </a:buClr>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grpSp>
        <p:nvGrpSpPr>
          <p:cNvPr id="140" name="Google Shape;140;p19"/>
          <p:cNvGrpSpPr/>
          <p:nvPr/>
        </p:nvGrpSpPr>
        <p:grpSpPr>
          <a:xfrm>
            <a:off x="-3450" y="4737400"/>
            <a:ext cx="9150575" cy="406800"/>
            <a:chOff x="-3450" y="4737400"/>
            <a:chExt cx="9150575" cy="406800"/>
          </a:xfrm>
        </p:grpSpPr>
        <p:sp>
          <p:nvSpPr>
            <p:cNvPr id="141" name="Google Shape;141;p19"/>
            <p:cNvSpPr/>
            <p:nvPr/>
          </p:nvSpPr>
          <p:spPr>
            <a:xfrm rot="-5400000">
              <a:off x="4368750" y="368650"/>
              <a:ext cx="406800" cy="914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grpSp>
          <p:nvGrpSpPr>
            <p:cNvPr id="142" name="Google Shape;142;p19"/>
            <p:cNvGrpSpPr/>
            <p:nvPr/>
          </p:nvGrpSpPr>
          <p:grpSpPr>
            <a:xfrm>
              <a:off x="-3450" y="4738712"/>
              <a:ext cx="9150575" cy="33900"/>
              <a:chOff x="0" y="4738500"/>
              <a:chExt cx="9144174" cy="33900"/>
            </a:xfrm>
          </p:grpSpPr>
          <p:sp>
            <p:nvSpPr>
              <p:cNvPr id="143" name="Google Shape;143;p19"/>
              <p:cNvSpPr/>
              <p:nvPr/>
            </p:nvSpPr>
            <p:spPr>
              <a:xfrm rot="-5400000">
                <a:off x="3630450" y="1108050"/>
                <a:ext cx="33900" cy="7294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4" name="Google Shape;144;p19"/>
              <p:cNvSpPr/>
              <p:nvPr/>
            </p:nvSpPr>
            <p:spPr>
              <a:xfrm rot="-5400000">
                <a:off x="8189424" y="3817650"/>
                <a:ext cx="33900" cy="187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grpSp>
        <p:nvGrpSpPr>
          <p:cNvPr id="145" name="Google Shape;145;p19"/>
          <p:cNvGrpSpPr/>
          <p:nvPr/>
        </p:nvGrpSpPr>
        <p:grpSpPr>
          <a:xfrm>
            <a:off x="-2" y="4772275"/>
            <a:ext cx="9150127" cy="371702"/>
            <a:chOff x="-2" y="4772275"/>
            <a:chExt cx="9150127" cy="371702"/>
          </a:xfrm>
        </p:grpSpPr>
        <p:pic>
          <p:nvPicPr>
            <p:cNvPr id="146" name="Google Shape;146;p19"/>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147" name="Google Shape;147;p19"/>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sp>
        <p:nvSpPr>
          <p:cNvPr id="148" name="Google Shape;148;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49" name="Shape 149"/>
        <p:cNvGrpSpPr/>
        <p:nvPr/>
      </p:nvGrpSpPr>
      <p:grpSpPr>
        <a:xfrm>
          <a:off x="0" y="0"/>
          <a:ext cx="0" cy="0"/>
          <a:chOff x="0" y="0"/>
          <a:chExt cx="0" cy="0"/>
        </a:xfrm>
      </p:grpSpPr>
      <p:sp>
        <p:nvSpPr>
          <p:cNvPr id="150" name="Google Shape;150;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1" name="Google Shape;151;p20"/>
          <p:cNvSpPr txBox="1"/>
          <p:nvPr>
            <p:ph idx="1" type="subTitle"/>
          </p:nvPr>
        </p:nvSpPr>
        <p:spPr>
          <a:xfrm>
            <a:off x="4868304" y="2627301"/>
            <a:ext cx="2626500" cy="14874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2" name="Google Shape;152;p20"/>
          <p:cNvSpPr txBox="1"/>
          <p:nvPr>
            <p:ph idx="2" type="subTitle"/>
          </p:nvPr>
        </p:nvSpPr>
        <p:spPr>
          <a:xfrm>
            <a:off x="1649153" y="2627301"/>
            <a:ext cx="2626500" cy="14874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3" name="Google Shape;153;p20"/>
          <p:cNvSpPr txBox="1"/>
          <p:nvPr>
            <p:ph idx="3" type="subTitle"/>
          </p:nvPr>
        </p:nvSpPr>
        <p:spPr>
          <a:xfrm>
            <a:off x="1649159" y="2268312"/>
            <a:ext cx="2626500" cy="435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54" name="Google Shape;154;p20"/>
          <p:cNvSpPr txBox="1"/>
          <p:nvPr>
            <p:ph idx="4" type="subTitle"/>
          </p:nvPr>
        </p:nvSpPr>
        <p:spPr>
          <a:xfrm>
            <a:off x="4868347" y="2268312"/>
            <a:ext cx="2626500" cy="435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55" name="Google Shape;155;p20"/>
          <p:cNvGrpSpPr/>
          <p:nvPr/>
        </p:nvGrpSpPr>
        <p:grpSpPr>
          <a:xfrm>
            <a:off x="-3450" y="4737400"/>
            <a:ext cx="9150575" cy="406800"/>
            <a:chOff x="-3450" y="4737400"/>
            <a:chExt cx="9150575" cy="406800"/>
          </a:xfrm>
        </p:grpSpPr>
        <p:sp>
          <p:nvSpPr>
            <p:cNvPr id="156" name="Google Shape;156;p20"/>
            <p:cNvSpPr/>
            <p:nvPr/>
          </p:nvSpPr>
          <p:spPr>
            <a:xfrm rot="-5400000">
              <a:off x="4368750" y="368650"/>
              <a:ext cx="406800" cy="914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grpSp>
          <p:nvGrpSpPr>
            <p:cNvPr id="157" name="Google Shape;157;p20"/>
            <p:cNvGrpSpPr/>
            <p:nvPr/>
          </p:nvGrpSpPr>
          <p:grpSpPr>
            <a:xfrm>
              <a:off x="-3450" y="4738712"/>
              <a:ext cx="9150575" cy="33900"/>
              <a:chOff x="0" y="4738500"/>
              <a:chExt cx="9144174" cy="33900"/>
            </a:xfrm>
          </p:grpSpPr>
          <p:sp>
            <p:nvSpPr>
              <p:cNvPr id="158" name="Google Shape;158;p20"/>
              <p:cNvSpPr/>
              <p:nvPr/>
            </p:nvSpPr>
            <p:spPr>
              <a:xfrm rot="-5400000">
                <a:off x="3630450" y="1108050"/>
                <a:ext cx="33900" cy="7294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9" name="Google Shape;159;p20"/>
              <p:cNvSpPr/>
              <p:nvPr/>
            </p:nvSpPr>
            <p:spPr>
              <a:xfrm rot="-5400000">
                <a:off x="8189424" y="3817650"/>
                <a:ext cx="33900" cy="187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grpSp>
        <p:nvGrpSpPr>
          <p:cNvPr id="160" name="Google Shape;160;p20"/>
          <p:cNvGrpSpPr/>
          <p:nvPr/>
        </p:nvGrpSpPr>
        <p:grpSpPr>
          <a:xfrm>
            <a:off x="-2" y="4772275"/>
            <a:ext cx="9150127" cy="371702"/>
            <a:chOff x="-2" y="4772275"/>
            <a:chExt cx="9150127" cy="371702"/>
          </a:xfrm>
        </p:grpSpPr>
        <p:pic>
          <p:nvPicPr>
            <p:cNvPr id="161" name="Google Shape;161;p20"/>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162" name="Google Shape;162;p20"/>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sp>
        <p:nvSpPr>
          <p:cNvPr id="163" name="Google Shape;163;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2909825" y="2934300"/>
            <a:ext cx="2986200" cy="14532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4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2821828" y="1563796"/>
            <a:ext cx="985800" cy="915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900" u="sng">
                <a:solidFill>
                  <a:schemeClr val="dk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4" name="Google Shape;14;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164" name="Shape 164"/>
        <p:cNvGrpSpPr/>
        <p:nvPr/>
      </p:nvGrpSpPr>
      <p:grpSpPr>
        <a:xfrm>
          <a:off x="0" y="0"/>
          <a:ext cx="0" cy="0"/>
          <a:chOff x="0" y="0"/>
          <a:chExt cx="0" cy="0"/>
        </a:xfrm>
      </p:grpSpPr>
      <p:sp>
        <p:nvSpPr>
          <p:cNvPr id="165" name="Google Shape;165;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6" name="Google Shape;166;p21"/>
          <p:cNvSpPr txBox="1"/>
          <p:nvPr>
            <p:ph idx="1" type="subTitle"/>
          </p:nvPr>
        </p:nvSpPr>
        <p:spPr>
          <a:xfrm>
            <a:off x="4923898" y="1739400"/>
            <a:ext cx="2847600" cy="21603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7" name="Google Shape;167;p21"/>
          <p:cNvSpPr txBox="1"/>
          <p:nvPr>
            <p:ph idx="2" type="subTitle"/>
          </p:nvPr>
        </p:nvSpPr>
        <p:spPr>
          <a:xfrm>
            <a:off x="1372502" y="1739400"/>
            <a:ext cx="2847600" cy="21603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168" name="Google Shape;168;p21"/>
          <p:cNvGrpSpPr/>
          <p:nvPr/>
        </p:nvGrpSpPr>
        <p:grpSpPr>
          <a:xfrm>
            <a:off x="-3450" y="4737400"/>
            <a:ext cx="9150575" cy="406800"/>
            <a:chOff x="-3450" y="4737400"/>
            <a:chExt cx="9150575" cy="406800"/>
          </a:xfrm>
        </p:grpSpPr>
        <p:sp>
          <p:nvSpPr>
            <p:cNvPr id="169" name="Google Shape;169;p21"/>
            <p:cNvSpPr/>
            <p:nvPr/>
          </p:nvSpPr>
          <p:spPr>
            <a:xfrm rot="-5400000">
              <a:off x="4368750" y="368650"/>
              <a:ext cx="406800" cy="914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grpSp>
          <p:nvGrpSpPr>
            <p:cNvPr id="170" name="Google Shape;170;p21"/>
            <p:cNvGrpSpPr/>
            <p:nvPr/>
          </p:nvGrpSpPr>
          <p:grpSpPr>
            <a:xfrm>
              <a:off x="-3450" y="4738712"/>
              <a:ext cx="9150575" cy="33900"/>
              <a:chOff x="0" y="4738500"/>
              <a:chExt cx="9144174" cy="33900"/>
            </a:xfrm>
          </p:grpSpPr>
          <p:sp>
            <p:nvSpPr>
              <p:cNvPr id="171" name="Google Shape;171;p21"/>
              <p:cNvSpPr/>
              <p:nvPr/>
            </p:nvSpPr>
            <p:spPr>
              <a:xfrm rot="-5400000">
                <a:off x="3630450" y="1108050"/>
                <a:ext cx="33900" cy="7294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72" name="Google Shape;172;p21"/>
              <p:cNvSpPr/>
              <p:nvPr/>
            </p:nvSpPr>
            <p:spPr>
              <a:xfrm rot="-5400000">
                <a:off x="8189424" y="3817650"/>
                <a:ext cx="33900" cy="187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grpSp>
        <p:nvGrpSpPr>
          <p:cNvPr id="173" name="Google Shape;173;p21"/>
          <p:cNvGrpSpPr/>
          <p:nvPr/>
        </p:nvGrpSpPr>
        <p:grpSpPr>
          <a:xfrm>
            <a:off x="-2" y="4772275"/>
            <a:ext cx="9150127" cy="371702"/>
            <a:chOff x="-2" y="4772275"/>
            <a:chExt cx="9150127" cy="371702"/>
          </a:xfrm>
        </p:grpSpPr>
        <p:pic>
          <p:nvPicPr>
            <p:cNvPr id="174" name="Google Shape;174;p21"/>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175" name="Google Shape;175;p21"/>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sp>
        <p:nvSpPr>
          <p:cNvPr id="176" name="Google Shape;176;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77" name="Shape 177"/>
        <p:cNvGrpSpPr/>
        <p:nvPr/>
      </p:nvGrpSpPr>
      <p:grpSpPr>
        <a:xfrm>
          <a:off x="0" y="0"/>
          <a:ext cx="0" cy="0"/>
          <a:chOff x="0" y="0"/>
          <a:chExt cx="0" cy="0"/>
        </a:xfrm>
      </p:grpSpPr>
      <p:sp>
        <p:nvSpPr>
          <p:cNvPr id="178" name="Google Shape;178;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9" name="Google Shape;179;p22"/>
          <p:cNvSpPr txBox="1"/>
          <p:nvPr>
            <p:ph idx="1" type="subTitle"/>
          </p:nvPr>
        </p:nvSpPr>
        <p:spPr>
          <a:xfrm>
            <a:off x="937625" y="2652475"/>
            <a:ext cx="2175300" cy="1277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80" name="Google Shape;180;p22"/>
          <p:cNvSpPr txBox="1"/>
          <p:nvPr>
            <p:ph idx="2" type="subTitle"/>
          </p:nvPr>
        </p:nvSpPr>
        <p:spPr>
          <a:xfrm>
            <a:off x="3484347" y="2652475"/>
            <a:ext cx="2175300" cy="1277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81" name="Google Shape;181;p22"/>
          <p:cNvSpPr txBox="1"/>
          <p:nvPr>
            <p:ph idx="3" type="subTitle"/>
          </p:nvPr>
        </p:nvSpPr>
        <p:spPr>
          <a:xfrm>
            <a:off x="6031075" y="2652475"/>
            <a:ext cx="2175300" cy="1277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82" name="Google Shape;182;p22"/>
          <p:cNvSpPr txBox="1"/>
          <p:nvPr>
            <p:ph idx="4" type="subTitle"/>
          </p:nvPr>
        </p:nvSpPr>
        <p:spPr>
          <a:xfrm>
            <a:off x="937625" y="2294972"/>
            <a:ext cx="2175300" cy="433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3" name="Google Shape;183;p22"/>
          <p:cNvSpPr txBox="1"/>
          <p:nvPr>
            <p:ph idx="5" type="subTitle"/>
          </p:nvPr>
        </p:nvSpPr>
        <p:spPr>
          <a:xfrm>
            <a:off x="3484347" y="2294972"/>
            <a:ext cx="2175300" cy="433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4" name="Google Shape;184;p22"/>
          <p:cNvSpPr txBox="1"/>
          <p:nvPr>
            <p:ph idx="6" type="subTitle"/>
          </p:nvPr>
        </p:nvSpPr>
        <p:spPr>
          <a:xfrm>
            <a:off x="6031075" y="2294972"/>
            <a:ext cx="2175300" cy="433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85" name="Google Shape;185;p22"/>
          <p:cNvGrpSpPr/>
          <p:nvPr/>
        </p:nvGrpSpPr>
        <p:grpSpPr>
          <a:xfrm>
            <a:off x="-3450" y="4737400"/>
            <a:ext cx="9150575" cy="406800"/>
            <a:chOff x="-3450" y="4737400"/>
            <a:chExt cx="9150575" cy="406800"/>
          </a:xfrm>
        </p:grpSpPr>
        <p:sp>
          <p:nvSpPr>
            <p:cNvPr id="186" name="Google Shape;186;p22"/>
            <p:cNvSpPr/>
            <p:nvPr/>
          </p:nvSpPr>
          <p:spPr>
            <a:xfrm rot="-5400000">
              <a:off x="4368750" y="368650"/>
              <a:ext cx="406800" cy="914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grpSp>
          <p:nvGrpSpPr>
            <p:cNvPr id="187" name="Google Shape;187;p22"/>
            <p:cNvGrpSpPr/>
            <p:nvPr/>
          </p:nvGrpSpPr>
          <p:grpSpPr>
            <a:xfrm>
              <a:off x="-3450" y="4738712"/>
              <a:ext cx="9150575" cy="33900"/>
              <a:chOff x="0" y="4738500"/>
              <a:chExt cx="9144174" cy="33900"/>
            </a:xfrm>
          </p:grpSpPr>
          <p:sp>
            <p:nvSpPr>
              <p:cNvPr id="188" name="Google Shape;188;p22"/>
              <p:cNvSpPr/>
              <p:nvPr/>
            </p:nvSpPr>
            <p:spPr>
              <a:xfrm rot="-5400000">
                <a:off x="3630450" y="1108050"/>
                <a:ext cx="33900" cy="7294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9" name="Google Shape;189;p22"/>
              <p:cNvSpPr/>
              <p:nvPr/>
            </p:nvSpPr>
            <p:spPr>
              <a:xfrm rot="-5400000">
                <a:off x="8189424" y="3817650"/>
                <a:ext cx="33900" cy="187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grpSp>
        <p:nvGrpSpPr>
          <p:cNvPr id="190" name="Google Shape;190;p22"/>
          <p:cNvGrpSpPr/>
          <p:nvPr/>
        </p:nvGrpSpPr>
        <p:grpSpPr>
          <a:xfrm>
            <a:off x="-2" y="4772275"/>
            <a:ext cx="9150127" cy="371702"/>
            <a:chOff x="-2" y="4772275"/>
            <a:chExt cx="9150127" cy="371702"/>
          </a:xfrm>
        </p:grpSpPr>
        <p:pic>
          <p:nvPicPr>
            <p:cNvPr id="191" name="Google Shape;191;p22"/>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192" name="Google Shape;192;p22"/>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sp>
        <p:nvSpPr>
          <p:cNvPr id="193" name="Google Shape;193;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94" name="Shape 194"/>
        <p:cNvGrpSpPr/>
        <p:nvPr/>
      </p:nvGrpSpPr>
      <p:grpSpPr>
        <a:xfrm>
          <a:off x="0" y="0"/>
          <a:ext cx="0" cy="0"/>
          <a:chOff x="0" y="0"/>
          <a:chExt cx="0" cy="0"/>
        </a:xfrm>
      </p:grpSpPr>
      <p:sp>
        <p:nvSpPr>
          <p:cNvPr id="195" name="Google Shape;195;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6" name="Google Shape;196;p23"/>
          <p:cNvSpPr txBox="1"/>
          <p:nvPr>
            <p:ph idx="1" type="subTitle"/>
          </p:nvPr>
        </p:nvSpPr>
        <p:spPr>
          <a:xfrm>
            <a:off x="1766075" y="1663485"/>
            <a:ext cx="26727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7" name="Google Shape;197;p23"/>
          <p:cNvSpPr txBox="1"/>
          <p:nvPr>
            <p:ph idx="2" type="subTitle"/>
          </p:nvPr>
        </p:nvSpPr>
        <p:spPr>
          <a:xfrm>
            <a:off x="5269775" y="1663485"/>
            <a:ext cx="26727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8" name="Google Shape;198;p23"/>
          <p:cNvSpPr txBox="1"/>
          <p:nvPr>
            <p:ph idx="3" type="subTitle"/>
          </p:nvPr>
        </p:nvSpPr>
        <p:spPr>
          <a:xfrm>
            <a:off x="1766075" y="3324204"/>
            <a:ext cx="26727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99" name="Google Shape;199;p23"/>
          <p:cNvSpPr txBox="1"/>
          <p:nvPr>
            <p:ph idx="4" type="subTitle"/>
          </p:nvPr>
        </p:nvSpPr>
        <p:spPr>
          <a:xfrm>
            <a:off x="5269775" y="3324204"/>
            <a:ext cx="26727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00" name="Google Shape;200;p23"/>
          <p:cNvSpPr txBox="1"/>
          <p:nvPr>
            <p:ph idx="5" type="subTitle"/>
          </p:nvPr>
        </p:nvSpPr>
        <p:spPr>
          <a:xfrm>
            <a:off x="1766075" y="1359825"/>
            <a:ext cx="2672700" cy="413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Raleway"/>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01" name="Google Shape;201;p23"/>
          <p:cNvSpPr txBox="1"/>
          <p:nvPr>
            <p:ph idx="6" type="subTitle"/>
          </p:nvPr>
        </p:nvSpPr>
        <p:spPr>
          <a:xfrm>
            <a:off x="1766075" y="3020544"/>
            <a:ext cx="2672700" cy="413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Raleway"/>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02" name="Google Shape;202;p23"/>
          <p:cNvSpPr txBox="1"/>
          <p:nvPr>
            <p:ph idx="7" type="subTitle"/>
          </p:nvPr>
        </p:nvSpPr>
        <p:spPr>
          <a:xfrm>
            <a:off x="5269775" y="1359825"/>
            <a:ext cx="2672700" cy="413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Raleway"/>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03" name="Google Shape;203;p23"/>
          <p:cNvSpPr txBox="1"/>
          <p:nvPr>
            <p:ph idx="8" type="subTitle"/>
          </p:nvPr>
        </p:nvSpPr>
        <p:spPr>
          <a:xfrm>
            <a:off x="5269775" y="3020544"/>
            <a:ext cx="2672700" cy="413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Raleway"/>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grpSp>
        <p:nvGrpSpPr>
          <p:cNvPr id="204" name="Google Shape;204;p23"/>
          <p:cNvGrpSpPr/>
          <p:nvPr/>
        </p:nvGrpSpPr>
        <p:grpSpPr>
          <a:xfrm>
            <a:off x="-3450" y="4737400"/>
            <a:ext cx="9150575" cy="406800"/>
            <a:chOff x="-3450" y="4737400"/>
            <a:chExt cx="9150575" cy="406800"/>
          </a:xfrm>
        </p:grpSpPr>
        <p:sp>
          <p:nvSpPr>
            <p:cNvPr id="205" name="Google Shape;205;p23"/>
            <p:cNvSpPr/>
            <p:nvPr/>
          </p:nvSpPr>
          <p:spPr>
            <a:xfrm rot="-5400000">
              <a:off x="4368750" y="368650"/>
              <a:ext cx="406800" cy="914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grpSp>
          <p:nvGrpSpPr>
            <p:cNvPr id="206" name="Google Shape;206;p23"/>
            <p:cNvGrpSpPr/>
            <p:nvPr/>
          </p:nvGrpSpPr>
          <p:grpSpPr>
            <a:xfrm>
              <a:off x="-3450" y="4738712"/>
              <a:ext cx="9150575" cy="33900"/>
              <a:chOff x="0" y="4738500"/>
              <a:chExt cx="9144174" cy="33900"/>
            </a:xfrm>
          </p:grpSpPr>
          <p:sp>
            <p:nvSpPr>
              <p:cNvPr id="207" name="Google Shape;207;p23"/>
              <p:cNvSpPr/>
              <p:nvPr/>
            </p:nvSpPr>
            <p:spPr>
              <a:xfrm rot="-5400000">
                <a:off x="3630450" y="1108050"/>
                <a:ext cx="33900" cy="7294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8" name="Google Shape;208;p23"/>
              <p:cNvSpPr/>
              <p:nvPr/>
            </p:nvSpPr>
            <p:spPr>
              <a:xfrm rot="-5400000">
                <a:off x="8189424" y="3817650"/>
                <a:ext cx="33900" cy="187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grpSp>
        <p:nvGrpSpPr>
          <p:cNvPr id="209" name="Google Shape;209;p23"/>
          <p:cNvGrpSpPr/>
          <p:nvPr/>
        </p:nvGrpSpPr>
        <p:grpSpPr>
          <a:xfrm>
            <a:off x="-2" y="4772275"/>
            <a:ext cx="9150127" cy="371702"/>
            <a:chOff x="-2" y="4772275"/>
            <a:chExt cx="9150127" cy="371702"/>
          </a:xfrm>
        </p:grpSpPr>
        <p:pic>
          <p:nvPicPr>
            <p:cNvPr id="210" name="Google Shape;210;p23"/>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211" name="Google Shape;211;p23"/>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sp>
        <p:nvSpPr>
          <p:cNvPr id="212" name="Google Shape;212;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13" name="Shape 213"/>
        <p:cNvGrpSpPr/>
        <p:nvPr/>
      </p:nvGrpSpPr>
      <p:grpSpPr>
        <a:xfrm>
          <a:off x="0" y="0"/>
          <a:ext cx="0" cy="0"/>
          <a:chOff x="0" y="0"/>
          <a:chExt cx="0" cy="0"/>
        </a:xfrm>
      </p:grpSpPr>
      <p:sp>
        <p:nvSpPr>
          <p:cNvPr id="214" name="Google Shape;214;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5" name="Google Shape;215;p24"/>
          <p:cNvSpPr txBox="1"/>
          <p:nvPr>
            <p:ph idx="1" type="subTitle"/>
          </p:nvPr>
        </p:nvSpPr>
        <p:spPr>
          <a:xfrm>
            <a:off x="1263894" y="1596950"/>
            <a:ext cx="1849800" cy="10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16" name="Google Shape;216;p24"/>
          <p:cNvSpPr txBox="1"/>
          <p:nvPr>
            <p:ph idx="2" type="subTitle"/>
          </p:nvPr>
        </p:nvSpPr>
        <p:spPr>
          <a:xfrm>
            <a:off x="3647096" y="1596950"/>
            <a:ext cx="1849800" cy="10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17" name="Google Shape;217;p24"/>
          <p:cNvSpPr txBox="1"/>
          <p:nvPr>
            <p:ph idx="3" type="subTitle"/>
          </p:nvPr>
        </p:nvSpPr>
        <p:spPr>
          <a:xfrm>
            <a:off x="1263894" y="3303350"/>
            <a:ext cx="1849800" cy="10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18" name="Google Shape;218;p24"/>
          <p:cNvSpPr txBox="1"/>
          <p:nvPr>
            <p:ph idx="4" type="subTitle"/>
          </p:nvPr>
        </p:nvSpPr>
        <p:spPr>
          <a:xfrm>
            <a:off x="3647096" y="3303350"/>
            <a:ext cx="1849800" cy="10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19" name="Google Shape;219;p24"/>
          <p:cNvSpPr txBox="1"/>
          <p:nvPr>
            <p:ph idx="5" type="subTitle"/>
          </p:nvPr>
        </p:nvSpPr>
        <p:spPr>
          <a:xfrm>
            <a:off x="6030297" y="1596950"/>
            <a:ext cx="1849800" cy="10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20" name="Google Shape;220;p24"/>
          <p:cNvSpPr txBox="1"/>
          <p:nvPr>
            <p:ph idx="6" type="subTitle"/>
          </p:nvPr>
        </p:nvSpPr>
        <p:spPr>
          <a:xfrm>
            <a:off x="6030297" y="3303350"/>
            <a:ext cx="1849800" cy="10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21" name="Google Shape;221;p24"/>
          <p:cNvSpPr txBox="1"/>
          <p:nvPr>
            <p:ph idx="7" type="subTitle"/>
          </p:nvPr>
        </p:nvSpPr>
        <p:spPr>
          <a:xfrm>
            <a:off x="1263894" y="1303550"/>
            <a:ext cx="1849800" cy="4281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Raleway"/>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22" name="Google Shape;222;p24"/>
          <p:cNvSpPr txBox="1"/>
          <p:nvPr>
            <p:ph idx="8" type="subTitle"/>
          </p:nvPr>
        </p:nvSpPr>
        <p:spPr>
          <a:xfrm>
            <a:off x="3647100" y="1303550"/>
            <a:ext cx="1849800" cy="4281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Raleway"/>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23" name="Google Shape;223;p24"/>
          <p:cNvSpPr txBox="1"/>
          <p:nvPr>
            <p:ph idx="9" type="subTitle"/>
          </p:nvPr>
        </p:nvSpPr>
        <p:spPr>
          <a:xfrm>
            <a:off x="6030306" y="1303550"/>
            <a:ext cx="1849800" cy="4281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Raleway"/>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24" name="Google Shape;224;p24"/>
          <p:cNvSpPr txBox="1"/>
          <p:nvPr>
            <p:ph idx="13" type="subTitle"/>
          </p:nvPr>
        </p:nvSpPr>
        <p:spPr>
          <a:xfrm>
            <a:off x="1263894" y="3009954"/>
            <a:ext cx="1849800" cy="4281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Raleway"/>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25" name="Google Shape;225;p24"/>
          <p:cNvSpPr txBox="1"/>
          <p:nvPr>
            <p:ph idx="14" type="subTitle"/>
          </p:nvPr>
        </p:nvSpPr>
        <p:spPr>
          <a:xfrm>
            <a:off x="3647100" y="3009954"/>
            <a:ext cx="1849800" cy="4281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Raleway"/>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226" name="Google Shape;226;p24"/>
          <p:cNvSpPr txBox="1"/>
          <p:nvPr>
            <p:ph idx="15" type="subTitle"/>
          </p:nvPr>
        </p:nvSpPr>
        <p:spPr>
          <a:xfrm>
            <a:off x="6030306" y="3009954"/>
            <a:ext cx="1849800" cy="4281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Raleway"/>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grpSp>
        <p:nvGrpSpPr>
          <p:cNvPr id="227" name="Google Shape;227;p24"/>
          <p:cNvGrpSpPr/>
          <p:nvPr/>
        </p:nvGrpSpPr>
        <p:grpSpPr>
          <a:xfrm>
            <a:off x="-3450" y="4737400"/>
            <a:ext cx="9150575" cy="406800"/>
            <a:chOff x="-3450" y="4737400"/>
            <a:chExt cx="9150575" cy="406800"/>
          </a:xfrm>
        </p:grpSpPr>
        <p:sp>
          <p:nvSpPr>
            <p:cNvPr id="228" name="Google Shape;228;p24"/>
            <p:cNvSpPr/>
            <p:nvPr/>
          </p:nvSpPr>
          <p:spPr>
            <a:xfrm rot="-5400000">
              <a:off x="4368750" y="368650"/>
              <a:ext cx="406800" cy="914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grpSp>
          <p:nvGrpSpPr>
            <p:cNvPr id="229" name="Google Shape;229;p24"/>
            <p:cNvGrpSpPr/>
            <p:nvPr/>
          </p:nvGrpSpPr>
          <p:grpSpPr>
            <a:xfrm>
              <a:off x="-3450" y="4738712"/>
              <a:ext cx="9150575" cy="33900"/>
              <a:chOff x="0" y="4738500"/>
              <a:chExt cx="9144174" cy="33900"/>
            </a:xfrm>
          </p:grpSpPr>
          <p:sp>
            <p:nvSpPr>
              <p:cNvPr id="230" name="Google Shape;230;p24"/>
              <p:cNvSpPr/>
              <p:nvPr/>
            </p:nvSpPr>
            <p:spPr>
              <a:xfrm rot="-5400000">
                <a:off x="3630450" y="1108050"/>
                <a:ext cx="33900" cy="7294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1" name="Google Shape;231;p24"/>
              <p:cNvSpPr/>
              <p:nvPr/>
            </p:nvSpPr>
            <p:spPr>
              <a:xfrm rot="-5400000">
                <a:off x="8189424" y="3817650"/>
                <a:ext cx="33900" cy="187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grpSp>
        <p:nvGrpSpPr>
          <p:cNvPr id="232" name="Google Shape;232;p24"/>
          <p:cNvGrpSpPr/>
          <p:nvPr/>
        </p:nvGrpSpPr>
        <p:grpSpPr>
          <a:xfrm>
            <a:off x="-2" y="4772275"/>
            <a:ext cx="9150127" cy="371702"/>
            <a:chOff x="-2" y="4772275"/>
            <a:chExt cx="9150127" cy="371702"/>
          </a:xfrm>
        </p:grpSpPr>
        <p:pic>
          <p:nvPicPr>
            <p:cNvPr id="233" name="Google Shape;233;p24"/>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234" name="Google Shape;234;p24"/>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sp>
        <p:nvSpPr>
          <p:cNvPr id="235" name="Google Shape;235;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36" name="Shape 236"/>
        <p:cNvGrpSpPr/>
        <p:nvPr/>
      </p:nvGrpSpPr>
      <p:grpSpPr>
        <a:xfrm>
          <a:off x="0" y="0"/>
          <a:ext cx="0" cy="0"/>
          <a:chOff x="0" y="0"/>
          <a:chExt cx="0" cy="0"/>
        </a:xfrm>
      </p:grpSpPr>
      <p:sp>
        <p:nvSpPr>
          <p:cNvPr id="237" name="Google Shape;237;p25"/>
          <p:cNvSpPr txBox="1"/>
          <p:nvPr>
            <p:ph hasCustomPrompt="1" type="title"/>
          </p:nvPr>
        </p:nvSpPr>
        <p:spPr>
          <a:xfrm>
            <a:off x="2803500" y="1250055"/>
            <a:ext cx="4696800" cy="7071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1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38" name="Google Shape;238;p25"/>
          <p:cNvSpPr txBox="1"/>
          <p:nvPr>
            <p:ph idx="1" type="subTitle"/>
          </p:nvPr>
        </p:nvSpPr>
        <p:spPr>
          <a:xfrm>
            <a:off x="2803500" y="1807214"/>
            <a:ext cx="4696800" cy="345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39" name="Google Shape;239;p25"/>
          <p:cNvSpPr txBox="1"/>
          <p:nvPr>
            <p:ph hasCustomPrompt="1" idx="2" type="title"/>
          </p:nvPr>
        </p:nvSpPr>
        <p:spPr>
          <a:xfrm>
            <a:off x="2803500" y="2449905"/>
            <a:ext cx="4696800" cy="7071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100">
                <a:solidFill>
                  <a:schemeClr val="dk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40" name="Google Shape;240;p25"/>
          <p:cNvSpPr txBox="1"/>
          <p:nvPr>
            <p:ph idx="3" type="subTitle"/>
          </p:nvPr>
        </p:nvSpPr>
        <p:spPr>
          <a:xfrm>
            <a:off x="2803500" y="3007064"/>
            <a:ext cx="4696800" cy="345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41" name="Google Shape;241;p25"/>
          <p:cNvSpPr txBox="1"/>
          <p:nvPr>
            <p:ph hasCustomPrompt="1" idx="4" type="title"/>
          </p:nvPr>
        </p:nvSpPr>
        <p:spPr>
          <a:xfrm>
            <a:off x="2803500" y="3649779"/>
            <a:ext cx="4696800" cy="7071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6000"/>
              <a:buNone/>
              <a:defRPr sz="41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42" name="Google Shape;242;p25"/>
          <p:cNvSpPr txBox="1"/>
          <p:nvPr>
            <p:ph idx="5" type="subTitle"/>
          </p:nvPr>
        </p:nvSpPr>
        <p:spPr>
          <a:xfrm>
            <a:off x="2803500" y="4206938"/>
            <a:ext cx="4696800" cy="345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243" name="Google Shape;243;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44" name="Shape 244"/>
        <p:cNvGrpSpPr/>
        <p:nvPr/>
      </p:nvGrpSpPr>
      <p:grpSpPr>
        <a:xfrm>
          <a:off x="0" y="0"/>
          <a:ext cx="0" cy="0"/>
          <a:chOff x="0" y="0"/>
          <a:chExt cx="0" cy="0"/>
        </a:xfrm>
      </p:grpSpPr>
      <p:sp>
        <p:nvSpPr>
          <p:cNvPr id="245" name="Google Shape;245;p26"/>
          <p:cNvSpPr txBox="1"/>
          <p:nvPr>
            <p:ph type="title"/>
          </p:nvPr>
        </p:nvSpPr>
        <p:spPr>
          <a:xfrm>
            <a:off x="2909825" y="1240675"/>
            <a:ext cx="3818700" cy="8751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53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26"/>
          <p:cNvSpPr txBox="1"/>
          <p:nvPr>
            <p:ph idx="1" type="subTitle"/>
          </p:nvPr>
        </p:nvSpPr>
        <p:spPr>
          <a:xfrm>
            <a:off x="2909825" y="1960159"/>
            <a:ext cx="38187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47" name="Google Shape;247;p26"/>
          <p:cNvSpPr txBox="1"/>
          <p:nvPr/>
        </p:nvSpPr>
        <p:spPr>
          <a:xfrm>
            <a:off x="2909825" y="4050051"/>
            <a:ext cx="3818700" cy="35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1000">
                <a:solidFill>
                  <a:schemeClr val="dk1"/>
                </a:solidFill>
                <a:latin typeface="PT Sans"/>
                <a:ea typeface="PT Sans"/>
                <a:cs typeface="PT Sans"/>
                <a:sym typeface="PT Sans"/>
              </a:rPr>
              <a:t>CREDITS: This presentation template was created by </a:t>
            </a:r>
            <a:r>
              <a:rPr b="1" lang="en" sz="1000" u="sng">
                <a:solidFill>
                  <a:schemeClr val="dk1"/>
                </a:solidFill>
                <a:latin typeface="PT Sans"/>
                <a:ea typeface="PT Sans"/>
                <a:cs typeface="PT Sans"/>
                <a:sym typeface="PT Sans"/>
                <a:hlinkClick r:id="rId2">
                  <a:extLst>
                    <a:ext uri="{A12FA001-AC4F-418D-AE19-62706E023703}">
                      <ahyp:hlinkClr val="tx"/>
                    </a:ext>
                  </a:extLst>
                </a:hlinkClick>
              </a:rPr>
              <a:t>Slidesgo</a:t>
            </a:r>
            <a:r>
              <a:rPr lang="en" sz="1000">
                <a:solidFill>
                  <a:schemeClr val="dk1"/>
                </a:solidFill>
                <a:latin typeface="PT Sans"/>
                <a:ea typeface="PT Sans"/>
                <a:cs typeface="PT Sans"/>
                <a:sym typeface="PT Sans"/>
              </a:rPr>
              <a:t>, and includes icons by </a:t>
            </a:r>
            <a:r>
              <a:rPr b="1" lang="en" sz="1000" u="sng">
                <a:solidFill>
                  <a:schemeClr val="dk1"/>
                </a:solidFill>
                <a:latin typeface="PT Sans"/>
                <a:ea typeface="PT Sans"/>
                <a:cs typeface="PT Sans"/>
                <a:sym typeface="PT Sans"/>
                <a:hlinkClick r:id="rId3">
                  <a:extLst>
                    <a:ext uri="{A12FA001-AC4F-418D-AE19-62706E023703}">
                      <ahyp:hlinkClr val="tx"/>
                    </a:ext>
                  </a:extLst>
                </a:hlinkClick>
              </a:rPr>
              <a:t>Flaticon</a:t>
            </a:r>
            <a:r>
              <a:rPr lang="en" sz="1000">
                <a:solidFill>
                  <a:schemeClr val="dk1"/>
                </a:solidFill>
                <a:latin typeface="PT Sans"/>
                <a:ea typeface="PT Sans"/>
                <a:cs typeface="PT Sans"/>
                <a:sym typeface="PT Sans"/>
              </a:rPr>
              <a:t> and infographics &amp; images by </a:t>
            </a:r>
            <a:r>
              <a:rPr b="1" lang="en" sz="1000" u="sng">
                <a:solidFill>
                  <a:schemeClr val="dk1"/>
                </a:solidFill>
                <a:latin typeface="PT Sans"/>
                <a:ea typeface="PT Sans"/>
                <a:cs typeface="PT Sans"/>
                <a:sym typeface="PT Sans"/>
                <a:hlinkClick r:id="rId4">
                  <a:extLst>
                    <a:ext uri="{A12FA001-AC4F-418D-AE19-62706E023703}">
                      <ahyp:hlinkClr val="tx"/>
                    </a:ext>
                  </a:extLst>
                </a:hlinkClick>
              </a:rPr>
              <a:t>Freepik</a:t>
            </a:r>
            <a:endParaRPr b="1" sz="1000" u="sng">
              <a:solidFill>
                <a:schemeClr val="dk1"/>
              </a:solidFill>
              <a:latin typeface="PT Sans"/>
              <a:ea typeface="PT Sans"/>
              <a:cs typeface="PT Sans"/>
              <a:sym typeface="PT Sans"/>
            </a:endParaRPr>
          </a:p>
        </p:txBody>
      </p:sp>
      <p:sp>
        <p:nvSpPr>
          <p:cNvPr id="248" name="Google Shape;248;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49" name="Shape 249"/>
        <p:cNvGrpSpPr/>
        <p:nvPr/>
      </p:nvGrpSpPr>
      <p:grpSpPr>
        <a:xfrm>
          <a:off x="0" y="0"/>
          <a:ext cx="0" cy="0"/>
          <a:chOff x="0" y="0"/>
          <a:chExt cx="0" cy="0"/>
        </a:xfrm>
      </p:grpSpPr>
      <p:grpSp>
        <p:nvGrpSpPr>
          <p:cNvPr id="250" name="Google Shape;250;p27"/>
          <p:cNvGrpSpPr/>
          <p:nvPr/>
        </p:nvGrpSpPr>
        <p:grpSpPr>
          <a:xfrm>
            <a:off x="-3450" y="4912550"/>
            <a:ext cx="9150575" cy="233700"/>
            <a:chOff x="-3450" y="4737375"/>
            <a:chExt cx="9150575" cy="233700"/>
          </a:xfrm>
        </p:grpSpPr>
        <p:sp>
          <p:nvSpPr>
            <p:cNvPr id="251" name="Google Shape;251;p27"/>
            <p:cNvSpPr/>
            <p:nvPr/>
          </p:nvSpPr>
          <p:spPr>
            <a:xfrm rot="-5400000">
              <a:off x="4455300" y="282075"/>
              <a:ext cx="233700" cy="914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grpSp>
          <p:nvGrpSpPr>
            <p:cNvPr id="252" name="Google Shape;252;p27"/>
            <p:cNvGrpSpPr/>
            <p:nvPr/>
          </p:nvGrpSpPr>
          <p:grpSpPr>
            <a:xfrm>
              <a:off x="-3450" y="4738712"/>
              <a:ext cx="9150575" cy="33900"/>
              <a:chOff x="0" y="4738500"/>
              <a:chExt cx="9144174" cy="33900"/>
            </a:xfrm>
          </p:grpSpPr>
          <p:sp>
            <p:nvSpPr>
              <p:cNvPr id="253" name="Google Shape;253;p27"/>
              <p:cNvSpPr/>
              <p:nvPr/>
            </p:nvSpPr>
            <p:spPr>
              <a:xfrm rot="-5400000">
                <a:off x="3630450" y="1108050"/>
                <a:ext cx="33900" cy="7294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54" name="Google Shape;254;p27"/>
              <p:cNvSpPr/>
              <p:nvPr/>
            </p:nvSpPr>
            <p:spPr>
              <a:xfrm rot="-5400000">
                <a:off x="8189424" y="3817650"/>
                <a:ext cx="33900" cy="187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grpSp>
        <p:nvGrpSpPr>
          <p:cNvPr id="255" name="Google Shape;255;p27"/>
          <p:cNvGrpSpPr/>
          <p:nvPr/>
        </p:nvGrpSpPr>
        <p:grpSpPr>
          <a:xfrm>
            <a:off x="-2" y="4947450"/>
            <a:ext cx="9150127" cy="195548"/>
            <a:chOff x="-2" y="4772275"/>
            <a:chExt cx="9150127" cy="195548"/>
          </a:xfrm>
        </p:grpSpPr>
        <p:pic>
          <p:nvPicPr>
            <p:cNvPr id="256" name="Google Shape;256;p27"/>
            <p:cNvPicPr preferRelativeResize="0"/>
            <p:nvPr/>
          </p:nvPicPr>
          <p:blipFill rotWithShape="1">
            <a:blip r:embed="rId2">
              <a:alphaModFix/>
            </a:blip>
            <a:srcRect b="0" l="91642" r="4661" t="309"/>
            <a:stretch/>
          </p:blipFill>
          <p:spPr>
            <a:xfrm rot="5400000">
              <a:off x="2465937" y="2306335"/>
              <a:ext cx="195548" cy="5127427"/>
            </a:xfrm>
            <a:prstGeom prst="rect">
              <a:avLst/>
            </a:prstGeom>
            <a:noFill/>
            <a:ln>
              <a:noFill/>
            </a:ln>
          </p:spPr>
        </p:pic>
        <p:pic>
          <p:nvPicPr>
            <p:cNvPr id="257" name="Google Shape;257;p27"/>
            <p:cNvPicPr preferRelativeResize="0"/>
            <p:nvPr/>
          </p:nvPicPr>
          <p:blipFill rotWithShape="1">
            <a:blip r:embed="rId2">
              <a:alphaModFix/>
            </a:blip>
            <a:srcRect b="0" l="91646" r="4758" t="21420"/>
            <a:stretch/>
          </p:blipFill>
          <p:spPr>
            <a:xfrm rot="5400000">
              <a:off x="7034276" y="2846798"/>
              <a:ext cx="190198" cy="4041501"/>
            </a:xfrm>
            <a:prstGeom prst="rect">
              <a:avLst/>
            </a:prstGeom>
            <a:noFill/>
            <a:ln>
              <a:noFill/>
            </a:ln>
          </p:spPr>
        </p:pic>
      </p:grpSp>
      <p:sp>
        <p:nvSpPr>
          <p:cNvPr id="258" name="Google Shape;258;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59" name="Shape 259"/>
        <p:cNvGrpSpPr/>
        <p:nvPr/>
      </p:nvGrpSpPr>
      <p:grpSpPr>
        <a:xfrm>
          <a:off x="0" y="0"/>
          <a:ext cx="0" cy="0"/>
          <a:chOff x="0" y="0"/>
          <a:chExt cx="0" cy="0"/>
        </a:xfrm>
      </p:grpSpPr>
      <p:grpSp>
        <p:nvGrpSpPr>
          <p:cNvPr id="260" name="Google Shape;260;p28"/>
          <p:cNvGrpSpPr/>
          <p:nvPr/>
        </p:nvGrpSpPr>
        <p:grpSpPr>
          <a:xfrm>
            <a:off x="-3450" y="4737400"/>
            <a:ext cx="9157800" cy="406800"/>
            <a:chOff x="-3450" y="4737400"/>
            <a:chExt cx="9157800" cy="406800"/>
          </a:xfrm>
        </p:grpSpPr>
        <p:sp>
          <p:nvSpPr>
            <p:cNvPr id="261" name="Google Shape;261;p28"/>
            <p:cNvSpPr/>
            <p:nvPr/>
          </p:nvSpPr>
          <p:spPr>
            <a:xfrm rot="-5400000">
              <a:off x="4368750" y="368650"/>
              <a:ext cx="406800" cy="914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262" name="Google Shape;262;p28"/>
            <p:cNvSpPr/>
            <p:nvPr/>
          </p:nvSpPr>
          <p:spPr>
            <a:xfrm rot="-5400000">
              <a:off x="4558500" y="176750"/>
              <a:ext cx="33900" cy="9157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nvGrpSpPr>
          <p:cNvPr id="263" name="Google Shape;263;p28"/>
          <p:cNvGrpSpPr/>
          <p:nvPr/>
        </p:nvGrpSpPr>
        <p:grpSpPr>
          <a:xfrm>
            <a:off x="-2" y="4772275"/>
            <a:ext cx="9150127" cy="371702"/>
            <a:chOff x="-2" y="4772275"/>
            <a:chExt cx="9150127" cy="371702"/>
          </a:xfrm>
        </p:grpSpPr>
        <p:pic>
          <p:nvPicPr>
            <p:cNvPr id="264" name="Google Shape;264;p28"/>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265" name="Google Shape;265;p28"/>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sp>
        <p:nvSpPr>
          <p:cNvPr id="266" name="Google Shape;266;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1">
  <p:cSld name="CUSTOM_9_1_1">
    <p:spTree>
      <p:nvGrpSpPr>
        <p:cNvPr id="267" name="Shape 267"/>
        <p:cNvGrpSpPr/>
        <p:nvPr/>
      </p:nvGrpSpPr>
      <p:grpSpPr>
        <a:xfrm>
          <a:off x="0" y="0"/>
          <a:ext cx="0" cy="0"/>
          <a:chOff x="0" y="0"/>
          <a:chExt cx="0" cy="0"/>
        </a:xfrm>
      </p:grpSpPr>
      <p:grpSp>
        <p:nvGrpSpPr>
          <p:cNvPr id="268" name="Google Shape;268;p29"/>
          <p:cNvGrpSpPr/>
          <p:nvPr/>
        </p:nvGrpSpPr>
        <p:grpSpPr>
          <a:xfrm>
            <a:off x="-3450" y="4737400"/>
            <a:ext cx="9157800" cy="406800"/>
            <a:chOff x="-3450" y="4737400"/>
            <a:chExt cx="9157800" cy="406800"/>
          </a:xfrm>
        </p:grpSpPr>
        <p:sp>
          <p:nvSpPr>
            <p:cNvPr id="269" name="Google Shape;269;p29"/>
            <p:cNvSpPr/>
            <p:nvPr/>
          </p:nvSpPr>
          <p:spPr>
            <a:xfrm rot="-5400000">
              <a:off x="4368750" y="368650"/>
              <a:ext cx="406800" cy="914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270" name="Google Shape;270;p29"/>
            <p:cNvSpPr/>
            <p:nvPr/>
          </p:nvSpPr>
          <p:spPr>
            <a:xfrm rot="-5400000">
              <a:off x="4558500" y="176750"/>
              <a:ext cx="33900" cy="915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nvGrpSpPr>
          <p:cNvPr id="271" name="Google Shape;271;p29"/>
          <p:cNvGrpSpPr/>
          <p:nvPr/>
        </p:nvGrpSpPr>
        <p:grpSpPr>
          <a:xfrm>
            <a:off x="-2" y="4772275"/>
            <a:ext cx="9150127" cy="371702"/>
            <a:chOff x="-2" y="4772275"/>
            <a:chExt cx="9150127" cy="371702"/>
          </a:xfrm>
        </p:grpSpPr>
        <p:pic>
          <p:nvPicPr>
            <p:cNvPr id="272" name="Google Shape;272;p29"/>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273" name="Google Shape;273;p29"/>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sp>
        <p:nvSpPr>
          <p:cNvPr id="274" name="Google Shape;274;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 name="Google Shape;17;p4"/>
          <p:cNvSpPr txBox="1"/>
          <p:nvPr>
            <p:ph idx="1" type="body"/>
          </p:nvPr>
        </p:nvSpPr>
        <p:spPr>
          <a:xfrm>
            <a:off x="720000" y="1299200"/>
            <a:ext cx="2518500" cy="2344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2"/>
              </a:buClr>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grpSp>
        <p:nvGrpSpPr>
          <p:cNvPr id="18" name="Google Shape;18;p4"/>
          <p:cNvGrpSpPr/>
          <p:nvPr/>
        </p:nvGrpSpPr>
        <p:grpSpPr>
          <a:xfrm>
            <a:off x="-3450" y="4737400"/>
            <a:ext cx="9150575" cy="406800"/>
            <a:chOff x="-3450" y="4737400"/>
            <a:chExt cx="9150575" cy="406800"/>
          </a:xfrm>
        </p:grpSpPr>
        <p:sp>
          <p:nvSpPr>
            <p:cNvPr id="19" name="Google Shape;19;p4"/>
            <p:cNvSpPr/>
            <p:nvPr/>
          </p:nvSpPr>
          <p:spPr>
            <a:xfrm rot="-5400000">
              <a:off x="4368750" y="368650"/>
              <a:ext cx="406800" cy="914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grpSp>
          <p:nvGrpSpPr>
            <p:cNvPr id="20" name="Google Shape;20;p4"/>
            <p:cNvGrpSpPr/>
            <p:nvPr/>
          </p:nvGrpSpPr>
          <p:grpSpPr>
            <a:xfrm>
              <a:off x="-3450" y="4738712"/>
              <a:ext cx="9150575" cy="33900"/>
              <a:chOff x="0" y="4738500"/>
              <a:chExt cx="9144174" cy="33900"/>
            </a:xfrm>
          </p:grpSpPr>
          <p:sp>
            <p:nvSpPr>
              <p:cNvPr id="21" name="Google Shape;21;p4"/>
              <p:cNvSpPr/>
              <p:nvPr/>
            </p:nvSpPr>
            <p:spPr>
              <a:xfrm rot="-5400000">
                <a:off x="3630450" y="1108050"/>
                <a:ext cx="33900" cy="7294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 name="Google Shape;22;p4"/>
              <p:cNvSpPr/>
              <p:nvPr/>
            </p:nvSpPr>
            <p:spPr>
              <a:xfrm rot="-5400000">
                <a:off x="8189424" y="3817650"/>
                <a:ext cx="33900" cy="187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grpSp>
        <p:nvGrpSpPr>
          <p:cNvPr id="23" name="Google Shape;23;p4"/>
          <p:cNvGrpSpPr/>
          <p:nvPr/>
        </p:nvGrpSpPr>
        <p:grpSpPr>
          <a:xfrm>
            <a:off x="-2" y="4772275"/>
            <a:ext cx="9150127" cy="371702"/>
            <a:chOff x="-2" y="4772275"/>
            <a:chExt cx="9150127" cy="371702"/>
          </a:xfrm>
        </p:grpSpPr>
        <p:pic>
          <p:nvPicPr>
            <p:cNvPr id="24" name="Google Shape;24;p4"/>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25" name="Google Shape;25;p4"/>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sp>
        <p:nvSpPr>
          <p:cNvPr id="26" name="Google Shape;26;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 name="Google Shape;29;p5"/>
          <p:cNvSpPr txBox="1"/>
          <p:nvPr>
            <p:ph idx="1" type="subTitle"/>
          </p:nvPr>
        </p:nvSpPr>
        <p:spPr>
          <a:xfrm>
            <a:off x="4424560" y="3751590"/>
            <a:ext cx="1837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 name="Google Shape;30;p5"/>
          <p:cNvSpPr txBox="1"/>
          <p:nvPr>
            <p:ph idx="2" type="subTitle"/>
          </p:nvPr>
        </p:nvSpPr>
        <p:spPr>
          <a:xfrm>
            <a:off x="2881841" y="1635740"/>
            <a:ext cx="183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1" name="Google Shape;31;p5"/>
          <p:cNvSpPr txBox="1"/>
          <p:nvPr>
            <p:ph idx="3" type="subTitle"/>
          </p:nvPr>
        </p:nvSpPr>
        <p:spPr>
          <a:xfrm>
            <a:off x="4424553" y="3430463"/>
            <a:ext cx="1837500" cy="403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Font typeface="Bebas Neue"/>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2" name="Google Shape;32;p5"/>
          <p:cNvSpPr txBox="1"/>
          <p:nvPr>
            <p:ph idx="4" type="subTitle"/>
          </p:nvPr>
        </p:nvSpPr>
        <p:spPr>
          <a:xfrm>
            <a:off x="2881676" y="1314613"/>
            <a:ext cx="1837500" cy="4032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2"/>
                </a:solidFill>
                <a:latin typeface="Oswald"/>
                <a:ea typeface="Oswald"/>
                <a:cs typeface="Oswald"/>
                <a:sym typeface="Oswald"/>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3" name="Google Shape;33;p5"/>
          <p:cNvGrpSpPr/>
          <p:nvPr/>
        </p:nvGrpSpPr>
        <p:grpSpPr>
          <a:xfrm>
            <a:off x="-3450" y="4737400"/>
            <a:ext cx="9150575" cy="406800"/>
            <a:chOff x="-3450" y="4737400"/>
            <a:chExt cx="9150575" cy="406800"/>
          </a:xfrm>
        </p:grpSpPr>
        <p:sp>
          <p:nvSpPr>
            <p:cNvPr id="34" name="Google Shape;34;p5"/>
            <p:cNvSpPr/>
            <p:nvPr/>
          </p:nvSpPr>
          <p:spPr>
            <a:xfrm rot="-5400000">
              <a:off x="4368750" y="368650"/>
              <a:ext cx="406800" cy="914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grpSp>
          <p:nvGrpSpPr>
            <p:cNvPr id="35" name="Google Shape;35;p5"/>
            <p:cNvGrpSpPr/>
            <p:nvPr/>
          </p:nvGrpSpPr>
          <p:grpSpPr>
            <a:xfrm>
              <a:off x="-3450" y="4738712"/>
              <a:ext cx="9150575" cy="33900"/>
              <a:chOff x="0" y="4738500"/>
              <a:chExt cx="9144174" cy="33900"/>
            </a:xfrm>
          </p:grpSpPr>
          <p:sp>
            <p:nvSpPr>
              <p:cNvPr id="36" name="Google Shape;36;p5"/>
              <p:cNvSpPr/>
              <p:nvPr/>
            </p:nvSpPr>
            <p:spPr>
              <a:xfrm rot="-5400000">
                <a:off x="3630450" y="1108050"/>
                <a:ext cx="33900" cy="7294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7" name="Google Shape;37;p5"/>
              <p:cNvSpPr/>
              <p:nvPr/>
            </p:nvSpPr>
            <p:spPr>
              <a:xfrm rot="-5400000">
                <a:off x="8189424" y="3817650"/>
                <a:ext cx="33900" cy="187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grpSp>
        <p:nvGrpSpPr>
          <p:cNvPr id="38" name="Google Shape;38;p5"/>
          <p:cNvGrpSpPr/>
          <p:nvPr/>
        </p:nvGrpSpPr>
        <p:grpSpPr>
          <a:xfrm>
            <a:off x="-2" y="4772275"/>
            <a:ext cx="9150127" cy="371702"/>
            <a:chOff x="-2" y="4772275"/>
            <a:chExt cx="9150127" cy="371702"/>
          </a:xfrm>
        </p:grpSpPr>
        <p:pic>
          <p:nvPicPr>
            <p:cNvPr id="39" name="Google Shape;39;p5"/>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40" name="Google Shape;40;p5"/>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sp>
        <p:nvSpPr>
          <p:cNvPr id="41" name="Google Shape;41;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2"/>
        </a:solidFill>
      </p:bgPr>
    </p:bg>
    <p:spTree>
      <p:nvGrpSpPr>
        <p:cNvPr id="42" name="Shape 42"/>
        <p:cNvGrpSpPr/>
        <p:nvPr/>
      </p:nvGrpSpPr>
      <p:grpSpPr>
        <a:xfrm>
          <a:off x="0" y="0"/>
          <a:ext cx="0" cy="0"/>
          <a:chOff x="0" y="0"/>
          <a:chExt cx="0" cy="0"/>
        </a:xfrm>
      </p:grpSpPr>
      <p:sp>
        <p:nvSpPr>
          <p:cNvPr id="43" name="Google Shape;43;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4" name="Google Shape;44;p6"/>
          <p:cNvGrpSpPr/>
          <p:nvPr/>
        </p:nvGrpSpPr>
        <p:grpSpPr>
          <a:xfrm>
            <a:off x="-2" y="4772275"/>
            <a:ext cx="9150127" cy="371702"/>
            <a:chOff x="-2" y="4772275"/>
            <a:chExt cx="9150127" cy="371702"/>
          </a:xfrm>
        </p:grpSpPr>
        <p:pic>
          <p:nvPicPr>
            <p:cNvPr id="45" name="Google Shape;45;p6"/>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46" name="Google Shape;46;p6"/>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sp>
        <p:nvSpPr>
          <p:cNvPr id="47" name="Google Shape;47;p6"/>
          <p:cNvSpPr/>
          <p:nvPr/>
        </p:nvSpPr>
        <p:spPr>
          <a:xfrm>
            <a:off x="0" y="0"/>
            <a:ext cx="9144000" cy="261600"/>
          </a:xfrm>
          <a:prstGeom prst="rect">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48" name="Google Shape;48;p6"/>
          <p:cNvSpPr txBox="1"/>
          <p:nvPr/>
        </p:nvSpPr>
        <p:spPr>
          <a:xfrm>
            <a:off x="3809463" y="1963489"/>
            <a:ext cx="1531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Twentieth Century"/>
                <a:ea typeface="Twentieth Century"/>
                <a:cs typeface="Twentieth Century"/>
                <a:sym typeface="Twentieth Century"/>
              </a:rPr>
              <a:t>Paper ID : 1296</a:t>
            </a:r>
            <a:endParaRPr b="1" sz="1600">
              <a:solidFill>
                <a:schemeClr val="dk1"/>
              </a:solidFill>
              <a:latin typeface="Twentieth Century"/>
              <a:ea typeface="Twentieth Century"/>
              <a:cs typeface="Twentieth Century"/>
              <a:sym typeface="Twentieth Century"/>
            </a:endParaRPr>
          </a:p>
        </p:txBody>
      </p:sp>
      <p:sp>
        <p:nvSpPr>
          <p:cNvPr id="49" name="Google Shape;49;p6"/>
          <p:cNvSpPr txBox="1"/>
          <p:nvPr/>
        </p:nvSpPr>
        <p:spPr>
          <a:xfrm>
            <a:off x="2809225" y="2606989"/>
            <a:ext cx="4220100" cy="1231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solidFill>
                  <a:schemeClr val="dk1"/>
                </a:solidFill>
                <a:latin typeface="Twentieth Century"/>
                <a:ea typeface="Twentieth Century"/>
                <a:cs typeface="Twentieth Century"/>
                <a:sym typeface="Twentieth Century"/>
              </a:rPr>
              <a:t>Dhilsha Dileep, College of Engineering Trivandrum</a:t>
            </a:r>
            <a:endParaRPr>
              <a:solidFill>
                <a:schemeClr val="dk1"/>
              </a:solidFill>
              <a:latin typeface="Twentieth Century"/>
              <a:ea typeface="Twentieth Century"/>
              <a:cs typeface="Twentieth Century"/>
              <a:sym typeface="Twentieth Century"/>
            </a:endParaRPr>
          </a:p>
          <a:p>
            <a:pPr indent="0" lvl="0" marL="0" rtl="0" algn="just">
              <a:spcBef>
                <a:spcPts val="0"/>
              </a:spcBef>
              <a:spcAft>
                <a:spcPts val="0"/>
              </a:spcAft>
              <a:buNone/>
            </a:pPr>
            <a:r>
              <a:rPr lang="en">
                <a:solidFill>
                  <a:schemeClr val="dk1"/>
                </a:solidFill>
                <a:latin typeface="Twentieth Century"/>
                <a:ea typeface="Twentieth Century"/>
                <a:cs typeface="Twentieth Century"/>
                <a:sym typeface="Twentieth Century"/>
              </a:rPr>
              <a:t>Anurup.K,College of Engineering Trivandrum</a:t>
            </a:r>
            <a:endParaRPr>
              <a:solidFill>
                <a:schemeClr val="dk1"/>
              </a:solidFill>
              <a:latin typeface="Twentieth Century"/>
              <a:ea typeface="Twentieth Century"/>
              <a:cs typeface="Twentieth Century"/>
              <a:sym typeface="Twentieth Century"/>
            </a:endParaRPr>
          </a:p>
          <a:p>
            <a:pPr indent="0" lvl="0" marL="0" rtl="0" algn="just">
              <a:spcBef>
                <a:spcPts val="0"/>
              </a:spcBef>
              <a:spcAft>
                <a:spcPts val="0"/>
              </a:spcAft>
              <a:buNone/>
            </a:pPr>
            <a:r>
              <a:rPr lang="en">
                <a:solidFill>
                  <a:schemeClr val="dk1"/>
                </a:solidFill>
                <a:latin typeface="Twentieth Century"/>
                <a:ea typeface="Twentieth Century"/>
                <a:cs typeface="Twentieth Century"/>
                <a:sym typeface="Twentieth Century"/>
              </a:rPr>
              <a:t>Adam Abdul Azeez,College of Engineering Trivandrum</a:t>
            </a:r>
            <a:endParaRPr>
              <a:solidFill>
                <a:schemeClr val="dk1"/>
              </a:solidFill>
              <a:latin typeface="Twentieth Century"/>
              <a:ea typeface="Twentieth Century"/>
              <a:cs typeface="Twentieth Century"/>
              <a:sym typeface="Twentieth Century"/>
            </a:endParaRPr>
          </a:p>
          <a:p>
            <a:pPr indent="0" lvl="0" marL="0" rtl="0" algn="just">
              <a:spcBef>
                <a:spcPts val="0"/>
              </a:spcBef>
              <a:spcAft>
                <a:spcPts val="0"/>
              </a:spcAft>
              <a:buNone/>
            </a:pPr>
            <a:r>
              <a:rPr lang="en">
                <a:solidFill>
                  <a:schemeClr val="dk1"/>
                </a:solidFill>
                <a:latin typeface="Twentieth Century"/>
                <a:ea typeface="Twentieth Century"/>
                <a:cs typeface="Twentieth Century"/>
                <a:sym typeface="Twentieth Century"/>
              </a:rPr>
              <a:t>Aris Anto,College of Engineering Trivandrum</a:t>
            </a:r>
            <a:endParaRPr>
              <a:solidFill>
                <a:schemeClr val="dk1"/>
              </a:solidFill>
              <a:latin typeface="Twentieth Century"/>
              <a:ea typeface="Twentieth Century"/>
              <a:cs typeface="Twentieth Century"/>
              <a:sym typeface="Twentieth Century"/>
            </a:endParaRPr>
          </a:p>
          <a:p>
            <a:pPr indent="0" lvl="0" marL="0" rtl="0" algn="just">
              <a:spcBef>
                <a:spcPts val="0"/>
              </a:spcBef>
              <a:spcAft>
                <a:spcPts val="0"/>
              </a:spcAft>
              <a:buNone/>
            </a:pPr>
            <a:r>
              <a:t/>
            </a:r>
            <a:endParaRPr sz="1200">
              <a:solidFill>
                <a:schemeClr val="dk1"/>
              </a:solidFill>
              <a:latin typeface="PT Sans"/>
              <a:ea typeface="PT Sans"/>
              <a:cs typeface="PT Sans"/>
              <a:sym typeface="PT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solidFill>
          <a:schemeClr val="accent2"/>
        </a:solidFill>
      </p:bgPr>
    </p:bg>
    <p:spTree>
      <p:nvGrpSpPr>
        <p:cNvPr id="50" name="Shape 50"/>
        <p:cNvGrpSpPr/>
        <p:nvPr/>
      </p:nvGrpSpPr>
      <p:grpSpPr>
        <a:xfrm>
          <a:off x="0" y="0"/>
          <a:ext cx="0" cy="0"/>
          <a:chOff x="0" y="0"/>
          <a:chExt cx="0" cy="0"/>
        </a:xfrm>
      </p:grpSpPr>
      <p:sp>
        <p:nvSpPr>
          <p:cNvPr id="51" name="Google Shape;51;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2" name="Google Shape;52;p7"/>
          <p:cNvGrpSpPr/>
          <p:nvPr/>
        </p:nvGrpSpPr>
        <p:grpSpPr>
          <a:xfrm>
            <a:off x="-2" y="4772275"/>
            <a:ext cx="9150127" cy="371702"/>
            <a:chOff x="-2" y="4772275"/>
            <a:chExt cx="9150127" cy="371702"/>
          </a:xfrm>
        </p:grpSpPr>
        <p:pic>
          <p:nvPicPr>
            <p:cNvPr id="53" name="Google Shape;53;p7"/>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54" name="Google Shape;54;p7"/>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grpSp>
        <p:nvGrpSpPr>
          <p:cNvPr id="55" name="Google Shape;55;p7"/>
          <p:cNvGrpSpPr/>
          <p:nvPr/>
        </p:nvGrpSpPr>
        <p:grpSpPr>
          <a:xfrm>
            <a:off x="-3275" y="4553703"/>
            <a:ext cx="9150575" cy="590267"/>
            <a:chOff x="-3450" y="4737400"/>
            <a:chExt cx="9150575" cy="406800"/>
          </a:xfrm>
        </p:grpSpPr>
        <p:sp>
          <p:nvSpPr>
            <p:cNvPr id="56" name="Google Shape;56;p7"/>
            <p:cNvSpPr/>
            <p:nvPr/>
          </p:nvSpPr>
          <p:spPr>
            <a:xfrm rot="-5400000">
              <a:off x="4368750" y="368650"/>
              <a:ext cx="406800" cy="9144300"/>
            </a:xfrm>
            <a:prstGeom prst="rect">
              <a:avLst/>
            </a:prstGeom>
            <a:solidFill>
              <a:srgbClr val="D0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grpSp>
          <p:nvGrpSpPr>
            <p:cNvPr id="57" name="Google Shape;57;p7"/>
            <p:cNvGrpSpPr/>
            <p:nvPr/>
          </p:nvGrpSpPr>
          <p:grpSpPr>
            <a:xfrm>
              <a:off x="-3450" y="4738712"/>
              <a:ext cx="9150575" cy="33900"/>
              <a:chOff x="0" y="4738500"/>
              <a:chExt cx="9144174" cy="33900"/>
            </a:xfrm>
          </p:grpSpPr>
          <p:sp>
            <p:nvSpPr>
              <p:cNvPr id="58" name="Google Shape;58;p7"/>
              <p:cNvSpPr/>
              <p:nvPr/>
            </p:nvSpPr>
            <p:spPr>
              <a:xfrm rot="-5400000">
                <a:off x="3630450" y="1108050"/>
                <a:ext cx="33900" cy="7294800"/>
              </a:xfrm>
              <a:prstGeom prst="rect">
                <a:avLst/>
              </a:prstGeom>
              <a:solidFill>
                <a:srgbClr val="D0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9" name="Google Shape;59;p7"/>
              <p:cNvSpPr/>
              <p:nvPr/>
            </p:nvSpPr>
            <p:spPr>
              <a:xfrm rot="-5400000">
                <a:off x="8189424" y="3817650"/>
                <a:ext cx="33900" cy="1875600"/>
              </a:xfrm>
              <a:prstGeom prst="rect">
                <a:avLst/>
              </a:prstGeom>
              <a:solidFill>
                <a:srgbClr val="D0D8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pic>
        <p:nvPicPr>
          <p:cNvPr descr="College of Engineering, Trivandrum - Wikipedia" id="60" name="Google Shape;60;p7"/>
          <p:cNvPicPr preferRelativeResize="0"/>
          <p:nvPr/>
        </p:nvPicPr>
        <p:blipFill rotWithShape="1">
          <a:blip r:embed="rId3">
            <a:alphaModFix/>
          </a:blip>
          <a:srcRect b="6247" l="6399" r="8268" t="7336"/>
          <a:stretch/>
        </p:blipFill>
        <p:spPr>
          <a:xfrm>
            <a:off x="0" y="4553700"/>
            <a:ext cx="522763" cy="590275"/>
          </a:xfrm>
          <a:prstGeom prst="rect">
            <a:avLst/>
          </a:prstGeom>
          <a:noFill/>
          <a:ln>
            <a:noFill/>
          </a:ln>
        </p:spPr>
      </p:pic>
      <p:cxnSp>
        <p:nvCxnSpPr>
          <p:cNvPr id="61" name="Google Shape;61;p7"/>
          <p:cNvCxnSpPr>
            <a:stCxn id="60" idx="3"/>
          </p:cNvCxnSpPr>
          <p:nvPr/>
        </p:nvCxnSpPr>
        <p:spPr>
          <a:xfrm>
            <a:off x="522762" y="4848838"/>
            <a:ext cx="8261400" cy="14100"/>
          </a:xfrm>
          <a:prstGeom prst="straightConnector1">
            <a:avLst/>
          </a:prstGeom>
          <a:noFill/>
          <a:ln cap="flat" cmpd="sng" w="12700">
            <a:solidFill>
              <a:srgbClr val="191919"/>
            </a:solidFill>
            <a:prstDash val="solid"/>
            <a:miter lim="800000"/>
            <a:headEnd len="sm" w="sm" type="none"/>
            <a:tailEnd len="sm" w="sm" type="none"/>
          </a:ln>
        </p:spPr>
      </p:cxnSp>
      <p:sp>
        <p:nvSpPr>
          <p:cNvPr id="62" name="Google Shape;62;p7"/>
          <p:cNvSpPr txBox="1"/>
          <p:nvPr/>
        </p:nvSpPr>
        <p:spPr>
          <a:xfrm>
            <a:off x="522750" y="4556500"/>
            <a:ext cx="8261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a:solidFill>
                  <a:srgbClr val="592203"/>
                </a:solidFill>
                <a:latin typeface="Twentieth Century"/>
                <a:ea typeface="Twentieth Century"/>
                <a:cs typeface="Twentieth Century"/>
                <a:sym typeface="Twentieth Century"/>
              </a:rPr>
              <a:t>Spatial Optimization of Humanitarian Logistics during Flood : Identification of Parameters </a:t>
            </a:r>
            <a:endParaRPr b="1">
              <a:solidFill>
                <a:srgbClr val="592203"/>
              </a:solidFill>
              <a:latin typeface="Twentieth Century"/>
              <a:ea typeface="Twentieth Century"/>
              <a:cs typeface="Twentieth Century"/>
              <a:sym typeface="Twentieth Century"/>
            </a:endParaRPr>
          </a:p>
        </p:txBody>
      </p:sp>
      <p:sp>
        <p:nvSpPr>
          <p:cNvPr id="63" name="Google Shape;63;p7"/>
          <p:cNvSpPr txBox="1"/>
          <p:nvPr/>
        </p:nvSpPr>
        <p:spPr>
          <a:xfrm>
            <a:off x="7271152" y="4838424"/>
            <a:ext cx="15786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rgbClr val="666666"/>
                </a:solidFill>
                <a:latin typeface="Twentieth Century"/>
                <a:ea typeface="Twentieth Century"/>
                <a:cs typeface="Twentieth Century"/>
                <a:sym typeface="Twentieth Century"/>
              </a:rPr>
              <a:t>Paper ID : 1296</a:t>
            </a:r>
            <a:endParaRPr sz="1200">
              <a:solidFill>
                <a:srgbClr val="666666"/>
              </a:solidFill>
              <a:latin typeface="Twentieth Century"/>
              <a:ea typeface="Twentieth Century"/>
              <a:cs typeface="Twentieth Century"/>
              <a:sym typeface="Twentieth Century"/>
            </a:endParaRPr>
          </a:p>
        </p:txBody>
      </p:sp>
      <p:sp>
        <p:nvSpPr>
          <p:cNvPr id="64" name="Google Shape;64;p7"/>
          <p:cNvSpPr/>
          <p:nvPr/>
        </p:nvSpPr>
        <p:spPr>
          <a:xfrm>
            <a:off x="0" y="0"/>
            <a:ext cx="9144000" cy="261600"/>
          </a:xfrm>
          <a:prstGeom prst="rect">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5" name="Shape 65"/>
        <p:cNvGrpSpPr/>
        <p:nvPr/>
      </p:nvGrpSpPr>
      <p:grpSpPr>
        <a:xfrm>
          <a:off x="0" y="0"/>
          <a:ext cx="0" cy="0"/>
          <a:chOff x="0" y="0"/>
          <a:chExt cx="0" cy="0"/>
        </a:xfrm>
      </p:grpSpPr>
      <p:sp>
        <p:nvSpPr>
          <p:cNvPr id="66" name="Google Shape;66;p8"/>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7" name="Google Shape;67;p8"/>
          <p:cNvSpPr txBox="1"/>
          <p:nvPr>
            <p:ph idx="1" type="body"/>
          </p:nvPr>
        </p:nvSpPr>
        <p:spPr>
          <a:xfrm>
            <a:off x="1620000" y="2086550"/>
            <a:ext cx="5904000" cy="1465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2"/>
              </a:buClr>
              <a:buSzPts val="1000"/>
              <a:buChar char="●"/>
              <a:defRPr/>
            </a:lvl1pPr>
            <a:lvl2pPr indent="-304800" lvl="1" marL="914400" rtl="0">
              <a:lnSpc>
                <a:spcPct val="100000"/>
              </a:lnSpc>
              <a:spcBef>
                <a:spcPts val="0"/>
              </a:spcBef>
              <a:spcAft>
                <a:spcPts val="0"/>
              </a:spcAft>
              <a:buSzPts val="1200"/>
              <a:buChar char="○"/>
              <a:defRPr/>
            </a:lvl2pPr>
            <a:lvl3pPr indent="-304800" lvl="2" marL="1371600" rtl="0">
              <a:lnSpc>
                <a:spcPct val="100000"/>
              </a:lnSpc>
              <a:spcBef>
                <a:spcPts val="0"/>
              </a:spcBef>
              <a:spcAft>
                <a:spcPts val="0"/>
              </a:spcAft>
              <a:buSzPts val="1200"/>
              <a:buChar char="■"/>
              <a:defRPr/>
            </a:lvl3pPr>
            <a:lvl4pPr indent="-304800" lvl="3" marL="1828800" rtl="0">
              <a:lnSpc>
                <a:spcPct val="100000"/>
              </a:lnSpc>
              <a:spcBef>
                <a:spcPts val="0"/>
              </a:spcBef>
              <a:spcAft>
                <a:spcPts val="0"/>
              </a:spcAft>
              <a:buSzPts val="1200"/>
              <a:buChar char="●"/>
              <a:defRPr/>
            </a:lvl4pPr>
            <a:lvl5pPr indent="-304800" lvl="4" marL="2286000" rtl="0">
              <a:lnSpc>
                <a:spcPct val="100000"/>
              </a:lnSpc>
              <a:spcBef>
                <a:spcPts val="0"/>
              </a:spcBef>
              <a:spcAft>
                <a:spcPts val="0"/>
              </a:spcAft>
              <a:buSzPts val="1200"/>
              <a:buChar char="○"/>
              <a:defRPr/>
            </a:lvl5pPr>
            <a:lvl6pPr indent="-304800" lvl="5" marL="2743200" rtl="0">
              <a:lnSpc>
                <a:spcPct val="100000"/>
              </a:lnSpc>
              <a:spcBef>
                <a:spcPts val="0"/>
              </a:spcBef>
              <a:spcAft>
                <a:spcPts val="0"/>
              </a:spcAft>
              <a:buSzPts val="1200"/>
              <a:buChar char="■"/>
              <a:defRPr/>
            </a:lvl6pPr>
            <a:lvl7pPr indent="-304800" lvl="6" marL="3200400" rtl="0">
              <a:lnSpc>
                <a:spcPct val="100000"/>
              </a:lnSpc>
              <a:spcBef>
                <a:spcPts val="0"/>
              </a:spcBef>
              <a:spcAft>
                <a:spcPts val="0"/>
              </a:spcAft>
              <a:buSzPts val="1200"/>
              <a:buChar char="●"/>
              <a:defRPr/>
            </a:lvl7pPr>
            <a:lvl8pPr indent="-304800" lvl="7" marL="3657600" rtl="0">
              <a:lnSpc>
                <a:spcPct val="100000"/>
              </a:lnSpc>
              <a:spcBef>
                <a:spcPts val="0"/>
              </a:spcBef>
              <a:spcAft>
                <a:spcPts val="0"/>
              </a:spcAft>
              <a:buSzPts val="1200"/>
              <a:buChar char="○"/>
              <a:defRPr/>
            </a:lvl8pPr>
            <a:lvl9pPr indent="-304800" lvl="8" marL="4114800" rtl="0">
              <a:lnSpc>
                <a:spcPct val="100000"/>
              </a:lnSpc>
              <a:spcBef>
                <a:spcPts val="0"/>
              </a:spcBef>
              <a:spcAft>
                <a:spcPts val="0"/>
              </a:spcAft>
              <a:buSzPts val="1200"/>
              <a:buChar char="■"/>
              <a:defRPr/>
            </a:lvl9pPr>
          </a:lstStyle>
          <a:p/>
        </p:txBody>
      </p:sp>
      <p:grpSp>
        <p:nvGrpSpPr>
          <p:cNvPr id="68" name="Google Shape;68;p8"/>
          <p:cNvGrpSpPr/>
          <p:nvPr/>
        </p:nvGrpSpPr>
        <p:grpSpPr>
          <a:xfrm>
            <a:off x="-3450" y="4737400"/>
            <a:ext cx="9150575" cy="406800"/>
            <a:chOff x="-3450" y="4737400"/>
            <a:chExt cx="9150575" cy="406800"/>
          </a:xfrm>
        </p:grpSpPr>
        <p:sp>
          <p:nvSpPr>
            <p:cNvPr id="69" name="Google Shape;69;p8"/>
            <p:cNvSpPr/>
            <p:nvPr/>
          </p:nvSpPr>
          <p:spPr>
            <a:xfrm rot="-5400000">
              <a:off x="4368750" y="368650"/>
              <a:ext cx="406800" cy="9144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grpSp>
          <p:nvGrpSpPr>
            <p:cNvPr id="70" name="Google Shape;70;p8"/>
            <p:cNvGrpSpPr/>
            <p:nvPr/>
          </p:nvGrpSpPr>
          <p:grpSpPr>
            <a:xfrm>
              <a:off x="-3450" y="4738712"/>
              <a:ext cx="9150575" cy="33900"/>
              <a:chOff x="0" y="4738500"/>
              <a:chExt cx="9144174" cy="33900"/>
            </a:xfrm>
          </p:grpSpPr>
          <p:sp>
            <p:nvSpPr>
              <p:cNvPr id="71" name="Google Shape;71;p8"/>
              <p:cNvSpPr/>
              <p:nvPr/>
            </p:nvSpPr>
            <p:spPr>
              <a:xfrm rot="-5400000">
                <a:off x="3630450" y="1108050"/>
                <a:ext cx="33900" cy="7294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72" name="Google Shape;72;p8"/>
              <p:cNvSpPr/>
              <p:nvPr/>
            </p:nvSpPr>
            <p:spPr>
              <a:xfrm rot="-5400000">
                <a:off x="8189424" y="3817650"/>
                <a:ext cx="33900" cy="187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grpSp>
      <p:grpSp>
        <p:nvGrpSpPr>
          <p:cNvPr id="73" name="Google Shape;73;p8"/>
          <p:cNvGrpSpPr/>
          <p:nvPr/>
        </p:nvGrpSpPr>
        <p:grpSpPr>
          <a:xfrm>
            <a:off x="-2" y="4772275"/>
            <a:ext cx="9150127" cy="371702"/>
            <a:chOff x="-2" y="4772275"/>
            <a:chExt cx="9150127" cy="371702"/>
          </a:xfrm>
        </p:grpSpPr>
        <p:pic>
          <p:nvPicPr>
            <p:cNvPr id="74" name="Google Shape;74;p8"/>
            <p:cNvPicPr preferRelativeResize="0"/>
            <p:nvPr/>
          </p:nvPicPr>
          <p:blipFill rotWithShape="1">
            <a:blip r:embed="rId2">
              <a:alphaModFix/>
            </a:blip>
            <a:srcRect b="0" l="91642" r="1332" t="309"/>
            <a:stretch/>
          </p:blipFill>
          <p:spPr>
            <a:xfrm rot="5400000">
              <a:off x="2377860" y="2394412"/>
              <a:ext cx="371702" cy="5127427"/>
            </a:xfrm>
            <a:prstGeom prst="rect">
              <a:avLst/>
            </a:prstGeom>
            <a:noFill/>
            <a:ln>
              <a:noFill/>
            </a:ln>
          </p:spPr>
        </p:pic>
        <p:pic>
          <p:nvPicPr>
            <p:cNvPr id="75" name="Google Shape;75;p8"/>
            <p:cNvPicPr preferRelativeResize="0"/>
            <p:nvPr/>
          </p:nvPicPr>
          <p:blipFill rotWithShape="1">
            <a:blip r:embed="rId2">
              <a:alphaModFix/>
            </a:blip>
            <a:srcRect b="0" l="91646" r="1331" t="21420"/>
            <a:stretch/>
          </p:blipFill>
          <p:spPr>
            <a:xfrm rot="5400000">
              <a:off x="6943613" y="2937461"/>
              <a:ext cx="371523" cy="4041501"/>
            </a:xfrm>
            <a:prstGeom prst="rect">
              <a:avLst/>
            </a:prstGeom>
            <a:noFill/>
            <a:ln>
              <a:noFill/>
            </a:ln>
          </p:spPr>
        </p:pic>
      </p:grpSp>
      <p:sp>
        <p:nvSpPr>
          <p:cNvPr id="76" name="Google Shape;76;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9"/>
          <p:cNvSpPr txBox="1"/>
          <p:nvPr>
            <p:ph type="title"/>
          </p:nvPr>
        </p:nvSpPr>
        <p:spPr>
          <a:xfrm>
            <a:off x="713225" y="1802360"/>
            <a:ext cx="5520900" cy="11514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9" name="Google Shape;79;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10"/>
          <p:cNvSpPr txBox="1"/>
          <p:nvPr>
            <p:ph type="title"/>
          </p:nvPr>
        </p:nvSpPr>
        <p:spPr>
          <a:xfrm>
            <a:off x="3072550" y="1860997"/>
            <a:ext cx="3252000" cy="1008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6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82" name="Google Shape;82;p10"/>
          <p:cNvSpPr txBox="1"/>
          <p:nvPr>
            <p:ph idx="1" type="subTitle"/>
          </p:nvPr>
        </p:nvSpPr>
        <p:spPr>
          <a:xfrm>
            <a:off x="3072550" y="3337647"/>
            <a:ext cx="3252000" cy="858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3" name="Google Shape;83;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500"/>
              <a:buFont typeface="Oswald"/>
              <a:buNone/>
              <a:defRPr sz="3500">
                <a:solidFill>
                  <a:schemeClr val="dk2"/>
                </a:solidFill>
                <a:latin typeface="Oswald"/>
                <a:ea typeface="Oswald"/>
                <a:cs typeface="Oswald"/>
                <a:sym typeface="Oswald"/>
              </a:defRPr>
            </a:lvl2pPr>
            <a:lvl3pPr lvl="2" rtl="0">
              <a:spcBef>
                <a:spcPts val="0"/>
              </a:spcBef>
              <a:spcAft>
                <a:spcPts val="0"/>
              </a:spcAft>
              <a:buClr>
                <a:schemeClr val="dk2"/>
              </a:buClr>
              <a:buSzPts val="3500"/>
              <a:buFont typeface="Oswald"/>
              <a:buNone/>
              <a:defRPr sz="3500">
                <a:solidFill>
                  <a:schemeClr val="dk2"/>
                </a:solidFill>
                <a:latin typeface="Oswald"/>
                <a:ea typeface="Oswald"/>
                <a:cs typeface="Oswald"/>
                <a:sym typeface="Oswald"/>
              </a:defRPr>
            </a:lvl3pPr>
            <a:lvl4pPr lvl="3" rtl="0">
              <a:spcBef>
                <a:spcPts val="0"/>
              </a:spcBef>
              <a:spcAft>
                <a:spcPts val="0"/>
              </a:spcAft>
              <a:buClr>
                <a:schemeClr val="dk2"/>
              </a:buClr>
              <a:buSzPts val="3500"/>
              <a:buFont typeface="Oswald"/>
              <a:buNone/>
              <a:defRPr sz="3500">
                <a:solidFill>
                  <a:schemeClr val="dk2"/>
                </a:solidFill>
                <a:latin typeface="Oswald"/>
                <a:ea typeface="Oswald"/>
                <a:cs typeface="Oswald"/>
                <a:sym typeface="Oswald"/>
              </a:defRPr>
            </a:lvl4pPr>
            <a:lvl5pPr lvl="4" rtl="0">
              <a:spcBef>
                <a:spcPts val="0"/>
              </a:spcBef>
              <a:spcAft>
                <a:spcPts val="0"/>
              </a:spcAft>
              <a:buClr>
                <a:schemeClr val="dk2"/>
              </a:buClr>
              <a:buSzPts val="3500"/>
              <a:buFont typeface="Oswald"/>
              <a:buNone/>
              <a:defRPr sz="3500">
                <a:solidFill>
                  <a:schemeClr val="dk2"/>
                </a:solidFill>
                <a:latin typeface="Oswald"/>
                <a:ea typeface="Oswald"/>
                <a:cs typeface="Oswald"/>
                <a:sym typeface="Oswald"/>
              </a:defRPr>
            </a:lvl5pPr>
            <a:lvl6pPr lvl="5" rtl="0">
              <a:spcBef>
                <a:spcPts val="0"/>
              </a:spcBef>
              <a:spcAft>
                <a:spcPts val="0"/>
              </a:spcAft>
              <a:buClr>
                <a:schemeClr val="dk2"/>
              </a:buClr>
              <a:buSzPts val="3500"/>
              <a:buFont typeface="Oswald"/>
              <a:buNone/>
              <a:defRPr sz="3500">
                <a:solidFill>
                  <a:schemeClr val="dk2"/>
                </a:solidFill>
                <a:latin typeface="Oswald"/>
                <a:ea typeface="Oswald"/>
                <a:cs typeface="Oswald"/>
                <a:sym typeface="Oswald"/>
              </a:defRPr>
            </a:lvl6pPr>
            <a:lvl7pPr lvl="6" rtl="0">
              <a:spcBef>
                <a:spcPts val="0"/>
              </a:spcBef>
              <a:spcAft>
                <a:spcPts val="0"/>
              </a:spcAft>
              <a:buClr>
                <a:schemeClr val="dk2"/>
              </a:buClr>
              <a:buSzPts val="3500"/>
              <a:buFont typeface="Oswald"/>
              <a:buNone/>
              <a:defRPr sz="3500">
                <a:solidFill>
                  <a:schemeClr val="dk2"/>
                </a:solidFill>
                <a:latin typeface="Oswald"/>
                <a:ea typeface="Oswald"/>
                <a:cs typeface="Oswald"/>
                <a:sym typeface="Oswald"/>
              </a:defRPr>
            </a:lvl7pPr>
            <a:lvl8pPr lvl="7" rtl="0">
              <a:spcBef>
                <a:spcPts val="0"/>
              </a:spcBef>
              <a:spcAft>
                <a:spcPts val="0"/>
              </a:spcAft>
              <a:buClr>
                <a:schemeClr val="dk2"/>
              </a:buClr>
              <a:buSzPts val="3500"/>
              <a:buFont typeface="Oswald"/>
              <a:buNone/>
              <a:defRPr sz="3500">
                <a:solidFill>
                  <a:schemeClr val="dk2"/>
                </a:solidFill>
                <a:latin typeface="Oswald"/>
                <a:ea typeface="Oswald"/>
                <a:cs typeface="Oswald"/>
                <a:sym typeface="Oswald"/>
              </a:defRPr>
            </a:lvl8pPr>
            <a:lvl9pPr lvl="8" rtl="0">
              <a:spcBef>
                <a:spcPts val="0"/>
              </a:spcBef>
              <a:spcAft>
                <a:spcPts val="0"/>
              </a:spcAft>
              <a:buClr>
                <a:schemeClr val="dk2"/>
              </a:buClr>
              <a:buSzPts val="3500"/>
              <a:buFont typeface="Oswald"/>
              <a:buNone/>
              <a:defRPr sz="35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PT Sans"/>
              <a:buChar char="●"/>
              <a:defRPr sz="1200">
                <a:solidFill>
                  <a:schemeClr val="dk1"/>
                </a:solidFill>
                <a:latin typeface="PT Sans"/>
                <a:ea typeface="PT Sans"/>
                <a:cs typeface="PT Sans"/>
                <a:sym typeface="PT Sans"/>
              </a:defRPr>
            </a:lvl1pPr>
            <a:lvl2pPr indent="-304800" lvl="1" marL="914400">
              <a:lnSpc>
                <a:spcPct val="100000"/>
              </a:lnSpc>
              <a:spcBef>
                <a:spcPts val="0"/>
              </a:spcBef>
              <a:spcAft>
                <a:spcPts val="0"/>
              </a:spcAft>
              <a:buClr>
                <a:schemeClr val="dk1"/>
              </a:buClr>
              <a:buSzPts val="1200"/>
              <a:buFont typeface="PT Sans"/>
              <a:buChar char="○"/>
              <a:defRPr sz="1200">
                <a:solidFill>
                  <a:schemeClr val="dk1"/>
                </a:solidFill>
                <a:latin typeface="PT Sans"/>
                <a:ea typeface="PT Sans"/>
                <a:cs typeface="PT Sans"/>
                <a:sym typeface="PT Sans"/>
              </a:defRPr>
            </a:lvl2pPr>
            <a:lvl3pPr indent="-304800" lvl="2" marL="1371600">
              <a:lnSpc>
                <a:spcPct val="100000"/>
              </a:lnSpc>
              <a:spcBef>
                <a:spcPts val="0"/>
              </a:spcBef>
              <a:spcAft>
                <a:spcPts val="0"/>
              </a:spcAft>
              <a:buClr>
                <a:schemeClr val="dk1"/>
              </a:buClr>
              <a:buSzPts val="1200"/>
              <a:buFont typeface="PT Sans"/>
              <a:buChar char="■"/>
              <a:defRPr sz="1200">
                <a:solidFill>
                  <a:schemeClr val="dk1"/>
                </a:solidFill>
                <a:latin typeface="PT Sans"/>
                <a:ea typeface="PT Sans"/>
                <a:cs typeface="PT Sans"/>
                <a:sym typeface="PT Sans"/>
              </a:defRPr>
            </a:lvl3pPr>
            <a:lvl4pPr indent="-304800" lvl="3" marL="1828800">
              <a:lnSpc>
                <a:spcPct val="100000"/>
              </a:lnSpc>
              <a:spcBef>
                <a:spcPts val="0"/>
              </a:spcBef>
              <a:spcAft>
                <a:spcPts val="0"/>
              </a:spcAft>
              <a:buClr>
                <a:schemeClr val="dk1"/>
              </a:buClr>
              <a:buSzPts val="1200"/>
              <a:buFont typeface="PT Sans"/>
              <a:buChar char="●"/>
              <a:defRPr sz="1200">
                <a:solidFill>
                  <a:schemeClr val="dk1"/>
                </a:solidFill>
                <a:latin typeface="PT Sans"/>
                <a:ea typeface="PT Sans"/>
                <a:cs typeface="PT Sans"/>
                <a:sym typeface="PT Sans"/>
              </a:defRPr>
            </a:lvl4pPr>
            <a:lvl5pPr indent="-304800" lvl="4" marL="2286000">
              <a:lnSpc>
                <a:spcPct val="100000"/>
              </a:lnSpc>
              <a:spcBef>
                <a:spcPts val="0"/>
              </a:spcBef>
              <a:spcAft>
                <a:spcPts val="0"/>
              </a:spcAft>
              <a:buClr>
                <a:schemeClr val="dk1"/>
              </a:buClr>
              <a:buSzPts val="1200"/>
              <a:buFont typeface="PT Sans"/>
              <a:buChar char="○"/>
              <a:defRPr sz="1200">
                <a:solidFill>
                  <a:schemeClr val="dk1"/>
                </a:solidFill>
                <a:latin typeface="PT Sans"/>
                <a:ea typeface="PT Sans"/>
                <a:cs typeface="PT Sans"/>
                <a:sym typeface="PT Sans"/>
              </a:defRPr>
            </a:lvl5pPr>
            <a:lvl6pPr indent="-304800" lvl="5" marL="2743200">
              <a:lnSpc>
                <a:spcPct val="100000"/>
              </a:lnSpc>
              <a:spcBef>
                <a:spcPts val="0"/>
              </a:spcBef>
              <a:spcAft>
                <a:spcPts val="0"/>
              </a:spcAft>
              <a:buClr>
                <a:schemeClr val="dk1"/>
              </a:buClr>
              <a:buSzPts val="1200"/>
              <a:buFont typeface="PT Sans"/>
              <a:buChar char="■"/>
              <a:defRPr sz="1200">
                <a:solidFill>
                  <a:schemeClr val="dk1"/>
                </a:solidFill>
                <a:latin typeface="PT Sans"/>
                <a:ea typeface="PT Sans"/>
                <a:cs typeface="PT Sans"/>
                <a:sym typeface="PT Sans"/>
              </a:defRPr>
            </a:lvl6pPr>
            <a:lvl7pPr indent="-304800" lvl="6" marL="3200400">
              <a:lnSpc>
                <a:spcPct val="100000"/>
              </a:lnSpc>
              <a:spcBef>
                <a:spcPts val="0"/>
              </a:spcBef>
              <a:spcAft>
                <a:spcPts val="0"/>
              </a:spcAft>
              <a:buClr>
                <a:schemeClr val="dk1"/>
              </a:buClr>
              <a:buSzPts val="1200"/>
              <a:buFont typeface="PT Sans"/>
              <a:buChar char="●"/>
              <a:defRPr sz="1200">
                <a:solidFill>
                  <a:schemeClr val="dk1"/>
                </a:solidFill>
                <a:latin typeface="PT Sans"/>
                <a:ea typeface="PT Sans"/>
                <a:cs typeface="PT Sans"/>
                <a:sym typeface="PT Sans"/>
              </a:defRPr>
            </a:lvl7pPr>
            <a:lvl8pPr indent="-304800" lvl="7" marL="3657600">
              <a:lnSpc>
                <a:spcPct val="100000"/>
              </a:lnSpc>
              <a:spcBef>
                <a:spcPts val="0"/>
              </a:spcBef>
              <a:spcAft>
                <a:spcPts val="0"/>
              </a:spcAft>
              <a:buClr>
                <a:schemeClr val="dk1"/>
              </a:buClr>
              <a:buSzPts val="1200"/>
              <a:buFont typeface="PT Sans"/>
              <a:buChar char="○"/>
              <a:defRPr sz="1200">
                <a:solidFill>
                  <a:schemeClr val="dk1"/>
                </a:solidFill>
                <a:latin typeface="PT Sans"/>
                <a:ea typeface="PT Sans"/>
                <a:cs typeface="PT Sans"/>
                <a:sym typeface="PT Sans"/>
              </a:defRPr>
            </a:lvl8pPr>
            <a:lvl9pPr indent="-304800" lvl="8" marL="4114800">
              <a:lnSpc>
                <a:spcPct val="100000"/>
              </a:lnSpc>
              <a:spcBef>
                <a:spcPts val="0"/>
              </a:spcBef>
              <a:spcAft>
                <a:spcPts val="0"/>
              </a:spcAft>
              <a:buClr>
                <a:schemeClr val="dk1"/>
              </a:buClr>
              <a:buSzPts val="1200"/>
              <a:buFont typeface="PT Sans"/>
              <a:buChar char="■"/>
              <a:defRPr sz="1200">
                <a:solidFill>
                  <a:schemeClr val="dk1"/>
                </a:solidFill>
                <a:latin typeface="PT Sans"/>
                <a:ea typeface="PT Sans"/>
                <a:cs typeface="PT Sans"/>
                <a:sym typeface="PT Sans"/>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PT Sans"/>
                <a:ea typeface="PT Sans"/>
                <a:cs typeface="PT Sans"/>
                <a:sym typeface="PT Sans"/>
              </a:defRPr>
            </a:lvl1pPr>
            <a:lvl2pPr lvl="1" algn="r">
              <a:buNone/>
              <a:defRPr sz="1300">
                <a:solidFill>
                  <a:schemeClr val="dk1"/>
                </a:solidFill>
                <a:latin typeface="PT Sans"/>
                <a:ea typeface="PT Sans"/>
                <a:cs typeface="PT Sans"/>
                <a:sym typeface="PT Sans"/>
              </a:defRPr>
            </a:lvl2pPr>
            <a:lvl3pPr lvl="2" algn="r">
              <a:buNone/>
              <a:defRPr sz="1300">
                <a:solidFill>
                  <a:schemeClr val="dk1"/>
                </a:solidFill>
                <a:latin typeface="PT Sans"/>
                <a:ea typeface="PT Sans"/>
                <a:cs typeface="PT Sans"/>
                <a:sym typeface="PT Sans"/>
              </a:defRPr>
            </a:lvl3pPr>
            <a:lvl4pPr lvl="3" algn="r">
              <a:buNone/>
              <a:defRPr sz="1300">
                <a:solidFill>
                  <a:schemeClr val="dk1"/>
                </a:solidFill>
                <a:latin typeface="PT Sans"/>
                <a:ea typeface="PT Sans"/>
                <a:cs typeface="PT Sans"/>
                <a:sym typeface="PT Sans"/>
              </a:defRPr>
            </a:lvl4pPr>
            <a:lvl5pPr lvl="4" algn="r">
              <a:buNone/>
              <a:defRPr sz="1300">
                <a:solidFill>
                  <a:schemeClr val="dk1"/>
                </a:solidFill>
                <a:latin typeface="PT Sans"/>
                <a:ea typeface="PT Sans"/>
                <a:cs typeface="PT Sans"/>
                <a:sym typeface="PT Sans"/>
              </a:defRPr>
            </a:lvl5pPr>
            <a:lvl6pPr lvl="5" algn="r">
              <a:buNone/>
              <a:defRPr sz="1300">
                <a:solidFill>
                  <a:schemeClr val="dk1"/>
                </a:solidFill>
                <a:latin typeface="PT Sans"/>
                <a:ea typeface="PT Sans"/>
                <a:cs typeface="PT Sans"/>
                <a:sym typeface="PT Sans"/>
              </a:defRPr>
            </a:lvl6pPr>
            <a:lvl7pPr lvl="6" algn="r">
              <a:buNone/>
              <a:defRPr sz="1300">
                <a:solidFill>
                  <a:schemeClr val="dk1"/>
                </a:solidFill>
                <a:latin typeface="PT Sans"/>
                <a:ea typeface="PT Sans"/>
                <a:cs typeface="PT Sans"/>
                <a:sym typeface="PT Sans"/>
              </a:defRPr>
            </a:lvl7pPr>
            <a:lvl8pPr lvl="7" algn="r">
              <a:buNone/>
              <a:defRPr sz="1300">
                <a:solidFill>
                  <a:schemeClr val="dk1"/>
                </a:solidFill>
                <a:latin typeface="PT Sans"/>
                <a:ea typeface="PT Sans"/>
                <a:cs typeface="PT Sans"/>
                <a:sym typeface="PT Sans"/>
              </a:defRPr>
            </a:lvl8pPr>
            <a:lvl9pPr lvl="8" algn="r">
              <a:buNone/>
              <a:defRPr sz="1300">
                <a:solidFill>
                  <a:schemeClr val="dk1"/>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researchgate.net/publication/301778552" TargetMode="External"/><Relationship Id="rId4" Type="http://schemas.openxmlformats.org/officeDocument/2006/relationships/hyperlink" Target="https://www.researchgate.net/publication/301778552" TargetMode="External"/><Relationship Id="rId5" Type="http://schemas.openxmlformats.org/officeDocument/2006/relationships/image" Target="../media/image18.jpg"/><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doi.org/10.1155/2017/7219656" TargetMode="External"/><Relationship Id="rId4" Type="http://schemas.openxmlformats.org/officeDocument/2006/relationships/hyperlink" Target="https://doi.org/10.1155/2017/721965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hyperlink" Target="https://docs.google.com/spreadsheets/d/14hFag_M1AAcAu6e2V_i3AVrKueekAM7BBB0i68OCREM/edit?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hyperlink" Target="https://docs.google.com/spreadsheets/d/14hFag_M1AAcAu6e2V_i3AVrKueekAM7BBB0i68OCREM/edit?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docs.google.com/spreadsheets/d/14hFag_M1AAcAu6e2V_i3AVrKueekAM7BBB0i68OCREM/edit?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docs.google.com/spreadsheets/d/14hFag_M1AAcAu6e2V_i3AVrKueekAM7BBB0i68OCREM/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s://docs.google.com/spreadsheets/d/14hFag_M1AAcAu6e2V_i3AVrKueekAM7BBB0i68OCREM/edit?usp=sharing" TargetMode="External"/><Relationship Id="rId4" Type="http://schemas.openxmlformats.org/officeDocument/2006/relationships/hyperlink" Target="http://sl.n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hyperlink" Target="https://docs.google.com/spreadsheets/d/14hFag_M1AAcAu6e2V_i3AVrKueekAM7BBB0i68OCREM/edit?usp=sha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docs.google.com/spreadsheets/d/14hFag_M1AAcAu6e2V_i3AVrKueekAM7BBB0i68OCREM/edit?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s://essec.hal.science/hal-03457899" TargetMode="External"/><Relationship Id="rId4" Type="http://schemas.openxmlformats.org/officeDocument/2006/relationships/hyperlink" Target="https://doi.org/10.3390/su14171059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docs.google.com/spreadsheets/d/14hFag_M1AAcAu6e2V_i3AVrKueekAM7BBB0i68OCREM/edit?usp=sharing" TargetMode="External"/><Relationship Id="rId4" Type="http://schemas.openxmlformats.org/officeDocument/2006/relationships/hyperlink" Target="https://docs.google.com/spreadsheets/d/14hFag_M1AAcAu6e2V_i3AVrKueekAM7BBB0i68OCREM/edit?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www.sciencedirect.com/science/article/pii/B9780123852021000153"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78" name="Shape 278"/>
        <p:cNvGrpSpPr/>
        <p:nvPr/>
      </p:nvGrpSpPr>
      <p:grpSpPr>
        <a:xfrm>
          <a:off x="0" y="0"/>
          <a:ext cx="0" cy="0"/>
          <a:chOff x="0" y="0"/>
          <a:chExt cx="0" cy="0"/>
        </a:xfrm>
      </p:grpSpPr>
      <p:sp>
        <p:nvSpPr>
          <p:cNvPr id="279" name="Google Shape;279;p30"/>
          <p:cNvSpPr txBox="1"/>
          <p:nvPr/>
        </p:nvSpPr>
        <p:spPr>
          <a:xfrm>
            <a:off x="1236737" y="1144687"/>
            <a:ext cx="6808200" cy="798000"/>
          </a:xfrm>
          <a:prstGeom prst="rect">
            <a:avLst/>
          </a:prstGeom>
          <a:solidFill>
            <a:srgbClr val="D0D8DA">
              <a:alpha val="69620"/>
            </a:srgbClr>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202124"/>
                </a:solidFill>
                <a:latin typeface="Twentieth Century"/>
                <a:ea typeface="Twentieth Century"/>
                <a:cs typeface="Twentieth Century"/>
                <a:sym typeface="Twentieth Century"/>
              </a:rPr>
              <a:t>Spatial Optimization of Humanitarian logistics during Flood : Identification of Parameters</a:t>
            </a:r>
            <a:endParaRPr sz="2500">
              <a:solidFill>
                <a:schemeClr val="dk1"/>
              </a:solidFill>
              <a:latin typeface="Twentieth Century"/>
              <a:ea typeface="Twentieth Century"/>
              <a:cs typeface="Twentieth Century"/>
              <a:sym typeface="Twentieth Century"/>
            </a:endParaRPr>
          </a:p>
        </p:txBody>
      </p:sp>
      <p:sp>
        <p:nvSpPr>
          <p:cNvPr id="280" name="Google Shape;280;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29" name="Shape 529"/>
        <p:cNvGrpSpPr/>
        <p:nvPr/>
      </p:nvGrpSpPr>
      <p:grpSpPr>
        <a:xfrm>
          <a:off x="0" y="0"/>
          <a:ext cx="0" cy="0"/>
          <a:chOff x="0" y="0"/>
          <a:chExt cx="0" cy="0"/>
        </a:xfrm>
      </p:grpSpPr>
      <p:sp>
        <p:nvSpPr>
          <p:cNvPr id="530" name="Google Shape;530;p39"/>
          <p:cNvSpPr txBox="1"/>
          <p:nvPr/>
        </p:nvSpPr>
        <p:spPr>
          <a:xfrm>
            <a:off x="851580" y="3882790"/>
            <a:ext cx="3190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Twentieth Century"/>
                <a:ea typeface="Twentieth Century"/>
                <a:cs typeface="Twentieth Century"/>
                <a:sym typeface="Twentieth Century"/>
              </a:rPr>
              <a:t>Stages of Humanitarian Supply Chain[2]</a:t>
            </a:r>
            <a:endParaRPr/>
          </a:p>
        </p:txBody>
      </p:sp>
      <p:sp>
        <p:nvSpPr>
          <p:cNvPr id="531" name="Google Shape;531;p39"/>
          <p:cNvSpPr txBox="1"/>
          <p:nvPr/>
        </p:nvSpPr>
        <p:spPr>
          <a:xfrm>
            <a:off x="457200" y="4349200"/>
            <a:ext cx="84324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Twentieth Century"/>
                <a:ea typeface="Twentieth Century"/>
                <a:cs typeface="Twentieth Century"/>
                <a:sym typeface="Twentieth Century"/>
              </a:rPr>
              <a:t>Source :</a:t>
            </a:r>
            <a:r>
              <a:rPr i="1" lang="en" sz="700">
                <a:solidFill>
                  <a:schemeClr val="dk1"/>
                </a:solidFill>
                <a:latin typeface="Twentieth Century"/>
                <a:ea typeface="Twentieth Century"/>
                <a:cs typeface="Twentieth Century"/>
                <a:sym typeface="Twentieth Century"/>
              </a:rPr>
              <a:t> </a:t>
            </a:r>
            <a:r>
              <a:rPr lang="en" sz="700">
                <a:latin typeface="Twentieth Century"/>
                <a:ea typeface="Twentieth Century"/>
                <a:cs typeface="Twentieth Century"/>
                <a:sym typeface="Twentieth Century"/>
              </a:rPr>
              <a:t> </a:t>
            </a:r>
            <a:r>
              <a:rPr lang="en" sz="900">
                <a:latin typeface="Twentieth Century"/>
                <a:ea typeface="Twentieth Century"/>
                <a:cs typeface="Twentieth Century"/>
                <a:sym typeface="Twentieth Century"/>
              </a:rPr>
              <a:t>Viagi, A. F. (2016). Humanitarian supply chain risk management (HSCRM). </a:t>
            </a:r>
            <a:r>
              <a:rPr i="1" lang="en" sz="900">
                <a:latin typeface="Twentieth Century"/>
                <a:ea typeface="Twentieth Century"/>
                <a:cs typeface="Twentieth Century"/>
                <a:sym typeface="Twentieth Century"/>
              </a:rPr>
              <a:t>ResearchGate</a:t>
            </a:r>
            <a:r>
              <a:rPr lang="en" sz="900">
                <a:latin typeface="Twentieth Century"/>
                <a:ea typeface="Twentieth Century"/>
                <a:cs typeface="Twentieth Century"/>
                <a:sym typeface="Twentieth Century"/>
              </a:rPr>
              <a:t>. Retrieved from</a:t>
            </a:r>
            <a:r>
              <a:rPr lang="en" sz="900">
                <a:uFill>
                  <a:noFill/>
                </a:uFill>
                <a:latin typeface="Twentieth Century"/>
                <a:ea typeface="Twentieth Century"/>
                <a:cs typeface="Twentieth Century"/>
                <a:sym typeface="Twentieth Century"/>
                <a:hlinkClick r:id="rId3"/>
              </a:rPr>
              <a:t> </a:t>
            </a:r>
            <a:r>
              <a:rPr lang="en" sz="900" u="sng">
                <a:solidFill>
                  <a:schemeClr val="hlink"/>
                </a:solidFill>
                <a:latin typeface="Twentieth Century"/>
                <a:ea typeface="Twentieth Century"/>
                <a:cs typeface="Twentieth Century"/>
                <a:sym typeface="Twentieth Century"/>
                <a:hlinkClick r:id="rId4"/>
              </a:rPr>
              <a:t>https://www.researchgate.net/publication/301778552</a:t>
            </a:r>
            <a:endParaRPr i="1" sz="800">
              <a:latin typeface="Twentieth Century"/>
              <a:ea typeface="Twentieth Century"/>
              <a:cs typeface="Twentieth Century"/>
              <a:sym typeface="Twentieth Century"/>
            </a:endParaRPr>
          </a:p>
          <a:p>
            <a:pPr indent="0" lvl="0" marL="0" rtl="0" algn="l">
              <a:spcBef>
                <a:spcPts val="0"/>
              </a:spcBef>
              <a:spcAft>
                <a:spcPts val="0"/>
              </a:spcAft>
              <a:buNone/>
            </a:pPr>
            <a:r>
              <a:t/>
            </a:r>
            <a:endParaRPr b="1" i="1" sz="1200">
              <a:solidFill>
                <a:srgbClr val="592203"/>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200">
              <a:solidFill>
                <a:srgbClr val="592203"/>
              </a:solidFill>
              <a:latin typeface="Twentieth Century"/>
              <a:ea typeface="Twentieth Century"/>
              <a:cs typeface="Twentieth Century"/>
              <a:sym typeface="Twentieth Century"/>
            </a:endParaRPr>
          </a:p>
        </p:txBody>
      </p:sp>
      <p:sp>
        <p:nvSpPr>
          <p:cNvPr id="532" name="Google Shape;532;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33" name="Google Shape;533;p39"/>
          <p:cNvPicPr preferRelativeResize="0"/>
          <p:nvPr/>
        </p:nvPicPr>
        <p:blipFill>
          <a:blip r:embed="rId5">
            <a:alphaModFix/>
          </a:blip>
          <a:stretch>
            <a:fillRect/>
          </a:stretch>
        </p:blipFill>
        <p:spPr>
          <a:xfrm>
            <a:off x="4391700" y="595550"/>
            <a:ext cx="3719101" cy="3376251"/>
          </a:xfrm>
          <a:prstGeom prst="rect">
            <a:avLst/>
          </a:prstGeom>
          <a:noFill/>
          <a:ln>
            <a:noFill/>
          </a:ln>
        </p:spPr>
      </p:pic>
      <p:sp>
        <p:nvSpPr>
          <p:cNvPr id="534" name="Google Shape;534;p39"/>
          <p:cNvSpPr txBox="1"/>
          <p:nvPr/>
        </p:nvSpPr>
        <p:spPr>
          <a:xfrm>
            <a:off x="4442125" y="3897725"/>
            <a:ext cx="3668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Twentieth Century"/>
                <a:ea typeface="Twentieth Century"/>
                <a:cs typeface="Twentieth Century"/>
                <a:sym typeface="Twentieth Century"/>
              </a:rPr>
              <a:t>Humanitarian Supply Chain[78]</a:t>
            </a:r>
            <a:endParaRPr/>
          </a:p>
        </p:txBody>
      </p:sp>
      <p:pic>
        <p:nvPicPr>
          <p:cNvPr id="535" name="Google Shape;535;p39"/>
          <p:cNvPicPr preferRelativeResize="0"/>
          <p:nvPr/>
        </p:nvPicPr>
        <p:blipFill rotWithShape="1">
          <a:blip r:embed="rId6">
            <a:alphaModFix/>
          </a:blip>
          <a:srcRect b="3305" l="4434" r="0" t="3314"/>
          <a:stretch/>
        </p:blipFill>
        <p:spPr>
          <a:xfrm>
            <a:off x="762000" y="422950"/>
            <a:ext cx="3378575" cy="2070747"/>
          </a:xfrm>
          <a:prstGeom prst="rect">
            <a:avLst/>
          </a:prstGeom>
          <a:noFill/>
          <a:ln>
            <a:noFill/>
          </a:ln>
        </p:spPr>
      </p:pic>
      <p:sp>
        <p:nvSpPr>
          <p:cNvPr id="536" name="Google Shape;536;p39"/>
          <p:cNvSpPr txBox="1"/>
          <p:nvPr/>
        </p:nvSpPr>
        <p:spPr>
          <a:xfrm>
            <a:off x="649677" y="3081525"/>
            <a:ext cx="3447600" cy="2178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93939"/>
                </a:solidFill>
                <a:latin typeface="Twentieth Century"/>
                <a:ea typeface="Twentieth Century"/>
                <a:cs typeface="Twentieth Century"/>
                <a:sym typeface="Twentieth Century"/>
              </a:rPr>
              <a:t>Supply Acquisition and Procurement</a:t>
            </a:r>
            <a:endParaRPr sz="1200">
              <a:solidFill>
                <a:srgbClr val="393939"/>
              </a:solidFill>
              <a:latin typeface="Twentieth Century"/>
              <a:ea typeface="Twentieth Century"/>
              <a:cs typeface="Twentieth Century"/>
              <a:sym typeface="Twentieth Century"/>
            </a:endParaRPr>
          </a:p>
        </p:txBody>
      </p:sp>
      <p:sp>
        <p:nvSpPr>
          <p:cNvPr id="537" name="Google Shape;537;p39"/>
          <p:cNvSpPr txBox="1"/>
          <p:nvPr/>
        </p:nvSpPr>
        <p:spPr>
          <a:xfrm>
            <a:off x="649677" y="3372063"/>
            <a:ext cx="3447600" cy="2250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rPr lang="en" sz="1200">
                <a:solidFill>
                  <a:srgbClr val="393939"/>
                </a:solidFill>
                <a:latin typeface="Twentieth Century"/>
                <a:ea typeface="Twentieth Century"/>
                <a:cs typeface="Twentieth Century"/>
                <a:sym typeface="Twentieth Century"/>
              </a:rPr>
              <a:t>Prepositioning and Warehousing</a:t>
            </a:r>
            <a:endParaRPr sz="12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200">
              <a:solidFill>
                <a:srgbClr val="393939"/>
              </a:solidFill>
              <a:latin typeface="Twentieth Century"/>
              <a:ea typeface="Twentieth Century"/>
              <a:cs typeface="Twentieth Century"/>
              <a:sym typeface="Twentieth Century"/>
            </a:endParaRPr>
          </a:p>
        </p:txBody>
      </p:sp>
      <p:sp>
        <p:nvSpPr>
          <p:cNvPr id="538" name="Google Shape;538;p39"/>
          <p:cNvSpPr txBox="1"/>
          <p:nvPr/>
        </p:nvSpPr>
        <p:spPr>
          <a:xfrm>
            <a:off x="649677" y="3679623"/>
            <a:ext cx="3447600" cy="183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Twentieth Century"/>
                <a:ea typeface="Twentieth Century"/>
                <a:cs typeface="Twentieth Century"/>
                <a:sym typeface="Twentieth Century"/>
              </a:rPr>
              <a:t>Transportation</a:t>
            </a:r>
            <a:endParaRPr sz="1200">
              <a:solidFill>
                <a:srgbClr val="393939"/>
              </a:solidFill>
              <a:latin typeface="Twentieth Century"/>
              <a:ea typeface="Twentieth Century"/>
              <a:cs typeface="Twentieth Century"/>
              <a:sym typeface="Twentieth Century"/>
            </a:endParaRPr>
          </a:p>
        </p:txBody>
      </p:sp>
      <p:sp>
        <p:nvSpPr>
          <p:cNvPr id="539" name="Google Shape;539;p39"/>
          <p:cNvSpPr txBox="1"/>
          <p:nvPr/>
        </p:nvSpPr>
        <p:spPr>
          <a:xfrm>
            <a:off x="767524" y="2437999"/>
            <a:ext cx="2977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540" name="Google Shape;540;p39"/>
          <p:cNvSpPr txBox="1"/>
          <p:nvPr/>
        </p:nvSpPr>
        <p:spPr>
          <a:xfrm>
            <a:off x="851664" y="2470105"/>
            <a:ext cx="3190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Twentieth Century"/>
                <a:ea typeface="Twentieth Century"/>
                <a:cs typeface="Twentieth Century"/>
                <a:sym typeface="Twentieth Century"/>
              </a:rPr>
              <a:t>Keyword Co - </a:t>
            </a:r>
            <a:r>
              <a:rPr lang="en" sz="1000">
                <a:solidFill>
                  <a:schemeClr val="dk1"/>
                </a:solidFill>
                <a:latin typeface="Twentieth Century"/>
                <a:ea typeface="Twentieth Century"/>
                <a:cs typeface="Twentieth Century"/>
                <a:sym typeface="Twentieth Century"/>
              </a:rPr>
              <a:t>Occurrence</a:t>
            </a:r>
            <a:r>
              <a:rPr lang="en" sz="1000">
                <a:solidFill>
                  <a:schemeClr val="dk1"/>
                </a:solidFill>
                <a:latin typeface="Twentieth Century"/>
                <a:ea typeface="Twentieth Century"/>
                <a:cs typeface="Twentieth Century"/>
                <a:sym typeface="Twentieth Century"/>
              </a:rPr>
              <a:t> Network[17]</a:t>
            </a:r>
            <a:endParaRPr/>
          </a:p>
        </p:txBody>
      </p:sp>
      <p:sp>
        <p:nvSpPr>
          <p:cNvPr id="541" name="Google Shape;541;p39"/>
          <p:cNvSpPr txBox="1"/>
          <p:nvPr/>
        </p:nvSpPr>
        <p:spPr>
          <a:xfrm>
            <a:off x="851580" y="2727892"/>
            <a:ext cx="3190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dk1"/>
                </a:solidFill>
                <a:latin typeface="Twentieth Century"/>
                <a:ea typeface="Twentieth Century"/>
                <a:cs typeface="Twentieth Century"/>
                <a:sym typeface="Twentieth Century"/>
              </a:rPr>
              <a:t>STAGES OF HUMANITARIAN SUPPLY CHAIN</a:t>
            </a:r>
            <a:endParaRPr b="1"/>
          </a:p>
        </p:txBody>
      </p:sp>
      <p:sp>
        <p:nvSpPr>
          <p:cNvPr id="542" name="Google Shape;542;p39"/>
          <p:cNvSpPr txBox="1"/>
          <p:nvPr>
            <p:ph idx="4294967295" type="title"/>
          </p:nvPr>
        </p:nvSpPr>
        <p:spPr>
          <a:xfrm>
            <a:off x="-3300" y="198850"/>
            <a:ext cx="9150600" cy="22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592203"/>
                </a:solidFill>
                <a:latin typeface="Twentieth Century"/>
                <a:ea typeface="Twentieth Century"/>
                <a:cs typeface="Twentieth Century"/>
                <a:sym typeface="Twentieth Century"/>
              </a:rPr>
              <a:t>HUMANITARIAN SUPPLY CHAIN</a:t>
            </a:r>
            <a:endParaRPr sz="2000">
              <a:solidFill>
                <a:srgbClr val="592203"/>
              </a:solidFill>
              <a:latin typeface="Twentieth Century"/>
              <a:ea typeface="Twentieth Century"/>
              <a:cs typeface="Twentieth Century"/>
              <a:sym typeface="Twentieth Century"/>
            </a:endParaRPr>
          </a:p>
        </p:txBody>
      </p:sp>
      <p:sp>
        <p:nvSpPr>
          <p:cNvPr id="543" name="Google Shape;543;p39"/>
          <p:cNvSpPr/>
          <p:nvPr/>
        </p:nvSpPr>
        <p:spPr>
          <a:xfrm>
            <a:off x="554175" y="3601725"/>
            <a:ext cx="3668700" cy="3387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544" name="Google Shape;544;p39"/>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545" name="Google Shape;545;p39"/>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546" name="Google Shape;546;p39"/>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547" name="Google Shape;547;p39"/>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Literature </a:t>
            </a:r>
            <a:endParaRPr b="1" sz="1200">
              <a:latin typeface="PT Sans"/>
              <a:ea typeface="PT Sans"/>
              <a:cs typeface="PT Sans"/>
              <a:sym typeface="PT Sans"/>
            </a:endParaRPr>
          </a:p>
        </p:txBody>
      </p:sp>
      <p:sp>
        <p:nvSpPr>
          <p:cNvPr id="548" name="Google Shape;548;p39"/>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549" name="Google Shape;549;p39"/>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550" name="Google Shape;550;p39"/>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54" name="Shape 554"/>
        <p:cNvGrpSpPr/>
        <p:nvPr/>
      </p:nvGrpSpPr>
      <p:grpSpPr>
        <a:xfrm>
          <a:off x="0" y="0"/>
          <a:ext cx="0" cy="0"/>
          <a:chOff x="0" y="0"/>
          <a:chExt cx="0" cy="0"/>
        </a:xfrm>
      </p:grpSpPr>
      <p:sp>
        <p:nvSpPr>
          <p:cNvPr id="555" name="Google Shape;555;p40"/>
          <p:cNvSpPr txBox="1"/>
          <p:nvPr>
            <p:ph idx="4294967295" type="title"/>
          </p:nvPr>
        </p:nvSpPr>
        <p:spPr>
          <a:xfrm>
            <a:off x="567150" y="253800"/>
            <a:ext cx="7989600" cy="22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592203"/>
                </a:solidFill>
                <a:latin typeface="Twentieth Century"/>
                <a:ea typeface="Twentieth Century"/>
                <a:cs typeface="Twentieth Century"/>
                <a:sym typeface="Twentieth Century"/>
              </a:rPr>
              <a:t>OPTIMIZATION MODELS</a:t>
            </a:r>
            <a:endParaRPr sz="2000">
              <a:solidFill>
                <a:srgbClr val="592203"/>
              </a:solidFill>
              <a:latin typeface="Twentieth Century"/>
              <a:ea typeface="Twentieth Century"/>
              <a:cs typeface="Twentieth Century"/>
              <a:sym typeface="Twentieth Century"/>
            </a:endParaRPr>
          </a:p>
        </p:txBody>
      </p:sp>
      <p:sp>
        <p:nvSpPr>
          <p:cNvPr id="556" name="Google Shape;556;p40"/>
          <p:cNvSpPr txBox="1"/>
          <p:nvPr/>
        </p:nvSpPr>
        <p:spPr>
          <a:xfrm>
            <a:off x="5002597" y="1310298"/>
            <a:ext cx="1711200" cy="6144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Model Based on Mathematical Analysis</a:t>
            </a:r>
            <a:endParaRPr b="1">
              <a:solidFill>
                <a:srgbClr val="393939"/>
              </a:solidFill>
              <a:latin typeface="Twentieth Century"/>
              <a:ea typeface="Twentieth Century"/>
              <a:cs typeface="Twentieth Century"/>
              <a:sym typeface="Twentieth Century"/>
            </a:endParaRPr>
          </a:p>
        </p:txBody>
      </p:sp>
      <p:sp>
        <p:nvSpPr>
          <p:cNvPr id="557" name="Google Shape;557;p40"/>
          <p:cNvSpPr txBox="1"/>
          <p:nvPr/>
        </p:nvSpPr>
        <p:spPr>
          <a:xfrm>
            <a:off x="5001571" y="1974636"/>
            <a:ext cx="1706100" cy="50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Analytical Mathematics,Linear</a:t>
            </a:r>
            <a:endParaRPr>
              <a:solidFill>
                <a:srgbClr val="393939"/>
              </a:solidFill>
              <a:latin typeface="Twentieth Century"/>
              <a:ea typeface="Twentieth Century"/>
              <a:cs typeface="Twentieth Century"/>
              <a:sym typeface="Twentieth Century"/>
            </a:endParaRPr>
          </a:p>
        </p:txBody>
      </p:sp>
      <p:sp>
        <p:nvSpPr>
          <p:cNvPr id="558" name="Google Shape;558;p40"/>
          <p:cNvSpPr txBox="1"/>
          <p:nvPr/>
        </p:nvSpPr>
        <p:spPr>
          <a:xfrm>
            <a:off x="5001563" y="2527091"/>
            <a:ext cx="1706100" cy="6579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Traditional,Social, economic and ecological objectives</a:t>
            </a:r>
            <a:endParaRPr>
              <a:solidFill>
                <a:srgbClr val="393939"/>
              </a:solidFill>
              <a:latin typeface="Twentieth Century"/>
              <a:ea typeface="Twentieth Century"/>
              <a:cs typeface="Twentieth Century"/>
              <a:sym typeface="Twentieth Century"/>
            </a:endParaRPr>
          </a:p>
        </p:txBody>
      </p:sp>
      <p:sp>
        <p:nvSpPr>
          <p:cNvPr id="559" name="Google Shape;559;p40"/>
          <p:cNvSpPr txBox="1"/>
          <p:nvPr/>
        </p:nvSpPr>
        <p:spPr>
          <a:xfrm>
            <a:off x="5005032" y="3339011"/>
            <a:ext cx="1706100" cy="6579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No flexibility</a:t>
            </a:r>
            <a:endParaRPr>
              <a:solidFill>
                <a:srgbClr val="393939"/>
              </a:solidFill>
              <a:latin typeface="Twentieth Century"/>
              <a:ea typeface="Twentieth Century"/>
              <a:cs typeface="Twentieth Century"/>
              <a:sym typeface="Twentieth Century"/>
            </a:endParaRPr>
          </a:p>
        </p:txBody>
      </p:sp>
      <p:sp>
        <p:nvSpPr>
          <p:cNvPr id="560" name="Google Shape;560;p40"/>
          <p:cNvSpPr txBox="1"/>
          <p:nvPr/>
        </p:nvSpPr>
        <p:spPr>
          <a:xfrm>
            <a:off x="6802975" y="1310298"/>
            <a:ext cx="1812900" cy="6144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Model Based on Biological Intelligence</a:t>
            </a:r>
            <a:endParaRPr b="1">
              <a:solidFill>
                <a:srgbClr val="393939"/>
              </a:solidFill>
              <a:latin typeface="Twentieth Century"/>
              <a:ea typeface="Twentieth Century"/>
              <a:cs typeface="Twentieth Century"/>
              <a:sym typeface="Twentieth Century"/>
            </a:endParaRPr>
          </a:p>
        </p:txBody>
      </p:sp>
      <p:sp>
        <p:nvSpPr>
          <p:cNvPr id="561" name="Google Shape;561;p40"/>
          <p:cNvSpPr txBox="1"/>
          <p:nvPr/>
        </p:nvSpPr>
        <p:spPr>
          <a:xfrm>
            <a:off x="6805612" y="1870373"/>
            <a:ext cx="1807500" cy="50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Multi-Objective,Non Linear</a:t>
            </a:r>
            <a:endParaRPr>
              <a:solidFill>
                <a:srgbClr val="393939"/>
              </a:solidFill>
              <a:latin typeface="Twentieth Century"/>
              <a:ea typeface="Twentieth Century"/>
              <a:cs typeface="Twentieth Century"/>
              <a:sym typeface="Twentieth Century"/>
            </a:endParaRPr>
          </a:p>
        </p:txBody>
      </p:sp>
      <p:sp>
        <p:nvSpPr>
          <p:cNvPr id="562" name="Google Shape;562;p40"/>
          <p:cNvSpPr txBox="1"/>
          <p:nvPr/>
        </p:nvSpPr>
        <p:spPr>
          <a:xfrm>
            <a:off x="6752663" y="2605075"/>
            <a:ext cx="1922400" cy="1435800"/>
          </a:xfrm>
          <a:prstGeom prst="rect">
            <a:avLst/>
          </a:prstGeom>
          <a:noFill/>
          <a:ln cap="flat" cmpd="sng" w="9525">
            <a:solidFill>
              <a:srgbClr val="592203"/>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Role of Planner</a:t>
            </a:r>
            <a:endParaRPr>
              <a:solidFill>
                <a:srgbClr val="393939"/>
              </a:solidFill>
              <a:latin typeface="Twentieth Century"/>
              <a:ea typeface="Twentieth Century"/>
              <a:cs typeface="Twentieth Century"/>
              <a:sym typeface="Twentieth Century"/>
            </a:endParaRPr>
          </a:p>
        </p:txBody>
      </p:sp>
      <p:cxnSp>
        <p:nvCxnSpPr>
          <p:cNvPr id="563" name="Google Shape;563;p40"/>
          <p:cNvCxnSpPr>
            <a:stCxn id="561" idx="2"/>
            <a:endCxn id="562" idx="0"/>
          </p:cNvCxnSpPr>
          <p:nvPr/>
        </p:nvCxnSpPr>
        <p:spPr>
          <a:xfrm>
            <a:off x="7709362" y="2372573"/>
            <a:ext cx="4500" cy="232500"/>
          </a:xfrm>
          <a:prstGeom prst="straightConnector1">
            <a:avLst/>
          </a:prstGeom>
          <a:noFill/>
          <a:ln cap="flat" cmpd="sng" w="9525">
            <a:solidFill>
              <a:schemeClr val="dk2"/>
            </a:solidFill>
            <a:prstDash val="solid"/>
            <a:round/>
            <a:headEnd len="med" w="med" type="none"/>
            <a:tailEnd len="med" w="med" type="triangle"/>
          </a:ln>
        </p:spPr>
      </p:cxnSp>
      <p:sp>
        <p:nvSpPr>
          <p:cNvPr id="564" name="Google Shape;564;p40"/>
          <p:cNvSpPr txBox="1"/>
          <p:nvPr/>
        </p:nvSpPr>
        <p:spPr>
          <a:xfrm>
            <a:off x="6802975" y="3360798"/>
            <a:ext cx="1812900" cy="6144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Spatial Optimization</a:t>
            </a:r>
            <a:endParaRPr b="1">
              <a:solidFill>
                <a:srgbClr val="393939"/>
              </a:solidFill>
              <a:latin typeface="Twentieth Century"/>
              <a:ea typeface="Twentieth Century"/>
              <a:cs typeface="Twentieth Century"/>
              <a:sym typeface="Twentieth Century"/>
            </a:endParaRPr>
          </a:p>
        </p:txBody>
      </p:sp>
      <p:sp>
        <p:nvSpPr>
          <p:cNvPr id="565" name="Google Shape;565;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6" name="Google Shape;566;p40"/>
          <p:cNvSpPr txBox="1"/>
          <p:nvPr/>
        </p:nvSpPr>
        <p:spPr>
          <a:xfrm>
            <a:off x="516388" y="1444900"/>
            <a:ext cx="1423500" cy="290100"/>
          </a:xfrm>
          <a:prstGeom prst="rect">
            <a:avLst/>
          </a:prstGeom>
          <a:solidFill>
            <a:srgbClr val="BE7D55">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161616"/>
                </a:solidFill>
                <a:latin typeface="Twentieth Century"/>
                <a:ea typeface="Twentieth Century"/>
                <a:cs typeface="Twentieth Century"/>
                <a:sym typeface="Twentieth Century"/>
              </a:rPr>
              <a:t>Components</a:t>
            </a:r>
            <a:endParaRPr b="1" sz="1300">
              <a:solidFill>
                <a:srgbClr val="161616"/>
              </a:solidFill>
              <a:latin typeface="Twentieth Century"/>
              <a:ea typeface="Twentieth Century"/>
              <a:cs typeface="Twentieth Century"/>
              <a:sym typeface="Twentieth Century"/>
            </a:endParaRPr>
          </a:p>
        </p:txBody>
      </p:sp>
      <p:sp>
        <p:nvSpPr>
          <p:cNvPr id="567" name="Google Shape;567;p40"/>
          <p:cNvSpPr txBox="1"/>
          <p:nvPr/>
        </p:nvSpPr>
        <p:spPr>
          <a:xfrm>
            <a:off x="516388" y="1832578"/>
            <a:ext cx="1423500" cy="4236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161616"/>
                </a:solidFill>
                <a:latin typeface="Twentieth Century"/>
                <a:ea typeface="Twentieth Century"/>
                <a:cs typeface="Twentieth Century"/>
                <a:sym typeface="Twentieth Century"/>
              </a:rPr>
              <a:t>Objectives</a:t>
            </a:r>
            <a:endParaRPr sz="1300">
              <a:solidFill>
                <a:srgbClr val="161616"/>
              </a:solidFill>
              <a:latin typeface="Twentieth Century"/>
              <a:ea typeface="Twentieth Century"/>
              <a:cs typeface="Twentieth Century"/>
              <a:sym typeface="Twentieth Century"/>
            </a:endParaRPr>
          </a:p>
        </p:txBody>
      </p:sp>
      <p:sp>
        <p:nvSpPr>
          <p:cNvPr id="568" name="Google Shape;568;p40"/>
          <p:cNvSpPr txBox="1"/>
          <p:nvPr/>
        </p:nvSpPr>
        <p:spPr>
          <a:xfrm>
            <a:off x="5001563" y="839325"/>
            <a:ext cx="3614400" cy="34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Types of Optimization Models</a:t>
            </a:r>
            <a:endParaRPr b="1" sz="1500">
              <a:solidFill>
                <a:srgbClr val="393939"/>
              </a:solidFill>
              <a:latin typeface="Twentieth Century"/>
              <a:ea typeface="Twentieth Century"/>
              <a:cs typeface="Twentieth Century"/>
              <a:sym typeface="Twentieth Century"/>
            </a:endParaRPr>
          </a:p>
        </p:txBody>
      </p:sp>
      <p:sp>
        <p:nvSpPr>
          <p:cNvPr id="569" name="Google Shape;569;p40"/>
          <p:cNvSpPr txBox="1"/>
          <p:nvPr/>
        </p:nvSpPr>
        <p:spPr>
          <a:xfrm>
            <a:off x="516388" y="2353716"/>
            <a:ext cx="1423500" cy="5154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161616"/>
                </a:solidFill>
                <a:latin typeface="Twentieth Century"/>
                <a:ea typeface="Twentieth Century"/>
                <a:cs typeface="Twentieth Century"/>
                <a:sym typeface="Twentieth Century"/>
              </a:rPr>
              <a:t>Constraints</a:t>
            </a:r>
            <a:endParaRPr sz="1300">
              <a:solidFill>
                <a:srgbClr val="161616"/>
              </a:solidFill>
              <a:latin typeface="Twentieth Century"/>
              <a:ea typeface="Twentieth Century"/>
              <a:cs typeface="Twentieth Century"/>
              <a:sym typeface="Twentieth Century"/>
            </a:endParaRPr>
          </a:p>
        </p:txBody>
      </p:sp>
      <p:sp>
        <p:nvSpPr>
          <p:cNvPr id="570" name="Google Shape;570;p40"/>
          <p:cNvSpPr txBox="1"/>
          <p:nvPr/>
        </p:nvSpPr>
        <p:spPr>
          <a:xfrm>
            <a:off x="2026938" y="1444900"/>
            <a:ext cx="2829300" cy="271500"/>
          </a:xfrm>
          <a:prstGeom prst="rect">
            <a:avLst/>
          </a:prstGeom>
          <a:solidFill>
            <a:srgbClr val="BE7D55">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161616"/>
                </a:solidFill>
                <a:latin typeface="Twentieth Century"/>
                <a:ea typeface="Twentieth Century"/>
                <a:cs typeface="Twentieth Century"/>
                <a:sym typeface="Twentieth Century"/>
              </a:rPr>
              <a:t>Functions</a:t>
            </a:r>
            <a:endParaRPr b="1" sz="1300">
              <a:solidFill>
                <a:srgbClr val="161616"/>
              </a:solidFill>
              <a:latin typeface="Twentieth Century"/>
              <a:ea typeface="Twentieth Century"/>
              <a:cs typeface="Twentieth Century"/>
              <a:sym typeface="Twentieth Century"/>
            </a:endParaRPr>
          </a:p>
        </p:txBody>
      </p:sp>
      <p:sp>
        <p:nvSpPr>
          <p:cNvPr id="571" name="Google Shape;571;p40"/>
          <p:cNvSpPr txBox="1"/>
          <p:nvPr/>
        </p:nvSpPr>
        <p:spPr>
          <a:xfrm>
            <a:off x="2026912" y="1832576"/>
            <a:ext cx="2829300" cy="42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161616"/>
                </a:solidFill>
                <a:latin typeface="Twentieth Century"/>
                <a:ea typeface="Twentieth Century"/>
                <a:cs typeface="Twentieth Century"/>
                <a:sym typeface="Twentieth Century"/>
              </a:rPr>
              <a:t>This is the function that needs to be optimized.</a:t>
            </a:r>
            <a:endParaRPr sz="1300">
              <a:solidFill>
                <a:srgbClr val="161616"/>
              </a:solidFill>
              <a:latin typeface="Twentieth Century"/>
              <a:ea typeface="Twentieth Century"/>
              <a:cs typeface="Twentieth Century"/>
              <a:sym typeface="Twentieth Century"/>
            </a:endParaRPr>
          </a:p>
        </p:txBody>
      </p:sp>
      <p:sp>
        <p:nvSpPr>
          <p:cNvPr id="572" name="Google Shape;572;p40"/>
          <p:cNvSpPr txBox="1"/>
          <p:nvPr/>
        </p:nvSpPr>
        <p:spPr>
          <a:xfrm>
            <a:off x="2026912" y="2353723"/>
            <a:ext cx="2829300" cy="51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161616"/>
                </a:solidFill>
                <a:latin typeface="Twentieth Century"/>
                <a:ea typeface="Twentieth Century"/>
                <a:cs typeface="Twentieth Century"/>
                <a:sym typeface="Twentieth Century"/>
              </a:rPr>
              <a:t>Limit the possible values for the Decision variables</a:t>
            </a:r>
            <a:endParaRPr sz="1300">
              <a:solidFill>
                <a:srgbClr val="161616"/>
              </a:solidFill>
              <a:latin typeface="Twentieth Century"/>
              <a:ea typeface="Twentieth Century"/>
              <a:cs typeface="Twentieth Century"/>
              <a:sym typeface="Twentieth Century"/>
            </a:endParaRPr>
          </a:p>
        </p:txBody>
      </p:sp>
      <p:sp>
        <p:nvSpPr>
          <p:cNvPr id="573" name="Google Shape;573;p40"/>
          <p:cNvSpPr txBox="1"/>
          <p:nvPr/>
        </p:nvSpPr>
        <p:spPr>
          <a:xfrm>
            <a:off x="457200" y="4121063"/>
            <a:ext cx="84324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Twentieth Century"/>
                <a:ea typeface="Twentieth Century"/>
                <a:cs typeface="Twentieth Century"/>
                <a:sym typeface="Twentieth Century"/>
              </a:rPr>
              <a:t>Source :</a:t>
            </a:r>
            <a:r>
              <a:rPr i="1" lang="en" sz="900">
                <a:solidFill>
                  <a:schemeClr val="dk1"/>
                </a:solidFill>
                <a:latin typeface="Twentieth Century"/>
                <a:ea typeface="Twentieth Century"/>
                <a:cs typeface="Twentieth Century"/>
                <a:sym typeface="Twentieth Century"/>
              </a:rPr>
              <a:t> </a:t>
            </a:r>
            <a:r>
              <a:rPr lang="en" sz="800">
                <a:latin typeface="Twentieth Century"/>
                <a:ea typeface="Twentieth Century"/>
                <a:cs typeface="Twentieth Century"/>
                <a:sym typeface="Twentieth Century"/>
              </a:rPr>
              <a:t>Fei, H., Li, Q., &amp; Sun, D. (2017). A survey of recent research on optimization models and algorithms for operations management from the process view. </a:t>
            </a:r>
            <a:r>
              <a:rPr i="1" lang="en" sz="800">
                <a:latin typeface="Twentieth Century"/>
                <a:ea typeface="Twentieth Century"/>
                <a:cs typeface="Twentieth Century"/>
                <a:sym typeface="Twentieth Century"/>
              </a:rPr>
              <a:t>Advances in Operations Research</a:t>
            </a:r>
            <a:r>
              <a:rPr lang="en" sz="800">
                <a:latin typeface="Twentieth Century"/>
                <a:ea typeface="Twentieth Century"/>
                <a:cs typeface="Twentieth Century"/>
                <a:sym typeface="Twentieth Century"/>
              </a:rPr>
              <a:t>.</a:t>
            </a:r>
            <a:r>
              <a:rPr lang="en" sz="800">
                <a:uFill>
                  <a:noFill/>
                </a:uFill>
                <a:latin typeface="Twentieth Century"/>
                <a:ea typeface="Twentieth Century"/>
                <a:cs typeface="Twentieth Century"/>
                <a:sym typeface="Twentieth Century"/>
                <a:hlinkClick r:id="rId3"/>
              </a:rPr>
              <a:t> </a:t>
            </a:r>
            <a:r>
              <a:rPr lang="en" sz="800" u="sng">
                <a:solidFill>
                  <a:schemeClr val="hlink"/>
                </a:solidFill>
                <a:latin typeface="Twentieth Century"/>
                <a:ea typeface="Twentieth Century"/>
                <a:cs typeface="Twentieth Century"/>
                <a:sym typeface="Twentieth Century"/>
                <a:hlinkClick r:id="rId4"/>
              </a:rPr>
              <a:t>https://doi.org/10.1155/2017/7219656</a:t>
            </a:r>
            <a:endParaRPr b="1" sz="900">
              <a:solidFill>
                <a:srgbClr val="592203"/>
              </a:solidFill>
              <a:latin typeface="Twentieth Century"/>
              <a:ea typeface="Twentieth Century"/>
              <a:cs typeface="Twentieth Century"/>
              <a:sym typeface="Twentieth Century"/>
            </a:endParaRPr>
          </a:p>
        </p:txBody>
      </p:sp>
      <p:sp>
        <p:nvSpPr>
          <p:cNvPr id="574" name="Google Shape;574;p40"/>
          <p:cNvSpPr txBox="1"/>
          <p:nvPr/>
        </p:nvSpPr>
        <p:spPr>
          <a:xfrm>
            <a:off x="516388" y="2966672"/>
            <a:ext cx="1423500" cy="10299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161616"/>
                </a:solidFill>
                <a:latin typeface="Twentieth Century"/>
                <a:ea typeface="Twentieth Century"/>
                <a:cs typeface="Twentieth Century"/>
                <a:sym typeface="Twentieth Century"/>
              </a:rPr>
              <a:t>Parameters</a:t>
            </a:r>
            <a:endParaRPr sz="1300">
              <a:solidFill>
                <a:srgbClr val="161616"/>
              </a:solidFill>
              <a:latin typeface="Twentieth Century"/>
              <a:ea typeface="Twentieth Century"/>
              <a:cs typeface="Twentieth Century"/>
              <a:sym typeface="Twentieth Century"/>
            </a:endParaRPr>
          </a:p>
        </p:txBody>
      </p:sp>
      <p:sp>
        <p:nvSpPr>
          <p:cNvPr id="575" name="Google Shape;575;p40"/>
          <p:cNvSpPr txBox="1"/>
          <p:nvPr/>
        </p:nvSpPr>
        <p:spPr>
          <a:xfrm>
            <a:off x="2026912" y="2967002"/>
            <a:ext cx="2829300" cy="1029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161616"/>
                </a:solidFill>
                <a:latin typeface="Twentieth Century"/>
                <a:ea typeface="Twentieth Century"/>
                <a:cs typeface="Twentieth Century"/>
                <a:sym typeface="Twentieth Century"/>
              </a:rPr>
              <a:t> The solution to the optimization problem is the set of values of the decision variables for which the objective function reaches its optimal value.</a:t>
            </a:r>
            <a:endParaRPr sz="1300">
              <a:solidFill>
                <a:srgbClr val="161616"/>
              </a:solidFill>
              <a:latin typeface="Twentieth Century"/>
              <a:ea typeface="Twentieth Century"/>
              <a:cs typeface="Twentieth Century"/>
              <a:sym typeface="Twentieth Century"/>
            </a:endParaRPr>
          </a:p>
        </p:txBody>
      </p:sp>
      <p:sp>
        <p:nvSpPr>
          <p:cNvPr id="576" name="Google Shape;576;p40"/>
          <p:cNvSpPr txBox="1"/>
          <p:nvPr/>
        </p:nvSpPr>
        <p:spPr>
          <a:xfrm>
            <a:off x="448838" y="2924075"/>
            <a:ext cx="4454700" cy="1116900"/>
          </a:xfrm>
          <a:prstGeom prst="rect">
            <a:avLst/>
          </a:prstGeom>
          <a:noFill/>
          <a:ln cap="flat" cmpd="sng" w="9525">
            <a:solidFill>
              <a:srgbClr val="592203"/>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161616"/>
              </a:solidFill>
              <a:latin typeface="Twentieth Century"/>
              <a:ea typeface="Twentieth Century"/>
              <a:cs typeface="Twentieth Century"/>
              <a:sym typeface="Twentieth Century"/>
            </a:endParaRPr>
          </a:p>
        </p:txBody>
      </p:sp>
      <p:sp>
        <p:nvSpPr>
          <p:cNvPr id="577" name="Google Shape;577;p40"/>
          <p:cNvSpPr txBox="1"/>
          <p:nvPr/>
        </p:nvSpPr>
        <p:spPr>
          <a:xfrm>
            <a:off x="506288" y="696913"/>
            <a:ext cx="43398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592203"/>
                </a:solidFill>
                <a:latin typeface="Twentieth Century"/>
                <a:ea typeface="Twentieth Century"/>
                <a:cs typeface="Twentieth Century"/>
                <a:sym typeface="Twentieth Century"/>
              </a:rPr>
              <a:t>OPTIMIZATION MODELLING </a:t>
            </a:r>
            <a:r>
              <a:rPr lang="en" sz="1300">
                <a:solidFill>
                  <a:srgbClr val="161616"/>
                </a:solidFill>
                <a:highlight>
                  <a:schemeClr val="accent2"/>
                </a:highlight>
                <a:latin typeface="Twentieth Century"/>
                <a:ea typeface="Twentieth Century"/>
                <a:cs typeface="Twentieth Century"/>
                <a:sym typeface="Twentieth Century"/>
              </a:rPr>
              <a:t>is approach used to find the best solution to a problem from a set of possible choices, considering specific constraints and objectives.</a:t>
            </a:r>
            <a:endParaRPr sz="1300"/>
          </a:p>
        </p:txBody>
      </p:sp>
      <p:sp>
        <p:nvSpPr>
          <p:cNvPr id="578" name="Google Shape;578;p40"/>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579" name="Google Shape;579;p40"/>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580" name="Google Shape;580;p40"/>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581" name="Google Shape;581;p40"/>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Literature </a:t>
            </a:r>
            <a:endParaRPr b="1" sz="1200">
              <a:latin typeface="PT Sans"/>
              <a:ea typeface="PT Sans"/>
              <a:cs typeface="PT Sans"/>
              <a:sym typeface="PT Sans"/>
            </a:endParaRPr>
          </a:p>
        </p:txBody>
      </p:sp>
      <p:sp>
        <p:nvSpPr>
          <p:cNvPr id="582" name="Google Shape;582;p40"/>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583" name="Google Shape;583;p40"/>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584" name="Google Shape;584;p40"/>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88" name="Shape 588"/>
        <p:cNvGrpSpPr/>
        <p:nvPr/>
      </p:nvGrpSpPr>
      <p:grpSpPr>
        <a:xfrm>
          <a:off x="0" y="0"/>
          <a:ext cx="0" cy="0"/>
          <a:chOff x="0" y="0"/>
          <a:chExt cx="0" cy="0"/>
        </a:xfrm>
      </p:grpSpPr>
      <p:sp>
        <p:nvSpPr>
          <p:cNvPr id="589" name="Google Shape;589;p41"/>
          <p:cNvSpPr txBox="1"/>
          <p:nvPr>
            <p:ph idx="4294967295" type="title"/>
          </p:nvPr>
        </p:nvSpPr>
        <p:spPr>
          <a:xfrm>
            <a:off x="577200" y="336050"/>
            <a:ext cx="7989600" cy="22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592203"/>
                </a:solidFill>
                <a:latin typeface="Twentieth Century"/>
                <a:ea typeface="Twentieth Century"/>
                <a:cs typeface="Twentieth Century"/>
                <a:sym typeface="Twentieth Century"/>
              </a:rPr>
              <a:t>RESEARCH GAP</a:t>
            </a:r>
            <a:endParaRPr sz="2000">
              <a:solidFill>
                <a:srgbClr val="592203"/>
              </a:solidFill>
              <a:latin typeface="Twentieth Century"/>
              <a:ea typeface="Twentieth Century"/>
              <a:cs typeface="Twentieth Century"/>
              <a:sym typeface="Twentieth Century"/>
            </a:endParaRPr>
          </a:p>
        </p:txBody>
      </p:sp>
      <p:sp>
        <p:nvSpPr>
          <p:cNvPr id="590" name="Google Shape;590;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91" name="Google Shape;591;p41"/>
          <p:cNvSpPr txBox="1"/>
          <p:nvPr/>
        </p:nvSpPr>
        <p:spPr>
          <a:xfrm>
            <a:off x="767225" y="792938"/>
            <a:ext cx="7679700" cy="2685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300">
                <a:latin typeface="Twentieth Century"/>
                <a:ea typeface="Twentieth Century"/>
                <a:cs typeface="Twentieth Century"/>
                <a:sym typeface="Twentieth Century"/>
              </a:rPr>
              <a:t>“ </a:t>
            </a:r>
            <a:r>
              <a:rPr lang="en" sz="1300">
                <a:latin typeface="Twentieth Century"/>
                <a:ea typeface="Twentieth Century"/>
                <a:cs typeface="Twentieth Century"/>
                <a:sym typeface="Twentieth Century"/>
              </a:rPr>
              <a:t>The integration of spatial models in optimization frameworks is crucial for addressing the complex logistics challenges in humanitarian contexts. However, many existing models fail to incorporate real-world conditions and the perspectives of decision-makers, which limits their practical applicability ”</a:t>
            </a:r>
            <a:endParaRPr sz="1300">
              <a:latin typeface="Twentieth Century"/>
              <a:ea typeface="Twentieth Century"/>
              <a:cs typeface="Twentieth Century"/>
              <a:sym typeface="Twentieth Century"/>
            </a:endParaRPr>
          </a:p>
          <a:p>
            <a:pPr indent="0" lvl="0" marL="0" rtl="0" algn="r">
              <a:lnSpc>
                <a:spcPct val="115000"/>
              </a:lnSpc>
              <a:spcBef>
                <a:spcPts val="0"/>
              </a:spcBef>
              <a:spcAft>
                <a:spcPts val="0"/>
              </a:spcAft>
              <a:buNone/>
            </a:pPr>
            <a:br>
              <a:rPr lang="en" sz="1300">
                <a:latin typeface="Twentieth Century"/>
                <a:ea typeface="Twentieth Century"/>
                <a:cs typeface="Twentieth Century"/>
                <a:sym typeface="Twentieth Century"/>
              </a:rPr>
            </a:br>
            <a:r>
              <a:rPr lang="en" sz="1300">
                <a:latin typeface="Twentieth Century"/>
                <a:ea typeface="Twentieth Century"/>
                <a:cs typeface="Twentieth Century"/>
                <a:sym typeface="Twentieth Century"/>
              </a:rPr>
              <a:t>(Rodríguez-Espíndola et al., 2023).</a:t>
            </a:r>
            <a:endParaRPr sz="1300">
              <a:latin typeface="Twentieth Century"/>
              <a:ea typeface="Twentieth Century"/>
              <a:cs typeface="Twentieth Century"/>
              <a:sym typeface="Twentieth Century"/>
            </a:endParaRPr>
          </a:p>
          <a:p>
            <a:pPr indent="0" lvl="0" marL="0" rtl="0" algn="just">
              <a:lnSpc>
                <a:spcPct val="115000"/>
              </a:lnSpc>
              <a:spcBef>
                <a:spcPts val="0"/>
              </a:spcBef>
              <a:spcAft>
                <a:spcPts val="0"/>
              </a:spcAft>
              <a:buNone/>
            </a:pPr>
            <a:r>
              <a:rPr lang="en" sz="1300">
                <a:latin typeface="Twentieth Century"/>
                <a:ea typeface="Twentieth Century"/>
                <a:cs typeface="Twentieth Century"/>
                <a:sym typeface="Twentieth Century"/>
              </a:rPr>
              <a:t>“ Current humanitarian logistics optimization models often lack rigorous integration of spatial parameters, which are crucial for addressing real-world challenges in disaster response. The absence of mixed methods research designs that incorporate spatial data into optimization models further highlights this gap “</a:t>
            </a:r>
            <a:endParaRPr sz="1300">
              <a:latin typeface="Twentieth Century"/>
              <a:ea typeface="Twentieth Century"/>
              <a:cs typeface="Twentieth Century"/>
              <a:sym typeface="Twentieth Century"/>
            </a:endParaRPr>
          </a:p>
          <a:p>
            <a:pPr indent="0" lvl="0" marL="0" rtl="0" algn="r">
              <a:lnSpc>
                <a:spcPct val="115000"/>
              </a:lnSpc>
              <a:spcBef>
                <a:spcPts val="0"/>
              </a:spcBef>
              <a:spcAft>
                <a:spcPts val="0"/>
              </a:spcAft>
              <a:buNone/>
            </a:pPr>
            <a:r>
              <a:t/>
            </a:r>
            <a:endParaRPr sz="1300">
              <a:latin typeface="Twentieth Century"/>
              <a:ea typeface="Twentieth Century"/>
              <a:cs typeface="Twentieth Century"/>
              <a:sym typeface="Twentieth Century"/>
            </a:endParaRPr>
          </a:p>
          <a:p>
            <a:pPr indent="0" lvl="0" marL="0" rtl="0" algn="r">
              <a:lnSpc>
                <a:spcPct val="115000"/>
              </a:lnSpc>
              <a:spcBef>
                <a:spcPts val="0"/>
              </a:spcBef>
              <a:spcAft>
                <a:spcPts val="0"/>
              </a:spcAft>
              <a:buNone/>
            </a:pPr>
            <a:r>
              <a:rPr lang="en" sz="1300">
                <a:latin typeface="Twentieth Century"/>
                <a:ea typeface="Twentieth Century"/>
                <a:cs typeface="Twentieth Century"/>
                <a:sym typeface="Twentieth Century"/>
              </a:rPr>
              <a:t>(Baharmand et al., 2022).</a:t>
            </a:r>
            <a:endParaRPr sz="1300">
              <a:latin typeface="Twentieth Century"/>
              <a:ea typeface="Twentieth Century"/>
              <a:cs typeface="Twentieth Century"/>
              <a:sym typeface="Twentieth Century"/>
            </a:endParaRPr>
          </a:p>
          <a:p>
            <a:pPr indent="0" lvl="0" marL="0" rtl="0" algn="ctr">
              <a:lnSpc>
                <a:spcPct val="115000"/>
              </a:lnSpc>
              <a:spcBef>
                <a:spcPts val="0"/>
              </a:spcBef>
              <a:spcAft>
                <a:spcPts val="0"/>
              </a:spcAft>
              <a:buNone/>
            </a:pPr>
            <a:r>
              <a:t/>
            </a:r>
            <a:endParaRPr sz="1300">
              <a:latin typeface="Twentieth Century"/>
              <a:ea typeface="Twentieth Century"/>
              <a:cs typeface="Twentieth Century"/>
              <a:sym typeface="Twentieth Century"/>
            </a:endParaRPr>
          </a:p>
        </p:txBody>
      </p:sp>
      <p:graphicFrame>
        <p:nvGraphicFramePr>
          <p:cNvPr id="592" name="Google Shape;592;p41"/>
          <p:cNvGraphicFramePr/>
          <p:nvPr/>
        </p:nvGraphicFramePr>
        <p:xfrm>
          <a:off x="3204088" y="3203675"/>
          <a:ext cx="3000000" cy="3000000"/>
        </p:xfrm>
        <a:graphic>
          <a:graphicData uri="http://schemas.openxmlformats.org/drawingml/2006/table">
            <a:tbl>
              <a:tblPr>
                <a:noFill/>
                <a:tableStyleId>{C143B270-D850-40C3-919C-0898875866CD}</a:tableStyleId>
              </a:tblPr>
              <a:tblGrid>
                <a:gridCol w="931975"/>
                <a:gridCol w="753175"/>
                <a:gridCol w="1365475"/>
              </a:tblGrid>
              <a:tr h="352425">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Total Number of Research Papers</a:t>
                      </a:r>
                      <a:endParaRPr sz="1200">
                        <a:latin typeface="Twentieth Century"/>
                        <a:ea typeface="Twentieth Century"/>
                        <a:cs typeface="Twentieth Century"/>
                        <a:sym typeface="Twentieth Century"/>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E9D3C6"/>
                    </a:solidFill>
                  </a:tcPr>
                </a:tc>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Number of Spatial Models</a:t>
                      </a:r>
                      <a:endParaRPr sz="1200">
                        <a:latin typeface="Twentieth Century"/>
                        <a:ea typeface="Twentieth Century"/>
                        <a:cs typeface="Twentieth Century"/>
                        <a:sym typeface="Twentieth Century"/>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E9D3C6"/>
                    </a:solidFill>
                  </a:tcPr>
                </a:tc>
                <a:tc>
                  <a:txBody>
                    <a:bodyPr/>
                    <a:lstStyle/>
                    <a:p>
                      <a:pPr indent="0" lvl="0" marL="0" rtl="0" algn="l">
                        <a:lnSpc>
                          <a:spcPct val="115000"/>
                        </a:lnSpc>
                        <a:spcBef>
                          <a:spcPts val="0"/>
                        </a:spcBef>
                        <a:spcAft>
                          <a:spcPts val="0"/>
                        </a:spcAft>
                        <a:buNone/>
                      </a:pPr>
                      <a:r>
                        <a:rPr lang="en" sz="1200">
                          <a:latin typeface="Twentieth Century"/>
                          <a:ea typeface="Twentieth Century"/>
                          <a:cs typeface="Twentieth Century"/>
                          <a:sym typeface="Twentieth Century"/>
                        </a:rPr>
                        <a:t>Number of Logistics Models</a:t>
                      </a:r>
                      <a:endParaRPr sz="1200">
                        <a:latin typeface="Twentieth Century"/>
                        <a:ea typeface="Twentieth Century"/>
                        <a:cs typeface="Twentieth Century"/>
                        <a:sym typeface="Twentieth Century"/>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E9D3C6"/>
                    </a:solidFill>
                  </a:tcPr>
                </a:tc>
              </a:tr>
              <a:tr h="200025">
                <a:tc>
                  <a:txBody>
                    <a:bodyPr/>
                    <a:lstStyle/>
                    <a:p>
                      <a:pPr indent="0" lvl="0" marL="0" rtl="0" algn="r">
                        <a:lnSpc>
                          <a:spcPct val="115000"/>
                        </a:lnSpc>
                        <a:spcBef>
                          <a:spcPts val="0"/>
                        </a:spcBef>
                        <a:spcAft>
                          <a:spcPts val="0"/>
                        </a:spcAft>
                        <a:buNone/>
                      </a:pPr>
                      <a:r>
                        <a:rPr lang="en" sz="1000"/>
                        <a:t>76</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 sz="1000"/>
                        <a:t>6</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 sz="1000"/>
                        <a:t>70</a:t>
                      </a:r>
                      <a:endParaRPr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chemeClr val="lt1"/>
                    </a:solidFill>
                  </a:tcPr>
                </a:tc>
              </a:tr>
            </a:tbl>
          </a:graphicData>
        </a:graphic>
      </p:graphicFrame>
      <p:sp>
        <p:nvSpPr>
          <p:cNvPr id="593" name="Google Shape;593;p41"/>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594" name="Google Shape;594;p41"/>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595" name="Google Shape;595;p41"/>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596" name="Google Shape;596;p41"/>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Literature </a:t>
            </a:r>
            <a:endParaRPr b="1" sz="1200">
              <a:latin typeface="PT Sans"/>
              <a:ea typeface="PT Sans"/>
              <a:cs typeface="PT Sans"/>
              <a:sym typeface="PT Sans"/>
            </a:endParaRPr>
          </a:p>
        </p:txBody>
      </p:sp>
      <p:sp>
        <p:nvSpPr>
          <p:cNvPr id="597" name="Google Shape;597;p41"/>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598" name="Google Shape;598;p41"/>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599" name="Google Shape;599;p41"/>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03" name="Shape 603"/>
        <p:cNvGrpSpPr/>
        <p:nvPr/>
      </p:nvGrpSpPr>
      <p:grpSpPr>
        <a:xfrm>
          <a:off x="0" y="0"/>
          <a:ext cx="0" cy="0"/>
          <a:chOff x="0" y="0"/>
          <a:chExt cx="0" cy="0"/>
        </a:xfrm>
      </p:grpSpPr>
      <p:sp>
        <p:nvSpPr>
          <p:cNvPr id="604" name="Google Shape;604;p42"/>
          <p:cNvSpPr txBox="1"/>
          <p:nvPr>
            <p:ph idx="4294967295" type="title"/>
          </p:nvPr>
        </p:nvSpPr>
        <p:spPr>
          <a:xfrm>
            <a:off x="567350" y="357325"/>
            <a:ext cx="7989600" cy="22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592203"/>
                </a:solidFill>
                <a:latin typeface="Twentieth Century"/>
                <a:ea typeface="Twentieth Century"/>
                <a:cs typeface="Twentieth Century"/>
                <a:sym typeface="Twentieth Century"/>
              </a:rPr>
              <a:t>SPATIAL OPTIMIZATION</a:t>
            </a:r>
            <a:endParaRPr sz="2000">
              <a:solidFill>
                <a:srgbClr val="592203"/>
              </a:solidFill>
              <a:latin typeface="Twentieth Century"/>
              <a:ea typeface="Twentieth Century"/>
              <a:cs typeface="Twentieth Century"/>
              <a:sym typeface="Twentieth Century"/>
            </a:endParaRPr>
          </a:p>
        </p:txBody>
      </p:sp>
      <p:sp>
        <p:nvSpPr>
          <p:cNvPr id="605" name="Google Shape;605;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06" name="Google Shape;606;p42"/>
          <p:cNvSpPr txBox="1"/>
          <p:nvPr/>
        </p:nvSpPr>
        <p:spPr>
          <a:xfrm>
            <a:off x="392300" y="3324800"/>
            <a:ext cx="3363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Twentieth Century"/>
                <a:ea typeface="Twentieth Century"/>
                <a:cs typeface="Twentieth Century"/>
                <a:sym typeface="Twentieth Century"/>
              </a:rPr>
              <a:t>Table 1 : A paradigm for spatial optimization enabled planning in the era of big data</a:t>
            </a:r>
            <a:endParaRPr/>
          </a:p>
        </p:txBody>
      </p:sp>
      <p:pic>
        <p:nvPicPr>
          <p:cNvPr id="607" name="Google Shape;607;p42"/>
          <p:cNvPicPr preferRelativeResize="0"/>
          <p:nvPr/>
        </p:nvPicPr>
        <p:blipFill>
          <a:blip r:embed="rId3">
            <a:alphaModFix/>
          </a:blip>
          <a:stretch>
            <a:fillRect/>
          </a:stretch>
        </p:blipFill>
        <p:spPr>
          <a:xfrm>
            <a:off x="409075" y="1547764"/>
            <a:ext cx="3363550" cy="1752761"/>
          </a:xfrm>
          <a:prstGeom prst="rect">
            <a:avLst/>
          </a:prstGeom>
          <a:noFill/>
          <a:ln>
            <a:noFill/>
          </a:ln>
        </p:spPr>
      </p:pic>
      <p:sp>
        <p:nvSpPr>
          <p:cNvPr id="608" name="Google Shape;608;p42"/>
          <p:cNvSpPr txBox="1"/>
          <p:nvPr/>
        </p:nvSpPr>
        <p:spPr>
          <a:xfrm>
            <a:off x="392300" y="773050"/>
            <a:ext cx="8339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592203"/>
                </a:solidFill>
                <a:latin typeface="Twentieth Century"/>
                <a:ea typeface="Twentieth Century"/>
                <a:cs typeface="Twentieth Century"/>
                <a:sym typeface="Twentieth Century"/>
              </a:rPr>
              <a:t>Spatial Optimization</a:t>
            </a:r>
            <a:r>
              <a:rPr lang="en" sz="1300">
                <a:latin typeface="Twentieth Century"/>
                <a:ea typeface="Twentieth Century"/>
                <a:cs typeface="Twentieth Century"/>
                <a:sym typeface="Twentieth Century"/>
              </a:rPr>
              <a:t> is concerned with maximizing or minimizing an objective related to a problem of geographic nature, such as route selection, location-allocation modeling, spatial sampling and land-use allocation among others.</a:t>
            </a:r>
            <a:endParaRPr sz="1300"/>
          </a:p>
        </p:txBody>
      </p:sp>
      <p:graphicFrame>
        <p:nvGraphicFramePr>
          <p:cNvPr id="609" name="Google Shape;609;p42"/>
          <p:cNvGraphicFramePr/>
          <p:nvPr/>
        </p:nvGraphicFramePr>
        <p:xfrm>
          <a:off x="3823375" y="1388650"/>
          <a:ext cx="3000000" cy="3000000"/>
        </p:xfrm>
        <a:graphic>
          <a:graphicData uri="http://schemas.openxmlformats.org/drawingml/2006/table">
            <a:tbl>
              <a:tblPr>
                <a:noFill/>
                <a:tableStyleId>{C143B270-D850-40C3-919C-0898875866CD}</a:tableStyleId>
              </a:tblPr>
              <a:tblGrid>
                <a:gridCol w="1241375"/>
                <a:gridCol w="1926925"/>
                <a:gridCol w="1671125"/>
              </a:tblGrid>
              <a:tr h="191100">
                <a:tc>
                  <a:txBody>
                    <a:bodyPr/>
                    <a:lstStyle/>
                    <a:p>
                      <a:pPr indent="0" lvl="0" marL="0" rtl="0" algn="ctr">
                        <a:lnSpc>
                          <a:spcPct val="115000"/>
                        </a:lnSpc>
                        <a:spcBef>
                          <a:spcPts val="0"/>
                        </a:spcBef>
                        <a:spcAft>
                          <a:spcPts val="0"/>
                        </a:spcAft>
                        <a:buNone/>
                      </a:pPr>
                      <a:r>
                        <a:rPr b="1" lang="en" sz="900"/>
                        <a:t>Tool</a:t>
                      </a:r>
                      <a:endParaRPr b="1"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rgbClr val="E9D3C6"/>
                    </a:solidFill>
                  </a:tcPr>
                </a:tc>
                <a:tc>
                  <a:txBody>
                    <a:bodyPr/>
                    <a:lstStyle/>
                    <a:p>
                      <a:pPr indent="0" lvl="0" marL="0" rtl="0" algn="ctr">
                        <a:lnSpc>
                          <a:spcPct val="115000"/>
                        </a:lnSpc>
                        <a:spcBef>
                          <a:spcPts val="0"/>
                        </a:spcBef>
                        <a:spcAft>
                          <a:spcPts val="0"/>
                        </a:spcAft>
                        <a:buNone/>
                      </a:pPr>
                      <a:r>
                        <a:rPr b="1" lang="en" sz="900"/>
                        <a:t>Purpose</a:t>
                      </a:r>
                      <a:endParaRPr b="1"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rgbClr val="E9D3C6"/>
                    </a:solidFill>
                  </a:tcPr>
                </a:tc>
                <a:tc>
                  <a:txBody>
                    <a:bodyPr/>
                    <a:lstStyle/>
                    <a:p>
                      <a:pPr indent="0" lvl="0" marL="0" rtl="0" algn="ctr">
                        <a:lnSpc>
                          <a:spcPct val="115000"/>
                        </a:lnSpc>
                        <a:spcBef>
                          <a:spcPts val="0"/>
                        </a:spcBef>
                        <a:spcAft>
                          <a:spcPts val="0"/>
                        </a:spcAft>
                        <a:buNone/>
                      </a:pPr>
                      <a:r>
                        <a:rPr b="1" lang="en" sz="900"/>
                        <a:t>Examples</a:t>
                      </a:r>
                      <a:endParaRPr b="1"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rgbClr val="E9D3C6"/>
                    </a:solidFill>
                  </a:tcPr>
                </a:tc>
              </a:tr>
              <a:tr h="345800">
                <a:tc>
                  <a:txBody>
                    <a:bodyPr/>
                    <a:lstStyle/>
                    <a:p>
                      <a:pPr indent="0" lvl="0" marL="0" rtl="0" algn="l">
                        <a:lnSpc>
                          <a:spcPct val="115000"/>
                        </a:lnSpc>
                        <a:spcBef>
                          <a:spcPts val="0"/>
                        </a:spcBef>
                        <a:spcAft>
                          <a:spcPts val="0"/>
                        </a:spcAft>
                        <a:buNone/>
                      </a:pPr>
                      <a:r>
                        <a:rPr lang="en" sz="900"/>
                        <a:t>ArcGIS</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GIS-based spatial analysis</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Mapping shelters, route optimization</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r>
              <a:tr h="345800">
                <a:tc>
                  <a:txBody>
                    <a:bodyPr/>
                    <a:lstStyle/>
                    <a:p>
                      <a:pPr indent="0" lvl="0" marL="0" rtl="0" algn="l">
                        <a:lnSpc>
                          <a:spcPct val="115000"/>
                        </a:lnSpc>
                        <a:spcBef>
                          <a:spcPts val="0"/>
                        </a:spcBef>
                        <a:spcAft>
                          <a:spcPts val="0"/>
                        </a:spcAft>
                        <a:buNone/>
                      </a:pPr>
                      <a:r>
                        <a:rPr lang="en" sz="900"/>
                        <a:t>QGIS</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Open-source GIS for planning</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Relief center siting, routing studies</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r>
              <a:tr h="191100">
                <a:tc>
                  <a:txBody>
                    <a:bodyPr/>
                    <a:lstStyle/>
                    <a:p>
                      <a:pPr indent="0" lvl="0" marL="0" rtl="0" algn="l">
                        <a:lnSpc>
                          <a:spcPct val="115000"/>
                        </a:lnSpc>
                        <a:spcBef>
                          <a:spcPts val="0"/>
                        </a:spcBef>
                        <a:spcAft>
                          <a:spcPts val="0"/>
                        </a:spcAft>
                        <a:buNone/>
                      </a:pPr>
                      <a:r>
                        <a:rPr lang="en" sz="900"/>
                        <a:t>AnyLogic</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Simulation and GIS integration</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Disaster logistics modeling</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r>
              <a:tr h="300650">
                <a:tc>
                  <a:txBody>
                    <a:bodyPr/>
                    <a:lstStyle/>
                    <a:p>
                      <a:pPr indent="0" lvl="0" marL="0" rtl="0" algn="l">
                        <a:lnSpc>
                          <a:spcPct val="115000"/>
                        </a:lnSpc>
                        <a:spcBef>
                          <a:spcPts val="0"/>
                        </a:spcBef>
                        <a:spcAft>
                          <a:spcPts val="0"/>
                        </a:spcAft>
                        <a:buNone/>
                      </a:pPr>
                      <a:r>
                        <a:rPr lang="en" sz="900"/>
                        <a:t>MATLAB</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Mathematical modeling</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Aid distribution network design</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r>
              <a:tr h="345800">
                <a:tc>
                  <a:txBody>
                    <a:bodyPr/>
                    <a:lstStyle/>
                    <a:p>
                      <a:pPr indent="0" lvl="0" marL="0" rtl="0" algn="l">
                        <a:lnSpc>
                          <a:spcPct val="115000"/>
                        </a:lnSpc>
                        <a:spcBef>
                          <a:spcPts val="0"/>
                        </a:spcBef>
                        <a:spcAft>
                          <a:spcPts val="0"/>
                        </a:spcAft>
                        <a:buNone/>
                      </a:pPr>
                      <a:r>
                        <a:rPr lang="en" sz="900"/>
                        <a:t>Python (e.g., Pyomo, NetworkX)</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Custom optimization scripts</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Last-mile delivery, route planning</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r>
              <a:tr h="300650">
                <a:tc>
                  <a:txBody>
                    <a:bodyPr/>
                    <a:lstStyle/>
                    <a:p>
                      <a:pPr indent="0" lvl="0" marL="0" rtl="0" algn="l">
                        <a:lnSpc>
                          <a:spcPct val="115000"/>
                        </a:lnSpc>
                        <a:spcBef>
                          <a:spcPts val="0"/>
                        </a:spcBef>
                        <a:spcAft>
                          <a:spcPts val="0"/>
                        </a:spcAft>
                        <a:buNone/>
                      </a:pPr>
                      <a:r>
                        <a:rPr lang="en" sz="900"/>
                        <a:t>Google OR-Tools</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Open-source routing and scheduling</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Vehicle routing for aid delivery</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r>
              <a:tr h="191100">
                <a:tc>
                  <a:txBody>
                    <a:bodyPr/>
                    <a:lstStyle/>
                    <a:p>
                      <a:pPr indent="0" lvl="0" marL="0" rtl="0" algn="l">
                        <a:lnSpc>
                          <a:spcPct val="115000"/>
                        </a:lnSpc>
                        <a:spcBef>
                          <a:spcPts val="0"/>
                        </a:spcBef>
                        <a:spcAft>
                          <a:spcPts val="0"/>
                        </a:spcAft>
                        <a:buNone/>
                      </a:pPr>
                      <a:r>
                        <a:rPr lang="en" sz="900"/>
                        <a:t>Gurobi</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Advanced optimization solver</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Relief center placement</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r>
              <a:tr h="300650">
                <a:tc>
                  <a:txBody>
                    <a:bodyPr/>
                    <a:lstStyle/>
                    <a:p>
                      <a:pPr indent="0" lvl="0" marL="0" rtl="0" algn="l">
                        <a:lnSpc>
                          <a:spcPct val="115000"/>
                        </a:lnSpc>
                        <a:spcBef>
                          <a:spcPts val="0"/>
                        </a:spcBef>
                        <a:spcAft>
                          <a:spcPts val="0"/>
                        </a:spcAft>
                        <a:buNone/>
                      </a:pPr>
                      <a:r>
                        <a:rPr lang="en" sz="900"/>
                        <a:t>Lingo/LINDO</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Linear programming for logistics</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 sz="900"/>
                        <a:t>Resource allocation and routing</a:t>
                      </a:r>
                      <a:endParaRPr sz="900"/>
                    </a:p>
                  </a:txBody>
                  <a:tcPr marT="19050" marB="19050" marR="28575" marL="2857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r>
            </a:tbl>
          </a:graphicData>
        </a:graphic>
      </p:graphicFrame>
      <p:sp>
        <p:nvSpPr>
          <p:cNvPr id="610" name="Google Shape;610;p42"/>
          <p:cNvSpPr txBox="1"/>
          <p:nvPr/>
        </p:nvSpPr>
        <p:spPr>
          <a:xfrm>
            <a:off x="3823350" y="3976525"/>
            <a:ext cx="4977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Twentieth Century"/>
                <a:ea typeface="Twentieth Century"/>
                <a:cs typeface="Twentieth Century"/>
                <a:sym typeface="Twentieth Century"/>
              </a:rPr>
              <a:t>Table 1 : Tools used for Spatial Optimization</a:t>
            </a:r>
            <a:endParaRPr/>
          </a:p>
        </p:txBody>
      </p:sp>
      <p:sp>
        <p:nvSpPr>
          <p:cNvPr id="611" name="Google Shape;611;p42"/>
          <p:cNvSpPr txBox="1"/>
          <p:nvPr/>
        </p:nvSpPr>
        <p:spPr>
          <a:xfrm>
            <a:off x="457200" y="4397500"/>
            <a:ext cx="8432400" cy="5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Twentieth Century"/>
                <a:ea typeface="Twentieth Century"/>
                <a:cs typeface="Twentieth Century"/>
                <a:sym typeface="Twentieth Century"/>
              </a:rPr>
              <a:t>Source : Li, W., Liu, Y., &amp; Goodchild, M. F. (2020). Big data, spatial optimization, and planning. *Environment and Planning B: Urban Analytics and City Science*. https://doi.org/10.1177/2399808320935269</a:t>
            </a:r>
            <a:endParaRPr sz="9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i="1" lang="en" sz="900">
                <a:solidFill>
                  <a:schemeClr val="dk1"/>
                </a:solidFill>
                <a:latin typeface="Twentieth Century"/>
                <a:ea typeface="Twentieth Century"/>
                <a:cs typeface="Twentieth Century"/>
                <a:sym typeface="Twentieth Century"/>
              </a:rPr>
              <a:t> </a:t>
            </a:r>
            <a:r>
              <a:rPr lang="en" sz="900">
                <a:latin typeface="Twentieth Century"/>
                <a:ea typeface="Twentieth Century"/>
                <a:cs typeface="Twentieth Century"/>
                <a:sym typeface="Twentieth Century"/>
              </a:rPr>
              <a:t> </a:t>
            </a:r>
            <a:endParaRPr sz="900">
              <a:latin typeface="Twentieth Century"/>
              <a:ea typeface="Twentieth Century"/>
              <a:cs typeface="Twentieth Century"/>
              <a:sym typeface="Twentieth Century"/>
            </a:endParaRPr>
          </a:p>
          <a:p>
            <a:pPr indent="0" lvl="0" marL="0" rtl="0" algn="l">
              <a:spcBef>
                <a:spcPts val="0"/>
              </a:spcBef>
              <a:spcAft>
                <a:spcPts val="0"/>
              </a:spcAft>
              <a:buNone/>
            </a:pPr>
            <a:r>
              <a:t/>
            </a:r>
            <a:endParaRPr i="1" sz="1000">
              <a:latin typeface="Twentieth Century"/>
              <a:ea typeface="Twentieth Century"/>
              <a:cs typeface="Twentieth Century"/>
              <a:sym typeface="Twentieth Century"/>
            </a:endParaRPr>
          </a:p>
          <a:p>
            <a:pPr indent="0" lvl="0" marL="0" rtl="0" algn="l">
              <a:spcBef>
                <a:spcPts val="0"/>
              </a:spcBef>
              <a:spcAft>
                <a:spcPts val="0"/>
              </a:spcAft>
              <a:buNone/>
            </a:pPr>
            <a:r>
              <a:t/>
            </a:r>
            <a:endParaRPr b="1" i="1" sz="1200">
              <a:solidFill>
                <a:srgbClr val="592203"/>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200">
              <a:solidFill>
                <a:srgbClr val="592203"/>
              </a:solidFill>
              <a:latin typeface="Twentieth Century"/>
              <a:ea typeface="Twentieth Century"/>
              <a:cs typeface="Twentieth Century"/>
              <a:sym typeface="Twentieth Century"/>
            </a:endParaRPr>
          </a:p>
        </p:txBody>
      </p:sp>
      <p:sp>
        <p:nvSpPr>
          <p:cNvPr id="612" name="Google Shape;612;p42"/>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613" name="Google Shape;613;p42"/>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614" name="Google Shape;614;p42"/>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615" name="Google Shape;615;p42"/>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Literature </a:t>
            </a:r>
            <a:endParaRPr b="1" sz="1200">
              <a:latin typeface="PT Sans"/>
              <a:ea typeface="PT Sans"/>
              <a:cs typeface="PT Sans"/>
              <a:sym typeface="PT Sans"/>
            </a:endParaRPr>
          </a:p>
        </p:txBody>
      </p:sp>
      <p:sp>
        <p:nvSpPr>
          <p:cNvPr id="616" name="Google Shape;616;p42"/>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617" name="Google Shape;617;p42"/>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618" name="Google Shape;618;p42"/>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22" name="Shape 622"/>
        <p:cNvGrpSpPr/>
        <p:nvPr/>
      </p:nvGrpSpPr>
      <p:grpSpPr>
        <a:xfrm>
          <a:off x="0" y="0"/>
          <a:ext cx="0" cy="0"/>
          <a:chOff x="0" y="0"/>
          <a:chExt cx="0" cy="0"/>
        </a:xfrm>
      </p:grpSpPr>
      <p:sp>
        <p:nvSpPr>
          <p:cNvPr id="623" name="Google Shape;623;p43"/>
          <p:cNvSpPr txBox="1"/>
          <p:nvPr/>
        </p:nvSpPr>
        <p:spPr>
          <a:xfrm>
            <a:off x="439613" y="4334338"/>
            <a:ext cx="8274600" cy="22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rgbClr val="592203"/>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sz="11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 sz="1100">
                <a:solidFill>
                  <a:schemeClr val="dk1"/>
                </a:solidFill>
                <a:latin typeface="Twentieth Century"/>
                <a:ea typeface="Twentieth Century"/>
                <a:cs typeface="Twentieth Century"/>
                <a:sym typeface="Twentieth Century"/>
              </a:rPr>
              <a:t>Source : </a:t>
            </a:r>
            <a:r>
              <a:rPr lang="en" sz="1000">
                <a:latin typeface="Twentieth Century"/>
                <a:ea typeface="Twentieth Century"/>
                <a:cs typeface="Twentieth Century"/>
                <a:sym typeface="Twentieth Century"/>
              </a:rPr>
              <a:t> Xu, H., Fang, D., &amp; Jin, Y. (2018). </a:t>
            </a:r>
            <a:r>
              <a:rPr i="1" lang="en" sz="1000">
                <a:latin typeface="Twentieth Century"/>
                <a:ea typeface="Twentieth Century"/>
                <a:cs typeface="Twentieth Century"/>
                <a:sym typeface="Twentieth Century"/>
              </a:rPr>
              <a:t>Emergency Logistics Theory, Model and Method: A Review and Further Research Directions</a:t>
            </a:r>
            <a:r>
              <a:rPr lang="en" sz="1000">
                <a:latin typeface="Twentieth Century"/>
                <a:ea typeface="Twentieth Century"/>
                <a:cs typeface="Twentieth Century"/>
                <a:sym typeface="Twentieth Century"/>
              </a:rPr>
              <a:t>.</a:t>
            </a:r>
            <a:endParaRPr sz="11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200">
              <a:solidFill>
                <a:srgbClr val="592203"/>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200">
              <a:solidFill>
                <a:srgbClr val="592203"/>
              </a:solidFill>
              <a:latin typeface="Twentieth Century"/>
              <a:ea typeface="Twentieth Century"/>
              <a:cs typeface="Twentieth Century"/>
              <a:sym typeface="Twentieth Century"/>
            </a:endParaRPr>
          </a:p>
        </p:txBody>
      </p:sp>
      <p:sp>
        <p:nvSpPr>
          <p:cNvPr id="624" name="Google Shape;624;p43"/>
          <p:cNvSpPr txBox="1"/>
          <p:nvPr/>
        </p:nvSpPr>
        <p:spPr>
          <a:xfrm>
            <a:off x="439625" y="1122980"/>
            <a:ext cx="9411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C1818"/>
              </a:solidFill>
              <a:latin typeface="Twentieth Century"/>
              <a:ea typeface="Twentieth Century"/>
              <a:cs typeface="Twentieth Century"/>
              <a:sym typeface="Twentieth Century"/>
            </a:endParaRPr>
          </a:p>
        </p:txBody>
      </p:sp>
      <p:sp>
        <p:nvSpPr>
          <p:cNvPr id="625" name="Google Shape;625;p43"/>
          <p:cNvSpPr txBox="1"/>
          <p:nvPr/>
        </p:nvSpPr>
        <p:spPr>
          <a:xfrm>
            <a:off x="458808" y="736475"/>
            <a:ext cx="2528100" cy="2658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1.Mitigation Phase</a:t>
            </a:r>
            <a:endParaRPr b="1">
              <a:solidFill>
                <a:srgbClr val="393939"/>
              </a:solidFill>
              <a:latin typeface="Twentieth Century"/>
              <a:ea typeface="Twentieth Century"/>
              <a:cs typeface="Twentieth Century"/>
              <a:sym typeface="Twentieth Century"/>
            </a:endParaRPr>
          </a:p>
        </p:txBody>
      </p:sp>
      <p:sp>
        <p:nvSpPr>
          <p:cNvPr id="626" name="Google Shape;626;p43"/>
          <p:cNvSpPr txBox="1"/>
          <p:nvPr/>
        </p:nvSpPr>
        <p:spPr>
          <a:xfrm>
            <a:off x="458825" y="2061416"/>
            <a:ext cx="2528100" cy="2658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2.Preparedness Phase</a:t>
            </a:r>
            <a:endParaRPr b="1">
              <a:solidFill>
                <a:srgbClr val="393939"/>
              </a:solidFill>
              <a:latin typeface="Twentieth Century"/>
              <a:ea typeface="Twentieth Century"/>
              <a:cs typeface="Twentieth Century"/>
              <a:sym typeface="Twentieth Century"/>
            </a:endParaRPr>
          </a:p>
        </p:txBody>
      </p:sp>
      <p:sp>
        <p:nvSpPr>
          <p:cNvPr id="627" name="Google Shape;627;p43"/>
          <p:cNvSpPr txBox="1"/>
          <p:nvPr/>
        </p:nvSpPr>
        <p:spPr>
          <a:xfrm>
            <a:off x="3098649" y="736475"/>
            <a:ext cx="2613300" cy="2658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3.Response Phase</a:t>
            </a:r>
            <a:endParaRPr b="1">
              <a:solidFill>
                <a:srgbClr val="393939"/>
              </a:solidFill>
              <a:latin typeface="Twentieth Century"/>
              <a:ea typeface="Twentieth Century"/>
              <a:cs typeface="Twentieth Century"/>
              <a:sym typeface="Twentieth Century"/>
            </a:endParaRPr>
          </a:p>
        </p:txBody>
      </p:sp>
      <p:sp>
        <p:nvSpPr>
          <p:cNvPr id="628" name="Google Shape;628;p43"/>
          <p:cNvSpPr txBox="1"/>
          <p:nvPr/>
        </p:nvSpPr>
        <p:spPr>
          <a:xfrm>
            <a:off x="442200" y="1102424"/>
            <a:ext cx="2520900" cy="32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Minimising the effects of disaster</a:t>
            </a:r>
            <a:endParaRPr>
              <a:solidFill>
                <a:srgbClr val="393939"/>
              </a:solidFill>
              <a:latin typeface="Twentieth Century"/>
              <a:ea typeface="Twentieth Century"/>
              <a:cs typeface="Twentieth Century"/>
              <a:sym typeface="Twentieth Century"/>
            </a:endParaRPr>
          </a:p>
        </p:txBody>
      </p:sp>
      <p:sp>
        <p:nvSpPr>
          <p:cNvPr id="629" name="Google Shape;629;p43"/>
          <p:cNvSpPr txBox="1"/>
          <p:nvPr/>
        </p:nvSpPr>
        <p:spPr>
          <a:xfrm>
            <a:off x="457286" y="1531516"/>
            <a:ext cx="2520900" cy="429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Coordination of Humanitarian Supply Chain</a:t>
            </a:r>
            <a:endParaRPr>
              <a:solidFill>
                <a:srgbClr val="393939"/>
              </a:solidFill>
              <a:latin typeface="Twentieth Century"/>
              <a:ea typeface="Twentieth Century"/>
              <a:cs typeface="Twentieth Century"/>
              <a:sym typeface="Twentieth Century"/>
            </a:endParaRPr>
          </a:p>
        </p:txBody>
      </p:sp>
      <p:sp>
        <p:nvSpPr>
          <p:cNvPr id="630" name="Google Shape;630;p43"/>
          <p:cNvSpPr txBox="1"/>
          <p:nvPr/>
        </p:nvSpPr>
        <p:spPr>
          <a:xfrm>
            <a:off x="458808" y="2859809"/>
            <a:ext cx="2504100" cy="1884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Installing warehouses</a:t>
            </a:r>
            <a:endParaRPr>
              <a:solidFill>
                <a:srgbClr val="393939"/>
              </a:solidFill>
              <a:latin typeface="Twentieth Century"/>
              <a:ea typeface="Twentieth Century"/>
              <a:cs typeface="Twentieth Century"/>
              <a:sym typeface="Twentieth Century"/>
            </a:endParaRPr>
          </a:p>
        </p:txBody>
      </p:sp>
      <p:sp>
        <p:nvSpPr>
          <p:cNvPr id="631" name="Google Shape;631;p43"/>
          <p:cNvSpPr txBox="1"/>
          <p:nvPr/>
        </p:nvSpPr>
        <p:spPr>
          <a:xfrm>
            <a:off x="5805575" y="2402814"/>
            <a:ext cx="2924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latin typeface="Twentieth Century"/>
                <a:ea typeface="Twentieth Century"/>
                <a:cs typeface="Twentieth Century"/>
                <a:sym typeface="Twentieth Century"/>
              </a:rPr>
              <a:t>Figure 14 : Relevance of Humanitarian Logistics in Disaster Management Cycle</a:t>
            </a:r>
            <a:endParaRPr sz="1200"/>
          </a:p>
        </p:txBody>
      </p:sp>
      <p:sp>
        <p:nvSpPr>
          <p:cNvPr id="632" name="Google Shape;632;p43"/>
          <p:cNvSpPr txBox="1"/>
          <p:nvPr>
            <p:ph idx="4294967295" type="title"/>
          </p:nvPr>
        </p:nvSpPr>
        <p:spPr>
          <a:xfrm>
            <a:off x="-3300" y="253800"/>
            <a:ext cx="9150600" cy="22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592203"/>
                </a:solidFill>
                <a:latin typeface="Twentieth Century"/>
                <a:ea typeface="Twentieth Century"/>
                <a:cs typeface="Twentieth Century"/>
                <a:sym typeface="Twentieth Century"/>
              </a:rPr>
              <a:t>PHASES OF INTERVENTION </a:t>
            </a:r>
            <a:endParaRPr sz="2000">
              <a:solidFill>
                <a:srgbClr val="592203"/>
              </a:solidFill>
              <a:latin typeface="Twentieth Century"/>
              <a:ea typeface="Twentieth Century"/>
              <a:cs typeface="Twentieth Century"/>
              <a:sym typeface="Twentieth Century"/>
            </a:endParaRPr>
          </a:p>
        </p:txBody>
      </p:sp>
      <p:sp>
        <p:nvSpPr>
          <p:cNvPr id="633" name="Google Shape;633;p43"/>
          <p:cNvSpPr txBox="1"/>
          <p:nvPr/>
        </p:nvSpPr>
        <p:spPr>
          <a:xfrm>
            <a:off x="3098850" y="2061416"/>
            <a:ext cx="2613300" cy="2658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4.Recovery Phase</a:t>
            </a:r>
            <a:endParaRPr b="1">
              <a:solidFill>
                <a:srgbClr val="393939"/>
              </a:solidFill>
              <a:latin typeface="Twentieth Century"/>
              <a:ea typeface="Twentieth Century"/>
              <a:cs typeface="Twentieth Century"/>
              <a:sym typeface="Twentieth Century"/>
            </a:endParaRPr>
          </a:p>
        </p:txBody>
      </p:sp>
      <p:sp>
        <p:nvSpPr>
          <p:cNvPr id="634" name="Google Shape;634;p43"/>
          <p:cNvSpPr txBox="1"/>
          <p:nvPr/>
        </p:nvSpPr>
        <p:spPr>
          <a:xfrm>
            <a:off x="474678" y="2444613"/>
            <a:ext cx="2457300" cy="32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Planning how to respond</a:t>
            </a:r>
            <a:endParaRPr>
              <a:solidFill>
                <a:srgbClr val="393939"/>
              </a:solidFill>
              <a:latin typeface="Twentieth Century"/>
              <a:ea typeface="Twentieth Century"/>
              <a:cs typeface="Twentieth Century"/>
              <a:sym typeface="Twentieth Century"/>
            </a:endParaRPr>
          </a:p>
        </p:txBody>
      </p:sp>
      <p:sp>
        <p:nvSpPr>
          <p:cNvPr id="635" name="Google Shape;635;p43"/>
          <p:cNvSpPr txBox="1"/>
          <p:nvPr/>
        </p:nvSpPr>
        <p:spPr>
          <a:xfrm>
            <a:off x="458808" y="3100344"/>
            <a:ext cx="2504100" cy="1884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Prepositioning</a:t>
            </a:r>
            <a:endParaRPr>
              <a:solidFill>
                <a:srgbClr val="393939"/>
              </a:solidFill>
              <a:latin typeface="Twentieth Century"/>
              <a:ea typeface="Twentieth Century"/>
              <a:cs typeface="Twentieth Century"/>
              <a:sym typeface="Twentieth Century"/>
            </a:endParaRPr>
          </a:p>
        </p:txBody>
      </p:sp>
      <p:sp>
        <p:nvSpPr>
          <p:cNvPr id="636" name="Google Shape;636;p43"/>
          <p:cNvSpPr txBox="1"/>
          <p:nvPr/>
        </p:nvSpPr>
        <p:spPr>
          <a:xfrm>
            <a:off x="3107727" y="1534859"/>
            <a:ext cx="2568300" cy="1884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Installing relief centers</a:t>
            </a:r>
            <a:endParaRPr>
              <a:solidFill>
                <a:srgbClr val="393939"/>
              </a:solidFill>
              <a:latin typeface="Twentieth Century"/>
              <a:ea typeface="Twentieth Century"/>
              <a:cs typeface="Twentieth Century"/>
              <a:sym typeface="Twentieth Century"/>
            </a:endParaRPr>
          </a:p>
        </p:txBody>
      </p:sp>
      <p:sp>
        <p:nvSpPr>
          <p:cNvPr id="637" name="Google Shape;637;p43"/>
          <p:cNvSpPr txBox="1"/>
          <p:nvPr/>
        </p:nvSpPr>
        <p:spPr>
          <a:xfrm>
            <a:off x="3124004" y="1119663"/>
            <a:ext cx="2520900" cy="32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Minimising the damage caused by a disaster</a:t>
            </a:r>
            <a:endParaRPr>
              <a:solidFill>
                <a:srgbClr val="393939"/>
              </a:solidFill>
              <a:latin typeface="Twentieth Century"/>
              <a:ea typeface="Twentieth Century"/>
              <a:cs typeface="Twentieth Century"/>
              <a:sym typeface="Twentieth Century"/>
            </a:endParaRPr>
          </a:p>
        </p:txBody>
      </p:sp>
      <p:sp>
        <p:nvSpPr>
          <p:cNvPr id="638" name="Google Shape;638;p43"/>
          <p:cNvSpPr txBox="1"/>
          <p:nvPr/>
        </p:nvSpPr>
        <p:spPr>
          <a:xfrm>
            <a:off x="3107727" y="1775394"/>
            <a:ext cx="2568300" cy="1884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Delivery of relief goods</a:t>
            </a:r>
            <a:endParaRPr>
              <a:solidFill>
                <a:srgbClr val="393939"/>
              </a:solidFill>
              <a:latin typeface="Twentieth Century"/>
              <a:ea typeface="Twentieth Century"/>
              <a:cs typeface="Twentieth Century"/>
              <a:sym typeface="Twentieth Century"/>
            </a:endParaRPr>
          </a:p>
        </p:txBody>
      </p:sp>
      <p:sp>
        <p:nvSpPr>
          <p:cNvPr id="639" name="Google Shape;639;p43"/>
          <p:cNvSpPr txBox="1"/>
          <p:nvPr/>
        </p:nvSpPr>
        <p:spPr>
          <a:xfrm>
            <a:off x="3101388" y="2858526"/>
            <a:ext cx="2568300" cy="1884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Restoration of structures</a:t>
            </a:r>
            <a:endParaRPr>
              <a:solidFill>
                <a:srgbClr val="393939"/>
              </a:solidFill>
              <a:latin typeface="Twentieth Century"/>
              <a:ea typeface="Twentieth Century"/>
              <a:cs typeface="Twentieth Century"/>
              <a:sym typeface="Twentieth Century"/>
            </a:endParaRPr>
          </a:p>
        </p:txBody>
      </p:sp>
      <p:sp>
        <p:nvSpPr>
          <p:cNvPr id="640" name="Google Shape;640;p43"/>
          <p:cNvSpPr txBox="1"/>
          <p:nvPr/>
        </p:nvSpPr>
        <p:spPr>
          <a:xfrm>
            <a:off x="3117665" y="2443325"/>
            <a:ext cx="2520900" cy="32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Returning the Community to normal</a:t>
            </a:r>
            <a:endParaRPr>
              <a:solidFill>
                <a:srgbClr val="393939"/>
              </a:solidFill>
              <a:latin typeface="Twentieth Century"/>
              <a:ea typeface="Twentieth Century"/>
              <a:cs typeface="Twentieth Century"/>
              <a:sym typeface="Twentieth Century"/>
            </a:endParaRPr>
          </a:p>
        </p:txBody>
      </p:sp>
      <p:sp>
        <p:nvSpPr>
          <p:cNvPr id="641" name="Google Shape;641;p43"/>
          <p:cNvSpPr txBox="1"/>
          <p:nvPr/>
        </p:nvSpPr>
        <p:spPr>
          <a:xfrm>
            <a:off x="3101388" y="3099064"/>
            <a:ext cx="2568300" cy="1884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Debris Removal</a:t>
            </a:r>
            <a:endParaRPr>
              <a:solidFill>
                <a:srgbClr val="393939"/>
              </a:solidFill>
              <a:latin typeface="Twentieth Century"/>
              <a:ea typeface="Twentieth Century"/>
              <a:cs typeface="Twentieth Century"/>
              <a:sym typeface="Twentieth Century"/>
            </a:endParaRPr>
          </a:p>
        </p:txBody>
      </p:sp>
      <p:pic>
        <p:nvPicPr>
          <p:cNvPr id="642" name="Google Shape;642;p43"/>
          <p:cNvPicPr preferRelativeResize="0"/>
          <p:nvPr/>
        </p:nvPicPr>
        <p:blipFill rotWithShape="1">
          <a:blip r:embed="rId3">
            <a:alphaModFix/>
          </a:blip>
          <a:srcRect b="10921" l="0" r="0" t="0"/>
          <a:stretch/>
        </p:blipFill>
        <p:spPr>
          <a:xfrm>
            <a:off x="6038242" y="736474"/>
            <a:ext cx="2714908" cy="1720257"/>
          </a:xfrm>
          <a:prstGeom prst="rect">
            <a:avLst/>
          </a:prstGeom>
          <a:noFill/>
          <a:ln>
            <a:noFill/>
          </a:ln>
        </p:spPr>
      </p:pic>
      <p:sp>
        <p:nvSpPr>
          <p:cNvPr id="643" name="Google Shape;643;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44" name="Google Shape;644;p43"/>
          <p:cNvSpPr txBox="1"/>
          <p:nvPr/>
        </p:nvSpPr>
        <p:spPr>
          <a:xfrm>
            <a:off x="3048000" y="680013"/>
            <a:ext cx="2715000" cy="1337100"/>
          </a:xfrm>
          <a:prstGeom prst="rect">
            <a:avLst/>
          </a:prstGeom>
          <a:noFill/>
          <a:ln cap="flat" cmpd="sng" w="9525">
            <a:solidFill>
              <a:srgbClr val="592203"/>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393939"/>
              </a:solidFill>
              <a:latin typeface="Twentieth Century"/>
              <a:ea typeface="Twentieth Century"/>
              <a:cs typeface="Twentieth Century"/>
              <a:sym typeface="Twentieth Century"/>
            </a:endParaRPr>
          </a:p>
        </p:txBody>
      </p:sp>
      <p:sp>
        <p:nvSpPr>
          <p:cNvPr id="645" name="Google Shape;645;p43"/>
          <p:cNvSpPr txBox="1"/>
          <p:nvPr/>
        </p:nvSpPr>
        <p:spPr>
          <a:xfrm>
            <a:off x="458797" y="3550075"/>
            <a:ext cx="2646000" cy="281100"/>
          </a:xfrm>
          <a:prstGeom prst="rect">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Location Allocation Problem</a:t>
            </a:r>
            <a:endParaRPr b="1">
              <a:solidFill>
                <a:srgbClr val="393939"/>
              </a:solidFill>
              <a:latin typeface="Twentieth Century"/>
              <a:ea typeface="Twentieth Century"/>
              <a:cs typeface="Twentieth Century"/>
              <a:sym typeface="Twentieth Century"/>
            </a:endParaRPr>
          </a:p>
        </p:txBody>
      </p:sp>
      <p:sp>
        <p:nvSpPr>
          <p:cNvPr id="646" name="Google Shape;646;p43"/>
          <p:cNvSpPr txBox="1"/>
          <p:nvPr/>
        </p:nvSpPr>
        <p:spPr>
          <a:xfrm>
            <a:off x="3184849" y="3550081"/>
            <a:ext cx="2646000" cy="281100"/>
          </a:xfrm>
          <a:prstGeom prst="rect">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Vehicle Routing Problem</a:t>
            </a:r>
            <a:endParaRPr b="1">
              <a:solidFill>
                <a:srgbClr val="393939"/>
              </a:solidFill>
              <a:latin typeface="Twentieth Century"/>
              <a:ea typeface="Twentieth Century"/>
              <a:cs typeface="Twentieth Century"/>
              <a:sym typeface="Twentieth Century"/>
            </a:endParaRPr>
          </a:p>
        </p:txBody>
      </p:sp>
      <p:sp>
        <p:nvSpPr>
          <p:cNvPr id="647" name="Google Shape;647;p43"/>
          <p:cNvSpPr txBox="1"/>
          <p:nvPr/>
        </p:nvSpPr>
        <p:spPr>
          <a:xfrm>
            <a:off x="5910901" y="3550087"/>
            <a:ext cx="2646000" cy="281100"/>
          </a:xfrm>
          <a:prstGeom prst="rect">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Location Routing Problem</a:t>
            </a:r>
            <a:endParaRPr b="1">
              <a:solidFill>
                <a:srgbClr val="393939"/>
              </a:solidFill>
              <a:latin typeface="Twentieth Century"/>
              <a:ea typeface="Twentieth Century"/>
              <a:cs typeface="Twentieth Century"/>
              <a:sym typeface="Twentieth Century"/>
            </a:endParaRPr>
          </a:p>
        </p:txBody>
      </p:sp>
      <p:cxnSp>
        <p:nvCxnSpPr>
          <p:cNvPr id="648" name="Google Shape;648;p43"/>
          <p:cNvCxnSpPr>
            <a:endCxn id="647" idx="0"/>
          </p:cNvCxnSpPr>
          <p:nvPr/>
        </p:nvCxnSpPr>
        <p:spPr>
          <a:xfrm flipH="1" rot="-5400000">
            <a:off x="5734201" y="2050387"/>
            <a:ext cx="1532400" cy="1467000"/>
          </a:xfrm>
          <a:prstGeom prst="bentConnector3">
            <a:avLst>
              <a:gd fmla="val 90387" name="adj1"/>
            </a:avLst>
          </a:prstGeom>
          <a:noFill/>
          <a:ln cap="flat" cmpd="sng" w="9525">
            <a:solidFill>
              <a:schemeClr val="dk2"/>
            </a:solidFill>
            <a:prstDash val="solid"/>
            <a:round/>
            <a:headEnd len="med" w="med" type="none"/>
            <a:tailEnd len="med" w="med" type="stealth"/>
          </a:ln>
        </p:spPr>
      </p:cxnSp>
      <p:cxnSp>
        <p:nvCxnSpPr>
          <p:cNvPr id="649" name="Google Shape;649;p43"/>
          <p:cNvCxnSpPr>
            <a:endCxn id="645" idx="0"/>
          </p:cNvCxnSpPr>
          <p:nvPr/>
        </p:nvCxnSpPr>
        <p:spPr>
          <a:xfrm flipH="1">
            <a:off x="1781797" y="3402775"/>
            <a:ext cx="3995400" cy="147300"/>
          </a:xfrm>
          <a:prstGeom prst="bentConnector2">
            <a:avLst/>
          </a:prstGeom>
          <a:noFill/>
          <a:ln cap="flat" cmpd="sng" w="9525">
            <a:solidFill>
              <a:schemeClr val="dk2"/>
            </a:solidFill>
            <a:prstDash val="solid"/>
            <a:round/>
            <a:headEnd len="med" w="med" type="none"/>
            <a:tailEnd len="med" w="med" type="stealth"/>
          </a:ln>
        </p:spPr>
      </p:cxnSp>
      <p:cxnSp>
        <p:nvCxnSpPr>
          <p:cNvPr id="650" name="Google Shape;650;p43"/>
          <p:cNvCxnSpPr>
            <a:endCxn id="646" idx="0"/>
          </p:cNvCxnSpPr>
          <p:nvPr/>
        </p:nvCxnSpPr>
        <p:spPr>
          <a:xfrm>
            <a:off x="4507849" y="3409681"/>
            <a:ext cx="0" cy="140400"/>
          </a:xfrm>
          <a:prstGeom prst="straightConnector1">
            <a:avLst/>
          </a:prstGeom>
          <a:noFill/>
          <a:ln cap="flat" cmpd="sng" w="9525">
            <a:solidFill>
              <a:schemeClr val="dk2"/>
            </a:solidFill>
            <a:prstDash val="solid"/>
            <a:round/>
            <a:headEnd len="med" w="med" type="none"/>
            <a:tailEnd len="med" w="med" type="stealth"/>
          </a:ln>
        </p:spPr>
      </p:cxnSp>
      <p:sp>
        <p:nvSpPr>
          <p:cNvPr id="651" name="Google Shape;651;p43"/>
          <p:cNvSpPr txBox="1"/>
          <p:nvPr/>
        </p:nvSpPr>
        <p:spPr>
          <a:xfrm>
            <a:off x="474675" y="3918675"/>
            <a:ext cx="5356200" cy="32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Last Mile Delivery</a:t>
            </a:r>
            <a:endParaRPr>
              <a:solidFill>
                <a:srgbClr val="393939"/>
              </a:solidFill>
              <a:latin typeface="Twentieth Century"/>
              <a:ea typeface="Twentieth Century"/>
              <a:cs typeface="Twentieth Century"/>
              <a:sym typeface="Twentieth Century"/>
            </a:endParaRPr>
          </a:p>
        </p:txBody>
      </p:sp>
      <p:sp>
        <p:nvSpPr>
          <p:cNvPr id="652" name="Google Shape;652;p43"/>
          <p:cNvSpPr txBox="1"/>
          <p:nvPr/>
        </p:nvSpPr>
        <p:spPr>
          <a:xfrm>
            <a:off x="5876400" y="3513200"/>
            <a:ext cx="2715000" cy="821100"/>
          </a:xfrm>
          <a:prstGeom prst="rect">
            <a:avLst/>
          </a:prstGeom>
          <a:noFill/>
          <a:ln cap="flat" cmpd="sng" w="9525">
            <a:solidFill>
              <a:srgbClr val="592203"/>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393939"/>
              </a:solidFill>
              <a:latin typeface="Twentieth Century"/>
              <a:ea typeface="Twentieth Century"/>
              <a:cs typeface="Twentieth Century"/>
              <a:sym typeface="Twentieth Century"/>
            </a:endParaRPr>
          </a:p>
        </p:txBody>
      </p:sp>
      <p:sp>
        <p:nvSpPr>
          <p:cNvPr id="653" name="Google Shape;653;p43"/>
          <p:cNvSpPr txBox="1"/>
          <p:nvPr/>
        </p:nvSpPr>
        <p:spPr>
          <a:xfrm>
            <a:off x="5876400" y="3918663"/>
            <a:ext cx="2715000" cy="32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Integrated Problem for Location Allocation and Vehicle Routing</a:t>
            </a:r>
            <a:endParaRPr>
              <a:solidFill>
                <a:srgbClr val="393939"/>
              </a:solidFill>
              <a:latin typeface="Twentieth Century"/>
              <a:ea typeface="Twentieth Century"/>
              <a:cs typeface="Twentieth Century"/>
              <a:sym typeface="Twentieth Century"/>
            </a:endParaRPr>
          </a:p>
        </p:txBody>
      </p:sp>
      <p:sp>
        <p:nvSpPr>
          <p:cNvPr id="654" name="Google Shape;654;p43"/>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655" name="Google Shape;655;p43"/>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656" name="Google Shape;656;p43"/>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657" name="Google Shape;657;p43"/>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658" name="Google Shape;658;p43"/>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Scenario</a:t>
            </a:r>
            <a:endParaRPr b="1" sz="1200">
              <a:latin typeface="PT Sans"/>
              <a:ea typeface="PT Sans"/>
              <a:cs typeface="PT Sans"/>
              <a:sym typeface="PT Sans"/>
            </a:endParaRPr>
          </a:p>
        </p:txBody>
      </p:sp>
      <p:sp>
        <p:nvSpPr>
          <p:cNvPr id="659" name="Google Shape;659;p43"/>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660" name="Google Shape;660;p43"/>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64" name="Shape 664"/>
        <p:cNvGrpSpPr/>
        <p:nvPr/>
      </p:nvGrpSpPr>
      <p:grpSpPr>
        <a:xfrm>
          <a:off x="0" y="0"/>
          <a:ext cx="0" cy="0"/>
          <a:chOff x="0" y="0"/>
          <a:chExt cx="0" cy="0"/>
        </a:xfrm>
      </p:grpSpPr>
      <p:sp>
        <p:nvSpPr>
          <p:cNvPr id="665" name="Google Shape;665;p44"/>
          <p:cNvSpPr txBox="1"/>
          <p:nvPr/>
        </p:nvSpPr>
        <p:spPr>
          <a:xfrm>
            <a:off x="2843850" y="880125"/>
            <a:ext cx="3456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592203"/>
                </a:solidFill>
                <a:latin typeface="Twentieth Century"/>
                <a:ea typeface="Twentieth Century"/>
                <a:cs typeface="Twentieth Century"/>
                <a:sym typeface="Twentieth Century"/>
              </a:rPr>
              <a:t>TYPES OF DISASTERS </a:t>
            </a:r>
            <a:endParaRPr sz="1600"/>
          </a:p>
        </p:txBody>
      </p:sp>
      <p:sp>
        <p:nvSpPr>
          <p:cNvPr id="666" name="Google Shape;666;p44"/>
          <p:cNvSpPr txBox="1"/>
          <p:nvPr>
            <p:ph idx="4294967295" type="title"/>
          </p:nvPr>
        </p:nvSpPr>
        <p:spPr>
          <a:xfrm>
            <a:off x="-3300" y="454913"/>
            <a:ext cx="9150600" cy="22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592203"/>
                </a:solidFill>
                <a:latin typeface="Twentieth Century"/>
                <a:ea typeface="Twentieth Century"/>
                <a:cs typeface="Twentieth Century"/>
                <a:sym typeface="Twentieth Century"/>
              </a:rPr>
              <a:t>DISASTER IDENTIFICATION </a:t>
            </a:r>
            <a:endParaRPr sz="2000">
              <a:solidFill>
                <a:srgbClr val="592203"/>
              </a:solidFill>
              <a:latin typeface="Twentieth Century"/>
              <a:ea typeface="Twentieth Century"/>
              <a:cs typeface="Twentieth Century"/>
              <a:sym typeface="Twentieth Century"/>
            </a:endParaRPr>
          </a:p>
        </p:txBody>
      </p:sp>
      <p:sp>
        <p:nvSpPr>
          <p:cNvPr id="667" name="Google Shape;667;p44"/>
          <p:cNvSpPr txBox="1"/>
          <p:nvPr/>
        </p:nvSpPr>
        <p:spPr>
          <a:xfrm>
            <a:off x="467463" y="3123213"/>
            <a:ext cx="36501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Twentieth Century"/>
                <a:ea typeface="Twentieth Century"/>
                <a:cs typeface="Twentieth Century"/>
                <a:sym typeface="Twentieth Century"/>
              </a:rPr>
              <a:t>Classification of risks related to city logistics.</a:t>
            </a:r>
            <a:r>
              <a:rPr lang="en" sz="1100">
                <a:solidFill>
                  <a:schemeClr val="dk1"/>
                </a:solidFill>
                <a:latin typeface="Twentieth Century"/>
                <a:ea typeface="Twentieth Century"/>
                <a:cs typeface="Twentieth Century"/>
                <a:sym typeface="Twentieth Century"/>
              </a:rPr>
              <a:t> [27]</a:t>
            </a:r>
            <a:endParaRPr/>
          </a:p>
        </p:txBody>
      </p:sp>
      <p:pic>
        <p:nvPicPr>
          <p:cNvPr id="668" name="Google Shape;668;p44"/>
          <p:cNvPicPr preferRelativeResize="0"/>
          <p:nvPr/>
        </p:nvPicPr>
        <p:blipFill rotWithShape="1">
          <a:blip r:embed="rId3">
            <a:alphaModFix/>
          </a:blip>
          <a:srcRect b="19341" l="0" r="0" t="0"/>
          <a:stretch/>
        </p:blipFill>
        <p:spPr>
          <a:xfrm>
            <a:off x="426289" y="1179461"/>
            <a:ext cx="3680826" cy="1951425"/>
          </a:xfrm>
          <a:prstGeom prst="rect">
            <a:avLst/>
          </a:prstGeom>
          <a:noFill/>
          <a:ln>
            <a:noFill/>
          </a:ln>
        </p:spPr>
      </p:pic>
      <p:sp>
        <p:nvSpPr>
          <p:cNvPr id="669" name="Google Shape;669;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70" name="Google Shape;670;p44"/>
          <p:cNvPicPr preferRelativeResize="0"/>
          <p:nvPr/>
        </p:nvPicPr>
        <p:blipFill>
          <a:blip r:embed="rId4">
            <a:alphaModFix/>
          </a:blip>
          <a:stretch>
            <a:fillRect/>
          </a:stretch>
        </p:blipFill>
        <p:spPr>
          <a:xfrm>
            <a:off x="4055163" y="1341213"/>
            <a:ext cx="4575950" cy="1827550"/>
          </a:xfrm>
          <a:prstGeom prst="rect">
            <a:avLst/>
          </a:prstGeom>
          <a:noFill/>
          <a:ln>
            <a:noFill/>
          </a:ln>
        </p:spPr>
      </p:pic>
      <p:sp>
        <p:nvSpPr>
          <p:cNvPr id="671" name="Google Shape;671;p44"/>
          <p:cNvSpPr txBox="1"/>
          <p:nvPr/>
        </p:nvSpPr>
        <p:spPr>
          <a:xfrm>
            <a:off x="4141913" y="3130863"/>
            <a:ext cx="454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Twentieth Century"/>
                <a:ea typeface="Twentieth Century"/>
                <a:cs typeface="Twentieth Century"/>
                <a:sym typeface="Twentieth Century"/>
              </a:rPr>
              <a:t>Classification of disaster based on cause</a:t>
            </a:r>
            <a:endParaRPr/>
          </a:p>
        </p:txBody>
      </p:sp>
      <p:sp>
        <p:nvSpPr>
          <p:cNvPr id="672" name="Google Shape;672;p44"/>
          <p:cNvSpPr txBox="1"/>
          <p:nvPr/>
        </p:nvSpPr>
        <p:spPr>
          <a:xfrm>
            <a:off x="4141925" y="3388975"/>
            <a:ext cx="4414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Twentieth Century"/>
                <a:ea typeface="Twentieth Century"/>
                <a:cs typeface="Twentieth Century"/>
                <a:sym typeface="Twentieth Century"/>
              </a:rPr>
              <a:t>Source : Author Generated from Literature Review</a:t>
            </a:r>
            <a:endParaRPr/>
          </a:p>
        </p:txBody>
      </p:sp>
      <p:sp>
        <p:nvSpPr>
          <p:cNvPr id="673" name="Google Shape;673;p44"/>
          <p:cNvSpPr txBox="1"/>
          <p:nvPr/>
        </p:nvSpPr>
        <p:spPr>
          <a:xfrm>
            <a:off x="434700" y="4203550"/>
            <a:ext cx="8274600" cy="34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Twentieth Century"/>
                <a:ea typeface="Twentieth Century"/>
                <a:cs typeface="Twentieth Century"/>
                <a:sym typeface="Twentieth Century"/>
              </a:rPr>
              <a:t>Source : Author Generated from Literature Review</a:t>
            </a:r>
            <a:endParaRPr sz="11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 sz="1100" u="sng">
                <a:solidFill>
                  <a:schemeClr val="hlink"/>
                </a:solidFill>
                <a:latin typeface="Twentieth Century"/>
                <a:ea typeface="Twentieth Century"/>
                <a:cs typeface="Twentieth Century"/>
                <a:sym typeface="Twentieth Century"/>
                <a:hlinkClick r:id="rId5"/>
              </a:rPr>
              <a:t>https://docs.google.com/spreadsheets/d/14hFag_M1AAcAu6e2V_i3AVrKueekAM7BBB0i68OCREM/edit?usp=sharing</a:t>
            </a:r>
            <a:endParaRPr b="1" sz="1200">
              <a:solidFill>
                <a:srgbClr val="592203"/>
              </a:solidFill>
              <a:latin typeface="Twentieth Century"/>
              <a:ea typeface="Twentieth Century"/>
              <a:cs typeface="Twentieth Century"/>
              <a:sym typeface="Twentieth Century"/>
            </a:endParaRPr>
          </a:p>
        </p:txBody>
      </p:sp>
      <p:sp>
        <p:nvSpPr>
          <p:cNvPr id="674" name="Google Shape;674;p44"/>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675" name="Google Shape;675;p44"/>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676" name="Google Shape;676;p44"/>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677" name="Google Shape;677;p44"/>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678" name="Google Shape;678;p44"/>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Scenario</a:t>
            </a:r>
            <a:endParaRPr b="1" sz="1200">
              <a:latin typeface="PT Sans"/>
              <a:ea typeface="PT Sans"/>
              <a:cs typeface="PT Sans"/>
              <a:sym typeface="PT Sans"/>
            </a:endParaRPr>
          </a:p>
        </p:txBody>
      </p:sp>
      <p:sp>
        <p:nvSpPr>
          <p:cNvPr id="679" name="Google Shape;679;p44"/>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680" name="Google Shape;680;p44"/>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84" name="Shape 684"/>
        <p:cNvGrpSpPr/>
        <p:nvPr/>
      </p:nvGrpSpPr>
      <p:grpSpPr>
        <a:xfrm>
          <a:off x="0" y="0"/>
          <a:ext cx="0" cy="0"/>
          <a:chOff x="0" y="0"/>
          <a:chExt cx="0" cy="0"/>
        </a:xfrm>
      </p:grpSpPr>
      <p:sp>
        <p:nvSpPr>
          <p:cNvPr id="685" name="Google Shape;685;p45"/>
          <p:cNvSpPr txBox="1"/>
          <p:nvPr>
            <p:ph idx="4294967295" type="title"/>
          </p:nvPr>
        </p:nvSpPr>
        <p:spPr>
          <a:xfrm>
            <a:off x="-3300" y="198850"/>
            <a:ext cx="9150600" cy="22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592203"/>
                </a:solidFill>
                <a:latin typeface="Twentieth Century"/>
                <a:ea typeface="Twentieth Century"/>
                <a:cs typeface="Twentieth Century"/>
                <a:sym typeface="Twentieth Century"/>
              </a:rPr>
              <a:t>DISASTER </a:t>
            </a:r>
            <a:endParaRPr sz="2000">
              <a:solidFill>
                <a:srgbClr val="592203"/>
              </a:solidFill>
              <a:latin typeface="Twentieth Century"/>
              <a:ea typeface="Twentieth Century"/>
              <a:cs typeface="Twentieth Century"/>
              <a:sym typeface="Twentieth Century"/>
            </a:endParaRPr>
          </a:p>
        </p:txBody>
      </p:sp>
      <p:sp>
        <p:nvSpPr>
          <p:cNvPr id="686" name="Google Shape;686;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87" name="Google Shape;687;p45"/>
          <p:cNvPicPr preferRelativeResize="0"/>
          <p:nvPr/>
        </p:nvPicPr>
        <p:blipFill>
          <a:blip r:embed="rId3">
            <a:alphaModFix/>
          </a:blip>
          <a:stretch>
            <a:fillRect/>
          </a:stretch>
        </p:blipFill>
        <p:spPr>
          <a:xfrm>
            <a:off x="296175" y="619824"/>
            <a:ext cx="8551675" cy="2533613"/>
          </a:xfrm>
          <a:prstGeom prst="rect">
            <a:avLst/>
          </a:prstGeom>
          <a:noFill/>
          <a:ln>
            <a:noFill/>
          </a:ln>
        </p:spPr>
      </p:pic>
      <p:sp>
        <p:nvSpPr>
          <p:cNvPr id="688" name="Google Shape;688;p45"/>
          <p:cNvSpPr txBox="1"/>
          <p:nvPr/>
        </p:nvSpPr>
        <p:spPr>
          <a:xfrm>
            <a:off x="372325" y="3281800"/>
            <a:ext cx="2103600" cy="2142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Complexity</a:t>
            </a:r>
            <a:endParaRPr b="1">
              <a:solidFill>
                <a:srgbClr val="393939"/>
              </a:solidFill>
              <a:latin typeface="Twentieth Century"/>
              <a:ea typeface="Twentieth Century"/>
              <a:cs typeface="Twentieth Century"/>
              <a:sym typeface="Twentieth Century"/>
            </a:endParaRPr>
          </a:p>
        </p:txBody>
      </p:sp>
      <p:sp>
        <p:nvSpPr>
          <p:cNvPr id="689" name="Google Shape;689;p45"/>
          <p:cNvSpPr txBox="1"/>
          <p:nvPr/>
        </p:nvSpPr>
        <p:spPr>
          <a:xfrm>
            <a:off x="372325" y="3551191"/>
            <a:ext cx="2103600" cy="2142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Uncertainty</a:t>
            </a:r>
            <a:endParaRPr b="1">
              <a:solidFill>
                <a:srgbClr val="393939"/>
              </a:solidFill>
              <a:latin typeface="Twentieth Century"/>
              <a:ea typeface="Twentieth Century"/>
              <a:cs typeface="Twentieth Century"/>
              <a:sym typeface="Twentieth Century"/>
            </a:endParaRPr>
          </a:p>
        </p:txBody>
      </p:sp>
      <p:sp>
        <p:nvSpPr>
          <p:cNvPr id="690" name="Google Shape;690;p45"/>
          <p:cNvSpPr txBox="1"/>
          <p:nvPr/>
        </p:nvSpPr>
        <p:spPr>
          <a:xfrm>
            <a:off x="372325" y="3820582"/>
            <a:ext cx="2103600" cy="2142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Ambiguity</a:t>
            </a:r>
            <a:endParaRPr b="1">
              <a:solidFill>
                <a:srgbClr val="393939"/>
              </a:solidFill>
              <a:latin typeface="Twentieth Century"/>
              <a:ea typeface="Twentieth Century"/>
              <a:cs typeface="Twentieth Century"/>
              <a:sym typeface="Twentieth Century"/>
            </a:endParaRPr>
          </a:p>
        </p:txBody>
      </p:sp>
      <p:sp>
        <p:nvSpPr>
          <p:cNvPr id="691" name="Google Shape;691;p45"/>
          <p:cNvSpPr txBox="1"/>
          <p:nvPr/>
        </p:nvSpPr>
        <p:spPr>
          <a:xfrm>
            <a:off x="6968950" y="3281800"/>
            <a:ext cx="1828800" cy="763800"/>
          </a:xfrm>
          <a:prstGeom prst="rect">
            <a:avLst/>
          </a:prstGeom>
          <a:noFill/>
          <a:ln cap="flat" cmpd="sng" w="9525">
            <a:solidFill>
              <a:srgbClr val="592203"/>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500">
              <a:solidFill>
                <a:schemeClr val="dk1"/>
              </a:solidFill>
              <a:latin typeface="Twentieth Century"/>
              <a:ea typeface="Twentieth Century"/>
              <a:cs typeface="Twentieth Century"/>
              <a:sym typeface="Twentieth Century"/>
            </a:endParaRPr>
          </a:p>
          <a:p>
            <a:pPr indent="0" lvl="0" marL="0" rtl="0" algn="ctr">
              <a:spcBef>
                <a:spcPts val="0"/>
              </a:spcBef>
              <a:spcAft>
                <a:spcPts val="0"/>
              </a:spcAft>
              <a:buNone/>
            </a:pPr>
            <a:r>
              <a:rPr b="1" lang="en" sz="1500">
                <a:solidFill>
                  <a:schemeClr val="dk1"/>
                </a:solidFill>
                <a:latin typeface="Twentieth Century"/>
                <a:ea typeface="Twentieth Century"/>
                <a:cs typeface="Twentieth Century"/>
                <a:sym typeface="Twentieth Century"/>
              </a:rPr>
              <a:t>Flood</a:t>
            </a:r>
            <a:endParaRPr b="1" sz="1500">
              <a:solidFill>
                <a:schemeClr val="dk1"/>
              </a:solidFill>
              <a:latin typeface="Twentieth Century"/>
              <a:ea typeface="Twentieth Century"/>
              <a:cs typeface="Twentieth Century"/>
              <a:sym typeface="Twentieth Century"/>
            </a:endParaRPr>
          </a:p>
        </p:txBody>
      </p:sp>
      <p:sp>
        <p:nvSpPr>
          <p:cNvPr id="692" name="Google Shape;692;p45"/>
          <p:cNvSpPr txBox="1"/>
          <p:nvPr/>
        </p:nvSpPr>
        <p:spPr>
          <a:xfrm>
            <a:off x="2559600" y="3281800"/>
            <a:ext cx="2103600" cy="2142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Complexity + Uncertainty</a:t>
            </a:r>
            <a:endParaRPr b="1">
              <a:solidFill>
                <a:srgbClr val="393939"/>
              </a:solidFill>
              <a:latin typeface="Twentieth Century"/>
              <a:ea typeface="Twentieth Century"/>
              <a:cs typeface="Twentieth Century"/>
              <a:sym typeface="Twentieth Century"/>
            </a:endParaRPr>
          </a:p>
        </p:txBody>
      </p:sp>
      <p:sp>
        <p:nvSpPr>
          <p:cNvPr id="693" name="Google Shape;693;p45"/>
          <p:cNvSpPr txBox="1"/>
          <p:nvPr/>
        </p:nvSpPr>
        <p:spPr>
          <a:xfrm>
            <a:off x="2559600" y="3537684"/>
            <a:ext cx="2103600" cy="2142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Complexity + Ambiguity</a:t>
            </a:r>
            <a:endParaRPr b="1">
              <a:solidFill>
                <a:srgbClr val="393939"/>
              </a:solidFill>
              <a:latin typeface="Twentieth Century"/>
              <a:ea typeface="Twentieth Century"/>
              <a:cs typeface="Twentieth Century"/>
              <a:sym typeface="Twentieth Century"/>
            </a:endParaRPr>
          </a:p>
        </p:txBody>
      </p:sp>
      <p:sp>
        <p:nvSpPr>
          <p:cNvPr id="694" name="Google Shape;694;p45"/>
          <p:cNvSpPr txBox="1"/>
          <p:nvPr/>
        </p:nvSpPr>
        <p:spPr>
          <a:xfrm>
            <a:off x="2559600" y="3808053"/>
            <a:ext cx="2103600" cy="2142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Uncertainty + Ambiguity</a:t>
            </a:r>
            <a:endParaRPr b="1">
              <a:solidFill>
                <a:srgbClr val="393939"/>
              </a:solidFill>
              <a:latin typeface="Twentieth Century"/>
              <a:ea typeface="Twentieth Century"/>
              <a:cs typeface="Twentieth Century"/>
              <a:sym typeface="Twentieth Century"/>
            </a:endParaRPr>
          </a:p>
        </p:txBody>
      </p:sp>
      <p:sp>
        <p:nvSpPr>
          <p:cNvPr id="695" name="Google Shape;695;p45"/>
          <p:cNvSpPr txBox="1"/>
          <p:nvPr/>
        </p:nvSpPr>
        <p:spPr>
          <a:xfrm>
            <a:off x="4746875" y="3281800"/>
            <a:ext cx="1479000" cy="7404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Complexity + Uncertainty + Ambiguity</a:t>
            </a:r>
            <a:endParaRPr b="1">
              <a:solidFill>
                <a:srgbClr val="393939"/>
              </a:solidFill>
              <a:latin typeface="Twentieth Century"/>
              <a:ea typeface="Twentieth Century"/>
              <a:cs typeface="Twentieth Century"/>
              <a:sym typeface="Twentieth Century"/>
            </a:endParaRPr>
          </a:p>
        </p:txBody>
      </p:sp>
      <p:cxnSp>
        <p:nvCxnSpPr>
          <p:cNvPr id="696" name="Google Shape;696;p45"/>
          <p:cNvCxnSpPr>
            <a:endCxn id="691" idx="1"/>
          </p:cNvCxnSpPr>
          <p:nvPr/>
        </p:nvCxnSpPr>
        <p:spPr>
          <a:xfrm>
            <a:off x="6234550" y="3657100"/>
            <a:ext cx="734400" cy="6600"/>
          </a:xfrm>
          <a:prstGeom prst="straightConnector1">
            <a:avLst/>
          </a:prstGeom>
          <a:noFill/>
          <a:ln cap="flat" cmpd="sng" w="9525">
            <a:solidFill>
              <a:schemeClr val="dk2"/>
            </a:solidFill>
            <a:prstDash val="solid"/>
            <a:round/>
            <a:headEnd len="med" w="med" type="none"/>
            <a:tailEnd len="med" w="med" type="triangle"/>
          </a:ln>
        </p:spPr>
      </p:cxnSp>
      <p:sp>
        <p:nvSpPr>
          <p:cNvPr id="697" name="Google Shape;697;p45"/>
          <p:cNvSpPr txBox="1"/>
          <p:nvPr/>
        </p:nvSpPr>
        <p:spPr>
          <a:xfrm>
            <a:off x="434700" y="4203550"/>
            <a:ext cx="8274600" cy="34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Twentieth Century"/>
                <a:ea typeface="Twentieth Century"/>
                <a:cs typeface="Twentieth Century"/>
                <a:sym typeface="Twentieth Century"/>
              </a:rPr>
              <a:t>Source : Author Generated from Literature Review</a:t>
            </a:r>
            <a:endParaRPr sz="11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 sz="1100" u="sng">
                <a:solidFill>
                  <a:schemeClr val="hlink"/>
                </a:solidFill>
                <a:latin typeface="Twentieth Century"/>
                <a:ea typeface="Twentieth Century"/>
                <a:cs typeface="Twentieth Century"/>
                <a:sym typeface="Twentieth Century"/>
                <a:hlinkClick r:id="rId4"/>
              </a:rPr>
              <a:t>https://docs.google.com/spreadsheets/d/14hFag_M1AAcAu6e2V_i3AVrKueekAM7BBB0i68OCREM/edit?usp=sharing</a:t>
            </a:r>
            <a:endParaRPr b="1" sz="1200">
              <a:solidFill>
                <a:srgbClr val="592203"/>
              </a:solidFill>
              <a:latin typeface="Twentieth Century"/>
              <a:ea typeface="Twentieth Century"/>
              <a:cs typeface="Twentieth Century"/>
              <a:sym typeface="Twentieth Century"/>
            </a:endParaRPr>
          </a:p>
        </p:txBody>
      </p:sp>
      <p:sp>
        <p:nvSpPr>
          <p:cNvPr id="698" name="Google Shape;698;p45"/>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699" name="Google Shape;699;p45"/>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700" name="Google Shape;700;p45"/>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701" name="Google Shape;701;p45"/>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702" name="Google Shape;702;p45"/>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Scenario</a:t>
            </a:r>
            <a:endParaRPr b="1" sz="1200">
              <a:latin typeface="PT Sans"/>
              <a:ea typeface="PT Sans"/>
              <a:cs typeface="PT Sans"/>
              <a:sym typeface="PT Sans"/>
            </a:endParaRPr>
          </a:p>
        </p:txBody>
      </p:sp>
      <p:sp>
        <p:nvSpPr>
          <p:cNvPr id="703" name="Google Shape;703;p45"/>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704" name="Google Shape;704;p45"/>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708" name="Shape 708"/>
        <p:cNvGrpSpPr/>
        <p:nvPr/>
      </p:nvGrpSpPr>
      <p:grpSpPr>
        <a:xfrm>
          <a:off x="0" y="0"/>
          <a:ext cx="0" cy="0"/>
          <a:chOff x="0" y="0"/>
          <a:chExt cx="0" cy="0"/>
        </a:xfrm>
      </p:grpSpPr>
      <p:sp>
        <p:nvSpPr>
          <p:cNvPr id="709" name="Google Shape;709;p46"/>
          <p:cNvSpPr txBox="1"/>
          <p:nvPr/>
        </p:nvSpPr>
        <p:spPr>
          <a:xfrm>
            <a:off x="457200" y="4324850"/>
            <a:ext cx="84324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rgbClr val="592203"/>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sz="11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 sz="900">
                <a:solidFill>
                  <a:schemeClr val="dk1"/>
                </a:solidFill>
                <a:latin typeface="Twentieth Century"/>
                <a:ea typeface="Twentieth Century"/>
                <a:cs typeface="Twentieth Century"/>
                <a:sym typeface="Twentieth Century"/>
              </a:rPr>
              <a:t>Source :</a:t>
            </a:r>
            <a:r>
              <a:rPr i="1" lang="en" sz="900">
                <a:solidFill>
                  <a:schemeClr val="dk1"/>
                </a:solidFill>
                <a:latin typeface="Twentieth Century"/>
                <a:ea typeface="Twentieth Century"/>
                <a:cs typeface="Twentieth Century"/>
                <a:sym typeface="Twentieth Century"/>
              </a:rPr>
              <a:t> </a:t>
            </a:r>
            <a:r>
              <a:rPr lang="en" sz="900">
                <a:latin typeface="Twentieth Century"/>
                <a:ea typeface="Twentieth Century"/>
                <a:cs typeface="Twentieth Century"/>
                <a:sym typeface="Twentieth Century"/>
              </a:rPr>
              <a:t> </a:t>
            </a:r>
            <a:r>
              <a:rPr lang="en" sz="1100">
                <a:solidFill>
                  <a:schemeClr val="dk1"/>
                </a:solidFill>
                <a:latin typeface="Twentieth Century"/>
                <a:ea typeface="Twentieth Century"/>
                <a:cs typeface="Twentieth Century"/>
                <a:sym typeface="Twentieth Century"/>
              </a:rPr>
              <a:t>Source : Author Generated from Literature Review</a:t>
            </a:r>
            <a:endParaRPr sz="11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 sz="1100" u="sng">
                <a:solidFill>
                  <a:schemeClr val="hlink"/>
                </a:solidFill>
                <a:latin typeface="Twentieth Century"/>
                <a:ea typeface="Twentieth Century"/>
                <a:cs typeface="Twentieth Century"/>
                <a:sym typeface="Twentieth Century"/>
                <a:hlinkClick r:id="rId3"/>
              </a:rPr>
              <a:t>https://docs.google.com/spreadsheets/d/14hFag_M1AAcAu6e2V_i3AVrKueekAM7BBB0i68OCREM/edit?usp=sharing</a:t>
            </a:r>
            <a:endParaRPr b="1" sz="1200">
              <a:solidFill>
                <a:srgbClr val="592203"/>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900">
              <a:latin typeface="Twentieth Century"/>
              <a:ea typeface="Twentieth Century"/>
              <a:cs typeface="Twentieth Century"/>
              <a:sym typeface="Twentieth Century"/>
            </a:endParaRPr>
          </a:p>
          <a:p>
            <a:pPr indent="0" lvl="0" marL="0" rtl="0" algn="l">
              <a:spcBef>
                <a:spcPts val="0"/>
              </a:spcBef>
              <a:spcAft>
                <a:spcPts val="0"/>
              </a:spcAft>
              <a:buNone/>
            </a:pPr>
            <a:r>
              <a:t/>
            </a:r>
            <a:endParaRPr i="1" sz="1000">
              <a:latin typeface="Twentieth Century"/>
              <a:ea typeface="Twentieth Century"/>
              <a:cs typeface="Twentieth Century"/>
              <a:sym typeface="Twentieth Century"/>
            </a:endParaRPr>
          </a:p>
          <a:p>
            <a:pPr indent="0" lvl="0" marL="0" rtl="0" algn="l">
              <a:spcBef>
                <a:spcPts val="0"/>
              </a:spcBef>
              <a:spcAft>
                <a:spcPts val="0"/>
              </a:spcAft>
              <a:buNone/>
            </a:pPr>
            <a:r>
              <a:t/>
            </a:r>
            <a:endParaRPr b="1" i="1" sz="1200">
              <a:solidFill>
                <a:srgbClr val="592203"/>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b="1" sz="1200">
              <a:solidFill>
                <a:srgbClr val="592203"/>
              </a:solidFill>
              <a:latin typeface="Twentieth Century"/>
              <a:ea typeface="Twentieth Century"/>
              <a:cs typeface="Twentieth Century"/>
              <a:sym typeface="Twentieth Century"/>
            </a:endParaRPr>
          </a:p>
        </p:txBody>
      </p:sp>
      <p:sp>
        <p:nvSpPr>
          <p:cNvPr id="710" name="Google Shape;710;p46"/>
          <p:cNvSpPr txBox="1"/>
          <p:nvPr>
            <p:ph idx="4294967295" type="title"/>
          </p:nvPr>
        </p:nvSpPr>
        <p:spPr>
          <a:xfrm>
            <a:off x="-3300" y="888650"/>
            <a:ext cx="9150600" cy="22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592203"/>
                </a:solidFill>
                <a:latin typeface="Twentieth Century"/>
                <a:ea typeface="Twentieth Century"/>
                <a:cs typeface="Twentieth Century"/>
                <a:sym typeface="Twentieth Century"/>
              </a:rPr>
              <a:t>IDENTIFIED SCENARIO</a:t>
            </a:r>
            <a:r>
              <a:rPr lang="en" sz="2400">
                <a:solidFill>
                  <a:srgbClr val="592203"/>
                </a:solidFill>
                <a:latin typeface="Twentieth Century"/>
                <a:ea typeface="Twentieth Century"/>
                <a:cs typeface="Twentieth Century"/>
                <a:sym typeface="Twentieth Century"/>
              </a:rPr>
              <a:t> </a:t>
            </a:r>
            <a:endParaRPr sz="2400">
              <a:solidFill>
                <a:srgbClr val="592203"/>
              </a:solidFill>
              <a:latin typeface="Twentieth Century"/>
              <a:ea typeface="Twentieth Century"/>
              <a:cs typeface="Twentieth Century"/>
              <a:sym typeface="Twentieth Century"/>
            </a:endParaRPr>
          </a:p>
        </p:txBody>
      </p:sp>
      <p:sp>
        <p:nvSpPr>
          <p:cNvPr id="711" name="Google Shape;711;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2" name="Google Shape;712;p46"/>
          <p:cNvSpPr txBox="1"/>
          <p:nvPr/>
        </p:nvSpPr>
        <p:spPr>
          <a:xfrm>
            <a:off x="1155250" y="1593275"/>
            <a:ext cx="3178200" cy="3087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Type of Optimization Model</a:t>
            </a:r>
            <a:endParaRPr b="1">
              <a:solidFill>
                <a:srgbClr val="393939"/>
              </a:solidFill>
              <a:latin typeface="Twentieth Century"/>
              <a:ea typeface="Twentieth Century"/>
              <a:cs typeface="Twentieth Century"/>
              <a:sym typeface="Twentieth Century"/>
            </a:endParaRPr>
          </a:p>
        </p:txBody>
      </p:sp>
      <p:sp>
        <p:nvSpPr>
          <p:cNvPr id="713" name="Google Shape;713;p46"/>
          <p:cNvSpPr txBox="1"/>
          <p:nvPr/>
        </p:nvSpPr>
        <p:spPr>
          <a:xfrm>
            <a:off x="1155250" y="2012221"/>
            <a:ext cx="3178200" cy="3087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Phase of Intervention</a:t>
            </a:r>
            <a:endParaRPr b="1">
              <a:solidFill>
                <a:srgbClr val="393939"/>
              </a:solidFill>
              <a:latin typeface="Twentieth Century"/>
              <a:ea typeface="Twentieth Century"/>
              <a:cs typeface="Twentieth Century"/>
              <a:sym typeface="Twentieth Century"/>
            </a:endParaRPr>
          </a:p>
        </p:txBody>
      </p:sp>
      <p:sp>
        <p:nvSpPr>
          <p:cNvPr id="714" name="Google Shape;714;p46"/>
          <p:cNvSpPr txBox="1"/>
          <p:nvPr/>
        </p:nvSpPr>
        <p:spPr>
          <a:xfrm>
            <a:off x="1155250" y="2431208"/>
            <a:ext cx="3178200" cy="3087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Type of Problem</a:t>
            </a:r>
            <a:endParaRPr b="1">
              <a:solidFill>
                <a:srgbClr val="393939"/>
              </a:solidFill>
              <a:latin typeface="Twentieth Century"/>
              <a:ea typeface="Twentieth Century"/>
              <a:cs typeface="Twentieth Century"/>
              <a:sym typeface="Twentieth Century"/>
            </a:endParaRPr>
          </a:p>
        </p:txBody>
      </p:sp>
      <p:sp>
        <p:nvSpPr>
          <p:cNvPr id="715" name="Google Shape;715;p46"/>
          <p:cNvSpPr txBox="1"/>
          <p:nvPr/>
        </p:nvSpPr>
        <p:spPr>
          <a:xfrm>
            <a:off x="1155250" y="2850175"/>
            <a:ext cx="3178200" cy="3087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Disaster</a:t>
            </a:r>
            <a:endParaRPr b="1">
              <a:solidFill>
                <a:srgbClr val="393939"/>
              </a:solidFill>
              <a:latin typeface="Twentieth Century"/>
              <a:ea typeface="Twentieth Century"/>
              <a:cs typeface="Twentieth Century"/>
              <a:sym typeface="Twentieth Century"/>
            </a:endParaRPr>
          </a:p>
        </p:txBody>
      </p:sp>
      <p:sp>
        <p:nvSpPr>
          <p:cNvPr id="716" name="Google Shape;716;p46"/>
          <p:cNvSpPr txBox="1"/>
          <p:nvPr/>
        </p:nvSpPr>
        <p:spPr>
          <a:xfrm>
            <a:off x="4801050" y="1593275"/>
            <a:ext cx="3303900" cy="3087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Spatial Optimization</a:t>
            </a:r>
            <a:endParaRPr b="1">
              <a:solidFill>
                <a:srgbClr val="393939"/>
              </a:solidFill>
              <a:latin typeface="Twentieth Century"/>
              <a:ea typeface="Twentieth Century"/>
              <a:cs typeface="Twentieth Century"/>
              <a:sym typeface="Twentieth Century"/>
            </a:endParaRPr>
          </a:p>
        </p:txBody>
      </p:sp>
      <p:sp>
        <p:nvSpPr>
          <p:cNvPr id="717" name="Google Shape;717;p46"/>
          <p:cNvSpPr txBox="1"/>
          <p:nvPr/>
        </p:nvSpPr>
        <p:spPr>
          <a:xfrm>
            <a:off x="4801050" y="2012221"/>
            <a:ext cx="3303900" cy="3087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Response Phase</a:t>
            </a:r>
            <a:endParaRPr b="1">
              <a:solidFill>
                <a:srgbClr val="393939"/>
              </a:solidFill>
              <a:latin typeface="Twentieth Century"/>
              <a:ea typeface="Twentieth Century"/>
              <a:cs typeface="Twentieth Century"/>
              <a:sym typeface="Twentieth Century"/>
            </a:endParaRPr>
          </a:p>
        </p:txBody>
      </p:sp>
      <p:sp>
        <p:nvSpPr>
          <p:cNvPr id="718" name="Google Shape;718;p46"/>
          <p:cNvSpPr txBox="1"/>
          <p:nvPr/>
        </p:nvSpPr>
        <p:spPr>
          <a:xfrm>
            <a:off x="4801050" y="2431208"/>
            <a:ext cx="3303900" cy="3087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Location Routing Problem</a:t>
            </a:r>
            <a:endParaRPr b="1">
              <a:solidFill>
                <a:srgbClr val="393939"/>
              </a:solidFill>
              <a:latin typeface="Twentieth Century"/>
              <a:ea typeface="Twentieth Century"/>
              <a:cs typeface="Twentieth Century"/>
              <a:sym typeface="Twentieth Century"/>
            </a:endParaRPr>
          </a:p>
        </p:txBody>
      </p:sp>
      <p:sp>
        <p:nvSpPr>
          <p:cNvPr id="719" name="Google Shape;719;p46"/>
          <p:cNvSpPr txBox="1"/>
          <p:nvPr/>
        </p:nvSpPr>
        <p:spPr>
          <a:xfrm>
            <a:off x="4801050" y="2850175"/>
            <a:ext cx="3303900" cy="3087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Flood</a:t>
            </a:r>
            <a:endParaRPr b="1">
              <a:solidFill>
                <a:srgbClr val="393939"/>
              </a:solidFill>
              <a:latin typeface="Twentieth Century"/>
              <a:ea typeface="Twentieth Century"/>
              <a:cs typeface="Twentieth Century"/>
              <a:sym typeface="Twentieth Century"/>
            </a:endParaRPr>
          </a:p>
        </p:txBody>
      </p:sp>
      <p:cxnSp>
        <p:nvCxnSpPr>
          <p:cNvPr id="720" name="Google Shape;720;p46"/>
          <p:cNvCxnSpPr>
            <a:stCxn id="712" idx="3"/>
            <a:endCxn id="716" idx="1"/>
          </p:cNvCxnSpPr>
          <p:nvPr/>
        </p:nvCxnSpPr>
        <p:spPr>
          <a:xfrm>
            <a:off x="4333450" y="1747625"/>
            <a:ext cx="467700" cy="0"/>
          </a:xfrm>
          <a:prstGeom prst="straightConnector1">
            <a:avLst/>
          </a:prstGeom>
          <a:noFill/>
          <a:ln cap="flat" cmpd="sng" w="9525">
            <a:solidFill>
              <a:schemeClr val="dk2"/>
            </a:solidFill>
            <a:prstDash val="solid"/>
            <a:round/>
            <a:headEnd len="med" w="med" type="none"/>
            <a:tailEnd len="med" w="med" type="triangle"/>
          </a:ln>
        </p:spPr>
      </p:cxnSp>
      <p:cxnSp>
        <p:nvCxnSpPr>
          <p:cNvPr id="721" name="Google Shape;721;p46"/>
          <p:cNvCxnSpPr/>
          <p:nvPr/>
        </p:nvCxnSpPr>
        <p:spPr>
          <a:xfrm>
            <a:off x="4333400" y="2166575"/>
            <a:ext cx="467700" cy="0"/>
          </a:xfrm>
          <a:prstGeom prst="straightConnector1">
            <a:avLst/>
          </a:prstGeom>
          <a:noFill/>
          <a:ln cap="flat" cmpd="sng" w="9525">
            <a:solidFill>
              <a:schemeClr val="dk2"/>
            </a:solidFill>
            <a:prstDash val="solid"/>
            <a:round/>
            <a:headEnd len="med" w="med" type="none"/>
            <a:tailEnd len="med" w="med" type="triangle"/>
          </a:ln>
        </p:spPr>
      </p:cxnSp>
      <p:cxnSp>
        <p:nvCxnSpPr>
          <p:cNvPr id="722" name="Google Shape;722;p46"/>
          <p:cNvCxnSpPr/>
          <p:nvPr/>
        </p:nvCxnSpPr>
        <p:spPr>
          <a:xfrm>
            <a:off x="4333450" y="2585550"/>
            <a:ext cx="467700" cy="0"/>
          </a:xfrm>
          <a:prstGeom prst="straightConnector1">
            <a:avLst/>
          </a:prstGeom>
          <a:noFill/>
          <a:ln cap="flat" cmpd="sng" w="9525">
            <a:solidFill>
              <a:schemeClr val="dk2"/>
            </a:solidFill>
            <a:prstDash val="solid"/>
            <a:round/>
            <a:headEnd len="med" w="med" type="none"/>
            <a:tailEnd len="med" w="med" type="triangle"/>
          </a:ln>
        </p:spPr>
      </p:cxnSp>
      <p:cxnSp>
        <p:nvCxnSpPr>
          <p:cNvPr id="723" name="Google Shape;723;p46"/>
          <p:cNvCxnSpPr/>
          <p:nvPr/>
        </p:nvCxnSpPr>
        <p:spPr>
          <a:xfrm>
            <a:off x="4333400" y="3004525"/>
            <a:ext cx="467700" cy="0"/>
          </a:xfrm>
          <a:prstGeom prst="straightConnector1">
            <a:avLst/>
          </a:prstGeom>
          <a:noFill/>
          <a:ln cap="flat" cmpd="sng" w="9525">
            <a:solidFill>
              <a:schemeClr val="dk2"/>
            </a:solidFill>
            <a:prstDash val="solid"/>
            <a:round/>
            <a:headEnd len="med" w="med" type="none"/>
            <a:tailEnd len="med" w="med" type="triangle"/>
          </a:ln>
        </p:spPr>
      </p:cxnSp>
      <p:sp>
        <p:nvSpPr>
          <p:cNvPr id="724" name="Google Shape;724;p46"/>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725" name="Google Shape;725;p46"/>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726" name="Google Shape;726;p46"/>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727" name="Google Shape;727;p46"/>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728" name="Google Shape;728;p46"/>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Scenario</a:t>
            </a:r>
            <a:endParaRPr b="1" sz="1200">
              <a:latin typeface="PT Sans"/>
              <a:ea typeface="PT Sans"/>
              <a:cs typeface="PT Sans"/>
              <a:sym typeface="PT Sans"/>
            </a:endParaRPr>
          </a:p>
        </p:txBody>
      </p:sp>
      <p:sp>
        <p:nvSpPr>
          <p:cNvPr id="729" name="Google Shape;729;p46"/>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730" name="Google Shape;730;p46"/>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734" name="Shape 734"/>
        <p:cNvGrpSpPr/>
        <p:nvPr/>
      </p:nvGrpSpPr>
      <p:grpSpPr>
        <a:xfrm>
          <a:off x="0" y="0"/>
          <a:ext cx="0" cy="0"/>
          <a:chOff x="0" y="0"/>
          <a:chExt cx="0" cy="0"/>
        </a:xfrm>
      </p:grpSpPr>
      <p:sp>
        <p:nvSpPr>
          <p:cNvPr id="735" name="Google Shape;735;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6" name="Google Shape;736;p47"/>
          <p:cNvSpPr txBox="1"/>
          <p:nvPr>
            <p:ph idx="4294967295" type="title"/>
          </p:nvPr>
        </p:nvSpPr>
        <p:spPr>
          <a:xfrm>
            <a:off x="4950" y="253788"/>
            <a:ext cx="9144000" cy="43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BASIC FRAMEWORK FOR SPATIAL OPTIMIZATION</a:t>
            </a:r>
            <a:endParaRPr sz="2000">
              <a:latin typeface="Twentieth Century"/>
              <a:ea typeface="Twentieth Century"/>
              <a:cs typeface="Twentieth Century"/>
              <a:sym typeface="Twentieth Century"/>
            </a:endParaRPr>
          </a:p>
        </p:txBody>
      </p:sp>
      <p:sp>
        <p:nvSpPr>
          <p:cNvPr id="737" name="Google Shape;737;p47"/>
          <p:cNvSpPr txBox="1"/>
          <p:nvPr/>
        </p:nvSpPr>
        <p:spPr>
          <a:xfrm>
            <a:off x="522188" y="814588"/>
            <a:ext cx="2115300" cy="3276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Data Preparation</a:t>
            </a:r>
            <a:endParaRPr b="1" sz="1500">
              <a:solidFill>
                <a:srgbClr val="393939"/>
              </a:solidFill>
              <a:latin typeface="Twentieth Century"/>
              <a:ea typeface="Twentieth Century"/>
              <a:cs typeface="Twentieth Century"/>
              <a:sym typeface="Twentieth Century"/>
            </a:endParaRPr>
          </a:p>
        </p:txBody>
      </p:sp>
      <p:sp>
        <p:nvSpPr>
          <p:cNvPr id="738" name="Google Shape;738;p47"/>
          <p:cNvSpPr txBox="1"/>
          <p:nvPr/>
        </p:nvSpPr>
        <p:spPr>
          <a:xfrm>
            <a:off x="2847137" y="833013"/>
            <a:ext cx="2201100" cy="3276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Spatial Analysis</a:t>
            </a:r>
            <a:endParaRPr b="1" sz="1500">
              <a:solidFill>
                <a:srgbClr val="393939"/>
              </a:solidFill>
              <a:latin typeface="Twentieth Century"/>
              <a:ea typeface="Twentieth Century"/>
              <a:cs typeface="Twentieth Century"/>
              <a:sym typeface="Twentieth Century"/>
            </a:endParaRPr>
          </a:p>
        </p:txBody>
      </p:sp>
      <p:sp>
        <p:nvSpPr>
          <p:cNvPr id="739" name="Google Shape;739;p47"/>
          <p:cNvSpPr txBox="1"/>
          <p:nvPr/>
        </p:nvSpPr>
        <p:spPr>
          <a:xfrm>
            <a:off x="5264738" y="833038"/>
            <a:ext cx="3357000" cy="3276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Formulation of Logistics Model </a:t>
            </a:r>
            <a:endParaRPr b="1" sz="1500">
              <a:solidFill>
                <a:srgbClr val="393939"/>
              </a:solidFill>
              <a:latin typeface="Twentieth Century"/>
              <a:ea typeface="Twentieth Century"/>
              <a:cs typeface="Twentieth Century"/>
              <a:sym typeface="Twentieth Century"/>
            </a:endParaRPr>
          </a:p>
        </p:txBody>
      </p:sp>
      <p:sp>
        <p:nvSpPr>
          <p:cNvPr id="740" name="Google Shape;740;p47"/>
          <p:cNvSpPr txBox="1"/>
          <p:nvPr/>
        </p:nvSpPr>
        <p:spPr>
          <a:xfrm>
            <a:off x="6694605" y="2678421"/>
            <a:ext cx="1927200" cy="3105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Solution Algorithms</a:t>
            </a:r>
            <a:r>
              <a:rPr b="1" lang="en" sz="1500">
                <a:solidFill>
                  <a:srgbClr val="393939"/>
                </a:solidFill>
                <a:latin typeface="Twentieth Century"/>
                <a:ea typeface="Twentieth Century"/>
                <a:cs typeface="Twentieth Century"/>
                <a:sym typeface="Twentieth Century"/>
              </a:rPr>
              <a:t> </a:t>
            </a:r>
            <a:endParaRPr b="1" sz="1500">
              <a:solidFill>
                <a:srgbClr val="393939"/>
              </a:solidFill>
              <a:latin typeface="Twentieth Century"/>
              <a:ea typeface="Twentieth Century"/>
              <a:cs typeface="Twentieth Century"/>
              <a:sym typeface="Twentieth Century"/>
            </a:endParaRPr>
          </a:p>
        </p:txBody>
      </p:sp>
      <p:sp>
        <p:nvSpPr>
          <p:cNvPr id="741" name="Google Shape;741;p47"/>
          <p:cNvSpPr txBox="1"/>
          <p:nvPr/>
        </p:nvSpPr>
        <p:spPr>
          <a:xfrm>
            <a:off x="4637132" y="2678413"/>
            <a:ext cx="1927200" cy="3105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Spatial Visualisation</a:t>
            </a:r>
            <a:r>
              <a:rPr b="1" lang="en" sz="1500">
                <a:solidFill>
                  <a:srgbClr val="393939"/>
                </a:solidFill>
                <a:latin typeface="Twentieth Century"/>
                <a:ea typeface="Twentieth Century"/>
                <a:cs typeface="Twentieth Century"/>
                <a:sym typeface="Twentieth Century"/>
              </a:rPr>
              <a:t> </a:t>
            </a:r>
            <a:endParaRPr b="1" sz="1500">
              <a:solidFill>
                <a:srgbClr val="393939"/>
              </a:solidFill>
              <a:latin typeface="Twentieth Century"/>
              <a:ea typeface="Twentieth Century"/>
              <a:cs typeface="Twentieth Century"/>
              <a:sym typeface="Twentieth Century"/>
            </a:endParaRPr>
          </a:p>
        </p:txBody>
      </p:sp>
      <p:sp>
        <p:nvSpPr>
          <p:cNvPr id="742" name="Google Shape;742;p47"/>
          <p:cNvSpPr txBox="1"/>
          <p:nvPr/>
        </p:nvSpPr>
        <p:spPr>
          <a:xfrm>
            <a:off x="2579660" y="2678429"/>
            <a:ext cx="1927200" cy="3105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Scenario Testing</a:t>
            </a:r>
            <a:r>
              <a:rPr b="1" lang="en" sz="1500">
                <a:solidFill>
                  <a:srgbClr val="393939"/>
                </a:solidFill>
                <a:latin typeface="Twentieth Century"/>
                <a:ea typeface="Twentieth Century"/>
                <a:cs typeface="Twentieth Century"/>
                <a:sym typeface="Twentieth Century"/>
              </a:rPr>
              <a:t> </a:t>
            </a:r>
            <a:endParaRPr b="1" sz="1500">
              <a:solidFill>
                <a:srgbClr val="393939"/>
              </a:solidFill>
              <a:latin typeface="Twentieth Century"/>
              <a:ea typeface="Twentieth Century"/>
              <a:cs typeface="Twentieth Century"/>
              <a:sym typeface="Twentieth Century"/>
            </a:endParaRPr>
          </a:p>
        </p:txBody>
      </p:sp>
      <p:sp>
        <p:nvSpPr>
          <p:cNvPr id="743" name="Google Shape;743;p47"/>
          <p:cNvSpPr txBox="1"/>
          <p:nvPr/>
        </p:nvSpPr>
        <p:spPr>
          <a:xfrm>
            <a:off x="522188" y="2678420"/>
            <a:ext cx="1927200" cy="3105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Sensitivity Analysis </a:t>
            </a:r>
            <a:endParaRPr b="1" sz="1500">
              <a:solidFill>
                <a:srgbClr val="393939"/>
              </a:solidFill>
              <a:latin typeface="Twentieth Century"/>
              <a:ea typeface="Twentieth Century"/>
              <a:cs typeface="Twentieth Century"/>
              <a:sym typeface="Twentieth Century"/>
            </a:endParaRPr>
          </a:p>
        </p:txBody>
      </p:sp>
      <p:sp>
        <p:nvSpPr>
          <p:cNvPr id="744" name="Google Shape;744;p47"/>
          <p:cNvSpPr txBox="1"/>
          <p:nvPr/>
        </p:nvSpPr>
        <p:spPr>
          <a:xfrm>
            <a:off x="2922488" y="1713563"/>
            <a:ext cx="3429000" cy="7620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Identification of Parameters for the Identified Scenario</a:t>
            </a:r>
            <a:endParaRPr b="1" sz="1500">
              <a:solidFill>
                <a:srgbClr val="393939"/>
              </a:solidFill>
              <a:latin typeface="Twentieth Century"/>
              <a:ea typeface="Twentieth Century"/>
              <a:cs typeface="Twentieth Century"/>
              <a:sym typeface="Twentieth Century"/>
            </a:endParaRPr>
          </a:p>
        </p:txBody>
      </p:sp>
      <p:cxnSp>
        <p:nvCxnSpPr>
          <p:cNvPr id="745" name="Google Shape;745;p47"/>
          <p:cNvCxnSpPr>
            <a:endCxn id="738" idx="1"/>
          </p:cNvCxnSpPr>
          <p:nvPr/>
        </p:nvCxnSpPr>
        <p:spPr>
          <a:xfrm flipH="1" rot="10800000">
            <a:off x="2641037" y="996813"/>
            <a:ext cx="206100" cy="7800"/>
          </a:xfrm>
          <a:prstGeom prst="straightConnector1">
            <a:avLst/>
          </a:prstGeom>
          <a:noFill/>
          <a:ln cap="flat" cmpd="sng" w="9525">
            <a:solidFill>
              <a:schemeClr val="dk2"/>
            </a:solidFill>
            <a:prstDash val="solid"/>
            <a:round/>
            <a:headEnd len="med" w="med" type="none"/>
            <a:tailEnd len="med" w="med" type="triangle"/>
          </a:ln>
        </p:spPr>
      </p:cxnSp>
      <p:cxnSp>
        <p:nvCxnSpPr>
          <p:cNvPr id="746" name="Google Shape;746;p47"/>
          <p:cNvCxnSpPr/>
          <p:nvPr/>
        </p:nvCxnSpPr>
        <p:spPr>
          <a:xfrm flipH="1" rot="10800000">
            <a:off x="5048237" y="996813"/>
            <a:ext cx="206100" cy="7800"/>
          </a:xfrm>
          <a:prstGeom prst="straightConnector1">
            <a:avLst/>
          </a:prstGeom>
          <a:noFill/>
          <a:ln cap="flat" cmpd="sng" w="9525">
            <a:solidFill>
              <a:schemeClr val="dk2"/>
            </a:solidFill>
            <a:prstDash val="solid"/>
            <a:round/>
            <a:headEnd len="med" w="med" type="none"/>
            <a:tailEnd len="med" w="med" type="triangle"/>
          </a:ln>
        </p:spPr>
      </p:cxnSp>
      <p:cxnSp>
        <p:nvCxnSpPr>
          <p:cNvPr id="747" name="Google Shape;747;p47"/>
          <p:cNvCxnSpPr>
            <a:stCxn id="738" idx="2"/>
            <a:endCxn id="739" idx="2"/>
          </p:cNvCxnSpPr>
          <p:nvPr/>
        </p:nvCxnSpPr>
        <p:spPr>
          <a:xfrm flipH="1" rot="-5400000">
            <a:off x="5445137" y="-336837"/>
            <a:ext cx="600" cy="2995500"/>
          </a:xfrm>
          <a:prstGeom prst="bentConnector3">
            <a:avLst>
              <a:gd fmla="val 39691667" name="adj1"/>
            </a:avLst>
          </a:prstGeom>
          <a:noFill/>
          <a:ln cap="flat" cmpd="sng" w="9525">
            <a:solidFill>
              <a:schemeClr val="dk2"/>
            </a:solidFill>
            <a:prstDash val="solid"/>
            <a:round/>
            <a:headEnd len="med" w="med" type="none"/>
            <a:tailEnd len="med" w="med" type="none"/>
          </a:ln>
        </p:spPr>
      </p:cxnSp>
      <p:cxnSp>
        <p:nvCxnSpPr>
          <p:cNvPr id="748" name="Google Shape;748;p47"/>
          <p:cNvCxnSpPr>
            <a:stCxn id="744" idx="0"/>
          </p:cNvCxnSpPr>
          <p:nvPr/>
        </p:nvCxnSpPr>
        <p:spPr>
          <a:xfrm rot="10800000">
            <a:off x="4636988" y="1420463"/>
            <a:ext cx="0" cy="293100"/>
          </a:xfrm>
          <a:prstGeom prst="straightConnector1">
            <a:avLst/>
          </a:prstGeom>
          <a:noFill/>
          <a:ln cap="flat" cmpd="sng" w="9525">
            <a:solidFill>
              <a:schemeClr val="dk2"/>
            </a:solidFill>
            <a:prstDash val="solid"/>
            <a:round/>
            <a:headEnd len="med" w="med" type="triangle"/>
            <a:tailEnd len="med" w="med" type="triangle"/>
          </a:ln>
        </p:spPr>
      </p:cxnSp>
      <p:cxnSp>
        <p:nvCxnSpPr>
          <p:cNvPr id="749" name="Google Shape;749;p47"/>
          <p:cNvCxnSpPr>
            <a:endCxn id="740" idx="0"/>
          </p:cNvCxnSpPr>
          <p:nvPr/>
        </p:nvCxnSpPr>
        <p:spPr>
          <a:xfrm>
            <a:off x="7652505" y="1185921"/>
            <a:ext cx="5700" cy="1492500"/>
          </a:xfrm>
          <a:prstGeom prst="straightConnector1">
            <a:avLst/>
          </a:prstGeom>
          <a:noFill/>
          <a:ln cap="flat" cmpd="sng" w="9525">
            <a:solidFill>
              <a:schemeClr val="dk2"/>
            </a:solidFill>
            <a:prstDash val="solid"/>
            <a:round/>
            <a:headEnd len="med" w="med" type="none"/>
            <a:tailEnd len="med" w="med" type="triangle"/>
          </a:ln>
        </p:spPr>
      </p:cxnSp>
      <p:cxnSp>
        <p:nvCxnSpPr>
          <p:cNvPr id="750" name="Google Shape;750;p47"/>
          <p:cNvCxnSpPr>
            <a:stCxn id="740" idx="1"/>
          </p:cNvCxnSpPr>
          <p:nvPr/>
        </p:nvCxnSpPr>
        <p:spPr>
          <a:xfrm rot="10800000">
            <a:off x="6564405" y="2829771"/>
            <a:ext cx="130200" cy="3900"/>
          </a:xfrm>
          <a:prstGeom prst="straightConnector1">
            <a:avLst/>
          </a:prstGeom>
          <a:noFill/>
          <a:ln cap="flat" cmpd="sng" w="9525">
            <a:solidFill>
              <a:schemeClr val="dk2"/>
            </a:solidFill>
            <a:prstDash val="solid"/>
            <a:round/>
            <a:headEnd len="med" w="med" type="none"/>
            <a:tailEnd len="med" w="med" type="triangle"/>
          </a:ln>
        </p:spPr>
      </p:cxnSp>
      <p:cxnSp>
        <p:nvCxnSpPr>
          <p:cNvPr id="751" name="Google Shape;751;p47"/>
          <p:cNvCxnSpPr/>
          <p:nvPr/>
        </p:nvCxnSpPr>
        <p:spPr>
          <a:xfrm rot="10800000">
            <a:off x="4506892" y="2831746"/>
            <a:ext cx="130200" cy="3900"/>
          </a:xfrm>
          <a:prstGeom prst="straightConnector1">
            <a:avLst/>
          </a:prstGeom>
          <a:noFill/>
          <a:ln cap="flat" cmpd="sng" w="9525">
            <a:solidFill>
              <a:schemeClr val="dk2"/>
            </a:solidFill>
            <a:prstDash val="solid"/>
            <a:round/>
            <a:headEnd len="med" w="med" type="none"/>
            <a:tailEnd len="med" w="med" type="triangle"/>
          </a:ln>
        </p:spPr>
      </p:cxnSp>
      <p:cxnSp>
        <p:nvCxnSpPr>
          <p:cNvPr id="752" name="Google Shape;752;p47"/>
          <p:cNvCxnSpPr/>
          <p:nvPr/>
        </p:nvCxnSpPr>
        <p:spPr>
          <a:xfrm rot="10800000">
            <a:off x="2449380" y="2831746"/>
            <a:ext cx="130200" cy="3900"/>
          </a:xfrm>
          <a:prstGeom prst="straightConnector1">
            <a:avLst/>
          </a:prstGeom>
          <a:noFill/>
          <a:ln cap="flat" cmpd="sng" w="9525">
            <a:solidFill>
              <a:schemeClr val="dk2"/>
            </a:solidFill>
            <a:prstDash val="solid"/>
            <a:round/>
            <a:headEnd len="med" w="med" type="none"/>
            <a:tailEnd len="med" w="med" type="triangle"/>
          </a:ln>
        </p:spPr>
      </p:cxnSp>
      <p:sp>
        <p:nvSpPr>
          <p:cNvPr id="753" name="Google Shape;753;p47"/>
          <p:cNvSpPr txBox="1"/>
          <p:nvPr/>
        </p:nvSpPr>
        <p:spPr>
          <a:xfrm>
            <a:off x="649750" y="4397088"/>
            <a:ext cx="8274600" cy="24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Twentieth Century"/>
                <a:ea typeface="Twentieth Century"/>
                <a:cs typeface="Twentieth Century"/>
                <a:sym typeface="Twentieth Century"/>
              </a:rPr>
              <a:t>Source : Author Generated From Case Studies and Literature Review </a:t>
            </a:r>
            <a:endParaRPr sz="11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1100">
              <a:solidFill>
                <a:schemeClr val="dk1"/>
              </a:solidFill>
              <a:latin typeface="Twentieth Century"/>
              <a:ea typeface="Twentieth Century"/>
              <a:cs typeface="Twentieth Century"/>
              <a:sym typeface="Twentieth Century"/>
            </a:endParaRPr>
          </a:p>
        </p:txBody>
      </p:sp>
      <p:sp>
        <p:nvSpPr>
          <p:cNvPr id="754" name="Google Shape;754;p47"/>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755" name="Google Shape;755;p47"/>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756" name="Google Shape;756;p47"/>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757" name="Google Shape;757;p47"/>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758" name="Google Shape;758;p47"/>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759" name="Google Shape;759;p47"/>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Analysis</a:t>
            </a:r>
            <a:endParaRPr b="1" sz="1200">
              <a:latin typeface="PT Sans"/>
              <a:ea typeface="PT Sans"/>
              <a:cs typeface="PT Sans"/>
              <a:sym typeface="PT Sans"/>
            </a:endParaRPr>
          </a:p>
        </p:txBody>
      </p:sp>
      <p:sp>
        <p:nvSpPr>
          <p:cNvPr id="760" name="Google Shape;760;p47"/>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graphicFrame>
        <p:nvGraphicFramePr>
          <p:cNvPr id="761" name="Google Shape;761;p47"/>
          <p:cNvGraphicFramePr/>
          <p:nvPr/>
        </p:nvGraphicFramePr>
        <p:xfrm>
          <a:off x="2354150" y="3346575"/>
          <a:ext cx="3000000" cy="3000000"/>
        </p:xfrm>
        <a:graphic>
          <a:graphicData uri="http://schemas.openxmlformats.org/drawingml/2006/table">
            <a:tbl>
              <a:tblPr>
                <a:noFill/>
                <a:tableStyleId>{C143B270-D850-40C3-919C-0898875866CD}</a:tableStyleId>
              </a:tblPr>
              <a:tblGrid>
                <a:gridCol w="4435700"/>
              </a:tblGrid>
              <a:tr h="257175">
                <a:tc>
                  <a:txBody>
                    <a:bodyPr/>
                    <a:lstStyle/>
                    <a:p>
                      <a:pPr indent="0" lvl="0" marL="0" rtl="0" algn="ctr">
                        <a:lnSpc>
                          <a:spcPct val="115000"/>
                        </a:lnSpc>
                        <a:spcBef>
                          <a:spcPts val="0"/>
                        </a:spcBef>
                        <a:spcAft>
                          <a:spcPts val="0"/>
                        </a:spcAft>
                        <a:buNone/>
                      </a:pPr>
                      <a:r>
                        <a:rPr b="1" lang="en">
                          <a:latin typeface="Twentieth Century"/>
                          <a:ea typeface="Twentieth Century"/>
                          <a:cs typeface="Twentieth Century"/>
                          <a:sym typeface="Twentieth Century"/>
                        </a:rPr>
                        <a:t>Mapped facility locations and optimized routes</a:t>
                      </a:r>
                      <a:endParaRPr b="1">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257175">
                <a:tc>
                  <a:txBody>
                    <a:bodyPr/>
                    <a:lstStyle/>
                    <a:p>
                      <a:pPr indent="0" lvl="0" marL="0" rtl="0" algn="ctr">
                        <a:lnSpc>
                          <a:spcPct val="115000"/>
                        </a:lnSpc>
                        <a:spcBef>
                          <a:spcPts val="0"/>
                        </a:spcBef>
                        <a:spcAft>
                          <a:spcPts val="0"/>
                        </a:spcAft>
                        <a:buNone/>
                      </a:pPr>
                      <a:r>
                        <a:rPr b="1" lang="en">
                          <a:latin typeface="Twentieth Century"/>
                          <a:ea typeface="Twentieth Century"/>
                          <a:cs typeface="Twentieth Century"/>
                          <a:sym typeface="Twentieth Century"/>
                        </a:rPr>
                        <a:t>Heatmaps of flood severity and aid demand</a:t>
                      </a:r>
                      <a:endParaRPr b="1">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257175">
                <a:tc>
                  <a:txBody>
                    <a:bodyPr/>
                    <a:lstStyle/>
                    <a:p>
                      <a:pPr indent="0" lvl="0" marL="0" rtl="0" algn="ctr">
                        <a:lnSpc>
                          <a:spcPct val="115000"/>
                        </a:lnSpc>
                        <a:spcBef>
                          <a:spcPts val="0"/>
                        </a:spcBef>
                        <a:spcAft>
                          <a:spcPts val="0"/>
                        </a:spcAft>
                        <a:buNone/>
                      </a:pPr>
                      <a:r>
                        <a:rPr b="1" lang="en">
                          <a:latin typeface="Twentieth Century"/>
                          <a:ea typeface="Twentieth Century"/>
                          <a:cs typeface="Twentieth Century"/>
                          <a:sym typeface="Twentieth Century"/>
                        </a:rPr>
                        <a:t>Graphs showing cost and time savings from optimization</a:t>
                      </a:r>
                      <a:endParaRPr b="1">
                        <a:latin typeface="Twentieth Century"/>
                        <a:ea typeface="Twentieth Century"/>
                        <a:cs typeface="Twentieth Century"/>
                        <a:sym typeface="Twentieth Century"/>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bl>
          </a:graphicData>
        </a:graphic>
      </p:graphicFrame>
      <p:cxnSp>
        <p:nvCxnSpPr>
          <p:cNvPr id="762" name="Google Shape;762;p47"/>
          <p:cNvCxnSpPr>
            <a:stCxn id="743" idx="2"/>
          </p:cNvCxnSpPr>
          <p:nvPr/>
        </p:nvCxnSpPr>
        <p:spPr>
          <a:xfrm flipH="1" rot="-5400000">
            <a:off x="2932538" y="1542170"/>
            <a:ext cx="164400" cy="3057900"/>
          </a:xfrm>
          <a:prstGeom prst="bentConnector2">
            <a:avLst/>
          </a:prstGeom>
          <a:noFill/>
          <a:ln cap="flat" cmpd="sng" w="9525">
            <a:solidFill>
              <a:schemeClr val="dk2"/>
            </a:solidFill>
            <a:prstDash val="solid"/>
            <a:round/>
            <a:headEnd len="med" w="med" type="none"/>
            <a:tailEnd len="med" w="med" type="none"/>
          </a:ln>
        </p:spPr>
      </p:cxnSp>
      <p:cxnSp>
        <p:nvCxnSpPr>
          <p:cNvPr id="763" name="Google Shape;763;p47"/>
          <p:cNvCxnSpPr/>
          <p:nvPr/>
        </p:nvCxnSpPr>
        <p:spPr>
          <a:xfrm rot="10800000">
            <a:off x="4542025" y="3148575"/>
            <a:ext cx="0" cy="1455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9" name="Google Shape;769;p48"/>
          <p:cNvSpPr txBox="1"/>
          <p:nvPr>
            <p:ph idx="4294967295" type="title"/>
          </p:nvPr>
        </p:nvSpPr>
        <p:spPr>
          <a:xfrm>
            <a:off x="-3312" y="253800"/>
            <a:ext cx="9150600" cy="22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METHODOLOGY FOR PARAMETERS IDENTIFICATION</a:t>
            </a:r>
            <a:endParaRPr sz="1900">
              <a:solidFill>
                <a:srgbClr val="592203"/>
              </a:solidFill>
              <a:latin typeface="Twentieth Century"/>
              <a:ea typeface="Twentieth Century"/>
              <a:cs typeface="Twentieth Century"/>
              <a:sym typeface="Twentieth Century"/>
            </a:endParaRPr>
          </a:p>
        </p:txBody>
      </p:sp>
      <p:sp>
        <p:nvSpPr>
          <p:cNvPr id="770" name="Google Shape;770;p48"/>
          <p:cNvSpPr txBox="1"/>
          <p:nvPr/>
        </p:nvSpPr>
        <p:spPr>
          <a:xfrm>
            <a:off x="434700" y="4155250"/>
            <a:ext cx="8274600" cy="34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Twentieth Century"/>
                <a:ea typeface="Twentieth Century"/>
                <a:cs typeface="Twentieth Century"/>
                <a:sym typeface="Twentieth Century"/>
              </a:rPr>
              <a:t>Source : Author Generated from Literature Review</a:t>
            </a:r>
            <a:endParaRPr sz="11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 sz="1100" u="sng">
                <a:solidFill>
                  <a:schemeClr val="hlink"/>
                </a:solidFill>
                <a:latin typeface="Twentieth Century"/>
                <a:ea typeface="Twentieth Century"/>
                <a:cs typeface="Twentieth Century"/>
                <a:sym typeface="Twentieth Century"/>
                <a:hlinkClick r:id="rId3"/>
              </a:rPr>
              <a:t>https://docs.google.com/spreadsheets/d/14hFag_M1AAcAu6e2V_i3AVrKueekAM7BBB0i68OCREM/edit?usp=sharing</a:t>
            </a:r>
            <a:endParaRPr b="1" sz="1200">
              <a:solidFill>
                <a:srgbClr val="592203"/>
              </a:solidFill>
              <a:latin typeface="Twentieth Century"/>
              <a:ea typeface="Twentieth Century"/>
              <a:cs typeface="Twentieth Century"/>
              <a:sym typeface="Twentieth Century"/>
            </a:endParaRPr>
          </a:p>
        </p:txBody>
      </p:sp>
      <p:sp>
        <p:nvSpPr>
          <p:cNvPr id="771" name="Google Shape;771;p48"/>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772" name="Google Shape;772;p48"/>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773" name="Google Shape;773;p48"/>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774" name="Google Shape;774;p48"/>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775" name="Google Shape;775;p48"/>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776" name="Google Shape;776;p48"/>
          <p:cNvSpPr txBox="1"/>
          <p:nvPr/>
        </p:nvSpPr>
        <p:spPr>
          <a:xfrm>
            <a:off x="4838588" y="1298163"/>
            <a:ext cx="1920900" cy="1001700"/>
          </a:xfrm>
          <a:prstGeom prst="rect">
            <a:avLst/>
          </a:prstGeom>
          <a:noFill/>
          <a:ln cap="flat" cmpd="sng" w="9525">
            <a:solidFill>
              <a:srgbClr val="592203"/>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393939"/>
              </a:solidFill>
              <a:latin typeface="Twentieth Century"/>
              <a:ea typeface="Twentieth Century"/>
              <a:cs typeface="Twentieth Century"/>
              <a:sym typeface="Twentieth Century"/>
            </a:endParaRPr>
          </a:p>
        </p:txBody>
      </p:sp>
      <p:sp>
        <p:nvSpPr>
          <p:cNvPr id="777" name="Google Shape;777;p48"/>
          <p:cNvSpPr txBox="1"/>
          <p:nvPr/>
        </p:nvSpPr>
        <p:spPr>
          <a:xfrm>
            <a:off x="6837488" y="1298163"/>
            <a:ext cx="1868700" cy="1001700"/>
          </a:xfrm>
          <a:prstGeom prst="rect">
            <a:avLst/>
          </a:prstGeom>
          <a:noFill/>
          <a:ln cap="flat" cmpd="sng" w="9525">
            <a:solidFill>
              <a:srgbClr val="592203"/>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393939"/>
              </a:solidFill>
              <a:latin typeface="Twentieth Century"/>
              <a:ea typeface="Twentieth Century"/>
              <a:cs typeface="Twentieth Century"/>
              <a:sym typeface="Twentieth Century"/>
            </a:endParaRPr>
          </a:p>
        </p:txBody>
      </p:sp>
      <p:sp>
        <p:nvSpPr>
          <p:cNvPr id="778" name="Google Shape;778;p48"/>
          <p:cNvSpPr txBox="1"/>
          <p:nvPr/>
        </p:nvSpPr>
        <p:spPr>
          <a:xfrm>
            <a:off x="442300" y="1712827"/>
            <a:ext cx="1940700" cy="243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Disaster Specific Models </a:t>
            </a:r>
            <a:endParaRPr sz="1300">
              <a:solidFill>
                <a:srgbClr val="393939"/>
              </a:solidFill>
              <a:latin typeface="Twentieth Century"/>
              <a:ea typeface="Twentieth Century"/>
              <a:cs typeface="Twentieth Century"/>
              <a:sym typeface="Twentieth Century"/>
            </a:endParaRPr>
          </a:p>
        </p:txBody>
      </p:sp>
      <p:sp>
        <p:nvSpPr>
          <p:cNvPr id="779" name="Google Shape;779;p48"/>
          <p:cNvSpPr txBox="1"/>
          <p:nvPr/>
        </p:nvSpPr>
        <p:spPr>
          <a:xfrm>
            <a:off x="442300" y="1991316"/>
            <a:ext cx="1940700" cy="1743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Location Allocation </a:t>
            </a:r>
            <a:endParaRPr sz="1300">
              <a:solidFill>
                <a:srgbClr val="393939"/>
              </a:solidFill>
              <a:latin typeface="Twentieth Century"/>
              <a:ea typeface="Twentieth Century"/>
              <a:cs typeface="Twentieth Century"/>
              <a:sym typeface="Twentieth Century"/>
            </a:endParaRPr>
          </a:p>
        </p:txBody>
      </p:sp>
      <p:sp>
        <p:nvSpPr>
          <p:cNvPr id="780" name="Google Shape;780;p48"/>
          <p:cNvSpPr txBox="1"/>
          <p:nvPr/>
        </p:nvSpPr>
        <p:spPr>
          <a:xfrm>
            <a:off x="442300" y="2205532"/>
            <a:ext cx="1940700" cy="1839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Vehicle Routing</a:t>
            </a:r>
            <a:endParaRPr sz="1300">
              <a:solidFill>
                <a:srgbClr val="393939"/>
              </a:solidFill>
              <a:latin typeface="Twentieth Century"/>
              <a:ea typeface="Twentieth Century"/>
              <a:cs typeface="Twentieth Century"/>
              <a:sym typeface="Twentieth Century"/>
            </a:endParaRPr>
          </a:p>
        </p:txBody>
      </p:sp>
      <p:sp>
        <p:nvSpPr>
          <p:cNvPr id="781" name="Google Shape;781;p48"/>
          <p:cNvSpPr txBox="1"/>
          <p:nvPr/>
        </p:nvSpPr>
        <p:spPr>
          <a:xfrm>
            <a:off x="442300" y="2429350"/>
            <a:ext cx="1940700" cy="1743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Location Routing</a:t>
            </a:r>
            <a:endParaRPr sz="1300">
              <a:solidFill>
                <a:srgbClr val="393939"/>
              </a:solidFill>
              <a:latin typeface="Twentieth Century"/>
              <a:ea typeface="Twentieth Century"/>
              <a:cs typeface="Twentieth Century"/>
              <a:sym typeface="Twentieth Century"/>
            </a:endParaRPr>
          </a:p>
        </p:txBody>
      </p:sp>
      <p:sp>
        <p:nvSpPr>
          <p:cNvPr id="782" name="Google Shape;782;p48"/>
          <p:cNvSpPr txBox="1"/>
          <p:nvPr/>
        </p:nvSpPr>
        <p:spPr>
          <a:xfrm>
            <a:off x="2704150" y="1402012"/>
            <a:ext cx="1940700" cy="4326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93939"/>
                </a:solidFill>
                <a:latin typeface="Twentieth Century"/>
                <a:ea typeface="Twentieth Century"/>
                <a:cs typeface="Twentieth Century"/>
                <a:sym typeface="Twentieth Century"/>
              </a:rPr>
              <a:t>Set of Parameters</a:t>
            </a:r>
            <a:endParaRPr sz="1500">
              <a:solidFill>
                <a:srgbClr val="393939"/>
              </a:solidFill>
              <a:latin typeface="Twentieth Century"/>
              <a:ea typeface="Twentieth Century"/>
              <a:cs typeface="Twentieth Century"/>
              <a:sym typeface="Twentieth Century"/>
            </a:endParaRPr>
          </a:p>
        </p:txBody>
      </p:sp>
      <p:sp>
        <p:nvSpPr>
          <p:cNvPr id="783" name="Google Shape;783;p48"/>
          <p:cNvSpPr txBox="1"/>
          <p:nvPr/>
        </p:nvSpPr>
        <p:spPr>
          <a:xfrm>
            <a:off x="4924988" y="1680238"/>
            <a:ext cx="1769700" cy="246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Geospatial</a:t>
            </a:r>
            <a:endParaRPr sz="1300">
              <a:solidFill>
                <a:srgbClr val="393939"/>
              </a:solidFill>
              <a:latin typeface="Twentieth Century"/>
              <a:ea typeface="Twentieth Century"/>
              <a:cs typeface="Twentieth Century"/>
              <a:sym typeface="Twentieth Century"/>
            </a:endParaRPr>
          </a:p>
        </p:txBody>
      </p:sp>
      <p:sp>
        <p:nvSpPr>
          <p:cNvPr id="784" name="Google Shape;784;p48"/>
          <p:cNvSpPr txBox="1"/>
          <p:nvPr/>
        </p:nvSpPr>
        <p:spPr>
          <a:xfrm>
            <a:off x="4924988" y="1991313"/>
            <a:ext cx="1769700" cy="246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Disaster Specific</a:t>
            </a:r>
            <a:endParaRPr sz="1300">
              <a:solidFill>
                <a:srgbClr val="393939"/>
              </a:solidFill>
              <a:latin typeface="Twentieth Century"/>
              <a:ea typeface="Twentieth Century"/>
              <a:cs typeface="Twentieth Century"/>
              <a:sym typeface="Twentieth Century"/>
            </a:endParaRPr>
          </a:p>
        </p:txBody>
      </p:sp>
      <p:sp>
        <p:nvSpPr>
          <p:cNvPr id="785" name="Google Shape;785;p48"/>
          <p:cNvSpPr txBox="1"/>
          <p:nvPr/>
        </p:nvSpPr>
        <p:spPr>
          <a:xfrm>
            <a:off x="6892388" y="1680238"/>
            <a:ext cx="1769700" cy="246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Operational</a:t>
            </a:r>
            <a:endParaRPr sz="1300">
              <a:solidFill>
                <a:srgbClr val="393939"/>
              </a:solidFill>
              <a:latin typeface="Twentieth Century"/>
              <a:ea typeface="Twentieth Century"/>
              <a:cs typeface="Twentieth Century"/>
              <a:sym typeface="Twentieth Century"/>
            </a:endParaRPr>
          </a:p>
        </p:txBody>
      </p:sp>
      <p:sp>
        <p:nvSpPr>
          <p:cNvPr id="786" name="Google Shape;786;p48"/>
          <p:cNvSpPr txBox="1"/>
          <p:nvPr/>
        </p:nvSpPr>
        <p:spPr>
          <a:xfrm>
            <a:off x="6881588" y="1991313"/>
            <a:ext cx="1769700" cy="246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Demand Supply</a:t>
            </a:r>
            <a:endParaRPr sz="1300">
              <a:solidFill>
                <a:srgbClr val="393939"/>
              </a:solidFill>
              <a:latin typeface="Twentieth Century"/>
              <a:ea typeface="Twentieth Century"/>
              <a:cs typeface="Twentieth Century"/>
              <a:sym typeface="Twentieth Century"/>
            </a:endParaRPr>
          </a:p>
        </p:txBody>
      </p:sp>
      <p:sp>
        <p:nvSpPr>
          <p:cNvPr id="787" name="Google Shape;787;p48"/>
          <p:cNvSpPr txBox="1"/>
          <p:nvPr/>
        </p:nvSpPr>
        <p:spPr>
          <a:xfrm>
            <a:off x="4709025" y="1417587"/>
            <a:ext cx="1940700" cy="24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Spatial Analysis</a:t>
            </a:r>
            <a:endParaRPr b="1" sz="1500">
              <a:solidFill>
                <a:srgbClr val="393939"/>
              </a:solidFill>
              <a:latin typeface="Twentieth Century"/>
              <a:ea typeface="Twentieth Century"/>
              <a:cs typeface="Twentieth Century"/>
              <a:sym typeface="Twentieth Century"/>
            </a:endParaRPr>
          </a:p>
        </p:txBody>
      </p:sp>
      <p:sp>
        <p:nvSpPr>
          <p:cNvPr id="788" name="Google Shape;788;p48"/>
          <p:cNvSpPr txBox="1"/>
          <p:nvPr/>
        </p:nvSpPr>
        <p:spPr>
          <a:xfrm>
            <a:off x="6827661" y="1399725"/>
            <a:ext cx="1813800" cy="24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Logistics</a:t>
            </a:r>
            <a:r>
              <a:rPr b="1" lang="en" sz="1500">
                <a:solidFill>
                  <a:srgbClr val="393939"/>
                </a:solidFill>
                <a:latin typeface="Twentieth Century"/>
                <a:ea typeface="Twentieth Century"/>
                <a:cs typeface="Twentieth Century"/>
                <a:sym typeface="Twentieth Century"/>
              </a:rPr>
              <a:t> Model</a:t>
            </a:r>
            <a:endParaRPr b="1" sz="1500">
              <a:solidFill>
                <a:srgbClr val="393939"/>
              </a:solidFill>
              <a:latin typeface="Twentieth Century"/>
              <a:ea typeface="Twentieth Century"/>
              <a:cs typeface="Twentieth Century"/>
              <a:sym typeface="Twentieth Century"/>
            </a:endParaRPr>
          </a:p>
        </p:txBody>
      </p:sp>
      <p:sp>
        <p:nvSpPr>
          <p:cNvPr id="789" name="Google Shape;789;p48"/>
          <p:cNvSpPr txBox="1"/>
          <p:nvPr/>
        </p:nvSpPr>
        <p:spPr>
          <a:xfrm>
            <a:off x="444496" y="842825"/>
            <a:ext cx="1936200" cy="7851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wentieth Century"/>
                <a:ea typeface="Twentieth Century"/>
                <a:cs typeface="Twentieth Century"/>
                <a:sym typeface="Twentieth Century"/>
              </a:rPr>
              <a:t>Identification of Parameters from Existing Models</a:t>
            </a:r>
            <a:endParaRPr b="1" sz="1300">
              <a:solidFill>
                <a:schemeClr val="dk1"/>
              </a:solidFill>
              <a:latin typeface="Twentieth Century"/>
              <a:ea typeface="Twentieth Century"/>
              <a:cs typeface="Twentieth Century"/>
              <a:sym typeface="Twentieth Century"/>
            </a:endParaRPr>
          </a:p>
        </p:txBody>
      </p:sp>
      <p:sp>
        <p:nvSpPr>
          <p:cNvPr id="790" name="Google Shape;790;p48"/>
          <p:cNvSpPr txBox="1"/>
          <p:nvPr/>
        </p:nvSpPr>
        <p:spPr>
          <a:xfrm>
            <a:off x="4832575" y="798663"/>
            <a:ext cx="38676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latin typeface="Twentieth Century"/>
                <a:ea typeface="Twentieth Century"/>
                <a:cs typeface="Twentieth Century"/>
                <a:sym typeface="Twentieth Century"/>
              </a:rPr>
              <a:t>Categorization of the Identified Parameters</a:t>
            </a:r>
            <a:endParaRPr b="1" sz="1900">
              <a:solidFill>
                <a:schemeClr val="dk1"/>
              </a:solidFill>
              <a:latin typeface="Twentieth Century"/>
              <a:ea typeface="Twentieth Century"/>
              <a:cs typeface="Twentieth Century"/>
              <a:sym typeface="Twentieth Century"/>
            </a:endParaRPr>
          </a:p>
        </p:txBody>
      </p:sp>
      <p:sp>
        <p:nvSpPr>
          <p:cNvPr id="791" name="Google Shape;791;p48"/>
          <p:cNvSpPr txBox="1"/>
          <p:nvPr/>
        </p:nvSpPr>
        <p:spPr>
          <a:xfrm>
            <a:off x="444488" y="3033125"/>
            <a:ext cx="2689500" cy="432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Prioritised Set of Parameters</a:t>
            </a:r>
            <a:endParaRPr b="1" sz="1500">
              <a:solidFill>
                <a:srgbClr val="393939"/>
              </a:solidFill>
              <a:latin typeface="Twentieth Century"/>
              <a:ea typeface="Twentieth Century"/>
              <a:cs typeface="Twentieth Century"/>
              <a:sym typeface="Twentieth Century"/>
            </a:endParaRPr>
          </a:p>
        </p:txBody>
      </p:sp>
      <p:cxnSp>
        <p:nvCxnSpPr>
          <p:cNvPr id="792" name="Google Shape;792;p48"/>
          <p:cNvCxnSpPr>
            <a:stCxn id="789" idx="3"/>
            <a:endCxn id="782" idx="1"/>
          </p:cNvCxnSpPr>
          <p:nvPr/>
        </p:nvCxnSpPr>
        <p:spPr>
          <a:xfrm>
            <a:off x="2380696" y="1235375"/>
            <a:ext cx="323400" cy="382800"/>
          </a:xfrm>
          <a:prstGeom prst="bentConnector3">
            <a:avLst>
              <a:gd fmla="val 50008" name="adj1"/>
            </a:avLst>
          </a:prstGeom>
          <a:noFill/>
          <a:ln cap="flat" cmpd="sng" w="9525">
            <a:solidFill>
              <a:schemeClr val="dk2"/>
            </a:solidFill>
            <a:prstDash val="solid"/>
            <a:round/>
            <a:headEnd len="med" w="med" type="none"/>
            <a:tailEnd len="med" w="med" type="none"/>
          </a:ln>
        </p:spPr>
      </p:cxnSp>
      <p:cxnSp>
        <p:nvCxnSpPr>
          <p:cNvPr id="793" name="Google Shape;793;p48"/>
          <p:cNvCxnSpPr>
            <a:stCxn id="782" idx="3"/>
            <a:endCxn id="790" idx="1"/>
          </p:cNvCxnSpPr>
          <p:nvPr/>
        </p:nvCxnSpPr>
        <p:spPr>
          <a:xfrm flipH="1" rot="10800000">
            <a:off x="4644850" y="998812"/>
            <a:ext cx="187800" cy="619500"/>
          </a:xfrm>
          <a:prstGeom prst="bentConnector3">
            <a:avLst>
              <a:gd fmla="val 49980" name="adj1"/>
            </a:avLst>
          </a:prstGeom>
          <a:noFill/>
          <a:ln cap="flat" cmpd="sng" w="9525">
            <a:solidFill>
              <a:schemeClr val="dk2"/>
            </a:solidFill>
            <a:prstDash val="solid"/>
            <a:round/>
            <a:headEnd len="med" w="med" type="none"/>
            <a:tailEnd len="med" w="med" type="none"/>
          </a:ln>
        </p:spPr>
      </p:cxnSp>
      <p:sp>
        <p:nvSpPr>
          <p:cNvPr id="794" name="Google Shape;794;p48"/>
          <p:cNvSpPr txBox="1"/>
          <p:nvPr/>
        </p:nvSpPr>
        <p:spPr>
          <a:xfrm>
            <a:off x="5927349" y="2696100"/>
            <a:ext cx="2772900" cy="246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Expert Survey</a:t>
            </a:r>
            <a:endParaRPr>
              <a:solidFill>
                <a:srgbClr val="393939"/>
              </a:solidFill>
              <a:latin typeface="Twentieth Century"/>
              <a:ea typeface="Twentieth Century"/>
              <a:cs typeface="Twentieth Century"/>
              <a:sym typeface="Twentieth Century"/>
            </a:endParaRPr>
          </a:p>
        </p:txBody>
      </p:sp>
      <p:sp>
        <p:nvSpPr>
          <p:cNvPr id="795" name="Google Shape;795;p48"/>
          <p:cNvSpPr txBox="1"/>
          <p:nvPr/>
        </p:nvSpPr>
        <p:spPr>
          <a:xfrm>
            <a:off x="6842888" y="3338300"/>
            <a:ext cx="1868700" cy="243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Prioritisation Model</a:t>
            </a:r>
            <a:endParaRPr>
              <a:solidFill>
                <a:srgbClr val="393939"/>
              </a:solidFill>
              <a:latin typeface="Twentieth Century"/>
              <a:ea typeface="Twentieth Century"/>
              <a:cs typeface="Twentieth Century"/>
              <a:sym typeface="Twentieth Century"/>
            </a:endParaRPr>
          </a:p>
        </p:txBody>
      </p:sp>
      <p:cxnSp>
        <p:nvCxnSpPr>
          <p:cNvPr id="796" name="Google Shape;796;p48"/>
          <p:cNvCxnSpPr>
            <a:endCxn id="795" idx="0"/>
          </p:cNvCxnSpPr>
          <p:nvPr/>
        </p:nvCxnSpPr>
        <p:spPr>
          <a:xfrm>
            <a:off x="7773938" y="2942600"/>
            <a:ext cx="3300" cy="395700"/>
          </a:xfrm>
          <a:prstGeom prst="straightConnector1">
            <a:avLst/>
          </a:prstGeom>
          <a:noFill/>
          <a:ln cap="flat" cmpd="sng" w="9525">
            <a:solidFill>
              <a:schemeClr val="dk2"/>
            </a:solidFill>
            <a:prstDash val="solid"/>
            <a:round/>
            <a:headEnd len="med" w="med" type="none"/>
            <a:tailEnd len="med" w="med" type="triangle"/>
          </a:ln>
        </p:spPr>
      </p:cxnSp>
      <p:cxnSp>
        <p:nvCxnSpPr>
          <p:cNvPr id="797" name="Google Shape;797;p48"/>
          <p:cNvCxnSpPr/>
          <p:nvPr/>
        </p:nvCxnSpPr>
        <p:spPr>
          <a:xfrm flipH="1">
            <a:off x="7763138" y="2300475"/>
            <a:ext cx="6600" cy="383100"/>
          </a:xfrm>
          <a:prstGeom prst="straightConnector1">
            <a:avLst/>
          </a:prstGeom>
          <a:noFill/>
          <a:ln cap="flat" cmpd="sng" w="9525">
            <a:solidFill>
              <a:schemeClr val="dk2"/>
            </a:solidFill>
            <a:prstDash val="solid"/>
            <a:round/>
            <a:headEnd len="med" w="med" type="none"/>
            <a:tailEnd len="med" w="med" type="triangle"/>
          </a:ln>
        </p:spPr>
      </p:cxnSp>
      <p:cxnSp>
        <p:nvCxnSpPr>
          <p:cNvPr id="798" name="Google Shape;798;p48"/>
          <p:cNvCxnSpPr/>
          <p:nvPr/>
        </p:nvCxnSpPr>
        <p:spPr>
          <a:xfrm flipH="1">
            <a:off x="6260563" y="2302388"/>
            <a:ext cx="3900" cy="403500"/>
          </a:xfrm>
          <a:prstGeom prst="straightConnector1">
            <a:avLst/>
          </a:prstGeom>
          <a:noFill/>
          <a:ln cap="flat" cmpd="sng" w="9525">
            <a:solidFill>
              <a:schemeClr val="dk2"/>
            </a:solidFill>
            <a:prstDash val="solid"/>
            <a:round/>
            <a:headEnd len="med" w="med" type="none"/>
            <a:tailEnd len="med" w="med" type="triangle"/>
          </a:ln>
        </p:spPr>
      </p:cxnSp>
      <p:sp>
        <p:nvSpPr>
          <p:cNvPr id="799" name="Google Shape;799;p48"/>
          <p:cNvSpPr txBox="1"/>
          <p:nvPr/>
        </p:nvSpPr>
        <p:spPr>
          <a:xfrm>
            <a:off x="3469825" y="2545700"/>
            <a:ext cx="2138100" cy="246000"/>
          </a:xfrm>
          <a:prstGeom prst="rect">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93939"/>
                </a:solidFill>
                <a:latin typeface="Twentieth Century"/>
                <a:ea typeface="Twentieth Century"/>
                <a:cs typeface="Twentieth Century"/>
                <a:sym typeface="Twentieth Century"/>
              </a:rPr>
              <a:t>Delphi Method</a:t>
            </a:r>
            <a:endParaRPr sz="1500">
              <a:solidFill>
                <a:srgbClr val="393939"/>
              </a:solidFill>
              <a:latin typeface="Twentieth Century"/>
              <a:ea typeface="Twentieth Century"/>
              <a:cs typeface="Twentieth Century"/>
              <a:sym typeface="Twentieth Century"/>
            </a:endParaRPr>
          </a:p>
        </p:txBody>
      </p:sp>
      <p:sp>
        <p:nvSpPr>
          <p:cNvPr id="800" name="Google Shape;800;p48"/>
          <p:cNvSpPr txBox="1"/>
          <p:nvPr/>
        </p:nvSpPr>
        <p:spPr>
          <a:xfrm>
            <a:off x="3469825" y="2863301"/>
            <a:ext cx="2159700" cy="2436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Selection of Experts</a:t>
            </a:r>
            <a:endParaRPr>
              <a:solidFill>
                <a:srgbClr val="393939"/>
              </a:solidFill>
              <a:latin typeface="Twentieth Century"/>
              <a:ea typeface="Twentieth Century"/>
              <a:cs typeface="Twentieth Century"/>
              <a:sym typeface="Twentieth Century"/>
            </a:endParaRPr>
          </a:p>
        </p:txBody>
      </p:sp>
      <p:sp>
        <p:nvSpPr>
          <p:cNvPr id="801" name="Google Shape;801;p48"/>
          <p:cNvSpPr txBox="1"/>
          <p:nvPr/>
        </p:nvSpPr>
        <p:spPr>
          <a:xfrm>
            <a:off x="3469825" y="3145529"/>
            <a:ext cx="2159700" cy="2436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Survey Design</a:t>
            </a:r>
            <a:endParaRPr>
              <a:solidFill>
                <a:srgbClr val="393939"/>
              </a:solidFill>
              <a:latin typeface="Twentieth Century"/>
              <a:ea typeface="Twentieth Century"/>
              <a:cs typeface="Twentieth Century"/>
              <a:sym typeface="Twentieth Century"/>
            </a:endParaRPr>
          </a:p>
        </p:txBody>
      </p:sp>
      <p:sp>
        <p:nvSpPr>
          <p:cNvPr id="802" name="Google Shape;802;p48"/>
          <p:cNvSpPr txBox="1"/>
          <p:nvPr/>
        </p:nvSpPr>
        <p:spPr>
          <a:xfrm>
            <a:off x="3469825" y="3427757"/>
            <a:ext cx="2159700" cy="2436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Iterations</a:t>
            </a:r>
            <a:endParaRPr>
              <a:solidFill>
                <a:srgbClr val="393939"/>
              </a:solidFill>
              <a:latin typeface="Twentieth Century"/>
              <a:ea typeface="Twentieth Century"/>
              <a:cs typeface="Twentieth Century"/>
              <a:sym typeface="Twentieth Century"/>
            </a:endParaRPr>
          </a:p>
        </p:txBody>
      </p:sp>
      <p:sp>
        <p:nvSpPr>
          <p:cNvPr id="803" name="Google Shape;803;p48"/>
          <p:cNvSpPr txBox="1"/>
          <p:nvPr/>
        </p:nvSpPr>
        <p:spPr>
          <a:xfrm>
            <a:off x="3469825" y="3709985"/>
            <a:ext cx="2159700" cy="2436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Analysis</a:t>
            </a:r>
            <a:endParaRPr>
              <a:solidFill>
                <a:srgbClr val="393939"/>
              </a:solidFill>
              <a:latin typeface="Twentieth Century"/>
              <a:ea typeface="Twentieth Century"/>
              <a:cs typeface="Twentieth Century"/>
              <a:sym typeface="Twentieth Century"/>
            </a:endParaRPr>
          </a:p>
        </p:txBody>
      </p:sp>
      <p:sp>
        <p:nvSpPr>
          <p:cNvPr id="804" name="Google Shape;804;p48"/>
          <p:cNvSpPr txBox="1"/>
          <p:nvPr/>
        </p:nvSpPr>
        <p:spPr>
          <a:xfrm>
            <a:off x="3406050" y="2485775"/>
            <a:ext cx="2283900" cy="1527300"/>
          </a:xfrm>
          <a:prstGeom prst="rect">
            <a:avLst/>
          </a:prstGeom>
          <a:noFill/>
          <a:ln cap="flat" cmpd="sng" w="9525">
            <a:solidFill>
              <a:srgbClr val="592203"/>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300">
              <a:solidFill>
                <a:srgbClr val="393939"/>
              </a:solidFill>
              <a:latin typeface="Twentieth Century"/>
              <a:ea typeface="Twentieth Century"/>
              <a:cs typeface="Twentieth Century"/>
              <a:sym typeface="Twentieth Century"/>
            </a:endParaRPr>
          </a:p>
        </p:txBody>
      </p:sp>
      <p:cxnSp>
        <p:nvCxnSpPr>
          <p:cNvPr id="805" name="Google Shape;805;p48"/>
          <p:cNvCxnSpPr>
            <a:stCxn id="794" idx="1"/>
          </p:cNvCxnSpPr>
          <p:nvPr/>
        </p:nvCxnSpPr>
        <p:spPr>
          <a:xfrm rot="10800000">
            <a:off x="5704149" y="2815200"/>
            <a:ext cx="223200" cy="3900"/>
          </a:xfrm>
          <a:prstGeom prst="straightConnector1">
            <a:avLst/>
          </a:prstGeom>
          <a:noFill/>
          <a:ln cap="flat" cmpd="sng" w="9525">
            <a:solidFill>
              <a:schemeClr val="dk2"/>
            </a:solidFill>
            <a:prstDash val="solid"/>
            <a:round/>
            <a:headEnd len="med" w="med" type="none"/>
            <a:tailEnd len="med" w="med" type="triangle"/>
          </a:ln>
        </p:spPr>
      </p:cxnSp>
      <p:cxnSp>
        <p:nvCxnSpPr>
          <p:cNvPr id="806" name="Google Shape;806;p48"/>
          <p:cNvCxnSpPr>
            <a:stCxn id="804" idx="1"/>
            <a:endCxn id="791" idx="3"/>
          </p:cNvCxnSpPr>
          <p:nvPr/>
        </p:nvCxnSpPr>
        <p:spPr>
          <a:xfrm rot="10800000">
            <a:off x="3133950" y="3249425"/>
            <a:ext cx="272100" cy="0"/>
          </a:xfrm>
          <a:prstGeom prst="straightConnector1">
            <a:avLst/>
          </a:prstGeom>
          <a:noFill/>
          <a:ln cap="flat" cmpd="sng" w="9525">
            <a:solidFill>
              <a:schemeClr val="dk2"/>
            </a:solidFill>
            <a:prstDash val="solid"/>
            <a:round/>
            <a:headEnd len="med" w="med" type="none"/>
            <a:tailEnd len="med" w="med" type="triangle"/>
          </a:ln>
        </p:spPr>
      </p:cxnSp>
      <p:sp>
        <p:nvSpPr>
          <p:cNvPr id="807" name="Google Shape;807;p48"/>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Analysis</a:t>
            </a:r>
            <a:endParaRPr b="1" sz="1200">
              <a:latin typeface="PT Sans"/>
              <a:ea typeface="PT Sans"/>
              <a:cs typeface="PT Sans"/>
              <a:sym typeface="PT Sans"/>
            </a:endParaRPr>
          </a:p>
        </p:txBody>
      </p:sp>
      <p:sp>
        <p:nvSpPr>
          <p:cNvPr id="808" name="Google Shape;808;p48"/>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84" name="Shape 284"/>
        <p:cNvGrpSpPr/>
        <p:nvPr/>
      </p:nvGrpSpPr>
      <p:grpSpPr>
        <a:xfrm>
          <a:off x="0" y="0"/>
          <a:ext cx="0" cy="0"/>
          <a:chOff x="0" y="0"/>
          <a:chExt cx="0" cy="0"/>
        </a:xfrm>
      </p:grpSpPr>
      <p:sp>
        <p:nvSpPr>
          <p:cNvPr id="285" name="Google Shape;285;p31"/>
          <p:cNvSpPr txBox="1"/>
          <p:nvPr>
            <p:ph idx="4294967295" type="title"/>
          </p:nvPr>
        </p:nvSpPr>
        <p:spPr>
          <a:xfrm>
            <a:off x="-3300" y="213625"/>
            <a:ext cx="9150600" cy="43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NEED OF THE STUDY</a:t>
            </a:r>
            <a:endParaRPr>
              <a:latin typeface="Twentieth Century"/>
              <a:ea typeface="Twentieth Century"/>
              <a:cs typeface="Twentieth Century"/>
              <a:sym typeface="Twentieth Century"/>
            </a:endParaRPr>
          </a:p>
        </p:txBody>
      </p:sp>
      <p:pic>
        <p:nvPicPr>
          <p:cNvPr id="286" name="Google Shape;286;p31"/>
          <p:cNvPicPr preferRelativeResize="0"/>
          <p:nvPr/>
        </p:nvPicPr>
        <p:blipFill>
          <a:blip r:embed="rId3">
            <a:alphaModFix/>
          </a:blip>
          <a:stretch>
            <a:fillRect/>
          </a:stretch>
        </p:blipFill>
        <p:spPr>
          <a:xfrm>
            <a:off x="4525297" y="742925"/>
            <a:ext cx="3719526" cy="2568089"/>
          </a:xfrm>
          <a:prstGeom prst="rect">
            <a:avLst/>
          </a:prstGeom>
          <a:noFill/>
          <a:ln>
            <a:noFill/>
          </a:ln>
        </p:spPr>
      </p:pic>
      <p:pic>
        <p:nvPicPr>
          <p:cNvPr id="287" name="Google Shape;287;p31"/>
          <p:cNvPicPr preferRelativeResize="0"/>
          <p:nvPr/>
        </p:nvPicPr>
        <p:blipFill>
          <a:blip r:embed="rId4">
            <a:alphaModFix/>
          </a:blip>
          <a:stretch>
            <a:fillRect/>
          </a:stretch>
        </p:blipFill>
        <p:spPr>
          <a:xfrm>
            <a:off x="566227" y="742937"/>
            <a:ext cx="3823969" cy="2640241"/>
          </a:xfrm>
          <a:prstGeom prst="rect">
            <a:avLst/>
          </a:prstGeom>
          <a:noFill/>
          <a:ln>
            <a:noFill/>
          </a:ln>
        </p:spPr>
      </p:pic>
      <p:sp>
        <p:nvSpPr>
          <p:cNvPr id="288" name="Google Shape;288;p31"/>
          <p:cNvSpPr txBox="1"/>
          <p:nvPr/>
        </p:nvSpPr>
        <p:spPr>
          <a:xfrm>
            <a:off x="447713" y="3703575"/>
            <a:ext cx="8258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wentieth Century"/>
                <a:ea typeface="Twentieth Century"/>
                <a:cs typeface="Twentieth Century"/>
                <a:sym typeface="Twentieth Century"/>
              </a:rPr>
              <a:t>With the increasing number and severity of global disasters, effective humanitarian logistics is crucial. As more people are affected and economic losses rise, it’s vital to ensure that aid reaches those in need quickly and efficiently.</a:t>
            </a:r>
            <a:endParaRPr>
              <a:latin typeface="Twentieth Century"/>
              <a:ea typeface="Twentieth Century"/>
              <a:cs typeface="Twentieth Century"/>
              <a:sym typeface="Twentieth Century"/>
            </a:endParaRPr>
          </a:p>
        </p:txBody>
      </p:sp>
      <p:sp>
        <p:nvSpPr>
          <p:cNvPr id="289" name="Google Shape;289;p31"/>
          <p:cNvSpPr txBox="1"/>
          <p:nvPr/>
        </p:nvSpPr>
        <p:spPr>
          <a:xfrm>
            <a:off x="520563" y="3311017"/>
            <a:ext cx="391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1"/>
                </a:solidFill>
                <a:latin typeface="Twentieth Century"/>
                <a:ea typeface="Twentieth Century"/>
                <a:cs typeface="Twentieth Century"/>
                <a:sym typeface="Twentieth Century"/>
              </a:rPr>
              <a:t>Figure 1: Global Number of reported disasters by size,1900 to 2023</a:t>
            </a:r>
            <a:endParaRPr sz="1200"/>
          </a:p>
        </p:txBody>
      </p:sp>
      <p:sp>
        <p:nvSpPr>
          <p:cNvPr id="290" name="Google Shape;290;p31"/>
          <p:cNvSpPr txBox="1"/>
          <p:nvPr/>
        </p:nvSpPr>
        <p:spPr>
          <a:xfrm>
            <a:off x="4550857" y="3311017"/>
            <a:ext cx="3668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Twentieth Century"/>
                <a:ea typeface="Twentieth Century"/>
                <a:cs typeface="Twentieth Century"/>
                <a:sym typeface="Twentieth Century"/>
              </a:rPr>
              <a:t>Figure 2 : Annual number of people requiring immediate assistance during disasters</a:t>
            </a:r>
            <a:endParaRPr sz="1200"/>
          </a:p>
        </p:txBody>
      </p:sp>
      <p:sp>
        <p:nvSpPr>
          <p:cNvPr id="291" name="Google Shape;291;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2" name="Google Shape;292;p31"/>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293" name="Google Shape;293;p31"/>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Twentieth Century"/>
                <a:ea typeface="Twentieth Century"/>
                <a:cs typeface="Twentieth Century"/>
                <a:sym typeface="Twentieth Century"/>
              </a:rPr>
              <a:t>Synopsis</a:t>
            </a:r>
            <a:endParaRPr b="1" sz="1300">
              <a:latin typeface="PT Sans"/>
              <a:ea typeface="PT Sans"/>
              <a:cs typeface="PT Sans"/>
              <a:sym typeface="PT Sans"/>
            </a:endParaRPr>
          </a:p>
        </p:txBody>
      </p:sp>
      <p:sp>
        <p:nvSpPr>
          <p:cNvPr id="294" name="Google Shape;294;p31"/>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295" name="Google Shape;295;p31"/>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296" name="Google Shape;296;p31"/>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297" name="Google Shape;297;p31"/>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298" name="Google Shape;298;p31"/>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12" name="Shape 812"/>
        <p:cNvGrpSpPr/>
        <p:nvPr/>
      </p:nvGrpSpPr>
      <p:grpSpPr>
        <a:xfrm>
          <a:off x="0" y="0"/>
          <a:ext cx="0" cy="0"/>
          <a:chOff x="0" y="0"/>
          <a:chExt cx="0" cy="0"/>
        </a:xfrm>
      </p:grpSpPr>
      <p:sp>
        <p:nvSpPr>
          <p:cNvPr id="813" name="Google Shape;813;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14" name="Google Shape;814;p49"/>
          <p:cNvSpPr txBox="1"/>
          <p:nvPr>
            <p:ph idx="4294967295" type="title"/>
          </p:nvPr>
        </p:nvSpPr>
        <p:spPr>
          <a:xfrm>
            <a:off x="0" y="253788"/>
            <a:ext cx="9144000" cy="43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SELECTION OF EXPERTS</a:t>
            </a:r>
            <a:endParaRPr sz="2000">
              <a:latin typeface="Twentieth Century"/>
              <a:ea typeface="Twentieth Century"/>
              <a:cs typeface="Twentieth Century"/>
              <a:sym typeface="Twentieth Century"/>
            </a:endParaRPr>
          </a:p>
        </p:txBody>
      </p:sp>
      <p:graphicFrame>
        <p:nvGraphicFramePr>
          <p:cNvPr id="815" name="Google Shape;815;p49"/>
          <p:cNvGraphicFramePr/>
          <p:nvPr/>
        </p:nvGraphicFramePr>
        <p:xfrm>
          <a:off x="457188" y="1245175"/>
          <a:ext cx="3000000" cy="3000000"/>
        </p:xfrm>
        <a:graphic>
          <a:graphicData uri="http://schemas.openxmlformats.org/drawingml/2006/table">
            <a:tbl>
              <a:tblPr>
                <a:noFill/>
                <a:tableStyleId>{C143B270-D850-40C3-919C-0898875866CD}</a:tableStyleId>
              </a:tblPr>
              <a:tblGrid>
                <a:gridCol w="3137000"/>
              </a:tblGrid>
              <a:tr h="296400">
                <a:tc>
                  <a:txBody>
                    <a:bodyPr/>
                    <a:lstStyle/>
                    <a:p>
                      <a:pPr indent="0" lvl="0" marL="0" rtl="0" algn="ctr">
                        <a:lnSpc>
                          <a:spcPct val="115000"/>
                        </a:lnSpc>
                        <a:spcBef>
                          <a:spcPts val="0"/>
                        </a:spcBef>
                        <a:spcAft>
                          <a:spcPts val="0"/>
                        </a:spcAft>
                        <a:buNone/>
                      </a:pPr>
                      <a:r>
                        <a:rPr b="1" lang="en">
                          <a:latin typeface="Twentieth Century"/>
                          <a:ea typeface="Twentieth Century"/>
                          <a:cs typeface="Twentieth Century"/>
                          <a:sym typeface="Twentieth Century"/>
                        </a:rPr>
                        <a:t>Criteria For Selection</a:t>
                      </a:r>
                      <a:endParaRPr b="1">
                        <a:latin typeface="Twentieth Century"/>
                        <a:ea typeface="Twentieth Century"/>
                        <a:cs typeface="Twentieth Century"/>
                        <a:sym typeface="Twentieth Century"/>
                      </a:endParaRPr>
                    </a:p>
                  </a:txBody>
                  <a:tcPr marT="19050" marB="19050" marR="91425" marL="9142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rgbClr val="E9D3C6"/>
                    </a:solidFill>
                  </a:tcPr>
                </a:tc>
              </a:tr>
              <a:tr h="538900">
                <a:tc>
                  <a:txBody>
                    <a:bodyPr/>
                    <a:lstStyle/>
                    <a:p>
                      <a:pPr indent="0" lvl="0" marL="0" rtl="0" algn="l">
                        <a:lnSpc>
                          <a:spcPct val="115000"/>
                        </a:lnSpc>
                        <a:spcBef>
                          <a:spcPts val="0"/>
                        </a:spcBef>
                        <a:spcAft>
                          <a:spcPts val="0"/>
                        </a:spcAft>
                        <a:buNone/>
                      </a:pPr>
                      <a:r>
                        <a:rPr lang="en" sz="1300">
                          <a:latin typeface="Twentieth Century"/>
                          <a:ea typeface="Twentieth Century"/>
                          <a:cs typeface="Twentieth Century"/>
                          <a:sym typeface="Twentieth Century"/>
                        </a:rPr>
                        <a:t>Disaster Response Manager(from NGOs, government agencies)</a:t>
                      </a:r>
                      <a:endParaRPr sz="1300">
                        <a:latin typeface="Twentieth Century"/>
                        <a:ea typeface="Twentieth Century"/>
                        <a:cs typeface="Twentieth Century"/>
                        <a:sym typeface="Twentieth Century"/>
                      </a:endParaRPr>
                    </a:p>
                  </a:txBody>
                  <a:tcPr marT="19050" marB="19050" marR="91425" marL="9142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r>
              <a:tr h="296400">
                <a:tc>
                  <a:txBody>
                    <a:bodyPr/>
                    <a:lstStyle/>
                    <a:p>
                      <a:pPr indent="0" lvl="0" marL="0" rtl="0" algn="l">
                        <a:lnSpc>
                          <a:spcPct val="115000"/>
                        </a:lnSpc>
                        <a:spcBef>
                          <a:spcPts val="0"/>
                        </a:spcBef>
                        <a:spcAft>
                          <a:spcPts val="0"/>
                        </a:spcAft>
                        <a:buNone/>
                      </a:pPr>
                      <a:r>
                        <a:rPr lang="en" sz="1300">
                          <a:latin typeface="Twentieth Century"/>
                          <a:ea typeface="Twentieth Century"/>
                          <a:cs typeface="Twentieth Century"/>
                          <a:sym typeface="Twentieth Century"/>
                        </a:rPr>
                        <a:t>Transportation Engineers/Planners</a:t>
                      </a:r>
                      <a:endParaRPr sz="1300">
                        <a:latin typeface="Twentieth Century"/>
                        <a:ea typeface="Twentieth Century"/>
                        <a:cs typeface="Twentieth Century"/>
                        <a:sym typeface="Twentieth Century"/>
                      </a:endParaRPr>
                    </a:p>
                  </a:txBody>
                  <a:tcPr marT="19050" marB="19050" marR="91425" marL="9142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r>
              <a:tr h="296400">
                <a:tc>
                  <a:txBody>
                    <a:bodyPr/>
                    <a:lstStyle/>
                    <a:p>
                      <a:pPr indent="0" lvl="0" marL="0" rtl="0" algn="l">
                        <a:lnSpc>
                          <a:spcPct val="115000"/>
                        </a:lnSpc>
                        <a:spcBef>
                          <a:spcPts val="0"/>
                        </a:spcBef>
                        <a:spcAft>
                          <a:spcPts val="0"/>
                        </a:spcAft>
                        <a:buNone/>
                      </a:pPr>
                      <a:r>
                        <a:rPr lang="en" sz="1300">
                          <a:latin typeface="Twentieth Century"/>
                          <a:ea typeface="Twentieth Century"/>
                          <a:cs typeface="Twentieth Century"/>
                          <a:sym typeface="Twentieth Century"/>
                        </a:rPr>
                        <a:t>Urban Planners</a:t>
                      </a:r>
                      <a:endParaRPr sz="1300">
                        <a:latin typeface="Twentieth Century"/>
                        <a:ea typeface="Twentieth Century"/>
                        <a:cs typeface="Twentieth Century"/>
                        <a:sym typeface="Twentieth Century"/>
                      </a:endParaRPr>
                    </a:p>
                  </a:txBody>
                  <a:tcPr marT="19050" marB="19050" marR="91425" marL="9142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r>
              <a:tr h="538900">
                <a:tc>
                  <a:txBody>
                    <a:bodyPr/>
                    <a:lstStyle/>
                    <a:p>
                      <a:pPr indent="0" lvl="0" marL="0" rtl="0" algn="l">
                        <a:lnSpc>
                          <a:spcPct val="115000"/>
                        </a:lnSpc>
                        <a:spcBef>
                          <a:spcPts val="0"/>
                        </a:spcBef>
                        <a:spcAft>
                          <a:spcPts val="0"/>
                        </a:spcAft>
                        <a:buNone/>
                      </a:pPr>
                      <a:r>
                        <a:rPr lang="en" sz="1300">
                          <a:latin typeface="Twentieth Century"/>
                          <a:ea typeface="Twentieth Century"/>
                          <a:cs typeface="Twentieth Century"/>
                          <a:sym typeface="Twentieth Century"/>
                        </a:rPr>
                        <a:t>Researchers(focused on optimization, logistics, or spatial planning)</a:t>
                      </a:r>
                      <a:endParaRPr sz="1300">
                        <a:latin typeface="Twentieth Century"/>
                        <a:ea typeface="Twentieth Century"/>
                        <a:cs typeface="Twentieth Century"/>
                        <a:sym typeface="Twentieth Century"/>
                      </a:endParaRPr>
                    </a:p>
                  </a:txBody>
                  <a:tcPr marT="19050" marB="19050" marR="91425" marL="91425" anchor="b">
                    <a:lnL cap="flat" cmpd="sng" w="10150">
                      <a:solidFill>
                        <a:srgbClr val="161616"/>
                      </a:solidFill>
                      <a:prstDash val="solid"/>
                      <a:round/>
                      <a:headEnd len="sm" w="sm" type="none"/>
                      <a:tailEnd len="sm" w="sm" type="none"/>
                    </a:lnL>
                    <a:lnR cap="flat" cmpd="sng" w="10150">
                      <a:solidFill>
                        <a:srgbClr val="161616"/>
                      </a:solidFill>
                      <a:prstDash val="solid"/>
                      <a:round/>
                      <a:headEnd len="sm" w="sm" type="none"/>
                      <a:tailEnd len="sm" w="sm" type="none"/>
                    </a:lnR>
                    <a:lnT cap="flat" cmpd="sng" w="10150">
                      <a:solidFill>
                        <a:srgbClr val="161616"/>
                      </a:solidFill>
                      <a:prstDash val="solid"/>
                      <a:round/>
                      <a:headEnd len="sm" w="sm" type="none"/>
                      <a:tailEnd len="sm" w="sm" type="none"/>
                    </a:lnT>
                    <a:lnB cap="flat" cmpd="sng" w="10150">
                      <a:solidFill>
                        <a:srgbClr val="161616"/>
                      </a:solidFill>
                      <a:prstDash val="solid"/>
                      <a:round/>
                      <a:headEnd len="sm" w="sm" type="none"/>
                      <a:tailEnd len="sm" w="sm" type="none"/>
                    </a:lnB>
                    <a:solidFill>
                      <a:schemeClr val="lt1"/>
                    </a:solidFill>
                  </a:tcPr>
                </a:tc>
              </a:tr>
            </a:tbl>
          </a:graphicData>
        </a:graphic>
      </p:graphicFrame>
      <p:sp>
        <p:nvSpPr>
          <p:cNvPr id="816" name="Google Shape;816;p49"/>
          <p:cNvSpPr txBox="1"/>
          <p:nvPr/>
        </p:nvSpPr>
        <p:spPr>
          <a:xfrm>
            <a:off x="434700" y="4203550"/>
            <a:ext cx="8274600" cy="34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Twentieth Century"/>
                <a:ea typeface="Twentieth Century"/>
                <a:cs typeface="Twentieth Century"/>
                <a:sym typeface="Twentieth Century"/>
              </a:rPr>
              <a:t>Source : Author Generated</a:t>
            </a:r>
            <a:endParaRPr sz="11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 sz="1100" u="sng">
                <a:solidFill>
                  <a:schemeClr val="hlink"/>
                </a:solidFill>
                <a:latin typeface="Twentieth Century"/>
                <a:ea typeface="Twentieth Century"/>
                <a:cs typeface="Twentieth Century"/>
                <a:sym typeface="Twentieth Century"/>
                <a:hlinkClick r:id="rId3"/>
              </a:rPr>
              <a:t>https://docs.google.com/spreadsheets/d/14hFag_M1AAcAu6e2V_i3AVrKueekAM7BBB0i68OCREM/edit?usp=sharing</a:t>
            </a:r>
            <a:endParaRPr b="1" sz="1200">
              <a:solidFill>
                <a:srgbClr val="592203"/>
              </a:solidFill>
              <a:latin typeface="Twentieth Century"/>
              <a:ea typeface="Twentieth Century"/>
              <a:cs typeface="Twentieth Century"/>
              <a:sym typeface="Twentieth Century"/>
            </a:endParaRPr>
          </a:p>
        </p:txBody>
      </p:sp>
      <p:sp>
        <p:nvSpPr>
          <p:cNvPr id="817" name="Google Shape;817;p49"/>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818" name="Google Shape;818;p49"/>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819" name="Google Shape;819;p49"/>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820" name="Google Shape;820;p49"/>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821" name="Google Shape;821;p49"/>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graphicFrame>
        <p:nvGraphicFramePr>
          <p:cNvPr id="822" name="Google Shape;822;p49"/>
          <p:cNvGraphicFramePr/>
          <p:nvPr/>
        </p:nvGraphicFramePr>
        <p:xfrm>
          <a:off x="3689638" y="782350"/>
          <a:ext cx="3000000" cy="3000000"/>
        </p:xfrm>
        <a:graphic>
          <a:graphicData uri="http://schemas.openxmlformats.org/drawingml/2006/table">
            <a:tbl>
              <a:tblPr>
                <a:noFill/>
                <a:tableStyleId>{C143B270-D850-40C3-919C-0898875866CD}</a:tableStyleId>
              </a:tblPr>
              <a:tblGrid>
                <a:gridCol w="372050"/>
                <a:gridCol w="1995875"/>
                <a:gridCol w="1670400"/>
                <a:gridCol w="956575"/>
              </a:tblGrid>
              <a:tr h="213675">
                <a:tc>
                  <a:txBody>
                    <a:bodyPr/>
                    <a:lstStyle/>
                    <a:p>
                      <a:pPr indent="0" lvl="0" marL="0" rtl="0" algn="l">
                        <a:lnSpc>
                          <a:spcPct val="115000"/>
                        </a:lnSpc>
                        <a:spcBef>
                          <a:spcPts val="0"/>
                        </a:spcBef>
                        <a:spcAft>
                          <a:spcPts val="0"/>
                        </a:spcAft>
                        <a:buNone/>
                      </a:pPr>
                      <a:r>
                        <a:rPr lang="en" sz="1000" u="sng">
                          <a:solidFill>
                            <a:schemeClr val="hlink"/>
                          </a:solidFill>
                          <a:latin typeface="Twentieth Century"/>
                          <a:ea typeface="Twentieth Century"/>
                          <a:cs typeface="Twentieth Century"/>
                          <a:sym typeface="Twentieth Century"/>
                          <a:hlinkClick r:id="rId4"/>
                        </a:rPr>
                        <a:t>Sl.No</a:t>
                      </a:r>
                      <a:endParaRPr sz="1000" u="sng">
                        <a:solidFill>
                          <a:schemeClr val="hlink"/>
                        </a:solidFill>
                        <a:latin typeface="Twentieth Century"/>
                        <a:ea typeface="Twentieth Century"/>
                        <a:cs typeface="Twentieth Century"/>
                        <a:sym typeface="Twentieth Century"/>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Field of Expertise</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Name</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Experience</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9D9D9"/>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1</a:t>
                      </a:r>
                      <a:endParaRPr sz="1000">
                        <a:latin typeface="Twentieth Century"/>
                        <a:ea typeface="Twentieth Century"/>
                        <a:cs typeface="Twentieth Century"/>
                        <a:sym typeface="Twentieth Century"/>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E6B8AF"/>
                    </a:solidFill>
                  </a:tcPr>
                </a:tc>
                <a:tc rowSpan="3">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Disaster Response</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6B8AF"/>
                    </a:solidFill>
                  </a:tcPr>
                </a:tc>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K.Aswakumar</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E6B8AF"/>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20</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E6B8AF"/>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2</a:t>
                      </a:r>
                      <a:endParaRPr sz="1000">
                        <a:latin typeface="Twentieth Century"/>
                        <a:ea typeface="Twentieth Century"/>
                        <a:cs typeface="Twentieth Century"/>
                        <a:sym typeface="Twentieth Century"/>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E6B8AF"/>
                    </a:solidFill>
                  </a:tcPr>
                </a:tc>
                <a:tc vMerge="1"/>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Gokuldas A M</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E6B8AF"/>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1</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E6B8AF"/>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3</a:t>
                      </a:r>
                      <a:endParaRPr sz="1000">
                        <a:latin typeface="Twentieth Century"/>
                        <a:ea typeface="Twentieth Century"/>
                        <a:cs typeface="Twentieth Century"/>
                        <a:sym typeface="Twentieth Century"/>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CCCCCC"/>
                      </a:solidFill>
                      <a:prstDash val="solid"/>
                      <a:round/>
                      <a:headEnd len="sm" w="sm" type="none"/>
                      <a:tailEnd len="sm" w="sm" type="none"/>
                    </a:lnR>
                    <a:lnT cap="flat" cmpd="sng" w="76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6B8AF"/>
                    </a:solidFill>
                  </a:tcPr>
                </a:tc>
                <a:tc vMerge="1"/>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Dr.Abbas Vallikkunnu</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E6B8AF"/>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12</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E6B8AF"/>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4</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rowSpan="4">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Disaster Management</a:t>
                      </a:r>
                      <a:endParaRPr sz="1000">
                        <a:latin typeface="Twentieth Century"/>
                        <a:ea typeface="Twentieth Century"/>
                        <a:cs typeface="Twentieth Century"/>
                        <a:sym typeface="Twentieth Century"/>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Arya Narendran</a:t>
                      </a:r>
                      <a:endParaRPr sz="1000">
                        <a:latin typeface="Twentieth Century"/>
                        <a:ea typeface="Twentieth Century"/>
                        <a:cs typeface="Twentieth Century"/>
                        <a:sym typeface="Twentieth Century"/>
                      </a:endParaRPr>
                    </a:p>
                  </a:txBody>
                  <a:tcPr marT="19050" marB="19050" marR="28575" marL="28575">
                    <a:lnL cap="flat" cmpd="sng" w="95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4CCCC"/>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8</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4CCCC"/>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5</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vMerge="1"/>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Pradeep G S</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4CCCC"/>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15</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4CCCC"/>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6</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vMerge="1"/>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Dr. Sreeja S Nair</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4CCCC"/>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24</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4CCCC"/>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7</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CCCC"/>
                    </a:solidFill>
                  </a:tcPr>
                </a:tc>
                <a:tc vMerge="1"/>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Tanushree Verma</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4CCCC"/>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20</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4CCCC"/>
                    </a:solidFill>
                  </a:tcPr>
                </a:tc>
              </a:tr>
              <a:tr h="23382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8</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Transportation Engineers/Planner</a:t>
                      </a:r>
                      <a:endParaRPr sz="1000">
                        <a:latin typeface="Twentieth Century"/>
                        <a:ea typeface="Twentieth Century"/>
                        <a:cs typeface="Twentieth Century"/>
                        <a:sym typeface="Twentieth Century"/>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CE5CD"/>
                    </a:solidFill>
                  </a:tcPr>
                </a:tc>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Kaalimuthu Manikyam</a:t>
                      </a:r>
                      <a:endParaRPr sz="1000">
                        <a:latin typeface="Twentieth Century"/>
                        <a:ea typeface="Twentieth Century"/>
                        <a:cs typeface="Twentieth Century"/>
                        <a:sym typeface="Twentieth Century"/>
                      </a:endParaRPr>
                    </a:p>
                  </a:txBody>
                  <a:tcPr marT="19050" marB="19050" marR="28575" marL="28575">
                    <a:lnL cap="flat" cmpd="sng" w="95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CE5CD"/>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26</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CE5CD"/>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9</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rowSpan="3">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Urban Planners</a:t>
                      </a:r>
                      <a:endParaRPr sz="1000">
                        <a:latin typeface="Twentieth Century"/>
                        <a:ea typeface="Twentieth Century"/>
                        <a:cs typeface="Twentieth Century"/>
                        <a:sym typeface="Twentieth Century"/>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Prof.Anurup.K</a:t>
                      </a:r>
                      <a:endParaRPr sz="1000">
                        <a:latin typeface="Twentieth Century"/>
                        <a:ea typeface="Twentieth Century"/>
                        <a:cs typeface="Twentieth Century"/>
                        <a:sym typeface="Twentieth Century"/>
                      </a:endParaRPr>
                    </a:p>
                  </a:txBody>
                  <a:tcPr marT="19050" marB="19050" marR="28575" marL="28575">
                    <a:lnL cap="flat" cmpd="sng" w="95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10</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2CC"/>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10</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vMerge="1"/>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Bharath J Warrier</a:t>
                      </a:r>
                      <a:endParaRPr sz="1000">
                        <a:latin typeface="Twentieth Century"/>
                        <a:ea typeface="Twentieth Century"/>
                        <a:cs typeface="Twentieth Century"/>
                        <a:sym typeface="Twentieth Century"/>
                      </a:endParaRPr>
                    </a:p>
                  </a:txBody>
                  <a:tcPr marT="19050" marB="19050" marR="28575" marL="28575">
                    <a:lnL cap="flat" cmpd="sng" w="95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2</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2CC"/>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11</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vMerge="1"/>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Gautam Jayan</a:t>
                      </a:r>
                      <a:endParaRPr sz="1000">
                        <a:latin typeface="Twentieth Century"/>
                        <a:ea typeface="Twentieth Century"/>
                        <a:cs typeface="Twentieth Century"/>
                        <a:sym typeface="Twentieth Century"/>
                      </a:endParaRPr>
                    </a:p>
                  </a:txBody>
                  <a:tcPr marT="19050" marB="19050" marR="28575" marL="28575">
                    <a:lnL cap="flat" cmpd="sng" w="95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2CC"/>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2</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FFF2CC"/>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12</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rowSpan="3">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Researchers</a:t>
                      </a:r>
                      <a:endParaRPr sz="1000">
                        <a:latin typeface="Twentieth Century"/>
                        <a:ea typeface="Twentieth Century"/>
                        <a:cs typeface="Twentieth Century"/>
                        <a:sym typeface="Twentieth Century"/>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Prithvijith V S Nair</a:t>
                      </a:r>
                      <a:endParaRPr sz="1000">
                        <a:latin typeface="Twentieth Century"/>
                        <a:ea typeface="Twentieth Century"/>
                        <a:cs typeface="Twentieth Century"/>
                        <a:sym typeface="Twentieth Century"/>
                      </a:endParaRPr>
                    </a:p>
                  </a:txBody>
                  <a:tcPr marT="19050" marB="19050" marR="28575" marL="28575">
                    <a:lnL cap="flat" cmpd="sng" w="95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4</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9EAD3"/>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13</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vMerge="1"/>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R. S. Vishnu</a:t>
                      </a:r>
                      <a:endParaRPr sz="1000">
                        <a:latin typeface="Twentieth Century"/>
                        <a:ea typeface="Twentieth Century"/>
                        <a:cs typeface="Twentieth Century"/>
                        <a:sym typeface="Twentieth Century"/>
                      </a:endParaRPr>
                    </a:p>
                  </a:txBody>
                  <a:tcPr marT="19050" marB="19050" marR="28575" marL="28575">
                    <a:lnL cap="flat" cmpd="sng" w="95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2</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9EAD3"/>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14</a:t>
                      </a:r>
                      <a:endParaRPr sz="1000">
                        <a:latin typeface="Twentieth Century"/>
                        <a:ea typeface="Twentieth Century"/>
                        <a:cs typeface="Twentieth Century"/>
                        <a:sym typeface="Twentieth Century"/>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vMerge="1"/>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Ajay A P</a:t>
                      </a:r>
                      <a:endParaRPr sz="1000">
                        <a:latin typeface="Twentieth Century"/>
                        <a:ea typeface="Twentieth Century"/>
                        <a:cs typeface="Twentieth Century"/>
                        <a:sym typeface="Twentieth Century"/>
                      </a:endParaRPr>
                    </a:p>
                  </a:txBody>
                  <a:tcPr marT="19050" marB="19050" marR="28575" marL="28575">
                    <a:lnL cap="flat" cmpd="sng" w="95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9EAD3"/>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1</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9EAD3"/>
                    </a:solidFill>
                  </a:tcPr>
                </a:tc>
              </a:tr>
              <a:tr h="213675">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15</a:t>
                      </a:r>
                      <a:endParaRPr sz="1000">
                        <a:latin typeface="Twentieth Century"/>
                        <a:ea typeface="Twentieth Century"/>
                        <a:cs typeface="Twentieth Century"/>
                        <a:sym typeface="Twentieth Century"/>
                      </a:endParaRPr>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0E0E3"/>
                    </a:solidFill>
                  </a:tcPr>
                </a:tc>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Logistics Coordinators</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0E0E3"/>
                    </a:solidFill>
                  </a:tcPr>
                </a:tc>
                <a:tc>
                  <a:txBody>
                    <a:bodyPr/>
                    <a:lstStyle/>
                    <a:p>
                      <a:pPr indent="0" lvl="0" marL="0" rtl="0" algn="l">
                        <a:lnSpc>
                          <a:spcPct val="115000"/>
                        </a:lnSpc>
                        <a:spcBef>
                          <a:spcPts val="0"/>
                        </a:spcBef>
                        <a:spcAft>
                          <a:spcPts val="0"/>
                        </a:spcAft>
                        <a:buNone/>
                      </a:pPr>
                      <a:r>
                        <a:rPr lang="en" sz="1000">
                          <a:latin typeface="Twentieth Century"/>
                          <a:ea typeface="Twentieth Century"/>
                          <a:cs typeface="Twentieth Century"/>
                          <a:sym typeface="Twentieth Century"/>
                        </a:rPr>
                        <a:t>Shency Augustine</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0E0E3"/>
                    </a:solidFill>
                  </a:tcPr>
                </a:tc>
                <a:tc>
                  <a:txBody>
                    <a:bodyPr/>
                    <a:lstStyle/>
                    <a:p>
                      <a:pPr indent="0" lvl="0" marL="0" rtl="0" algn="r">
                        <a:lnSpc>
                          <a:spcPct val="115000"/>
                        </a:lnSpc>
                        <a:spcBef>
                          <a:spcPts val="0"/>
                        </a:spcBef>
                        <a:spcAft>
                          <a:spcPts val="0"/>
                        </a:spcAft>
                        <a:buNone/>
                      </a:pPr>
                      <a:r>
                        <a:rPr lang="en" sz="1000">
                          <a:latin typeface="Twentieth Century"/>
                          <a:ea typeface="Twentieth Century"/>
                          <a:cs typeface="Twentieth Century"/>
                          <a:sym typeface="Twentieth Century"/>
                        </a:rPr>
                        <a:t>13</a:t>
                      </a:r>
                      <a:endParaRPr sz="1000">
                        <a:latin typeface="Twentieth Century"/>
                        <a:ea typeface="Twentieth Century"/>
                        <a:cs typeface="Twentieth Century"/>
                        <a:sym typeface="Twentieth Century"/>
                      </a:endParaRPr>
                    </a:p>
                  </a:txBody>
                  <a:tcPr marT="19050" marB="19050" marR="28575" marL="28575">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D0E0E3"/>
                    </a:solidFill>
                  </a:tcPr>
                </a:tc>
              </a:tr>
            </a:tbl>
          </a:graphicData>
        </a:graphic>
      </p:graphicFrame>
      <p:sp>
        <p:nvSpPr>
          <p:cNvPr id="823" name="Google Shape;823;p49"/>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824" name="Google Shape;824;p49"/>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Result</a:t>
            </a:r>
            <a:endParaRPr b="1" sz="1200">
              <a:latin typeface="PT Sans"/>
              <a:ea typeface="PT Sans"/>
              <a:cs typeface="PT Sans"/>
              <a:sym typeface="PT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28" name="Shape 828"/>
        <p:cNvGrpSpPr/>
        <p:nvPr/>
      </p:nvGrpSpPr>
      <p:grpSpPr>
        <a:xfrm>
          <a:off x="0" y="0"/>
          <a:ext cx="0" cy="0"/>
          <a:chOff x="0" y="0"/>
          <a:chExt cx="0" cy="0"/>
        </a:xfrm>
      </p:grpSpPr>
      <p:sp>
        <p:nvSpPr>
          <p:cNvPr id="829" name="Google Shape;829;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30" name="Google Shape;830;p50"/>
          <p:cNvSpPr txBox="1"/>
          <p:nvPr>
            <p:ph idx="4294967295" type="title"/>
          </p:nvPr>
        </p:nvSpPr>
        <p:spPr>
          <a:xfrm>
            <a:off x="658775" y="446775"/>
            <a:ext cx="7783200" cy="43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ITERATION 1</a:t>
            </a:r>
            <a:endParaRPr sz="2000">
              <a:latin typeface="Twentieth Century"/>
              <a:ea typeface="Twentieth Century"/>
              <a:cs typeface="Twentieth Century"/>
              <a:sym typeface="Twentieth Century"/>
            </a:endParaRPr>
          </a:p>
        </p:txBody>
      </p:sp>
      <p:sp>
        <p:nvSpPr>
          <p:cNvPr id="831" name="Google Shape;831;p50"/>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832" name="Google Shape;832;p50"/>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833" name="Google Shape;833;p50"/>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834" name="Google Shape;834;p50"/>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835" name="Google Shape;835;p50"/>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836" name="Google Shape;836;p50"/>
          <p:cNvSpPr txBox="1"/>
          <p:nvPr/>
        </p:nvSpPr>
        <p:spPr>
          <a:xfrm>
            <a:off x="658851" y="962675"/>
            <a:ext cx="2610000" cy="339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Validation of Parameters</a:t>
            </a:r>
            <a:endParaRPr>
              <a:solidFill>
                <a:srgbClr val="393939"/>
              </a:solidFill>
              <a:latin typeface="Twentieth Century"/>
              <a:ea typeface="Twentieth Century"/>
              <a:cs typeface="Twentieth Century"/>
              <a:sym typeface="Twentieth Century"/>
            </a:endParaRPr>
          </a:p>
        </p:txBody>
      </p:sp>
      <p:sp>
        <p:nvSpPr>
          <p:cNvPr id="837" name="Google Shape;837;p50"/>
          <p:cNvSpPr txBox="1"/>
          <p:nvPr/>
        </p:nvSpPr>
        <p:spPr>
          <a:xfrm>
            <a:off x="3369013" y="962738"/>
            <a:ext cx="5073000" cy="339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Identification of Gaps</a:t>
            </a:r>
            <a:endParaRPr>
              <a:solidFill>
                <a:srgbClr val="393939"/>
              </a:solidFill>
              <a:latin typeface="Twentieth Century"/>
              <a:ea typeface="Twentieth Century"/>
              <a:cs typeface="Twentieth Century"/>
              <a:sym typeface="Twentieth Century"/>
            </a:endParaRPr>
          </a:p>
        </p:txBody>
      </p:sp>
      <p:sp>
        <p:nvSpPr>
          <p:cNvPr id="838" name="Google Shape;838;p50"/>
          <p:cNvSpPr txBox="1"/>
          <p:nvPr/>
        </p:nvSpPr>
        <p:spPr>
          <a:xfrm>
            <a:off x="658851" y="1360400"/>
            <a:ext cx="2610000" cy="75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 15 Experts Validated</a:t>
            </a:r>
            <a:endParaRPr>
              <a:solidFill>
                <a:srgbClr val="393939"/>
              </a:solidFill>
              <a:latin typeface="Twentieth Century"/>
              <a:ea typeface="Twentieth Century"/>
              <a:cs typeface="Twentieth Century"/>
              <a:sym typeface="Twentieth Century"/>
            </a:endParaRPr>
          </a:p>
        </p:txBody>
      </p:sp>
      <p:sp>
        <p:nvSpPr>
          <p:cNvPr id="839" name="Google Shape;839;p50"/>
          <p:cNvSpPr txBox="1"/>
          <p:nvPr/>
        </p:nvSpPr>
        <p:spPr>
          <a:xfrm>
            <a:off x="3369013" y="1389838"/>
            <a:ext cx="2446800" cy="243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Geospatial</a:t>
            </a:r>
            <a:endParaRPr>
              <a:solidFill>
                <a:srgbClr val="393939"/>
              </a:solidFill>
              <a:latin typeface="Twentieth Century"/>
              <a:ea typeface="Twentieth Century"/>
              <a:cs typeface="Twentieth Century"/>
              <a:sym typeface="Twentieth Century"/>
            </a:endParaRPr>
          </a:p>
        </p:txBody>
      </p:sp>
      <p:sp>
        <p:nvSpPr>
          <p:cNvPr id="840" name="Google Shape;840;p50"/>
          <p:cNvSpPr txBox="1"/>
          <p:nvPr/>
        </p:nvSpPr>
        <p:spPr>
          <a:xfrm>
            <a:off x="5885138" y="1389838"/>
            <a:ext cx="2556900" cy="243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Operational</a:t>
            </a:r>
            <a:endParaRPr>
              <a:solidFill>
                <a:srgbClr val="393939"/>
              </a:solidFill>
              <a:latin typeface="Twentieth Century"/>
              <a:ea typeface="Twentieth Century"/>
              <a:cs typeface="Twentieth Century"/>
              <a:sym typeface="Twentieth Century"/>
            </a:endParaRPr>
          </a:p>
        </p:txBody>
      </p:sp>
      <p:sp>
        <p:nvSpPr>
          <p:cNvPr id="841" name="Google Shape;841;p50"/>
          <p:cNvSpPr txBox="1"/>
          <p:nvPr/>
        </p:nvSpPr>
        <p:spPr>
          <a:xfrm>
            <a:off x="3353600" y="1696525"/>
            <a:ext cx="2446800" cy="432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Location of Natural Barriers</a:t>
            </a:r>
            <a:endParaRPr>
              <a:solidFill>
                <a:srgbClr val="393939"/>
              </a:solidFill>
              <a:latin typeface="Twentieth Century"/>
              <a:ea typeface="Twentieth Century"/>
              <a:cs typeface="Twentieth Century"/>
              <a:sym typeface="Twentieth Century"/>
            </a:endParaRPr>
          </a:p>
        </p:txBody>
      </p:sp>
      <p:sp>
        <p:nvSpPr>
          <p:cNvPr id="842" name="Google Shape;842;p50"/>
          <p:cNvSpPr txBox="1"/>
          <p:nvPr/>
        </p:nvSpPr>
        <p:spPr>
          <a:xfrm>
            <a:off x="5885150" y="1685250"/>
            <a:ext cx="2556900" cy="432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Available Communication Facilities</a:t>
            </a:r>
            <a:endParaRPr>
              <a:solidFill>
                <a:srgbClr val="393939"/>
              </a:solidFill>
              <a:latin typeface="Twentieth Century"/>
              <a:ea typeface="Twentieth Century"/>
              <a:cs typeface="Twentieth Century"/>
              <a:sym typeface="Twentieth Century"/>
            </a:endParaRPr>
          </a:p>
        </p:txBody>
      </p:sp>
      <p:sp>
        <p:nvSpPr>
          <p:cNvPr id="843" name="Google Shape;843;p50"/>
          <p:cNvSpPr txBox="1"/>
          <p:nvPr>
            <p:ph idx="4294967295" type="title"/>
          </p:nvPr>
        </p:nvSpPr>
        <p:spPr>
          <a:xfrm>
            <a:off x="3492600" y="2277750"/>
            <a:ext cx="2446800" cy="43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ITERATION 2</a:t>
            </a:r>
            <a:endParaRPr sz="2000">
              <a:latin typeface="Twentieth Century"/>
              <a:ea typeface="Twentieth Century"/>
              <a:cs typeface="Twentieth Century"/>
              <a:sym typeface="Twentieth Century"/>
            </a:endParaRPr>
          </a:p>
        </p:txBody>
      </p:sp>
      <p:sp>
        <p:nvSpPr>
          <p:cNvPr id="844" name="Google Shape;844;p50"/>
          <p:cNvSpPr txBox="1"/>
          <p:nvPr>
            <p:ph idx="4294967295" type="title"/>
          </p:nvPr>
        </p:nvSpPr>
        <p:spPr>
          <a:xfrm>
            <a:off x="3492600" y="2806525"/>
            <a:ext cx="2446800" cy="43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ITERATION 3</a:t>
            </a:r>
            <a:endParaRPr sz="2000">
              <a:latin typeface="Twentieth Century"/>
              <a:ea typeface="Twentieth Century"/>
              <a:cs typeface="Twentieth Century"/>
              <a:sym typeface="Twentieth Century"/>
            </a:endParaRPr>
          </a:p>
        </p:txBody>
      </p:sp>
      <p:sp>
        <p:nvSpPr>
          <p:cNvPr id="845" name="Google Shape;845;p50"/>
          <p:cNvSpPr txBox="1"/>
          <p:nvPr/>
        </p:nvSpPr>
        <p:spPr>
          <a:xfrm>
            <a:off x="3492600" y="3417413"/>
            <a:ext cx="2446800" cy="339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Analysis of Delphi Data</a:t>
            </a:r>
            <a:endParaRPr>
              <a:solidFill>
                <a:srgbClr val="393939"/>
              </a:solidFill>
              <a:latin typeface="Twentieth Century"/>
              <a:ea typeface="Twentieth Century"/>
              <a:cs typeface="Twentieth Century"/>
              <a:sym typeface="Twentieth Century"/>
            </a:endParaRPr>
          </a:p>
        </p:txBody>
      </p:sp>
      <p:sp>
        <p:nvSpPr>
          <p:cNvPr id="846" name="Google Shape;846;p50"/>
          <p:cNvSpPr txBox="1"/>
          <p:nvPr/>
        </p:nvSpPr>
        <p:spPr>
          <a:xfrm>
            <a:off x="4090550" y="3757688"/>
            <a:ext cx="1414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Twentieth Century"/>
                <a:ea typeface="Twentieth Century"/>
                <a:cs typeface="Twentieth Century"/>
                <a:sym typeface="Twentieth Century"/>
              </a:rPr>
              <a:t>Literature Review</a:t>
            </a:r>
            <a:endParaRPr/>
          </a:p>
        </p:txBody>
      </p:sp>
      <p:sp>
        <p:nvSpPr>
          <p:cNvPr id="847" name="Google Shape;847;p50"/>
          <p:cNvSpPr txBox="1"/>
          <p:nvPr/>
        </p:nvSpPr>
        <p:spPr>
          <a:xfrm>
            <a:off x="658688" y="2341725"/>
            <a:ext cx="7783200" cy="339000"/>
          </a:xfrm>
          <a:prstGeom prst="rect">
            <a:avLst/>
          </a:prstGeom>
          <a:noFill/>
          <a:ln cap="flat" cmpd="sng" w="9525">
            <a:solidFill>
              <a:srgbClr val="592203"/>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393939"/>
              </a:solidFill>
              <a:latin typeface="Twentieth Century"/>
              <a:ea typeface="Twentieth Century"/>
              <a:cs typeface="Twentieth Century"/>
              <a:sym typeface="Twentieth Century"/>
            </a:endParaRPr>
          </a:p>
        </p:txBody>
      </p:sp>
      <p:sp>
        <p:nvSpPr>
          <p:cNvPr id="848" name="Google Shape;848;p50"/>
          <p:cNvSpPr txBox="1"/>
          <p:nvPr/>
        </p:nvSpPr>
        <p:spPr>
          <a:xfrm>
            <a:off x="658863" y="2902025"/>
            <a:ext cx="7783200" cy="295500"/>
          </a:xfrm>
          <a:prstGeom prst="rect">
            <a:avLst/>
          </a:prstGeom>
          <a:noFill/>
          <a:ln cap="flat" cmpd="sng" w="9525">
            <a:solidFill>
              <a:srgbClr val="592203"/>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393939"/>
              </a:solidFill>
              <a:latin typeface="Twentieth Century"/>
              <a:ea typeface="Twentieth Century"/>
              <a:cs typeface="Twentieth Century"/>
              <a:sym typeface="Twentieth Century"/>
            </a:endParaRPr>
          </a:p>
        </p:txBody>
      </p:sp>
      <p:sp>
        <p:nvSpPr>
          <p:cNvPr id="849" name="Google Shape;849;p50"/>
          <p:cNvSpPr txBox="1"/>
          <p:nvPr/>
        </p:nvSpPr>
        <p:spPr>
          <a:xfrm>
            <a:off x="658663" y="541938"/>
            <a:ext cx="7783200" cy="1575600"/>
          </a:xfrm>
          <a:prstGeom prst="rect">
            <a:avLst/>
          </a:prstGeom>
          <a:noFill/>
          <a:ln cap="flat" cmpd="sng" w="9525">
            <a:solidFill>
              <a:srgbClr val="592203"/>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393939"/>
              </a:solidFill>
              <a:latin typeface="Twentieth Century"/>
              <a:ea typeface="Twentieth Century"/>
              <a:cs typeface="Twentieth Century"/>
              <a:sym typeface="Twentieth Century"/>
            </a:endParaRPr>
          </a:p>
        </p:txBody>
      </p:sp>
      <p:cxnSp>
        <p:nvCxnSpPr>
          <p:cNvPr id="850" name="Google Shape;850;p50"/>
          <p:cNvCxnSpPr>
            <a:stCxn id="849" idx="2"/>
            <a:endCxn id="847" idx="0"/>
          </p:cNvCxnSpPr>
          <p:nvPr/>
        </p:nvCxnSpPr>
        <p:spPr>
          <a:xfrm>
            <a:off x="4550263" y="2117538"/>
            <a:ext cx="0" cy="224100"/>
          </a:xfrm>
          <a:prstGeom prst="straightConnector1">
            <a:avLst/>
          </a:prstGeom>
          <a:noFill/>
          <a:ln cap="flat" cmpd="sng" w="9525">
            <a:solidFill>
              <a:schemeClr val="dk2"/>
            </a:solidFill>
            <a:prstDash val="solid"/>
            <a:round/>
            <a:headEnd len="med" w="med" type="none"/>
            <a:tailEnd len="med" w="med" type="triangle"/>
          </a:ln>
        </p:spPr>
      </p:cxnSp>
      <p:cxnSp>
        <p:nvCxnSpPr>
          <p:cNvPr id="851" name="Google Shape;851;p50"/>
          <p:cNvCxnSpPr>
            <a:stCxn id="847" idx="2"/>
            <a:endCxn id="848" idx="0"/>
          </p:cNvCxnSpPr>
          <p:nvPr/>
        </p:nvCxnSpPr>
        <p:spPr>
          <a:xfrm>
            <a:off x="4550288" y="2680725"/>
            <a:ext cx="300" cy="221400"/>
          </a:xfrm>
          <a:prstGeom prst="straightConnector1">
            <a:avLst/>
          </a:prstGeom>
          <a:noFill/>
          <a:ln cap="flat" cmpd="sng" w="9525">
            <a:solidFill>
              <a:schemeClr val="dk2"/>
            </a:solidFill>
            <a:prstDash val="solid"/>
            <a:round/>
            <a:headEnd len="med" w="med" type="none"/>
            <a:tailEnd len="med" w="med" type="triangle"/>
          </a:ln>
        </p:spPr>
      </p:cxnSp>
      <p:sp>
        <p:nvSpPr>
          <p:cNvPr id="852" name="Google Shape;852;p50"/>
          <p:cNvSpPr txBox="1"/>
          <p:nvPr/>
        </p:nvSpPr>
        <p:spPr>
          <a:xfrm>
            <a:off x="434700" y="4203550"/>
            <a:ext cx="8274600" cy="34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Twentieth Century"/>
                <a:ea typeface="Twentieth Century"/>
                <a:cs typeface="Twentieth Century"/>
                <a:sym typeface="Twentieth Century"/>
              </a:rPr>
              <a:t>Source : Author Generated</a:t>
            </a:r>
            <a:endParaRPr b="1" sz="1200">
              <a:solidFill>
                <a:srgbClr val="592203"/>
              </a:solidFill>
              <a:latin typeface="Twentieth Century"/>
              <a:ea typeface="Twentieth Century"/>
              <a:cs typeface="Twentieth Century"/>
              <a:sym typeface="Twentieth Century"/>
            </a:endParaRPr>
          </a:p>
        </p:txBody>
      </p:sp>
      <p:sp>
        <p:nvSpPr>
          <p:cNvPr id="853" name="Google Shape;853;p50"/>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854" name="Google Shape;854;p50"/>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Result</a:t>
            </a:r>
            <a:endParaRPr b="1" sz="1200">
              <a:latin typeface="PT Sans"/>
              <a:ea typeface="PT Sans"/>
              <a:cs typeface="PT Sans"/>
              <a:sym typeface="PT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58" name="Shape 858"/>
        <p:cNvGrpSpPr/>
        <p:nvPr/>
      </p:nvGrpSpPr>
      <p:grpSpPr>
        <a:xfrm>
          <a:off x="0" y="0"/>
          <a:ext cx="0" cy="0"/>
          <a:chOff x="0" y="0"/>
          <a:chExt cx="0" cy="0"/>
        </a:xfrm>
      </p:grpSpPr>
      <p:sp>
        <p:nvSpPr>
          <p:cNvPr id="859" name="Google Shape;859;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60" name="Google Shape;860;p51"/>
          <p:cNvSpPr txBox="1"/>
          <p:nvPr>
            <p:ph idx="4294967295" type="title"/>
          </p:nvPr>
        </p:nvSpPr>
        <p:spPr>
          <a:xfrm>
            <a:off x="0" y="336150"/>
            <a:ext cx="9144000" cy="43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ANALYSIS OF DELPHI DATA</a:t>
            </a:r>
            <a:endParaRPr sz="2000">
              <a:latin typeface="Twentieth Century"/>
              <a:ea typeface="Twentieth Century"/>
              <a:cs typeface="Twentieth Century"/>
              <a:sym typeface="Twentieth Century"/>
            </a:endParaRPr>
          </a:p>
        </p:txBody>
      </p:sp>
      <p:sp>
        <p:nvSpPr>
          <p:cNvPr id="861" name="Google Shape;861;p51"/>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862" name="Google Shape;862;p51"/>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863" name="Google Shape;863;p51"/>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864" name="Google Shape;864;p51"/>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865" name="Google Shape;865;p51"/>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pic>
        <p:nvPicPr>
          <p:cNvPr id="866" name="Google Shape;866;p51"/>
          <p:cNvPicPr preferRelativeResize="0"/>
          <p:nvPr/>
        </p:nvPicPr>
        <p:blipFill>
          <a:blip r:embed="rId3">
            <a:alphaModFix/>
          </a:blip>
          <a:stretch>
            <a:fillRect/>
          </a:stretch>
        </p:blipFill>
        <p:spPr>
          <a:xfrm>
            <a:off x="423450" y="1274813"/>
            <a:ext cx="1847850" cy="647700"/>
          </a:xfrm>
          <a:prstGeom prst="rect">
            <a:avLst/>
          </a:prstGeom>
          <a:noFill/>
          <a:ln>
            <a:noFill/>
          </a:ln>
        </p:spPr>
      </p:pic>
      <p:sp>
        <p:nvSpPr>
          <p:cNvPr id="867" name="Google Shape;867;p51"/>
          <p:cNvSpPr txBox="1"/>
          <p:nvPr/>
        </p:nvSpPr>
        <p:spPr>
          <a:xfrm>
            <a:off x="2349225" y="1368125"/>
            <a:ext cx="3401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F-ratio less than or equal to 1 is desirable.</a:t>
            </a:r>
            <a:endParaRPr>
              <a:latin typeface="Twentieth Century"/>
              <a:ea typeface="Twentieth Century"/>
              <a:cs typeface="Twentieth Century"/>
              <a:sym typeface="Twentieth Century"/>
            </a:endParaRPr>
          </a:p>
        </p:txBody>
      </p:sp>
      <p:sp>
        <p:nvSpPr>
          <p:cNvPr id="868" name="Google Shape;868;p51"/>
          <p:cNvSpPr txBox="1"/>
          <p:nvPr/>
        </p:nvSpPr>
        <p:spPr>
          <a:xfrm>
            <a:off x="423450" y="888000"/>
            <a:ext cx="8274600" cy="339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Refinement of Parameters</a:t>
            </a:r>
            <a:endParaRPr>
              <a:solidFill>
                <a:srgbClr val="393939"/>
              </a:solidFill>
              <a:latin typeface="Twentieth Century"/>
              <a:ea typeface="Twentieth Century"/>
              <a:cs typeface="Twentieth Century"/>
              <a:sym typeface="Twentieth Century"/>
            </a:endParaRPr>
          </a:p>
        </p:txBody>
      </p:sp>
      <p:sp>
        <p:nvSpPr>
          <p:cNvPr id="869" name="Google Shape;869;p51"/>
          <p:cNvSpPr txBox="1"/>
          <p:nvPr/>
        </p:nvSpPr>
        <p:spPr>
          <a:xfrm>
            <a:off x="423450" y="1970350"/>
            <a:ext cx="8274600" cy="339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Prioritisation of Parameters</a:t>
            </a:r>
            <a:endParaRPr>
              <a:solidFill>
                <a:srgbClr val="393939"/>
              </a:solidFill>
              <a:latin typeface="Twentieth Century"/>
              <a:ea typeface="Twentieth Century"/>
              <a:cs typeface="Twentieth Century"/>
              <a:sym typeface="Twentieth Century"/>
            </a:endParaRPr>
          </a:p>
        </p:txBody>
      </p:sp>
      <p:sp>
        <p:nvSpPr>
          <p:cNvPr id="870" name="Google Shape;870;p51"/>
          <p:cNvSpPr txBox="1"/>
          <p:nvPr/>
        </p:nvSpPr>
        <p:spPr>
          <a:xfrm>
            <a:off x="423450" y="2534800"/>
            <a:ext cx="4099200" cy="3390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F test scores</a:t>
            </a:r>
            <a:endParaRPr>
              <a:solidFill>
                <a:srgbClr val="393939"/>
              </a:solidFill>
              <a:latin typeface="Twentieth Century"/>
              <a:ea typeface="Twentieth Century"/>
              <a:cs typeface="Twentieth Century"/>
              <a:sym typeface="Twentieth Century"/>
            </a:endParaRPr>
          </a:p>
        </p:txBody>
      </p:sp>
      <p:sp>
        <p:nvSpPr>
          <p:cNvPr id="871" name="Google Shape;871;p51"/>
          <p:cNvSpPr txBox="1"/>
          <p:nvPr/>
        </p:nvSpPr>
        <p:spPr>
          <a:xfrm>
            <a:off x="4621350" y="2534800"/>
            <a:ext cx="4099200" cy="3390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Average Weight Score</a:t>
            </a:r>
            <a:endParaRPr>
              <a:solidFill>
                <a:srgbClr val="393939"/>
              </a:solidFill>
              <a:latin typeface="Twentieth Century"/>
              <a:ea typeface="Twentieth Century"/>
              <a:cs typeface="Twentieth Century"/>
              <a:sym typeface="Twentieth Century"/>
            </a:endParaRPr>
          </a:p>
        </p:txBody>
      </p:sp>
      <p:sp>
        <p:nvSpPr>
          <p:cNvPr id="872" name="Google Shape;872;p51"/>
          <p:cNvSpPr txBox="1"/>
          <p:nvPr/>
        </p:nvSpPr>
        <p:spPr>
          <a:xfrm>
            <a:off x="434700" y="2874075"/>
            <a:ext cx="8274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Twentieth Century"/>
                <a:ea typeface="Twentieth Century"/>
                <a:cs typeface="Twentieth Century"/>
                <a:sym typeface="Twentieth Century"/>
              </a:rPr>
              <a:t>High</a:t>
            </a:r>
            <a:r>
              <a:rPr b="1" lang="en" sz="1500">
                <a:latin typeface="Twentieth Century"/>
                <a:ea typeface="Twentieth Century"/>
                <a:cs typeface="Twentieth Century"/>
                <a:sym typeface="Twentieth Century"/>
              </a:rPr>
              <a:t> Priority:</a:t>
            </a:r>
            <a:r>
              <a:rPr lang="en" sz="1500">
                <a:latin typeface="Twentieth Century"/>
                <a:ea typeface="Twentieth Century"/>
                <a:cs typeface="Twentieth Century"/>
                <a:sym typeface="Twentieth Century"/>
              </a:rPr>
              <a:t> Parameters with the highest Weighted Score and low F-Test value.</a:t>
            </a:r>
            <a:endParaRPr sz="1500">
              <a:latin typeface="Twentieth Century"/>
              <a:ea typeface="Twentieth Century"/>
              <a:cs typeface="Twentieth Century"/>
              <a:sym typeface="Twentieth Century"/>
            </a:endParaRPr>
          </a:p>
          <a:p>
            <a:pPr indent="0" lvl="0" marL="0" rtl="0" algn="l">
              <a:spcBef>
                <a:spcPts val="0"/>
              </a:spcBef>
              <a:spcAft>
                <a:spcPts val="0"/>
              </a:spcAft>
              <a:buNone/>
            </a:pPr>
            <a:r>
              <a:rPr b="1" lang="en" sz="1500">
                <a:latin typeface="Twentieth Century"/>
                <a:ea typeface="Twentieth Century"/>
                <a:cs typeface="Twentieth Century"/>
                <a:sym typeface="Twentieth Century"/>
              </a:rPr>
              <a:t>Medium Priority:</a:t>
            </a:r>
            <a:r>
              <a:rPr lang="en" sz="1500">
                <a:latin typeface="Twentieth Century"/>
                <a:ea typeface="Twentieth Century"/>
                <a:cs typeface="Twentieth Century"/>
                <a:sym typeface="Twentieth Century"/>
              </a:rPr>
              <a:t> Parameters with high Weighted Score, but higher F-Test values (indicating more variability).</a:t>
            </a:r>
            <a:endParaRPr sz="1500">
              <a:latin typeface="Twentieth Century"/>
              <a:ea typeface="Twentieth Century"/>
              <a:cs typeface="Twentieth Century"/>
              <a:sym typeface="Twentieth Century"/>
            </a:endParaRPr>
          </a:p>
          <a:p>
            <a:pPr indent="0" lvl="0" marL="0" rtl="0" algn="l">
              <a:spcBef>
                <a:spcPts val="0"/>
              </a:spcBef>
              <a:spcAft>
                <a:spcPts val="0"/>
              </a:spcAft>
              <a:buNone/>
            </a:pPr>
            <a:r>
              <a:rPr b="1" lang="en" sz="1500">
                <a:latin typeface="Twentieth Century"/>
                <a:ea typeface="Twentieth Century"/>
                <a:cs typeface="Twentieth Century"/>
                <a:sym typeface="Twentieth Century"/>
              </a:rPr>
              <a:t>Low priority: </a:t>
            </a:r>
            <a:r>
              <a:rPr lang="en" sz="1500">
                <a:latin typeface="Twentieth Century"/>
                <a:ea typeface="Twentieth Century"/>
                <a:cs typeface="Twentieth Century"/>
                <a:sym typeface="Twentieth Century"/>
              </a:rPr>
              <a:t>Parameters with lower Weighted Score and higher F-Test values.</a:t>
            </a:r>
            <a:endParaRPr sz="1500">
              <a:latin typeface="Twentieth Century"/>
              <a:ea typeface="Twentieth Century"/>
              <a:cs typeface="Twentieth Century"/>
              <a:sym typeface="Twentieth Century"/>
            </a:endParaRPr>
          </a:p>
        </p:txBody>
      </p:sp>
      <p:cxnSp>
        <p:nvCxnSpPr>
          <p:cNvPr id="873" name="Google Shape;873;p51"/>
          <p:cNvCxnSpPr>
            <a:stCxn id="871" idx="0"/>
            <a:endCxn id="870" idx="0"/>
          </p:cNvCxnSpPr>
          <p:nvPr/>
        </p:nvCxnSpPr>
        <p:spPr>
          <a:xfrm rot="5400000">
            <a:off x="4571700" y="436150"/>
            <a:ext cx="600" cy="4197900"/>
          </a:xfrm>
          <a:prstGeom prst="bentConnector3">
            <a:avLst>
              <a:gd fmla="val -21637500" name="adj1"/>
            </a:avLst>
          </a:prstGeom>
          <a:noFill/>
          <a:ln cap="flat" cmpd="sng" w="9525">
            <a:solidFill>
              <a:schemeClr val="dk2"/>
            </a:solidFill>
            <a:prstDash val="solid"/>
            <a:round/>
            <a:headEnd len="med" w="med" type="none"/>
            <a:tailEnd len="med" w="med" type="none"/>
          </a:ln>
        </p:spPr>
      </p:cxnSp>
      <p:cxnSp>
        <p:nvCxnSpPr>
          <p:cNvPr id="874" name="Google Shape;874;p51"/>
          <p:cNvCxnSpPr>
            <a:stCxn id="869" idx="2"/>
          </p:cNvCxnSpPr>
          <p:nvPr/>
        </p:nvCxnSpPr>
        <p:spPr>
          <a:xfrm>
            <a:off x="4560750" y="2309350"/>
            <a:ext cx="900" cy="90300"/>
          </a:xfrm>
          <a:prstGeom prst="straightConnector1">
            <a:avLst/>
          </a:prstGeom>
          <a:noFill/>
          <a:ln cap="flat" cmpd="sng" w="9525">
            <a:solidFill>
              <a:schemeClr val="dk2"/>
            </a:solidFill>
            <a:prstDash val="solid"/>
            <a:round/>
            <a:headEnd len="med" w="med" type="none"/>
            <a:tailEnd len="med" w="med" type="none"/>
          </a:ln>
        </p:spPr>
      </p:cxnSp>
      <p:sp>
        <p:nvSpPr>
          <p:cNvPr id="875" name="Google Shape;875;p51"/>
          <p:cNvSpPr/>
          <p:nvPr/>
        </p:nvSpPr>
        <p:spPr>
          <a:xfrm>
            <a:off x="5828550" y="1339900"/>
            <a:ext cx="2869500" cy="4326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T Sans"/>
                <a:ea typeface="PT Sans"/>
                <a:cs typeface="PT Sans"/>
                <a:sym typeface="PT Sans"/>
              </a:rPr>
              <a:t>21 Parameters</a:t>
            </a:r>
            <a:endParaRPr>
              <a:latin typeface="PT Sans"/>
              <a:ea typeface="PT Sans"/>
              <a:cs typeface="PT Sans"/>
              <a:sym typeface="PT Sans"/>
            </a:endParaRPr>
          </a:p>
        </p:txBody>
      </p:sp>
      <p:sp>
        <p:nvSpPr>
          <p:cNvPr id="876" name="Google Shape;876;p51"/>
          <p:cNvSpPr txBox="1"/>
          <p:nvPr/>
        </p:nvSpPr>
        <p:spPr>
          <a:xfrm>
            <a:off x="434700" y="4203550"/>
            <a:ext cx="8274600" cy="34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Twentieth Century"/>
                <a:ea typeface="Twentieth Century"/>
                <a:cs typeface="Twentieth Century"/>
                <a:sym typeface="Twentieth Century"/>
              </a:rPr>
              <a:t>Source :</a:t>
            </a:r>
            <a:r>
              <a:rPr i="1" lang="en" sz="1100">
                <a:solidFill>
                  <a:schemeClr val="dk1"/>
                </a:solidFill>
                <a:latin typeface="Twentieth Century"/>
                <a:ea typeface="Twentieth Century"/>
                <a:cs typeface="Twentieth Century"/>
                <a:sym typeface="Twentieth Century"/>
              </a:rPr>
              <a:t> </a:t>
            </a:r>
            <a:r>
              <a:rPr i="1" lang="en" sz="1100">
                <a:latin typeface="Twentieth Century"/>
                <a:ea typeface="Twentieth Century"/>
                <a:cs typeface="Twentieth Century"/>
                <a:sym typeface="Twentieth Century"/>
              </a:rPr>
              <a:t>Shah, H. A., &amp; Kalaian, S. A. (2009). Which is the best parametric statistical method for analyzing Delphi data? Journal of Modern Applied Statistical Methods, 8(1), 226–232. https://doi.org/10.22237/jmasm/1241137140</a:t>
            </a:r>
            <a:endParaRPr i="1" sz="1100">
              <a:latin typeface="Twentieth Century"/>
              <a:ea typeface="Twentieth Century"/>
              <a:cs typeface="Twentieth Century"/>
              <a:sym typeface="Twentieth Century"/>
            </a:endParaRPr>
          </a:p>
          <a:p>
            <a:pPr indent="0" lvl="0" marL="0" rtl="0" algn="l">
              <a:spcBef>
                <a:spcPts val="0"/>
              </a:spcBef>
              <a:spcAft>
                <a:spcPts val="0"/>
              </a:spcAft>
              <a:buNone/>
            </a:pPr>
            <a:r>
              <a:t/>
            </a:r>
            <a:endParaRPr sz="1100">
              <a:solidFill>
                <a:schemeClr val="dk1"/>
              </a:solidFill>
              <a:latin typeface="Twentieth Century"/>
              <a:ea typeface="Twentieth Century"/>
              <a:cs typeface="Twentieth Century"/>
              <a:sym typeface="Twentieth Century"/>
            </a:endParaRPr>
          </a:p>
        </p:txBody>
      </p:sp>
      <p:sp>
        <p:nvSpPr>
          <p:cNvPr id="877" name="Google Shape;877;p51"/>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878" name="Google Shape;878;p51"/>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Result</a:t>
            </a:r>
            <a:endParaRPr b="1" sz="1200">
              <a:latin typeface="PT Sans"/>
              <a:ea typeface="PT Sans"/>
              <a:cs typeface="PT Sans"/>
              <a:sym typeface="PT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82" name="Shape 882"/>
        <p:cNvGrpSpPr/>
        <p:nvPr/>
      </p:nvGrpSpPr>
      <p:grpSpPr>
        <a:xfrm>
          <a:off x="0" y="0"/>
          <a:ext cx="0" cy="0"/>
          <a:chOff x="0" y="0"/>
          <a:chExt cx="0" cy="0"/>
        </a:xfrm>
      </p:grpSpPr>
      <p:sp>
        <p:nvSpPr>
          <p:cNvPr id="883" name="Google Shape;883;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84" name="Google Shape;884;p52"/>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885" name="Google Shape;885;p52"/>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886" name="Google Shape;886;p52"/>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887" name="Google Shape;887;p52"/>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888" name="Google Shape;888;p52"/>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pic>
        <p:nvPicPr>
          <p:cNvPr id="889" name="Google Shape;889;p52"/>
          <p:cNvPicPr preferRelativeResize="0"/>
          <p:nvPr/>
        </p:nvPicPr>
        <p:blipFill>
          <a:blip r:embed="rId3">
            <a:alphaModFix/>
          </a:blip>
          <a:stretch>
            <a:fillRect/>
          </a:stretch>
        </p:blipFill>
        <p:spPr>
          <a:xfrm>
            <a:off x="457200" y="297525"/>
            <a:ext cx="4499620" cy="3814400"/>
          </a:xfrm>
          <a:prstGeom prst="rect">
            <a:avLst/>
          </a:prstGeom>
          <a:noFill/>
          <a:ln>
            <a:noFill/>
          </a:ln>
        </p:spPr>
      </p:pic>
      <p:sp>
        <p:nvSpPr>
          <p:cNvPr id="890" name="Google Shape;890;p52"/>
          <p:cNvSpPr txBox="1"/>
          <p:nvPr>
            <p:ph idx="4294967295" type="title"/>
          </p:nvPr>
        </p:nvSpPr>
        <p:spPr>
          <a:xfrm>
            <a:off x="4956825" y="372075"/>
            <a:ext cx="3752400" cy="43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PRIORITISATION OF PARAMETERS</a:t>
            </a:r>
            <a:endParaRPr sz="2000">
              <a:latin typeface="Twentieth Century"/>
              <a:ea typeface="Twentieth Century"/>
              <a:cs typeface="Twentieth Century"/>
              <a:sym typeface="Twentieth Century"/>
            </a:endParaRPr>
          </a:p>
        </p:txBody>
      </p:sp>
      <p:graphicFrame>
        <p:nvGraphicFramePr>
          <p:cNvPr id="891" name="Google Shape;891;p52"/>
          <p:cNvGraphicFramePr/>
          <p:nvPr/>
        </p:nvGraphicFramePr>
        <p:xfrm>
          <a:off x="5141975" y="804663"/>
          <a:ext cx="3000000" cy="3000000"/>
        </p:xfrm>
        <a:graphic>
          <a:graphicData uri="http://schemas.openxmlformats.org/drawingml/2006/table">
            <a:tbl>
              <a:tblPr>
                <a:noFill/>
                <a:tableStyleId>{C143B270-D850-40C3-919C-0898875866CD}</a:tableStyleId>
              </a:tblPr>
              <a:tblGrid>
                <a:gridCol w="3382100"/>
              </a:tblGrid>
              <a:tr h="209550">
                <a:tc>
                  <a:txBody>
                    <a:bodyPr/>
                    <a:lstStyle/>
                    <a:p>
                      <a:pPr indent="0" lvl="0" marL="0" rtl="0" algn="l">
                        <a:lnSpc>
                          <a:spcPct val="115000"/>
                        </a:lnSpc>
                        <a:spcBef>
                          <a:spcPts val="0"/>
                        </a:spcBef>
                        <a:spcAft>
                          <a:spcPts val="0"/>
                        </a:spcAft>
                        <a:buNone/>
                      </a:pPr>
                      <a:r>
                        <a:rPr b="1" lang="en" sz="1300">
                          <a:latin typeface="Twentieth Century"/>
                          <a:ea typeface="Twentieth Century"/>
                          <a:cs typeface="Twentieth Century"/>
                          <a:sym typeface="Twentieth Century"/>
                        </a:rPr>
                        <a:t>High Priority (Rank 1 to 7)</a:t>
                      </a:r>
                      <a:endParaRPr b="1" sz="1300">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209550">
                <a:tc>
                  <a:txBody>
                    <a:bodyPr/>
                    <a:lstStyle/>
                    <a:p>
                      <a:pPr indent="0" lvl="0" marL="0" rtl="0" algn="l">
                        <a:lnSpc>
                          <a:spcPct val="115000"/>
                        </a:lnSpc>
                        <a:spcBef>
                          <a:spcPts val="0"/>
                        </a:spcBef>
                        <a:spcAft>
                          <a:spcPts val="0"/>
                        </a:spcAft>
                        <a:buNone/>
                      </a:pPr>
                      <a:r>
                        <a:rPr lang="en" sz="1300">
                          <a:latin typeface="Twentieth Century"/>
                          <a:ea typeface="Twentieth Century"/>
                          <a:cs typeface="Twentieth Century"/>
                          <a:sym typeface="Twentieth Century"/>
                        </a:rPr>
                        <a:t>Location of Distribution Center</a:t>
                      </a:r>
                      <a:endParaRPr sz="1300">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209550">
                <a:tc>
                  <a:txBody>
                    <a:bodyPr/>
                    <a:lstStyle/>
                    <a:p>
                      <a:pPr indent="0" lvl="0" marL="0" rtl="0" algn="l">
                        <a:lnSpc>
                          <a:spcPct val="115000"/>
                        </a:lnSpc>
                        <a:spcBef>
                          <a:spcPts val="0"/>
                        </a:spcBef>
                        <a:spcAft>
                          <a:spcPts val="0"/>
                        </a:spcAft>
                        <a:buNone/>
                      </a:pPr>
                      <a:r>
                        <a:rPr lang="en" sz="1300">
                          <a:latin typeface="Twentieth Century"/>
                          <a:ea typeface="Twentieth Century"/>
                          <a:cs typeface="Twentieth Century"/>
                          <a:sym typeface="Twentieth Century"/>
                        </a:rPr>
                        <a:t>Travel Time Between Distribution Center and Disaster Site</a:t>
                      </a:r>
                      <a:endParaRPr sz="1300">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209550">
                <a:tc>
                  <a:txBody>
                    <a:bodyPr/>
                    <a:lstStyle/>
                    <a:p>
                      <a:pPr indent="0" lvl="0" marL="0" rtl="0" algn="l">
                        <a:lnSpc>
                          <a:spcPct val="115000"/>
                        </a:lnSpc>
                        <a:spcBef>
                          <a:spcPts val="0"/>
                        </a:spcBef>
                        <a:spcAft>
                          <a:spcPts val="0"/>
                        </a:spcAft>
                        <a:buNone/>
                      </a:pPr>
                      <a:r>
                        <a:rPr lang="en" sz="1300">
                          <a:latin typeface="Twentieth Century"/>
                          <a:ea typeface="Twentieth Century"/>
                          <a:cs typeface="Twentieth Century"/>
                          <a:sym typeface="Twentieth Century"/>
                        </a:rPr>
                        <a:t>Travel Time Between Depot and Distribution Center</a:t>
                      </a:r>
                      <a:endParaRPr sz="1300">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71475">
                <a:tc>
                  <a:txBody>
                    <a:bodyPr/>
                    <a:lstStyle/>
                    <a:p>
                      <a:pPr indent="0" lvl="0" marL="0" rtl="0" algn="l">
                        <a:lnSpc>
                          <a:spcPct val="115000"/>
                        </a:lnSpc>
                        <a:spcBef>
                          <a:spcPts val="0"/>
                        </a:spcBef>
                        <a:spcAft>
                          <a:spcPts val="0"/>
                        </a:spcAft>
                        <a:buNone/>
                      </a:pPr>
                      <a:r>
                        <a:rPr lang="en" sz="1300">
                          <a:latin typeface="Twentieth Century"/>
                          <a:ea typeface="Twentieth Century"/>
                          <a:cs typeface="Twentieth Century"/>
                          <a:sym typeface="Twentieth Century"/>
                        </a:rPr>
                        <a:t> </a:t>
                      </a:r>
                      <a:r>
                        <a:rPr lang="en" sz="1300">
                          <a:latin typeface="Twentieth Century"/>
                          <a:ea typeface="Twentieth Century"/>
                          <a:cs typeface="Twentieth Century"/>
                          <a:sym typeface="Twentieth Century"/>
                        </a:rPr>
                        <a:t>Flood Levels</a:t>
                      </a:r>
                      <a:endParaRPr sz="1300">
                        <a:latin typeface="Twentieth Century"/>
                        <a:ea typeface="Twentieth Century"/>
                        <a:cs typeface="Twentieth Century"/>
                        <a:sym typeface="Twentieth Century"/>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209550">
                <a:tc>
                  <a:txBody>
                    <a:bodyPr/>
                    <a:lstStyle/>
                    <a:p>
                      <a:pPr indent="0" lvl="0" marL="0" rtl="0" algn="l">
                        <a:lnSpc>
                          <a:spcPct val="115000"/>
                        </a:lnSpc>
                        <a:spcBef>
                          <a:spcPts val="0"/>
                        </a:spcBef>
                        <a:spcAft>
                          <a:spcPts val="0"/>
                        </a:spcAft>
                        <a:buNone/>
                      </a:pPr>
                      <a:r>
                        <a:rPr lang="en" sz="1300">
                          <a:latin typeface="Twentieth Century"/>
                          <a:ea typeface="Twentieth Century"/>
                          <a:cs typeface="Twentieth Century"/>
                          <a:sym typeface="Twentieth Century"/>
                        </a:rPr>
                        <a:t>Road Accessibility (Closure, Delay, Rerouting, Congestion)</a:t>
                      </a:r>
                      <a:endParaRPr sz="1300">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209550">
                <a:tc>
                  <a:txBody>
                    <a:bodyPr/>
                    <a:lstStyle/>
                    <a:p>
                      <a:pPr indent="0" lvl="0" marL="0" rtl="0" algn="l">
                        <a:lnSpc>
                          <a:spcPct val="115000"/>
                        </a:lnSpc>
                        <a:spcBef>
                          <a:spcPts val="0"/>
                        </a:spcBef>
                        <a:spcAft>
                          <a:spcPts val="0"/>
                        </a:spcAft>
                        <a:buNone/>
                      </a:pPr>
                      <a:r>
                        <a:rPr lang="en" sz="1300">
                          <a:latin typeface="Twentieth Century"/>
                          <a:ea typeface="Twentieth Century"/>
                          <a:cs typeface="Twentieth Century"/>
                          <a:sym typeface="Twentieth Century"/>
                        </a:rPr>
                        <a:t>Travel Distance Between Distribution Center and Disaster Site</a:t>
                      </a:r>
                      <a:endParaRPr sz="1300">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209550">
                <a:tc>
                  <a:txBody>
                    <a:bodyPr/>
                    <a:lstStyle/>
                    <a:p>
                      <a:pPr indent="0" lvl="0" marL="0" rtl="0" algn="l">
                        <a:lnSpc>
                          <a:spcPct val="115000"/>
                        </a:lnSpc>
                        <a:spcBef>
                          <a:spcPts val="0"/>
                        </a:spcBef>
                        <a:spcAft>
                          <a:spcPts val="0"/>
                        </a:spcAft>
                        <a:buNone/>
                      </a:pPr>
                      <a:r>
                        <a:rPr lang="en" sz="1300">
                          <a:latin typeface="Twentieth Century"/>
                          <a:ea typeface="Twentieth Century"/>
                          <a:cs typeface="Twentieth Century"/>
                          <a:sym typeface="Twentieth Century"/>
                        </a:rPr>
                        <a:t>Travel Distance Between Depot and Distribution Center</a:t>
                      </a:r>
                      <a:endParaRPr sz="1300">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bl>
          </a:graphicData>
        </a:graphic>
      </p:graphicFrame>
      <p:sp>
        <p:nvSpPr>
          <p:cNvPr id="892" name="Google Shape;892;p52"/>
          <p:cNvSpPr txBox="1"/>
          <p:nvPr/>
        </p:nvSpPr>
        <p:spPr>
          <a:xfrm>
            <a:off x="434700" y="4203550"/>
            <a:ext cx="8274600" cy="34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Twentieth Century"/>
                <a:ea typeface="Twentieth Century"/>
                <a:cs typeface="Twentieth Century"/>
                <a:sym typeface="Twentieth Century"/>
              </a:rPr>
              <a:t>Source : Author Generated</a:t>
            </a:r>
            <a:endParaRPr sz="11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 sz="1100" u="sng">
                <a:solidFill>
                  <a:schemeClr val="hlink"/>
                </a:solidFill>
                <a:latin typeface="Twentieth Century"/>
                <a:ea typeface="Twentieth Century"/>
                <a:cs typeface="Twentieth Century"/>
                <a:sym typeface="Twentieth Century"/>
                <a:hlinkClick r:id="rId4"/>
              </a:rPr>
              <a:t>https://docs.google.com/spreadsheets/d/14hFag_M1AAcAu6e2V_i3AVrKueekAM7BBB0i68OCREM/edit?usp=sharing</a:t>
            </a:r>
            <a:endParaRPr b="1" sz="1200">
              <a:solidFill>
                <a:srgbClr val="592203"/>
              </a:solidFill>
              <a:latin typeface="Twentieth Century"/>
              <a:ea typeface="Twentieth Century"/>
              <a:cs typeface="Twentieth Century"/>
              <a:sym typeface="Twentieth Century"/>
            </a:endParaRPr>
          </a:p>
        </p:txBody>
      </p:sp>
      <p:sp>
        <p:nvSpPr>
          <p:cNvPr id="893" name="Google Shape;893;p52"/>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894" name="Google Shape;894;p52"/>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Result</a:t>
            </a:r>
            <a:endParaRPr b="1" sz="1200">
              <a:latin typeface="PT Sans"/>
              <a:ea typeface="PT Sans"/>
              <a:cs typeface="PT Sans"/>
              <a:sym typeface="PT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98" name="Shape 898"/>
        <p:cNvGrpSpPr/>
        <p:nvPr/>
      </p:nvGrpSpPr>
      <p:grpSpPr>
        <a:xfrm>
          <a:off x="0" y="0"/>
          <a:ext cx="0" cy="0"/>
          <a:chOff x="0" y="0"/>
          <a:chExt cx="0" cy="0"/>
        </a:xfrm>
      </p:grpSpPr>
      <p:sp>
        <p:nvSpPr>
          <p:cNvPr id="899" name="Google Shape;899;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00" name="Google Shape;900;p53"/>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901" name="Google Shape;901;p53"/>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902" name="Google Shape;902;p53"/>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903" name="Google Shape;903;p53"/>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904" name="Google Shape;904;p53"/>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905" name="Google Shape;905;p53"/>
          <p:cNvSpPr txBox="1"/>
          <p:nvPr>
            <p:ph idx="4294967295" type="title"/>
          </p:nvPr>
        </p:nvSpPr>
        <p:spPr>
          <a:xfrm>
            <a:off x="4950" y="372075"/>
            <a:ext cx="9144000" cy="43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PRIORITISATION OF PARAMETERS</a:t>
            </a:r>
            <a:endParaRPr sz="2000">
              <a:latin typeface="Twentieth Century"/>
              <a:ea typeface="Twentieth Century"/>
              <a:cs typeface="Twentieth Century"/>
              <a:sym typeface="Twentieth Century"/>
            </a:endParaRPr>
          </a:p>
        </p:txBody>
      </p:sp>
      <p:graphicFrame>
        <p:nvGraphicFramePr>
          <p:cNvPr id="906" name="Google Shape;906;p53"/>
          <p:cNvGraphicFramePr/>
          <p:nvPr/>
        </p:nvGraphicFramePr>
        <p:xfrm>
          <a:off x="541900" y="953375"/>
          <a:ext cx="3000000" cy="3000000"/>
        </p:xfrm>
        <a:graphic>
          <a:graphicData uri="http://schemas.openxmlformats.org/drawingml/2006/table">
            <a:tbl>
              <a:tblPr>
                <a:noFill/>
                <a:tableStyleId>{C143B270-D850-40C3-919C-0898875866CD}</a:tableStyleId>
              </a:tblPr>
              <a:tblGrid>
                <a:gridCol w="3752400"/>
              </a:tblGrid>
              <a:tr h="361525">
                <a:tc>
                  <a:txBody>
                    <a:bodyPr/>
                    <a:lstStyle/>
                    <a:p>
                      <a:pPr indent="0" lvl="0" marL="0" rtl="0" algn="l">
                        <a:lnSpc>
                          <a:spcPct val="115000"/>
                        </a:lnSpc>
                        <a:spcBef>
                          <a:spcPts val="0"/>
                        </a:spcBef>
                        <a:spcAft>
                          <a:spcPts val="0"/>
                        </a:spcAft>
                        <a:buNone/>
                      </a:pPr>
                      <a:r>
                        <a:rPr b="1" lang="en">
                          <a:latin typeface="Twentieth Century"/>
                          <a:ea typeface="Twentieth Century"/>
                          <a:cs typeface="Twentieth Century"/>
                          <a:sym typeface="Twentieth Century"/>
                        </a:rPr>
                        <a:t>Medium Priority (Rank 8 to 14)</a:t>
                      </a:r>
                      <a:endParaRPr b="1">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361525">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Available Vehicle Paths</a:t>
                      </a:r>
                      <a:endParaRPr>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61525">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Location of Disaster Site</a:t>
                      </a:r>
                      <a:endParaRPr>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61525">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Road Network (Nodes &amp; Edges)</a:t>
                      </a:r>
                      <a:endParaRPr>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61525">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 </a:t>
                      </a:r>
                      <a:r>
                        <a:rPr lang="en">
                          <a:latin typeface="Twentieth Century"/>
                          <a:ea typeface="Twentieth Century"/>
                          <a:cs typeface="Twentieth Century"/>
                          <a:sym typeface="Twentieth Century"/>
                        </a:rPr>
                        <a:t>Elevation</a:t>
                      </a:r>
                      <a:endParaRPr>
                        <a:latin typeface="Twentieth Century"/>
                        <a:ea typeface="Twentieth Century"/>
                        <a:cs typeface="Twentieth Century"/>
                        <a:sym typeface="Twentieth Century"/>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61525">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Service Coverage of Distribution Center</a:t>
                      </a:r>
                      <a:endParaRPr>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61525">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Service Coverage of Depots</a:t>
                      </a:r>
                      <a:endParaRPr>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61525">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 </a:t>
                      </a:r>
                      <a:r>
                        <a:rPr lang="en">
                          <a:latin typeface="Twentieth Century"/>
                          <a:ea typeface="Twentieth Century"/>
                          <a:cs typeface="Twentieth Century"/>
                          <a:sym typeface="Twentieth Century"/>
                        </a:rPr>
                        <a:t>Risk Levels</a:t>
                      </a:r>
                      <a:endParaRPr>
                        <a:latin typeface="Twentieth Century"/>
                        <a:ea typeface="Twentieth Century"/>
                        <a:cs typeface="Twentieth Century"/>
                        <a:sym typeface="Twentieth Century"/>
                      </a:endParaRPr>
                    </a:p>
                  </a:txBody>
                  <a:tcPr marT="19050" marB="19050" marR="28575" marL="2857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bl>
          </a:graphicData>
        </a:graphic>
      </p:graphicFrame>
      <p:graphicFrame>
        <p:nvGraphicFramePr>
          <p:cNvPr id="907" name="Google Shape;907;p53"/>
          <p:cNvGraphicFramePr/>
          <p:nvPr/>
        </p:nvGraphicFramePr>
        <p:xfrm>
          <a:off x="4611850" y="953400"/>
          <a:ext cx="3000000" cy="3000000"/>
        </p:xfrm>
        <a:graphic>
          <a:graphicData uri="http://schemas.openxmlformats.org/drawingml/2006/table">
            <a:tbl>
              <a:tblPr>
                <a:noFill/>
                <a:tableStyleId>{C143B270-D850-40C3-919C-0898875866CD}</a:tableStyleId>
              </a:tblPr>
              <a:tblGrid>
                <a:gridCol w="3944925"/>
              </a:tblGrid>
              <a:tr h="321350">
                <a:tc>
                  <a:txBody>
                    <a:bodyPr/>
                    <a:lstStyle/>
                    <a:p>
                      <a:pPr indent="0" lvl="0" marL="0" rtl="0" algn="l">
                        <a:lnSpc>
                          <a:spcPct val="115000"/>
                        </a:lnSpc>
                        <a:spcBef>
                          <a:spcPts val="0"/>
                        </a:spcBef>
                        <a:spcAft>
                          <a:spcPts val="0"/>
                        </a:spcAft>
                        <a:buNone/>
                      </a:pPr>
                      <a:r>
                        <a:rPr b="1" lang="en">
                          <a:latin typeface="Twentieth Century"/>
                          <a:ea typeface="Twentieth Century"/>
                          <a:cs typeface="Twentieth Century"/>
                          <a:sym typeface="Twentieth Century"/>
                        </a:rPr>
                        <a:t>Low Priority (Rank 15 and below)</a:t>
                      </a:r>
                      <a:endParaRPr b="1">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321350">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Location of Critical Amenities</a:t>
                      </a:r>
                      <a:endParaRPr>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21350">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Precipitation Intensity</a:t>
                      </a:r>
                      <a:endParaRPr>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21350">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Degree of Damage</a:t>
                      </a:r>
                      <a:endParaRPr>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21350">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Extent of Damage</a:t>
                      </a:r>
                      <a:endParaRPr>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21350">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Location of Natural Barriers</a:t>
                      </a:r>
                      <a:endParaRPr>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21350">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Locations of Endangered Infrastructure Assets</a:t>
                      </a:r>
                      <a:endParaRPr>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21350">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Contamination Level</a:t>
                      </a:r>
                      <a:endParaRPr>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r h="321350">
                <a:tc>
                  <a:txBody>
                    <a:bodyPr/>
                    <a:lstStyle/>
                    <a:p>
                      <a:pPr indent="0" lvl="0" marL="0" rtl="0" algn="l">
                        <a:lnSpc>
                          <a:spcPct val="115000"/>
                        </a:lnSpc>
                        <a:spcBef>
                          <a:spcPts val="0"/>
                        </a:spcBef>
                        <a:spcAft>
                          <a:spcPts val="0"/>
                        </a:spcAft>
                        <a:buNone/>
                      </a:pPr>
                      <a:r>
                        <a:rPr lang="en">
                          <a:latin typeface="Twentieth Century"/>
                          <a:ea typeface="Twentieth Century"/>
                          <a:cs typeface="Twentieth Century"/>
                          <a:sym typeface="Twentieth Century"/>
                        </a:rPr>
                        <a:t>Degree of Damage</a:t>
                      </a:r>
                      <a:endParaRPr>
                        <a:latin typeface="Twentieth Century"/>
                        <a:ea typeface="Twentieth Century"/>
                        <a:cs typeface="Twentieth Century"/>
                        <a:sym typeface="Twentieth Century"/>
                      </a:endParaRPr>
                    </a:p>
                  </a:txBody>
                  <a:tcPr marT="19050" marB="19050" marR="91425" marL="91425" anchor="b">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9D3C6"/>
                    </a:solidFill>
                  </a:tcPr>
                </a:tc>
              </a:tr>
            </a:tbl>
          </a:graphicData>
        </a:graphic>
      </p:graphicFrame>
      <p:sp>
        <p:nvSpPr>
          <p:cNvPr id="908" name="Google Shape;908;p53"/>
          <p:cNvSpPr txBox="1"/>
          <p:nvPr/>
        </p:nvSpPr>
        <p:spPr>
          <a:xfrm>
            <a:off x="439650" y="4124913"/>
            <a:ext cx="8274600" cy="34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Twentieth Century"/>
                <a:ea typeface="Twentieth Century"/>
                <a:cs typeface="Twentieth Century"/>
                <a:sym typeface="Twentieth Century"/>
              </a:rPr>
              <a:t>Source : Author Generated</a:t>
            </a:r>
            <a:endParaRPr sz="11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 sz="1100" u="sng">
                <a:solidFill>
                  <a:schemeClr val="hlink"/>
                </a:solidFill>
                <a:latin typeface="Twentieth Century"/>
                <a:ea typeface="Twentieth Century"/>
                <a:cs typeface="Twentieth Century"/>
                <a:sym typeface="Twentieth Century"/>
                <a:hlinkClick r:id="rId3"/>
              </a:rPr>
              <a:t>https://docs.google.com/spreadsheets/d/14hFag_M1AAcAu6e2V_i3AVrKueekAM7BBB0i68OCREM/edit?usp=sharing</a:t>
            </a:r>
            <a:endParaRPr b="1" sz="1200">
              <a:solidFill>
                <a:srgbClr val="592203"/>
              </a:solidFill>
              <a:latin typeface="Twentieth Century"/>
              <a:ea typeface="Twentieth Century"/>
              <a:cs typeface="Twentieth Century"/>
              <a:sym typeface="Twentieth Century"/>
            </a:endParaRPr>
          </a:p>
        </p:txBody>
      </p:sp>
      <p:sp>
        <p:nvSpPr>
          <p:cNvPr id="909" name="Google Shape;909;p53"/>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910" name="Google Shape;910;p53"/>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Result</a:t>
            </a:r>
            <a:endParaRPr b="1" sz="1200">
              <a:latin typeface="PT Sans"/>
              <a:ea typeface="PT Sans"/>
              <a:cs typeface="PT Sans"/>
              <a:sym typeface="PT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14" name="Shape 914"/>
        <p:cNvGrpSpPr/>
        <p:nvPr/>
      </p:nvGrpSpPr>
      <p:grpSpPr>
        <a:xfrm>
          <a:off x="0" y="0"/>
          <a:ext cx="0" cy="0"/>
          <a:chOff x="0" y="0"/>
          <a:chExt cx="0" cy="0"/>
        </a:xfrm>
      </p:grpSpPr>
      <p:sp>
        <p:nvSpPr>
          <p:cNvPr id="915" name="Google Shape;915;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16" name="Google Shape;916;p54"/>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917" name="Google Shape;917;p54"/>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918" name="Google Shape;918;p54"/>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919" name="Google Shape;919;p54"/>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920" name="Google Shape;920;p54"/>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921" name="Google Shape;921;p54"/>
          <p:cNvSpPr txBox="1"/>
          <p:nvPr>
            <p:ph idx="4294967295" type="title"/>
          </p:nvPr>
        </p:nvSpPr>
        <p:spPr>
          <a:xfrm>
            <a:off x="-1145434" y="491198"/>
            <a:ext cx="7716600" cy="51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CONCLUSION</a:t>
            </a:r>
            <a:endParaRPr sz="2000">
              <a:latin typeface="Twentieth Century"/>
              <a:ea typeface="Twentieth Century"/>
              <a:cs typeface="Twentieth Century"/>
              <a:sym typeface="Twentieth Century"/>
            </a:endParaRPr>
          </a:p>
        </p:txBody>
      </p:sp>
      <p:sp>
        <p:nvSpPr>
          <p:cNvPr id="922" name="Google Shape;922;p54"/>
          <p:cNvSpPr txBox="1"/>
          <p:nvPr/>
        </p:nvSpPr>
        <p:spPr>
          <a:xfrm>
            <a:off x="868100" y="1130428"/>
            <a:ext cx="3689400" cy="5826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Improvement of Last mile delivery logistics</a:t>
            </a:r>
            <a:endParaRPr b="1">
              <a:solidFill>
                <a:srgbClr val="393939"/>
              </a:solidFill>
              <a:latin typeface="Twentieth Century"/>
              <a:ea typeface="Twentieth Century"/>
              <a:cs typeface="Twentieth Century"/>
              <a:sym typeface="Twentieth Century"/>
            </a:endParaRPr>
          </a:p>
        </p:txBody>
      </p:sp>
      <p:sp>
        <p:nvSpPr>
          <p:cNvPr id="923" name="Google Shape;923;p54"/>
          <p:cNvSpPr txBox="1"/>
          <p:nvPr/>
        </p:nvSpPr>
        <p:spPr>
          <a:xfrm>
            <a:off x="868100" y="1875126"/>
            <a:ext cx="3689400" cy="453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Integration of Spatial models in optimization </a:t>
            </a:r>
            <a:endParaRPr b="1">
              <a:solidFill>
                <a:srgbClr val="393939"/>
              </a:solidFill>
              <a:latin typeface="Twentieth Century"/>
              <a:ea typeface="Twentieth Century"/>
              <a:cs typeface="Twentieth Century"/>
              <a:sym typeface="Twentieth Century"/>
            </a:endParaRPr>
          </a:p>
        </p:txBody>
      </p:sp>
      <p:sp>
        <p:nvSpPr>
          <p:cNvPr id="924" name="Google Shape;924;p54"/>
          <p:cNvSpPr txBox="1"/>
          <p:nvPr/>
        </p:nvSpPr>
        <p:spPr>
          <a:xfrm>
            <a:off x="868100" y="2490155"/>
            <a:ext cx="3689400" cy="453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Improve decision making</a:t>
            </a:r>
            <a:endParaRPr b="1">
              <a:solidFill>
                <a:srgbClr val="393939"/>
              </a:solidFill>
              <a:latin typeface="Twentieth Century"/>
              <a:ea typeface="Twentieth Century"/>
              <a:cs typeface="Twentieth Century"/>
              <a:sym typeface="Twentieth Century"/>
            </a:endParaRPr>
          </a:p>
        </p:txBody>
      </p:sp>
      <p:sp>
        <p:nvSpPr>
          <p:cNvPr id="925" name="Google Shape;925;p54"/>
          <p:cNvSpPr txBox="1"/>
          <p:nvPr/>
        </p:nvSpPr>
        <p:spPr>
          <a:xfrm>
            <a:off x="868100" y="3105155"/>
            <a:ext cx="3689400" cy="453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Effective Resource Allocation</a:t>
            </a:r>
            <a:endParaRPr b="1">
              <a:solidFill>
                <a:srgbClr val="393939"/>
              </a:solidFill>
              <a:latin typeface="Twentieth Century"/>
              <a:ea typeface="Twentieth Century"/>
              <a:cs typeface="Twentieth Century"/>
              <a:sym typeface="Twentieth Century"/>
            </a:endParaRPr>
          </a:p>
        </p:txBody>
      </p:sp>
      <p:sp>
        <p:nvSpPr>
          <p:cNvPr id="926" name="Google Shape;926;p54"/>
          <p:cNvSpPr txBox="1"/>
          <p:nvPr/>
        </p:nvSpPr>
        <p:spPr>
          <a:xfrm>
            <a:off x="868100" y="3720178"/>
            <a:ext cx="3689400" cy="4530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Long term disaster preparedness</a:t>
            </a:r>
            <a:endParaRPr b="1">
              <a:solidFill>
                <a:srgbClr val="393939"/>
              </a:solidFill>
              <a:latin typeface="Twentieth Century"/>
              <a:ea typeface="Twentieth Century"/>
              <a:cs typeface="Twentieth Century"/>
              <a:sym typeface="Twentieth Century"/>
            </a:endParaRPr>
          </a:p>
        </p:txBody>
      </p:sp>
      <p:sp>
        <p:nvSpPr>
          <p:cNvPr id="927" name="Google Shape;927;p54"/>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928" name="Google Shape;928;p54"/>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Result</a:t>
            </a:r>
            <a:endParaRPr b="1" sz="1200">
              <a:latin typeface="PT Sans"/>
              <a:ea typeface="PT Sans"/>
              <a:cs typeface="PT Sans"/>
              <a:sym typeface="PT Sans"/>
            </a:endParaRPr>
          </a:p>
        </p:txBody>
      </p:sp>
      <p:sp>
        <p:nvSpPr>
          <p:cNvPr id="929" name="Google Shape;929;p54"/>
          <p:cNvSpPr txBox="1"/>
          <p:nvPr>
            <p:ph idx="4294967295" type="title"/>
          </p:nvPr>
        </p:nvSpPr>
        <p:spPr>
          <a:xfrm>
            <a:off x="2392200" y="455058"/>
            <a:ext cx="9144000" cy="47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FUTURE RESEARCH DIRECTIONS</a:t>
            </a:r>
            <a:endParaRPr sz="2000">
              <a:latin typeface="Twentieth Century"/>
              <a:ea typeface="Twentieth Century"/>
              <a:cs typeface="Twentieth Century"/>
              <a:sym typeface="Twentieth Century"/>
            </a:endParaRPr>
          </a:p>
        </p:txBody>
      </p:sp>
      <p:sp>
        <p:nvSpPr>
          <p:cNvPr id="930" name="Google Shape;930;p54"/>
          <p:cNvSpPr txBox="1"/>
          <p:nvPr/>
        </p:nvSpPr>
        <p:spPr>
          <a:xfrm>
            <a:off x="5160375" y="1151428"/>
            <a:ext cx="3456000" cy="4053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Developing Spatial Optimization Model</a:t>
            </a:r>
            <a:endParaRPr b="1">
              <a:solidFill>
                <a:srgbClr val="393939"/>
              </a:solidFill>
              <a:latin typeface="Twentieth Century"/>
              <a:ea typeface="Twentieth Century"/>
              <a:cs typeface="Twentieth Century"/>
              <a:sym typeface="Twentieth Century"/>
            </a:endParaRPr>
          </a:p>
        </p:txBody>
      </p:sp>
      <p:sp>
        <p:nvSpPr>
          <p:cNvPr id="931" name="Google Shape;931;p54"/>
          <p:cNvSpPr txBox="1"/>
          <p:nvPr/>
        </p:nvSpPr>
        <p:spPr>
          <a:xfrm>
            <a:off x="5160375" y="1711064"/>
            <a:ext cx="3456000" cy="4053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Integration of real time information</a:t>
            </a:r>
            <a:endParaRPr b="1">
              <a:solidFill>
                <a:srgbClr val="393939"/>
              </a:solidFill>
              <a:latin typeface="Twentieth Century"/>
              <a:ea typeface="Twentieth Century"/>
              <a:cs typeface="Twentieth Century"/>
              <a:sym typeface="Twentieth Century"/>
            </a:endParaRPr>
          </a:p>
        </p:txBody>
      </p:sp>
      <p:sp>
        <p:nvSpPr>
          <p:cNvPr id="932" name="Google Shape;932;p54"/>
          <p:cNvSpPr txBox="1"/>
          <p:nvPr/>
        </p:nvSpPr>
        <p:spPr>
          <a:xfrm>
            <a:off x="5160375" y="2225273"/>
            <a:ext cx="3456000" cy="4053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Testing through Simulations</a:t>
            </a:r>
            <a:endParaRPr b="1">
              <a:solidFill>
                <a:srgbClr val="393939"/>
              </a:solidFill>
              <a:latin typeface="Twentieth Century"/>
              <a:ea typeface="Twentieth Century"/>
              <a:cs typeface="Twentieth Century"/>
              <a:sym typeface="Twentieth Century"/>
            </a:endParaRPr>
          </a:p>
        </p:txBody>
      </p:sp>
      <p:sp>
        <p:nvSpPr>
          <p:cNvPr id="933" name="Google Shape;933;p54"/>
          <p:cNvSpPr txBox="1"/>
          <p:nvPr/>
        </p:nvSpPr>
        <p:spPr>
          <a:xfrm>
            <a:off x="5160375" y="2751513"/>
            <a:ext cx="3456000" cy="4053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Validating with Stakeholders</a:t>
            </a:r>
            <a:endParaRPr b="1">
              <a:solidFill>
                <a:srgbClr val="393939"/>
              </a:solidFill>
              <a:latin typeface="Twentieth Century"/>
              <a:ea typeface="Twentieth Century"/>
              <a:cs typeface="Twentieth Century"/>
              <a:sym typeface="Twentieth Century"/>
            </a:endParaRPr>
          </a:p>
        </p:txBody>
      </p:sp>
      <p:sp>
        <p:nvSpPr>
          <p:cNvPr id="934" name="Google Shape;934;p54"/>
          <p:cNvSpPr txBox="1"/>
          <p:nvPr/>
        </p:nvSpPr>
        <p:spPr>
          <a:xfrm>
            <a:off x="5160375" y="3277761"/>
            <a:ext cx="3456000" cy="4053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Integration of Multimodal transportation</a:t>
            </a:r>
            <a:endParaRPr b="1">
              <a:solidFill>
                <a:srgbClr val="393939"/>
              </a:solidFill>
              <a:latin typeface="Twentieth Century"/>
              <a:ea typeface="Twentieth Century"/>
              <a:cs typeface="Twentieth Century"/>
              <a:sym typeface="Twentieth Century"/>
            </a:endParaRPr>
          </a:p>
        </p:txBody>
      </p:sp>
      <p:sp>
        <p:nvSpPr>
          <p:cNvPr id="935" name="Google Shape;935;p54"/>
          <p:cNvSpPr txBox="1"/>
          <p:nvPr/>
        </p:nvSpPr>
        <p:spPr>
          <a:xfrm>
            <a:off x="5160375" y="3791953"/>
            <a:ext cx="3456000" cy="4053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393939"/>
                </a:solidFill>
                <a:latin typeface="Twentieth Century"/>
                <a:ea typeface="Twentieth Century"/>
                <a:cs typeface="Twentieth Century"/>
                <a:sym typeface="Twentieth Century"/>
              </a:rPr>
              <a:t>Adapting to other Disasters</a:t>
            </a:r>
            <a:endParaRPr b="1">
              <a:solidFill>
                <a:srgbClr val="393939"/>
              </a:solidFill>
              <a:latin typeface="Twentieth Century"/>
              <a:ea typeface="Twentieth Century"/>
              <a:cs typeface="Twentieth Century"/>
              <a:sym typeface="Twentieth Centur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39" name="Shape 939"/>
        <p:cNvGrpSpPr/>
        <p:nvPr/>
      </p:nvGrpSpPr>
      <p:grpSpPr>
        <a:xfrm>
          <a:off x="0" y="0"/>
          <a:ext cx="0" cy="0"/>
          <a:chOff x="0" y="0"/>
          <a:chExt cx="0" cy="0"/>
        </a:xfrm>
      </p:grpSpPr>
      <p:sp>
        <p:nvSpPr>
          <p:cNvPr id="940" name="Google Shape;940;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41" name="Google Shape;941;p55"/>
          <p:cNvSpPr txBox="1"/>
          <p:nvPr/>
        </p:nvSpPr>
        <p:spPr>
          <a:xfrm>
            <a:off x="457200" y="653675"/>
            <a:ext cx="87318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42" name="Google Shape;942;p55"/>
          <p:cNvSpPr txBox="1"/>
          <p:nvPr/>
        </p:nvSpPr>
        <p:spPr>
          <a:xfrm>
            <a:off x="457200" y="609275"/>
            <a:ext cx="8274600" cy="405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Twentieth Century"/>
                <a:ea typeface="Twentieth Century"/>
                <a:cs typeface="Twentieth Century"/>
                <a:sym typeface="Twentieth Century"/>
              </a:rPr>
              <a:t>[1]  Batarlienė, N., &amp; Bazaras, D. (2023). Solutions to the Problem of Freight Transport Flows in Urban Logistics. </a:t>
            </a:r>
            <a:r>
              <a:rPr i="1" lang="en" sz="1000">
                <a:latin typeface="Twentieth Century"/>
                <a:ea typeface="Twentieth Century"/>
                <a:cs typeface="Twentieth Century"/>
                <a:sym typeface="Twentieth Century"/>
              </a:rPr>
              <a:t>Applied Sciences (Switzerland)</a:t>
            </a:r>
            <a:r>
              <a:rPr lang="en" sz="1000">
                <a:latin typeface="Twentieth Century"/>
                <a:ea typeface="Twentieth Century"/>
                <a:cs typeface="Twentieth Century"/>
                <a:sym typeface="Twentieth Century"/>
              </a:rPr>
              <a:t>, </a:t>
            </a:r>
            <a:r>
              <a:rPr i="1" lang="en" sz="1000">
                <a:latin typeface="Twentieth Century"/>
                <a:ea typeface="Twentieth Century"/>
                <a:cs typeface="Twentieth Century"/>
                <a:sym typeface="Twentieth Century"/>
              </a:rPr>
              <a:t>13</a:t>
            </a:r>
            <a:r>
              <a:rPr lang="en" sz="1000">
                <a:latin typeface="Twentieth Century"/>
                <a:ea typeface="Twentieth Century"/>
                <a:cs typeface="Twentieth Century"/>
                <a:sym typeface="Twentieth Century"/>
              </a:rPr>
              <a:t>(7). https://doi.org/10.3390/app13074214</a:t>
            </a:r>
            <a:endParaRPr sz="1000">
              <a:latin typeface="Twentieth Century"/>
              <a:ea typeface="Twentieth Century"/>
              <a:cs typeface="Twentieth Century"/>
              <a:sym typeface="Twentieth Century"/>
            </a:endParaRPr>
          </a:p>
          <a:p>
            <a:pPr indent="0" lvl="0" marL="0" rtl="0" algn="l">
              <a:spcBef>
                <a:spcPts val="0"/>
              </a:spcBef>
              <a:spcAft>
                <a:spcPts val="0"/>
              </a:spcAft>
              <a:buNone/>
            </a:pPr>
            <a:r>
              <a:rPr lang="en" sz="1000">
                <a:latin typeface="Twentieth Century"/>
                <a:ea typeface="Twentieth Century"/>
                <a:cs typeface="Twentieth Century"/>
                <a:sym typeface="Twentieth Century"/>
              </a:rPr>
              <a:t>[2]  Cao, Y., &amp; Jiang, H. (2021). Research on emergency logistics management based on Intelligent Supply Chain. </a:t>
            </a:r>
            <a:r>
              <a:rPr i="1" lang="en" sz="1000">
                <a:latin typeface="Twentieth Century"/>
                <a:ea typeface="Twentieth Century"/>
                <a:cs typeface="Twentieth Century"/>
                <a:sym typeface="Twentieth Century"/>
              </a:rPr>
              <a:t>E3S Web of Conferences</a:t>
            </a:r>
            <a:r>
              <a:rPr lang="en" sz="1000">
                <a:latin typeface="Twentieth Century"/>
                <a:ea typeface="Twentieth Century"/>
                <a:cs typeface="Twentieth Century"/>
                <a:sym typeface="Twentieth Century"/>
              </a:rPr>
              <a:t>, </a:t>
            </a:r>
            <a:r>
              <a:rPr i="1" lang="en" sz="1000">
                <a:latin typeface="Twentieth Century"/>
                <a:ea typeface="Twentieth Century"/>
                <a:cs typeface="Twentieth Century"/>
                <a:sym typeface="Twentieth Century"/>
              </a:rPr>
              <a:t>235</a:t>
            </a:r>
            <a:r>
              <a:rPr lang="en" sz="1000">
                <a:latin typeface="Twentieth Century"/>
                <a:ea typeface="Twentieth Century"/>
                <a:cs typeface="Twentieth Century"/>
                <a:sym typeface="Twentieth Century"/>
              </a:rPr>
              <a:t>. https://doi.org/10.1051/e3sconf/202123503056</a:t>
            </a:r>
            <a:endParaRPr sz="1000">
              <a:latin typeface="Twentieth Century"/>
              <a:ea typeface="Twentieth Century"/>
              <a:cs typeface="Twentieth Century"/>
              <a:sym typeface="Twentieth Century"/>
            </a:endParaRPr>
          </a:p>
          <a:p>
            <a:pPr indent="0" lvl="0" marL="0" rtl="0" algn="l">
              <a:spcBef>
                <a:spcPts val="0"/>
              </a:spcBef>
              <a:spcAft>
                <a:spcPts val="0"/>
              </a:spcAft>
              <a:buNone/>
            </a:pPr>
            <a:r>
              <a:rPr lang="en" sz="1000">
                <a:latin typeface="Twentieth Century"/>
                <a:ea typeface="Twentieth Century"/>
                <a:cs typeface="Twentieth Century"/>
                <a:sym typeface="Twentieth Century"/>
              </a:rPr>
              <a:t>[3]  Chalaris, M. (n.d.). </a:t>
            </a:r>
            <a:r>
              <a:rPr i="1" lang="en" sz="1000">
                <a:latin typeface="Twentieth Century"/>
                <a:ea typeface="Twentieth Century"/>
                <a:cs typeface="Twentieth Century"/>
                <a:sym typeface="Twentieth Century"/>
              </a:rPr>
              <a:t>SMART CITIES: THEIR ROLE IN PROTECTION FROM NATURAL AND MAN-MADE DISASTERS</a:t>
            </a:r>
            <a:r>
              <a:rPr lang="en" sz="1000">
                <a:latin typeface="Twentieth Century"/>
                <a:ea typeface="Twentieth Century"/>
                <a:cs typeface="Twentieth Century"/>
                <a:sym typeface="Twentieth Century"/>
              </a:rPr>
              <a:t>. https://www.researchgate.net/publication/338229829</a:t>
            </a:r>
            <a:endParaRPr sz="1000">
              <a:latin typeface="Twentieth Century"/>
              <a:ea typeface="Twentieth Century"/>
              <a:cs typeface="Twentieth Century"/>
              <a:sym typeface="Twentieth Century"/>
            </a:endParaRPr>
          </a:p>
          <a:p>
            <a:pPr indent="0" lvl="0" marL="0" rtl="0" algn="l">
              <a:spcBef>
                <a:spcPts val="0"/>
              </a:spcBef>
              <a:spcAft>
                <a:spcPts val="0"/>
              </a:spcAft>
              <a:buNone/>
            </a:pPr>
            <a:r>
              <a:rPr lang="en" sz="1000">
                <a:latin typeface="Twentieth Century"/>
                <a:ea typeface="Twentieth Century"/>
                <a:cs typeface="Twentieth Century"/>
                <a:sym typeface="Twentieth Century"/>
              </a:rPr>
              <a:t>[4]  Choi, T. M. (2021). Risk analysis in logistics systems: A research agenda during and after the COVID-19 pandemic. In </a:t>
            </a:r>
            <a:r>
              <a:rPr i="1" lang="en" sz="1000">
                <a:latin typeface="Twentieth Century"/>
                <a:ea typeface="Twentieth Century"/>
                <a:cs typeface="Twentieth Century"/>
                <a:sym typeface="Twentieth Century"/>
              </a:rPr>
              <a:t>Transportation Research Part E: Logistics and Transportation Review</a:t>
            </a:r>
            <a:r>
              <a:rPr lang="en" sz="1000">
                <a:latin typeface="Twentieth Century"/>
                <a:ea typeface="Twentieth Century"/>
                <a:cs typeface="Twentieth Century"/>
                <a:sym typeface="Twentieth Century"/>
              </a:rPr>
              <a:t> (Vol. 145). Elsevier Ltd. https://doi.org/10.1016/j.tre.2020.102190</a:t>
            </a:r>
            <a:endParaRPr sz="1000">
              <a:latin typeface="Twentieth Century"/>
              <a:ea typeface="Twentieth Century"/>
              <a:cs typeface="Twentieth Century"/>
              <a:sym typeface="Twentieth Century"/>
            </a:endParaRPr>
          </a:p>
          <a:p>
            <a:pPr indent="0" lvl="0" marL="0" rtl="0" algn="l">
              <a:spcBef>
                <a:spcPts val="0"/>
              </a:spcBef>
              <a:spcAft>
                <a:spcPts val="0"/>
              </a:spcAft>
              <a:buNone/>
            </a:pPr>
            <a:r>
              <a:rPr lang="en" sz="1000">
                <a:latin typeface="Twentieth Century"/>
                <a:ea typeface="Twentieth Century"/>
                <a:cs typeface="Twentieth Century"/>
                <a:sym typeface="Twentieth Century"/>
              </a:rPr>
              <a:t>[5]  Chowdhury, P., Paul, S. K., Kaisar, S., &amp; Moktadir, M. A. (2021). COVID-19 pandemic related supply chain studies: A systematic review. </a:t>
            </a:r>
            <a:r>
              <a:rPr i="1" lang="en" sz="1000">
                <a:latin typeface="Twentieth Century"/>
                <a:ea typeface="Twentieth Century"/>
                <a:cs typeface="Twentieth Century"/>
                <a:sym typeface="Twentieth Century"/>
              </a:rPr>
              <a:t>Transportation Research Part E: Logistics and Transportation Review</a:t>
            </a:r>
            <a:r>
              <a:rPr lang="en" sz="1000">
                <a:latin typeface="Twentieth Century"/>
                <a:ea typeface="Twentieth Century"/>
                <a:cs typeface="Twentieth Century"/>
                <a:sym typeface="Twentieth Century"/>
              </a:rPr>
              <a:t>, </a:t>
            </a:r>
            <a:r>
              <a:rPr i="1" lang="en" sz="1000">
                <a:latin typeface="Twentieth Century"/>
                <a:ea typeface="Twentieth Century"/>
                <a:cs typeface="Twentieth Century"/>
                <a:sym typeface="Twentieth Century"/>
              </a:rPr>
              <a:t>148</a:t>
            </a:r>
            <a:r>
              <a:rPr lang="en" sz="1000">
                <a:latin typeface="Twentieth Century"/>
                <a:ea typeface="Twentieth Century"/>
                <a:cs typeface="Twentieth Century"/>
                <a:sym typeface="Twentieth Century"/>
              </a:rPr>
              <a:t>. https://doi.org/10.1016/j.tre.2021.102271</a:t>
            </a:r>
            <a:endParaRPr sz="1000">
              <a:latin typeface="Twentieth Century"/>
              <a:ea typeface="Twentieth Century"/>
              <a:cs typeface="Twentieth Century"/>
              <a:sym typeface="Twentieth Century"/>
            </a:endParaRPr>
          </a:p>
          <a:p>
            <a:pPr indent="0" lvl="0" marL="0" rtl="0" algn="l">
              <a:spcBef>
                <a:spcPts val="0"/>
              </a:spcBef>
              <a:spcAft>
                <a:spcPts val="0"/>
              </a:spcAft>
              <a:buNone/>
            </a:pPr>
            <a:r>
              <a:rPr lang="en" sz="1000">
                <a:latin typeface="Twentieth Century"/>
                <a:ea typeface="Twentieth Century"/>
                <a:cs typeface="Twentieth Century"/>
                <a:sym typeface="Twentieth Century"/>
              </a:rPr>
              <a:t>[6] Cleophas, C., Cottrill, C., Ehmke, J. F., &amp; Tierney, K. (2019). Collaborative urban transportation: Recent advances in theory and practice. </a:t>
            </a:r>
            <a:r>
              <a:rPr i="1" lang="en" sz="1000">
                <a:latin typeface="Twentieth Century"/>
                <a:ea typeface="Twentieth Century"/>
                <a:cs typeface="Twentieth Century"/>
                <a:sym typeface="Twentieth Century"/>
              </a:rPr>
              <a:t>European Journal of Operational Research</a:t>
            </a:r>
            <a:r>
              <a:rPr lang="en" sz="1000">
                <a:latin typeface="Twentieth Century"/>
                <a:ea typeface="Twentieth Century"/>
                <a:cs typeface="Twentieth Century"/>
                <a:sym typeface="Twentieth Century"/>
              </a:rPr>
              <a:t>, </a:t>
            </a:r>
            <a:r>
              <a:rPr i="1" lang="en" sz="1000">
                <a:latin typeface="Twentieth Century"/>
                <a:ea typeface="Twentieth Century"/>
                <a:cs typeface="Twentieth Century"/>
                <a:sym typeface="Twentieth Century"/>
              </a:rPr>
              <a:t>273</a:t>
            </a:r>
            <a:r>
              <a:rPr lang="en" sz="1000">
                <a:latin typeface="Twentieth Century"/>
                <a:ea typeface="Twentieth Century"/>
                <a:cs typeface="Twentieth Century"/>
                <a:sym typeface="Twentieth Century"/>
              </a:rPr>
              <a:t>(3), 801–816. https://doi.org/10.1016/j.ejor.2018.04.037</a:t>
            </a:r>
            <a:endParaRPr sz="1000">
              <a:latin typeface="Twentieth Century"/>
              <a:ea typeface="Twentieth Century"/>
              <a:cs typeface="Twentieth Century"/>
              <a:sym typeface="Twentieth Century"/>
            </a:endParaRPr>
          </a:p>
          <a:p>
            <a:pPr indent="0" lvl="0" marL="0" rtl="0" algn="l">
              <a:spcBef>
                <a:spcPts val="0"/>
              </a:spcBef>
              <a:spcAft>
                <a:spcPts val="0"/>
              </a:spcAft>
              <a:buNone/>
            </a:pPr>
            <a:r>
              <a:rPr lang="en" sz="1000">
                <a:latin typeface="Twentieth Century"/>
                <a:ea typeface="Twentieth Century"/>
                <a:cs typeface="Twentieth Century"/>
                <a:sym typeface="Twentieth Century"/>
              </a:rPr>
              <a:t>[7]  Daud, M. S., Mat, M. S., #1, D., Shah, M. Z., Hussein, M., Nasir#, M. E., Abdullah, R., Kassim, R., Mohd, #5, Suliman, S., Rosli, M., &amp; #7, S. (2016a). Humanitarian logistics and its challenges: The literature review. In </a:t>
            </a:r>
            <a:r>
              <a:rPr i="1" lang="en" sz="1000">
                <a:latin typeface="Twentieth Century"/>
                <a:ea typeface="Twentieth Century"/>
                <a:cs typeface="Twentieth Century"/>
                <a:sym typeface="Twentieth Century"/>
              </a:rPr>
              <a:t>Int. J Sup. Chain. Mgt</a:t>
            </a:r>
            <a:r>
              <a:rPr lang="en" sz="1000">
                <a:latin typeface="Twentieth Century"/>
                <a:ea typeface="Twentieth Century"/>
                <a:cs typeface="Twentieth Century"/>
                <a:sym typeface="Twentieth Century"/>
              </a:rPr>
              <a:t> (Vol. 5, Issue 3). https://www.researchgate.net/publication/309261867</a:t>
            </a:r>
            <a:endParaRPr sz="1000">
              <a:latin typeface="Twentieth Century"/>
              <a:ea typeface="Twentieth Century"/>
              <a:cs typeface="Twentieth Century"/>
              <a:sym typeface="Twentieth Century"/>
            </a:endParaRPr>
          </a:p>
          <a:p>
            <a:pPr indent="0" lvl="0" marL="0" rtl="0" algn="l">
              <a:spcBef>
                <a:spcPts val="0"/>
              </a:spcBef>
              <a:spcAft>
                <a:spcPts val="0"/>
              </a:spcAft>
              <a:buNone/>
            </a:pPr>
            <a:r>
              <a:rPr lang="en" sz="1000">
                <a:latin typeface="Twentieth Century"/>
                <a:ea typeface="Twentieth Century"/>
                <a:cs typeface="Twentieth Century"/>
                <a:sym typeface="Twentieth Century"/>
              </a:rPr>
              <a:t>[8]  Delle Donne, D., Alfandari, L., Archetti, C., Ljubić, I., Ljubic, I., &amp; Ljubi, I. (2021). </a:t>
            </a:r>
            <a:r>
              <a:rPr i="1" lang="en" sz="1000">
                <a:latin typeface="Twentieth Century"/>
                <a:ea typeface="Twentieth Century"/>
                <a:cs typeface="Twentieth Century"/>
                <a:sym typeface="Twentieth Century"/>
              </a:rPr>
              <a:t>Freight-on-Transit for urban last-mile deliveries: A Strategic Planning Approach Freight-on-Transit for urban last-mile deliveries: A Strategic Planning Approach. 2021. ï¿¿hal-03457899ï¿¿ FREIGHT-ON-TRANSIT FOR URBAN LAST-MILE DELIVERIES: A STRATEGIC PLANNING APPROACH Freight-on-Transit for urban last-mile deliveries: A Strategic Planning Approach</a:t>
            </a:r>
            <a:r>
              <a:rPr lang="en" sz="1000">
                <a:latin typeface="Twentieth Century"/>
                <a:ea typeface="Twentieth Century"/>
                <a:cs typeface="Twentieth Century"/>
                <a:sym typeface="Twentieth Century"/>
              </a:rPr>
              <a:t>. </a:t>
            </a:r>
            <a:r>
              <a:rPr lang="en" sz="1000" u="sng">
                <a:solidFill>
                  <a:schemeClr val="hlink"/>
                </a:solidFill>
                <a:latin typeface="Twentieth Century"/>
                <a:ea typeface="Twentieth Century"/>
                <a:cs typeface="Twentieth Century"/>
                <a:sym typeface="Twentieth Century"/>
                <a:hlinkClick r:id="rId3"/>
              </a:rPr>
              <a:t>https://essec.hal.science/hal-03457899</a:t>
            </a:r>
            <a:endParaRPr sz="1000">
              <a:latin typeface="Twentieth Century"/>
              <a:ea typeface="Twentieth Century"/>
              <a:cs typeface="Twentieth Century"/>
              <a:sym typeface="Twentieth Century"/>
            </a:endParaRPr>
          </a:p>
          <a:p>
            <a:pPr indent="0" lvl="0" marL="0" rtl="0" algn="l">
              <a:spcBef>
                <a:spcPts val="0"/>
              </a:spcBef>
              <a:spcAft>
                <a:spcPts val="0"/>
              </a:spcAft>
              <a:buNone/>
            </a:pPr>
            <a:r>
              <a:rPr lang="en" sz="1000">
                <a:latin typeface="Twentieth Century"/>
                <a:ea typeface="Twentieth Century"/>
                <a:cs typeface="Twentieth Century"/>
                <a:sym typeface="Twentieth Century"/>
              </a:rPr>
              <a:t>[9]  Ding, Z., Xu, X., Jiang, S., Yan, J., &amp; Han, Y. (2022). Emergency logistics scheduling with multiple supply-demand points based on grey interval. </a:t>
            </a:r>
            <a:r>
              <a:rPr i="1" lang="en" sz="1000">
                <a:latin typeface="Twentieth Century"/>
                <a:ea typeface="Twentieth Century"/>
                <a:cs typeface="Twentieth Century"/>
                <a:sym typeface="Twentieth Century"/>
              </a:rPr>
              <a:t>Journal of Safety Science and Resilience</a:t>
            </a:r>
            <a:r>
              <a:rPr lang="en" sz="1000">
                <a:latin typeface="Twentieth Century"/>
                <a:ea typeface="Twentieth Century"/>
                <a:cs typeface="Twentieth Century"/>
                <a:sym typeface="Twentieth Century"/>
              </a:rPr>
              <a:t>, </a:t>
            </a:r>
            <a:r>
              <a:rPr i="1" lang="en" sz="1000">
                <a:latin typeface="Twentieth Century"/>
                <a:ea typeface="Twentieth Century"/>
                <a:cs typeface="Twentieth Century"/>
                <a:sym typeface="Twentieth Century"/>
              </a:rPr>
              <a:t>3</a:t>
            </a:r>
            <a:r>
              <a:rPr lang="en" sz="1000">
                <a:latin typeface="Twentieth Century"/>
                <a:ea typeface="Twentieth Century"/>
                <a:cs typeface="Twentieth Century"/>
                <a:sym typeface="Twentieth Century"/>
              </a:rPr>
              <a:t>(2), 179–188. https://doi.org/10.1016/j.jnlssr.2022.01.001</a:t>
            </a:r>
            <a:endParaRPr sz="1000">
              <a:latin typeface="Twentieth Century"/>
              <a:ea typeface="Twentieth Century"/>
              <a:cs typeface="Twentieth Century"/>
              <a:sym typeface="Twentieth Century"/>
            </a:endParaRPr>
          </a:p>
          <a:p>
            <a:pPr indent="0" lvl="0" marL="0" rtl="0" algn="l">
              <a:spcBef>
                <a:spcPts val="0"/>
              </a:spcBef>
              <a:spcAft>
                <a:spcPts val="0"/>
              </a:spcAft>
              <a:buNone/>
            </a:pPr>
            <a:r>
              <a:rPr lang="en" sz="1000">
                <a:latin typeface="Twentieth Century"/>
                <a:ea typeface="Twentieth Century"/>
                <a:cs typeface="Twentieth Century"/>
                <a:sym typeface="Twentieth Century"/>
              </a:rPr>
              <a:t>[10]  Fihun, N., &amp; Biloshevska, O. (n.d.). Features and prospects of logistic humanitarian approach to the formation of the supply chain. In </a:t>
            </a:r>
            <a:r>
              <a:rPr i="1" lang="en" sz="1000">
                <a:latin typeface="Twentieth Century"/>
                <a:ea typeface="Twentieth Century"/>
                <a:cs typeface="Twentieth Century"/>
                <a:sym typeface="Twentieth Century"/>
              </a:rPr>
              <a:t>AN INTERNATIONAL QUARTERLY JOURNAL-2016</a:t>
            </a:r>
            <a:r>
              <a:rPr lang="en" sz="1000">
                <a:latin typeface="Twentieth Century"/>
                <a:ea typeface="Twentieth Century"/>
                <a:cs typeface="Twentieth Century"/>
                <a:sym typeface="Twentieth Century"/>
              </a:rPr>
              <a:t> (Vol. 5, Issue 1).</a:t>
            </a:r>
            <a:endParaRPr sz="1000">
              <a:latin typeface="Twentieth Century"/>
              <a:ea typeface="Twentieth Century"/>
              <a:cs typeface="Twentieth Century"/>
              <a:sym typeface="Twentieth Century"/>
            </a:endParaRPr>
          </a:p>
          <a:p>
            <a:pPr indent="0" lvl="0" marL="0" rtl="0" algn="l">
              <a:spcBef>
                <a:spcPts val="0"/>
              </a:spcBef>
              <a:spcAft>
                <a:spcPts val="0"/>
              </a:spcAft>
              <a:buNone/>
            </a:pPr>
            <a:r>
              <a:rPr lang="en" sz="1000">
                <a:latin typeface="Twentieth Century"/>
                <a:ea typeface="Twentieth Century"/>
                <a:cs typeface="Twentieth Century"/>
                <a:sym typeface="Twentieth Century"/>
              </a:rPr>
              <a:t>[11] Ge, J., Li, X., Wu, Z., Sun, Y., &amp; Kanrak, M. (2022). The Distribution of Emergency Logistics Centers under the COVID-19 Lockdown: The Case of Yangtze River Delta Area. </a:t>
            </a:r>
            <a:r>
              <a:rPr i="1" lang="en" sz="1000">
                <a:latin typeface="Twentieth Century"/>
                <a:ea typeface="Twentieth Century"/>
                <a:cs typeface="Twentieth Century"/>
                <a:sym typeface="Twentieth Century"/>
              </a:rPr>
              <a:t>Sustainability (Switzerland)</a:t>
            </a:r>
            <a:r>
              <a:rPr lang="en" sz="1000">
                <a:latin typeface="Twentieth Century"/>
                <a:ea typeface="Twentieth Century"/>
                <a:cs typeface="Twentieth Century"/>
                <a:sym typeface="Twentieth Century"/>
              </a:rPr>
              <a:t>, </a:t>
            </a:r>
            <a:r>
              <a:rPr i="1" lang="en" sz="1000">
                <a:latin typeface="Twentieth Century"/>
                <a:ea typeface="Twentieth Century"/>
                <a:cs typeface="Twentieth Century"/>
                <a:sym typeface="Twentieth Century"/>
              </a:rPr>
              <a:t>14</a:t>
            </a:r>
            <a:r>
              <a:rPr lang="en" sz="1000">
                <a:latin typeface="Twentieth Century"/>
                <a:ea typeface="Twentieth Century"/>
                <a:cs typeface="Twentieth Century"/>
                <a:sym typeface="Twentieth Century"/>
              </a:rPr>
              <a:t>(17). </a:t>
            </a:r>
            <a:r>
              <a:rPr lang="en" sz="1000" u="sng">
                <a:solidFill>
                  <a:schemeClr val="hlink"/>
                </a:solidFill>
                <a:latin typeface="Twentieth Century"/>
                <a:ea typeface="Twentieth Century"/>
                <a:cs typeface="Twentieth Century"/>
                <a:sym typeface="Twentieth Century"/>
                <a:hlinkClick r:id="rId4"/>
              </a:rPr>
              <a:t>https://doi.org/10.3390/su141710594</a:t>
            </a:r>
            <a:endParaRPr sz="1000">
              <a:latin typeface="Twentieth Century"/>
              <a:ea typeface="Twentieth Century"/>
              <a:cs typeface="Twentieth Century"/>
              <a:sym typeface="Twentieth Century"/>
            </a:endParaRPr>
          </a:p>
          <a:p>
            <a:pPr indent="0" lvl="0" marL="0" rtl="0" algn="l">
              <a:spcBef>
                <a:spcPts val="0"/>
              </a:spcBef>
              <a:spcAft>
                <a:spcPts val="0"/>
              </a:spcAft>
              <a:buNone/>
            </a:pPr>
            <a:r>
              <a:t/>
            </a:r>
            <a:endParaRPr sz="1100"/>
          </a:p>
        </p:txBody>
      </p:sp>
      <p:sp>
        <p:nvSpPr>
          <p:cNvPr id="943" name="Google Shape;943;p55"/>
          <p:cNvSpPr txBox="1"/>
          <p:nvPr>
            <p:ph idx="4294967295" type="title"/>
          </p:nvPr>
        </p:nvSpPr>
        <p:spPr>
          <a:xfrm>
            <a:off x="-3300" y="213875"/>
            <a:ext cx="9150600" cy="22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592203"/>
                </a:solidFill>
                <a:latin typeface="Twentieth Century"/>
                <a:ea typeface="Twentieth Century"/>
                <a:cs typeface="Twentieth Century"/>
                <a:sym typeface="Twentieth Century"/>
              </a:rPr>
              <a:t>REFERENCES</a:t>
            </a:r>
            <a:endParaRPr sz="2000">
              <a:solidFill>
                <a:srgbClr val="592203"/>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02" name="Shape 302"/>
        <p:cNvGrpSpPr/>
        <p:nvPr/>
      </p:nvGrpSpPr>
      <p:grpSpPr>
        <a:xfrm>
          <a:off x="0" y="0"/>
          <a:ext cx="0" cy="0"/>
          <a:chOff x="0" y="0"/>
          <a:chExt cx="0" cy="0"/>
        </a:xfrm>
      </p:grpSpPr>
      <p:sp>
        <p:nvSpPr>
          <p:cNvPr id="303" name="Google Shape;303;p32"/>
          <p:cNvSpPr txBox="1"/>
          <p:nvPr>
            <p:ph idx="4294967295" type="title"/>
          </p:nvPr>
        </p:nvSpPr>
        <p:spPr>
          <a:xfrm>
            <a:off x="1613" y="714550"/>
            <a:ext cx="915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PROBLEM STATEMENT</a:t>
            </a:r>
            <a:endParaRPr>
              <a:latin typeface="Twentieth Century"/>
              <a:ea typeface="Twentieth Century"/>
              <a:cs typeface="Twentieth Century"/>
              <a:sym typeface="Twentieth Century"/>
            </a:endParaRPr>
          </a:p>
        </p:txBody>
      </p:sp>
      <p:sp>
        <p:nvSpPr>
          <p:cNvPr id="304" name="Google Shape;304;p32"/>
          <p:cNvSpPr txBox="1"/>
          <p:nvPr/>
        </p:nvSpPr>
        <p:spPr>
          <a:xfrm>
            <a:off x="725050" y="1341625"/>
            <a:ext cx="7542900" cy="1631400"/>
          </a:xfrm>
          <a:prstGeom prst="rect">
            <a:avLst/>
          </a:prstGeom>
          <a:solidFill>
            <a:srgbClr val="D0D8DA">
              <a:alpha val="696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Twentieth Century"/>
                <a:ea typeface="Twentieth Century"/>
                <a:cs typeface="Twentieth Century"/>
                <a:sym typeface="Twentieth Century"/>
              </a:rPr>
              <a:t>In humanitarian logistics, getting aid to disaster-affected areas quickly is often slowed down by inefficient planning and poor use of space. This issue is common in places that face frequent disasters, where supplies don’t reach those in need fast enough. The research will solve this problem by identifying parameters for spatial optimization of humanitarian logistics to help plan aid distribution more effectively, using different tools and models to improve decision-making. This is important because faster aid can save lives and reduce suffering. The main beneficiaries will be people affected by disasters and the organizations delivering help.</a:t>
            </a:r>
            <a:endParaRPr>
              <a:solidFill>
                <a:schemeClr val="dk1"/>
              </a:solidFill>
              <a:latin typeface="Twentieth Century"/>
              <a:ea typeface="Twentieth Century"/>
              <a:cs typeface="Twentieth Century"/>
              <a:sym typeface="Twentieth Century"/>
            </a:endParaRPr>
          </a:p>
          <a:p>
            <a:pPr indent="0" lvl="0" marL="0" rtl="0" algn="l">
              <a:lnSpc>
                <a:spcPct val="100000"/>
              </a:lnSpc>
              <a:spcBef>
                <a:spcPts val="0"/>
              </a:spcBef>
              <a:spcAft>
                <a:spcPts val="0"/>
              </a:spcAft>
              <a:buNone/>
            </a:pPr>
            <a:r>
              <a:t/>
            </a:r>
            <a:endParaRPr>
              <a:solidFill>
                <a:schemeClr val="dk1"/>
              </a:solidFill>
              <a:latin typeface="Twentieth Century"/>
              <a:ea typeface="Twentieth Century"/>
              <a:cs typeface="Twentieth Century"/>
              <a:sym typeface="Twentieth Century"/>
            </a:endParaRPr>
          </a:p>
          <a:p>
            <a:pPr indent="0" lvl="0" marL="0" rtl="0" algn="l">
              <a:lnSpc>
                <a:spcPct val="100000"/>
              </a:lnSpc>
              <a:spcBef>
                <a:spcPts val="0"/>
              </a:spcBef>
              <a:spcAft>
                <a:spcPts val="0"/>
              </a:spcAft>
              <a:buNone/>
            </a:pPr>
            <a:r>
              <a:t/>
            </a:r>
            <a:endParaRPr>
              <a:solidFill>
                <a:schemeClr val="dk1"/>
              </a:solidFill>
              <a:latin typeface="Twentieth Century"/>
              <a:ea typeface="Twentieth Century"/>
              <a:cs typeface="Twentieth Century"/>
              <a:sym typeface="Twentieth Century"/>
            </a:endParaRPr>
          </a:p>
        </p:txBody>
      </p:sp>
      <p:pic>
        <p:nvPicPr>
          <p:cNvPr id="305" name="Google Shape;305;p32"/>
          <p:cNvPicPr preferRelativeResize="0"/>
          <p:nvPr/>
        </p:nvPicPr>
        <p:blipFill>
          <a:blip r:embed="rId3">
            <a:alphaModFix/>
          </a:blip>
          <a:stretch>
            <a:fillRect/>
          </a:stretch>
        </p:blipFill>
        <p:spPr>
          <a:xfrm>
            <a:off x="2969475" y="3182350"/>
            <a:ext cx="721683" cy="699925"/>
          </a:xfrm>
          <a:prstGeom prst="rect">
            <a:avLst/>
          </a:prstGeom>
          <a:noFill/>
          <a:ln>
            <a:noFill/>
          </a:ln>
        </p:spPr>
      </p:pic>
      <p:pic>
        <p:nvPicPr>
          <p:cNvPr id="306" name="Google Shape;306;p32"/>
          <p:cNvPicPr preferRelativeResize="0"/>
          <p:nvPr/>
        </p:nvPicPr>
        <p:blipFill>
          <a:blip r:embed="rId4">
            <a:alphaModFix/>
          </a:blip>
          <a:stretch>
            <a:fillRect/>
          </a:stretch>
        </p:blipFill>
        <p:spPr>
          <a:xfrm>
            <a:off x="3840322" y="3182350"/>
            <a:ext cx="647704" cy="699925"/>
          </a:xfrm>
          <a:prstGeom prst="rect">
            <a:avLst/>
          </a:prstGeom>
          <a:noFill/>
          <a:ln>
            <a:noFill/>
          </a:ln>
        </p:spPr>
      </p:pic>
      <p:pic>
        <p:nvPicPr>
          <p:cNvPr id="307" name="Google Shape;307;p32"/>
          <p:cNvPicPr preferRelativeResize="0"/>
          <p:nvPr/>
        </p:nvPicPr>
        <p:blipFill>
          <a:blip r:embed="rId5">
            <a:alphaModFix/>
          </a:blip>
          <a:stretch>
            <a:fillRect/>
          </a:stretch>
        </p:blipFill>
        <p:spPr>
          <a:xfrm>
            <a:off x="4637207" y="3182350"/>
            <a:ext cx="686119" cy="699925"/>
          </a:xfrm>
          <a:prstGeom prst="rect">
            <a:avLst/>
          </a:prstGeom>
          <a:noFill/>
          <a:ln>
            <a:noFill/>
          </a:ln>
        </p:spPr>
      </p:pic>
      <p:pic>
        <p:nvPicPr>
          <p:cNvPr id="308" name="Google Shape;308;p32"/>
          <p:cNvPicPr preferRelativeResize="0"/>
          <p:nvPr/>
        </p:nvPicPr>
        <p:blipFill>
          <a:blip r:embed="rId6">
            <a:alphaModFix/>
          </a:blip>
          <a:stretch>
            <a:fillRect/>
          </a:stretch>
        </p:blipFill>
        <p:spPr>
          <a:xfrm>
            <a:off x="5472500" y="3183170"/>
            <a:ext cx="721675" cy="698280"/>
          </a:xfrm>
          <a:prstGeom prst="rect">
            <a:avLst/>
          </a:prstGeom>
          <a:noFill/>
          <a:ln>
            <a:noFill/>
          </a:ln>
        </p:spPr>
      </p:pic>
      <p:sp>
        <p:nvSpPr>
          <p:cNvPr id="309" name="Google Shape;309;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0" name="Google Shape;310;p32"/>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311" name="Google Shape;311;p32"/>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Twentieth Century"/>
                <a:ea typeface="Twentieth Century"/>
                <a:cs typeface="Twentieth Century"/>
                <a:sym typeface="Twentieth Century"/>
              </a:rPr>
              <a:t>Synopsis</a:t>
            </a:r>
            <a:endParaRPr b="1" sz="1300">
              <a:latin typeface="PT Sans"/>
              <a:ea typeface="PT Sans"/>
              <a:cs typeface="PT Sans"/>
              <a:sym typeface="PT Sans"/>
            </a:endParaRPr>
          </a:p>
        </p:txBody>
      </p:sp>
      <p:sp>
        <p:nvSpPr>
          <p:cNvPr id="312" name="Google Shape;312;p32"/>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313" name="Google Shape;313;p32"/>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314" name="Google Shape;314;p32"/>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315" name="Google Shape;315;p32"/>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316" name="Google Shape;316;p32"/>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20" name="Shape 320"/>
        <p:cNvGrpSpPr/>
        <p:nvPr/>
      </p:nvGrpSpPr>
      <p:grpSpPr>
        <a:xfrm>
          <a:off x="0" y="0"/>
          <a:ext cx="0" cy="0"/>
          <a:chOff x="0" y="0"/>
          <a:chExt cx="0" cy="0"/>
        </a:xfrm>
      </p:grpSpPr>
      <p:sp>
        <p:nvSpPr>
          <p:cNvPr id="321" name="Google Shape;321;p33"/>
          <p:cNvSpPr txBox="1"/>
          <p:nvPr>
            <p:ph idx="4294967295" type="title"/>
          </p:nvPr>
        </p:nvSpPr>
        <p:spPr>
          <a:xfrm>
            <a:off x="-9237" y="1536675"/>
            <a:ext cx="915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OBJECTIVES</a:t>
            </a:r>
            <a:endParaRPr>
              <a:latin typeface="Twentieth Century"/>
              <a:ea typeface="Twentieth Century"/>
              <a:cs typeface="Twentieth Century"/>
              <a:sym typeface="Twentieth Century"/>
            </a:endParaRPr>
          </a:p>
        </p:txBody>
      </p:sp>
      <p:sp>
        <p:nvSpPr>
          <p:cNvPr id="322" name="Google Shape;322;p33"/>
          <p:cNvSpPr txBox="1"/>
          <p:nvPr/>
        </p:nvSpPr>
        <p:spPr>
          <a:xfrm>
            <a:off x="545900" y="2244950"/>
            <a:ext cx="8000100" cy="1728600"/>
          </a:xfrm>
          <a:prstGeom prst="rect">
            <a:avLst/>
          </a:prstGeom>
          <a:solidFill>
            <a:srgbClr val="D0D8DA">
              <a:alpha val="69620"/>
            </a:srgbClr>
          </a:solid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solidFill>
                  <a:schemeClr val="dk1"/>
                </a:solidFill>
                <a:latin typeface="Twentieth Century"/>
                <a:ea typeface="Twentieth Century"/>
                <a:cs typeface="Twentieth Century"/>
                <a:sym typeface="Twentieth Century"/>
              </a:rPr>
              <a:t>1. Study of various scenarios,existing optimization models and solutions for the spatial optimization of Humanitarian Logistics.</a:t>
            </a:r>
            <a:endParaRPr>
              <a:solidFill>
                <a:schemeClr val="dk1"/>
              </a:solidFill>
              <a:latin typeface="Twentieth Century"/>
              <a:ea typeface="Twentieth Century"/>
              <a:cs typeface="Twentieth Century"/>
              <a:sym typeface="Twentieth Century"/>
            </a:endParaRPr>
          </a:p>
          <a:p>
            <a:pPr indent="0" lvl="0" marL="0" rtl="0" algn="l">
              <a:lnSpc>
                <a:spcPct val="200000"/>
              </a:lnSpc>
              <a:spcBef>
                <a:spcPts val="0"/>
              </a:spcBef>
              <a:spcAft>
                <a:spcPts val="0"/>
              </a:spcAft>
              <a:buNone/>
            </a:pPr>
            <a:r>
              <a:rPr lang="en">
                <a:solidFill>
                  <a:schemeClr val="dk1"/>
                </a:solidFill>
                <a:latin typeface="Twentieth Century"/>
                <a:ea typeface="Twentieth Century"/>
                <a:cs typeface="Twentieth Century"/>
                <a:sym typeface="Twentieth Century"/>
              </a:rPr>
              <a:t>2. </a:t>
            </a:r>
            <a:r>
              <a:rPr lang="en">
                <a:solidFill>
                  <a:schemeClr val="dk1"/>
                </a:solidFill>
                <a:latin typeface="Twentieth Century"/>
                <a:ea typeface="Twentieth Century"/>
                <a:cs typeface="Twentieth Century"/>
                <a:sym typeface="Twentieth Century"/>
              </a:rPr>
              <a:t>Identification</a:t>
            </a:r>
            <a:r>
              <a:rPr lang="en">
                <a:solidFill>
                  <a:schemeClr val="dk1"/>
                </a:solidFill>
                <a:latin typeface="Twentieth Century"/>
                <a:ea typeface="Twentieth Century"/>
                <a:cs typeface="Twentieth Century"/>
                <a:sym typeface="Twentieth Century"/>
              </a:rPr>
              <a:t> of the Scenario and Refinement of Parameters for its Spatial optimization.</a:t>
            </a:r>
            <a:endParaRPr>
              <a:solidFill>
                <a:schemeClr val="dk1"/>
              </a:solidFill>
              <a:latin typeface="Twentieth Century"/>
              <a:ea typeface="Twentieth Century"/>
              <a:cs typeface="Twentieth Century"/>
              <a:sym typeface="Twentieth Century"/>
            </a:endParaRPr>
          </a:p>
          <a:p>
            <a:pPr indent="0" lvl="0" marL="0" rtl="0" algn="l">
              <a:lnSpc>
                <a:spcPct val="200000"/>
              </a:lnSpc>
              <a:spcBef>
                <a:spcPts val="0"/>
              </a:spcBef>
              <a:spcAft>
                <a:spcPts val="0"/>
              </a:spcAft>
              <a:buNone/>
            </a:pPr>
            <a:r>
              <a:rPr lang="en">
                <a:solidFill>
                  <a:schemeClr val="dk1"/>
                </a:solidFill>
                <a:latin typeface="Twentieth Century"/>
                <a:ea typeface="Twentieth Century"/>
                <a:cs typeface="Twentieth Century"/>
                <a:sym typeface="Twentieth Century"/>
              </a:rPr>
              <a:t>3. Prioritization of parameters for the Identified Scenario.</a:t>
            </a:r>
            <a:endParaRPr>
              <a:solidFill>
                <a:schemeClr val="dk1"/>
              </a:solidFill>
              <a:latin typeface="PT Sans"/>
              <a:ea typeface="PT Sans"/>
              <a:cs typeface="PT Sans"/>
              <a:sym typeface="PT Sans"/>
            </a:endParaRPr>
          </a:p>
        </p:txBody>
      </p:sp>
      <p:sp>
        <p:nvSpPr>
          <p:cNvPr id="323" name="Google Shape;323;p33"/>
          <p:cNvSpPr txBox="1"/>
          <p:nvPr>
            <p:ph idx="4294967295" type="title"/>
          </p:nvPr>
        </p:nvSpPr>
        <p:spPr>
          <a:xfrm>
            <a:off x="2625" y="395125"/>
            <a:ext cx="915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AIM</a:t>
            </a:r>
            <a:endParaRPr>
              <a:latin typeface="Twentieth Century"/>
              <a:ea typeface="Twentieth Century"/>
              <a:cs typeface="Twentieth Century"/>
              <a:sym typeface="Twentieth Century"/>
            </a:endParaRPr>
          </a:p>
        </p:txBody>
      </p:sp>
      <p:sp>
        <p:nvSpPr>
          <p:cNvPr id="324" name="Google Shape;324;p33"/>
          <p:cNvSpPr txBox="1"/>
          <p:nvPr/>
        </p:nvSpPr>
        <p:spPr>
          <a:xfrm>
            <a:off x="566025" y="967825"/>
            <a:ext cx="8000100" cy="458700"/>
          </a:xfrm>
          <a:prstGeom prst="rect">
            <a:avLst/>
          </a:prstGeom>
          <a:solidFill>
            <a:srgbClr val="D0D8DA">
              <a:alpha val="6962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Twentieth Century"/>
                <a:ea typeface="Twentieth Century"/>
                <a:cs typeface="Twentieth Century"/>
                <a:sym typeface="Twentieth Century"/>
              </a:rPr>
              <a:t>To identify the parameters for spatial optimization of Humanitarian Logistics during Flood</a:t>
            </a:r>
            <a:endParaRPr>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a:solidFill>
                <a:schemeClr val="dk1"/>
              </a:solidFill>
              <a:latin typeface="PT Sans"/>
              <a:ea typeface="PT Sans"/>
              <a:cs typeface="PT Sans"/>
              <a:sym typeface="PT Sans"/>
            </a:endParaRPr>
          </a:p>
        </p:txBody>
      </p:sp>
      <p:sp>
        <p:nvSpPr>
          <p:cNvPr id="325" name="Google Shape;325;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6" name="Google Shape;326;p33"/>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327" name="Google Shape;327;p33"/>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Twentieth Century"/>
                <a:ea typeface="Twentieth Century"/>
                <a:cs typeface="Twentieth Century"/>
                <a:sym typeface="Twentieth Century"/>
              </a:rPr>
              <a:t>Synopsis</a:t>
            </a:r>
            <a:endParaRPr b="1" sz="1300">
              <a:latin typeface="PT Sans"/>
              <a:ea typeface="PT Sans"/>
              <a:cs typeface="PT Sans"/>
              <a:sym typeface="PT Sans"/>
            </a:endParaRPr>
          </a:p>
        </p:txBody>
      </p:sp>
      <p:sp>
        <p:nvSpPr>
          <p:cNvPr id="328" name="Google Shape;328;p33"/>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329" name="Google Shape;329;p33"/>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330" name="Google Shape;330;p33"/>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331" name="Google Shape;331;p33"/>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332" name="Google Shape;332;p33"/>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36" name="Shape 336"/>
        <p:cNvGrpSpPr/>
        <p:nvPr/>
      </p:nvGrpSpPr>
      <p:grpSpPr>
        <a:xfrm>
          <a:off x="0" y="0"/>
          <a:ext cx="0" cy="0"/>
          <a:chOff x="0" y="0"/>
          <a:chExt cx="0" cy="0"/>
        </a:xfrm>
      </p:grpSpPr>
      <p:sp>
        <p:nvSpPr>
          <p:cNvPr id="337" name="Google Shape;337;p34"/>
          <p:cNvSpPr/>
          <p:nvPr/>
        </p:nvSpPr>
        <p:spPr>
          <a:xfrm>
            <a:off x="698275" y="3466181"/>
            <a:ext cx="7858500" cy="8985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cxnSp>
        <p:nvCxnSpPr>
          <p:cNvPr id="338" name="Google Shape;338;p34"/>
          <p:cNvCxnSpPr>
            <a:stCxn id="339" idx="2"/>
          </p:cNvCxnSpPr>
          <p:nvPr/>
        </p:nvCxnSpPr>
        <p:spPr>
          <a:xfrm flipH="1">
            <a:off x="5028820" y="1993557"/>
            <a:ext cx="3000" cy="762300"/>
          </a:xfrm>
          <a:prstGeom prst="straightConnector1">
            <a:avLst/>
          </a:prstGeom>
          <a:noFill/>
          <a:ln cap="flat" cmpd="sng" w="9525">
            <a:solidFill>
              <a:schemeClr val="dk2"/>
            </a:solidFill>
            <a:prstDash val="solid"/>
            <a:round/>
            <a:headEnd len="med" w="med" type="none"/>
            <a:tailEnd len="med" w="med" type="none"/>
          </a:ln>
        </p:spPr>
      </p:cxnSp>
      <p:sp>
        <p:nvSpPr>
          <p:cNvPr id="340" name="Google Shape;340;p34"/>
          <p:cNvSpPr txBox="1"/>
          <p:nvPr/>
        </p:nvSpPr>
        <p:spPr>
          <a:xfrm rot="5400000">
            <a:off x="7923700" y="1041425"/>
            <a:ext cx="9957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1"/>
                </a:solidFill>
                <a:latin typeface="Twentieth Century"/>
                <a:ea typeface="Twentieth Century"/>
                <a:cs typeface="Twentieth Century"/>
                <a:sym typeface="Twentieth Century"/>
              </a:rPr>
              <a:t>Objective 1</a:t>
            </a:r>
            <a:endParaRPr sz="1300"/>
          </a:p>
        </p:txBody>
      </p:sp>
      <p:sp>
        <p:nvSpPr>
          <p:cNvPr id="341" name="Google Shape;341;p34"/>
          <p:cNvSpPr txBox="1"/>
          <p:nvPr/>
        </p:nvSpPr>
        <p:spPr>
          <a:xfrm>
            <a:off x="529150" y="4340663"/>
            <a:ext cx="8274600" cy="22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Twentieth Century"/>
                <a:ea typeface="Twentieth Century"/>
                <a:cs typeface="Twentieth Century"/>
                <a:sym typeface="Twentieth Century"/>
              </a:rPr>
              <a:t>Source : Author Generated</a:t>
            </a:r>
            <a:endParaRPr b="1" sz="1200">
              <a:solidFill>
                <a:srgbClr val="592203"/>
              </a:solidFill>
              <a:latin typeface="Twentieth Century"/>
              <a:ea typeface="Twentieth Century"/>
              <a:cs typeface="Twentieth Century"/>
              <a:sym typeface="Twentieth Century"/>
            </a:endParaRPr>
          </a:p>
        </p:txBody>
      </p:sp>
      <p:sp>
        <p:nvSpPr>
          <p:cNvPr id="342" name="Google Shape;342;p34"/>
          <p:cNvSpPr txBox="1"/>
          <p:nvPr>
            <p:ph idx="4294967295" type="title"/>
          </p:nvPr>
        </p:nvSpPr>
        <p:spPr>
          <a:xfrm>
            <a:off x="0" y="256900"/>
            <a:ext cx="91440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Twentieth Century"/>
                <a:ea typeface="Twentieth Century"/>
                <a:cs typeface="Twentieth Century"/>
                <a:sym typeface="Twentieth Century"/>
              </a:rPr>
              <a:t>DETAILED METHODOLOGY</a:t>
            </a:r>
            <a:endParaRPr sz="2400">
              <a:latin typeface="Twentieth Century"/>
              <a:ea typeface="Twentieth Century"/>
              <a:cs typeface="Twentieth Century"/>
              <a:sym typeface="Twentieth Century"/>
            </a:endParaRPr>
          </a:p>
        </p:txBody>
      </p:sp>
      <p:sp>
        <p:nvSpPr>
          <p:cNvPr id="343" name="Google Shape;343;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4" name="Google Shape;344;p34"/>
          <p:cNvSpPr txBox="1"/>
          <p:nvPr/>
        </p:nvSpPr>
        <p:spPr>
          <a:xfrm rot="5400000">
            <a:off x="7550675" y="2364012"/>
            <a:ext cx="1683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Twentieth Century"/>
                <a:ea typeface="Twentieth Century"/>
                <a:cs typeface="Twentieth Century"/>
                <a:sym typeface="Twentieth Century"/>
              </a:rPr>
              <a:t>Objective 2</a:t>
            </a:r>
            <a:endParaRPr/>
          </a:p>
        </p:txBody>
      </p:sp>
      <p:sp>
        <p:nvSpPr>
          <p:cNvPr id="345" name="Google Shape;345;p34"/>
          <p:cNvSpPr txBox="1"/>
          <p:nvPr/>
        </p:nvSpPr>
        <p:spPr>
          <a:xfrm rot="5400000">
            <a:off x="7871275" y="3715313"/>
            <a:ext cx="1043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Twentieth Century"/>
                <a:ea typeface="Twentieth Century"/>
                <a:cs typeface="Twentieth Century"/>
                <a:sym typeface="Twentieth Century"/>
              </a:rPr>
              <a:t>Objective 3</a:t>
            </a:r>
            <a:endParaRPr/>
          </a:p>
        </p:txBody>
      </p:sp>
      <p:sp>
        <p:nvSpPr>
          <p:cNvPr id="346" name="Google Shape;346;p34"/>
          <p:cNvSpPr txBox="1"/>
          <p:nvPr/>
        </p:nvSpPr>
        <p:spPr>
          <a:xfrm>
            <a:off x="1877470" y="841650"/>
            <a:ext cx="6308700" cy="2643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Humanitarian Logistics </a:t>
            </a:r>
            <a:endParaRPr>
              <a:solidFill>
                <a:srgbClr val="393939"/>
              </a:solidFill>
              <a:latin typeface="Twentieth Century"/>
              <a:ea typeface="Twentieth Century"/>
              <a:cs typeface="Twentieth Century"/>
              <a:sym typeface="Twentieth Century"/>
            </a:endParaRPr>
          </a:p>
        </p:txBody>
      </p:sp>
      <p:sp>
        <p:nvSpPr>
          <p:cNvPr id="347" name="Google Shape;347;p34"/>
          <p:cNvSpPr txBox="1"/>
          <p:nvPr/>
        </p:nvSpPr>
        <p:spPr>
          <a:xfrm>
            <a:off x="6760517" y="1342666"/>
            <a:ext cx="1425000" cy="206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Disasters Types</a:t>
            </a:r>
            <a:endParaRPr>
              <a:solidFill>
                <a:srgbClr val="393939"/>
              </a:solidFill>
              <a:latin typeface="Twentieth Century"/>
              <a:ea typeface="Twentieth Century"/>
              <a:cs typeface="Twentieth Century"/>
              <a:sym typeface="Twentieth Century"/>
            </a:endParaRPr>
          </a:p>
        </p:txBody>
      </p:sp>
      <p:sp>
        <p:nvSpPr>
          <p:cNvPr id="348" name="Google Shape;348;p34"/>
          <p:cNvSpPr txBox="1"/>
          <p:nvPr/>
        </p:nvSpPr>
        <p:spPr>
          <a:xfrm>
            <a:off x="5004135" y="1342804"/>
            <a:ext cx="1678200" cy="224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Optimization Models</a:t>
            </a:r>
            <a:endParaRPr>
              <a:solidFill>
                <a:srgbClr val="393939"/>
              </a:solidFill>
              <a:latin typeface="Twentieth Century"/>
              <a:ea typeface="Twentieth Century"/>
              <a:cs typeface="Twentieth Century"/>
              <a:sym typeface="Twentieth Century"/>
            </a:endParaRPr>
          </a:p>
        </p:txBody>
      </p:sp>
      <p:sp>
        <p:nvSpPr>
          <p:cNvPr id="349" name="Google Shape;349;p34"/>
          <p:cNvSpPr txBox="1"/>
          <p:nvPr/>
        </p:nvSpPr>
        <p:spPr>
          <a:xfrm>
            <a:off x="754417" y="787950"/>
            <a:ext cx="1122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wentieth Century"/>
                <a:ea typeface="Twentieth Century"/>
                <a:cs typeface="Twentieth Century"/>
                <a:sym typeface="Twentieth Century"/>
              </a:rPr>
              <a:t>Studying</a:t>
            </a:r>
            <a:endParaRPr b="1" sz="1700"/>
          </a:p>
        </p:txBody>
      </p:sp>
      <p:sp>
        <p:nvSpPr>
          <p:cNvPr id="350" name="Google Shape;350;p34"/>
          <p:cNvSpPr txBox="1"/>
          <p:nvPr/>
        </p:nvSpPr>
        <p:spPr>
          <a:xfrm>
            <a:off x="3059319" y="1351666"/>
            <a:ext cx="1866600" cy="2064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Phases of Intervention</a:t>
            </a:r>
            <a:endParaRPr>
              <a:solidFill>
                <a:srgbClr val="393939"/>
              </a:solidFill>
              <a:latin typeface="Twentieth Century"/>
              <a:ea typeface="Twentieth Century"/>
              <a:cs typeface="Twentieth Century"/>
              <a:sym typeface="Twentieth Century"/>
            </a:endParaRPr>
          </a:p>
        </p:txBody>
      </p:sp>
      <p:sp>
        <p:nvSpPr>
          <p:cNvPr id="351" name="Google Shape;351;p34"/>
          <p:cNvSpPr txBox="1"/>
          <p:nvPr/>
        </p:nvSpPr>
        <p:spPr>
          <a:xfrm>
            <a:off x="738691" y="1351804"/>
            <a:ext cx="2242500" cy="206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Humanitarian Supply</a:t>
            </a:r>
            <a:r>
              <a:rPr lang="en">
                <a:solidFill>
                  <a:srgbClr val="393939"/>
                </a:solidFill>
                <a:latin typeface="Twentieth Century"/>
                <a:ea typeface="Twentieth Century"/>
                <a:cs typeface="Twentieth Century"/>
                <a:sym typeface="Twentieth Century"/>
              </a:rPr>
              <a:t> Chain</a:t>
            </a:r>
            <a:endParaRPr>
              <a:solidFill>
                <a:srgbClr val="393939"/>
              </a:solidFill>
              <a:latin typeface="Twentieth Century"/>
              <a:ea typeface="Twentieth Century"/>
              <a:cs typeface="Twentieth Century"/>
              <a:sym typeface="Twentieth Century"/>
            </a:endParaRPr>
          </a:p>
        </p:txBody>
      </p:sp>
      <p:sp>
        <p:nvSpPr>
          <p:cNvPr id="352" name="Google Shape;352;p34"/>
          <p:cNvSpPr txBox="1"/>
          <p:nvPr/>
        </p:nvSpPr>
        <p:spPr>
          <a:xfrm>
            <a:off x="762725" y="1670050"/>
            <a:ext cx="1122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wentieth Century"/>
                <a:ea typeface="Twentieth Century"/>
                <a:cs typeface="Twentieth Century"/>
                <a:sym typeface="Twentieth Century"/>
              </a:rPr>
              <a:t>Identif</a:t>
            </a:r>
            <a:r>
              <a:rPr b="1" lang="en" sz="1300">
                <a:solidFill>
                  <a:schemeClr val="dk1"/>
                </a:solidFill>
                <a:latin typeface="Twentieth Century"/>
                <a:ea typeface="Twentieth Century"/>
                <a:cs typeface="Twentieth Century"/>
                <a:sym typeface="Twentieth Century"/>
              </a:rPr>
              <a:t>ying</a:t>
            </a:r>
            <a:endParaRPr b="1" sz="1700"/>
          </a:p>
        </p:txBody>
      </p:sp>
      <p:sp>
        <p:nvSpPr>
          <p:cNvPr id="339" name="Google Shape;339;p34"/>
          <p:cNvSpPr txBox="1"/>
          <p:nvPr/>
        </p:nvSpPr>
        <p:spPr>
          <a:xfrm>
            <a:off x="1877470" y="1729257"/>
            <a:ext cx="6308700" cy="2643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Scenario</a:t>
            </a:r>
            <a:endParaRPr>
              <a:solidFill>
                <a:srgbClr val="393939"/>
              </a:solidFill>
              <a:latin typeface="Twentieth Century"/>
              <a:ea typeface="Twentieth Century"/>
              <a:cs typeface="Twentieth Century"/>
              <a:sym typeface="Twentieth Century"/>
            </a:endParaRPr>
          </a:p>
        </p:txBody>
      </p:sp>
      <p:sp>
        <p:nvSpPr>
          <p:cNvPr id="353" name="Google Shape;353;p34"/>
          <p:cNvSpPr txBox="1"/>
          <p:nvPr/>
        </p:nvSpPr>
        <p:spPr>
          <a:xfrm>
            <a:off x="762725" y="2247749"/>
            <a:ext cx="2226900" cy="2628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Type of Intervention</a:t>
            </a:r>
            <a:endParaRPr>
              <a:solidFill>
                <a:srgbClr val="393939"/>
              </a:solidFill>
              <a:latin typeface="Twentieth Century"/>
              <a:ea typeface="Twentieth Century"/>
              <a:cs typeface="Twentieth Century"/>
              <a:sym typeface="Twentieth Century"/>
            </a:endParaRPr>
          </a:p>
        </p:txBody>
      </p:sp>
      <p:sp>
        <p:nvSpPr>
          <p:cNvPr id="354" name="Google Shape;354;p34"/>
          <p:cNvSpPr txBox="1"/>
          <p:nvPr/>
        </p:nvSpPr>
        <p:spPr>
          <a:xfrm>
            <a:off x="6768826" y="2252388"/>
            <a:ext cx="1425000" cy="2568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Disaster</a:t>
            </a:r>
            <a:endParaRPr>
              <a:solidFill>
                <a:srgbClr val="393939"/>
              </a:solidFill>
              <a:latin typeface="Twentieth Century"/>
              <a:ea typeface="Twentieth Century"/>
              <a:cs typeface="Twentieth Century"/>
              <a:sym typeface="Twentieth Century"/>
            </a:endParaRPr>
          </a:p>
        </p:txBody>
      </p:sp>
      <p:sp>
        <p:nvSpPr>
          <p:cNvPr id="355" name="Google Shape;355;p34"/>
          <p:cNvSpPr txBox="1"/>
          <p:nvPr/>
        </p:nvSpPr>
        <p:spPr>
          <a:xfrm>
            <a:off x="3067774" y="2246197"/>
            <a:ext cx="1866600" cy="2628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Type of Problem</a:t>
            </a:r>
            <a:endParaRPr>
              <a:solidFill>
                <a:srgbClr val="393939"/>
              </a:solidFill>
              <a:latin typeface="Twentieth Century"/>
              <a:ea typeface="Twentieth Century"/>
              <a:cs typeface="Twentieth Century"/>
              <a:sym typeface="Twentieth Century"/>
            </a:endParaRPr>
          </a:p>
        </p:txBody>
      </p:sp>
      <p:sp>
        <p:nvSpPr>
          <p:cNvPr id="356" name="Google Shape;356;p34"/>
          <p:cNvSpPr txBox="1"/>
          <p:nvPr/>
        </p:nvSpPr>
        <p:spPr>
          <a:xfrm>
            <a:off x="5211683" y="997414"/>
            <a:ext cx="142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wentieth Century"/>
                <a:ea typeface="Twentieth Century"/>
                <a:cs typeface="Twentieth Century"/>
                <a:sym typeface="Twentieth Century"/>
              </a:rPr>
              <a:t>Literature Review</a:t>
            </a:r>
            <a:endParaRPr b="1" sz="1700"/>
          </a:p>
        </p:txBody>
      </p:sp>
      <p:sp>
        <p:nvSpPr>
          <p:cNvPr id="357" name="Google Shape;357;p34"/>
          <p:cNvSpPr txBox="1"/>
          <p:nvPr/>
        </p:nvSpPr>
        <p:spPr>
          <a:xfrm>
            <a:off x="762725" y="3203150"/>
            <a:ext cx="1888200" cy="206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Geospatial </a:t>
            </a:r>
            <a:endParaRPr>
              <a:solidFill>
                <a:srgbClr val="393939"/>
              </a:solidFill>
              <a:latin typeface="Twentieth Century"/>
              <a:ea typeface="Twentieth Century"/>
              <a:cs typeface="Twentieth Century"/>
              <a:sym typeface="Twentieth Century"/>
            </a:endParaRPr>
          </a:p>
        </p:txBody>
      </p:sp>
      <p:sp>
        <p:nvSpPr>
          <p:cNvPr id="358" name="Google Shape;358;p34"/>
          <p:cNvSpPr txBox="1"/>
          <p:nvPr/>
        </p:nvSpPr>
        <p:spPr>
          <a:xfrm>
            <a:off x="2736950" y="3202550"/>
            <a:ext cx="2043000" cy="206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Disaster Specific</a:t>
            </a:r>
            <a:endParaRPr>
              <a:solidFill>
                <a:srgbClr val="393939"/>
              </a:solidFill>
              <a:latin typeface="Twentieth Century"/>
              <a:ea typeface="Twentieth Century"/>
              <a:cs typeface="Twentieth Century"/>
              <a:sym typeface="Twentieth Century"/>
            </a:endParaRPr>
          </a:p>
        </p:txBody>
      </p:sp>
      <p:sp>
        <p:nvSpPr>
          <p:cNvPr id="359" name="Google Shape;359;p34"/>
          <p:cNvSpPr txBox="1"/>
          <p:nvPr/>
        </p:nvSpPr>
        <p:spPr>
          <a:xfrm>
            <a:off x="6587100" y="3201250"/>
            <a:ext cx="1621200" cy="206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Demand Supply</a:t>
            </a:r>
            <a:endParaRPr>
              <a:solidFill>
                <a:srgbClr val="393939"/>
              </a:solidFill>
              <a:latin typeface="Twentieth Century"/>
              <a:ea typeface="Twentieth Century"/>
              <a:cs typeface="Twentieth Century"/>
              <a:sym typeface="Twentieth Century"/>
            </a:endParaRPr>
          </a:p>
        </p:txBody>
      </p:sp>
      <p:sp>
        <p:nvSpPr>
          <p:cNvPr id="360" name="Google Shape;360;p34"/>
          <p:cNvSpPr txBox="1"/>
          <p:nvPr/>
        </p:nvSpPr>
        <p:spPr>
          <a:xfrm>
            <a:off x="4842750" y="3202550"/>
            <a:ext cx="1678200" cy="206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Operational</a:t>
            </a:r>
            <a:endParaRPr>
              <a:solidFill>
                <a:srgbClr val="393939"/>
              </a:solidFill>
              <a:latin typeface="Twentieth Century"/>
              <a:ea typeface="Twentieth Century"/>
              <a:cs typeface="Twentieth Century"/>
              <a:sym typeface="Twentieth Century"/>
            </a:endParaRPr>
          </a:p>
        </p:txBody>
      </p:sp>
      <p:sp>
        <p:nvSpPr>
          <p:cNvPr id="361" name="Google Shape;361;p34"/>
          <p:cNvSpPr txBox="1"/>
          <p:nvPr/>
        </p:nvSpPr>
        <p:spPr>
          <a:xfrm>
            <a:off x="738695" y="2769652"/>
            <a:ext cx="11610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wentieth Century"/>
                <a:ea typeface="Twentieth Century"/>
                <a:cs typeface="Twentieth Century"/>
                <a:sym typeface="Twentieth Century"/>
              </a:rPr>
              <a:t>Identif</a:t>
            </a:r>
            <a:r>
              <a:rPr b="1" lang="en" sz="1300">
                <a:solidFill>
                  <a:schemeClr val="dk1"/>
                </a:solidFill>
                <a:latin typeface="Twentieth Century"/>
                <a:ea typeface="Twentieth Century"/>
                <a:cs typeface="Twentieth Century"/>
                <a:sym typeface="Twentieth Century"/>
              </a:rPr>
              <a:t>ying</a:t>
            </a:r>
            <a:endParaRPr b="1" sz="1700"/>
          </a:p>
        </p:txBody>
      </p:sp>
      <p:sp>
        <p:nvSpPr>
          <p:cNvPr id="362" name="Google Shape;362;p34"/>
          <p:cNvSpPr txBox="1"/>
          <p:nvPr/>
        </p:nvSpPr>
        <p:spPr>
          <a:xfrm>
            <a:off x="754419" y="3770683"/>
            <a:ext cx="1122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wentieth Century"/>
                <a:ea typeface="Twentieth Century"/>
                <a:cs typeface="Twentieth Century"/>
                <a:sym typeface="Twentieth Century"/>
              </a:rPr>
              <a:t>Refining</a:t>
            </a:r>
            <a:endParaRPr b="1" sz="1700"/>
          </a:p>
        </p:txBody>
      </p:sp>
      <p:sp>
        <p:nvSpPr>
          <p:cNvPr id="363" name="Google Shape;363;p34"/>
          <p:cNvSpPr txBox="1"/>
          <p:nvPr/>
        </p:nvSpPr>
        <p:spPr>
          <a:xfrm>
            <a:off x="4300675" y="3353299"/>
            <a:ext cx="142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wentieth Century"/>
                <a:ea typeface="Twentieth Century"/>
                <a:cs typeface="Twentieth Century"/>
                <a:sym typeface="Twentieth Century"/>
              </a:rPr>
              <a:t>Delphi Method</a:t>
            </a:r>
            <a:endParaRPr b="1" sz="1700"/>
          </a:p>
        </p:txBody>
      </p:sp>
      <p:sp>
        <p:nvSpPr>
          <p:cNvPr id="364" name="Google Shape;364;p34"/>
          <p:cNvSpPr txBox="1"/>
          <p:nvPr/>
        </p:nvSpPr>
        <p:spPr>
          <a:xfrm>
            <a:off x="1927813" y="3745327"/>
            <a:ext cx="3105600" cy="2064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Twentieth Century"/>
                <a:ea typeface="Twentieth Century"/>
                <a:cs typeface="Twentieth Century"/>
                <a:sym typeface="Twentieth Century"/>
              </a:rPr>
              <a:t>Refinement</a:t>
            </a:r>
            <a:endParaRPr>
              <a:solidFill>
                <a:srgbClr val="393939"/>
              </a:solidFill>
              <a:latin typeface="Twentieth Century"/>
              <a:ea typeface="Twentieth Century"/>
              <a:cs typeface="Twentieth Century"/>
              <a:sym typeface="Twentieth Century"/>
            </a:endParaRPr>
          </a:p>
        </p:txBody>
      </p:sp>
      <p:sp>
        <p:nvSpPr>
          <p:cNvPr id="365" name="Google Shape;365;p34"/>
          <p:cNvSpPr txBox="1"/>
          <p:nvPr/>
        </p:nvSpPr>
        <p:spPr>
          <a:xfrm>
            <a:off x="5109613" y="3745328"/>
            <a:ext cx="3105600" cy="2061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Prioritisation</a:t>
            </a:r>
            <a:endParaRPr>
              <a:solidFill>
                <a:srgbClr val="393939"/>
              </a:solidFill>
              <a:latin typeface="Twentieth Century"/>
              <a:ea typeface="Twentieth Century"/>
              <a:cs typeface="Twentieth Century"/>
              <a:sym typeface="Twentieth Century"/>
            </a:endParaRPr>
          </a:p>
        </p:txBody>
      </p:sp>
      <p:sp>
        <p:nvSpPr>
          <p:cNvPr id="366" name="Google Shape;366;p34"/>
          <p:cNvSpPr txBox="1"/>
          <p:nvPr/>
        </p:nvSpPr>
        <p:spPr>
          <a:xfrm>
            <a:off x="3518724" y="4055824"/>
            <a:ext cx="3105600" cy="2643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Final Set of Parameters</a:t>
            </a:r>
            <a:endParaRPr>
              <a:solidFill>
                <a:srgbClr val="393939"/>
              </a:solidFill>
              <a:latin typeface="Twentieth Century"/>
              <a:ea typeface="Twentieth Century"/>
              <a:cs typeface="Twentieth Century"/>
              <a:sym typeface="Twentieth Century"/>
            </a:endParaRPr>
          </a:p>
        </p:txBody>
      </p:sp>
      <p:grpSp>
        <p:nvGrpSpPr>
          <p:cNvPr id="367" name="Google Shape;367;p34"/>
          <p:cNvGrpSpPr/>
          <p:nvPr/>
        </p:nvGrpSpPr>
        <p:grpSpPr>
          <a:xfrm>
            <a:off x="1859941" y="1105950"/>
            <a:ext cx="5613000" cy="245854"/>
            <a:chOff x="1868591" y="820200"/>
            <a:chExt cx="5613000" cy="245854"/>
          </a:xfrm>
        </p:grpSpPr>
        <p:cxnSp>
          <p:nvCxnSpPr>
            <p:cNvPr id="368" name="Google Shape;368;p34"/>
            <p:cNvCxnSpPr>
              <a:stCxn id="351" idx="0"/>
              <a:endCxn id="347" idx="0"/>
            </p:cNvCxnSpPr>
            <p:nvPr/>
          </p:nvCxnSpPr>
          <p:spPr>
            <a:xfrm rot="-5400000">
              <a:off x="4670591" y="-1744946"/>
              <a:ext cx="9000" cy="5613000"/>
            </a:xfrm>
            <a:prstGeom prst="bentConnector3">
              <a:avLst>
                <a:gd fmla="val 858655" name="adj1"/>
              </a:avLst>
            </a:prstGeom>
            <a:noFill/>
            <a:ln cap="flat" cmpd="sng" w="9525">
              <a:solidFill>
                <a:schemeClr val="dk2"/>
              </a:solidFill>
              <a:prstDash val="solid"/>
              <a:round/>
              <a:headEnd len="med" w="med" type="none"/>
              <a:tailEnd len="med" w="med" type="none"/>
            </a:ln>
          </p:spPr>
        </p:cxnSp>
        <p:cxnSp>
          <p:nvCxnSpPr>
            <p:cNvPr id="369" name="Google Shape;369;p34"/>
            <p:cNvCxnSpPr/>
            <p:nvPr/>
          </p:nvCxnSpPr>
          <p:spPr>
            <a:xfrm rot="10800000">
              <a:off x="4012900" y="994800"/>
              <a:ext cx="1200" cy="71100"/>
            </a:xfrm>
            <a:prstGeom prst="straightConnector1">
              <a:avLst/>
            </a:prstGeom>
            <a:noFill/>
            <a:ln cap="flat" cmpd="sng" w="9525">
              <a:solidFill>
                <a:schemeClr val="dk2"/>
              </a:solidFill>
              <a:prstDash val="solid"/>
              <a:round/>
              <a:headEnd len="med" w="med" type="none"/>
              <a:tailEnd len="med" w="med" type="none"/>
            </a:ln>
          </p:spPr>
        </p:cxnSp>
        <p:cxnSp>
          <p:nvCxnSpPr>
            <p:cNvPr id="370" name="Google Shape;370;p34"/>
            <p:cNvCxnSpPr/>
            <p:nvPr/>
          </p:nvCxnSpPr>
          <p:spPr>
            <a:xfrm rot="10800000">
              <a:off x="5859700" y="994800"/>
              <a:ext cx="1200" cy="71100"/>
            </a:xfrm>
            <a:prstGeom prst="straightConnector1">
              <a:avLst/>
            </a:prstGeom>
            <a:noFill/>
            <a:ln cap="flat" cmpd="sng" w="9525">
              <a:solidFill>
                <a:schemeClr val="dk2"/>
              </a:solidFill>
              <a:prstDash val="solid"/>
              <a:round/>
              <a:headEnd len="med" w="med" type="none"/>
              <a:tailEnd len="med" w="med" type="none"/>
            </a:ln>
          </p:spPr>
        </p:cxnSp>
        <p:cxnSp>
          <p:nvCxnSpPr>
            <p:cNvPr id="371" name="Google Shape;371;p34"/>
            <p:cNvCxnSpPr>
              <a:stCxn id="346" idx="2"/>
            </p:cNvCxnSpPr>
            <p:nvPr/>
          </p:nvCxnSpPr>
          <p:spPr>
            <a:xfrm flipH="1">
              <a:off x="5040170" y="820200"/>
              <a:ext cx="300" cy="170700"/>
            </a:xfrm>
            <a:prstGeom prst="straightConnector1">
              <a:avLst/>
            </a:prstGeom>
            <a:noFill/>
            <a:ln cap="flat" cmpd="sng" w="9525">
              <a:solidFill>
                <a:schemeClr val="dk2"/>
              </a:solidFill>
              <a:prstDash val="solid"/>
              <a:round/>
              <a:headEnd len="med" w="med" type="none"/>
              <a:tailEnd len="med" w="med" type="none"/>
            </a:ln>
          </p:spPr>
        </p:cxnSp>
      </p:grpSp>
      <p:grpSp>
        <p:nvGrpSpPr>
          <p:cNvPr id="372" name="Google Shape;372;p34"/>
          <p:cNvGrpSpPr/>
          <p:nvPr/>
        </p:nvGrpSpPr>
        <p:grpSpPr>
          <a:xfrm>
            <a:off x="4089625" y="2171550"/>
            <a:ext cx="1848000" cy="71100"/>
            <a:chOff x="4012900" y="994800"/>
            <a:chExt cx="1848000" cy="71100"/>
          </a:xfrm>
        </p:grpSpPr>
        <p:cxnSp>
          <p:nvCxnSpPr>
            <p:cNvPr id="373" name="Google Shape;373;p34"/>
            <p:cNvCxnSpPr/>
            <p:nvPr/>
          </p:nvCxnSpPr>
          <p:spPr>
            <a:xfrm rot="10800000">
              <a:off x="4012900" y="994800"/>
              <a:ext cx="1200" cy="71100"/>
            </a:xfrm>
            <a:prstGeom prst="straightConnector1">
              <a:avLst/>
            </a:prstGeom>
            <a:noFill/>
            <a:ln cap="flat" cmpd="sng" w="9525">
              <a:solidFill>
                <a:schemeClr val="dk2"/>
              </a:solidFill>
              <a:prstDash val="solid"/>
              <a:round/>
              <a:headEnd len="med" w="med" type="none"/>
              <a:tailEnd len="med" w="med" type="none"/>
            </a:ln>
          </p:spPr>
        </p:cxnSp>
        <p:cxnSp>
          <p:nvCxnSpPr>
            <p:cNvPr id="374" name="Google Shape;374;p34"/>
            <p:cNvCxnSpPr/>
            <p:nvPr/>
          </p:nvCxnSpPr>
          <p:spPr>
            <a:xfrm rot="10800000">
              <a:off x="5859700" y="994800"/>
              <a:ext cx="1200" cy="71100"/>
            </a:xfrm>
            <a:prstGeom prst="straightConnector1">
              <a:avLst/>
            </a:prstGeom>
            <a:noFill/>
            <a:ln cap="flat" cmpd="sng" w="9525">
              <a:solidFill>
                <a:schemeClr val="dk2"/>
              </a:solidFill>
              <a:prstDash val="solid"/>
              <a:round/>
              <a:headEnd len="med" w="med" type="none"/>
              <a:tailEnd len="med" w="med" type="none"/>
            </a:ln>
          </p:spPr>
        </p:cxnSp>
      </p:grpSp>
      <p:sp>
        <p:nvSpPr>
          <p:cNvPr id="375" name="Google Shape;375;p34"/>
          <p:cNvSpPr txBox="1"/>
          <p:nvPr/>
        </p:nvSpPr>
        <p:spPr>
          <a:xfrm>
            <a:off x="5264858" y="1879452"/>
            <a:ext cx="1425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wentieth Century"/>
                <a:ea typeface="Twentieth Century"/>
                <a:cs typeface="Twentieth Century"/>
                <a:sym typeface="Twentieth Century"/>
              </a:rPr>
              <a:t>Literature Review</a:t>
            </a:r>
            <a:endParaRPr b="1" sz="1700"/>
          </a:p>
        </p:txBody>
      </p:sp>
      <p:cxnSp>
        <p:nvCxnSpPr>
          <p:cNvPr id="376" name="Google Shape;376;p34"/>
          <p:cNvCxnSpPr>
            <a:stCxn id="364" idx="0"/>
            <a:endCxn id="365" idx="0"/>
          </p:cNvCxnSpPr>
          <p:nvPr/>
        </p:nvCxnSpPr>
        <p:spPr>
          <a:xfrm flipH="1" rot="-5400000">
            <a:off x="5071213" y="2154727"/>
            <a:ext cx="600" cy="3181800"/>
          </a:xfrm>
          <a:prstGeom prst="bentConnector3">
            <a:avLst>
              <a:gd fmla="val -15629488" name="adj1"/>
            </a:avLst>
          </a:prstGeom>
          <a:noFill/>
          <a:ln cap="flat" cmpd="sng" w="9525">
            <a:solidFill>
              <a:schemeClr val="dk2"/>
            </a:solidFill>
            <a:prstDash val="solid"/>
            <a:round/>
            <a:headEnd len="med" w="med" type="none"/>
            <a:tailEnd len="med" w="med" type="none"/>
          </a:ln>
        </p:spPr>
      </p:cxnSp>
      <p:grpSp>
        <p:nvGrpSpPr>
          <p:cNvPr id="377" name="Google Shape;377;p34"/>
          <p:cNvGrpSpPr/>
          <p:nvPr/>
        </p:nvGrpSpPr>
        <p:grpSpPr>
          <a:xfrm>
            <a:off x="4121175" y="3107963"/>
            <a:ext cx="1848000" cy="71100"/>
            <a:chOff x="4012900" y="994800"/>
            <a:chExt cx="1848000" cy="71100"/>
          </a:xfrm>
        </p:grpSpPr>
        <p:cxnSp>
          <p:nvCxnSpPr>
            <p:cNvPr id="378" name="Google Shape;378;p34"/>
            <p:cNvCxnSpPr/>
            <p:nvPr/>
          </p:nvCxnSpPr>
          <p:spPr>
            <a:xfrm rot="10800000">
              <a:off x="4012900" y="994800"/>
              <a:ext cx="1200" cy="71100"/>
            </a:xfrm>
            <a:prstGeom prst="straightConnector1">
              <a:avLst/>
            </a:prstGeom>
            <a:noFill/>
            <a:ln cap="flat" cmpd="sng" w="9525">
              <a:solidFill>
                <a:schemeClr val="dk2"/>
              </a:solidFill>
              <a:prstDash val="solid"/>
              <a:round/>
              <a:headEnd len="med" w="med" type="none"/>
              <a:tailEnd len="med" w="med" type="none"/>
            </a:ln>
          </p:spPr>
        </p:cxnSp>
        <p:cxnSp>
          <p:nvCxnSpPr>
            <p:cNvPr id="379" name="Google Shape;379;p34"/>
            <p:cNvCxnSpPr/>
            <p:nvPr/>
          </p:nvCxnSpPr>
          <p:spPr>
            <a:xfrm rot="10800000">
              <a:off x="5859700" y="994800"/>
              <a:ext cx="1200" cy="71100"/>
            </a:xfrm>
            <a:prstGeom prst="straightConnector1">
              <a:avLst/>
            </a:prstGeom>
            <a:noFill/>
            <a:ln cap="flat" cmpd="sng" w="9525">
              <a:solidFill>
                <a:schemeClr val="dk2"/>
              </a:solidFill>
              <a:prstDash val="solid"/>
              <a:round/>
              <a:headEnd len="med" w="med" type="none"/>
              <a:tailEnd len="med" w="med" type="none"/>
            </a:ln>
          </p:spPr>
        </p:cxnSp>
      </p:grpSp>
      <p:sp>
        <p:nvSpPr>
          <p:cNvPr id="380" name="Google Shape;380;p34"/>
          <p:cNvSpPr/>
          <p:nvPr/>
        </p:nvSpPr>
        <p:spPr>
          <a:xfrm>
            <a:off x="698275" y="740625"/>
            <a:ext cx="7858500" cy="8985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sp>
        <p:nvSpPr>
          <p:cNvPr id="381" name="Google Shape;381;p34"/>
          <p:cNvSpPr/>
          <p:nvPr/>
        </p:nvSpPr>
        <p:spPr>
          <a:xfrm>
            <a:off x="698275" y="1670500"/>
            <a:ext cx="7858500" cy="17643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T Sans"/>
              <a:ea typeface="PT Sans"/>
              <a:cs typeface="PT Sans"/>
              <a:sym typeface="PT Sans"/>
            </a:endParaRPr>
          </a:p>
        </p:txBody>
      </p:sp>
      <p:cxnSp>
        <p:nvCxnSpPr>
          <p:cNvPr id="382" name="Google Shape;382;p34"/>
          <p:cNvCxnSpPr/>
          <p:nvPr/>
        </p:nvCxnSpPr>
        <p:spPr>
          <a:xfrm rot="-5400000">
            <a:off x="4661941" y="-566609"/>
            <a:ext cx="9000" cy="5613000"/>
          </a:xfrm>
          <a:prstGeom prst="bentConnector3">
            <a:avLst>
              <a:gd fmla="val 858655" name="adj1"/>
            </a:avLst>
          </a:prstGeom>
          <a:noFill/>
          <a:ln cap="flat" cmpd="sng" w="9525">
            <a:solidFill>
              <a:schemeClr val="dk2"/>
            </a:solidFill>
            <a:prstDash val="solid"/>
            <a:round/>
            <a:headEnd len="med" w="med" type="none"/>
            <a:tailEnd len="med" w="med" type="none"/>
          </a:ln>
        </p:spPr>
      </p:cxnSp>
      <p:sp>
        <p:nvSpPr>
          <p:cNvPr id="383" name="Google Shape;383;p34"/>
          <p:cNvSpPr txBox="1"/>
          <p:nvPr/>
        </p:nvSpPr>
        <p:spPr>
          <a:xfrm>
            <a:off x="1891450" y="2751250"/>
            <a:ext cx="6308700" cy="2061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Parameters</a:t>
            </a:r>
            <a:endParaRPr>
              <a:solidFill>
                <a:srgbClr val="393939"/>
              </a:solidFill>
              <a:latin typeface="Twentieth Century"/>
              <a:ea typeface="Twentieth Century"/>
              <a:cs typeface="Twentieth Century"/>
              <a:sym typeface="Twentieth Century"/>
            </a:endParaRPr>
          </a:p>
        </p:txBody>
      </p:sp>
      <p:sp>
        <p:nvSpPr>
          <p:cNvPr id="384" name="Google Shape;384;p34"/>
          <p:cNvSpPr txBox="1"/>
          <p:nvPr/>
        </p:nvSpPr>
        <p:spPr>
          <a:xfrm>
            <a:off x="5026300" y="2464000"/>
            <a:ext cx="16560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wentieth Century"/>
                <a:ea typeface="Twentieth Century"/>
                <a:cs typeface="Twentieth Century"/>
                <a:sym typeface="Twentieth Century"/>
              </a:rPr>
              <a:t>Case Study</a:t>
            </a:r>
            <a:endParaRPr b="1" sz="1700"/>
          </a:p>
        </p:txBody>
      </p:sp>
      <p:sp>
        <p:nvSpPr>
          <p:cNvPr id="385" name="Google Shape;385;p34"/>
          <p:cNvSpPr txBox="1"/>
          <p:nvPr/>
        </p:nvSpPr>
        <p:spPr>
          <a:xfrm>
            <a:off x="5034750" y="2250550"/>
            <a:ext cx="1656000" cy="2568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Type of Model</a:t>
            </a:r>
            <a:endParaRPr>
              <a:solidFill>
                <a:srgbClr val="393939"/>
              </a:solidFill>
              <a:latin typeface="Twentieth Century"/>
              <a:ea typeface="Twentieth Century"/>
              <a:cs typeface="Twentieth Century"/>
              <a:sym typeface="Twentieth Century"/>
            </a:endParaRPr>
          </a:p>
        </p:txBody>
      </p:sp>
      <p:cxnSp>
        <p:nvCxnSpPr>
          <p:cNvPr id="386" name="Google Shape;386;p34"/>
          <p:cNvCxnSpPr/>
          <p:nvPr/>
        </p:nvCxnSpPr>
        <p:spPr>
          <a:xfrm rot="-5400000">
            <a:off x="4661941" y="382966"/>
            <a:ext cx="9000" cy="5613000"/>
          </a:xfrm>
          <a:prstGeom prst="bentConnector3">
            <a:avLst>
              <a:gd fmla="val 858655" name="adj1"/>
            </a:avLst>
          </a:prstGeom>
          <a:noFill/>
          <a:ln cap="flat" cmpd="sng" w="9525">
            <a:solidFill>
              <a:schemeClr val="dk2"/>
            </a:solidFill>
            <a:prstDash val="solid"/>
            <a:round/>
            <a:headEnd len="med" w="med" type="none"/>
            <a:tailEnd len="med" w="med" type="none"/>
          </a:ln>
        </p:spPr>
      </p:cxnSp>
      <p:cxnSp>
        <p:nvCxnSpPr>
          <p:cNvPr id="387" name="Google Shape;387;p34"/>
          <p:cNvCxnSpPr/>
          <p:nvPr/>
        </p:nvCxnSpPr>
        <p:spPr>
          <a:xfrm flipH="1">
            <a:off x="5031225" y="2957350"/>
            <a:ext cx="1200" cy="164100"/>
          </a:xfrm>
          <a:prstGeom prst="straightConnector1">
            <a:avLst/>
          </a:prstGeom>
          <a:noFill/>
          <a:ln cap="flat" cmpd="sng" w="9525">
            <a:solidFill>
              <a:schemeClr val="dk2"/>
            </a:solidFill>
            <a:prstDash val="solid"/>
            <a:round/>
            <a:headEnd len="med" w="med" type="none"/>
            <a:tailEnd len="med" w="med" type="none"/>
          </a:ln>
        </p:spPr>
      </p:cxnSp>
      <p:sp>
        <p:nvSpPr>
          <p:cNvPr id="388" name="Google Shape;388;p34"/>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389" name="Google Shape;389;p34"/>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390" name="Google Shape;390;p34"/>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Methodology</a:t>
            </a:r>
            <a:endParaRPr b="1" sz="1200">
              <a:latin typeface="PT Sans"/>
              <a:ea typeface="PT Sans"/>
              <a:cs typeface="PT Sans"/>
              <a:sym typeface="PT Sans"/>
            </a:endParaRPr>
          </a:p>
        </p:txBody>
      </p:sp>
      <p:sp>
        <p:nvSpPr>
          <p:cNvPr id="391" name="Google Shape;391;p34"/>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392" name="Google Shape;392;p34"/>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393" name="Google Shape;393;p34"/>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394" name="Google Shape;394;p34"/>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98" name="Shape 398"/>
        <p:cNvGrpSpPr/>
        <p:nvPr/>
      </p:nvGrpSpPr>
      <p:grpSpPr>
        <a:xfrm>
          <a:off x="0" y="0"/>
          <a:ext cx="0" cy="0"/>
          <a:chOff x="0" y="0"/>
          <a:chExt cx="0" cy="0"/>
        </a:xfrm>
      </p:grpSpPr>
      <p:sp>
        <p:nvSpPr>
          <p:cNvPr id="399" name="Google Shape;399;p35"/>
          <p:cNvSpPr txBox="1"/>
          <p:nvPr>
            <p:ph idx="4294967295" type="title"/>
          </p:nvPr>
        </p:nvSpPr>
        <p:spPr>
          <a:xfrm>
            <a:off x="4950" y="2029850"/>
            <a:ext cx="91506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LIMITATIONS</a:t>
            </a:r>
            <a:endParaRPr sz="2000">
              <a:latin typeface="Twentieth Century"/>
              <a:ea typeface="Twentieth Century"/>
              <a:cs typeface="Twentieth Century"/>
              <a:sym typeface="Twentieth Century"/>
            </a:endParaRPr>
          </a:p>
        </p:txBody>
      </p:sp>
      <p:sp>
        <p:nvSpPr>
          <p:cNvPr id="400" name="Google Shape;400;p35"/>
          <p:cNvSpPr txBox="1"/>
          <p:nvPr/>
        </p:nvSpPr>
        <p:spPr>
          <a:xfrm>
            <a:off x="501350" y="2423450"/>
            <a:ext cx="8238600" cy="1581300"/>
          </a:xfrm>
          <a:prstGeom prst="rect">
            <a:avLst/>
          </a:prstGeom>
          <a:solidFill>
            <a:srgbClr val="D0D8DA">
              <a:alpha val="69620"/>
            </a:srgbClr>
          </a:solid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dk1"/>
                </a:solidFill>
                <a:latin typeface="Twentieth Century"/>
                <a:ea typeface="Twentieth Century"/>
                <a:cs typeface="Twentieth Century"/>
                <a:sym typeface="Twentieth Century"/>
              </a:rPr>
              <a:t>1. The study focuses exclusively on how government agencies manage humanitarian logistics, excluding private companies and commercial logistics.  </a:t>
            </a:r>
            <a:endParaRPr>
              <a:solidFill>
                <a:schemeClr val="dk1"/>
              </a:solidFill>
              <a:latin typeface="Twentieth Century"/>
              <a:ea typeface="Twentieth Century"/>
              <a:cs typeface="Twentieth Century"/>
              <a:sym typeface="Twentieth Century"/>
            </a:endParaRPr>
          </a:p>
          <a:p>
            <a:pPr indent="0" lvl="0" marL="0" rtl="0" algn="just">
              <a:lnSpc>
                <a:spcPct val="115000"/>
              </a:lnSpc>
              <a:spcBef>
                <a:spcPts val="0"/>
              </a:spcBef>
              <a:spcAft>
                <a:spcPts val="0"/>
              </a:spcAft>
              <a:buNone/>
            </a:pPr>
            <a:r>
              <a:rPr lang="en">
                <a:solidFill>
                  <a:schemeClr val="dk1"/>
                </a:solidFill>
                <a:latin typeface="Twentieth Century"/>
                <a:ea typeface="Twentieth Century"/>
                <a:cs typeface="Twentieth Century"/>
                <a:sym typeface="Twentieth Century"/>
              </a:rPr>
              <a:t>2. It considers only land-based transportation logistics, excluding other modes or multimodal transportation systems.  </a:t>
            </a:r>
            <a:endParaRPr>
              <a:solidFill>
                <a:schemeClr val="dk1"/>
              </a:solidFill>
              <a:latin typeface="Twentieth Century"/>
              <a:ea typeface="Twentieth Century"/>
              <a:cs typeface="Twentieth Century"/>
              <a:sym typeface="Twentieth Century"/>
            </a:endParaRPr>
          </a:p>
          <a:p>
            <a:pPr indent="0" lvl="0" marL="0" rtl="0" algn="just">
              <a:lnSpc>
                <a:spcPct val="115000"/>
              </a:lnSpc>
              <a:spcBef>
                <a:spcPts val="0"/>
              </a:spcBef>
              <a:spcAft>
                <a:spcPts val="0"/>
              </a:spcAft>
              <a:buNone/>
            </a:pPr>
            <a:r>
              <a:rPr lang="en">
                <a:solidFill>
                  <a:schemeClr val="dk1"/>
                </a:solidFill>
                <a:latin typeface="Twentieth Century"/>
                <a:ea typeface="Twentieth Century"/>
                <a:cs typeface="Twentieth Century"/>
                <a:sym typeface="Twentieth Century"/>
              </a:rPr>
              <a:t>3. The research is limited to last-mile delivery operations within a specific flood relief scenario identified through the study.  </a:t>
            </a:r>
            <a:endParaRPr>
              <a:solidFill>
                <a:schemeClr val="dk1"/>
              </a:solidFill>
              <a:latin typeface="Twentieth Century"/>
              <a:ea typeface="Twentieth Century"/>
              <a:cs typeface="Twentieth Century"/>
              <a:sym typeface="Twentieth Century"/>
            </a:endParaRPr>
          </a:p>
          <a:p>
            <a:pPr indent="0" lvl="0" marL="0" rtl="0" algn="ctr">
              <a:lnSpc>
                <a:spcPct val="115000"/>
              </a:lnSpc>
              <a:spcBef>
                <a:spcPts val="0"/>
              </a:spcBef>
              <a:spcAft>
                <a:spcPts val="0"/>
              </a:spcAft>
              <a:buNone/>
            </a:pPr>
            <a:r>
              <a:t/>
            </a:r>
            <a:endParaRPr>
              <a:solidFill>
                <a:schemeClr val="dk1"/>
              </a:solidFill>
              <a:latin typeface="Twentieth Century"/>
              <a:ea typeface="Twentieth Century"/>
              <a:cs typeface="Twentieth Century"/>
              <a:sym typeface="Twentieth Century"/>
            </a:endParaRPr>
          </a:p>
          <a:p>
            <a:pPr indent="0" lvl="0" marL="0" rtl="0" algn="l">
              <a:lnSpc>
                <a:spcPct val="200000"/>
              </a:lnSpc>
              <a:spcBef>
                <a:spcPts val="0"/>
              </a:spcBef>
              <a:spcAft>
                <a:spcPts val="0"/>
              </a:spcAft>
              <a:buNone/>
            </a:pPr>
            <a:r>
              <a:t/>
            </a:r>
            <a:endParaRPr>
              <a:solidFill>
                <a:schemeClr val="dk1"/>
              </a:solidFill>
              <a:latin typeface="PT Sans"/>
              <a:ea typeface="PT Sans"/>
              <a:cs typeface="PT Sans"/>
              <a:sym typeface="PT Sans"/>
            </a:endParaRPr>
          </a:p>
          <a:p>
            <a:pPr indent="0" lvl="0" marL="0" rtl="0" algn="l">
              <a:lnSpc>
                <a:spcPct val="200000"/>
              </a:lnSpc>
              <a:spcBef>
                <a:spcPts val="0"/>
              </a:spcBef>
              <a:spcAft>
                <a:spcPts val="0"/>
              </a:spcAft>
              <a:buNone/>
            </a:pPr>
            <a:r>
              <a:t/>
            </a:r>
            <a:endParaRPr>
              <a:solidFill>
                <a:schemeClr val="dk1"/>
              </a:solidFill>
              <a:latin typeface="PT Sans"/>
              <a:ea typeface="PT Sans"/>
              <a:cs typeface="PT Sans"/>
              <a:sym typeface="PT Sans"/>
            </a:endParaRPr>
          </a:p>
          <a:p>
            <a:pPr indent="0" lvl="0" marL="0" rtl="0" algn="l">
              <a:lnSpc>
                <a:spcPct val="200000"/>
              </a:lnSpc>
              <a:spcBef>
                <a:spcPts val="0"/>
              </a:spcBef>
              <a:spcAft>
                <a:spcPts val="0"/>
              </a:spcAft>
              <a:buNone/>
            </a:pPr>
            <a:r>
              <a:t/>
            </a:r>
            <a:endParaRPr>
              <a:solidFill>
                <a:schemeClr val="dk1"/>
              </a:solidFill>
              <a:latin typeface="PT Sans"/>
              <a:ea typeface="PT Sans"/>
              <a:cs typeface="PT Sans"/>
              <a:sym typeface="PT Sans"/>
            </a:endParaRPr>
          </a:p>
          <a:p>
            <a:pPr indent="0" lvl="0" marL="0" rtl="0" algn="l">
              <a:lnSpc>
                <a:spcPct val="200000"/>
              </a:lnSpc>
              <a:spcBef>
                <a:spcPts val="0"/>
              </a:spcBef>
              <a:spcAft>
                <a:spcPts val="0"/>
              </a:spcAft>
              <a:buNone/>
            </a:pPr>
            <a:r>
              <a:t/>
            </a:r>
            <a:endParaRPr>
              <a:solidFill>
                <a:schemeClr val="dk1"/>
              </a:solidFill>
              <a:latin typeface="PT Sans"/>
              <a:ea typeface="PT Sans"/>
              <a:cs typeface="PT Sans"/>
              <a:sym typeface="PT Sans"/>
            </a:endParaRPr>
          </a:p>
        </p:txBody>
      </p:sp>
      <p:sp>
        <p:nvSpPr>
          <p:cNvPr id="401" name="Google Shape;401;p35"/>
          <p:cNvSpPr txBox="1"/>
          <p:nvPr>
            <p:ph idx="4294967295" type="title"/>
          </p:nvPr>
        </p:nvSpPr>
        <p:spPr>
          <a:xfrm>
            <a:off x="4950" y="557525"/>
            <a:ext cx="9150600" cy="47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SCOPE OF THE STUDY</a:t>
            </a:r>
            <a:endParaRPr sz="2000">
              <a:latin typeface="Twentieth Century"/>
              <a:ea typeface="Twentieth Century"/>
              <a:cs typeface="Twentieth Century"/>
              <a:sym typeface="Twentieth Century"/>
            </a:endParaRPr>
          </a:p>
        </p:txBody>
      </p:sp>
      <p:sp>
        <p:nvSpPr>
          <p:cNvPr id="402" name="Google Shape;402;p35"/>
          <p:cNvSpPr txBox="1"/>
          <p:nvPr/>
        </p:nvSpPr>
        <p:spPr>
          <a:xfrm>
            <a:off x="501350" y="1027550"/>
            <a:ext cx="8238600" cy="935700"/>
          </a:xfrm>
          <a:prstGeom prst="rect">
            <a:avLst/>
          </a:prstGeom>
          <a:solidFill>
            <a:srgbClr val="D0D8DA">
              <a:alpha val="6962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Twentieth Century"/>
                <a:ea typeface="Twentieth Century"/>
                <a:cs typeface="Twentieth Century"/>
                <a:sym typeface="Twentieth Century"/>
              </a:rPr>
              <a:t>The study focuses on how government agencies manage humanitarian logistics, specifically in flood relief operations, excluding private sector involvement. It examines land-based logistics,concentrated on the last mile delivery in the response phase and does not include other transportation modes.</a:t>
            </a:r>
            <a:endParaRPr>
              <a:solidFill>
                <a:schemeClr val="dk1"/>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a:solidFill>
                <a:schemeClr val="dk1"/>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a:solidFill>
                <a:schemeClr val="dk1"/>
              </a:solidFill>
              <a:latin typeface="PT Sans"/>
              <a:ea typeface="PT Sans"/>
              <a:cs typeface="PT Sans"/>
              <a:sym typeface="PT Sans"/>
            </a:endParaRPr>
          </a:p>
        </p:txBody>
      </p:sp>
      <p:sp>
        <p:nvSpPr>
          <p:cNvPr id="403" name="Google Shape;403;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4" name="Google Shape;404;p35"/>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405" name="Google Shape;405;p35"/>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latin typeface="Twentieth Century"/>
                <a:ea typeface="Twentieth Century"/>
                <a:cs typeface="Twentieth Century"/>
                <a:sym typeface="Twentieth Century"/>
              </a:rPr>
              <a:t>Synopsis</a:t>
            </a:r>
            <a:endParaRPr b="1" sz="1300">
              <a:latin typeface="PT Sans"/>
              <a:ea typeface="PT Sans"/>
              <a:cs typeface="PT Sans"/>
              <a:sym typeface="PT Sans"/>
            </a:endParaRPr>
          </a:p>
        </p:txBody>
      </p:sp>
      <p:sp>
        <p:nvSpPr>
          <p:cNvPr id="406" name="Google Shape;406;p35"/>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407" name="Google Shape;407;p35"/>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408" name="Google Shape;408;p35"/>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409" name="Google Shape;409;p35"/>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410" name="Google Shape;410;p35"/>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414" name="Shape 414"/>
        <p:cNvGrpSpPr/>
        <p:nvPr/>
      </p:nvGrpSpPr>
      <p:grpSpPr>
        <a:xfrm>
          <a:off x="0" y="0"/>
          <a:ext cx="0" cy="0"/>
          <a:chOff x="0" y="0"/>
          <a:chExt cx="0" cy="0"/>
        </a:xfrm>
      </p:grpSpPr>
      <p:sp>
        <p:nvSpPr>
          <p:cNvPr id="415" name="Google Shape;415;p36"/>
          <p:cNvSpPr txBox="1"/>
          <p:nvPr>
            <p:ph idx="4294967295" type="title"/>
          </p:nvPr>
        </p:nvSpPr>
        <p:spPr>
          <a:xfrm>
            <a:off x="15475" y="245200"/>
            <a:ext cx="91506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Twentieth Century"/>
                <a:ea typeface="Twentieth Century"/>
                <a:cs typeface="Twentieth Century"/>
                <a:sym typeface="Twentieth Century"/>
              </a:rPr>
              <a:t>SEARCH METHODOLOGY FOR LITERATURE REVIEW</a:t>
            </a:r>
            <a:endParaRPr sz="2000">
              <a:latin typeface="Twentieth Century"/>
              <a:ea typeface="Twentieth Century"/>
              <a:cs typeface="Twentieth Century"/>
              <a:sym typeface="Twentieth Century"/>
            </a:endParaRPr>
          </a:p>
        </p:txBody>
      </p:sp>
      <p:sp>
        <p:nvSpPr>
          <p:cNvPr id="416" name="Google Shape;416;p36"/>
          <p:cNvSpPr txBox="1"/>
          <p:nvPr/>
        </p:nvSpPr>
        <p:spPr>
          <a:xfrm>
            <a:off x="387363" y="780400"/>
            <a:ext cx="1826400" cy="3345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Search in Google Scholar</a:t>
            </a:r>
            <a:endParaRPr sz="1300">
              <a:solidFill>
                <a:srgbClr val="393939"/>
              </a:solidFill>
              <a:latin typeface="Twentieth Century"/>
              <a:ea typeface="Twentieth Century"/>
              <a:cs typeface="Twentieth Century"/>
              <a:sym typeface="Twentieth Century"/>
            </a:endParaRPr>
          </a:p>
        </p:txBody>
      </p:sp>
      <p:sp>
        <p:nvSpPr>
          <p:cNvPr id="417" name="Google Shape;417;p36"/>
          <p:cNvSpPr txBox="1"/>
          <p:nvPr/>
        </p:nvSpPr>
        <p:spPr>
          <a:xfrm>
            <a:off x="2484188" y="1211568"/>
            <a:ext cx="20169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Humanitarian Logistics</a:t>
            </a:r>
            <a:endParaRPr sz="1300">
              <a:solidFill>
                <a:srgbClr val="393939"/>
              </a:solidFill>
              <a:latin typeface="Twentieth Century"/>
              <a:ea typeface="Twentieth Century"/>
              <a:cs typeface="Twentieth Century"/>
              <a:sym typeface="Twentieth Century"/>
            </a:endParaRPr>
          </a:p>
        </p:txBody>
      </p:sp>
      <p:sp>
        <p:nvSpPr>
          <p:cNvPr id="418" name="Google Shape;418;p36"/>
          <p:cNvSpPr txBox="1"/>
          <p:nvPr/>
        </p:nvSpPr>
        <p:spPr>
          <a:xfrm>
            <a:off x="6802213" y="780400"/>
            <a:ext cx="1940700" cy="3345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Filtered by</a:t>
            </a:r>
            <a:endParaRPr sz="1300">
              <a:solidFill>
                <a:srgbClr val="393939"/>
              </a:solidFill>
              <a:latin typeface="Twentieth Century"/>
              <a:ea typeface="Twentieth Century"/>
              <a:cs typeface="Twentieth Century"/>
              <a:sym typeface="Twentieth Century"/>
            </a:endParaRPr>
          </a:p>
        </p:txBody>
      </p:sp>
      <p:sp>
        <p:nvSpPr>
          <p:cNvPr id="419" name="Google Shape;419;p36"/>
          <p:cNvSpPr txBox="1"/>
          <p:nvPr/>
        </p:nvSpPr>
        <p:spPr>
          <a:xfrm>
            <a:off x="2484188" y="1499227"/>
            <a:ext cx="20169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Disaster Management</a:t>
            </a:r>
            <a:endParaRPr sz="1300">
              <a:solidFill>
                <a:srgbClr val="393939"/>
              </a:solidFill>
              <a:latin typeface="Twentieth Century"/>
              <a:ea typeface="Twentieth Century"/>
              <a:cs typeface="Twentieth Century"/>
              <a:sym typeface="Twentieth Century"/>
            </a:endParaRPr>
          </a:p>
        </p:txBody>
      </p:sp>
      <p:sp>
        <p:nvSpPr>
          <p:cNvPr id="420" name="Google Shape;420;p36"/>
          <p:cNvSpPr txBox="1"/>
          <p:nvPr/>
        </p:nvSpPr>
        <p:spPr>
          <a:xfrm>
            <a:off x="4695313" y="791371"/>
            <a:ext cx="1893900" cy="3345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17,600 </a:t>
            </a:r>
            <a:r>
              <a:rPr lang="en" sz="1300">
                <a:solidFill>
                  <a:srgbClr val="393939"/>
                </a:solidFill>
                <a:latin typeface="Twentieth Century"/>
                <a:ea typeface="Twentieth Century"/>
                <a:cs typeface="Twentieth Century"/>
                <a:sym typeface="Twentieth Century"/>
              </a:rPr>
              <a:t>Research papers</a:t>
            </a:r>
            <a:endParaRPr sz="1300">
              <a:solidFill>
                <a:srgbClr val="393939"/>
              </a:solidFill>
              <a:latin typeface="Twentieth Century"/>
              <a:ea typeface="Twentieth Century"/>
              <a:cs typeface="Twentieth Century"/>
              <a:sym typeface="Twentieth Century"/>
            </a:endParaRPr>
          </a:p>
        </p:txBody>
      </p:sp>
      <p:sp>
        <p:nvSpPr>
          <p:cNvPr id="421" name="Google Shape;421;p36"/>
          <p:cNvSpPr txBox="1"/>
          <p:nvPr/>
        </p:nvSpPr>
        <p:spPr>
          <a:xfrm>
            <a:off x="2465412" y="783211"/>
            <a:ext cx="2016900" cy="3345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Search Criteria : Keywords</a:t>
            </a:r>
            <a:endParaRPr sz="1300">
              <a:solidFill>
                <a:srgbClr val="393939"/>
              </a:solidFill>
              <a:latin typeface="Twentieth Century"/>
              <a:ea typeface="Twentieth Century"/>
              <a:cs typeface="Twentieth Century"/>
              <a:sym typeface="Twentieth Century"/>
            </a:endParaRPr>
          </a:p>
        </p:txBody>
      </p:sp>
      <p:sp>
        <p:nvSpPr>
          <p:cNvPr id="422" name="Google Shape;422;p36"/>
          <p:cNvSpPr txBox="1"/>
          <p:nvPr/>
        </p:nvSpPr>
        <p:spPr>
          <a:xfrm>
            <a:off x="6820988" y="1173369"/>
            <a:ext cx="19407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Year</a:t>
            </a:r>
            <a:endParaRPr sz="1300">
              <a:solidFill>
                <a:srgbClr val="393939"/>
              </a:solidFill>
              <a:latin typeface="Twentieth Century"/>
              <a:ea typeface="Twentieth Century"/>
              <a:cs typeface="Twentieth Century"/>
              <a:sym typeface="Twentieth Century"/>
            </a:endParaRPr>
          </a:p>
        </p:txBody>
      </p:sp>
      <p:sp>
        <p:nvSpPr>
          <p:cNvPr id="423" name="Google Shape;423;p36"/>
          <p:cNvSpPr txBox="1"/>
          <p:nvPr/>
        </p:nvSpPr>
        <p:spPr>
          <a:xfrm>
            <a:off x="6820988" y="1440656"/>
            <a:ext cx="19407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Relevance,Language</a:t>
            </a:r>
            <a:endParaRPr sz="1300">
              <a:solidFill>
                <a:srgbClr val="393939"/>
              </a:solidFill>
              <a:latin typeface="Twentieth Century"/>
              <a:ea typeface="Twentieth Century"/>
              <a:cs typeface="Twentieth Century"/>
              <a:sym typeface="Twentieth Century"/>
            </a:endParaRPr>
          </a:p>
        </p:txBody>
      </p:sp>
      <p:sp>
        <p:nvSpPr>
          <p:cNvPr id="424" name="Google Shape;424;p36"/>
          <p:cNvSpPr txBox="1"/>
          <p:nvPr/>
        </p:nvSpPr>
        <p:spPr>
          <a:xfrm>
            <a:off x="6820988" y="1707942"/>
            <a:ext cx="19407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Number of Citations</a:t>
            </a:r>
            <a:endParaRPr sz="1300">
              <a:solidFill>
                <a:srgbClr val="393939"/>
              </a:solidFill>
              <a:latin typeface="Twentieth Century"/>
              <a:ea typeface="Twentieth Century"/>
              <a:cs typeface="Twentieth Century"/>
              <a:sym typeface="Twentieth Century"/>
            </a:endParaRPr>
          </a:p>
        </p:txBody>
      </p:sp>
      <p:sp>
        <p:nvSpPr>
          <p:cNvPr id="425" name="Google Shape;425;p36"/>
          <p:cNvSpPr txBox="1"/>
          <p:nvPr/>
        </p:nvSpPr>
        <p:spPr>
          <a:xfrm>
            <a:off x="2486788" y="3481600"/>
            <a:ext cx="2016900" cy="5712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Filtered by Year,Relevance,Language</a:t>
            </a:r>
            <a:endParaRPr sz="1300">
              <a:solidFill>
                <a:srgbClr val="393939"/>
              </a:solidFill>
              <a:latin typeface="Twentieth Century"/>
              <a:ea typeface="Twentieth Century"/>
              <a:cs typeface="Twentieth Century"/>
              <a:sym typeface="Twentieth Century"/>
            </a:endParaRPr>
          </a:p>
        </p:txBody>
      </p:sp>
      <p:cxnSp>
        <p:nvCxnSpPr>
          <p:cNvPr id="426" name="Google Shape;426;p36"/>
          <p:cNvCxnSpPr>
            <a:stCxn id="416" idx="3"/>
            <a:endCxn id="421" idx="1"/>
          </p:cNvCxnSpPr>
          <p:nvPr/>
        </p:nvCxnSpPr>
        <p:spPr>
          <a:xfrm>
            <a:off x="2213763" y="947650"/>
            <a:ext cx="251700" cy="2700"/>
          </a:xfrm>
          <a:prstGeom prst="straightConnector1">
            <a:avLst/>
          </a:prstGeom>
          <a:noFill/>
          <a:ln cap="flat" cmpd="sng" w="9525">
            <a:solidFill>
              <a:schemeClr val="dk2"/>
            </a:solidFill>
            <a:prstDash val="solid"/>
            <a:round/>
            <a:headEnd len="med" w="med" type="none"/>
            <a:tailEnd len="med" w="med" type="triangle"/>
          </a:ln>
        </p:spPr>
      </p:cxnSp>
      <p:cxnSp>
        <p:nvCxnSpPr>
          <p:cNvPr id="427" name="Google Shape;427;p36"/>
          <p:cNvCxnSpPr/>
          <p:nvPr/>
        </p:nvCxnSpPr>
        <p:spPr>
          <a:xfrm>
            <a:off x="4465488" y="855738"/>
            <a:ext cx="213000" cy="5700"/>
          </a:xfrm>
          <a:prstGeom prst="straightConnector1">
            <a:avLst/>
          </a:prstGeom>
          <a:noFill/>
          <a:ln cap="flat" cmpd="sng" w="9525">
            <a:solidFill>
              <a:schemeClr val="dk2"/>
            </a:solidFill>
            <a:prstDash val="solid"/>
            <a:round/>
            <a:headEnd len="med" w="med" type="none"/>
            <a:tailEnd len="med" w="med" type="triangle"/>
          </a:ln>
        </p:spPr>
      </p:cxnSp>
      <p:cxnSp>
        <p:nvCxnSpPr>
          <p:cNvPr id="428" name="Google Shape;428;p36"/>
          <p:cNvCxnSpPr>
            <a:stCxn id="420" idx="3"/>
          </p:cNvCxnSpPr>
          <p:nvPr/>
        </p:nvCxnSpPr>
        <p:spPr>
          <a:xfrm flipH="1" rot="10800000">
            <a:off x="6589213" y="955921"/>
            <a:ext cx="213000" cy="2700"/>
          </a:xfrm>
          <a:prstGeom prst="straightConnector1">
            <a:avLst/>
          </a:prstGeom>
          <a:noFill/>
          <a:ln cap="flat" cmpd="sng" w="9525">
            <a:solidFill>
              <a:schemeClr val="dk2"/>
            </a:solidFill>
            <a:prstDash val="solid"/>
            <a:round/>
            <a:headEnd len="med" w="med" type="none"/>
            <a:tailEnd len="med" w="med" type="triangle"/>
          </a:ln>
        </p:spPr>
      </p:cxnSp>
      <p:sp>
        <p:nvSpPr>
          <p:cNvPr id="429" name="Google Shape;429;p36"/>
          <p:cNvSpPr txBox="1"/>
          <p:nvPr/>
        </p:nvSpPr>
        <p:spPr>
          <a:xfrm>
            <a:off x="382313" y="2060948"/>
            <a:ext cx="1826400" cy="3456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Filtered by</a:t>
            </a:r>
            <a:endParaRPr sz="1300">
              <a:solidFill>
                <a:srgbClr val="393939"/>
              </a:solidFill>
              <a:latin typeface="Twentieth Century"/>
              <a:ea typeface="Twentieth Century"/>
              <a:cs typeface="Twentieth Century"/>
              <a:sym typeface="Twentieth Century"/>
            </a:endParaRPr>
          </a:p>
        </p:txBody>
      </p:sp>
      <p:sp>
        <p:nvSpPr>
          <p:cNvPr id="430" name="Google Shape;430;p36"/>
          <p:cNvSpPr txBox="1"/>
          <p:nvPr/>
        </p:nvSpPr>
        <p:spPr>
          <a:xfrm>
            <a:off x="6815938" y="2060950"/>
            <a:ext cx="1940700" cy="3456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3030 Research Papers</a:t>
            </a:r>
            <a:endParaRPr sz="1300">
              <a:solidFill>
                <a:srgbClr val="393939"/>
              </a:solidFill>
              <a:latin typeface="Twentieth Century"/>
              <a:ea typeface="Twentieth Century"/>
              <a:cs typeface="Twentieth Century"/>
              <a:sym typeface="Twentieth Century"/>
            </a:endParaRPr>
          </a:p>
        </p:txBody>
      </p:sp>
      <p:sp>
        <p:nvSpPr>
          <p:cNvPr id="431" name="Google Shape;431;p36"/>
          <p:cNvSpPr txBox="1"/>
          <p:nvPr/>
        </p:nvSpPr>
        <p:spPr>
          <a:xfrm>
            <a:off x="4710050" y="2458163"/>
            <a:ext cx="18939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Optimization Model</a:t>
            </a:r>
            <a:endParaRPr sz="1300">
              <a:solidFill>
                <a:srgbClr val="393939"/>
              </a:solidFill>
              <a:latin typeface="Twentieth Century"/>
              <a:ea typeface="Twentieth Century"/>
              <a:cs typeface="Twentieth Century"/>
              <a:sym typeface="Twentieth Century"/>
            </a:endParaRPr>
          </a:p>
        </p:txBody>
      </p:sp>
      <p:sp>
        <p:nvSpPr>
          <p:cNvPr id="432" name="Google Shape;432;p36"/>
          <p:cNvSpPr txBox="1"/>
          <p:nvPr/>
        </p:nvSpPr>
        <p:spPr>
          <a:xfrm>
            <a:off x="4715638" y="2059123"/>
            <a:ext cx="1893900" cy="3456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Twentieth Century"/>
                <a:ea typeface="Twentieth Century"/>
                <a:cs typeface="Twentieth Century"/>
                <a:sym typeface="Twentieth Century"/>
              </a:rPr>
              <a:t>Search Criteria : Keywords</a:t>
            </a:r>
            <a:endParaRPr sz="1300">
              <a:solidFill>
                <a:srgbClr val="393939"/>
              </a:solidFill>
              <a:latin typeface="Twentieth Century"/>
              <a:ea typeface="Twentieth Century"/>
              <a:cs typeface="Twentieth Century"/>
              <a:sym typeface="Twentieth Century"/>
            </a:endParaRPr>
          </a:p>
        </p:txBody>
      </p:sp>
      <p:sp>
        <p:nvSpPr>
          <p:cNvPr id="433" name="Google Shape;433;p36"/>
          <p:cNvSpPr txBox="1"/>
          <p:nvPr/>
        </p:nvSpPr>
        <p:spPr>
          <a:xfrm>
            <a:off x="2486763" y="2052525"/>
            <a:ext cx="2016900" cy="3456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1940 Research papers</a:t>
            </a:r>
            <a:endParaRPr sz="1300">
              <a:solidFill>
                <a:srgbClr val="393939"/>
              </a:solidFill>
              <a:latin typeface="Twentieth Century"/>
              <a:ea typeface="Twentieth Century"/>
              <a:cs typeface="Twentieth Century"/>
              <a:sym typeface="Twentieth Century"/>
            </a:endParaRPr>
          </a:p>
        </p:txBody>
      </p:sp>
      <p:cxnSp>
        <p:nvCxnSpPr>
          <p:cNvPr id="434" name="Google Shape;434;p36"/>
          <p:cNvCxnSpPr>
            <a:endCxn id="432" idx="3"/>
          </p:cNvCxnSpPr>
          <p:nvPr/>
        </p:nvCxnSpPr>
        <p:spPr>
          <a:xfrm rot="10800000">
            <a:off x="6609538" y="2231923"/>
            <a:ext cx="206400" cy="1800"/>
          </a:xfrm>
          <a:prstGeom prst="straightConnector1">
            <a:avLst/>
          </a:prstGeom>
          <a:noFill/>
          <a:ln cap="flat" cmpd="sng" w="9525">
            <a:solidFill>
              <a:schemeClr val="dk2"/>
            </a:solidFill>
            <a:prstDash val="solid"/>
            <a:round/>
            <a:headEnd len="med" w="med" type="none"/>
            <a:tailEnd len="med" w="med" type="triangle"/>
          </a:ln>
        </p:spPr>
      </p:cxnSp>
      <p:sp>
        <p:nvSpPr>
          <p:cNvPr id="435" name="Google Shape;435;p36"/>
          <p:cNvSpPr txBox="1"/>
          <p:nvPr/>
        </p:nvSpPr>
        <p:spPr>
          <a:xfrm>
            <a:off x="4710050" y="2729219"/>
            <a:ext cx="18939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Spatial Optimization</a:t>
            </a:r>
            <a:endParaRPr sz="1300">
              <a:solidFill>
                <a:srgbClr val="393939"/>
              </a:solidFill>
              <a:latin typeface="Twentieth Century"/>
              <a:ea typeface="Twentieth Century"/>
              <a:cs typeface="Twentieth Century"/>
              <a:sym typeface="Twentieth Century"/>
            </a:endParaRPr>
          </a:p>
        </p:txBody>
      </p:sp>
      <p:sp>
        <p:nvSpPr>
          <p:cNvPr id="436" name="Google Shape;436;p36"/>
          <p:cNvSpPr txBox="1"/>
          <p:nvPr/>
        </p:nvSpPr>
        <p:spPr>
          <a:xfrm>
            <a:off x="396062" y="2450500"/>
            <a:ext cx="18264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Location Allocation</a:t>
            </a:r>
            <a:endParaRPr sz="1300">
              <a:solidFill>
                <a:srgbClr val="393939"/>
              </a:solidFill>
              <a:latin typeface="Twentieth Century"/>
              <a:ea typeface="Twentieth Century"/>
              <a:cs typeface="Twentieth Century"/>
              <a:sym typeface="Twentieth Century"/>
            </a:endParaRPr>
          </a:p>
        </p:txBody>
      </p:sp>
      <p:sp>
        <p:nvSpPr>
          <p:cNvPr id="437" name="Google Shape;437;p36"/>
          <p:cNvSpPr txBox="1"/>
          <p:nvPr/>
        </p:nvSpPr>
        <p:spPr>
          <a:xfrm>
            <a:off x="396050" y="2717775"/>
            <a:ext cx="18264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Vehicle Routing</a:t>
            </a:r>
            <a:endParaRPr sz="1300">
              <a:solidFill>
                <a:srgbClr val="393939"/>
              </a:solidFill>
              <a:latin typeface="Twentieth Century"/>
              <a:ea typeface="Twentieth Century"/>
              <a:cs typeface="Twentieth Century"/>
              <a:sym typeface="Twentieth Century"/>
            </a:endParaRPr>
          </a:p>
        </p:txBody>
      </p:sp>
      <p:sp>
        <p:nvSpPr>
          <p:cNvPr id="438" name="Google Shape;438;p36"/>
          <p:cNvSpPr txBox="1"/>
          <p:nvPr/>
        </p:nvSpPr>
        <p:spPr>
          <a:xfrm>
            <a:off x="396050" y="2985062"/>
            <a:ext cx="18264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Location Routing</a:t>
            </a:r>
            <a:endParaRPr sz="1300">
              <a:solidFill>
                <a:srgbClr val="393939"/>
              </a:solidFill>
              <a:latin typeface="Twentieth Century"/>
              <a:ea typeface="Twentieth Century"/>
              <a:cs typeface="Twentieth Century"/>
              <a:sym typeface="Twentieth Century"/>
            </a:endParaRPr>
          </a:p>
        </p:txBody>
      </p:sp>
      <p:cxnSp>
        <p:nvCxnSpPr>
          <p:cNvPr id="439" name="Google Shape;439;p36"/>
          <p:cNvCxnSpPr>
            <a:stCxn id="424" idx="2"/>
            <a:endCxn id="430" idx="0"/>
          </p:cNvCxnSpPr>
          <p:nvPr/>
        </p:nvCxnSpPr>
        <p:spPr>
          <a:xfrm flipH="1">
            <a:off x="7786238" y="1915542"/>
            <a:ext cx="5100" cy="145500"/>
          </a:xfrm>
          <a:prstGeom prst="straightConnector1">
            <a:avLst/>
          </a:prstGeom>
          <a:noFill/>
          <a:ln cap="flat" cmpd="sng" w="9525">
            <a:solidFill>
              <a:schemeClr val="dk2"/>
            </a:solidFill>
            <a:prstDash val="solid"/>
            <a:round/>
            <a:headEnd len="med" w="med" type="none"/>
            <a:tailEnd len="med" w="med" type="triangle"/>
          </a:ln>
        </p:spPr>
      </p:cxnSp>
      <p:sp>
        <p:nvSpPr>
          <p:cNvPr id="440" name="Google Shape;440;p36"/>
          <p:cNvSpPr txBox="1"/>
          <p:nvPr/>
        </p:nvSpPr>
        <p:spPr>
          <a:xfrm>
            <a:off x="417425" y="3662413"/>
            <a:ext cx="1791300" cy="3894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287</a:t>
            </a:r>
            <a:r>
              <a:rPr lang="en" sz="1300">
                <a:solidFill>
                  <a:srgbClr val="393939"/>
                </a:solidFill>
                <a:latin typeface="Twentieth Century"/>
                <a:ea typeface="Twentieth Century"/>
                <a:cs typeface="Twentieth Century"/>
                <a:sym typeface="Twentieth Century"/>
              </a:rPr>
              <a:t> Research Papers</a:t>
            </a:r>
            <a:endParaRPr sz="1300">
              <a:solidFill>
                <a:srgbClr val="393939"/>
              </a:solidFill>
              <a:latin typeface="Twentieth Century"/>
              <a:ea typeface="Twentieth Century"/>
              <a:cs typeface="Twentieth Century"/>
              <a:sym typeface="Twentieth Century"/>
            </a:endParaRPr>
          </a:p>
        </p:txBody>
      </p:sp>
      <p:cxnSp>
        <p:nvCxnSpPr>
          <p:cNvPr id="441" name="Google Shape;441;p36"/>
          <p:cNvCxnSpPr>
            <a:stCxn id="442" idx="2"/>
            <a:endCxn id="440" idx="0"/>
          </p:cNvCxnSpPr>
          <p:nvPr/>
        </p:nvCxnSpPr>
        <p:spPr>
          <a:xfrm>
            <a:off x="1309250" y="3459962"/>
            <a:ext cx="3900" cy="202500"/>
          </a:xfrm>
          <a:prstGeom prst="straightConnector1">
            <a:avLst/>
          </a:prstGeom>
          <a:noFill/>
          <a:ln cap="flat" cmpd="sng" w="9525">
            <a:solidFill>
              <a:schemeClr val="dk2"/>
            </a:solidFill>
            <a:prstDash val="solid"/>
            <a:round/>
            <a:headEnd len="med" w="med" type="none"/>
            <a:tailEnd len="med" w="med" type="triangle"/>
          </a:ln>
        </p:spPr>
      </p:cxnSp>
      <p:cxnSp>
        <p:nvCxnSpPr>
          <p:cNvPr id="443" name="Google Shape;443;p36"/>
          <p:cNvCxnSpPr>
            <a:stCxn id="440" idx="3"/>
          </p:cNvCxnSpPr>
          <p:nvPr/>
        </p:nvCxnSpPr>
        <p:spPr>
          <a:xfrm flipH="1" rot="10800000">
            <a:off x="2208725" y="3848413"/>
            <a:ext cx="263100" cy="8700"/>
          </a:xfrm>
          <a:prstGeom prst="straightConnector1">
            <a:avLst/>
          </a:prstGeom>
          <a:noFill/>
          <a:ln cap="flat" cmpd="sng" w="9525">
            <a:solidFill>
              <a:schemeClr val="dk2"/>
            </a:solidFill>
            <a:prstDash val="solid"/>
            <a:round/>
            <a:headEnd len="med" w="med" type="none"/>
            <a:tailEnd len="med" w="med" type="triangle"/>
          </a:ln>
        </p:spPr>
      </p:cxnSp>
      <p:cxnSp>
        <p:nvCxnSpPr>
          <p:cNvPr id="444" name="Google Shape;444;p36"/>
          <p:cNvCxnSpPr/>
          <p:nvPr/>
        </p:nvCxnSpPr>
        <p:spPr>
          <a:xfrm>
            <a:off x="4503675" y="3842642"/>
            <a:ext cx="213000" cy="5700"/>
          </a:xfrm>
          <a:prstGeom prst="straightConnector1">
            <a:avLst/>
          </a:prstGeom>
          <a:noFill/>
          <a:ln cap="flat" cmpd="sng" w="9525">
            <a:solidFill>
              <a:schemeClr val="dk2"/>
            </a:solidFill>
            <a:prstDash val="solid"/>
            <a:round/>
            <a:headEnd len="med" w="med" type="none"/>
            <a:tailEnd len="med" w="med" type="triangle"/>
          </a:ln>
        </p:spPr>
      </p:cxnSp>
      <p:sp>
        <p:nvSpPr>
          <p:cNvPr id="445" name="Google Shape;445;p36"/>
          <p:cNvSpPr txBox="1"/>
          <p:nvPr/>
        </p:nvSpPr>
        <p:spPr>
          <a:xfrm>
            <a:off x="4697363" y="3492251"/>
            <a:ext cx="1893900" cy="571200"/>
          </a:xfrm>
          <a:prstGeom prst="rect">
            <a:avLst/>
          </a:prstGeom>
          <a:solidFill>
            <a:srgbClr val="BE7D55">
              <a:alpha val="33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Twentieth Century"/>
                <a:ea typeface="Twentieth Century"/>
                <a:cs typeface="Twentieth Century"/>
                <a:sym typeface="Twentieth Century"/>
              </a:rPr>
              <a:t>Selection of Relevant articles after reading title,abstract</a:t>
            </a:r>
            <a:endParaRPr sz="1300">
              <a:solidFill>
                <a:srgbClr val="393939"/>
              </a:solidFill>
              <a:latin typeface="Twentieth Century"/>
              <a:ea typeface="Twentieth Century"/>
              <a:cs typeface="Twentieth Century"/>
              <a:sym typeface="Twentieth Century"/>
            </a:endParaRPr>
          </a:p>
        </p:txBody>
      </p:sp>
      <p:sp>
        <p:nvSpPr>
          <p:cNvPr id="446" name="Google Shape;446;p36"/>
          <p:cNvSpPr txBox="1"/>
          <p:nvPr/>
        </p:nvSpPr>
        <p:spPr>
          <a:xfrm>
            <a:off x="6784938" y="3611191"/>
            <a:ext cx="1893900" cy="3894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93939"/>
                </a:solidFill>
                <a:latin typeface="Twentieth Century"/>
                <a:ea typeface="Twentieth Century"/>
                <a:cs typeface="Twentieth Century"/>
                <a:sym typeface="Twentieth Century"/>
              </a:rPr>
              <a:t>109 Research Papers</a:t>
            </a:r>
            <a:endParaRPr b="1" sz="1200">
              <a:solidFill>
                <a:srgbClr val="393939"/>
              </a:solidFill>
              <a:latin typeface="Twentieth Century"/>
              <a:ea typeface="Twentieth Century"/>
              <a:cs typeface="Twentieth Century"/>
              <a:sym typeface="Twentieth Century"/>
            </a:endParaRPr>
          </a:p>
        </p:txBody>
      </p:sp>
      <p:sp>
        <p:nvSpPr>
          <p:cNvPr id="447" name="Google Shape;447;p36"/>
          <p:cNvSpPr txBox="1"/>
          <p:nvPr/>
        </p:nvSpPr>
        <p:spPr>
          <a:xfrm>
            <a:off x="453475" y="4327650"/>
            <a:ext cx="8274600" cy="22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Twentieth Century"/>
                <a:ea typeface="Twentieth Century"/>
                <a:cs typeface="Twentieth Century"/>
                <a:sym typeface="Twentieth Century"/>
              </a:rPr>
              <a:t>Source : Author Generated</a:t>
            </a:r>
            <a:endParaRPr b="1" sz="1200">
              <a:solidFill>
                <a:srgbClr val="592203"/>
              </a:solidFill>
              <a:latin typeface="Twentieth Century"/>
              <a:ea typeface="Twentieth Century"/>
              <a:cs typeface="Twentieth Century"/>
              <a:sym typeface="Twentieth Century"/>
            </a:endParaRPr>
          </a:p>
        </p:txBody>
      </p:sp>
      <p:sp>
        <p:nvSpPr>
          <p:cNvPr id="448" name="Google Shape;448;p36"/>
          <p:cNvSpPr txBox="1"/>
          <p:nvPr/>
        </p:nvSpPr>
        <p:spPr>
          <a:xfrm>
            <a:off x="419850" y="4063438"/>
            <a:ext cx="83043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Twentieth Century"/>
                <a:ea typeface="Twentieth Century"/>
                <a:cs typeface="Twentieth Century"/>
                <a:sym typeface="Twentieth Century"/>
              </a:rPr>
              <a:t>Figure 7 : Search Methodology for Literature Review</a:t>
            </a:r>
            <a:endParaRPr sz="1100"/>
          </a:p>
        </p:txBody>
      </p:sp>
      <p:sp>
        <p:nvSpPr>
          <p:cNvPr id="449" name="Google Shape;449;p36"/>
          <p:cNvSpPr txBox="1"/>
          <p:nvPr/>
        </p:nvSpPr>
        <p:spPr>
          <a:xfrm>
            <a:off x="4715638" y="3000091"/>
            <a:ext cx="18939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Last Mile Delivery</a:t>
            </a:r>
            <a:endParaRPr sz="1300">
              <a:solidFill>
                <a:srgbClr val="393939"/>
              </a:solidFill>
              <a:latin typeface="Twentieth Century"/>
              <a:ea typeface="Twentieth Century"/>
              <a:cs typeface="Twentieth Century"/>
              <a:sym typeface="Twentieth Century"/>
            </a:endParaRPr>
          </a:p>
        </p:txBody>
      </p:sp>
      <p:sp>
        <p:nvSpPr>
          <p:cNvPr id="450" name="Google Shape;450;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2" name="Google Shape;442;p36"/>
          <p:cNvSpPr txBox="1"/>
          <p:nvPr/>
        </p:nvSpPr>
        <p:spPr>
          <a:xfrm>
            <a:off x="396050" y="3252362"/>
            <a:ext cx="18264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Location Routing</a:t>
            </a:r>
            <a:endParaRPr sz="1300">
              <a:solidFill>
                <a:srgbClr val="393939"/>
              </a:solidFill>
              <a:latin typeface="Twentieth Century"/>
              <a:ea typeface="Twentieth Century"/>
              <a:cs typeface="Twentieth Century"/>
              <a:sym typeface="Twentieth Century"/>
            </a:endParaRPr>
          </a:p>
        </p:txBody>
      </p:sp>
      <p:sp>
        <p:nvSpPr>
          <p:cNvPr id="451" name="Google Shape;451;p36"/>
          <p:cNvSpPr txBox="1"/>
          <p:nvPr/>
        </p:nvSpPr>
        <p:spPr>
          <a:xfrm>
            <a:off x="2484188" y="1772339"/>
            <a:ext cx="20169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Humanitarian Supply Chain</a:t>
            </a:r>
            <a:endParaRPr sz="1300">
              <a:solidFill>
                <a:srgbClr val="393939"/>
              </a:solidFill>
              <a:latin typeface="Twentieth Century"/>
              <a:ea typeface="Twentieth Century"/>
              <a:cs typeface="Twentieth Century"/>
              <a:sym typeface="Twentieth Century"/>
            </a:endParaRPr>
          </a:p>
        </p:txBody>
      </p:sp>
      <p:cxnSp>
        <p:nvCxnSpPr>
          <p:cNvPr id="452" name="Google Shape;452;p36"/>
          <p:cNvCxnSpPr>
            <a:endCxn id="433" idx="3"/>
          </p:cNvCxnSpPr>
          <p:nvPr/>
        </p:nvCxnSpPr>
        <p:spPr>
          <a:xfrm rot="10800000">
            <a:off x="4503663" y="2225325"/>
            <a:ext cx="202800" cy="0"/>
          </a:xfrm>
          <a:prstGeom prst="straightConnector1">
            <a:avLst/>
          </a:prstGeom>
          <a:noFill/>
          <a:ln cap="flat" cmpd="sng" w="9525">
            <a:solidFill>
              <a:schemeClr val="dk2"/>
            </a:solidFill>
            <a:prstDash val="solid"/>
            <a:round/>
            <a:headEnd len="med" w="med" type="none"/>
            <a:tailEnd len="med" w="med" type="triangle"/>
          </a:ln>
        </p:spPr>
      </p:cxnSp>
      <p:cxnSp>
        <p:nvCxnSpPr>
          <p:cNvPr id="453" name="Google Shape;453;p36"/>
          <p:cNvCxnSpPr>
            <a:stCxn id="433" idx="1"/>
          </p:cNvCxnSpPr>
          <p:nvPr/>
        </p:nvCxnSpPr>
        <p:spPr>
          <a:xfrm rot="10800000">
            <a:off x="2219163" y="2220825"/>
            <a:ext cx="267600" cy="4500"/>
          </a:xfrm>
          <a:prstGeom prst="straightConnector1">
            <a:avLst/>
          </a:prstGeom>
          <a:noFill/>
          <a:ln cap="flat" cmpd="sng" w="9525">
            <a:solidFill>
              <a:schemeClr val="dk2"/>
            </a:solidFill>
            <a:prstDash val="solid"/>
            <a:round/>
            <a:headEnd len="med" w="med" type="none"/>
            <a:tailEnd len="med" w="med" type="triangle"/>
          </a:ln>
        </p:spPr>
      </p:cxnSp>
      <p:cxnSp>
        <p:nvCxnSpPr>
          <p:cNvPr id="454" name="Google Shape;454;p36"/>
          <p:cNvCxnSpPr/>
          <p:nvPr/>
        </p:nvCxnSpPr>
        <p:spPr>
          <a:xfrm>
            <a:off x="6589225" y="3803042"/>
            <a:ext cx="213000" cy="5700"/>
          </a:xfrm>
          <a:prstGeom prst="straightConnector1">
            <a:avLst/>
          </a:prstGeom>
          <a:noFill/>
          <a:ln cap="flat" cmpd="sng" w="9525">
            <a:solidFill>
              <a:schemeClr val="dk2"/>
            </a:solidFill>
            <a:prstDash val="solid"/>
            <a:round/>
            <a:headEnd len="med" w="med" type="none"/>
            <a:tailEnd len="med" w="med" type="triangle"/>
          </a:ln>
        </p:spPr>
      </p:cxnSp>
      <p:sp>
        <p:nvSpPr>
          <p:cNvPr id="455" name="Google Shape;455;p36"/>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456" name="Google Shape;456;p36"/>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457" name="Google Shape;457;p36"/>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Methodology</a:t>
            </a:r>
            <a:endParaRPr b="1" sz="1200">
              <a:latin typeface="PT Sans"/>
              <a:ea typeface="PT Sans"/>
              <a:cs typeface="PT Sans"/>
              <a:sym typeface="PT Sans"/>
            </a:endParaRPr>
          </a:p>
        </p:txBody>
      </p:sp>
      <p:sp>
        <p:nvSpPr>
          <p:cNvPr id="458" name="Google Shape;458;p36"/>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Literature </a:t>
            </a:r>
            <a:endParaRPr sz="1200">
              <a:latin typeface="PT Sans"/>
              <a:ea typeface="PT Sans"/>
              <a:cs typeface="PT Sans"/>
              <a:sym typeface="PT Sans"/>
            </a:endParaRPr>
          </a:p>
        </p:txBody>
      </p:sp>
      <p:sp>
        <p:nvSpPr>
          <p:cNvPr id="459" name="Google Shape;459;p36"/>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460" name="Google Shape;460;p36"/>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461" name="Google Shape;461;p36"/>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465" name="Shape 465"/>
        <p:cNvGrpSpPr/>
        <p:nvPr/>
      </p:nvGrpSpPr>
      <p:grpSpPr>
        <a:xfrm>
          <a:off x="0" y="0"/>
          <a:ext cx="0" cy="0"/>
          <a:chOff x="0" y="0"/>
          <a:chExt cx="0" cy="0"/>
        </a:xfrm>
      </p:grpSpPr>
      <p:sp>
        <p:nvSpPr>
          <p:cNvPr id="466" name="Google Shape;466;p37">
            <a:hlinkClick r:id="rId3"/>
          </p:cNvPr>
          <p:cNvSpPr txBox="1"/>
          <p:nvPr>
            <p:ph idx="4294967295" type="title"/>
          </p:nvPr>
        </p:nvSpPr>
        <p:spPr>
          <a:xfrm>
            <a:off x="37675" y="240775"/>
            <a:ext cx="9067800" cy="22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592203"/>
                </a:solidFill>
                <a:latin typeface="Twentieth Century"/>
                <a:ea typeface="Twentieth Century"/>
                <a:cs typeface="Twentieth Century"/>
                <a:sym typeface="Twentieth Century"/>
              </a:rPr>
              <a:t>LIT</a:t>
            </a:r>
            <a:r>
              <a:rPr lang="en" sz="2000">
                <a:solidFill>
                  <a:srgbClr val="592203"/>
                </a:solidFill>
                <a:latin typeface="Twentieth Century"/>
                <a:ea typeface="Twentieth Century"/>
                <a:cs typeface="Twentieth Century"/>
                <a:sym typeface="Twentieth Century"/>
              </a:rPr>
              <a:t>ERATURE</a:t>
            </a:r>
            <a:r>
              <a:rPr lang="en" sz="2000">
                <a:solidFill>
                  <a:srgbClr val="592203"/>
                </a:solidFill>
                <a:latin typeface="Twentieth Century"/>
                <a:ea typeface="Twentieth Century"/>
                <a:cs typeface="Twentieth Century"/>
                <a:sym typeface="Twentieth Century"/>
              </a:rPr>
              <a:t> REVIEW</a:t>
            </a:r>
            <a:endParaRPr sz="2000">
              <a:solidFill>
                <a:srgbClr val="592203"/>
              </a:solidFill>
              <a:latin typeface="Twentieth Century"/>
              <a:ea typeface="Twentieth Century"/>
              <a:cs typeface="Twentieth Century"/>
              <a:sym typeface="Twentieth Century"/>
            </a:endParaRPr>
          </a:p>
        </p:txBody>
      </p:sp>
      <p:sp>
        <p:nvSpPr>
          <p:cNvPr id="467" name="Google Shape;467;p37"/>
          <p:cNvSpPr txBox="1"/>
          <p:nvPr/>
        </p:nvSpPr>
        <p:spPr>
          <a:xfrm>
            <a:off x="434700" y="4169600"/>
            <a:ext cx="8274600" cy="34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Twentieth Century"/>
                <a:ea typeface="Twentieth Century"/>
                <a:cs typeface="Twentieth Century"/>
                <a:sym typeface="Twentieth Century"/>
              </a:rPr>
              <a:t>Source : Author Generated</a:t>
            </a:r>
            <a:endParaRPr sz="1100">
              <a:solidFill>
                <a:schemeClr val="dk1"/>
              </a:solidFill>
              <a:latin typeface="Twentieth Century"/>
              <a:ea typeface="Twentieth Century"/>
              <a:cs typeface="Twentieth Century"/>
              <a:sym typeface="Twentieth Century"/>
            </a:endParaRPr>
          </a:p>
          <a:p>
            <a:pPr indent="0" lvl="0" marL="0" rtl="0" algn="l">
              <a:spcBef>
                <a:spcPts val="0"/>
              </a:spcBef>
              <a:spcAft>
                <a:spcPts val="0"/>
              </a:spcAft>
              <a:buNone/>
            </a:pPr>
            <a:r>
              <a:rPr lang="en" sz="1100" u="sng">
                <a:solidFill>
                  <a:schemeClr val="hlink"/>
                </a:solidFill>
                <a:latin typeface="Twentieth Century"/>
                <a:ea typeface="Twentieth Century"/>
                <a:cs typeface="Twentieth Century"/>
                <a:sym typeface="Twentieth Century"/>
                <a:hlinkClick r:id="rId4"/>
              </a:rPr>
              <a:t>https://docs.google.com/spreadsheets/d/14hFag_M1AAcAu6e2V_i3AVrKueekAM7BBB0i68OCREM/edit?usp=sharing</a:t>
            </a:r>
            <a:endParaRPr b="1" sz="1200">
              <a:solidFill>
                <a:srgbClr val="592203"/>
              </a:solidFill>
              <a:latin typeface="Twentieth Century"/>
              <a:ea typeface="Twentieth Century"/>
              <a:cs typeface="Twentieth Century"/>
              <a:sym typeface="Twentieth Century"/>
            </a:endParaRPr>
          </a:p>
        </p:txBody>
      </p:sp>
      <p:sp>
        <p:nvSpPr>
          <p:cNvPr id="468" name="Google Shape;468;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9" name="Google Shape;469;p37"/>
          <p:cNvSpPr txBox="1"/>
          <p:nvPr/>
        </p:nvSpPr>
        <p:spPr>
          <a:xfrm>
            <a:off x="3822188" y="1169682"/>
            <a:ext cx="19407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Background Study</a:t>
            </a:r>
            <a:endParaRPr sz="1300">
              <a:solidFill>
                <a:srgbClr val="393939"/>
              </a:solidFill>
              <a:latin typeface="Twentieth Century"/>
              <a:ea typeface="Twentieth Century"/>
              <a:cs typeface="Twentieth Century"/>
              <a:sym typeface="Twentieth Century"/>
            </a:endParaRPr>
          </a:p>
        </p:txBody>
      </p:sp>
      <p:sp>
        <p:nvSpPr>
          <p:cNvPr id="470" name="Google Shape;470;p37"/>
          <p:cNvSpPr txBox="1"/>
          <p:nvPr/>
        </p:nvSpPr>
        <p:spPr>
          <a:xfrm>
            <a:off x="3822188" y="1709217"/>
            <a:ext cx="19407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Parameters Identification</a:t>
            </a:r>
            <a:endParaRPr sz="1300">
              <a:solidFill>
                <a:srgbClr val="393939"/>
              </a:solidFill>
              <a:latin typeface="Twentieth Century"/>
              <a:ea typeface="Twentieth Century"/>
              <a:cs typeface="Twentieth Century"/>
              <a:sym typeface="Twentieth Century"/>
            </a:endParaRPr>
          </a:p>
        </p:txBody>
      </p:sp>
      <p:sp>
        <p:nvSpPr>
          <p:cNvPr id="471" name="Google Shape;471;p37"/>
          <p:cNvSpPr txBox="1"/>
          <p:nvPr/>
        </p:nvSpPr>
        <p:spPr>
          <a:xfrm>
            <a:off x="3822188" y="1443982"/>
            <a:ext cx="1940700" cy="2076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393939"/>
                </a:solidFill>
                <a:latin typeface="Twentieth Century"/>
                <a:ea typeface="Twentieth Century"/>
                <a:cs typeface="Twentieth Century"/>
                <a:sym typeface="Twentieth Century"/>
              </a:rPr>
              <a:t>Optimization Models</a:t>
            </a:r>
            <a:endParaRPr sz="1300">
              <a:solidFill>
                <a:srgbClr val="393939"/>
              </a:solidFill>
              <a:latin typeface="Twentieth Century"/>
              <a:ea typeface="Twentieth Century"/>
              <a:cs typeface="Twentieth Century"/>
              <a:sym typeface="Twentieth Century"/>
            </a:endParaRPr>
          </a:p>
        </p:txBody>
      </p:sp>
      <p:sp>
        <p:nvSpPr>
          <p:cNvPr id="472" name="Google Shape;472;p37"/>
          <p:cNvSpPr txBox="1"/>
          <p:nvPr/>
        </p:nvSpPr>
        <p:spPr>
          <a:xfrm>
            <a:off x="3381153" y="757375"/>
            <a:ext cx="2381700" cy="345600"/>
          </a:xfrm>
          <a:prstGeom prst="rect">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393939"/>
                </a:solidFill>
                <a:latin typeface="Twentieth Century"/>
                <a:ea typeface="Twentieth Century"/>
                <a:cs typeface="Twentieth Century"/>
                <a:sym typeface="Twentieth Century"/>
              </a:rPr>
              <a:t>109 </a:t>
            </a:r>
            <a:r>
              <a:rPr b="1" lang="en" sz="1300">
                <a:solidFill>
                  <a:srgbClr val="393939"/>
                </a:solidFill>
                <a:latin typeface="Twentieth Century"/>
                <a:ea typeface="Twentieth Century"/>
                <a:cs typeface="Twentieth Century"/>
                <a:sym typeface="Twentieth Century"/>
              </a:rPr>
              <a:t>Research Papers</a:t>
            </a:r>
            <a:endParaRPr b="1" sz="1300">
              <a:solidFill>
                <a:srgbClr val="393939"/>
              </a:solidFill>
              <a:latin typeface="Twentieth Century"/>
              <a:ea typeface="Twentieth Century"/>
              <a:cs typeface="Twentieth Century"/>
              <a:sym typeface="Twentieth Century"/>
            </a:endParaRPr>
          </a:p>
        </p:txBody>
      </p:sp>
      <p:sp>
        <p:nvSpPr>
          <p:cNvPr id="473" name="Google Shape;473;p37"/>
          <p:cNvSpPr txBox="1"/>
          <p:nvPr/>
        </p:nvSpPr>
        <p:spPr>
          <a:xfrm>
            <a:off x="2923375" y="2162175"/>
            <a:ext cx="3557400" cy="246000"/>
          </a:xfrm>
          <a:prstGeom prst="rect">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393939"/>
                </a:solidFill>
                <a:latin typeface="Twentieth Century"/>
                <a:ea typeface="Twentieth Century"/>
                <a:cs typeface="Twentieth Century"/>
                <a:sym typeface="Twentieth Century"/>
              </a:rPr>
              <a:t>Inferences from Literature Review</a:t>
            </a:r>
            <a:endParaRPr b="1" sz="1600">
              <a:solidFill>
                <a:srgbClr val="393939"/>
              </a:solidFill>
              <a:latin typeface="Twentieth Century"/>
              <a:ea typeface="Twentieth Century"/>
              <a:cs typeface="Twentieth Century"/>
              <a:sym typeface="Twentieth Century"/>
            </a:endParaRPr>
          </a:p>
        </p:txBody>
      </p:sp>
      <p:sp>
        <p:nvSpPr>
          <p:cNvPr id="474" name="Google Shape;474;p37"/>
          <p:cNvSpPr txBox="1"/>
          <p:nvPr/>
        </p:nvSpPr>
        <p:spPr>
          <a:xfrm>
            <a:off x="1445150" y="2546709"/>
            <a:ext cx="1940700" cy="2331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Background Study</a:t>
            </a:r>
            <a:endParaRPr b="1" sz="1500">
              <a:solidFill>
                <a:srgbClr val="393939"/>
              </a:solidFill>
              <a:latin typeface="Twentieth Century"/>
              <a:ea typeface="Twentieth Century"/>
              <a:cs typeface="Twentieth Century"/>
              <a:sym typeface="Twentieth Century"/>
            </a:endParaRPr>
          </a:p>
        </p:txBody>
      </p:sp>
      <p:sp>
        <p:nvSpPr>
          <p:cNvPr id="475" name="Google Shape;475;p37"/>
          <p:cNvSpPr txBox="1"/>
          <p:nvPr/>
        </p:nvSpPr>
        <p:spPr>
          <a:xfrm>
            <a:off x="3511200" y="2546709"/>
            <a:ext cx="1940700" cy="2331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Optimization Models</a:t>
            </a:r>
            <a:endParaRPr b="1" sz="1500">
              <a:solidFill>
                <a:srgbClr val="393939"/>
              </a:solidFill>
              <a:latin typeface="Twentieth Century"/>
              <a:ea typeface="Twentieth Century"/>
              <a:cs typeface="Twentieth Century"/>
              <a:sym typeface="Twentieth Century"/>
            </a:endParaRPr>
          </a:p>
        </p:txBody>
      </p:sp>
      <p:sp>
        <p:nvSpPr>
          <p:cNvPr id="476" name="Google Shape;476;p37"/>
          <p:cNvSpPr txBox="1"/>
          <p:nvPr/>
        </p:nvSpPr>
        <p:spPr>
          <a:xfrm>
            <a:off x="5577250" y="2546709"/>
            <a:ext cx="1940700" cy="233100"/>
          </a:xfrm>
          <a:prstGeom prst="rect">
            <a:avLst/>
          </a:prstGeom>
          <a:solidFill>
            <a:srgbClr val="E9D3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93939"/>
                </a:solidFill>
                <a:latin typeface="Twentieth Century"/>
                <a:ea typeface="Twentieth Century"/>
                <a:cs typeface="Twentieth Century"/>
                <a:sym typeface="Twentieth Century"/>
              </a:rPr>
              <a:t>Scenario Identification</a:t>
            </a:r>
            <a:endParaRPr b="1" sz="1500">
              <a:solidFill>
                <a:srgbClr val="393939"/>
              </a:solidFill>
              <a:latin typeface="Twentieth Century"/>
              <a:ea typeface="Twentieth Century"/>
              <a:cs typeface="Twentieth Century"/>
              <a:sym typeface="Twentieth Century"/>
            </a:endParaRPr>
          </a:p>
        </p:txBody>
      </p:sp>
      <p:sp>
        <p:nvSpPr>
          <p:cNvPr id="477" name="Google Shape;477;p37"/>
          <p:cNvSpPr txBox="1"/>
          <p:nvPr/>
        </p:nvSpPr>
        <p:spPr>
          <a:xfrm>
            <a:off x="5577250" y="2871286"/>
            <a:ext cx="1940700" cy="233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Type of Model</a:t>
            </a:r>
            <a:endParaRPr>
              <a:solidFill>
                <a:srgbClr val="393939"/>
              </a:solidFill>
              <a:latin typeface="Twentieth Century"/>
              <a:ea typeface="Twentieth Century"/>
              <a:cs typeface="Twentieth Century"/>
              <a:sym typeface="Twentieth Century"/>
            </a:endParaRPr>
          </a:p>
        </p:txBody>
      </p:sp>
      <p:sp>
        <p:nvSpPr>
          <p:cNvPr id="478" name="Google Shape;478;p37"/>
          <p:cNvSpPr txBox="1"/>
          <p:nvPr/>
        </p:nvSpPr>
        <p:spPr>
          <a:xfrm>
            <a:off x="5577250" y="3195863"/>
            <a:ext cx="1940700" cy="233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Phase of Intervention</a:t>
            </a:r>
            <a:endParaRPr>
              <a:solidFill>
                <a:srgbClr val="393939"/>
              </a:solidFill>
              <a:latin typeface="Twentieth Century"/>
              <a:ea typeface="Twentieth Century"/>
              <a:cs typeface="Twentieth Century"/>
              <a:sym typeface="Twentieth Century"/>
            </a:endParaRPr>
          </a:p>
        </p:txBody>
      </p:sp>
      <p:sp>
        <p:nvSpPr>
          <p:cNvPr id="479" name="Google Shape;479;p37"/>
          <p:cNvSpPr txBox="1"/>
          <p:nvPr/>
        </p:nvSpPr>
        <p:spPr>
          <a:xfrm>
            <a:off x="5577250" y="3520439"/>
            <a:ext cx="1940700" cy="233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Type of Problem</a:t>
            </a:r>
            <a:endParaRPr>
              <a:solidFill>
                <a:srgbClr val="393939"/>
              </a:solidFill>
              <a:latin typeface="Twentieth Century"/>
              <a:ea typeface="Twentieth Century"/>
              <a:cs typeface="Twentieth Century"/>
              <a:sym typeface="Twentieth Century"/>
            </a:endParaRPr>
          </a:p>
        </p:txBody>
      </p:sp>
      <p:sp>
        <p:nvSpPr>
          <p:cNvPr id="480" name="Google Shape;480;p37"/>
          <p:cNvSpPr txBox="1"/>
          <p:nvPr/>
        </p:nvSpPr>
        <p:spPr>
          <a:xfrm>
            <a:off x="5577250" y="3845016"/>
            <a:ext cx="1940700" cy="233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Disaster</a:t>
            </a:r>
            <a:endParaRPr>
              <a:solidFill>
                <a:srgbClr val="393939"/>
              </a:solidFill>
              <a:latin typeface="Twentieth Century"/>
              <a:ea typeface="Twentieth Century"/>
              <a:cs typeface="Twentieth Century"/>
              <a:sym typeface="Twentieth Century"/>
            </a:endParaRPr>
          </a:p>
        </p:txBody>
      </p:sp>
      <p:sp>
        <p:nvSpPr>
          <p:cNvPr id="481" name="Google Shape;481;p37"/>
          <p:cNvSpPr txBox="1"/>
          <p:nvPr/>
        </p:nvSpPr>
        <p:spPr>
          <a:xfrm>
            <a:off x="3511200" y="3195863"/>
            <a:ext cx="1940700" cy="233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Research Gap</a:t>
            </a:r>
            <a:endParaRPr>
              <a:solidFill>
                <a:srgbClr val="393939"/>
              </a:solidFill>
              <a:latin typeface="Twentieth Century"/>
              <a:ea typeface="Twentieth Century"/>
              <a:cs typeface="Twentieth Century"/>
              <a:sym typeface="Twentieth Century"/>
            </a:endParaRPr>
          </a:p>
        </p:txBody>
      </p:sp>
      <p:sp>
        <p:nvSpPr>
          <p:cNvPr id="482" name="Google Shape;482;p37"/>
          <p:cNvSpPr txBox="1"/>
          <p:nvPr/>
        </p:nvSpPr>
        <p:spPr>
          <a:xfrm>
            <a:off x="1445150" y="2871286"/>
            <a:ext cx="1940700" cy="233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Humanitarian Logistics</a:t>
            </a:r>
            <a:endParaRPr>
              <a:solidFill>
                <a:srgbClr val="393939"/>
              </a:solidFill>
              <a:latin typeface="Twentieth Century"/>
              <a:ea typeface="Twentieth Century"/>
              <a:cs typeface="Twentieth Century"/>
              <a:sym typeface="Twentieth Century"/>
            </a:endParaRPr>
          </a:p>
        </p:txBody>
      </p:sp>
      <p:sp>
        <p:nvSpPr>
          <p:cNvPr id="483" name="Google Shape;483;p37"/>
          <p:cNvSpPr txBox="1"/>
          <p:nvPr/>
        </p:nvSpPr>
        <p:spPr>
          <a:xfrm>
            <a:off x="1445150" y="3195863"/>
            <a:ext cx="1940700" cy="233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393939"/>
                </a:solidFill>
                <a:latin typeface="Twentieth Century"/>
                <a:ea typeface="Twentieth Century"/>
                <a:cs typeface="Twentieth Century"/>
                <a:sym typeface="Twentieth Century"/>
              </a:rPr>
              <a:t>Spatial Optimization</a:t>
            </a:r>
            <a:endParaRPr>
              <a:solidFill>
                <a:srgbClr val="393939"/>
              </a:solidFill>
              <a:latin typeface="Twentieth Century"/>
              <a:ea typeface="Twentieth Century"/>
              <a:cs typeface="Twentieth Century"/>
              <a:sym typeface="Twentieth Century"/>
            </a:endParaRPr>
          </a:p>
        </p:txBody>
      </p:sp>
      <p:sp>
        <p:nvSpPr>
          <p:cNvPr id="484" name="Google Shape;484;p37"/>
          <p:cNvSpPr txBox="1"/>
          <p:nvPr/>
        </p:nvSpPr>
        <p:spPr>
          <a:xfrm>
            <a:off x="1445150" y="3520439"/>
            <a:ext cx="1940700" cy="2331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93939"/>
                </a:solidFill>
                <a:latin typeface="Twentieth Century"/>
                <a:ea typeface="Twentieth Century"/>
                <a:cs typeface="Twentieth Century"/>
                <a:sym typeface="Twentieth Century"/>
              </a:rPr>
              <a:t>Disaster Management</a:t>
            </a:r>
            <a:endParaRPr>
              <a:solidFill>
                <a:srgbClr val="393939"/>
              </a:solidFill>
              <a:latin typeface="Twentieth Century"/>
              <a:ea typeface="Twentieth Century"/>
              <a:cs typeface="Twentieth Century"/>
              <a:sym typeface="Twentieth Century"/>
            </a:endParaRPr>
          </a:p>
        </p:txBody>
      </p:sp>
      <p:sp>
        <p:nvSpPr>
          <p:cNvPr id="485" name="Google Shape;485;p37"/>
          <p:cNvSpPr txBox="1"/>
          <p:nvPr/>
        </p:nvSpPr>
        <p:spPr>
          <a:xfrm>
            <a:off x="3381115" y="1169675"/>
            <a:ext cx="386700" cy="207600"/>
          </a:xfrm>
          <a:prstGeom prst="rect">
            <a:avLst/>
          </a:prstGeom>
          <a:solidFill>
            <a:srgbClr val="E9D3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393939"/>
                </a:solidFill>
                <a:latin typeface="Twentieth Century"/>
                <a:ea typeface="Twentieth Century"/>
                <a:cs typeface="Twentieth Century"/>
                <a:sym typeface="Twentieth Century"/>
              </a:rPr>
              <a:t>33</a:t>
            </a:r>
            <a:endParaRPr sz="1300">
              <a:solidFill>
                <a:srgbClr val="393939"/>
              </a:solidFill>
              <a:latin typeface="Twentieth Century"/>
              <a:ea typeface="Twentieth Century"/>
              <a:cs typeface="Twentieth Century"/>
              <a:sym typeface="Twentieth Century"/>
            </a:endParaRPr>
          </a:p>
        </p:txBody>
      </p:sp>
      <p:sp>
        <p:nvSpPr>
          <p:cNvPr id="486" name="Google Shape;486;p37"/>
          <p:cNvSpPr txBox="1"/>
          <p:nvPr/>
        </p:nvSpPr>
        <p:spPr>
          <a:xfrm>
            <a:off x="3381115" y="1439988"/>
            <a:ext cx="386700" cy="207600"/>
          </a:xfrm>
          <a:prstGeom prst="rect">
            <a:avLst/>
          </a:prstGeom>
          <a:solidFill>
            <a:srgbClr val="E9D3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393939"/>
                </a:solidFill>
                <a:latin typeface="Twentieth Century"/>
                <a:ea typeface="Twentieth Century"/>
                <a:cs typeface="Twentieth Century"/>
                <a:sym typeface="Twentieth Century"/>
              </a:rPr>
              <a:t>47</a:t>
            </a:r>
            <a:endParaRPr sz="1300">
              <a:solidFill>
                <a:srgbClr val="393939"/>
              </a:solidFill>
              <a:latin typeface="Twentieth Century"/>
              <a:ea typeface="Twentieth Century"/>
              <a:cs typeface="Twentieth Century"/>
              <a:sym typeface="Twentieth Century"/>
            </a:endParaRPr>
          </a:p>
        </p:txBody>
      </p:sp>
      <p:sp>
        <p:nvSpPr>
          <p:cNvPr id="487" name="Google Shape;487;p37"/>
          <p:cNvSpPr txBox="1"/>
          <p:nvPr/>
        </p:nvSpPr>
        <p:spPr>
          <a:xfrm>
            <a:off x="3381125" y="1714100"/>
            <a:ext cx="386700" cy="207600"/>
          </a:xfrm>
          <a:prstGeom prst="rect">
            <a:avLst/>
          </a:prstGeom>
          <a:solidFill>
            <a:srgbClr val="E9D3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393939"/>
                </a:solidFill>
                <a:latin typeface="Twentieth Century"/>
                <a:ea typeface="Twentieth Century"/>
                <a:cs typeface="Twentieth Century"/>
                <a:sym typeface="Twentieth Century"/>
              </a:rPr>
              <a:t>29</a:t>
            </a:r>
            <a:endParaRPr sz="1300">
              <a:solidFill>
                <a:srgbClr val="393939"/>
              </a:solidFill>
              <a:latin typeface="Twentieth Century"/>
              <a:ea typeface="Twentieth Century"/>
              <a:cs typeface="Twentieth Century"/>
              <a:sym typeface="Twentieth Century"/>
            </a:endParaRPr>
          </a:p>
        </p:txBody>
      </p:sp>
      <p:cxnSp>
        <p:nvCxnSpPr>
          <p:cNvPr id="488" name="Google Shape;488;p37"/>
          <p:cNvCxnSpPr>
            <a:endCxn id="476" idx="0"/>
          </p:cNvCxnSpPr>
          <p:nvPr/>
        </p:nvCxnSpPr>
        <p:spPr>
          <a:xfrm flipH="1" rot="10800000">
            <a:off x="2453200" y="2546709"/>
            <a:ext cx="4094400" cy="21600"/>
          </a:xfrm>
          <a:prstGeom prst="bentConnector4">
            <a:avLst>
              <a:gd fmla="val 267" name="adj1"/>
              <a:gd fmla="val 382914" name="adj2"/>
            </a:avLst>
          </a:prstGeom>
          <a:noFill/>
          <a:ln cap="flat" cmpd="sng" w="9525">
            <a:solidFill>
              <a:schemeClr val="dk2"/>
            </a:solidFill>
            <a:prstDash val="solid"/>
            <a:round/>
            <a:headEnd len="med" w="med" type="none"/>
            <a:tailEnd len="med" w="med" type="none"/>
          </a:ln>
        </p:spPr>
      </p:cxnSp>
      <p:cxnSp>
        <p:nvCxnSpPr>
          <p:cNvPr id="489" name="Google Shape;489;p37"/>
          <p:cNvCxnSpPr>
            <a:stCxn id="473" idx="2"/>
          </p:cNvCxnSpPr>
          <p:nvPr/>
        </p:nvCxnSpPr>
        <p:spPr>
          <a:xfrm>
            <a:off x="4702075" y="2408175"/>
            <a:ext cx="2100" cy="141600"/>
          </a:xfrm>
          <a:prstGeom prst="straightConnector1">
            <a:avLst/>
          </a:prstGeom>
          <a:noFill/>
          <a:ln cap="flat" cmpd="sng" w="9525">
            <a:solidFill>
              <a:schemeClr val="dk2"/>
            </a:solidFill>
            <a:prstDash val="solid"/>
            <a:round/>
            <a:headEnd len="med" w="med" type="none"/>
            <a:tailEnd len="med" w="med" type="none"/>
          </a:ln>
        </p:spPr>
      </p:cxnSp>
      <p:cxnSp>
        <p:nvCxnSpPr>
          <p:cNvPr id="490" name="Google Shape;490;p37"/>
          <p:cNvCxnSpPr/>
          <p:nvPr/>
        </p:nvCxnSpPr>
        <p:spPr>
          <a:xfrm>
            <a:off x="4699825" y="2784600"/>
            <a:ext cx="0" cy="410700"/>
          </a:xfrm>
          <a:prstGeom prst="straightConnector1">
            <a:avLst/>
          </a:prstGeom>
          <a:noFill/>
          <a:ln cap="flat" cmpd="sng" w="9525">
            <a:solidFill>
              <a:schemeClr val="dk2"/>
            </a:solidFill>
            <a:prstDash val="solid"/>
            <a:round/>
            <a:headEnd len="med" w="med" type="none"/>
            <a:tailEnd len="med" w="med" type="stealth"/>
          </a:ln>
        </p:spPr>
      </p:cxnSp>
      <p:sp>
        <p:nvSpPr>
          <p:cNvPr id="491" name="Google Shape;491;p37"/>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492" name="Google Shape;492;p37"/>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493" name="Google Shape;493;p37"/>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494" name="Google Shape;494;p37"/>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Literature </a:t>
            </a:r>
            <a:endParaRPr b="1" sz="1200">
              <a:latin typeface="PT Sans"/>
              <a:ea typeface="PT Sans"/>
              <a:cs typeface="PT Sans"/>
              <a:sym typeface="PT Sans"/>
            </a:endParaRPr>
          </a:p>
        </p:txBody>
      </p:sp>
      <p:sp>
        <p:nvSpPr>
          <p:cNvPr id="495" name="Google Shape;495;p37"/>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496" name="Google Shape;496;p37"/>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497" name="Google Shape;497;p37"/>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01" name="Shape 501"/>
        <p:cNvGrpSpPr/>
        <p:nvPr/>
      </p:nvGrpSpPr>
      <p:grpSpPr>
        <a:xfrm>
          <a:off x="0" y="0"/>
          <a:ext cx="0" cy="0"/>
          <a:chOff x="0" y="0"/>
          <a:chExt cx="0" cy="0"/>
        </a:xfrm>
      </p:grpSpPr>
      <p:sp>
        <p:nvSpPr>
          <p:cNvPr id="502" name="Google Shape;502;p38"/>
          <p:cNvSpPr txBox="1"/>
          <p:nvPr/>
        </p:nvSpPr>
        <p:spPr>
          <a:xfrm>
            <a:off x="277050" y="768575"/>
            <a:ext cx="8589900" cy="42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592203"/>
                </a:solidFill>
                <a:latin typeface="Twentieth Century"/>
                <a:ea typeface="Twentieth Century"/>
                <a:cs typeface="Twentieth Century"/>
                <a:sym typeface="Twentieth Century"/>
              </a:rPr>
              <a:t>DEFINITION :</a:t>
            </a:r>
            <a:r>
              <a:rPr lang="en" sz="1100">
                <a:solidFill>
                  <a:srgbClr val="592203"/>
                </a:solidFill>
                <a:latin typeface="Twentieth Century"/>
                <a:ea typeface="Twentieth Century"/>
                <a:cs typeface="Twentieth Century"/>
                <a:sym typeface="Twentieth Century"/>
              </a:rPr>
              <a:t> </a:t>
            </a:r>
            <a:r>
              <a:rPr lang="en" sz="1100">
                <a:solidFill>
                  <a:srgbClr val="1F1F1F"/>
                </a:solidFill>
                <a:latin typeface="Twentieth Century"/>
                <a:ea typeface="Twentieth Century"/>
                <a:cs typeface="Twentieth Century"/>
                <a:sym typeface="Twentieth Century"/>
              </a:rPr>
              <a:t>Humanitarian logistics can be simply defined as a branch of logistics dealing with logistical aspects of a disaster management system, including various activities such as procuring, storing, and transporting food, water, medicine, and other supplies as well as human resources, necessary machinery and equipments, and the injured before and after disasters have struck. </a:t>
            </a:r>
            <a:r>
              <a:rPr lang="en" sz="1100">
                <a:solidFill>
                  <a:schemeClr val="accent1"/>
                </a:solidFill>
                <a:latin typeface="Twentieth Century"/>
                <a:ea typeface="Twentieth Century"/>
                <a:cs typeface="Twentieth Century"/>
                <a:sym typeface="Twentieth Century"/>
              </a:rPr>
              <a:t>[</a:t>
            </a:r>
            <a:r>
              <a:rPr lang="en" sz="1000">
                <a:solidFill>
                  <a:schemeClr val="accent1"/>
                </a:solidFill>
                <a:uFill>
                  <a:noFill/>
                </a:uFill>
                <a:latin typeface="Twentieth Century"/>
                <a:ea typeface="Twentieth Century"/>
                <a:cs typeface="Twentieth Century"/>
                <a:sym typeface="Twentieth Century"/>
                <a:hlinkClick r:id="rId3">
                  <a:extLst>
                    <a:ext uri="{A12FA001-AC4F-418D-AE19-62706E023703}">
                      <ahyp:hlinkClr val="tx"/>
                    </a:ext>
                  </a:extLst>
                </a:hlinkClick>
              </a:rPr>
              <a:t>Logistics Operations and Management, 2011</a:t>
            </a:r>
            <a:r>
              <a:rPr lang="en" sz="1000">
                <a:solidFill>
                  <a:schemeClr val="accent1"/>
                </a:solidFill>
                <a:latin typeface="Twentieth Century"/>
                <a:ea typeface="Twentieth Century"/>
                <a:cs typeface="Twentieth Century"/>
                <a:sym typeface="Twentieth Century"/>
              </a:rPr>
              <a:t>]</a:t>
            </a:r>
            <a:endParaRPr sz="1000">
              <a:solidFill>
                <a:schemeClr val="accent1"/>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1F1F1F"/>
              </a:solidFill>
              <a:latin typeface="Twentieth Century"/>
              <a:ea typeface="Twentieth Century"/>
              <a:cs typeface="Twentieth Century"/>
              <a:sym typeface="Twentieth Century"/>
            </a:endParaRPr>
          </a:p>
        </p:txBody>
      </p:sp>
      <p:graphicFrame>
        <p:nvGraphicFramePr>
          <p:cNvPr id="503" name="Google Shape;503;p38"/>
          <p:cNvGraphicFramePr/>
          <p:nvPr/>
        </p:nvGraphicFramePr>
        <p:xfrm>
          <a:off x="3274750" y="1307863"/>
          <a:ext cx="3000000" cy="3000000"/>
        </p:xfrm>
        <a:graphic>
          <a:graphicData uri="http://schemas.openxmlformats.org/drawingml/2006/table">
            <a:tbl>
              <a:tblPr>
                <a:noFill/>
                <a:tableStyleId>{C143B270-D850-40C3-919C-0898875866CD}</a:tableStyleId>
              </a:tblPr>
              <a:tblGrid>
                <a:gridCol w="1612450"/>
                <a:gridCol w="1993650"/>
              </a:tblGrid>
              <a:tr h="370025">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Lack of preparedness</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Mobilising affected people from conflict zones</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214675">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Procurement</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Degradation of critical infrastructure</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214675">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Transportation execution</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Information and communication</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214675">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Timely delivery</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Limited collaboration </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214675">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Shortage of logistics experts</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Donations</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214675">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Demand forecasting</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Needs versus loss-based relief</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214675">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Size of the relief chain</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Financial resources mobilisation</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214675">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Security issues</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Political issues</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214675">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Assessment and appeal</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Sociocultural issues</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214675">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Stock asset management</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Reconstruction challenges</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r h="214675">
                <a:tc>
                  <a:txBody>
                    <a:bodyPr/>
                    <a:lstStyle/>
                    <a:p>
                      <a:pPr indent="0" lvl="0" marL="0" rtl="0" algn="ctr">
                        <a:lnSpc>
                          <a:spcPct val="115000"/>
                        </a:lnSpc>
                        <a:spcBef>
                          <a:spcPts val="0"/>
                        </a:spcBef>
                        <a:spcAft>
                          <a:spcPts val="0"/>
                        </a:spcAft>
                        <a:buNone/>
                      </a:pPr>
                      <a:r>
                        <a:rPr lang="en" sz="1000">
                          <a:latin typeface="Twentieth Century"/>
                          <a:ea typeface="Twentieth Century"/>
                          <a:cs typeface="Twentieth Century"/>
                          <a:sym typeface="Twentieth Century"/>
                        </a:rPr>
                        <a:t>Human resources mobilisation</a:t>
                      </a:r>
                      <a:endParaRPr sz="1000">
                        <a:latin typeface="Twentieth Century"/>
                        <a:ea typeface="Twentieth Century"/>
                        <a:cs typeface="Twentieth Century"/>
                        <a:sym typeface="Twentieth Century"/>
                      </a:endParaRPr>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p>
                  </a:txBody>
                  <a:tcPr marT="19050" marB="19050" marR="28575" marL="28575">
                    <a:lnL cap="flat" cmpd="sng" w="11425">
                      <a:solidFill>
                        <a:srgbClr val="000000"/>
                      </a:solidFill>
                      <a:prstDash val="solid"/>
                      <a:round/>
                      <a:headEnd len="sm" w="sm" type="none"/>
                      <a:tailEnd len="sm" w="sm" type="none"/>
                    </a:lnL>
                    <a:lnR cap="flat" cmpd="sng" w="11425">
                      <a:solidFill>
                        <a:srgbClr val="000000"/>
                      </a:solidFill>
                      <a:prstDash val="solid"/>
                      <a:round/>
                      <a:headEnd len="sm" w="sm" type="none"/>
                      <a:tailEnd len="sm" w="sm" type="none"/>
                    </a:lnR>
                    <a:lnT cap="flat" cmpd="sng" w="11425">
                      <a:solidFill>
                        <a:srgbClr val="000000"/>
                      </a:solidFill>
                      <a:prstDash val="solid"/>
                      <a:round/>
                      <a:headEnd len="sm" w="sm" type="none"/>
                      <a:tailEnd len="sm" w="sm" type="none"/>
                    </a:lnT>
                    <a:lnB cap="flat" cmpd="sng" w="11425">
                      <a:solidFill>
                        <a:srgbClr val="000000"/>
                      </a:solidFill>
                      <a:prstDash val="solid"/>
                      <a:round/>
                      <a:headEnd len="sm" w="sm" type="none"/>
                      <a:tailEnd len="sm" w="sm" type="none"/>
                    </a:lnB>
                  </a:tcPr>
                </a:tc>
              </a:tr>
            </a:tbl>
          </a:graphicData>
        </a:graphic>
      </p:graphicFrame>
      <p:sp>
        <p:nvSpPr>
          <p:cNvPr id="504" name="Google Shape;504;p38"/>
          <p:cNvSpPr txBox="1"/>
          <p:nvPr/>
        </p:nvSpPr>
        <p:spPr>
          <a:xfrm>
            <a:off x="3219850" y="3816575"/>
            <a:ext cx="3660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Twentieth Century"/>
                <a:ea typeface="Twentieth Century"/>
                <a:cs typeface="Twentieth Century"/>
                <a:sym typeface="Twentieth Century"/>
              </a:rPr>
              <a:t>Challenges during Disasters[4],[18]</a:t>
            </a:r>
            <a:endParaRPr/>
          </a:p>
        </p:txBody>
      </p:sp>
      <p:sp>
        <p:nvSpPr>
          <p:cNvPr id="505" name="Google Shape;505;p38"/>
          <p:cNvSpPr txBox="1"/>
          <p:nvPr/>
        </p:nvSpPr>
        <p:spPr>
          <a:xfrm>
            <a:off x="457850" y="4283213"/>
            <a:ext cx="84324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Twentieth Century"/>
                <a:ea typeface="Twentieth Century"/>
                <a:cs typeface="Twentieth Century"/>
                <a:sym typeface="Twentieth Century"/>
              </a:rPr>
              <a:t>Source :</a:t>
            </a:r>
            <a:r>
              <a:rPr i="1" lang="en" sz="900">
                <a:solidFill>
                  <a:schemeClr val="dk1"/>
                </a:solidFill>
                <a:latin typeface="Twentieth Century"/>
                <a:ea typeface="Twentieth Century"/>
                <a:cs typeface="Twentieth Century"/>
                <a:sym typeface="Twentieth Century"/>
              </a:rPr>
              <a:t> </a:t>
            </a:r>
            <a:r>
              <a:rPr lang="en" sz="900">
                <a:latin typeface="Twentieth Century"/>
                <a:ea typeface="Twentieth Century"/>
                <a:cs typeface="Twentieth Century"/>
                <a:sym typeface="Twentieth Century"/>
              </a:rPr>
              <a:t>Kori, H., Bhuriya, V. K., &amp; Bhatt, A. K. (2023). A study on humanitarian logistics. International Journal of Creative Research Thoughts (IJCRT), 11(3), a144. https://www.ijcrt.org</a:t>
            </a:r>
            <a:endParaRPr sz="900">
              <a:latin typeface="Twentieth Century"/>
              <a:ea typeface="Twentieth Century"/>
              <a:cs typeface="Twentieth Century"/>
              <a:sym typeface="Twentieth Century"/>
            </a:endParaRPr>
          </a:p>
          <a:p>
            <a:pPr indent="0" lvl="0" marL="0" rtl="0" algn="l">
              <a:spcBef>
                <a:spcPts val="0"/>
              </a:spcBef>
              <a:spcAft>
                <a:spcPts val="0"/>
              </a:spcAft>
              <a:buNone/>
            </a:pPr>
            <a:r>
              <a:t/>
            </a:r>
            <a:endParaRPr sz="900">
              <a:latin typeface="Twentieth Century"/>
              <a:ea typeface="Twentieth Century"/>
              <a:cs typeface="Twentieth Century"/>
              <a:sym typeface="Twentieth Century"/>
            </a:endParaRPr>
          </a:p>
        </p:txBody>
      </p:sp>
      <p:sp>
        <p:nvSpPr>
          <p:cNvPr id="506" name="Google Shape;506;p38"/>
          <p:cNvSpPr txBox="1"/>
          <p:nvPr>
            <p:ph idx="4294967295" type="title"/>
          </p:nvPr>
        </p:nvSpPr>
        <p:spPr>
          <a:xfrm>
            <a:off x="-3300" y="198850"/>
            <a:ext cx="9150600" cy="22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592203"/>
                </a:solidFill>
                <a:latin typeface="Twentieth Century"/>
                <a:ea typeface="Twentieth Century"/>
                <a:cs typeface="Twentieth Century"/>
                <a:sym typeface="Twentieth Century"/>
              </a:rPr>
              <a:t>HUMANITARIAN LOGISTICS</a:t>
            </a:r>
            <a:endParaRPr sz="2000">
              <a:solidFill>
                <a:srgbClr val="592203"/>
              </a:solidFill>
              <a:latin typeface="Twentieth Century"/>
              <a:ea typeface="Twentieth Century"/>
              <a:cs typeface="Twentieth Century"/>
              <a:sym typeface="Twentieth Century"/>
            </a:endParaRPr>
          </a:p>
        </p:txBody>
      </p:sp>
      <p:sp>
        <p:nvSpPr>
          <p:cNvPr id="507" name="Google Shape;507;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08" name="Google Shape;508;p38"/>
          <p:cNvPicPr preferRelativeResize="0"/>
          <p:nvPr/>
        </p:nvPicPr>
        <p:blipFill rotWithShape="1">
          <a:blip r:embed="rId4">
            <a:alphaModFix/>
          </a:blip>
          <a:srcRect b="1693" l="2751" r="4912" t="3717"/>
          <a:stretch/>
        </p:blipFill>
        <p:spPr>
          <a:xfrm>
            <a:off x="457850" y="1176688"/>
            <a:ext cx="2668150" cy="2689424"/>
          </a:xfrm>
          <a:prstGeom prst="rect">
            <a:avLst/>
          </a:prstGeom>
          <a:noFill/>
          <a:ln>
            <a:noFill/>
          </a:ln>
        </p:spPr>
      </p:pic>
      <p:sp>
        <p:nvSpPr>
          <p:cNvPr id="509" name="Google Shape;509;p38"/>
          <p:cNvSpPr txBox="1"/>
          <p:nvPr/>
        </p:nvSpPr>
        <p:spPr>
          <a:xfrm>
            <a:off x="457200" y="3832250"/>
            <a:ext cx="2668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Twentieth Century"/>
                <a:ea typeface="Twentieth Century"/>
                <a:cs typeface="Twentieth Century"/>
                <a:sym typeface="Twentieth Century"/>
              </a:rPr>
              <a:t>Commercial supply chain vs Humanitarian Supply Chain[24]</a:t>
            </a:r>
            <a:endParaRPr/>
          </a:p>
        </p:txBody>
      </p:sp>
      <p:sp>
        <p:nvSpPr>
          <p:cNvPr id="510" name="Google Shape;510;p38"/>
          <p:cNvSpPr txBox="1"/>
          <p:nvPr/>
        </p:nvSpPr>
        <p:spPr>
          <a:xfrm>
            <a:off x="7029590" y="1661513"/>
            <a:ext cx="1701300" cy="2382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393939"/>
                </a:solidFill>
                <a:latin typeface="Twentieth Century"/>
                <a:ea typeface="Twentieth Century"/>
                <a:cs typeface="Twentieth Century"/>
                <a:sym typeface="Twentieth Century"/>
              </a:rPr>
              <a:t>Government</a:t>
            </a:r>
            <a:endParaRPr sz="1100">
              <a:solidFill>
                <a:srgbClr val="393939"/>
              </a:solidFill>
              <a:latin typeface="Twentieth Century"/>
              <a:ea typeface="Twentieth Century"/>
              <a:cs typeface="Twentieth Century"/>
              <a:sym typeface="Twentieth Century"/>
            </a:endParaRPr>
          </a:p>
        </p:txBody>
      </p:sp>
      <p:sp>
        <p:nvSpPr>
          <p:cNvPr id="511" name="Google Shape;511;p38"/>
          <p:cNvSpPr txBox="1"/>
          <p:nvPr/>
        </p:nvSpPr>
        <p:spPr>
          <a:xfrm>
            <a:off x="7029590" y="1979571"/>
            <a:ext cx="1701300" cy="2460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rPr lang="en" sz="1100">
                <a:solidFill>
                  <a:srgbClr val="393939"/>
                </a:solidFill>
                <a:latin typeface="Twentieth Century"/>
                <a:ea typeface="Twentieth Century"/>
                <a:cs typeface="Twentieth Century"/>
                <a:sym typeface="Twentieth Century"/>
              </a:rPr>
              <a:t>The Military</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p:txBody>
      </p:sp>
      <p:sp>
        <p:nvSpPr>
          <p:cNvPr id="512" name="Google Shape;512;p38"/>
          <p:cNvSpPr txBox="1"/>
          <p:nvPr/>
        </p:nvSpPr>
        <p:spPr>
          <a:xfrm>
            <a:off x="7029590" y="2278730"/>
            <a:ext cx="1701300" cy="2460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Twentieth Century"/>
                <a:ea typeface="Twentieth Century"/>
                <a:cs typeface="Twentieth Century"/>
                <a:sym typeface="Twentieth Century"/>
              </a:rPr>
              <a:t>Donors</a:t>
            </a:r>
            <a:endParaRPr sz="1100">
              <a:solidFill>
                <a:srgbClr val="393939"/>
              </a:solidFill>
              <a:latin typeface="Twentieth Century"/>
              <a:ea typeface="Twentieth Century"/>
              <a:cs typeface="Twentieth Century"/>
              <a:sym typeface="Twentieth Century"/>
            </a:endParaRPr>
          </a:p>
        </p:txBody>
      </p:sp>
      <p:sp>
        <p:nvSpPr>
          <p:cNvPr id="513" name="Google Shape;513;p38"/>
          <p:cNvSpPr txBox="1"/>
          <p:nvPr/>
        </p:nvSpPr>
        <p:spPr>
          <a:xfrm flipH="1">
            <a:off x="7029611" y="2577913"/>
            <a:ext cx="1701300" cy="2460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rPr lang="en" sz="1100">
                <a:solidFill>
                  <a:srgbClr val="393939"/>
                </a:solidFill>
                <a:latin typeface="Twentieth Century"/>
                <a:ea typeface="Twentieth Century"/>
                <a:cs typeface="Twentieth Century"/>
                <a:sym typeface="Twentieth Century"/>
              </a:rPr>
              <a:t>NGOs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p:txBody>
      </p:sp>
      <p:sp>
        <p:nvSpPr>
          <p:cNvPr id="514" name="Google Shape;514;p38"/>
          <p:cNvSpPr txBox="1"/>
          <p:nvPr/>
        </p:nvSpPr>
        <p:spPr>
          <a:xfrm>
            <a:off x="7029600" y="1259738"/>
            <a:ext cx="1701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dk1"/>
                </a:solidFill>
                <a:latin typeface="Twentieth Century"/>
                <a:ea typeface="Twentieth Century"/>
                <a:cs typeface="Twentieth Century"/>
                <a:sym typeface="Twentieth Century"/>
              </a:rPr>
              <a:t>KEY STAKEHOLDERS</a:t>
            </a:r>
            <a:endParaRPr b="1"/>
          </a:p>
        </p:txBody>
      </p:sp>
      <p:sp>
        <p:nvSpPr>
          <p:cNvPr id="515" name="Google Shape;515;p38"/>
          <p:cNvSpPr txBox="1"/>
          <p:nvPr/>
        </p:nvSpPr>
        <p:spPr>
          <a:xfrm>
            <a:off x="7029588" y="3704225"/>
            <a:ext cx="17001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Twentieth Century"/>
                <a:ea typeface="Twentieth Century"/>
                <a:cs typeface="Twentieth Century"/>
                <a:sym typeface="Twentieth Century"/>
              </a:rPr>
              <a:t>Key Stakeholders[12],[16]</a:t>
            </a:r>
            <a:endParaRPr/>
          </a:p>
        </p:txBody>
      </p:sp>
      <p:sp>
        <p:nvSpPr>
          <p:cNvPr id="516" name="Google Shape;516;p38"/>
          <p:cNvSpPr txBox="1"/>
          <p:nvPr/>
        </p:nvSpPr>
        <p:spPr>
          <a:xfrm flipH="1">
            <a:off x="7029611" y="2877125"/>
            <a:ext cx="1701300" cy="2460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rPr lang="en" sz="1100">
                <a:solidFill>
                  <a:srgbClr val="393939"/>
                </a:solidFill>
                <a:latin typeface="Twentieth Century"/>
                <a:ea typeface="Twentieth Century"/>
                <a:cs typeface="Twentieth Century"/>
                <a:sym typeface="Twentieth Century"/>
              </a:rPr>
              <a:t>Beneficiaries</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p:txBody>
      </p:sp>
      <p:sp>
        <p:nvSpPr>
          <p:cNvPr id="517" name="Google Shape;517;p38"/>
          <p:cNvSpPr txBox="1"/>
          <p:nvPr/>
        </p:nvSpPr>
        <p:spPr>
          <a:xfrm flipH="1">
            <a:off x="7029611" y="3176325"/>
            <a:ext cx="1701300" cy="2460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rPr lang="en" sz="1100">
                <a:solidFill>
                  <a:srgbClr val="393939"/>
                </a:solidFill>
                <a:latin typeface="Twentieth Century"/>
                <a:ea typeface="Twentieth Century"/>
                <a:cs typeface="Twentieth Century"/>
                <a:sym typeface="Twentieth Century"/>
              </a:rPr>
              <a:t>International Alliances</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p:txBody>
      </p:sp>
      <p:sp>
        <p:nvSpPr>
          <p:cNvPr id="518" name="Google Shape;518;p38"/>
          <p:cNvSpPr txBox="1"/>
          <p:nvPr/>
        </p:nvSpPr>
        <p:spPr>
          <a:xfrm flipH="1">
            <a:off x="7029611" y="3475525"/>
            <a:ext cx="1701300" cy="246000"/>
          </a:xfrm>
          <a:prstGeom prst="rect">
            <a:avLst/>
          </a:prstGeom>
          <a:solidFill>
            <a:srgbClr val="D0D8DA">
              <a:alpha val="696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rPr lang="en" sz="1100">
                <a:solidFill>
                  <a:srgbClr val="393939"/>
                </a:solidFill>
                <a:latin typeface="Twentieth Century"/>
                <a:ea typeface="Twentieth Century"/>
                <a:cs typeface="Twentieth Century"/>
                <a:sym typeface="Twentieth Century"/>
              </a:rPr>
              <a:t>Media</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a:p>
            <a:pPr indent="0" lvl="0" marL="0" rtl="0" algn="ctr">
              <a:spcBef>
                <a:spcPts val="0"/>
              </a:spcBef>
              <a:spcAft>
                <a:spcPts val="0"/>
              </a:spcAft>
              <a:buNone/>
            </a:pPr>
            <a:r>
              <a:t/>
            </a:r>
            <a:endParaRPr sz="1100">
              <a:solidFill>
                <a:srgbClr val="393939"/>
              </a:solidFill>
              <a:latin typeface="Twentieth Century"/>
              <a:ea typeface="Twentieth Century"/>
              <a:cs typeface="Twentieth Century"/>
              <a:sym typeface="Twentieth Century"/>
            </a:endParaRPr>
          </a:p>
        </p:txBody>
      </p:sp>
      <p:sp>
        <p:nvSpPr>
          <p:cNvPr id="519" name="Google Shape;519;p38"/>
          <p:cNvSpPr/>
          <p:nvPr/>
        </p:nvSpPr>
        <p:spPr>
          <a:xfrm>
            <a:off x="4950"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Definitions</a:t>
            </a:r>
            <a:endParaRPr sz="1200">
              <a:latin typeface="Twentieth Century"/>
              <a:ea typeface="Twentieth Century"/>
              <a:cs typeface="Twentieth Century"/>
              <a:sym typeface="Twentieth Century"/>
            </a:endParaRPr>
          </a:p>
        </p:txBody>
      </p:sp>
      <p:sp>
        <p:nvSpPr>
          <p:cNvPr id="520" name="Google Shape;520;p38"/>
          <p:cNvSpPr/>
          <p:nvPr/>
        </p:nvSpPr>
        <p:spPr>
          <a:xfrm>
            <a:off x="1311298"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Twentieth Century"/>
                <a:ea typeface="Twentieth Century"/>
                <a:cs typeface="Twentieth Century"/>
                <a:sym typeface="Twentieth Century"/>
              </a:rPr>
              <a:t>Synopsis</a:t>
            </a:r>
            <a:endParaRPr sz="1300">
              <a:latin typeface="PT Sans"/>
              <a:ea typeface="PT Sans"/>
              <a:cs typeface="PT Sans"/>
              <a:sym typeface="PT Sans"/>
            </a:endParaRPr>
          </a:p>
        </p:txBody>
      </p:sp>
      <p:sp>
        <p:nvSpPr>
          <p:cNvPr id="521" name="Google Shape;521;p38"/>
          <p:cNvSpPr/>
          <p:nvPr/>
        </p:nvSpPr>
        <p:spPr>
          <a:xfrm>
            <a:off x="2617646"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Methodology</a:t>
            </a:r>
            <a:endParaRPr sz="1200">
              <a:latin typeface="PT Sans"/>
              <a:ea typeface="PT Sans"/>
              <a:cs typeface="PT Sans"/>
              <a:sym typeface="PT Sans"/>
            </a:endParaRPr>
          </a:p>
        </p:txBody>
      </p:sp>
      <p:sp>
        <p:nvSpPr>
          <p:cNvPr id="522" name="Google Shape;522;p38"/>
          <p:cNvSpPr/>
          <p:nvPr/>
        </p:nvSpPr>
        <p:spPr>
          <a:xfrm>
            <a:off x="3923994"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Twentieth Century"/>
                <a:ea typeface="Twentieth Century"/>
                <a:cs typeface="Twentieth Century"/>
                <a:sym typeface="Twentieth Century"/>
              </a:rPr>
              <a:t>Literature </a:t>
            </a:r>
            <a:endParaRPr b="1" sz="1200">
              <a:latin typeface="PT Sans"/>
              <a:ea typeface="PT Sans"/>
              <a:cs typeface="PT Sans"/>
              <a:sym typeface="PT Sans"/>
            </a:endParaRPr>
          </a:p>
        </p:txBody>
      </p:sp>
      <p:sp>
        <p:nvSpPr>
          <p:cNvPr id="523" name="Google Shape;523;p38"/>
          <p:cNvSpPr/>
          <p:nvPr/>
        </p:nvSpPr>
        <p:spPr>
          <a:xfrm>
            <a:off x="5230343"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Scenario</a:t>
            </a:r>
            <a:endParaRPr sz="1200">
              <a:latin typeface="PT Sans"/>
              <a:ea typeface="PT Sans"/>
              <a:cs typeface="PT Sans"/>
              <a:sym typeface="PT Sans"/>
            </a:endParaRPr>
          </a:p>
        </p:txBody>
      </p:sp>
      <p:sp>
        <p:nvSpPr>
          <p:cNvPr id="524" name="Google Shape;524;p38"/>
          <p:cNvSpPr/>
          <p:nvPr/>
        </p:nvSpPr>
        <p:spPr>
          <a:xfrm>
            <a:off x="653667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Analysis</a:t>
            </a:r>
            <a:endParaRPr sz="1200">
              <a:latin typeface="PT Sans"/>
              <a:ea typeface="PT Sans"/>
              <a:cs typeface="PT Sans"/>
              <a:sym typeface="PT Sans"/>
            </a:endParaRPr>
          </a:p>
        </p:txBody>
      </p:sp>
      <p:sp>
        <p:nvSpPr>
          <p:cNvPr id="525" name="Google Shape;525;p38"/>
          <p:cNvSpPr/>
          <p:nvPr/>
        </p:nvSpPr>
        <p:spPr>
          <a:xfrm>
            <a:off x="7843017" y="7800"/>
            <a:ext cx="1305900" cy="246000"/>
          </a:xfrm>
          <a:prstGeom prst="chevron">
            <a:avLst>
              <a:gd fmla="val 50000" name="adj"/>
            </a:avLst>
          </a:prstGeom>
          <a:solidFill>
            <a:srgbClr val="BE7D55">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Twentieth Century"/>
                <a:ea typeface="Twentieth Century"/>
                <a:cs typeface="Twentieth Century"/>
                <a:sym typeface="Twentieth Century"/>
              </a:rPr>
              <a:t>Result</a:t>
            </a:r>
            <a:endParaRPr sz="1200">
              <a:latin typeface="PT Sans"/>
              <a:ea typeface="PT Sans"/>
              <a:cs typeface="PT Sans"/>
              <a:sym typeface="PT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 History of Radium Therapy by Slidesgo">
  <a:themeElements>
    <a:clrScheme name="Simple Light">
      <a:dk1>
        <a:srgbClr val="393939"/>
      </a:dk1>
      <a:lt1>
        <a:srgbClr val="E4E4E4"/>
      </a:lt1>
      <a:dk2>
        <a:srgbClr val="8C1818"/>
      </a:dk2>
      <a:lt2>
        <a:srgbClr val="CCCACA"/>
      </a:lt2>
      <a:accent1>
        <a:srgbClr val="5E5E5E"/>
      </a:accent1>
      <a:accent2>
        <a:srgbClr val="FFFFFF"/>
      </a:accent2>
      <a:accent3>
        <a:srgbClr val="FFFFFF"/>
      </a:accent3>
      <a:accent4>
        <a:srgbClr val="FFFFFF"/>
      </a:accent4>
      <a:accent5>
        <a:srgbClr val="FFFFFF"/>
      </a:accent5>
      <a:accent6>
        <a:srgbClr val="FFFFFF"/>
      </a:accent6>
      <a:hlink>
        <a:srgbClr val="3939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